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3" r:id="rId5"/>
  </p:sldMasterIdLst>
  <p:notesMasterIdLst>
    <p:notesMasterId r:id="rId38"/>
  </p:notesMasterIdLst>
  <p:handoutMasterIdLst>
    <p:handoutMasterId r:id="rId39"/>
  </p:handoutMasterIdLst>
  <p:sldIdLst>
    <p:sldId id="1135" r:id="rId6"/>
    <p:sldId id="1151" r:id="rId7"/>
    <p:sldId id="1159" r:id="rId8"/>
    <p:sldId id="1160" r:id="rId9"/>
    <p:sldId id="1161" r:id="rId10"/>
    <p:sldId id="1162" r:id="rId11"/>
    <p:sldId id="1163" r:id="rId12"/>
    <p:sldId id="1164" r:id="rId13"/>
    <p:sldId id="1165" r:id="rId14"/>
    <p:sldId id="1166" r:id="rId15"/>
    <p:sldId id="1167" r:id="rId16"/>
    <p:sldId id="1168" r:id="rId17"/>
    <p:sldId id="1169" r:id="rId18"/>
    <p:sldId id="1170" r:id="rId19"/>
    <p:sldId id="1171" r:id="rId20"/>
    <p:sldId id="1172" r:id="rId21"/>
    <p:sldId id="1173" r:id="rId22"/>
    <p:sldId id="1174" r:id="rId23"/>
    <p:sldId id="1175" r:id="rId24"/>
    <p:sldId id="1176" r:id="rId25"/>
    <p:sldId id="1177" r:id="rId26"/>
    <p:sldId id="1178" r:id="rId27"/>
    <p:sldId id="1179" r:id="rId28"/>
    <p:sldId id="1180" r:id="rId29"/>
    <p:sldId id="1181" r:id="rId30"/>
    <p:sldId id="1182" r:id="rId31"/>
    <p:sldId id="1183" r:id="rId32"/>
    <p:sldId id="1184" r:id="rId33"/>
    <p:sldId id="1071" r:id="rId34"/>
    <p:sldId id="1150" r:id="rId35"/>
    <p:sldId id="1157" r:id="rId36"/>
    <p:sldId id="1076" r:id="rId3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184"/>
            <p14:sldId id="1071"/>
          </p14:sldIdLst>
        </p14:section>
        <p14:section name="Special content" id="{6925D2A1-AD53-4951-AB34-79DFA02CD676}">
          <p14:sldIdLst>
            <p14:sldId id="1150"/>
            <p14:sldId id="115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2" autoAdjust="0"/>
    <p:restoredTop sz="96305" autoAdjust="0"/>
  </p:normalViewPr>
  <p:slideViewPr>
    <p:cSldViewPr snapToGrid="0">
      <p:cViewPr varScale="1">
        <p:scale>
          <a:sx n="111" d="100"/>
          <a:sy n="111" d="100"/>
        </p:scale>
        <p:origin x="47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B1C33-91DC-411D-95AD-536FD37B5A5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338F404C-39AD-450C-B16E-D082AF7ECEA4}">
      <dgm:prSet phldrT="[Text]"/>
      <dgm:spPr>
        <a:solidFill>
          <a:schemeClr val="bg2">
            <a:alpha val="90000"/>
          </a:schemeClr>
        </a:solidFill>
      </dgm:spPr>
      <dgm:t>
        <a:bodyPr/>
        <a:lstStyle/>
        <a:p>
          <a:r>
            <a:rPr lang="en-US" dirty="0" smtClean="0"/>
            <a:t>Collect</a:t>
          </a:r>
          <a:endParaRPr lang="en-GB" dirty="0"/>
        </a:p>
      </dgm:t>
    </dgm:pt>
    <dgm:pt modelId="{2F95AFED-149D-4151-B001-8EB2E3E8711E}" type="parTrans" cxnId="{D51E263E-65F5-433C-973C-04EBE62ACC20}">
      <dgm:prSet/>
      <dgm:spPr/>
      <dgm:t>
        <a:bodyPr/>
        <a:lstStyle/>
        <a:p>
          <a:endParaRPr lang="en-GB"/>
        </a:p>
      </dgm:t>
    </dgm:pt>
    <dgm:pt modelId="{6F3D4C0A-CF18-4DF2-A53C-23B89D105024}" type="sibTrans" cxnId="{D51E263E-65F5-433C-973C-04EBE62ACC20}">
      <dgm:prSet/>
      <dgm:spPr/>
      <dgm:t>
        <a:bodyPr/>
        <a:lstStyle/>
        <a:p>
          <a:endParaRPr lang="en-GB"/>
        </a:p>
      </dgm:t>
    </dgm:pt>
    <dgm:pt modelId="{0C61BCBD-BCB9-4B1C-97DC-949EB106C2A1}">
      <dgm:prSet phldrT="[Text]"/>
      <dgm:spPr/>
      <dgm:t>
        <a:bodyPr/>
        <a:lstStyle/>
        <a:p>
          <a:r>
            <a:rPr lang="en-US" dirty="0" smtClean="0"/>
            <a:t>Measure</a:t>
          </a:r>
          <a:endParaRPr lang="en-GB" dirty="0"/>
        </a:p>
      </dgm:t>
    </dgm:pt>
    <dgm:pt modelId="{9A6741E3-12AC-4323-9410-7247B033CFFC}" type="parTrans" cxnId="{71AD04C9-15AB-442B-AADE-0C4360EC1A48}">
      <dgm:prSet/>
      <dgm:spPr/>
      <dgm:t>
        <a:bodyPr/>
        <a:lstStyle/>
        <a:p>
          <a:endParaRPr lang="en-GB"/>
        </a:p>
      </dgm:t>
    </dgm:pt>
    <dgm:pt modelId="{BAE7014F-959C-48D5-AE89-99DDDE8E8552}" type="sibTrans" cxnId="{71AD04C9-15AB-442B-AADE-0C4360EC1A48}">
      <dgm:prSet/>
      <dgm:spPr/>
      <dgm:t>
        <a:bodyPr/>
        <a:lstStyle/>
        <a:p>
          <a:endParaRPr lang="en-GB"/>
        </a:p>
      </dgm:t>
    </dgm:pt>
    <dgm:pt modelId="{9C6A894A-BED9-4FBF-97DE-B76510AD2530}">
      <dgm:prSet phldrT="[Text]"/>
      <dgm:spPr/>
      <dgm:t>
        <a:bodyPr/>
        <a:lstStyle/>
        <a:p>
          <a:r>
            <a:rPr lang="en-US" dirty="0" smtClean="0"/>
            <a:t>D</a:t>
          </a:r>
          <a:endParaRPr lang="en-GB" dirty="0"/>
        </a:p>
      </dgm:t>
    </dgm:pt>
    <dgm:pt modelId="{F81E1D84-E902-415A-937F-B941EEAD1CB6}" type="parTrans" cxnId="{C0585ACA-0105-420F-AE82-5921EBB8A7EC}">
      <dgm:prSet/>
      <dgm:spPr/>
      <dgm:t>
        <a:bodyPr/>
        <a:lstStyle/>
        <a:p>
          <a:endParaRPr lang="en-GB"/>
        </a:p>
      </dgm:t>
    </dgm:pt>
    <dgm:pt modelId="{F100D0C0-3EDF-4E65-B696-8B8F1BAEED81}" type="sibTrans" cxnId="{C0585ACA-0105-420F-AE82-5921EBB8A7EC}">
      <dgm:prSet/>
      <dgm:spPr/>
      <dgm:t>
        <a:bodyPr/>
        <a:lstStyle/>
        <a:p>
          <a:endParaRPr lang="en-GB"/>
        </a:p>
      </dgm:t>
    </dgm:pt>
    <dgm:pt modelId="{8D022F72-A057-4AC1-A481-F2EE8C28806D}">
      <dgm:prSet phldrT="[Text]"/>
      <dgm:spPr/>
      <dgm:t>
        <a:bodyPr/>
        <a:lstStyle/>
        <a:p>
          <a:r>
            <a:rPr lang="en-US" dirty="0" smtClean="0"/>
            <a:t>Forecast</a:t>
          </a:r>
          <a:endParaRPr lang="en-GB" dirty="0"/>
        </a:p>
      </dgm:t>
    </dgm:pt>
    <dgm:pt modelId="{BA36B27D-BDF8-49BF-A033-457913B0C212}" type="parTrans" cxnId="{DAC174AB-BAF7-4901-8067-150F60C523A6}">
      <dgm:prSet/>
      <dgm:spPr/>
      <dgm:t>
        <a:bodyPr/>
        <a:lstStyle/>
        <a:p>
          <a:endParaRPr lang="en-GB"/>
        </a:p>
      </dgm:t>
    </dgm:pt>
    <dgm:pt modelId="{7DADFD1E-D95B-4068-8DA2-E96F40C21298}" type="sibTrans" cxnId="{DAC174AB-BAF7-4901-8067-150F60C523A6}">
      <dgm:prSet/>
      <dgm:spPr/>
      <dgm:t>
        <a:bodyPr/>
        <a:lstStyle/>
        <a:p>
          <a:endParaRPr lang="en-GB"/>
        </a:p>
      </dgm:t>
    </dgm:pt>
    <dgm:pt modelId="{B74C87C7-0B7B-427D-A0A5-405E7999DEEC}">
      <dgm:prSet phldrT="[Text]"/>
      <dgm:spPr/>
      <dgm:t>
        <a:bodyPr/>
        <a:lstStyle/>
        <a:p>
          <a:r>
            <a:rPr lang="en-US" dirty="0" smtClean="0"/>
            <a:t>B</a:t>
          </a:r>
          <a:endParaRPr lang="en-GB" dirty="0"/>
        </a:p>
      </dgm:t>
    </dgm:pt>
    <dgm:pt modelId="{B984E098-8237-457A-8CF5-1EA3CB998A5A}" type="sibTrans" cxnId="{EE46B4BF-B648-4E11-B6B0-CB2C79A37031}">
      <dgm:prSet/>
      <dgm:spPr/>
      <dgm:t>
        <a:bodyPr/>
        <a:lstStyle/>
        <a:p>
          <a:endParaRPr lang="en-GB"/>
        </a:p>
      </dgm:t>
    </dgm:pt>
    <dgm:pt modelId="{9A82878B-888D-4E35-8166-88A6C56BD826}" type="parTrans" cxnId="{EE46B4BF-B648-4E11-B6B0-CB2C79A37031}">
      <dgm:prSet/>
      <dgm:spPr/>
      <dgm:t>
        <a:bodyPr/>
        <a:lstStyle/>
        <a:p>
          <a:endParaRPr lang="en-GB"/>
        </a:p>
      </dgm:t>
    </dgm:pt>
    <dgm:pt modelId="{ED320464-9051-43E9-990E-F3DFF04F3B34}">
      <dgm:prSet phldrT="[Text]"/>
      <dgm:spPr/>
      <dgm:t>
        <a:bodyPr/>
        <a:lstStyle/>
        <a:p>
          <a:r>
            <a:rPr lang="en-US" dirty="0" smtClean="0"/>
            <a:t>A</a:t>
          </a:r>
          <a:endParaRPr lang="en-GB" dirty="0"/>
        </a:p>
      </dgm:t>
    </dgm:pt>
    <dgm:pt modelId="{D0390FE1-174B-4E77-9DBA-8CF5D6BE5F3E}" type="sibTrans" cxnId="{7E721C8E-68F3-4C00-BBC1-0A48D9F491EC}">
      <dgm:prSet/>
      <dgm:spPr/>
      <dgm:t>
        <a:bodyPr/>
        <a:lstStyle/>
        <a:p>
          <a:endParaRPr lang="en-GB"/>
        </a:p>
      </dgm:t>
    </dgm:pt>
    <dgm:pt modelId="{1745829B-007D-4B88-8735-BDDEF5CD61D0}" type="parTrans" cxnId="{7E721C8E-68F3-4C00-BBC1-0A48D9F491EC}">
      <dgm:prSet/>
      <dgm:spPr/>
      <dgm:t>
        <a:bodyPr/>
        <a:lstStyle/>
        <a:p>
          <a:endParaRPr lang="en-GB"/>
        </a:p>
      </dgm:t>
    </dgm:pt>
    <dgm:pt modelId="{C9D4CE3C-7689-4C61-BA1F-9D3E0DD536A6}">
      <dgm:prSet phldrT="[Text]"/>
      <dgm:spPr/>
      <dgm:t>
        <a:bodyPr/>
        <a:lstStyle/>
        <a:p>
          <a:r>
            <a:rPr lang="en-US" dirty="0" smtClean="0"/>
            <a:t>C</a:t>
          </a:r>
          <a:endParaRPr lang="en-GB" dirty="0"/>
        </a:p>
      </dgm:t>
    </dgm:pt>
    <dgm:pt modelId="{B1F1A9D4-7BCD-4695-AB72-E57177E4CEE9}" type="parTrans" cxnId="{B70E6010-8CBD-4ACA-B2FD-7BBC00CC59D4}">
      <dgm:prSet/>
      <dgm:spPr/>
      <dgm:t>
        <a:bodyPr/>
        <a:lstStyle/>
        <a:p>
          <a:endParaRPr lang="en-GB"/>
        </a:p>
      </dgm:t>
    </dgm:pt>
    <dgm:pt modelId="{0F363B08-49DE-4580-B50C-52A32B990383}" type="sibTrans" cxnId="{B70E6010-8CBD-4ACA-B2FD-7BBC00CC59D4}">
      <dgm:prSet/>
      <dgm:spPr/>
      <dgm:t>
        <a:bodyPr/>
        <a:lstStyle/>
        <a:p>
          <a:endParaRPr lang="en-GB"/>
        </a:p>
      </dgm:t>
    </dgm:pt>
    <dgm:pt modelId="{5B51B1B1-BF23-498D-95CC-D30D31413008}">
      <dgm:prSet phldrT="[Text]"/>
      <dgm:spPr/>
      <dgm:t>
        <a:bodyPr/>
        <a:lstStyle/>
        <a:p>
          <a:r>
            <a:rPr lang="en-US" dirty="0" smtClean="0"/>
            <a:t>Publish</a:t>
          </a:r>
          <a:endParaRPr lang="en-GB" dirty="0"/>
        </a:p>
      </dgm:t>
    </dgm:pt>
    <dgm:pt modelId="{A79FDE98-3B50-4013-8DFC-FE51FD10A82B}" type="parTrans" cxnId="{502F8C70-CE21-4198-AB9A-ED026BB7B624}">
      <dgm:prSet/>
      <dgm:spPr/>
      <dgm:t>
        <a:bodyPr/>
        <a:lstStyle/>
        <a:p>
          <a:endParaRPr lang="en-GB"/>
        </a:p>
      </dgm:t>
    </dgm:pt>
    <dgm:pt modelId="{BDAE192E-8548-41A3-95B9-9F052BC6A652}" type="sibTrans" cxnId="{502F8C70-CE21-4198-AB9A-ED026BB7B624}">
      <dgm:prSet/>
      <dgm:spPr/>
      <dgm:t>
        <a:bodyPr/>
        <a:lstStyle/>
        <a:p>
          <a:endParaRPr lang="en-GB"/>
        </a:p>
      </dgm:t>
    </dgm:pt>
    <dgm:pt modelId="{81E5699F-7EFC-4882-88D0-CD8CD204D7C5}" type="pres">
      <dgm:prSet presAssocID="{E60B1C33-91DC-411D-95AD-536FD37B5A53}" presName="linearFlow" presStyleCnt="0">
        <dgm:presLayoutVars>
          <dgm:dir/>
          <dgm:animLvl val="lvl"/>
          <dgm:resizeHandles val="exact"/>
        </dgm:presLayoutVars>
      </dgm:prSet>
      <dgm:spPr/>
      <dgm:t>
        <a:bodyPr/>
        <a:lstStyle/>
        <a:p>
          <a:endParaRPr lang="en-GB"/>
        </a:p>
      </dgm:t>
    </dgm:pt>
    <dgm:pt modelId="{76DE7AEF-CD5B-4B83-B6D3-EDE387504AE3}" type="pres">
      <dgm:prSet presAssocID="{ED320464-9051-43E9-990E-F3DFF04F3B34}" presName="composite" presStyleCnt="0"/>
      <dgm:spPr/>
    </dgm:pt>
    <dgm:pt modelId="{E7EBE146-F9CD-4FC9-84D3-D8E93FECA385}" type="pres">
      <dgm:prSet presAssocID="{ED320464-9051-43E9-990E-F3DFF04F3B34}" presName="parentText" presStyleLbl="alignNode1" presStyleIdx="0" presStyleCnt="4">
        <dgm:presLayoutVars>
          <dgm:chMax val="1"/>
          <dgm:bulletEnabled val="1"/>
        </dgm:presLayoutVars>
      </dgm:prSet>
      <dgm:spPr/>
      <dgm:t>
        <a:bodyPr/>
        <a:lstStyle/>
        <a:p>
          <a:endParaRPr lang="en-GB"/>
        </a:p>
      </dgm:t>
    </dgm:pt>
    <dgm:pt modelId="{EADF844F-B623-4288-B507-BF956EFED98E}" type="pres">
      <dgm:prSet presAssocID="{ED320464-9051-43E9-990E-F3DFF04F3B34}" presName="descendantText" presStyleLbl="alignAcc1" presStyleIdx="0" presStyleCnt="4">
        <dgm:presLayoutVars>
          <dgm:bulletEnabled val="1"/>
        </dgm:presLayoutVars>
      </dgm:prSet>
      <dgm:spPr/>
      <dgm:t>
        <a:bodyPr/>
        <a:lstStyle/>
        <a:p>
          <a:endParaRPr lang="en-GB"/>
        </a:p>
      </dgm:t>
    </dgm:pt>
    <dgm:pt modelId="{B5B11312-D1BC-4E1E-9F5F-279CC56248C1}" type="pres">
      <dgm:prSet presAssocID="{D0390FE1-174B-4E77-9DBA-8CF5D6BE5F3E}" presName="sp" presStyleCnt="0"/>
      <dgm:spPr/>
    </dgm:pt>
    <dgm:pt modelId="{DEC74949-AFD8-42F2-B421-F7E55CAA8EC4}" type="pres">
      <dgm:prSet presAssocID="{B74C87C7-0B7B-427D-A0A5-405E7999DEEC}" presName="composite" presStyleCnt="0"/>
      <dgm:spPr/>
    </dgm:pt>
    <dgm:pt modelId="{EE0D2D67-7FC1-436B-9857-0302052C9400}" type="pres">
      <dgm:prSet presAssocID="{B74C87C7-0B7B-427D-A0A5-405E7999DEEC}" presName="parentText" presStyleLbl="alignNode1" presStyleIdx="1" presStyleCnt="4">
        <dgm:presLayoutVars>
          <dgm:chMax val="1"/>
          <dgm:bulletEnabled val="1"/>
        </dgm:presLayoutVars>
      </dgm:prSet>
      <dgm:spPr/>
      <dgm:t>
        <a:bodyPr/>
        <a:lstStyle/>
        <a:p>
          <a:endParaRPr lang="en-GB"/>
        </a:p>
      </dgm:t>
    </dgm:pt>
    <dgm:pt modelId="{6D7E6450-FD21-41CD-9FF7-9BD73AE4B49B}" type="pres">
      <dgm:prSet presAssocID="{B74C87C7-0B7B-427D-A0A5-405E7999DEEC}" presName="descendantText" presStyleLbl="alignAcc1" presStyleIdx="1" presStyleCnt="4">
        <dgm:presLayoutVars>
          <dgm:bulletEnabled val="1"/>
        </dgm:presLayoutVars>
      </dgm:prSet>
      <dgm:spPr/>
      <dgm:t>
        <a:bodyPr/>
        <a:lstStyle/>
        <a:p>
          <a:endParaRPr lang="en-GB"/>
        </a:p>
      </dgm:t>
    </dgm:pt>
    <dgm:pt modelId="{1A753C69-917B-4371-8B59-17B29ECD44AA}" type="pres">
      <dgm:prSet presAssocID="{B984E098-8237-457A-8CF5-1EA3CB998A5A}" presName="sp" presStyleCnt="0"/>
      <dgm:spPr/>
    </dgm:pt>
    <dgm:pt modelId="{5CEB8F74-13B4-4C03-93F4-4DE37A579766}" type="pres">
      <dgm:prSet presAssocID="{C9D4CE3C-7689-4C61-BA1F-9D3E0DD536A6}" presName="composite" presStyleCnt="0"/>
      <dgm:spPr/>
    </dgm:pt>
    <dgm:pt modelId="{99F6CDD0-8941-4DE1-B913-A678F19C6A17}" type="pres">
      <dgm:prSet presAssocID="{C9D4CE3C-7689-4C61-BA1F-9D3E0DD536A6}" presName="parentText" presStyleLbl="alignNode1" presStyleIdx="2" presStyleCnt="4">
        <dgm:presLayoutVars>
          <dgm:chMax val="1"/>
          <dgm:bulletEnabled val="1"/>
        </dgm:presLayoutVars>
      </dgm:prSet>
      <dgm:spPr/>
      <dgm:t>
        <a:bodyPr/>
        <a:lstStyle/>
        <a:p>
          <a:endParaRPr lang="en-GB"/>
        </a:p>
      </dgm:t>
    </dgm:pt>
    <dgm:pt modelId="{E4FDCDDC-0FB5-4242-A762-8564624DFB3D}" type="pres">
      <dgm:prSet presAssocID="{C9D4CE3C-7689-4C61-BA1F-9D3E0DD536A6}" presName="descendantText" presStyleLbl="alignAcc1" presStyleIdx="2" presStyleCnt="4">
        <dgm:presLayoutVars>
          <dgm:bulletEnabled val="1"/>
        </dgm:presLayoutVars>
      </dgm:prSet>
      <dgm:spPr/>
      <dgm:t>
        <a:bodyPr/>
        <a:lstStyle/>
        <a:p>
          <a:endParaRPr lang="en-GB"/>
        </a:p>
      </dgm:t>
    </dgm:pt>
    <dgm:pt modelId="{2FDEB124-1C3E-4AE3-94AB-4BCDD5639DDE}" type="pres">
      <dgm:prSet presAssocID="{0F363B08-49DE-4580-B50C-52A32B990383}" presName="sp" presStyleCnt="0"/>
      <dgm:spPr/>
    </dgm:pt>
    <dgm:pt modelId="{25A8B29B-E123-4A41-8DF3-DD04BACABF4F}" type="pres">
      <dgm:prSet presAssocID="{9C6A894A-BED9-4FBF-97DE-B76510AD2530}" presName="composite" presStyleCnt="0"/>
      <dgm:spPr/>
    </dgm:pt>
    <dgm:pt modelId="{AED8009C-9BB2-4916-B16A-EB22287A80B8}" type="pres">
      <dgm:prSet presAssocID="{9C6A894A-BED9-4FBF-97DE-B76510AD2530}" presName="parentText" presStyleLbl="alignNode1" presStyleIdx="3" presStyleCnt="4">
        <dgm:presLayoutVars>
          <dgm:chMax val="1"/>
          <dgm:bulletEnabled val="1"/>
        </dgm:presLayoutVars>
      </dgm:prSet>
      <dgm:spPr/>
      <dgm:t>
        <a:bodyPr/>
        <a:lstStyle/>
        <a:p>
          <a:endParaRPr lang="en-GB"/>
        </a:p>
      </dgm:t>
    </dgm:pt>
    <dgm:pt modelId="{12583D7C-ABBB-4508-99F7-49C0C5AA84D7}" type="pres">
      <dgm:prSet presAssocID="{9C6A894A-BED9-4FBF-97DE-B76510AD2530}" presName="descendantText" presStyleLbl="alignAcc1" presStyleIdx="3" presStyleCnt="4">
        <dgm:presLayoutVars>
          <dgm:bulletEnabled val="1"/>
        </dgm:presLayoutVars>
      </dgm:prSet>
      <dgm:spPr/>
      <dgm:t>
        <a:bodyPr/>
        <a:lstStyle/>
        <a:p>
          <a:endParaRPr lang="en-GB"/>
        </a:p>
      </dgm:t>
    </dgm:pt>
  </dgm:ptLst>
  <dgm:cxnLst>
    <dgm:cxn modelId="{7E721C8E-68F3-4C00-BBC1-0A48D9F491EC}" srcId="{E60B1C33-91DC-411D-95AD-536FD37B5A53}" destId="{ED320464-9051-43E9-990E-F3DFF04F3B34}" srcOrd="0" destOrd="0" parTransId="{1745829B-007D-4B88-8735-BDDEF5CD61D0}" sibTransId="{D0390FE1-174B-4E77-9DBA-8CF5D6BE5F3E}"/>
    <dgm:cxn modelId="{DBCDDAD8-D0A0-42D7-BB48-8FB88F6F15B5}" type="presOf" srcId="{E60B1C33-91DC-411D-95AD-536FD37B5A53}" destId="{81E5699F-7EFC-4882-88D0-CD8CD204D7C5}" srcOrd="0" destOrd="0" presId="urn:microsoft.com/office/officeart/2005/8/layout/chevron2"/>
    <dgm:cxn modelId="{C0585ACA-0105-420F-AE82-5921EBB8A7EC}" srcId="{E60B1C33-91DC-411D-95AD-536FD37B5A53}" destId="{9C6A894A-BED9-4FBF-97DE-B76510AD2530}" srcOrd="3" destOrd="0" parTransId="{F81E1D84-E902-415A-937F-B941EEAD1CB6}" sibTransId="{F100D0C0-3EDF-4E65-B696-8B8F1BAEED81}"/>
    <dgm:cxn modelId="{4657E4C7-C007-4BF1-9DAC-3438501DEBD4}" type="presOf" srcId="{ED320464-9051-43E9-990E-F3DFF04F3B34}" destId="{E7EBE146-F9CD-4FC9-84D3-D8E93FECA385}" srcOrd="0" destOrd="0" presId="urn:microsoft.com/office/officeart/2005/8/layout/chevron2"/>
    <dgm:cxn modelId="{71AD04C9-15AB-442B-AADE-0C4360EC1A48}" srcId="{B74C87C7-0B7B-427D-A0A5-405E7999DEEC}" destId="{0C61BCBD-BCB9-4B1C-97DC-949EB106C2A1}" srcOrd="0" destOrd="0" parTransId="{9A6741E3-12AC-4323-9410-7247B033CFFC}" sibTransId="{BAE7014F-959C-48D5-AE89-99DDDE8E8552}"/>
    <dgm:cxn modelId="{AC4A9292-8ECF-4F29-8F86-1E8E8CF3F5D2}" type="presOf" srcId="{8D022F72-A057-4AC1-A481-F2EE8C28806D}" destId="{12583D7C-ABBB-4508-99F7-49C0C5AA84D7}" srcOrd="0" destOrd="0" presId="urn:microsoft.com/office/officeart/2005/8/layout/chevron2"/>
    <dgm:cxn modelId="{B70E6010-8CBD-4ACA-B2FD-7BBC00CC59D4}" srcId="{E60B1C33-91DC-411D-95AD-536FD37B5A53}" destId="{C9D4CE3C-7689-4C61-BA1F-9D3E0DD536A6}" srcOrd="2" destOrd="0" parTransId="{B1F1A9D4-7BCD-4695-AB72-E57177E4CEE9}" sibTransId="{0F363B08-49DE-4580-B50C-52A32B990383}"/>
    <dgm:cxn modelId="{EE46B4BF-B648-4E11-B6B0-CB2C79A37031}" srcId="{E60B1C33-91DC-411D-95AD-536FD37B5A53}" destId="{B74C87C7-0B7B-427D-A0A5-405E7999DEEC}" srcOrd="1" destOrd="0" parTransId="{9A82878B-888D-4E35-8166-88A6C56BD826}" sibTransId="{B984E098-8237-457A-8CF5-1EA3CB998A5A}"/>
    <dgm:cxn modelId="{9974669B-B583-440E-BC63-690796679E96}" type="presOf" srcId="{9C6A894A-BED9-4FBF-97DE-B76510AD2530}" destId="{AED8009C-9BB2-4916-B16A-EB22287A80B8}" srcOrd="0" destOrd="0" presId="urn:microsoft.com/office/officeart/2005/8/layout/chevron2"/>
    <dgm:cxn modelId="{8DCB8DBB-620F-45BB-ADE2-737975AA4B82}" type="presOf" srcId="{338F404C-39AD-450C-B16E-D082AF7ECEA4}" destId="{EADF844F-B623-4288-B507-BF956EFED98E}" srcOrd="0" destOrd="0" presId="urn:microsoft.com/office/officeart/2005/8/layout/chevron2"/>
    <dgm:cxn modelId="{00B7F444-C380-4C9C-BDC2-916B6C8C2F7D}" type="presOf" srcId="{0C61BCBD-BCB9-4B1C-97DC-949EB106C2A1}" destId="{6D7E6450-FD21-41CD-9FF7-9BD73AE4B49B}" srcOrd="0" destOrd="0" presId="urn:microsoft.com/office/officeart/2005/8/layout/chevron2"/>
    <dgm:cxn modelId="{502F8C70-CE21-4198-AB9A-ED026BB7B624}" srcId="{C9D4CE3C-7689-4C61-BA1F-9D3E0DD536A6}" destId="{5B51B1B1-BF23-498D-95CC-D30D31413008}" srcOrd="0" destOrd="0" parTransId="{A79FDE98-3B50-4013-8DFC-FE51FD10A82B}" sibTransId="{BDAE192E-8548-41A3-95B9-9F052BC6A652}"/>
    <dgm:cxn modelId="{D51E263E-65F5-433C-973C-04EBE62ACC20}" srcId="{ED320464-9051-43E9-990E-F3DFF04F3B34}" destId="{338F404C-39AD-450C-B16E-D082AF7ECEA4}" srcOrd="0" destOrd="0" parTransId="{2F95AFED-149D-4151-B001-8EB2E3E8711E}" sibTransId="{6F3D4C0A-CF18-4DF2-A53C-23B89D105024}"/>
    <dgm:cxn modelId="{244F459F-ADA0-4D40-8F90-BD03E4FB4303}" type="presOf" srcId="{B74C87C7-0B7B-427D-A0A5-405E7999DEEC}" destId="{EE0D2D67-7FC1-436B-9857-0302052C9400}" srcOrd="0" destOrd="0" presId="urn:microsoft.com/office/officeart/2005/8/layout/chevron2"/>
    <dgm:cxn modelId="{ED172D40-56ED-491C-9ADA-3858006D9D62}" type="presOf" srcId="{C9D4CE3C-7689-4C61-BA1F-9D3E0DD536A6}" destId="{99F6CDD0-8941-4DE1-B913-A678F19C6A17}" srcOrd="0" destOrd="0" presId="urn:microsoft.com/office/officeart/2005/8/layout/chevron2"/>
    <dgm:cxn modelId="{5A6D3649-A961-4827-9984-B327414D920B}" type="presOf" srcId="{5B51B1B1-BF23-498D-95CC-D30D31413008}" destId="{E4FDCDDC-0FB5-4242-A762-8564624DFB3D}" srcOrd="0" destOrd="0" presId="urn:microsoft.com/office/officeart/2005/8/layout/chevron2"/>
    <dgm:cxn modelId="{DAC174AB-BAF7-4901-8067-150F60C523A6}" srcId="{9C6A894A-BED9-4FBF-97DE-B76510AD2530}" destId="{8D022F72-A057-4AC1-A481-F2EE8C28806D}" srcOrd="0" destOrd="0" parTransId="{BA36B27D-BDF8-49BF-A033-457913B0C212}" sibTransId="{7DADFD1E-D95B-4068-8DA2-E96F40C21298}"/>
    <dgm:cxn modelId="{50E5F152-18E5-4E6C-953D-0DF454E9EC4F}" type="presParOf" srcId="{81E5699F-7EFC-4882-88D0-CD8CD204D7C5}" destId="{76DE7AEF-CD5B-4B83-B6D3-EDE387504AE3}" srcOrd="0" destOrd="0" presId="urn:microsoft.com/office/officeart/2005/8/layout/chevron2"/>
    <dgm:cxn modelId="{9A1E13A6-9BEC-4B43-823A-06CC57786308}" type="presParOf" srcId="{76DE7AEF-CD5B-4B83-B6D3-EDE387504AE3}" destId="{E7EBE146-F9CD-4FC9-84D3-D8E93FECA385}" srcOrd="0" destOrd="0" presId="urn:microsoft.com/office/officeart/2005/8/layout/chevron2"/>
    <dgm:cxn modelId="{406871DA-A954-4354-B271-F0821B59473E}" type="presParOf" srcId="{76DE7AEF-CD5B-4B83-B6D3-EDE387504AE3}" destId="{EADF844F-B623-4288-B507-BF956EFED98E}" srcOrd="1" destOrd="0" presId="urn:microsoft.com/office/officeart/2005/8/layout/chevron2"/>
    <dgm:cxn modelId="{2CD53B51-B10B-41A0-9F9E-0A5C01B2FCA6}" type="presParOf" srcId="{81E5699F-7EFC-4882-88D0-CD8CD204D7C5}" destId="{B5B11312-D1BC-4E1E-9F5F-279CC56248C1}" srcOrd="1" destOrd="0" presId="urn:microsoft.com/office/officeart/2005/8/layout/chevron2"/>
    <dgm:cxn modelId="{89552B6B-B63E-4C93-B719-B9DAEF9C34D8}" type="presParOf" srcId="{81E5699F-7EFC-4882-88D0-CD8CD204D7C5}" destId="{DEC74949-AFD8-42F2-B421-F7E55CAA8EC4}" srcOrd="2" destOrd="0" presId="urn:microsoft.com/office/officeart/2005/8/layout/chevron2"/>
    <dgm:cxn modelId="{FC210863-A316-4ABA-A636-EB60E1AF065E}" type="presParOf" srcId="{DEC74949-AFD8-42F2-B421-F7E55CAA8EC4}" destId="{EE0D2D67-7FC1-436B-9857-0302052C9400}" srcOrd="0" destOrd="0" presId="urn:microsoft.com/office/officeart/2005/8/layout/chevron2"/>
    <dgm:cxn modelId="{34C64320-5A01-4466-B881-07DA8D97E86B}" type="presParOf" srcId="{DEC74949-AFD8-42F2-B421-F7E55CAA8EC4}" destId="{6D7E6450-FD21-41CD-9FF7-9BD73AE4B49B}" srcOrd="1" destOrd="0" presId="urn:microsoft.com/office/officeart/2005/8/layout/chevron2"/>
    <dgm:cxn modelId="{CFB0C8CD-A0B2-482B-A45C-0EF19399FB63}" type="presParOf" srcId="{81E5699F-7EFC-4882-88D0-CD8CD204D7C5}" destId="{1A753C69-917B-4371-8B59-17B29ECD44AA}" srcOrd="3" destOrd="0" presId="urn:microsoft.com/office/officeart/2005/8/layout/chevron2"/>
    <dgm:cxn modelId="{90CB3217-B1A8-4459-991D-D9AE16AA2E23}" type="presParOf" srcId="{81E5699F-7EFC-4882-88D0-CD8CD204D7C5}" destId="{5CEB8F74-13B4-4C03-93F4-4DE37A579766}" srcOrd="4" destOrd="0" presId="urn:microsoft.com/office/officeart/2005/8/layout/chevron2"/>
    <dgm:cxn modelId="{A3C0D43E-94F2-467C-841F-A28A1E88FDCC}" type="presParOf" srcId="{5CEB8F74-13B4-4C03-93F4-4DE37A579766}" destId="{99F6CDD0-8941-4DE1-B913-A678F19C6A17}" srcOrd="0" destOrd="0" presId="urn:microsoft.com/office/officeart/2005/8/layout/chevron2"/>
    <dgm:cxn modelId="{FF555E70-6513-440F-BBFD-8190C4101784}" type="presParOf" srcId="{5CEB8F74-13B4-4C03-93F4-4DE37A579766}" destId="{E4FDCDDC-0FB5-4242-A762-8564624DFB3D}" srcOrd="1" destOrd="0" presId="urn:microsoft.com/office/officeart/2005/8/layout/chevron2"/>
    <dgm:cxn modelId="{352EF0E6-A057-4588-AC91-86765E106BA4}" type="presParOf" srcId="{81E5699F-7EFC-4882-88D0-CD8CD204D7C5}" destId="{2FDEB124-1C3E-4AE3-94AB-4BCDD5639DDE}" srcOrd="5" destOrd="0" presId="urn:microsoft.com/office/officeart/2005/8/layout/chevron2"/>
    <dgm:cxn modelId="{A685E618-E76A-48D8-9E1C-9BBE3C5A2546}" type="presParOf" srcId="{81E5699F-7EFC-4882-88D0-CD8CD204D7C5}" destId="{25A8B29B-E123-4A41-8DF3-DD04BACABF4F}" srcOrd="6" destOrd="0" presId="urn:microsoft.com/office/officeart/2005/8/layout/chevron2"/>
    <dgm:cxn modelId="{9FC73AE0-06B3-4B25-BB3F-E034E1DFE711}" type="presParOf" srcId="{25A8B29B-E123-4A41-8DF3-DD04BACABF4F}" destId="{AED8009C-9BB2-4916-B16A-EB22287A80B8}" srcOrd="0" destOrd="0" presId="urn:microsoft.com/office/officeart/2005/8/layout/chevron2"/>
    <dgm:cxn modelId="{48639731-FF59-44F7-A0CC-32E3E8E1F5F4}" type="presParOf" srcId="{25A8B29B-E123-4A41-8DF3-DD04BACABF4F}" destId="{12583D7C-ABBB-4508-99F7-49C0C5AA84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082FC4-B03D-4AEB-957D-874BE2D34497}"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76DEEA7B-077D-4F00-89E7-85D8CADC9ACC}">
      <dgm:prSet phldrT="[Text]"/>
      <dgm:spPr/>
      <dgm:t>
        <a:bodyPr/>
        <a:lstStyle/>
        <a:p>
          <a:r>
            <a:rPr lang="en-GB" dirty="0" smtClean="0"/>
            <a:t>Operations Manager</a:t>
          </a:r>
          <a:endParaRPr lang="en-GB" dirty="0"/>
        </a:p>
      </dgm:t>
    </dgm:pt>
    <dgm:pt modelId="{C341FD8C-D738-4AF3-A211-AE6BD1B8E790}" type="parTrans" cxnId="{2ED89AD8-B848-47B0-BE41-B371EBA3BC92}">
      <dgm:prSet/>
      <dgm:spPr/>
      <dgm:t>
        <a:bodyPr/>
        <a:lstStyle/>
        <a:p>
          <a:endParaRPr lang="en-GB"/>
        </a:p>
      </dgm:t>
    </dgm:pt>
    <dgm:pt modelId="{D30A16AB-C6CA-47CF-B423-129490DC7F88}" type="sibTrans" cxnId="{2ED89AD8-B848-47B0-BE41-B371EBA3BC92}">
      <dgm:prSet/>
      <dgm:spPr/>
      <dgm:t>
        <a:bodyPr/>
        <a:lstStyle/>
        <a:p>
          <a:endParaRPr lang="en-GB"/>
        </a:p>
      </dgm:t>
    </dgm:pt>
    <dgm:pt modelId="{AEFD51BB-FFAB-4198-B55B-E00058362A5B}">
      <dgm:prSet phldrT="[Text]"/>
      <dgm:spPr/>
      <dgm:t>
        <a:bodyPr/>
        <a:lstStyle/>
        <a:p>
          <a:r>
            <a:rPr lang="en-GB" dirty="0" smtClean="0"/>
            <a:t>SharePoint PerformancePoint Services</a:t>
          </a:r>
          <a:endParaRPr lang="en-GB" dirty="0"/>
        </a:p>
      </dgm:t>
    </dgm:pt>
    <dgm:pt modelId="{6EE1D116-3A1B-4F82-86D6-F9CC2B183042}" type="parTrans" cxnId="{AED79818-0E4A-46EA-9676-9F8C9C50B6C6}">
      <dgm:prSet/>
      <dgm:spPr/>
      <dgm:t>
        <a:bodyPr/>
        <a:lstStyle/>
        <a:p>
          <a:endParaRPr lang="en-GB"/>
        </a:p>
      </dgm:t>
    </dgm:pt>
    <dgm:pt modelId="{9E278C5C-6245-4005-B7CA-65DCBBF79109}" type="sibTrans" cxnId="{AED79818-0E4A-46EA-9676-9F8C9C50B6C6}">
      <dgm:prSet/>
      <dgm:spPr/>
      <dgm:t>
        <a:bodyPr/>
        <a:lstStyle/>
        <a:p>
          <a:endParaRPr lang="en-GB"/>
        </a:p>
      </dgm:t>
    </dgm:pt>
    <dgm:pt modelId="{AF711B7C-8CD3-4207-9664-BA8EAB73607E}">
      <dgm:prSet phldrT="[Text]"/>
      <dgm:spPr/>
      <dgm:t>
        <a:bodyPr/>
        <a:lstStyle/>
        <a:p>
          <a:r>
            <a:rPr lang="en-GB" dirty="0" smtClean="0"/>
            <a:t>SQL Server Analysis Services</a:t>
          </a:r>
          <a:endParaRPr lang="en-GB" dirty="0"/>
        </a:p>
      </dgm:t>
    </dgm:pt>
    <dgm:pt modelId="{8BB5BDED-9CB9-4EE3-A08C-47060A8EA09E}" type="parTrans" cxnId="{98287646-0C73-4D50-BD90-28876D7BFD63}">
      <dgm:prSet/>
      <dgm:spPr/>
      <dgm:t>
        <a:bodyPr/>
        <a:lstStyle/>
        <a:p>
          <a:endParaRPr lang="en-GB"/>
        </a:p>
      </dgm:t>
    </dgm:pt>
    <dgm:pt modelId="{F8226133-C3EB-4251-84C8-11F149CAC808}" type="sibTrans" cxnId="{98287646-0C73-4D50-BD90-28876D7BFD63}">
      <dgm:prSet/>
      <dgm:spPr/>
      <dgm:t>
        <a:bodyPr/>
        <a:lstStyle/>
        <a:p>
          <a:endParaRPr lang="en-GB"/>
        </a:p>
      </dgm:t>
    </dgm:pt>
    <dgm:pt modelId="{860FFA58-22E6-4047-8FFD-4E4408770C1F}" type="pres">
      <dgm:prSet presAssocID="{14082FC4-B03D-4AEB-957D-874BE2D34497}" presName="Name0" presStyleCnt="0">
        <dgm:presLayoutVars>
          <dgm:chMax val="7"/>
          <dgm:dir/>
          <dgm:resizeHandles val="exact"/>
        </dgm:presLayoutVars>
      </dgm:prSet>
      <dgm:spPr/>
    </dgm:pt>
    <dgm:pt modelId="{8D6BE8D8-324F-4099-8059-A1FC7F37606F}" type="pres">
      <dgm:prSet presAssocID="{14082FC4-B03D-4AEB-957D-874BE2D34497}" presName="ellipse1" presStyleLbl="vennNode1" presStyleIdx="0" presStyleCnt="3">
        <dgm:presLayoutVars>
          <dgm:bulletEnabled val="1"/>
        </dgm:presLayoutVars>
      </dgm:prSet>
      <dgm:spPr/>
      <dgm:t>
        <a:bodyPr/>
        <a:lstStyle/>
        <a:p>
          <a:endParaRPr lang="en-GB"/>
        </a:p>
      </dgm:t>
    </dgm:pt>
    <dgm:pt modelId="{901E2677-5F70-44DA-982A-CD49F91E8884}" type="pres">
      <dgm:prSet presAssocID="{14082FC4-B03D-4AEB-957D-874BE2D34497}" presName="ellipse2" presStyleLbl="vennNode1" presStyleIdx="1" presStyleCnt="3">
        <dgm:presLayoutVars>
          <dgm:bulletEnabled val="1"/>
        </dgm:presLayoutVars>
      </dgm:prSet>
      <dgm:spPr/>
      <dgm:t>
        <a:bodyPr/>
        <a:lstStyle/>
        <a:p>
          <a:endParaRPr lang="en-GB"/>
        </a:p>
      </dgm:t>
    </dgm:pt>
    <dgm:pt modelId="{0A6ECC84-D6AC-4760-8116-A4146EB02398}" type="pres">
      <dgm:prSet presAssocID="{14082FC4-B03D-4AEB-957D-874BE2D34497}" presName="ellipse3" presStyleLbl="vennNode1" presStyleIdx="2" presStyleCnt="3">
        <dgm:presLayoutVars>
          <dgm:bulletEnabled val="1"/>
        </dgm:presLayoutVars>
      </dgm:prSet>
      <dgm:spPr/>
      <dgm:t>
        <a:bodyPr/>
        <a:lstStyle/>
        <a:p>
          <a:endParaRPr lang="en-GB"/>
        </a:p>
      </dgm:t>
    </dgm:pt>
  </dgm:ptLst>
  <dgm:cxnLst>
    <dgm:cxn modelId="{2ED89AD8-B848-47B0-BE41-B371EBA3BC92}" srcId="{14082FC4-B03D-4AEB-957D-874BE2D34497}" destId="{76DEEA7B-077D-4F00-89E7-85D8CADC9ACC}" srcOrd="0" destOrd="0" parTransId="{C341FD8C-D738-4AF3-A211-AE6BD1B8E790}" sibTransId="{D30A16AB-C6CA-47CF-B423-129490DC7F88}"/>
    <dgm:cxn modelId="{82B664A5-27DD-457A-97B1-701A5AC05148}" type="presOf" srcId="{AF711B7C-8CD3-4207-9664-BA8EAB73607E}" destId="{0A6ECC84-D6AC-4760-8116-A4146EB02398}" srcOrd="0" destOrd="0" presId="urn:microsoft.com/office/officeart/2005/8/layout/rings+Icon"/>
    <dgm:cxn modelId="{AEAEF639-E18F-48C5-BA69-F7C5CD3418BB}" type="presOf" srcId="{14082FC4-B03D-4AEB-957D-874BE2D34497}" destId="{860FFA58-22E6-4047-8FFD-4E4408770C1F}" srcOrd="0" destOrd="0" presId="urn:microsoft.com/office/officeart/2005/8/layout/rings+Icon"/>
    <dgm:cxn modelId="{6BA3FD46-29AC-488A-AFA0-981296CCF350}" type="presOf" srcId="{76DEEA7B-077D-4F00-89E7-85D8CADC9ACC}" destId="{8D6BE8D8-324F-4099-8059-A1FC7F37606F}" srcOrd="0" destOrd="0" presId="urn:microsoft.com/office/officeart/2005/8/layout/rings+Icon"/>
    <dgm:cxn modelId="{2AB3721D-48FC-45BA-BCC7-5D9AB35CCE49}" type="presOf" srcId="{AEFD51BB-FFAB-4198-B55B-E00058362A5B}" destId="{901E2677-5F70-44DA-982A-CD49F91E8884}" srcOrd="0" destOrd="0" presId="urn:microsoft.com/office/officeart/2005/8/layout/rings+Icon"/>
    <dgm:cxn modelId="{AED79818-0E4A-46EA-9676-9F8C9C50B6C6}" srcId="{14082FC4-B03D-4AEB-957D-874BE2D34497}" destId="{AEFD51BB-FFAB-4198-B55B-E00058362A5B}" srcOrd="1" destOrd="0" parTransId="{6EE1D116-3A1B-4F82-86D6-F9CC2B183042}" sibTransId="{9E278C5C-6245-4005-B7CA-65DCBBF79109}"/>
    <dgm:cxn modelId="{98287646-0C73-4D50-BD90-28876D7BFD63}" srcId="{14082FC4-B03D-4AEB-957D-874BE2D34497}" destId="{AF711B7C-8CD3-4207-9664-BA8EAB73607E}" srcOrd="2" destOrd="0" parTransId="{8BB5BDED-9CB9-4EE3-A08C-47060A8EA09E}" sibTransId="{F8226133-C3EB-4251-84C8-11F149CAC808}"/>
    <dgm:cxn modelId="{1E323CFA-5104-4C16-9DDB-DEFCAABDA788}" type="presParOf" srcId="{860FFA58-22E6-4047-8FFD-4E4408770C1F}" destId="{8D6BE8D8-324F-4099-8059-A1FC7F37606F}" srcOrd="0" destOrd="0" presId="urn:microsoft.com/office/officeart/2005/8/layout/rings+Icon"/>
    <dgm:cxn modelId="{5BA24630-F523-443F-8F5C-6F00F32EF081}" type="presParOf" srcId="{860FFA58-22E6-4047-8FFD-4E4408770C1F}" destId="{901E2677-5F70-44DA-982A-CD49F91E8884}" srcOrd="1" destOrd="0" presId="urn:microsoft.com/office/officeart/2005/8/layout/rings+Icon"/>
    <dgm:cxn modelId="{0140B142-33B3-4761-ADD0-37E7304EAE3D}" type="presParOf" srcId="{860FFA58-22E6-4047-8FFD-4E4408770C1F}" destId="{0A6ECC84-D6AC-4760-8116-A4146EB02398}"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6/25/2013 4:01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6/25/2013 4:01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6/25/2013 4:01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53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22970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697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4862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99376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287165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02171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53132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26865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42798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6/25/2013 4:01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08587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8155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659928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05048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4908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76289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010721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6299F6DE-97B5-460A-A093-C0E2A6561C2A}" type="datetime8">
              <a:rPr lang="en-US" smtClean="0"/>
              <a:t>6/25/2013 4:01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374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6/25/2013 4:01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6/25/2013 4:01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50857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97839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6/25/2013 4:01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Tree>
    <p:extLst>
      <p:ext uri="{BB962C8B-B14F-4D97-AF65-F5344CB8AC3E}">
        <p14:creationId xmlns:p14="http://schemas.microsoft.com/office/powerpoint/2010/main" val="170456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16419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90539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01737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2695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730716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9614044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697636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43805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24865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31643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2364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294835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03217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7944195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470452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168763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670601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725901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17108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217045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971985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0114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21748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3816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35814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11517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7709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8952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631343"/>
      </p:ext>
    </p:extLst>
  </p:cSld>
  <p:clrMap bg1="dk1" tx1="lt1" bg2="dk2" tx2="lt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 Id="rId9"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38.xml"/><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Microsoft Operations Manager…The Perfect </a:t>
            </a:r>
            <a:r>
              <a:rPr lang="en-US" dirty="0" smtClean="0"/>
              <a:t>Tool!</a:t>
            </a:r>
            <a:endParaRPr lang="en-GB" dirty="0"/>
          </a:p>
        </p:txBody>
      </p:sp>
      <p:sp>
        <p:nvSpPr>
          <p:cNvPr id="3" name="Text Placeholder 2"/>
          <p:cNvSpPr>
            <a:spLocks noGrp="1"/>
          </p:cNvSpPr>
          <p:nvPr>
            <p:ph type="body" sz="quarter" idx="4294967295"/>
          </p:nvPr>
        </p:nvSpPr>
        <p:spPr>
          <a:xfrm>
            <a:off x="629264" y="1386348"/>
            <a:ext cx="11073785" cy="8161091"/>
          </a:xfrm>
        </p:spPr>
        <p:txBody>
          <a:bodyPr/>
          <a:lstStyle/>
          <a:p>
            <a:r>
              <a:rPr lang="en-US" sz="3600" dirty="0" smtClean="0"/>
              <a:t>Why Use Microsoft Operations Manager?</a:t>
            </a:r>
          </a:p>
          <a:p>
            <a:pPr marL="558800" lvl="2"/>
            <a:r>
              <a:rPr lang="en-US" sz="2000" dirty="0" smtClean="0"/>
              <a:t>Proactive monitoring framework spanning applications, servers and network devices</a:t>
            </a:r>
          </a:p>
          <a:p>
            <a:pPr marL="558800" lvl="2"/>
            <a:r>
              <a:rPr lang="en-US" sz="2000" dirty="0" smtClean="0"/>
              <a:t>Faster problem resolution</a:t>
            </a:r>
          </a:p>
          <a:p>
            <a:pPr marL="0" lvl="1" indent="0">
              <a:buNone/>
            </a:pPr>
            <a:endParaRPr lang="en-US" sz="2000" dirty="0" smtClean="0"/>
          </a:p>
          <a:p>
            <a:r>
              <a:rPr lang="en-US" sz="3600" dirty="0" smtClean="0"/>
              <a:t>Operations Manager Architecture</a:t>
            </a:r>
          </a:p>
          <a:p>
            <a:pPr marL="558800" lvl="2" indent="-342900"/>
            <a:r>
              <a:rPr lang="en-US" sz="2000" dirty="0" smtClean="0"/>
              <a:t>Agents</a:t>
            </a:r>
          </a:p>
          <a:p>
            <a:pPr marL="558800" lvl="2" indent="-342900"/>
            <a:r>
              <a:rPr lang="en-US" sz="2000" dirty="0" smtClean="0"/>
              <a:t>Management Packs</a:t>
            </a:r>
          </a:p>
          <a:p>
            <a:pPr marL="558800" lvl="2" indent="-342900"/>
            <a:r>
              <a:rPr lang="en-US" sz="2000" dirty="0" smtClean="0"/>
              <a:t>Distributed Applications</a:t>
            </a:r>
          </a:p>
          <a:p>
            <a:pPr marL="558800" lvl="2" indent="-342900"/>
            <a:r>
              <a:rPr lang="en-US" sz="2000" dirty="0" smtClean="0"/>
              <a:t>Synthetic Transactions</a:t>
            </a:r>
          </a:p>
          <a:p>
            <a:pPr marL="558800" lvl="2" indent="-342900"/>
            <a:r>
              <a:rPr lang="en-US" sz="2000" dirty="0" smtClean="0"/>
              <a:t>Service Level Tracking</a:t>
            </a:r>
          </a:p>
          <a:p>
            <a:pPr marL="558800" lvl="2" indent="-342900"/>
            <a:r>
              <a:rPr lang="en-US" sz="2000" dirty="0" smtClean="0"/>
              <a:t>Inbuilt Reports</a:t>
            </a:r>
          </a:p>
          <a:p>
            <a:pPr marL="558800" lvl="2" indent="-342900"/>
            <a:r>
              <a:rPr lang="en-US" sz="2000" dirty="0" smtClean="0"/>
              <a:t>Service Level Dashboards</a:t>
            </a:r>
          </a:p>
          <a:p>
            <a:pPr marL="558800" lvl="2" indent="-342900"/>
            <a:r>
              <a:rPr lang="en-US" sz="2000" dirty="0" smtClean="0"/>
              <a:t>Operations Manager Data Warehouse</a:t>
            </a:r>
          </a:p>
          <a:p>
            <a:pPr marL="558800" lvl="2" indent="-342900"/>
            <a:r>
              <a:rPr lang="en-US" sz="2000" dirty="0" smtClean="0"/>
              <a:t>SharePoint integration</a:t>
            </a:r>
          </a:p>
          <a:p>
            <a:pPr>
              <a:buNone/>
            </a:pPr>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110320093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Operations Manager Architecture</a:t>
            </a:r>
            <a:endParaRPr lang="en-US" dirty="0"/>
          </a:p>
        </p:txBody>
      </p:sp>
      <p:sp>
        <p:nvSpPr>
          <p:cNvPr id="4" name="Rounded Rectangle 3"/>
          <p:cNvSpPr/>
          <p:nvPr/>
        </p:nvSpPr>
        <p:spPr bwMode="auto">
          <a:xfrm>
            <a:off x="5016012" y="1672779"/>
            <a:ext cx="5719368" cy="4598954"/>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8569" tIns="388569" rIns="388569" bIns="388569" numCol="1"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290" eaLnBrk="0" hangingPunct="0">
              <a:lnSpc>
                <a:spcPct val="85000"/>
              </a:lnSpc>
              <a:spcBef>
                <a:spcPct val="20000"/>
              </a:spcBef>
            </a:pPr>
            <a:endParaRPr lang="en-US" sz="2346" dirty="0">
              <a:solidFill>
                <a:schemeClr val="tx1"/>
              </a:solidFill>
            </a:endParaRPr>
          </a:p>
        </p:txBody>
      </p:sp>
      <p:pic>
        <p:nvPicPr>
          <p:cNvPr id="5" name="Picture 4"/>
          <p:cNvPicPr>
            <a:picLocks noChangeAspect="1" noChangeArrowheads="1"/>
          </p:cNvPicPr>
          <p:nvPr/>
        </p:nvPicPr>
        <p:blipFill>
          <a:blip r:embed="rId3" cstate="print"/>
          <a:srcRect/>
          <a:stretch>
            <a:fillRect/>
          </a:stretch>
        </p:blipFill>
        <p:spPr bwMode="auto">
          <a:xfrm>
            <a:off x="2463538" y="1856761"/>
            <a:ext cx="872696" cy="762597"/>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2779263" y="2133628"/>
            <a:ext cx="872697" cy="762598"/>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195372" y="2418590"/>
            <a:ext cx="872696" cy="762598"/>
          </a:xfrm>
          <a:prstGeom prst="rect">
            <a:avLst/>
          </a:prstGeom>
          <a:noFill/>
          <a:ln w="9525">
            <a:noFill/>
            <a:miter lim="800000"/>
            <a:headEnd/>
            <a:tailEnd/>
          </a:ln>
        </p:spPr>
      </p:pic>
      <p:sp>
        <p:nvSpPr>
          <p:cNvPr id="9" name="TextBox 5123"/>
          <p:cNvSpPr txBox="1">
            <a:spLocks noChangeArrowheads="1"/>
          </p:cNvSpPr>
          <p:nvPr/>
        </p:nvSpPr>
        <p:spPr bwMode="auto">
          <a:xfrm>
            <a:off x="2850164" y="1394636"/>
            <a:ext cx="1913780" cy="670441"/>
          </a:xfrm>
          <a:prstGeom prst="rect">
            <a:avLst/>
          </a:prstGeom>
          <a:noFill/>
          <a:ln w="9525">
            <a:noFill/>
            <a:miter lim="800000"/>
            <a:headEnd/>
            <a:tailEnd/>
          </a:ln>
        </p:spPr>
        <p:txBody>
          <a:bodyPr vert="horz" wrap="squar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836" b="1" dirty="0">
                <a:latin typeface="Calibri" pitchFamily="34" charset="0"/>
              </a:rPr>
              <a:t>Monitored</a:t>
            </a:r>
          </a:p>
          <a:p>
            <a:pPr eaLnBrk="0" hangingPunct="0"/>
            <a:r>
              <a:rPr lang="en-US" sz="1836" b="1" dirty="0">
                <a:latin typeface="Calibri" pitchFamily="34" charset="0"/>
              </a:rPr>
              <a:t>     Clients</a:t>
            </a:r>
          </a:p>
        </p:txBody>
      </p:sp>
      <p:sp>
        <p:nvSpPr>
          <p:cNvPr id="10" name="TextBox 5124"/>
          <p:cNvSpPr txBox="1">
            <a:spLocks noChangeArrowheads="1"/>
          </p:cNvSpPr>
          <p:nvPr/>
        </p:nvSpPr>
        <p:spPr bwMode="auto">
          <a:xfrm>
            <a:off x="1818709" y="3739606"/>
            <a:ext cx="2103215" cy="382304"/>
          </a:xfrm>
          <a:prstGeom prst="rect">
            <a:avLst/>
          </a:prstGeom>
          <a:noFill/>
          <a:ln w="9525">
            <a:noFill/>
            <a:miter lim="800000"/>
            <a:headEnd/>
            <a:tailEnd/>
          </a:ln>
        </p:spPr>
        <p:txBody>
          <a:bodyPr vert="horz" wrap="squar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z="1836" b="1" dirty="0">
                <a:latin typeface="Calibri" pitchFamily="34" charset="0"/>
              </a:rPr>
              <a:t>Monitored Servers</a:t>
            </a:r>
          </a:p>
        </p:txBody>
      </p:sp>
      <p:sp>
        <p:nvSpPr>
          <p:cNvPr id="11" name="TextBox 5125"/>
          <p:cNvSpPr txBox="1">
            <a:spLocks noChangeArrowheads="1"/>
          </p:cNvSpPr>
          <p:nvPr/>
        </p:nvSpPr>
        <p:spPr bwMode="auto">
          <a:xfrm>
            <a:off x="7385021" y="2336268"/>
            <a:ext cx="1715998" cy="382304"/>
          </a:xfrm>
          <a:prstGeom prst="rect">
            <a:avLst/>
          </a:prstGeom>
          <a:noFill/>
          <a:ln w="9525">
            <a:noFill/>
            <a:miter lim="800000"/>
            <a:headEnd/>
            <a:tailEnd/>
          </a:ln>
        </p:spPr>
        <p:txBody>
          <a:bodyPr vert="horz" wrap="non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836" b="1" dirty="0">
                <a:latin typeface="Calibri" pitchFamily="34" charset="0"/>
              </a:rPr>
              <a:t>Operational DB</a:t>
            </a:r>
          </a:p>
        </p:txBody>
      </p:sp>
      <p:pic>
        <p:nvPicPr>
          <p:cNvPr id="17" name="Picture 16"/>
          <p:cNvPicPr>
            <a:picLocks noChangeAspect="1" noChangeArrowheads="1"/>
          </p:cNvPicPr>
          <p:nvPr/>
        </p:nvPicPr>
        <p:blipFill>
          <a:blip r:embed="rId3" cstate="print"/>
          <a:srcRect/>
          <a:stretch>
            <a:fillRect/>
          </a:stretch>
        </p:blipFill>
        <p:spPr bwMode="auto">
          <a:xfrm>
            <a:off x="2000474" y="1955527"/>
            <a:ext cx="872696" cy="762598"/>
          </a:xfrm>
          <a:prstGeom prst="rect">
            <a:avLst/>
          </a:prstGeom>
          <a:noFill/>
          <a:ln w="9525">
            <a:noFill/>
            <a:miter lim="800000"/>
            <a:headEnd/>
            <a:tailEnd/>
          </a:ln>
        </p:spPr>
      </p:pic>
      <p:pic>
        <p:nvPicPr>
          <p:cNvPr id="19" name="Picture 18"/>
          <p:cNvPicPr>
            <a:picLocks noChangeAspect="1" noChangeArrowheads="1"/>
          </p:cNvPicPr>
          <p:nvPr/>
        </p:nvPicPr>
        <p:blipFill>
          <a:blip r:embed="rId4" cstate="print"/>
          <a:srcRect/>
          <a:stretch>
            <a:fillRect/>
          </a:stretch>
        </p:blipFill>
        <p:spPr bwMode="auto">
          <a:xfrm>
            <a:off x="6069280" y="2688980"/>
            <a:ext cx="1023273" cy="1559196"/>
          </a:xfrm>
          <a:prstGeom prst="rect">
            <a:avLst/>
          </a:prstGeom>
          <a:noFill/>
          <a:ln w="9525">
            <a:noFill/>
            <a:miter lim="800000"/>
            <a:headEnd/>
            <a:tailEnd/>
          </a:ln>
        </p:spPr>
      </p:pic>
      <p:pic>
        <p:nvPicPr>
          <p:cNvPr id="20" name="Picture 19"/>
          <p:cNvPicPr>
            <a:picLocks noChangeAspect="1" noChangeArrowheads="1"/>
          </p:cNvPicPr>
          <p:nvPr/>
        </p:nvPicPr>
        <p:blipFill>
          <a:blip r:embed="rId5" cstate="print"/>
          <a:srcRect/>
          <a:stretch>
            <a:fillRect/>
          </a:stretch>
        </p:blipFill>
        <p:spPr bwMode="auto">
          <a:xfrm>
            <a:off x="7796863" y="2706791"/>
            <a:ext cx="998986" cy="1520338"/>
          </a:xfrm>
          <a:prstGeom prst="rect">
            <a:avLst/>
          </a:prstGeom>
          <a:noFill/>
          <a:ln w="9525">
            <a:noFill/>
            <a:miter lim="800000"/>
            <a:headEnd/>
            <a:tailEnd/>
          </a:ln>
        </p:spPr>
      </p:pic>
      <p:pic>
        <p:nvPicPr>
          <p:cNvPr id="21" name="Picture 20"/>
          <p:cNvPicPr>
            <a:picLocks noChangeAspect="1" noChangeArrowheads="1"/>
          </p:cNvPicPr>
          <p:nvPr/>
        </p:nvPicPr>
        <p:blipFill>
          <a:blip r:embed="rId6" cstate="print"/>
          <a:srcRect/>
          <a:stretch>
            <a:fillRect/>
          </a:stretch>
        </p:blipFill>
        <p:spPr bwMode="auto">
          <a:xfrm>
            <a:off x="9406822" y="3594344"/>
            <a:ext cx="952033" cy="1449097"/>
          </a:xfrm>
          <a:prstGeom prst="rect">
            <a:avLst/>
          </a:prstGeom>
          <a:noFill/>
          <a:ln w="9525">
            <a:noFill/>
            <a:miter lim="800000"/>
            <a:headEnd/>
            <a:tailEnd/>
          </a:ln>
        </p:spPr>
      </p:pic>
      <p:pic>
        <p:nvPicPr>
          <p:cNvPr id="22" name="Picture 21"/>
          <p:cNvPicPr>
            <a:picLocks noChangeAspect="1" noChangeArrowheads="1"/>
          </p:cNvPicPr>
          <p:nvPr/>
        </p:nvPicPr>
        <p:blipFill>
          <a:blip r:embed="rId3" cstate="print"/>
          <a:srcRect/>
          <a:stretch>
            <a:fillRect/>
          </a:stretch>
        </p:blipFill>
        <p:spPr bwMode="auto">
          <a:xfrm>
            <a:off x="2291913" y="2225917"/>
            <a:ext cx="871077" cy="762597"/>
          </a:xfrm>
          <a:prstGeom prst="rect">
            <a:avLst/>
          </a:prstGeom>
          <a:noFill/>
          <a:ln w="9525">
            <a:noFill/>
            <a:miter lim="800000"/>
            <a:headEnd/>
            <a:tailEnd/>
          </a:ln>
        </p:spPr>
      </p:pic>
      <p:pic>
        <p:nvPicPr>
          <p:cNvPr id="23" name="Picture 22"/>
          <p:cNvPicPr>
            <a:picLocks noChangeAspect="1" noChangeArrowheads="1"/>
          </p:cNvPicPr>
          <p:nvPr/>
        </p:nvPicPr>
        <p:blipFill>
          <a:blip r:embed="rId3" cstate="print"/>
          <a:srcRect/>
          <a:stretch>
            <a:fillRect/>
          </a:stretch>
        </p:blipFill>
        <p:spPr bwMode="auto">
          <a:xfrm>
            <a:off x="2599543" y="2514117"/>
            <a:ext cx="871077" cy="762597"/>
          </a:xfrm>
          <a:prstGeom prst="rect">
            <a:avLst/>
          </a:prstGeom>
          <a:noFill/>
          <a:ln w="9525">
            <a:noFill/>
            <a:miter lim="800000"/>
            <a:headEnd/>
            <a:tailEnd/>
          </a:ln>
        </p:spPr>
      </p:pic>
      <p:pic>
        <p:nvPicPr>
          <p:cNvPr id="26" name="Picture 25"/>
          <p:cNvPicPr>
            <a:picLocks noChangeAspect="1" noChangeArrowheads="1"/>
          </p:cNvPicPr>
          <p:nvPr/>
        </p:nvPicPr>
        <p:blipFill>
          <a:blip r:embed="rId7" cstate="print"/>
          <a:srcRect/>
          <a:stretch>
            <a:fillRect/>
          </a:stretch>
        </p:blipFill>
        <p:spPr bwMode="auto">
          <a:xfrm>
            <a:off x="6116235" y="4380942"/>
            <a:ext cx="961747" cy="1463669"/>
          </a:xfrm>
          <a:prstGeom prst="rect">
            <a:avLst/>
          </a:prstGeom>
          <a:noFill/>
          <a:ln w="12700" algn="ctr">
            <a:noFill/>
            <a:miter lim="800000"/>
            <a:headEnd/>
            <a:tailEnd/>
          </a:ln>
        </p:spPr>
      </p:pic>
      <p:pic>
        <p:nvPicPr>
          <p:cNvPr id="27" name="Picture 26"/>
          <p:cNvPicPr>
            <a:picLocks noChangeAspect="1" noChangeArrowheads="1"/>
          </p:cNvPicPr>
          <p:nvPr/>
        </p:nvPicPr>
        <p:blipFill>
          <a:blip r:embed="rId3" cstate="print"/>
          <a:srcRect/>
          <a:stretch>
            <a:fillRect/>
          </a:stretch>
        </p:blipFill>
        <p:spPr bwMode="auto">
          <a:xfrm>
            <a:off x="2915269" y="2750506"/>
            <a:ext cx="871077" cy="762597"/>
          </a:xfrm>
          <a:prstGeom prst="rect">
            <a:avLst/>
          </a:prstGeom>
          <a:noFill/>
          <a:ln w="9525">
            <a:noFill/>
            <a:miter lim="800000"/>
            <a:headEnd/>
            <a:tailEnd/>
          </a:ln>
        </p:spPr>
      </p:pic>
      <p:pic>
        <p:nvPicPr>
          <p:cNvPr id="28" name="Picture 27"/>
          <p:cNvPicPr>
            <a:picLocks noChangeAspect="1" noChangeArrowheads="1"/>
          </p:cNvPicPr>
          <p:nvPr/>
        </p:nvPicPr>
        <p:blipFill>
          <a:blip r:embed="rId8" cstate="print"/>
          <a:srcRect/>
          <a:stretch>
            <a:fillRect/>
          </a:stretch>
        </p:blipFill>
        <p:spPr bwMode="auto">
          <a:xfrm>
            <a:off x="7860009" y="4319417"/>
            <a:ext cx="961747" cy="1463669"/>
          </a:xfrm>
          <a:prstGeom prst="rect">
            <a:avLst/>
          </a:prstGeom>
          <a:noFill/>
          <a:ln w="12700" algn="ctr">
            <a:noFill/>
            <a:miter lim="800000"/>
            <a:headEnd/>
            <a:tailEnd/>
          </a:ln>
        </p:spPr>
      </p:pic>
      <p:cxnSp>
        <p:nvCxnSpPr>
          <p:cNvPr id="29" name="Straight Arrow Connector 28"/>
          <p:cNvCxnSpPr/>
          <p:nvPr/>
        </p:nvCxnSpPr>
        <p:spPr bwMode="auto">
          <a:xfrm>
            <a:off x="6995408" y="3457244"/>
            <a:ext cx="767455" cy="1581863"/>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0" name="Straight Arrow Connector 29"/>
          <p:cNvCxnSpPr/>
          <p:nvPr/>
        </p:nvCxnSpPr>
        <p:spPr bwMode="auto">
          <a:xfrm flipV="1">
            <a:off x="6951877" y="5065013"/>
            <a:ext cx="782026" cy="61526"/>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6970270" y="3443482"/>
            <a:ext cx="704310" cy="3238"/>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2" name="Straight Arrow Connector 31"/>
          <p:cNvCxnSpPr>
            <a:endCxn id="21" idx="1"/>
          </p:cNvCxnSpPr>
          <p:nvPr/>
        </p:nvCxnSpPr>
        <p:spPr bwMode="auto">
          <a:xfrm flipV="1">
            <a:off x="8710807" y="4318893"/>
            <a:ext cx="696015" cy="667594"/>
          </a:xfrm>
          <a:prstGeom prst="straightConnector1">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31750" cap="flat" cmpd="sng" algn="ctr">
            <a:solidFill>
              <a:schemeClr val="accent1"/>
            </a:solidFill>
            <a:prstDash val="solid"/>
            <a:round/>
            <a:headEnd type="none" w="med" len="med"/>
            <a:tailEnd type="triangle"/>
          </a:ln>
          <a:effectLst/>
        </p:spPr>
      </p:cxnSp>
      <p:cxnSp>
        <p:nvCxnSpPr>
          <p:cNvPr id="34" name="Straight Connector 33"/>
          <p:cNvCxnSpPr/>
          <p:nvPr/>
        </p:nvCxnSpPr>
        <p:spPr bwMode="auto">
          <a:xfrm>
            <a:off x="3906158" y="2868701"/>
            <a:ext cx="2163122" cy="600688"/>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894825" y="3025754"/>
            <a:ext cx="2174455" cy="443634"/>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613101" y="3182808"/>
            <a:ext cx="2409225" cy="29467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528908" y="3299382"/>
            <a:ext cx="2540372" cy="170006"/>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flipV="1">
            <a:off x="3716212" y="5112779"/>
            <a:ext cx="2400022" cy="453186"/>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flipV="1">
            <a:off x="3371854" y="5112777"/>
            <a:ext cx="2744380" cy="124671"/>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2837550" y="5017250"/>
            <a:ext cx="3278684" cy="9552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3528908" y="3445101"/>
            <a:ext cx="2540372" cy="24287"/>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3906158" y="2690599"/>
            <a:ext cx="2163122" cy="778789"/>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flipV="1">
            <a:off x="3507860" y="3469388"/>
            <a:ext cx="2561421" cy="179882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4" name="Straight Connector 43"/>
          <p:cNvCxnSpPr/>
          <p:nvPr/>
        </p:nvCxnSpPr>
        <p:spPr bwMode="auto">
          <a:xfrm flipV="1">
            <a:off x="3130608" y="3469388"/>
            <a:ext cx="2938671" cy="1517099"/>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cxnSp>
        <p:nvCxnSpPr>
          <p:cNvPr id="45" name="Straight Connector 44"/>
          <p:cNvCxnSpPr/>
          <p:nvPr/>
        </p:nvCxnSpPr>
        <p:spPr bwMode="auto">
          <a:xfrm flipV="1">
            <a:off x="2784121" y="3469388"/>
            <a:ext cx="3285159" cy="1275853"/>
          </a:xfrm>
          <a:prstGeom prst="line">
            <a:avLst/>
          </a:prstGeom>
          <a:gradFill rotWithShape="0">
            <a:gsLst>
              <a:gs pos="0">
                <a:schemeClr val="hlink">
                  <a:gamma/>
                  <a:shade val="57255"/>
                  <a:invGamma/>
                </a:schemeClr>
              </a:gs>
              <a:gs pos="50000">
                <a:schemeClr val="hlink"/>
              </a:gs>
              <a:gs pos="100000">
                <a:schemeClr val="hlink">
                  <a:gamma/>
                  <a:shade val="57255"/>
                  <a:invGamma/>
                </a:schemeClr>
              </a:gs>
            </a:gsLst>
            <a:lin ang="2700000" scaled="1"/>
          </a:gradFill>
          <a:ln w="25400" cap="flat" cmpd="sng" algn="ctr">
            <a:solidFill>
              <a:schemeClr val="accent1"/>
            </a:solidFill>
            <a:prstDash val="solid"/>
            <a:round/>
            <a:headEnd type="none" w="med" len="med"/>
            <a:tailEnd type="none" w="med" len="med"/>
          </a:ln>
          <a:effectLst/>
        </p:spPr>
      </p:cxnSp>
      <p:sp>
        <p:nvSpPr>
          <p:cNvPr id="46" name="TextBox 5125"/>
          <p:cNvSpPr txBox="1">
            <a:spLocks noChangeArrowheads="1"/>
          </p:cNvSpPr>
          <p:nvPr/>
        </p:nvSpPr>
        <p:spPr bwMode="auto">
          <a:xfrm>
            <a:off x="7524387" y="5591223"/>
            <a:ext cx="1848165" cy="382304"/>
          </a:xfrm>
          <a:prstGeom prst="rect">
            <a:avLst/>
          </a:prstGeom>
          <a:noFill/>
          <a:ln w="9525">
            <a:noFill/>
            <a:miter lim="800000"/>
            <a:headEnd/>
            <a:tailEnd/>
          </a:ln>
        </p:spPr>
        <p:txBody>
          <a:bodyPr vert="horz" wrap="none" lIns="93256" tIns="46628" rIns="93256" bIns="46628" numCol="1" anchor="t"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r>
              <a:rPr lang="en-US" sz="1836" b="1" dirty="0">
                <a:latin typeface="Calibri" pitchFamily="34" charset="0"/>
              </a:rPr>
              <a:t>Data Warehouse</a:t>
            </a:r>
          </a:p>
        </p:txBody>
      </p:sp>
      <p:pic>
        <p:nvPicPr>
          <p:cNvPr id="18" name="Picture 17"/>
          <p:cNvPicPr>
            <a:picLocks noChangeAspect="1" noChangeArrowheads="1"/>
          </p:cNvPicPr>
          <p:nvPr/>
        </p:nvPicPr>
        <p:blipFill>
          <a:blip r:embed="rId9" cstate="print"/>
          <a:srcRect/>
          <a:stretch>
            <a:fillRect/>
          </a:stretch>
        </p:blipFill>
        <p:spPr bwMode="auto">
          <a:xfrm>
            <a:off x="2134861" y="4525043"/>
            <a:ext cx="961747" cy="1463669"/>
          </a:xfrm>
          <a:prstGeom prst="rect">
            <a:avLst/>
          </a:prstGeom>
          <a:noFill/>
          <a:ln w="9525">
            <a:noFill/>
            <a:miter lim="800000"/>
            <a:headEnd/>
            <a:tailEnd/>
          </a:ln>
        </p:spPr>
      </p:pic>
      <p:pic>
        <p:nvPicPr>
          <p:cNvPr id="24" name="Picture 23"/>
          <p:cNvPicPr>
            <a:picLocks noChangeAspect="1" noChangeArrowheads="1"/>
          </p:cNvPicPr>
          <p:nvPr/>
        </p:nvPicPr>
        <p:blipFill>
          <a:blip r:embed="rId9" cstate="print"/>
          <a:srcRect/>
          <a:stretch>
            <a:fillRect/>
          </a:stretch>
        </p:blipFill>
        <p:spPr bwMode="auto">
          <a:xfrm>
            <a:off x="2502397" y="4738765"/>
            <a:ext cx="961747" cy="1463669"/>
          </a:xfrm>
          <a:prstGeom prst="rect">
            <a:avLst/>
          </a:prstGeom>
          <a:noFill/>
          <a:ln w="9525">
            <a:noFill/>
            <a:miter lim="800000"/>
            <a:headEnd/>
            <a:tailEnd/>
          </a:ln>
        </p:spPr>
      </p:pic>
      <p:pic>
        <p:nvPicPr>
          <p:cNvPr id="25" name="Picture 24"/>
          <p:cNvPicPr>
            <a:picLocks noChangeAspect="1" noChangeArrowheads="1"/>
          </p:cNvPicPr>
          <p:nvPr/>
        </p:nvPicPr>
        <p:blipFill>
          <a:blip r:embed="rId9" cstate="print"/>
          <a:srcRect/>
          <a:stretch>
            <a:fillRect/>
          </a:stretch>
        </p:blipFill>
        <p:spPr bwMode="auto">
          <a:xfrm>
            <a:off x="2866695" y="4949248"/>
            <a:ext cx="961747" cy="1463669"/>
          </a:xfrm>
          <a:prstGeom prst="rect">
            <a:avLst/>
          </a:prstGeom>
          <a:noFill/>
          <a:ln w="9525">
            <a:noFill/>
            <a:miter lim="800000"/>
            <a:headEnd/>
            <a:tailEnd/>
          </a:ln>
        </p:spPr>
      </p:pic>
    </p:spTree>
    <p:extLst>
      <p:ext uri="{BB962C8B-B14F-4D97-AF65-F5344CB8AC3E}">
        <p14:creationId xmlns:p14="http://schemas.microsoft.com/office/powerpoint/2010/main" val="28746378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the Data</a:t>
            </a:r>
          </a:p>
        </p:txBody>
      </p:sp>
      <p:sp>
        <p:nvSpPr>
          <p:cNvPr id="4" name="Text Placeholder 3"/>
          <p:cNvSpPr>
            <a:spLocks noGrp="1"/>
          </p:cNvSpPr>
          <p:nvPr>
            <p:ph type="body" sz="quarter" idx="12"/>
          </p:nvPr>
        </p:nvSpPr>
        <p:spPr/>
        <p:txBody>
          <a:bodyPr/>
          <a:lstStyle/>
          <a:p>
            <a:r>
              <a:rPr lang="en-US" dirty="0" smtClean="0"/>
              <a:t>DEMO</a:t>
            </a:r>
            <a:r>
              <a:rPr lang="en-US" dirty="0"/>
              <a:t>: Operations Manager </a:t>
            </a:r>
          </a:p>
          <a:p>
            <a:endParaRPr lang="en-GB" dirty="0"/>
          </a:p>
        </p:txBody>
      </p:sp>
      <p:grpSp>
        <p:nvGrpSpPr>
          <p:cNvPr id="8" name="Group 7"/>
          <p:cNvGrpSpPr/>
          <p:nvPr/>
        </p:nvGrpSpPr>
        <p:grpSpPr>
          <a:xfrm>
            <a:off x="9227249" y="1217511"/>
            <a:ext cx="2088372" cy="1865932"/>
            <a:chOff x="5074452" y="2723295"/>
            <a:chExt cx="905203" cy="905203"/>
          </a:xfrm>
        </p:grpSpPr>
        <p:pic>
          <p:nvPicPr>
            <p:cNvPr id="9" name="Picture 8"/>
            <p:cNvPicPr>
              <a:picLocks noChangeAspect="1"/>
            </p:cNvPicPr>
            <p:nvPr/>
          </p:nvPicPr>
          <p:blipFill>
            <a:blip r:embed="rId3">
              <a:duotone>
                <a:prstClr val="black"/>
                <a:schemeClr val="accent1">
                  <a:tint val="45000"/>
                  <a:satMod val="400000"/>
                </a:schemeClr>
              </a:duotone>
              <a:lum bright="-40000" contrast="-40000"/>
            </a:blip>
            <a:stretch>
              <a:fillRect/>
            </a:stretch>
          </p:blipFill>
          <p:spPr>
            <a:xfrm>
              <a:off x="5273928" y="2973396"/>
              <a:ext cx="506250" cy="405000"/>
            </a:xfrm>
            <a:prstGeom prst="rect">
              <a:avLst/>
            </a:prstGeom>
          </p:spPr>
        </p:pic>
        <p:sp>
          <p:nvSpPr>
            <p:cNvPr id="10" name="Donut 9"/>
            <p:cNvSpPr/>
            <p:nvPr/>
          </p:nvSpPr>
          <p:spPr bwMode="auto">
            <a:xfrm>
              <a:off x="5074452" y="2723295"/>
              <a:ext cx="905203" cy="905203"/>
            </a:xfrm>
            <a:prstGeom prst="donut">
              <a:avLst>
                <a:gd name="adj" fmla="val 5228"/>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976065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Steps</a:t>
            </a:r>
            <a:endParaRPr lang="en-GB" dirty="0"/>
          </a:p>
        </p:txBody>
      </p:sp>
      <p:graphicFrame>
        <p:nvGraphicFramePr>
          <p:cNvPr id="3" name="Diagram 2"/>
          <p:cNvGraphicFramePr/>
          <p:nvPr>
            <p:extLst/>
          </p:nvPr>
        </p:nvGraphicFramePr>
        <p:xfrm>
          <a:off x="1710656" y="1577255"/>
          <a:ext cx="4265463" cy="4144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6236172" y="1569284"/>
            <a:ext cx="4313291" cy="735322"/>
          </a:xfrm>
          <a:prstGeom prst="rect">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smtClean="0">
                <a:solidFill>
                  <a:srgbClr val="FFFFFF"/>
                </a:solidFill>
                <a:effectLst>
                  <a:outerShdw blurRad="38100" dist="38100" dir="2700000" algn="tl">
                    <a:srgbClr val="000000">
                      <a:alpha val="43137"/>
                    </a:srgbClr>
                  </a:outerShdw>
                </a:effectLst>
                <a:latin typeface="Calibri" pitchFamily="34" charset="0"/>
              </a:rPr>
              <a:t>System </a:t>
            </a:r>
            <a:r>
              <a:rPr lang="en-US" sz="1836" dirty="0">
                <a:solidFill>
                  <a:srgbClr val="FFFFFF"/>
                </a:solidFill>
                <a:effectLst>
                  <a:outerShdw blurRad="38100" dist="38100" dir="2700000" algn="tl">
                    <a:srgbClr val="000000">
                      <a:alpha val="43137"/>
                    </a:srgbClr>
                  </a:outerShdw>
                </a:effectLst>
                <a:latin typeface="Calibri" pitchFamily="34" charset="0"/>
              </a:rPr>
              <a:t>Center Operations Manager</a:t>
            </a:r>
            <a:endParaRPr lang="en-GB" sz="1836" dirty="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6245142" y="2504991"/>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40" dirty="0" smtClean="0">
                <a:solidFill>
                  <a:srgbClr val="FFFFFF"/>
                </a:solidFill>
                <a:effectLst>
                  <a:outerShdw blurRad="38100" dist="38100" dir="2700000" algn="tl">
                    <a:srgbClr val="000000">
                      <a:alpha val="43137"/>
                    </a:srgbClr>
                  </a:outerShdw>
                </a:effectLst>
                <a:latin typeface="Calibri" pitchFamily="34" charset="0"/>
              </a:rPr>
              <a:t>SQL </a:t>
            </a:r>
            <a:r>
              <a:rPr lang="en-US" sz="1840" dirty="0">
                <a:solidFill>
                  <a:srgbClr val="FFFFFF"/>
                </a:solidFill>
                <a:effectLst>
                  <a:outerShdw blurRad="38100" dist="38100" dir="2700000" algn="tl">
                    <a:srgbClr val="000000">
                      <a:alpha val="43137"/>
                    </a:srgbClr>
                  </a:outerShdw>
                </a:effectLst>
                <a:latin typeface="Calibri" pitchFamily="34" charset="0"/>
              </a:rPr>
              <a:t>Server Analysis Services </a:t>
            </a:r>
            <a:r>
              <a:rPr lang="en-US" sz="1840" dirty="0" smtClean="0">
                <a:solidFill>
                  <a:srgbClr val="FFFFFF"/>
                </a:solidFill>
                <a:effectLst>
                  <a:outerShdw blurRad="38100" dist="38100" dir="2700000" algn="tl">
                    <a:srgbClr val="000000">
                      <a:alpha val="43137"/>
                    </a:srgbClr>
                  </a:outerShdw>
                </a:effectLst>
                <a:latin typeface="Calibri" pitchFamily="34" charset="0"/>
              </a:rPr>
              <a:t>2012</a:t>
            </a:r>
            <a:endParaRPr lang="en-GB" sz="1840" dirty="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6251122" y="3601877"/>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1836" dirty="0" smtClean="0">
                <a:solidFill>
                  <a:srgbClr val="FFFFFF"/>
                </a:solidFill>
                <a:effectLst>
                  <a:outerShdw blurRad="38100" dist="38100" dir="2700000" algn="tl">
                    <a:srgbClr val="000000">
                      <a:alpha val="43137"/>
                    </a:srgbClr>
                  </a:outerShdw>
                </a:effectLst>
                <a:latin typeface="Calibri" pitchFamily="34" charset="0"/>
              </a:rPr>
              <a:t>SharePoint </a:t>
            </a:r>
            <a:r>
              <a:rPr lang="en-US" sz="1836" dirty="0">
                <a:solidFill>
                  <a:srgbClr val="FFFFFF"/>
                </a:solidFill>
                <a:effectLst>
                  <a:outerShdw blurRad="38100" dist="38100" dir="2700000" algn="tl">
                    <a:srgbClr val="000000">
                      <a:alpha val="43137"/>
                    </a:srgbClr>
                  </a:outerShdw>
                </a:effectLst>
                <a:latin typeface="Calibri" pitchFamily="34" charset="0"/>
              </a:rPr>
              <a:t>Server </a:t>
            </a:r>
            <a:r>
              <a:rPr lang="en-US" sz="1836" dirty="0" smtClean="0">
                <a:solidFill>
                  <a:srgbClr val="FFFFFF"/>
                </a:solidFill>
                <a:effectLst>
                  <a:outerShdw blurRad="38100" dist="38100" dir="2700000" algn="tl">
                    <a:srgbClr val="000000">
                      <a:alpha val="43137"/>
                    </a:srgbClr>
                  </a:outerShdw>
                </a:effectLst>
                <a:latin typeface="Calibri" pitchFamily="34" charset="0"/>
              </a:rPr>
              <a:t>2013</a:t>
            </a:r>
            <a:endParaRPr lang="en-GB" sz="1836" dirty="0">
              <a:solidFill>
                <a:srgbClr val="FFFFFF"/>
              </a:solidFill>
              <a:effectLst>
                <a:outerShdw blurRad="38100" dist="38100" dir="2700000" algn="tl">
                  <a:srgbClr val="000000">
                    <a:alpha val="43137"/>
                  </a:srgbClr>
                </a:outerShdw>
              </a:effectLst>
              <a:latin typeface="Calibri" pitchFamily="34" charset="0"/>
            </a:endParaRPr>
          </a:p>
        </p:txBody>
      </p:sp>
      <p:sp>
        <p:nvSpPr>
          <p:cNvPr id="7" name="Rectangle 6"/>
          <p:cNvSpPr/>
          <p:nvPr/>
        </p:nvSpPr>
        <p:spPr bwMode="auto">
          <a:xfrm>
            <a:off x="6245142" y="4591275"/>
            <a:ext cx="4313291" cy="73532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00" dirty="0">
                <a:solidFill>
                  <a:srgbClr val="FFFFFF"/>
                </a:solidFill>
                <a:effectLst>
                  <a:outerShdw blurRad="38100" dist="38100" dir="2700000" algn="tl">
                    <a:srgbClr val="000000">
                      <a:alpha val="43137"/>
                    </a:srgbClr>
                  </a:outerShdw>
                </a:effectLst>
                <a:latin typeface="Calibri" pitchFamily="34" charset="0"/>
              </a:rPr>
              <a:t>SQL Server Analysis Services 2012</a:t>
            </a:r>
            <a:endParaRPr lang="en-GB" sz="2000" dirty="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0938534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7992088" y="2776276"/>
            <a:ext cx="932576" cy="933877"/>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22" dirty="0"/>
              <a:t>Custom Reports</a:t>
            </a:r>
            <a:endParaRPr lang="en-US" sz="1122" dirty="0"/>
          </a:p>
        </p:txBody>
      </p:sp>
      <p:sp>
        <p:nvSpPr>
          <p:cNvPr id="5" name="Flowchart: Predefined Process 4"/>
          <p:cNvSpPr/>
          <p:nvPr/>
        </p:nvSpPr>
        <p:spPr>
          <a:xfrm>
            <a:off x="7604280" y="5630567"/>
            <a:ext cx="1752164" cy="598640"/>
          </a:xfrm>
          <a:prstGeom prst="flowChartPredefined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071" dirty="0" err="1" smtClean="0"/>
              <a:t>OpsMgr</a:t>
            </a:r>
            <a:r>
              <a:rPr lang="en-GB" sz="1071" dirty="0" smtClean="0"/>
              <a:t> Dashboards</a:t>
            </a:r>
            <a:endParaRPr lang="en-US" sz="1071" dirty="0"/>
          </a:p>
        </p:txBody>
      </p:sp>
      <p:sp>
        <p:nvSpPr>
          <p:cNvPr id="6" name="Frame 5"/>
          <p:cNvSpPr/>
          <p:nvPr/>
        </p:nvSpPr>
        <p:spPr>
          <a:xfrm>
            <a:off x="4911146" y="3080316"/>
            <a:ext cx="1205331" cy="758277"/>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20" dirty="0" smtClean="0">
                <a:solidFill>
                  <a:schemeClr val="tx1"/>
                </a:solidFill>
              </a:rPr>
              <a:t>SSRS</a:t>
            </a:r>
            <a:endParaRPr lang="en-US" sz="1020" dirty="0">
              <a:solidFill>
                <a:schemeClr val="tx1"/>
              </a:solidFill>
            </a:endParaRPr>
          </a:p>
        </p:txBody>
      </p:sp>
      <p:pic>
        <p:nvPicPr>
          <p:cNvPr id="7" name="Picture 2" descr="C:\Program Files\Microsoft Office\MEDIA\CAGCAT10\j0292020.wmf"/>
          <p:cNvPicPr>
            <a:picLocks noChangeAspect="1" noChangeArrowheads="1"/>
          </p:cNvPicPr>
          <p:nvPr/>
        </p:nvPicPr>
        <p:blipFill>
          <a:blip r:embed="rId3" cstate="print"/>
          <a:srcRect/>
          <a:stretch>
            <a:fillRect/>
          </a:stretch>
        </p:blipFill>
        <p:spPr bwMode="auto">
          <a:xfrm>
            <a:off x="9868683" y="1594980"/>
            <a:ext cx="896600" cy="721044"/>
          </a:xfrm>
          <a:prstGeom prst="rect">
            <a:avLst/>
          </a:prstGeom>
          <a:noFill/>
        </p:spPr>
      </p:pic>
      <p:sp>
        <p:nvSpPr>
          <p:cNvPr id="8" name="TextBox 7"/>
          <p:cNvSpPr txBox="1"/>
          <p:nvPr/>
        </p:nvSpPr>
        <p:spPr>
          <a:xfrm>
            <a:off x="9743544" y="2335858"/>
            <a:ext cx="993627" cy="270285"/>
          </a:xfrm>
          <a:prstGeom prst="rect">
            <a:avLst/>
          </a:prstGeom>
          <a:noFill/>
        </p:spPr>
        <p:txBody>
          <a:bodyPr wrap="square" rtlCol="0">
            <a:spAutoFit/>
          </a:bodyPr>
          <a:lstStyle/>
          <a:p>
            <a:r>
              <a:rPr lang="en-GB" sz="1122" dirty="0"/>
              <a:t>IT Operators</a:t>
            </a:r>
            <a:endParaRPr lang="en-US" sz="1122" dirty="0"/>
          </a:p>
        </p:txBody>
      </p:sp>
      <p:pic>
        <p:nvPicPr>
          <p:cNvPr id="9" name="Picture 3" descr="C:\Documents and Settings\sean.roberts\Local Settings\Temporary Internet Files\Content.IE5\931D73Z4\MCj02120710000[1].wmf"/>
          <p:cNvPicPr>
            <a:picLocks noChangeAspect="1" noChangeArrowheads="1"/>
          </p:cNvPicPr>
          <p:nvPr/>
        </p:nvPicPr>
        <p:blipFill>
          <a:blip r:embed="rId4" cstate="print"/>
          <a:srcRect/>
          <a:stretch>
            <a:fillRect/>
          </a:stretch>
        </p:blipFill>
        <p:spPr bwMode="auto">
          <a:xfrm>
            <a:off x="9743544" y="2786739"/>
            <a:ext cx="865585" cy="754014"/>
          </a:xfrm>
          <a:prstGeom prst="rect">
            <a:avLst/>
          </a:prstGeom>
          <a:noFill/>
        </p:spPr>
      </p:pic>
      <p:sp>
        <p:nvSpPr>
          <p:cNvPr id="10" name="TextBox 9"/>
          <p:cNvSpPr txBox="1"/>
          <p:nvPr/>
        </p:nvSpPr>
        <p:spPr>
          <a:xfrm>
            <a:off x="9868683" y="3656269"/>
            <a:ext cx="864246" cy="265009"/>
          </a:xfrm>
          <a:prstGeom prst="rect">
            <a:avLst/>
          </a:prstGeom>
          <a:noFill/>
        </p:spPr>
        <p:txBody>
          <a:bodyPr wrap="square" rtlCol="0">
            <a:spAutoFit/>
          </a:bodyPr>
          <a:lstStyle/>
          <a:p>
            <a:r>
              <a:rPr lang="en-GB" sz="1122" dirty="0"/>
              <a:t>IT Analysts</a:t>
            </a:r>
            <a:endParaRPr lang="en-US" sz="1122" dirty="0"/>
          </a:p>
        </p:txBody>
      </p:sp>
      <p:pic>
        <p:nvPicPr>
          <p:cNvPr id="11" name="Picture 6" descr="C:\Documents and Settings\sean.roberts\Local Settings\Temporary Internet Files\Content.IE5\3SPLFADY\MCj02149190000[1].wmf"/>
          <p:cNvPicPr>
            <a:picLocks noChangeAspect="1" noChangeArrowheads="1"/>
          </p:cNvPicPr>
          <p:nvPr/>
        </p:nvPicPr>
        <p:blipFill>
          <a:blip r:embed="rId5" cstate="print"/>
          <a:srcRect/>
          <a:stretch>
            <a:fillRect/>
          </a:stretch>
        </p:blipFill>
        <p:spPr bwMode="auto">
          <a:xfrm>
            <a:off x="9822952" y="5348791"/>
            <a:ext cx="1096980" cy="904620"/>
          </a:xfrm>
          <a:prstGeom prst="rect">
            <a:avLst/>
          </a:prstGeom>
          <a:noFill/>
        </p:spPr>
      </p:pic>
      <p:sp>
        <p:nvSpPr>
          <p:cNvPr id="12" name="TextBox 11"/>
          <p:cNvSpPr txBox="1"/>
          <p:nvPr/>
        </p:nvSpPr>
        <p:spPr>
          <a:xfrm>
            <a:off x="9951761" y="6253411"/>
            <a:ext cx="866746" cy="270285"/>
          </a:xfrm>
          <a:prstGeom prst="rect">
            <a:avLst/>
          </a:prstGeom>
          <a:noFill/>
        </p:spPr>
        <p:txBody>
          <a:bodyPr wrap="square" rtlCol="0">
            <a:spAutoFit/>
          </a:bodyPr>
          <a:lstStyle/>
          <a:p>
            <a:r>
              <a:rPr lang="en-GB" sz="1122" dirty="0"/>
              <a:t>Executives</a:t>
            </a:r>
            <a:endParaRPr lang="en-US" sz="1122" dirty="0"/>
          </a:p>
        </p:txBody>
      </p:sp>
      <p:sp>
        <p:nvSpPr>
          <p:cNvPr id="15" name="Bevel 14"/>
          <p:cNvSpPr/>
          <p:nvPr/>
        </p:nvSpPr>
        <p:spPr>
          <a:xfrm>
            <a:off x="7604280" y="4221722"/>
            <a:ext cx="1535498" cy="790204"/>
          </a:xfrm>
          <a:prstGeom prst="beve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122" dirty="0">
                <a:solidFill>
                  <a:schemeClr val="bg1"/>
                </a:solidFill>
              </a:rPr>
              <a:t>Analysis</a:t>
            </a:r>
            <a:endParaRPr lang="en-US" sz="1122" dirty="0">
              <a:solidFill>
                <a:schemeClr val="bg1"/>
              </a:solidFill>
            </a:endParaRPr>
          </a:p>
        </p:txBody>
      </p:sp>
      <p:sp>
        <p:nvSpPr>
          <p:cNvPr id="16" name="Can 15"/>
          <p:cNvSpPr/>
          <p:nvPr/>
        </p:nvSpPr>
        <p:spPr>
          <a:xfrm>
            <a:off x="1075611" y="3284167"/>
            <a:ext cx="1078445" cy="134709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20" dirty="0">
                <a:solidFill>
                  <a:schemeClr val="bg1"/>
                </a:solidFill>
              </a:rPr>
              <a:t>Data Warehouse</a:t>
            </a:r>
            <a:endParaRPr lang="en-US" sz="1020" dirty="0">
              <a:solidFill>
                <a:schemeClr val="bg1"/>
              </a:solidFill>
            </a:endParaRPr>
          </a:p>
        </p:txBody>
      </p:sp>
      <p:cxnSp>
        <p:nvCxnSpPr>
          <p:cNvPr id="17" name="Elbow Connector 18"/>
          <p:cNvCxnSpPr/>
          <p:nvPr/>
        </p:nvCxnSpPr>
        <p:spPr>
          <a:xfrm flipV="1">
            <a:off x="6094180" y="3233978"/>
            <a:ext cx="1870344" cy="7574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36" idx="3"/>
            <a:endCxn id="15" idx="4"/>
          </p:cNvCxnSpPr>
          <p:nvPr/>
        </p:nvCxnSpPr>
        <p:spPr>
          <a:xfrm>
            <a:off x="6116478" y="4604088"/>
            <a:ext cx="1487802" cy="127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Folded Corner 18"/>
          <p:cNvSpPr/>
          <p:nvPr/>
        </p:nvSpPr>
        <p:spPr>
          <a:xfrm>
            <a:off x="8004670" y="1571945"/>
            <a:ext cx="947182" cy="864292"/>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22" dirty="0"/>
              <a:t>Default Reports</a:t>
            </a:r>
            <a:endParaRPr lang="en-US" sz="1122" dirty="0"/>
          </a:p>
        </p:txBody>
      </p:sp>
      <p:cxnSp>
        <p:nvCxnSpPr>
          <p:cNvPr id="20" name="Elbow Connector 18"/>
          <p:cNvCxnSpPr>
            <a:stCxn id="6" idx="0"/>
            <a:endCxn id="19" idx="1"/>
          </p:cNvCxnSpPr>
          <p:nvPr/>
        </p:nvCxnSpPr>
        <p:spPr>
          <a:xfrm rot="5400000" flipH="1" flipV="1">
            <a:off x="6221129" y="1296775"/>
            <a:ext cx="1076225" cy="249085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Flowchart: Predefined Process 20"/>
          <p:cNvSpPr/>
          <p:nvPr/>
        </p:nvSpPr>
        <p:spPr>
          <a:xfrm>
            <a:off x="6447481" y="1324651"/>
            <a:ext cx="655741" cy="895910"/>
          </a:xfrm>
          <a:prstGeom prst="flowChartPredefinedProcess">
            <a:avLst/>
          </a:prstGeom>
        </p:spPr>
        <p:style>
          <a:lnRef idx="1">
            <a:schemeClr val="accent1"/>
          </a:lnRef>
          <a:fillRef idx="2">
            <a:schemeClr val="accent1"/>
          </a:fillRef>
          <a:effectRef idx="1">
            <a:schemeClr val="accent1"/>
          </a:effectRef>
          <a:fontRef idx="minor">
            <a:schemeClr val="dk1"/>
          </a:fontRef>
        </p:style>
        <p:txBody>
          <a:bodyPr vert="vert270" rtlCol="0" anchor="ctr"/>
          <a:lstStyle/>
          <a:p>
            <a:pPr algn="ctr"/>
            <a:r>
              <a:rPr lang="en-GB" sz="1122" dirty="0" err="1"/>
              <a:t>OpsMgr</a:t>
            </a:r>
            <a:endParaRPr lang="en-US" sz="1122" dirty="0"/>
          </a:p>
        </p:txBody>
      </p:sp>
      <p:sp>
        <p:nvSpPr>
          <p:cNvPr id="22" name="TextBox 21"/>
          <p:cNvSpPr txBox="1"/>
          <p:nvPr/>
        </p:nvSpPr>
        <p:spPr>
          <a:xfrm>
            <a:off x="9868683" y="5039584"/>
            <a:ext cx="977286" cy="265009"/>
          </a:xfrm>
          <a:prstGeom prst="rect">
            <a:avLst/>
          </a:prstGeom>
          <a:noFill/>
        </p:spPr>
        <p:txBody>
          <a:bodyPr wrap="square" rtlCol="0">
            <a:spAutoFit/>
          </a:bodyPr>
          <a:lstStyle/>
          <a:p>
            <a:r>
              <a:rPr lang="en-GB" sz="1122" dirty="0"/>
              <a:t>IT Managers</a:t>
            </a:r>
            <a:endParaRPr lang="en-US" sz="1122" dirty="0"/>
          </a:p>
        </p:txBody>
      </p:sp>
      <p:pic>
        <p:nvPicPr>
          <p:cNvPr id="23" name="Picture 3" descr="C:\Documents and Settings\sean.roberts\Local Settings\Temporary Internet Files\Content.IE5\GT7PTDJY\MCj02149220000[1].wmf"/>
          <p:cNvPicPr>
            <a:picLocks noChangeAspect="1" noChangeArrowheads="1"/>
          </p:cNvPicPr>
          <p:nvPr/>
        </p:nvPicPr>
        <p:blipFill>
          <a:blip r:embed="rId6" cstate="print"/>
          <a:srcRect/>
          <a:stretch>
            <a:fillRect/>
          </a:stretch>
        </p:blipFill>
        <p:spPr bwMode="auto">
          <a:xfrm>
            <a:off x="9794720" y="4039130"/>
            <a:ext cx="1125212" cy="947606"/>
          </a:xfrm>
          <a:prstGeom prst="rect">
            <a:avLst/>
          </a:prstGeom>
          <a:noFill/>
        </p:spPr>
      </p:pic>
      <p:cxnSp>
        <p:nvCxnSpPr>
          <p:cNvPr id="24" name="Elbow Connector 18"/>
          <p:cNvCxnSpPr>
            <a:stCxn id="16" idx="3"/>
          </p:cNvCxnSpPr>
          <p:nvPr/>
        </p:nvCxnSpPr>
        <p:spPr>
          <a:xfrm rot="16200000" flipH="1">
            <a:off x="3921886" y="2324208"/>
            <a:ext cx="1325862" cy="593996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Predefined Process 25"/>
          <p:cNvSpPr/>
          <p:nvPr/>
        </p:nvSpPr>
        <p:spPr>
          <a:xfrm>
            <a:off x="6438060" y="2294841"/>
            <a:ext cx="655741" cy="4145986"/>
          </a:xfrm>
          <a:prstGeom prst="flowChartPredefinedProcess">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GB" sz="1122" dirty="0" smtClean="0"/>
              <a:t>SharePoint 2013</a:t>
            </a:r>
            <a:endParaRPr lang="en-US" sz="1122" dirty="0"/>
          </a:p>
        </p:txBody>
      </p:sp>
      <p:sp>
        <p:nvSpPr>
          <p:cNvPr id="27" name="Cube 26"/>
          <p:cNvSpPr/>
          <p:nvPr/>
        </p:nvSpPr>
        <p:spPr bwMode="auto">
          <a:xfrm>
            <a:off x="2946065" y="4206892"/>
            <a:ext cx="1120917" cy="1040211"/>
          </a:xfrm>
          <a:prstGeom prst="cub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r>
              <a:rPr lang="en-US" sz="2040" dirty="0" smtClean="0">
                <a:solidFill>
                  <a:srgbClr val="FFFFFF"/>
                </a:solidFill>
                <a:effectLst>
                  <a:outerShdw blurRad="38100" dist="38100" dir="2700000" algn="tl">
                    <a:srgbClr val="000000">
                      <a:alpha val="43137"/>
                    </a:srgbClr>
                  </a:outerShdw>
                </a:effectLst>
                <a:latin typeface="Calibri" pitchFamily="34" charset="0"/>
              </a:rPr>
              <a:t>SSAS</a:t>
            </a:r>
            <a:endParaRPr lang="en-GB" sz="2040" dirty="0">
              <a:solidFill>
                <a:srgbClr val="FFFFFF"/>
              </a:solidFill>
              <a:effectLst>
                <a:outerShdw blurRad="38100" dist="38100" dir="2700000" algn="tl">
                  <a:srgbClr val="000000">
                    <a:alpha val="43137"/>
                  </a:srgbClr>
                </a:outerShdw>
              </a:effectLst>
              <a:latin typeface="Calibri" pitchFamily="34" charset="0"/>
            </a:endParaRPr>
          </a:p>
        </p:txBody>
      </p:sp>
      <p:sp>
        <p:nvSpPr>
          <p:cNvPr id="36" name="Frame 35"/>
          <p:cNvSpPr/>
          <p:nvPr/>
        </p:nvSpPr>
        <p:spPr>
          <a:xfrm>
            <a:off x="4911147" y="4224949"/>
            <a:ext cx="1205331" cy="758277"/>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20" dirty="0">
                <a:solidFill>
                  <a:schemeClr val="tx1"/>
                </a:solidFill>
              </a:rPr>
              <a:t>Performance Point</a:t>
            </a:r>
            <a:endParaRPr lang="en-US" sz="1020" dirty="0">
              <a:solidFill>
                <a:schemeClr val="tx1"/>
              </a:solidFill>
            </a:endParaRPr>
          </a:p>
        </p:txBody>
      </p:sp>
      <p:cxnSp>
        <p:nvCxnSpPr>
          <p:cNvPr id="38" name="Elbow Connector 37"/>
          <p:cNvCxnSpPr>
            <a:stCxn id="16" idx="4"/>
            <a:endCxn id="27" idx="2"/>
          </p:cNvCxnSpPr>
          <p:nvPr/>
        </p:nvCxnSpPr>
        <p:spPr>
          <a:xfrm>
            <a:off x="2154056" y="3957714"/>
            <a:ext cx="792009" cy="89931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6" idx="4"/>
            <a:endCxn id="6" idx="1"/>
          </p:cNvCxnSpPr>
          <p:nvPr/>
        </p:nvCxnSpPr>
        <p:spPr>
          <a:xfrm flipV="1">
            <a:off x="2154056" y="3459455"/>
            <a:ext cx="2757090" cy="498259"/>
          </a:xfrm>
          <a:prstGeom prst="bentConnector3">
            <a:avLst>
              <a:gd name="adj1" fmla="val 1362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5"/>
            <a:endCxn id="36" idx="1"/>
          </p:cNvCxnSpPr>
          <p:nvPr/>
        </p:nvCxnSpPr>
        <p:spPr>
          <a:xfrm>
            <a:off x="4066982" y="4596971"/>
            <a:ext cx="844165" cy="7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8701" y="547416"/>
            <a:ext cx="10575463" cy="701731"/>
          </a:xfrm>
          <a:prstGeom prst="rect">
            <a:avLst/>
          </a:prstGeom>
        </p:spPr>
        <p:txBody>
          <a:bodyPr wrap="square">
            <a:spAutoFit/>
          </a:bodyPr>
          <a:lstStyle/>
          <a:p>
            <a:pPr>
              <a:lnSpc>
                <a:spcPct val="90000"/>
              </a:lnSpc>
              <a:spcBef>
                <a:spcPct val="0"/>
              </a:spcBef>
            </a:pPr>
            <a:r>
              <a:rPr lang="en-GB" sz="4400" spc="-102" dirty="0" smtClean="0">
                <a:ln w="3175">
                  <a:noFill/>
                </a:ln>
                <a:solidFill>
                  <a:schemeClr val="bg1">
                    <a:alpha val="99000"/>
                  </a:schemeClr>
                </a:solidFill>
                <a:latin typeface="+mj-lt"/>
                <a:cs typeface="Segoe UI" pitchFamily="34" charset="0"/>
              </a:rPr>
              <a:t>Building a Self </a:t>
            </a:r>
            <a:r>
              <a:rPr lang="en-GB" sz="4400" spc="-102" dirty="0">
                <a:ln w="3175">
                  <a:noFill/>
                </a:ln>
                <a:solidFill>
                  <a:schemeClr val="bg1">
                    <a:alpha val="99000"/>
                  </a:schemeClr>
                </a:solidFill>
                <a:latin typeface="+mj-lt"/>
                <a:cs typeface="Segoe UI" pitchFamily="34" charset="0"/>
              </a:rPr>
              <a:t>Service Portal</a:t>
            </a:r>
          </a:p>
        </p:txBody>
      </p:sp>
    </p:spTree>
    <p:extLst>
      <p:ext uri="{BB962C8B-B14F-4D97-AF65-F5344CB8AC3E}">
        <p14:creationId xmlns:p14="http://schemas.microsoft.com/office/powerpoint/2010/main" val="36405845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Blocks</a:t>
            </a:r>
            <a:endParaRPr lang="en-GB" dirty="0"/>
          </a:p>
        </p:txBody>
      </p:sp>
      <p:graphicFrame>
        <p:nvGraphicFramePr>
          <p:cNvPr id="4" name="Diagram 3"/>
          <p:cNvGraphicFramePr/>
          <p:nvPr>
            <p:extLst/>
          </p:nvPr>
        </p:nvGraphicFramePr>
        <p:xfrm>
          <a:off x="2072746" y="1214472"/>
          <a:ext cx="8290983" cy="5400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9614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Operations Manager 2012</a:t>
            </a:r>
            <a:endParaRPr lang="en-GB" dirty="0"/>
          </a:p>
        </p:txBody>
      </p:sp>
      <p:sp>
        <p:nvSpPr>
          <p:cNvPr id="3" name="Content Placeholder 2"/>
          <p:cNvSpPr>
            <a:spLocks noGrp="1"/>
          </p:cNvSpPr>
          <p:nvPr>
            <p:ph idx="4294967295"/>
          </p:nvPr>
        </p:nvSpPr>
        <p:spPr>
          <a:xfrm>
            <a:off x="729860" y="1441001"/>
            <a:ext cx="5110501" cy="5379934"/>
          </a:xfrm>
          <a:prstGeom prst="rect">
            <a:avLst/>
          </a:prstGeom>
        </p:spPr>
        <p:txBody>
          <a:bodyPr/>
          <a:lstStyle/>
          <a:p>
            <a:r>
              <a:rPr lang="en-US" dirty="0" smtClean="0"/>
              <a:t>Live Data Warehouse</a:t>
            </a:r>
          </a:p>
          <a:p>
            <a:endParaRPr lang="en-US" dirty="0" smtClean="0"/>
          </a:p>
          <a:p>
            <a:r>
              <a:rPr lang="en-US" dirty="0" smtClean="0"/>
              <a:t>Multiple Aggregates</a:t>
            </a:r>
          </a:p>
          <a:p>
            <a:pPr lvl="1"/>
            <a:r>
              <a:rPr lang="en-US" dirty="0" smtClean="0"/>
              <a:t>Raw</a:t>
            </a:r>
          </a:p>
          <a:p>
            <a:pPr lvl="1"/>
            <a:r>
              <a:rPr lang="en-US" dirty="0" smtClean="0"/>
              <a:t>Hourly</a:t>
            </a:r>
          </a:p>
          <a:p>
            <a:pPr lvl="1"/>
            <a:r>
              <a:rPr lang="en-US" dirty="0" smtClean="0"/>
              <a:t>Daily</a:t>
            </a:r>
          </a:p>
          <a:p>
            <a:pPr lvl="1"/>
            <a:endParaRPr lang="en-US" dirty="0" smtClean="0"/>
          </a:p>
          <a:p>
            <a:r>
              <a:rPr lang="en-US" sz="3600" dirty="0" smtClean="0"/>
              <a:t>Choosing the right aggregate; Gotcha!</a:t>
            </a:r>
          </a:p>
        </p:txBody>
      </p:sp>
      <p:sp>
        <p:nvSpPr>
          <p:cNvPr id="4" name="Can 3"/>
          <p:cNvSpPr/>
          <p:nvPr/>
        </p:nvSpPr>
        <p:spPr bwMode="auto">
          <a:xfrm>
            <a:off x="7241459" y="2727240"/>
            <a:ext cx="2227006" cy="2639962"/>
          </a:xfrm>
          <a:prstGeom prst="can">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Data Warehouse</a:t>
            </a:r>
            <a:endParaRPr lang="en-GB" sz="2000" dirty="0">
              <a:gradFill>
                <a:gsLst>
                  <a:gs pos="0">
                    <a:srgbClr val="FFFFFF"/>
                  </a:gs>
                  <a:gs pos="100000">
                    <a:srgbClr val="FFFFFF"/>
                  </a:gs>
                </a:gsLst>
                <a:lin ang="5400000" scaled="0"/>
              </a:gradFill>
            </a:endParaRPr>
          </a:p>
        </p:txBody>
      </p:sp>
      <p:sp>
        <p:nvSpPr>
          <p:cNvPr id="5" name="Flowchart: Multidocument 4"/>
          <p:cNvSpPr/>
          <p:nvPr/>
        </p:nvSpPr>
        <p:spPr bwMode="auto">
          <a:xfrm>
            <a:off x="5383160" y="1842339"/>
            <a:ext cx="1312607" cy="1283110"/>
          </a:xfrm>
          <a:prstGeom prst="flowChartMultidocumen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Alerts</a:t>
            </a:r>
            <a:endParaRPr lang="en-GB" sz="2000" dirty="0">
              <a:gradFill>
                <a:gsLst>
                  <a:gs pos="0">
                    <a:srgbClr val="FFFFFF"/>
                  </a:gs>
                  <a:gs pos="100000">
                    <a:srgbClr val="FFFFFF"/>
                  </a:gs>
                </a:gsLst>
                <a:lin ang="5400000" scaled="0"/>
              </a:gradFill>
            </a:endParaRPr>
          </a:p>
        </p:txBody>
      </p:sp>
      <p:sp>
        <p:nvSpPr>
          <p:cNvPr id="6" name="Flowchart: Multidocument 5"/>
          <p:cNvSpPr/>
          <p:nvPr/>
        </p:nvSpPr>
        <p:spPr bwMode="auto">
          <a:xfrm>
            <a:off x="5383160" y="5036427"/>
            <a:ext cx="1312607" cy="1283110"/>
          </a:xfrm>
          <a:prstGeom prst="flowChartMultidocumen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err="1" smtClean="0">
                <a:gradFill>
                  <a:gsLst>
                    <a:gs pos="0">
                      <a:srgbClr val="FFFFFF"/>
                    </a:gs>
                    <a:gs pos="100000">
                      <a:srgbClr val="FFFFFF"/>
                    </a:gs>
                  </a:gsLst>
                  <a:lin ang="5400000" scaled="0"/>
                </a:gradFill>
              </a:rPr>
              <a:t>Perf</a:t>
            </a:r>
            <a:endParaRPr lang="en-GB" sz="2000" dirty="0">
              <a:gradFill>
                <a:gsLst>
                  <a:gs pos="0">
                    <a:srgbClr val="FFFFFF"/>
                  </a:gs>
                  <a:gs pos="100000">
                    <a:srgbClr val="FFFFFF"/>
                  </a:gs>
                </a:gsLst>
                <a:lin ang="5400000" scaled="0"/>
              </a:gradFill>
            </a:endParaRPr>
          </a:p>
        </p:txBody>
      </p:sp>
      <p:sp>
        <p:nvSpPr>
          <p:cNvPr id="7" name="Flowchart: Multidocument 6"/>
          <p:cNvSpPr/>
          <p:nvPr/>
        </p:nvSpPr>
        <p:spPr bwMode="auto">
          <a:xfrm>
            <a:off x="10043835" y="1842339"/>
            <a:ext cx="1312607" cy="1283110"/>
          </a:xfrm>
          <a:prstGeom prst="flowChartMultidocumen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State</a:t>
            </a:r>
            <a:endParaRPr lang="en-GB" sz="2000" dirty="0">
              <a:gradFill>
                <a:gsLst>
                  <a:gs pos="0">
                    <a:srgbClr val="FFFFFF"/>
                  </a:gs>
                  <a:gs pos="100000">
                    <a:srgbClr val="FFFFFF"/>
                  </a:gs>
                </a:gsLst>
                <a:lin ang="5400000" scaled="0"/>
              </a:gradFill>
            </a:endParaRPr>
          </a:p>
        </p:txBody>
      </p:sp>
      <p:sp>
        <p:nvSpPr>
          <p:cNvPr id="8" name="Flowchart: Multidocument 7"/>
          <p:cNvSpPr/>
          <p:nvPr/>
        </p:nvSpPr>
        <p:spPr bwMode="auto">
          <a:xfrm>
            <a:off x="10043835" y="5036427"/>
            <a:ext cx="1312607" cy="1283110"/>
          </a:xfrm>
          <a:prstGeom prst="flowChartMultidocumen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GB" sz="2000" dirty="0" smtClean="0">
                <a:gradFill>
                  <a:gsLst>
                    <a:gs pos="0">
                      <a:srgbClr val="FFFFFF"/>
                    </a:gs>
                    <a:gs pos="100000">
                      <a:srgbClr val="FFFFFF"/>
                    </a:gs>
                  </a:gsLst>
                  <a:lin ang="5400000" scaled="0"/>
                </a:gradFill>
              </a:rPr>
              <a:t>Events</a:t>
            </a:r>
            <a:endParaRPr lang="en-GB" sz="2000" dirty="0">
              <a:gradFill>
                <a:gsLst>
                  <a:gs pos="0">
                    <a:srgbClr val="FFFFFF"/>
                  </a:gs>
                  <a:gs pos="100000">
                    <a:srgbClr val="FFFFFF"/>
                  </a:gs>
                </a:gsLst>
                <a:lin ang="5400000" scaled="0"/>
              </a:gradFill>
            </a:endParaRPr>
          </a:p>
        </p:txBody>
      </p:sp>
      <p:cxnSp>
        <p:nvCxnSpPr>
          <p:cNvPr id="10" name="Straight Connector 9"/>
          <p:cNvCxnSpPr>
            <a:stCxn id="5" idx="3"/>
            <a:endCxn id="4" idx="2"/>
          </p:cNvCxnSpPr>
          <p:nvPr/>
        </p:nvCxnSpPr>
        <p:spPr>
          <a:xfrm>
            <a:off x="6695767" y="2483894"/>
            <a:ext cx="545692" cy="1563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3"/>
            <a:endCxn id="4" idx="2"/>
          </p:cNvCxnSpPr>
          <p:nvPr/>
        </p:nvCxnSpPr>
        <p:spPr>
          <a:xfrm flipV="1">
            <a:off x="6695767" y="4047221"/>
            <a:ext cx="545692" cy="16307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a:endCxn id="7" idx="1"/>
          </p:cNvCxnSpPr>
          <p:nvPr/>
        </p:nvCxnSpPr>
        <p:spPr>
          <a:xfrm flipV="1">
            <a:off x="9468465" y="2483894"/>
            <a:ext cx="575370" cy="156332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4"/>
            <a:endCxn id="8" idx="1"/>
          </p:cNvCxnSpPr>
          <p:nvPr/>
        </p:nvCxnSpPr>
        <p:spPr>
          <a:xfrm>
            <a:off x="9468465" y="4047221"/>
            <a:ext cx="575370" cy="16307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0682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Entities (State)</a:t>
            </a:r>
            <a:endParaRPr lang="en-GB" dirty="0"/>
          </a:p>
        </p:txBody>
      </p:sp>
      <p:sp>
        <p:nvSpPr>
          <p:cNvPr id="3" name="Text Placeholder 2"/>
          <p:cNvSpPr>
            <a:spLocks noGrp="1"/>
          </p:cNvSpPr>
          <p:nvPr>
            <p:ph type="body" sz="quarter" idx="4294967295"/>
          </p:nvPr>
        </p:nvSpPr>
        <p:spPr>
          <a:xfrm>
            <a:off x="0" y="1212850"/>
            <a:ext cx="11703050" cy="1360372"/>
          </a:xfrm>
        </p:spPr>
        <p:txBody>
          <a:bodyPr/>
          <a:lstStyle/>
          <a:p>
            <a:r>
              <a:rPr lang="en-GB" sz="3600" dirty="0"/>
              <a:t>How does Operations Manager store </a:t>
            </a:r>
            <a:r>
              <a:rPr lang="en-GB" sz="3600" dirty="0" smtClean="0"/>
              <a:t>state information?</a:t>
            </a:r>
            <a:endParaRPr lang="en-GB" sz="3600" dirty="0"/>
          </a:p>
          <a:p>
            <a:endParaRPr lang="en-GB" dirty="0"/>
          </a:p>
        </p:txBody>
      </p:sp>
      <p:pic>
        <p:nvPicPr>
          <p:cNvPr id="1026" name="Picture 2"/>
          <p:cNvPicPr>
            <a:picLocks noChangeAspect="1" noChangeArrowheads="1"/>
          </p:cNvPicPr>
          <p:nvPr/>
        </p:nvPicPr>
        <p:blipFill>
          <a:blip r:embed="rId3"/>
          <a:srcRect/>
          <a:stretch>
            <a:fillRect/>
          </a:stretch>
        </p:blipFill>
        <p:spPr bwMode="auto">
          <a:xfrm>
            <a:off x="1555220" y="1900009"/>
            <a:ext cx="9326033" cy="4799021"/>
          </a:xfrm>
          <a:prstGeom prst="rect">
            <a:avLst/>
          </a:prstGeom>
          <a:noFill/>
          <a:ln w="9525">
            <a:noFill/>
            <a:miter lim="800000"/>
            <a:headEnd/>
            <a:tailEnd/>
          </a:ln>
        </p:spPr>
      </p:pic>
    </p:spTree>
    <p:extLst>
      <p:ext uri="{BB962C8B-B14F-4D97-AF65-F5344CB8AC3E}">
        <p14:creationId xmlns:p14="http://schemas.microsoft.com/office/powerpoint/2010/main" val="37562681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Entities (Collection)</a:t>
            </a:r>
            <a:endParaRPr lang="en-GB" dirty="0"/>
          </a:p>
        </p:txBody>
      </p:sp>
      <p:sp>
        <p:nvSpPr>
          <p:cNvPr id="3" name="Text Placeholder 2"/>
          <p:cNvSpPr>
            <a:spLocks noGrp="1"/>
          </p:cNvSpPr>
          <p:nvPr>
            <p:ph type="body" sz="quarter" idx="4294967295"/>
          </p:nvPr>
        </p:nvSpPr>
        <p:spPr>
          <a:xfrm>
            <a:off x="0" y="1212850"/>
            <a:ext cx="11703050" cy="683264"/>
          </a:xfrm>
        </p:spPr>
        <p:txBody>
          <a:bodyPr/>
          <a:lstStyle/>
          <a:p>
            <a:r>
              <a:rPr lang="en-GB" sz="3600" dirty="0"/>
              <a:t>How does Operations Manager </a:t>
            </a:r>
            <a:r>
              <a:rPr lang="en-GB" sz="3600" dirty="0" smtClean="0"/>
              <a:t>store entities it manages?</a:t>
            </a:r>
            <a:endParaRPr lang="en-GB" sz="3600" dirty="0"/>
          </a:p>
        </p:txBody>
      </p:sp>
      <p:pic>
        <p:nvPicPr>
          <p:cNvPr id="4098" name="Picture 2"/>
          <p:cNvPicPr>
            <a:picLocks noChangeAspect="1" noChangeArrowheads="1"/>
          </p:cNvPicPr>
          <p:nvPr/>
        </p:nvPicPr>
        <p:blipFill>
          <a:blip r:embed="rId3"/>
          <a:srcRect/>
          <a:stretch>
            <a:fillRect/>
          </a:stretch>
        </p:blipFill>
        <p:spPr bwMode="auto">
          <a:xfrm>
            <a:off x="1556085" y="2130425"/>
            <a:ext cx="9326033" cy="3438975"/>
          </a:xfrm>
          <a:prstGeom prst="rect">
            <a:avLst/>
          </a:prstGeom>
          <a:noFill/>
          <a:ln w="9525">
            <a:noFill/>
            <a:miter lim="800000"/>
            <a:headEnd/>
            <a:tailEnd/>
          </a:ln>
        </p:spPr>
      </p:pic>
    </p:spTree>
    <p:extLst>
      <p:ext uri="{BB962C8B-B14F-4D97-AF65-F5344CB8AC3E}">
        <p14:creationId xmlns:p14="http://schemas.microsoft.com/office/powerpoint/2010/main" val="133103081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Tables</a:t>
            </a:r>
            <a:endParaRPr lang="en-GB" dirty="0"/>
          </a:p>
        </p:txBody>
      </p:sp>
      <p:sp>
        <p:nvSpPr>
          <p:cNvPr id="3" name="Text Placeholder 2"/>
          <p:cNvSpPr>
            <a:spLocks noGrp="1"/>
          </p:cNvSpPr>
          <p:nvPr>
            <p:ph type="body" sz="quarter" idx="4294967295"/>
          </p:nvPr>
        </p:nvSpPr>
        <p:spPr>
          <a:xfrm>
            <a:off x="0" y="1212850"/>
            <a:ext cx="11703050" cy="628650"/>
          </a:xfrm>
        </p:spPr>
        <p:txBody>
          <a:bodyPr/>
          <a:lstStyle/>
          <a:p>
            <a:r>
              <a:rPr lang="en-GB" dirty="0" smtClean="0"/>
              <a:t>What are Operations Manager’s Fact tables?</a:t>
            </a:r>
            <a:endParaRPr lang="en-GB" dirty="0"/>
          </a:p>
        </p:txBody>
      </p:sp>
      <p:pic>
        <p:nvPicPr>
          <p:cNvPr id="3075" name="Picture 3"/>
          <p:cNvPicPr>
            <a:picLocks noChangeAspect="1" noChangeArrowheads="1"/>
          </p:cNvPicPr>
          <p:nvPr/>
        </p:nvPicPr>
        <p:blipFill>
          <a:blip r:embed="rId3"/>
          <a:srcRect/>
          <a:stretch>
            <a:fillRect/>
          </a:stretch>
        </p:blipFill>
        <p:spPr bwMode="auto">
          <a:xfrm>
            <a:off x="1913732" y="2340430"/>
            <a:ext cx="8315713" cy="3866418"/>
          </a:xfrm>
          <a:prstGeom prst="rect">
            <a:avLst/>
          </a:prstGeom>
          <a:noFill/>
          <a:ln w="9525">
            <a:noFill/>
            <a:miter lim="800000"/>
            <a:headEnd/>
            <a:tailEnd/>
          </a:ln>
        </p:spPr>
      </p:pic>
    </p:spTree>
    <p:extLst>
      <p:ext uri="{BB962C8B-B14F-4D97-AF65-F5344CB8AC3E}">
        <p14:creationId xmlns:p14="http://schemas.microsoft.com/office/powerpoint/2010/main" val="32253633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b="1" dirty="0"/>
              <a:t>Effective Capacity Planning of Your Infrastructure Resources with Microsoft System </a:t>
            </a:r>
            <a:r>
              <a:rPr lang="en-GB" sz="3600" b="1" dirty="0" err="1"/>
              <a:t>Center</a:t>
            </a:r>
            <a:r>
              <a:rPr lang="en-GB" sz="3600" b="1" dirty="0"/>
              <a:t> 2012  Operations Manager Reporting</a:t>
            </a:r>
            <a:endParaRPr lang="en-US" sz="3600" dirty="0"/>
          </a:p>
        </p:txBody>
      </p:sp>
      <p:sp>
        <p:nvSpPr>
          <p:cNvPr id="5" name="Text Placeholder 4"/>
          <p:cNvSpPr>
            <a:spLocks noGrp="1"/>
          </p:cNvSpPr>
          <p:nvPr>
            <p:ph type="body" sz="quarter" idx="12"/>
          </p:nvPr>
        </p:nvSpPr>
        <p:spPr/>
        <p:txBody>
          <a:bodyPr/>
          <a:lstStyle/>
          <a:p>
            <a:r>
              <a:rPr lang="en-US" dirty="0"/>
              <a:t>Gordon McKenna</a:t>
            </a:r>
          </a:p>
          <a:p>
            <a:r>
              <a:rPr lang="en-US" dirty="0"/>
              <a:t>SCCDM – MVP</a:t>
            </a:r>
          </a:p>
          <a:p>
            <a:r>
              <a:rPr lang="en-US" dirty="0"/>
              <a:t>CEO - </a:t>
            </a:r>
            <a:r>
              <a:rPr lang="en-US" dirty="0" err="1"/>
              <a:t>Inframon</a:t>
            </a:r>
            <a:endParaRPr lang="en-US" dirty="0"/>
          </a:p>
          <a:p>
            <a:endParaRPr lang="en-US" dirty="0"/>
          </a:p>
        </p:txBody>
      </p:sp>
      <p:sp>
        <p:nvSpPr>
          <p:cNvPr id="9" name="Text Placeholder 8"/>
          <p:cNvSpPr>
            <a:spLocks noGrp="1"/>
          </p:cNvSpPr>
          <p:nvPr>
            <p:ph type="body" sz="quarter" idx="13"/>
          </p:nvPr>
        </p:nvSpPr>
        <p:spPr/>
        <p:txBody>
          <a:bodyPr/>
          <a:lstStyle/>
          <a:p>
            <a:r>
              <a:rPr lang="en-US" dirty="0" smtClean="0"/>
              <a:t>MDC-B329</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Level Objectives</a:t>
            </a:r>
            <a:endParaRPr lang="en-GB" dirty="0"/>
          </a:p>
        </p:txBody>
      </p:sp>
      <p:sp>
        <p:nvSpPr>
          <p:cNvPr id="3" name="Text Placeholder 2"/>
          <p:cNvSpPr>
            <a:spLocks noGrp="1"/>
          </p:cNvSpPr>
          <p:nvPr>
            <p:ph type="body" sz="quarter" idx="4294967295"/>
          </p:nvPr>
        </p:nvSpPr>
        <p:spPr>
          <a:xfrm>
            <a:off x="0" y="1212850"/>
            <a:ext cx="11703050" cy="738664"/>
          </a:xfrm>
        </p:spPr>
        <p:txBody>
          <a:bodyPr/>
          <a:lstStyle/>
          <a:p>
            <a:r>
              <a:rPr lang="en-GB" sz="3200" dirty="0" smtClean="0"/>
              <a:t>How does Operations Manager store Service Level information</a:t>
            </a:r>
            <a:r>
              <a:rPr lang="en-GB" dirty="0" smtClean="0"/>
              <a:t>?</a:t>
            </a:r>
            <a:endParaRPr lang="en-GB" dirty="0"/>
          </a:p>
        </p:txBody>
      </p:sp>
      <p:pic>
        <p:nvPicPr>
          <p:cNvPr id="2050" name="Picture 2"/>
          <p:cNvPicPr>
            <a:picLocks noChangeAspect="1" noChangeArrowheads="1"/>
          </p:cNvPicPr>
          <p:nvPr/>
        </p:nvPicPr>
        <p:blipFill>
          <a:blip r:embed="rId3"/>
          <a:srcRect/>
          <a:stretch>
            <a:fillRect/>
          </a:stretch>
        </p:blipFill>
        <p:spPr bwMode="auto">
          <a:xfrm>
            <a:off x="1255763" y="2085188"/>
            <a:ext cx="9191523" cy="4429866"/>
          </a:xfrm>
          <a:prstGeom prst="rect">
            <a:avLst/>
          </a:prstGeom>
          <a:noFill/>
          <a:ln w="9525">
            <a:noFill/>
            <a:miter lim="800000"/>
            <a:headEnd/>
            <a:tailEnd/>
          </a:ln>
        </p:spPr>
      </p:pic>
    </p:spTree>
    <p:extLst>
      <p:ext uri="{BB962C8B-B14F-4D97-AF65-F5344CB8AC3E}">
        <p14:creationId xmlns:p14="http://schemas.microsoft.com/office/powerpoint/2010/main" val="28961411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Linking Distributed Apps to contained entities </a:t>
            </a:r>
            <a:endParaRPr lang="en-GB" sz="4800" dirty="0"/>
          </a:p>
        </p:txBody>
      </p:sp>
      <p:sp>
        <p:nvSpPr>
          <p:cNvPr id="3" name="Text Placeholder 2"/>
          <p:cNvSpPr>
            <a:spLocks noGrp="1"/>
          </p:cNvSpPr>
          <p:nvPr>
            <p:ph type="body" sz="quarter" idx="4294967295"/>
          </p:nvPr>
        </p:nvSpPr>
        <p:spPr>
          <a:xfrm>
            <a:off x="0" y="1387475"/>
            <a:ext cx="11703050" cy="6084888"/>
          </a:xfrm>
        </p:spPr>
        <p:txBody>
          <a:bodyPr/>
          <a:lstStyle/>
          <a:p>
            <a:r>
              <a:rPr lang="en-US" dirty="0" smtClean="0"/>
              <a:t>Look in </a:t>
            </a:r>
            <a:r>
              <a:rPr lang="en-US" dirty="0" err="1" smtClean="0"/>
              <a:t>vManagedEntity</a:t>
            </a:r>
            <a:r>
              <a:rPr lang="en-US" dirty="0" smtClean="0"/>
              <a:t>, Distributed apps have a managed entity type of %_service </a:t>
            </a:r>
            <a:r>
              <a:rPr lang="en-US" dirty="0"/>
              <a:t>or inherit from </a:t>
            </a:r>
            <a:r>
              <a:rPr lang="en-US" dirty="0" err="1"/>
              <a:t>Microsoft.SystemCenter.ServiceDesigner.Service</a:t>
            </a:r>
            <a:endParaRPr lang="en-US" dirty="0" smtClean="0"/>
          </a:p>
          <a:p>
            <a:endParaRPr lang="en-US" dirty="0" smtClean="0"/>
          </a:p>
          <a:p>
            <a:r>
              <a:rPr lang="en-US" dirty="0" smtClean="0"/>
              <a:t>Stored Procedure to extract base type hierarchy</a:t>
            </a:r>
          </a:p>
          <a:p>
            <a:r>
              <a:rPr lang="en-GB" sz="2000" dirty="0" err="1"/>
              <a:t>dbo.ManagedEntityBaseTypeHierarchy</a:t>
            </a:r>
            <a:endParaRPr lang="en-GB" sz="2000" dirty="0"/>
          </a:p>
          <a:p>
            <a:endParaRPr lang="en-US" dirty="0" smtClean="0"/>
          </a:p>
          <a:p>
            <a:r>
              <a:rPr lang="en-US" dirty="0" smtClean="0"/>
              <a:t>Stored procedure to extract hierarchy </a:t>
            </a:r>
            <a:r>
              <a:rPr lang="en-GB" sz="1632" dirty="0"/>
              <a:t>Microsoft_SystemCenter_DataWarehouse_Report_Library_ReportObjectListParse</a:t>
            </a:r>
            <a:endParaRPr lang="en-US" sz="1632" dirty="0"/>
          </a:p>
          <a:p>
            <a:endParaRPr lang="en-US" sz="1632" dirty="0"/>
          </a:p>
          <a:p>
            <a:endParaRPr lang="en-US" sz="1632" dirty="0" smtClean="0"/>
          </a:p>
          <a:p>
            <a:r>
              <a:rPr lang="en-US" dirty="0" smtClean="0"/>
              <a:t>Gotcha! Can’t use stored </a:t>
            </a:r>
            <a:r>
              <a:rPr lang="en-US" dirty="0" err="1" smtClean="0"/>
              <a:t>proc</a:t>
            </a:r>
            <a:r>
              <a:rPr lang="en-US" dirty="0" smtClean="0"/>
              <a:t> in data SSAS source view.</a:t>
            </a:r>
          </a:p>
          <a:p>
            <a:endParaRPr lang="en-GB" dirty="0"/>
          </a:p>
        </p:txBody>
      </p:sp>
    </p:spTree>
    <p:extLst>
      <p:ext uri="{BB962C8B-B14F-4D97-AF65-F5344CB8AC3E}">
        <p14:creationId xmlns:p14="http://schemas.microsoft.com/office/powerpoint/2010/main" val="36208681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Analysis Services 2012</a:t>
            </a:r>
            <a:endParaRPr lang="en-GB" dirty="0"/>
          </a:p>
        </p:txBody>
      </p:sp>
      <p:pic>
        <p:nvPicPr>
          <p:cNvPr id="5" name="Content Placeholder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32133" y="1910428"/>
            <a:ext cx="3810000" cy="3905250"/>
          </a:xfrm>
        </p:spPr>
      </p:pic>
      <p:sp>
        <p:nvSpPr>
          <p:cNvPr id="9" name="TextBox 8"/>
          <p:cNvSpPr txBox="1"/>
          <p:nvPr/>
        </p:nvSpPr>
        <p:spPr>
          <a:xfrm>
            <a:off x="530944" y="1910428"/>
            <a:ext cx="6386051" cy="3748719"/>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Core Component of SQL Server</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Hosts OLAP Cubes</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Designed for large data volumes and quick aggregation</a:t>
            </a:r>
          </a:p>
          <a:p>
            <a:pPr marL="342900" indent="-342900">
              <a:lnSpc>
                <a:spcPct val="90000"/>
              </a:lnSpc>
              <a:spcAft>
                <a:spcPts val="600"/>
              </a:spcAft>
              <a:buFont typeface="Arial" panose="020B0604020202020204" pitchFamily="34" charset="0"/>
              <a:buChar char="•"/>
            </a:pPr>
            <a:endParaRPr lang="en-GB" sz="24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GB" sz="2400" dirty="0" smtClean="0">
                <a:gradFill>
                  <a:gsLst>
                    <a:gs pos="2917">
                      <a:schemeClr val="tx1"/>
                    </a:gs>
                    <a:gs pos="30000">
                      <a:schemeClr val="tx1"/>
                    </a:gs>
                  </a:gsLst>
                  <a:lin ang="5400000" scaled="0"/>
                </a:gradFill>
              </a:rPr>
              <a:t>Contains Statistical Algorithms including Forecasting</a:t>
            </a:r>
          </a:p>
        </p:txBody>
      </p:sp>
    </p:spTree>
    <p:extLst>
      <p:ext uri="{BB962C8B-B14F-4D97-AF65-F5344CB8AC3E}">
        <p14:creationId xmlns:p14="http://schemas.microsoft.com/office/powerpoint/2010/main" val="25269879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Cube Components</a:t>
            </a:r>
            <a:endParaRPr lang="en-GB" dirty="0"/>
          </a:p>
        </p:txBody>
      </p:sp>
      <p:sp>
        <p:nvSpPr>
          <p:cNvPr id="3" name="Text Placeholder 2"/>
          <p:cNvSpPr>
            <a:spLocks noGrp="1"/>
          </p:cNvSpPr>
          <p:nvPr>
            <p:ph type="body" sz="quarter" idx="4294967295"/>
          </p:nvPr>
        </p:nvSpPr>
        <p:spPr>
          <a:xfrm>
            <a:off x="0" y="1212850"/>
            <a:ext cx="5434013" cy="5035550"/>
          </a:xfrm>
        </p:spPr>
        <p:txBody>
          <a:bodyPr/>
          <a:lstStyle/>
          <a:p>
            <a:r>
              <a:rPr lang="en-US" dirty="0" smtClean="0"/>
              <a:t>Measures Groups</a:t>
            </a:r>
            <a:endParaRPr lang="en-US" dirty="0"/>
          </a:p>
          <a:p>
            <a:pPr marL="342900" lvl="1" indent="-342900">
              <a:buFont typeface="Arial" panose="020B0604020202020204" pitchFamily="34" charset="0"/>
              <a:buChar char="•"/>
            </a:pPr>
            <a:r>
              <a:rPr lang="en-US" dirty="0" smtClean="0"/>
              <a:t>Numeric Values</a:t>
            </a:r>
            <a:endParaRPr lang="en-US" dirty="0"/>
          </a:p>
          <a:p>
            <a:pPr marL="342900" lvl="1" indent="-342900">
              <a:buFont typeface="Arial" panose="020B0604020202020204" pitchFamily="34" charset="0"/>
              <a:buChar char="•"/>
            </a:pPr>
            <a:r>
              <a:rPr lang="en-US" dirty="0" smtClean="0"/>
              <a:t>Calculated Values</a:t>
            </a:r>
            <a:endParaRPr lang="en-US" dirty="0"/>
          </a:p>
          <a:p>
            <a:pPr marL="342900" lvl="1" indent="-342900">
              <a:buFont typeface="Arial" panose="020B0604020202020204" pitchFamily="34" charset="0"/>
              <a:buChar char="•"/>
            </a:pPr>
            <a:r>
              <a:rPr lang="en-US" dirty="0" err="1" smtClean="0"/>
              <a:t>E.g</a:t>
            </a:r>
            <a:r>
              <a:rPr lang="en-US" dirty="0" smtClean="0"/>
              <a:t> % Time In Critical</a:t>
            </a:r>
            <a:endParaRPr lang="en-US" dirty="0"/>
          </a:p>
          <a:p>
            <a:endParaRPr lang="en-US" dirty="0" smtClean="0"/>
          </a:p>
          <a:p>
            <a:r>
              <a:rPr lang="en-US" dirty="0" smtClean="0"/>
              <a:t>Dimensions</a:t>
            </a:r>
          </a:p>
          <a:p>
            <a:pPr marL="342900" lvl="1" indent="-342900">
              <a:buFont typeface="Arial" panose="020B0604020202020204" pitchFamily="34" charset="0"/>
              <a:buChar char="•"/>
            </a:pPr>
            <a:r>
              <a:rPr lang="en-US" dirty="0" smtClean="0"/>
              <a:t>Attributes of the measures</a:t>
            </a:r>
          </a:p>
          <a:p>
            <a:pPr marL="342900" lvl="1" indent="-342900">
              <a:buFont typeface="Arial" panose="020B0604020202020204" pitchFamily="34" charset="0"/>
              <a:buChar char="•"/>
            </a:pPr>
            <a:r>
              <a:rPr lang="en-US" dirty="0" err="1" smtClean="0"/>
              <a:t>E.g</a:t>
            </a:r>
            <a:r>
              <a:rPr lang="en-US" dirty="0" smtClean="0"/>
              <a:t> Monitor Object Path</a:t>
            </a:r>
          </a:p>
          <a:p>
            <a:pPr marL="342900" lvl="1" indent="-342900">
              <a:buFont typeface="Arial" panose="020B0604020202020204" pitchFamily="34" charset="0"/>
              <a:buChar char="•"/>
            </a:pPr>
            <a:endParaRPr lang="en-US" dirty="0"/>
          </a:p>
          <a:p>
            <a:pPr lvl="1"/>
            <a:endParaRPr lang="en-US" dirty="0"/>
          </a:p>
          <a:p>
            <a:pPr lvl="1"/>
            <a:r>
              <a:rPr lang="en-US" dirty="0" smtClean="0"/>
              <a:t>Pre aggregated and optimized for Slice and Dice</a:t>
            </a:r>
          </a:p>
          <a:p>
            <a:pPr lvl="1"/>
            <a:endParaRPr lang="en-GB" dirty="0"/>
          </a:p>
        </p:txBody>
      </p:sp>
      <p:pic>
        <p:nvPicPr>
          <p:cNvPr id="4" name="Picture 3"/>
          <p:cNvPicPr>
            <a:picLocks noChangeAspect="1"/>
          </p:cNvPicPr>
          <p:nvPr/>
        </p:nvPicPr>
        <p:blipFill>
          <a:blip r:embed="rId3"/>
          <a:stretch>
            <a:fillRect/>
          </a:stretch>
        </p:blipFill>
        <p:spPr>
          <a:xfrm>
            <a:off x="5708226" y="1342102"/>
            <a:ext cx="5629858" cy="4293675"/>
          </a:xfrm>
          <a:prstGeom prst="rect">
            <a:avLst/>
          </a:prstGeom>
        </p:spPr>
      </p:pic>
    </p:spTree>
    <p:extLst>
      <p:ext uri="{BB962C8B-B14F-4D97-AF65-F5344CB8AC3E}">
        <p14:creationId xmlns:p14="http://schemas.microsoft.com/office/powerpoint/2010/main" val="133505011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74638" y="1214438"/>
            <a:ext cx="6150383" cy="6192464"/>
          </a:xfrm>
        </p:spPr>
        <p:txBody>
          <a:bodyPr/>
          <a:lstStyle/>
          <a:p>
            <a:r>
              <a:rPr lang="en-GB" sz="3600" dirty="0" smtClean="0"/>
              <a:t>Why PerformancePoint?</a:t>
            </a:r>
          </a:p>
          <a:p>
            <a:endParaRPr lang="en-GB" sz="3600" dirty="0" smtClean="0"/>
          </a:p>
          <a:p>
            <a:r>
              <a:rPr lang="en-GB" sz="3600" dirty="0" smtClean="0"/>
              <a:t>Embedded into SharePoint</a:t>
            </a:r>
          </a:p>
          <a:p>
            <a:pPr marL="0" indent="0">
              <a:buNone/>
            </a:pPr>
            <a:endParaRPr lang="en-GB" sz="3600" dirty="0" smtClean="0"/>
          </a:p>
          <a:p>
            <a:r>
              <a:rPr lang="en-GB" sz="3600" dirty="0" smtClean="0"/>
              <a:t>Slice and Dice tool</a:t>
            </a:r>
          </a:p>
          <a:p>
            <a:endParaRPr lang="en-GB" sz="3600" dirty="0" smtClean="0"/>
          </a:p>
          <a:p>
            <a:r>
              <a:rPr lang="en-GB" sz="3600" dirty="0" smtClean="0"/>
              <a:t>Click Once Easy Design for End Users</a:t>
            </a:r>
          </a:p>
          <a:p>
            <a:endParaRPr lang="en-GB" dirty="0" smtClean="0"/>
          </a:p>
          <a:p>
            <a:endParaRPr lang="en-GB" dirty="0"/>
          </a:p>
        </p:txBody>
      </p:sp>
      <p:pic>
        <p:nvPicPr>
          <p:cNvPr id="5" name="Picture 4"/>
          <p:cNvPicPr>
            <a:picLocks noChangeAspect="1"/>
          </p:cNvPicPr>
          <p:nvPr/>
        </p:nvPicPr>
        <p:blipFill>
          <a:blip r:embed="rId2"/>
          <a:stretch>
            <a:fillRect/>
          </a:stretch>
        </p:blipFill>
        <p:spPr>
          <a:xfrm>
            <a:off x="6425021" y="3957380"/>
            <a:ext cx="3530140" cy="2702583"/>
          </a:xfrm>
          <a:prstGeom prst="rect">
            <a:avLst/>
          </a:prstGeom>
        </p:spPr>
      </p:pic>
      <p:pic>
        <p:nvPicPr>
          <p:cNvPr id="6" name="Picture 5"/>
          <p:cNvPicPr>
            <a:picLocks noChangeAspect="1"/>
          </p:cNvPicPr>
          <p:nvPr/>
        </p:nvPicPr>
        <p:blipFill>
          <a:blip r:embed="rId3"/>
          <a:stretch>
            <a:fillRect/>
          </a:stretch>
        </p:blipFill>
        <p:spPr>
          <a:xfrm>
            <a:off x="6425021" y="1214438"/>
            <a:ext cx="3454809" cy="2821596"/>
          </a:xfrm>
          <a:prstGeom prst="rect">
            <a:avLst/>
          </a:prstGeom>
        </p:spPr>
      </p:pic>
      <p:sp>
        <p:nvSpPr>
          <p:cNvPr id="2" name="Title 1"/>
          <p:cNvSpPr>
            <a:spLocks noGrp="1"/>
          </p:cNvSpPr>
          <p:nvPr>
            <p:ph type="title"/>
          </p:nvPr>
        </p:nvSpPr>
        <p:spPr/>
        <p:txBody>
          <a:bodyPr/>
          <a:lstStyle/>
          <a:p>
            <a:r>
              <a:rPr lang="en-GB" sz="4800" dirty="0" smtClean="0"/>
              <a:t>SharePoint PerformancePoint Services 2013</a:t>
            </a:r>
            <a:endParaRPr lang="en-GB" sz="4800" dirty="0"/>
          </a:p>
        </p:txBody>
      </p:sp>
    </p:spTree>
    <p:extLst>
      <p:ext uri="{BB962C8B-B14F-4D97-AF65-F5344CB8AC3E}">
        <p14:creationId xmlns:p14="http://schemas.microsoft.com/office/powerpoint/2010/main" val="27245438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PerformancePoint Components</a:t>
            </a:r>
            <a:endParaRPr lang="en-GB" dirty="0"/>
          </a:p>
        </p:txBody>
      </p:sp>
      <p:pic>
        <p:nvPicPr>
          <p:cNvPr id="5" name="Picture 4"/>
          <p:cNvPicPr>
            <a:picLocks noChangeAspect="1"/>
          </p:cNvPicPr>
          <p:nvPr/>
        </p:nvPicPr>
        <p:blipFill>
          <a:blip r:embed="rId3"/>
          <a:stretch>
            <a:fillRect/>
          </a:stretch>
        </p:blipFill>
        <p:spPr>
          <a:xfrm>
            <a:off x="274320" y="1361918"/>
            <a:ext cx="3878613" cy="4149213"/>
          </a:xfrm>
          <a:prstGeom prst="rect">
            <a:avLst/>
          </a:prstGeom>
        </p:spPr>
      </p:pic>
      <p:sp>
        <p:nvSpPr>
          <p:cNvPr id="6" name="Right Arrow 5"/>
          <p:cNvSpPr/>
          <p:nvPr/>
        </p:nvSpPr>
        <p:spPr bwMode="auto">
          <a:xfrm>
            <a:off x="3630896" y="1599638"/>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7" name="TextBox 6"/>
          <p:cNvSpPr txBox="1"/>
          <p:nvPr/>
        </p:nvSpPr>
        <p:spPr>
          <a:xfrm>
            <a:off x="5737648" y="1399725"/>
            <a:ext cx="6698827"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Compares actuals against a goal and displays indicators</a:t>
            </a:r>
          </a:p>
        </p:txBody>
      </p:sp>
      <p:sp>
        <p:nvSpPr>
          <p:cNvPr id="8" name="Right Arrow 7"/>
          <p:cNvSpPr/>
          <p:nvPr/>
        </p:nvSpPr>
        <p:spPr bwMode="auto">
          <a:xfrm>
            <a:off x="3630894" y="4827683"/>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4"/>
          <a:stretch>
            <a:fillRect/>
          </a:stretch>
        </p:blipFill>
        <p:spPr>
          <a:xfrm>
            <a:off x="6620663" y="3363758"/>
            <a:ext cx="2819400" cy="2286000"/>
          </a:xfrm>
          <a:prstGeom prst="rect">
            <a:avLst/>
          </a:prstGeom>
        </p:spPr>
      </p:pic>
      <p:sp>
        <p:nvSpPr>
          <p:cNvPr id="11" name="Right Arrow 10"/>
          <p:cNvSpPr/>
          <p:nvPr/>
        </p:nvSpPr>
        <p:spPr bwMode="auto">
          <a:xfrm>
            <a:off x="3630895" y="4144235"/>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2" name="TextBox 11"/>
          <p:cNvSpPr txBox="1"/>
          <p:nvPr/>
        </p:nvSpPr>
        <p:spPr>
          <a:xfrm>
            <a:off x="5737648" y="4627770"/>
            <a:ext cx="5294671"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Contains KPIs against dimensions (</a:t>
            </a:r>
            <a:r>
              <a:rPr lang="en-GB" sz="2400" dirty="0" err="1" smtClean="0">
                <a:gradFill>
                  <a:gsLst>
                    <a:gs pos="2917">
                      <a:schemeClr val="tx1"/>
                    </a:gs>
                    <a:gs pos="30000">
                      <a:schemeClr val="tx1"/>
                    </a:gs>
                  </a:gsLst>
                  <a:lin ang="5400000" scaled="0"/>
                </a:gradFill>
              </a:rPr>
              <a:t>e.g</a:t>
            </a:r>
            <a:r>
              <a:rPr lang="en-GB" sz="2400" dirty="0" smtClean="0">
                <a:gradFill>
                  <a:gsLst>
                    <a:gs pos="2917">
                      <a:schemeClr val="tx1"/>
                    </a:gs>
                    <a:gs pos="30000">
                      <a:schemeClr val="tx1"/>
                    </a:gs>
                  </a:gsLst>
                  <a:lin ang="5400000" scaled="0"/>
                </a:gradFill>
              </a:rPr>
              <a:t> Computer)</a:t>
            </a:r>
          </a:p>
        </p:txBody>
      </p:sp>
      <p:sp>
        <p:nvSpPr>
          <p:cNvPr id="13" name="Right Arrow 12"/>
          <p:cNvSpPr/>
          <p:nvPr/>
        </p:nvSpPr>
        <p:spPr bwMode="auto">
          <a:xfrm>
            <a:off x="3633682" y="3486768"/>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4" name="TextBox 13"/>
          <p:cNvSpPr txBox="1"/>
          <p:nvPr/>
        </p:nvSpPr>
        <p:spPr>
          <a:xfrm>
            <a:off x="5737648" y="3282675"/>
            <a:ext cx="6326533"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Contains Filters, Reports and Scorecards and is published to SharePoint as </a:t>
            </a:r>
            <a:r>
              <a:rPr lang="en-GB" sz="2400" dirty="0" err="1" smtClean="0">
                <a:gradFill>
                  <a:gsLst>
                    <a:gs pos="2917">
                      <a:schemeClr val="tx1"/>
                    </a:gs>
                    <a:gs pos="30000">
                      <a:schemeClr val="tx1"/>
                    </a:gs>
                  </a:gsLst>
                  <a:lin ang="5400000" scaled="0"/>
                </a:gradFill>
              </a:rPr>
              <a:t>aspx</a:t>
            </a:r>
            <a:r>
              <a:rPr lang="en-GB" sz="2400" dirty="0" smtClean="0">
                <a:gradFill>
                  <a:gsLst>
                    <a:gs pos="2917">
                      <a:schemeClr val="tx1"/>
                    </a:gs>
                    <a:gs pos="30000">
                      <a:schemeClr val="tx1"/>
                    </a:gs>
                  </a:gsLst>
                  <a:lin ang="5400000" scaled="0"/>
                </a:gradFill>
              </a:rPr>
              <a:t> page</a:t>
            </a:r>
          </a:p>
        </p:txBody>
      </p:sp>
      <p:sp>
        <p:nvSpPr>
          <p:cNvPr id="16" name="Right Arrow 15"/>
          <p:cNvSpPr/>
          <p:nvPr/>
        </p:nvSpPr>
        <p:spPr bwMode="auto">
          <a:xfrm>
            <a:off x="3630893" y="2803320"/>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7" name="TextBox 16"/>
          <p:cNvSpPr txBox="1"/>
          <p:nvPr/>
        </p:nvSpPr>
        <p:spPr>
          <a:xfrm>
            <a:off x="5737648" y="2581266"/>
            <a:ext cx="6947283" cy="960263"/>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Graphs, Pie Charts, Data Tables or Visio Diagrams</a:t>
            </a:r>
          </a:p>
        </p:txBody>
      </p:sp>
      <p:sp>
        <p:nvSpPr>
          <p:cNvPr id="18" name="Right Arrow 17"/>
          <p:cNvSpPr/>
          <p:nvPr/>
        </p:nvSpPr>
        <p:spPr bwMode="auto">
          <a:xfrm>
            <a:off x="3630893" y="2216209"/>
            <a:ext cx="2005781" cy="56043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GB" sz="2000" dirty="0">
              <a:gradFill>
                <a:gsLst>
                  <a:gs pos="0">
                    <a:srgbClr val="FFFFFF"/>
                  </a:gs>
                  <a:gs pos="100000">
                    <a:srgbClr val="FFFFFF"/>
                  </a:gs>
                </a:gsLst>
                <a:lin ang="5400000" scaled="0"/>
              </a:gradFill>
            </a:endParaRPr>
          </a:p>
        </p:txBody>
      </p:sp>
      <p:sp>
        <p:nvSpPr>
          <p:cNvPr id="19" name="TextBox 18"/>
          <p:cNvSpPr txBox="1"/>
          <p:nvPr/>
        </p:nvSpPr>
        <p:spPr>
          <a:xfrm>
            <a:off x="5737648" y="2148463"/>
            <a:ext cx="6947283" cy="627864"/>
          </a:xfrm>
          <a:prstGeom prst="rect">
            <a:avLst/>
          </a:prstGeom>
          <a:noFill/>
        </p:spPr>
        <p:txBody>
          <a:bodyPr wrap="square" lIns="182880" tIns="146304" rIns="182880" bIns="146304" rtlCol="0">
            <a:spAutoFit/>
          </a:bodyPr>
          <a:lstStyle/>
          <a:p>
            <a:pPr>
              <a:lnSpc>
                <a:spcPct val="90000"/>
              </a:lnSpc>
              <a:spcAft>
                <a:spcPts val="600"/>
              </a:spcAft>
            </a:pPr>
            <a:r>
              <a:rPr lang="en-GB" sz="2400" dirty="0" smtClean="0">
                <a:gradFill>
                  <a:gsLst>
                    <a:gs pos="2917">
                      <a:schemeClr val="tx1"/>
                    </a:gs>
                    <a:gs pos="30000">
                      <a:schemeClr val="tx1"/>
                    </a:gs>
                  </a:gsLst>
                  <a:lin ang="5400000" scaled="0"/>
                </a:gradFill>
              </a:rPr>
              <a:t>Filters Data</a:t>
            </a:r>
          </a:p>
        </p:txBody>
      </p:sp>
    </p:spTree>
    <p:extLst>
      <p:ext uri="{BB962C8B-B14F-4D97-AF65-F5344CB8AC3E}">
        <p14:creationId xmlns:p14="http://schemas.microsoft.com/office/powerpoint/2010/main" val="1340602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8"/>
                                        </p:tgtEl>
                                      </p:cBhvr>
                                    </p:animEffect>
                                    <p:set>
                                      <p:cBhvr>
                                        <p:cTn id="83" dur="1" fill="hold">
                                          <p:stCondLst>
                                            <p:cond delay="499"/>
                                          </p:stCondLst>
                                        </p:cTn>
                                        <p:tgtEl>
                                          <p:spTgt spid="18"/>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11" grpId="0" animBg="1"/>
      <p:bldP spid="11" grpId="1" animBg="1"/>
      <p:bldP spid="12" grpId="0"/>
      <p:bldP spid="12" grpId="1"/>
      <p:bldP spid="13" grpId="0" animBg="1"/>
      <p:bldP spid="14" grpId="0"/>
      <p:bldP spid="16" grpId="0" animBg="1"/>
      <p:bldP spid="16" grpId="1" animBg="1"/>
      <p:bldP spid="17" grpId="0"/>
      <p:bldP spid="17" grpId="1"/>
      <p:bldP spid="18" grpId="0" animBg="1"/>
      <p:bldP spid="18" grpId="1" animBg="1"/>
      <p:bldP spid="19" grpId="0"/>
      <p:bldP spid="1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21" y="1240372"/>
            <a:ext cx="10056812" cy="1843071"/>
          </a:xfrm>
        </p:spPr>
        <p:txBody>
          <a:bodyPr/>
          <a:lstStyle/>
          <a:p>
            <a:r>
              <a:rPr lang="en-US" dirty="0" smtClean="0"/>
              <a:t>Measuring &amp; Publishing the Data</a:t>
            </a:r>
            <a:endParaRPr lang="en-US" dirty="0"/>
          </a:p>
        </p:txBody>
      </p:sp>
      <p:sp>
        <p:nvSpPr>
          <p:cNvPr id="4" name="Text Placeholder 3"/>
          <p:cNvSpPr>
            <a:spLocks noGrp="1"/>
          </p:cNvSpPr>
          <p:nvPr>
            <p:ph type="body" sz="quarter" idx="12"/>
          </p:nvPr>
        </p:nvSpPr>
        <p:spPr>
          <a:xfrm>
            <a:off x="1205283" y="5783263"/>
            <a:ext cx="10894568" cy="811501"/>
          </a:xfrm>
        </p:spPr>
        <p:txBody>
          <a:bodyPr/>
          <a:lstStyle/>
          <a:p>
            <a:r>
              <a:rPr lang="en-US" dirty="0"/>
              <a:t>DEMO: </a:t>
            </a:r>
            <a:r>
              <a:rPr lang="en-US" sz="2800" dirty="0"/>
              <a:t>Operations Manager Dashboards\PerformancePoint Services</a:t>
            </a:r>
            <a:endParaRPr lang="en-GB" dirty="0"/>
          </a:p>
        </p:txBody>
      </p:sp>
      <p:grpSp>
        <p:nvGrpSpPr>
          <p:cNvPr id="5" name="Group 4"/>
          <p:cNvGrpSpPr/>
          <p:nvPr/>
        </p:nvGrpSpPr>
        <p:grpSpPr>
          <a:xfrm>
            <a:off x="9227249" y="1217511"/>
            <a:ext cx="2088372" cy="1865932"/>
            <a:chOff x="5074452" y="2723295"/>
            <a:chExt cx="905203" cy="905203"/>
          </a:xfrm>
        </p:grpSpPr>
        <p:pic>
          <p:nvPicPr>
            <p:cNvPr id="6" name="Picture 5"/>
            <p:cNvPicPr>
              <a:picLocks noChangeAspect="1"/>
            </p:cNvPicPr>
            <p:nvPr/>
          </p:nvPicPr>
          <p:blipFill>
            <a:blip r:embed="rId3">
              <a:duotone>
                <a:prstClr val="black"/>
                <a:schemeClr val="accent1">
                  <a:tint val="45000"/>
                  <a:satMod val="400000"/>
                </a:schemeClr>
              </a:duotone>
              <a:lum bright="-40000" contrast="-40000"/>
            </a:blip>
            <a:stretch>
              <a:fillRect/>
            </a:stretch>
          </p:blipFill>
          <p:spPr>
            <a:xfrm>
              <a:off x="5273928" y="2973396"/>
              <a:ext cx="506250" cy="405000"/>
            </a:xfrm>
            <a:prstGeom prst="rect">
              <a:avLst/>
            </a:prstGeom>
          </p:spPr>
        </p:pic>
        <p:sp>
          <p:nvSpPr>
            <p:cNvPr id="7" name="Donut 6"/>
            <p:cNvSpPr/>
            <p:nvPr/>
          </p:nvSpPr>
          <p:spPr bwMode="auto">
            <a:xfrm>
              <a:off x="5074452" y="2723295"/>
              <a:ext cx="905203" cy="905203"/>
            </a:xfrm>
            <a:prstGeom prst="donut">
              <a:avLst>
                <a:gd name="adj" fmla="val 5228"/>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15521958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Forecasting the Data</a:t>
            </a:r>
            <a:endParaRPr lang="en-US" dirty="0"/>
          </a:p>
        </p:txBody>
      </p:sp>
      <p:sp>
        <p:nvSpPr>
          <p:cNvPr id="4" name="Text Placeholder 3"/>
          <p:cNvSpPr>
            <a:spLocks noGrp="1"/>
          </p:cNvSpPr>
          <p:nvPr>
            <p:ph type="body" sz="quarter" idx="12"/>
          </p:nvPr>
        </p:nvSpPr>
        <p:spPr>
          <a:xfrm>
            <a:off x="274702" y="4194238"/>
            <a:ext cx="10883936" cy="2353815"/>
          </a:xfrm>
        </p:spPr>
        <p:txBody>
          <a:bodyPr/>
          <a:lstStyle/>
          <a:p>
            <a:r>
              <a:rPr lang="en-US" dirty="0" smtClean="0"/>
              <a:t>DEMO</a:t>
            </a:r>
            <a:r>
              <a:rPr lang="en-US" dirty="0"/>
              <a:t>: </a:t>
            </a:r>
            <a:endParaRPr lang="en-US" dirty="0" smtClean="0"/>
          </a:p>
          <a:p>
            <a:r>
              <a:rPr lang="en-US" sz="2800" dirty="0" smtClean="0"/>
              <a:t>SharePoint PerformancePoint Services</a:t>
            </a:r>
          </a:p>
          <a:p>
            <a:r>
              <a:rPr lang="en-US" sz="2800" dirty="0" err="1" smtClean="0"/>
              <a:t>Opslogix</a:t>
            </a:r>
            <a:r>
              <a:rPr lang="en-US" sz="2800" dirty="0" smtClean="0"/>
              <a:t> </a:t>
            </a:r>
            <a:r>
              <a:rPr lang="en-US" sz="2800" dirty="0"/>
              <a:t>Capacity Planning </a:t>
            </a:r>
            <a:r>
              <a:rPr lang="en-US" sz="2800" dirty="0" smtClean="0"/>
              <a:t>MP</a:t>
            </a:r>
          </a:p>
          <a:p>
            <a:r>
              <a:rPr lang="en-US" sz="2800" dirty="0" err="1" smtClean="0"/>
              <a:t>Savision</a:t>
            </a:r>
            <a:endParaRPr lang="en-US" sz="2800" dirty="0" smtClean="0"/>
          </a:p>
          <a:p>
            <a:r>
              <a:rPr lang="en-US" sz="2800" dirty="0" err="1" smtClean="0"/>
              <a:t>Veeam</a:t>
            </a:r>
            <a:r>
              <a:rPr lang="en-US" sz="2800" dirty="0" smtClean="0"/>
              <a:t> v6 MP for </a:t>
            </a:r>
            <a:r>
              <a:rPr lang="en-US" sz="2800" dirty="0" err="1" smtClean="0"/>
              <a:t>Vmware</a:t>
            </a:r>
            <a:endParaRPr lang="en-GB" dirty="0"/>
          </a:p>
        </p:txBody>
      </p:sp>
      <p:grpSp>
        <p:nvGrpSpPr>
          <p:cNvPr id="5" name="Group 4"/>
          <p:cNvGrpSpPr/>
          <p:nvPr/>
        </p:nvGrpSpPr>
        <p:grpSpPr>
          <a:xfrm>
            <a:off x="9227249" y="1217511"/>
            <a:ext cx="2088372" cy="1865932"/>
            <a:chOff x="5074452" y="2723295"/>
            <a:chExt cx="905203" cy="905203"/>
          </a:xfrm>
        </p:grpSpPr>
        <p:pic>
          <p:nvPicPr>
            <p:cNvPr id="6" name="Picture 5"/>
            <p:cNvPicPr>
              <a:picLocks noChangeAspect="1"/>
            </p:cNvPicPr>
            <p:nvPr/>
          </p:nvPicPr>
          <p:blipFill>
            <a:blip r:embed="rId3">
              <a:duotone>
                <a:prstClr val="black"/>
                <a:schemeClr val="accent1">
                  <a:tint val="45000"/>
                  <a:satMod val="400000"/>
                </a:schemeClr>
              </a:duotone>
              <a:lum bright="-40000" contrast="-40000"/>
            </a:blip>
            <a:stretch>
              <a:fillRect/>
            </a:stretch>
          </p:blipFill>
          <p:spPr>
            <a:xfrm>
              <a:off x="5273928" y="2973396"/>
              <a:ext cx="506250" cy="405000"/>
            </a:xfrm>
            <a:prstGeom prst="rect">
              <a:avLst/>
            </a:prstGeom>
          </p:spPr>
        </p:pic>
        <p:sp>
          <p:nvSpPr>
            <p:cNvPr id="7" name="Donut 6"/>
            <p:cNvSpPr/>
            <p:nvPr/>
          </p:nvSpPr>
          <p:spPr bwMode="auto">
            <a:xfrm>
              <a:off x="5074452" y="2723295"/>
              <a:ext cx="905203" cy="905203"/>
            </a:xfrm>
            <a:prstGeom prst="donut">
              <a:avLst>
                <a:gd name="adj" fmla="val 5228"/>
              </a:avLst>
            </a:prstGeom>
            <a:solidFill>
              <a:schemeClr val="accent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endParaRPr>
            </a:p>
          </p:txBody>
        </p:sp>
      </p:grpSp>
    </p:spTree>
    <p:extLst>
      <p:ext uri="{BB962C8B-B14F-4D97-AF65-F5344CB8AC3E}">
        <p14:creationId xmlns:p14="http://schemas.microsoft.com/office/powerpoint/2010/main" val="2092842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Conclusion</a:t>
            </a:r>
            <a:endParaRPr lang="en-US" dirty="0"/>
          </a:p>
        </p:txBody>
      </p:sp>
      <p:sp>
        <p:nvSpPr>
          <p:cNvPr id="3" name="Text Placeholder 2"/>
          <p:cNvSpPr>
            <a:spLocks noGrp="1"/>
          </p:cNvSpPr>
          <p:nvPr>
            <p:ph type="body" sz="quarter" idx="4294967295"/>
          </p:nvPr>
        </p:nvSpPr>
        <p:spPr>
          <a:xfrm>
            <a:off x="0" y="1212850"/>
            <a:ext cx="11703050" cy="5097463"/>
          </a:xfrm>
        </p:spPr>
        <p:txBody>
          <a:bodyPr/>
          <a:lstStyle/>
          <a:p>
            <a:r>
              <a:rPr lang="en-US" dirty="0" smtClean="0"/>
              <a:t>Capacity Planning as a core function</a:t>
            </a:r>
          </a:p>
          <a:p>
            <a:pPr lvl="1"/>
            <a:r>
              <a:rPr lang="en-US" dirty="0" smtClean="0"/>
              <a:t>To keep you CIO Happy</a:t>
            </a:r>
          </a:p>
          <a:p>
            <a:pPr lvl="1"/>
            <a:r>
              <a:rPr lang="en-US" dirty="0" smtClean="0"/>
              <a:t>To avoid budget over-runs and under-runs</a:t>
            </a:r>
          </a:p>
          <a:p>
            <a:pPr lvl="1"/>
            <a:r>
              <a:rPr lang="en-US" dirty="0" smtClean="0"/>
              <a:t>Make right investment decisions</a:t>
            </a:r>
          </a:p>
          <a:p>
            <a:pPr lvl="1"/>
            <a:r>
              <a:rPr lang="en-US" dirty="0" smtClean="0"/>
              <a:t>Keep IT in the know</a:t>
            </a:r>
          </a:p>
          <a:p>
            <a:pPr lvl="1"/>
            <a:endParaRPr lang="en-US" dirty="0" smtClean="0"/>
          </a:p>
          <a:p>
            <a:r>
              <a:rPr lang="en-US" dirty="0" smtClean="0"/>
              <a:t>Key Steps</a:t>
            </a:r>
          </a:p>
          <a:p>
            <a:pPr lvl="1"/>
            <a:r>
              <a:rPr lang="en-US" dirty="0" smtClean="0"/>
              <a:t>Collect</a:t>
            </a:r>
          </a:p>
          <a:p>
            <a:pPr lvl="1"/>
            <a:r>
              <a:rPr lang="en-US" dirty="0" smtClean="0"/>
              <a:t>Measure</a:t>
            </a:r>
          </a:p>
          <a:p>
            <a:pPr lvl="1"/>
            <a:r>
              <a:rPr lang="en-US" dirty="0" smtClean="0"/>
              <a:t>Publish</a:t>
            </a:r>
          </a:p>
          <a:p>
            <a:pPr lvl="1"/>
            <a:r>
              <a:rPr lang="en-US" dirty="0" smtClean="0"/>
              <a:t>Forecast</a:t>
            </a:r>
          </a:p>
          <a:p>
            <a:pPr lvl="1"/>
            <a:endParaRPr lang="en-US" dirty="0" smtClean="0"/>
          </a:p>
          <a:p>
            <a:endParaRPr lang="en-US" dirty="0"/>
          </a:p>
        </p:txBody>
      </p:sp>
      <p:pic>
        <p:nvPicPr>
          <p:cNvPr id="1026" name="Picture 2" descr="http://windowsitpro.com/site-files/windowsitpro.com/files/uploads/2013/01/savilljohn0412.jpg?13637262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528" y="1292225"/>
            <a:ext cx="1721758" cy="1986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953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Video</a:t>
            </a:r>
            <a:endParaRPr lang="en-US" dirty="0"/>
          </a:p>
        </p:txBody>
      </p:sp>
    </p:spTree>
    <p:extLst>
      <p:ext uri="{BB962C8B-B14F-4D97-AF65-F5344CB8AC3E}">
        <p14:creationId xmlns:p14="http://schemas.microsoft.com/office/powerpoint/2010/main" val="257786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GB" dirty="0"/>
          </a:p>
        </p:txBody>
      </p:sp>
      <p:sp>
        <p:nvSpPr>
          <p:cNvPr id="3" name="Text Placeholder 2"/>
          <p:cNvSpPr>
            <a:spLocks noGrp="1"/>
          </p:cNvSpPr>
          <p:nvPr>
            <p:ph sz="quarter" idx="10"/>
          </p:nvPr>
        </p:nvSpPr>
        <p:spPr>
          <a:xfrm>
            <a:off x="274320" y="1192811"/>
            <a:ext cx="11887200" cy="5478423"/>
          </a:xfrm>
        </p:spPr>
        <p:txBody>
          <a:bodyPr/>
          <a:lstStyle/>
          <a:p>
            <a:r>
              <a:rPr lang="en-US" dirty="0" smtClean="0"/>
              <a:t>Analysis of Issues</a:t>
            </a:r>
          </a:p>
          <a:p>
            <a:r>
              <a:rPr lang="en-US" dirty="0" smtClean="0"/>
              <a:t>What is capacity planning?</a:t>
            </a:r>
            <a:endParaRPr lang="en-US" dirty="0"/>
          </a:p>
          <a:p>
            <a:r>
              <a:rPr lang="en-US" dirty="0" smtClean="0"/>
              <a:t>Collecting the Data</a:t>
            </a:r>
          </a:p>
          <a:p>
            <a:pPr lvl="1"/>
            <a:r>
              <a:rPr lang="en-US" dirty="0" smtClean="0"/>
              <a:t>DEMO: Operations Manager </a:t>
            </a:r>
          </a:p>
          <a:p>
            <a:r>
              <a:rPr lang="en-US" dirty="0" smtClean="0"/>
              <a:t>Measuring </a:t>
            </a:r>
            <a:r>
              <a:rPr lang="en-US" dirty="0"/>
              <a:t>&amp; </a:t>
            </a:r>
            <a:r>
              <a:rPr lang="en-US" dirty="0" smtClean="0"/>
              <a:t>Publishing the Data</a:t>
            </a:r>
          </a:p>
          <a:p>
            <a:pPr lvl="1"/>
            <a:r>
              <a:rPr lang="en-US" dirty="0" smtClean="0"/>
              <a:t>DEMO: Operations Manager DW\SQL Server Analysis Services </a:t>
            </a:r>
          </a:p>
          <a:p>
            <a:pPr lvl="1"/>
            <a:r>
              <a:rPr lang="en-US" dirty="0" smtClean="0"/>
              <a:t>DEMO</a:t>
            </a:r>
            <a:r>
              <a:rPr lang="en-US" dirty="0"/>
              <a:t>: Operations Manager </a:t>
            </a:r>
            <a:r>
              <a:rPr lang="en-US" dirty="0" smtClean="0"/>
              <a:t>Dashboards\PerformancePoint Services</a:t>
            </a:r>
          </a:p>
          <a:p>
            <a:r>
              <a:rPr lang="en-US" dirty="0" smtClean="0"/>
              <a:t>Forecasting</a:t>
            </a:r>
          </a:p>
          <a:p>
            <a:pPr lvl="1"/>
            <a:r>
              <a:rPr lang="en-US" dirty="0" smtClean="0"/>
              <a:t>DEMO: </a:t>
            </a:r>
            <a:r>
              <a:rPr lang="en-US" dirty="0"/>
              <a:t>SharePoint PerformancePoint Services </a:t>
            </a:r>
            <a:endParaRPr lang="en-US" dirty="0" smtClean="0"/>
          </a:p>
          <a:p>
            <a:pPr lvl="1"/>
            <a:r>
              <a:rPr lang="en-US" dirty="0" smtClean="0"/>
              <a:t>DEMO: Third-Party Offerings</a:t>
            </a:r>
          </a:p>
        </p:txBody>
      </p:sp>
    </p:spTree>
    <p:extLst>
      <p:ext uri="{BB962C8B-B14F-4D97-AF65-F5344CB8AC3E}">
        <p14:creationId xmlns:p14="http://schemas.microsoft.com/office/powerpoint/2010/main" val="40571324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70797747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71488"/>
            <a:ext cx="10868025" cy="742950"/>
          </a:xfrm>
        </p:spPr>
        <p:txBody>
          <a:bodyPr/>
          <a:lstStyle/>
          <a:p>
            <a:r>
              <a:rPr lang="en-US" dirty="0" smtClean="0"/>
              <a:t>An Analysis of Issues</a:t>
            </a:r>
            <a:endParaRPr lang="en-US" dirty="0">
              <a:solidFill>
                <a:schemeClr val="tx2"/>
              </a:solidFill>
            </a:endParaRPr>
          </a:p>
        </p:txBody>
      </p:sp>
      <p:grpSp>
        <p:nvGrpSpPr>
          <p:cNvPr id="3" name="Group 2"/>
          <p:cNvGrpSpPr/>
          <p:nvPr/>
        </p:nvGrpSpPr>
        <p:grpSpPr>
          <a:xfrm>
            <a:off x="796413" y="1759974"/>
            <a:ext cx="10628671" cy="4404851"/>
            <a:chOff x="2138069" y="2309135"/>
            <a:chExt cx="8051557" cy="2681203"/>
          </a:xfrm>
        </p:grpSpPr>
        <p:sp>
          <p:nvSpPr>
            <p:cNvPr id="11" name="Pentagon 10"/>
            <p:cNvSpPr/>
            <p:nvPr/>
          </p:nvSpPr>
          <p:spPr>
            <a:xfrm>
              <a:off x="2138069" y="3060100"/>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No Capacity Planning Function</a:t>
              </a:r>
            </a:p>
          </p:txBody>
        </p:sp>
        <p:sp>
          <p:nvSpPr>
            <p:cNvPr id="12" name="Pentagon 11"/>
            <p:cNvSpPr/>
            <p:nvPr/>
          </p:nvSpPr>
          <p:spPr>
            <a:xfrm>
              <a:off x="4105293" y="3060100"/>
              <a:ext cx="218580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Cannot measure, scorecard or predict future performance</a:t>
              </a:r>
            </a:p>
          </p:txBody>
        </p:sp>
        <p:sp>
          <p:nvSpPr>
            <p:cNvPr id="14" name="Pentagon 13"/>
            <p:cNvSpPr/>
            <p:nvPr/>
          </p:nvSpPr>
          <p:spPr>
            <a:xfrm>
              <a:off x="8295262" y="2309135"/>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Budget Overruns</a:t>
              </a:r>
            </a:p>
          </p:txBody>
        </p:sp>
        <p:sp>
          <p:nvSpPr>
            <p:cNvPr id="15" name="Pentagon 14"/>
            <p:cNvSpPr/>
            <p:nvPr/>
          </p:nvSpPr>
          <p:spPr>
            <a:xfrm>
              <a:off x="6328038" y="3037736"/>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Non fact based investment decisions</a:t>
              </a:r>
            </a:p>
          </p:txBody>
        </p:sp>
        <p:sp>
          <p:nvSpPr>
            <p:cNvPr id="16" name="Pentagon 15"/>
            <p:cNvSpPr/>
            <p:nvPr/>
          </p:nvSpPr>
          <p:spPr>
            <a:xfrm>
              <a:off x="8295262" y="3766338"/>
              <a:ext cx="1894364" cy="1224000"/>
            </a:xfrm>
            <a:prstGeom prst="homePlat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1428" dirty="0">
                  <a:solidFill>
                    <a:schemeClr val="tx1"/>
                  </a:solidFill>
                </a:rPr>
                <a:t>Budget Under Runs</a:t>
              </a:r>
            </a:p>
          </p:txBody>
        </p:sp>
      </p:grpSp>
    </p:spTree>
    <p:extLst>
      <p:ext uri="{BB962C8B-B14F-4D97-AF65-F5344CB8AC3E}">
        <p14:creationId xmlns:p14="http://schemas.microsoft.com/office/powerpoint/2010/main" val="400966006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6981"/>
            <a:ext cx="10868025" cy="1037457"/>
          </a:xfrm>
        </p:spPr>
        <p:txBody>
          <a:bodyPr/>
          <a:lstStyle/>
          <a:p>
            <a:r>
              <a:rPr lang="en-US" dirty="0" smtClean="0"/>
              <a:t>What is Capacity Planning</a:t>
            </a:r>
            <a:endParaRPr lang="en-GB" dirty="0"/>
          </a:p>
        </p:txBody>
      </p:sp>
      <p:sp>
        <p:nvSpPr>
          <p:cNvPr id="3" name="Text Placeholder 2"/>
          <p:cNvSpPr>
            <a:spLocks noGrp="1"/>
          </p:cNvSpPr>
          <p:nvPr>
            <p:ph type="body" sz="quarter" idx="4294967295"/>
          </p:nvPr>
        </p:nvSpPr>
        <p:spPr>
          <a:xfrm>
            <a:off x="294968" y="1212850"/>
            <a:ext cx="10573057" cy="2219069"/>
          </a:xfrm>
        </p:spPr>
        <p:txBody>
          <a:bodyPr/>
          <a:lstStyle/>
          <a:p>
            <a:pPr marL="0" indent="0">
              <a:buNone/>
            </a:pPr>
            <a:r>
              <a:rPr lang="en-US" sz="2448" dirty="0"/>
              <a:t>The capacity plan outlines the strategy for assessing overall service and component performance and uses this information to develop the acquisition, configuration, and upgrade plans. It provides management with a clear statement of resource and service capacity; an assessment of current capacities; a list of resources to be upgraded or acquired; and a projection of future capacity requirements*</a:t>
            </a:r>
            <a:endParaRPr lang="en-GB" sz="2448" dirty="0"/>
          </a:p>
        </p:txBody>
      </p:sp>
      <p:sp>
        <p:nvSpPr>
          <p:cNvPr id="5" name="Text Placeholder 2"/>
          <p:cNvSpPr txBox="1">
            <a:spLocks/>
          </p:cNvSpPr>
          <p:nvPr/>
        </p:nvSpPr>
        <p:spPr>
          <a:xfrm>
            <a:off x="1693887" y="3820929"/>
            <a:ext cx="4961927" cy="2637486"/>
          </a:xfrm>
          <a:prstGeom prst="rect">
            <a:avLst/>
          </a:prstGeom>
        </p:spPr>
        <p:txBody>
          <a:bodyPr vert="horz" wrap="square" lIns="0" tIns="0" rIns="0" bIns="0" rtlCol="0">
            <a:noAutofit/>
          </a:bodyPr>
          <a:lstStyle/>
          <a:p>
            <a:pPr marL="404773" indent="-404773">
              <a:lnSpc>
                <a:spcPct val="90000"/>
              </a:lnSpc>
              <a:spcBef>
                <a:spcPct val="20000"/>
              </a:spcBef>
            </a:pPr>
            <a:r>
              <a:rPr lang="en-US" sz="2448" dirty="0"/>
              <a:t>Types of Capacity </a:t>
            </a:r>
            <a:r>
              <a:rPr lang="en-US" sz="2448" dirty="0" smtClean="0"/>
              <a:t>Planning:</a:t>
            </a:r>
          </a:p>
          <a:p>
            <a:pPr marL="342900" indent="-342900">
              <a:lnSpc>
                <a:spcPct val="90000"/>
              </a:lnSpc>
              <a:spcBef>
                <a:spcPct val="20000"/>
              </a:spcBef>
              <a:buFont typeface="Arial" panose="020B0604020202020204" pitchFamily="34" charset="0"/>
              <a:buChar char="•"/>
            </a:pPr>
            <a:r>
              <a:rPr lang="en-US" sz="2448" dirty="0" smtClean="0"/>
              <a:t>Business </a:t>
            </a:r>
            <a:r>
              <a:rPr lang="en-US" sz="2448" dirty="0"/>
              <a:t>capacity planning</a:t>
            </a:r>
          </a:p>
          <a:p>
            <a:pPr marL="342900" indent="-342900">
              <a:lnSpc>
                <a:spcPct val="90000"/>
              </a:lnSpc>
              <a:spcBef>
                <a:spcPct val="20000"/>
              </a:spcBef>
              <a:buFont typeface="Arial" panose="020B0604020202020204" pitchFamily="34" charset="0"/>
              <a:buChar char="•"/>
            </a:pPr>
            <a:r>
              <a:rPr lang="en-US" sz="2448" dirty="0"/>
              <a:t>Service capacity planning</a:t>
            </a:r>
          </a:p>
          <a:p>
            <a:pPr marL="342900" indent="-342900">
              <a:lnSpc>
                <a:spcPct val="90000"/>
              </a:lnSpc>
              <a:spcBef>
                <a:spcPct val="20000"/>
              </a:spcBef>
              <a:buFont typeface="Arial" panose="020B0604020202020204" pitchFamily="34" charset="0"/>
              <a:buChar char="•"/>
            </a:pPr>
            <a:r>
              <a:rPr lang="en-US" sz="2448" dirty="0"/>
              <a:t>Component capacity planning</a:t>
            </a:r>
            <a:endParaRPr lang="en-GB" sz="2448" dirty="0">
              <a:solidFill>
                <a:srgbClr val="99CC9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684" y="3431919"/>
            <a:ext cx="3100341" cy="2668851"/>
          </a:xfrm>
          <a:prstGeom prst="rect">
            <a:avLst/>
          </a:prstGeom>
        </p:spPr>
      </p:pic>
      <p:sp>
        <p:nvSpPr>
          <p:cNvPr id="6" name="TextBox 5"/>
          <p:cNvSpPr txBox="1"/>
          <p:nvPr/>
        </p:nvSpPr>
        <p:spPr>
          <a:xfrm>
            <a:off x="2539712" y="6328221"/>
            <a:ext cx="7357051" cy="382308"/>
          </a:xfrm>
          <a:prstGeom prst="rect">
            <a:avLst/>
          </a:prstGeom>
          <a:noFill/>
        </p:spPr>
        <p:txBody>
          <a:bodyPr wrap="none" rtlCol="0">
            <a:spAutoFit/>
          </a:bodyPr>
          <a:lstStyle/>
          <a:p>
            <a:r>
              <a:rPr lang="en-US" sz="1836" dirty="0"/>
              <a:t>*Taken from MOF V4. See </a:t>
            </a:r>
            <a:r>
              <a:rPr lang="en-US" sz="1836" u="sng" dirty="0"/>
              <a:t>www.microsoft.com/mof/</a:t>
            </a:r>
            <a:r>
              <a:rPr lang="en-US" sz="1836" dirty="0"/>
              <a:t> for more details</a:t>
            </a:r>
            <a:endParaRPr lang="en-GB" sz="1836" dirty="0"/>
          </a:p>
        </p:txBody>
      </p:sp>
    </p:spTree>
    <p:extLst>
      <p:ext uri="{BB962C8B-B14F-4D97-AF65-F5344CB8AC3E}">
        <p14:creationId xmlns:p14="http://schemas.microsoft.com/office/powerpoint/2010/main" val="139746438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7316"/>
            <a:ext cx="10868025" cy="1057122"/>
          </a:xfrm>
        </p:spPr>
        <p:txBody>
          <a:bodyPr/>
          <a:lstStyle/>
          <a:p>
            <a:r>
              <a:rPr lang="en-US" dirty="0" smtClean="0"/>
              <a:t>Key Questions</a:t>
            </a:r>
            <a:endParaRPr lang="en-GB" dirty="0"/>
          </a:p>
        </p:txBody>
      </p:sp>
      <p:sp>
        <p:nvSpPr>
          <p:cNvPr id="3" name="Text Placeholder 2"/>
          <p:cNvSpPr>
            <a:spLocks noGrp="1"/>
          </p:cNvSpPr>
          <p:nvPr>
            <p:ph type="body" sz="quarter" idx="4294967295"/>
          </p:nvPr>
        </p:nvSpPr>
        <p:spPr>
          <a:xfrm>
            <a:off x="462116" y="1415845"/>
            <a:ext cx="11670890" cy="4564720"/>
          </a:xfrm>
        </p:spPr>
        <p:txBody>
          <a:bodyPr/>
          <a:lstStyle/>
          <a:p>
            <a:pPr marL="457200" indent="-457200">
              <a:buFont typeface="Arial" panose="020B0604020202020204" pitchFamily="34" charset="0"/>
              <a:buChar char="•"/>
            </a:pPr>
            <a:r>
              <a:rPr lang="en-US" sz="2400" dirty="0"/>
              <a:t>What are the future business and IT plans for growth, mergers, and acquisitions that may affect the capacity requirements for this service</a:t>
            </a:r>
            <a:r>
              <a:rPr lang="en-US" sz="2400" dirty="0" smtClean="0"/>
              <a:t>?</a:t>
            </a:r>
          </a:p>
          <a:p>
            <a:pPr marL="0" indent="0">
              <a:buNone/>
            </a:pPr>
            <a:endParaRPr lang="en-GB" sz="2400" dirty="0"/>
          </a:p>
          <a:p>
            <a:pPr marL="457200" indent="-457200">
              <a:buFont typeface="Arial" panose="020B0604020202020204" pitchFamily="34" charset="0"/>
              <a:buChar char="•"/>
            </a:pPr>
            <a:r>
              <a:rPr lang="en-US" sz="2400" dirty="0"/>
              <a:t>Are there business peaks or other time-based variations in demand that can affect the capacity requirements? How can we maximize use of quiet times</a:t>
            </a:r>
            <a:r>
              <a:rPr lang="en-US" sz="2400" dirty="0" smtClean="0"/>
              <a:t>?</a:t>
            </a:r>
          </a:p>
          <a:p>
            <a:pPr marL="285750" indent="-28575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What </a:t>
            </a:r>
            <a:r>
              <a:rPr lang="en-US" sz="2400" dirty="0"/>
              <a:t>historical trend data can we analyze to evaluate current capacity and how can we use this data to model capacity against various scenarios</a:t>
            </a:r>
            <a:r>
              <a:rPr lang="en-US" sz="2400" dirty="0" smtClean="0"/>
              <a:t>?</a:t>
            </a:r>
          </a:p>
          <a:p>
            <a:pPr marL="285750" indent="-285750">
              <a:buFont typeface="Arial" panose="020B0604020202020204" pitchFamily="34" charset="0"/>
              <a:buChar char="•"/>
            </a:pPr>
            <a:endParaRPr lang="en-GB" sz="2400" dirty="0"/>
          </a:p>
          <a:p>
            <a:pPr marL="457200" indent="-457200">
              <a:buFont typeface="Arial" panose="020B0604020202020204" pitchFamily="34" charset="0"/>
              <a:buChar char="•"/>
            </a:pPr>
            <a:r>
              <a:rPr lang="en-US" sz="2400" dirty="0"/>
              <a:t>How can we meet the capacity predictions of the organization in the simplest, most cost-effective way?*</a:t>
            </a:r>
            <a:endParaRPr lang="en-GB" sz="2400" dirty="0"/>
          </a:p>
          <a:p>
            <a:endParaRPr lang="en-GB" sz="2856" dirty="0"/>
          </a:p>
        </p:txBody>
      </p:sp>
      <p:sp>
        <p:nvSpPr>
          <p:cNvPr id="4" name="TextBox 3"/>
          <p:cNvSpPr txBox="1"/>
          <p:nvPr/>
        </p:nvSpPr>
        <p:spPr>
          <a:xfrm>
            <a:off x="2539712" y="6224531"/>
            <a:ext cx="7357051" cy="382308"/>
          </a:xfrm>
          <a:prstGeom prst="rect">
            <a:avLst/>
          </a:prstGeom>
          <a:noFill/>
        </p:spPr>
        <p:txBody>
          <a:bodyPr wrap="none" rtlCol="0">
            <a:spAutoFit/>
          </a:bodyPr>
          <a:lstStyle/>
          <a:p>
            <a:r>
              <a:rPr lang="en-US" sz="1836" dirty="0"/>
              <a:t>*Taken from MOF V4. See </a:t>
            </a:r>
            <a:r>
              <a:rPr lang="en-US" sz="1836" u="sng" dirty="0"/>
              <a:t>www.microsoft.com/mof/ </a:t>
            </a:r>
            <a:r>
              <a:rPr lang="en-US" sz="1836" dirty="0"/>
              <a:t>for more details</a:t>
            </a:r>
            <a:endParaRPr lang="en-GB" sz="1836" dirty="0"/>
          </a:p>
        </p:txBody>
      </p:sp>
    </p:spTree>
    <p:extLst>
      <p:ext uri="{BB962C8B-B14F-4D97-AF65-F5344CB8AC3E}">
        <p14:creationId xmlns:p14="http://schemas.microsoft.com/office/powerpoint/2010/main" val="21350661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 Planning Strategies</a:t>
            </a:r>
            <a:endParaRPr lang="en-GB" dirty="0"/>
          </a:p>
        </p:txBody>
      </p:sp>
      <p:sp>
        <p:nvSpPr>
          <p:cNvPr id="3" name="Text Placeholder 2"/>
          <p:cNvSpPr>
            <a:spLocks noGrp="1"/>
          </p:cNvSpPr>
          <p:nvPr>
            <p:ph type="body" sz="quarter" idx="4294967295"/>
          </p:nvPr>
        </p:nvSpPr>
        <p:spPr>
          <a:xfrm>
            <a:off x="741203" y="825910"/>
            <a:ext cx="10955798" cy="5299588"/>
          </a:xfrm>
        </p:spPr>
        <p:txBody>
          <a:bodyPr/>
          <a:lstStyle/>
          <a:p>
            <a:endParaRPr lang="en-US" dirty="0" smtClean="0"/>
          </a:p>
          <a:p>
            <a:r>
              <a:rPr lang="en-US" dirty="0" smtClean="0"/>
              <a:t>Lead Strategy</a:t>
            </a:r>
          </a:p>
          <a:p>
            <a:pPr lvl="1"/>
            <a:r>
              <a:rPr lang="en-US" dirty="0" err="1" smtClean="0"/>
              <a:t>Guestimates</a:t>
            </a:r>
            <a:r>
              <a:rPr lang="en-US" dirty="0" smtClean="0"/>
              <a:t> and what ifs – Affects budget, can affect service delivery, typically over provision</a:t>
            </a:r>
          </a:p>
          <a:p>
            <a:endParaRPr lang="en-US" dirty="0" smtClean="0"/>
          </a:p>
          <a:p>
            <a:r>
              <a:rPr lang="en-US" dirty="0" smtClean="0"/>
              <a:t>Lag Strategy</a:t>
            </a:r>
          </a:p>
          <a:p>
            <a:pPr lvl="1"/>
            <a:r>
              <a:rPr lang="en-US" dirty="0" smtClean="0"/>
              <a:t>Reactive – Affects service delivery</a:t>
            </a:r>
          </a:p>
          <a:p>
            <a:pPr marL="0" indent="0">
              <a:buNone/>
            </a:pPr>
            <a:endParaRPr lang="en-US" dirty="0" smtClean="0"/>
          </a:p>
          <a:p>
            <a:r>
              <a:rPr lang="en-US" dirty="0" smtClean="0"/>
              <a:t>Match Strategy</a:t>
            </a:r>
          </a:p>
          <a:p>
            <a:pPr lvl="1"/>
            <a:r>
              <a:rPr lang="en-US" dirty="0" smtClean="0"/>
              <a:t>Forecasting and Trending</a:t>
            </a:r>
          </a:p>
          <a:p>
            <a:endParaRPr lang="en-US" dirty="0" smtClean="0"/>
          </a:p>
          <a:p>
            <a:endParaRPr lang="en-US" dirty="0" smtClean="0"/>
          </a:p>
          <a:p>
            <a:pPr>
              <a:buNone/>
            </a:pPr>
            <a:endParaRPr lang="en-GB" dirty="0"/>
          </a:p>
        </p:txBody>
      </p:sp>
    </p:spTree>
    <p:extLst>
      <p:ext uri="{BB962C8B-B14F-4D97-AF65-F5344CB8AC3E}">
        <p14:creationId xmlns:p14="http://schemas.microsoft.com/office/powerpoint/2010/main" val="38661593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Management Challenge</a:t>
            </a:r>
            <a:endParaRPr lang="en-US" dirty="0"/>
          </a:p>
        </p:txBody>
      </p:sp>
      <p:pic>
        <p:nvPicPr>
          <p:cNvPr id="1026" name="Picture 2" descr="C:\Program Files\Microsoft Office\MEDIA\CAGCAT10\j0195384.wmf"/>
          <p:cNvPicPr>
            <a:picLocks noChangeAspect="1" noChangeArrowheads="1"/>
          </p:cNvPicPr>
          <p:nvPr/>
        </p:nvPicPr>
        <p:blipFill>
          <a:blip r:embed="rId3" cstate="print"/>
          <a:srcRect/>
          <a:stretch>
            <a:fillRect/>
          </a:stretch>
        </p:blipFill>
        <p:spPr bwMode="auto">
          <a:xfrm>
            <a:off x="1773768" y="1658864"/>
            <a:ext cx="844447" cy="862075"/>
          </a:xfrm>
          <a:prstGeom prst="rect">
            <a:avLst/>
          </a:prstGeom>
          <a:noFill/>
        </p:spPr>
      </p:pic>
      <p:pic>
        <p:nvPicPr>
          <p:cNvPr id="5" name="Picture 2" descr="C:\Program Files\Microsoft Office\MEDIA\CAGCAT10\j0195384.wmf"/>
          <p:cNvPicPr>
            <a:picLocks noChangeAspect="1" noChangeArrowheads="1"/>
          </p:cNvPicPr>
          <p:nvPr/>
        </p:nvPicPr>
        <p:blipFill>
          <a:blip r:embed="rId3" cstate="print"/>
          <a:srcRect/>
          <a:stretch>
            <a:fillRect/>
          </a:stretch>
        </p:blipFill>
        <p:spPr bwMode="auto">
          <a:xfrm>
            <a:off x="1929202" y="1814298"/>
            <a:ext cx="844447" cy="862075"/>
          </a:xfrm>
          <a:prstGeom prst="rect">
            <a:avLst/>
          </a:prstGeom>
          <a:noFill/>
        </p:spPr>
      </p:pic>
      <p:pic>
        <p:nvPicPr>
          <p:cNvPr id="6" name="Picture 2" descr="C:\Program Files\Microsoft Office\MEDIA\CAGCAT10\j0195384.wmf"/>
          <p:cNvPicPr>
            <a:picLocks noChangeAspect="1" noChangeArrowheads="1"/>
          </p:cNvPicPr>
          <p:nvPr/>
        </p:nvPicPr>
        <p:blipFill>
          <a:blip r:embed="rId3" cstate="print"/>
          <a:srcRect/>
          <a:stretch>
            <a:fillRect/>
          </a:stretch>
        </p:blipFill>
        <p:spPr bwMode="auto">
          <a:xfrm>
            <a:off x="2084636" y="1969732"/>
            <a:ext cx="844447" cy="862075"/>
          </a:xfrm>
          <a:prstGeom prst="rect">
            <a:avLst/>
          </a:prstGeom>
          <a:noFill/>
        </p:spPr>
      </p:pic>
      <p:pic>
        <p:nvPicPr>
          <p:cNvPr id="7" name="Picture 2" descr="C:\Program Files\Microsoft Office\MEDIA\CAGCAT10\j0195384.wmf"/>
          <p:cNvPicPr>
            <a:picLocks noChangeAspect="1" noChangeArrowheads="1"/>
          </p:cNvPicPr>
          <p:nvPr/>
        </p:nvPicPr>
        <p:blipFill>
          <a:blip r:embed="rId3" cstate="print"/>
          <a:srcRect/>
          <a:stretch>
            <a:fillRect/>
          </a:stretch>
        </p:blipFill>
        <p:spPr bwMode="auto">
          <a:xfrm>
            <a:off x="2240070" y="2125166"/>
            <a:ext cx="844447" cy="862075"/>
          </a:xfrm>
          <a:prstGeom prst="rect">
            <a:avLst/>
          </a:prstGeom>
          <a:noFill/>
        </p:spPr>
      </p:pic>
      <p:pic>
        <p:nvPicPr>
          <p:cNvPr id="8" name="Picture 2" descr="C:\Program Files\Microsoft Office\MEDIA\CAGCAT10\j0195384.wmf"/>
          <p:cNvPicPr>
            <a:picLocks noChangeAspect="1" noChangeArrowheads="1"/>
          </p:cNvPicPr>
          <p:nvPr/>
        </p:nvPicPr>
        <p:blipFill>
          <a:blip r:embed="rId3" cstate="print"/>
          <a:srcRect/>
          <a:stretch>
            <a:fillRect/>
          </a:stretch>
        </p:blipFill>
        <p:spPr bwMode="auto">
          <a:xfrm>
            <a:off x="1773768" y="3417222"/>
            <a:ext cx="844447" cy="862075"/>
          </a:xfrm>
          <a:prstGeom prst="rect">
            <a:avLst/>
          </a:prstGeom>
          <a:noFill/>
        </p:spPr>
      </p:pic>
      <p:pic>
        <p:nvPicPr>
          <p:cNvPr id="9" name="Picture 2" descr="C:\Program Files\Microsoft Office\MEDIA\CAGCAT10\j0195384.wmf"/>
          <p:cNvPicPr>
            <a:picLocks noChangeAspect="1" noChangeArrowheads="1"/>
          </p:cNvPicPr>
          <p:nvPr/>
        </p:nvPicPr>
        <p:blipFill>
          <a:blip r:embed="rId3" cstate="print"/>
          <a:srcRect/>
          <a:stretch>
            <a:fillRect/>
          </a:stretch>
        </p:blipFill>
        <p:spPr bwMode="auto">
          <a:xfrm>
            <a:off x="1929202" y="3572655"/>
            <a:ext cx="844447" cy="862075"/>
          </a:xfrm>
          <a:prstGeom prst="rect">
            <a:avLst/>
          </a:prstGeom>
          <a:noFill/>
        </p:spPr>
      </p:pic>
      <p:pic>
        <p:nvPicPr>
          <p:cNvPr id="10" name="Picture 2" descr="C:\Program Files\Microsoft Office\MEDIA\CAGCAT10\j0195384.wmf"/>
          <p:cNvPicPr>
            <a:picLocks noChangeAspect="1" noChangeArrowheads="1"/>
          </p:cNvPicPr>
          <p:nvPr/>
        </p:nvPicPr>
        <p:blipFill>
          <a:blip r:embed="rId3" cstate="print"/>
          <a:srcRect/>
          <a:stretch>
            <a:fillRect/>
          </a:stretch>
        </p:blipFill>
        <p:spPr bwMode="auto">
          <a:xfrm>
            <a:off x="2084636" y="3728089"/>
            <a:ext cx="844447" cy="862075"/>
          </a:xfrm>
          <a:prstGeom prst="rect">
            <a:avLst/>
          </a:prstGeom>
          <a:noFill/>
        </p:spPr>
      </p:pic>
      <p:pic>
        <p:nvPicPr>
          <p:cNvPr id="1027" name="Picture 3" descr="C:\Program Files\Microsoft Office\MEDIA\CAGCAT10\j0292020.wmf"/>
          <p:cNvPicPr>
            <a:picLocks noChangeAspect="1" noChangeArrowheads="1"/>
          </p:cNvPicPr>
          <p:nvPr/>
        </p:nvPicPr>
        <p:blipFill>
          <a:blip r:embed="rId4" cstate="print"/>
          <a:srcRect/>
          <a:stretch>
            <a:fillRect/>
          </a:stretch>
        </p:blipFill>
        <p:spPr bwMode="auto">
          <a:xfrm>
            <a:off x="1846628" y="5205888"/>
            <a:ext cx="646056" cy="613185"/>
          </a:xfrm>
          <a:prstGeom prst="rect">
            <a:avLst/>
          </a:prstGeom>
          <a:noFill/>
        </p:spPr>
      </p:pic>
      <p:pic>
        <p:nvPicPr>
          <p:cNvPr id="12" name="Picture 3" descr="C:\Program Files\Microsoft Office\MEDIA\CAGCAT10\j0292020.wmf"/>
          <p:cNvPicPr>
            <a:picLocks noChangeAspect="1" noChangeArrowheads="1"/>
          </p:cNvPicPr>
          <p:nvPr/>
        </p:nvPicPr>
        <p:blipFill>
          <a:blip r:embed="rId4" cstate="print"/>
          <a:srcRect/>
          <a:stretch>
            <a:fillRect/>
          </a:stretch>
        </p:blipFill>
        <p:spPr bwMode="auto">
          <a:xfrm>
            <a:off x="2002062" y="5361322"/>
            <a:ext cx="646056" cy="613185"/>
          </a:xfrm>
          <a:prstGeom prst="rect">
            <a:avLst/>
          </a:prstGeom>
          <a:noFill/>
        </p:spPr>
      </p:pic>
      <p:pic>
        <p:nvPicPr>
          <p:cNvPr id="1028" name="Picture 4" descr="C:\Program Files\Microsoft Office\MEDIA\CAGCAT10\j0285410.wmf"/>
          <p:cNvPicPr>
            <a:picLocks noChangeAspect="1" noChangeArrowheads="1"/>
          </p:cNvPicPr>
          <p:nvPr/>
        </p:nvPicPr>
        <p:blipFill>
          <a:blip r:embed="rId5" cstate="print"/>
          <a:srcRect/>
          <a:stretch>
            <a:fillRect/>
          </a:stretch>
        </p:blipFill>
        <p:spPr bwMode="auto">
          <a:xfrm>
            <a:off x="4032433" y="1457178"/>
            <a:ext cx="799043" cy="760304"/>
          </a:xfrm>
          <a:prstGeom prst="rect">
            <a:avLst/>
          </a:prstGeom>
          <a:noFill/>
        </p:spPr>
      </p:pic>
      <p:pic>
        <p:nvPicPr>
          <p:cNvPr id="14" name="Picture 4" descr="C:\Program Files\Microsoft Office\MEDIA\CAGCAT10\j0285410.wmf"/>
          <p:cNvPicPr>
            <a:picLocks noChangeAspect="1" noChangeArrowheads="1"/>
          </p:cNvPicPr>
          <p:nvPr/>
        </p:nvPicPr>
        <p:blipFill>
          <a:blip r:embed="rId5" cstate="print"/>
          <a:srcRect/>
          <a:stretch>
            <a:fillRect/>
          </a:stretch>
        </p:blipFill>
        <p:spPr bwMode="auto">
          <a:xfrm>
            <a:off x="5271056" y="1457178"/>
            <a:ext cx="799043" cy="760304"/>
          </a:xfrm>
          <a:prstGeom prst="rect">
            <a:avLst/>
          </a:prstGeom>
          <a:noFill/>
        </p:spPr>
      </p:pic>
      <p:pic>
        <p:nvPicPr>
          <p:cNvPr id="15" name="Picture 4" descr="C:\Program Files\Microsoft Office\MEDIA\CAGCAT10\j0285410.wmf"/>
          <p:cNvPicPr>
            <a:picLocks noChangeAspect="1" noChangeArrowheads="1"/>
          </p:cNvPicPr>
          <p:nvPr/>
        </p:nvPicPr>
        <p:blipFill>
          <a:blip r:embed="rId5" cstate="print"/>
          <a:srcRect/>
          <a:stretch>
            <a:fillRect/>
          </a:stretch>
        </p:blipFill>
        <p:spPr bwMode="auto">
          <a:xfrm>
            <a:off x="6509678" y="1457178"/>
            <a:ext cx="799043" cy="760304"/>
          </a:xfrm>
          <a:prstGeom prst="rect">
            <a:avLst/>
          </a:prstGeom>
          <a:noFill/>
        </p:spPr>
      </p:pic>
      <p:sp>
        <p:nvSpPr>
          <p:cNvPr id="1029" name="Cloud"/>
          <p:cNvSpPr>
            <a:spLocks noChangeAspect="1" noEditPoints="1" noChangeArrowheads="1"/>
          </p:cNvSpPr>
          <p:nvPr/>
        </p:nvSpPr>
        <p:spPr bwMode="auto">
          <a:xfrm>
            <a:off x="4396734" y="2622940"/>
            <a:ext cx="5421690" cy="36332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3260" tIns="46630" rIns="93260" bIns="46630" numCol="1" anchor="t" anchorCtr="0" compatLnSpc="1">
            <a:prstTxWarp prst="textNoShape">
              <a:avLst/>
            </a:prstTxWarp>
          </a:bodyPr>
          <a:lstStyle/>
          <a:p>
            <a:endParaRPr lang="en-US" sz="1836"/>
          </a:p>
        </p:txBody>
      </p:sp>
      <p:cxnSp>
        <p:nvCxnSpPr>
          <p:cNvPr id="18" name="Straight Arrow Connector 17"/>
          <p:cNvCxnSpPr>
            <a:stCxn id="15" idx="2"/>
          </p:cNvCxnSpPr>
          <p:nvPr/>
        </p:nvCxnSpPr>
        <p:spPr>
          <a:xfrm rot="16200000" flipH="1">
            <a:off x="6652430" y="2474252"/>
            <a:ext cx="551178" cy="3763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489635" y="2404360"/>
            <a:ext cx="874322" cy="43716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2" name="Picture 4" descr="C:\Program Files\Microsoft Office\MEDIA\CAGCAT10\j0285410.wmf"/>
          <p:cNvPicPr>
            <a:picLocks noChangeAspect="1" noChangeArrowheads="1"/>
          </p:cNvPicPr>
          <p:nvPr/>
        </p:nvPicPr>
        <p:blipFill>
          <a:blip r:embed="rId5" cstate="print"/>
          <a:srcRect/>
          <a:stretch>
            <a:fillRect/>
          </a:stretch>
        </p:blipFill>
        <p:spPr bwMode="auto">
          <a:xfrm>
            <a:off x="3959573" y="1457178"/>
            <a:ext cx="799043" cy="760304"/>
          </a:xfrm>
          <a:prstGeom prst="rect">
            <a:avLst/>
          </a:prstGeom>
          <a:noFill/>
        </p:spPr>
      </p:pic>
      <p:cxnSp>
        <p:nvCxnSpPr>
          <p:cNvPr id="23" name="Straight Arrow Connector 22"/>
          <p:cNvCxnSpPr/>
          <p:nvPr/>
        </p:nvCxnSpPr>
        <p:spPr>
          <a:xfrm rot="16200000" flipH="1">
            <a:off x="4394975" y="2406120"/>
            <a:ext cx="988339" cy="5476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085251" y="2768660"/>
            <a:ext cx="1821504" cy="94718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3"/>
          </p:cNvCxnSpPr>
          <p:nvPr/>
        </p:nvCxnSpPr>
        <p:spPr>
          <a:xfrm>
            <a:off x="2929082" y="4159127"/>
            <a:ext cx="1467651" cy="6673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p:cNvCxnSpPr>
          <p:nvPr/>
        </p:nvCxnSpPr>
        <p:spPr>
          <a:xfrm flipV="1">
            <a:off x="2648119" y="5245906"/>
            <a:ext cx="1894335" cy="42200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9" name="Cloud"/>
          <p:cNvSpPr>
            <a:spLocks noChangeAspect="1" noEditPoints="1" noChangeArrowheads="1"/>
          </p:cNvSpPr>
          <p:nvPr/>
        </p:nvSpPr>
        <p:spPr bwMode="auto">
          <a:xfrm>
            <a:off x="6946838" y="3132961"/>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Email</a:t>
            </a:r>
          </a:p>
        </p:txBody>
      </p:sp>
      <p:sp>
        <p:nvSpPr>
          <p:cNvPr id="70" name="Cloud"/>
          <p:cNvSpPr>
            <a:spLocks noChangeAspect="1" noEditPoints="1" noChangeArrowheads="1"/>
          </p:cNvSpPr>
          <p:nvPr/>
        </p:nvSpPr>
        <p:spPr bwMode="auto">
          <a:xfrm>
            <a:off x="6946838" y="3861563"/>
            <a:ext cx="1593210" cy="8014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428" dirty="0"/>
              <a:t>Active Directory</a:t>
            </a:r>
          </a:p>
        </p:txBody>
      </p:sp>
      <p:sp>
        <p:nvSpPr>
          <p:cNvPr id="71" name="Cloud"/>
          <p:cNvSpPr>
            <a:spLocks noChangeAspect="1" noEditPoints="1" noChangeArrowheads="1"/>
          </p:cNvSpPr>
          <p:nvPr/>
        </p:nvSpPr>
        <p:spPr bwMode="auto">
          <a:xfrm>
            <a:off x="6946838" y="4808745"/>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428" dirty="0"/>
              <a:t>Virtual Desktops</a:t>
            </a:r>
          </a:p>
        </p:txBody>
      </p:sp>
      <p:sp>
        <p:nvSpPr>
          <p:cNvPr id="72" name="Cloud"/>
          <p:cNvSpPr>
            <a:spLocks noChangeAspect="1" noEditPoints="1" noChangeArrowheads="1"/>
          </p:cNvSpPr>
          <p:nvPr/>
        </p:nvSpPr>
        <p:spPr bwMode="auto">
          <a:xfrm>
            <a:off x="5271055" y="3205822"/>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Intranets</a:t>
            </a:r>
          </a:p>
        </p:txBody>
      </p:sp>
      <p:sp>
        <p:nvSpPr>
          <p:cNvPr id="73" name="Cloud"/>
          <p:cNvSpPr>
            <a:spLocks noChangeAspect="1" noEditPoints="1" noChangeArrowheads="1"/>
          </p:cNvSpPr>
          <p:nvPr/>
        </p:nvSpPr>
        <p:spPr bwMode="auto">
          <a:xfrm>
            <a:off x="5198195" y="3861563"/>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Extranets</a:t>
            </a:r>
          </a:p>
        </p:txBody>
      </p:sp>
      <p:sp>
        <p:nvSpPr>
          <p:cNvPr id="74" name="Cloud"/>
          <p:cNvSpPr>
            <a:spLocks noChangeAspect="1" noEditPoints="1" noChangeArrowheads="1"/>
          </p:cNvSpPr>
          <p:nvPr/>
        </p:nvSpPr>
        <p:spPr bwMode="auto">
          <a:xfrm>
            <a:off x="5198195" y="5023327"/>
            <a:ext cx="1602923" cy="65973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224" dirty="0"/>
              <a:t>Bespoke Applications</a:t>
            </a:r>
          </a:p>
        </p:txBody>
      </p:sp>
      <p:sp>
        <p:nvSpPr>
          <p:cNvPr id="75" name="Cloud"/>
          <p:cNvSpPr>
            <a:spLocks noChangeAspect="1" noEditPoints="1" noChangeArrowheads="1"/>
          </p:cNvSpPr>
          <p:nvPr/>
        </p:nvSpPr>
        <p:spPr bwMode="auto">
          <a:xfrm>
            <a:off x="5198195" y="4444444"/>
            <a:ext cx="1593210" cy="65574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2"/>
          </a:lnRef>
          <a:fillRef idx="2">
            <a:schemeClr val="accent2"/>
          </a:fillRef>
          <a:effectRef idx="1">
            <a:schemeClr val="accent2"/>
          </a:effectRef>
          <a:fontRef idx="minor">
            <a:schemeClr val="dk1"/>
          </a:fontRef>
        </p:style>
        <p:txBody>
          <a:bodyPr vert="horz" wrap="square" lIns="93260" tIns="46630" rIns="93260" bIns="46630" numCol="1" anchor="t" anchorCtr="0" compatLnSpc="1">
            <a:prstTxWarp prst="textNoShape">
              <a:avLst/>
            </a:prstTxWarp>
          </a:bodyPr>
          <a:lstStyle/>
          <a:p>
            <a:pPr algn="ctr"/>
            <a:r>
              <a:rPr lang="en-US" sz="1632" dirty="0"/>
              <a:t>VOIP</a:t>
            </a:r>
          </a:p>
        </p:txBody>
      </p:sp>
    </p:spTree>
    <p:extLst>
      <p:ext uri="{BB962C8B-B14F-4D97-AF65-F5344CB8AC3E}">
        <p14:creationId xmlns:p14="http://schemas.microsoft.com/office/powerpoint/2010/main" val="41919160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0929" y="5610206"/>
            <a:ext cx="2550105"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smtClean="0"/>
              <a:t>Private Cloud</a:t>
            </a:r>
            <a:endParaRPr lang="en-US" sz="1836" dirty="0"/>
          </a:p>
        </p:txBody>
      </p:sp>
      <p:sp>
        <p:nvSpPr>
          <p:cNvPr id="3" name="Rectangle 2"/>
          <p:cNvSpPr/>
          <p:nvPr/>
        </p:nvSpPr>
        <p:spPr>
          <a:xfrm>
            <a:off x="5052475" y="5610206"/>
            <a:ext cx="2550105" cy="437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smtClean="0"/>
              <a:t>Public Cloud</a:t>
            </a:r>
            <a:endParaRPr lang="en-US" sz="1836" dirty="0"/>
          </a:p>
        </p:txBody>
      </p:sp>
      <p:sp>
        <p:nvSpPr>
          <p:cNvPr id="4" name="Rounded Rectangle 3"/>
          <p:cNvSpPr/>
          <p:nvPr/>
        </p:nvSpPr>
        <p:spPr>
          <a:xfrm rot="5400000">
            <a:off x="4068863" y="4189433"/>
            <a:ext cx="582881" cy="8014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122" dirty="0"/>
              <a:t>Oracle i7</a:t>
            </a:r>
          </a:p>
        </p:txBody>
      </p:sp>
      <p:sp>
        <p:nvSpPr>
          <p:cNvPr id="5" name="Rounded Rectangle 4"/>
          <p:cNvSpPr/>
          <p:nvPr/>
        </p:nvSpPr>
        <p:spPr>
          <a:xfrm rot="5400000">
            <a:off x="4068863" y="4845174"/>
            <a:ext cx="582881" cy="801462"/>
          </a:xfrm>
          <a:prstGeom prst="round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122" dirty="0" err="1"/>
              <a:t>SuSE</a:t>
            </a:r>
            <a:r>
              <a:rPr lang="en-US" sz="1122" dirty="0"/>
              <a:t> Linux</a:t>
            </a:r>
          </a:p>
        </p:txBody>
      </p:sp>
      <p:sp>
        <p:nvSpPr>
          <p:cNvPr id="6" name="Rounded Rectangle 5"/>
          <p:cNvSpPr/>
          <p:nvPr/>
        </p:nvSpPr>
        <p:spPr>
          <a:xfrm rot="5400000">
            <a:off x="3194541" y="4189433"/>
            <a:ext cx="582881" cy="8014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22" dirty="0"/>
              <a:t>JBOSS</a:t>
            </a:r>
          </a:p>
        </p:txBody>
      </p:sp>
      <p:sp>
        <p:nvSpPr>
          <p:cNvPr id="7" name="Rounded Rectangle 6"/>
          <p:cNvSpPr/>
          <p:nvPr/>
        </p:nvSpPr>
        <p:spPr>
          <a:xfrm rot="5400000">
            <a:off x="3194541" y="4845174"/>
            <a:ext cx="582881" cy="80146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22" dirty="0"/>
              <a:t>Windows Server </a:t>
            </a:r>
            <a:r>
              <a:rPr lang="en-US" sz="1122" dirty="0" smtClean="0"/>
              <a:t>20012</a:t>
            </a:r>
            <a:endParaRPr lang="en-US" sz="1122" dirty="0"/>
          </a:p>
        </p:txBody>
      </p:sp>
      <p:sp>
        <p:nvSpPr>
          <p:cNvPr id="8" name="Rounded Rectangle 7"/>
          <p:cNvSpPr/>
          <p:nvPr/>
        </p:nvSpPr>
        <p:spPr>
          <a:xfrm rot="5400000">
            <a:off x="2320219"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Apache Tomcat</a:t>
            </a:r>
          </a:p>
        </p:txBody>
      </p:sp>
      <p:sp>
        <p:nvSpPr>
          <p:cNvPr id="9" name="Rounded Rectangle 8"/>
          <p:cNvSpPr/>
          <p:nvPr/>
        </p:nvSpPr>
        <p:spPr>
          <a:xfrm rot="5400000">
            <a:off x="2320219" y="4845174"/>
            <a:ext cx="582881" cy="801462"/>
          </a:xfrm>
          <a:prstGeom prst="roundRect">
            <a:avLst/>
          </a:prstGeom>
        </p:spPr>
        <p:style>
          <a:lnRef idx="3">
            <a:schemeClr val="lt1"/>
          </a:lnRef>
          <a:fillRef idx="1">
            <a:schemeClr val="accent3"/>
          </a:fillRef>
          <a:effectRef idx="1">
            <a:schemeClr val="accent3"/>
          </a:effectRef>
          <a:fontRef idx="minor">
            <a:schemeClr val="lt1"/>
          </a:fontRef>
        </p:style>
        <p:txBody>
          <a:bodyPr vert="vert270" rtlCol="0" anchor="ctr"/>
          <a:lstStyle/>
          <a:p>
            <a:pPr algn="ctr"/>
            <a:r>
              <a:rPr lang="en-US" sz="1122" dirty="0"/>
              <a:t>Windows Server </a:t>
            </a:r>
            <a:r>
              <a:rPr lang="en-US" sz="1122" dirty="0" smtClean="0"/>
              <a:t>2008 R2</a:t>
            </a:r>
            <a:endParaRPr lang="en-US" sz="1122" dirty="0"/>
          </a:p>
        </p:txBody>
      </p:sp>
      <p:sp>
        <p:nvSpPr>
          <p:cNvPr id="10" name="Rounded Rectangle 9"/>
          <p:cNvSpPr/>
          <p:nvPr/>
        </p:nvSpPr>
        <p:spPr>
          <a:xfrm rot="5400000">
            <a:off x="6910408" y="4189433"/>
            <a:ext cx="582881" cy="801462"/>
          </a:xfrm>
          <a:prstGeom prst="roundRect">
            <a:avLst/>
          </a:prstGeom>
        </p:spPr>
        <p:style>
          <a:lnRef idx="3">
            <a:schemeClr val="lt1"/>
          </a:lnRef>
          <a:fillRef idx="1">
            <a:schemeClr val="accent5"/>
          </a:fillRef>
          <a:effectRef idx="1">
            <a:schemeClr val="accent5"/>
          </a:effectRef>
          <a:fontRef idx="minor">
            <a:schemeClr val="lt1"/>
          </a:fontRef>
        </p:style>
        <p:txBody>
          <a:bodyPr vert="vert270" rtlCol="0" anchor="ctr"/>
          <a:lstStyle/>
          <a:p>
            <a:pPr algn="ctr"/>
            <a:r>
              <a:rPr lang="en-US" sz="1122" dirty="0"/>
              <a:t>SQL Server </a:t>
            </a:r>
            <a:r>
              <a:rPr lang="en-US" sz="1122" dirty="0" smtClean="0"/>
              <a:t>2012</a:t>
            </a:r>
            <a:endParaRPr lang="en-US" sz="1122" dirty="0"/>
          </a:p>
        </p:txBody>
      </p:sp>
      <p:sp>
        <p:nvSpPr>
          <p:cNvPr id="11" name="Rounded Rectangle 10"/>
          <p:cNvSpPr/>
          <p:nvPr/>
        </p:nvSpPr>
        <p:spPr>
          <a:xfrm rot="5400000">
            <a:off x="6910408" y="4845174"/>
            <a:ext cx="582881" cy="80146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1122" dirty="0"/>
              <a:t>Windows Server </a:t>
            </a:r>
            <a:r>
              <a:rPr lang="en-US" sz="1122" dirty="0" smtClean="0"/>
              <a:t>2012 SP1</a:t>
            </a:r>
            <a:endParaRPr lang="en-US" sz="1122" dirty="0"/>
          </a:p>
        </p:txBody>
      </p:sp>
      <p:sp>
        <p:nvSpPr>
          <p:cNvPr id="12" name="Rounded Rectangle 11"/>
          <p:cNvSpPr/>
          <p:nvPr/>
        </p:nvSpPr>
        <p:spPr>
          <a:xfrm rot="5400000">
            <a:off x="6036087" y="4189434"/>
            <a:ext cx="582881" cy="80146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vert="vert270" rtlCol="0" anchor="ctr"/>
          <a:lstStyle/>
          <a:p>
            <a:pPr algn="ctr"/>
            <a:r>
              <a:rPr lang="en-US" sz="1122" dirty="0"/>
              <a:t>SQL Server Service </a:t>
            </a:r>
          </a:p>
        </p:txBody>
      </p:sp>
      <p:sp>
        <p:nvSpPr>
          <p:cNvPr id="13" name="Rounded Rectangle 12"/>
          <p:cNvSpPr/>
          <p:nvPr/>
        </p:nvSpPr>
        <p:spPr>
          <a:xfrm rot="5400000">
            <a:off x="6036087" y="4845174"/>
            <a:ext cx="582881" cy="801462"/>
          </a:xfrm>
          <a:prstGeom prst="roundRect">
            <a:avLst/>
          </a:prstGeom>
        </p:spPr>
        <p:style>
          <a:lnRef idx="1">
            <a:schemeClr val="accent4"/>
          </a:lnRef>
          <a:fillRef idx="2">
            <a:schemeClr val="accent4"/>
          </a:fillRef>
          <a:effectRef idx="1">
            <a:schemeClr val="accent4"/>
          </a:effectRef>
          <a:fontRef idx="minor">
            <a:schemeClr val="dk1"/>
          </a:fontRef>
        </p:style>
        <p:txBody>
          <a:bodyPr vert="vert270" rtlCol="0" anchor="ctr"/>
          <a:lstStyle/>
          <a:p>
            <a:pPr algn="ctr"/>
            <a:r>
              <a:rPr lang="en-US" sz="1122" dirty="0"/>
              <a:t>Windows Server </a:t>
            </a:r>
            <a:r>
              <a:rPr lang="en-US" sz="1122" dirty="0" smtClean="0"/>
              <a:t>2012</a:t>
            </a:r>
            <a:endParaRPr lang="en-US" sz="1122" dirty="0"/>
          </a:p>
        </p:txBody>
      </p:sp>
      <p:sp>
        <p:nvSpPr>
          <p:cNvPr id="14" name="Rounded Rectangle 13"/>
          <p:cNvSpPr/>
          <p:nvPr/>
        </p:nvSpPr>
        <p:spPr>
          <a:xfrm rot="5400000">
            <a:off x="5161765" y="4189433"/>
            <a:ext cx="582881" cy="8014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sz="1122" dirty="0"/>
              <a:t>IIS7</a:t>
            </a:r>
          </a:p>
        </p:txBody>
      </p:sp>
      <p:sp>
        <p:nvSpPr>
          <p:cNvPr id="15" name="Rounded Rectangle 14"/>
          <p:cNvSpPr/>
          <p:nvPr/>
        </p:nvSpPr>
        <p:spPr>
          <a:xfrm rot="5400000">
            <a:off x="5161765" y="4845174"/>
            <a:ext cx="582881" cy="801462"/>
          </a:xfrm>
          <a:prstGeom prst="roundRect">
            <a:avLst/>
          </a:prstGeom>
        </p:spPr>
        <p:style>
          <a:lnRef idx="1">
            <a:schemeClr val="accent3"/>
          </a:lnRef>
          <a:fillRef idx="2">
            <a:schemeClr val="accent3"/>
          </a:fillRef>
          <a:effectRef idx="1">
            <a:schemeClr val="accent3"/>
          </a:effectRef>
          <a:fontRef idx="minor">
            <a:schemeClr val="dk1"/>
          </a:fontRef>
        </p:style>
        <p:txBody>
          <a:bodyPr vert="vert270" rtlCol="0" anchor="ctr"/>
          <a:lstStyle/>
          <a:p>
            <a:pPr algn="ctr"/>
            <a:r>
              <a:rPr lang="en-US" sz="1122" dirty="0"/>
              <a:t>Windows Server </a:t>
            </a:r>
            <a:r>
              <a:rPr lang="en-US" sz="1122" dirty="0" smtClean="0"/>
              <a:t>2008 R2</a:t>
            </a:r>
            <a:endParaRPr lang="en-US" sz="1122" dirty="0"/>
          </a:p>
        </p:txBody>
      </p:sp>
      <p:sp>
        <p:nvSpPr>
          <p:cNvPr id="17" name="Rectangle 16"/>
          <p:cNvSpPr/>
          <p:nvPr/>
        </p:nvSpPr>
        <p:spPr>
          <a:xfrm>
            <a:off x="2210929" y="3788703"/>
            <a:ext cx="2550105" cy="43716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36" dirty="0"/>
              <a:t>Service</a:t>
            </a:r>
          </a:p>
        </p:txBody>
      </p:sp>
      <p:sp>
        <p:nvSpPr>
          <p:cNvPr id="18" name="Rectangle 17"/>
          <p:cNvSpPr/>
          <p:nvPr/>
        </p:nvSpPr>
        <p:spPr>
          <a:xfrm>
            <a:off x="5052475" y="3788703"/>
            <a:ext cx="2550105"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a:t>Service</a:t>
            </a:r>
          </a:p>
        </p:txBody>
      </p:sp>
      <p:sp>
        <p:nvSpPr>
          <p:cNvPr id="19" name="Rectangle 18"/>
          <p:cNvSpPr/>
          <p:nvPr/>
        </p:nvSpPr>
        <p:spPr>
          <a:xfrm>
            <a:off x="9096212" y="5608346"/>
            <a:ext cx="1215264" cy="4371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36" dirty="0" smtClean="0"/>
              <a:t>Cloud</a:t>
            </a:r>
            <a:endParaRPr lang="en-US" sz="1836" dirty="0"/>
          </a:p>
        </p:txBody>
      </p:sp>
      <p:sp>
        <p:nvSpPr>
          <p:cNvPr id="20" name="Rounded Rectangle 19"/>
          <p:cNvSpPr/>
          <p:nvPr/>
        </p:nvSpPr>
        <p:spPr>
          <a:xfrm rot="5400000">
            <a:off x="9679094"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SQL Server </a:t>
            </a:r>
            <a:r>
              <a:rPr lang="en-US" sz="1122" dirty="0" smtClean="0"/>
              <a:t>2012</a:t>
            </a:r>
            <a:endParaRPr lang="en-US" sz="1122" dirty="0"/>
          </a:p>
        </p:txBody>
      </p:sp>
      <p:sp>
        <p:nvSpPr>
          <p:cNvPr id="21" name="Rounded Rectangle 20"/>
          <p:cNvSpPr/>
          <p:nvPr/>
        </p:nvSpPr>
        <p:spPr>
          <a:xfrm rot="5400000">
            <a:off x="9679094"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2012 SP1</a:t>
            </a:r>
            <a:endParaRPr lang="en-US" sz="1122" dirty="0"/>
          </a:p>
        </p:txBody>
      </p:sp>
      <p:sp>
        <p:nvSpPr>
          <p:cNvPr id="22" name="Rounded Rectangle 21"/>
          <p:cNvSpPr/>
          <p:nvPr/>
        </p:nvSpPr>
        <p:spPr>
          <a:xfrm rot="5400000">
            <a:off x="8804772"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SQL Server </a:t>
            </a:r>
            <a:r>
              <a:rPr lang="en-US" sz="1122" dirty="0" smtClean="0"/>
              <a:t>Service</a:t>
            </a:r>
            <a:endParaRPr lang="en-US" sz="1122" dirty="0"/>
          </a:p>
        </p:txBody>
      </p:sp>
      <p:sp>
        <p:nvSpPr>
          <p:cNvPr id="23" name="Rounded Rectangle 22"/>
          <p:cNvSpPr/>
          <p:nvPr/>
        </p:nvSpPr>
        <p:spPr>
          <a:xfrm rot="5400000">
            <a:off x="8804772"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2012</a:t>
            </a:r>
            <a:endParaRPr lang="en-US" sz="1122" dirty="0"/>
          </a:p>
        </p:txBody>
      </p:sp>
      <p:sp>
        <p:nvSpPr>
          <p:cNvPr id="24" name="Rounded Rectangle 23"/>
          <p:cNvSpPr/>
          <p:nvPr/>
        </p:nvSpPr>
        <p:spPr>
          <a:xfrm rot="5400000">
            <a:off x="7930450" y="4189433"/>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IIS7</a:t>
            </a:r>
          </a:p>
        </p:txBody>
      </p:sp>
      <p:sp>
        <p:nvSpPr>
          <p:cNvPr id="25" name="Rounded Rectangle 24"/>
          <p:cNvSpPr/>
          <p:nvPr/>
        </p:nvSpPr>
        <p:spPr>
          <a:xfrm rot="5400000">
            <a:off x="7930450" y="4845174"/>
            <a:ext cx="582881" cy="801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22" dirty="0"/>
              <a:t>Windows Server </a:t>
            </a:r>
            <a:r>
              <a:rPr lang="en-US" sz="1122" dirty="0" smtClean="0"/>
              <a:t>2008 R2</a:t>
            </a:r>
            <a:endParaRPr lang="en-US" sz="1122" dirty="0"/>
          </a:p>
        </p:txBody>
      </p:sp>
      <p:sp>
        <p:nvSpPr>
          <p:cNvPr id="26" name="Rectangle 25"/>
          <p:cNvSpPr/>
          <p:nvPr/>
        </p:nvSpPr>
        <p:spPr>
          <a:xfrm>
            <a:off x="7821160" y="3788703"/>
            <a:ext cx="2550105" cy="43716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36" dirty="0">
                <a:solidFill>
                  <a:schemeClr val="bg1"/>
                </a:solidFill>
              </a:rPr>
              <a:t>Service</a:t>
            </a:r>
          </a:p>
        </p:txBody>
      </p:sp>
      <p:sp>
        <p:nvSpPr>
          <p:cNvPr id="27" name="Rectangle 26"/>
          <p:cNvSpPr/>
          <p:nvPr/>
        </p:nvSpPr>
        <p:spPr>
          <a:xfrm>
            <a:off x="7821159" y="5608346"/>
            <a:ext cx="1275053"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32" dirty="0" smtClean="0"/>
              <a:t>Hybrid</a:t>
            </a:r>
            <a:endParaRPr lang="en-US" sz="1632" dirty="0"/>
          </a:p>
        </p:txBody>
      </p:sp>
      <p:sp>
        <p:nvSpPr>
          <p:cNvPr id="29" name="Round Same Side Corner Rectangle 28"/>
          <p:cNvSpPr/>
          <p:nvPr/>
        </p:nvSpPr>
        <p:spPr>
          <a:xfrm>
            <a:off x="2210929" y="1238597"/>
            <a:ext cx="3715867" cy="2331525"/>
          </a:xfrm>
          <a:prstGeom prst="round2Same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r>
              <a:rPr lang="en-US" sz="1836" dirty="0"/>
              <a:t>Service</a:t>
            </a:r>
          </a:p>
        </p:txBody>
      </p:sp>
      <p:sp>
        <p:nvSpPr>
          <p:cNvPr id="30" name="Rectangle 29"/>
          <p:cNvSpPr/>
          <p:nvPr/>
        </p:nvSpPr>
        <p:spPr>
          <a:xfrm>
            <a:off x="2283789" y="2841521"/>
            <a:ext cx="3497287" cy="4371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836" dirty="0"/>
              <a:t>Tokyo</a:t>
            </a:r>
          </a:p>
        </p:txBody>
      </p:sp>
      <p:sp>
        <p:nvSpPr>
          <p:cNvPr id="31" name="Rectangle 30"/>
          <p:cNvSpPr/>
          <p:nvPr/>
        </p:nvSpPr>
        <p:spPr>
          <a:xfrm>
            <a:off x="2283789" y="2331500"/>
            <a:ext cx="3497287" cy="43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36" dirty="0"/>
              <a:t>London</a:t>
            </a:r>
          </a:p>
        </p:txBody>
      </p:sp>
      <p:sp>
        <p:nvSpPr>
          <p:cNvPr id="32" name="Rectangle 31"/>
          <p:cNvSpPr/>
          <p:nvPr/>
        </p:nvSpPr>
        <p:spPr>
          <a:xfrm>
            <a:off x="2283789" y="1821479"/>
            <a:ext cx="3497287" cy="4371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836" dirty="0"/>
              <a:t>New York</a:t>
            </a:r>
          </a:p>
        </p:txBody>
      </p:sp>
      <p:sp>
        <p:nvSpPr>
          <p:cNvPr id="33" name="Rounded Rectangle 32"/>
          <p:cNvSpPr/>
          <p:nvPr/>
        </p:nvSpPr>
        <p:spPr>
          <a:xfrm>
            <a:off x="3449552" y="1675759"/>
            <a:ext cx="582881" cy="174864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n-US" sz="1836" dirty="0">
                <a:solidFill>
                  <a:schemeClr val="bg1"/>
                </a:solidFill>
              </a:rPr>
              <a:t>Front End</a:t>
            </a:r>
          </a:p>
        </p:txBody>
      </p:sp>
      <p:sp>
        <p:nvSpPr>
          <p:cNvPr id="34" name="Rounded Rectangle 33"/>
          <p:cNvSpPr/>
          <p:nvPr/>
        </p:nvSpPr>
        <p:spPr>
          <a:xfrm>
            <a:off x="4105293" y="1675759"/>
            <a:ext cx="582881" cy="174864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1836" dirty="0"/>
              <a:t>Middle Tier</a:t>
            </a:r>
          </a:p>
        </p:txBody>
      </p:sp>
      <p:sp>
        <p:nvSpPr>
          <p:cNvPr id="35" name="Rounded Rectangle 34"/>
          <p:cNvSpPr/>
          <p:nvPr/>
        </p:nvSpPr>
        <p:spPr>
          <a:xfrm>
            <a:off x="4761034" y="1675759"/>
            <a:ext cx="582881" cy="1748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36" dirty="0"/>
              <a:t>Back End</a:t>
            </a:r>
          </a:p>
        </p:txBody>
      </p:sp>
      <p:sp>
        <p:nvSpPr>
          <p:cNvPr id="36" name="TextBox 35"/>
          <p:cNvSpPr txBox="1"/>
          <p:nvPr/>
        </p:nvSpPr>
        <p:spPr>
          <a:xfrm>
            <a:off x="6375352" y="1384318"/>
            <a:ext cx="3694088" cy="1504899"/>
          </a:xfrm>
          <a:prstGeom prst="rect">
            <a:avLst/>
          </a:prstGeom>
          <a:noFill/>
        </p:spPr>
        <p:txBody>
          <a:bodyPr wrap="none" rtlCol="0">
            <a:spAutoFit/>
          </a:bodyPr>
          <a:lstStyle/>
          <a:p>
            <a:pPr>
              <a:buFont typeface="Arial" pitchFamily="34" charset="0"/>
              <a:buChar char="•"/>
            </a:pPr>
            <a:r>
              <a:rPr lang="en-US" sz="1836" dirty="0"/>
              <a:t> Multiple Physical Locations</a:t>
            </a:r>
          </a:p>
          <a:p>
            <a:pPr>
              <a:buFont typeface="Arial" pitchFamily="34" charset="0"/>
              <a:buChar char="•"/>
            </a:pPr>
            <a:r>
              <a:rPr lang="en-US" sz="1836" dirty="0"/>
              <a:t> Multiple Tiers</a:t>
            </a:r>
          </a:p>
          <a:p>
            <a:pPr>
              <a:buFont typeface="Arial" pitchFamily="34" charset="0"/>
              <a:buChar char="•"/>
            </a:pPr>
            <a:r>
              <a:rPr lang="en-US" sz="1836" dirty="0"/>
              <a:t> Mixed Applications Services</a:t>
            </a:r>
          </a:p>
          <a:p>
            <a:pPr>
              <a:buFont typeface="Arial" pitchFamily="34" charset="0"/>
              <a:buChar char="•"/>
            </a:pPr>
            <a:r>
              <a:rPr lang="en-US" sz="1836" dirty="0"/>
              <a:t> Mixed Operating Systems </a:t>
            </a:r>
          </a:p>
          <a:p>
            <a:pPr>
              <a:buFont typeface="Arial" pitchFamily="34" charset="0"/>
              <a:buChar char="•"/>
            </a:pPr>
            <a:r>
              <a:rPr lang="en-US" sz="1836" dirty="0"/>
              <a:t> Across </a:t>
            </a:r>
            <a:r>
              <a:rPr lang="en-US" sz="1836" dirty="0" smtClean="0"/>
              <a:t>Private and Public Clouds</a:t>
            </a:r>
            <a:endParaRPr lang="en-US" sz="1836" dirty="0"/>
          </a:p>
        </p:txBody>
      </p:sp>
      <p:sp>
        <p:nvSpPr>
          <p:cNvPr id="37" name="Rounded Rectangle 36"/>
          <p:cNvSpPr/>
          <p:nvPr/>
        </p:nvSpPr>
        <p:spPr>
          <a:xfrm>
            <a:off x="2210929" y="6120228"/>
            <a:ext cx="8233196" cy="3884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Manage and Protect</a:t>
            </a:r>
          </a:p>
        </p:txBody>
      </p:sp>
      <p:sp>
        <p:nvSpPr>
          <p:cNvPr id="38" name="Title 37"/>
          <p:cNvSpPr>
            <a:spLocks noGrp="1"/>
          </p:cNvSpPr>
          <p:nvPr>
            <p:ph type="title"/>
          </p:nvPr>
        </p:nvSpPr>
        <p:spPr/>
        <p:txBody>
          <a:bodyPr>
            <a:normAutofit fontScale="90000"/>
          </a:bodyPr>
          <a:lstStyle/>
          <a:p>
            <a:r>
              <a:rPr lang="en-US" dirty="0" smtClean="0"/>
              <a:t>Service Components? It’s Complicated….</a:t>
            </a:r>
            <a:endParaRPr lang="en-US" dirty="0"/>
          </a:p>
        </p:txBody>
      </p:sp>
    </p:spTree>
    <p:extLst>
      <p:ext uri="{BB962C8B-B14F-4D97-AF65-F5344CB8AC3E}">
        <p14:creationId xmlns:p14="http://schemas.microsoft.com/office/powerpoint/2010/main" val="293503593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C1298A41-419E-440C-B489-D47393D0BC58}"/>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TechEd_Europe_2013_Speaker_PPT_Template</Template>
  <TotalTime>6</TotalTime>
  <Words>2027</Words>
  <Application>Microsoft Office PowerPoint</Application>
  <PresentationFormat>Custom</PresentationFormat>
  <Paragraphs>288</Paragraphs>
  <Slides>32</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Consolas</vt:lpstr>
      <vt:lpstr>Segoe UI</vt:lpstr>
      <vt:lpstr>Segoe UI Light</vt:lpstr>
      <vt:lpstr>Wingdings</vt:lpstr>
      <vt:lpstr>TechEd_Europe_2013_Speaker_PPT_Template</vt:lpstr>
      <vt:lpstr>TechEd_2013_Template_16x9</vt:lpstr>
      <vt:lpstr>PowerPoint Presentation</vt:lpstr>
      <vt:lpstr>Effective Capacity Planning of Your Infrastructure Resources with Microsoft System Center 2012  Operations Manager Reporting</vt:lpstr>
      <vt:lpstr>Agenda</vt:lpstr>
      <vt:lpstr>An Analysis of Issues</vt:lpstr>
      <vt:lpstr>What is Capacity Planning</vt:lpstr>
      <vt:lpstr>Key Questions</vt:lpstr>
      <vt:lpstr>Capacity Planning Strategies</vt:lpstr>
      <vt:lpstr>The Management Challenge</vt:lpstr>
      <vt:lpstr>Service Components? It’s Complicated….</vt:lpstr>
      <vt:lpstr>Microsoft Operations Manager…The Perfect Tool!</vt:lpstr>
      <vt:lpstr>Operations Manager Architecture</vt:lpstr>
      <vt:lpstr>Collecting the Data</vt:lpstr>
      <vt:lpstr>Capacity Planning Steps</vt:lpstr>
      <vt:lpstr>PowerPoint Presentation</vt:lpstr>
      <vt:lpstr>Building Blocks</vt:lpstr>
      <vt:lpstr>Microsoft Operations Manager 2012</vt:lpstr>
      <vt:lpstr>Managed Entities (State)</vt:lpstr>
      <vt:lpstr>Managed Entities (Collection)</vt:lpstr>
      <vt:lpstr>Fact Tables</vt:lpstr>
      <vt:lpstr>Service Level Objectives</vt:lpstr>
      <vt:lpstr>Linking Distributed Apps to contained entities </vt:lpstr>
      <vt:lpstr>SQL Server Analysis Services 2012</vt:lpstr>
      <vt:lpstr>Cube Components</vt:lpstr>
      <vt:lpstr>SharePoint PerformancePoint Services 2013</vt:lpstr>
      <vt:lpstr>PerformancePoint Components</vt:lpstr>
      <vt:lpstr>Measuring &amp; Publishing the Data</vt:lpstr>
      <vt:lpstr>Forecasting the Data</vt:lpstr>
      <vt:lpstr>Conclusion</vt:lpstr>
      <vt:lpstr>Video</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MDC-B329: Effective Capacity Planning of Your Infrastructure Resources with Microsoft System Center 2012  Operations Manager Reporting</dc:title>
  <dc:subject>TechEd 2013</dc:subject>
  <dc:creator>Gordon Mckenna</dc:creator>
  <cp:keywords>TechEd 2013</cp:keywords>
  <dc:description>Template by: Jordan Cayabyab, Artitudes Design, Inc.
Formatting by: Priscila Mandryk, Silver Fox Productions, Inc.
Audience Type: Internal/External</dc:description>
  <cp:lastModifiedBy>Shows</cp:lastModifiedBy>
  <cp:revision>3</cp:revision>
  <dcterms:created xsi:type="dcterms:W3CDTF">2013-06-25T12:55:21Z</dcterms:created>
  <dcterms:modified xsi:type="dcterms:W3CDTF">2013-06-25T14:02:02Z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