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06" r:id="rId5"/>
    <p:sldMasterId id="2147484276" r:id="rId6"/>
  </p:sldMasterIdLst>
  <p:notesMasterIdLst>
    <p:notesMasterId r:id="rId55"/>
  </p:notesMasterIdLst>
  <p:handoutMasterIdLst>
    <p:handoutMasterId r:id="rId56"/>
  </p:handoutMasterIdLst>
  <p:sldIdLst>
    <p:sldId id="1135" r:id="rId7"/>
    <p:sldId id="1054" r:id="rId8"/>
    <p:sldId id="1156" r:id="rId9"/>
    <p:sldId id="1163" r:id="rId10"/>
    <p:sldId id="1157" r:id="rId11"/>
    <p:sldId id="1158" r:id="rId12"/>
    <p:sldId id="1159" r:id="rId13"/>
    <p:sldId id="1160" r:id="rId14"/>
    <p:sldId id="1164" r:id="rId15"/>
    <p:sldId id="1190" r:id="rId16"/>
    <p:sldId id="1074" r:id="rId17"/>
    <p:sldId id="1174" r:id="rId18"/>
    <p:sldId id="1176" r:id="rId19"/>
    <p:sldId id="1201" r:id="rId20"/>
    <p:sldId id="1202" r:id="rId21"/>
    <p:sldId id="1203" r:id="rId22"/>
    <p:sldId id="1204" r:id="rId23"/>
    <p:sldId id="1205" r:id="rId24"/>
    <p:sldId id="1206" r:id="rId25"/>
    <p:sldId id="1207" r:id="rId26"/>
    <p:sldId id="1208" r:id="rId27"/>
    <p:sldId id="1209" r:id="rId28"/>
    <p:sldId id="1165" r:id="rId29"/>
    <p:sldId id="1210" r:id="rId30"/>
    <p:sldId id="1211" r:id="rId31"/>
    <p:sldId id="1212" r:id="rId32"/>
    <p:sldId id="1213" r:id="rId33"/>
    <p:sldId id="1214" r:id="rId34"/>
    <p:sldId id="1215" r:id="rId35"/>
    <p:sldId id="1216" r:id="rId36"/>
    <p:sldId id="1217" r:id="rId37"/>
    <p:sldId id="1218" r:id="rId38"/>
    <p:sldId id="1166" r:id="rId39"/>
    <p:sldId id="1167" r:id="rId40"/>
    <p:sldId id="1168" r:id="rId41"/>
    <p:sldId id="1192" r:id="rId42"/>
    <p:sldId id="1169" r:id="rId43"/>
    <p:sldId id="1219" r:id="rId44"/>
    <p:sldId id="1195" r:id="rId45"/>
    <p:sldId id="1220" r:id="rId46"/>
    <p:sldId id="1170" r:id="rId47"/>
    <p:sldId id="1221" r:id="rId48"/>
    <p:sldId id="1223" r:id="rId49"/>
    <p:sldId id="1144" r:id="rId50"/>
    <p:sldId id="1199" r:id="rId51"/>
    <p:sldId id="1150" r:id="rId52"/>
    <p:sldId id="1224" r:id="rId53"/>
    <p:sldId id="1076" r:id="rId54"/>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054"/>
            <p14:sldId id="1156"/>
          </p14:sldIdLst>
        </p14:section>
        <p14:section name="Background" id="{08A16F14-F151-45B7-A428-D4323A9FB80D}">
          <p14:sldIdLst>
            <p14:sldId id="1163"/>
            <p14:sldId id="1157"/>
            <p14:sldId id="1158"/>
            <p14:sldId id="1159"/>
            <p14:sldId id="1160"/>
            <p14:sldId id="1164"/>
            <p14:sldId id="1190"/>
          </p14:sldIdLst>
        </p14:section>
        <p14:section name="What's new in 2013?" id="{D6F74B45-DE9E-4A52-83FF-B442582134FD}">
          <p14:sldIdLst>
            <p14:sldId id="1074"/>
            <p14:sldId id="1174"/>
            <p14:sldId id="1176"/>
            <p14:sldId id="1201"/>
            <p14:sldId id="1202"/>
            <p14:sldId id="1203"/>
            <p14:sldId id="1204"/>
            <p14:sldId id="1205"/>
            <p14:sldId id="1206"/>
            <p14:sldId id="1207"/>
            <p14:sldId id="1208"/>
            <p14:sldId id="1209"/>
          </p14:sldIdLst>
        </p14:section>
        <p14:section name="Customer case studies" id="{A9ECAB4E-600C-4307-BF72-75AF617DD874}">
          <p14:sldIdLst>
            <p14:sldId id="1165"/>
            <p14:sldId id="1210"/>
            <p14:sldId id="1211"/>
            <p14:sldId id="1212"/>
            <p14:sldId id="1213"/>
            <p14:sldId id="1214"/>
            <p14:sldId id="1215"/>
            <p14:sldId id="1216"/>
            <p14:sldId id="1217"/>
            <p14:sldId id="1218"/>
          </p14:sldIdLst>
        </p14:section>
        <p14:section name="What's new in R2?" id="{CC5AB8F2-0BF1-4DC6-A184-8D89D257D401}">
          <p14:sldIdLst>
            <p14:sldId id="1166"/>
            <p14:sldId id="1167"/>
            <p14:sldId id="1168"/>
            <p14:sldId id="1192"/>
            <p14:sldId id="1169"/>
            <p14:sldId id="1219"/>
            <p14:sldId id="1195"/>
            <p14:sldId id="1220"/>
            <p14:sldId id="1170"/>
            <p14:sldId id="1221"/>
            <p14:sldId id="1223"/>
          </p14:sldIdLst>
        </p14:section>
        <p14:section name="Special content" id="{6925D2A1-AD53-4951-AB34-79DFA02CD676}">
          <p14:sldIdLst>
            <p14:sldId id="1144"/>
            <p14:sldId id="1199"/>
            <p14:sldId id="1150"/>
            <p14:sldId id="1224"/>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00"/>
    <a:srgbClr val="FFFFFF"/>
    <a:srgbClr val="002050"/>
    <a:srgbClr val="7FBA00"/>
    <a:srgbClr val="007233"/>
    <a:srgbClr val="0072C6"/>
    <a:srgbClr val="B4009E"/>
    <a:srgbClr val="B0B18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02" autoAdjust="0"/>
    <p:restoredTop sz="96305" autoAdjust="0"/>
  </p:normalViewPr>
  <p:slideViewPr>
    <p:cSldViewPr snapToGrid="0">
      <p:cViewPr varScale="1">
        <p:scale>
          <a:sx n="111" d="100"/>
          <a:sy n="111" d="100"/>
        </p:scale>
        <p:origin x="462" y="96"/>
      </p:cViewPr>
      <p:guideLst>
        <p:guide orient="horz" pos="2203"/>
        <p:guide pos="3917"/>
      </p:guideLst>
    </p:cSldViewPr>
  </p:slideViewPr>
  <p:outlineViewPr>
    <p:cViewPr>
      <p:scale>
        <a:sx n="33" d="100"/>
        <a:sy n="33" d="100"/>
      </p:scale>
      <p:origin x="0" y="0"/>
    </p:cViewPr>
  </p:outlineViewPr>
  <p:notesTextViewPr>
    <p:cViewPr>
      <p:scale>
        <a:sx n="3" d="2"/>
        <a:sy n="3" d="2"/>
      </p:scale>
      <p:origin x="0" y="0"/>
    </p:cViewPr>
  </p:notesTextViewPr>
  <p:sorterViewPr>
    <p:cViewPr>
      <p:scale>
        <a:sx n="25" d="100"/>
        <a:sy n="25" d="100"/>
      </p:scale>
      <p:origin x="0" y="0"/>
    </p:cViewPr>
  </p:sorterViewPr>
  <p:notesViewPr>
    <p:cSldViewPr snapToGrid="0" showGuides="1">
      <p:cViewPr>
        <p:scale>
          <a:sx n="41" d="100"/>
          <a:sy n="41" d="100"/>
        </p:scale>
        <p:origin x="-3792" y="-84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6/23/2013 12:25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6/23/2013 12:23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6/23/2013 12:23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23</a:t>
            </a:fld>
            <a:endParaRPr lang="en-US" dirty="0"/>
          </a:p>
        </p:txBody>
      </p:sp>
      <p:sp>
        <p:nvSpPr>
          <p:cNvPr id="10" name="Date Placeholder 9"/>
          <p:cNvSpPr>
            <a:spLocks noGrp="1"/>
          </p:cNvSpPr>
          <p:nvPr>
            <p:ph type="dt" idx="13"/>
          </p:nvPr>
        </p:nvSpPr>
        <p:spPr/>
        <p:txBody>
          <a:bodyPr/>
          <a:lstStyle/>
          <a:p>
            <a:fld id="{20C21322-687B-4FB5-9B87-4A26FB21CF38}" type="datetime8">
              <a:rPr lang="en-US" smtClean="0"/>
              <a:t>6/23/2013 12:25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80269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EA4ABD-046D-4B62-9F3A-DA4F74D4CE05}"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564768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33</a:t>
            </a:fld>
            <a:endParaRPr lang="en-US" dirty="0"/>
          </a:p>
        </p:txBody>
      </p:sp>
      <p:sp>
        <p:nvSpPr>
          <p:cNvPr id="10" name="Date Placeholder 9"/>
          <p:cNvSpPr>
            <a:spLocks noGrp="1"/>
          </p:cNvSpPr>
          <p:nvPr>
            <p:ph type="dt" idx="13"/>
          </p:nvPr>
        </p:nvSpPr>
        <p:spPr/>
        <p:txBody>
          <a:bodyPr/>
          <a:lstStyle/>
          <a:p>
            <a:fld id="{20C21322-687B-4FB5-9B87-4A26FB21CF38}" type="datetime8">
              <a:rPr lang="en-US" smtClean="0"/>
              <a:t>6/23/2013 12:25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890675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Tech Ready 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3557D31-6B31-4EBF-A131-A1C4285B4976}" type="datetime1">
              <a:rPr lang="en-US" smtClean="0">
                <a:solidFill>
                  <a:prstClr val="black"/>
                </a:solidFill>
              </a:rPr>
              <a:pPr/>
              <a:t>6/23/2013</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25965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44</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6/23/2013 12:25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658860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45</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6/23/2013 12:25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521683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12:25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6/23/2013 12:25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2888304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48</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6/23/2013 12:25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6/23/2013 12:23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056663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defTabSz="1255468">
              <a:defRPr/>
            </a:pPr>
            <a:endParaRPr lang="en-US" dirty="0"/>
          </a:p>
        </p:txBody>
      </p:sp>
      <p:sp>
        <p:nvSpPr>
          <p:cNvPr id="4" name="Slide Number Placeholder 3"/>
          <p:cNvSpPr>
            <a:spLocks noGrp="1"/>
          </p:cNvSpPr>
          <p:nvPr>
            <p:ph type="sldNum" sz="quarter" idx="10"/>
          </p:nvPr>
        </p:nvSpPr>
        <p:spPr/>
        <p:txBody>
          <a:bodyPr/>
          <a:lstStyle/>
          <a:p>
            <a:fld id="{05622BA7-171F-4A38-87E6-DC24830D765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576837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EA4ABD-046D-4B62-9F3A-DA4F74D4CE05}"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68542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EA4ABD-046D-4B62-9F3A-DA4F74D4CE05}"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928171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6/23/2013 12:25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9</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30" tIns="45715" rIns="91430" bIns="45715"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4052354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11</a:t>
            </a:fld>
            <a:endParaRPr lang="en-US" dirty="0"/>
          </a:p>
        </p:txBody>
      </p:sp>
      <p:sp>
        <p:nvSpPr>
          <p:cNvPr id="10" name="Date Placeholder 9"/>
          <p:cNvSpPr>
            <a:spLocks noGrp="1"/>
          </p:cNvSpPr>
          <p:nvPr>
            <p:ph type="dt" idx="13"/>
          </p:nvPr>
        </p:nvSpPr>
        <p:spPr/>
        <p:txBody>
          <a:bodyPr/>
          <a:lstStyle/>
          <a:p>
            <a:fld id="{20C21322-687B-4FB5-9B87-4A26FB21CF38}" type="datetime8">
              <a:rPr lang="en-US" smtClean="0"/>
              <a:t>6/23/2013 12:25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70463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Tech Ready 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3557D31-6B31-4EBF-A131-A1C4285B4976}" type="datetime1">
              <a:rPr lang="en-US" smtClean="0">
                <a:solidFill>
                  <a:prstClr val="black"/>
                </a:solidFill>
              </a:rPr>
              <a:pPr/>
              <a:t>6/23/2013</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158834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77059590"/>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9775011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0394966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dark">
    <p:bg>
      <p:bgPr>
        <a:solidFill>
          <a:schemeClr val="accent1"/>
        </a:solidFill>
        <a:effectLst/>
      </p:bgPr>
    </p:bg>
    <p:spTree>
      <p:nvGrpSpPr>
        <p:cNvPr id="1" name=""/>
        <p:cNvGrpSpPr/>
        <p:nvPr/>
      </p:nvGrpSpPr>
      <p:grpSpPr>
        <a:xfrm>
          <a:off x="0" y="0"/>
          <a:ext cx="0" cy="0"/>
          <a:chOff x="0" y="0"/>
          <a:chExt cx="0" cy="0"/>
        </a:xfrm>
      </p:grpSpPr>
      <p:sp>
        <p:nvSpPr>
          <p:cNvPr id="4" name="TextBox 3"/>
          <p:cNvSpPr txBox="1"/>
          <p:nvPr userDrawn="1"/>
        </p:nvSpPr>
        <p:spPr>
          <a:xfrm>
            <a:off x="11320787" y="6623751"/>
            <a:ext cx="583113" cy="201683"/>
          </a:xfrm>
          <a:prstGeom prst="rect">
            <a:avLst/>
          </a:prstGeom>
          <a:noFill/>
        </p:spPr>
        <p:txBody>
          <a:bodyPr wrap="square" lIns="0" tIns="0" rIns="0" bIns="0" rtlCol="0">
            <a:spAutoFit/>
          </a:bodyPr>
          <a:lstStyle/>
          <a:p>
            <a:pPr algn="r">
              <a:lnSpc>
                <a:spcPct val="90000"/>
              </a:lnSpc>
            </a:pPr>
            <a:fld id="{192B860A-5E6D-4DA7-8A1F-B1A60E9D955C}" type="slidenum">
              <a:rPr lang="en-US" sz="1428" spc="-51" smtClean="0">
                <a:gradFill>
                  <a:gsLst>
                    <a:gs pos="2917">
                      <a:srgbClr val="FFFFFF"/>
                    </a:gs>
                    <a:gs pos="100000">
                      <a:srgbClr val="FFFFFF"/>
                    </a:gs>
                  </a:gsLst>
                  <a:lin ang="5400000" scaled="0"/>
                </a:gradFill>
              </a:rPr>
              <a:pPr algn="r">
                <a:lnSpc>
                  <a:spcPct val="90000"/>
                </a:lnSpc>
              </a:pPr>
              <a:t>‹#›</a:t>
            </a:fld>
            <a:endParaRPr lang="en-US" sz="1428" spc="-51" dirty="0" smtClean="0">
              <a:gradFill>
                <a:gsLst>
                  <a:gs pos="2917">
                    <a:srgbClr val="FFFFFF"/>
                  </a:gs>
                  <a:gs pos="100000">
                    <a:srgbClr val="FFFFFF"/>
                  </a:gs>
                </a:gsLst>
                <a:lin ang="5400000" scaled="0"/>
              </a:gradFill>
            </a:endParaRPr>
          </a:p>
        </p:txBody>
      </p:sp>
    </p:spTree>
    <p:extLst>
      <p:ext uri="{BB962C8B-B14F-4D97-AF65-F5344CB8AC3E}">
        <p14:creationId xmlns:p14="http://schemas.microsoft.com/office/powerpoint/2010/main" val="777817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3181" y="233151"/>
            <a:ext cx="11409551" cy="777169"/>
          </a:xfrm>
        </p:spPr>
        <p:txBody>
          <a:bodyPr/>
          <a:lstStyle>
            <a:lvl1pPr marL="0" indent="0">
              <a:spcBef>
                <a:spcPts val="0"/>
              </a:spcBef>
              <a:buNone/>
              <a:defRPr sz="4080">
                <a:latin typeface="+mj-lt"/>
              </a:defRPr>
            </a:lvl1pPr>
          </a:lstStyle>
          <a:p>
            <a:pPr lvl="0"/>
            <a:r>
              <a:rPr lang="en-US" dirty="0" smtClean="0"/>
              <a:t>Click to edit Title</a:t>
            </a:r>
          </a:p>
        </p:txBody>
      </p:sp>
      <p:sp>
        <p:nvSpPr>
          <p:cNvPr id="9" name="TextBox 8"/>
          <p:cNvSpPr txBox="1"/>
          <p:nvPr userDrawn="1"/>
        </p:nvSpPr>
        <p:spPr>
          <a:xfrm>
            <a:off x="11320787" y="6623751"/>
            <a:ext cx="583113" cy="201683"/>
          </a:xfrm>
          <a:prstGeom prst="rect">
            <a:avLst/>
          </a:prstGeom>
          <a:noFill/>
        </p:spPr>
        <p:txBody>
          <a:bodyPr wrap="square" lIns="0" tIns="0" rIns="0" bIns="0" rtlCol="0">
            <a:spAutoFit/>
          </a:bodyPr>
          <a:lstStyle/>
          <a:p>
            <a:pPr algn="r">
              <a:lnSpc>
                <a:spcPct val="90000"/>
              </a:lnSpc>
            </a:pPr>
            <a:fld id="{192B860A-5E6D-4DA7-8A1F-B1A60E9D955C}" type="slidenum">
              <a:rPr lang="en-US" sz="1428" spc="-51" smtClean="0">
                <a:gradFill>
                  <a:gsLst>
                    <a:gs pos="2917">
                      <a:srgbClr val="FFFFFF"/>
                    </a:gs>
                    <a:gs pos="100000">
                      <a:srgbClr val="FFFFFF"/>
                    </a:gs>
                  </a:gsLst>
                  <a:lin ang="5400000" scaled="0"/>
                </a:gradFill>
              </a:rPr>
              <a:pPr algn="r">
                <a:lnSpc>
                  <a:spcPct val="90000"/>
                </a:lnSpc>
              </a:pPr>
              <a:t>‹#›</a:t>
            </a:fld>
            <a:endParaRPr lang="en-US" sz="1428" spc="-51" dirty="0" smtClean="0">
              <a:gradFill>
                <a:gsLst>
                  <a:gs pos="2917">
                    <a:srgbClr val="FFFFFF"/>
                  </a:gs>
                  <a:gs pos="100000">
                    <a:srgbClr val="FFFFFF"/>
                  </a:gs>
                </a:gsLst>
                <a:lin ang="5400000" scaled="0"/>
              </a:gradFill>
            </a:endParaRPr>
          </a:p>
        </p:txBody>
      </p:sp>
    </p:spTree>
    <p:extLst>
      <p:ext uri="{BB962C8B-B14F-4D97-AF65-F5344CB8AC3E}">
        <p14:creationId xmlns:p14="http://schemas.microsoft.com/office/powerpoint/2010/main" val="19985733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only">
    <p:bg>
      <p:bgPr>
        <a:solidFill>
          <a:schemeClr val="accen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3181" y="233151"/>
            <a:ext cx="11409551" cy="777169"/>
          </a:xfrm>
        </p:spPr>
        <p:txBody>
          <a:bodyPr/>
          <a:lstStyle>
            <a:lvl1pPr marL="0" indent="0">
              <a:spcBef>
                <a:spcPts val="0"/>
              </a:spcBef>
              <a:buNone/>
              <a:defRPr sz="4080">
                <a:latin typeface="+mj-lt"/>
              </a:defRPr>
            </a:lvl1pPr>
          </a:lstStyle>
          <a:p>
            <a:pPr lvl="0"/>
            <a:r>
              <a:rPr lang="en-US" dirty="0" smtClean="0"/>
              <a:t>Click to edit Title</a:t>
            </a:r>
          </a:p>
        </p:txBody>
      </p:sp>
      <p:sp>
        <p:nvSpPr>
          <p:cNvPr id="9" name="TextBox 8"/>
          <p:cNvSpPr txBox="1"/>
          <p:nvPr userDrawn="1"/>
        </p:nvSpPr>
        <p:spPr>
          <a:xfrm>
            <a:off x="11320787" y="6623751"/>
            <a:ext cx="583113" cy="201683"/>
          </a:xfrm>
          <a:prstGeom prst="rect">
            <a:avLst/>
          </a:prstGeom>
          <a:noFill/>
        </p:spPr>
        <p:txBody>
          <a:bodyPr wrap="square" lIns="0" tIns="0" rIns="0" bIns="0" rtlCol="0">
            <a:spAutoFit/>
          </a:bodyPr>
          <a:lstStyle/>
          <a:p>
            <a:pPr algn="r">
              <a:lnSpc>
                <a:spcPct val="90000"/>
              </a:lnSpc>
            </a:pPr>
            <a:fld id="{192B860A-5E6D-4DA7-8A1F-B1A60E9D955C}" type="slidenum">
              <a:rPr lang="en-US" sz="1428" spc="-51" smtClean="0">
                <a:gradFill>
                  <a:gsLst>
                    <a:gs pos="2917">
                      <a:srgbClr val="FFFFFF"/>
                    </a:gs>
                    <a:gs pos="100000">
                      <a:srgbClr val="FFFFFF"/>
                    </a:gs>
                  </a:gsLst>
                  <a:lin ang="5400000" scaled="0"/>
                </a:gradFill>
              </a:rPr>
              <a:pPr algn="r">
                <a:lnSpc>
                  <a:spcPct val="90000"/>
                </a:lnSpc>
              </a:pPr>
              <a:t>‹#›</a:t>
            </a:fld>
            <a:endParaRPr lang="en-US" sz="1428" spc="-51" dirty="0" smtClean="0">
              <a:gradFill>
                <a:gsLst>
                  <a:gs pos="2917">
                    <a:srgbClr val="FFFFFF"/>
                  </a:gs>
                  <a:gs pos="100000">
                    <a:srgbClr val="FFFFFF"/>
                  </a:gs>
                </a:gsLst>
                <a:lin ang="5400000" scaled="0"/>
              </a:gradFill>
            </a:endParaRPr>
          </a:p>
        </p:txBody>
      </p:sp>
    </p:spTree>
    <p:extLst>
      <p:ext uri="{BB962C8B-B14F-4D97-AF65-F5344CB8AC3E}">
        <p14:creationId xmlns:p14="http://schemas.microsoft.com/office/powerpoint/2010/main" val="41395110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only">
    <p:bg>
      <p:bgPr>
        <a:solidFill>
          <a:schemeClr val="accen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3181" y="233151"/>
            <a:ext cx="11409551" cy="777169"/>
          </a:xfrm>
        </p:spPr>
        <p:txBody>
          <a:bodyPr/>
          <a:lstStyle>
            <a:lvl1pPr marL="0" indent="0">
              <a:spcBef>
                <a:spcPts val="0"/>
              </a:spcBef>
              <a:buNone/>
              <a:defRPr sz="4080">
                <a:latin typeface="+mj-lt"/>
              </a:defRPr>
            </a:lvl1pPr>
          </a:lstStyle>
          <a:p>
            <a:pPr lvl="0"/>
            <a:r>
              <a:rPr lang="en-US" dirty="0" smtClean="0"/>
              <a:t>Click to edit Title</a:t>
            </a:r>
          </a:p>
        </p:txBody>
      </p:sp>
      <p:sp>
        <p:nvSpPr>
          <p:cNvPr id="9" name="TextBox 8"/>
          <p:cNvSpPr txBox="1"/>
          <p:nvPr userDrawn="1"/>
        </p:nvSpPr>
        <p:spPr>
          <a:xfrm>
            <a:off x="11320787" y="6623751"/>
            <a:ext cx="583113" cy="201683"/>
          </a:xfrm>
          <a:prstGeom prst="rect">
            <a:avLst/>
          </a:prstGeom>
          <a:noFill/>
        </p:spPr>
        <p:txBody>
          <a:bodyPr wrap="square" lIns="0" tIns="0" rIns="0" bIns="0" rtlCol="0">
            <a:spAutoFit/>
          </a:bodyPr>
          <a:lstStyle/>
          <a:p>
            <a:pPr algn="r">
              <a:lnSpc>
                <a:spcPct val="90000"/>
              </a:lnSpc>
            </a:pPr>
            <a:fld id="{192B860A-5E6D-4DA7-8A1F-B1A60E9D955C}" type="slidenum">
              <a:rPr lang="en-US" sz="1428" spc="-51" smtClean="0">
                <a:gradFill>
                  <a:gsLst>
                    <a:gs pos="2917">
                      <a:srgbClr val="FFFFFF"/>
                    </a:gs>
                    <a:gs pos="100000">
                      <a:srgbClr val="FFFFFF"/>
                    </a:gs>
                  </a:gsLst>
                  <a:lin ang="5400000" scaled="0"/>
                </a:gradFill>
              </a:rPr>
              <a:pPr algn="r">
                <a:lnSpc>
                  <a:spcPct val="90000"/>
                </a:lnSpc>
              </a:pPr>
              <a:t>‹#›</a:t>
            </a:fld>
            <a:endParaRPr lang="en-US" sz="1428" spc="-51" dirty="0" smtClean="0">
              <a:gradFill>
                <a:gsLst>
                  <a:gs pos="2917">
                    <a:srgbClr val="FFFFFF"/>
                  </a:gs>
                  <a:gs pos="100000">
                    <a:srgbClr val="FFFFFF"/>
                  </a:gs>
                </a:gsLst>
                <a:lin ang="5400000" scaled="0"/>
              </a:gradFill>
            </a:endParaRPr>
          </a:p>
        </p:txBody>
      </p:sp>
    </p:spTree>
    <p:extLst>
      <p:ext uri="{BB962C8B-B14F-4D97-AF65-F5344CB8AC3E}">
        <p14:creationId xmlns:p14="http://schemas.microsoft.com/office/powerpoint/2010/main" val="20659033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761086"/>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2"/>
            <a:ext cx="11375536" cy="22283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9614424"/>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only">
    <p:bg>
      <p:bgPr>
        <a:solidFill>
          <a:schemeClr val="accen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3182" y="233151"/>
            <a:ext cx="11409550" cy="777169"/>
          </a:xfrm>
        </p:spPr>
        <p:txBody>
          <a:bodyPr/>
          <a:lstStyle>
            <a:lvl1pPr marL="0" indent="0">
              <a:spcBef>
                <a:spcPts val="0"/>
              </a:spcBef>
              <a:buNone/>
              <a:defRPr sz="4070">
                <a:latin typeface="+mj-lt"/>
              </a:defRPr>
            </a:lvl1pPr>
          </a:lstStyle>
          <a:p>
            <a:pPr lvl="0"/>
            <a:r>
              <a:rPr lang="en-US" dirty="0" smtClean="0"/>
              <a:t>Click to edit Title</a:t>
            </a:r>
          </a:p>
        </p:txBody>
      </p:sp>
      <p:sp>
        <p:nvSpPr>
          <p:cNvPr id="9" name="TextBox 8"/>
          <p:cNvSpPr txBox="1"/>
          <p:nvPr userDrawn="1"/>
        </p:nvSpPr>
        <p:spPr>
          <a:xfrm>
            <a:off x="11320787" y="6623752"/>
            <a:ext cx="583113" cy="201291"/>
          </a:xfrm>
          <a:prstGeom prst="rect">
            <a:avLst/>
          </a:prstGeom>
          <a:noFill/>
        </p:spPr>
        <p:txBody>
          <a:bodyPr wrap="square" lIns="0" tIns="0" rIns="0" bIns="0" rtlCol="0">
            <a:spAutoFit/>
          </a:bodyPr>
          <a:lstStyle/>
          <a:p>
            <a:pPr algn="r" defTabSz="930507">
              <a:lnSpc>
                <a:spcPct val="90000"/>
              </a:lnSpc>
            </a:pPr>
            <a:fld id="{192B860A-5E6D-4DA7-8A1F-B1A60E9D955C}" type="slidenum">
              <a:rPr lang="en-US" sz="1425" spc="-51" smtClean="0">
                <a:gradFill>
                  <a:gsLst>
                    <a:gs pos="2917">
                      <a:srgbClr val="FFFFFF"/>
                    </a:gs>
                    <a:gs pos="100000">
                      <a:srgbClr val="FFFFFF"/>
                    </a:gs>
                  </a:gsLst>
                  <a:lin ang="5400000" scaled="0"/>
                </a:gradFill>
              </a:rPr>
              <a:pPr algn="r" defTabSz="930507">
                <a:lnSpc>
                  <a:spcPct val="90000"/>
                </a:lnSpc>
              </a:pPr>
              <a:t>‹#›</a:t>
            </a:fld>
            <a:endParaRPr lang="en-US" sz="1425" spc="-51" dirty="0" smtClean="0">
              <a:gradFill>
                <a:gsLst>
                  <a:gs pos="2917">
                    <a:srgbClr val="FFFFFF"/>
                  </a:gs>
                  <a:gs pos="100000">
                    <a:srgbClr val="FFFFFF"/>
                  </a:gs>
                </a:gsLst>
                <a:lin ang="5400000" scaled="0"/>
              </a:gradFill>
            </a:endParaRPr>
          </a:p>
        </p:txBody>
      </p:sp>
    </p:spTree>
    <p:extLst>
      <p:ext uri="{BB962C8B-B14F-4D97-AF65-F5344CB8AC3E}">
        <p14:creationId xmlns:p14="http://schemas.microsoft.com/office/powerpoint/2010/main" val="426637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only">
    <p:bg>
      <p:bgPr>
        <a:solidFill>
          <a:schemeClr val="accen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3182" y="233151"/>
            <a:ext cx="11409550" cy="777169"/>
          </a:xfrm>
        </p:spPr>
        <p:txBody>
          <a:bodyPr/>
          <a:lstStyle>
            <a:lvl1pPr marL="0" indent="0">
              <a:spcBef>
                <a:spcPts val="0"/>
              </a:spcBef>
              <a:buNone/>
              <a:defRPr sz="4070">
                <a:latin typeface="+mj-lt"/>
              </a:defRPr>
            </a:lvl1pPr>
          </a:lstStyle>
          <a:p>
            <a:pPr lvl="0"/>
            <a:r>
              <a:rPr lang="en-US" dirty="0" smtClean="0"/>
              <a:t>Click to edit Title</a:t>
            </a:r>
          </a:p>
        </p:txBody>
      </p:sp>
      <p:sp>
        <p:nvSpPr>
          <p:cNvPr id="9" name="TextBox 8"/>
          <p:cNvSpPr txBox="1"/>
          <p:nvPr userDrawn="1"/>
        </p:nvSpPr>
        <p:spPr>
          <a:xfrm>
            <a:off x="11320787" y="6623752"/>
            <a:ext cx="583113" cy="201291"/>
          </a:xfrm>
          <a:prstGeom prst="rect">
            <a:avLst/>
          </a:prstGeom>
          <a:noFill/>
        </p:spPr>
        <p:txBody>
          <a:bodyPr wrap="square" lIns="0" tIns="0" rIns="0" bIns="0" rtlCol="0">
            <a:spAutoFit/>
          </a:bodyPr>
          <a:lstStyle/>
          <a:p>
            <a:pPr algn="r" defTabSz="930507">
              <a:lnSpc>
                <a:spcPct val="90000"/>
              </a:lnSpc>
            </a:pPr>
            <a:fld id="{192B860A-5E6D-4DA7-8A1F-B1A60E9D955C}" type="slidenum">
              <a:rPr lang="en-US" sz="1425" spc="-51" smtClean="0">
                <a:gradFill>
                  <a:gsLst>
                    <a:gs pos="2917">
                      <a:srgbClr val="FFFFFF"/>
                    </a:gs>
                    <a:gs pos="100000">
                      <a:srgbClr val="FFFFFF"/>
                    </a:gs>
                  </a:gsLst>
                  <a:lin ang="5400000" scaled="0"/>
                </a:gradFill>
              </a:rPr>
              <a:pPr algn="r" defTabSz="930507">
                <a:lnSpc>
                  <a:spcPct val="90000"/>
                </a:lnSpc>
              </a:pPr>
              <a:t>‹#›</a:t>
            </a:fld>
            <a:endParaRPr lang="en-US" sz="1425" spc="-51" dirty="0" smtClean="0">
              <a:gradFill>
                <a:gsLst>
                  <a:gs pos="2917">
                    <a:srgbClr val="FFFFFF"/>
                  </a:gs>
                  <a:gs pos="100000">
                    <a:srgbClr val="FFFFFF"/>
                  </a:gs>
                </a:gsLst>
                <a:lin ang="5400000" scaled="0"/>
              </a:gradFill>
            </a:endParaRPr>
          </a:p>
        </p:txBody>
      </p:sp>
    </p:spTree>
    <p:extLst>
      <p:ext uri="{BB962C8B-B14F-4D97-AF65-F5344CB8AC3E}">
        <p14:creationId xmlns:p14="http://schemas.microsoft.com/office/powerpoint/2010/main" val="3703061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accen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3182" y="233151"/>
            <a:ext cx="11409550" cy="777169"/>
          </a:xfrm>
        </p:spPr>
        <p:txBody>
          <a:bodyPr/>
          <a:lstStyle>
            <a:lvl1pPr marL="0" indent="0">
              <a:spcBef>
                <a:spcPts val="0"/>
              </a:spcBef>
              <a:buNone/>
              <a:defRPr sz="4070">
                <a:latin typeface="+mj-lt"/>
              </a:defRPr>
            </a:lvl1pPr>
          </a:lstStyle>
          <a:p>
            <a:pPr lvl="0"/>
            <a:r>
              <a:rPr lang="en-US" dirty="0" smtClean="0"/>
              <a:t>Click to edit Title</a:t>
            </a:r>
          </a:p>
        </p:txBody>
      </p:sp>
      <p:sp>
        <p:nvSpPr>
          <p:cNvPr id="9" name="TextBox 8"/>
          <p:cNvSpPr txBox="1"/>
          <p:nvPr userDrawn="1"/>
        </p:nvSpPr>
        <p:spPr>
          <a:xfrm>
            <a:off x="11320787" y="6623752"/>
            <a:ext cx="583113" cy="201291"/>
          </a:xfrm>
          <a:prstGeom prst="rect">
            <a:avLst/>
          </a:prstGeom>
          <a:noFill/>
        </p:spPr>
        <p:txBody>
          <a:bodyPr wrap="square" lIns="0" tIns="0" rIns="0" bIns="0" rtlCol="0">
            <a:spAutoFit/>
          </a:bodyPr>
          <a:lstStyle/>
          <a:p>
            <a:pPr algn="r" defTabSz="930507">
              <a:lnSpc>
                <a:spcPct val="90000"/>
              </a:lnSpc>
            </a:pPr>
            <a:fld id="{192B860A-5E6D-4DA7-8A1F-B1A60E9D955C}" type="slidenum">
              <a:rPr lang="en-US" sz="1425" spc="-51" smtClean="0">
                <a:gradFill>
                  <a:gsLst>
                    <a:gs pos="2917">
                      <a:srgbClr val="FFFFFF"/>
                    </a:gs>
                    <a:gs pos="100000">
                      <a:srgbClr val="FFFFFF"/>
                    </a:gs>
                  </a:gsLst>
                  <a:lin ang="5400000" scaled="0"/>
                </a:gradFill>
              </a:rPr>
              <a:pPr algn="r" defTabSz="930507">
                <a:lnSpc>
                  <a:spcPct val="90000"/>
                </a:lnSpc>
              </a:pPr>
              <a:t>‹#›</a:t>
            </a:fld>
            <a:endParaRPr lang="en-US" sz="1425" spc="-51" dirty="0" smtClean="0">
              <a:gradFill>
                <a:gsLst>
                  <a:gs pos="2917">
                    <a:srgbClr val="FFFFFF"/>
                  </a:gs>
                  <a:gs pos="100000">
                    <a:srgbClr val="FFFFFF"/>
                  </a:gs>
                </a:gsLst>
                <a:lin ang="5400000" scaled="0"/>
              </a:gradFill>
            </a:endParaRPr>
          </a:p>
        </p:txBody>
      </p:sp>
    </p:spTree>
    <p:extLst>
      <p:ext uri="{BB962C8B-B14F-4D97-AF65-F5344CB8AC3E}">
        <p14:creationId xmlns:p14="http://schemas.microsoft.com/office/powerpoint/2010/main" val="37703546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Title only">
    <p:bg>
      <p:bgPr>
        <a:solidFill>
          <a:schemeClr val="accen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3182" y="233151"/>
            <a:ext cx="11409550" cy="777169"/>
          </a:xfrm>
        </p:spPr>
        <p:txBody>
          <a:bodyPr/>
          <a:lstStyle>
            <a:lvl1pPr marL="0" indent="0">
              <a:spcBef>
                <a:spcPts val="0"/>
              </a:spcBef>
              <a:buNone/>
              <a:defRPr sz="4070">
                <a:latin typeface="+mj-lt"/>
              </a:defRPr>
            </a:lvl1pPr>
          </a:lstStyle>
          <a:p>
            <a:pPr lvl="0"/>
            <a:r>
              <a:rPr lang="en-US" dirty="0" smtClean="0"/>
              <a:t>Click to edit Title</a:t>
            </a:r>
          </a:p>
        </p:txBody>
      </p:sp>
      <p:sp>
        <p:nvSpPr>
          <p:cNvPr id="9" name="TextBox 8"/>
          <p:cNvSpPr txBox="1"/>
          <p:nvPr userDrawn="1"/>
        </p:nvSpPr>
        <p:spPr>
          <a:xfrm>
            <a:off x="11320787" y="6623752"/>
            <a:ext cx="583113" cy="201291"/>
          </a:xfrm>
          <a:prstGeom prst="rect">
            <a:avLst/>
          </a:prstGeom>
          <a:noFill/>
        </p:spPr>
        <p:txBody>
          <a:bodyPr wrap="square" lIns="0" tIns="0" rIns="0" bIns="0" rtlCol="0">
            <a:spAutoFit/>
          </a:bodyPr>
          <a:lstStyle/>
          <a:p>
            <a:pPr algn="r" defTabSz="930507">
              <a:lnSpc>
                <a:spcPct val="90000"/>
              </a:lnSpc>
            </a:pPr>
            <a:fld id="{192B860A-5E6D-4DA7-8A1F-B1A60E9D955C}" type="slidenum">
              <a:rPr lang="en-US" sz="1425" spc="-51" smtClean="0">
                <a:gradFill>
                  <a:gsLst>
                    <a:gs pos="2917">
                      <a:srgbClr val="FFFFFF"/>
                    </a:gs>
                    <a:gs pos="100000">
                      <a:srgbClr val="FFFFFF"/>
                    </a:gs>
                  </a:gsLst>
                  <a:lin ang="5400000" scaled="0"/>
                </a:gradFill>
              </a:rPr>
              <a:pPr algn="r" defTabSz="930507">
                <a:lnSpc>
                  <a:spcPct val="90000"/>
                </a:lnSpc>
              </a:pPr>
              <a:t>‹#›</a:t>
            </a:fld>
            <a:endParaRPr lang="en-US" sz="1425" spc="-51" dirty="0" smtClean="0">
              <a:gradFill>
                <a:gsLst>
                  <a:gs pos="2917">
                    <a:srgbClr val="FFFFFF"/>
                  </a:gs>
                  <a:gs pos="100000">
                    <a:srgbClr val="FFFFFF"/>
                  </a:gs>
                </a:gsLst>
                <a:lin ang="5400000" scaled="0"/>
              </a:gradFill>
            </a:endParaRPr>
          </a:p>
        </p:txBody>
      </p:sp>
    </p:spTree>
    <p:extLst>
      <p:ext uri="{BB962C8B-B14F-4D97-AF65-F5344CB8AC3E}">
        <p14:creationId xmlns:p14="http://schemas.microsoft.com/office/powerpoint/2010/main" val="36409520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Title only">
    <p:bg>
      <p:bgPr>
        <a:solidFill>
          <a:schemeClr val="accen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3181" y="233151"/>
            <a:ext cx="11409551" cy="777169"/>
          </a:xfrm>
        </p:spPr>
        <p:txBody>
          <a:bodyPr/>
          <a:lstStyle>
            <a:lvl1pPr marL="0" indent="0">
              <a:spcBef>
                <a:spcPts val="0"/>
              </a:spcBef>
              <a:buNone/>
              <a:defRPr sz="4080">
                <a:latin typeface="+mj-lt"/>
              </a:defRPr>
            </a:lvl1pPr>
          </a:lstStyle>
          <a:p>
            <a:pPr lvl="0"/>
            <a:r>
              <a:rPr lang="en-US" dirty="0" smtClean="0"/>
              <a:t>Click to edit Title</a:t>
            </a:r>
          </a:p>
        </p:txBody>
      </p:sp>
      <p:sp>
        <p:nvSpPr>
          <p:cNvPr id="9" name="TextBox 8"/>
          <p:cNvSpPr txBox="1"/>
          <p:nvPr userDrawn="1"/>
        </p:nvSpPr>
        <p:spPr>
          <a:xfrm>
            <a:off x="11320787" y="6623751"/>
            <a:ext cx="583113" cy="201683"/>
          </a:xfrm>
          <a:prstGeom prst="rect">
            <a:avLst/>
          </a:prstGeom>
          <a:noFill/>
        </p:spPr>
        <p:txBody>
          <a:bodyPr wrap="square" lIns="0" tIns="0" rIns="0" bIns="0" rtlCol="0">
            <a:spAutoFit/>
          </a:bodyPr>
          <a:lstStyle/>
          <a:p>
            <a:pPr algn="r">
              <a:lnSpc>
                <a:spcPct val="90000"/>
              </a:lnSpc>
            </a:pPr>
            <a:fld id="{192B860A-5E6D-4DA7-8A1F-B1A60E9D955C}" type="slidenum">
              <a:rPr lang="en-US" sz="1428" spc="-51" smtClean="0">
                <a:gradFill>
                  <a:gsLst>
                    <a:gs pos="2917">
                      <a:srgbClr val="FFFFFF"/>
                    </a:gs>
                    <a:gs pos="100000">
                      <a:srgbClr val="FFFFFF"/>
                    </a:gs>
                  </a:gsLst>
                  <a:lin ang="5400000" scaled="0"/>
                </a:gradFill>
              </a:rPr>
              <a:pPr algn="r">
                <a:lnSpc>
                  <a:spcPct val="90000"/>
                </a:lnSpc>
              </a:pPr>
              <a:t>‹#›</a:t>
            </a:fld>
            <a:endParaRPr lang="en-US" sz="1428" spc="-51" dirty="0" smtClean="0">
              <a:gradFill>
                <a:gsLst>
                  <a:gs pos="2917">
                    <a:srgbClr val="FFFFFF"/>
                  </a:gs>
                  <a:gs pos="100000">
                    <a:srgbClr val="FFFFFF"/>
                  </a:gs>
                </a:gsLst>
                <a:lin ang="5400000" scaled="0"/>
              </a:gradFill>
            </a:endParaRPr>
          </a:p>
        </p:txBody>
      </p:sp>
    </p:spTree>
    <p:extLst>
      <p:ext uri="{BB962C8B-B14F-4D97-AF65-F5344CB8AC3E}">
        <p14:creationId xmlns:p14="http://schemas.microsoft.com/office/powerpoint/2010/main" val="42378800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797924"/>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with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529661" y="1088037"/>
            <a:ext cx="11380395" cy="22283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5664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spTree>
    <p:extLst>
      <p:ext uri="{BB962C8B-B14F-4D97-AF65-F5344CB8AC3E}">
        <p14:creationId xmlns:p14="http://schemas.microsoft.com/office/powerpoint/2010/main" val="52795734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9143936" cy="1828786"/>
          </a:xfrm>
          <a:noFill/>
        </p:spPr>
        <p:txBody>
          <a:bodyPr lIns="146304" tIns="91440" rIns="146304" bIns="91440" anchor="t" anchorCtr="0"/>
          <a:lstStyle>
            <a:lvl1pPr>
              <a:defRPr sz="5998"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598"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4" y="6208326"/>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5998"/>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grpSp>
        <p:nvGrpSpPr>
          <p:cNvPr id="98" name="Group 97"/>
          <p:cNvGrpSpPr/>
          <p:nvPr userDrawn="1"/>
        </p:nvGrpSpPr>
        <p:grpSpPr>
          <a:xfrm>
            <a:off x="18853151" y="1957389"/>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spTree>
    <p:extLst>
      <p:ext uri="{BB962C8B-B14F-4D97-AF65-F5344CB8AC3E}">
        <p14:creationId xmlns:p14="http://schemas.microsoft.com/office/powerpoint/2010/main" val="33786782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9143936" cy="1828786"/>
          </a:xfrm>
          <a:noFill/>
        </p:spPr>
        <p:txBody>
          <a:bodyPr lIns="146304" tIns="91440" rIns="146304" bIns="91440" anchor="t" anchorCtr="0"/>
          <a:lstStyle>
            <a:lvl1pPr>
              <a:defRPr sz="5998"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598"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4" y="6208326"/>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5998"/>
            </a:lvl1pPr>
          </a:lstStyle>
          <a:p>
            <a:pPr lvl="0"/>
            <a:r>
              <a:rPr lang="en-US" dirty="0" smtClean="0"/>
              <a:t>Session code</a:t>
            </a:r>
            <a:endParaRPr lang="en-US" dirty="0"/>
          </a:p>
        </p:txBody>
      </p:sp>
      <p:grpSp>
        <p:nvGrpSpPr>
          <p:cNvPr id="98" name="Group 97"/>
          <p:cNvGrpSpPr/>
          <p:nvPr userDrawn="1"/>
        </p:nvGrpSpPr>
        <p:grpSpPr>
          <a:xfrm>
            <a:off x="7136679"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spTree>
    <p:extLst>
      <p:ext uri="{BB962C8B-B14F-4D97-AF65-F5344CB8AC3E}">
        <p14:creationId xmlns:p14="http://schemas.microsoft.com/office/powerpoint/2010/main" val="3371314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46" tIns="109684" rIns="146246" bIns="109684"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3" y="1211287"/>
            <a:ext cx="10056812" cy="2751698"/>
          </a:xfrm>
          <a:noFill/>
        </p:spPr>
        <p:txBody>
          <a:bodyPr tIns="91440" bIns="91440" anchor="t" anchorCtr="0"/>
          <a:lstStyle>
            <a:lvl1pPr>
              <a:defRPr sz="7197"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8"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7443575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7"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8"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533564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3" y="1211287"/>
            <a:ext cx="10056812" cy="2751698"/>
          </a:xfrm>
          <a:noFill/>
        </p:spPr>
        <p:txBody>
          <a:bodyPr tIns="91440" bIns="91440" anchor="t" anchorCtr="0"/>
          <a:lstStyle>
            <a:lvl1pPr>
              <a:defRPr sz="7197"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8189026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7"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518109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30449488"/>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245000787"/>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42980781"/>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1999"/>
            </a:lvl2pPr>
            <a:lvl3pPr marL="228510" indent="0">
              <a:buNone/>
              <a:defRPr sz="1999"/>
            </a:lvl3pPr>
            <a:lvl4pPr marL="457019" indent="0">
              <a:buNone/>
              <a:defRPr sz="1799"/>
            </a:lvl4pPr>
            <a:lvl5pPr marL="685529" indent="0">
              <a:buNone/>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00144819"/>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9"/>
            <a:ext cx="11887200" cy="22311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21509004"/>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8"/>
            </a:lvl1pPr>
            <a:lvl2pPr marL="0" indent="0">
              <a:buNone/>
              <a:defRPr sz="1999"/>
            </a:lvl2pPr>
            <a:lvl3pPr marL="231684" indent="0">
              <a:buNone/>
              <a:tabLst/>
              <a:defRPr sz="1999"/>
            </a:lvl3pPr>
            <a:lvl4pPr marL="460193" indent="0">
              <a:buNone/>
              <a:defRPr sz="1799"/>
            </a:lvl4pPr>
            <a:lvl5pPr marL="685529" indent="0">
              <a:buNone/>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68368"/>
          </a:xfrm>
        </p:spPr>
        <p:txBody>
          <a:bodyPr wrap="square">
            <a:spAutoFit/>
          </a:bodyPr>
          <a:lstStyle>
            <a:lvl1pPr marL="0" indent="0">
              <a:spcBef>
                <a:spcPts val="1224"/>
              </a:spcBef>
              <a:buClr>
                <a:schemeClr val="tx1"/>
              </a:buClr>
              <a:buFont typeface="Wingdings" pitchFamily="2" charset="2"/>
              <a:buNone/>
              <a:defRPr sz="3598"/>
            </a:lvl1pPr>
            <a:lvl2pPr marL="0" indent="0">
              <a:buNone/>
              <a:defRPr sz="1999"/>
            </a:lvl2pPr>
            <a:lvl3pPr marL="231684" indent="0">
              <a:buNone/>
              <a:tabLst/>
              <a:defRPr sz="1999"/>
            </a:lvl3pPr>
            <a:lvl4pPr marL="460193" indent="0">
              <a:buNone/>
              <a:defRPr sz="1799"/>
            </a:lvl4pPr>
            <a:lvl5pPr marL="685529" indent="0">
              <a:buNone/>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38864155"/>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24" indent="-287224">
              <a:spcBef>
                <a:spcPts val="1224"/>
              </a:spcBef>
              <a:buClr>
                <a:schemeClr val="tx1"/>
              </a:buClr>
              <a:buFont typeface="Arial" pitchFamily="34" charset="0"/>
              <a:buChar char="•"/>
              <a:defRPr sz="3598"/>
            </a:lvl1pPr>
            <a:lvl2pPr marL="530956" indent="-233102">
              <a:defRPr sz="1999"/>
            </a:lvl2pPr>
            <a:lvl3pPr marL="699308" indent="-168352">
              <a:tabLst/>
              <a:defRPr sz="1999"/>
            </a:lvl3pPr>
            <a:lvl4pPr marL="880609" indent="-181303">
              <a:defRPr sz="1799"/>
            </a:lvl4pPr>
            <a:lvl5pPr marL="1048961" indent="-168352">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50"/>
            <a:ext cx="5486399" cy="2536079"/>
          </a:xfrm>
        </p:spPr>
        <p:txBody>
          <a:bodyPr wrap="square">
            <a:spAutoFit/>
          </a:bodyPr>
          <a:lstStyle>
            <a:lvl1pPr marL="287224" indent="-287224">
              <a:spcBef>
                <a:spcPts val="1224"/>
              </a:spcBef>
              <a:buClr>
                <a:schemeClr val="tx1"/>
              </a:buClr>
              <a:buFont typeface="Arial" pitchFamily="34" charset="0"/>
              <a:buChar char="•"/>
              <a:defRPr sz="3598"/>
            </a:lvl1pPr>
            <a:lvl2pPr marL="530956" indent="-233102">
              <a:defRPr sz="1999"/>
            </a:lvl2pPr>
            <a:lvl3pPr marL="699308" indent="-168352">
              <a:tabLst/>
              <a:defRPr sz="1999"/>
            </a:lvl3pPr>
            <a:lvl4pPr marL="880609" indent="-181303">
              <a:defRPr sz="1799"/>
            </a:lvl4pPr>
            <a:lvl5pPr marL="1048961" indent="-168352">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420894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671501"/>
          </a:xfrm>
        </p:spPr>
        <p:txBody>
          <a:bodyPr wrap="square">
            <a:spAutoFit/>
          </a:bodyPr>
          <a:lstStyle>
            <a:lvl1pPr marL="287224" indent="-287224">
              <a:spcBef>
                <a:spcPts val="1224"/>
              </a:spcBef>
              <a:buClr>
                <a:schemeClr val="tx2"/>
              </a:buClr>
              <a:buFont typeface="Arial" pitchFamily="34" charset="0"/>
              <a:buChar char="•"/>
              <a:defRPr sz="3598">
                <a:gradFill>
                  <a:gsLst>
                    <a:gs pos="1250">
                      <a:schemeClr val="tx2"/>
                    </a:gs>
                    <a:gs pos="99000">
                      <a:schemeClr val="tx2"/>
                    </a:gs>
                  </a:gsLst>
                  <a:lin ang="5400000" scaled="0"/>
                </a:gradFill>
              </a:defRPr>
            </a:lvl1pPr>
            <a:lvl2pPr marL="530956" indent="-233102">
              <a:defRPr sz="2399"/>
            </a:lvl2pPr>
            <a:lvl3pPr marL="699308" indent="-168352">
              <a:tabLst/>
              <a:defRPr sz="2399"/>
            </a:lvl3pPr>
            <a:lvl4pPr marL="880609" indent="-181303">
              <a:defRPr/>
            </a:lvl4pPr>
            <a:lvl5pPr marL="1048961" indent="-16835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671501"/>
          </a:xfrm>
        </p:spPr>
        <p:txBody>
          <a:bodyPr wrap="square">
            <a:spAutoFit/>
          </a:bodyPr>
          <a:lstStyle>
            <a:lvl1pPr marL="287224" indent="-287224">
              <a:spcBef>
                <a:spcPts val="1224"/>
              </a:spcBef>
              <a:buClr>
                <a:schemeClr val="tx2"/>
              </a:buClr>
              <a:buFont typeface="Arial" pitchFamily="34" charset="0"/>
              <a:buChar char="•"/>
              <a:defRPr sz="3598">
                <a:gradFill>
                  <a:gsLst>
                    <a:gs pos="1250">
                      <a:schemeClr val="tx2"/>
                    </a:gs>
                    <a:gs pos="99000">
                      <a:schemeClr val="tx2"/>
                    </a:gs>
                  </a:gsLst>
                  <a:lin ang="5400000" scaled="0"/>
                </a:gradFill>
              </a:defRPr>
            </a:lvl1pPr>
            <a:lvl2pPr marL="530956" indent="-233102">
              <a:defRPr sz="2399"/>
            </a:lvl2pPr>
            <a:lvl3pPr marL="699308" indent="-168352">
              <a:tabLst/>
              <a:defRPr sz="2399"/>
            </a:lvl3pPr>
            <a:lvl4pPr marL="880609" indent="-181303">
              <a:defRPr/>
            </a:lvl4pPr>
            <a:lvl5pPr marL="1048961" indent="-16835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5459793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74121884"/>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99211"/>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62971"/>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715573"/>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552124"/>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0" tIns="46620" rIns="46620" bIns="46620" numCol="1" spcCol="0" rtlCol="0" fromWordArt="0" anchor="ctr" anchorCtr="0" forceAA="0" compatLnSpc="1">
            <a:prstTxWarp prst="textNoShape">
              <a:avLst/>
            </a:prstTxWarp>
            <a:noAutofit/>
          </a:bodyPr>
          <a:lstStyle/>
          <a:p>
            <a:pPr algn="ctr" defTabSz="932103" fontAlgn="base">
              <a:spcBef>
                <a:spcPct val="0"/>
              </a:spcBef>
              <a:spcAft>
                <a:spcPct val="0"/>
              </a:spcAft>
            </a:pPr>
            <a:endParaRPr lang="en-US" sz="1799"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16153"/>
            <a:ext cx="11887199" cy="2131353"/>
          </a:xfrm>
        </p:spPr>
        <p:txBody>
          <a:bodyPr/>
          <a:lstStyle>
            <a:lvl1pPr marL="0" indent="0">
              <a:buNone/>
              <a:defRPr sz="3298">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37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24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58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8256435"/>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1"/>
            <a:ext cx="11887200" cy="2443746"/>
          </a:xfrm>
          <a:prstGeom prst="rect">
            <a:avLst/>
          </a:prstGeom>
        </p:spPr>
        <p:txBody>
          <a:bodyPr/>
          <a:lstStyle>
            <a:lvl1pPr marL="290398" indent="-290398">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74" indent="-280876">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72" indent="-290398">
              <a:buClr>
                <a:schemeClr val="tx1"/>
              </a:buClr>
              <a:buSzPct val="90000"/>
              <a:buFont typeface="Arial" pitchFamily="34" charset="0"/>
              <a:buChar char="•"/>
              <a:defRPr sz="279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81" indent="-228510">
              <a:buClr>
                <a:schemeClr val="tx1"/>
              </a:buClr>
              <a:buSzPct val="90000"/>
              <a:buFont typeface="Arial" pitchFamily="34" charset="0"/>
              <a:buChar char="•"/>
              <a:defRPr sz="2399">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691" indent="-228510">
              <a:buClr>
                <a:schemeClr val="tx1"/>
              </a:buClr>
              <a:buSzPct val="90000"/>
              <a:buFont typeface="Arial" pitchFamily="34" charset="0"/>
              <a:buChar char="•"/>
              <a:defRPr sz="1999">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47817229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1"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0218310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spTree>
    <p:extLst>
      <p:ext uri="{BB962C8B-B14F-4D97-AF65-F5344CB8AC3E}">
        <p14:creationId xmlns:p14="http://schemas.microsoft.com/office/powerpoint/2010/main" val="38487089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9143936" cy="1828786"/>
          </a:xfrm>
          <a:noFill/>
        </p:spPr>
        <p:txBody>
          <a:bodyPr lIns="146304" tIns="91440" rIns="146304" bIns="91440" anchor="t" anchorCtr="0"/>
          <a:lstStyle>
            <a:lvl1pPr>
              <a:defRPr sz="5998"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598"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4" y="6208326"/>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5998"/>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grpSp>
        <p:nvGrpSpPr>
          <p:cNvPr id="98" name="Group 97"/>
          <p:cNvGrpSpPr/>
          <p:nvPr userDrawn="1"/>
        </p:nvGrpSpPr>
        <p:grpSpPr>
          <a:xfrm>
            <a:off x="18853151" y="1957389"/>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spTree>
    <p:extLst>
      <p:ext uri="{BB962C8B-B14F-4D97-AF65-F5344CB8AC3E}">
        <p14:creationId xmlns:p14="http://schemas.microsoft.com/office/powerpoint/2010/main" val="3437314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9143936" cy="1828786"/>
          </a:xfrm>
          <a:noFill/>
        </p:spPr>
        <p:txBody>
          <a:bodyPr lIns="146304" tIns="91440" rIns="146304" bIns="91440" anchor="t" anchorCtr="0"/>
          <a:lstStyle>
            <a:lvl1pPr>
              <a:defRPr sz="5998"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598"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4" y="6208326"/>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5998"/>
            </a:lvl1pPr>
          </a:lstStyle>
          <a:p>
            <a:pPr lvl="0"/>
            <a:r>
              <a:rPr lang="en-US" dirty="0" smtClean="0"/>
              <a:t>Session code</a:t>
            </a:r>
            <a:endParaRPr lang="en-US" dirty="0"/>
          </a:p>
        </p:txBody>
      </p:sp>
      <p:grpSp>
        <p:nvGrpSpPr>
          <p:cNvPr id="98" name="Group 97"/>
          <p:cNvGrpSpPr/>
          <p:nvPr userDrawn="1"/>
        </p:nvGrpSpPr>
        <p:grpSpPr>
          <a:xfrm>
            <a:off x="7136679"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spTree>
    <p:extLst>
      <p:ext uri="{BB962C8B-B14F-4D97-AF65-F5344CB8AC3E}">
        <p14:creationId xmlns:p14="http://schemas.microsoft.com/office/powerpoint/2010/main" val="36957200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46" tIns="109684" rIns="146246" bIns="109684"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3" y="1211287"/>
            <a:ext cx="10056812" cy="2751698"/>
          </a:xfrm>
          <a:noFill/>
        </p:spPr>
        <p:txBody>
          <a:bodyPr tIns="91440" bIns="91440" anchor="t" anchorCtr="0"/>
          <a:lstStyle>
            <a:lvl1pPr>
              <a:defRPr sz="7197"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8"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603250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7"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8"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8341938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3" y="1211287"/>
            <a:ext cx="10056812" cy="2751698"/>
          </a:xfrm>
          <a:noFill/>
        </p:spPr>
        <p:txBody>
          <a:bodyPr tIns="91440" bIns="91440" anchor="t" anchorCtr="0"/>
          <a:lstStyle>
            <a:lvl1pPr>
              <a:defRPr sz="7197"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392622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7"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0596851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32941123"/>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508257601"/>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75069586"/>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1999"/>
            </a:lvl2pPr>
            <a:lvl3pPr marL="228510" indent="0">
              <a:buNone/>
              <a:defRPr sz="1999"/>
            </a:lvl3pPr>
            <a:lvl4pPr marL="457019" indent="0">
              <a:buNone/>
              <a:defRPr sz="1799"/>
            </a:lvl4pPr>
            <a:lvl5pPr marL="685529" indent="0">
              <a:buNone/>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40787001"/>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9"/>
            <a:ext cx="11887200" cy="22311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76488045"/>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8"/>
            </a:lvl1pPr>
            <a:lvl2pPr marL="0" indent="0">
              <a:buNone/>
              <a:defRPr sz="1999"/>
            </a:lvl2pPr>
            <a:lvl3pPr marL="231684" indent="0">
              <a:buNone/>
              <a:tabLst/>
              <a:defRPr sz="1999"/>
            </a:lvl3pPr>
            <a:lvl4pPr marL="460193" indent="0">
              <a:buNone/>
              <a:defRPr sz="1799"/>
            </a:lvl4pPr>
            <a:lvl5pPr marL="685529" indent="0">
              <a:buNone/>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68368"/>
          </a:xfrm>
        </p:spPr>
        <p:txBody>
          <a:bodyPr wrap="square">
            <a:spAutoFit/>
          </a:bodyPr>
          <a:lstStyle>
            <a:lvl1pPr marL="0" indent="0">
              <a:spcBef>
                <a:spcPts val="1224"/>
              </a:spcBef>
              <a:buClr>
                <a:schemeClr val="tx1"/>
              </a:buClr>
              <a:buFont typeface="Wingdings" pitchFamily="2" charset="2"/>
              <a:buNone/>
              <a:defRPr sz="3598"/>
            </a:lvl1pPr>
            <a:lvl2pPr marL="0" indent="0">
              <a:buNone/>
              <a:defRPr sz="1999"/>
            </a:lvl2pPr>
            <a:lvl3pPr marL="231684" indent="0">
              <a:buNone/>
              <a:tabLst/>
              <a:defRPr sz="1999"/>
            </a:lvl3pPr>
            <a:lvl4pPr marL="460193" indent="0">
              <a:buNone/>
              <a:defRPr sz="1799"/>
            </a:lvl4pPr>
            <a:lvl5pPr marL="685529" indent="0">
              <a:buNone/>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98657169"/>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24" indent="-287224">
              <a:spcBef>
                <a:spcPts val="1224"/>
              </a:spcBef>
              <a:buClr>
                <a:schemeClr val="tx1"/>
              </a:buClr>
              <a:buFont typeface="Arial" pitchFamily="34" charset="0"/>
              <a:buChar char="•"/>
              <a:defRPr sz="3598"/>
            </a:lvl1pPr>
            <a:lvl2pPr marL="530956" indent="-233102">
              <a:defRPr sz="1999"/>
            </a:lvl2pPr>
            <a:lvl3pPr marL="699308" indent="-168352">
              <a:tabLst/>
              <a:defRPr sz="1999"/>
            </a:lvl3pPr>
            <a:lvl4pPr marL="880609" indent="-181303">
              <a:defRPr sz="1799"/>
            </a:lvl4pPr>
            <a:lvl5pPr marL="1048961" indent="-168352">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50"/>
            <a:ext cx="5486399" cy="2536079"/>
          </a:xfrm>
        </p:spPr>
        <p:txBody>
          <a:bodyPr wrap="square">
            <a:spAutoFit/>
          </a:bodyPr>
          <a:lstStyle>
            <a:lvl1pPr marL="287224" indent="-287224">
              <a:spcBef>
                <a:spcPts val="1224"/>
              </a:spcBef>
              <a:buClr>
                <a:schemeClr val="tx1"/>
              </a:buClr>
              <a:buFont typeface="Arial" pitchFamily="34" charset="0"/>
              <a:buChar char="•"/>
              <a:defRPr sz="3598"/>
            </a:lvl1pPr>
            <a:lvl2pPr marL="530956" indent="-233102">
              <a:defRPr sz="1999"/>
            </a:lvl2pPr>
            <a:lvl3pPr marL="699308" indent="-168352">
              <a:tabLst/>
              <a:defRPr sz="1999"/>
            </a:lvl3pPr>
            <a:lvl4pPr marL="880609" indent="-181303">
              <a:defRPr sz="1799"/>
            </a:lvl4pPr>
            <a:lvl5pPr marL="1048961" indent="-168352">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805496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671501"/>
          </a:xfrm>
        </p:spPr>
        <p:txBody>
          <a:bodyPr wrap="square">
            <a:spAutoFit/>
          </a:bodyPr>
          <a:lstStyle>
            <a:lvl1pPr marL="287224" indent="-287224">
              <a:spcBef>
                <a:spcPts val="1224"/>
              </a:spcBef>
              <a:buClr>
                <a:schemeClr val="tx2"/>
              </a:buClr>
              <a:buFont typeface="Arial" pitchFamily="34" charset="0"/>
              <a:buChar char="•"/>
              <a:defRPr sz="3598">
                <a:gradFill>
                  <a:gsLst>
                    <a:gs pos="1250">
                      <a:schemeClr val="tx2"/>
                    </a:gs>
                    <a:gs pos="99000">
                      <a:schemeClr val="tx2"/>
                    </a:gs>
                  </a:gsLst>
                  <a:lin ang="5400000" scaled="0"/>
                </a:gradFill>
              </a:defRPr>
            </a:lvl1pPr>
            <a:lvl2pPr marL="530956" indent="-233102">
              <a:defRPr sz="2399"/>
            </a:lvl2pPr>
            <a:lvl3pPr marL="699308" indent="-168352">
              <a:tabLst/>
              <a:defRPr sz="2399"/>
            </a:lvl3pPr>
            <a:lvl4pPr marL="880609" indent="-181303">
              <a:defRPr/>
            </a:lvl4pPr>
            <a:lvl5pPr marL="1048961" indent="-16835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671501"/>
          </a:xfrm>
        </p:spPr>
        <p:txBody>
          <a:bodyPr wrap="square">
            <a:spAutoFit/>
          </a:bodyPr>
          <a:lstStyle>
            <a:lvl1pPr marL="287224" indent="-287224">
              <a:spcBef>
                <a:spcPts val="1224"/>
              </a:spcBef>
              <a:buClr>
                <a:schemeClr val="tx2"/>
              </a:buClr>
              <a:buFont typeface="Arial" pitchFamily="34" charset="0"/>
              <a:buChar char="•"/>
              <a:defRPr sz="3598">
                <a:gradFill>
                  <a:gsLst>
                    <a:gs pos="1250">
                      <a:schemeClr val="tx2"/>
                    </a:gs>
                    <a:gs pos="99000">
                      <a:schemeClr val="tx2"/>
                    </a:gs>
                  </a:gsLst>
                  <a:lin ang="5400000" scaled="0"/>
                </a:gradFill>
              </a:defRPr>
            </a:lvl1pPr>
            <a:lvl2pPr marL="530956" indent="-233102">
              <a:defRPr sz="2399"/>
            </a:lvl2pPr>
            <a:lvl3pPr marL="699308" indent="-168352">
              <a:tabLst/>
              <a:defRPr sz="2399"/>
            </a:lvl3pPr>
            <a:lvl4pPr marL="880609" indent="-181303">
              <a:defRPr/>
            </a:lvl4pPr>
            <a:lvl5pPr marL="1048961" indent="-16835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7919904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67083204"/>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510714"/>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6467"/>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310668"/>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53676"/>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0" tIns="46620" rIns="46620" bIns="46620" numCol="1" spcCol="0" rtlCol="0" fromWordArt="0" anchor="ctr" anchorCtr="0" forceAA="0" compatLnSpc="1">
            <a:prstTxWarp prst="textNoShape">
              <a:avLst/>
            </a:prstTxWarp>
            <a:noAutofit/>
          </a:bodyPr>
          <a:lstStyle/>
          <a:p>
            <a:pPr algn="ctr" defTabSz="932103" fontAlgn="base">
              <a:spcBef>
                <a:spcPct val="0"/>
              </a:spcBef>
              <a:spcAft>
                <a:spcPct val="0"/>
              </a:spcAft>
            </a:pPr>
            <a:endParaRPr lang="en-US" sz="1799"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16153"/>
            <a:ext cx="11887199" cy="2131353"/>
          </a:xfrm>
        </p:spPr>
        <p:txBody>
          <a:bodyPr/>
          <a:lstStyle>
            <a:lvl1pPr marL="0" indent="0">
              <a:buNone/>
              <a:defRPr sz="3298">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37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24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58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8370299"/>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1"/>
            <a:ext cx="11887200" cy="2443746"/>
          </a:xfrm>
          <a:prstGeom prst="rect">
            <a:avLst/>
          </a:prstGeom>
        </p:spPr>
        <p:txBody>
          <a:bodyPr/>
          <a:lstStyle>
            <a:lvl1pPr marL="290398" indent="-290398">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74" indent="-280876">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72" indent="-290398">
              <a:buClr>
                <a:schemeClr val="tx1"/>
              </a:buClr>
              <a:buSzPct val="90000"/>
              <a:buFont typeface="Arial" pitchFamily="34" charset="0"/>
              <a:buChar char="•"/>
              <a:defRPr sz="279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81" indent="-228510">
              <a:buClr>
                <a:schemeClr val="tx1"/>
              </a:buClr>
              <a:buSzPct val="90000"/>
              <a:buFont typeface="Arial" pitchFamily="34" charset="0"/>
              <a:buChar char="•"/>
              <a:defRPr sz="2399">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691" indent="-228510">
              <a:buClr>
                <a:schemeClr val="tx1"/>
              </a:buClr>
              <a:buSzPct val="90000"/>
              <a:buFont typeface="Arial" pitchFamily="34" charset="0"/>
              <a:buChar char="•"/>
              <a:defRPr sz="1999">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7686563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74963811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5579864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31441381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414828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963628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0833147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1332805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65387319"/>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082104598"/>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953771762"/>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76597542"/>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85318070"/>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3232357"/>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79065254"/>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6409285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74180784"/>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39786"/>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529142"/>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723594"/>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46201"/>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46"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openxmlformats.org/officeDocument/2006/relationships/slideLayout" Target="../slideLayouts/slideLayout75.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4" Type="http://schemas.openxmlformats.org/officeDocument/2006/relationships/slideLayout" Target="../slideLayouts/slideLayout78.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slideLayout" Target="../slideLayouts/slideLayout7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theme" Target="../theme/theme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4" r:id="rId23"/>
    <p:sldLayoutId id="2147484195" r:id="rId24"/>
    <p:sldLayoutId id="2147484196" r:id="rId25"/>
    <p:sldLayoutId id="2147484197" r:id="rId26"/>
    <p:sldLayoutId id="2147484198" r:id="rId27"/>
    <p:sldLayoutId id="2147484199" r:id="rId28"/>
    <p:sldLayoutId id="2147484200" r:id="rId29"/>
    <p:sldLayoutId id="2147484201" r:id="rId30"/>
    <p:sldLayoutId id="2147484202" r:id="rId31"/>
    <p:sldLayoutId id="2147484203" r:id="rId32"/>
    <p:sldLayoutId id="2147484204" r:id="rId33"/>
    <p:sldLayoutId id="2147484205" r:id="rId3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8"/>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11793021"/>
      </p:ext>
    </p:extLst>
  </p:cSld>
  <p:clrMap bg1="dk1" tx1="lt1" bg2="dk2" tx2="lt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 id="2147484221" r:id="rId15"/>
    <p:sldLayoutId id="2147484222" r:id="rId16"/>
    <p:sldLayoutId id="2147484223" r:id="rId17"/>
    <p:sldLayoutId id="2147484224" r:id="rId18"/>
    <p:sldLayoutId id="2147484225" r:id="rId19"/>
    <p:sldLayoutId id="2147484226" r:id="rId20"/>
    <p:sldLayoutId id="2147484227" r:id="rId21"/>
    <p:sldLayoutId id="2147484228" r:id="rId22"/>
    <p:sldLayoutId id="2147484229" r:id="rId23"/>
    <p:sldLayoutId id="2147484230" r:id="rId24"/>
    <p:sldLayoutId id="2147484231" r:id="rId25"/>
    <p:sldLayoutId id="2147484232" r:id="rId26"/>
    <p:sldLayoutId id="2147484233" r:id="rId27"/>
    <p:sldLayoutId id="2147484234" r:id="rId28"/>
    <p:sldLayoutId id="2147484235" r:id="rId29"/>
    <p:sldLayoutId id="2147484236" r:id="rId30"/>
    <p:sldLayoutId id="2147484237" r:id="rId31"/>
    <p:sldLayoutId id="2147484238" r:id="rId32"/>
    <p:sldLayoutId id="2147484239" r:id="rId33"/>
    <p:sldLayoutId id="2147484240" r:id="rId34"/>
    <p:sldLayoutId id="2147484241" r:id="rId35"/>
    <p:sldLayoutId id="2147484242" r:id="rId36"/>
    <p:sldLayoutId id="2147484243" r:id="rId37"/>
    <p:sldLayoutId id="2147484244" r:id="rId38"/>
    <p:sldLayoutId id="2147484245" r:id="rId39"/>
    <p:sldLayoutId id="2147484246" r:id="rId40"/>
    <p:sldLayoutId id="2147484247" r:id="rId41"/>
    <p:sldLayoutId id="2147484248" r:id="rId42"/>
    <p:sldLayoutId id="2147484249" r:id="rId43"/>
    <p:sldLayoutId id="2147484250" r:id="rId44"/>
    <p:sldLayoutId id="2147484251" r:id="rId45"/>
  </p:sldLayoutIdLst>
  <p:transition>
    <p:fade/>
  </p:transition>
  <p:timing>
    <p:tnLst>
      <p:par>
        <p:cTn id="1" dur="indefinite" restart="never" nodeType="tmRoot"/>
      </p:par>
    </p:tnLst>
  </p:timing>
  <p:txStyles>
    <p:title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764" marR="0" indent="-342764" algn="l" defTabSz="932372" rtl="0" eaLnBrk="1" fontAlgn="auto" latinLnBrk="0" hangingPunct="1">
        <a:lnSpc>
          <a:spcPct val="90000"/>
        </a:lnSpc>
        <a:spcBef>
          <a:spcPct val="20000"/>
        </a:spcBef>
        <a:spcAft>
          <a:spcPts val="0"/>
        </a:spcAft>
        <a:buClrTx/>
        <a:buSzPct val="90000"/>
        <a:buFont typeface="Arial" pitchFamily="34" charset="0"/>
        <a:buChar char="•"/>
        <a:tabLst/>
        <a:defRPr sz="3998" kern="1200" spc="0" baseline="0">
          <a:gradFill>
            <a:gsLst>
              <a:gs pos="1250">
                <a:schemeClr val="tx1"/>
              </a:gs>
              <a:gs pos="100000">
                <a:schemeClr val="tx1"/>
              </a:gs>
            </a:gsLst>
            <a:lin ang="5400000" scaled="0"/>
          </a:gradFill>
          <a:latin typeface="+mj-lt"/>
          <a:ea typeface="+mn-ea"/>
          <a:cs typeface="+mn-cs"/>
        </a:defRPr>
      </a:lvl1pPr>
      <a:lvl2pPr marL="583968" marR="0" indent="-241204" algn="l" defTabSz="932372" rtl="0" eaLnBrk="1" fontAlgn="auto" latinLnBrk="0" hangingPunct="1">
        <a:lnSpc>
          <a:spcPct val="90000"/>
        </a:lnSpc>
        <a:spcBef>
          <a:spcPct val="20000"/>
        </a:spcBef>
        <a:spcAft>
          <a:spcPts val="0"/>
        </a:spcAft>
        <a:buClrTx/>
        <a:buSzPct val="90000"/>
        <a:buFont typeface="Arial" pitchFamily="34" charset="0"/>
        <a:buChar char="•"/>
        <a:tabLst/>
        <a:defRPr sz="2399" kern="1200" spc="0" baseline="0">
          <a:gradFill>
            <a:gsLst>
              <a:gs pos="1250">
                <a:schemeClr val="tx1"/>
              </a:gs>
              <a:gs pos="100000">
                <a:schemeClr val="tx1"/>
              </a:gs>
            </a:gsLst>
            <a:lin ang="5400000" scaled="0"/>
          </a:gradFill>
          <a:latin typeface="+mn-lt"/>
          <a:ea typeface="+mn-ea"/>
          <a:cs typeface="+mn-cs"/>
        </a:defRPr>
      </a:lvl2pPr>
      <a:lvl3pPr marL="799783" marR="0" indent="-228510" algn="l" defTabSz="932372" rtl="0" eaLnBrk="1" fontAlgn="auto" latinLnBrk="0" hangingPunct="1">
        <a:lnSpc>
          <a:spcPct val="90000"/>
        </a:lnSpc>
        <a:spcBef>
          <a:spcPct val="20000"/>
        </a:spcBef>
        <a:spcAft>
          <a:spcPts val="0"/>
        </a:spcAft>
        <a:buClrTx/>
        <a:buSzPct val="90000"/>
        <a:buFont typeface="Arial" pitchFamily="34" charset="0"/>
        <a:buChar char="•"/>
        <a:tabLst/>
        <a:defRPr sz="2399" kern="1200" spc="0" baseline="0">
          <a:gradFill>
            <a:gsLst>
              <a:gs pos="1250">
                <a:schemeClr val="tx1"/>
              </a:gs>
              <a:gs pos="100000">
                <a:schemeClr val="tx1"/>
              </a:gs>
            </a:gsLst>
            <a:lin ang="5400000" scaled="0"/>
          </a:gradFill>
          <a:latin typeface="+mn-lt"/>
          <a:ea typeface="+mn-ea"/>
          <a:cs typeface="+mn-cs"/>
        </a:defRPr>
      </a:lvl3pPr>
      <a:lvl4pPr marL="1028293" marR="0" indent="-228510" algn="l" defTabSz="932372" rtl="0" eaLnBrk="1" fontAlgn="auto" latinLnBrk="0" hangingPunct="1">
        <a:lnSpc>
          <a:spcPct val="90000"/>
        </a:lnSpc>
        <a:spcBef>
          <a:spcPct val="20000"/>
        </a:spcBef>
        <a:spcAft>
          <a:spcPts val="0"/>
        </a:spcAft>
        <a:buClrTx/>
        <a:buSzPct val="90000"/>
        <a:buFont typeface="Arial" pitchFamily="34" charset="0"/>
        <a:buChar char="•"/>
        <a:tabLst/>
        <a:defRPr sz="1999" kern="1200" spc="0" baseline="0">
          <a:gradFill>
            <a:gsLst>
              <a:gs pos="1250">
                <a:schemeClr val="tx1"/>
              </a:gs>
              <a:gs pos="100000">
                <a:schemeClr val="tx1"/>
              </a:gs>
            </a:gsLst>
            <a:lin ang="5400000" scaled="0"/>
          </a:gradFill>
          <a:latin typeface="+mn-lt"/>
          <a:ea typeface="+mn-ea"/>
          <a:cs typeface="+mn-cs"/>
        </a:defRPr>
      </a:lvl4pPr>
      <a:lvl5pPr marL="1256802" marR="0" indent="-228510" algn="l" defTabSz="932372" rtl="0" eaLnBrk="1" fontAlgn="auto" latinLnBrk="0" hangingPunct="1">
        <a:lnSpc>
          <a:spcPct val="90000"/>
        </a:lnSpc>
        <a:spcBef>
          <a:spcPct val="20000"/>
        </a:spcBef>
        <a:spcAft>
          <a:spcPts val="0"/>
        </a:spcAft>
        <a:buClrTx/>
        <a:buSzPct val="90000"/>
        <a:buFont typeface="Arial" pitchFamily="34" charset="0"/>
        <a:buChar char="•"/>
        <a:tabLst/>
        <a:defRPr sz="1999" kern="1200" spc="0" baseline="0">
          <a:gradFill>
            <a:gsLst>
              <a:gs pos="1250">
                <a:schemeClr val="tx1"/>
              </a:gs>
              <a:gs pos="100000">
                <a:schemeClr val="tx1"/>
              </a:gs>
            </a:gsLst>
            <a:lin ang="5400000" scaled="0"/>
          </a:gradFill>
          <a:latin typeface="+mn-lt"/>
          <a:ea typeface="+mn-ea"/>
          <a:cs typeface="+mn-cs"/>
        </a:defRPr>
      </a:lvl5pPr>
      <a:lvl6pPr marL="2564025"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3030212"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96398"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962585"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32372" rtl="0" eaLnBrk="1" latinLnBrk="0" hangingPunct="1">
        <a:defRPr sz="1799" kern="1200">
          <a:solidFill>
            <a:schemeClr val="tx1"/>
          </a:solidFill>
          <a:latin typeface="+mn-lt"/>
          <a:ea typeface="+mn-ea"/>
          <a:cs typeface="+mn-cs"/>
        </a:defRPr>
      </a:lvl1pPr>
      <a:lvl2pPr marL="466186" algn="l" defTabSz="932372" rtl="0" eaLnBrk="1" latinLnBrk="0" hangingPunct="1">
        <a:defRPr sz="1799" kern="1200">
          <a:solidFill>
            <a:schemeClr val="tx1"/>
          </a:solidFill>
          <a:latin typeface="+mn-lt"/>
          <a:ea typeface="+mn-ea"/>
          <a:cs typeface="+mn-cs"/>
        </a:defRPr>
      </a:lvl2pPr>
      <a:lvl3pPr marL="932372" algn="l" defTabSz="932372" rtl="0" eaLnBrk="1" latinLnBrk="0" hangingPunct="1">
        <a:defRPr sz="1799" kern="1200">
          <a:solidFill>
            <a:schemeClr val="tx1"/>
          </a:solidFill>
          <a:latin typeface="+mn-lt"/>
          <a:ea typeface="+mn-ea"/>
          <a:cs typeface="+mn-cs"/>
        </a:defRPr>
      </a:lvl3pPr>
      <a:lvl4pPr marL="1398559" algn="l" defTabSz="932372" rtl="0" eaLnBrk="1" latinLnBrk="0" hangingPunct="1">
        <a:defRPr sz="1799" kern="1200">
          <a:solidFill>
            <a:schemeClr val="tx1"/>
          </a:solidFill>
          <a:latin typeface="+mn-lt"/>
          <a:ea typeface="+mn-ea"/>
          <a:cs typeface="+mn-cs"/>
        </a:defRPr>
      </a:lvl4pPr>
      <a:lvl5pPr marL="1864745" algn="l" defTabSz="932372" rtl="0" eaLnBrk="1" latinLnBrk="0" hangingPunct="1">
        <a:defRPr sz="1799" kern="1200">
          <a:solidFill>
            <a:schemeClr val="tx1"/>
          </a:solidFill>
          <a:latin typeface="+mn-lt"/>
          <a:ea typeface="+mn-ea"/>
          <a:cs typeface="+mn-cs"/>
        </a:defRPr>
      </a:lvl5pPr>
      <a:lvl6pPr marL="2330932" algn="l" defTabSz="932372" rtl="0" eaLnBrk="1" latinLnBrk="0" hangingPunct="1">
        <a:defRPr sz="1799" kern="1200">
          <a:solidFill>
            <a:schemeClr val="tx1"/>
          </a:solidFill>
          <a:latin typeface="+mn-lt"/>
          <a:ea typeface="+mn-ea"/>
          <a:cs typeface="+mn-cs"/>
        </a:defRPr>
      </a:lvl6pPr>
      <a:lvl7pPr marL="2797118" algn="l" defTabSz="932372" rtl="0" eaLnBrk="1" latinLnBrk="0" hangingPunct="1">
        <a:defRPr sz="1799" kern="1200">
          <a:solidFill>
            <a:schemeClr val="tx1"/>
          </a:solidFill>
          <a:latin typeface="+mn-lt"/>
          <a:ea typeface="+mn-ea"/>
          <a:cs typeface="+mn-cs"/>
        </a:defRPr>
      </a:lvl7pPr>
      <a:lvl8pPr marL="3263305" algn="l" defTabSz="932372" rtl="0" eaLnBrk="1" latinLnBrk="0" hangingPunct="1">
        <a:defRPr sz="1799" kern="1200">
          <a:solidFill>
            <a:schemeClr val="tx1"/>
          </a:solidFill>
          <a:latin typeface="+mn-lt"/>
          <a:ea typeface="+mn-ea"/>
          <a:cs typeface="+mn-cs"/>
        </a:defRPr>
      </a:lvl8pPr>
      <a:lvl9pPr marL="3729492" algn="l" defTabSz="932372"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43006926"/>
      </p:ext>
    </p:extLst>
  </p:cSld>
  <p:clrMap bg1="dk1" tx1="lt1" bg2="dk2" tx2="lt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 id="2147484290" r:id="rId14"/>
    <p:sldLayoutId id="2147484291" r:id="rId15"/>
    <p:sldLayoutId id="2147484292" r:id="rId16"/>
    <p:sldLayoutId id="2147484293" r:id="rId17"/>
    <p:sldLayoutId id="2147484294" r:id="rId18"/>
    <p:sldLayoutId id="2147484295" r:id="rId19"/>
    <p:sldLayoutId id="2147484296" r:id="rId20"/>
    <p:sldLayoutId id="2147484297" r:id="rId21"/>
    <p:sldLayoutId id="2147484298" r:id="rId22"/>
    <p:sldLayoutId id="2147484299"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5" Type="http://schemas.openxmlformats.org/officeDocument/2006/relationships/image" Target="../media/image20.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Layout" Target="../slideLayouts/slideLayout11.xml"/><Relationship Id="rId6" Type="http://schemas.openxmlformats.org/officeDocument/2006/relationships/image" Target="../media/image24.jpeg"/><Relationship Id="rId5"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8.png"/><Relationship Id="rId18" Type="http://schemas.openxmlformats.org/officeDocument/2006/relationships/image" Target="../media/image60.jpeg"/><Relationship Id="rId26" Type="http://schemas.openxmlformats.org/officeDocument/2006/relationships/image" Target="../media/image41.jpeg"/><Relationship Id="rId3" Type="http://schemas.openxmlformats.org/officeDocument/2006/relationships/image" Target="../media/image50.png"/><Relationship Id="rId21" Type="http://schemas.openxmlformats.org/officeDocument/2006/relationships/image" Target="../media/image62.jpeg"/><Relationship Id="rId7" Type="http://schemas.microsoft.com/office/2007/relationships/hdphoto" Target="../media/hdphoto1.wdp"/><Relationship Id="rId12" Type="http://schemas.openxmlformats.org/officeDocument/2006/relationships/image" Target="../media/image56.png"/><Relationship Id="rId17" Type="http://schemas.openxmlformats.org/officeDocument/2006/relationships/image" Target="../media/image59.jpeg"/><Relationship Id="rId25" Type="http://schemas.openxmlformats.org/officeDocument/2006/relationships/image" Target="../media/image65.gif"/><Relationship Id="rId2" Type="http://schemas.openxmlformats.org/officeDocument/2006/relationships/notesSlide" Target="../notesSlides/notesSlide9.xml"/><Relationship Id="rId16" Type="http://schemas.openxmlformats.org/officeDocument/2006/relationships/image" Target="../media/image58.jpeg"/><Relationship Id="rId20" Type="http://schemas.openxmlformats.org/officeDocument/2006/relationships/image" Target="../media/image61.jpeg"/><Relationship Id="rId29" Type="http://schemas.openxmlformats.org/officeDocument/2006/relationships/image" Target="../media/image67.jpeg"/><Relationship Id="rId1" Type="http://schemas.openxmlformats.org/officeDocument/2006/relationships/slideLayout" Target="../slideLayouts/slideLayout16.xml"/><Relationship Id="rId6" Type="http://schemas.openxmlformats.org/officeDocument/2006/relationships/image" Target="../media/image23.png"/><Relationship Id="rId11" Type="http://schemas.openxmlformats.org/officeDocument/2006/relationships/image" Target="../media/image55.jpeg"/><Relationship Id="rId24" Type="http://schemas.openxmlformats.org/officeDocument/2006/relationships/image" Target="../media/image32.gif"/><Relationship Id="rId5" Type="http://schemas.openxmlformats.org/officeDocument/2006/relationships/image" Target="../media/image51.png"/><Relationship Id="rId15" Type="http://schemas.openxmlformats.org/officeDocument/2006/relationships/image" Target="../media/image57.jpeg"/><Relationship Id="rId23" Type="http://schemas.openxmlformats.org/officeDocument/2006/relationships/image" Target="../media/image64.jpeg"/><Relationship Id="rId28" Type="http://schemas.openxmlformats.org/officeDocument/2006/relationships/image" Target="../media/image31.png"/><Relationship Id="rId10" Type="http://schemas.openxmlformats.org/officeDocument/2006/relationships/image" Target="../media/image54.png"/><Relationship Id="rId19" Type="http://schemas.openxmlformats.org/officeDocument/2006/relationships/hyperlink" Target="http://www.stscomps.com/LSI_logo.jpg" TargetMode="External"/><Relationship Id="rId31"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53.png"/><Relationship Id="rId14" Type="http://schemas.openxmlformats.org/officeDocument/2006/relationships/image" Target="../media/image40.png"/><Relationship Id="rId22" Type="http://schemas.openxmlformats.org/officeDocument/2006/relationships/image" Target="../media/image63.gif"/><Relationship Id="rId27" Type="http://schemas.openxmlformats.org/officeDocument/2006/relationships/image" Target="../media/image66.jpeg"/><Relationship Id="rId30" Type="http://schemas.openxmlformats.org/officeDocument/2006/relationships/image" Target="../media/image39.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91.png"/><Relationship Id="rId13" Type="http://schemas.microsoft.com/office/2007/relationships/hdphoto" Target="../media/hdphoto6.wdp"/><Relationship Id="rId3" Type="http://schemas.openxmlformats.org/officeDocument/2006/relationships/image" Target="../media/image87.png"/><Relationship Id="rId7" Type="http://schemas.microsoft.com/office/2007/relationships/hdphoto" Target="../media/hdphoto3.wdp"/><Relationship Id="rId12" Type="http://schemas.openxmlformats.org/officeDocument/2006/relationships/image" Target="../media/image93.png"/><Relationship Id="rId17" Type="http://schemas.microsoft.com/office/2007/relationships/hdphoto" Target="../media/hdphoto8.wdp"/><Relationship Id="rId2" Type="http://schemas.openxmlformats.org/officeDocument/2006/relationships/image" Target="../media/image86.png"/><Relationship Id="rId16" Type="http://schemas.openxmlformats.org/officeDocument/2006/relationships/image" Target="../media/image95.png"/><Relationship Id="rId1" Type="http://schemas.openxmlformats.org/officeDocument/2006/relationships/slideLayout" Target="../slideLayouts/slideLayout16.xml"/><Relationship Id="rId6" Type="http://schemas.openxmlformats.org/officeDocument/2006/relationships/image" Target="../media/image90.png"/><Relationship Id="rId11" Type="http://schemas.microsoft.com/office/2007/relationships/hdphoto" Target="../media/hdphoto5.wdp"/><Relationship Id="rId5" Type="http://schemas.openxmlformats.org/officeDocument/2006/relationships/image" Target="../media/image89.WMF"/><Relationship Id="rId15" Type="http://schemas.microsoft.com/office/2007/relationships/hdphoto" Target="../media/hdphoto7.wdp"/><Relationship Id="rId10" Type="http://schemas.openxmlformats.org/officeDocument/2006/relationships/image" Target="../media/image92.png"/><Relationship Id="rId4" Type="http://schemas.openxmlformats.org/officeDocument/2006/relationships/image" Target="../media/image88.png"/><Relationship Id="rId9" Type="http://schemas.microsoft.com/office/2007/relationships/hdphoto" Target="../media/hdphoto4.wdp"/><Relationship Id="rId1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1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1.png"/><Relationship Id="rId2" Type="http://schemas.openxmlformats.org/officeDocument/2006/relationships/image" Target="../media/image102.png"/><Relationship Id="rId1" Type="http://schemas.openxmlformats.org/officeDocument/2006/relationships/slideLayout" Target="../slideLayouts/slideLayout1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81.png"/><Relationship Id="rId2" Type="http://schemas.openxmlformats.org/officeDocument/2006/relationships/image" Target="../media/image89.WMF"/><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105.png"/></Relationships>
</file>

<file path=ppt/slides/_rels/slide32.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106.PNG"/><Relationship Id="rId1" Type="http://schemas.openxmlformats.org/officeDocument/2006/relationships/slideLayout" Target="../slideLayouts/slideLayout16.xml"/><Relationship Id="rId6" Type="http://schemas.openxmlformats.org/officeDocument/2006/relationships/image" Target="../media/image81.png"/><Relationship Id="rId5" Type="http://schemas.openxmlformats.org/officeDocument/2006/relationships/image" Target="../media/image107.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3.xml"/><Relationship Id="rId5" Type="http://schemas.openxmlformats.org/officeDocument/2006/relationships/image" Target="../media/image111.png"/><Relationship Id="rId4"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7.xml"/><Relationship Id="rId5" Type="http://schemas.openxmlformats.org/officeDocument/2006/relationships/image" Target="../media/image111.png"/><Relationship Id="rId4" Type="http://schemas.openxmlformats.org/officeDocument/2006/relationships/image" Target="../media/image1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www.microsoft.com/en-us/download/details.aspx?id=20163" TargetMode="Externa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www.microsoft.com/en-us/download/details.aspx?id=20163" TargetMode="Externa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8" Type="http://schemas.openxmlformats.org/officeDocument/2006/relationships/hyperlink" Target="http://www.quantaqct.com/" TargetMode="External"/><Relationship Id="rId13" Type="http://schemas.openxmlformats.org/officeDocument/2006/relationships/hyperlink" Target="http://technet.microsoft.com/en-us/windowsserver/jj542413.aspx" TargetMode="External"/><Relationship Id="rId3" Type="http://schemas.openxmlformats.org/officeDocument/2006/relationships/hyperlink" Target="http://www.dell.com/poweredge/vrtx" TargetMode="External"/><Relationship Id="rId7" Type="http://schemas.openxmlformats.org/officeDocument/2006/relationships/hyperlink" Target="http://www.thesmarterwaytoon.com/" TargetMode="External"/><Relationship Id="rId12" Type="http://schemas.openxmlformats.org/officeDocument/2006/relationships/hyperlink" Target="http://www.wiwynn.com/en/ps_01.html#anchor9" TargetMode="External"/><Relationship Id="rId2" Type="http://schemas.openxmlformats.org/officeDocument/2006/relationships/hyperlink" Target="http://www.dataonstorage.com/cluster-in-a-box.html" TargetMode="External"/><Relationship Id="rId1" Type="http://schemas.openxmlformats.org/officeDocument/2006/relationships/slideLayout" Target="../slideLayouts/slideLayout16.xml"/><Relationship Id="rId6" Type="http://schemas.openxmlformats.org/officeDocument/2006/relationships/hyperlink" Target="http://www.hp.com/" TargetMode="External"/><Relationship Id="rId11" Type="http://schemas.openxmlformats.org/officeDocument/2006/relationships/hyperlink" Target="http://xiostorage.com/products/FSC-2200" TargetMode="External"/><Relationship Id="rId5" Type="http://schemas.openxmlformats.org/officeDocument/2006/relationships/hyperlink" Target="http://www.hitachi.com/" TargetMode="External"/><Relationship Id="rId10" Type="http://schemas.openxmlformats.org/officeDocument/2006/relationships/hyperlink" Target="http://www.vmem.com/" TargetMode="External"/><Relationship Id="rId4" Type="http://schemas.openxmlformats.org/officeDocument/2006/relationships/hyperlink" Target="http://www.fujitsu.com/" TargetMode="External"/><Relationship Id="rId9" Type="http://schemas.openxmlformats.org/officeDocument/2006/relationships/hyperlink" Target="http://www.stec-inc.com/" TargetMode="External"/><Relationship Id="rId14" Type="http://schemas.openxmlformats.org/officeDocument/2006/relationships/hyperlink" Target="http://www.edgenet.com/"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5.gif"/><Relationship Id="rId18" Type="http://schemas.openxmlformats.org/officeDocument/2006/relationships/image" Target="../media/image21.jpg"/><Relationship Id="rId26" Type="http://schemas.openxmlformats.org/officeDocument/2006/relationships/image" Target="../media/image55.jpeg"/><Relationship Id="rId3" Type="http://schemas.openxmlformats.org/officeDocument/2006/relationships/image" Target="../media/image57.jpeg"/><Relationship Id="rId21" Type="http://schemas.openxmlformats.org/officeDocument/2006/relationships/image" Target="../media/image51.png"/><Relationship Id="rId7" Type="http://schemas.openxmlformats.org/officeDocument/2006/relationships/hyperlink" Target="http://www.stscomps.com/LSI_logo.jpg" TargetMode="External"/><Relationship Id="rId12" Type="http://schemas.openxmlformats.org/officeDocument/2006/relationships/image" Target="../media/image32.gif"/><Relationship Id="rId17" Type="http://schemas.openxmlformats.org/officeDocument/2006/relationships/image" Target="../media/image67.jpeg"/><Relationship Id="rId25" Type="http://schemas.openxmlformats.org/officeDocument/2006/relationships/image" Target="../media/image54.png"/><Relationship Id="rId2" Type="http://schemas.openxmlformats.org/officeDocument/2006/relationships/notesSlide" Target="../notesSlides/notesSlide13.xml"/><Relationship Id="rId16" Type="http://schemas.openxmlformats.org/officeDocument/2006/relationships/image" Target="../media/image31.png"/><Relationship Id="rId20" Type="http://schemas.microsoft.com/office/2007/relationships/hdphoto" Target="../media/hdphoto1.wdp"/><Relationship Id="rId29" Type="http://schemas.openxmlformats.org/officeDocument/2006/relationships/image" Target="../media/image39.jpg"/><Relationship Id="rId1" Type="http://schemas.openxmlformats.org/officeDocument/2006/relationships/slideLayout" Target="../slideLayouts/slideLayout16.xml"/><Relationship Id="rId6" Type="http://schemas.openxmlformats.org/officeDocument/2006/relationships/image" Target="../media/image60.jpeg"/><Relationship Id="rId11" Type="http://schemas.openxmlformats.org/officeDocument/2006/relationships/image" Target="../media/image64.jpeg"/><Relationship Id="rId24" Type="http://schemas.openxmlformats.org/officeDocument/2006/relationships/image" Target="../media/image53.png"/><Relationship Id="rId5" Type="http://schemas.openxmlformats.org/officeDocument/2006/relationships/image" Target="../media/image59.jpeg"/><Relationship Id="rId15" Type="http://schemas.openxmlformats.org/officeDocument/2006/relationships/image" Target="../media/image66.jpeg"/><Relationship Id="rId23" Type="http://schemas.openxmlformats.org/officeDocument/2006/relationships/image" Target="../media/image52.png"/><Relationship Id="rId28" Type="http://schemas.openxmlformats.org/officeDocument/2006/relationships/image" Target="../media/image38.png"/><Relationship Id="rId10" Type="http://schemas.openxmlformats.org/officeDocument/2006/relationships/image" Target="../media/image63.gif"/><Relationship Id="rId19" Type="http://schemas.openxmlformats.org/officeDocument/2006/relationships/image" Target="../media/image23.png"/><Relationship Id="rId31" Type="http://schemas.openxmlformats.org/officeDocument/2006/relationships/image" Target="../media/image27.png"/><Relationship Id="rId4" Type="http://schemas.openxmlformats.org/officeDocument/2006/relationships/image" Target="../media/image58.jpeg"/><Relationship Id="rId9" Type="http://schemas.openxmlformats.org/officeDocument/2006/relationships/image" Target="../media/image62.jpeg"/><Relationship Id="rId14" Type="http://schemas.openxmlformats.org/officeDocument/2006/relationships/image" Target="../media/image41.jpeg"/><Relationship Id="rId22" Type="http://schemas.openxmlformats.org/officeDocument/2006/relationships/image" Target="../media/image50.png"/><Relationship Id="rId27" Type="http://schemas.openxmlformats.org/officeDocument/2006/relationships/image" Target="../media/image56.png"/><Relationship Id="rId30"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xml"/><Relationship Id="rId1" Type="http://schemas.openxmlformats.org/officeDocument/2006/relationships/slideLayout" Target="../slideLayouts/slideLayout45.xml"/><Relationship Id="rId5" Type="http://schemas.openxmlformats.org/officeDocument/2006/relationships/hyperlink" Target="http://aka.ms/SC2012R2" TargetMode="External"/><Relationship Id="rId4" Type="http://schemas.openxmlformats.org/officeDocument/2006/relationships/hyperlink" Target="http://aka.ms/WS2012R2"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115.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xml"/><Relationship Id="rId1" Type="http://schemas.openxmlformats.org/officeDocument/2006/relationships/slideLayout" Target="../slideLayouts/slideLayout95.xml"/><Relationship Id="rId5" Type="http://schemas.openxmlformats.org/officeDocument/2006/relationships/image" Target="../media/image118.png"/><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p:nvPr/>
        </p:nvGrpSpPr>
        <p:grpSpPr>
          <a:xfrm>
            <a:off x="7769135" y="598969"/>
            <a:ext cx="3286179" cy="942603"/>
            <a:chOff x="7618412" y="580973"/>
            <a:chExt cx="3229187" cy="926255"/>
          </a:xfrm>
        </p:grpSpPr>
        <p:sp>
          <p:nvSpPr>
            <p:cNvPr id="72" name="TextBox 71"/>
            <p:cNvSpPr txBox="1"/>
            <p:nvPr/>
          </p:nvSpPr>
          <p:spPr>
            <a:xfrm>
              <a:off x="8469275" y="944689"/>
              <a:ext cx="2378324" cy="254287"/>
            </a:xfrm>
            <a:prstGeom prst="rect">
              <a:avLst/>
            </a:prstGeom>
            <a:noFill/>
          </p:spPr>
          <p:txBody>
            <a:bodyPr wrap="square" lIns="0" tIns="0" rIns="0" bIns="0" rtlCol="0">
              <a:spAutoFit/>
            </a:bodyPr>
            <a:lstStyle/>
            <a:p>
              <a:pPr defTabSz="930507">
                <a:lnSpc>
                  <a:spcPct val="90000"/>
                </a:lnSpc>
              </a:pPr>
              <a:r>
                <a:rPr lang="en-US" sz="1832" spc="-51" dirty="0">
                  <a:gradFill>
                    <a:gsLst>
                      <a:gs pos="2917">
                        <a:srgbClr val="FFFFFF"/>
                      </a:gs>
                      <a:gs pos="100000">
                        <a:srgbClr val="FFFFFF"/>
                      </a:gs>
                    </a:gsLst>
                    <a:lin ang="5400000" scaled="0"/>
                  </a:gradFill>
                </a:rPr>
                <a:t>Virtualization Appliance</a:t>
              </a:r>
            </a:p>
          </p:txBody>
        </p:sp>
        <p:pic>
          <p:nvPicPr>
            <p:cNvPr id="90" name="Picture 3" descr="\\MAGNUM\Projects\Microsoft\Cloud Power FY12\Design\Icons\PNGs\Storefront.png"/>
            <p:cNvPicPr>
              <a:picLocks noChangeAspect="1" noChangeArrowheads="1"/>
            </p:cNvPicPr>
            <p:nvPr/>
          </p:nvPicPr>
          <p:blipFill>
            <a:blip r:embed="rId2" cstate="screen">
              <a:lum bright="100000"/>
              <a:extLst>
                <a:ext uri="{28A0092B-C50C-407E-A947-70E740481C1C}">
                  <a14:useLocalDpi xmlns:a14="http://schemas.microsoft.com/office/drawing/2010/main"/>
                </a:ext>
              </a:extLst>
            </a:blip>
            <a:srcRect/>
            <a:stretch>
              <a:fillRect/>
            </a:stretch>
          </p:blipFill>
          <p:spPr bwMode="auto">
            <a:xfrm flipH="1">
              <a:off x="7618412" y="580973"/>
              <a:ext cx="765194" cy="926255"/>
            </a:xfrm>
            <a:prstGeom prst="rect">
              <a:avLst/>
            </a:prstGeom>
            <a:noFill/>
          </p:spPr>
        </p:pic>
      </p:grpSp>
      <p:sp>
        <p:nvSpPr>
          <p:cNvPr id="4" name="Title 3"/>
          <p:cNvSpPr>
            <a:spLocks noGrp="1"/>
          </p:cNvSpPr>
          <p:nvPr>
            <p:ph type="title"/>
          </p:nvPr>
        </p:nvSpPr>
        <p:spPr>
          <a:xfrm>
            <a:off x="274320" y="105173"/>
            <a:ext cx="11889564" cy="917575"/>
          </a:xfrm>
        </p:spPr>
        <p:txBody>
          <a:bodyPr/>
          <a:lstStyle/>
          <a:p>
            <a:r>
              <a:rPr lang="en-US" sz="4800" dirty="0" smtClean="0">
                <a:solidFill>
                  <a:schemeClr val="tx1"/>
                </a:solidFill>
              </a:rPr>
              <a:t>CiB Component Guidelines*</a:t>
            </a:r>
            <a:endParaRPr lang="en-US" sz="4800" dirty="0">
              <a:solidFill>
                <a:schemeClr val="tx1"/>
              </a:solidFill>
            </a:endParaRPr>
          </a:p>
        </p:txBody>
      </p:sp>
      <p:grpSp>
        <p:nvGrpSpPr>
          <p:cNvPr id="96" name="Group 95"/>
          <p:cNvGrpSpPr/>
          <p:nvPr/>
        </p:nvGrpSpPr>
        <p:grpSpPr>
          <a:xfrm>
            <a:off x="3663563" y="1410128"/>
            <a:ext cx="3931295" cy="1290426"/>
            <a:chOff x="3600370" y="1305602"/>
            <a:chExt cx="3863114" cy="1268046"/>
          </a:xfrm>
        </p:grpSpPr>
        <p:sp>
          <p:nvSpPr>
            <p:cNvPr id="41" name="Rectangle 40"/>
            <p:cNvSpPr/>
            <p:nvPr/>
          </p:nvSpPr>
          <p:spPr bwMode="auto">
            <a:xfrm>
              <a:off x="3600370" y="1305602"/>
              <a:ext cx="3646511" cy="118872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sp>
          <p:nvSpPr>
            <p:cNvPr id="53" name="TextBox 52"/>
            <p:cNvSpPr txBox="1"/>
            <p:nvPr/>
          </p:nvSpPr>
          <p:spPr>
            <a:xfrm>
              <a:off x="3625681" y="1334540"/>
              <a:ext cx="3837803" cy="1239108"/>
            </a:xfrm>
            <a:prstGeom prst="rect">
              <a:avLst/>
            </a:prstGeom>
            <a:noFill/>
          </p:spPr>
          <p:txBody>
            <a:bodyPr wrap="square" tIns="0" rtlCol="0">
              <a:spAutoFit/>
            </a:bodyPr>
            <a:lstStyle/>
            <a:p>
              <a:pPr marL="116319" indent="-116319" defTabSz="930507">
                <a:buFont typeface="Arial" panose="020B0604020202020204" pitchFamily="34" charset="0"/>
                <a:buChar char="•"/>
              </a:pPr>
              <a:r>
                <a:rPr lang="en-US" sz="1221" dirty="0">
                  <a:solidFill>
                    <a:srgbClr val="EFEFEF"/>
                  </a:solidFill>
                </a:rPr>
                <a:t>Entry to Medium configurations: Single CPU/node</a:t>
              </a:r>
            </a:p>
            <a:p>
              <a:pPr marL="116319" indent="-116319" defTabSz="930507">
                <a:buFont typeface="Arial" panose="020B0604020202020204" pitchFamily="34" charset="0"/>
                <a:buChar char="•"/>
              </a:pPr>
              <a:r>
                <a:rPr lang="en-US" sz="1221" dirty="0">
                  <a:solidFill>
                    <a:srgbClr val="EFEFEF"/>
                  </a:solidFill>
                </a:rPr>
                <a:t>Performance with </a:t>
              </a:r>
              <a:r>
                <a:rPr lang="en-US" sz="1221" dirty="0" err="1">
                  <a:solidFill>
                    <a:srgbClr val="EFEFEF"/>
                  </a:solidFill>
                </a:rPr>
                <a:t>Dedup</a:t>
              </a:r>
              <a:endParaRPr lang="en-US" sz="1221" dirty="0">
                <a:solidFill>
                  <a:srgbClr val="EFEFEF"/>
                </a:solidFill>
              </a:endParaRPr>
            </a:p>
            <a:p>
              <a:pPr marL="581572" lvl="1" indent="-116319" defTabSz="930507">
                <a:buFont typeface="Arial" panose="020B0604020202020204" pitchFamily="34" charset="0"/>
                <a:buChar char="•"/>
              </a:pPr>
              <a:r>
                <a:rPr lang="en-US" sz="1018" dirty="0">
                  <a:solidFill>
                    <a:srgbClr val="EFEFEF"/>
                  </a:solidFill>
                </a:rPr>
                <a:t>Consider 2</a:t>
              </a:r>
              <a:r>
                <a:rPr lang="en-US" sz="1018" baseline="30000" dirty="0">
                  <a:solidFill>
                    <a:srgbClr val="EFEFEF"/>
                  </a:solidFill>
                </a:rPr>
                <a:t>nd</a:t>
              </a:r>
              <a:r>
                <a:rPr lang="en-US" sz="1018" dirty="0">
                  <a:solidFill>
                    <a:srgbClr val="EFEFEF"/>
                  </a:solidFill>
                </a:rPr>
                <a:t> CPU for large, active datasets (&gt;1GB/s throughput)</a:t>
              </a:r>
            </a:p>
            <a:p>
              <a:pPr marL="116319" indent="-116319" defTabSz="930507">
                <a:buFont typeface="Arial" panose="020B0604020202020204" pitchFamily="34" charset="0"/>
                <a:buChar char="•"/>
              </a:pPr>
              <a:r>
                <a:rPr lang="en-US" sz="1221" dirty="0" err="1">
                  <a:solidFill>
                    <a:srgbClr val="EFEFEF"/>
                  </a:solidFill>
                </a:rPr>
                <a:t>PCIe</a:t>
              </a:r>
              <a:endParaRPr lang="en-US" sz="1221" dirty="0">
                <a:solidFill>
                  <a:srgbClr val="EFEFEF"/>
                </a:solidFill>
              </a:endParaRPr>
            </a:p>
            <a:p>
              <a:pPr marL="581591" lvl="1" indent="-117934" defTabSz="930507">
                <a:buFont typeface="Arial" panose="020B0604020202020204" pitchFamily="34" charset="0"/>
                <a:buChar char="•"/>
              </a:pPr>
              <a:r>
                <a:rPr lang="en-US" sz="1018" dirty="0">
                  <a:solidFill>
                    <a:srgbClr val="EFEFEF"/>
                  </a:solidFill>
                </a:rPr>
                <a:t>Entry: 1 available x8 slot</a:t>
              </a:r>
            </a:p>
            <a:p>
              <a:pPr marL="581591" lvl="1" indent="-117934" defTabSz="930507">
                <a:buFont typeface="Arial" panose="020B0604020202020204" pitchFamily="34" charset="0"/>
                <a:buChar char="•"/>
              </a:pPr>
              <a:r>
                <a:rPr lang="en-US" sz="1018" dirty="0">
                  <a:solidFill>
                    <a:srgbClr val="EFEFEF"/>
                  </a:solidFill>
                </a:rPr>
                <a:t>Performance: 2-3 available x8 slots</a:t>
              </a:r>
            </a:p>
          </p:txBody>
        </p:sp>
      </p:grpSp>
      <p:grpSp>
        <p:nvGrpSpPr>
          <p:cNvPr id="65" name="Group 64"/>
          <p:cNvGrpSpPr/>
          <p:nvPr/>
        </p:nvGrpSpPr>
        <p:grpSpPr>
          <a:xfrm>
            <a:off x="978466" y="1410126"/>
            <a:ext cx="2343799" cy="1209700"/>
            <a:chOff x="890199" y="1018925"/>
            <a:chExt cx="2303150" cy="1188720"/>
          </a:xfrm>
        </p:grpSpPr>
        <p:sp>
          <p:nvSpPr>
            <p:cNvPr id="55" name="Rectangle 54"/>
            <p:cNvSpPr/>
            <p:nvPr/>
          </p:nvSpPr>
          <p:spPr bwMode="auto">
            <a:xfrm>
              <a:off x="890199" y="1018925"/>
              <a:ext cx="2303150" cy="1188720"/>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42" name="TextBox 41"/>
            <p:cNvSpPr txBox="1"/>
            <p:nvPr/>
          </p:nvSpPr>
          <p:spPr>
            <a:xfrm>
              <a:off x="1980160" y="1382452"/>
              <a:ext cx="1088379" cy="469309"/>
            </a:xfrm>
            <a:prstGeom prst="rect">
              <a:avLst/>
            </a:prstGeom>
            <a:noFill/>
          </p:spPr>
          <p:txBody>
            <a:bodyPr wrap="square" rtlCol="0">
              <a:spAutoFit/>
            </a:bodyPr>
            <a:lstStyle/>
            <a:p>
              <a:pPr algn="ctr"/>
              <a:r>
                <a:rPr lang="en-US" sz="2443" b="1" dirty="0">
                  <a:gradFill>
                    <a:gsLst>
                      <a:gs pos="0">
                        <a:srgbClr val="EFEFEF"/>
                      </a:gs>
                      <a:gs pos="100000">
                        <a:srgbClr val="EFEFEF"/>
                      </a:gs>
                    </a:gsLst>
                    <a:path path="circle">
                      <a:fillToRect l="50000" t="50000" r="50000" b="50000"/>
                    </a:path>
                  </a:gradFill>
                  <a:latin typeface="Segoe UI Semibold" panose="020B0702040204020203" pitchFamily="34" charset="0"/>
                  <a:cs typeface="Segoe UI Semibold" panose="020B0702040204020203" pitchFamily="34" charset="0"/>
                </a:rPr>
                <a:t>CPU</a:t>
              </a:r>
            </a:p>
          </p:txBody>
        </p:sp>
        <p:pic>
          <p:nvPicPr>
            <p:cNvPr id="57" name="Picture 56"/>
            <p:cNvPicPr>
              <a:picLocks noChangeAspect="1"/>
            </p:cNvPicPr>
            <p:nvPr/>
          </p:nvPicPr>
          <p:blipFill>
            <a:blip r:embed="rId3" cstate="screen">
              <a:clrChange>
                <a:clrFrom>
                  <a:srgbClr val="00188F"/>
                </a:clrFrom>
                <a:clrTo>
                  <a:srgbClr val="00188F">
                    <a:alpha val="0"/>
                  </a:srgbClr>
                </a:clrTo>
              </a:clrChange>
              <a:extLst>
                <a:ext uri="{28A0092B-C50C-407E-A947-70E740481C1C}">
                  <a14:useLocalDpi xmlns:a14="http://schemas.microsoft.com/office/drawing/2010/main"/>
                </a:ext>
              </a:extLst>
            </a:blip>
            <a:stretch>
              <a:fillRect/>
            </a:stretch>
          </p:blipFill>
          <p:spPr>
            <a:xfrm>
              <a:off x="1091623" y="1249179"/>
              <a:ext cx="773467" cy="722447"/>
            </a:xfrm>
            <a:prstGeom prst="rect">
              <a:avLst/>
            </a:prstGeom>
          </p:spPr>
        </p:pic>
      </p:grpSp>
      <p:grpSp>
        <p:nvGrpSpPr>
          <p:cNvPr id="66" name="Group 65"/>
          <p:cNvGrpSpPr/>
          <p:nvPr/>
        </p:nvGrpSpPr>
        <p:grpSpPr>
          <a:xfrm>
            <a:off x="978466" y="5257011"/>
            <a:ext cx="2343798" cy="1209700"/>
            <a:chOff x="890199" y="3851482"/>
            <a:chExt cx="2303149" cy="1188720"/>
          </a:xfrm>
        </p:grpSpPr>
        <p:sp>
          <p:nvSpPr>
            <p:cNvPr id="60" name="Rectangle 59"/>
            <p:cNvSpPr/>
            <p:nvPr/>
          </p:nvSpPr>
          <p:spPr bwMode="auto">
            <a:xfrm>
              <a:off x="890199" y="3851482"/>
              <a:ext cx="2303149" cy="1188720"/>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gn="ctr"/>
              <a:endParaRPr lang="en-US" sz="2036" dirty="0">
                <a:gradFill>
                  <a:gsLst>
                    <a:gs pos="0">
                      <a:srgbClr val="EFEFEF"/>
                    </a:gs>
                    <a:gs pos="100000">
                      <a:srgbClr val="EFEFEF"/>
                    </a:gs>
                  </a:gsLst>
                  <a:path path="circle">
                    <a:fillToRect l="50000" t="50000" r="50000" b="50000"/>
                  </a:path>
                </a:gradFill>
              </a:endParaRPr>
            </a:p>
          </p:txBody>
        </p:sp>
        <p:sp>
          <p:nvSpPr>
            <p:cNvPr id="5" name="Freeform 79"/>
            <p:cNvSpPr>
              <a:spLocks noEditPoints="1"/>
            </p:cNvSpPr>
            <p:nvPr/>
          </p:nvSpPr>
          <p:spPr bwMode="black">
            <a:xfrm>
              <a:off x="1164417" y="4129505"/>
              <a:ext cx="541661" cy="701868"/>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83758" tIns="41879" rIns="83758" bIns="41879" numCol="1" anchor="t" anchorCtr="0" compatLnSpc="1">
              <a:prstTxWarp prst="textNoShape">
                <a:avLst/>
              </a:prstTxWarp>
            </a:bodyPr>
            <a:lstStyle/>
            <a:p>
              <a:pPr defTabSz="930507"/>
              <a:endParaRPr lang="en-US" sz="1628">
                <a:solidFill>
                  <a:srgbClr val="505050"/>
                </a:solidFill>
              </a:endParaRPr>
            </a:p>
          </p:txBody>
        </p:sp>
        <p:sp>
          <p:nvSpPr>
            <p:cNvPr id="61" name="TextBox 60"/>
            <p:cNvSpPr txBox="1"/>
            <p:nvPr/>
          </p:nvSpPr>
          <p:spPr>
            <a:xfrm>
              <a:off x="1936154" y="4171586"/>
              <a:ext cx="1088379" cy="469309"/>
            </a:xfrm>
            <a:prstGeom prst="rect">
              <a:avLst/>
            </a:prstGeom>
            <a:noFill/>
          </p:spPr>
          <p:txBody>
            <a:bodyPr wrap="square" rtlCol="0">
              <a:spAutoFit/>
            </a:bodyPr>
            <a:lstStyle/>
            <a:p>
              <a:pPr algn="ctr"/>
              <a:r>
                <a:rPr lang="en-US" sz="2443" dirty="0">
                  <a:gradFill>
                    <a:gsLst>
                      <a:gs pos="0">
                        <a:srgbClr val="EFEFEF"/>
                      </a:gs>
                      <a:gs pos="100000">
                        <a:srgbClr val="EFEFEF"/>
                      </a:gs>
                    </a:gsLst>
                    <a:path path="circle">
                      <a:fillToRect l="50000" t="50000" r="50000" b="50000"/>
                    </a:path>
                  </a:gradFill>
                  <a:latin typeface="Segoe UI Semibold" panose="020B0702040204020203" pitchFamily="34" charset="0"/>
                  <a:cs typeface="Segoe UI Semibold" panose="020B0702040204020203" pitchFamily="34" charset="0"/>
                </a:rPr>
                <a:t>Drives</a:t>
              </a:r>
            </a:p>
          </p:txBody>
        </p:sp>
      </p:grpSp>
      <p:grpSp>
        <p:nvGrpSpPr>
          <p:cNvPr id="84" name="Group 83"/>
          <p:cNvGrpSpPr/>
          <p:nvPr/>
        </p:nvGrpSpPr>
        <p:grpSpPr>
          <a:xfrm>
            <a:off x="978466" y="3980578"/>
            <a:ext cx="2347383" cy="1209700"/>
            <a:chOff x="876173" y="5092616"/>
            <a:chExt cx="2306672" cy="1188720"/>
          </a:xfrm>
        </p:grpSpPr>
        <p:sp>
          <p:nvSpPr>
            <p:cNvPr id="62" name="Rectangle 61"/>
            <p:cNvSpPr/>
            <p:nvPr/>
          </p:nvSpPr>
          <p:spPr bwMode="auto">
            <a:xfrm>
              <a:off x="876173" y="5092616"/>
              <a:ext cx="2303149" cy="1188720"/>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gn="ctr"/>
              <a:endParaRPr lang="en-US" sz="2036" dirty="0">
                <a:gradFill>
                  <a:gsLst>
                    <a:gs pos="0">
                      <a:srgbClr val="EFEFEF"/>
                    </a:gs>
                    <a:gs pos="100000">
                      <a:srgbClr val="EFEFEF"/>
                    </a:gs>
                  </a:gsLst>
                  <a:path path="circle">
                    <a:fillToRect l="50000" t="50000" r="50000" b="50000"/>
                  </a:path>
                </a:gradFill>
              </a:endParaRPr>
            </a:p>
          </p:txBody>
        </p:sp>
        <p:grpSp>
          <p:nvGrpSpPr>
            <p:cNvPr id="32" name="Group 31"/>
            <p:cNvGrpSpPr/>
            <p:nvPr/>
          </p:nvGrpSpPr>
          <p:grpSpPr>
            <a:xfrm>
              <a:off x="922586" y="5323409"/>
              <a:ext cx="979675" cy="715786"/>
              <a:chOff x="4289022" y="2409063"/>
              <a:chExt cx="1015247" cy="948152"/>
            </a:xfrm>
          </p:grpSpPr>
          <p:pic>
            <p:nvPicPr>
              <p:cNvPr id="33" name="Picture 2" descr="\\MAGNUM\Projects\Microsoft\Cloud Power FY12\Design\Icons\PNGs\Server_2.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a:off x="4289022" y="2863497"/>
                <a:ext cx="481445" cy="481445"/>
              </a:xfrm>
              <a:prstGeom prst="rect">
                <a:avLst/>
              </a:prstGeom>
              <a:noFill/>
            </p:spPr>
          </p:pic>
          <p:pic>
            <p:nvPicPr>
              <p:cNvPr id="34" name="Picture 2" descr="\\MAGNUM\Projects\Microsoft\Cloud Power FY12\Design\Icons\PNGs\Server_2.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a:off x="4553792" y="2409063"/>
                <a:ext cx="481445" cy="481445"/>
              </a:xfrm>
              <a:prstGeom prst="rect">
                <a:avLst/>
              </a:prstGeom>
              <a:noFill/>
            </p:spPr>
          </p:pic>
          <p:pic>
            <p:nvPicPr>
              <p:cNvPr id="35" name="Picture 2" descr="\\MAGNUM\Projects\Microsoft\Cloud Power FY12\Design\Icons\PNGs\Server_2.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a:off x="4822824" y="2875770"/>
                <a:ext cx="481445" cy="481445"/>
              </a:xfrm>
              <a:prstGeom prst="rect">
                <a:avLst/>
              </a:prstGeom>
              <a:noFill/>
            </p:spPr>
          </p:pic>
          <p:cxnSp>
            <p:nvCxnSpPr>
              <p:cNvPr id="36" name="Straight Connector 35"/>
              <p:cNvCxnSpPr/>
              <p:nvPr/>
            </p:nvCxnSpPr>
            <p:spPr>
              <a:xfrm flipH="1">
                <a:off x="4570413" y="2819400"/>
                <a:ext cx="126205" cy="152400"/>
              </a:xfrm>
              <a:prstGeom prst="line">
                <a:avLst/>
              </a:prstGeom>
              <a:ln w="3175">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633515" y="3065171"/>
                <a:ext cx="344496" cy="0"/>
              </a:xfrm>
              <a:prstGeom prst="line">
                <a:avLst/>
              </a:prstGeom>
              <a:ln w="3175">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833570" y="2773128"/>
                <a:ext cx="177854" cy="176015"/>
              </a:xfrm>
              <a:prstGeom prst="line">
                <a:avLst/>
              </a:prstGeom>
              <a:ln w="3175">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sp>
          <p:nvSpPr>
            <p:cNvPr id="63" name="TextBox 62"/>
            <p:cNvSpPr txBox="1"/>
            <p:nvPr/>
          </p:nvSpPr>
          <p:spPr>
            <a:xfrm>
              <a:off x="1749792" y="5450470"/>
              <a:ext cx="1433053" cy="469309"/>
            </a:xfrm>
            <a:prstGeom prst="rect">
              <a:avLst/>
            </a:prstGeom>
            <a:noFill/>
          </p:spPr>
          <p:txBody>
            <a:bodyPr wrap="square" rtlCol="0">
              <a:spAutoFit/>
            </a:bodyPr>
            <a:lstStyle/>
            <a:p>
              <a:pPr algn="ctr"/>
              <a:r>
                <a:rPr lang="en-US" sz="2443" dirty="0">
                  <a:gradFill>
                    <a:gsLst>
                      <a:gs pos="0">
                        <a:srgbClr val="EFEFEF"/>
                      </a:gs>
                      <a:gs pos="100000">
                        <a:srgbClr val="EFEFEF"/>
                      </a:gs>
                    </a:gsLst>
                    <a:path path="circle">
                      <a:fillToRect l="50000" t="50000" r="50000" b="50000"/>
                    </a:path>
                  </a:gradFill>
                  <a:latin typeface="Segoe UI Semibold" panose="020B0702040204020203" pitchFamily="34" charset="0"/>
                  <a:cs typeface="Segoe UI Semibold" panose="020B0702040204020203" pitchFamily="34" charset="0"/>
                </a:rPr>
                <a:t>Network</a:t>
              </a:r>
            </a:p>
          </p:txBody>
        </p:sp>
      </p:grpSp>
      <p:grpSp>
        <p:nvGrpSpPr>
          <p:cNvPr id="100" name="Group 99"/>
          <p:cNvGrpSpPr/>
          <p:nvPr/>
        </p:nvGrpSpPr>
        <p:grpSpPr>
          <a:xfrm>
            <a:off x="7603130" y="1410126"/>
            <a:ext cx="3710869" cy="1209700"/>
            <a:chOff x="7475481" y="1305601"/>
            <a:chExt cx="3646511" cy="1188720"/>
          </a:xfrm>
        </p:grpSpPr>
        <p:sp>
          <p:nvSpPr>
            <p:cNvPr id="71" name="Rectangle 70"/>
            <p:cNvSpPr/>
            <p:nvPr/>
          </p:nvSpPr>
          <p:spPr bwMode="auto">
            <a:xfrm>
              <a:off x="7475481" y="1305601"/>
              <a:ext cx="3646511" cy="118872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sp>
          <p:nvSpPr>
            <p:cNvPr id="73" name="TextBox 72"/>
            <p:cNvSpPr txBox="1"/>
            <p:nvPr/>
          </p:nvSpPr>
          <p:spPr>
            <a:xfrm>
              <a:off x="7556017" y="1340092"/>
              <a:ext cx="3553979" cy="1034176"/>
            </a:xfrm>
            <a:prstGeom prst="rect">
              <a:avLst/>
            </a:prstGeom>
            <a:noFill/>
          </p:spPr>
          <p:txBody>
            <a:bodyPr wrap="square" rtlCol="0">
              <a:spAutoFit/>
            </a:bodyPr>
            <a:lstStyle/>
            <a:p>
              <a:pPr marL="116319" indent="-116319" defTabSz="930507">
                <a:buFont typeface="Arial" panose="020B0604020202020204" pitchFamily="34" charset="0"/>
                <a:buChar char="•"/>
              </a:pPr>
              <a:r>
                <a:rPr lang="en-US" sz="1221" dirty="0">
                  <a:solidFill>
                    <a:srgbClr val="EFEFEF"/>
                  </a:solidFill>
                </a:rPr>
                <a:t>Entry: 8 cores (per server node)</a:t>
              </a:r>
            </a:p>
            <a:p>
              <a:pPr marL="116319" indent="-116319" defTabSz="930507">
                <a:buFont typeface="Arial" panose="020B0604020202020204" pitchFamily="34" charset="0"/>
                <a:buChar char="•"/>
              </a:pPr>
              <a:r>
                <a:rPr lang="en-US" sz="1221" dirty="0">
                  <a:solidFill>
                    <a:srgbClr val="EFEFEF"/>
                  </a:solidFill>
                </a:rPr>
                <a:t>For large capacity: 16+ cores (per server node)</a:t>
              </a:r>
            </a:p>
            <a:p>
              <a:pPr marL="116319" indent="-116319" defTabSz="930507">
                <a:buFont typeface="Arial" panose="020B0604020202020204" pitchFamily="34" charset="0"/>
                <a:buChar char="•"/>
              </a:pPr>
              <a:r>
                <a:rPr lang="en-US" sz="1221" dirty="0" err="1">
                  <a:solidFill>
                    <a:srgbClr val="EFEFEF"/>
                  </a:solidFill>
                </a:rPr>
                <a:t>PCIe</a:t>
              </a:r>
              <a:endParaRPr lang="en-US" sz="1221" dirty="0">
                <a:solidFill>
                  <a:srgbClr val="EFEFEF"/>
                </a:solidFill>
              </a:endParaRPr>
            </a:p>
            <a:p>
              <a:pPr marL="581591" lvl="2" indent="-117934" defTabSz="930507">
                <a:buFont typeface="Arial" panose="020B0604020202020204" pitchFamily="34" charset="0"/>
                <a:buChar char="•"/>
              </a:pPr>
              <a:r>
                <a:rPr lang="en-US" sz="1018" dirty="0">
                  <a:solidFill>
                    <a:srgbClr val="EFEFEF"/>
                  </a:solidFill>
                </a:rPr>
                <a:t>Entry to medium capacity: 1 available x8 slot</a:t>
              </a:r>
            </a:p>
            <a:p>
              <a:endParaRPr lang="en-US" sz="1425" dirty="0">
                <a:gradFill>
                  <a:gsLst>
                    <a:gs pos="0">
                      <a:srgbClr val="EFEFEF"/>
                    </a:gs>
                    <a:gs pos="100000">
                      <a:srgbClr val="EFEFEF"/>
                    </a:gs>
                  </a:gsLst>
                  <a:path path="circle">
                    <a:fillToRect l="50000" t="50000" r="50000" b="50000"/>
                  </a:path>
                </a:gradFill>
              </a:endParaRPr>
            </a:p>
          </p:txBody>
        </p:sp>
      </p:grpSp>
      <p:grpSp>
        <p:nvGrpSpPr>
          <p:cNvPr id="97" name="Group 96"/>
          <p:cNvGrpSpPr/>
          <p:nvPr/>
        </p:nvGrpSpPr>
        <p:grpSpPr>
          <a:xfrm>
            <a:off x="3663563" y="2663868"/>
            <a:ext cx="3710869" cy="1237605"/>
            <a:chOff x="3600370" y="2537598"/>
            <a:chExt cx="3646511" cy="1216141"/>
          </a:xfrm>
        </p:grpSpPr>
        <p:sp>
          <p:nvSpPr>
            <p:cNvPr id="75" name="Rectangle 74"/>
            <p:cNvSpPr/>
            <p:nvPr/>
          </p:nvSpPr>
          <p:spPr bwMode="auto">
            <a:xfrm>
              <a:off x="3600370" y="2565019"/>
              <a:ext cx="3646511" cy="118872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sp>
          <p:nvSpPr>
            <p:cNvPr id="76" name="TextBox 75"/>
            <p:cNvSpPr txBox="1"/>
            <p:nvPr/>
          </p:nvSpPr>
          <p:spPr>
            <a:xfrm>
              <a:off x="3625682" y="2537598"/>
              <a:ext cx="3544999" cy="1128384"/>
            </a:xfrm>
            <a:prstGeom prst="rect">
              <a:avLst/>
            </a:prstGeom>
            <a:noFill/>
          </p:spPr>
          <p:txBody>
            <a:bodyPr wrap="square" rtlCol="0" anchor="ctr">
              <a:spAutoFit/>
            </a:bodyPr>
            <a:lstStyle/>
            <a:p>
              <a:pPr marL="116319" indent="-116319" defTabSz="930507">
                <a:buFont typeface="Arial" panose="020B0604020202020204" pitchFamily="34" charset="0"/>
                <a:buChar char="•"/>
              </a:pPr>
              <a:r>
                <a:rPr lang="en-US" sz="1221" dirty="0">
                  <a:solidFill>
                    <a:srgbClr val="EFEFEF"/>
                  </a:solidFill>
                </a:rPr>
                <a:t>Recommend 64GB per node</a:t>
              </a:r>
            </a:p>
            <a:p>
              <a:pPr marL="581571" lvl="2" indent="-116319" defTabSz="930507">
                <a:buFont typeface="Arial" panose="020B0604020202020204" pitchFamily="34" charset="0"/>
                <a:buChar char="•"/>
              </a:pPr>
              <a:r>
                <a:rPr lang="en-US" sz="1018" dirty="0">
                  <a:solidFill>
                    <a:srgbClr val="EFEFEF"/>
                  </a:solidFill>
                </a:rPr>
                <a:t>Entry configuration: 32GB</a:t>
              </a:r>
            </a:p>
            <a:p>
              <a:pPr marL="116319" indent="-116319" defTabSz="930507">
                <a:buFont typeface="Arial" panose="020B0604020202020204" pitchFamily="34" charset="0"/>
                <a:buChar char="•"/>
              </a:pPr>
              <a:r>
                <a:rPr lang="en-US" sz="1221" dirty="0">
                  <a:solidFill>
                    <a:srgbClr val="EFEFEF"/>
                  </a:solidFill>
                </a:rPr>
                <a:t>Consider additional memory for large, active datasets (&gt;1GB/s throughput)</a:t>
              </a:r>
            </a:p>
            <a:p>
              <a:endParaRPr lang="en-US" sz="1018" dirty="0">
                <a:gradFill>
                  <a:gsLst>
                    <a:gs pos="0">
                      <a:srgbClr val="EFEFEF"/>
                    </a:gs>
                    <a:gs pos="100000">
                      <a:srgbClr val="EFEFEF"/>
                    </a:gs>
                  </a:gsLst>
                  <a:path path="circle">
                    <a:fillToRect l="50000" t="50000" r="50000" b="50000"/>
                  </a:path>
                </a:gradFill>
              </a:endParaRPr>
            </a:p>
            <a:p>
              <a:endParaRPr lang="en-US" sz="1018" dirty="0">
                <a:gradFill>
                  <a:gsLst>
                    <a:gs pos="0">
                      <a:srgbClr val="EFEFEF"/>
                    </a:gs>
                    <a:gs pos="100000">
                      <a:srgbClr val="EFEFEF"/>
                    </a:gs>
                  </a:gsLst>
                  <a:path path="circle">
                    <a:fillToRect l="50000" t="50000" r="50000" b="50000"/>
                  </a:path>
                </a:gradFill>
              </a:endParaRPr>
            </a:p>
          </p:txBody>
        </p:sp>
      </p:grpSp>
      <p:grpSp>
        <p:nvGrpSpPr>
          <p:cNvPr id="101" name="Group 100"/>
          <p:cNvGrpSpPr/>
          <p:nvPr/>
        </p:nvGrpSpPr>
        <p:grpSpPr>
          <a:xfrm>
            <a:off x="7603130" y="2683204"/>
            <a:ext cx="3710869" cy="1209700"/>
            <a:chOff x="7475481" y="2556599"/>
            <a:chExt cx="3646511" cy="1188720"/>
          </a:xfrm>
        </p:grpSpPr>
        <p:sp>
          <p:nvSpPr>
            <p:cNvPr id="77" name="Rectangle 76"/>
            <p:cNvSpPr/>
            <p:nvPr/>
          </p:nvSpPr>
          <p:spPr bwMode="auto">
            <a:xfrm>
              <a:off x="7475481" y="2556599"/>
              <a:ext cx="3646511" cy="118872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sp>
          <p:nvSpPr>
            <p:cNvPr id="78" name="TextBox 77"/>
            <p:cNvSpPr txBox="1"/>
            <p:nvPr/>
          </p:nvSpPr>
          <p:spPr>
            <a:xfrm>
              <a:off x="7487477" y="2599509"/>
              <a:ext cx="3500864" cy="688893"/>
            </a:xfrm>
            <a:prstGeom prst="rect">
              <a:avLst/>
            </a:prstGeom>
            <a:noFill/>
          </p:spPr>
          <p:txBody>
            <a:bodyPr wrap="square" rtlCol="0">
              <a:spAutoFit/>
            </a:bodyPr>
            <a:lstStyle/>
            <a:p>
              <a:pPr marL="116319" indent="-116319" defTabSz="930507">
                <a:buFont typeface="Arial" panose="020B0604020202020204" pitchFamily="34" charset="0"/>
                <a:buChar char="•"/>
              </a:pPr>
              <a:r>
                <a:rPr lang="en-US" sz="1221" dirty="0">
                  <a:solidFill>
                    <a:srgbClr val="EFEFEF"/>
                  </a:solidFill>
                </a:rPr>
                <a:t>Entry: 128GB</a:t>
              </a:r>
            </a:p>
            <a:p>
              <a:pPr marL="116319" indent="-116319" defTabSz="930507">
                <a:buFont typeface="Arial" panose="020B0604020202020204" pitchFamily="34" charset="0"/>
                <a:buChar char="•"/>
              </a:pPr>
              <a:r>
                <a:rPr lang="en-US" sz="1221" dirty="0">
                  <a:solidFill>
                    <a:srgbClr val="EFEFEF"/>
                  </a:solidFill>
                </a:rPr>
                <a:t>For large capacity:  &gt;128GB </a:t>
              </a:r>
            </a:p>
            <a:p>
              <a:endParaRPr lang="en-US" sz="1425" dirty="0">
                <a:gradFill>
                  <a:gsLst>
                    <a:gs pos="0">
                      <a:srgbClr val="EFEFEF"/>
                    </a:gs>
                    <a:gs pos="100000">
                      <a:srgbClr val="EFEFEF"/>
                    </a:gs>
                  </a:gsLst>
                  <a:path path="circle">
                    <a:fillToRect l="50000" t="50000" r="50000" b="50000"/>
                  </a:path>
                </a:gradFill>
              </a:endParaRPr>
            </a:p>
          </p:txBody>
        </p:sp>
      </p:grpSp>
      <p:grpSp>
        <p:nvGrpSpPr>
          <p:cNvPr id="98" name="Group 97"/>
          <p:cNvGrpSpPr/>
          <p:nvPr/>
        </p:nvGrpSpPr>
        <p:grpSpPr>
          <a:xfrm>
            <a:off x="3663563" y="5265467"/>
            <a:ext cx="3710869" cy="1209700"/>
            <a:chOff x="3601990" y="3838450"/>
            <a:chExt cx="3646511" cy="1188720"/>
          </a:xfrm>
        </p:grpSpPr>
        <p:sp>
          <p:nvSpPr>
            <p:cNvPr id="79" name="Rectangle 78"/>
            <p:cNvSpPr/>
            <p:nvPr/>
          </p:nvSpPr>
          <p:spPr bwMode="auto">
            <a:xfrm>
              <a:off x="3601990" y="3838450"/>
              <a:ext cx="3646511" cy="118872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sp>
          <p:nvSpPr>
            <p:cNvPr id="80" name="TextBox 79"/>
            <p:cNvSpPr txBox="1"/>
            <p:nvPr/>
          </p:nvSpPr>
          <p:spPr>
            <a:xfrm>
              <a:off x="3631169" y="3867388"/>
              <a:ext cx="3541132" cy="657405"/>
            </a:xfrm>
            <a:prstGeom prst="rect">
              <a:avLst/>
            </a:prstGeom>
            <a:noFill/>
          </p:spPr>
          <p:txBody>
            <a:bodyPr wrap="square" rtlCol="0">
              <a:spAutoFit/>
            </a:bodyPr>
            <a:lstStyle/>
            <a:p>
              <a:pPr marL="116319" indent="-116319" defTabSz="930507">
                <a:buFont typeface="Arial" panose="020B0604020202020204" pitchFamily="34" charset="0"/>
                <a:buChar char="•"/>
              </a:pPr>
              <a:r>
                <a:rPr lang="en-US" sz="1221" dirty="0">
                  <a:solidFill>
                    <a:srgbClr val="EFEFEF"/>
                  </a:solidFill>
                </a:rPr>
                <a:t>SAS</a:t>
              </a:r>
            </a:p>
            <a:p>
              <a:pPr marL="116319" indent="-116319" defTabSz="930507">
                <a:buFont typeface="Arial" panose="020B0604020202020204" pitchFamily="34" charset="0"/>
                <a:buChar char="•"/>
              </a:pPr>
              <a:r>
                <a:rPr lang="en-US" sz="1221" dirty="0">
                  <a:solidFill>
                    <a:srgbClr val="EFEFEF"/>
                  </a:solidFill>
                </a:rPr>
                <a:t>Entry: HDDs acceptable</a:t>
              </a:r>
            </a:p>
            <a:p>
              <a:pPr marL="116319" indent="-116319" defTabSz="930507">
                <a:buFont typeface="Arial" panose="020B0604020202020204" pitchFamily="34" charset="0"/>
                <a:buChar char="•"/>
              </a:pPr>
              <a:r>
                <a:rPr lang="en-US" sz="1221" dirty="0">
                  <a:solidFill>
                    <a:srgbClr val="EFEFEF"/>
                  </a:solidFill>
                </a:rPr>
                <a:t>Recommend addition of SSDs</a:t>
              </a:r>
            </a:p>
          </p:txBody>
        </p:sp>
      </p:grpSp>
      <p:grpSp>
        <p:nvGrpSpPr>
          <p:cNvPr id="102" name="Group 101"/>
          <p:cNvGrpSpPr/>
          <p:nvPr/>
        </p:nvGrpSpPr>
        <p:grpSpPr>
          <a:xfrm>
            <a:off x="7603130" y="5256899"/>
            <a:ext cx="3710869" cy="1209700"/>
            <a:chOff x="7477101" y="3830030"/>
            <a:chExt cx="3646511" cy="1188720"/>
          </a:xfrm>
        </p:grpSpPr>
        <p:sp>
          <p:nvSpPr>
            <p:cNvPr id="81" name="Rectangle 80"/>
            <p:cNvSpPr/>
            <p:nvPr/>
          </p:nvSpPr>
          <p:spPr bwMode="auto">
            <a:xfrm>
              <a:off x="7477101" y="3830030"/>
              <a:ext cx="3646511" cy="118872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sp>
          <p:nvSpPr>
            <p:cNvPr id="82" name="TextBox 81"/>
            <p:cNvSpPr txBox="1"/>
            <p:nvPr/>
          </p:nvSpPr>
          <p:spPr>
            <a:xfrm>
              <a:off x="7489097" y="3872940"/>
              <a:ext cx="3500864" cy="657405"/>
            </a:xfrm>
            <a:prstGeom prst="rect">
              <a:avLst/>
            </a:prstGeom>
            <a:noFill/>
          </p:spPr>
          <p:txBody>
            <a:bodyPr wrap="square" rtlCol="0">
              <a:spAutoFit/>
            </a:bodyPr>
            <a:lstStyle/>
            <a:p>
              <a:pPr marL="116319" indent="-116319" defTabSz="930507">
                <a:buFont typeface="Arial" panose="020B0604020202020204" pitchFamily="34" charset="0"/>
                <a:buChar char="•"/>
              </a:pPr>
              <a:r>
                <a:rPr lang="en-US" sz="1221" dirty="0">
                  <a:solidFill>
                    <a:srgbClr val="EFEFEF"/>
                  </a:solidFill>
                </a:rPr>
                <a:t>SAS</a:t>
              </a:r>
            </a:p>
            <a:p>
              <a:pPr marL="116319" indent="-116319" defTabSz="930507">
                <a:buFont typeface="Arial" panose="020B0604020202020204" pitchFamily="34" charset="0"/>
                <a:buChar char="•"/>
              </a:pPr>
              <a:r>
                <a:rPr lang="en-US" sz="1221" dirty="0">
                  <a:solidFill>
                    <a:srgbClr val="EFEFEF"/>
                  </a:solidFill>
                </a:rPr>
                <a:t>HDDs acceptable</a:t>
              </a:r>
            </a:p>
            <a:p>
              <a:pPr marL="116319" indent="-116319" defTabSz="930507">
                <a:buFont typeface="Arial" panose="020B0604020202020204" pitchFamily="34" charset="0"/>
                <a:buChar char="•"/>
              </a:pPr>
              <a:r>
                <a:rPr lang="en-US" sz="1221" dirty="0">
                  <a:solidFill>
                    <a:srgbClr val="EFEFEF"/>
                  </a:solidFill>
                </a:rPr>
                <a:t>Consider SSDs for I/O intensive workloads</a:t>
              </a:r>
            </a:p>
          </p:txBody>
        </p:sp>
      </p:grpSp>
      <p:grpSp>
        <p:nvGrpSpPr>
          <p:cNvPr id="99" name="Group 98"/>
          <p:cNvGrpSpPr/>
          <p:nvPr/>
        </p:nvGrpSpPr>
        <p:grpSpPr>
          <a:xfrm>
            <a:off x="3663563" y="3969426"/>
            <a:ext cx="3710869" cy="1209700"/>
            <a:chOff x="3600370" y="5110789"/>
            <a:chExt cx="3646511" cy="1188720"/>
          </a:xfrm>
        </p:grpSpPr>
        <p:sp>
          <p:nvSpPr>
            <p:cNvPr id="85" name="Rectangle 84"/>
            <p:cNvSpPr/>
            <p:nvPr/>
          </p:nvSpPr>
          <p:spPr bwMode="auto">
            <a:xfrm>
              <a:off x="3600370" y="5110789"/>
              <a:ext cx="3646511" cy="118872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sp>
          <p:nvSpPr>
            <p:cNvPr id="86" name="TextBox 85"/>
            <p:cNvSpPr txBox="1"/>
            <p:nvPr/>
          </p:nvSpPr>
          <p:spPr>
            <a:xfrm>
              <a:off x="3612830" y="5123046"/>
              <a:ext cx="3634051" cy="1097088"/>
            </a:xfrm>
            <a:prstGeom prst="rect">
              <a:avLst/>
            </a:prstGeom>
            <a:noFill/>
          </p:spPr>
          <p:txBody>
            <a:bodyPr wrap="square" rtlCol="0">
              <a:spAutoFit/>
            </a:bodyPr>
            <a:lstStyle/>
            <a:p>
              <a:pPr marL="174477" indent="-174477" defTabSz="930507">
                <a:buFont typeface="Arial" panose="020B0604020202020204" pitchFamily="34" charset="0"/>
                <a:buChar char="•"/>
              </a:pPr>
              <a:r>
                <a:rPr lang="en-US" sz="1221" dirty="0">
                  <a:solidFill>
                    <a:srgbClr val="EFEFEF"/>
                  </a:solidFill>
                </a:rPr>
                <a:t>Heartbeat connection</a:t>
              </a:r>
            </a:p>
            <a:p>
              <a:pPr marL="639731" lvl="1" indent="-174477" defTabSz="930507">
                <a:buFont typeface="Arial" panose="020B0604020202020204" pitchFamily="34" charset="0"/>
                <a:buChar char="•"/>
              </a:pPr>
              <a:r>
                <a:rPr lang="en-US" sz="1018" dirty="0">
                  <a:solidFill>
                    <a:srgbClr val="EFEFEF"/>
                  </a:solidFill>
                </a:rPr>
                <a:t>Recommend 10GbE</a:t>
              </a:r>
            </a:p>
            <a:p>
              <a:pPr marL="639731" lvl="1" indent="-174477" defTabSz="930507">
                <a:buFont typeface="Arial" panose="020B0604020202020204" pitchFamily="34" charset="0"/>
                <a:buChar char="•"/>
              </a:pPr>
              <a:r>
                <a:rPr lang="en-US" sz="1018" dirty="0">
                  <a:solidFill>
                    <a:srgbClr val="EFEFEF"/>
                  </a:solidFill>
                </a:rPr>
                <a:t>Entry: 1GbE</a:t>
              </a:r>
            </a:p>
            <a:p>
              <a:pPr marL="174477" indent="-174477" defTabSz="930507">
                <a:buFont typeface="Arial" panose="020B0604020202020204" pitchFamily="34" charset="0"/>
                <a:buChar char="•"/>
              </a:pPr>
              <a:r>
                <a:rPr lang="en-US" sz="1221" dirty="0">
                  <a:solidFill>
                    <a:srgbClr val="EFEFEF"/>
                  </a:solidFill>
                </a:rPr>
                <a:t>External </a:t>
              </a:r>
            </a:p>
            <a:p>
              <a:pPr marL="639731" lvl="1" indent="-174477" defTabSz="930507">
                <a:buFont typeface="Arial" panose="020B0604020202020204" pitchFamily="34" charset="0"/>
                <a:buChar char="•"/>
              </a:pPr>
              <a:r>
                <a:rPr lang="en-US" sz="1018" dirty="0">
                  <a:solidFill>
                    <a:srgbClr val="EFEFEF"/>
                  </a:solidFill>
                </a:rPr>
                <a:t>10+GbE or IB, with RDMA</a:t>
              </a:r>
            </a:p>
            <a:p>
              <a:pPr marL="639731" lvl="1" indent="-174477" defTabSz="930507">
                <a:buFont typeface="Arial" panose="020B0604020202020204" pitchFamily="34" charset="0"/>
                <a:buChar char="•"/>
              </a:pPr>
              <a:r>
                <a:rPr lang="en-US" sz="1018" dirty="0">
                  <a:solidFill>
                    <a:srgbClr val="EFEFEF"/>
                  </a:solidFill>
                </a:rPr>
                <a:t>2x per server node</a:t>
              </a:r>
            </a:p>
          </p:txBody>
        </p:sp>
      </p:grpSp>
      <p:grpSp>
        <p:nvGrpSpPr>
          <p:cNvPr id="103" name="Group 102"/>
          <p:cNvGrpSpPr/>
          <p:nvPr/>
        </p:nvGrpSpPr>
        <p:grpSpPr>
          <a:xfrm>
            <a:off x="7603130" y="3960859"/>
            <a:ext cx="3710869" cy="1272797"/>
            <a:chOff x="7475481" y="5102369"/>
            <a:chExt cx="3646511" cy="1250722"/>
          </a:xfrm>
        </p:grpSpPr>
        <p:sp>
          <p:nvSpPr>
            <p:cNvPr id="87" name="Rectangle 86"/>
            <p:cNvSpPr/>
            <p:nvPr/>
          </p:nvSpPr>
          <p:spPr bwMode="auto">
            <a:xfrm>
              <a:off x="7475481" y="5102369"/>
              <a:ext cx="3646511" cy="118872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sp>
          <p:nvSpPr>
            <p:cNvPr id="88" name="TextBox 87"/>
            <p:cNvSpPr txBox="1"/>
            <p:nvPr/>
          </p:nvSpPr>
          <p:spPr>
            <a:xfrm>
              <a:off x="7487476" y="5145279"/>
              <a:ext cx="3630647" cy="1207812"/>
            </a:xfrm>
            <a:prstGeom prst="rect">
              <a:avLst/>
            </a:prstGeom>
            <a:noFill/>
          </p:spPr>
          <p:txBody>
            <a:bodyPr wrap="square" tIns="0" rtlCol="0">
              <a:spAutoFit/>
            </a:bodyPr>
            <a:lstStyle/>
            <a:p>
              <a:pPr marL="174477" indent="-174477" defTabSz="930507">
                <a:buFont typeface="Arial" panose="020B0604020202020204" pitchFamily="34" charset="0"/>
                <a:buChar char="•"/>
              </a:pPr>
              <a:r>
                <a:rPr lang="en-US" sz="1221" dirty="0">
                  <a:solidFill>
                    <a:srgbClr val="EFEFEF"/>
                  </a:solidFill>
                </a:rPr>
                <a:t>Heartbeat connection</a:t>
              </a:r>
            </a:p>
            <a:p>
              <a:pPr marL="639731" lvl="1" indent="-174477" defTabSz="930507">
                <a:buFont typeface="Arial" panose="020B0604020202020204" pitchFamily="34" charset="0"/>
                <a:buChar char="•"/>
              </a:pPr>
              <a:r>
                <a:rPr lang="en-US" sz="1018" dirty="0">
                  <a:solidFill>
                    <a:srgbClr val="EFEFEF"/>
                  </a:solidFill>
                </a:rPr>
                <a:t>Recommend 10GbE</a:t>
              </a:r>
            </a:p>
            <a:p>
              <a:pPr marL="639731" lvl="1" indent="-174477" defTabSz="930507">
                <a:buFont typeface="Arial" panose="020B0604020202020204" pitchFamily="34" charset="0"/>
                <a:buChar char="•"/>
              </a:pPr>
              <a:r>
                <a:rPr lang="en-US" sz="1018" dirty="0">
                  <a:solidFill>
                    <a:srgbClr val="EFEFEF"/>
                  </a:solidFill>
                </a:rPr>
                <a:t>Entry: 1GbE</a:t>
              </a:r>
            </a:p>
            <a:p>
              <a:pPr marL="174477" indent="-174477" defTabSz="930507">
                <a:buFont typeface="Arial" panose="020B0604020202020204" pitchFamily="34" charset="0"/>
                <a:buChar char="•"/>
              </a:pPr>
              <a:r>
                <a:rPr lang="en-US" sz="1221" dirty="0">
                  <a:solidFill>
                    <a:srgbClr val="EFEFEF"/>
                  </a:solidFill>
                </a:rPr>
                <a:t>External </a:t>
              </a:r>
            </a:p>
            <a:p>
              <a:pPr marL="639731" lvl="1" indent="-174477" defTabSz="930507">
                <a:buFont typeface="Arial" panose="020B0604020202020204" pitchFamily="34" charset="0"/>
                <a:buChar char="•"/>
              </a:pPr>
              <a:r>
                <a:rPr lang="en-US" sz="1018" dirty="0">
                  <a:solidFill>
                    <a:srgbClr val="EFEFEF"/>
                  </a:solidFill>
                </a:rPr>
                <a:t>Entry: 2x 1GbE </a:t>
              </a:r>
            </a:p>
            <a:p>
              <a:pPr marL="639731" lvl="1" indent="-174477" defTabSz="930507">
                <a:buFont typeface="Arial" panose="020B0604020202020204" pitchFamily="34" charset="0"/>
                <a:buChar char="•"/>
              </a:pPr>
              <a:r>
                <a:rPr lang="en-US" sz="1018" dirty="0">
                  <a:solidFill>
                    <a:srgbClr val="EFEFEF"/>
                  </a:solidFill>
                </a:rPr>
                <a:t>Large capacity: 2x 10GbE (also for scale out scenarios)</a:t>
              </a:r>
            </a:p>
          </p:txBody>
        </p:sp>
      </p:grpSp>
      <p:grpSp>
        <p:nvGrpSpPr>
          <p:cNvPr id="92" name="Group 91"/>
          <p:cNvGrpSpPr/>
          <p:nvPr/>
        </p:nvGrpSpPr>
        <p:grpSpPr>
          <a:xfrm>
            <a:off x="4019205" y="626308"/>
            <a:ext cx="2782991" cy="887115"/>
            <a:chOff x="3933518" y="607837"/>
            <a:chExt cx="2734725" cy="871730"/>
          </a:xfrm>
        </p:grpSpPr>
        <p:sp>
          <p:nvSpPr>
            <p:cNvPr id="69" name="TextBox 68"/>
            <p:cNvSpPr txBox="1"/>
            <p:nvPr/>
          </p:nvSpPr>
          <p:spPr>
            <a:xfrm>
              <a:off x="5051364" y="946674"/>
              <a:ext cx="1616879" cy="254287"/>
            </a:xfrm>
            <a:prstGeom prst="rect">
              <a:avLst/>
            </a:prstGeom>
            <a:noFill/>
          </p:spPr>
          <p:txBody>
            <a:bodyPr wrap="square" lIns="0" tIns="0" rIns="0" bIns="0" rtlCol="0">
              <a:spAutoFit/>
            </a:bodyPr>
            <a:lstStyle/>
            <a:p>
              <a:pPr defTabSz="930507">
                <a:lnSpc>
                  <a:spcPct val="90000"/>
                </a:lnSpc>
              </a:pPr>
              <a:r>
                <a:rPr lang="en-US" sz="1832" spc="-51" dirty="0">
                  <a:gradFill>
                    <a:gsLst>
                      <a:gs pos="2917">
                        <a:srgbClr val="FFFFFF"/>
                      </a:gs>
                      <a:gs pos="100000">
                        <a:srgbClr val="FFFFFF"/>
                      </a:gs>
                    </a:gsLst>
                    <a:lin ang="5400000" scaled="0"/>
                  </a:gradFill>
                </a:rPr>
                <a:t>Storage Server</a:t>
              </a:r>
            </a:p>
          </p:txBody>
        </p:sp>
        <p:pic>
          <p:nvPicPr>
            <p:cNvPr id="89" name="Picture 4" descr="\\MAGNUM\Projects\Microsoft\Cloud Power FY12\Design\ICONS_PNG\Private_Cloud.png"/>
            <p:cNvPicPr>
              <a:picLocks noChangeAspect="1" noChangeArrowheads="1"/>
            </p:cNvPicPr>
            <p:nvPr/>
          </p:nvPicPr>
          <p:blipFill>
            <a:blip r:embed="rId5" cstate="screen">
              <a:lum bright="100000"/>
              <a:extLst>
                <a:ext uri="{28A0092B-C50C-407E-A947-70E740481C1C}">
                  <a14:useLocalDpi xmlns:a14="http://schemas.microsoft.com/office/drawing/2010/main"/>
                </a:ext>
              </a:extLst>
            </a:blip>
            <a:srcRect/>
            <a:stretch>
              <a:fillRect/>
            </a:stretch>
          </p:blipFill>
          <p:spPr bwMode="auto">
            <a:xfrm>
              <a:off x="3933518" y="607837"/>
              <a:ext cx="991441" cy="871730"/>
            </a:xfrm>
            <a:prstGeom prst="rect">
              <a:avLst/>
            </a:prstGeom>
            <a:noFill/>
          </p:spPr>
        </p:pic>
      </p:grpSp>
      <p:sp>
        <p:nvSpPr>
          <p:cNvPr id="91" name="TextBox 90"/>
          <p:cNvSpPr txBox="1"/>
          <p:nvPr/>
        </p:nvSpPr>
        <p:spPr>
          <a:xfrm>
            <a:off x="1939331" y="6544954"/>
            <a:ext cx="8772912" cy="281937"/>
          </a:xfrm>
          <a:prstGeom prst="rect">
            <a:avLst/>
          </a:prstGeom>
          <a:noFill/>
        </p:spPr>
        <p:txBody>
          <a:bodyPr wrap="square" lIns="0" tIns="0" rIns="0" bIns="0" rtlCol="0">
            <a:spAutoFit/>
          </a:bodyPr>
          <a:lstStyle/>
          <a:p>
            <a:pPr marL="116319" indent="-116319" defTabSz="930507">
              <a:lnSpc>
                <a:spcPct val="90000"/>
              </a:lnSpc>
            </a:pPr>
            <a:r>
              <a:rPr lang="en-US" sz="2036" spc="-51" dirty="0">
                <a:gradFill>
                  <a:gsLst>
                    <a:gs pos="2917">
                      <a:srgbClr val="FFFFFF"/>
                    </a:gs>
                    <a:gs pos="100000">
                      <a:srgbClr val="FFFFFF"/>
                    </a:gs>
                  </a:gsLst>
                  <a:lin ang="5400000" scaled="0"/>
                </a:gradFill>
                <a:latin typeface="Segoe UI Semibold" panose="020B0702040204020203" pitchFamily="34" charset="0"/>
                <a:cs typeface="Segoe UI Semibold" panose="020B0702040204020203" pitchFamily="34" charset="0"/>
              </a:rPr>
              <a:t>*</a:t>
            </a:r>
            <a:r>
              <a:rPr lang="en-US" sz="1221" spc="-51" dirty="0">
                <a:gradFill>
                  <a:gsLst>
                    <a:gs pos="2917">
                      <a:srgbClr val="FFFFFF"/>
                    </a:gs>
                    <a:gs pos="100000">
                      <a:srgbClr val="FFFFFF"/>
                    </a:gs>
                  </a:gsLst>
                  <a:lin ang="5400000" scaled="0"/>
                </a:gradFill>
                <a:latin typeface="Segoe UI Semibold" panose="020B0702040204020203" pitchFamily="34" charset="0"/>
                <a:cs typeface="Segoe UI Semibold" panose="020B0702040204020203" pitchFamily="34" charset="0"/>
              </a:rPr>
              <a:t> Note</a:t>
            </a:r>
            <a:r>
              <a:rPr lang="en-US" sz="1221" spc="-51" dirty="0">
                <a:gradFill>
                  <a:gsLst>
                    <a:gs pos="2917">
                      <a:srgbClr val="FFFFFF"/>
                    </a:gs>
                    <a:gs pos="100000">
                      <a:srgbClr val="FFFFFF"/>
                    </a:gs>
                  </a:gsLst>
                  <a:lin ang="5400000" scaled="0"/>
                </a:gradFill>
              </a:rPr>
              <a:t>: </a:t>
            </a:r>
            <a:r>
              <a:rPr lang="en-US" sz="1221" i="1" spc="-51" dirty="0">
                <a:gradFill>
                  <a:gsLst>
                    <a:gs pos="2917">
                      <a:srgbClr val="FFFFFF"/>
                    </a:gs>
                    <a:gs pos="100000">
                      <a:srgbClr val="FFFFFF"/>
                    </a:gs>
                  </a:gsLst>
                  <a:lin ang="5400000" scaled="0"/>
                </a:gradFill>
                <a:latin typeface="Segoe UI Semibold" panose="020B0702040204020203" pitchFamily="34" charset="0"/>
                <a:cs typeface="Segoe UI Semibold" panose="020B0702040204020203" pitchFamily="34" charset="0"/>
              </a:rPr>
              <a:t>These are guidelines only</a:t>
            </a:r>
            <a:r>
              <a:rPr lang="en-US" sz="1221" spc="-51" dirty="0">
                <a:gradFill>
                  <a:gsLst>
                    <a:gs pos="2917">
                      <a:srgbClr val="FFFFFF"/>
                    </a:gs>
                    <a:gs pos="100000">
                      <a:srgbClr val="FFFFFF"/>
                    </a:gs>
                  </a:gsLst>
                  <a:lin ang="5400000" scaled="0"/>
                </a:gradFill>
                <a:latin typeface="Segoe UI Semibold" panose="020B0702040204020203" pitchFamily="34" charset="0"/>
                <a:cs typeface="Segoe UI Semibold" panose="020B0702040204020203" pitchFamily="34" charset="0"/>
              </a:rPr>
              <a:t>. </a:t>
            </a:r>
            <a:r>
              <a:rPr lang="en-US" sz="1221" spc="-51" dirty="0">
                <a:gradFill>
                  <a:gsLst>
                    <a:gs pos="2917">
                      <a:srgbClr val="FFFFFF"/>
                    </a:gs>
                    <a:gs pos="100000">
                      <a:srgbClr val="FFFFFF"/>
                    </a:gs>
                  </a:gsLst>
                  <a:lin ang="5400000" scaled="0"/>
                </a:gradFill>
              </a:rPr>
              <a:t>System results are significantly dependent on the specific workloads and overall system configurations.</a:t>
            </a:r>
          </a:p>
        </p:txBody>
      </p:sp>
      <p:grpSp>
        <p:nvGrpSpPr>
          <p:cNvPr id="95" name="Group 94"/>
          <p:cNvGrpSpPr/>
          <p:nvPr/>
        </p:nvGrpSpPr>
        <p:grpSpPr>
          <a:xfrm>
            <a:off x="978466" y="2695352"/>
            <a:ext cx="2415786" cy="1209700"/>
            <a:chOff x="961843" y="2568537"/>
            <a:chExt cx="2373889" cy="1188720"/>
          </a:xfrm>
        </p:grpSpPr>
        <p:grpSp>
          <p:nvGrpSpPr>
            <p:cNvPr id="64" name="Group 63"/>
            <p:cNvGrpSpPr/>
            <p:nvPr/>
          </p:nvGrpSpPr>
          <p:grpSpPr>
            <a:xfrm>
              <a:off x="961843" y="2568537"/>
              <a:ext cx="2373889" cy="1188720"/>
              <a:chOff x="890200" y="2432569"/>
              <a:chExt cx="2373889" cy="1188720"/>
            </a:xfrm>
          </p:grpSpPr>
          <p:sp>
            <p:nvSpPr>
              <p:cNvPr id="58" name="Rectangle 57"/>
              <p:cNvSpPr/>
              <p:nvPr/>
            </p:nvSpPr>
            <p:spPr bwMode="auto">
              <a:xfrm>
                <a:off x="890200" y="2432569"/>
                <a:ext cx="2303149" cy="1188720"/>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59" name="TextBox 58"/>
              <p:cNvSpPr txBox="1"/>
              <p:nvPr/>
            </p:nvSpPr>
            <p:spPr>
              <a:xfrm>
                <a:off x="1784608" y="2796953"/>
                <a:ext cx="1479481" cy="469309"/>
              </a:xfrm>
              <a:prstGeom prst="rect">
                <a:avLst/>
              </a:prstGeom>
              <a:noFill/>
            </p:spPr>
            <p:txBody>
              <a:bodyPr wrap="square" rtlCol="0">
                <a:spAutoFit/>
              </a:bodyPr>
              <a:lstStyle/>
              <a:p>
                <a:pPr algn="ctr"/>
                <a:r>
                  <a:rPr lang="en-US" sz="2443" dirty="0">
                    <a:gradFill>
                      <a:gsLst>
                        <a:gs pos="0">
                          <a:srgbClr val="EFEFEF"/>
                        </a:gs>
                        <a:gs pos="100000">
                          <a:srgbClr val="EFEFEF"/>
                        </a:gs>
                      </a:gsLst>
                      <a:path path="circle">
                        <a:fillToRect l="50000" t="50000" r="50000" b="50000"/>
                      </a:path>
                    </a:gradFill>
                    <a:latin typeface="Segoe UI Semibold" panose="020B0702040204020203" pitchFamily="34" charset="0"/>
                    <a:cs typeface="Segoe UI Semibold" panose="020B0702040204020203" pitchFamily="34" charset="0"/>
                  </a:rPr>
                  <a:t>Memory</a:t>
                </a:r>
              </a:p>
            </p:txBody>
          </p:sp>
        </p:grpSp>
        <p:pic>
          <p:nvPicPr>
            <p:cNvPr id="94" name="Picture 93"/>
            <p:cNvPicPr>
              <a:picLocks noChangeAspect="1"/>
            </p:cNvPicPr>
            <p:nvPr/>
          </p:nvPicPr>
          <p:blipFill>
            <a:blip r:embed="rId6" cstate="screen">
              <a:clrChange>
                <a:clrFrom>
                  <a:srgbClr val="00188F"/>
                </a:clrFrom>
                <a:clrTo>
                  <a:srgbClr val="00188F">
                    <a:alpha val="0"/>
                  </a:srgbClr>
                </a:clrTo>
              </a:clrChange>
              <a:extLst>
                <a:ext uri="{28A0092B-C50C-407E-A947-70E740481C1C}">
                  <a14:useLocalDpi xmlns:a14="http://schemas.microsoft.com/office/drawing/2010/main"/>
                </a:ext>
              </a:extLst>
            </a:blip>
            <a:stretch>
              <a:fillRect/>
            </a:stretch>
          </p:blipFill>
          <p:spPr>
            <a:xfrm>
              <a:off x="1084210" y="2899856"/>
              <a:ext cx="821832" cy="502746"/>
            </a:xfrm>
            <a:prstGeom prst="rect">
              <a:avLst/>
            </a:prstGeom>
          </p:spPr>
        </p:pic>
      </p:grpSp>
    </p:spTree>
    <p:extLst>
      <p:ext uri="{BB962C8B-B14F-4D97-AF65-F5344CB8AC3E}">
        <p14:creationId xmlns:p14="http://schemas.microsoft.com/office/powerpoint/2010/main" val="644586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250" fill="hold"/>
                                        <p:tgtEl>
                                          <p:spTgt spid="65"/>
                                        </p:tgtEl>
                                        <p:attrNameLst>
                                          <p:attrName>ppt_x</p:attrName>
                                        </p:attrNameLst>
                                      </p:cBhvr>
                                      <p:tavLst>
                                        <p:tav tm="0">
                                          <p:val>
                                            <p:strVal val="0-#ppt_w/2"/>
                                          </p:val>
                                        </p:tav>
                                        <p:tav tm="100000">
                                          <p:val>
                                            <p:strVal val="#ppt_x"/>
                                          </p:val>
                                        </p:tav>
                                      </p:tavLst>
                                    </p:anim>
                                    <p:anim calcmode="lin" valueType="num">
                                      <p:cBhvr additive="base">
                                        <p:cTn id="8" dur="250" fill="hold"/>
                                        <p:tgtEl>
                                          <p:spTgt spid="6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95"/>
                                        </p:tgtEl>
                                        <p:attrNameLst>
                                          <p:attrName>style.visibility</p:attrName>
                                        </p:attrNameLst>
                                      </p:cBhvr>
                                      <p:to>
                                        <p:strVal val="visible"/>
                                      </p:to>
                                    </p:set>
                                    <p:anim calcmode="lin" valueType="num">
                                      <p:cBhvr additive="base">
                                        <p:cTn id="11" dur="250" fill="hold"/>
                                        <p:tgtEl>
                                          <p:spTgt spid="95"/>
                                        </p:tgtEl>
                                        <p:attrNameLst>
                                          <p:attrName>ppt_x</p:attrName>
                                        </p:attrNameLst>
                                      </p:cBhvr>
                                      <p:tavLst>
                                        <p:tav tm="0">
                                          <p:val>
                                            <p:strVal val="0-#ppt_w/2"/>
                                          </p:val>
                                        </p:tav>
                                        <p:tav tm="100000">
                                          <p:val>
                                            <p:strVal val="#ppt_x"/>
                                          </p:val>
                                        </p:tav>
                                      </p:tavLst>
                                    </p:anim>
                                    <p:anim calcmode="lin" valueType="num">
                                      <p:cBhvr additive="base">
                                        <p:cTn id="12" dur="250" fill="hold"/>
                                        <p:tgtEl>
                                          <p:spTgt spid="9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250" fill="hold"/>
                                        <p:tgtEl>
                                          <p:spTgt spid="84"/>
                                        </p:tgtEl>
                                        <p:attrNameLst>
                                          <p:attrName>ppt_x</p:attrName>
                                        </p:attrNameLst>
                                      </p:cBhvr>
                                      <p:tavLst>
                                        <p:tav tm="0">
                                          <p:val>
                                            <p:strVal val="0-#ppt_w/2"/>
                                          </p:val>
                                        </p:tav>
                                        <p:tav tm="100000">
                                          <p:val>
                                            <p:strVal val="#ppt_x"/>
                                          </p:val>
                                        </p:tav>
                                      </p:tavLst>
                                    </p:anim>
                                    <p:anim calcmode="lin" valueType="num">
                                      <p:cBhvr additive="base">
                                        <p:cTn id="16" dur="250" fill="hold"/>
                                        <p:tgtEl>
                                          <p:spTgt spid="8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250" fill="hold"/>
                                        <p:tgtEl>
                                          <p:spTgt spid="66"/>
                                        </p:tgtEl>
                                        <p:attrNameLst>
                                          <p:attrName>ppt_x</p:attrName>
                                        </p:attrNameLst>
                                      </p:cBhvr>
                                      <p:tavLst>
                                        <p:tav tm="0">
                                          <p:val>
                                            <p:strVal val="0-#ppt_w/2"/>
                                          </p:val>
                                        </p:tav>
                                        <p:tav tm="100000">
                                          <p:val>
                                            <p:strVal val="#ppt_x"/>
                                          </p:val>
                                        </p:tav>
                                      </p:tavLst>
                                    </p:anim>
                                    <p:anim calcmode="lin" valueType="num">
                                      <p:cBhvr additive="base">
                                        <p:cTn id="20" dur="250" fill="hold"/>
                                        <p:tgtEl>
                                          <p:spTgt spid="66"/>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fade">
                                      <p:cBhvr>
                                        <p:cTn id="24" dur="500"/>
                                        <p:tgtEl>
                                          <p:spTgt spid="92"/>
                                        </p:tgtEl>
                                      </p:cBhvr>
                                    </p:animEffect>
                                  </p:childTnLst>
                                </p:cTn>
                              </p:par>
                            </p:childTnLst>
                          </p:cTn>
                        </p:par>
                        <p:par>
                          <p:cTn id="25" fill="hold">
                            <p:stCondLst>
                              <p:cond delay="1500"/>
                            </p:stCondLst>
                            <p:childTnLst>
                              <p:par>
                                <p:cTn id="26" presetID="2" presetClass="entr" presetSubtype="2" decel="100000" fill="hold" nodeType="afterEffect">
                                  <p:stCondLst>
                                    <p:cond delay="500"/>
                                  </p:stCondLst>
                                  <p:childTnLst>
                                    <p:set>
                                      <p:cBhvr>
                                        <p:cTn id="27" dur="1" fill="hold">
                                          <p:stCondLst>
                                            <p:cond delay="0"/>
                                          </p:stCondLst>
                                        </p:cTn>
                                        <p:tgtEl>
                                          <p:spTgt spid="96"/>
                                        </p:tgtEl>
                                        <p:attrNameLst>
                                          <p:attrName>style.visibility</p:attrName>
                                        </p:attrNameLst>
                                      </p:cBhvr>
                                      <p:to>
                                        <p:strVal val="visible"/>
                                      </p:to>
                                    </p:set>
                                    <p:anim calcmode="lin" valueType="num">
                                      <p:cBhvr additive="base">
                                        <p:cTn id="28" dur="250" fill="hold"/>
                                        <p:tgtEl>
                                          <p:spTgt spid="96"/>
                                        </p:tgtEl>
                                        <p:attrNameLst>
                                          <p:attrName>ppt_x</p:attrName>
                                        </p:attrNameLst>
                                      </p:cBhvr>
                                      <p:tavLst>
                                        <p:tav tm="0">
                                          <p:val>
                                            <p:strVal val="1+#ppt_w/2"/>
                                          </p:val>
                                        </p:tav>
                                        <p:tav tm="100000">
                                          <p:val>
                                            <p:strVal val="#ppt_x"/>
                                          </p:val>
                                        </p:tav>
                                      </p:tavLst>
                                    </p:anim>
                                    <p:anim calcmode="lin" valueType="num">
                                      <p:cBhvr additive="base">
                                        <p:cTn id="29" dur="250" fill="hold"/>
                                        <p:tgtEl>
                                          <p:spTgt spid="96"/>
                                        </p:tgtEl>
                                        <p:attrNameLst>
                                          <p:attrName>ppt_y</p:attrName>
                                        </p:attrNameLst>
                                      </p:cBhvr>
                                      <p:tavLst>
                                        <p:tav tm="0">
                                          <p:val>
                                            <p:strVal val="#ppt_y"/>
                                          </p:val>
                                        </p:tav>
                                        <p:tav tm="100000">
                                          <p:val>
                                            <p:strVal val="#ppt_y"/>
                                          </p:val>
                                        </p:tav>
                                      </p:tavLst>
                                    </p:anim>
                                  </p:childTnLst>
                                </p:cTn>
                              </p:par>
                              <p:par>
                                <p:cTn id="30" presetID="2" presetClass="entr" presetSubtype="2" decel="100000" fill="hold" nodeType="withEffect">
                                  <p:stCondLst>
                                    <p:cond delay="750"/>
                                  </p:stCondLst>
                                  <p:childTnLst>
                                    <p:set>
                                      <p:cBhvr>
                                        <p:cTn id="31" dur="1" fill="hold">
                                          <p:stCondLst>
                                            <p:cond delay="0"/>
                                          </p:stCondLst>
                                        </p:cTn>
                                        <p:tgtEl>
                                          <p:spTgt spid="97"/>
                                        </p:tgtEl>
                                        <p:attrNameLst>
                                          <p:attrName>style.visibility</p:attrName>
                                        </p:attrNameLst>
                                      </p:cBhvr>
                                      <p:to>
                                        <p:strVal val="visible"/>
                                      </p:to>
                                    </p:set>
                                    <p:anim calcmode="lin" valueType="num">
                                      <p:cBhvr additive="base">
                                        <p:cTn id="32" dur="250" fill="hold"/>
                                        <p:tgtEl>
                                          <p:spTgt spid="97"/>
                                        </p:tgtEl>
                                        <p:attrNameLst>
                                          <p:attrName>ppt_x</p:attrName>
                                        </p:attrNameLst>
                                      </p:cBhvr>
                                      <p:tavLst>
                                        <p:tav tm="0">
                                          <p:val>
                                            <p:strVal val="1+#ppt_w/2"/>
                                          </p:val>
                                        </p:tav>
                                        <p:tav tm="100000">
                                          <p:val>
                                            <p:strVal val="#ppt_x"/>
                                          </p:val>
                                        </p:tav>
                                      </p:tavLst>
                                    </p:anim>
                                    <p:anim calcmode="lin" valueType="num">
                                      <p:cBhvr additive="base">
                                        <p:cTn id="33" dur="250" fill="hold"/>
                                        <p:tgtEl>
                                          <p:spTgt spid="97"/>
                                        </p:tgtEl>
                                        <p:attrNameLst>
                                          <p:attrName>ppt_y</p:attrName>
                                        </p:attrNameLst>
                                      </p:cBhvr>
                                      <p:tavLst>
                                        <p:tav tm="0">
                                          <p:val>
                                            <p:strVal val="#ppt_y"/>
                                          </p:val>
                                        </p:tav>
                                        <p:tav tm="100000">
                                          <p:val>
                                            <p:strVal val="#ppt_y"/>
                                          </p:val>
                                        </p:tav>
                                      </p:tavLst>
                                    </p:anim>
                                  </p:childTnLst>
                                </p:cTn>
                              </p:par>
                              <p:par>
                                <p:cTn id="34" presetID="2" presetClass="entr" presetSubtype="2" decel="100000" fill="hold" nodeType="withEffect">
                                  <p:stCondLst>
                                    <p:cond delay="1000"/>
                                  </p:stCondLst>
                                  <p:childTnLst>
                                    <p:set>
                                      <p:cBhvr>
                                        <p:cTn id="35" dur="1" fill="hold">
                                          <p:stCondLst>
                                            <p:cond delay="0"/>
                                          </p:stCondLst>
                                        </p:cTn>
                                        <p:tgtEl>
                                          <p:spTgt spid="99"/>
                                        </p:tgtEl>
                                        <p:attrNameLst>
                                          <p:attrName>style.visibility</p:attrName>
                                        </p:attrNameLst>
                                      </p:cBhvr>
                                      <p:to>
                                        <p:strVal val="visible"/>
                                      </p:to>
                                    </p:set>
                                    <p:anim calcmode="lin" valueType="num">
                                      <p:cBhvr additive="base">
                                        <p:cTn id="36" dur="250" fill="hold"/>
                                        <p:tgtEl>
                                          <p:spTgt spid="99"/>
                                        </p:tgtEl>
                                        <p:attrNameLst>
                                          <p:attrName>ppt_x</p:attrName>
                                        </p:attrNameLst>
                                      </p:cBhvr>
                                      <p:tavLst>
                                        <p:tav tm="0">
                                          <p:val>
                                            <p:strVal val="1+#ppt_w/2"/>
                                          </p:val>
                                        </p:tav>
                                        <p:tav tm="100000">
                                          <p:val>
                                            <p:strVal val="#ppt_x"/>
                                          </p:val>
                                        </p:tav>
                                      </p:tavLst>
                                    </p:anim>
                                    <p:anim calcmode="lin" valueType="num">
                                      <p:cBhvr additive="base">
                                        <p:cTn id="37" dur="250" fill="hold"/>
                                        <p:tgtEl>
                                          <p:spTgt spid="99"/>
                                        </p:tgtEl>
                                        <p:attrNameLst>
                                          <p:attrName>ppt_y</p:attrName>
                                        </p:attrNameLst>
                                      </p:cBhvr>
                                      <p:tavLst>
                                        <p:tav tm="0">
                                          <p:val>
                                            <p:strVal val="#ppt_y"/>
                                          </p:val>
                                        </p:tav>
                                        <p:tav tm="100000">
                                          <p:val>
                                            <p:strVal val="#ppt_y"/>
                                          </p:val>
                                        </p:tav>
                                      </p:tavLst>
                                    </p:anim>
                                  </p:childTnLst>
                                </p:cTn>
                              </p:par>
                              <p:par>
                                <p:cTn id="38" presetID="2" presetClass="entr" presetSubtype="2" decel="100000" fill="hold" nodeType="withEffect">
                                  <p:stCondLst>
                                    <p:cond delay="1250"/>
                                  </p:stCondLst>
                                  <p:childTnLst>
                                    <p:set>
                                      <p:cBhvr>
                                        <p:cTn id="39" dur="1" fill="hold">
                                          <p:stCondLst>
                                            <p:cond delay="0"/>
                                          </p:stCondLst>
                                        </p:cTn>
                                        <p:tgtEl>
                                          <p:spTgt spid="98"/>
                                        </p:tgtEl>
                                        <p:attrNameLst>
                                          <p:attrName>style.visibility</p:attrName>
                                        </p:attrNameLst>
                                      </p:cBhvr>
                                      <p:to>
                                        <p:strVal val="visible"/>
                                      </p:to>
                                    </p:set>
                                    <p:anim calcmode="lin" valueType="num">
                                      <p:cBhvr additive="base">
                                        <p:cTn id="40" dur="250" fill="hold"/>
                                        <p:tgtEl>
                                          <p:spTgt spid="98"/>
                                        </p:tgtEl>
                                        <p:attrNameLst>
                                          <p:attrName>ppt_x</p:attrName>
                                        </p:attrNameLst>
                                      </p:cBhvr>
                                      <p:tavLst>
                                        <p:tav tm="0">
                                          <p:val>
                                            <p:strVal val="1+#ppt_w/2"/>
                                          </p:val>
                                        </p:tav>
                                        <p:tav tm="100000">
                                          <p:val>
                                            <p:strVal val="#ppt_x"/>
                                          </p:val>
                                        </p:tav>
                                      </p:tavLst>
                                    </p:anim>
                                    <p:anim calcmode="lin" valueType="num">
                                      <p:cBhvr additive="base">
                                        <p:cTn id="41" dur="250" fill="hold"/>
                                        <p:tgtEl>
                                          <p:spTgt spid="98"/>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10" presetClass="entr" presetSubtype="0" fill="hold" nodeType="afterEffect">
                                  <p:stCondLst>
                                    <p:cond delay="250"/>
                                  </p:stCondLst>
                                  <p:childTnLst>
                                    <p:set>
                                      <p:cBhvr>
                                        <p:cTn id="44" dur="1" fill="hold">
                                          <p:stCondLst>
                                            <p:cond delay="0"/>
                                          </p:stCondLst>
                                        </p:cTn>
                                        <p:tgtEl>
                                          <p:spTgt spid="93"/>
                                        </p:tgtEl>
                                        <p:attrNameLst>
                                          <p:attrName>style.visibility</p:attrName>
                                        </p:attrNameLst>
                                      </p:cBhvr>
                                      <p:to>
                                        <p:strVal val="visible"/>
                                      </p:to>
                                    </p:set>
                                    <p:animEffect transition="in" filter="fade">
                                      <p:cBhvr>
                                        <p:cTn id="45" dur="500"/>
                                        <p:tgtEl>
                                          <p:spTgt spid="93"/>
                                        </p:tgtEl>
                                      </p:cBhvr>
                                    </p:animEffect>
                                  </p:childTnLst>
                                </p:cTn>
                              </p:par>
                              <p:par>
                                <p:cTn id="46" presetID="2" presetClass="entr" presetSubtype="2" fill="hold" nodeType="withEffect">
                                  <p:stCondLst>
                                    <p:cond delay="750"/>
                                  </p:stCondLst>
                                  <p:childTnLst>
                                    <p:set>
                                      <p:cBhvr>
                                        <p:cTn id="47" dur="1" fill="hold">
                                          <p:stCondLst>
                                            <p:cond delay="0"/>
                                          </p:stCondLst>
                                        </p:cTn>
                                        <p:tgtEl>
                                          <p:spTgt spid="100"/>
                                        </p:tgtEl>
                                        <p:attrNameLst>
                                          <p:attrName>style.visibility</p:attrName>
                                        </p:attrNameLst>
                                      </p:cBhvr>
                                      <p:to>
                                        <p:strVal val="visible"/>
                                      </p:to>
                                    </p:set>
                                    <p:anim calcmode="lin" valueType="num">
                                      <p:cBhvr additive="base">
                                        <p:cTn id="48" dur="250" fill="hold"/>
                                        <p:tgtEl>
                                          <p:spTgt spid="100"/>
                                        </p:tgtEl>
                                        <p:attrNameLst>
                                          <p:attrName>ppt_x</p:attrName>
                                        </p:attrNameLst>
                                      </p:cBhvr>
                                      <p:tavLst>
                                        <p:tav tm="0">
                                          <p:val>
                                            <p:strVal val="1+#ppt_w/2"/>
                                          </p:val>
                                        </p:tav>
                                        <p:tav tm="100000">
                                          <p:val>
                                            <p:strVal val="#ppt_x"/>
                                          </p:val>
                                        </p:tav>
                                      </p:tavLst>
                                    </p:anim>
                                    <p:anim calcmode="lin" valueType="num">
                                      <p:cBhvr additive="base">
                                        <p:cTn id="49" dur="250" fill="hold"/>
                                        <p:tgtEl>
                                          <p:spTgt spid="100"/>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1000"/>
                                  </p:stCondLst>
                                  <p:childTnLst>
                                    <p:set>
                                      <p:cBhvr>
                                        <p:cTn id="51" dur="1" fill="hold">
                                          <p:stCondLst>
                                            <p:cond delay="0"/>
                                          </p:stCondLst>
                                        </p:cTn>
                                        <p:tgtEl>
                                          <p:spTgt spid="101"/>
                                        </p:tgtEl>
                                        <p:attrNameLst>
                                          <p:attrName>style.visibility</p:attrName>
                                        </p:attrNameLst>
                                      </p:cBhvr>
                                      <p:to>
                                        <p:strVal val="visible"/>
                                      </p:to>
                                    </p:set>
                                    <p:anim calcmode="lin" valueType="num">
                                      <p:cBhvr additive="base">
                                        <p:cTn id="52" dur="250" fill="hold"/>
                                        <p:tgtEl>
                                          <p:spTgt spid="101"/>
                                        </p:tgtEl>
                                        <p:attrNameLst>
                                          <p:attrName>ppt_x</p:attrName>
                                        </p:attrNameLst>
                                      </p:cBhvr>
                                      <p:tavLst>
                                        <p:tav tm="0">
                                          <p:val>
                                            <p:strVal val="1+#ppt_w/2"/>
                                          </p:val>
                                        </p:tav>
                                        <p:tav tm="100000">
                                          <p:val>
                                            <p:strVal val="#ppt_x"/>
                                          </p:val>
                                        </p:tav>
                                      </p:tavLst>
                                    </p:anim>
                                    <p:anim calcmode="lin" valueType="num">
                                      <p:cBhvr additive="base">
                                        <p:cTn id="53" dur="250" fill="hold"/>
                                        <p:tgtEl>
                                          <p:spTgt spid="101"/>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stCondLst>
                                    <p:cond delay="1250"/>
                                  </p:stCondLst>
                                  <p:childTnLst>
                                    <p:set>
                                      <p:cBhvr>
                                        <p:cTn id="55" dur="1" fill="hold">
                                          <p:stCondLst>
                                            <p:cond delay="0"/>
                                          </p:stCondLst>
                                        </p:cTn>
                                        <p:tgtEl>
                                          <p:spTgt spid="103"/>
                                        </p:tgtEl>
                                        <p:attrNameLst>
                                          <p:attrName>style.visibility</p:attrName>
                                        </p:attrNameLst>
                                      </p:cBhvr>
                                      <p:to>
                                        <p:strVal val="visible"/>
                                      </p:to>
                                    </p:set>
                                    <p:anim calcmode="lin" valueType="num">
                                      <p:cBhvr additive="base">
                                        <p:cTn id="56" dur="250" fill="hold"/>
                                        <p:tgtEl>
                                          <p:spTgt spid="103"/>
                                        </p:tgtEl>
                                        <p:attrNameLst>
                                          <p:attrName>ppt_x</p:attrName>
                                        </p:attrNameLst>
                                      </p:cBhvr>
                                      <p:tavLst>
                                        <p:tav tm="0">
                                          <p:val>
                                            <p:strVal val="1+#ppt_w/2"/>
                                          </p:val>
                                        </p:tav>
                                        <p:tav tm="100000">
                                          <p:val>
                                            <p:strVal val="#ppt_x"/>
                                          </p:val>
                                        </p:tav>
                                      </p:tavLst>
                                    </p:anim>
                                    <p:anim calcmode="lin" valueType="num">
                                      <p:cBhvr additive="base">
                                        <p:cTn id="57" dur="250" fill="hold"/>
                                        <p:tgtEl>
                                          <p:spTgt spid="103"/>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1500"/>
                                  </p:stCondLst>
                                  <p:childTnLst>
                                    <p:set>
                                      <p:cBhvr>
                                        <p:cTn id="59" dur="1" fill="hold">
                                          <p:stCondLst>
                                            <p:cond delay="0"/>
                                          </p:stCondLst>
                                        </p:cTn>
                                        <p:tgtEl>
                                          <p:spTgt spid="102"/>
                                        </p:tgtEl>
                                        <p:attrNameLst>
                                          <p:attrName>style.visibility</p:attrName>
                                        </p:attrNameLst>
                                      </p:cBhvr>
                                      <p:to>
                                        <p:strVal val="visible"/>
                                      </p:to>
                                    </p:set>
                                    <p:anim calcmode="lin" valueType="num">
                                      <p:cBhvr additive="base">
                                        <p:cTn id="60" dur="250" fill="hold"/>
                                        <p:tgtEl>
                                          <p:spTgt spid="102"/>
                                        </p:tgtEl>
                                        <p:attrNameLst>
                                          <p:attrName>ppt_x</p:attrName>
                                        </p:attrNameLst>
                                      </p:cBhvr>
                                      <p:tavLst>
                                        <p:tav tm="0">
                                          <p:val>
                                            <p:strVal val="1+#ppt_w/2"/>
                                          </p:val>
                                        </p:tav>
                                        <p:tav tm="100000">
                                          <p:val>
                                            <p:strVal val="#ppt_x"/>
                                          </p:val>
                                        </p:tav>
                                      </p:tavLst>
                                    </p:anim>
                                    <p:anim calcmode="lin" valueType="num">
                                      <p:cBhvr additive="base">
                                        <p:cTn id="61" dur="250" fill="hold"/>
                                        <p:tgtEl>
                                          <p:spTgt spid="102"/>
                                        </p:tgtEl>
                                        <p:attrNameLst>
                                          <p:attrName>ppt_y</p:attrName>
                                        </p:attrNameLst>
                                      </p:cBhvr>
                                      <p:tavLst>
                                        <p:tav tm="0">
                                          <p:val>
                                            <p:strVal val="#ppt_y"/>
                                          </p:val>
                                        </p:tav>
                                        <p:tav tm="100000">
                                          <p:val>
                                            <p:strVal val="#ppt_y"/>
                                          </p:val>
                                        </p:tav>
                                      </p:tavLst>
                                    </p:anim>
                                  </p:childTnLst>
                                </p:cTn>
                              </p:par>
                            </p:childTnLst>
                          </p:cTn>
                        </p:par>
                        <p:par>
                          <p:cTn id="62" fill="hold">
                            <p:stCondLst>
                              <p:cond delay="4750"/>
                            </p:stCondLst>
                            <p:childTnLst>
                              <p:par>
                                <p:cTn id="63" presetID="31" presetClass="entr" presetSubtype="0" fill="hold" grpId="0" nodeType="after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p:cTn id="65" dur="1000" fill="hold"/>
                                        <p:tgtEl>
                                          <p:spTgt spid="91"/>
                                        </p:tgtEl>
                                        <p:attrNameLst>
                                          <p:attrName>ppt_w</p:attrName>
                                        </p:attrNameLst>
                                      </p:cBhvr>
                                      <p:tavLst>
                                        <p:tav tm="0">
                                          <p:val>
                                            <p:fltVal val="0"/>
                                          </p:val>
                                        </p:tav>
                                        <p:tav tm="100000">
                                          <p:val>
                                            <p:strVal val="#ppt_w"/>
                                          </p:val>
                                        </p:tav>
                                      </p:tavLst>
                                    </p:anim>
                                    <p:anim calcmode="lin" valueType="num">
                                      <p:cBhvr>
                                        <p:cTn id="66" dur="1000" fill="hold"/>
                                        <p:tgtEl>
                                          <p:spTgt spid="91"/>
                                        </p:tgtEl>
                                        <p:attrNameLst>
                                          <p:attrName>ppt_h</p:attrName>
                                        </p:attrNameLst>
                                      </p:cBhvr>
                                      <p:tavLst>
                                        <p:tav tm="0">
                                          <p:val>
                                            <p:fltVal val="0"/>
                                          </p:val>
                                        </p:tav>
                                        <p:tav tm="100000">
                                          <p:val>
                                            <p:strVal val="#ppt_h"/>
                                          </p:val>
                                        </p:tav>
                                      </p:tavLst>
                                    </p:anim>
                                    <p:anim calcmode="lin" valueType="num">
                                      <p:cBhvr>
                                        <p:cTn id="67" dur="1000" fill="hold"/>
                                        <p:tgtEl>
                                          <p:spTgt spid="91"/>
                                        </p:tgtEl>
                                        <p:attrNameLst>
                                          <p:attrName>style.rotation</p:attrName>
                                        </p:attrNameLst>
                                      </p:cBhvr>
                                      <p:tavLst>
                                        <p:tav tm="0">
                                          <p:val>
                                            <p:fltVal val="90"/>
                                          </p:val>
                                        </p:tav>
                                        <p:tav tm="100000">
                                          <p:val>
                                            <p:fltVal val="0"/>
                                          </p:val>
                                        </p:tav>
                                      </p:tavLst>
                                    </p:anim>
                                    <p:animEffect transition="in" filter="fade">
                                      <p:cBhvr>
                                        <p:cTn id="68"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5644" y="1550475"/>
            <a:ext cx="11887200" cy="1831975"/>
          </a:xfrm>
        </p:spPr>
        <p:txBody>
          <a:bodyPr/>
          <a:lstStyle/>
          <a:p>
            <a:r>
              <a:rPr lang="en-US" dirty="0" smtClean="0"/>
              <a:t>What new CiB solutions are available in 2013?</a:t>
            </a:r>
            <a:br>
              <a:rPr lang="en-US" dirty="0" smtClean="0"/>
            </a:br>
            <a:r>
              <a:rPr lang="en-US" sz="4800" dirty="0"/>
              <a:t/>
            </a:r>
            <a:br>
              <a:rPr lang="en-US" sz="4800" dirty="0"/>
            </a:br>
            <a:r>
              <a:rPr lang="en-US" sz="4800" dirty="0" smtClean="0"/>
              <a:t>Partner updates, announcements, and launches</a:t>
            </a:r>
            <a:endParaRPr lang="en-US" sz="4800" dirty="0"/>
          </a:p>
        </p:txBody>
      </p:sp>
    </p:spTree>
    <p:extLst>
      <p:ext uri="{BB962C8B-B14F-4D97-AF65-F5344CB8AC3E}">
        <p14:creationId xmlns:p14="http://schemas.microsoft.com/office/powerpoint/2010/main" val="422612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3181" y="233151"/>
            <a:ext cx="11409551" cy="932563"/>
          </a:xfrm>
        </p:spPr>
        <p:txBody>
          <a:bodyPr/>
          <a:lstStyle/>
          <a:p>
            <a:r>
              <a:rPr lang="en-US" sz="5400" dirty="0" smtClean="0"/>
              <a:t>Windows Server 2012: The starting line</a:t>
            </a:r>
            <a:endParaRPr lang="en-US" sz="5400" dirty="0"/>
          </a:p>
        </p:txBody>
      </p:sp>
      <p:pic>
        <p:nvPicPr>
          <p:cNvPr id="5" name="Picture 4"/>
          <p:cNvPicPr>
            <a:picLocks noChangeAspect="1"/>
          </p:cNvPicPr>
          <p:nvPr/>
        </p:nvPicPr>
        <p:blipFill>
          <a:blip r:embed="rId2"/>
          <a:stretch>
            <a:fillRect/>
          </a:stretch>
        </p:blipFill>
        <p:spPr>
          <a:xfrm>
            <a:off x="3783056" y="1443104"/>
            <a:ext cx="8149676" cy="4580293"/>
          </a:xfrm>
          <a:prstGeom prst="rect">
            <a:avLst/>
          </a:prstGeom>
          <a:effectLst>
            <a:reflection blurRad="6350" stA="50000" endA="300" endPos="38500" dist="50800" dir="5400000" sy="-100000" algn="bl" rotWithShape="0"/>
          </a:effectLst>
          <a:scene3d>
            <a:camera prst="perspectiveContrastingLeftFacing">
              <a:rot lat="278534" lon="2056727" rev="21284395"/>
            </a:camera>
            <a:lightRig rig="threePt" dir="t"/>
          </a:scene3d>
        </p:spPr>
      </p:pic>
      <p:sp>
        <p:nvSpPr>
          <p:cNvPr id="7" name="Text Placeholder 2"/>
          <p:cNvSpPr txBox="1">
            <a:spLocks/>
          </p:cNvSpPr>
          <p:nvPr/>
        </p:nvSpPr>
        <p:spPr>
          <a:xfrm>
            <a:off x="604392" y="1511393"/>
            <a:ext cx="4186067" cy="1520416"/>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408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00" dirty="0"/>
          </a:p>
          <a:p>
            <a:endParaRPr lang="en-US" sz="2400" dirty="0"/>
          </a:p>
          <a:p>
            <a:endParaRPr lang="en-US" sz="2400" dirty="0"/>
          </a:p>
          <a:p>
            <a:pPr lvl="3"/>
            <a:endParaRPr lang="en-US" dirty="0" smtClean="0"/>
          </a:p>
        </p:txBody>
      </p:sp>
      <p:grpSp>
        <p:nvGrpSpPr>
          <p:cNvPr id="8" name="Group 7"/>
          <p:cNvGrpSpPr/>
          <p:nvPr/>
        </p:nvGrpSpPr>
        <p:grpSpPr>
          <a:xfrm>
            <a:off x="523181" y="1443104"/>
            <a:ext cx="3989827" cy="1085628"/>
            <a:chOff x="322408" y="1834173"/>
            <a:chExt cx="3731811" cy="1310695"/>
          </a:xfrm>
          <a:solidFill>
            <a:schemeClr val="accent6"/>
          </a:solidFill>
        </p:grpSpPr>
        <p:sp>
          <p:nvSpPr>
            <p:cNvPr id="9" name="Rectangle 8"/>
            <p:cNvSpPr/>
            <p:nvPr/>
          </p:nvSpPr>
          <p:spPr bwMode="auto">
            <a:xfrm>
              <a:off x="322408" y="1834173"/>
              <a:ext cx="3731811" cy="1310695"/>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10" name="TextBox 9"/>
            <p:cNvSpPr txBox="1"/>
            <p:nvPr/>
          </p:nvSpPr>
          <p:spPr>
            <a:xfrm>
              <a:off x="430689" y="1876603"/>
              <a:ext cx="3515248" cy="1226225"/>
            </a:xfrm>
            <a:prstGeom prst="rect">
              <a:avLst/>
            </a:prstGeom>
            <a:grpFill/>
          </p:spPr>
          <p:txBody>
            <a:bodyPr wrap="square" rtlCol="0">
              <a:spAutoFit/>
            </a:bodyPr>
            <a:lstStyle/>
            <a:p>
              <a:r>
                <a:rPr lang="en-US" sz="2000" b="1" dirty="0"/>
                <a:t>Initial </a:t>
              </a:r>
              <a:r>
                <a:rPr lang="en-US" sz="2000" b="1" dirty="0" smtClean="0"/>
                <a:t>CiB products under </a:t>
              </a:r>
              <a:r>
                <a:rPr lang="en-US" sz="2000" b="1" dirty="0"/>
                <a:t>development </a:t>
              </a:r>
              <a:r>
                <a:rPr lang="en-US" sz="2000" dirty="0"/>
                <a:t>from </a:t>
              </a:r>
              <a:r>
                <a:rPr lang="en-US" sz="2000" b="1" dirty="0"/>
                <a:t>HP</a:t>
              </a:r>
              <a:r>
                <a:rPr lang="en-US" sz="2000" dirty="0"/>
                <a:t>, </a:t>
              </a:r>
              <a:r>
                <a:rPr lang="en-US" sz="2000" b="1" dirty="0" smtClean="0"/>
                <a:t>Fujitsu</a:t>
              </a:r>
              <a:r>
                <a:rPr lang="en-US" sz="2000" dirty="0" smtClean="0"/>
                <a:t>, </a:t>
              </a:r>
              <a:r>
                <a:rPr lang="en-US" sz="2000" b="1" dirty="0" smtClean="0"/>
                <a:t>Quanta</a:t>
              </a:r>
              <a:r>
                <a:rPr lang="en-US" sz="2000" dirty="0"/>
                <a:t>, and </a:t>
              </a:r>
              <a:r>
                <a:rPr lang="en-US" sz="2000" b="1" dirty="0"/>
                <a:t>WiWynn</a:t>
              </a:r>
            </a:p>
          </p:txBody>
        </p:sp>
      </p:grpSp>
      <p:grpSp>
        <p:nvGrpSpPr>
          <p:cNvPr id="11" name="Group 10"/>
          <p:cNvGrpSpPr/>
          <p:nvPr/>
        </p:nvGrpSpPr>
        <p:grpSpPr>
          <a:xfrm>
            <a:off x="523180" y="3949050"/>
            <a:ext cx="3989827" cy="1085628"/>
            <a:chOff x="322408" y="1834173"/>
            <a:chExt cx="3731811" cy="1310695"/>
          </a:xfrm>
        </p:grpSpPr>
        <p:sp>
          <p:nvSpPr>
            <p:cNvPr id="12" name="Rectangle 11"/>
            <p:cNvSpPr/>
            <p:nvPr/>
          </p:nvSpPr>
          <p:spPr bwMode="auto">
            <a:xfrm>
              <a:off x="322408" y="1834173"/>
              <a:ext cx="3731811" cy="1310695"/>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13" name="TextBox 12"/>
            <p:cNvSpPr txBox="1"/>
            <p:nvPr/>
          </p:nvSpPr>
          <p:spPr>
            <a:xfrm>
              <a:off x="430689" y="1851830"/>
              <a:ext cx="3515248" cy="1226225"/>
            </a:xfrm>
            <a:prstGeom prst="rect">
              <a:avLst/>
            </a:prstGeom>
            <a:noFill/>
          </p:spPr>
          <p:txBody>
            <a:bodyPr wrap="square" rtlCol="0">
              <a:spAutoFit/>
            </a:bodyPr>
            <a:lstStyle/>
            <a:p>
              <a:r>
                <a:rPr lang="en-US" sz="2000" b="1" dirty="0"/>
                <a:t>Partnerships </a:t>
              </a:r>
              <a:r>
                <a:rPr lang="en-US" sz="2000" b="1" dirty="0" smtClean="0"/>
                <a:t>announced </a:t>
              </a:r>
              <a:r>
                <a:rPr lang="en-US" sz="2000" dirty="0" smtClean="0"/>
                <a:t>with </a:t>
              </a:r>
              <a:r>
                <a:rPr lang="en-US" sz="2000" dirty="0"/>
                <a:t>leading storage platform providers</a:t>
              </a:r>
            </a:p>
          </p:txBody>
        </p:sp>
      </p:grpSp>
      <p:grpSp>
        <p:nvGrpSpPr>
          <p:cNvPr id="14" name="Group 13"/>
          <p:cNvGrpSpPr/>
          <p:nvPr/>
        </p:nvGrpSpPr>
        <p:grpSpPr>
          <a:xfrm>
            <a:off x="523178" y="2685857"/>
            <a:ext cx="3989828" cy="1085628"/>
            <a:chOff x="322408" y="1834173"/>
            <a:chExt cx="3731811" cy="1310695"/>
          </a:xfrm>
        </p:grpSpPr>
        <p:sp>
          <p:nvSpPr>
            <p:cNvPr id="15" name="Rectangle 14"/>
            <p:cNvSpPr/>
            <p:nvPr/>
          </p:nvSpPr>
          <p:spPr bwMode="auto">
            <a:xfrm>
              <a:off x="322408" y="1834173"/>
              <a:ext cx="3731811" cy="1310695"/>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16" name="TextBox 15"/>
            <p:cNvSpPr txBox="1"/>
            <p:nvPr/>
          </p:nvSpPr>
          <p:spPr>
            <a:xfrm>
              <a:off x="430689" y="2054658"/>
              <a:ext cx="3515248" cy="854641"/>
            </a:xfrm>
            <a:prstGeom prst="rect">
              <a:avLst/>
            </a:prstGeom>
            <a:noFill/>
          </p:spPr>
          <p:txBody>
            <a:bodyPr wrap="square" rtlCol="0">
              <a:spAutoFit/>
            </a:bodyPr>
            <a:lstStyle/>
            <a:p>
              <a:r>
                <a:rPr lang="en-US" sz="2000" b="1" dirty="0"/>
                <a:t>Clustered RAID controller under development </a:t>
              </a:r>
              <a:r>
                <a:rPr lang="en-US" sz="2000" dirty="0"/>
                <a:t>from </a:t>
              </a:r>
              <a:r>
                <a:rPr lang="en-US" sz="2000" b="1" dirty="0"/>
                <a:t>LSI</a:t>
              </a:r>
            </a:p>
          </p:txBody>
        </p:sp>
      </p:grpSp>
      <p:grpSp>
        <p:nvGrpSpPr>
          <p:cNvPr id="17" name="Group 16"/>
          <p:cNvGrpSpPr/>
          <p:nvPr/>
        </p:nvGrpSpPr>
        <p:grpSpPr>
          <a:xfrm>
            <a:off x="529871" y="5212246"/>
            <a:ext cx="3985513" cy="1085629"/>
            <a:chOff x="322408" y="1834173"/>
            <a:chExt cx="3731811" cy="1310695"/>
          </a:xfrm>
          <a:solidFill>
            <a:schemeClr val="accent6"/>
          </a:solidFill>
        </p:grpSpPr>
        <p:sp>
          <p:nvSpPr>
            <p:cNvPr id="18" name="Rectangle 17"/>
            <p:cNvSpPr/>
            <p:nvPr/>
          </p:nvSpPr>
          <p:spPr bwMode="auto">
            <a:xfrm>
              <a:off x="322408" y="1834173"/>
              <a:ext cx="3731811" cy="1310695"/>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19" name="TextBox 18"/>
            <p:cNvSpPr txBox="1"/>
            <p:nvPr/>
          </p:nvSpPr>
          <p:spPr>
            <a:xfrm>
              <a:off x="430689" y="1865586"/>
              <a:ext cx="3515248" cy="1226224"/>
            </a:xfrm>
            <a:prstGeom prst="rect">
              <a:avLst/>
            </a:prstGeom>
            <a:grpFill/>
          </p:spPr>
          <p:txBody>
            <a:bodyPr wrap="square" rtlCol="0">
              <a:spAutoFit/>
            </a:bodyPr>
            <a:lstStyle/>
            <a:p>
              <a:r>
                <a:rPr lang="en-US" sz="2000" b="1" dirty="0"/>
                <a:t>Partnerships </a:t>
              </a:r>
              <a:r>
                <a:rPr lang="en-US" sz="2000" b="1" dirty="0" smtClean="0"/>
                <a:t>announced </a:t>
              </a:r>
              <a:r>
                <a:rPr lang="en-US" sz="2000" dirty="0" smtClean="0"/>
                <a:t>with </a:t>
              </a:r>
              <a:r>
                <a:rPr lang="en-US" sz="2000" dirty="0"/>
                <a:t>leading platform component providers</a:t>
              </a:r>
            </a:p>
          </p:txBody>
        </p:sp>
      </p:grpSp>
    </p:spTree>
    <p:extLst>
      <p:ext uri="{BB962C8B-B14F-4D97-AF65-F5344CB8AC3E}">
        <p14:creationId xmlns:p14="http://schemas.microsoft.com/office/powerpoint/2010/main" val="2138429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7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79870" y="296897"/>
            <a:ext cx="10984013" cy="917575"/>
          </a:xfrm>
        </p:spPr>
        <p:txBody>
          <a:bodyPr/>
          <a:lstStyle/>
          <a:p>
            <a:r>
              <a:rPr lang="en-US" dirty="0" smtClean="0"/>
              <a:t>Windows Server 2012 </a:t>
            </a:r>
            <a:br>
              <a:rPr lang="en-US" dirty="0" smtClean="0"/>
            </a:br>
            <a:r>
              <a:rPr lang="en-US" dirty="0" smtClean="0"/>
              <a:t>CiB products launch </a:t>
            </a:r>
            <a:endParaRPr lang="en-US" dirty="0"/>
          </a:p>
        </p:txBody>
      </p:sp>
      <p:pic>
        <p:nvPicPr>
          <p:cNvPr id="4" name="Picture 3"/>
          <p:cNvPicPr>
            <a:picLocks noChangeAspect="1"/>
          </p:cNvPicPr>
          <p:nvPr/>
        </p:nvPicPr>
        <p:blipFill>
          <a:blip r:embed="rId2"/>
          <a:stretch>
            <a:fillRect/>
          </a:stretch>
        </p:blipFill>
        <p:spPr>
          <a:xfrm>
            <a:off x="6739432" y="520987"/>
            <a:ext cx="5397369" cy="3271317"/>
          </a:xfrm>
          <a:prstGeom prst="rect">
            <a:avLst/>
          </a:prstGeom>
          <a:effectLst>
            <a:reflection blurRad="6350" stA="50000" endA="300" endPos="38500" dist="50800" dir="5400000" sy="-100000" algn="bl" rotWithShape="0"/>
          </a:effectLst>
          <a:scene3d>
            <a:camera prst="perspectiveContrastingLeftFacing">
              <a:rot lat="278535" lon="2056726" rev="21284400"/>
            </a:camera>
            <a:lightRig rig="threePt" dir="t"/>
          </a:scene3d>
        </p:spPr>
      </p:pic>
      <p:pic>
        <p:nvPicPr>
          <p:cNvPr id="5" name="Picture 4"/>
          <p:cNvPicPr>
            <a:picLocks noChangeAspect="1"/>
          </p:cNvPicPr>
          <p:nvPr/>
        </p:nvPicPr>
        <p:blipFill>
          <a:blip r:embed="rId3"/>
          <a:stretch>
            <a:fillRect/>
          </a:stretch>
        </p:blipFill>
        <p:spPr>
          <a:xfrm>
            <a:off x="953437" y="2641193"/>
            <a:ext cx="5718439" cy="3216622"/>
          </a:xfrm>
          <a:prstGeom prst="rect">
            <a:avLst/>
          </a:prstGeom>
          <a:effectLst>
            <a:reflection blurRad="6350" stA="50000" endA="300" endPos="38500" dist="50800" dir="5400000" sy="-100000" algn="bl" rotWithShape="0"/>
          </a:effectLst>
          <a:scene3d>
            <a:camera prst="perspectiveHeroicExtremeRightFacing"/>
            <a:lightRig rig="threePt" dir="t"/>
          </a:scene3d>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2839" t="11315" b="6730"/>
          <a:stretch/>
        </p:blipFill>
        <p:spPr>
          <a:xfrm>
            <a:off x="5388616" y="3990846"/>
            <a:ext cx="5459516" cy="2536722"/>
          </a:xfrm>
          <a:prstGeom prst="rect">
            <a:avLst/>
          </a:prstGeom>
          <a:ln w="22225">
            <a:solidFill>
              <a:schemeClr val="tx1"/>
            </a:solidFill>
          </a:ln>
          <a:effectLst/>
          <a:scene3d>
            <a:camera prst="perspectiveFront"/>
            <a:lightRig rig="threePt" dir="t"/>
          </a:scene3d>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5383" y="6014819"/>
            <a:ext cx="512749" cy="512749"/>
          </a:xfrm>
          <a:prstGeom prst="rect">
            <a:avLst/>
          </a:prstGeom>
        </p:spPr>
      </p:pic>
    </p:spTree>
    <p:extLst>
      <p:ext uri="{BB962C8B-B14F-4D97-AF65-F5344CB8AC3E}">
        <p14:creationId xmlns:p14="http://schemas.microsoft.com/office/powerpoint/2010/main" val="385764673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Product updates for 2013</a:t>
            </a:r>
            <a:endParaRPr lang="en-US" dirty="0"/>
          </a:p>
        </p:txBody>
      </p:sp>
      <p:sp>
        <p:nvSpPr>
          <p:cNvPr id="4" name="Text Placeholder 3"/>
          <p:cNvSpPr>
            <a:spLocks noGrp="1"/>
          </p:cNvSpPr>
          <p:nvPr>
            <p:ph type="body" sz="quarter" idx="10"/>
          </p:nvPr>
        </p:nvSpPr>
        <p:spPr>
          <a:xfrm>
            <a:off x="-1790136" y="2384692"/>
            <a:ext cx="11887200" cy="2252479"/>
          </a:xfrm>
        </p:spPr>
        <p:txBody>
          <a:bodyPr/>
          <a:lstStyle/>
          <a:p>
            <a:r>
              <a:rPr lang="en-US" dirty="0" smtClean="0"/>
              <a:t>LSI</a:t>
            </a:r>
          </a:p>
          <a:p>
            <a:r>
              <a:rPr lang="en-US" dirty="0" smtClean="0"/>
              <a:t>Fujitsu</a:t>
            </a:r>
          </a:p>
          <a:p>
            <a:r>
              <a:rPr lang="en-US" dirty="0" smtClean="0"/>
              <a:t>Quanta</a:t>
            </a:r>
          </a:p>
          <a:p>
            <a:r>
              <a:rPr lang="en-US" dirty="0" smtClean="0"/>
              <a:t>Violin</a:t>
            </a:r>
          </a:p>
          <a:p>
            <a:r>
              <a:rPr lang="en-US" dirty="0" smtClean="0"/>
              <a:t>?HP</a:t>
            </a:r>
            <a:endParaRPr lang="en-US" dirty="0"/>
          </a:p>
        </p:txBody>
      </p:sp>
      <p:graphicFrame>
        <p:nvGraphicFramePr>
          <p:cNvPr id="2" name="Table 1"/>
          <p:cNvGraphicFramePr>
            <a:graphicFrameLocks noGrp="1"/>
          </p:cNvGraphicFramePr>
          <p:nvPr>
            <p:extLst/>
          </p:nvPr>
        </p:nvGraphicFramePr>
        <p:xfrm>
          <a:off x="420926" y="1214472"/>
          <a:ext cx="11540015" cy="5184993"/>
        </p:xfrm>
        <a:graphic>
          <a:graphicData uri="http://schemas.openxmlformats.org/drawingml/2006/table">
            <a:tbl>
              <a:tblPr firstRow="1">
                <a:tableStyleId>{9D7B26C5-4107-4FEC-AEDC-1716B250A1EF}</a:tableStyleId>
              </a:tblPr>
              <a:tblGrid>
                <a:gridCol w="2292777"/>
                <a:gridCol w="1873045"/>
                <a:gridCol w="7374193"/>
              </a:tblGrid>
              <a:tr h="275115">
                <a:tc>
                  <a:txBody>
                    <a:bodyPr/>
                    <a:lstStyle/>
                    <a:p>
                      <a:pPr algn="ctr"/>
                      <a:r>
                        <a:rPr lang="en-US" sz="3200" b="0" dirty="0" smtClean="0"/>
                        <a:t>Partner</a:t>
                      </a:r>
                      <a:endParaRPr lang="en-US" sz="3200" b="0" dirty="0"/>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0" dirty="0" smtClean="0"/>
                        <a:t>Status</a:t>
                      </a:r>
                      <a:endParaRPr lang="en-US" sz="3200" b="0" dirty="0"/>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0" dirty="0" smtClean="0"/>
                        <a:t>Product</a:t>
                      </a:r>
                      <a:endParaRPr lang="en-US" sz="3200" b="0" dirty="0"/>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35291">
                <a:tc>
                  <a:txBody>
                    <a:bodyPr/>
                    <a:lstStyle/>
                    <a:p>
                      <a:pPr algn="ctr"/>
                      <a:r>
                        <a:rPr lang="en-US" sz="2400" dirty="0" smtClean="0"/>
                        <a:t>Quanta</a:t>
                      </a:r>
                      <a:endParaRPr lang="en-US" sz="2400" dirty="0"/>
                    </a:p>
                  </a:txBody>
                  <a:tcPr anchor="ct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r>
                        <a:rPr lang="en-US" sz="2400" b="1" dirty="0" smtClean="0">
                          <a:solidFill>
                            <a:schemeClr val="accent6"/>
                          </a:solidFill>
                        </a:rPr>
                        <a:t>Released</a:t>
                      </a:r>
                      <a:endParaRPr lang="en-US" sz="2400" b="1" dirty="0">
                        <a:solidFill>
                          <a:schemeClr val="accent6"/>
                        </a:solidFill>
                      </a:endParaRPr>
                    </a:p>
                  </a:txBody>
                  <a:tcPr anchor="ct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endParaRPr lang="en-US" sz="2400" dirty="0"/>
                    </a:p>
                  </a:txBody>
                  <a:tcPr anchor="ct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r>
              <a:tr h="1535291">
                <a:tc>
                  <a:txBody>
                    <a:bodyPr/>
                    <a:lstStyle/>
                    <a:p>
                      <a:pPr algn="ctr"/>
                      <a:endParaRPr lang="en-US" sz="2400" dirty="0"/>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400" b="1" dirty="0" smtClean="0">
                          <a:solidFill>
                            <a:schemeClr val="accent6"/>
                          </a:solidFill>
                        </a:rPr>
                        <a:t>Released</a:t>
                      </a:r>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endParaRPr lang="en-US" sz="2400" dirty="0" smtClean="0"/>
                    </a:p>
                    <a:p>
                      <a:pPr algn="ctr"/>
                      <a:endParaRPr lang="en-US" sz="2400" dirty="0"/>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r>
              <a:tr h="1535291">
                <a:tc>
                  <a:txBody>
                    <a:bodyPr/>
                    <a:lstStyle/>
                    <a:p>
                      <a:pPr algn="ctr"/>
                      <a:endParaRPr lang="en-US" sz="2400" dirty="0"/>
                    </a:p>
                  </a:txBody>
                  <a:tcPr anchor="ctr">
                    <a:lnT w="12700" cap="flat" cmpd="sng" algn="ctr">
                      <a:solidFill>
                        <a:schemeClr val="bg2"/>
                      </a:solidFill>
                      <a:prstDash val="solid"/>
                      <a:round/>
                      <a:headEnd type="none" w="med" len="med"/>
                      <a:tailEnd type="none" w="med" len="med"/>
                    </a:lnT>
                    <a:solidFill>
                      <a:schemeClr val="tx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400" b="1" dirty="0" smtClean="0">
                          <a:solidFill>
                            <a:schemeClr val="accent6"/>
                          </a:solidFill>
                        </a:rPr>
                        <a:t>Released</a:t>
                      </a:r>
                    </a:p>
                  </a:txBody>
                  <a:tcPr anchor="ctr">
                    <a:lnT w="12700" cap="flat" cmpd="sng" algn="ctr">
                      <a:solidFill>
                        <a:schemeClr val="bg2"/>
                      </a:solidFill>
                      <a:prstDash val="solid"/>
                      <a:round/>
                      <a:headEnd type="none" w="med" len="med"/>
                      <a:tailEnd type="none" w="med" len="med"/>
                    </a:lnT>
                    <a:solidFill>
                      <a:schemeClr val="tx1"/>
                    </a:solidFill>
                  </a:tcPr>
                </a:tc>
                <a:tc>
                  <a:txBody>
                    <a:bodyPr/>
                    <a:lstStyle/>
                    <a:p>
                      <a:pPr algn="ctr"/>
                      <a:endParaRPr lang="en-US" sz="2400" dirty="0"/>
                    </a:p>
                  </a:txBody>
                  <a:tcPr anchor="ctr">
                    <a:lnT w="12700" cap="flat" cmpd="sng" algn="ctr">
                      <a:solidFill>
                        <a:schemeClr val="bg2"/>
                      </a:solidFill>
                      <a:prstDash val="solid"/>
                      <a:round/>
                      <a:headEnd type="none" w="med" len="med"/>
                      <a:tailEnd type="none" w="med" len="med"/>
                    </a:lnT>
                    <a:solidFill>
                      <a:schemeClr val="tx1"/>
                    </a:solidFill>
                  </a:tcPr>
                </a:tc>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51280" y="1819836"/>
            <a:ext cx="2288534" cy="1436670"/>
          </a:xfrm>
          <a:prstGeom prst="rect">
            <a:avLst/>
          </a:prstGeom>
        </p:spPr>
      </p:pic>
      <p:pic>
        <p:nvPicPr>
          <p:cNvPr id="8" name="Picture 6" descr="http://ts2.mm.bing.net/th?id=I4876497844961545&amp;pid=1.7&amp;w=144&amp;h=146&amp;c=7&amp;r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1081" y="3534384"/>
            <a:ext cx="1124730" cy="11403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1622" b="100000" l="194" r="99612">
                        <a14:foregroundMark x1="20349" y1="14054" x2="79264" y2="13514"/>
                        <a14:foregroundMark x1="79070" y1="14595" x2="89922" y2="21622"/>
                        <a14:foregroundMark x1="20930" y1="11351" x2="8333" y2="23784"/>
                        <a14:foregroundMark x1="45543" y1="10811" x2="65116" y2="10811"/>
                        <a14:foregroundMark x1="23450" y1="38378" x2="30814" y2="39459"/>
                        <a14:foregroundMark x1="65116" y1="57838" x2="69186" y2="57297"/>
                        <a14:backgroundMark x1="20349" y1="7027" x2="79070" y2="7027"/>
                      </a14:backgroundRemoval>
                    </a14:imgEffect>
                  </a14:imgLayer>
                </a14:imgProps>
              </a:ext>
              <a:ext uri="{28A0092B-C50C-407E-A947-70E740481C1C}">
                <a14:useLocalDpi xmlns:a14="http://schemas.microsoft.com/office/drawing/2010/main"/>
              </a:ext>
            </a:extLst>
          </a:blip>
          <a:srcRect/>
          <a:stretch>
            <a:fillRect/>
          </a:stretch>
        </p:blipFill>
        <p:spPr bwMode="auto">
          <a:xfrm>
            <a:off x="9085007" y="3590407"/>
            <a:ext cx="2410274" cy="97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345297" y="2290014"/>
            <a:ext cx="2807775" cy="581698"/>
          </a:xfrm>
          <a:prstGeom prst="rect">
            <a:avLst/>
          </a:prstGeom>
          <a:noFill/>
        </p:spPr>
        <p:txBody>
          <a:bodyPr wrap="square" lIns="0" tIns="0" rIns="0" bIns="0" rtlCol="0">
            <a:spAutoFit/>
          </a:bodyPr>
          <a:lstStyle/>
          <a:p>
            <a:pPr defTabSz="930507">
              <a:lnSpc>
                <a:spcPct val="90000"/>
              </a:lnSpc>
            </a:pPr>
            <a:r>
              <a:rPr lang="en-US" sz="2400" spc="-51" dirty="0">
                <a:solidFill>
                  <a:srgbClr val="505050"/>
                </a:solidFill>
              </a:rPr>
              <a:t>Quanta </a:t>
            </a:r>
            <a:r>
              <a:rPr lang="en-US" sz="2400" spc="-51" dirty="0" err="1">
                <a:solidFill>
                  <a:srgbClr val="505050"/>
                </a:solidFill>
              </a:rPr>
              <a:t>Mesos</a:t>
            </a:r>
            <a:r>
              <a:rPr lang="en-US" sz="2400" spc="-51" dirty="0">
                <a:solidFill>
                  <a:srgbClr val="505050"/>
                </a:solidFill>
              </a:rPr>
              <a:t> </a:t>
            </a:r>
            <a:r>
              <a:rPr lang="en-US" sz="2400" spc="-51" dirty="0" smtClean="0">
                <a:solidFill>
                  <a:srgbClr val="505050"/>
                </a:solidFill>
              </a:rPr>
              <a:t>CB220</a:t>
            </a:r>
          </a:p>
          <a:p>
            <a:pPr defTabSz="930507">
              <a:lnSpc>
                <a:spcPct val="90000"/>
              </a:lnSpc>
            </a:pPr>
            <a:r>
              <a:rPr lang="en-US" spc="-51" dirty="0" smtClean="0">
                <a:solidFill>
                  <a:srgbClr val="505050"/>
                </a:solidFill>
              </a:rPr>
              <a:t>Windows Storage Server</a:t>
            </a:r>
          </a:p>
        </p:txBody>
      </p:sp>
      <p:sp>
        <p:nvSpPr>
          <p:cNvPr id="13" name="TextBox 12"/>
          <p:cNvSpPr txBox="1"/>
          <p:nvPr/>
        </p:nvSpPr>
        <p:spPr>
          <a:xfrm>
            <a:off x="5345297" y="3771322"/>
            <a:ext cx="2807775" cy="581698"/>
          </a:xfrm>
          <a:prstGeom prst="rect">
            <a:avLst/>
          </a:prstGeom>
          <a:noFill/>
        </p:spPr>
        <p:txBody>
          <a:bodyPr wrap="square" lIns="0" tIns="0" rIns="0" bIns="0" rtlCol="0">
            <a:spAutoFit/>
          </a:bodyPr>
          <a:lstStyle/>
          <a:p>
            <a:pPr defTabSz="930507">
              <a:lnSpc>
                <a:spcPct val="90000"/>
              </a:lnSpc>
            </a:pPr>
            <a:r>
              <a:rPr lang="en-US" sz="2400" spc="-51" dirty="0" smtClean="0">
                <a:solidFill>
                  <a:srgbClr val="505050"/>
                </a:solidFill>
              </a:rPr>
              <a:t>HP </a:t>
            </a:r>
            <a:r>
              <a:rPr lang="en-US" sz="2400" spc="-51" dirty="0" err="1" smtClean="0">
                <a:solidFill>
                  <a:srgbClr val="505050"/>
                </a:solidFill>
              </a:rPr>
              <a:t>StoreEasy</a:t>
            </a:r>
            <a:r>
              <a:rPr lang="en-US" sz="2400" spc="-51" dirty="0" smtClean="0">
                <a:solidFill>
                  <a:srgbClr val="505050"/>
                </a:solidFill>
              </a:rPr>
              <a:t> 5530</a:t>
            </a:r>
          </a:p>
          <a:p>
            <a:pPr defTabSz="930507">
              <a:lnSpc>
                <a:spcPct val="90000"/>
              </a:lnSpc>
            </a:pPr>
            <a:r>
              <a:rPr lang="en-US" spc="-51" dirty="0" smtClean="0">
                <a:solidFill>
                  <a:srgbClr val="505050"/>
                </a:solidFill>
              </a:rPr>
              <a:t>Windows Storage Server</a:t>
            </a:r>
          </a:p>
        </p:txBody>
      </p:sp>
      <p:pic>
        <p:nvPicPr>
          <p:cNvPr id="14" name="Picture 18" descr="http://broadbandcumbria.com/wp-content/uploads/2011/04/fujitsu_logo1.jpg"/>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693846" y="5201015"/>
            <a:ext cx="1646826" cy="8494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394059" y="4884660"/>
            <a:ext cx="2539839" cy="1661039"/>
          </a:xfrm>
          <a:prstGeom prst="rect">
            <a:avLst/>
          </a:prstGeom>
        </p:spPr>
      </p:pic>
      <p:sp>
        <p:nvSpPr>
          <p:cNvPr id="16" name="TextBox 15"/>
          <p:cNvSpPr txBox="1"/>
          <p:nvPr/>
        </p:nvSpPr>
        <p:spPr>
          <a:xfrm>
            <a:off x="5333339" y="5319232"/>
            <a:ext cx="3176486" cy="914096"/>
          </a:xfrm>
          <a:prstGeom prst="rect">
            <a:avLst/>
          </a:prstGeom>
          <a:noFill/>
        </p:spPr>
        <p:txBody>
          <a:bodyPr wrap="square" lIns="0" tIns="0" rIns="0" bIns="0" rtlCol="0">
            <a:spAutoFit/>
          </a:bodyPr>
          <a:lstStyle/>
          <a:p>
            <a:pPr defTabSz="930507">
              <a:lnSpc>
                <a:spcPct val="90000"/>
              </a:lnSpc>
            </a:pPr>
            <a:r>
              <a:rPr lang="en-US" sz="2400" spc="-51" dirty="0">
                <a:solidFill>
                  <a:srgbClr val="505050"/>
                </a:solidFill>
              </a:rPr>
              <a:t>Fujitsu </a:t>
            </a:r>
            <a:r>
              <a:rPr lang="en-US" sz="2400" spc="-51" dirty="0" err="1">
                <a:solidFill>
                  <a:srgbClr val="505050"/>
                </a:solidFill>
              </a:rPr>
              <a:t>Cluster-in-a-box</a:t>
            </a:r>
            <a:r>
              <a:rPr lang="en-US" sz="2400" spc="-51" dirty="0">
                <a:solidFill>
                  <a:srgbClr val="505050"/>
                </a:solidFill>
              </a:rPr>
              <a:t> </a:t>
            </a:r>
            <a:r>
              <a:rPr lang="en-US" spc="-51" dirty="0">
                <a:solidFill>
                  <a:srgbClr val="505050"/>
                </a:solidFill>
              </a:rPr>
              <a:t>based on BX400</a:t>
            </a:r>
          </a:p>
          <a:p>
            <a:pPr defTabSz="930507">
              <a:lnSpc>
                <a:spcPct val="90000"/>
              </a:lnSpc>
            </a:pPr>
            <a:r>
              <a:rPr lang="en-US" sz="2400" spc="-51" dirty="0" smtClean="0">
                <a:solidFill>
                  <a:srgbClr val="505050"/>
                </a:solidFill>
              </a:rPr>
              <a:t> </a:t>
            </a:r>
            <a:endParaRPr lang="en-US" spc="-51" dirty="0" smtClean="0">
              <a:solidFill>
                <a:srgbClr val="505050"/>
              </a:solidFill>
            </a:endParaRPr>
          </a:p>
        </p:txBody>
      </p:sp>
      <p:pic>
        <p:nvPicPr>
          <p:cNvPr id="17" name="Picture 1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778431" y="4916946"/>
            <a:ext cx="1122765" cy="1421436"/>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937" y="2260693"/>
            <a:ext cx="1921018" cy="640339"/>
          </a:xfrm>
          <a:prstGeom prst="rect">
            <a:avLst/>
          </a:prstGeom>
        </p:spPr>
      </p:pic>
    </p:spTree>
    <p:extLst>
      <p:ext uri="{BB962C8B-B14F-4D97-AF65-F5344CB8AC3E}">
        <p14:creationId xmlns:p14="http://schemas.microsoft.com/office/powerpoint/2010/main" val="32953305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Product updates for 2013, continued</a:t>
            </a:r>
            <a:endParaRPr lang="en-US" dirty="0"/>
          </a:p>
        </p:txBody>
      </p:sp>
      <p:graphicFrame>
        <p:nvGraphicFramePr>
          <p:cNvPr id="2" name="Table 1"/>
          <p:cNvGraphicFramePr>
            <a:graphicFrameLocks noGrp="1"/>
          </p:cNvGraphicFramePr>
          <p:nvPr>
            <p:extLst/>
          </p:nvPr>
        </p:nvGraphicFramePr>
        <p:xfrm>
          <a:off x="420926" y="1504032"/>
          <a:ext cx="11540015" cy="3649702"/>
        </p:xfrm>
        <a:graphic>
          <a:graphicData uri="http://schemas.openxmlformats.org/drawingml/2006/table">
            <a:tbl>
              <a:tblPr firstRow="1">
                <a:tableStyleId>{9D7B26C5-4107-4FEC-AEDC-1716B250A1EF}</a:tableStyleId>
              </a:tblPr>
              <a:tblGrid>
                <a:gridCol w="2124154"/>
                <a:gridCol w="2041668"/>
                <a:gridCol w="7374193"/>
              </a:tblGrid>
              <a:tr h="260367">
                <a:tc>
                  <a:txBody>
                    <a:bodyPr/>
                    <a:lstStyle/>
                    <a:p>
                      <a:pPr algn="ctr"/>
                      <a:r>
                        <a:rPr lang="en-US" sz="3200" b="0" dirty="0" smtClean="0"/>
                        <a:t>Partner</a:t>
                      </a:r>
                      <a:endParaRPr lang="en-US" sz="3200" b="0" dirty="0"/>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0" dirty="0" smtClean="0"/>
                        <a:t>Status</a:t>
                      </a:r>
                      <a:endParaRPr lang="en-US" sz="3200" b="0" dirty="0"/>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0" dirty="0" smtClean="0"/>
                        <a:t>Product</a:t>
                      </a:r>
                      <a:endParaRPr lang="en-US" sz="3200" b="0" dirty="0"/>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35291">
                <a:tc>
                  <a:txBody>
                    <a:bodyPr/>
                    <a:lstStyle/>
                    <a:p>
                      <a:pPr algn="ctr"/>
                      <a:r>
                        <a:rPr lang="en-US" sz="2400" dirty="0" smtClean="0"/>
                        <a:t>Quanta</a:t>
                      </a:r>
                      <a:endParaRPr lang="en-US" sz="2400" dirty="0"/>
                    </a:p>
                  </a:txBody>
                  <a:tcPr anchor="ct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r>
                        <a:rPr lang="en-US" sz="2400" b="1" dirty="0" smtClean="0">
                          <a:solidFill>
                            <a:schemeClr val="accent6"/>
                          </a:solidFill>
                        </a:rPr>
                        <a:t>Released</a:t>
                      </a:r>
                      <a:endParaRPr lang="en-US" sz="2400" b="1" dirty="0">
                        <a:solidFill>
                          <a:schemeClr val="accent6"/>
                        </a:solidFill>
                      </a:endParaRPr>
                    </a:p>
                  </a:txBody>
                  <a:tcPr anchor="ct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endParaRPr lang="en-US" sz="2400" dirty="0"/>
                    </a:p>
                  </a:txBody>
                  <a:tcPr anchor="ct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r>
              <a:tr h="1535291">
                <a:tc>
                  <a:txBody>
                    <a:bodyPr/>
                    <a:lstStyle/>
                    <a:p>
                      <a:pPr algn="ctr"/>
                      <a:endParaRPr lang="en-US" sz="2400" dirty="0"/>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rPr>
                        <a:t>Evaluation</a:t>
                      </a:r>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endParaRPr lang="en-US" sz="2400" dirty="0" smtClean="0"/>
                    </a:p>
                    <a:p>
                      <a:pPr algn="ctr"/>
                      <a:endParaRPr lang="en-US" sz="2400" dirty="0"/>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r>
            </a:tbl>
          </a:graphicData>
        </a:graphic>
      </p:graphicFrame>
      <p:pic>
        <p:nvPicPr>
          <p:cNvPr id="7" name="Picture 6"/>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06138" y="3996325"/>
            <a:ext cx="1828259" cy="639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02994" y="3675777"/>
            <a:ext cx="2221271" cy="1349591"/>
          </a:xfrm>
          <a:prstGeom prst="rect">
            <a:avLst/>
          </a:prstGeom>
        </p:spPr>
      </p:pic>
      <p:sp>
        <p:nvSpPr>
          <p:cNvPr id="12" name="TextBox 11"/>
          <p:cNvSpPr txBox="1"/>
          <p:nvPr/>
        </p:nvSpPr>
        <p:spPr>
          <a:xfrm>
            <a:off x="5539811" y="4054517"/>
            <a:ext cx="2807775" cy="581698"/>
          </a:xfrm>
          <a:prstGeom prst="rect">
            <a:avLst/>
          </a:prstGeom>
          <a:noFill/>
        </p:spPr>
        <p:txBody>
          <a:bodyPr wrap="square" lIns="0" tIns="0" rIns="0" bIns="0" rtlCol="0">
            <a:spAutoFit/>
          </a:bodyPr>
          <a:lstStyle/>
          <a:p>
            <a:pPr defTabSz="930507">
              <a:lnSpc>
                <a:spcPct val="90000"/>
              </a:lnSpc>
            </a:pPr>
            <a:r>
              <a:rPr lang="en-US" sz="2400" spc="-51" dirty="0" smtClean="0">
                <a:solidFill>
                  <a:srgbClr val="505050"/>
                </a:solidFill>
              </a:rPr>
              <a:t>WiWynn SV330</a:t>
            </a:r>
          </a:p>
          <a:p>
            <a:pPr defTabSz="930507">
              <a:lnSpc>
                <a:spcPct val="90000"/>
              </a:lnSpc>
            </a:pPr>
            <a:r>
              <a:rPr lang="en-US" spc="-51" dirty="0" smtClean="0">
                <a:solidFill>
                  <a:srgbClr val="505050"/>
                </a:solidFill>
              </a:rPr>
              <a:t>Windows Storage Server</a:t>
            </a:r>
          </a:p>
        </p:txBody>
      </p:sp>
      <p:pic>
        <p:nvPicPr>
          <p:cNvPr id="14" name="Picture 18" descr="http://broadbandcumbria.com/wp-content/uploads/2011/04/fujitsu_logo1.jpg"/>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682338" y="2413968"/>
            <a:ext cx="1644842" cy="84841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539811" y="2555880"/>
            <a:ext cx="3176486" cy="914096"/>
          </a:xfrm>
          <a:prstGeom prst="rect">
            <a:avLst/>
          </a:prstGeom>
          <a:noFill/>
        </p:spPr>
        <p:txBody>
          <a:bodyPr wrap="square" lIns="0" tIns="0" rIns="0" bIns="0" rtlCol="0">
            <a:spAutoFit/>
          </a:bodyPr>
          <a:lstStyle/>
          <a:p>
            <a:pPr defTabSz="930507">
              <a:lnSpc>
                <a:spcPct val="90000"/>
              </a:lnSpc>
            </a:pPr>
            <a:r>
              <a:rPr lang="en-US" sz="2400" spc="-51" dirty="0">
                <a:solidFill>
                  <a:srgbClr val="505050"/>
                </a:solidFill>
              </a:rPr>
              <a:t>Fujitsu </a:t>
            </a:r>
            <a:r>
              <a:rPr lang="en-US" sz="2400" spc="-51" dirty="0" err="1">
                <a:solidFill>
                  <a:srgbClr val="505050"/>
                </a:solidFill>
              </a:rPr>
              <a:t>Cluster-in-a-box</a:t>
            </a:r>
            <a:r>
              <a:rPr lang="en-US" sz="2400" spc="-51" dirty="0">
                <a:solidFill>
                  <a:srgbClr val="505050"/>
                </a:solidFill>
              </a:rPr>
              <a:t> </a:t>
            </a:r>
            <a:r>
              <a:rPr lang="en-US" spc="-51" dirty="0">
                <a:solidFill>
                  <a:srgbClr val="505050"/>
                </a:solidFill>
              </a:rPr>
              <a:t>based on </a:t>
            </a:r>
            <a:r>
              <a:rPr lang="en-US" spc="-51" dirty="0" smtClean="0">
                <a:solidFill>
                  <a:srgbClr val="505050"/>
                </a:solidFill>
              </a:rPr>
              <a:t>CX420</a:t>
            </a:r>
            <a:endParaRPr lang="en-US" spc="-51" dirty="0">
              <a:solidFill>
                <a:srgbClr val="505050"/>
              </a:solidFill>
            </a:endParaRPr>
          </a:p>
          <a:p>
            <a:pPr defTabSz="930507">
              <a:lnSpc>
                <a:spcPct val="90000"/>
              </a:lnSpc>
            </a:pPr>
            <a:r>
              <a:rPr lang="en-US" sz="2400" spc="-51" dirty="0" smtClean="0">
                <a:solidFill>
                  <a:srgbClr val="505050"/>
                </a:solidFill>
              </a:rPr>
              <a:t> </a:t>
            </a:r>
            <a:endParaRPr lang="en-US" spc="-51" dirty="0" smtClean="0">
              <a:solidFill>
                <a:srgbClr val="505050"/>
              </a:solidFill>
            </a:endParaRPr>
          </a:p>
        </p:txBody>
      </p:sp>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t="26282" b="27398"/>
          <a:stretch/>
        </p:blipFill>
        <p:spPr>
          <a:xfrm>
            <a:off x="8716297" y="2359599"/>
            <a:ext cx="3225729" cy="953407"/>
          </a:xfrm>
          <a:prstGeom prst="rect">
            <a:avLst/>
          </a:prstGeom>
        </p:spPr>
      </p:pic>
    </p:spTree>
    <p:extLst>
      <p:ext uri="{BB962C8B-B14F-4D97-AF65-F5344CB8AC3E}">
        <p14:creationId xmlns:p14="http://schemas.microsoft.com/office/powerpoint/2010/main" val="115604130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Announcing at TechEd 2013…</a:t>
            </a:r>
          </a:p>
        </p:txBody>
      </p:sp>
      <p:graphicFrame>
        <p:nvGraphicFramePr>
          <p:cNvPr id="2" name="Table 1"/>
          <p:cNvGraphicFramePr>
            <a:graphicFrameLocks noGrp="1"/>
          </p:cNvGraphicFramePr>
          <p:nvPr>
            <p:extLst/>
          </p:nvPr>
        </p:nvGraphicFramePr>
        <p:xfrm>
          <a:off x="465897" y="1468680"/>
          <a:ext cx="11540016" cy="4707268"/>
        </p:xfrm>
        <a:graphic>
          <a:graphicData uri="http://schemas.openxmlformats.org/drawingml/2006/table">
            <a:tbl>
              <a:tblPr firstRow="1">
                <a:tableStyleId>{9D7B26C5-4107-4FEC-AEDC-1716B250A1EF}</a:tableStyleId>
              </a:tblPr>
              <a:tblGrid>
                <a:gridCol w="2108914"/>
                <a:gridCol w="2056908"/>
                <a:gridCol w="7374194"/>
              </a:tblGrid>
              <a:tr h="764262">
                <a:tc>
                  <a:txBody>
                    <a:bodyPr/>
                    <a:lstStyle/>
                    <a:p>
                      <a:pPr algn="ctr"/>
                      <a:r>
                        <a:rPr lang="en-US" sz="3200" b="0" dirty="0" smtClean="0"/>
                        <a:t>Partner</a:t>
                      </a:r>
                      <a:endParaRPr lang="en-US" sz="3200" b="0" dirty="0"/>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0" dirty="0" smtClean="0"/>
                        <a:t>Status</a:t>
                      </a:r>
                      <a:endParaRPr lang="en-US" sz="3200" b="0" dirty="0"/>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0" dirty="0" smtClean="0"/>
                        <a:t>Product</a:t>
                      </a:r>
                      <a:endParaRPr lang="en-US" sz="3200" b="0" dirty="0"/>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92104">
                <a:tc>
                  <a:txBody>
                    <a:bodyPr/>
                    <a:lstStyle/>
                    <a:p>
                      <a:pPr algn="ctr"/>
                      <a:r>
                        <a:rPr lang="en-US" sz="2400" dirty="0" smtClean="0"/>
                        <a:t>Quanta</a:t>
                      </a:r>
                      <a:endParaRPr lang="en-US" sz="2400" dirty="0"/>
                    </a:p>
                  </a:txBody>
                  <a:tcPr anchor="ct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r>
                        <a:rPr lang="en-US" sz="2400" kern="1200" dirty="0" smtClean="0">
                          <a:solidFill>
                            <a:schemeClr val="bg1"/>
                          </a:solidFill>
                          <a:latin typeface="+mn-lt"/>
                          <a:ea typeface="+mn-ea"/>
                          <a:cs typeface="+mn-cs"/>
                        </a:rPr>
                        <a:t>Announcing</a:t>
                      </a:r>
                      <a:endParaRPr lang="en-US" sz="2400" kern="1200" dirty="0">
                        <a:solidFill>
                          <a:schemeClr val="bg1"/>
                        </a:solidFill>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endParaRPr lang="en-US" sz="2400" dirty="0"/>
                    </a:p>
                  </a:txBody>
                  <a:tcPr anchor="ct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r>
              <a:tr h="1950902">
                <a:tc>
                  <a:txBody>
                    <a:bodyPr/>
                    <a:lstStyle/>
                    <a:p>
                      <a:pPr algn="ctr"/>
                      <a:endParaRPr lang="en-US" sz="2400" dirty="0"/>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400" kern="1200" dirty="0" smtClean="0">
                          <a:solidFill>
                            <a:schemeClr val="bg1"/>
                          </a:solidFill>
                          <a:latin typeface="+mn-lt"/>
                          <a:ea typeface="+mn-ea"/>
                          <a:cs typeface="+mn-cs"/>
                        </a:rPr>
                        <a:t>Announcing</a:t>
                      </a:r>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endParaRPr lang="en-US" sz="2400" dirty="0"/>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r>
            </a:tbl>
          </a:graphicData>
        </a:graphic>
      </p:graphicFrame>
      <p:sp>
        <p:nvSpPr>
          <p:cNvPr id="13" name="TextBox 12"/>
          <p:cNvSpPr txBox="1"/>
          <p:nvPr/>
        </p:nvSpPr>
        <p:spPr>
          <a:xfrm>
            <a:off x="4848354" y="4928453"/>
            <a:ext cx="4265653" cy="581698"/>
          </a:xfrm>
          <a:prstGeom prst="rect">
            <a:avLst/>
          </a:prstGeom>
          <a:noFill/>
        </p:spPr>
        <p:txBody>
          <a:bodyPr wrap="square" lIns="0" tIns="0" rIns="0" bIns="0" rtlCol="0">
            <a:spAutoFit/>
          </a:bodyPr>
          <a:lstStyle/>
          <a:p>
            <a:pPr defTabSz="930507">
              <a:lnSpc>
                <a:spcPct val="90000"/>
              </a:lnSpc>
            </a:pPr>
            <a:r>
              <a:rPr lang="en-US" sz="2400" spc="-51" dirty="0" err="1">
                <a:solidFill>
                  <a:srgbClr val="505050"/>
                </a:solidFill>
              </a:rPr>
              <a:t>sTec</a:t>
            </a:r>
            <a:r>
              <a:rPr lang="en-US" sz="2400" spc="-51" dirty="0">
                <a:solidFill>
                  <a:srgbClr val="505050"/>
                </a:solidFill>
              </a:rPr>
              <a:t>™ s3000 storage </a:t>
            </a:r>
            <a:r>
              <a:rPr lang="en-US" sz="2400" spc="-51" dirty="0" smtClean="0">
                <a:solidFill>
                  <a:srgbClr val="505050"/>
                </a:solidFill>
              </a:rPr>
              <a:t>appliance</a:t>
            </a:r>
          </a:p>
          <a:p>
            <a:pPr defTabSz="930507">
              <a:lnSpc>
                <a:spcPct val="90000"/>
              </a:lnSpc>
            </a:pPr>
            <a:r>
              <a:rPr lang="en-US" spc="-51" dirty="0" smtClean="0">
                <a:solidFill>
                  <a:srgbClr val="505050"/>
                </a:solidFill>
              </a:rPr>
              <a:t>Windows Storage Server</a:t>
            </a:r>
          </a:p>
        </p:txBody>
      </p:sp>
      <p:pic>
        <p:nvPicPr>
          <p:cNvPr id="8" name="Picture 7"/>
          <p:cNvPicPr>
            <a:picLocks noChangeAspect="1"/>
          </p:cNvPicPr>
          <p:nvPr/>
        </p:nvPicPr>
        <p:blipFill>
          <a:blip r:embed="rId2"/>
          <a:stretch>
            <a:fillRect/>
          </a:stretch>
        </p:blipFill>
        <p:spPr>
          <a:xfrm>
            <a:off x="528929" y="4785175"/>
            <a:ext cx="2065595" cy="773499"/>
          </a:xfrm>
          <a:prstGeom prst="rect">
            <a:avLst/>
          </a:prstGeom>
        </p:spPr>
      </p:pic>
      <p:sp>
        <p:nvSpPr>
          <p:cNvPr id="10" name="TextBox 9"/>
          <p:cNvSpPr txBox="1"/>
          <p:nvPr/>
        </p:nvSpPr>
        <p:spPr>
          <a:xfrm>
            <a:off x="4848354" y="2948383"/>
            <a:ext cx="2943389" cy="581698"/>
          </a:xfrm>
          <a:prstGeom prst="rect">
            <a:avLst/>
          </a:prstGeom>
          <a:noFill/>
        </p:spPr>
        <p:txBody>
          <a:bodyPr wrap="square" lIns="0" tIns="0" rIns="0" bIns="0" rtlCol="0">
            <a:spAutoFit/>
          </a:bodyPr>
          <a:lstStyle/>
          <a:p>
            <a:pPr defTabSz="930507">
              <a:lnSpc>
                <a:spcPct val="90000"/>
              </a:lnSpc>
            </a:pPr>
            <a:r>
              <a:rPr lang="en-US" sz="2400" spc="-51" dirty="0" smtClean="0">
                <a:solidFill>
                  <a:srgbClr val="505050"/>
                </a:solidFill>
              </a:rPr>
              <a:t>Violin VM6000</a:t>
            </a:r>
          </a:p>
          <a:p>
            <a:pPr defTabSz="930507">
              <a:lnSpc>
                <a:spcPct val="90000"/>
              </a:lnSpc>
            </a:pPr>
            <a:r>
              <a:rPr lang="en-US" spc="-51" dirty="0" smtClean="0">
                <a:solidFill>
                  <a:srgbClr val="505050"/>
                </a:solidFill>
              </a:rPr>
              <a:t>Windows Storage Server</a:t>
            </a:r>
          </a:p>
        </p:txBody>
      </p:sp>
      <p:pic>
        <p:nvPicPr>
          <p:cNvPr id="11" name="Picture 16" descr="http://www.dpie.com/images/supplierlogos/violin-memory.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2674" y="2911924"/>
            <a:ext cx="1978106" cy="6181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53847" y="4367567"/>
            <a:ext cx="2122518" cy="170347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013429" y="2438250"/>
            <a:ext cx="1874419" cy="1733132"/>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l="42890" t="5606" r="604" b="11998"/>
          <a:stretch/>
        </p:blipFill>
        <p:spPr>
          <a:xfrm>
            <a:off x="7274299" y="2438249"/>
            <a:ext cx="3034604" cy="1609095"/>
          </a:xfrm>
          <a:prstGeom prst="rect">
            <a:avLst/>
          </a:prstGeom>
        </p:spPr>
      </p:pic>
    </p:spTree>
    <p:extLst>
      <p:ext uri="{BB962C8B-B14F-4D97-AF65-F5344CB8AC3E}">
        <p14:creationId xmlns:p14="http://schemas.microsoft.com/office/powerpoint/2010/main" val="219998406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Announcing at TechEd 2013…</a:t>
            </a:r>
          </a:p>
        </p:txBody>
      </p:sp>
      <p:graphicFrame>
        <p:nvGraphicFramePr>
          <p:cNvPr id="2" name="Table 1"/>
          <p:cNvGraphicFramePr>
            <a:graphicFrameLocks noGrp="1"/>
          </p:cNvGraphicFramePr>
          <p:nvPr>
            <p:extLst/>
          </p:nvPr>
        </p:nvGraphicFramePr>
        <p:xfrm>
          <a:off x="420926" y="1236836"/>
          <a:ext cx="11540016" cy="5429436"/>
        </p:xfrm>
        <a:graphic>
          <a:graphicData uri="http://schemas.openxmlformats.org/drawingml/2006/table">
            <a:tbl>
              <a:tblPr firstRow="1">
                <a:tableStyleId>{9D7B26C5-4107-4FEC-AEDC-1716B250A1EF}</a:tableStyleId>
              </a:tblPr>
              <a:tblGrid>
                <a:gridCol w="2108914"/>
                <a:gridCol w="2056908"/>
                <a:gridCol w="7374194"/>
              </a:tblGrid>
              <a:tr h="666825">
                <a:tc>
                  <a:txBody>
                    <a:bodyPr/>
                    <a:lstStyle/>
                    <a:p>
                      <a:pPr algn="ctr"/>
                      <a:r>
                        <a:rPr lang="en-US" sz="3200" b="0" dirty="0" smtClean="0"/>
                        <a:t>Partner</a:t>
                      </a:r>
                      <a:endParaRPr lang="en-US" sz="3200" b="0" dirty="0"/>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0" dirty="0" smtClean="0"/>
                        <a:t>Status</a:t>
                      </a:r>
                      <a:endParaRPr lang="en-US" sz="3200" b="0" dirty="0"/>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0" dirty="0" smtClean="0"/>
                        <a:t>Product</a:t>
                      </a:r>
                      <a:endParaRPr lang="en-US" sz="3200" b="0" dirty="0"/>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92746">
                <a:tc>
                  <a:txBody>
                    <a:bodyPr/>
                    <a:lstStyle/>
                    <a:p>
                      <a:pPr algn="ctr"/>
                      <a:r>
                        <a:rPr lang="en-US" sz="2400" dirty="0" smtClean="0"/>
                        <a:t>Quanta</a:t>
                      </a:r>
                      <a:endParaRPr lang="en-US" sz="2400" dirty="0"/>
                    </a:p>
                  </a:txBody>
                  <a:tcPr anchor="ct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r>
                        <a:rPr lang="en-US" sz="2400" kern="1200" dirty="0" smtClean="0">
                          <a:solidFill>
                            <a:schemeClr val="bg1"/>
                          </a:solidFill>
                          <a:latin typeface="+mn-lt"/>
                          <a:ea typeface="+mn-ea"/>
                          <a:cs typeface="+mn-cs"/>
                        </a:rPr>
                        <a:t>Announcing</a:t>
                      </a:r>
                      <a:endParaRPr lang="en-US" sz="2400" kern="1200" dirty="0">
                        <a:solidFill>
                          <a:schemeClr val="bg1"/>
                        </a:solidFill>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endParaRPr lang="en-US" sz="2400" dirty="0"/>
                    </a:p>
                  </a:txBody>
                  <a:tcPr anchor="ct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r>
              <a:tr h="2569865">
                <a:tc>
                  <a:txBody>
                    <a:bodyPr/>
                    <a:lstStyle/>
                    <a:p>
                      <a:pPr algn="ctr"/>
                      <a:endParaRPr lang="en-US" sz="2400" dirty="0"/>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400" kern="1200" dirty="0" smtClean="0">
                          <a:solidFill>
                            <a:schemeClr val="bg1"/>
                          </a:solidFill>
                          <a:latin typeface="+mn-lt"/>
                          <a:ea typeface="+mn-ea"/>
                          <a:cs typeface="+mn-cs"/>
                        </a:rPr>
                        <a:t>Announcing</a:t>
                      </a:r>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endParaRPr lang="en-US" sz="2400" dirty="0"/>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r>
            </a:tbl>
          </a:graphicData>
        </a:graphic>
      </p:graphicFrame>
      <p:sp>
        <p:nvSpPr>
          <p:cNvPr id="13" name="TextBox 12"/>
          <p:cNvSpPr txBox="1"/>
          <p:nvPr/>
        </p:nvSpPr>
        <p:spPr>
          <a:xfrm>
            <a:off x="4675240" y="4591380"/>
            <a:ext cx="3269053" cy="1495794"/>
          </a:xfrm>
          <a:prstGeom prst="rect">
            <a:avLst/>
          </a:prstGeom>
          <a:noFill/>
        </p:spPr>
        <p:txBody>
          <a:bodyPr wrap="square" lIns="0" tIns="0" rIns="0" bIns="0" rtlCol="0">
            <a:spAutoFit/>
          </a:bodyPr>
          <a:lstStyle/>
          <a:p>
            <a:pPr defTabSz="930507">
              <a:lnSpc>
                <a:spcPct val="90000"/>
              </a:lnSpc>
            </a:pPr>
            <a:r>
              <a:rPr lang="en-US" sz="2400" spc="-51" dirty="0" err="1" smtClean="0">
                <a:solidFill>
                  <a:srgbClr val="505050"/>
                </a:solidFill>
              </a:rPr>
              <a:t>DataON</a:t>
            </a:r>
            <a:r>
              <a:rPr lang="en-US" sz="2400" spc="-51" dirty="0" smtClean="0">
                <a:solidFill>
                  <a:srgbClr val="505050"/>
                </a:solidFill>
              </a:rPr>
              <a:t> Cluster in a Box</a:t>
            </a:r>
          </a:p>
          <a:p>
            <a:pPr defTabSz="930507">
              <a:lnSpc>
                <a:spcPct val="90000"/>
              </a:lnSpc>
            </a:pPr>
            <a:r>
              <a:rPr lang="en-US" sz="1400" spc="-51" dirty="0" smtClean="0">
                <a:solidFill>
                  <a:srgbClr val="505050"/>
                </a:solidFill>
              </a:rPr>
              <a:t> </a:t>
            </a:r>
            <a:endParaRPr lang="en-US" sz="900" spc="-51" dirty="0" smtClean="0">
              <a:solidFill>
                <a:srgbClr val="505050"/>
              </a:solidFill>
            </a:endParaRPr>
          </a:p>
          <a:p>
            <a:pPr defTabSz="930507">
              <a:lnSpc>
                <a:spcPct val="90000"/>
              </a:lnSpc>
            </a:pPr>
            <a:r>
              <a:rPr lang="en-US" sz="2400" spc="-51" dirty="0" smtClean="0">
                <a:solidFill>
                  <a:srgbClr val="505050"/>
                </a:solidFill>
              </a:rPr>
              <a:t>DNS-9220</a:t>
            </a:r>
          </a:p>
          <a:p>
            <a:pPr defTabSz="930507">
              <a:lnSpc>
                <a:spcPct val="90000"/>
              </a:lnSpc>
            </a:pPr>
            <a:r>
              <a:rPr lang="en-US" sz="2400" spc="-51" dirty="0" smtClean="0">
                <a:solidFill>
                  <a:srgbClr val="505050"/>
                </a:solidFill>
              </a:rPr>
              <a:t>DNS-9470</a:t>
            </a:r>
          </a:p>
          <a:p>
            <a:pPr defTabSz="930507">
              <a:lnSpc>
                <a:spcPct val="90000"/>
              </a:lnSpc>
            </a:pPr>
            <a:r>
              <a:rPr lang="en-US" spc="-51" dirty="0" smtClean="0">
                <a:solidFill>
                  <a:srgbClr val="505050"/>
                </a:solidFill>
              </a:rPr>
              <a:t>Windows Storage Server</a:t>
            </a:r>
          </a:p>
        </p:txBody>
      </p:sp>
      <p:pic>
        <p:nvPicPr>
          <p:cNvPr id="14" name="Picture 13" descr="http://media.marketwire.com/attachments/201108/16040_XIOLogo.jpg"/>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659568" y="2286010"/>
            <a:ext cx="1855453" cy="11110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3" descr="image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79460" y="1897768"/>
            <a:ext cx="3547519" cy="188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4916775" y="2413573"/>
            <a:ext cx="3027518" cy="914096"/>
          </a:xfrm>
          <a:prstGeom prst="rect">
            <a:avLst/>
          </a:prstGeom>
          <a:noFill/>
        </p:spPr>
        <p:txBody>
          <a:bodyPr wrap="square" lIns="0" tIns="0" rIns="0" bIns="0" rtlCol="0">
            <a:spAutoFit/>
          </a:bodyPr>
          <a:lstStyle/>
          <a:p>
            <a:pPr defTabSz="930507">
              <a:lnSpc>
                <a:spcPct val="90000"/>
              </a:lnSpc>
            </a:pPr>
            <a:r>
              <a:rPr lang="en-US" sz="2400" spc="-51" dirty="0">
                <a:solidFill>
                  <a:srgbClr val="505050"/>
                </a:solidFill>
              </a:rPr>
              <a:t>X-IO File Storage Controller 2200</a:t>
            </a:r>
            <a:endParaRPr lang="en-US" sz="2400" spc="-51" dirty="0" smtClean="0">
              <a:solidFill>
                <a:srgbClr val="505050"/>
              </a:solidFill>
            </a:endParaRPr>
          </a:p>
          <a:p>
            <a:pPr defTabSz="930507">
              <a:lnSpc>
                <a:spcPct val="90000"/>
              </a:lnSpc>
            </a:pPr>
            <a:r>
              <a:rPr lang="en-US" spc="-51" dirty="0" smtClean="0">
                <a:solidFill>
                  <a:srgbClr val="505050"/>
                </a:solidFill>
              </a:rPr>
              <a:t>Windows Storage Server</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5944" y="4709549"/>
            <a:ext cx="3647778" cy="222514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043" y="5121139"/>
            <a:ext cx="1834916" cy="577999"/>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31450" b="29445"/>
          <a:stretch/>
        </p:blipFill>
        <p:spPr>
          <a:xfrm>
            <a:off x="8129330" y="4173794"/>
            <a:ext cx="3647777" cy="870154"/>
          </a:xfrm>
          <a:prstGeom prst="rect">
            <a:avLst/>
          </a:prstGeom>
        </p:spPr>
      </p:pic>
    </p:spTree>
    <p:extLst>
      <p:ext uri="{BB962C8B-B14F-4D97-AF65-F5344CB8AC3E}">
        <p14:creationId xmlns:p14="http://schemas.microsoft.com/office/powerpoint/2010/main" val="371327349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Announcing at TechEd </a:t>
            </a:r>
            <a:r>
              <a:rPr lang="en-US" dirty="0" smtClean="0"/>
              <a:t>2013, continued</a:t>
            </a:r>
            <a:endParaRPr lang="en-US" dirty="0"/>
          </a:p>
        </p:txBody>
      </p:sp>
      <p:graphicFrame>
        <p:nvGraphicFramePr>
          <p:cNvPr id="2" name="Table 1"/>
          <p:cNvGraphicFramePr>
            <a:graphicFrameLocks noGrp="1"/>
          </p:cNvGraphicFramePr>
          <p:nvPr>
            <p:extLst/>
          </p:nvPr>
        </p:nvGraphicFramePr>
        <p:xfrm>
          <a:off x="486156" y="1728111"/>
          <a:ext cx="11540015" cy="4454638"/>
        </p:xfrm>
        <a:graphic>
          <a:graphicData uri="http://schemas.openxmlformats.org/drawingml/2006/table">
            <a:tbl>
              <a:tblPr>
                <a:tableStyleId>{9D7B26C5-4107-4FEC-AEDC-1716B250A1EF}</a:tableStyleId>
              </a:tblPr>
              <a:tblGrid>
                <a:gridCol w="3049524"/>
                <a:gridCol w="8490491"/>
              </a:tblGrid>
              <a:tr h="2165463">
                <a:tc>
                  <a:txBody>
                    <a:bodyPr/>
                    <a:lstStyle/>
                    <a:p>
                      <a:pPr algn="ctr"/>
                      <a:r>
                        <a:rPr lang="en-US" sz="2400" dirty="0" smtClean="0"/>
                        <a:t>Quanta</a:t>
                      </a:r>
                      <a:endParaRPr lang="en-US" sz="2400" dirty="0"/>
                    </a:p>
                  </a:txBody>
                  <a:tcPr anchor="ct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Windows Server Cluster in a Box Solution partner</a:t>
                      </a:r>
                    </a:p>
                    <a:p>
                      <a:pPr algn="ctr"/>
                      <a:endParaRPr lang="en-US" sz="2800" b="0" dirty="0" smtClean="0">
                        <a:solidFill>
                          <a:schemeClr val="bg1"/>
                        </a:solidFill>
                      </a:endParaRPr>
                    </a:p>
                    <a:p>
                      <a:pPr algn="ctr"/>
                      <a:endParaRPr lang="en-US" sz="2800" b="0" dirty="0" smtClean="0">
                        <a:solidFill>
                          <a:schemeClr val="bg1"/>
                        </a:solidFill>
                      </a:endParaRPr>
                    </a:p>
                    <a:p>
                      <a:pPr algn="ctr"/>
                      <a:endParaRPr lang="en-US" sz="2800" b="0" dirty="0" smtClean="0">
                        <a:solidFill>
                          <a:schemeClr val="bg1"/>
                        </a:solidFill>
                      </a:endParaRPr>
                    </a:p>
                    <a:p>
                      <a:pPr algn="ctr"/>
                      <a:endParaRPr lang="en-US" sz="2800" b="0" dirty="0" smtClean="0">
                        <a:solidFill>
                          <a:schemeClr val="bg1"/>
                        </a:solidFill>
                      </a:endParaRPr>
                    </a:p>
                    <a:p>
                      <a:pPr algn="l"/>
                      <a:r>
                        <a:rPr lang="en-US" sz="1800" b="0" dirty="0" smtClean="0">
                          <a:solidFill>
                            <a:schemeClr val="bg1"/>
                          </a:solidFill>
                        </a:rPr>
                        <a:t>       Hitachi “CiBS-12/24” prototype under development</a:t>
                      </a:r>
                    </a:p>
                  </a:txBody>
                  <a:tcPr anchor="ct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r>
              <a:tr h="1955278">
                <a:tc>
                  <a:txBody>
                    <a:bodyPr/>
                    <a:lstStyle/>
                    <a:p>
                      <a:pPr algn="ctr"/>
                      <a:endParaRPr lang="en-US" sz="2400" dirty="0"/>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800" b="0" kern="1200" dirty="0" smtClean="0">
                          <a:solidFill>
                            <a:schemeClr val="bg1"/>
                          </a:solidFill>
                          <a:latin typeface="+mn-lt"/>
                          <a:ea typeface="+mn-ea"/>
                          <a:cs typeface="+mn-cs"/>
                        </a:rPr>
                        <a:t>Windows Server Cluster in a Box Solution partner</a:t>
                      </a:r>
                    </a:p>
                    <a:p>
                      <a:pPr marL="0" marR="0" indent="0" algn="ctr" defTabSz="932742" rtl="0" eaLnBrk="1" fontAlgn="auto" latinLnBrk="0" hangingPunct="1">
                        <a:lnSpc>
                          <a:spcPct val="100000"/>
                        </a:lnSpc>
                        <a:spcBef>
                          <a:spcPts val="0"/>
                        </a:spcBef>
                        <a:spcAft>
                          <a:spcPts val="0"/>
                        </a:spcAft>
                        <a:buClrTx/>
                        <a:buSzTx/>
                        <a:buFontTx/>
                        <a:buNone/>
                        <a:tabLst/>
                        <a:defRPr/>
                      </a:pPr>
                      <a:endParaRPr lang="en-US" sz="500" dirty="0" smtClean="0">
                        <a:solidFill>
                          <a:schemeClr val="bg1"/>
                        </a:solidFill>
                      </a:endParaRPr>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r>
            </a:tbl>
          </a:graphicData>
        </a:graphic>
      </p:graphicFrame>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6809" y="4582634"/>
            <a:ext cx="2468832" cy="1354581"/>
          </a:xfrm>
          <a:prstGeom prst="rect">
            <a:avLst/>
          </a:prstGeom>
        </p:spPr>
      </p:pic>
      <p:pic>
        <p:nvPicPr>
          <p:cNvPr id="15" name="Picture 48" descr="名称未設定 1のコピー"/>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5693" y="2584545"/>
            <a:ext cx="3091064" cy="727309"/>
          </a:xfrm>
          <a:prstGeom prst="rect">
            <a:avLst/>
          </a:prstGeom>
          <a:noFill/>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66789" y="2490609"/>
            <a:ext cx="3793865" cy="1402966"/>
          </a:xfrm>
          <a:prstGeom prst="snip2DiagRect">
            <a:avLst>
              <a:gd name="adj1" fmla="val 0"/>
              <a:gd name="adj2" fmla="val 38063"/>
            </a:avLst>
          </a:prstGeom>
        </p:spPr>
      </p:pic>
      <p:pic>
        <p:nvPicPr>
          <p:cNvPr id="4" name="Picture 3"/>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40833" b="87000" l="1875" r="93875"/>
                    </a14:imgEffect>
                  </a14:imgLayer>
                </a14:imgProps>
              </a:ext>
              <a:ext uri="{28A0092B-C50C-407E-A947-70E740481C1C}">
                <a14:useLocalDpi xmlns:a14="http://schemas.microsoft.com/office/drawing/2010/main"/>
              </a:ext>
            </a:extLst>
          </a:blip>
          <a:srcRect l="4460" t="44695" r="6992" b="16497"/>
          <a:stretch/>
        </p:blipFill>
        <p:spPr>
          <a:xfrm>
            <a:off x="3716757" y="2490609"/>
            <a:ext cx="4003914" cy="1316084"/>
          </a:xfrm>
          <a:prstGeom prst="snipRoundRect">
            <a:avLst>
              <a:gd name="adj1" fmla="val 16667"/>
              <a:gd name="adj2" fmla="val 38093"/>
            </a:avLst>
          </a:prstGeom>
          <a:effectLst/>
          <a:scene3d>
            <a:camera prst="orthographicFront">
              <a:rot lat="0" lon="21599992" rev="0"/>
            </a:camera>
            <a:lightRig rig="threePt" dir="t"/>
          </a:scene3d>
        </p:spPr>
      </p:pic>
    </p:spTree>
    <p:extLst>
      <p:ext uri="{BB962C8B-B14F-4D97-AF65-F5344CB8AC3E}">
        <p14:creationId xmlns:p14="http://schemas.microsoft.com/office/powerpoint/2010/main" val="78332662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311484"/>
            <a:ext cx="11889564" cy="917575"/>
          </a:xfrm>
        </p:spPr>
        <p:txBody>
          <a:bodyPr/>
          <a:lstStyle/>
          <a:p>
            <a:r>
              <a:rPr lang="en-US" dirty="0" smtClean="0"/>
              <a:t>Launching at </a:t>
            </a:r>
            <a:r>
              <a:rPr lang="en-US" dirty="0"/>
              <a:t>TechEd 2013…</a:t>
            </a:r>
          </a:p>
        </p:txBody>
      </p:sp>
      <p:sp>
        <p:nvSpPr>
          <p:cNvPr id="4" name="Text Placeholder 3"/>
          <p:cNvSpPr>
            <a:spLocks noGrp="1"/>
          </p:cNvSpPr>
          <p:nvPr>
            <p:ph type="body" sz="quarter" idx="10"/>
          </p:nvPr>
        </p:nvSpPr>
        <p:spPr>
          <a:xfrm>
            <a:off x="-1790136" y="2384692"/>
            <a:ext cx="11887200" cy="2252479"/>
          </a:xfrm>
        </p:spPr>
        <p:txBody>
          <a:bodyPr/>
          <a:lstStyle/>
          <a:p>
            <a:r>
              <a:rPr lang="en-US" dirty="0" smtClean="0"/>
              <a:t>LSI</a:t>
            </a:r>
          </a:p>
          <a:p>
            <a:r>
              <a:rPr lang="en-US" dirty="0" smtClean="0"/>
              <a:t>Fujitsu</a:t>
            </a:r>
          </a:p>
          <a:p>
            <a:r>
              <a:rPr lang="en-US" dirty="0" smtClean="0"/>
              <a:t>Quanta</a:t>
            </a:r>
          </a:p>
          <a:p>
            <a:r>
              <a:rPr lang="en-US" dirty="0" smtClean="0"/>
              <a:t>Violin</a:t>
            </a:r>
          </a:p>
          <a:p>
            <a:r>
              <a:rPr lang="en-US" dirty="0" smtClean="0"/>
              <a:t>?HP</a:t>
            </a:r>
            <a:endParaRPr lang="en-US" dirty="0"/>
          </a:p>
        </p:txBody>
      </p:sp>
      <p:pic>
        <p:nvPicPr>
          <p:cNvPr id="7" name="Picture 6"/>
          <p:cNvPicPr>
            <a:picLocks noChangeAspect="1"/>
          </p:cNvPicPr>
          <p:nvPr/>
        </p:nvPicPr>
        <p:blipFill>
          <a:blip r:embed="rId2"/>
          <a:stretch>
            <a:fillRect/>
          </a:stretch>
        </p:blipFill>
        <p:spPr>
          <a:xfrm>
            <a:off x="5461474" y="1007315"/>
            <a:ext cx="6975001" cy="5231252"/>
          </a:xfrm>
          <a:prstGeom prst="rect">
            <a:avLst/>
          </a:prstGeom>
          <a:effectLst/>
          <a:scene3d>
            <a:camera prst="perspectiveContrastingLeftFacing">
              <a:rot lat="4602" lon="2378591" rev="21336890"/>
            </a:camera>
            <a:lightRig rig="threePt" dir="t"/>
          </a:scene3d>
        </p:spPr>
      </p:pic>
      <p:pic>
        <p:nvPicPr>
          <p:cNvPr id="11" name="Picture 10" descr="Syncro kit 9286-8e strong horiz low rez.png"/>
          <p:cNvPicPr>
            <a:picLocks noChangeAspect="1"/>
          </p:cNvPicPr>
          <p:nvPr/>
        </p:nvPicPr>
        <p:blipFill>
          <a:blip r:embed="rId3" cstate="print"/>
          <a:stretch>
            <a:fillRect/>
          </a:stretch>
        </p:blipFill>
        <p:spPr>
          <a:xfrm>
            <a:off x="1333339" y="3984219"/>
            <a:ext cx="4514889" cy="2636119"/>
          </a:xfrm>
          <a:prstGeom prst="rect">
            <a:avLst/>
          </a:prstGeom>
        </p:spPr>
      </p:pic>
      <p:sp>
        <p:nvSpPr>
          <p:cNvPr id="14" name="Text Placeholder 3"/>
          <p:cNvSpPr txBox="1">
            <a:spLocks/>
          </p:cNvSpPr>
          <p:nvPr/>
        </p:nvSpPr>
        <p:spPr>
          <a:xfrm>
            <a:off x="274638" y="1470529"/>
            <a:ext cx="6415722" cy="2676117"/>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LSI </a:t>
            </a:r>
            <a:r>
              <a:rPr lang="en-US" dirty="0" err="1" smtClean="0"/>
              <a:t>Syncro</a:t>
            </a:r>
            <a:r>
              <a:rPr lang="en-US" dirty="0" smtClean="0"/>
              <a:t> CS</a:t>
            </a:r>
          </a:p>
          <a:p>
            <a:endParaRPr lang="en-US" sz="900" dirty="0" smtClean="0"/>
          </a:p>
          <a:p>
            <a:r>
              <a:rPr lang="en-US" dirty="0" smtClean="0"/>
              <a:t>High-availability, clustered RAID controller for Windows Server 2012</a:t>
            </a:r>
          </a:p>
        </p:txBody>
      </p:sp>
      <p:sp>
        <p:nvSpPr>
          <p:cNvPr id="8" name="Text Placeholder 3"/>
          <p:cNvSpPr txBox="1">
            <a:spLocks/>
          </p:cNvSpPr>
          <p:nvPr/>
        </p:nvSpPr>
        <p:spPr>
          <a:xfrm>
            <a:off x="4799888" y="6294547"/>
            <a:ext cx="2839064" cy="3785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t>Graphics by LSI Corporation</a:t>
            </a:r>
          </a:p>
        </p:txBody>
      </p:sp>
    </p:spTree>
    <p:extLst>
      <p:ext uri="{BB962C8B-B14F-4D97-AF65-F5344CB8AC3E}">
        <p14:creationId xmlns:p14="http://schemas.microsoft.com/office/powerpoint/2010/main" val="286045660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a:t>Cluster in a Box in 2013: </a:t>
            </a:r>
            <a:r>
              <a:rPr lang="en-US" sz="4800" dirty="0" smtClean="0"/>
              <a:t/>
            </a:r>
            <a:br>
              <a:rPr lang="en-US" sz="4800" dirty="0" smtClean="0"/>
            </a:br>
            <a:r>
              <a:rPr lang="en-US" sz="3200" dirty="0" smtClean="0"/>
              <a:t>How </a:t>
            </a:r>
            <a:r>
              <a:rPr lang="en-US" sz="3200" dirty="0"/>
              <a:t>Real Customers Are Making Their Businesses Highly-Available with Windows Server 2012</a:t>
            </a:r>
          </a:p>
        </p:txBody>
      </p:sp>
      <p:sp>
        <p:nvSpPr>
          <p:cNvPr id="5" name="Text Placeholder 4"/>
          <p:cNvSpPr>
            <a:spLocks noGrp="1"/>
          </p:cNvSpPr>
          <p:nvPr>
            <p:ph type="body" sz="quarter" idx="12"/>
          </p:nvPr>
        </p:nvSpPr>
        <p:spPr/>
        <p:txBody>
          <a:bodyPr/>
          <a:lstStyle/>
          <a:p>
            <a:r>
              <a:rPr lang="en-US" dirty="0" smtClean="0"/>
              <a:t>John Loveall</a:t>
            </a:r>
          </a:p>
          <a:p>
            <a:r>
              <a:rPr lang="en-US" sz="2000" dirty="0" smtClean="0"/>
              <a:t>Principal Program Manager</a:t>
            </a:r>
          </a:p>
          <a:p>
            <a:r>
              <a:rPr lang="en-US" sz="2000" dirty="0" smtClean="0"/>
              <a:t>Microsoft</a:t>
            </a:r>
            <a:endParaRPr lang="en-US" sz="2000" dirty="0"/>
          </a:p>
        </p:txBody>
      </p:sp>
      <p:sp>
        <p:nvSpPr>
          <p:cNvPr id="14" name="Text Placeholder 13"/>
          <p:cNvSpPr>
            <a:spLocks noGrp="1"/>
          </p:cNvSpPr>
          <p:nvPr>
            <p:ph type="body" sz="quarter" idx="13"/>
          </p:nvPr>
        </p:nvSpPr>
        <p:spPr/>
        <p:txBody>
          <a:bodyPr/>
          <a:lstStyle/>
          <a:p>
            <a:r>
              <a:rPr lang="en-US" dirty="0" smtClean="0"/>
              <a:t>MDC-B336</a:t>
            </a:r>
            <a:endParaRPr lang="en-US" dirty="0"/>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16096" y="129862"/>
            <a:ext cx="11409551" cy="1192955"/>
          </a:xfrm>
        </p:spPr>
        <p:txBody>
          <a:bodyPr/>
          <a:lstStyle/>
          <a:p>
            <a:r>
              <a:rPr lang="en-US" dirty="0" smtClean="0"/>
              <a:t>Clustered RAID controllers</a:t>
            </a:r>
          </a:p>
          <a:p>
            <a:r>
              <a:rPr lang="en-US" sz="3200" dirty="0" smtClean="0"/>
              <a:t>Meeting Windows Server requirements   </a:t>
            </a:r>
            <a:endParaRPr lang="en-US" sz="3200" dirty="0"/>
          </a:p>
        </p:txBody>
      </p:sp>
      <p:graphicFrame>
        <p:nvGraphicFramePr>
          <p:cNvPr id="5" name="Content Placeholder 6"/>
          <p:cNvGraphicFramePr>
            <a:graphicFrameLocks/>
          </p:cNvGraphicFramePr>
          <p:nvPr>
            <p:extLst/>
          </p:nvPr>
        </p:nvGraphicFramePr>
        <p:xfrm>
          <a:off x="4660242" y="1369307"/>
          <a:ext cx="7565938" cy="4632960"/>
        </p:xfrm>
        <a:graphic>
          <a:graphicData uri="http://schemas.openxmlformats.org/drawingml/2006/table">
            <a:tbl>
              <a:tblPr firstRow="1" firstCol="1" bandRow="1">
                <a:tableStyleId>{7E9639D4-E3E2-4D34-9284-5A2195B3D0D7}</a:tableStyleId>
              </a:tblPr>
              <a:tblGrid>
                <a:gridCol w="1224701"/>
                <a:gridCol w="2831354"/>
                <a:gridCol w="3509883"/>
              </a:tblGrid>
              <a:tr h="316727">
                <a:tc>
                  <a:txBody>
                    <a:bodyPr/>
                    <a:lstStyle/>
                    <a:p>
                      <a:pPr algn="ctr"/>
                      <a:r>
                        <a:rPr lang="en-US" sz="1600" dirty="0" smtClean="0"/>
                        <a:t>Function</a:t>
                      </a:r>
                      <a:endParaRPr lang="en-US" sz="1600" b="1" dirty="0"/>
                    </a:p>
                  </a:txBody>
                  <a:tcPr/>
                </a:tc>
                <a:tc>
                  <a:txBody>
                    <a:bodyPr/>
                    <a:lstStyle/>
                    <a:p>
                      <a:pPr marL="0" algn="ctr" defTabSz="914400" rtl="0" eaLnBrk="1" latinLnBrk="0" hangingPunct="1"/>
                      <a:r>
                        <a:rPr lang="en-US" sz="1600" kern="1200" dirty="0" smtClean="0"/>
                        <a:t>Goals</a:t>
                      </a:r>
                      <a:endParaRPr lang="en-US" sz="1600" b="1" kern="1200" dirty="0">
                        <a:solidFill>
                          <a:schemeClr val="lt1"/>
                        </a:solidFill>
                        <a:latin typeface="+mn-lt"/>
                        <a:ea typeface="+mn-ea"/>
                        <a:cs typeface="+mn-cs"/>
                      </a:endParaRPr>
                    </a:p>
                  </a:txBody>
                  <a:tcPr/>
                </a:tc>
                <a:tc>
                  <a:txBody>
                    <a:bodyPr/>
                    <a:lstStyle/>
                    <a:p>
                      <a:pPr algn="ctr"/>
                      <a:r>
                        <a:rPr lang="en-US" sz="1600" dirty="0" smtClean="0"/>
                        <a:t>Requirement</a:t>
                      </a:r>
                      <a:endParaRPr lang="en-US" sz="800" b="1" dirty="0"/>
                    </a:p>
                  </a:txBody>
                  <a:tcPr/>
                </a:tc>
              </a:tr>
              <a:tr h="691041">
                <a:tc>
                  <a:txBody>
                    <a:bodyPr/>
                    <a:lstStyle/>
                    <a:p>
                      <a:pPr algn="ctr"/>
                      <a:r>
                        <a:rPr lang="en-US" sz="1400" dirty="0" smtClean="0"/>
                        <a:t>RAID</a:t>
                      </a:r>
                      <a:endParaRPr lang="en-US" sz="1400" b="1" dirty="0"/>
                    </a:p>
                  </a:txBody>
                  <a:tcPr anchor="ctr"/>
                </a:tc>
                <a:tc>
                  <a:txBody>
                    <a:bodyPr/>
                    <a:lstStyle/>
                    <a:p>
                      <a:pPr marL="0" indent="0" algn="l">
                        <a:buFontTx/>
                        <a:buNone/>
                      </a:pPr>
                      <a:r>
                        <a:rPr lang="en-US" sz="1400" baseline="0" dirty="0" smtClean="0"/>
                        <a:t>Continue operation with single-component failures and robust handling of node failure, without data loss</a:t>
                      </a:r>
                      <a:endParaRPr lang="en-US" sz="1400" b="0" dirty="0" smtClean="0">
                        <a:solidFill>
                          <a:schemeClr val="tx1"/>
                        </a:solidFill>
                      </a:endParaRPr>
                    </a:p>
                  </a:txBody>
                  <a:tcPr anchor="ctr"/>
                </a:tc>
                <a:tc>
                  <a:txBody>
                    <a:bodyPr/>
                    <a:lstStyle/>
                    <a:p>
                      <a:pPr marL="91440" indent="-91440" algn="l">
                        <a:buFont typeface="Arial" pitchFamily="34" charset="0"/>
                        <a:buChar char="•"/>
                      </a:pPr>
                      <a:r>
                        <a:rPr lang="en-US" sz="1400" baseline="0" dirty="0" smtClean="0"/>
                        <a:t>RAID levels</a:t>
                      </a:r>
                      <a:r>
                        <a:rPr lang="en-US" sz="1400" dirty="0" smtClean="0"/>
                        <a:t> 1, 5,</a:t>
                      </a:r>
                      <a:r>
                        <a:rPr lang="en-US" sz="1400" baseline="0" dirty="0" smtClean="0"/>
                        <a:t> 6 </a:t>
                      </a:r>
                      <a:r>
                        <a:rPr lang="en-US" sz="1400" dirty="0" smtClean="0"/>
                        <a:t>or 10 (or equivalent)</a:t>
                      </a:r>
                    </a:p>
                    <a:p>
                      <a:pPr marL="91440" indent="-91440" algn="l">
                        <a:buFont typeface="Arial" pitchFamily="34" charset="0"/>
                        <a:buChar char="•"/>
                      </a:pPr>
                      <a:r>
                        <a:rPr lang="en-US" sz="1400" dirty="0" smtClean="0"/>
                        <a:t>RAID “write hole” solution</a:t>
                      </a:r>
                      <a:endParaRPr lang="en-US" sz="1400" b="0" dirty="0">
                        <a:solidFill>
                          <a:schemeClr val="tx1"/>
                        </a:solidFill>
                      </a:endParaRPr>
                    </a:p>
                  </a:txBody>
                  <a:tcPr anchor="ctr"/>
                </a:tc>
              </a:tr>
              <a:tr h="489488">
                <a:tc>
                  <a:txBody>
                    <a:bodyPr/>
                    <a:lstStyle/>
                    <a:p>
                      <a:pPr algn="ctr"/>
                      <a:r>
                        <a:rPr lang="en-US" sz="1400" dirty="0" smtClean="0"/>
                        <a:t>Windows Failover Clustering</a:t>
                      </a:r>
                      <a:endParaRPr lang="en-US" sz="14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Continuous</a:t>
                      </a:r>
                      <a:r>
                        <a:rPr lang="en-US" sz="1400" baseline="0" dirty="0" smtClean="0"/>
                        <a:t> Availability</a:t>
                      </a:r>
                      <a:r>
                        <a:rPr lang="en-US" sz="1400" dirty="0" smtClean="0"/>
                        <a:t> </a:t>
                      </a:r>
                      <a:r>
                        <a:rPr lang="en-US" sz="1400" baseline="0" dirty="0" smtClean="0"/>
                        <a:t>depends on </a:t>
                      </a:r>
                      <a:r>
                        <a:rPr lang="en-US" sz="1400" dirty="0" smtClean="0"/>
                        <a:t>Windows Failover Clustering to survive</a:t>
                      </a:r>
                      <a:r>
                        <a:rPr lang="en-US" sz="1400" baseline="0" dirty="0" smtClean="0"/>
                        <a:t> node failure</a:t>
                      </a:r>
                      <a:endParaRPr lang="en-US" sz="1400" b="0" dirty="0" smtClean="0">
                        <a:solidFill>
                          <a:schemeClr val="tx1"/>
                        </a:solidFill>
                      </a:endParaRPr>
                    </a:p>
                  </a:txBody>
                  <a:tcPr anchor="ctr"/>
                </a:tc>
                <a:tc>
                  <a:txBody>
                    <a:bodyPr/>
                    <a:lstStyle/>
                    <a:p>
                      <a:pPr marL="91440" marR="0" indent="-9144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t>SPC-3</a:t>
                      </a:r>
                      <a:r>
                        <a:rPr lang="en-US" sz="1400" baseline="0" dirty="0" smtClean="0"/>
                        <a:t> Persistent Reservation support</a:t>
                      </a:r>
                    </a:p>
                    <a:p>
                      <a:pPr marL="91440" marR="0" indent="-9144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aseline="0" dirty="0" smtClean="0"/>
                        <a:t>Shared LUNs accessible from all nodes</a:t>
                      </a:r>
                      <a:endParaRPr lang="en-US" sz="1400" b="0" dirty="0" smtClean="0">
                        <a:solidFill>
                          <a:schemeClr val="tx1"/>
                        </a:solidFill>
                      </a:endParaRPr>
                    </a:p>
                  </a:txBody>
                  <a:tcPr anchor="ctr"/>
                </a:tc>
              </a:tr>
              <a:tr h="892595">
                <a:tc>
                  <a:txBody>
                    <a:bodyPr/>
                    <a:lstStyle/>
                    <a:p>
                      <a:pPr algn="ctr"/>
                      <a:r>
                        <a:rPr lang="en-US" sz="1400" dirty="0" smtClean="0"/>
                        <a:t>LUN access after failover</a:t>
                      </a:r>
                      <a:endParaRPr lang="en-US" sz="1400" b="1" dirty="0"/>
                    </a:p>
                  </a:txBody>
                  <a:tcPr anchor="ctr"/>
                </a:tc>
                <a:tc>
                  <a:txBody>
                    <a:bodyPr/>
                    <a:lstStyle/>
                    <a:p>
                      <a:pPr algn="l"/>
                      <a:r>
                        <a:rPr lang="en-US" sz="1400" dirty="0" smtClean="0"/>
                        <a:t>Transparent</a:t>
                      </a:r>
                      <a:r>
                        <a:rPr lang="en-US" sz="1400" baseline="0" dirty="0" smtClean="0"/>
                        <a:t> failover at the application layer requires data integrity and prevention of read/write timeouts </a:t>
                      </a:r>
                      <a:endParaRPr lang="en-US" sz="1400" b="0" dirty="0">
                        <a:solidFill>
                          <a:schemeClr val="tx1"/>
                        </a:solidFill>
                      </a:endParaRPr>
                    </a:p>
                  </a:txBody>
                  <a:tcPr anchor="ctr"/>
                </a:tc>
                <a:tc>
                  <a:txBody>
                    <a:bodyPr/>
                    <a:lstStyle/>
                    <a:p>
                      <a:pPr marL="91440" indent="-91440" algn="l">
                        <a:buFont typeface="Arial" pitchFamily="34" charset="0"/>
                        <a:buChar char="•"/>
                      </a:pPr>
                      <a:r>
                        <a:rPr lang="en-US" sz="1400" dirty="0" smtClean="0"/>
                        <a:t>Preserve data for all acknowledged writes</a:t>
                      </a:r>
                    </a:p>
                    <a:p>
                      <a:pPr marL="91440" indent="-91440" algn="l">
                        <a:buFont typeface="Arial" pitchFamily="34" charset="0"/>
                        <a:buChar char="•"/>
                      </a:pPr>
                      <a:r>
                        <a:rPr lang="en-US" sz="1400" dirty="0" smtClean="0"/>
                        <a:t>5 seconds maximum</a:t>
                      </a:r>
                      <a:r>
                        <a:rPr lang="en-US" sz="1400" baseline="0" dirty="0" smtClean="0"/>
                        <a:t> blocking time </a:t>
                      </a:r>
                      <a:r>
                        <a:rPr lang="en-US" sz="1400" dirty="0" smtClean="0"/>
                        <a:t>for up to 100 LUNs</a:t>
                      </a:r>
                    </a:p>
                    <a:p>
                      <a:pPr marL="91440" indent="-91440" algn="l">
                        <a:buFont typeface="Arial" pitchFamily="34" charset="0"/>
                        <a:buChar char="•"/>
                      </a:pPr>
                      <a:r>
                        <a:rPr lang="en-US" sz="1400" dirty="0" smtClean="0"/>
                        <a:t>All</a:t>
                      </a:r>
                      <a:r>
                        <a:rPr lang="en-US" sz="1400" baseline="0" dirty="0" smtClean="0"/>
                        <a:t> I/O requests must complete within 25 seconds</a:t>
                      </a:r>
                      <a:endParaRPr lang="en-US" sz="1400" b="0" dirty="0">
                        <a:solidFill>
                          <a:schemeClr val="tx1"/>
                        </a:solidFill>
                      </a:endParaRPr>
                    </a:p>
                  </a:txBody>
                  <a:tcPr anchor="ctr"/>
                </a:tc>
              </a:tr>
              <a:tr h="414577">
                <a:tc>
                  <a:txBody>
                    <a:bodyPr/>
                    <a:lstStyle/>
                    <a:p>
                      <a:pPr algn="ctr"/>
                      <a:r>
                        <a:rPr lang="en-US" sz="1400" dirty="0" smtClean="0"/>
                        <a:t>Minimum active mode</a:t>
                      </a:r>
                      <a:endParaRPr lang="en-US" sz="1400" b="1" dirty="0"/>
                    </a:p>
                  </a:txBody>
                  <a:tcPr anchor="ctr"/>
                </a:tc>
                <a:tc>
                  <a:txBody>
                    <a:bodyPr/>
                    <a:lstStyle/>
                    <a:p>
                      <a:pPr algn="l"/>
                      <a:r>
                        <a:rPr lang="en-US" sz="1400" dirty="0" smtClean="0"/>
                        <a:t>Customer expectation is active use of all nodes </a:t>
                      </a:r>
                      <a:endParaRPr lang="en-US" sz="1400" b="0" dirty="0">
                        <a:solidFill>
                          <a:schemeClr val="tx1"/>
                        </a:solidFill>
                      </a:endParaRPr>
                    </a:p>
                  </a:txBody>
                  <a:tcPr anchor="ctr"/>
                </a:tc>
                <a:tc>
                  <a:txBody>
                    <a:bodyPr/>
                    <a:lstStyle/>
                    <a:p>
                      <a:pPr algn="l"/>
                      <a:r>
                        <a:rPr lang="en-US" sz="1400" dirty="0" smtClean="0"/>
                        <a:t>Dual-Active (non-shared LUN</a:t>
                      </a:r>
                      <a:r>
                        <a:rPr lang="en-US" sz="1400" baseline="0" dirty="0" smtClean="0"/>
                        <a:t> access)</a:t>
                      </a:r>
                      <a:endParaRPr lang="en-US" sz="1400" b="0" dirty="0">
                        <a:solidFill>
                          <a:schemeClr val="tx1"/>
                        </a:solidFill>
                      </a:endParaRPr>
                    </a:p>
                  </a:txBody>
                  <a:tcPr anchor="ctr"/>
                </a:tc>
              </a:tr>
              <a:tr h="489488">
                <a:tc>
                  <a:txBody>
                    <a:bodyPr/>
                    <a:lstStyle/>
                    <a:p>
                      <a:pPr algn="ctr"/>
                      <a:r>
                        <a:rPr lang="en-US" sz="1400" dirty="0" smtClean="0"/>
                        <a:t>Recovery Processing</a:t>
                      </a:r>
                      <a:endParaRPr lang="en-US" sz="1400" b="1" dirty="0"/>
                    </a:p>
                  </a:txBody>
                  <a:tcPr anchor="ctr"/>
                </a:tc>
                <a:tc>
                  <a:txBody>
                    <a:bodyPr/>
                    <a:lstStyle/>
                    <a:p>
                      <a:pPr algn="l"/>
                      <a:r>
                        <a:rPr lang="en-US" sz="1400" dirty="0" smtClean="0"/>
                        <a:t>Transparent failover</a:t>
                      </a:r>
                      <a:r>
                        <a:rPr lang="en-US" sz="1400" baseline="0" dirty="0" smtClean="0"/>
                        <a:t> should not require IT admin attention to continue normal operation</a:t>
                      </a:r>
                      <a:endParaRPr lang="en-US" sz="1400" b="0" dirty="0">
                        <a:solidFill>
                          <a:schemeClr val="tx1"/>
                        </a:solidFill>
                      </a:endParaRPr>
                    </a:p>
                  </a:txBody>
                  <a:tcPr anchor="ctr"/>
                </a:tc>
                <a:tc>
                  <a:txBody>
                    <a:bodyPr/>
                    <a:lstStyle/>
                    <a:p>
                      <a:pPr algn="l"/>
                      <a:r>
                        <a:rPr lang="en-US" sz="1400" dirty="0" smtClean="0"/>
                        <a:t>Recovery processing resulting from node failure completes automatically</a:t>
                      </a:r>
                      <a:endParaRPr lang="en-US" sz="1400" b="0" dirty="0">
                        <a:solidFill>
                          <a:schemeClr val="tx1"/>
                        </a:solidFill>
                      </a:endParaRPr>
                    </a:p>
                  </a:txBody>
                  <a:tcPr anchor="ctr"/>
                </a:tc>
              </a:tr>
            </a:tbl>
          </a:graphicData>
        </a:graphic>
      </p:graphicFrame>
      <p:grpSp>
        <p:nvGrpSpPr>
          <p:cNvPr id="74" name="Group 73"/>
          <p:cNvGrpSpPr/>
          <p:nvPr/>
        </p:nvGrpSpPr>
        <p:grpSpPr>
          <a:xfrm>
            <a:off x="-132732" y="1457490"/>
            <a:ext cx="5712196" cy="5140920"/>
            <a:chOff x="6094411" y="1371199"/>
            <a:chExt cx="5600701" cy="5040575"/>
          </a:xfrm>
          <a:scene3d>
            <a:camera prst="perspectiveContrastingRightFacing"/>
            <a:lightRig rig="threePt" dir="t"/>
          </a:scene3d>
        </p:grpSpPr>
        <p:grpSp>
          <p:nvGrpSpPr>
            <p:cNvPr id="75" name="Group 74"/>
            <p:cNvGrpSpPr/>
            <p:nvPr/>
          </p:nvGrpSpPr>
          <p:grpSpPr>
            <a:xfrm>
              <a:off x="6094411" y="1858491"/>
              <a:ext cx="5600701" cy="4553283"/>
              <a:chOff x="4633822" y="1063814"/>
              <a:chExt cx="6156097" cy="5800078"/>
            </a:xfrm>
          </p:grpSpPr>
          <p:sp>
            <p:nvSpPr>
              <p:cNvPr id="79" name="Box: Server enclosure"/>
              <p:cNvSpPr txBox="1">
                <a:spLocks noChangeArrowheads="1"/>
              </p:cNvSpPr>
              <p:nvPr/>
            </p:nvSpPr>
            <p:spPr bwMode="auto">
              <a:xfrm>
                <a:off x="5074919" y="1737360"/>
                <a:ext cx="5394960" cy="3349826"/>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93260" rIns="93256" bIns="46628" numCol="1" rtlCol="0" anchor="t" anchorCtr="0" compatLnSpc="1">
                <a:prstTxWarp prst="textNoShape">
                  <a:avLst/>
                </a:prstTxWarp>
              </a:bodyPr>
              <a:lstStyle>
                <a:defPPr>
                  <a:defRPr lang="en-US"/>
                </a:defPPr>
                <a:lvl1pPr algn="ctr" defTabSz="914099" fontAlgn="base">
                  <a:lnSpc>
                    <a:spcPct val="90000"/>
                  </a:lnSpc>
                  <a:spcBef>
                    <a:spcPct val="0"/>
                  </a:spcBef>
                  <a:spcAft>
                    <a:spcPct val="0"/>
                  </a:spcAft>
                  <a:defRPr sz="2000" spc="-50">
                    <a:gradFill>
                      <a:gsLst>
                        <a:gs pos="0">
                          <a:srgbClr val="EFEFEF"/>
                        </a:gs>
                        <a:gs pos="100000">
                          <a:srgbClr val="EFEFEF"/>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28" b="1" dirty="0">
                    <a:gradFill>
                      <a:gsLst>
                        <a:gs pos="0">
                          <a:srgbClr val="FFFFFF"/>
                        </a:gs>
                        <a:gs pos="100000">
                          <a:srgbClr val="FFFFFF"/>
                        </a:gs>
                      </a:gsLst>
                      <a:lin ang="5400000" scaled="0"/>
                    </a:gradFill>
                  </a:rPr>
                  <a:t>Server Enclosure</a:t>
                </a:r>
              </a:p>
            </p:txBody>
          </p:sp>
          <p:sp>
            <p:nvSpPr>
              <p:cNvPr id="80" name="Text: additional JBODs"/>
              <p:cNvSpPr txBox="1">
                <a:spLocks noChangeArrowheads="1"/>
              </p:cNvSpPr>
              <p:nvPr/>
            </p:nvSpPr>
            <p:spPr bwMode="auto">
              <a:xfrm>
                <a:off x="6583997" y="6494383"/>
                <a:ext cx="2377440" cy="369509"/>
              </a:xfrm>
              <a:prstGeom prst="rect">
                <a:avLst/>
              </a:prstGeom>
              <a:noFill/>
              <a:ln w="9525">
                <a:noFill/>
                <a:miter lim="800000"/>
                <a:headEnd/>
                <a:tailEnd/>
              </a:ln>
            </p:spPr>
            <p:txBody>
              <a:bodyPr wrap="squar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290" fontAlgn="base">
                  <a:lnSpc>
                    <a:spcPct val="90000"/>
                  </a:lnSpc>
                  <a:spcBef>
                    <a:spcPct val="0"/>
                  </a:spcBef>
                  <a:spcAft>
                    <a:spcPct val="0"/>
                  </a:spcAft>
                  <a:defRPr/>
                </a:pPr>
                <a:r>
                  <a:rPr lang="en-US" sz="1428" b="1" spc="-51" dirty="0">
                    <a:gradFill>
                      <a:gsLst>
                        <a:gs pos="0">
                          <a:srgbClr val="FFFFFF"/>
                        </a:gs>
                        <a:gs pos="100000">
                          <a:srgbClr val="FFFFFF"/>
                        </a:gs>
                      </a:gsLst>
                      <a:lin ang="5400000" scaled="0"/>
                    </a:gradFill>
                  </a:rPr>
                  <a:t>Additional JBODs …</a:t>
                </a:r>
              </a:p>
            </p:txBody>
          </p:sp>
          <p:sp>
            <p:nvSpPr>
              <p:cNvPr id="81" name="Label: Disk B ports"/>
              <p:cNvSpPr txBox="1">
                <a:spLocks noChangeArrowheads="1"/>
              </p:cNvSpPr>
              <p:nvPr/>
            </p:nvSpPr>
            <p:spPr bwMode="auto">
              <a:xfrm>
                <a:off x="8196931" y="4229841"/>
                <a:ext cx="457200" cy="163355"/>
              </a:xfrm>
              <a:prstGeom prst="rect">
                <a:avLst/>
              </a:prstGeom>
              <a:noFill/>
              <a:ln w="9525">
                <a:noFill/>
                <a:miter lim="800000"/>
                <a:headEnd/>
                <a:tailEnd/>
              </a:ln>
            </p:spPr>
            <p:txBody>
              <a:bodyPr wrap="square" lIns="0" tIns="0" rIns="0"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lnSpc>
                    <a:spcPts val="1020"/>
                  </a:lnSpc>
                  <a:defRPr/>
                </a:pPr>
                <a:r>
                  <a:rPr lang="en-US" sz="918" b="1" dirty="0">
                    <a:gradFill>
                      <a:gsLst>
                        <a:gs pos="0">
                          <a:srgbClr val="FFFFFF"/>
                        </a:gs>
                        <a:gs pos="100000">
                          <a:srgbClr val="FFFFFF"/>
                        </a:gs>
                      </a:gsLst>
                      <a:lin ang="5400000" scaled="0"/>
                    </a:gradFill>
                  </a:rPr>
                  <a:t>B ports</a:t>
                </a:r>
              </a:p>
            </p:txBody>
          </p:sp>
          <p:sp>
            <p:nvSpPr>
              <p:cNvPr id="82" name="Label: Disk A ports"/>
              <p:cNvSpPr txBox="1">
                <a:spLocks noChangeArrowheads="1"/>
              </p:cNvSpPr>
              <p:nvPr/>
            </p:nvSpPr>
            <p:spPr bwMode="auto">
              <a:xfrm>
                <a:off x="6880757" y="4555198"/>
                <a:ext cx="457200" cy="163355"/>
              </a:xfrm>
              <a:prstGeom prst="rect">
                <a:avLst/>
              </a:prstGeom>
              <a:noFill/>
              <a:ln w="9525">
                <a:noFill/>
                <a:miter lim="800000"/>
                <a:headEnd/>
                <a:tailEnd/>
              </a:ln>
            </p:spPr>
            <p:txBody>
              <a:bodyPr wrap="square" lIns="0" tIns="0" rIns="0"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lnSpc>
                    <a:spcPts val="1020"/>
                  </a:lnSpc>
                  <a:defRPr/>
                </a:pPr>
                <a:r>
                  <a:rPr lang="en-US" sz="918" b="1" dirty="0">
                    <a:gradFill>
                      <a:gsLst>
                        <a:gs pos="0">
                          <a:srgbClr val="FFFFFF"/>
                        </a:gs>
                        <a:gs pos="100000">
                          <a:srgbClr val="FFFFFF"/>
                        </a:gs>
                      </a:gsLst>
                      <a:lin ang="5400000" scaled="0"/>
                    </a:gradFill>
                  </a:rPr>
                  <a:t>A ports</a:t>
                </a:r>
              </a:p>
            </p:txBody>
          </p:sp>
          <p:sp>
            <p:nvSpPr>
              <p:cNvPr id="83" name="Text Box: Server B"/>
              <p:cNvSpPr txBox="1">
                <a:spLocks noChangeArrowheads="1"/>
              </p:cNvSpPr>
              <p:nvPr/>
            </p:nvSpPr>
            <p:spPr bwMode="auto">
              <a:xfrm flipH="1">
                <a:off x="8686800" y="2106640"/>
                <a:ext cx="1645920" cy="2743200"/>
              </a:xfrm>
              <a:prstGeom prst="rect">
                <a:avLst/>
              </a:prstGeom>
              <a:solidFill>
                <a:schemeClr val="accent1">
                  <a:lumMod val="75000"/>
                </a:schemeClr>
              </a:solid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t" anchorCtr="0" compatLnSpc="1">
                <a:prstTxWarp prst="textNoShape">
                  <a:avLst/>
                </a:prstTxWarp>
              </a:bodyPr>
              <a:lstStyle>
                <a:defPPr>
                  <a:defRPr lang="en-US"/>
                </a:defPPr>
                <a:lvl1pPr algn="ctr" defTabSz="914099" fontAlgn="base">
                  <a:lnSpc>
                    <a:spcPct val="90000"/>
                  </a:lnSpc>
                  <a:spcBef>
                    <a:spcPct val="0"/>
                  </a:spcBef>
                  <a:spcAft>
                    <a:spcPct val="0"/>
                  </a:spcAft>
                  <a:defRPr sz="1600" b="1" spc="-50">
                    <a:gradFill>
                      <a:gsLst>
                        <a:gs pos="0">
                          <a:srgbClr val="FFFFFF"/>
                        </a:gs>
                        <a:gs pos="100000">
                          <a:srgbClr val="FFFFFF"/>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28" dirty="0"/>
                  <a:t>Server B</a:t>
                </a:r>
              </a:p>
            </p:txBody>
          </p:sp>
          <p:sp>
            <p:nvSpPr>
              <p:cNvPr id="84" name="Text Box: Server A"/>
              <p:cNvSpPr txBox="1">
                <a:spLocks noChangeArrowheads="1"/>
              </p:cNvSpPr>
              <p:nvPr/>
            </p:nvSpPr>
            <p:spPr bwMode="auto">
              <a:xfrm>
                <a:off x="5212080" y="2106640"/>
                <a:ext cx="1645920" cy="2743200"/>
              </a:xfrm>
              <a:prstGeom prst="rect">
                <a:avLst/>
              </a:prstGeom>
              <a:solidFill>
                <a:schemeClr val="accent1">
                  <a:lumMod val="75000"/>
                </a:schemeClr>
              </a:solid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t" anchorCtr="0" compatLnSpc="1">
                <a:prstTxWarp prst="textNoShape">
                  <a:avLst/>
                </a:prstTxWarp>
              </a:bodyPr>
              <a:lstStyle>
                <a:defPPr>
                  <a:defRPr lang="en-US"/>
                </a:defPPr>
                <a:lvl1pPr algn="ctr" defTabSz="914099" fontAlgn="base">
                  <a:lnSpc>
                    <a:spcPct val="90000"/>
                  </a:lnSpc>
                  <a:spcBef>
                    <a:spcPct val="0"/>
                  </a:spcBef>
                  <a:spcAft>
                    <a:spcPct val="0"/>
                  </a:spcAft>
                  <a:defRPr sz="1600" b="1" spc="-50">
                    <a:gradFill>
                      <a:gsLst>
                        <a:gs pos="0">
                          <a:srgbClr val="FFFFFF"/>
                        </a:gs>
                        <a:gs pos="100000">
                          <a:srgbClr val="FFFFFF"/>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28" dirty="0"/>
                  <a:t>Server A</a:t>
                </a:r>
              </a:p>
            </p:txBody>
          </p:sp>
          <p:cxnSp>
            <p:nvCxnSpPr>
              <p:cNvPr id="85" name="Straight Connector 84"/>
              <p:cNvCxnSpPr>
                <a:stCxn id="123" idx="3"/>
              </p:cNvCxnSpPr>
              <p:nvPr/>
            </p:nvCxnSpPr>
            <p:spPr>
              <a:xfrm>
                <a:off x="8143130" y="4617120"/>
                <a:ext cx="2119" cy="201168"/>
              </a:xfrm>
              <a:prstGeom prst="line">
                <a:avLst/>
              </a:prstGeom>
              <a:noFill/>
              <a:ln w="50800" algn="ctr">
                <a:solidFill>
                  <a:schemeClr val="accent5"/>
                </a:solidFill>
                <a:round/>
                <a:headEnd/>
                <a:tailEnd/>
              </a:ln>
            </p:spPr>
          </p:cxnSp>
          <p:cxnSp>
            <p:nvCxnSpPr>
              <p:cNvPr id="86" name="Straight Connector 85"/>
              <p:cNvCxnSpPr>
                <a:stCxn id="125" idx="3"/>
              </p:cNvCxnSpPr>
              <p:nvPr/>
            </p:nvCxnSpPr>
            <p:spPr>
              <a:xfrm flipH="1">
                <a:off x="7650677" y="4617120"/>
                <a:ext cx="1" cy="201168"/>
              </a:xfrm>
              <a:prstGeom prst="line">
                <a:avLst/>
              </a:prstGeom>
              <a:noFill/>
              <a:ln w="50800" algn="ctr">
                <a:solidFill>
                  <a:schemeClr val="accent5"/>
                </a:solidFill>
                <a:round/>
                <a:headEnd/>
                <a:tailEnd/>
              </a:ln>
            </p:spPr>
          </p:cxnSp>
          <p:sp>
            <p:nvSpPr>
              <p:cNvPr id="87" name="Text: PCIe to controller A"/>
              <p:cNvSpPr txBox="1">
                <a:spLocks noChangeArrowheads="1"/>
              </p:cNvSpPr>
              <p:nvPr/>
            </p:nvSpPr>
            <p:spPr bwMode="auto">
              <a:xfrm>
                <a:off x="5216552" y="2886190"/>
                <a:ext cx="698568" cy="209912"/>
              </a:xfrm>
              <a:prstGeom prst="rect">
                <a:avLst/>
              </a:prstGeom>
              <a:noFill/>
              <a:ln w="9525">
                <a:noFill/>
                <a:miter lim="800000"/>
                <a:headEnd/>
                <a:tailEnd/>
              </a:ln>
            </p:spPr>
            <p:txBody>
              <a:bodyPr wrap="square" lIns="18652" tIns="0" rIns="18652"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1071" dirty="0">
                    <a:gradFill>
                      <a:gsLst>
                        <a:gs pos="0">
                          <a:srgbClr val="FFFFFF"/>
                        </a:gs>
                        <a:gs pos="100000">
                          <a:srgbClr val="FFFFFF"/>
                        </a:gs>
                      </a:gsLst>
                      <a:lin ang="5400000" scaled="0"/>
                    </a:gradFill>
                  </a:rPr>
                  <a:t>x8 </a:t>
                </a:r>
                <a:r>
                  <a:rPr lang="en-US" sz="1071" dirty="0" err="1">
                    <a:gradFill>
                      <a:gsLst>
                        <a:gs pos="0">
                          <a:srgbClr val="FFFFFF"/>
                        </a:gs>
                        <a:gs pos="100000">
                          <a:srgbClr val="FFFFFF"/>
                        </a:gs>
                      </a:gsLst>
                      <a:lin ang="5400000" scaled="0"/>
                    </a:gradFill>
                  </a:rPr>
                  <a:t>PCIe</a:t>
                </a:r>
                <a:endParaRPr lang="en-US" sz="1071" dirty="0">
                  <a:gradFill>
                    <a:gsLst>
                      <a:gs pos="0">
                        <a:srgbClr val="FFFFFF"/>
                      </a:gs>
                      <a:gs pos="100000">
                        <a:srgbClr val="FFFFFF"/>
                      </a:gs>
                    </a:gsLst>
                    <a:lin ang="5400000" scaled="0"/>
                  </a:gradFill>
                </a:endParaRPr>
              </a:p>
            </p:txBody>
          </p:sp>
          <p:cxnSp>
            <p:nvCxnSpPr>
              <p:cNvPr id="88" name="Connector: to Expander A"/>
              <p:cNvCxnSpPr>
                <a:cxnSpLocks noChangeShapeType="1"/>
                <a:stCxn id="119" idx="2"/>
              </p:cNvCxnSpPr>
              <p:nvPr/>
            </p:nvCxnSpPr>
            <p:spPr bwMode="auto">
              <a:xfrm>
                <a:off x="5852161" y="3706840"/>
                <a:ext cx="0" cy="591183"/>
              </a:xfrm>
              <a:prstGeom prst="line">
                <a:avLst/>
              </a:prstGeom>
              <a:noFill/>
              <a:ln w="50800" algn="ctr">
                <a:solidFill>
                  <a:schemeClr val="accent5"/>
                </a:solidFill>
                <a:round/>
                <a:headEnd/>
                <a:tailEnd/>
              </a:ln>
            </p:spPr>
          </p:cxnSp>
          <p:sp>
            <p:nvSpPr>
              <p:cNvPr id="89" name="Text: SAS to Expander A"/>
              <p:cNvSpPr txBox="1">
                <a:spLocks noChangeArrowheads="1"/>
              </p:cNvSpPr>
              <p:nvPr/>
            </p:nvSpPr>
            <p:spPr bwMode="auto">
              <a:xfrm>
                <a:off x="5199716" y="3742761"/>
                <a:ext cx="716152" cy="209912"/>
              </a:xfrm>
              <a:prstGeom prst="rect">
                <a:avLst/>
              </a:prstGeom>
              <a:noFill/>
              <a:ln w="9525">
                <a:noFill/>
                <a:miter lim="800000"/>
                <a:headEnd/>
                <a:tailEnd/>
              </a:ln>
            </p:spPr>
            <p:txBody>
              <a:bodyPr wrap="square" lIns="18652" tIns="0" rIns="18652"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1071" dirty="0">
                    <a:gradFill>
                      <a:gsLst>
                        <a:gs pos="0">
                          <a:srgbClr val="FFFFFF"/>
                        </a:gs>
                        <a:gs pos="100000">
                          <a:srgbClr val="FFFFFF"/>
                        </a:gs>
                      </a:gsLst>
                      <a:lin ang="5400000" scaled="0"/>
                    </a:gradFill>
                  </a:rPr>
                  <a:t>x4 SAS</a:t>
                </a:r>
              </a:p>
            </p:txBody>
          </p:sp>
          <p:cxnSp>
            <p:nvCxnSpPr>
              <p:cNvPr id="90" name="Straight Connector 89"/>
              <p:cNvCxnSpPr>
                <a:stCxn id="120" idx="2"/>
                <a:endCxn id="119" idx="0"/>
              </p:cNvCxnSpPr>
              <p:nvPr/>
            </p:nvCxnSpPr>
            <p:spPr>
              <a:xfrm>
                <a:off x="5852161" y="2883880"/>
                <a:ext cx="0" cy="365760"/>
              </a:xfrm>
              <a:prstGeom prst="line">
                <a:avLst/>
              </a:prstGeom>
              <a:solidFill>
                <a:srgbClr val="CC99FF"/>
              </a:solidFill>
              <a:ln w="50800" cap="flat" cmpd="sng" algn="ctr">
                <a:solidFill>
                  <a:srgbClr val="457EC1"/>
                </a:solidFill>
                <a:prstDash val="solid"/>
                <a:round/>
                <a:headEnd type="none" w="med" len="med"/>
                <a:tailEnd type="none" w="med" len="med"/>
              </a:ln>
              <a:effectLst/>
            </p:spPr>
          </p:cxnSp>
          <p:sp>
            <p:nvSpPr>
              <p:cNvPr id="91" name="Box: JBOD enclosure"/>
              <p:cNvSpPr txBox="1">
                <a:spLocks noChangeArrowheads="1"/>
              </p:cNvSpPr>
              <p:nvPr/>
            </p:nvSpPr>
            <p:spPr bwMode="auto">
              <a:xfrm>
                <a:off x="5486399" y="5212080"/>
                <a:ext cx="4572000" cy="109728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t" anchorCtr="0" compatLnSpc="1">
                <a:prstTxWarp prst="textNoShape">
                  <a:avLst/>
                </a:prstTxWarp>
              </a:bodyPr>
              <a:lstStyle>
                <a:defPPr>
                  <a:defRPr lang="en-US"/>
                </a:defPPr>
                <a:lvl1pPr algn="ctr" defTabSz="914099" fontAlgn="base">
                  <a:lnSpc>
                    <a:spcPct val="90000"/>
                  </a:lnSpc>
                  <a:spcBef>
                    <a:spcPct val="0"/>
                  </a:spcBef>
                  <a:spcAft>
                    <a:spcPct val="0"/>
                  </a:spcAft>
                  <a:defRPr sz="1600" b="1" spc="-50">
                    <a:gradFill>
                      <a:gsLst>
                        <a:gs pos="0">
                          <a:srgbClr val="FFFFFF"/>
                        </a:gs>
                        <a:gs pos="100000">
                          <a:srgbClr val="FFFFFF"/>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28" dirty="0"/>
                  <a:t>  External JBOD</a:t>
                </a:r>
              </a:p>
            </p:txBody>
          </p:sp>
          <p:cxnSp>
            <p:nvCxnSpPr>
              <p:cNvPr id="92" name="Connector: to Expander B"/>
              <p:cNvCxnSpPr>
                <a:cxnSpLocks noChangeShapeType="1"/>
                <a:stCxn id="116" idx="2"/>
              </p:cNvCxnSpPr>
              <p:nvPr/>
            </p:nvCxnSpPr>
            <p:spPr bwMode="auto">
              <a:xfrm>
                <a:off x="9692640" y="3889720"/>
                <a:ext cx="0" cy="457283"/>
              </a:xfrm>
              <a:prstGeom prst="line">
                <a:avLst/>
              </a:prstGeom>
              <a:noFill/>
              <a:ln w="50800" algn="ctr">
                <a:solidFill>
                  <a:schemeClr val="accent5"/>
                </a:solidFill>
                <a:round/>
                <a:headEnd/>
                <a:tailEnd/>
              </a:ln>
            </p:spPr>
          </p:cxnSp>
          <p:cxnSp>
            <p:nvCxnSpPr>
              <p:cNvPr id="93" name="Shape 124"/>
              <p:cNvCxnSpPr>
                <a:cxnSpLocks noChangeShapeType="1"/>
                <a:endCxn id="123" idx="1"/>
              </p:cNvCxnSpPr>
              <p:nvPr/>
            </p:nvCxnSpPr>
            <p:spPr bwMode="auto">
              <a:xfrm flipV="1">
                <a:off x="6766560" y="4347245"/>
                <a:ext cx="1376570" cy="109728"/>
              </a:xfrm>
              <a:prstGeom prst="bentConnector4">
                <a:avLst>
                  <a:gd name="adj1" fmla="val 24109"/>
                  <a:gd name="adj2" fmla="val 266520"/>
                </a:avLst>
              </a:prstGeom>
              <a:noFill/>
              <a:ln w="50800" algn="ctr">
                <a:solidFill>
                  <a:schemeClr val="accent5"/>
                </a:solidFill>
                <a:round/>
                <a:headEnd/>
                <a:tailEnd/>
              </a:ln>
            </p:spPr>
          </p:cxnSp>
          <p:cxnSp>
            <p:nvCxnSpPr>
              <p:cNvPr id="94" name="Shape 124"/>
              <p:cNvCxnSpPr>
                <a:cxnSpLocks noChangeShapeType="1"/>
              </p:cNvCxnSpPr>
              <p:nvPr/>
            </p:nvCxnSpPr>
            <p:spPr bwMode="auto">
              <a:xfrm flipH="1">
                <a:off x="7395218" y="4499645"/>
                <a:ext cx="1376570" cy="109728"/>
              </a:xfrm>
              <a:prstGeom prst="bentConnector4">
                <a:avLst>
                  <a:gd name="adj1" fmla="val 24109"/>
                  <a:gd name="adj2" fmla="val 266520"/>
                </a:avLst>
              </a:prstGeom>
              <a:noFill/>
              <a:ln w="50800" algn="ctr">
                <a:solidFill>
                  <a:schemeClr val="accent5"/>
                </a:solidFill>
                <a:round/>
                <a:headEnd/>
                <a:tailEnd/>
              </a:ln>
            </p:spPr>
          </p:cxnSp>
          <p:sp>
            <p:nvSpPr>
              <p:cNvPr id="95" name="Label: PCIe to controller B"/>
              <p:cNvSpPr txBox="1">
                <a:spLocks noChangeArrowheads="1"/>
              </p:cNvSpPr>
              <p:nvPr/>
            </p:nvSpPr>
            <p:spPr bwMode="auto">
              <a:xfrm flipH="1">
                <a:off x="9691392" y="2907719"/>
                <a:ext cx="641327" cy="209912"/>
              </a:xfrm>
              <a:prstGeom prst="rect">
                <a:avLst/>
              </a:prstGeom>
              <a:noFill/>
              <a:ln w="9525">
                <a:noFill/>
                <a:miter lim="800000"/>
                <a:headEnd/>
                <a:tailEnd/>
              </a:ln>
            </p:spPr>
            <p:txBody>
              <a:bodyPr wrap="square" lIns="18652" tIns="0" rIns="18652"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1071" dirty="0">
                    <a:gradFill>
                      <a:gsLst>
                        <a:gs pos="0">
                          <a:srgbClr val="FFFFFF"/>
                        </a:gs>
                        <a:gs pos="100000">
                          <a:srgbClr val="FFFFFF"/>
                        </a:gs>
                      </a:gsLst>
                      <a:lin ang="5400000" scaled="0"/>
                    </a:gradFill>
                  </a:rPr>
                  <a:t>x8 </a:t>
                </a:r>
                <a:r>
                  <a:rPr lang="en-US" sz="1071" dirty="0" err="1">
                    <a:gradFill>
                      <a:gsLst>
                        <a:gs pos="0">
                          <a:srgbClr val="FFFFFF"/>
                        </a:gs>
                        <a:gs pos="100000">
                          <a:srgbClr val="FFFFFF"/>
                        </a:gs>
                      </a:gsLst>
                      <a:lin ang="5400000" scaled="0"/>
                    </a:gradFill>
                  </a:rPr>
                  <a:t>PCIe</a:t>
                </a:r>
                <a:endParaRPr lang="en-US" sz="1071" dirty="0">
                  <a:gradFill>
                    <a:gsLst>
                      <a:gs pos="0">
                        <a:srgbClr val="FFFFFF"/>
                      </a:gs>
                      <a:gs pos="100000">
                        <a:srgbClr val="FFFFFF"/>
                      </a:gs>
                    </a:gsLst>
                    <a:lin ang="5400000" scaled="0"/>
                  </a:gradFill>
                </a:endParaRPr>
              </a:p>
            </p:txBody>
          </p:sp>
          <p:sp>
            <p:nvSpPr>
              <p:cNvPr id="96" name="Label: SAS to Expander B"/>
              <p:cNvSpPr txBox="1">
                <a:spLocks noChangeArrowheads="1"/>
              </p:cNvSpPr>
              <p:nvPr/>
            </p:nvSpPr>
            <p:spPr bwMode="auto">
              <a:xfrm flipH="1">
                <a:off x="9791571" y="3909851"/>
                <a:ext cx="541147" cy="199947"/>
              </a:xfrm>
              <a:prstGeom prst="rect">
                <a:avLst/>
              </a:prstGeom>
              <a:noFill/>
              <a:ln w="9525">
                <a:noFill/>
                <a:miter lim="800000"/>
                <a:headEnd/>
                <a:tailEnd/>
              </a:ln>
            </p:spPr>
            <p:txBody>
              <a:bodyPr wrap="square" lIns="18652" tIns="0" rIns="18652"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1020" dirty="0">
                    <a:gradFill>
                      <a:gsLst>
                        <a:gs pos="0">
                          <a:srgbClr val="FFFFFF"/>
                        </a:gs>
                        <a:gs pos="100000">
                          <a:srgbClr val="FFFFFF"/>
                        </a:gs>
                      </a:gsLst>
                      <a:lin ang="5400000" scaled="0"/>
                    </a:gradFill>
                  </a:rPr>
                  <a:t>x4 SAS</a:t>
                </a:r>
              </a:p>
            </p:txBody>
          </p:sp>
          <p:cxnSp>
            <p:nvCxnSpPr>
              <p:cNvPr id="97" name="Connector: to controller B"/>
              <p:cNvCxnSpPr>
                <a:stCxn id="117" idx="2"/>
                <a:endCxn id="116" idx="0"/>
              </p:cNvCxnSpPr>
              <p:nvPr/>
            </p:nvCxnSpPr>
            <p:spPr>
              <a:xfrm>
                <a:off x="9692640" y="2883880"/>
                <a:ext cx="0" cy="548640"/>
              </a:xfrm>
              <a:prstGeom prst="line">
                <a:avLst/>
              </a:prstGeom>
              <a:solidFill>
                <a:srgbClr val="CC99FF"/>
              </a:solidFill>
              <a:ln w="50800" cap="flat" cmpd="sng" algn="ctr">
                <a:solidFill>
                  <a:srgbClr val="457EC1"/>
                </a:solidFill>
                <a:prstDash val="solid"/>
                <a:round/>
                <a:headEnd type="none" w="med" len="med"/>
                <a:tailEnd type="none" w="med" len="med"/>
              </a:ln>
              <a:effectLst/>
            </p:spPr>
          </p:cxnSp>
          <p:cxnSp>
            <p:nvCxnSpPr>
              <p:cNvPr id="98" name="Connector: Ethernet interconnect"/>
              <p:cNvCxnSpPr>
                <a:stCxn id="120" idx="3"/>
                <a:endCxn id="117" idx="3"/>
              </p:cNvCxnSpPr>
              <p:nvPr/>
            </p:nvCxnSpPr>
            <p:spPr>
              <a:xfrm>
                <a:off x="6400800" y="2655280"/>
                <a:ext cx="2743200" cy="0"/>
              </a:xfrm>
              <a:prstGeom prst="line">
                <a:avLst/>
              </a:prstGeom>
              <a:solidFill>
                <a:srgbClr val="CC99FF"/>
              </a:solidFill>
              <a:ln w="50800" cap="flat" cmpd="sng" algn="ctr">
                <a:solidFill>
                  <a:srgbClr val="457EC1"/>
                </a:solidFill>
                <a:prstDash val="solid"/>
                <a:round/>
                <a:headEnd type="none" w="med" len="med"/>
                <a:tailEnd type="none" w="med" len="med"/>
              </a:ln>
              <a:effectLst/>
            </p:spPr>
          </p:cxnSp>
          <p:cxnSp>
            <p:nvCxnSpPr>
              <p:cNvPr id="99" name="Elbow Connector 98"/>
              <p:cNvCxnSpPr>
                <a:endCxn id="116" idx="3"/>
              </p:cNvCxnSpPr>
              <p:nvPr/>
            </p:nvCxnSpPr>
            <p:spPr>
              <a:xfrm rot="5400000" flipH="1" flipV="1">
                <a:off x="7589520" y="2746720"/>
                <a:ext cx="640080" cy="2468880"/>
              </a:xfrm>
              <a:prstGeom prst="bentConnector2">
                <a:avLst/>
              </a:prstGeom>
              <a:noFill/>
              <a:ln w="50800" algn="ctr">
                <a:solidFill>
                  <a:schemeClr val="accent5"/>
                </a:solidFill>
                <a:round/>
                <a:headEnd/>
                <a:tailEnd/>
              </a:ln>
            </p:spPr>
          </p:cxnSp>
          <p:cxnSp>
            <p:nvCxnSpPr>
              <p:cNvPr id="100" name="Elbow Connector 99"/>
              <p:cNvCxnSpPr/>
              <p:nvPr/>
            </p:nvCxnSpPr>
            <p:spPr>
              <a:xfrm rot="16200000" flipV="1">
                <a:off x="7223760" y="2634757"/>
                <a:ext cx="822960" cy="2468880"/>
              </a:xfrm>
              <a:prstGeom prst="bentConnector2">
                <a:avLst/>
              </a:prstGeom>
              <a:noFill/>
              <a:ln w="50800" algn="ctr">
                <a:solidFill>
                  <a:schemeClr val="accent5"/>
                </a:solidFill>
                <a:round/>
                <a:headEnd/>
                <a:tailEnd/>
              </a:ln>
            </p:spPr>
          </p:cxnSp>
          <p:cxnSp>
            <p:nvCxnSpPr>
              <p:cNvPr id="101" name="Straight Connector 100"/>
              <p:cNvCxnSpPr/>
              <p:nvPr/>
            </p:nvCxnSpPr>
            <p:spPr>
              <a:xfrm flipV="1">
                <a:off x="7644171" y="4146172"/>
                <a:ext cx="0" cy="201168"/>
              </a:xfrm>
              <a:prstGeom prst="line">
                <a:avLst/>
              </a:prstGeom>
              <a:noFill/>
              <a:ln w="50800" algn="ctr">
                <a:solidFill>
                  <a:schemeClr val="accent5"/>
                </a:solidFill>
                <a:round/>
                <a:headEnd/>
                <a:tailEnd/>
              </a:ln>
            </p:spPr>
          </p:cxnSp>
          <p:cxnSp>
            <p:nvCxnSpPr>
              <p:cNvPr id="102" name="Straight Connector 101"/>
              <p:cNvCxnSpPr/>
              <p:nvPr/>
            </p:nvCxnSpPr>
            <p:spPr>
              <a:xfrm flipV="1">
                <a:off x="7395218" y="4146172"/>
                <a:ext cx="0" cy="201168"/>
              </a:xfrm>
              <a:prstGeom prst="line">
                <a:avLst/>
              </a:prstGeom>
              <a:noFill/>
              <a:ln w="50800" algn="ctr">
                <a:solidFill>
                  <a:schemeClr val="accent5"/>
                </a:solidFill>
                <a:round/>
                <a:headEnd/>
                <a:tailEnd/>
              </a:ln>
            </p:spPr>
          </p:cxnSp>
          <p:cxnSp>
            <p:nvCxnSpPr>
              <p:cNvPr id="103" name="Connector: to NIC B"/>
              <p:cNvCxnSpPr>
                <a:stCxn id="112" idx="2"/>
              </p:cNvCxnSpPr>
              <p:nvPr/>
            </p:nvCxnSpPr>
            <p:spPr>
              <a:xfrm>
                <a:off x="9966959" y="1610748"/>
                <a:ext cx="0" cy="815932"/>
              </a:xfrm>
              <a:prstGeom prst="line">
                <a:avLst/>
              </a:prstGeom>
              <a:solidFill>
                <a:srgbClr val="CC99FF"/>
              </a:solidFill>
              <a:ln w="50800" cap="flat" cmpd="sng" algn="ctr">
                <a:solidFill>
                  <a:srgbClr val="457EC1"/>
                </a:solidFill>
                <a:prstDash val="solid"/>
                <a:round/>
                <a:headEnd type="none" w="med" len="med"/>
                <a:tailEnd type="none" w="med" len="med"/>
              </a:ln>
              <a:effectLst/>
            </p:spPr>
          </p:cxnSp>
          <p:cxnSp>
            <p:nvCxnSpPr>
              <p:cNvPr id="104" name="Connector: to NIC A"/>
              <p:cNvCxnSpPr>
                <a:stCxn id="113" idx="2"/>
              </p:cNvCxnSpPr>
              <p:nvPr/>
            </p:nvCxnSpPr>
            <p:spPr>
              <a:xfrm>
                <a:off x="5577840" y="1610748"/>
                <a:ext cx="0" cy="807282"/>
              </a:xfrm>
              <a:prstGeom prst="line">
                <a:avLst/>
              </a:prstGeom>
              <a:solidFill>
                <a:srgbClr val="CC99FF"/>
              </a:solidFill>
              <a:ln w="50800" cap="flat" cmpd="sng" algn="ctr">
                <a:solidFill>
                  <a:srgbClr val="457EC1"/>
                </a:solidFill>
                <a:prstDash val="solid"/>
                <a:round/>
                <a:headEnd type="none" w="med" len="med"/>
                <a:tailEnd type="none" w="med" len="med"/>
              </a:ln>
              <a:effectLst/>
            </p:spPr>
          </p:cxnSp>
          <p:cxnSp>
            <p:nvCxnSpPr>
              <p:cNvPr id="105" name="Connector: ext JBOD A"/>
              <p:cNvCxnSpPr>
                <a:cxnSpLocks noChangeShapeType="1"/>
                <a:stCxn id="118" idx="2"/>
                <a:endCxn id="135" idx="0"/>
              </p:cNvCxnSpPr>
              <p:nvPr/>
            </p:nvCxnSpPr>
            <p:spPr bwMode="auto">
              <a:xfrm rot="16200000" flipH="1">
                <a:off x="5769371" y="5161229"/>
                <a:ext cx="897416" cy="316"/>
              </a:xfrm>
              <a:prstGeom prst="bentConnector3">
                <a:avLst>
                  <a:gd name="adj1" fmla="val 50000"/>
                </a:avLst>
              </a:prstGeom>
              <a:noFill/>
              <a:ln w="50800" algn="ctr">
                <a:solidFill>
                  <a:schemeClr val="accent5"/>
                </a:solidFill>
                <a:round/>
                <a:headEnd/>
                <a:tailEnd/>
              </a:ln>
            </p:spPr>
          </p:cxnSp>
          <p:cxnSp>
            <p:nvCxnSpPr>
              <p:cNvPr id="106" name="Connector: add'l JBOD B"/>
              <p:cNvCxnSpPr>
                <a:cxnSpLocks noChangeShapeType="1"/>
                <a:stCxn id="136" idx="2"/>
              </p:cNvCxnSpPr>
              <p:nvPr/>
            </p:nvCxnSpPr>
            <p:spPr bwMode="auto">
              <a:xfrm>
                <a:off x="9327197" y="6067296"/>
                <a:ext cx="0" cy="457200"/>
              </a:xfrm>
              <a:prstGeom prst="line">
                <a:avLst/>
              </a:prstGeom>
              <a:noFill/>
              <a:ln w="50800" algn="ctr">
                <a:solidFill>
                  <a:schemeClr val="accent5"/>
                </a:solidFill>
                <a:round/>
                <a:headEnd/>
                <a:tailEnd/>
              </a:ln>
            </p:spPr>
          </p:cxnSp>
          <p:cxnSp>
            <p:nvCxnSpPr>
              <p:cNvPr id="107" name="Connector: ext JBOD B"/>
              <p:cNvCxnSpPr>
                <a:cxnSpLocks noChangeShapeType="1"/>
                <a:stCxn id="115" idx="2"/>
                <a:endCxn id="136" idx="0"/>
              </p:cNvCxnSpPr>
              <p:nvPr/>
            </p:nvCxnSpPr>
            <p:spPr bwMode="auto">
              <a:xfrm rot="16200000" flipH="1">
                <a:off x="8878329" y="5161229"/>
                <a:ext cx="897416" cy="316"/>
              </a:xfrm>
              <a:prstGeom prst="bentConnector3">
                <a:avLst>
                  <a:gd name="adj1" fmla="val 50000"/>
                </a:avLst>
              </a:prstGeom>
              <a:noFill/>
              <a:ln w="50800" algn="ctr">
                <a:solidFill>
                  <a:schemeClr val="accent5"/>
                </a:solidFill>
                <a:round/>
                <a:headEnd/>
                <a:tailEnd/>
              </a:ln>
            </p:spPr>
          </p:cxnSp>
          <p:cxnSp>
            <p:nvCxnSpPr>
              <p:cNvPr id="108" name="Connector: add'l JBOD A"/>
              <p:cNvCxnSpPr>
                <a:cxnSpLocks noChangeShapeType="1"/>
                <a:stCxn id="135" idx="2"/>
              </p:cNvCxnSpPr>
              <p:nvPr/>
            </p:nvCxnSpPr>
            <p:spPr bwMode="auto">
              <a:xfrm>
                <a:off x="6218237" y="6067296"/>
                <a:ext cx="0" cy="457200"/>
              </a:xfrm>
              <a:prstGeom prst="line">
                <a:avLst/>
              </a:prstGeom>
              <a:noFill/>
              <a:ln w="50800" algn="ctr">
                <a:solidFill>
                  <a:schemeClr val="accent5"/>
                </a:solidFill>
                <a:round/>
                <a:headEnd/>
                <a:tailEnd/>
              </a:ln>
            </p:spPr>
          </p:cxnSp>
          <p:sp>
            <p:nvSpPr>
              <p:cNvPr id="109" name="Network choices A"/>
              <p:cNvSpPr txBox="1">
                <a:spLocks noChangeArrowheads="1"/>
              </p:cNvSpPr>
              <p:nvPr/>
            </p:nvSpPr>
            <p:spPr bwMode="auto">
              <a:xfrm>
                <a:off x="4633822" y="1063814"/>
                <a:ext cx="1888035" cy="219959"/>
              </a:xfrm>
              <a:prstGeom prst="rect">
                <a:avLst/>
              </a:prstGeom>
              <a:noFill/>
              <a:ln w="9525">
                <a:noFill/>
                <a:miter lim="800000"/>
                <a:headEnd/>
                <a:tailEnd/>
              </a:ln>
            </p:spPr>
            <p:txBody>
              <a:bodyPr wrap="square" lIns="18652" tIns="0" rIns="18652"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1122" dirty="0">
                    <a:gradFill>
                      <a:gsLst>
                        <a:gs pos="1250">
                          <a:srgbClr val="FFFFFF"/>
                        </a:gs>
                        <a:gs pos="100000">
                          <a:srgbClr val="FFFFFF"/>
                        </a:gs>
                      </a:gsLst>
                      <a:lin ang="5400000" scaled="0"/>
                    </a:gradFill>
                  </a:rPr>
                  <a:t>1/10G E or  </a:t>
                </a:r>
                <a:r>
                  <a:rPr lang="en-US" sz="1122" dirty="0" err="1">
                    <a:gradFill>
                      <a:gsLst>
                        <a:gs pos="1250">
                          <a:srgbClr val="FFFFFF"/>
                        </a:gs>
                        <a:gs pos="100000">
                          <a:srgbClr val="FFFFFF"/>
                        </a:gs>
                      </a:gsLst>
                      <a:lin ang="5400000" scaled="0"/>
                    </a:gradFill>
                  </a:rPr>
                  <a:t>Infiniband</a:t>
                </a:r>
                <a:endParaRPr lang="en-US" sz="1122" dirty="0">
                  <a:gradFill>
                    <a:gsLst>
                      <a:gs pos="1250">
                        <a:srgbClr val="FFFFFF"/>
                      </a:gs>
                      <a:gs pos="100000">
                        <a:srgbClr val="FFFFFF"/>
                      </a:gs>
                    </a:gsLst>
                    <a:lin ang="5400000" scaled="0"/>
                  </a:gradFill>
                </a:endParaRPr>
              </a:p>
            </p:txBody>
          </p:sp>
          <p:sp>
            <p:nvSpPr>
              <p:cNvPr id="110" name="Network choices B"/>
              <p:cNvSpPr txBox="1">
                <a:spLocks noChangeArrowheads="1"/>
              </p:cNvSpPr>
              <p:nvPr/>
            </p:nvSpPr>
            <p:spPr bwMode="auto">
              <a:xfrm>
                <a:off x="9143999" y="1064811"/>
                <a:ext cx="1645920" cy="219959"/>
              </a:xfrm>
              <a:prstGeom prst="rect">
                <a:avLst/>
              </a:prstGeom>
              <a:noFill/>
              <a:ln w="9525">
                <a:noFill/>
                <a:miter lim="800000"/>
                <a:headEnd/>
                <a:tailEnd/>
              </a:ln>
            </p:spPr>
            <p:txBody>
              <a:bodyPr wrap="square" lIns="18652" tIns="0" rIns="18652"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1122" dirty="0">
                    <a:gradFill>
                      <a:gsLst>
                        <a:gs pos="1250">
                          <a:srgbClr val="FFFFFF"/>
                        </a:gs>
                        <a:gs pos="100000">
                          <a:srgbClr val="FFFFFF"/>
                        </a:gs>
                      </a:gsLst>
                      <a:lin ang="5400000" scaled="0"/>
                    </a:gradFill>
                  </a:rPr>
                  <a:t>1/10G E or  </a:t>
                </a:r>
                <a:r>
                  <a:rPr lang="en-US" sz="1122" dirty="0" err="1">
                    <a:gradFill>
                      <a:gsLst>
                        <a:gs pos="1250">
                          <a:srgbClr val="FFFFFF"/>
                        </a:gs>
                        <a:gs pos="100000">
                          <a:srgbClr val="FFFFFF"/>
                        </a:gs>
                      </a:gsLst>
                      <a:lin ang="5400000" scaled="0"/>
                    </a:gradFill>
                  </a:rPr>
                  <a:t>Infiniband</a:t>
                </a:r>
                <a:endParaRPr lang="en-US" sz="1122" dirty="0">
                  <a:gradFill>
                    <a:gsLst>
                      <a:gs pos="1250">
                        <a:srgbClr val="FFFFFF"/>
                      </a:gs>
                      <a:gs pos="100000">
                        <a:srgbClr val="FFFFFF"/>
                      </a:gs>
                    </a:gsLst>
                    <a:lin ang="5400000" scaled="0"/>
                  </a:gradFill>
                </a:endParaRPr>
              </a:p>
            </p:txBody>
          </p:sp>
          <p:grpSp>
            <p:nvGrpSpPr>
              <p:cNvPr id="111" name="JBOD components"/>
              <p:cNvGrpSpPr/>
              <p:nvPr/>
            </p:nvGrpSpPr>
            <p:grpSpPr>
              <a:xfrm>
                <a:off x="5669597" y="5500788"/>
                <a:ext cx="4206240" cy="672116"/>
                <a:chOff x="5716665" y="5775533"/>
                <a:chExt cx="4206240" cy="672116"/>
              </a:xfrm>
            </p:grpSpPr>
            <p:sp>
              <p:nvSpPr>
                <p:cNvPr id="127" name="TextBox 157"/>
                <p:cNvSpPr txBox="1">
                  <a:spLocks noChangeArrowheads="1"/>
                </p:cNvSpPr>
                <p:nvPr/>
              </p:nvSpPr>
              <p:spPr bwMode="auto">
                <a:xfrm>
                  <a:off x="8076664" y="5849543"/>
                  <a:ext cx="875803" cy="163355"/>
                </a:xfrm>
                <a:prstGeom prst="rect">
                  <a:avLst/>
                </a:prstGeom>
                <a:noFill/>
                <a:ln w="9525">
                  <a:noFill/>
                  <a:miter lim="800000"/>
                  <a:headEnd/>
                  <a:tailEnd/>
                </a:ln>
              </p:spPr>
              <p:txBody>
                <a:bodyPr wrap="square" lIns="0" tIns="0" rIns="0" bIns="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gradFill>
                        <a:gsLst>
                          <a:gs pos="0">
                            <a:srgbClr val="FFFFFF"/>
                          </a:gs>
                          <a:gs pos="100000">
                            <a:srgbClr val="FFFFFF"/>
                          </a:gs>
                        </a:gsLst>
                        <a:lin ang="5400000" scaled="0"/>
                      </a:gradFill>
                      <a:effectLst/>
                      <a:uLnTx/>
                      <a:uFillTx/>
                    </a:defRPr>
                  </a:lvl1pPr>
                </a:lstStyle>
                <a:p>
                  <a:pPr>
                    <a:lnSpc>
                      <a:spcPts val="1020"/>
                    </a:lnSpc>
                  </a:pPr>
                  <a:r>
                    <a:rPr lang="en-US" sz="918" dirty="0"/>
                    <a:t>B ports</a:t>
                  </a:r>
                </a:p>
              </p:txBody>
            </p:sp>
            <p:sp>
              <p:nvSpPr>
                <p:cNvPr id="128" name="TextBox 155"/>
                <p:cNvSpPr txBox="1">
                  <a:spLocks noChangeArrowheads="1"/>
                </p:cNvSpPr>
                <p:nvPr/>
              </p:nvSpPr>
              <p:spPr bwMode="auto">
                <a:xfrm>
                  <a:off x="6835377" y="6199549"/>
                  <a:ext cx="553717" cy="163355"/>
                </a:xfrm>
                <a:prstGeom prst="rect">
                  <a:avLst/>
                </a:prstGeom>
                <a:noFill/>
                <a:ln w="9525">
                  <a:noFill/>
                  <a:miter lim="800000"/>
                  <a:headEnd/>
                  <a:tailEnd/>
                </a:ln>
              </p:spPr>
              <p:txBody>
                <a:bodyPr wrap="square" lIns="0" tIns="0" rIns="0" bIns="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gradFill>
                        <a:gsLst>
                          <a:gs pos="0">
                            <a:srgbClr val="FFFFFF"/>
                          </a:gs>
                          <a:gs pos="100000">
                            <a:srgbClr val="FFFFFF"/>
                          </a:gs>
                        </a:gsLst>
                        <a:lin ang="5400000" scaled="0"/>
                      </a:gradFill>
                      <a:effectLst/>
                      <a:uLnTx/>
                      <a:uFillTx/>
                    </a:defRPr>
                  </a:lvl1pPr>
                </a:lstStyle>
                <a:p>
                  <a:pPr>
                    <a:lnSpc>
                      <a:spcPts val="1020"/>
                    </a:lnSpc>
                  </a:pPr>
                  <a:r>
                    <a:rPr lang="en-US" sz="918" dirty="0"/>
                    <a:t>A ports</a:t>
                  </a:r>
                </a:p>
              </p:txBody>
            </p:sp>
            <p:cxnSp>
              <p:nvCxnSpPr>
                <p:cNvPr id="129" name="Straight Connector 128"/>
                <p:cNvCxnSpPr/>
                <p:nvPr/>
              </p:nvCxnSpPr>
              <p:spPr>
                <a:xfrm flipV="1">
                  <a:off x="7442603" y="5775533"/>
                  <a:ext cx="0" cy="201168"/>
                </a:xfrm>
                <a:prstGeom prst="line">
                  <a:avLst/>
                </a:prstGeom>
                <a:noFill/>
                <a:ln w="50800" algn="ctr">
                  <a:solidFill>
                    <a:schemeClr val="accent5"/>
                  </a:solidFill>
                  <a:round/>
                  <a:headEnd/>
                  <a:tailEnd/>
                </a:ln>
              </p:spPr>
            </p:cxnSp>
            <p:cxnSp>
              <p:nvCxnSpPr>
                <p:cNvPr id="130" name="Straight Connector 129"/>
                <p:cNvCxnSpPr/>
                <p:nvPr/>
              </p:nvCxnSpPr>
              <p:spPr>
                <a:xfrm flipV="1">
                  <a:off x="7691556" y="5775533"/>
                  <a:ext cx="0" cy="201168"/>
                </a:xfrm>
                <a:prstGeom prst="line">
                  <a:avLst/>
                </a:prstGeom>
                <a:noFill/>
                <a:ln w="50800" algn="ctr">
                  <a:solidFill>
                    <a:schemeClr val="accent5"/>
                  </a:solidFill>
                  <a:round/>
                  <a:headEnd/>
                  <a:tailEnd/>
                </a:ln>
              </p:spPr>
            </p:cxnSp>
            <p:cxnSp>
              <p:nvCxnSpPr>
                <p:cNvPr id="131" name="Straight Connector 130"/>
                <p:cNvCxnSpPr>
                  <a:stCxn id="138" idx="3"/>
                </p:cNvCxnSpPr>
                <p:nvPr/>
              </p:nvCxnSpPr>
              <p:spPr>
                <a:xfrm>
                  <a:off x="8190515" y="6246481"/>
                  <a:ext cx="2119" cy="201168"/>
                </a:xfrm>
                <a:prstGeom prst="line">
                  <a:avLst/>
                </a:prstGeom>
                <a:noFill/>
                <a:ln w="50800" algn="ctr">
                  <a:solidFill>
                    <a:schemeClr val="accent5"/>
                  </a:solidFill>
                  <a:round/>
                  <a:headEnd/>
                  <a:tailEnd/>
                </a:ln>
              </p:spPr>
            </p:cxnSp>
            <p:cxnSp>
              <p:nvCxnSpPr>
                <p:cNvPr id="132" name="Straight Connector 131"/>
                <p:cNvCxnSpPr>
                  <a:stCxn id="140" idx="3"/>
                </p:cNvCxnSpPr>
                <p:nvPr/>
              </p:nvCxnSpPr>
              <p:spPr>
                <a:xfrm flipH="1">
                  <a:off x="7698062" y="6246481"/>
                  <a:ext cx="1" cy="201168"/>
                </a:xfrm>
                <a:prstGeom prst="line">
                  <a:avLst/>
                </a:prstGeom>
                <a:noFill/>
                <a:ln w="50800" algn="ctr">
                  <a:solidFill>
                    <a:schemeClr val="accent5"/>
                  </a:solidFill>
                  <a:round/>
                  <a:headEnd/>
                  <a:tailEnd/>
                </a:ln>
              </p:spPr>
            </p:cxnSp>
            <p:cxnSp>
              <p:nvCxnSpPr>
                <p:cNvPr id="133" name="SAS to JBOD disks A"/>
                <p:cNvCxnSpPr>
                  <a:cxnSpLocks noChangeShapeType="1"/>
                  <a:endCxn id="138" idx="1"/>
                </p:cNvCxnSpPr>
                <p:nvPr/>
              </p:nvCxnSpPr>
              <p:spPr bwMode="auto">
                <a:xfrm flipV="1">
                  <a:off x="6813945" y="5976606"/>
                  <a:ext cx="1376570" cy="109728"/>
                </a:xfrm>
                <a:prstGeom prst="bentConnector4">
                  <a:avLst>
                    <a:gd name="adj1" fmla="val 24109"/>
                    <a:gd name="adj2" fmla="val 266520"/>
                  </a:avLst>
                </a:prstGeom>
                <a:noFill/>
                <a:ln w="50800" algn="ctr">
                  <a:solidFill>
                    <a:schemeClr val="accent5"/>
                  </a:solidFill>
                  <a:round/>
                  <a:headEnd/>
                  <a:tailEnd/>
                </a:ln>
              </p:spPr>
            </p:cxnSp>
            <p:cxnSp>
              <p:nvCxnSpPr>
                <p:cNvPr id="134" name="SAS to JBOD disks B"/>
                <p:cNvCxnSpPr>
                  <a:cxnSpLocks noChangeShapeType="1"/>
                </p:cNvCxnSpPr>
                <p:nvPr/>
              </p:nvCxnSpPr>
              <p:spPr bwMode="auto">
                <a:xfrm flipH="1">
                  <a:off x="7442603" y="6129006"/>
                  <a:ext cx="1376570" cy="109728"/>
                </a:xfrm>
                <a:prstGeom prst="bentConnector4">
                  <a:avLst>
                    <a:gd name="adj1" fmla="val 24109"/>
                    <a:gd name="adj2" fmla="val 266520"/>
                  </a:avLst>
                </a:prstGeom>
                <a:noFill/>
                <a:ln w="50800" algn="ctr">
                  <a:solidFill>
                    <a:schemeClr val="accent5"/>
                  </a:solidFill>
                  <a:round/>
                  <a:headEnd/>
                  <a:tailEnd/>
                </a:ln>
              </p:spPr>
            </p:cxnSp>
            <p:sp>
              <p:nvSpPr>
                <p:cNvPr id="135" name="Box: SAS Expander A"/>
                <p:cNvSpPr txBox="1">
                  <a:spLocks noChangeArrowheads="1"/>
                </p:cNvSpPr>
                <p:nvPr/>
              </p:nvSpPr>
              <p:spPr bwMode="auto">
                <a:xfrm>
                  <a:off x="5716665" y="5884841"/>
                  <a:ext cx="1097280" cy="457200"/>
                </a:xfrm>
                <a:prstGeom prst="rect">
                  <a:avLst/>
                </a:prstGeom>
                <a:solidFill>
                  <a:schemeClr val="accent5"/>
                </a:solidFill>
                <a:ln>
                  <a:solidFill>
                    <a:schemeClr val="accent5"/>
                  </a:solidFill>
                  <a:headEnd/>
                  <a:tailEnd/>
                </a:ln>
                <a:effectLst/>
                <a:sp3d>
                  <a:contourClr>
                    <a:srgbClr val="65BC46">
                      <a:shade val="25000"/>
                      <a:satMod val="150000"/>
                    </a:srgbClr>
                  </a:contourClr>
                </a:sp3d>
              </p:spPr>
              <p:txBody>
                <a:bodyPr lIns="46630" rIns="46630" anchor="ctr"/>
                <a:lstStyle>
                  <a:defPPr>
                    <a:defRPr lang="en-US"/>
                  </a:defPPr>
                  <a:lvl1pPr marR="0" lvl="0" indent="0" algn="ctr" fontAlgn="auto">
                    <a:lnSpc>
                      <a:spcPts val="1400"/>
                    </a:lnSpc>
                    <a:spcBef>
                      <a:spcPts val="0"/>
                    </a:spcBef>
                    <a:spcAft>
                      <a:spcPts val="0"/>
                    </a:spcAft>
                    <a:buClrTx/>
                    <a:buSzTx/>
                    <a:buFontTx/>
                    <a:buNone/>
                    <a:tabLst/>
                    <a:defRPr kumimoji="0" sz="1400" b="1" i="0" u="none" strike="noStrike" cap="none" spc="0" normalizeH="0" baseline="0">
                      <a:ln>
                        <a:noFill/>
                      </a:ln>
                      <a:gradFill>
                        <a:gsLst>
                          <a:gs pos="0">
                            <a:srgbClr val="FFFFFF"/>
                          </a:gs>
                          <a:gs pos="100000">
                            <a:srgbClr val="FFFFFF"/>
                          </a:gs>
                        </a:gsLst>
                        <a:lin ang="16200000" scaled="0"/>
                      </a:gradFill>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24" dirty="0"/>
                    <a:t>SAS Expander</a:t>
                  </a:r>
                </a:p>
              </p:txBody>
            </p:sp>
            <p:sp>
              <p:nvSpPr>
                <p:cNvPr id="136" name="Box: SAS Expander A"/>
                <p:cNvSpPr txBox="1">
                  <a:spLocks noChangeArrowheads="1"/>
                </p:cNvSpPr>
                <p:nvPr/>
              </p:nvSpPr>
              <p:spPr bwMode="auto">
                <a:xfrm flipH="1">
                  <a:off x="8825625" y="5884841"/>
                  <a:ext cx="1097280" cy="457200"/>
                </a:xfrm>
                <a:prstGeom prst="rect">
                  <a:avLst/>
                </a:prstGeom>
                <a:solidFill>
                  <a:schemeClr val="accent5"/>
                </a:solidFill>
                <a:ln>
                  <a:solidFill>
                    <a:schemeClr val="accent5"/>
                  </a:solidFill>
                  <a:headEnd/>
                  <a:tailEnd/>
                </a:ln>
                <a:effectLst/>
                <a:sp3d>
                  <a:contourClr>
                    <a:srgbClr val="65BC46">
                      <a:shade val="25000"/>
                      <a:satMod val="150000"/>
                    </a:srgbClr>
                  </a:contourClr>
                </a:sp3d>
              </p:spPr>
              <p:txBody>
                <a:bodyPr lIns="46630" rIns="46630" anchor="ctr"/>
                <a:lstStyle>
                  <a:defPPr>
                    <a:defRPr lang="en-US"/>
                  </a:defPPr>
                  <a:lvl1pPr marR="0" lvl="0" indent="0" algn="ctr" fontAlgn="auto">
                    <a:lnSpc>
                      <a:spcPts val="1400"/>
                    </a:lnSpc>
                    <a:spcBef>
                      <a:spcPts val="0"/>
                    </a:spcBef>
                    <a:spcAft>
                      <a:spcPts val="0"/>
                    </a:spcAft>
                    <a:buClrTx/>
                    <a:buSzTx/>
                    <a:buFontTx/>
                    <a:buNone/>
                    <a:tabLst/>
                    <a:defRPr kumimoji="0" sz="1400" b="1" i="0" u="none" strike="noStrike" cap="none" spc="0" normalizeH="0" baseline="0">
                      <a:ln>
                        <a:noFill/>
                      </a:ln>
                      <a:gradFill>
                        <a:gsLst>
                          <a:gs pos="0">
                            <a:srgbClr val="FFFFFF"/>
                          </a:gs>
                          <a:gs pos="100000">
                            <a:srgbClr val="FFFFFF"/>
                          </a:gs>
                        </a:gsLst>
                        <a:lin ang="16200000" scaled="0"/>
                      </a:gradFill>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24" dirty="0"/>
                    <a:t>SAS Expander</a:t>
                  </a:r>
                </a:p>
              </p:txBody>
            </p:sp>
            <p:grpSp>
              <p:nvGrpSpPr>
                <p:cNvPr id="137" name="JBOD disks"/>
                <p:cNvGrpSpPr/>
                <p:nvPr/>
              </p:nvGrpSpPr>
              <p:grpSpPr>
                <a:xfrm>
                  <a:off x="7339158" y="5976606"/>
                  <a:ext cx="961254" cy="275224"/>
                  <a:chOff x="7254544" y="4014198"/>
                  <a:chExt cx="961254" cy="275224"/>
                </a:xfrm>
              </p:grpSpPr>
              <p:sp>
                <p:nvSpPr>
                  <p:cNvPr id="138" name="JBOD disk 23"/>
                  <p:cNvSpPr>
                    <a:spLocks noChangeArrowheads="1"/>
                  </p:cNvSpPr>
                  <p:nvPr/>
                </p:nvSpPr>
                <p:spPr bwMode="auto">
                  <a:xfrm>
                    <a:off x="7996003" y="4014198"/>
                    <a:ext cx="219795" cy="269875"/>
                  </a:xfrm>
                  <a:prstGeom prst="flowChartMagneticDisk">
                    <a:avLst/>
                  </a:prstGeom>
                  <a:solidFill>
                    <a:srgbClr val="FFFFFF"/>
                  </a:solidFill>
                  <a:ln>
                    <a:solidFill>
                      <a:schemeClr val="accent1"/>
                    </a:solidFill>
                    <a:headEnd/>
                    <a:tailEnd/>
                  </a:ln>
                  <a:effectLst/>
                  <a:sp3d>
                    <a:contourClr>
                      <a:srgbClr val="232323">
                        <a:shade val="25000"/>
                        <a:satMod val="150000"/>
                      </a:srgbClr>
                    </a:contourClr>
                  </a:sp3d>
                </p:spPr>
                <p:txBody>
                  <a:bodyPr wrap="none" anchor="ctr"/>
                  <a:lstStyle/>
                  <a:p>
                    <a:pPr algn="ctr" defTabSz="932597"/>
                    <a:r>
                      <a:rPr lang="en-US" sz="1122" b="1" kern="0" dirty="0">
                        <a:gradFill>
                          <a:gsLst>
                            <a:gs pos="0">
                              <a:srgbClr val="EFEFEF">
                                <a:lumMod val="10000"/>
                              </a:srgbClr>
                            </a:gs>
                            <a:gs pos="100000">
                              <a:srgbClr val="EFEFEF">
                                <a:lumMod val="10000"/>
                              </a:srgbClr>
                            </a:gs>
                          </a:gsLst>
                          <a:lin ang="16200000" scaled="0"/>
                        </a:gradFill>
                      </a:rPr>
                      <a:t>23</a:t>
                    </a:r>
                  </a:p>
                </p:txBody>
              </p:sp>
              <p:sp>
                <p:nvSpPr>
                  <p:cNvPr id="139" name="JBOD disks ..."/>
                  <p:cNvSpPr txBox="1">
                    <a:spLocks noChangeArrowheads="1"/>
                  </p:cNvSpPr>
                  <p:nvPr/>
                </p:nvSpPr>
                <p:spPr bwMode="auto">
                  <a:xfrm>
                    <a:off x="7754112" y="4105656"/>
                    <a:ext cx="251830" cy="183766"/>
                  </a:xfrm>
                  <a:prstGeom prst="rect">
                    <a:avLst/>
                  </a:prstGeom>
                  <a:noFill/>
                  <a:ln w="9525">
                    <a:noFill/>
                    <a:miter lim="800000"/>
                    <a:headEnd/>
                    <a:tailEnd/>
                  </a:ln>
                </p:spPr>
                <p:txBody>
                  <a:bodyPr wrap="square" lIns="18652" tIns="0" rIns="18652" bIns="0" anchor="b">
                    <a:noAutofit/>
                  </a:bodyPr>
                  <a:lstStyle>
                    <a:defPPr>
                      <a:defRPr lang="en-US"/>
                    </a:defPPr>
                    <a:lvl1pPr marR="0" lvl="0" indent="0" defTabSz="914400" fontAlgn="auto">
                      <a:lnSpc>
                        <a:spcPct val="100000"/>
                      </a:lnSpc>
                      <a:spcBef>
                        <a:spcPts val="0"/>
                      </a:spcBef>
                      <a:spcAft>
                        <a:spcPts val="0"/>
                      </a:spcAft>
                      <a:buClrTx/>
                      <a:buSzTx/>
                      <a:buFontTx/>
                      <a:buNone/>
                      <a:tabLst/>
                      <a:defRPr kumimoji="0" sz="2000" b="0" i="0" u="none" strike="noStrike" kern="0" cap="none" spc="0" normalizeH="0" baseline="0">
                        <a:ln>
                          <a:noFill/>
                        </a:ln>
                        <a:gradFill>
                          <a:gsLst>
                            <a:gs pos="0">
                              <a:srgbClr val="FFFFFF"/>
                            </a:gs>
                            <a:gs pos="100000">
                              <a:srgbClr val="FFFFFF"/>
                            </a:gs>
                          </a:gsLst>
                          <a:lin ang="16200000" scaled="0"/>
                        </a:gradFill>
                        <a:effectLst/>
                        <a:uLnTx/>
                        <a:uFillTx/>
                        <a:latin typeface="Segoe UI Light"/>
                      </a:defRPr>
                    </a:lvl1pPr>
                  </a:lstStyle>
                  <a:p>
                    <a:r>
                      <a:rPr lang="en-US" sz="1836" dirty="0"/>
                      <a:t>…</a:t>
                    </a:r>
                  </a:p>
                </p:txBody>
              </p:sp>
              <p:sp>
                <p:nvSpPr>
                  <p:cNvPr id="140" name="JBOD disk 1"/>
                  <p:cNvSpPr>
                    <a:spLocks noChangeArrowheads="1"/>
                  </p:cNvSpPr>
                  <p:nvPr/>
                </p:nvSpPr>
                <p:spPr bwMode="auto">
                  <a:xfrm>
                    <a:off x="7503551" y="4014198"/>
                    <a:ext cx="219795" cy="269875"/>
                  </a:xfrm>
                  <a:prstGeom prst="flowChartMagneticDisk">
                    <a:avLst/>
                  </a:prstGeom>
                  <a:solidFill>
                    <a:srgbClr val="FFFFFF"/>
                  </a:solidFill>
                  <a:ln>
                    <a:solidFill>
                      <a:schemeClr val="accent1"/>
                    </a:solidFill>
                    <a:headEnd/>
                    <a:tailEnd/>
                  </a:ln>
                  <a:effectLst/>
                  <a:sp3d>
                    <a:contourClr>
                      <a:srgbClr val="232323">
                        <a:shade val="25000"/>
                        <a:satMod val="150000"/>
                      </a:srgbClr>
                    </a:contourClr>
                  </a:sp3d>
                </p:spPr>
                <p:txBody>
                  <a:bodyPr wrap="none" anchor="ctr"/>
                  <a:lstStyle/>
                  <a:p>
                    <a:pPr algn="ctr" defTabSz="932597"/>
                    <a:r>
                      <a:rPr lang="en-US" sz="1122" b="1" kern="0" dirty="0">
                        <a:gradFill>
                          <a:gsLst>
                            <a:gs pos="0">
                              <a:srgbClr val="EFEFEF">
                                <a:lumMod val="10000"/>
                              </a:srgbClr>
                            </a:gs>
                            <a:gs pos="100000">
                              <a:srgbClr val="EFEFEF">
                                <a:lumMod val="10000"/>
                              </a:srgbClr>
                            </a:gs>
                          </a:gsLst>
                          <a:lin ang="16200000" scaled="0"/>
                        </a:gradFill>
                      </a:rPr>
                      <a:t>1</a:t>
                    </a:r>
                  </a:p>
                </p:txBody>
              </p:sp>
              <p:sp>
                <p:nvSpPr>
                  <p:cNvPr id="141" name="JBOD disk 0"/>
                  <p:cNvSpPr>
                    <a:spLocks noChangeArrowheads="1"/>
                  </p:cNvSpPr>
                  <p:nvPr/>
                </p:nvSpPr>
                <p:spPr bwMode="auto">
                  <a:xfrm>
                    <a:off x="7254544" y="4014893"/>
                    <a:ext cx="219795" cy="274320"/>
                  </a:xfrm>
                  <a:prstGeom prst="flowChartMagneticDisk">
                    <a:avLst/>
                  </a:prstGeom>
                  <a:solidFill>
                    <a:srgbClr val="FFFFFF"/>
                  </a:solidFill>
                  <a:ln>
                    <a:solidFill>
                      <a:schemeClr val="accent1"/>
                    </a:solidFill>
                    <a:headEnd/>
                    <a:tailEnd/>
                  </a:ln>
                  <a:effectLst/>
                  <a:sp3d>
                    <a:contourClr>
                      <a:srgbClr val="232323">
                        <a:shade val="25000"/>
                        <a:satMod val="150000"/>
                      </a:srgbClr>
                    </a:contourClr>
                  </a:sp3d>
                </p:spPr>
                <p:txBody>
                  <a:bodyPr wrap="none" anchor="ctr"/>
                  <a:lstStyle/>
                  <a:p>
                    <a:pPr algn="ctr" defTabSz="932597"/>
                    <a:r>
                      <a:rPr lang="en-US" sz="1122" b="1" kern="0" dirty="0">
                        <a:gradFill>
                          <a:gsLst>
                            <a:gs pos="0">
                              <a:srgbClr val="EFEFEF">
                                <a:lumMod val="10000"/>
                              </a:srgbClr>
                            </a:gs>
                            <a:gs pos="100000">
                              <a:srgbClr val="EFEFEF">
                                <a:lumMod val="10000"/>
                              </a:srgbClr>
                            </a:gs>
                          </a:gsLst>
                          <a:lin ang="16200000" scaled="0"/>
                        </a:gradFill>
                      </a:rPr>
                      <a:t>0</a:t>
                    </a:r>
                  </a:p>
                </p:txBody>
              </p:sp>
            </p:grpSp>
          </p:grpSp>
          <p:sp>
            <p:nvSpPr>
              <p:cNvPr id="112" name="Box: Network B"/>
              <p:cNvSpPr txBox="1">
                <a:spLocks noChangeArrowheads="1"/>
              </p:cNvSpPr>
              <p:nvPr/>
            </p:nvSpPr>
            <p:spPr bwMode="auto">
              <a:xfrm flipH="1">
                <a:off x="9601200" y="1382148"/>
                <a:ext cx="731520" cy="228600"/>
              </a:xfrm>
              <a:prstGeom prst="rect">
                <a:avLst/>
              </a:prstGeom>
              <a:solidFill>
                <a:schemeClr val="accent6"/>
              </a:solidFill>
              <a:ln>
                <a:noFill/>
                <a:headEnd/>
                <a:tailEnd/>
              </a:ln>
              <a:effectLst/>
              <a:sp3d/>
            </p:spPr>
            <p:txBody>
              <a:bodyPr lIns="46630" tIns="0" rIns="46630" bIns="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597">
                  <a:defRPr/>
                </a:pPr>
                <a:r>
                  <a:rPr lang="en-US" sz="1071" kern="0" dirty="0">
                    <a:gradFill>
                      <a:gsLst>
                        <a:gs pos="1250">
                          <a:srgbClr val="EFEFEF">
                            <a:lumMod val="10000"/>
                          </a:srgbClr>
                        </a:gs>
                        <a:gs pos="100000">
                          <a:srgbClr val="EFEFEF">
                            <a:lumMod val="10000"/>
                          </a:srgbClr>
                        </a:gs>
                      </a:gsLst>
                      <a:lin ang="5400000" scaled="0"/>
                    </a:gradFill>
                    <a:cs typeface="Arial"/>
                  </a:rPr>
                  <a:t>Network</a:t>
                </a:r>
              </a:p>
            </p:txBody>
          </p:sp>
          <p:sp>
            <p:nvSpPr>
              <p:cNvPr id="113" name="Box: Network A"/>
              <p:cNvSpPr txBox="1">
                <a:spLocks noChangeArrowheads="1"/>
              </p:cNvSpPr>
              <p:nvPr/>
            </p:nvSpPr>
            <p:spPr bwMode="auto">
              <a:xfrm>
                <a:off x="5212080" y="1382148"/>
                <a:ext cx="731520" cy="228600"/>
              </a:xfrm>
              <a:prstGeom prst="rect">
                <a:avLst/>
              </a:prstGeom>
              <a:solidFill>
                <a:schemeClr val="accent6"/>
              </a:solidFill>
              <a:ln>
                <a:noFill/>
                <a:headEnd/>
                <a:tailEnd/>
              </a:ln>
              <a:effectLst/>
              <a:sp3d/>
            </p:spPr>
            <p:txBody>
              <a:bodyPr lIns="46630" tIns="0" rIns="46630" bIns="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597">
                  <a:defRPr/>
                </a:pPr>
                <a:r>
                  <a:rPr lang="en-US" sz="1071" kern="0" dirty="0">
                    <a:gradFill>
                      <a:gsLst>
                        <a:gs pos="1250">
                          <a:srgbClr val="EFEFEF">
                            <a:lumMod val="10000"/>
                          </a:srgbClr>
                        </a:gs>
                        <a:gs pos="100000">
                          <a:srgbClr val="EFEFEF">
                            <a:lumMod val="10000"/>
                          </a:srgbClr>
                        </a:gs>
                      </a:gsLst>
                      <a:lin ang="5400000" scaled="0"/>
                    </a:gradFill>
                    <a:cs typeface="Arial"/>
                  </a:rPr>
                  <a:t>Network</a:t>
                </a:r>
              </a:p>
            </p:txBody>
          </p:sp>
          <p:grpSp>
            <p:nvGrpSpPr>
              <p:cNvPr id="114" name="Internal disks"/>
              <p:cNvGrpSpPr/>
              <p:nvPr/>
            </p:nvGrpSpPr>
            <p:grpSpPr>
              <a:xfrm>
                <a:off x="7291773" y="4347245"/>
                <a:ext cx="961254" cy="285613"/>
                <a:chOff x="7254544" y="4154878"/>
                <a:chExt cx="961254" cy="285613"/>
              </a:xfrm>
            </p:grpSpPr>
            <p:sp>
              <p:nvSpPr>
                <p:cNvPr id="123" name="Internal disk 23"/>
                <p:cNvSpPr>
                  <a:spLocks noChangeArrowheads="1"/>
                </p:cNvSpPr>
                <p:nvPr/>
              </p:nvSpPr>
              <p:spPr bwMode="auto">
                <a:xfrm>
                  <a:off x="7996003" y="4154878"/>
                  <a:ext cx="219795" cy="269875"/>
                </a:xfrm>
                <a:prstGeom prst="flowChartMagneticDisk">
                  <a:avLst/>
                </a:prstGeom>
                <a:solidFill>
                  <a:srgbClr val="FFFFFF"/>
                </a:solidFill>
                <a:ln>
                  <a:solidFill>
                    <a:schemeClr val="accent1"/>
                  </a:solidFill>
                  <a:headEnd/>
                  <a:tailEnd/>
                </a:ln>
                <a:effectLst/>
                <a:sp3d>
                  <a:contourClr>
                    <a:srgbClr val="232323">
                      <a:shade val="25000"/>
                      <a:satMod val="150000"/>
                    </a:srgbClr>
                  </a:contourClr>
                </a:sp3d>
              </p:spPr>
              <p:txBody>
                <a:bodyPr wrap="none"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597">
                    <a:defRPr/>
                  </a:pPr>
                  <a:r>
                    <a:rPr lang="en-US" sz="1122" b="1" kern="0" dirty="0">
                      <a:gradFill>
                        <a:gsLst>
                          <a:gs pos="0">
                            <a:srgbClr val="EFEFEF">
                              <a:lumMod val="10000"/>
                            </a:srgbClr>
                          </a:gs>
                          <a:gs pos="100000">
                            <a:srgbClr val="EFEFEF">
                              <a:lumMod val="10000"/>
                            </a:srgbClr>
                          </a:gs>
                        </a:gsLst>
                        <a:lin ang="16200000" scaled="0"/>
                      </a:gradFill>
                    </a:rPr>
                    <a:t>23</a:t>
                  </a:r>
                </a:p>
              </p:txBody>
            </p:sp>
            <p:sp>
              <p:nvSpPr>
                <p:cNvPr id="124" name="Internal disks ..."/>
                <p:cNvSpPr txBox="1">
                  <a:spLocks noChangeArrowheads="1"/>
                </p:cNvSpPr>
                <p:nvPr/>
              </p:nvSpPr>
              <p:spPr bwMode="auto">
                <a:xfrm>
                  <a:off x="7754112" y="4256725"/>
                  <a:ext cx="251830" cy="183766"/>
                </a:xfrm>
                <a:prstGeom prst="rect">
                  <a:avLst/>
                </a:prstGeom>
                <a:noFill/>
                <a:ln w="9525">
                  <a:noFill/>
                  <a:miter lim="800000"/>
                  <a:headEnd/>
                  <a:tailEnd/>
                </a:ln>
              </p:spPr>
              <p:txBody>
                <a:bodyPr wrap="square" lIns="18652" tIns="0" rIns="18652" bIns="0" anchor="b">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597">
                    <a:defRPr/>
                  </a:pPr>
                  <a:r>
                    <a:rPr lang="en-US" sz="1836" kern="0" dirty="0">
                      <a:gradFill>
                        <a:gsLst>
                          <a:gs pos="0">
                            <a:srgbClr val="FFFFFF"/>
                          </a:gs>
                          <a:gs pos="100000">
                            <a:srgbClr val="FFFFFF"/>
                          </a:gs>
                        </a:gsLst>
                        <a:lin ang="16200000" scaled="0"/>
                      </a:gradFill>
                      <a:latin typeface="Segoe UI Light"/>
                    </a:rPr>
                    <a:t>…</a:t>
                  </a:r>
                </a:p>
              </p:txBody>
            </p:sp>
            <p:sp>
              <p:nvSpPr>
                <p:cNvPr id="125" name="Internal disk 1"/>
                <p:cNvSpPr>
                  <a:spLocks noChangeArrowheads="1"/>
                </p:cNvSpPr>
                <p:nvPr/>
              </p:nvSpPr>
              <p:spPr bwMode="auto">
                <a:xfrm>
                  <a:off x="7503551" y="4154878"/>
                  <a:ext cx="219795" cy="269875"/>
                </a:xfrm>
                <a:prstGeom prst="flowChartMagneticDisk">
                  <a:avLst/>
                </a:prstGeom>
                <a:solidFill>
                  <a:srgbClr val="FFFFFF"/>
                </a:solidFill>
                <a:ln>
                  <a:solidFill>
                    <a:schemeClr val="accent1"/>
                  </a:solidFill>
                  <a:headEnd/>
                  <a:tailEnd/>
                </a:ln>
                <a:effectLst/>
                <a:sp3d>
                  <a:contourClr>
                    <a:srgbClr val="232323">
                      <a:shade val="25000"/>
                      <a:satMod val="150000"/>
                    </a:srgbClr>
                  </a:contourClr>
                </a:sp3d>
              </p:spPr>
              <p:txBody>
                <a:bodyPr wrap="none"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597">
                    <a:defRPr/>
                  </a:pPr>
                  <a:r>
                    <a:rPr lang="en-US" sz="1122" b="1" kern="0" dirty="0">
                      <a:gradFill>
                        <a:gsLst>
                          <a:gs pos="0">
                            <a:srgbClr val="EFEFEF">
                              <a:lumMod val="10000"/>
                            </a:srgbClr>
                          </a:gs>
                          <a:gs pos="100000">
                            <a:srgbClr val="EFEFEF">
                              <a:lumMod val="10000"/>
                            </a:srgbClr>
                          </a:gs>
                        </a:gsLst>
                        <a:lin ang="16200000" scaled="0"/>
                      </a:gradFill>
                    </a:rPr>
                    <a:t>1</a:t>
                  </a:r>
                </a:p>
              </p:txBody>
            </p:sp>
            <p:sp>
              <p:nvSpPr>
                <p:cNvPr id="126" name="Internal disk 0"/>
                <p:cNvSpPr>
                  <a:spLocks noChangeArrowheads="1"/>
                </p:cNvSpPr>
                <p:nvPr/>
              </p:nvSpPr>
              <p:spPr bwMode="auto">
                <a:xfrm>
                  <a:off x="7254544" y="4155573"/>
                  <a:ext cx="219795" cy="274320"/>
                </a:xfrm>
                <a:prstGeom prst="flowChartMagneticDisk">
                  <a:avLst/>
                </a:prstGeom>
                <a:solidFill>
                  <a:srgbClr val="FFFFFF"/>
                </a:solidFill>
                <a:ln>
                  <a:solidFill>
                    <a:schemeClr val="accent1"/>
                  </a:solidFill>
                  <a:headEnd/>
                  <a:tailEnd/>
                </a:ln>
                <a:effectLst/>
                <a:sp3d>
                  <a:contourClr>
                    <a:srgbClr val="232323">
                      <a:shade val="25000"/>
                      <a:satMod val="150000"/>
                    </a:srgbClr>
                  </a:contourClr>
                </a:sp3d>
              </p:spPr>
              <p:txBody>
                <a:bodyPr wrap="none"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597">
                    <a:defRPr/>
                  </a:pPr>
                  <a:r>
                    <a:rPr lang="en-US" sz="1122" b="1" kern="0" dirty="0">
                      <a:gradFill>
                        <a:gsLst>
                          <a:gs pos="0">
                            <a:srgbClr val="EFEFEF">
                              <a:lumMod val="10000"/>
                            </a:srgbClr>
                          </a:gs>
                          <a:gs pos="100000">
                            <a:srgbClr val="EFEFEF">
                              <a:lumMod val="10000"/>
                            </a:srgbClr>
                          </a:gs>
                        </a:gsLst>
                        <a:lin ang="16200000" scaled="0"/>
                      </a:gradFill>
                    </a:rPr>
                    <a:t>0</a:t>
                  </a:r>
                </a:p>
              </p:txBody>
            </p:sp>
          </p:grpSp>
          <p:sp>
            <p:nvSpPr>
              <p:cNvPr id="115" name="Box: SAS Expander A"/>
              <p:cNvSpPr txBox="1">
                <a:spLocks noChangeArrowheads="1"/>
              </p:cNvSpPr>
              <p:nvPr/>
            </p:nvSpPr>
            <p:spPr bwMode="auto">
              <a:xfrm flipH="1">
                <a:off x="8778240" y="4255480"/>
                <a:ext cx="1097280" cy="457200"/>
              </a:xfrm>
              <a:prstGeom prst="rect">
                <a:avLst/>
              </a:prstGeom>
              <a:solidFill>
                <a:schemeClr val="accent5"/>
              </a:solidFill>
              <a:ln>
                <a:noFill/>
                <a:headEnd/>
                <a:tailEnd/>
              </a:ln>
              <a:effectLst/>
              <a:sp3d>
                <a:contourClr>
                  <a:srgbClr val="65BC46">
                    <a:shade val="25000"/>
                    <a:satMod val="150000"/>
                  </a:srgbClr>
                </a:contourClr>
              </a:sp3d>
            </p:spPr>
            <p:txBody>
              <a:bodyPr lIns="46630" rIns="4663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lnSpc>
                    <a:spcPts val="1428"/>
                  </a:lnSpc>
                  <a:defRPr/>
                </a:pPr>
                <a:r>
                  <a:rPr lang="en-US" sz="1224" b="1" dirty="0">
                    <a:gradFill>
                      <a:gsLst>
                        <a:gs pos="0">
                          <a:srgbClr val="FFFFFF"/>
                        </a:gs>
                        <a:gs pos="100000">
                          <a:srgbClr val="FFFFFF"/>
                        </a:gs>
                      </a:gsLst>
                      <a:lin ang="16200000" scaled="0"/>
                    </a:gradFill>
                  </a:rPr>
                  <a:t>SAS Expander</a:t>
                </a:r>
              </a:p>
            </p:txBody>
          </p:sp>
          <p:sp>
            <p:nvSpPr>
              <p:cNvPr id="116" name="Box: Controller B"/>
              <p:cNvSpPr txBox="1">
                <a:spLocks noChangeArrowheads="1"/>
              </p:cNvSpPr>
              <p:nvPr/>
            </p:nvSpPr>
            <p:spPr bwMode="auto">
              <a:xfrm flipH="1">
                <a:off x="9144000" y="3432520"/>
                <a:ext cx="1097280" cy="457200"/>
              </a:xfrm>
              <a:prstGeom prst="rect">
                <a:avLst/>
              </a:prstGeom>
              <a:solidFill>
                <a:schemeClr val="accent1"/>
              </a:solidFill>
              <a:ln>
                <a:noFill/>
                <a:headEnd/>
                <a:tailEnd/>
              </a:ln>
              <a:effectLst/>
              <a:sp3d>
                <a:contourClr>
                  <a:srgbClr val="457EC1">
                    <a:shade val="25000"/>
                    <a:satMod val="150000"/>
                  </a:srgbClr>
                </a:contourClr>
              </a:sp3d>
            </p:spPr>
            <p:txBody>
              <a:bodyPr lIns="46630" tIns="0" rIns="46630" bIns="0" anchor="ctr" anchorCtr="0"/>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597">
                  <a:lnSpc>
                    <a:spcPts val="1428"/>
                  </a:lnSpc>
                  <a:defRPr/>
                </a:pPr>
                <a:r>
                  <a:rPr lang="en-US" sz="1224" kern="0" dirty="0">
                    <a:gradFill>
                      <a:gsLst>
                        <a:gs pos="0">
                          <a:srgbClr val="FFFFFF"/>
                        </a:gs>
                        <a:gs pos="100000">
                          <a:srgbClr val="FFFFFF"/>
                        </a:gs>
                      </a:gsLst>
                      <a:lin ang="16200000" scaled="0"/>
                    </a:gradFill>
                    <a:cs typeface="Arial"/>
                  </a:rPr>
                  <a:t>Storage Controller</a:t>
                </a:r>
              </a:p>
            </p:txBody>
          </p:sp>
          <p:sp>
            <p:nvSpPr>
              <p:cNvPr id="117" name="Box: CPU B"/>
              <p:cNvSpPr txBox="1">
                <a:spLocks noChangeArrowheads="1"/>
              </p:cNvSpPr>
              <p:nvPr/>
            </p:nvSpPr>
            <p:spPr bwMode="auto">
              <a:xfrm flipH="1">
                <a:off x="9144000" y="2426680"/>
                <a:ext cx="1097280" cy="457200"/>
              </a:xfrm>
              <a:prstGeom prst="rect">
                <a:avLst/>
              </a:prstGeom>
              <a:solidFill>
                <a:schemeClr val="accent2"/>
              </a:solidFill>
              <a:ln>
                <a:noFill/>
                <a:headEnd/>
                <a:tailEnd/>
              </a:ln>
              <a:effectLst/>
              <a:sp3d contourW="6350">
                <a:contourClr>
                  <a:srgbClr val="EF4423">
                    <a:shade val="25000"/>
                    <a:satMod val="150000"/>
                  </a:srgbClr>
                </a:contourClr>
              </a:sp3d>
            </p:spPr>
            <p:txBody>
              <a:bodyPr lIns="46630" tIns="0" rIns="46630" bIns="0" anchor="ctr"/>
              <a:lstStyle>
                <a:defPPr>
                  <a:defRPr lang="en-US"/>
                </a:defPPr>
                <a:lvl1pPr marR="0" lvl="0" indent="0" algn="ctr" defTabSz="914400" fontAlgn="auto">
                  <a:lnSpc>
                    <a:spcPct val="100000"/>
                  </a:lnSpc>
                  <a:spcBef>
                    <a:spcPts val="0"/>
                  </a:spcBef>
                  <a:spcAft>
                    <a:spcPts val="0"/>
                  </a:spcAft>
                  <a:buClrTx/>
                  <a:buSzTx/>
                  <a:buFontTx/>
                  <a:buNone/>
                  <a:tabLst/>
                  <a:defRPr kumimoji="0" sz="1600" b="0" i="0" u="none" strike="noStrike" kern="0" cap="none" spc="0" normalizeH="0" baseline="0">
                    <a:ln>
                      <a:noFill/>
                    </a:ln>
                    <a:solidFill>
                      <a:srgbClr val="FFFFFF"/>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28" dirty="0">
                    <a:gradFill>
                      <a:gsLst>
                        <a:gs pos="0">
                          <a:srgbClr val="FFFFFF"/>
                        </a:gs>
                        <a:gs pos="100000">
                          <a:srgbClr val="FFFFFF"/>
                        </a:gs>
                      </a:gsLst>
                      <a:lin ang="16200000" scaled="0"/>
                    </a:gradFill>
                    <a:latin typeface="Segoe UI"/>
                  </a:rPr>
                  <a:t>CPU</a:t>
                </a:r>
              </a:p>
            </p:txBody>
          </p:sp>
          <p:sp>
            <p:nvSpPr>
              <p:cNvPr id="118" name="Box: SAS Expander A"/>
              <p:cNvSpPr txBox="1">
                <a:spLocks noChangeArrowheads="1"/>
              </p:cNvSpPr>
              <p:nvPr/>
            </p:nvSpPr>
            <p:spPr bwMode="auto">
              <a:xfrm>
                <a:off x="5669280" y="4255480"/>
                <a:ext cx="1097280" cy="457200"/>
              </a:xfrm>
              <a:prstGeom prst="rect">
                <a:avLst/>
              </a:prstGeom>
              <a:solidFill>
                <a:schemeClr val="accent5"/>
              </a:solidFill>
              <a:ln>
                <a:solidFill>
                  <a:schemeClr val="accent5"/>
                </a:solidFill>
                <a:headEnd/>
                <a:tailEnd/>
              </a:ln>
              <a:effectLst/>
              <a:sp3d>
                <a:contourClr>
                  <a:srgbClr val="65BC46">
                    <a:shade val="25000"/>
                    <a:satMod val="150000"/>
                  </a:srgbClr>
                </a:contourClr>
              </a:sp3d>
            </p:spPr>
            <p:txBody>
              <a:bodyPr lIns="46630" rIns="4663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lnSpc>
                    <a:spcPts val="1428"/>
                  </a:lnSpc>
                  <a:defRPr/>
                </a:pPr>
                <a:r>
                  <a:rPr lang="en-US" sz="1224" b="1" dirty="0">
                    <a:gradFill>
                      <a:gsLst>
                        <a:gs pos="0">
                          <a:srgbClr val="FFFFFF"/>
                        </a:gs>
                        <a:gs pos="100000">
                          <a:srgbClr val="FFFFFF"/>
                        </a:gs>
                      </a:gsLst>
                      <a:lin ang="16200000" scaled="0"/>
                    </a:gradFill>
                  </a:rPr>
                  <a:t>SAS Expander</a:t>
                </a:r>
              </a:p>
            </p:txBody>
          </p:sp>
          <p:sp>
            <p:nvSpPr>
              <p:cNvPr id="119" name="Box: Storage Controller A"/>
              <p:cNvSpPr txBox="1">
                <a:spLocks noChangeArrowheads="1"/>
              </p:cNvSpPr>
              <p:nvPr/>
            </p:nvSpPr>
            <p:spPr bwMode="auto">
              <a:xfrm>
                <a:off x="5303520" y="3249640"/>
                <a:ext cx="1097280" cy="457200"/>
              </a:xfrm>
              <a:prstGeom prst="rect">
                <a:avLst/>
              </a:prstGeom>
              <a:solidFill>
                <a:schemeClr val="accent1"/>
              </a:solidFill>
              <a:ln>
                <a:noFill/>
                <a:headEnd/>
                <a:tailEnd/>
              </a:ln>
              <a:effectLst/>
              <a:sp3d>
                <a:contourClr>
                  <a:srgbClr val="457EC1">
                    <a:shade val="25000"/>
                    <a:satMod val="150000"/>
                  </a:srgbClr>
                </a:contourClr>
              </a:sp3d>
            </p:spPr>
            <p:txBody>
              <a:bodyPr lIns="46630" tIns="0" rIns="46630" bIns="0" anchor="ctr" anchorCtr="0"/>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597">
                  <a:lnSpc>
                    <a:spcPts val="1428"/>
                  </a:lnSpc>
                  <a:defRPr/>
                </a:pPr>
                <a:r>
                  <a:rPr lang="en-US" sz="1224" kern="0" dirty="0">
                    <a:gradFill>
                      <a:gsLst>
                        <a:gs pos="0">
                          <a:srgbClr val="FFFFFF"/>
                        </a:gs>
                        <a:gs pos="100000">
                          <a:srgbClr val="FFFFFF"/>
                        </a:gs>
                      </a:gsLst>
                      <a:lin ang="16200000" scaled="0"/>
                    </a:gradFill>
                    <a:cs typeface="Arial"/>
                  </a:rPr>
                  <a:t>Storage Controller</a:t>
                </a:r>
              </a:p>
            </p:txBody>
          </p:sp>
          <p:sp>
            <p:nvSpPr>
              <p:cNvPr id="120" name="Box: CPU A"/>
              <p:cNvSpPr txBox="1">
                <a:spLocks noChangeArrowheads="1"/>
              </p:cNvSpPr>
              <p:nvPr/>
            </p:nvSpPr>
            <p:spPr bwMode="auto">
              <a:xfrm>
                <a:off x="5303521" y="2426680"/>
                <a:ext cx="1097280" cy="457200"/>
              </a:xfrm>
              <a:prstGeom prst="rect">
                <a:avLst/>
              </a:prstGeom>
              <a:solidFill>
                <a:schemeClr val="accent2"/>
              </a:solidFill>
              <a:ln>
                <a:noFill/>
                <a:headEnd/>
                <a:tailEnd/>
              </a:ln>
              <a:effectLst/>
              <a:sp3d contourW="6350">
                <a:contourClr>
                  <a:srgbClr val="EF4423">
                    <a:shade val="25000"/>
                    <a:satMod val="150000"/>
                  </a:srgbClr>
                </a:contourClr>
              </a:sp3d>
            </p:spPr>
            <p:txBody>
              <a:bodyPr lIns="46630" tIns="0" rIns="46630" bIns="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597">
                  <a:defRPr/>
                </a:pPr>
                <a:r>
                  <a:rPr lang="en-US" sz="1428" kern="0" dirty="0">
                    <a:gradFill>
                      <a:gsLst>
                        <a:gs pos="0">
                          <a:srgbClr val="FFFFFF"/>
                        </a:gs>
                        <a:gs pos="100000">
                          <a:srgbClr val="FFFFFF"/>
                        </a:gs>
                      </a:gsLst>
                      <a:lin ang="16200000" scaled="0"/>
                    </a:gradFill>
                    <a:cs typeface="Arial"/>
                  </a:rPr>
                  <a:t>CPU</a:t>
                </a:r>
              </a:p>
            </p:txBody>
          </p:sp>
          <p:sp>
            <p:nvSpPr>
              <p:cNvPr id="121" name="PCIe to network A"/>
              <p:cNvSpPr txBox="1">
                <a:spLocks noChangeArrowheads="1"/>
              </p:cNvSpPr>
              <p:nvPr/>
            </p:nvSpPr>
            <p:spPr bwMode="auto">
              <a:xfrm>
                <a:off x="5652594" y="1782761"/>
                <a:ext cx="1051561" cy="219959"/>
              </a:xfrm>
              <a:prstGeom prst="rect">
                <a:avLst/>
              </a:prstGeom>
              <a:noFill/>
              <a:ln w="9525">
                <a:noFill/>
                <a:miter lim="800000"/>
                <a:headEnd/>
                <a:tailEnd/>
              </a:ln>
            </p:spPr>
            <p:txBody>
              <a:bodyPr wrap="square" lIns="18652" tIns="0" rIns="18652"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r>
                  <a:rPr lang="en-US" sz="1122" dirty="0">
                    <a:gradFill>
                      <a:gsLst>
                        <a:gs pos="0">
                          <a:srgbClr val="FFFFFF"/>
                        </a:gs>
                        <a:gs pos="100000">
                          <a:srgbClr val="FFFFFF"/>
                        </a:gs>
                      </a:gsLst>
                      <a:lin ang="5400000" scaled="0"/>
                    </a:gradFill>
                  </a:rPr>
                  <a:t>x8 </a:t>
                </a:r>
                <a:r>
                  <a:rPr lang="en-US" sz="1122" dirty="0" err="1">
                    <a:gradFill>
                      <a:gsLst>
                        <a:gs pos="0">
                          <a:srgbClr val="FFFFFF"/>
                        </a:gs>
                        <a:gs pos="100000">
                          <a:srgbClr val="FFFFFF"/>
                        </a:gs>
                      </a:gsLst>
                      <a:lin ang="5400000" scaled="0"/>
                    </a:gradFill>
                  </a:rPr>
                  <a:t>PCIe</a:t>
                </a:r>
                <a:endParaRPr lang="en-US" sz="1122" dirty="0">
                  <a:gradFill>
                    <a:gsLst>
                      <a:gs pos="0">
                        <a:srgbClr val="FFFFFF"/>
                      </a:gs>
                      <a:gs pos="100000">
                        <a:srgbClr val="FFFFFF"/>
                      </a:gs>
                    </a:gsLst>
                    <a:lin ang="5400000" scaled="0"/>
                  </a:gradFill>
                </a:endParaRPr>
              </a:p>
            </p:txBody>
          </p:sp>
          <p:sp>
            <p:nvSpPr>
              <p:cNvPr id="122" name="Label: PCIe to network B"/>
              <p:cNvSpPr txBox="1">
                <a:spLocks noChangeArrowheads="1"/>
              </p:cNvSpPr>
              <p:nvPr/>
            </p:nvSpPr>
            <p:spPr bwMode="auto">
              <a:xfrm>
                <a:off x="9036283" y="1782761"/>
                <a:ext cx="861186" cy="219959"/>
              </a:xfrm>
              <a:prstGeom prst="rect">
                <a:avLst/>
              </a:prstGeom>
              <a:noFill/>
              <a:ln w="9525">
                <a:noFill/>
                <a:miter lim="800000"/>
                <a:headEnd/>
                <a:tailEnd/>
              </a:ln>
            </p:spPr>
            <p:txBody>
              <a:bodyPr wrap="square" lIns="18652" tIns="0" rIns="18652"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r">
                  <a:defRPr/>
                </a:pPr>
                <a:r>
                  <a:rPr lang="en-US" sz="1122" dirty="0">
                    <a:gradFill>
                      <a:gsLst>
                        <a:gs pos="0">
                          <a:srgbClr val="FFFFFF"/>
                        </a:gs>
                        <a:gs pos="100000">
                          <a:srgbClr val="FFFFFF"/>
                        </a:gs>
                      </a:gsLst>
                      <a:lin ang="5400000" scaled="0"/>
                    </a:gradFill>
                  </a:rPr>
                  <a:t>x8 </a:t>
                </a:r>
                <a:r>
                  <a:rPr lang="en-US" sz="1122" dirty="0" err="1">
                    <a:gradFill>
                      <a:gsLst>
                        <a:gs pos="0">
                          <a:srgbClr val="FFFFFF"/>
                        </a:gs>
                        <a:gs pos="100000">
                          <a:srgbClr val="FFFFFF"/>
                        </a:gs>
                      </a:gsLst>
                      <a:lin ang="5400000" scaled="0"/>
                    </a:gradFill>
                  </a:rPr>
                  <a:t>PCIe</a:t>
                </a:r>
                <a:endParaRPr lang="en-US" sz="1122" dirty="0">
                  <a:gradFill>
                    <a:gsLst>
                      <a:gs pos="0">
                        <a:srgbClr val="FFFFFF"/>
                      </a:gs>
                      <a:gs pos="100000">
                        <a:srgbClr val="FFFFFF"/>
                      </a:gs>
                    </a:gsLst>
                    <a:lin ang="5400000" scaled="0"/>
                  </a:gradFill>
                </a:endParaRPr>
              </a:p>
            </p:txBody>
          </p:sp>
        </p:grpSp>
        <p:sp>
          <p:nvSpPr>
            <p:cNvPr id="76" name="Text: midplane SAS B"/>
            <p:cNvSpPr txBox="1">
              <a:spLocks noChangeArrowheads="1"/>
            </p:cNvSpPr>
            <p:nvPr/>
          </p:nvSpPr>
          <p:spPr bwMode="auto">
            <a:xfrm>
              <a:off x="8120837" y="3688762"/>
              <a:ext cx="1689546" cy="249299"/>
            </a:xfrm>
            <a:prstGeom prst="rect">
              <a:avLst/>
            </a:prstGeom>
            <a:noFill/>
            <a:ln w="9525">
              <a:noFill/>
              <a:miter lim="800000"/>
              <a:headEnd/>
              <a:tailEnd/>
            </a:ln>
          </p:spPr>
          <p:txBody>
            <a:bodyPr wrap="square" lIns="46630" rIns="4663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1020" dirty="0">
                  <a:gradFill>
                    <a:gsLst>
                      <a:gs pos="0">
                        <a:srgbClr val="FFFFFF"/>
                      </a:gs>
                      <a:gs pos="100000">
                        <a:srgbClr val="FFFFFF"/>
                      </a:gs>
                    </a:gsLst>
                    <a:lin ang="5400000" scaled="0"/>
                  </a:gradFill>
                </a:rPr>
                <a:t>x4 SAS (through </a:t>
              </a:r>
              <a:r>
                <a:rPr lang="en-US" sz="1020" dirty="0" err="1">
                  <a:gradFill>
                    <a:gsLst>
                      <a:gs pos="0">
                        <a:srgbClr val="FFFFFF"/>
                      </a:gs>
                      <a:gs pos="100000">
                        <a:srgbClr val="FFFFFF"/>
                      </a:gs>
                    </a:gsLst>
                    <a:lin ang="5400000" scaled="0"/>
                  </a:gradFill>
                </a:rPr>
                <a:t>midplane</a:t>
              </a:r>
              <a:r>
                <a:rPr lang="en-US" sz="1020" dirty="0">
                  <a:gradFill>
                    <a:gsLst>
                      <a:gs pos="0">
                        <a:srgbClr val="FFFFFF"/>
                      </a:gs>
                      <a:gs pos="100000">
                        <a:srgbClr val="FFFFFF"/>
                      </a:gs>
                    </a:gsLst>
                    <a:lin ang="5400000" scaled="0"/>
                  </a:gradFill>
                </a:rPr>
                <a:t>)</a:t>
              </a:r>
            </a:p>
          </p:txBody>
        </p:sp>
        <p:sp>
          <p:nvSpPr>
            <p:cNvPr id="77" name="Text: cluster connect"/>
            <p:cNvSpPr txBox="1">
              <a:spLocks noChangeArrowheads="1"/>
            </p:cNvSpPr>
            <p:nvPr/>
          </p:nvSpPr>
          <p:spPr bwMode="auto">
            <a:xfrm>
              <a:off x="8041108" y="2882468"/>
              <a:ext cx="1856106" cy="406265"/>
            </a:xfrm>
            <a:prstGeom prst="rect">
              <a:avLst/>
            </a:prstGeom>
            <a:noFill/>
            <a:ln w="9525">
              <a:noFill/>
              <a:miter lim="800000"/>
              <a:headEnd/>
              <a:tailEnd/>
            </a:ln>
          </p:spPr>
          <p:txBody>
            <a:bodyPr wrap="square" lIns="46630" rIns="4663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597">
                <a:defRPr/>
              </a:pPr>
              <a:r>
                <a:rPr lang="en-US" sz="1020" kern="0" dirty="0">
                  <a:gradFill>
                    <a:gsLst>
                      <a:gs pos="0">
                        <a:srgbClr val="FFFFFF"/>
                      </a:gs>
                      <a:gs pos="100000">
                        <a:srgbClr val="FFFFFF"/>
                      </a:gs>
                    </a:gsLst>
                    <a:lin ang="5400000" scaled="0"/>
                  </a:gradFill>
                </a:rPr>
                <a:t>1/10G Ethernet cluster </a:t>
              </a:r>
            </a:p>
            <a:p>
              <a:pPr algn="ctr" defTabSz="932597">
                <a:defRPr/>
              </a:pPr>
              <a:r>
                <a:rPr lang="en-US" sz="1020" kern="0" dirty="0">
                  <a:gradFill>
                    <a:gsLst>
                      <a:gs pos="0">
                        <a:srgbClr val="FFFFFF"/>
                      </a:gs>
                      <a:gs pos="100000">
                        <a:srgbClr val="FFFFFF"/>
                      </a:gs>
                    </a:gsLst>
                    <a:lin ang="5400000" scaled="0"/>
                  </a:gradFill>
                </a:rPr>
                <a:t>connect (through </a:t>
              </a:r>
              <a:r>
                <a:rPr lang="en-US" sz="1020" kern="0" dirty="0" err="1">
                  <a:gradFill>
                    <a:gsLst>
                      <a:gs pos="0">
                        <a:srgbClr val="FFFFFF"/>
                      </a:gs>
                      <a:gs pos="100000">
                        <a:srgbClr val="FFFFFF"/>
                      </a:gs>
                    </a:gsLst>
                    <a:lin ang="5400000" scaled="0"/>
                  </a:gradFill>
                </a:rPr>
                <a:t>midplane</a:t>
              </a:r>
              <a:r>
                <a:rPr lang="en-US" sz="1020" kern="0" dirty="0">
                  <a:gradFill>
                    <a:gsLst>
                      <a:gs pos="0">
                        <a:srgbClr val="FFFFFF"/>
                      </a:gs>
                      <a:gs pos="100000">
                        <a:srgbClr val="FFFFFF"/>
                      </a:gs>
                    </a:gsLst>
                    <a:lin ang="5400000" scaled="0"/>
                  </a:gradFill>
                </a:rPr>
                <a:t>)</a:t>
              </a:r>
            </a:p>
          </p:txBody>
        </p:sp>
        <p:sp>
          <p:nvSpPr>
            <p:cNvPr id="78" name="Rectangle 77"/>
            <p:cNvSpPr/>
            <p:nvPr/>
          </p:nvSpPr>
          <p:spPr>
            <a:xfrm>
              <a:off x="6246812" y="1371199"/>
              <a:ext cx="5448300" cy="374846"/>
            </a:xfrm>
            <a:prstGeom prst="rect">
              <a:avLst/>
            </a:prstGeom>
          </p:spPr>
          <p:txBody>
            <a:bodyPr wrap="square">
              <a:spAutoFit/>
            </a:bodyPr>
            <a:lstStyle/>
            <a:p>
              <a:pPr algn="ctr" defTabSz="932597"/>
              <a:r>
                <a:rPr lang="en-US" sz="1836" b="1" dirty="0">
                  <a:gradFill>
                    <a:gsLst>
                      <a:gs pos="1250">
                        <a:srgbClr val="FFFFFF"/>
                      </a:gs>
                      <a:gs pos="100000">
                        <a:srgbClr val="FFFFFF"/>
                      </a:gs>
                    </a:gsLst>
                    <a:lin ang="5400000" scaled="0"/>
                  </a:gradFill>
                </a:rPr>
                <a:t>Design Example (with Direct-Attached SAS) </a:t>
              </a:r>
            </a:p>
          </p:txBody>
        </p:sp>
      </p:grpSp>
      <p:sp>
        <p:nvSpPr>
          <p:cNvPr id="142" name="Oval 141"/>
          <p:cNvSpPr/>
          <p:nvPr/>
        </p:nvSpPr>
        <p:spPr bwMode="auto">
          <a:xfrm>
            <a:off x="696224" y="3810824"/>
            <a:ext cx="1401733" cy="834237"/>
          </a:xfrm>
          <a:prstGeom prst="ellipse">
            <a:avLst/>
          </a:prstGeom>
          <a:noFill/>
          <a:ln>
            <a:solidFill>
              <a:schemeClr val="accent6">
                <a:lumMod val="60000"/>
                <a:lumOff val="40000"/>
                <a:alpha val="99000"/>
              </a:schemeClr>
            </a:solidFill>
            <a:headEnd type="none" w="med" len="med"/>
            <a:tailEnd type="none" w="med" len="med"/>
          </a:ln>
          <a:effectLst>
            <a:glow rad="228600">
              <a:schemeClr val="accent6">
                <a:lumMod val="60000"/>
                <a:lumOff val="40000"/>
                <a:alpha val="98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3" name="Oval 142"/>
          <p:cNvSpPr/>
          <p:nvPr/>
        </p:nvSpPr>
        <p:spPr bwMode="auto">
          <a:xfrm>
            <a:off x="3166401" y="3313308"/>
            <a:ext cx="1401733" cy="834237"/>
          </a:xfrm>
          <a:prstGeom prst="ellipse">
            <a:avLst/>
          </a:prstGeom>
          <a:noFill/>
          <a:ln>
            <a:solidFill>
              <a:schemeClr val="accent6">
                <a:lumMod val="60000"/>
                <a:lumOff val="40000"/>
                <a:alpha val="99000"/>
              </a:schemeClr>
            </a:solidFill>
            <a:headEnd type="none" w="med" len="med"/>
            <a:tailEnd type="none" w="med" len="med"/>
          </a:ln>
          <a:effectLst>
            <a:glow rad="228600">
              <a:schemeClr val="accent6">
                <a:lumMod val="60000"/>
                <a:lumOff val="40000"/>
                <a:alpha val="98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145" name="Straight Arrow Connector 144"/>
          <p:cNvCxnSpPr/>
          <p:nvPr/>
        </p:nvCxnSpPr>
        <p:spPr>
          <a:xfrm>
            <a:off x="1761372" y="4664962"/>
            <a:ext cx="2290855" cy="1785521"/>
          </a:xfrm>
          <a:prstGeom prst="straightConnector1">
            <a:avLst/>
          </a:prstGeom>
          <a:ln>
            <a:solidFill>
              <a:schemeClr val="accent6">
                <a:lumMod val="60000"/>
                <a:lumOff val="40000"/>
              </a:schemeClr>
            </a:solidFill>
            <a:headEnd type="none"/>
            <a:tailEnd type="stealth" w="lg" len="lg"/>
          </a:ln>
          <a:effectLst>
            <a:glow rad="76200">
              <a:schemeClr val="accent6">
                <a:lumMod val="60000"/>
                <a:lumOff val="40000"/>
                <a:alpha val="79000"/>
              </a:schemeClr>
            </a:glow>
          </a:effectLst>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a:off x="3987858" y="4115444"/>
            <a:ext cx="288818" cy="2187113"/>
          </a:xfrm>
          <a:prstGeom prst="straightConnector1">
            <a:avLst/>
          </a:prstGeom>
          <a:ln>
            <a:solidFill>
              <a:schemeClr val="accent6">
                <a:lumMod val="60000"/>
                <a:lumOff val="40000"/>
              </a:schemeClr>
            </a:solidFill>
            <a:headEnd type="none"/>
            <a:tailEnd type="stealth" w="lg" len="lg"/>
          </a:ln>
          <a:effectLst>
            <a:glow rad="76200">
              <a:schemeClr val="accent6">
                <a:lumMod val="60000"/>
                <a:lumOff val="40000"/>
                <a:alpha val="79000"/>
              </a:schemeClr>
            </a:glow>
          </a:effectLst>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4039856" y="6279281"/>
            <a:ext cx="7268224" cy="627864"/>
          </a:xfrm>
          <a:prstGeom prst="rect">
            <a:avLst/>
          </a:prstGeom>
          <a:noFill/>
        </p:spPr>
        <p:txBody>
          <a:bodyPr wrap="square" lIns="182880" tIns="146304" rIns="182880" bIns="146304" rtlCol="0">
            <a:spAutoFit/>
          </a:bodyPr>
          <a:lstStyle/>
          <a:p>
            <a:pPr>
              <a:lnSpc>
                <a:spcPct val="90000"/>
              </a:lnSpc>
              <a:spcAft>
                <a:spcPts val="600"/>
              </a:spcAft>
            </a:pPr>
            <a:r>
              <a:rPr lang="en-US" sz="2400" b="1" dirty="0" smtClean="0">
                <a:gradFill>
                  <a:gsLst>
                    <a:gs pos="2917">
                      <a:schemeClr val="tx1"/>
                    </a:gs>
                    <a:gs pos="30000">
                      <a:schemeClr val="tx1"/>
                    </a:gs>
                  </a:gsLst>
                  <a:lin ang="5400000" scaled="0"/>
                </a:gradFill>
              </a:rPr>
              <a:t>LSI </a:t>
            </a:r>
            <a:r>
              <a:rPr lang="en-US" sz="2400" b="1" dirty="0" err="1" smtClean="0">
                <a:gradFill>
                  <a:gsLst>
                    <a:gs pos="2917">
                      <a:schemeClr val="tx1"/>
                    </a:gs>
                    <a:gs pos="30000">
                      <a:schemeClr val="tx1"/>
                    </a:gs>
                  </a:gsLst>
                  <a:lin ang="5400000" scaled="0"/>
                </a:gradFill>
              </a:rPr>
              <a:t>Syncro</a:t>
            </a:r>
            <a:r>
              <a:rPr lang="en-US" sz="2400" b="1" dirty="0" smtClean="0">
                <a:gradFill>
                  <a:gsLst>
                    <a:gs pos="2917">
                      <a:schemeClr val="tx1"/>
                    </a:gs>
                    <a:gs pos="30000">
                      <a:schemeClr val="tx1"/>
                    </a:gs>
                  </a:gsLst>
                  <a:lin ang="5400000" scaled="0"/>
                </a:gradFill>
              </a:rPr>
              <a:t> CS </a:t>
            </a:r>
            <a:r>
              <a:rPr lang="en-US" sz="2400" dirty="0" smtClean="0">
                <a:gradFill>
                  <a:gsLst>
                    <a:gs pos="2917">
                      <a:schemeClr val="tx1"/>
                    </a:gs>
                    <a:gs pos="30000">
                      <a:schemeClr val="tx1"/>
                    </a:gs>
                  </a:gsLst>
                  <a:lin ang="5400000" scaled="0"/>
                </a:gradFill>
              </a:rPr>
              <a:t>application in Cluster in a Box  </a:t>
            </a:r>
          </a:p>
        </p:txBody>
      </p:sp>
    </p:spTree>
    <p:extLst>
      <p:ext uri="{BB962C8B-B14F-4D97-AF65-F5344CB8AC3E}">
        <p14:creationId xmlns:p14="http://schemas.microsoft.com/office/powerpoint/2010/main" val="4303034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22" presetClass="entr" presetSubtype="8"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2000"/>
                                        <p:tgtEl>
                                          <p:spTgt spid="5"/>
                                        </p:tgtEl>
                                      </p:cBhvr>
                                    </p:animEffect>
                                  </p:childTnLst>
                                </p:cTn>
                              </p:par>
                            </p:childTnLst>
                          </p:cTn>
                        </p:par>
                        <p:par>
                          <p:cTn id="11" fill="hold">
                            <p:stCondLst>
                              <p:cond delay="3000"/>
                            </p:stCondLst>
                            <p:childTnLst>
                              <p:par>
                                <p:cTn id="12" presetID="10" presetClass="entr" presetSubtype="0" fill="hold" grpId="0" nodeType="afterEffect">
                                  <p:stCondLst>
                                    <p:cond delay="500"/>
                                  </p:stCondLst>
                                  <p:childTnLst>
                                    <p:set>
                                      <p:cBhvr>
                                        <p:cTn id="13" dur="1" fill="hold">
                                          <p:stCondLst>
                                            <p:cond delay="0"/>
                                          </p:stCondLst>
                                        </p:cTn>
                                        <p:tgtEl>
                                          <p:spTgt spid="143"/>
                                        </p:tgtEl>
                                        <p:attrNameLst>
                                          <p:attrName>style.visibility</p:attrName>
                                        </p:attrNameLst>
                                      </p:cBhvr>
                                      <p:to>
                                        <p:strVal val="visible"/>
                                      </p:to>
                                    </p:set>
                                    <p:animEffect transition="in" filter="fade">
                                      <p:cBhvr>
                                        <p:cTn id="14" dur="500"/>
                                        <p:tgtEl>
                                          <p:spTgt spid="143"/>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42"/>
                                        </p:tgtEl>
                                        <p:attrNameLst>
                                          <p:attrName>style.visibility</p:attrName>
                                        </p:attrNameLst>
                                      </p:cBhvr>
                                      <p:to>
                                        <p:strVal val="visible"/>
                                      </p:to>
                                    </p:set>
                                    <p:animEffect transition="in" filter="fade">
                                      <p:cBhvr>
                                        <p:cTn id="17" dur="500"/>
                                        <p:tgtEl>
                                          <p:spTgt spid="142"/>
                                        </p:tgtEl>
                                      </p:cBhvr>
                                    </p:animEffect>
                                  </p:childTnLst>
                                </p:cTn>
                              </p:par>
                            </p:childTnLst>
                          </p:cTn>
                        </p:par>
                        <p:par>
                          <p:cTn id="18" fill="hold">
                            <p:stCondLst>
                              <p:cond delay="4000"/>
                            </p:stCondLst>
                            <p:childTnLst>
                              <p:par>
                                <p:cTn id="19" presetID="22" presetClass="entr" presetSubtype="1" fill="hold" nodeType="afterEffect">
                                  <p:stCondLst>
                                    <p:cond delay="0"/>
                                  </p:stCondLst>
                                  <p:childTnLst>
                                    <p:set>
                                      <p:cBhvr>
                                        <p:cTn id="20" dur="1" fill="hold">
                                          <p:stCondLst>
                                            <p:cond delay="0"/>
                                          </p:stCondLst>
                                        </p:cTn>
                                        <p:tgtEl>
                                          <p:spTgt spid="152"/>
                                        </p:tgtEl>
                                        <p:attrNameLst>
                                          <p:attrName>style.visibility</p:attrName>
                                        </p:attrNameLst>
                                      </p:cBhvr>
                                      <p:to>
                                        <p:strVal val="visible"/>
                                      </p:to>
                                    </p:set>
                                    <p:animEffect transition="in" filter="wipe(up)">
                                      <p:cBhvr>
                                        <p:cTn id="21" dur="500"/>
                                        <p:tgtEl>
                                          <p:spTgt spid="152"/>
                                        </p:tgtEl>
                                      </p:cBhvr>
                                    </p:animEffect>
                                  </p:childTnLst>
                                </p:cTn>
                              </p:par>
                              <p:par>
                                <p:cTn id="22" presetID="22" presetClass="entr" presetSubtype="1" fill="hold" nodeType="withEffect">
                                  <p:stCondLst>
                                    <p:cond delay="0"/>
                                  </p:stCondLst>
                                  <p:childTnLst>
                                    <p:set>
                                      <p:cBhvr>
                                        <p:cTn id="23" dur="1" fill="hold">
                                          <p:stCondLst>
                                            <p:cond delay="0"/>
                                          </p:stCondLst>
                                        </p:cTn>
                                        <p:tgtEl>
                                          <p:spTgt spid="145"/>
                                        </p:tgtEl>
                                        <p:attrNameLst>
                                          <p:attrName>style.visibility</p:attrName>
                                        </p:attrNameLst>
                                      </p:cBhvr>
                                      <p:to>
                                        <p:strVal val="visible"/>
                                      </p:to>
                                    </p:set>
                                    <p:animEffect transition="in" filter="wipe(up)">
                                      <p:cBhvr>
                                        <p:cTn id="24" dur="500"/>
                                        <p:tgtEl>
                                          <p:spTgt spid="145"/>
                                        </p:tgtEl>
                                      </p:cBhvr>
                                    </p:animEffect>
                                  </p:childTnLst>
                                </p:cTn>
                              </p:par>
                            </p:childTnLst>
                          </p:cTn>
                        </p:par>
                        <p:par>
                          <p:cTn id="25" fill="hold">
                            <p:stCondLst>
                              <p:cond delay="4500"/>
                            </p:stCondLst>
                            <p:childTnLst>
                              <p:par>
                                <p:cTn id="26" presetID="10" presetClass="entr" presetSubtype="0" fill="hold" grpId="0" nodeType="afterEffect">
                                  <p:stCondLst>
                                    <p:cond delay="0"/>
                                  </p:stCondLst>
                                  <p:childTnLst>
                                    <p:set>
                                      <p:cBhvr>
                                        <p:cTn id="27" dur="1" fill="hold">
                                          <p:stCondLst>
                                            <p:cond delay="0"/>
                                          </p:stCondLst>
                                        </p:cTn>
                                        <p:tgtEl>
                                          <p:spTgt spid="156"/>
                                        </p:tgtEl>
                                        <p:attrNameLst>
                                          <p:attrName>style.visibility</p:attrName>
                                        </p:attrNameLst>
                                      </p:cBhvr>
                                      <p:to>
                                        <p:strVal val="visible"/>
                                      </p:to>
                                    </p:set>
                                    <p:animEffect transition="in" filter="fade">
                                      <p:cBhvr>
                                        <p:cTn id="28"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143" grpId="0" animBg="1"/>
      <p:bldP spid="1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20044"/>
            <a:ext cx="11889564" cy="917575"/>
          </a:xfrm>
        </p:spPr>
        <p:txBody>
          <a:bodyPr/>
          <a:lstStyle/>
          <a:p>
            <a:r>
              <a:rPr lang="en-US" dirty="0" smtClean="0"/>
              <a:t>Launching at </a:t>
            </a:r>
            <a:r>
              <a:rPr lang="en-US" dirty="0"/>
              <a:t>TechEd 2013…</a:t>
            </a:r>
          </a:p>
        </p:txBody>
      </p:sp>
      <p:sp>
        <p:nvSpPr>
          <p:cNvPr id="2" name="Text Placeholder 1"/>
          <p:cNvSpPr>
            <a:spLocks noGrp="1"/>
          </p:cNvSpPr>
          <p:nvPr>
            <p:ph type="body" sz="quarter" idx="10"/>
          </p:nvPr>
        </p:nvSpPr>
        <p:spPr>
          <a:xfrm>
            <a:off x="1197840" y="5103622"/>
            <a:ext cx="10043160" cy="1908215"/>
          </a:xfrm>
        </p:spPr>
        <p:txBody>
          <a:bodyPr/>
          <a:lstStyle/>
          <a:p>
            <a:pPr algn="ctr">
              <a:lnSpc>
                <a:spcPct val="100000"/>
              </a:lnSpc>
              <a:spcBef>
                <a:spcPts val="0"/>
              </a:spcBef>
            </a:pPr>
            <a:r>
              <a:rPr lang="en-US" b="1" dirty="0" smtClean="0"/>
              <a:t>Dell PowerEdge VRTX</a:t>
            </a:r>
          </a:p>
          <a:p>
            <a:pPr algn="ctr">
              <a:lnSpc>
                <a:spcPct val="100000"/>
              </a:lnSpc>
              <a:spcBef>
                <a:spcPts val="0"/>
              </a:spcBef>
            </a:pPr>
            <a:r>
              <a:rPr lang="en-US" sz="3600" b="1" dirty="0" smtClean="0"/>
              <a:t>4-node Windows Server Cluster in a Box</a:t>
            </a:r>
          </a:p>
          <a:p>
            <a:pPr algn="ctr">
              <a:lnSpc>
                <a:spcPct val="100000"/>
              </a:lnSpc>
              <a:spcBef>
                <a:spcPts val="0"/>
              </a:spcBef>
            </a:pPr>
            <a:r>
              <a:rPr lang="en-US" sz="3600" b="1" dirty="0" smtClean="0"/>
              <a:t>Office level acoustics and power</a:t>
            </a:r>
            <a:endParaRPr lang="en-US" sz="3600" b="1" dirty="0"/>
          </a:p>
        </p:txBody>
      </p:sp>
      <p:pic>
        <p:nvPicPr>
          <p:cNvPr id="5" name="Picture 4"/>
          <p:cNvPicPr>
            <a:picLocks noChangeAspect="1"/>
          </p:cNvPicPr>
          <p:nvPr/>
        </p:nvPicPr>
        <p:blipFill>
          <a:blip r:embed="rId2"/>
          <a:stretch>
            <a:fillRect/>
          </a:stretch>
        </p:blipFill>
        <p:spPr>
          <a:xfrm>
            <a:off x="408767" y="1436234"/>
            <a:ext cx="5810653" cy="3907225"/>
          </a:xfrm>
          <a:prstGeom prst="rect">
            <a:avLst/>
          </a:prstGeom>
          <a:effectLst>
            <a:reflection blurRad="6350" stA="50000" endA="275" endPos="40000" dist="101600" dir="5400000" sy="-100000" algn="bl" rotWithShape="0"/>
          </a:effectLst>
          <a:scene3d>
            <a:camera prst="perspectiveContrastingRightFacing">
              <a:rot lat="577259" lon="19571133" rev="19057"/>
            </a:camera>
            <a:lightRig rig="threePt" dir="t"/>
          </a:scene3d>
        </p:spPr>
      </p:pic>
      <p:pic>
        <p:nvPicPr>
          <p:cNvPr id="15" name="Picture 14"/>
          <p:cNvPicPr>
            <a:picLocks noChangeAspect="1"/>
          </p:cNvPicPr>
          <p:nvPr/>
        </p:nvPicPr>
        <p:blipFill>
          <a:blip r:embed="rId3"/>
          <a:stretch>
            <a:fillRect/>
          </a:stretch>
        </p:blipFill>
        <p:spPr>
          <a:xfrm>
            <a:off x="6219420" y="1120019"/>
            <a:ext cx="6045430" cy="4223440"/>
          </a:xfrm>
          <a:prstGeom prst="rect">
            <a:avLst/>
          </a:prstGeom>
          <a:effectLst>
            <a:reflection blurRad="6350" stA="50000" endA="275" endPos="40000" dist="101600" dir="5400000" sy="-100000" algn="bl" rotWithShape="0"/>
          </a:effectLst>
          <a:scene3d>
            <a:camera prst="perspectiveContrastingLeftFacing">
              <a:rot lat="623786" lon="2636332" rev="21386787"/>
            </a:camera>
            <a:lightRig rig="threePt" dir="t"/>
          </a:scene3d>
        </p:spPr>
      </p:pic>
      <p:sp>
        <p:nvSpPr>
          <p:cNvPr id="10" name="Text Placeholder 3"/>
          <p:cNvSpPr txBox="1">
            <a:spLocks/>
          </p:cNvSpPr>
          <p:nvPr/>
        </p:nvSpPr>
        <p:spPr>
          <a:xfrm>
            <a:off x="9597411" y="6446947"/>
            <a:ext cx="2839064" cy="3785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t>Graphics by Dell</a:t>
            </a:r>
          </a:p>
        </p:txBody>
      </p:sp>
      <p:grpSp>
        <p:nvGrpSpPr>
          <p:cNvPr id="6" name="Group 5"/>
          <p:cNvGrpSpPr/>
          <p:nvPr/>
        </p:nvGrpSpPr>
        <p:grpSpPr>
          <a:xfrm>
            <a:off x="4844398" y="1330283"/>
            <a:ext cx="3215149" cy="3820511"/>
            <a:chOff x="4844398" y="1330283"/>
            <a:chExt cx="3215149" cy="3820511"/>
          </a:xfrm>
        </p:grpSpPr>
        <p:sp>
          <p:nvSpPr>
            <p:cNvPr id="4" name="Oval 3"/>
            <p:cNvSpPr/>
            <p:nvPr/>
          </p:nvSpPr>
          <p:spPr bwMode="auto">
            <a:xfrm>
              <a:off x="4844398" y="1330283"/>
              <a:ext cx="3215149" cy="3820511"/>
            </a:xfrm>
            <a:prstGeom prst="ellipse">
              <a:avLst/>
            </a:prstGeom>
            <a:solidFill>
              <a:schemeClr val="tx1"/>
            </a:solidFill>
            <a:ln>
              <a:solidFill>
                <a:schemeClr val="tx1"/>
              </a:solidFill>
              <a:headEnd type="none" w="med" len="med"/>
              <a:tailEnd type="none" w="med" len="med"/>
            </a:ln>
            <a:effectLst>
              <a:glow rad="787400">
                <a:schemeClr val="tx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59604" y="1861213"/>
              <a:ext cx="1899842" cy="2758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069609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22" presetClass="entr" presetSubtype="1" fill="hold" grpId="0" nodeType="withEffect">
                                  <p:stCondLst>
                                    <p:cond delay="200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up)">
                                      <p:cBhvr>
                                        <p:cTn id="10" dur="2000"/>
                                        <p:tgtEl>
                                          <p:spTgt spid="2">
                                            <p:txEl>
                                              <p:pRg st="0" end="0"/>
                                            </p:txEl>
                                          </p:spTgt>
                                        </p:tgtEl>
                                      </p:cBhvr>
                                    </p:animEffect>
                                  </p:childTnLst>
                                </p:cTn>
                              </p:par>
                              <p:par>
                                <p:cTn id="11" presetID="22" presetClass="entr" presetSubtype="1" fill="hold" grpId="0" nodeType="withEffect">
                                  <p:stCondLst>
                                    <p:cond delay="200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up)">
                                      <p:cBhvr>
                                        <p:cTn id="13" dur="2000"/>
                                        <p:tgtEl>
                                          <p:spTgt spid="2">
                                            <p:txEl>
                                              <p:pRg st="1" end="1"/>
                                            </p:txEl>
                                          </p:spTgt>
                                        </p:tgtEl>
                                      </p:cBhvr>
                                    </p:animEffect>
                                  </p:childTnLst>
                                </p:cTn>
                              </p:par>
                              <p:par>
                                <p:cTn id="14" presetID="22" presetClass="entr" presetSubtype="1" fill="hold" grpId="0" nodeType="withEffect">
                                  <p:stCondLst>
                                    <p:cond delay="200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up)">
                                      <p:cBhvr>
                                        <p:cTn id="16"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74320" y="165717"/>
            <a:ext cx="11889564" cy="1515688"/>
          </a:xfrm>
        </p:spPr>
        <p:txBody>
          <a:bodyPr/>
          <a:lstStyle/>
          <a:p>
            <a:pPr>
              <a:lnSpc>
                <a:spcPct val="80000"/>
              </a:lnSpc>
            </a:pPr>
            <a:r>
              <a:rPr lang="en-US" dirty="0"/>
              <a:t>Cluster in a Box </a:t>
            </a:r>
            <a:r>
              <a:rPr lang="en-US" dirty="0" smtClean="0"/>
              <a:t>in 2013</a:t>
            </a:r>
            <a:br>
              <a:rPr lang="en-US" dirty="0" smtClean="0"/>
            </a:br>
            <a:r>
              <a:rPr lang="en-US" sz="3600" dirty="0" smtClean="0"/>
              <a:t>Building the vision of availability “wherever you buy a server”</a:t>
            </a:r>
            <a:r>
              <a:rPr lang="en-US" sz="4800" dirty="0"/>
              <a:t/>
            </a:r>
            <a:br>
              <a:rPr lang="en-US" sz="4800" dirty="0"/>
            </a:br>
            <a:endParaRPr lang="en-US" dirty="0"/>
          </a:p>
        </p:txBody>
      </p:sp>
      <p:sp>
        <p:nvSpPr>
          <p:cNvPr id="6" name="Rectangle 5"/>
          <p:cNvSpPr/>
          <p:nvPr/>
        </p:nvSpPr>
        <p:spPr bwMode="auto">
          <a:xfrm>
            <a:off x="516472" y="1485970"/>
            <a:ext cx="11431544" cy="5161936"/>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26" tIns="46513" rIns="93026" bIns="46513" numCol="1" rtlCol="0" anchor="ctr" anchorCtr="0" compatLnSpc="1">
            <a:prstTxWarp prst="textNoShape">
              <a:avLst/>
            </a:prstTxWarp>
          </a:bodyPr>
          <a:lstStyle/>
          <a:p>
            <a:pPr algn="ctr" defTabSz="929960" fontAlgn="base">
              <a:lnSpc>
                <a:spcPct val="90000"/>
              </a:lnSpc>
              <a:spcBef>
                <a:spcPct val="0"/>
              </a:spcBef>
              <a:spcAft>
                <a:spcPct val="0"/>
              </a:spcAft>
            </a:pPr>
            <a:endParaRPr lang="en-US" sz="1200" spc="-51" dirty="0">
              <a:gradFill>
                <a:gsLst>
                  <a:gs pos="0">
                    <a:srgbClr val="EFEFEF"/>
                  </a:gs>
                  <a:gs pos="100000">
                    <a:srgbClr val="EFEFEF"/>
                  </a:gs>
                </a:gsLst>
                <a:lin ang="5400000" scaled="0"/>
              </a:gradFill>
            </a:endParaRPr>
          </a:p>
        </p:txBody>
      </p:sp>
      <p:sp>
        <p:nvSpPr>
          <p:cNvPr id="45" name="Text Placeholder 3"/>
          <p:cNvSpPr txBox="1">
            <a:spLocks/>
          </p:cNvSpPr>
          <p:nvPr/>
        </p:nvSpPr>
        <p:spPr>
          <a:xfrm>
            <a:off x="3681115" y="6625752"/>
            <a:ext cx="8374524" cy="3508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200" dirty="0" smtClean="0"/>
              <a:t>All logos trademarks or registered trademarks  of the respective partners</a:t>
            </a:r>
          </a:p>
        </p:txBody>
      </p:sp>
      <p:grpSp>
        <p:nvGrpSpPr>
          <p:cNvPr id="10" name="Group 9"/>
          <p:cNvGrpSpPr/>
          <p:nvPr/>
        </p:nvGrpSpPr>
        <p:grpSpPr>
          <a:xfrm>
            <a:off x="784427" y="1581586"/>
            <a:ext cx="10997842" cy="2907964"/>
            <a:chOff x="784427" y="1581586"/>
            <a:chExt cx="10997842" cy="2907964"/>
          </a:xfrm>
        </p:grpSpPr>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12512" y="3137365"/>
              <a:ext cx="1708577" cy="1022310"/>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21436" y="1710261"/>
              <a:ext cx="2105580" cy="1209920"/>
            </a:xfrm>
            <a:prstGeom prst="rect">
              <a:avLst/>
            </a:prstGeom>
          </p:spPr>
        </p:pic>
        <p:sp>
          <p:nvSpPr>
            <p:cNvPr id="2" name="TextBox 1"/>
            <p:cNvSpPr txBox="1"/>
            <p:nvPr/>
          </p:nvSpPr>
          <p:spPr>
            <a:xfrm>
              <a:off x="2811350" y="1640511"/>
              <a:ext cx="1116878" cy="332399"/>
            </a:xfrm>
            <a:prstGeom prst="rect">
              <a:avLst/>
            </a:prstGeom>
            <a:noFill/>
          </p:spPr>
          <p:txBody>
            <a:bodyPr wrap="square" lIns="0" tIns="0" rIns="0" bIns="0" rtlCol="0">
              <a:spAutoFit/>
            </a:bodyPr>
            <a:lstStyle/>
            <a:p>
              <a:pPr defTabSz="930507">
                <a:lnSpc>
                  <a:spcPct val="90000"/>
                </a:lnSpc>
              </a:pPr>
              <a:r>
                <a:rPr lang="en-US" sz="1200" spc="-51" dirty="0">
                  <a:solidFill>
                    <a:srgbClr val="505050"/>
                  </a:solidFill>
                </a:rPr>
                <a:t>Quanta </a:t>
              </a:r>
              <a:r>
                <a:rPr lang="en-US" sz="1200" spc="-51" dirty="0" err="1">
                  <a:solidFill>
                    <a:srgbClr val="505050"/>
                  </a:solidFill>
                </a:rPr>
                <a:t>Mesos</a:t>
              </a:r>
              <a:r>
                <a:rPr lang="en-US" sz="1200" spc="-51" dirty="0">
                  <a:solidFill>
                    <a:srgbClr val="505050"/>
                  </a:solidFill>
                </a:rPr>
                <a:t> CB220</a:t>
              </a:r>
            </a:p>
          </p:txBody>
        </p:sp>
        <p:pic>
          <p:nvPicPr>
            <p:cNvPr id="26" name="Pictur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07565" y="3036453"/>
              <a:ext cx="1995469" cy="1274771"/>
            </a:xfrm>
            <a:prstGeom prst="rect">
              <a:avLst/>
            </a:prstGeom>
          </p:spPr>
        </p:pic>
        <p:pic>
          <p:nvPicPr>
            <p:cNvPr id="29" name="Picture 2"/>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1622" b="100000" l="194" r="99612">
                          <a14:foregroundMark x1="20349" y1="14054" x2="79264" y2="13514"/>
                          <a14:foregroundMark x1="79070" y1="14595" x2="89922" y2="21622"/>
                          <a14:foregroundMark x1="20930" y1="11351" x2="8333" y2="23784"/>
                          <a14:foregroundMark x1="45543" y1="10811" x2="65116" y2="10811"/>
                          <a14:foregroundMark x1="23450" y1="38378" x2="30814" y2="39459"/>
                          <a14:foregroundMark x1="65116" y1="57838" x2="69186" y2="57297"/>
                          <a14:backgroundMark x1="20349" y1="7027" x2="79070" y2="7027"/>
                        </a14:backgroundRemoval>
                      </a14:imgEffect>
                    </a14:imgLayer>
                  </a14:imgProps>
                </a:ext>
                <a:ext uri="{28A0092B-C50C-407E-A947-70E740481C1C}">
                  <a14:useLocalDpi xmlns:a14="http://schemas.microsoft.com/office/drawing/2010/main"/>
                </a:ext>
              </a:extLst>
            </a:blip>
            <a:srcRect/>
            <a:stretch>
              <a:fillRect/>
            </a:stretch>
          </p:blipFill>
          <p:spPr bwMode="auto">
            <a:xfrm>
              <a:off x="7488500" y="1885804"/>
              <a:ext cx="2061353" cy="805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7900818" y="1709860"/>
              <a:ext cx="1649035" cy="141017"/>
            </a:xfrm>
            <a:prstGeom prst="rect">
              <a:avLst/>
            </a:prstGeom>
            <a:noFill/>
          </p:spPr>
          <p:txBody>
            <a:bodyPr wrap="square" lIns="0" tIns="0" rIns="0" bIns="0" rtlCol="0">
              <a:spAutoFit/>
            </a:bodyPr>
            <a:lstStyle/>
            <a:p>
              <a:pPr defTabSz="930507">
                <a:lnSpc>
                  <a:spcPct val="90000"/>
                </a:lnSpc>
              </a:pPr>
              <a:r>
                <a:rPr lang="en-US" sz="1221" spc="-51" dirty="0">
                  <a:solidFill>
                    <a:srgbClr val="505050"/>
                  </a:solidFill>
                </a:rPr>
                <a:t>HP </a:t>
              </a:r>
              <a:r>
                <a:rPr lang="en-US" sz="1221" spc="-51" dirty="0" err="1">
                  <a:solidFill>
                    <a:srgbClr val="505050"/>
                  </a:solidFill>
                </a:rPr>
                <a:t>StoreEasy</a:t>
              </a:r>
              <a:r>
                <a:rPr lang="en-US" sz="1221" spc="-51" dirty="0">
                  <a:solidFill>
                    <a:srgbClr val="505050"/>
                  </a:solidFill>
                </a:rPr>
                <a:t> 5530</a:t>
              </a:r>
            </a:p>
          </p:txBody>
        </p:sp>
        <p:sp>
          <p:nvSpPr>
            <p:cNvPr id="32" name="TextBox 31"/>
            <p:cNvSpPr txBox="1"/>
            <p:nvPr/>
          </p:nvSpPr>
          <p:spPr>
            <a:xfrm>
              <a:off x="4031096" y="2911942"/>
              <a:ext cx="1479336" cy="332399"/>
            </a:xfrm>
            <a:prstGeom prst="rect">
              <a:avLst/>
            </a:prstGeom>
            <a:noFill/>
          </p:spPr>
          <p:txBody>
            <a:bodyPr wrap="square" lIns="0" tIns="0" rIns="0" bIns="0" rtlCol="0">
              <a:spAutoFit/>
            </a:bodyPr>
            <a:lstStyle/>
            <a:p>
              <a:pPr defTabSz="930507">
                <a:lnSpc>
                  <a:spcPct val="90000"/>
                </a:lnSpc>
              </a:pPr>
              <a:r>
                <a:rPr lang="en-US" sz="1200" spc="-51" dirty="0">
                  <a:solidFill>
                    <a:srgbClr val="505050"/>
                  </a:solidFill>
                </a:rPr>
                <a:t>Fujitsu PRIMERGY BX400</a:t>
              </a:r>
            </a:p>
          </p:txBody>
        </p:sp>
        <p:sp>
          <p:nvSpPr>
            <p:cNvPr id="33" name="TextBox 32"/>
            <p:cNvSpPr txBox="1"/>
            <p:nvPr/>
          </p:nvSpPr>
          <p:spPr>
            <a:xfrm>
              <a:off x="2076444" y="2958542"/>
              <a:ext cx="1282891" cy="169085"/>
            </a:xfrm>
            <a:prstGeom prst="rect">
              <a:avLst/>
            </a:prstGeom>
            <a:noFill/>
          </p:spPr>
          <p:txBody>
            <a:bodyPr wrap="square" lIns="0" tIns="0" rIns="0" bIns="0" rtlCol="0">
              <a:spAutoFit/>
            </a:bodyPr>
            <a:lstStyle/>
            <a:p>
              <a:pPr defTabSz="930507">
                <a:lnSpc>
                  <a:spcPct val="90000"/>
                </a:lnSpc>
              </a:pPr>
              <a:r>
                <a:rPr lang="en-US" sz="1200" spc="-51" dirty="0" smtClean="0">
                  <a:solidFill>
                    <a:srgbClr val="505050"/>
                  </a:solidFill>
                </a:rPr>
                <a:t>WiWynn SV330</a:t>
              </a:r>
              <a:endParaRPr lang="en-US" sz="1200" spc="-51" dirty="0">
                <a:solidFill>
                  <a:srgbClr val="505050"/>
                </a:solidFill>
              </a:endParaRPr>
            </a:p>
          </p:txBody>
        </p:sp>
        <p:pic>
          <p:nvPicPr>
            <p:cNvPr id="37" name="Picture 3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61216" y="1945357"/>
              <a:ext cx="2015099" cy="660777"/>
            </a:xfrm>
            <a:prstGeom prst="rect">
              <a:avLst/>
            </a:prstGeom>
          </p:spPr>
        </p:pic>
        <p:sp>
          <p:nvSpPr>
            <p:cNvPr id="38" name="TextBox 37"/>
            <p:cNvSpPr txBox="1"/>
            <p:nvPr/>
          </p:nvSpPr>
          <p:spPr>
            <a:xfrm>
              <a:off x="5317770" y="1821744"/>
              <a:ext cx="1962919" cy="166199"/>
            </a:xfrm>
            <a:prstGeom prst="rect">
              <a:avLst/>
            </a:prstGeom>
            <a:noFill/>
          </p:spPr>
          <p:txBody>
            <a:bodyPr wrap="square" lIns="0" tIns="0" rIns="0" bIns="0" rtlCol="0">
              <a:spAutoFit/>
            </a:bodyPr>
            <a:lstStyle/>
            <a:p>
              <a:pPr>
                <a:lnSpc>
                  <a:spcPct val="90000"/>
                </a:lnSpc>
              </a:pPr>
              <a:r>
                <a:rPr lang="en-US" sz="1200" spc="-50" dirty="0">
                  <a:solidFill>
                    <a:schemeClr val="bg1"/>
                  </a:solidFill>
                </a:rPr>
                <a:t>Fujitsu PRIMERGY CX420 S1</a:t>
              </a:r>
              <a:endParaRPr lang="en-US" sz="1200" spc="-50" dirty="0" smtClean="0">
                <a:solidFill>
                  <a:schemeClr val="bg1"/>
                </a:solidFill>
              </a:endParaRPr>
            </a:p>
          </p:txBody>
        </p:sp>
        <p:pic>
          <p:nvPicPr>
            <p:cNvPr id="39" name="Picture 3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061324" y="3138595"/>
              <a:ext cx="1792312" cy="928343"/>
            </a:xfrm>
            <a:prstGeom prst="rect">
              <a:avLst/>
            </a:prstGeom>
          </p:spPr>
        </p:pic>
        <p:sp>
          <p:nvSpPr>
            <p:cNvPr id="40" name="TextBox 39"/>
            <p:cNvSpPr txBox="1"/>
            <p:nvPr/>
          </p:nvSpPr>
          <p:spPr>
            <a:xfrm>
              <a:off x="7881392" y="3003467"/>
              <a:ext cx="1137858" cy="169085"/>
            </a:xfrm>
            <a:prstGeom prst="rect">
              <a:avLst/>
            </a:prstGeom>
            <a:noFill/>
          </p:spPr>
          <p:txBody>
            <a:bodyPr wrap="square" lIns="0" tIns="0" rIns="0" bIns="0" rtlCol="0">
              <a:spAutoFit/>
            </a:bodyPr>
            <a:lstStyle/>
            <a:p>
              <a:pPr defTabSz="930507">
                <a:lnSpc>
                  <a:spcPct val="90000"/>
                </a:lnSpc>
              </a:pPr>
              <a:r>
                <a:rPr lang="en-US" sz="1221" spc="-51" dirty="0" smtClean="0">
                  <a:solidFill>
                    <a:srgbClr val="505050"/>
                  </a:solidFill>
                </a:rPr>
                <a:t>Violin VM6000</a:t>
              </a:r>
              <a:endParaRPr lang="en-US" sz="1221" spc="-51" dirty="0">
                <a:solidFill>
                  <a:srgbClr val="505050"/>
                </a:solidFill>
              </a:endParaRPr>
            </a:p>
          </p:txBody>
        </p:sp>
        <p:sp>
          <p:nvSpPr>
            <p:cNvPr id="42" name="TextBox 41"/>
            <p:cNvSpPr txBox="1"/>
            <p:nvPr/>
          </p:nvSpPr>
          <p:spPr>
            <a:xfrm>
              <a:off x="6579919" y="2857595"/>
              <a:ext cx="1137858" cy="169085"/>
            </a:xfrm>
            <a:prstGeom prst="rect">
              <a:avLst/>
            </a:prstGeom>
            <a:noFill/>
          </p:spPr>
          <p:txBody>
            <a:bodyPr wrap="square" lIns="0" tIns="0" rIns="0" bIns="0" rtlCol="0">
              <a:spAutoFit/>
            </a:bodyPr>
            <a:lstStyle/>
            <a:p>
              <a:pPr defTabSz="930507">
                <a:lnSpc>
                  <a:spcPct val="90000"/>
                </a:lnSpc>
              </a:pPr>
              <a:r>
                <a:rPr lang="en-US" sz="1221" spc="-51" dirty="0" err="1" smtClean="0">
                  <a:solidFill>
                    <a:srgbClr val="505050"/>
                  </a:solidFill>
                </a:rPr>
                <a:t>sTec</a:t>
              </a:r>
              <a:r>
                <a:rPr lang="en-US" sz="1221" spc="-51" dirty="0" smtClean="0">
                  <a:solidFill>
                    <a:srgbClr val="505050"/>
                  </a:solidFill>
                </a:rPr>
                <a:t> s3000</a:t>
              </a:r>
              <a:endParaRPr lang="en-US" sz="1221" spc="-51" dirty="0">
                <a:solidFill>
                  <a:srgbClr val="505050"/>
                </a:solidFill>
              </a:endParaRPr>
            </a:p>
          </p:txBody>
        </p:sp>
        <p:pic>
          <p:nvPicPr>
            <p:cNvPr id="43" name="Picture 6"/>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b="23627"/>
            <a:stretch/>
          </p:blipFill>
          <p:spPr bwMode="auto">
            <a:xfrm>
              <a:off x="784427" y="1744438"/>
              <a:ext cx="899415" cy="1924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extBox 43"/>
            <p:cNvSpPr txBox="1"/>
            <p:nvPr/>
          </p:nvSpPr>
          <p:spPr>
            <a:xfrm>
              <a:off x="1746149" y="1864772"/>
              <a:ext cx="897657" cy="498598"/>
            </a:xfrm>
            <a:prstGeom prst="rect">
              <a:avLst/>
            </a:prstGeom>
            <a:noFill/>
          </p:spPr>
          <p:txBody>
            <a:bodyPr wrap="square" lIns="0" tIns="0" rIns="0" bIns="0" rtlCol="0">
              <a:spAutoFit/>
            </a:bodyPr>
            <a:lstStyle/>
            <a:p>
              <a:pPr defTabSz="930507">
                <a:lnSpc>
                  <a:spcPct val="90000"/>
                </a:lnSpc>
              </a:pPr>
              <a:r>
                <a:rPr lang="en-US" sz="1200" spc="-51" dirty="0" smtClean="0">
                  <a:solidFill>
                    <a:srgbClr val="505050"/>
                  </a:solidFill>
                </a:rPr>
                <a:t>Dell PowerEdge VRTX</a:t>
              </a:r>
              <a:endParaRPr lang="en-US" sz="1200" spc="-51" dirty="0">
                <a:solidFill>
                  <a:srgbClr val="505050"/>
                </a:solidFill>
              </a:endParaRPr>
            </a:p>
          </p:txBody>
        </p:sp>
        <p:pic>
          <p:nvPicPr>
            <p:cNvPr id="63" name="Picture 3" descr="image001"/>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9785499" y="1734863"/>
              <a:ext cx="1881824" cy="100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9838558" y="1581586"/>
              <a:ext cx="1649036" cy="169085"/>
            </a:xfrm>
            <a:prstGeom prst="rect">
              <a:avLst/>
            </a:prstGeom>
            <a:noFill/>
          </p:spPr>
          <p:txBody>
            <a:bodyPr wrap="square" lIns="0" tIns="0" rIns="0" bIns="0" rtlCol="0">
              <a:spAutoFit/>
            </a:bodyPr>
            <a:lstStyle/>
            <a:p>
              <a:pPr defTabSz="930507">
                <a:lnSpc>
                  <a:spcPct val="90000"/>
                </a:lnSpc>
              </a:pPr>
              <a:r>
                <a:rPr lang="en-US" sz="1221" spc="-51" dirty="0" smtClean="0">
                  <a:solidFill>
                    <a:srgbClr val="505050"/>
                  </a:solidFill>
                </a:rPr>
                <a:t>X-IO FSC2200</a:t>
              </a:r>
              <a:endParaRPr lang="en-US" sz="1221" spc="-51" dirty="0">
                <a:solidFill>
                  <a:srgbClr val="505050"/>
                </a:solidFill>
              </a:endParaRPr>
            </a:p>
          </p:txBody>
        </p:sp>
        <p:pic>
          <p:nvPicPr>
            <p:cNvPr id="8" name="Picture 7"/>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293026" y="3048048"/>
              <a:ext cx="1346857" cy="1080948"/>
            </a:xfrm>
            <a:prstGeom prst="rect">
              <a:avLst/>
            </a:prstGeom>
          </p:spPr>
        </p:pic>
        <p:pic>
          <p:nvPicPr>
            <p:cNvPr id="41" name="Picture 4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33568" y="3422842"/>
              <a:ext cx="1748701" cy="1066708"/>
            </a:xfrm>
            <a:prstGeom prst="rect">
              <a:avLst/>
            </a:prstGeom>
          </p:spPr>
        </p:pic>
        <p:sp>
          <p:nvSpPr>
            <p:cNvPr id="46" name="TextBox 45"/>
            <p:cNvSpPr txBox="1"/>
            <p:nvPr/>
          </p:nvSpPr>
          <p:spPr>
            <a:xfrm>
              <a:off x="10033568" y="3406305"/>
              <a:ext cx="1315216" cy="169085"/>
            </a:xfrm>
            <a:prstGeom prst="rect">
              <a:avLst/>
            </a:prstGeom>
            <a:noFill/>
          </p:spPr>
          <p:txBody>
            <a:bodyPr wrap="square" lIns="0" tIns="0" rIns="0" bIns="0" rtlCol="0">
              <a:spAutoFit/>
            </a:bodyPr>
            <a:lstStyle/>
            <a:p>
              <a:pPr defTabSz="930507">
                <a:lnSpc>
                  <a:spcPct val="90000"/>
                </a:lnSpc>
              </a:pPr>
              <a:r>
                <a:rPr lang="en-US" sz="1221" spc="-51" dirty="0" err="1" smtClean="0">
                  <a:solidFill>
                    <a:srgbClr val="505050"/>
                  </a:solidFill>
                </a:rPr>
                <a:t>DataON</a:t>
              </a:r>
              <a:r>
                <a:rPr lang="en-US" sz="1221" spc="-51" dirty="0" smtClean="0">
                  <a:solidFill>
                    <a:srgbClr val="505050"/>
                  </a:solidFill>
                </a:rPr>
                <a:t> DNS-9470</a:t>
              </a:r>
              <a:endParaRPr lang="en-US" sz="1221" spc="-51" dirty="0">
                <a:solidFill>
                  <a:srgbClr val="505050"/>
                </a:solidFill>
              </a:endParaRPr>
            </a:p>
          </p:txBody>
        </p:sp>
        <p:pic>
          <p:nvPicPr>
            <p:cNvPr id="48" name="Picture 47"/>
            <p:cNvPicPr>
              <a:picLocks noChangeAspect="1"/>
            </p:cNvPicPr>
            <p:nvPr/>
          </p:nvPicPr>
          <p:blipFill rotWithShape="1">
            <a:blip r:embed="rId14">
              <a:extLst>
                <a:ext uri="{28A0092B-C50C-407E-A947-70E740481C1C}">
                  <a14:useLocalDpi xmlns:a14="http://schemas.microsoft.com/office/drawing/2010/main" val="0"/>
                </a:ext>
              </a:extLst>
            </a:blip>
            <a:srcRect t="31450" b="29445"/>
            <a:stretch/>
          </p:blipFill>
          <p:spPr>
            <a:xfrm>
              <a:off x="10033568" y="3014654"/>
              <a:ext cx="1748701" cy="417141"/>
            </a:xfrm>
            <a:prstGeom prst="rect">
              <a:avLst/>
            </a:prstGeom>
          </p:spPr>
        </p:pic>
        <p:sp>
          <p:nvSpPr>
            <p:cNvPr id="50" name="TextBox 49"/>
            <p:cNvSpPr txBox="1"/>
            <p:nvPr/>
          </p:nvSpPr>
          <p:spPr>
            <a:xfrm>
              <a:off x="10029004" y="2852023"/>
              <a:ext cx="1315216" cy="169085"/>
            </a:xfrm>
            <a:prstGeom prst="rect">
              <a:avLst/>
            </a:prstGeom>
            <a:noFill/>
          </p:spPr>
          <p:txBody>
            <a:bodyPr wrap="square" lIns="0" tIns="0" rIns="0" bIns="0" rtlCol="0">
              <a:spAutoFit/>
            </a:bodyPr>
            <a:lstStyle/>
            <a:p>
              <a:pPr defTabSz="930507">
                <a:lnSpc>
                  <a:spcPct val="90000"/>
                </a:lnSpc>
              </a:pPr>
              <a:r>
                <a:rPr lang="en-US" sz="1221" spc="-51" dirty="0" err="1" smtClean="0">
                  <a:solidFill>
                    <a:srgbClr val="505050"/>
                  </a:solidFill>
                </a:rPr>
                <a:t>DataON</a:t>
              </a:r>
              <a:r>
                <a:rPr lang="en-US" sz="1221" spc="-51" dirty="0" smtClean="0">
                  <a:solidFill>
                    <a:srgbClr val="505050"/>
                  </a:solidFill>
                </a:rPr>
                <a:t> DNS-9220</a:t>
              </a:r>
              <a:endParaRPr lang="en-US" sz="1221" spc="-51" dirty="0">
                <a:solidFill>
                  <a:srgbClr val="505050"/>
                </a:solidFill>
              </a:endParaRPr>
            </a:p>
          </p:txBody>
        </p:sp>
      </p:grpSp>
      <p:grpSp>
        <p:nvGrpSpPr>
          <p:cNvPr id="7" name="Group 6"/>
          <p:cNvGrpSpPr/>
          <p:nvPr/>
        </p:nvGrpSpPr>
        <p:grpSpPr>
          <a:xfrm>
            <a:off x="979797" y="4327056"/>
            <a:ext cx="10368987" cy="2206654"/>
            <a:chOff x="979797" y="4327056"/>
            <a:chExt cx="10368987" cy="2206654"/>
          </a:xfrm>
        </p:grpSpPr>
        <p:pic>
          <p:nvPicPr>
            <p:cNvPr id="1030" name="Picture 6" descr="http://ts2.mm.bing.net/th?id=I4876497844961545&amp;pid=1.7&amp;w=144&amp;h=146&amp;c=7&amp;rs=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124113" y="4348023"/>
              <a:ext cx="718042" cy="7280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ts4.mm.bing.net/th?id=I4903779486990775&amp;pid=1.7&amp;w=192&amp;h=139&amp;c=7&amp;rs=1"/>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6169766" y="5848865"/>
              <a:ext cx="934769" cy="63226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media.marketwire.com/attachments/201108/16040_XIOLogo.jpg"/>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4741293" y="5239733"/>
              <a:ext cx="878584" cy="52611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broadbandcumbria.com/wp-content/uploads/2011/04/fujitsu_logo1.jpg"/>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7223926" y="4408994"/>
              <a:ext cx="1293224" cy="6670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stscomps.com/LSI_logo.jpg">
              <a:hlinkClick r:id="rId19"/>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4038423" y="5796291"/>
              <a:ext cx="1856750" cy="7374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a:off x="2812328" y="5269061"/>
              <a:ext cx="1402130" cy="490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Super Micro Computer, Inc."/>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l="-1754" t="13770" r="20753" b="3752"/>
            <a:stretch/>
          </p:blipFill>
          <p:spPr bwMode="auto">
            <a:xfrm>
              <a:off x="2369058" y="6064463"/>
              <a:ext cx="1433876" cy="3252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http://www.cd-datahouse.co.uk/wp-content/uploads/2009/11/Xyratex-logo13.jp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6232244" y="5311793"/>
              <a:ext cx="1787715" cy="3754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http://www.dpie.com/images/supplierlogos/violin-memory.gif"/>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8454254" y="5311793"/>
              <a:ext cx="1203883" cy="3762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mhayashida.OCZ\Documents\OCZ\Accounts\Microsoft\Win8\CIB\OCZ_Logo.gif"/>
            <p:cNvPicPr>
              <a:picLocks noChangeAspect="1" noChangeArrowheads="1"/>
            </p:cNvPicPr>
            <p:nvPr/>
          </p:nvPicPr>
          <p:blipFill>
            <a:blip r:embed="rId25"/>
            <a:srcRect/>
            <a:stretch>
              <a:fillRect/>
            </a:stretch>
          </p:blipFill>
          <p:spPr bwMode="auto">
            <a:xfrm>
              <a:off x="7717777" y="6011502"/>
              <a:ext cx="1091956" cy="361667"/>
            </a:xfrm>
            <a:prstGeom prst="rect">
              <a:avLst/>
            </a:prstGeom>
            <a:noFill/>
          </p:spPr>
        </p:pic>
        <p:pic>
          <p:nvPicPr>
            <p:cNvPr id="34" name="Picture 33"/>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5437247" y="4378507"/>
              <a:ext cx="1350501" cy="740983"/>
            </a:xfrm>
            <a:prstGeom prst="rect">
              <a:avLst/>
            </a:prstGeom>
          </p:spPr>
        </p:pic>
        <p:pic>
          <p:nvPicPr>
            <p:cNvPr id="35" name="Picture 48" descr="名称未設定 1のコピー"/>
            <p:cNvPicPr>
              <a:picLocks noChangeAspect="1" noChangeArrowheads="1"/>
            </p:cNvPicPr>
            <p:nvPr/>
          </p:nvPicPr>
          <p:blipFill rotWithShape="1">
            <a:blip r:embed="rId27" cstate="screen">
              <a:extLst>
                <a:ext uri="{28A0092B-C50C-407E-A947-70E740481C1C}">
                  <a14:useLocalDpi xmlns:a14="http://schemas.microsoft.com/office/drawing/2010/main"/>
                </a:ext>
              </a:extLst>
            </a:blip>
            <a:srcRect/>
            <a:stretch/>
          </p:blipFill>
          <p:spPr bwMode="auto">
            <a:xfrm>
              <a:off x="8894359" y="4514001"/>
              <a:ext cx="1683247" cy="396058"/>
            </a:xfrm>
            <a:prstGeom prst="rect">
              <a:avLst/>
            </a:prstGeom>
            <a:noFill/>
          </p:spPr>
        </p:pic>
        <p:pic>
          <p:nvPicPr>
            <p:cNvPr id="36" name="Picture 35"/>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0145131" y="5239733"/>
              <a:ext cx="1203653" cy="450729"/>
            </a:xfrm>
            <a:prstGeom prst="rect">
              <a:avLst/>
            </a:prstGeom>
          </p:spPr>
        </p:pic>
        <p:pic>
          <p:nvPicPr>
            <p:cNvPr id="14" name="Picture 13"/>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3914562" y="4327056"/>
              <a:ext cx="859150" cy="769949"/>
            </a:xfrm>
            <a:prstGeom prst="rect">
              <a:avLst/>
            </a:prstGeom>
          </p:spPr>
        </p:pic>
        <p:pic>
          <p:nvPicPr>
            <p:cNvPr id="47" name="Picture 4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235885" y="6015798"/>
              <a:ext cx="1220721" cy="384527"/>
            </a:xfrm>
            <a:prstGeom prst="rect">
              <a:avLst/>
            </a:prstGeom>
          </p:spPr>
        </p:pic>
        <p:pic>
          <p:nvPicPr>
            <p:cNvPr id="49" name="Picture 4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79797" y="5264387"/>
              <a:ext cx="1498869" cy="499623"/>
            </a:xfrm>
            <a:prstGeom prst="rect">
              <a:avLst/>
            </a:prstGeom>
          </p:spPr>
        </p:pic>
      </p:grpSp>
    </p:spTree>
    <p:extLst>
      <p:ext uri="{BB962C8B-B14F-4D97-AF65-F5344CB8AC3E}">
        <p14:creationId xmlns:p14="http://schemas.microsoft.com/office/powerpoint/2010/main" val="372820562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409442"/>
            <a:ext cx="11887200" cy="1831975"/>
          </a:xfrm>
        </p:spPr>
        <p:txBody>
          <a:bodyPr/>
          <a:lstStyle/>
          <a:p>
            <a:r>
              <a:rPr lang="en-US" sz="8000" dirty="0" smtClean="0"/>
              <a:t>Customers </a:t>
            </a:r>
            <a:br>
              <a:rPr lang="en-US" sz="8000" dirty="0" smtClean="0"/>
            </a:br>
            <a:r>
              <a:rPr lang="en-US" sz="8000" dirty="0" smtClean="0"/>
              <a:t>and Cluster in a Box</a:t>
            </a:r>
            <a:endParaRPr lang="en-US" sz="8000" dirty="0"/>
          </a:p>
        </p:txBody>
      </p:sp>
    </p:spTree>
    <p:extLst>
      <p:ext uri="{BB962C8B-B14F-4D97-AF65-F5344CB8AC3E}">
        <p14:creationId xmlns:p14="http://schemas.microsoft.com/office/powerpoint/2010/main" val="371073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6000" dirty="0" smtClean="0"/>
              <a:t>Case study: </a:t>
            </a:r>
            <a:r>
              <a:rPr lang="en-US" sz="6000" dirty="0" err="1" smtClean="0"/>
              <a:t>Edgenet</a:t>
            </a:r>
            <a:endParaRPr lang="en-US" sz="6000" dirty="0"/>
          </a:p>
        </p:txBody>
      </p:sp>
      <p:sp>
        <p:nvSpPr>
          <p:cNvPr id="4" name="Text Placeholder 3"/>
          <p:cNvSpPr>
            <a:spLocks noGrp="1"/>
          </p:cNvSpPr>
          <p:nvPr>
            <p:ph type="body" sz="quarter" idx="10"/>
          </p:nvPr>
        </p:nvSpPr>
        <p:spPr>
          <a:xfrm>
            <a:off x="276684" y="1214472"/>
            <a:ext cx="11887200" cy="1415772"/>
          </a:xfrm>
        </p:spPr>
        <p:txBody>
          <a:bodyPr/>
          <a:lstStyle/>
          <a:p>
            <a:r>
              <a:rPr lang="en-US" dirty="0" smtClean="0"/>
              <a:t>“Branch in a Box” scenario</a:t>
            </a:r>
          </a:p>
          <a:p>
            <a:r>
              <a:rPr lang="en-US" dirty="0" smtClean="0"/>
              <a:t>Quanta CB220 Cluster in a Box with LSI </a:t>
            </a:r>
            <a:r>
              <a:rPr lang="en-US" dirty="0" err="1" smtClean="0"/>
              <a:t>Syncro</a:t>
            </a:r>
            <a:r>
              <a:rPr lang="en-US" dirty="0" smtClean="0"/>
              <a:t> CS</a:t>
            </a:r>
          </a:p>
        </p:txBody>
      </p:sp>
      <p:pic>
        <p:nvPicPr>
          <p:cNvPr id="2" name="Edgenet Testimonial cut5_May22_20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74382" y="2697956"/>
            <a:ext cx="6687711" cy="3761838"/>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
        <p:nvSpPr>
          <p:cNvPr id="6" name="Text Placeholder 3"/>
          <p:cNvSpPr txBox="1">
            <a:spLocks/>
          </p:cNvSpPr>
          <p:nvPr/>
        </p:nvSpPr>
        <p:spPr>
          <a:xfrm>
            <a:off x="2921973" y="6527506"/>
            <a:ext cx="6592529" cy="3785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t>Video by LSI Corporation and </a:t>
            </a:r>
            <a:r>
              <a:rPr lang="en-US" sz="1400" dirty="0" err="1" smtClean="0"/>
              <a:t>Edgenet</a:t>
            </a:r>
            <a:r>
              <a:rPr lang="en-US" sz="1400" dirty="0" smtClean="0"/>
              <a:t>, Inc..</a:t>
            </a: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8656" y="227157"/>
            <a:ext cx="2888229" cy="1624629"/>
          </a:xfrm>
          <a:prstGeom prst="rect">
            <a:avLst/>
          </a:prstGeom>
        </p:spPr>
      </p:pic>
    </p:spTree>
    <p:extLst>
      <p:ext uri="{BB962C8B-B14F-4D97-AF65-F5344CB8AC3E}">
        <p14:creationId xmlns:p14="http://schemas.microsoft.com/office/powerpoint/2010/main" val="26302209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10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Edgenet</a:t>
            </a:r>
            <a:r>
              <a:rPr lang="en-US" dirty="0" smtClean="0"/>
              <a:t> profile</a:t>
            </a:r>
            <a:endParaRPr lang="en-US" dirty="0"/>
          </a:p>
        </p:txBody>
      </p:sp>
      <p:sp>
        <p:nvSpPr>
          <p:cNvPr id="3" name="Text Placeholder 2"/>
          <p:cNvSpPr>
            <a:spLocks noGrp="1"/>
          </p:cNvSpPr>
          <p:nvPr>
            <p:ph type="body" sz="quarter" idx="10"/>
          </p:nvPr>
        </p:nvSpPr>
        <p:spPr>
          <a:xfrm>
            <a:off x="274638" y="1450523"/>
            <a:ext cx="11887200" cy="2341410"/>
          </a:xfrm>
        </p:spPr>
        <p:txBody>
          <a:bodyPr/>
          <a:lstStyle/>
          <a:p>
            <a:r>
              <a:rPr lang="en-US" sz="2800" dirty="0">
                <a:gradFill>
                  <a:gsLst>
                    <a:gs pos="1250">
                      <a:schemeClr val="tx1"/>
                    </a:gs>
                    <a:gs pos="100000">
                      <a:schemeClr val="tx1"/>
                    </a:gs>
                  </a:gsLst>
                  <a:lin ang="5400000" scaled="0"/>
                </a:gradFill>
              </a:rPr>
              <a:t>Manages and distributes product information </a:t>
            </a:r>
          </a:p>
          <a:p>
            <a:pPr lvl="1"/>
            <a:r>
              <a:rPr lang="en-US" dirty="0" smtClean="0"/>
              <a:t>	</a:t>
            </a:r>
            <a:r>
              <a:rPr lang="en-US" sz="2400" dirty="0">
                <a:latin typeface="+mj-lt"/>
              </a:rPr>
              <a:t>C</a:t>
            </a:r>
            <a:r>
              <a:rPr lang="en-US" sz="2400" dirty="0" smtClean="0">
                <a:latin typeface="+mj-lt"/>
              </a:rPr>
              <a:t>overing </a:t>
            </a:r>
            <a:r>
              <a:rPr lang="en-US" sz="2400" dirty="0">
                <a:latin typeface="+mj-lt"/>
              </a:rPr>
              <a:t>over 4,000 companies, 8,000 brands and 6,000,000+ products </a:t>
            </a:r>
          </a:p>
          <a:p>
            <a:endParaRPr lang="en-US" sz="1050" dirty="0" smtClean="0"/>
          </a:p>
          <a:p>
            <a:r>
              <a:rPr lang="en-US" sz="2800" dirty="0" smtClean="0"/>
              <a:t>Customers</a:t>
            </a:r>
            <a:r>
              <a:rPr lang="en-US" sz="2800" dirty="0" smtClean="0">
                <a:gradFill>
                  <a:gsLst>
                    <a:gs pos="1250">
                      <a:schemeClr val="tx1"/>
                    </a:gs>
                    <a:gs pos="100000">
                      <a:schemeClr val="tx1"/>
                    </a:gs>
                  </a:gsLst>
                  <a:lin ang="5400000" scaled="0"/>
                </a:gradFill>
              </a:rPr>
              <a:t>: Top retailers, </a:t>
            </a:r>
            <a:r>
              <a:rPr lang="en-US" sz="2800" dirty="0" smtClean="0"/>
              <a:t>d</a:t>
            </a:r>
            <a:r>
              <a:rPr lang="en-US" sz="2800" dirty="0" smtClean="0">
                <a:latin typeface="+mj-lt"/>
              </a:rPr>
              <a:t>istributors, suppliers</a:t>
            </a:r>
          </a:p>
          <a:p>
            <a:endParaRPr lang="en-US" sz="1400" dirty="0" smtClean="0">
              <a:latin typeface="+mj-lt"/>
            </a:endParaRPr>
          </a:p>
          <a:p>
            <a:pPr lvl="1"/>
            <a:r>
              <a:rPr lang="en-US" sz="2800" dirty="0" smtClean="0">
                <a:latin typeface="+mj-lt"/>
              </a:rPr>
              <a:t>Offices </a:t>
            </a:r>
            <a:r>
              <a:rPr lang="en-US" sz="2800" dirty="0">
                <a:latin typeface="+mj-lt"/>
              </a:rPr>
              <a:t>in Atlanta, Nashville and </a:t>
            </a:r>
            <a:r>
              <a:rPr lang="en-US" sz="2800" dirty="0" smtClean="0">
                <a:latin typeface="+mj-lt"/>
              </a:rPr>
              <a:t>Milwaukee</a:t>
            </a:r>
            <a:endParaRPr lang="en-US" sz="2800" dirty="0">
              <a:latin typeface="+mj-lt"/>
            </a:endParaRPr>
          </a:p>
        </p:txBody>
      </p:sp>
      <p:pic>
        <p:nvPicPr>
          <p:cNvPr id="4" name="Picture 3"/>
          <p:cNvPicPr>
            <a:picLocks noChangeAspect="1"/>
          </p:cNvPicPr>
          <p:nvPr/>
        </p:nvPicPr>
        <p:blipFill>
          <a:blip r:embed="rId2"/>
          <a:stretch>
            <a:fillRect/>
          </a:stretch>
        </p:blipFill>
        <p:spPr>
          <a:xfrm>
            <a:off x="1858297" y="3929694"/>
            <a:ext cx="5317874" cy="2579566"/>
          </a:xfrm>
          <a:prstGeom prst="rect">
            <a:avLst/>
          </a:prstGeom>
        </p:spPr>
      </p:pic>
      <p:pic>
        <p:nvPicPr>
          <p:cNvPr id="7" name="Picture 6"/>
          <p:cNvPicPr>
            <a:picLocks noChangeAspect="1"/>
          </p:cNvPicPr>
          <p:nvPr/>
        </p:nvPicPr>
        <p:blipFill>
          <a:blip r:embed="rId3"/>
          <a:stretch>
            <a:fillRect/>
          </a:stretch>
        </p:blipFill>
        <p:spPr>
          <a:xfrm>
            <a:off x="6852564" y="2401142"/>
            <a:ext cx="4739668" cy="41883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27458" y="297617"/>
            <a:ext cx="2486896" cy="1152906"/>
          </a:xfrm>
          <a:prstGeom prst="rect">
            <a:avLst/>
          </a:prstGeom>
        </p:spPr>
      </p:pic>
      <p:sp>
        <p:nvSpPr>
          <p:cNvPr id="8" name="Text Placeholder 3"/>
          <p:cNvSpPr txBox="1">
            <a:spLocks/>
          </p:cNvSpPr>
          <p:nvPr/>
        </p:nvSpPr>
        <p:spPr>
          <a:xfrm>
            <a:off x="10404442" y="6400196"/>
            <a:ext cx="1757396" cy="3785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t>Maps by Bing</a:t>
            </a:r>
          </a:p>
        </p:txBody>
      </p:sp>
    </p:spTree>
    <p:extLst>
      <p:ext uri="{BB962C8B-B14F-4D97-AF65-F5344CB8AC3E}">
        <p14:creationId xmlns:p14="http://schemas.microsoft.com/office/powerpoint/2010/main" val="111865469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Edgenet</a:t>
            </a:r>
            <a:r>
              <a:rPr lang="en-US" dirty="0" smtClean="0"/>
              <a:t> branch office application</a:t>
            </a:r>
            <a:endParaRPr lang="en-US" dirty="0"/>
          </a:p>
        </p:txBody>
      </p:sp>
      <p:sp>
        <p:nvSpPr>
          <p:cNvPr id="3" name="Text Placeholder 2"/>
          <p:cNvSpPr>
            <a:spLocks noGrp="1"/>
          </p:cNvSpPr>
          <p:nvPr>
            <p:ph type="body" sz="quarter" idx="10"/>
          </p:nvPr>
        </p:nvSpPr>
        <p:spPr>
          <a:xfrm>
            <a:off x="441157" y="2027503"/>
            <a:ext cx="4278511" cy="4361194"/>
          </a:xfrm>
        </p:spPr>
        <p:txBody>
          <a:bodyPr/>
          <a:lstStyle/>
          <a:p>
            <a:r>
              <a:rPr lang="en-US" sz="3200" b="1" dirty="0" smtClean="0">
                <a:gradFill>
                  <a:gsLst>
                    <a:gs pos="1250">
                      <a:schemeClr val="tx1"/>
                    </a:gs>
                    <a:gs pos="100000">
                      <a:schemeClr val="tx1"/>
                    </a:gs>
                  </a:gsLst>
                  <a:lin ang="5400000" scaled="0"/>
                </a:gradFill>
              </a:rPr>
              <a:t>Workload and environment</a:t>
            </a:r>
          </a:p>
          <a:p>
            <a:endParaRPr lang="en-US" sz="1000" dirty="0" smtClean="0"/>
          </a:p>
          <a:p>
            <a:r>
              <a:rPr lang="en-US" sz="2000" dirty="0" smtClean="0"/>
              <a:t>Domain </a:t>
            </a:r>
            <a:r>
              <a:rPr lang="en-US" sz="2000" dirty="0"/>
              <a:t>Controllers – DNS, DHCP</a:t>
            </a:r>
          </a:p>
          <a:p>
            <a:r>
              <a:rPr lang="en-US" sz="2000" dirty="0"/>
              <a:t>Print Server</a:t>
            </a:r>
          </a:p>
          <a:p>
            <a:r>
              <a:rPr lang="en-US" sz="2000" dirty="0"/>
              <a:t>Visual Studio Team Foundation </a:t>
            </a:r>
            <a:r>
              <a:rPr lang="en-US" sz="2000" dirty="0" smtClean="0"/>
              <a:t>	Server </a:t>
            </a:r>
            <a:r>
              <a:rPr lang="en-US" sz="2000" dirty="0"/>
              <a:t>Proxy</a:t>
            </a:r>
          </a:p>
          <a:p>
            <a:r>
              <a:rPr lang="en-US" sz="2000" dirty="0" smtClean="0"/>
              <a:t>Win </a:t>
            </a:r>
            <a:r>
              <a:rPr lang="en-US" sz="2000" dirty="0"/>
              <a:t>7 &amp; Win 8 Workstations</a:t>
            </a:r>
          </a:p>
          <a:p>
            <a:r>
              <a:rPr lang="en-US" sz="2000" dirty="0"/>
              <a:t>SQL 2012 Server</a:t>
            </a:r>
          </a:p>
          <a:p>
            <a:r>
              <a:rPr lang="en-US" sz="2000" dirty="0"/>
              <a:t>IIS server</a:t>
            </a:r>
          </a:p>
          <a:p>
            <a:r>
              <a:rPr lang="en-US" sz="2000" dirty="0" err="1"/>
              <a:t>RedHat</a:t>
            </a:r>
            <a:r>
              <a:rPr lang="en-US" sz="2000" dirty="0"/>
              <a:t> Linux Server</a:t>
            </a:r>
          </a:p>
          <a:p>
            <a:endParaRPr lang="en-US" sz="2800" dirty="0">
              <a:latin typeface="+mj-lt"/>
            </a:endParaRPr>
          </a:p>
        </p:txBody>
      </p:sp>
      <p:sp>
        <p:nvSpPr>
          <p:cNvPr id="4" name="Text Placeholder 2"/>
          <p:cNvSpPr txBox="1">
            <a:spLocks/>
          </p:cNvSpPr>
          <p:nvPr/>
        </p:nvSpPr>
        <p:spPr>
          <a:xfrm>
            <a:off x="4257135" y="4299958"/>
            <a:ext cx="4180804" cy="2256002"/>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b="1" dirty="0" smtClean="0">
                <a:gradFill>
                  <a:gsLst>
                    <a:gs pos="1250">
                      <a:schemeClr val="tx1"/>
                    </a:gs>
                    <a:gs pos="100000">
                      <a:schemeClr val="tx1"/>
                    </a:gs>
                  </a:gsLst>
                  <a:lin ang="5400000" scaled="0"/>
                </a:gradFill>
              </a:rPr>
              <a:t>Existing implementation</a:t>
            </a:r>
          </a:p>
          <a:p>
            <a:endParaRPr lang="en-US" sz="1000" dirty="0" smtClean="0"/>
          </a:p>
          <a:p>
            <a:r>
              <a:rPr lang="en-US" sz="2000" dirty="0" smtClean="0"/>
              <a:t>2 </a:t>
            </a:r>
            <a:r>
              <a:rPr lang="en-US" sz="2000" dirty="0"/>
              <a:t>– Dell R610 1U servers – Hyper-V</a:t>
            </a:r>
          </a:p>
          <a:p>
            <a:r>
              <a:rPr lang="en-US" sz="2000" dirty="0" smtClean="0"/>
              <a:t>1 </a:t>
            </a:r>
            <a:r>
              <a:rPr lang="en-US" sz="2000" dirty="0"/>
              <a:t>– HP EVA 4400 – Base 12 </a:t>
            </a:r>
            <a:r>
              <a:rPr lang="en-US" sz="2000" dirty="0" smtClean="0"/>
              <a:t>drives</a:t>
            </a:r>
          </a:p>
          <a:p>
            <a:r>
              <a:rPr lang="en-US" sz="2000" dirty="0" smtClean="0"/>
              <a:t>2 – 8 Gb </a:t>
            </a:r>
            <a:r>
              <a:rPr lang="en-US" sz="2000" dirty="0" err="1" smtClean="0"/>
              <a:t>FibreChannel</a:t>
            </a:r>
            <a:r>
              <a:rPr lang="en-US" sz="2000" dirty="0" smtClean="0"/>
              <a:t> switches</a:t>
            </a:r>
            <a:endParaRPr lang="en-US" sz="2000" dirty="0"/>
          </a:p>
        </p:txBody>
      </p:sp>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l="950" r="352" b="5373"/>
          <a:stretch/>
        </p:blipFill>
        <p:spPr>
          <a:xfrm>
            <a:off x="8602265" y="2628155"/>
            <a:ext cx="3221893" cy="575589"/>
          </a:xfrm>
          <a:prstGeom prst="rect">
            <a:avLst/>
          </a:prstGeom>
        </p:spPr>
      </p:pic>
      <p:sp>
        <p:nvSpPr>
          <p:cNvPr id="18" name="Curved Down Arrow 17"/>
          <p:cNvSpPr/>
          <p:nvPr/>
        </p:nvSpPr>
        <p:spPr bwMode="auto">
          <a:xfrm>
            <a:off x="6761217" y="1210537"/>
            <a:ext cx="3592151" cy="1346819"/>
          </a:xfrm>
          <a:custGeom>
            <a:avLst/>
            <a:gdLst>
              <a:gd name="connsiteX0" fmla="*/ 2410420 w 2765789"/>
              <a:gd name="connsiteY0" fmla="*/ 1421475 h 1421475"/>
              <a:gd name="connsiteX1" fmla="*/ 2019602 w 2765789"/>
              <a:gd name="connsiteY1" fmla="*/ 1066106 h 1421475"/>
              <a:gd name="connsiteX2" fmla="*/ 2197287 w 2765789"/>
              <a:gd name="connsiteY2" fmla="*/ 1066106 h 1421475"/>
              <a:gd name="connsiteX3" fmla="*/ 1116368 w 2765789"/>
              <a:gd name="connsiteY3" fmla="*/ 0 h 1421475"/>
              <a:gd name="connsiteX4" fmla="*/ 1471737 w 2765789"/>
              <a:gd name="connsiteY4" fmla="*/ 0 h 1421475"/>
              <a:gd name="connsiteX5" fmla="*/ 2552656 w 2765789"/>
              <a:gd name="connsiteY5" fmla="*/ 1066106 h 1421475"/>
              <a:gd name="connsiteX6" fmla="*/ 2730340 w 2765789"/>
              <a:gd name="connsiteY6" fmla="*/ 1066106 h 1421475"/>
              <a:gd name="connsiteX7" fmla="*/ 2410420 w 2765789"/>
              <a:gd name="connsiteY7" fmla="*/ 1421475 h 1421475"/>
              <a:gd name="connsiteX0" fmla="*/ 1294052 w 2765789"/>
              <a:gd name="connsiteY0" fmla="*/ 18120 h 1421475"/>
              <a:gd name="connsiteX1" fmla="*/ 355368 w 2765789"/>
              <a:gd name="connsiteY1" fmla="*/ 1421475 h 1421475"/>
              <a:gd name="connsiteX2" fmla="*/ 0 w 2765789"/>
              <a:gd name="connsiteY2" fmla="*/ 1421475 h 1421475"/>
              <a:gd name="connsiteX3" fmla="*/ 282886 w 2765789"/>
              <a:gd name="connsiteY3" fmla="*/ 475808 h 1421475"/>
              <a:gd name="connsiteX4" fmla="*/ 1294053 w 2765789"/>
              <a:gd name="connsiteY4" fmla="*/ 18121 h 1421475"/>
              <a:gd name="connsiteX5" fmla="*/ 1294052 w 2765789"/>
              <a:gd name="connsiteY5" fmla="*/ 18120 h 1421475"/>
              <a:gd name="connsiteX0" fmla="*/ 1294052 w 2765789"/>
              <a:gd name="connsiteY0" fmla="*/ 18120 h 1421475"/>
              <a:gd name="connsiteX1" fmla="*/ 355368 w 2765789"/>
              <a:gd name="connsiteY1" fmla="*/ 1421475 h 1421475"/>
              <a:gd name="connsiteX2" fmla="*/ 0 w 2765789"/>
              <a:gd name="connsiteY2" fmla="*/ 1421475 h 1421475"/>
              <a:gd name="connsiteX3" fmla="*/ 1116368 w 2765789"/>
              <a:gd name="connsiteY3" fmla="*/ 0 h 1421475"/>
              <a:gd name="connsiteX4" fmla="*/ 1471737 w 2765789"/>
              <a:gd name="connsiteY4" fmla="*/ 0 h 1421475"/>
              <a:gd name="connsiteX5" fmla="*/ 2552656 w 2765789"/>
              <a:gd name="connsiteY5" fmla="*/ 1066106 h 1421475"/>
              <a:gd name="connsiteX6" fmla="*/ 2730340 w 2765789"/>
              <a:gd name="connsiteY6" fmla="*/ 1066106 h 1421475"/>
              <a:gd name="connsiteX7" fmla="*/ 2410420 w 2765789"/>
              <a:gd name="connsiteY7" fmla="*/ 1421475 h 1421475"/>
              <a:gd name="connsiteX8" fmla="*/ 2019602 w 2765789"/>
              <a:gd name="connsiteY8" fmla="*/ 1066106 h 1421475"/>
              <a:gd name="connsiteX9" fmla="*/ 2197287 w 2765789"/>
              <a:gd name="connsiteY9" fmla="*/ 1066106 h 1421475"/>
              <a:gd name="connsiteX10" fmla="*/ 1116368 w 2765789"/>
              <a:gd name="connsiteY10" fmla="*/ 0 h 1421475"/>
              <a:gd name="connsiteX0" fmla="*/ 2410420 w 2730340"/>
              <a:gd name="connsiteY0" fmla="*/ 1421498 h 1421498"/>
              <a:gd name="connsiteX1" fmla="*/ 2019602 w 2730340"/>
              <a:gd name="connsiteY1" fmla="*/ 1066129 h 1421498"/>
              <a:gd name="connsiteX2" fmla="*/ 2197287 w 2730340"/>
              <a:gd name="connsiteY2" fmla="*/ 1066129 h 1421498"/>
              <a:gd name="connsiteX3" fmla="*/ 1116368 w 2730340"/>
              <a:gd name="connsiteY3" fmla="*/ 23 h 1421498"/>
              <a:gd name="connsiteX4" fmla="*/ 1471737 w 2730340"/>
              <a:gd name="connsiteY4" fmla="*/ 23 h 1421498"/>
              <a:gd name="connsiteX5" fmla="*/ 2552656 w 2730340"/>
              <a:gd name="connsiteY5" fmla="*/ 1066129 h 1421498"/>
              <a:gd name="connsiteX6" fmla="*/ 2730340 w 2730340"/>
              <a:gd name="connsiteY6" fmla="*/ 1066129 h 1421498"/>
              <a:gd name="connsiteX7" fmla="*/ 2410420 w 2730340"/>
              <a:gd name="connsiteY7" fmla="*/ 1421498 h 1421498"/>
              <a:gd name="connsiteX0" fmla="*/ 1294052 w 2730340"/>
              <a:gd name="connsiteY0" fmla="*/ 18143 h 1421498"/>
              <a:gd name="connsiteX1" fmla="*/ 355368 w 2730340"/>
              <a:gd name="connsiteY1" fmla="*/ 1421498 h 1421498"/>
              <a:gd name="connsiteX2" fmla="*/ 0 w 2730340"/>
              <a:gd name="connsiteY2" fmla="*/ 1421498 h 1421498"/>
              <a:gd name="connsiteX3" fmla="*/ 282886 w 2730340"/>
              <a:gd name="connsiteY3" fmla="*/ 475831 h 1421498"/>
              <a:gd name="connsiteX4" fmla="*/ 1294053 w 2730340"/>
              <a:gd name="connsiteY4" fmla="*/ 18144 h 1421498"/>
              <a:gd name="connsiteX5" fmla="*/ 1294052 w 2730340"/>
              <a:gd name="connsiteY5" fmla="*/ 18143 h 1421498"/>
              <a:gd name="connsiteX0" fmla="*/ 1294052 w 2730340"/>
              <a:gd name="connsiteY0" fmla="*/ 18143 h 1421498"/>
              <a:gd name="connsiteX1" fmla="*/ 591342 w 2730340"/>
              <a:gd name="connsiteY1" fmla="*/ 580840 h 1421498"/>
              <a:gd name="connsiteX2" fmla="*/ 0 w 2730340"/>
              <a:gd name="connsiteY2" fmla="*/ 1421498 h 1421498"/>
              <a:gd name="connsiteX3" fmla="*/ 1116368 w 2730340"/>
              <a:gd name="connsiteY3" fmla="*/ 23 h 1421498"/>
              <a:gd name="connsiteX4" fmla="*/ 1471737 w 2730340"/>
              <a:gd name="connsiteY4" fmla="*/ 23 h 1421498"/>
              <a:gd name="connsiteX5" fmla="*/ 2552656 w 2730340"/>
              <a:gd name="connsiteY5" fmla="*/ 1066129 h 1421498"/>
              <a:gd name="connsiteX6" fmla="*/ 2730340 w 2730340"/>
              <a:gd name="connsiteY6" fmla="*/ 1066129 h 1421498"/>
              <a:gd name="connsiteX7" fmla="*/ 2410420 w 2730340"/>
              <a:gd name="connsiteY7" fmla="*/ 1421498 h 1421498"/>
              <a:gd name="connsiteX8" fmla="*/ 2019602 w 2730340"/>
              <a:gd name="connsiteY8" fmla="*/ 1066129 h 1421498"/>
              <a:gd name="connsiteX9" fmla="*/ 2197287 w 2730340"/>
              <a:gd name="connsiteY9" fmla="*/ 1066129 h 1421498"/>
              <a:gd name="connsiteX10" fmla="*/ 1116368 w 2730340"/>
              <a:gd name="connsiteY10" fmla="*/ 23 h 1421498"/>
              <a:gd name="connsiteX0" fmla="*/ 2410420 w 2730340"/>
              <a:gd name="connsiteY0" fmla="*/ 1449558 h 1449558"/>
              <a:gd name="connsiteX1" fmla="*/ 2019602 w 2730340"/>
              <a:gd name="connsiteY1" fmla="*/ 1094189 h 1449558"/>
              <a:gd name="connsiteX2" fmla="*/ 2197287 w 2730340"/>
              <a:gd name="connsiteY2" fmla="*/ 1094189 h 1449558"/>
              <a:gd name="connsiteX3" fmla="*/ 1116368 w 2730340"/>
              <a:gd name="connsiteY3" fmla="*/ 28083 h 1449558"/>
              <a:gd name="connsiteX4" fmla="*/ 1471737 w 2730340"/>
              <a:gd name="connsiteY4" fmla="*/ 28083 h 1449558"/>
              <a:gd name="connsiteX5" fmla="*/ 2552656 w 2730340"/>
              <a:gd name="connsiteY5" fmla="*/ 1094189 h 1449558"/>
              <a:gd name="connsiteX6" fmla="*/ 2730340 w 2730340"/>
              <a:gd name="connsiteY6" fmla="*/ 1094189 h 1449558"/>
              <a:gd name="connsiteX7" fmla="*/ 2410420 w 2730340"/>
              <a:gd name="connsiteY7" fmla="*/ 1449558 h 1449558"/>
              <a:gd name="connsiteX0" fmla="*/ 1294052 w 2730340"/>
              <a:gd name="connsiteY0" fmla="*/ 46203 h 1449558"/>
              <a:gd name="connsiteX1" fmla="*/ 355368 w 2730340"/>
              <a:gd name="connsiteY1" fmla="*/ 1449558 h 1449558"/>
              <a:gd name="connsiteX2" fmla="*/ 0 w 2730340"/>
              <a:gd name="connsiteY2" fmla="*/ 1449558 h 1449558"/>
              <a:gd name="connsiteX3" fmla="*/ 282886 w 2730340"/>
              <a:gd name="connsiteY3" fmla="*/ 503891 h 1449558"/>
              <a:gd name="connsiteX4" fmla="*/ 1294053 w 2730340"/>
              <a:gd name="connsiteY4" fmla="*/ 46204 h 1449558"/>
              <a:gd name="connsiteX5" fmla="*/ 1294052 w 2730340"/>
              <a:gd name="connsiteY5" fmla="*/ 46203 h 1449558"/>
              <a:gd name="connsiteX0" fmla="*/ 1294052 w 2730340"/>
              <a:gd name="connsiteY0" fmla="*/ 46203 h 1449558"/>
              <a:gd name="connsiteX1" fmla="*/ 591342 w 2730340"/>
              <a:gd name="connsiteY1" fmla="*/ 608900 h 1449558"/>
              <a:gd name="connsiteX2" fmla="*/ 221226 w 2730340"/>
              <a:gd name="connsiteY2" fmla="*/ 594152 h 1449558"/>
              <a:gd name="connsiteX3" fmla="*/ 1116368 w 2730340"/>
              <a:gd name="connsiteY3" fmla="*/ 28083 h 1449558"/>
              <a:gd name="connsiteX4" fmla="*/ 1471737 w 2730340"/>
              <a:gd name="connsiteY4" fmla="*/ 28083 h 1449558"/>
              <a:gd name="connsiteX5" fmla="*/ 2552656 w 2730340"/>
              <a:gd name="connsiteY5" fmla="*/ 1094189 h 1449558"/>
              <a:gd name="connsiteX6" fmla="*/ 2730340 w 2730340"/>
              <a:gd name="connsiteY6" fmla="*/ 1094189 h 1449558"/>
              <a:gd name="connsiteX7" fmla="*/ 2410420 w 2730340"/>
              <a:gd name="connsiteY7" fmla="*/ 1449558 h 1449558"/>
              <a:gd name="connsiteX8" fmla="*/ 2019602 w 2730340"/>
              <a:gd name="connsiteY8" fmla="*/ 1094189 h 1449558"/>
              <a:gd name="connsiteX9" fmla="*/ 2197287 w 2730340"/>
              <a:gd name="connsiteY9" fmla="*/ 1094189 h 1449558"/>
              <a:gd name="connsiteX10" fmla="*/ 1116368 w 2730340"/>
              <a:gd name="connsiteY10" fmla="*/ 28083 h 144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0340" h="1449558" stroke="0" extrusionOk="0">
                <a:moveTo>
                  <a:pt x="2410420" y="1449558"/>
                </a:moveTo>
                <a:lnTo>
                  <a:pt x="2019602" y="1094189"/>
                </a:lnTo>
                <a:lnTo>
                  <a:pt x="2197287" y="1094189"/>
                </a:lnTo>
                <a:cubicBezTo>
                  <a:pt x="2070022" y="466582"/>
                  <a:pt x="1625430" y="28083"/>
                  <a:pt x="1116368" y="28083"/>
                </a:cubicBezTo>
                <a:lnTo>
                  <a:pt x="1471737" y="28083"/>
                </a:lnTo>
                <a:cubicBezTo>
                  <a:pt x="1980799" y="28083"/>
                  <a:pt x="2425390" y="466582"/>
                  <a:pt x="2552656" y="1094189"/>
                </a:cubicBezTo>
                <a:lnTo>
                  <a:pt x="2730340" y="1094189"/>
                </a:lnTo>
                <a:lnTo>
                  <a:pt x="2410420" y="1449558"/>
                </a:lnTo>
                <a:close/>
              </a:path>
              <a:path w="2730340" h="1449558" fill="darkenLess" stroke="0" extrusionOk="0">
                <a:moveTo>
                  <a:pt x="1294052" y="46203"/>
                </a:moveTo>
                <a:cubicBezTo>
                  <a:pt x="753072" y="157255"/>
                  <a:pt x="355368" y="751831"/>
                  <a:pt x="355368" y="1449558"/>
                </a:cubicBezTo>
                <a:lnTo>
                  <a:pt x="0" y="1449558"/>
                </a:lnTo>
                <a:cubicBezTo>
                  <a:pt x="0" y="1100823"/>
                  <a:pt x="100680" y="764257"/>
                  <a:pt x="282886" y="503891"/>
                </a:cubicBezTo>
                <a:cubicBezTo>
                  <a:pt x="536472" y="141525"/>
                  <a:pt x="917735" y="-31047"/>
                  <a:pt x="1294053" y="46204"/>
                </a:cubicBezTo>
                <a:lnTo>
                  <a:pt x="1294052" y="46203"/>
                </a:lnTo>
                <a:close/>
              </a:path>
              <a:path w="2730340" h="1449558" fill="none" extrusionOk="0">
                <a:moveTo>
                  <a:pt x="1294052" y="46203"/>
                </a:moveTo>
                <a:cubicBezTo>
                  <a:pt x="753072" y="157255"/>
                  <a:pt x="591342" y="-88827"/>
                  <a:pt x="591342" y="608900"/>
                </a:cubicBezTo>
                <a:cubicBezTo>
                  <a:pt x="472886" y="608900"/>
                  <a:pt x="339682" y="594152"/>
                  <a:pt x="221226" y="594152"/>
                </a:cubicBezTo>
                <a:cubicBezTo>
                  <a:pt x="221226" y="-190907"/>
                  <a:pt x="499815" y="28083"/>
                  <a:pt x="1116368" y="28083"/>
                </a:cubicBezTo>
                <a:lnTo>
                  <a:pt x="1471737" y="28083"/>
                </a:lnTo>
                <a:cubicBezTo>
                  <a:pt x="1980799" y="28083"/>
                  <a:pt x="2425390" y="466582"/>
                  <a:pt x="2552656" y="1094189"/>
                </a:cubicBezTo>
                <a:lnTo>
                  <a:pt x="2730340" y="1094189"/>
                </a:lnTo>
                <a:lnTo>
                  <a:pt x="2410420" y="1449558"/>
                </a:lnTo>
                <a:lnTo>
                  <a:pt x="2019602" y="1094189"/>
                </a:lnTo>
                <a:lnTo>
                  <a:pt x="2197287" y="1094189"/>
                </a:lnTo>
                <a:cubicBezTo>
                  <a:pt x="2070022" y="466582"/>
                  <a:pt x="1625430" y="28083"/>
                  <a:pt x="1116368" y="28083"/>
                </a:cubicBezTo>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0" name="Group 9"/>
          <p:cNvGrpSpPr/>
          <p:nvPr/>
        </p:nvGrpSpPr>
        <p:grpSpPr>
          <a:xfrm>
            <a:off x="4449989" y="1616516"/>
            <a:ext cx="3243265" cy="2536140"/>
            <a:chOff x="1107509" y="2624785"/>
            <a:chExt cx="4518408" cy="3391974"/>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7510" y="2624785"/>
              <a:ext cx="4488632" cy="426381"/>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7510" y="3074026"/>
              <a:ext cx="4488632" cy="426381"/>
            </a:xfrm>
            <a:prstGeom prst="rect">
              <a:avLst/>
            </a:prstGeom>
          </p:spPr>
        </p:pic>
        <p:pic>
          <p:nvPicPr>
            <p:cNvPr id="13" name="Picture 12"/>
            <p:cNvPicPr>
              <a:picLocks noChangeAspect="1"/>
            </p:cNvPicPr>
            <p:nvPr/>
          </p:nvPicPr>
          <p:blipFill>
            <a:blip r:embed="rId4"/>
            <a:stretch>
              <a:fillRect/>
            </a:stretch>
          </p:blipFill>
          <p:spPr>
            <a:xfrm>
              <a:off x="1107510" y="3523267"/>
              <a:ext cx="4518407" cy="777268"/>
            </a:xfrm>
            <a:prstGeom prst="rect">
              <a:avLst/>
            </a:prstGeom>
          </p:spPr>
        </p:pic>
        <p:pic>
          <p:nvPicPr>
            <p:cNvPr id="14" name="Picture 13"/>
            <p:cNvPicPr>
              <a:picLocks noChangeAspect="1"/>
            </p:cNvPicPr>
            <p:nvPr/>
          </p:nvPicPr>
          <p:blipFill>
            <a:blip r:embed="rId5"/>
            <a:stretch>
              <a:fillRect/>
            </a:stretch>
          </p:blipFill>
          <p:spPr>
            <a:xfrm>
              <a:off x="1107509" y="4300534"/>
              <a:ext cx="4518407" cy="825843"/>
            </a:xfrm>
            <a:prstGeom prst="rect">
              <a:avLst/>
            </a:prstGeom>
          </p:spPr>
        </p:pic>
        <p:pic>
          <p:nvPicPr>
            <p:cNvPr id="15" name="Picture 14"/>
            <p:cNvPicPr>
              <a:picLocks noChangeAspect="1"/>
            </p:cNvPicPr>
            <p:nvPr/>
          </p:nvPicPr>
          <p:blipFill>
            <a:blip r:embed="rId6"/>
            <a:stretch>
              <a:fillRect/>
            </a:stretch>
          </p:blipFill>
          <p:spPr>
            <a:xfrm>
              <a:off x="1107510" y="5113503"/>
              <a:ext cx="4488632" cy="903256"/>
            </a:xfrm>
            <a:prstGeom prst="rect">
              <a:avLst/>
            </a:prstGeom>
          </p:spPr>
        </p:pic>
      </p:grpSp>
      <p:sp>
        <p:nvSpPr>
          <p:cNvPr id="20" name="Text Placeholder 2"/>
          <p:cNvSpPr txBox="1">
            <a:spLocks/>
          </p:cNvSpPr>
          <p:nvPr/>
        </p:nvSpPr>
        <p:spPr>
          <a:xfrm>
            <a:off x="8437939" y="3510511"/>
            <a:ext cx="4180804" cy="2256002"/>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b="1" dirty="0" smtClean="0">
                <a:gradFill>
                  <a:gsLst>
                    <a:gs pos="1250">
                      <a:schemeClr val="tx1"/>
                    </a:gs>
                    <a:gs pos="100000">
                      <a:schemeClr val="tx1"/>
                    </a:gs>
                  </a:gsLst>
                  <a:lin ang="5400000" scaled="0"/>
                </a:gradFill>
              </a:rPr>
              <a:t>Cluster in a Box implementation</a:t>
            </a:r>
          </a:p>
          <a:p>
            <a:endParaRPr lang="en-US" sz="1000" dirty="0" smtClean="0"/>
          </a:p>
          <a:p>
            <a:r>
              <a:rPr lang="en-US" sz="2000" dirty="0" smtClean="0"/>
              <a:t>1 – Quanta CB220 </a:t>
            </a:r>
          </a:p>
          <a:p>
            <a:r>
              <a:rPr lang="en-US" sz="2000" dirty="0"/>
              <a:t>	</a:t>
            </a:r>
            <a:r>
              <a:rPr lang="en-US" sz="2000" dirty="0" smtClean="0"/>
              <a:t>with LSI </a:t>
            </a:r>
            <a:r>
              <a:rPr lang="en-US" sz="2000" dirty="0" err="1" smtClean="0"/>
              <a:t>Syncro</a:t>
            </a:r>
            <a:r>
              <a:rPr lang="en-US" sz="2000" dirty="0" smtClean="0"/>
              <a:t> CS</a:t>
            </a:r>
          </a:p>
          <a:p>
            <a:r>
              <a:rPr lang="en-US" sz="2000" dirty="0" smtClean="0"/>
              <a:t>Windows Server 2012</a:t>
            </a:r>
            <a:endParaRPr lang="en-US" sz="2000" dirty="0"/>
          </a:p>
        </p:txBody>
      </p:sp>
    </p:spTree>
    <p:extLst>
      <p:ext uri="{BB962C8B-B14F-4D97-AF65-F5344CB8AC3E}">
        <p14:creationId xmlns:p14="http://schemas.microsoft.com/office/powerpoint/2010/main" val="145922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16143" y="3144382"/>
            <a:ext cx="4306836" cy="1591817"/>
            <a:chOff x="319284" y="3178321"/>
            <a:chExt cx="3735729" cy="1333970"/>
          </a:xfrm>
        </p:grpSpPr>
        <p:sp>
          <p:nvSpPr>
            <p:cNvPr id="28" name="Rectangle 27"/>
            <p:cNvSpPr/>
            <p:nvPr/>
          </p:nvSpPr>
          <p:spPr bwMode="auto">
            <a:xfrm>
              <a:off x="319284" y="3178321"/>
              <a:ext cx="3713102" cy="1325675"/>
            </a:xfrm>
            <a:prstGeom prst="rect">
              <a:avLst/>
            </a:prstGeom>
            <a:solidFill>
              <a:schemeClr val="accent2">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14" name="TextBox 13"/>
            <p:cNvSpPr txBox="1"/>
            <p:nvPr/>
          </p:nvSpPr>
          <p:spPr>
            <a:xfrm>
              <a:off x="1498578" y="3598580"/>
              <a:ext cx="2556435" cy="614456"/>
            </a:xfrm>
            <a:prstGeom prst="rect">
              <a:avLst/>
            </a:prstGeom>
            <a:noFill/>
          </p:spPr>
          <p:txBody>
            <a:bodyPr wrap="square" rtlCol="0">
              <a:spAutoFit/>
            </a:bodyPr>
            <a:lstStyle/>
            <a:p>
              <a:r>
                <a:rPr lang="en-US" sz="2036" b="1" dirty="0">
                  <a:gradFill>
                    <a:gsLst>
                      <a:gs pos="1250">
                        <a:srgbClr val="FFFFFF"/>
                      </a:gs>
                      <a:gs pos="100000">
                        <a:srgbClr val="FFFFFF"/>
                      </a:gs>
                    </a:gsLst>
                    <a:lin ang="5400000" scaled="0"/>
                  </a:gradFill>
                </a:rPr>
                <a:t>“Branch in a Box” </a:t>
              </a:r>
            </a:p>
            <a:p>
              <a:r>
                <a:rPr lang="en-US" sz="2036" dirty="0">
                  <a:gradFill>
                    <a:gsLst>
                      <a:gs pos="1250">
                        <a:srgbClr val="FFFFFF"/>
                      </a:gs>
                      <a:gs pos="100000">
                        <a:srgbClr val="FFFFFF"/>
                      </a:gs>
                    </a:gsLst>
                    <a:lin ang="5400000" scaled="0"/>
                  </a:gradFill>
                </a:rPr>
                <a:t>Virtualization Appliance</a:t>
              </a:r>
            </a:p>
          </p:txBody>
        </p:sp>
        <p:grpSp>
          <p:nvGrpSpPr>
            <p:cNvPr id="13" name="Group 12"/>
            <p:cNvGrpSpPr/>
            <p:nvPr/>
          </p:nvGrpSpPr>
          <p:grpSpPr>
            <a:xfrm>
              <a:off x="381000" y="3268723"/>
              <a:ext cx="1226309" cy="1243568"/>
              <a:chOff x="257046" y="3268723"/>
              <a:chExt cx="1226309" cy="1243568"/>
            </a:xfrm>
          </p:grpSpPr>
          <p:pic>
            <p:nvPicPr>
              <p:cNvPr id="20" name="Picture 9" descr="\\MAGNUM\Projects\Microsoft\Cloud Power FY12\Design\Icons\PNGs\Branch.png"/>
              <p:cNvPicPr>
                <a:picLocks noChangeAspect="1" noChangeArrowheads="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702004" y="3268723"/>
                <a:ext cx="762000" cy="762000"/>
              </a:xfrm>
              <a:prstGeom prst="rect">
                <a:avLst/>
              </a:prstGeom>
              <a:noFill/>
            </p:spPr>
          </p:pic>
          <p:pic>
            <p:nvPicPr>
              <p:cNvPr id="21" name="Picture 9" descr="\\MAGNUM\Projects\Microsoft\Cloud Power FY12\Design\Icons\PNGs\Branch.png"/>
              <p:cNvPicPr>
                <a:picLocks noChangeAspect="1" noChangeArrowheads="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721355" y="3750291"/>
                <a:ext cx="762000" cy="762000"/>
              </a:xfrm>
              <a:prstGeom prst="rect">
                <a:avLst/>
              </a:prstGeom>
              <a:noFill/>
            </p:spPr>
          </p:pic>
          <p:pic>
            <p:nvPicPr>
              <p:cNvPr id="22" name="Picture 9" descr="\\MAGNUM\Projects\Microsoft\Cloud Power FY12\Design\Icons\PNGs\Branch.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flipH="1">
                <a:off x="257046" y="3515149"/>
                <a:ext cx="776505" cy="762000"/>
              </a:xfrm>
              <a:prstGeom prst="rect">
                <a:avLst/>
              </a:prstGeom>
              <a:noFill/>
            </p:spPr>
          </p:pic>
        </p:grpSp>
      </p:grpSp>
      <p:grpSp>
        <p:nvGrpSpPr>
          <p:cNvPr id="18" name="Group 17"/>
          <p:cNvGrpSpPr/>
          <p:nvPr/>
        </p:nvGrpSpPr>
        <p:grpSpPr>
          <a:xfrm>
            <a:off x="516143" y="1491274"/>
            <a:ext cx="4301556" cy="1581915"/>
            <a:chOff x="322408" y="1834173"/>
            <a:chExt cx="3749947" cy="1310695"/>
          </a:xfrm>
        </p:grpSpPr>
        <p:sp>
          <p:nvSpPr>
            <p:cNvPr id="27" name="Rectangle 26"/>
            <p:cNvSpPr/>
            <p:nvPr/>
          </p:nvSpPr>
          <p:spPr bwMode="auto">
            <a:xfrm>
              <a:off x="322408" y="1834173"/>
              <a:ext cx="3731811" cy="1310695"/>
            </a:xfrm>
            <a:prstGeom prst="rect">
              <a:avLst/>
            </a:prstGeom>
            <a:solidFill>
              <a:schemeClr val="accent2">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11" name="TextBox 10"/>
            <p:cNvSpPr txBox="1"/>
            <p:nvPr/>
          </p:nvSpPr>
          <p:spPr>
            <a:xfrm>
              <a:off x="1355309" y="2191085"/>
              <a:ext cx="2717046" cy="607515"/>
            </a:xfrm>
            <a:prstGeom prst="rect">
              <a:avLst/>
            </a:prstGeom>
            <a:noFill/>
          </p:spPr>
          <p:txBody>
            <a:bodyPr wrap="square" rtlCol="0">
              <a:spAutoFit/>
            </a:bodyPr>
            <a:lstStyle/>
            <a:p>
              <a:r>
                <a:rPr lang="en-US" sz="2036" b="1" dirty="0">
                  <a:gradFill>
                    <a:gsLst>
                      <a:gs pos="1250">
                        <a:srgbClr val="FFFFFF"/>
                      </a:gs>
                      <a:gs pos="100000">
                        <a:srgbClr val="FFFFFF"/>
                      </a:gs>
                    </a:gsLst>
                    <a:lin ang="5400000" scaled="0"/>
                  </a:gradFill>
                </a:rPr>
                <a:t>“Business in a Box”</a:t>
              </a:r>
            </a:p>
            <a:p>
              <a:r>
                <a:rPr lang="en-US" sz="2036" b="1" dirty="0">
                  <a:gradFill>
                    <a:gsLst>
                      <a:gs pos="1250">
                        <a:srgbClr val="FFFFFF"/>
                      </a:gs>
                      <a:gs pos="100000">
                        <a:srgbClr val="FFFFFF"/>
                      </a:gs>
                    </a:gsLst>
                    <a:lin ang="5400000" scaled="0"/>
                  </a:gradFill>
                </a:rPr>
                <a:t> </a:t>
              </a:r>
              <a:r>
                <a:rPr lang="en-US" sz="2036" dirty="0">
                  <a:gradFill>
                    <a:gsLst>
                      <a:gs pos="1250">
                        <a:srgbClr val="FFFFFF"/>
                      </a:gs>
                      <a:gs pos="100000">
                        <a:srgbClr val="FFFFFF"/>
                      </a:gs>
                    </a:gsLst>
                    <a:lin ang="5400000" scaled="0"/>
                  </a:gradFill>
                </a:rPr>
                <a:t>Virtualization Appliance</a:t>
              </a:r>
            </a:p>
          </p:txBody>
        </p:sp>
        <p:pic>
          <p:nvPicPr>
            <p:cNvPr id="23" name="Picture 3" descr="\\MAGNUM\Projects\Microsoft\Cloud Power FY12\Design\Icons\PNGs\Storefront.png"/>
            <p:cNvPicPr>
              <a:picLocks noChangeAspect="1" noChangeArrowheads="1"/>
            </p:cNvPicPr>
            <p:nvPr/>
          </p:nvPicPr>
          <p:blipFill>
            <a:blip r:embed="rId5" cstate="screen">
              <a:lum bright="100000"/>
              <a:extLst>
                <a:ext uri="{28A0092B-C50C-407E-A947-70E740481C1C}">
                  <a14:useLocalDpi xmlns:a14="http://schemas.microsoft.com/office/drawing/2010/main"/>
                </a:ext>
              </a:extLst>
            </a:blip>
            <a:srcRect/>
            <a:stretch>
              <a:fillRect/>
            </a:stretch>
          </p:blipFill>
          <p:spPr bwMode="auto">
            <a:xfrm flipH="1">
              <a:off x="440240" y="1868984"/>
              <a:ext cx="1011731" cy="1163973"/>
            </a:xfrm>
            <a:prstGeom prst="rect">
              <a:avLst/>
            </a:prstGeom>
            <a:noFill/>
          </p:spPr>
        </p:pic>
      </p:grpSp>
      <p:grpSp>
        <p:nvGrpSpPr>
          <p:cNvPr id="29" name="Group 28"/>
          <p:cNvGrpSpPr/>
          <p:nvPr/>
        </p:nvGrpSpPr>
        <p:grpSpPr>
          <a:xfrm>
            <a:off x="516144" y="4938940"/>
            <a:ext cx="4280750" cy="1581915"/>
            <a:chOff x="304800" y="4583976"/>
            <a:chExt cx="3698597" cy="1554480"/>
          </a:xfrm>
        </p:grpSpPr>
        <p:sp>
          <p:nvSpPr>
            <p:cNvPr id="30" name="Rectangle 29"/>
            <p:cNvSpPr/>
            <p:nvPr/>
          </p:nvSpPr>
          <p:spPr bwMode="auto">
            <a:xfrm>
              <a:off x="322408" y="4583976"/>
              <a:ext cx="3668065" cy="1554480"/>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15" name="TextBox 14"/>
            <p:cNvSpPr txBox="1"/>
            <p:nvPr/>
          </p:nvSpPr>
          <p:spPr>
            <a:xfrm>
              <a:off x="1600200" y="5007273"/>
              <a:ext cx="2403197" cy="720510"/>
            </a:xfrm>
            <a:prstGeom prst="rect">
              <a:avLst/>
            </a:prstGeom>
            <a:noFill/>
          </p:spPr>
          <p:txBody>
            <a:bodyPr wrap="square" rtlCol="0">
              <a:spAutoFit/>
            </a:bodyPr>
            <a:lstStyle/>
            <a:p>
              <a:r>
                <a:rPr lang="en-US" sz="2036" b="1" dirty="0">
                  <a:gradFill>
                    <a:gsLst>
                      <a:gs pos="1250">
                        <a:srgbClr val="FFFFFF"/>
                      </a:gs>
                      <a:gs pos="100000">
                        <a:srgbClr val="FFFFFF"/>
                      </a:gs>
                    </a:gsLst>
                    <a:lin ang="5400000" scaled="0"/>
                  </a:gradFill>
                </a:rPr>
                <a:t>Cloud/Datacenter </a:t>
              </a:r>
            </a:p>
            <a:p>
              <a:r>
                <a:rPr lang="en-US" sz="2036" dirty="0">
                  <a:gradFill>
                    <a:gsLst>
                      <a:gs pos="1250">
                        <a:srgbClr val="FFFFFF"/>
                      </a:gs>
                      <a:gs pos="100000">
                        <a:srgbClr val="FFFFFF"/>
                      </a:gs>
                    </a:gsLst>
                    <a:lin ang="5400000" scaled="0"/>
                  </a:gradFill>
                </a:rPr>
                <a:t>Storage Server</a:t>
              </a:r>
            </a:p>
          </p:txBody>
        </p:sp>
        <p:pic>
          <p:nvPicPr>
            <p:cNvPr id="24" name="Picture 4" descr="\\MAGNUM\Projects\Microsoft\Cloud Power FY12\Design\ICONS_PNG\Private_Cloud.png"/>
            <p:cNvPicPr>
              <a:picLocks noChangeAspect="1" noChangeArrowheads="1"/>
            </p:cNvPicPr>
            <p:nvPr/>
          </p:nvPicPr>
          <p:blipFill>
            <a:blip r:embed="rId6" cstate="screen">
              <a:lum bright="100000"/>
              <a:extLst>
                <a:ext uri="{28A0092B-C50C-407E-A947-70E740481C1C}">
                  <a14:useLocalDpi xmlns:a14="http://schemas.microsoft.com/office/drawing/2010/main"/>
                </a:ext>
              </a:extLst>
            </a:blip>
            <a:srcRect/>
            <a:stretch>
              <a:fillRect/>
            </a:stretch>
          </p:blipFill>
          <p:spPr bwMode="auto">
            <a:xfrm>
              <a:off x="304800" y="4672354"/>
              <a:ext cx="1377725" cy="1377725"/>
            </a:xfrm>
            <a:prstGeom prst="rect">
              <a:avLst/>
            </a:prstGeom>
            <a:noFill/>
          </p:spPr>
        </p:pic>
      </p:grpSp>
      <p:sp>
        <p:nvSpPr>
          <p:cNvPr id="6" name="Title 5"/>
          <p:cNvSpPr>
            <a:spLocks noGrp="1"/>
          </p:cNvSpPr>
          <p:nvPr>
            <p:ph type="title"/>
          </p:nvPr>
        </p:nvSpPr>
        <p:spPr>
          <a:xfrm>
            <a:off x="308723" y="141147"/>
            <a:ext cx="11889564" cy="776126"/>
          </a:xfrm>
        </p:spPr>
        <p:txBody>
          <a:bodyPr/>
          <a:lstStyle/>
          <a:p>
            <a:r>
              <a:rPr lang="en-US" dirty="0"/>
              <a:t>Targeted </a:t>
            </a:r>
            <a:r>
              <a:rPr lang="en-US" dirty="0" smtClean="0"/>
              <a:t>customer </a:t>
            </a:r>
            <a:r>
              <a:rPr lang="en-US" dirty="0"/>
              <a:t>s</a:t>
            </a:r>
            <a:r>
              <a:rPr lang="en-US" dirty="0" smtClean="0"/>
              <a:t>cenarios</a:t>
            </a:r>
            <a:r>
              <a:rPr lang="en-US" dirty="0"/>
              <a:t/>
            </a:r>
            <a:br>
              <a:rPr lang="en-US" dirty="0"/>
            </a:br>
            <a:endParaRPr lang="en-US" dirty="0"/>
          </a:p>
        </p:txBody>
      </p:sp>
      <p:grpSp>
        <p:nvGrpSpPr>
          <p:cNvPr id="12" name="Group 11"/>
          <p:cNvGrpSpPr/>
          <p:nvPr/>
        </p:nvGrpSpPr>
        <p:grpSpPr>
          <a:xfrm>
            <a:off x="4932058" y="1491272"/>
            <a:ext cx="7025452" cy="1876426"/>
            <a:chOff x="4830539" y="1457800"/>
            <a:chExt cx="6903608" cy="1843883"/>
          </a:xfrm>
        </p:grpSpPr>
        <p:sp>
          <p:nvSpPr>
            <p:cNvPr id="4" name="Rectangle 3"/>
            <p:cNvSpPr/>
            <p:nvPr/>
          </p:nvSpPr>
          <p:spPr bwMode="auto">
            <a:xfrm>
              <a:off x="4830539" y="1457800"/>
              <a:ext cx="6864574" cy="15544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443" spc="-51" dirty="0">
                <a:gradFill>
                  <a:gsLst>
                    <a:gs pos="0">
                      <a:srgbClr val="EFEFEF"/>
                    </a:gs>
                    <a:gs pos="100000">
                      <a:srgbClr val="EFEFEF"/>
                    </a:gs>
                  </a:gsLst>
                  <a:lin ang="5400000" scaled="0"/>
                </a:gradFill>
              </a:endParaRPr>
            </a:p>
          </p:txBody>
        </p:sp>
        <p:cxnSp>
          <p:nvCxnSpPr>
            <p:cNvPr id="7" name="Straight Connector 6"/>
            <p:cNvCxnSpPr/>
            <p:nvPr/>
          </p:nvCxnSpPr>
          <p:spPr>
            <a:xfrm>
              <a:off x="6551612" y="1457800"/>
              <a:ext cx="0" cy="1544480"/>
            </a:xfrm>
            <a:prstGeom prst="line">
              <a:avLst/>
            </a:prstGeom>
            <a:ln w="1905">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304212" y="1457800"/>
              <a:ext cx="0" cy="1544480"/>
            </a:xfrm>
            <a:prstGeom prst="line">
              <a:avLst/>
            </a:prstGeom>
            <a:ln w="1905">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980612" y="1457800"/>
              <a:ext cx="0" cy="1544480"/>
            </a:xfrm>
            <a:prstGeom prst="line">
              <a:avLst/>
            </a:prstGeom>
            <a:ln w="1905">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13313" y="1521486"/>
              <a:ext cx="1638299" cy="1582398"/>
            </a:xfrm>
            <a:prstGeom prst="rect">
              <a:avLst/>
            </a:prstGeom>
            <a:noFill/>
          </p:spPr>
          <p:txBody>
            <a:bodyPr wrap="square" lIns="0" tIns="0" rIns="0" bIns="0" rtlCol="0">
              <a:spAutoFit/>
            </a:bodyPr>
            <a:lstStyle/>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Part-time (IT not primary job function)</a:t>
              </a:r>
            </a:p>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Generalist</a:t>
              </a:r>
            </a:p>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May get assistance from VAR</a:t>
              </a:r>
            </a:p>
            <a:p>
              <a:pPr defTabSz="930507">
                <a:lnSpc>
                  <a:spcPct val="90000"/>
                </a:lnSpc>
              </a:pPr>
              <a:endParaRPr lang="en-US" sz="2850" spc="-51" dirty="0" err="1">
                <a:gradFill>
                  <a:gsLst>
                    <a:gs pos="2917">
                      <a:srgbClr val="FFFFFF"/>
                    </a:gs>
                    <a:gs pos="100000">
                      <a:srgbClr val="FFFFFF"/>
                    </a:gs>
                  </a:gsLst>
                  <a:lin ang="5400000" scaled="0"/>
                </a:gradFill>
              </a:endParaRPr>
            </a:p>
          </p:txBody>
        </p:sp>
        <p:sp>
          <p:nvSpPr>
            <p:cNvPr id="37" name="TextBox 36"/>
            <p:cNvSpPr txBox="1"/>
            <p:nvPr/>
          </p:nvSpPr>
          <p:spPr>
            <a:xfrm>
              <a:off x="6634386" y="1521486"/>
              <a:ext cx="1638299" cy="1163633"/>
            </a:xfrm>
            <a:prstGeom prst="rect">
              <a:avLst/>
            </a:prstGeom>
            <a:noFill/>
          </p:spPr>
          <p:txBody>
            <a:bodyPr wrap="square" lIns="0" tIns="0" rIns="0" bIns="0" rtlCol="0">
              <a:spAutoFit/>
            </a:bodyPr>
            <a:lstStyle/>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Office environment equipment room</a:t>
              </a:r>
            </a:p>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ISP network connection</a:t>
              </a:r>
            </a:p>
            <a:p>
              <a:pPr defTabSz="930507">
                <a:lnSpc>
                  <a:spcPct val="90000"/>
                </a:lnSpc>
              </a:pPr>
              <a:endParaRPr lang="en-US" sz="2850" spc="-51" dirty="0" err="1">
                <a:gradFill>
                  <a:gsLst>
                    <a:gs pos="2917">
                      <a:srgbClr val="FFFFFF"/>
                    </a:gs>
                    <a:gs pos="100000">
                      <a:srgbClr val="FFFFFF"/>
                    </a:gs>
                  </a:gsLst>
                  <a:lin ang="5400000" scaled="0"/>
                </a:gradFill>
              </a:endParaRPr>
            </a:p>
          </p:txBody>
        </p:sp>
        <p:sp>
          <p:nvSpPr>
            <p:cNvPr id="38" name="TextBox 37"/>
            <p:cNvSpPr txBox="1"/>
            <p:nvPr/>
          </p:nvSpPr>
          <p:spPr>
            <a:xfrm>
              <a:off x="8380881" y="1521486"/>
              <a:ext cx="1638299" cy="1186798"/>
            </a:xfrm>
            <a:prstGeom prst="rect">
              <a:avLst/>
            </a:prstGeom>
            <a:noFill/>
          </p:spPr>
          <p:txBody>
            <a:bodyPr wrap="square" lIns="0" tIns="0" rIns="0" bIns="0" rtlCol="0">
              <a:spAutoFit/>
            </a:bodyPr>
            <a:lstStyle/>
            <a:p>
              <a:pPr defTabSz="930507">
                <a:lnSpc>
                  <a:spcPct val="90000"/>
                </a:lnSpc>
              </a:pPr>
              <a:r>
                <a:rPr lang="en-US" sz="1425" dirty="0">
                  <a:gradFill>
                    <a:gsLst>
                      <a:gs pos="1250">
                        <a:srgbClr val="FFFFFF"/>
                      </a:gs>
                      <a:gs pos="100000">
                        <a:srgbClr val="FFFFFF"/>
                      </a:gs>
                    </a:gsLst>
                    <a:lin ang="5400000" scaled="0"/>
                  </a:gradFill>
                </a:rPr>
                <a:t>Hyper-V appliance supporting all business apps and data, e.g., point of sale, inventory, documents/records</a:t>
              </a:r>
            </a:p>
          </p:txBody>
        </p:sp>
        <p:sp>
          <p:nvSpPr>
            <p:cNvPr id="39" name="TextBox 38"/>
            <p:cNvSpPr txBox="1"/>
            <p:nvPr/>
          </p:nvSpPr>
          <p:spPr>
            <a:xfrm>
              <a:off x="10095848" y="1521486"/>
              <a:ext cx="1638299" cy="1780197"/>
            </a:xfrm>
            <a:prstGeom prst="rect">
              <a:avLst/>
            </a:prstGeom>
            <a:noFill/>
          </p:spPr>
          <p:txBody>
            <a:bodyPr wrap="square" lIns="0" tIns="0" rIns="0" bIns="0" rtlCol="0">
              <a:spAutoFit/>
            </a:bodyPr>
            <a:lstStyle/>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Doctor’s office</a:t>
              </a:r>
            </a:p>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Individual retail store</a:t>
              </a:r>
            </a:p>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Lawyer’s office</a:t>
              </a:r>
            </a:p>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Design / Architecture consulting office</a:t>
              </a:r>
            </a:p>
            <a:p>
              <a:pPr defTabSz="930507">
                <a:lnSpc>
                  <a:spcPct val="90000"/>
                </a:lnSpc>
              </a:pPr>
              <a:endParaRPr lang="en-US" sz="2850" spc="-51" dirty="0" err="1">
                <a:gradFill>
                  <a:gsLst>
                    <a:gs pos="2917">
                      <a:srgbClr val="FFFFFF"/>
                    </a:gs>
                    <a:gs pos="100000">
                      <a:srgbClr val="FFFFFF"/>
                    </a:gs>
                  </a:gsLst>
                  <a:lin ang="5400000" scaled="0"/>
                </a:gradFill>
              </a:endParaRPr>
            </a:p>
          </p:txBody>
        </p:sp>
      </p:grpSp>
      <p:grpSp>
        <p:nvGrpSpPr>
          <p:cNvPr id="17" name="Group 16"/>
          <p:cNvGrpSpPr/>
          <p:nvPr/>
        </p:nvGrpSpPr>
        <p:grpSpPr>
          <a:xfrm>
            <a:off x="4932058" y="3143545"/>
            <a:ext cx="7025452" cy="1581915"/>
            <a:chOff x="4830539" y="3151736"/>
            <a:chExt cx="6903608" cy="1554480"/>
          </a:xfrm>
        </p:grpSpPr>
        <p:sp>
          <p:nvSpPr>
            <p:cNvPr id="40" name="Rectangle 39"/>
            <p:cNvSpPr/>
            <p:nvPr/>
          </p:nvSpPr>
          <p:spPr bwMode="auto">
            <a:xfrm>
              <a:off x="4830539" y="3151736"/>
              <a:ext cx="6864574" cy="15544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3663" spc="-51" dirty="0">
                <a:gradFill>
                  <a:gsLst>
                    <a:gs pos="0">
                      <a:srgbClr val="EFEFEF"/>
                    </a:gs>
                    <a:gs pos="100000">
                      <a:srgbClr val="EFEFEF"/>
                    </a:gs>
                  </a:gsLst>
                  <a:lin ang="5400000" scaled="0"/>
                </a:gradFill>
              </a:endParaRPr>
            </a:p>
          </p:txBody>
        </p:sp>
        <p:cxnSp>
          <p:nvCxnSpPr>
            <p:cNvPr id="41" name="Straight Connector 40"/>
            <p:cNvCxnSpPr/>
            <p:nvPr/>
          </p:nvCxnSpPr>
          <p:spPr>
            <a:xfrm>
              <a:off x="6551612" y="3151736"/>
              <a:ext cx="0" cy="1544480"/>
            </a:xfrm>
            <a:prstGeom prst="line">
              <a:avLst/>
            </a:prstGeom>
            <a:ln w="1905">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304212" y="3151736"/>
              <a:ext cx="0" cy="1544480"/>
            </a:xfrm>
            <a:prstGeom prst="line">
              <a:avLst/>
            </a:prstGeom>
            <a:ln w="1905">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980612" y="3151736"/>
              <a:ext cx="0" cy="1544480"/>
            </a:xfrm>
            <a:prstGeom prst="line">
              <a:avLst/>
            </a:prstGeom>
            <a:ln w="1905">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913313" y="3215422"/>
              <a:ext cx="1638299" cy="1384598"/>
            </a:xfrm>
            <a:prstGeom prst="rect">
              <a:avLst/>
            </a:prstGeom>
            <a:noFill/>
          </p:spPr>
          <p:txBody>
            <a:bodyPr wrap="square" lIns="0" tIns="0" rIns="0" bIns="0" rtlCol="0">
              <a:spAutoFit/>
            </a:bodyPr>
            <a:lstStyle/>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Centralized at HQ</a:t>
              </a:r>
            </a:p>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Primarily remote support</a:t>
              </a:r>
            </a:p>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Local assistance as required</a:t>
              </a:r>
            </a:p>
            <a:p>
              <a:pPr defTabSz="930507">
                <a:lnSpc>
                  <a:spcPct val="90000"/>
                </a:lnSpc>
              </a:pPr>
              <a:endParaRPr lang="en-US" sz="2850" spc="-51" dirty="0" err="1">
                <a:gradFill>
                  <a:gsLst>
                    <a:gs pos="2917">
                      <a:srgbClr val="FFFFFF"/>
                    </a:gs>
                    <a:gs pos="100000">
                      <a:srgbClr val="FFFFFF"/>
                    </a:gs>
                  </a:gsLst>
                  <a:lin ang="5400000" scaled="0"/>
                </a:gradFill>
              </a:endParaRPr>
            </a:p>
          </p:txBody>
        </p:sp>
        <p:sp>
          <p:nvSpPr>
            <p:cNvPr id="45" name="TextBox 44"/>
            <p:cNvSpPr txBox="1"/>
            <p:nvPr/>
          </p:nvSpPr>
          <p:spPr>
            <a:xfrm>
              <a:off x="6634386" y="3215422"/>
              <a:ext cx="1638299" cy="1163633"/>
            </a:xfrm>
            <a:prstGeom prst="rect">
              <a:avLst/>
            </a:prstGeom>
            <a:noFill/>
          </p:spPr>
          <p:txBody>
            <a:bodyPr wrap="square" lIns="0" tIns="0" rIns="0" bIns="0" rtlCol="0">
              <a:spAutoFit/>
            </a:bodyPr>
            <a:lstStyle/>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Office environment equipment room</a:t>
              </a:r>
            </a:p>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Domain-connected to main office</a:t>
              </a:r>
            </a:p>
            <a:p>
              <a:pPr defTabSz="930507">
                <a:lnSpc>
                  <a:spcPct val="90000"/>
                </a:lnSpc>
              </a:pPr>
              <a:endParaRPr lang="en-US" sz="2850" spc="-51" dirty="0" err="1">
                <a:gradFill>
                  <a:gsLst>
                    <a:gs pos="2917">
                      <a:srgbClr val="FFFFFF"/>
                    </a:gs>
                    <a:gs pos="100000">
                      <a:srgbClr val="FFFFFF"/>
                    </a:gs>
                  </a:gsLst>
                  <a:lin ang="5400000" scaled="0"/>
                </a:gradFill>
              </a:endParaRPr>
            </a:p>
          </p:txBody>
        </p:sp>
        <p:sp>
          <p:nvSpPr>
            <p:cNvPr id="46" name="TextBox 45"/>
            <p:cNvSpPr txBox="1"/>
            <p:nvPr/>
          </p:nvSpPr>
          <p:spPr>
            <a:xfrm>
              <a:off x="8380881" y="3215422"/>
              <a:ext cx="1599731" cy="1384598"/>
            </a:xfrm>
            <a:prstGeom prst="rect">
              <a:avLst/>
            </a:prstGeom>
            <a:noFill/>
          </p:spPr>
          <p:txBody>
            <a:bodyPr wrap="square" lIns="0" tIns="0" rIns="0" bIns="0" rtlCol="0">
              <a:spAutoFit/>
            </a:bodyPr>
            <a:lstStyle/>
            <a:p>
              <a:pPr defTabSz="930507">
                <a:lnSpc>
                  <a:spcPct val="90000"/>
                </a:lnSpc>
              </a:pPr>
              <a:r>
                <a:rPr lang="en-US" sz="1425" dirty="0">
                  <a:gradFill>
                    <a:gsLst>
                      <a:gs pos="1250">
                        <a:srgbClr val="FFFFFF"/>
                      </a:gs>
                      <a:gs pos="100000">
                        <a:srgbClr val="FFFFFF"/>
                      </a:gs>
                    </a:gsLst>
                    <a:lin ang="5400000" scaled="0"/>
                  </a:gradFill>
                </a:rPr>
                <a:t>Hyper-V appliance running replicated  branch workloads, with LOB applications, file server, and cached data</a:t>
              </a:r>
            </a:p>
          </p:txBody>
        </p:sp>
        <p:sp>
          <p:nvSpPr>
            <p:cNvPr id="47" name="TextBox 46"/>
            <p:cNvSpPr txBox="1"/>
            <p:nvPr/>
          </p:nvSpPr>
          <p:spPr>
            <a:xfrm>
              <a:off x="10095848" y="3215422"/>
              <a:ext cx="1638299" cy="791199"/>
            </a:xfrm>
            <a:prstGeom prst="rect">
              <a:avLst/>
            </a:prstGeom>
            <a:noFill/>
          </p:spPr>
          <p:txBody>
            <a:bodyPr wrap="square" lIns="0" tIns="0" rIns="0" bIns="0" rtlCol="0">
              <a:spAutoFit/>
            </a:bodyPr>
            <a:lstStyle/>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Retail chain stores</a:t>
              </a:r>
            </a:p>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Bank branches</a:t>
              </a:r>
            </a:p>
            <a:p>
              <a:pPr defTabSz="930507">
                <a:lnSpc>
                  <a:spcPct val="90000"/>
                </a:lnSpc>
              </a:pPr>
              <a:endParaRPr lang="en-US" sz="2850" spc="-51" dirty="0" err="1">
                <a:gradFill>
                  <a:gsLst>
                    <a:gs pos="2917">
                      <a:srgbClr val="FFFFFF"/>
                    </a:gs>
                    <a:gs pos="100000">
                      <a:srgbClr val="FFFFFF"/>
                    </a:gs>
                  </a:gsLst>
                  <a:lin ang="5400000" scaled="0"/>
                </a:gradFill>
              </a:endParaRPr>
            </a:p>
          </p:txBody>
        </p:sp>
      </p:grpSp>
      <p:grpSp>
        <p:nvGrpSpPr>
          <p:cNvPr id="19" name="Group 18"/>
          <p:cNvGrpSpPr/>
          <p:nvPr/>
        </p:nvGrpSpPr>
        <p:grpSpPr>
          <a:xfrm>
            <a:off x="4932058" y="4938937"/>
            <a:ext cx="7025452" cy="1581915"/>
            <a:chOff x="4830539" y="4845672"/>
            <a:chExt cx="6903608" cy="1554480"/>
          </a:xfrm>
        </p:grpSpPr>
        <p:sp>
          <p:nvSpPr>
            <p:cNvPr id="48" name="Rectangle 47"/>
            <p:cNvSpPr/>
            <p:nvPr/>
          </p:nvSpPr>
          <p:spPr bwMode="auto">
            <a:xfrm>
              <a:off x="4830539" y="4845672"/>
              <a:ext cx="6864574" cy="15544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443" spc="-51" dirty="0">
                <a:gradFill>
                  <a:gsLst>
                    <a:gs pos="0">
                      <a:srgbClr val="EFEFEF"/>
                    </a:gs>
                    <a:gs pos="100000">
                      <a:srgbClr val="EFEFEF"/>
                    </a:gs>
                  </a:gsLst>
                  <a:lin ang="5400000" scaled="0"/>
                </a:gradFill>
              </a:endParaRPr>
            </a:p>
          </p:txBody>
        </p:sp>
        <p:cxnSp>
          <p:nvCxnSpPr>
            <p:cNvPr id="49" name="Straight Connector 48"/>
            <p:cNvCxnSpPr/>
            <p:nvPr/>
          </p:nvCxnSpPr>
          <p:spPr>
            <a:xfrm>
              <a:off x="6551612" y="4845672"/>
              <a:ext cx="0" cy="1544480"/>
            </a:xfrm>
            <a:prstGeom prst="line">
              <a:avLst/>
            </a:prstGeom>
            <a:ln w="1905">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304212" y="4845672"/>
              <a:ext cx="0" cy="1544480"/>
            </a:xfrm>
            <a:prstGeom prst="line">
              <a:avLst/>
            </a:prstGeom>
            <a:ln w="1905">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980612" y="4845672"/>
              <a:ext cx="0" cy="1544480"/>
            </a:xfrm>
            <a:prstGeom prst="line">
              <a:avLst/>
            </a:prstGeom>
            <a:ln w="1905">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913313" y="4909358"/>
              <a:ext cx="1638299" cy="1384598"/>
            </a:xfrm>
            <a:prstGeom prst="rect">
              <a:avLst/>
            </a:prstGeom>
            <a:noFill/>
          </p:spPr>
          <p:txBody>
            <a:bodyPr wrap="square" lIns="0" tIns="0" rIns="0" bIns="0" rtlCol="0">
              <a:spAutoFit/>
            </a:bodyPr>
            <a:lstStyle/>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Specialists</a:t>
              </a:r>
            </a:p>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Onsite and remote</a:t>
              </a:r>
            </a:p>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Highly leveraged (expensive resource)</a:t>
              </a:r>
            </a:p>
            <a:p>
              <a:pPr defTabSz="930507">
                <a:lnSpc>
                  <a:spcPct val="90000"/>
                </a:lnSpc>
              </a:pPr>
              <a:endParaRPr lang="en-US" sz="2850" spc="-51" dirty="0" err="1">
                <a:gradFill>
                  <a:gsLst>
                    <a:gs pos="2917">
                      <a:srgbClr val="FFFFFF"/>
                    </a:gs>
                    <a:gs pos="100000">
                      <a:srgbClr val="FFFFFF"/>
                    </a:gs>
                  </a:gsLst>
                  <a:lin ang="5400000" scaled="0"/>
                </a:gradFill>
              </a:endParaRPr>
            </a:p>
          </p:txBody>
        </p:sp>
        <p:sp>
          <p:nvSpPr>
            <p:cNvPr id="53" name="TextBox 52"/>
            <p:cNvSpPr txBox="1"/>
            <p:nvPr/>
          </p:nvSpPr>
          <p:spPr>
            <a:xfrm>
              <a:off x="6634386" y="4909358"/>
              <a:ext cx="1638299" cy="988999"/>
            </a:xfrm>
            <a:prstGeom prst="rect">
              <a:avLst/>
            </a:prstGeom>
            <a:noFill/>
          </p:spPr>
          <p:txBody>
            <a:bodyPr wrap="square" lIns="0" tIns="0" rIns="0" bIns="0" rtlCol="0">
              <a:spAutoFit/>
            </a:bodyPr>
            <a:lstStyle/>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Enterprise equipment room</a:t>
              </a:r>
            </a:p>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Switched network</a:t>
              </a:r>
            </a:p>
            <a:p>
              <a:pPr defTabSz="930507">
                <a:lnSpc>
                  <a:spcPct val="90000"/>
                </a:lnSpc>
              </a:pPr>
              <a:endParaRPr lang="en-US" sz="2850" spc="-51" dirty="0" err="1">
                <a:gradFill>
                  <a:gsLst>
                    <a:gs pos="2917">
                      <a:srgbClr val="FFFFFF"/>
                    </a:gs>
                    <a:gs pos="100000">
                      <a:srgbClr val="FFFFFF"/>
                    </a:gs>
                  </a:gsLst>
                  <a:lin ang="5400000" scaled="0"/>
                </a:gradFill>
              </a:endParaRPr>
            </a:p>
          </p:txBody>
        </p:sp>
        <p:sp>
          <p:nvSpPr>
            <p:cNvPr id="54" name="TextBox 53"/>
            <p:cNvSpPr txBox="1"/>
            <p:nvPr/>
          </p:nvSpPr>
          <p:spPr>
            <a:xfrm>
              <a:off x="8380881" y="4909358"/>
              <a:ext cx="1638299" cy="988999"/>
            </a:xfrm>
            <a:prstGeom prst="rect">
              <a:avLst/>
            </a:prstGeom>
            <a:noFill/>
          </p:spPr>
          <p:txBody>
            <a:bodyPr wrap="square" lIns="0" tIns="0" rIns="0" bIns="0" rtlCol="0">
              <a:spAutoFit/>
            </a:bodyPr>
            <a:lstStyle/>
            <a:p>
              <a:pPr defTabSz="930507">
                <a:lnSpc>
                  <a:spcPct val="90000"/>
                </a:lnSpc>
              </a:pPr>
              <a:r>
                <a:rPr lang="en-US" sz="1425" dirty="0">
                  <a:gradFill>
                    <a:gsLst>
                      <a:gs pos="1250">
                        <a:srgbClr val="FFFFFF"/>
                      </a:gs>
                      <a:gs pos="100000">
                        <a:srgbClr val="FFFFFF"/>
                      </a:gs>
                    </a:gsLst>
                    <a:lin ang="5400000" scaled="0"/>
                  </a:gradFill>
                </a:rPr>
                <a:t>High-performance </a:t>
              </a:r>
              <a:br>
                <a:rPr lang="en-US" sz="1425" dirty="0">
                  <a:gradFill>
                    <a:gsLst>
                      <a:gs pos="1250">
                        <a:srgbClr val="FFFFFF"/>
                      </a:gs>
                      <a:gs pos="100000">
                        <a:srgbClr val="FFFFFF"/>
                      </a:gs>
                    </a:gsLst>
                    <a:lin ang="5400000" scaled="0"/>
                  </a:gradFill>
                </a:rPr>
              </a:br>
              <a:r>
                <a:rPr lang="en-US" sz="1425" dirty="0">
                  <a:gradFill>
                    <a:gsLst>
                      <a:gs pos="1250">
                        <a:srgbClr val="FFFFFF"/>
                      </a:gs>
                      <a:gs pos="100000">
                        <a:srgbClr val="FFFFFF"/>
                      </a:gs>
                    </a:gsLst>
                    <a:lin ang="5400000" scaled="0"/>
                  </a:gradFill>
                </a:rPr>
                <a:t>NAS server supporting variable workloads, hosted LOB apps and data</a:t>
              </a:r>
            </a:p>
          </p:txBody>
        </p:sp>
        <p:sp>
          <p:nvSpPr>
            <p:cNvPr id="55" name="TextBox 54"/>
            <p:cNvSpPr txBox="1"/>
            <p:nvPr/>
          </p:nvSpPr>
          <p:spPr>
            <a:xfrm>
              <a:off x="10095848" y="4909358"/>
              <a:ext cx="1638299" cy="1384598"/>
            </a:xfrm>
            <a:prstGeom prst="rect">
              <a:avLst/>
            </a:prstGeom>
            <a:noFill/>
          </p:spPr>
          <p:txBody>
            <a:bodyPr wrap="square" lIns="0" tIns="0" rIns="0" bIns="0" rtlCol="0">
              <a:spAutoFit/>
            </a:bodyPr>
            <a:lstStyle/>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Cloud solution </a:t>
              </a:r>
              <a:br>
                <a:rPr lang="en-US" sz="1425" dirty="0">
                  <a:gradFill>
                    <a:gsLst>
                      <a:gs pos="1250">
                        <a:srgbClr val="FFFFFF"/>
                      </a:gs>
                      <a:gs pos="100000">
                        <a:srgbClr val="FFFFFF"/>
                      </a:gs>
                    </a:gsLst>
                    <a:lin ang="5400000" scaled="0"/>
                  </a:gradFill>
                </a:rPr>
              </a:br>
              <a:r>
                <a:rPr lang="en-US" sz="1425" dirty="0">
                  <a:gradFill>
                    <a:gsLst>
                      <a:gs pos="1250">
                        <a:srgbClr val="FFFFFF"/>
                      </a:gs>
                      <a:gs pos="100000">
                        <a:srgbClr val="FFFFFF"/>
                      </a:gs>
                    </a:gsLst>
                    <a:lin ang="5400000" scaled="0"/>
                  </a:gradFill>
                </a:rPr>
                <a:t>builders</a:t>
              </a:r>
            </a:p>
            <a:p>
              <a:pPr marL="116319" indent="-116319" defTabSz="930507">
                <a:lnSpc>
                  <a:spcPct val="90000"/>
                </a:lnSpc>
                <a:buFont typeface="Arial" panose="020B0604020202020204" pitchFamily="34" charset="0"/>
                <a:buChar char="•"/>
              </a:pPr>
              <a:r>
                <a:rPr lang="en-US" sz="1425" dirty="0" err="1">
                  <a:gradFill>
                    <a:gsLst>
                      <a:gs pos="1250">
                        <a:srgbClr val="FFFFFF"/>
                      </a:gs>
                      <a:gs pos="100000">
                        <a:srgbClr val="FFFFFF"/>
                      </a:gs>
                    </a:gsLst>
                    <a:lin ang="5400000" scaled="0"/>
                  </a:gradFill>
                </a:rPr>
                <a:t>Hosters</a:t>
              </a:r>
              <a:endParaRPr lang="en-US" sz="1425" dirty="0">
                <a:gradFill>
                  <a:gsLst>
                    <a:gs pos="1250">
                      <a:srgbClr val="FFFFFF"/>
                    </a:gs>
                    <a:gs pos="100000">
                      <a:srgbClr val="FFFFFF"/>
                    </a:gs>
                  </a:gsLst>
                  <a:lin ang="5400000" scaled="0"/>
                </a:gradFill>
              </a:endParaRPr>
            </a:p>
            <a:p>
              <a:pPr marL="116319" indent="-116319" defTabSz="930507">
                <a:lnSpc>
                  <a:spcPct val="90000"/>
                </a:lnSpc>
                <a:buFont typeface="Arial" panose="020B0604020202020204" pitchFamily="34" charset="0"/>
                <a:buChar char="•"/>
              </a:pPr>
              <a:r>
                <a:rPr lang="en-US" sz="1425" dirty="0">
                  <a:gradFill>
                    <a:gsLst>
                      <a:gs pos="1250">
                        <a:srgbClr val="FFFFFF"/>
                      </a:gs>
                      <a:gs pos="100000">
                        <a:srgbClr val="FFFFFF"/>
                      </a:gs>
                    </a:gsLst>
                    <a:lin ang="5400000" scaled="0"/>
                  </a:gradFill>
                </a:rPr>
                <a:t>Enterprise datacenters</a:t>
              </a:r>
            </a:p>
            <a:p>
              <a:pPr defTabSz="930507">
                <a:lnSpc>
                  <a:spcPct val="90000"/>
                </a:lnSpc>
              </a:pPr>
              <a:endParaRPr lang="en-US" sz="2850" spc="-51" dirty="0" err="1">
                <a:gradFill>
                  <a:gsLst>
                    <a:gs pos="2917">
                      <a:srgbClr val="FFFFFF"/>
                    </a:gs>
                    <a:gs pos="100000">
                      <a:srgbClr val="FFFFFF"/>
                    </a:gs>
                  </a:gsLst>
                  <a:lin ang="5400000" scaled="0"/>
                </a:gradFill>
              </a:endParaRPr>
            </a:p>
          </p:txBody>
        </p:sp>
      </p:grpSp>
      <p:grpSp>
        <p:nvGrpSpPr>
          <p:cNvPr id="5" name="Group 4"/>
          <p:cNvGrpSpPr/>
          <p:nvPr/>
        </p:nvGrpSpPr>
        <p:grpSpPr>
          <a:xfrm>
            <a:off x="5241030" y="835181"/>
            <a:ext cx="6597243" cy="775449"/>
            <a:chOff x="5134153" y="813087"/>
            <a:chExt cx="6482826" cy="762000"/>
          </a:xfrm>
        </p:grpSpPr>
        <p:grpSp>
          <p:nvGrpSpPr>
            <p:cNvPr id="10" name="Group 9"/>
            <p:cNvGrpSpPr/>
            <p:nvPr/>
          </p:nvGrpSpPr>
          <p:grpSpPr>
            <a:xfrm>
              <a:off x="5134153" y="1143000"/>
              <a:ext cx="6012927" cy="225947"/>
              <a:chOff x="5134153" y="1143000"/>
              <a:chExt cx="6012927" cy="225947"/>
            </a:xfrm>
          </p:grpSpPr>
          <p:sp>
            <p:nvSpPr>
              <p:cNvPr id="3" name="TextBox 2"/>
              <p:cNvSpPr txBox="1"/>
              <p:nvPr/>
            </p:nvSpPr>
            <p:spPr>
              <a:xfrm>
                <a:off x="5134153" y="1143000"/>
                <a:ext cx="914400" cy="225947"/>
              </a:xfrm>
              <a:prstGeom prst="rect">
                <a:avLst/>
              </a:prstGeom>
              <a:noFill/>
            </p:spPr>
            <p:txBody>
              <a:bodyPr wrap="square" lIns="0" tIns="0" rIns="0" bIns="0" rtlCol="0">
                <a:spAutoFit/>
              </a:bodyPr>
              <a:lstStyle/>
              <a:p>
                <a:pPr defTabSz="930507">
                  <a:lnSpc>
                    <a:spcPct val="90000"/>
                  </a:lnSpc>
                </a:pPr>
                <a:r>
                  <a:rPr lang="en-US" sz="1628" spc="-51" dirty="0">
                    <a:gradFill>
                      <a:gsLst>
                        <a:gs pos="2917">
                          <a:srgbClr val="FFFFFF"/>
                        </a:gs>
                        <a:gs pos="100000">
                          <a:srgbClr val="FFFFFF"/>
                        </a:gs>
                      </a:gsLst>
                      <a:lin ang="5400000" scaled="0"/>
                    </a:gradFill>
                  </a:rPr>
                  <a:t>IT Admin</a:t>
                </a:r>
              </a:p>
            </p:txBody>
          </p:sp>
          <p:sp>
            <p:nvSpPr>
              <p:cNvPr id="25" name="TextBox 24"/>
              <p:cNvSpPr txBox="1"/>
              <p:nvPr/>
            </p:nvSpPr>
            <p:spPr>
              <a:xfrm>
                <a:off x="6604207" y="1143000"/>
                <a:ext cx="1143000" cy="225946"/>
              </a:xfrm>
              <a:prstGeom prst="rect">
                <a:avLst/>
              </a:prstGeom>
              <a:noFill/>
            </p:spPr>
            <p:txBody>
              <a:bodyPr wrap="square" lIns="0" tIns="0" rIns="0" bIns="0" rtlCol="0">
                <a:spAutoFit/>
              </a:bodyPr>
              <a:lstStyle/>
              <a:p>
                <a:pPr defTabSz="930507">
                  <a:lnSpc>
                    <a:spcPct val="90000"/>
                  </a:lnSpc>
                </a:pPr>
                <a:r>
                  <a:rPr lang="en-US" sz="1628" spc="-51" dirty="0">
                    <a:gradFill>
                      <a:gsLst>
                        <a:gs pos="2917">
                          <a:srgbClr val="FFFFFF"/>
                        </a:gs>
                        <a:gs pos="100000">
                          <a:srgbClr val="FFFFFF"/>
                        </a:gs>
                      </a:gsLst>
                      <a:lin ang="5400000" scaled="0"/>
                    </a:gradFill>
                  </a:rPr>
                  <a:t>Infrastructure</a:t>
                </a:r>
              </a:p>
            </p:txBody>
          </p:sp>
          <p:sp>
            <p:nvSpPr>
              <p:cNvPr id="26" name="TextBox 25"/>
              <p:cNvSpPr txBox="1"/>
              <p:nvPr/>
            </p:nvSpPr>
            <p:spPr>
              <a:xfrm>
                <a:off x="8488138" y="1143000"/>
                <a:ext cx="914400" cy="225946"/>
              </a:xfrm>
              <a:prstGeom prst="rect">
                <a:avLst/>
              </a:prstGeom>
              <a:noFill/>
            </p:spPr>
            <p:txBody>
              <a:bodyPr wrap="square" lIns="0" tIns="0" rIns="0" bIns="0" rtlCol="0">
                <a:spAutoFit/>
              </a:bodyPr>
              <a:lstStyle/>
              <a:p>
                <a:pPr defTabSz="930507">
                  <a:lnSpc>
                    <a:spcPct val="90000"/>
                  </a:lnSpc>
                </a:pPr>
                <a:r>
                  <a:rPr lang="en-US" sz="1628" spc="-51" dirty="0">
                    <a:gradFill>
                      <a:gsLst>
                        <a:gs pos="2917">
                          <a:srgbClr val="FFFFFF"/>
                        </a:gs>
                        <a:gs pos="100000">
                          <a:srgbClr val="FFFFFF"/>
                        </a:gs>
                      </a:gsLst>
                      <a:lin ang="5400000" scaled="0"/>
                    </a:gradFill>
                  </a:rPr>
                  <a:t>Workload</a:t>
                </a:r>
              </a:p>
            </p:txBody>
          </p:sp>
          <p:sp>
            <p:nvSpPr>
              <p:cNvPr id="33" name="TextBox 32"/>
              <p:cNvSpPr txBox="1"/>
              <p:nvPr/>
            </p:nvSpPr>
            <p:spPr>
              <a:xfrm>
                <a:off x="10232680" y="1143000"/>
                <a:ext cx="914400" cy="225946"/>
              </a:xfrm>
              <a:prstGeom prst="rect">
                <a:avLst/>
              </a:prstGeom>
              <a:noFill/>
            </p:spPr>
            <p:txBody>
              <a:bodyPr wrap="square" lIns="0" tIns="0" rIns="0" bIns="0" rtlCol="0">
                <a:spAutoFit/>
              </a:bodyPr>
              <a:lstStyle/>
              <a:p>
                <a:pPr defTabSz="930507">
                  <a:lnSpc>
                    <a:spcPct val="90000"/>
                  </a:lnSpc>
                </a:pPr>
                <a:r>
                  <a:rPr lang="en-US" sz="1628" spc="-51" dirty="0">
                    <a:gradFill>
                      <a:gsLst>
                        <a:gs pos="2917">
                          <a:srgbClr val="FFFFFF"/>
                        </a:gs>
                        <a:gs pos="100000">
                          <a:srgbClr val="FFFFFF"/>
                        </a:gs>
                      </a:gsLst>
                      <a:lin ang="5400000" scaled="0"/>
                    </a:gradFill>
                  </a:rPr>
                  <a:t>Examples</a:t>
                </a:r>
              </a:p>
            </p:txBody>
          </p:sp>
        </p:grpSp>
        <p:pic>
          <p:nvPicPr>
            <p:cNvPr id="56" name="Picture 8" descr="\\MAGNUM\Projects\Microsoft\Cloud Power FY12\Design\Icons\PNGs\Cross Platform.png"/>
            <p:cNvPicPr>
              <a:picLocks noChangeAspect="1" noChangeArrowheads="1"/>
            </p:cNvPicPr>
            <p:nvPr/>
          </p:nvPicPr>
          <p:blipFill>
            <a:blip r:embed="rId7" cstate="screen">
              <a:lum bright="100000"/>
              <a:extLst>
                <a:ext uri="{28A0092B-C50C-407E-A947-70E740481C1C}">
                  <a14:useLocalDpi xmlns:a14="http://schemas.microsoft.com/office/drawing/2010/main"/>
                </a:ext>
              </a:extLst>
            </a:blip>
            <a:stretch>
              <a:fillRect/>
            </a:stretch>
          </p:blipFill>
          <p:spPr bwMode="auto">
            <a:xfrm>
              <a:off x="11004402" y="916516"/>
              <a:ext cx="612577" cy="612577"/>
            </a:xfrm>
            <a:prstGeom prst="rect">
              <a:avLst/>
            </a:prstGeom>
            <a:noFill/>
          </p:spPr>
        </p:pic>
        <p:pic>
          <p:nvPicPr>
            <p:cNvPr id="57" name="Picture 7" descr="\\MAGNUM\Projects\Microsoft\Cloud Power FY12\Design\ICONS_PNG\Gears.png"/>
            <p:cNvPicPr>
              <a:picLocks noChangeAspect="1" noChangeArrowheads="1"/>
            </p:cNvPicPr>
            <p:nvPr/>
          </p:nvPicPr>
          <p:blipFill>
            <a:blip r:embed="rId8" cstate="screen">
              <a:lum bright="100000"/>
              <a:extLst>
                <a:ext uri="{28A0092B-C50C-407E-A947-70E740481C1C}">
                  <a14:useLocalDpi xmlns:a14="http://schemas.microsoft.com/office/drawing/2010/main"/>
                </a:ext>
              </a:extLst>
            </a:blip>
            <a:srcRect/>
            <a:stretch>
              <a:fillRect/>
            </a:stretch>
          </p:blipFill>
          <p:spPr bwMode="auto">
            <a:xfrm>
              <a:off x="9318280" y="911376"/>
              <a:ext cx="622300" cy="622300"/>
            </a:xfrm>
            <a:prstGeom prst="rect">
              <a:avLst/>
            </a:prstGeom>
            <a:noFill/>
          </p:spPr>
        </p:pic>
        <p:pic>
          <p:nvPicPr>
            <p:cNvPr id="58" name="Picture 4" descr="\\MAGNUM\Projects\Microsoft\Cloud Power FY12\Design\Icons\PNGs\IT_guy.png"/>
            <p:cNvPicPr>
              <a:picLocks noChangeAspect="1" noChangeArrowheads="1"/>
            </p:cNvPicPr>
            <p:nvPr/>
          </p:nvPicPr>
          <p:blipFill>
            <a:blip r:embed="rId9" cstate="screen">
              <a:lum bright="100000"/>
              <a:extLst>
                <a:ext uri="{28A0092B-C50C-407E-A947-70E740481C1C}">
                  <a14:useLocalDpi xmlns:a14="http://schemas.microsoft.com/office/drawing/2010/main"/>
                </a:ext>
              </a:extLst>
            </a:blip>
            <a:srcRect/>
            <a:stretch>
              <a:fillRect/>
            </a:stretch>
          </p:blipFill>
          <p:spPr bwMode="auto">
            <a:xfrm>
              <a:off x="5876718" y="895801"/>
              <a:ext cx="546424" cy="546424"/>
            </a:xfrm>
            <a:prstGeom prst="rect">
              <a:avLst/>
            </a:prstGeom>
            <a:noFill/>
          </p:spPr>
        </p:pic>
        <p:pic>
          <p:nvPicPr>
            <p:cNvPr id="60" name="Picture 9" descr="\\MAGNUM\Projects\Microsoft\Cloud Power FY12\Design\Icons\PNGs\Optimized.png"/>
            <p:cNvPicPr>
              <a:picLocks noChangeAspect="1" noChangeArrowheads="1"/>
            </p:cNvPicPr>
            <p:nvPr/>
          </p:nvPicPr>
          <p:blipFill>
            <a:blip r:embed="rId10" cstate="screen">
              <a:lum bright="100000"/>
              <a:extLst>
                <a:ext uri="{28A0092B-C50C-407E-A947-70E740481C1C}">
                  <a14:useLocalDpi xmlns:a14="http://schemas.microsoft.com/office/drawing/2010/main"/>
                </a:ext>
              </a:extLst>
            </a:blip>
            <a:stretch>
              <a:fillRect/>
            </a:stretch>
          </p:blipFill>
          <p:spPr bwMode="auto">
            <a:xfrm>
              <a:off x="7635228" y="813087"/>
              <a:ext cx="762000" cy="762000"/>
            </a:xfrm>
            <a:prstGeom prst="rect">
              <a:avLst/>
            </a:prstGeom>
            <a:noFill/>
          </p:spPr>
        </p:pic>
      </p:grpSp>
      <p:cxnSp>
        <p:nvCxnSpPr>
          <p:cNvPr id="8" name="Straight Connector 7"/>
          <p:cNvCxnSpPr/>
          <p:nvPr/>
        </p:nvCxnSpPr>
        <p:spPr>
          <a:xfrm>
            <a:off x="358632" y="4823355"/>
            <a:ext cx="11839655" cy="11038"/>
          </a:xfrm>
          <a:prstGeom prst="line">
            <a:avLst/>
          </a:prstGeom>
          <a:ln w="158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1519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2" presetClass="entr" presetSubtype="2" fill="hold" nodeType="withEffect">
                                  <p:stCondLst>
                                    <p:cond delay="5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1+#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1+#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rved Down Arrow 17"/>
          <p:cNvSpPr/>
          <p:nvPr/>
        </p:nvSpPr>
        <p:spPr bwMode="auto">
          <a:xfrm rot="20036007">
            <a:off x="1993288" y="2195491"/>
            <a:ext cx="2997852" cy="1134303"/>
          </a:xfrm>
          <a:custGeom>
            <a:avLst/>
            <a:gdLst>
              <a:gd name="connsiteX0" fmla="*/ 2410420 w 2765789"/>
              <a:gd name="connsiteY0" fmla="*/ 1421475 h 1421475"/>
              <a:gd name="connsiteX1" fmla="*/ 2019602 w 2765789"/>
              <a:gd name="connsiteY1" fmla="*/ 1066106 h 1421475"/>
              <a:gd name="connsiteX2" fmla="*/ 2197287 w 2765789"/>
              <a:gd name="connsiteY2" fmla="*/ 1066106 h 1421475"/>
              <a:gd name="connsiteX3" fmla="*/ 1116368 w 2765789"/>
              <a:gd name="connsiteY3" fmla="*/ 0 h 1421475"/>
              <a:gd name="connsiteX4" fmla="*/ 1471737 w 2765789"/>
              <a:gd name="connsiteY4" fmla="*/ 0 h 1421475"/>
              <a:gd name="connsiteX5" fmla="*/ 2552656 w 2765789"/>
              <a:gd name="connsiteY5" fmla="*/ 1066106 h 1421475"/>
              <a:gd name="connsiteX6" fmla="*/ 2730340 w 2765789"/>
              <a:gd name="connsiteY6" fmla="*/ 1066106 h 1421475"/>
              <a:gd name="connsiteX7" fmla="*/ 2410420 w 2765789"/>
              <a:gd name="connsiteY7" fmla="*/ 1421475 h 1421475"/>
              <a:gd name="connsiteX0" fmla="*/ 1294052 w 2765789"/>
              <a:gd name="connsiteY0" fmla="*/ 18120 h 1421475"/>
              <a:gd name="connsiteX1" fmla="*/ 355368 w 2765789"/>
              <a:gd name="connsiteY1" fmla="*/ 1421475 h 1421475"/>
              <a:gd name="connsiteX2" fmla="*/ 0 w 2765789"/>
              <a:gd name="connsiteY2" fmla="*/ 1421475 h 1421475"/>
              <a:gd name="connsiteX3" fmla="*/ 282886 w 2765789"/>
              <a:gd name="connsiteY3" fmla="*/ 475808 h 1421475"/>
              <a:gd name="connsiteX4" fmla="*/ 1294053 w 2765789"/>
              <a:gd name="connsiteY4" fmla="*/ 18121 h 1421475"/>
              <a:gd name="connsiteX5" fmla="*/ 1294052 w 2765789"/>
              <a:gd name="connsiteY5" fmla="*/ 18120 h 1421475"/>
              <a:gd name="connsiteX0" fmla="*/ 1294052 w 2765789"/>
              <a:gd name="connsiteY0" fmla="*/ 18120 h 1421475"/>
              <a:gd name="connsiteX1" fmla="*/ 355368 w 2765789"/>
              <a:gd name="connsiteY1" fmla="*/ 1421475 h 1421475"/>
              <a:gd name="connsiteX2" fmla="*/ 0 w 2765789"/>
              <a:gd name="connsiteY2" fmla="*/ 1421475 h 1421475"/>
              <a:gd name="connsiteX3" fmla="*/ 1116368 w 2765789"/>
              <a:gd name="connsiteY3" fmla="*/ 0 h 1421475"/>
              <a:gd name="connsiteX4" fmla="*/ 1471737 w 2765789"/>
              <a:gd name="connsiteY4" fmla="*/ 0 h 1421475"/>
              <a:gd name="connsiteX5" fmla="*/ 2552656 w 2765789"/>
              <a:gd name="connsiteY5" fmla="*/ 1066106 h 1421475"/>
              <a:gd name="connsiteX6" fmla="*/ 2730340 w 2765789"/>
              <a:gd name="connsiteY6" fmla="*/ 1066106 h 1421475"/>
              <a:gd name="connsiteX7" fmla="*/ 2410420 w 2765789"/>
              <a:gd name="connsiteY7" fmla="*/ 1421475 h 1421475"/>
              <a:gd name="connsiteX8" fmla="*/ 2019602 w 2765789"/>
              <a:gd name="connsiteY8" fmla="*/ 1066106 h 1421475"/>
              <a:gd name="connsiteX9" fmla="*/ 2197287 w 2765789"/>
              <a:gd name="connsiteY9" fmla="*/ 1066106 h 1421475"/>
              <a:gd name="connsiteX10" fmla="*/ 1116368 w 2765789"/>
              <a:gd name="connsiteY10" fmla="*/ 0 h 1421475"/>
              <a:gd name="connsiteX0" fmla="*/ 2410420 w 2730340"/>
              <a:gd name="connsiteY0" fmla="*/ 1421498 h 1421498"/>
              <a:gd name="connsiteX1" fmla="*/ 2019602 w 2730340"/>
              <a:gd name="connsiteY1" fmla="*/ 1066129 h 1421498"/>
              <a:gd name="connsiteX2" fmla="*/ 2197287 w 2730340"/>
              <a:gd name="connsiteY2" fmla="*/ 1066129 h 1421498"/>
              <a:gd name="connsiteX3" fmla="*/ 1116368 w 2730340"/>
              <a:gd name="connsiteY3" fmla="*/ 23 h 1421498"/>
              <a:gd name="connsiteX4" fmla="*/ 1471737 w 2730340"/>
              <a:gd name="connsiteY4" fmla="*/ 23 h 1421498"/>
              <a:gd name="connsiteX5" fmla="*/ 2552656 w 2730340"/>
              <a:gd name="connsiteY5" fmla="*/ 1066129 h 1421498"/>
              <a:gd name="connsiteX6" fmla="*/ 2730340 w 2730340"/>
              <a:gd name="connsiteY6" fmla="*/ 1066129 h 1421498"/>
              <a:gd name="connsiteX7" fmla="*/ 2410420 w 2730340"/>
              <a:gd name="connsiteY7" fmla="*/ 1421498 h 1421498"/>
              <a:gd name="connsiteX0" fmla="*/ 1294052 w 2730340"/>
              <a:gd name="connsiteY0" fmla="*/ 18143 h 1421498"/>
              <a:gd name="connsiteX1" fmla="*/ 355368 w 2730340"/>
              <a:gd name="connsiteY1" fmla="*/ 1421498 h 1421498"/>
              <a:gd name="connsiteX2" fmla="*/ 0 w 2730340"/>
              <a:gd name="connsiteY2" fmla="*/ 1421498 h 1421498"/>
              <a:gd name="connsiteX3" fmla="*/ 282886 w 2730340"/>
              <a:gd name="connsiteY3" fmla="*/ 475831 h 1421498"/>
              <a:gd name="connsiteX4" fmla="*/ 1294053 w 2730340"/>
              <a:gd name="connsiteY4" fmla="*/ 18144 h 1421498"/>
              <a:gd name="connsiteX5" fmla="*/ 1294052 w 2730340"/>
              <a:gd name="connsiteY5" fmla="*/ 18143 h 1421498"/>
              <a:gd name="connsiteX0" fmla="*/ 1294052 w 2730340"/>
              <a:gd name="connsiteY0" fmla="*/ 18143 h 1421498"/>
              <a:gd name="connsiteX1" fmla="*/ 591342 w 2730340"/>
              <a:gd name="connsiteY1" fmla="*/ 580840 h 1421498"/>
              <a:gd name="connsiteX2" fmla="*/ 0 w 2730340"/>
              <a:gd name="connsiteY2" fmla="*/ 1421498 h 1421498"/>
              <a:gd name="connsiteX3" fmla="*/ 1116368 w 2730340"/>
              <a:gd name="connsiteY3" fmla="*/ 23 h 1421498"/>
              <a:gd name="connsiteX4" fmla="*/ 1471737 w 2730340"/>
              <a:gd name="connsiteY4" fmla="*/ 23 h 1421498"/>
              <a:gd name="connsiteX5" fmla="*/ 2552656 w 2730340"/>
              <a:gd name="connsiteY5" fmla="*/ 1066129 h 1421498"/>
              <a:gd name="connsiteX6" fmla="*/ 2730340 w 2730340"/>
              <a:gd name="connsiteY6" fmla="*/ 1066129 h 1421498"/>
              <a:gd name="connsiteX7" fmla="*/ 2410420 w 2730340"/>
              <a:gd name="connsiteY7" fmla="*/ 1421498 h 1421498"/>
              <a:gd name="connsiteX8" fmla="*/ 2019602 w 2730340"/>
              <a:gd name="connsiteY8" fmla="*/ 1066129 h 1421498"/>
              <a:gd name="connsiteX9" fmla="*/ 2197287 w 2730340"/>
              <a:gd name="connsiteY9" fmla="*/ 1066129 h 1421498"/>
              <a:gd name="connsiteX10" fmla="*/ 1116368 w 2730340"/>
              <a:gd name="connsiteY10" fmla="*/ 23 h 1421498"/>
              <a:gd name="connsiteX0" fmla="*/ 2410420 w 2730340"/>
              <a:gd name="connsiteY0" fmla="*/ 1449558 h 1449558"/>
              <a:gd name="connsiteX1" fmla="*/ 2019602 w 2730340"/>
              <a:gd name="connsiteY1" fmla="*/ 1094189 h 1449558"/>
              <a:gd name="connsiteX2" fmla="*/ 2197287 w 2730340"/>
              <a:gd name="connsiteY2" fmla="*/ 1094189 h 1449558"/>
              <a:gd name="connsiteX3" fmla="*/ 1116368 w 2730340"/>
              <a:gd name="connsiteY3" fmla="*/ 28083 h 1449558"/>
              <a:gd name="connsiteX4" fmla="*/ 1471737 w 2730340"/>
              <a:gd name="connsiteY4" fmla="*/ 28083 h 1449558"/>
              <a:gd name="connsiteX5" fmla="*/ 2552656 w 2730340"/>
              <a:gd name="connsiteY5" fmla="*/ 1094189 h 1449558"/>
              <a:gd name="connsiteX6" fmla="*/ 2730340 w 2730340"/>
              <a:gd name="connsiteY6" fmla="*/ 1094189 h 1449558"/>
              <a:gd name="connsiteX7" fmla="*/ 2410420 w 2730340"/>
              <a:gd name="connsiteY7" fmla="*/ 1449558 h 1449558"/>
              <a:gd name="connsiteX0" fmla="*/ 1294052 w 2730340"/>
              <a:gd name="connsiteY0" fmla="*/ 46203 h 1449558"/>
              <a:gd name="connsiteX1" fmla="*/ 355368 w 2730340"/>
              <a:gd name="connsiteY1" fmla="*/ 1449558 h 1449558"/>
              <a:gd name="connsiteX2" fmla="*/ 0 w 2730340"/>
              <a:gd name="connsiteY2" fmla="*/ 1449558 h 1449558"/>
              <a:gd name="connsiteX3" fmla="*/ 282886 w 2730340"/>
              <a:gd name="connsiteY3" fmla="*/ 503891 h 1449558"/>
              <a:gd name="connsiteX4" fmla="*/ 1294053 w 2730340"/>
              <a:gd name="connsiteY4" fmla="*/ 46204 h 1449558"/>
              <a:gd name="connsiteX5" fmla="*/ 1294052 w 2730340"/>
              <a:gd name="connsiteY5" fmla="*/ 46203 h 1449558"/>
              <a:gd name="connsiteX0" fmla="*/ 1294052 w 2730340"/>
              <a:gd name="connsiteY0" fmla="*/ 46203 h 1449558"/>
              <a:gd name="connsiteX1" fmla="*/ 591342 w 2730340"/>
              <a:gd name="connsiteY1" fmla="*/ 608900 h 1449558"/>
              <a:gd name="connsiteX2" fmla="*/ 221226 w 2730340"/>
              <a:gd name="connsiteY2" fmla="*/ 594152 h 1449558"/>
              <a:gd name="connsiteX3" fmla="*/ 1116368 w 2730340"/>
              <a:gd name="connsiteY3" fmla="*/ 28083 h 1449558"/>
              <a:gd name="connsiteX4" fmla="*/ 1471737 w 2730340"/>
              <a:gd name="connsiteY4" fmla="*/ 28083 h 1449558"/>
              <a:gd name="connsiteX5" fmla="*/ 2552656 w 2730340"/>
              <a:gd name="connsiteY5" fmla="*/ 1094189 h 1449558"/>
              <a:gd name="connsiteX6" fmla="*/ 2730340 w 2730340"/>
              <a:gd name="connsiteY6" fmla="*/ 1094189 h 1449558"/>
              <a:gd name="connsiteX7" fmla="*/ 2410420 w 2730340"/>
              <a:gd name="connsiteY7" fmla="*/ 1449558 h 1449558"/>
              <a:gd name="connsiteX8" fmla="*/ 2019602 w 2730340"/>
              <a:gd name="connsiteY8" fmla="*/ 1094189 h 1449558"/>
              <a:gd name="connsiteX9" fmla="*/ 2197287 w 2730340"/>
              <a:gd name="connsiteY9" fmla="*/ 1094189 h 1449558"/>
              <a:gd name="connsiteX10" fmla="*/ 1116368 w 2730340"/>
              <a:gd name="connsiteY10" fmla="*/ 28083 h 144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0340" h="1449558" stroke="0" extrusionOk="0">
                <a:moveTo>
                  <a:pt x="2410420" y="1449558"/>
                </a:moveTo>
                <a:lnTo>
                  <a:pt x="2019602" y="1094189"/>
                </a:lnTo>
                <a:lnTo>
                  <a:pt x="2197287" y="1094189"/>
                </a:lnTo>
                <a:cubicBezTo>
                  <a:pt x="2070022" y="466582"/>
                  <a:pt x="1625430" y="28083"/>
                  <a:pt x="1116368" y="28083"/>
                </a:cubicBezTo>
                <a:lnTo>
                  <a:pt x="1471737" y="28083"/>
                </a:lnTo>
                <a:cubicBezTo>
                  <a:pt x="1980799" y="28083"/>
                  <a:pt x="2425390" y="466582"/>
                  <a:pt x="2552656" y="1094189"/>
                </a:cubicBezTo>
                <a:lnTo>
                  <a:pt x="2730340" y="1094189"/>
                </a:lnTo>
                <a:lnTo>
                  <a:pt x="2410420" y="1449558"/>
                </a:lnTo>
                <a:close/>
              </a:path>
              <a:path w="2730340" h="1449558" fill="darkenLess" stroke="0" extrusionOk="0">
                <a:moveTo>
                  <a:pt x="1294052" y="46203"/>
                </a:moveTo>
                <a:cubicBezTo>
                  <a:pt x="753072" y="157255"/>
                  <a:pt x="355368" y="751831"/>
                  <a:pt x="355368" y="1449558"/>
                </a:cubicBezTo>
                <a:lnTo>
                  <a:pt x="0" y="1449558"/>
                </a:lnTo>
                <a:cubicBezTo>
                  <a:pt x="0" y="1100823"/>
                  <a:pt x="100680" y="764257"/>
                  <a:pt x="282886" y="503891"/>
                </a:cubicBezTo>
                <a:cubicBezTo>
                  <a:pt x="536472" y="141525"/>
                  <a:pt x="917735" y="-31047"/>
                  <a:pt x="1294053" y="46204"/>
                </a:cubicBezTo>
                <a:lnTo>
                  <a:pt x="1294052" y="46203"/>
                </a:lnTo>
                <a:close/>
              </a:path>
              <a:path w="2730340" h="1449558" fill="none" extrusionOk="0">
                <a:moveTo>
                  <a:pt x="1294052" y="46203"/>
                </a:moveTo>
                <a:cubicBezTo>
                  <a:pt x="753072" y="157255"/>
                  <a:pt x="591342" y="-88827"/>
                  <a:pt x="591342" y="608900"/>
                </a:cubicBezTo>
                <a:cubicBezTo>
                  <a:pt x="472886" y="608900"/>
                  <a:pt x="339682" y="594152"/>
                  <a:pt x="221226" y="594152"/>
                </a:cubicBezTo>
                <a:cubicBezTo>
                  <a:pt x="221226" y="-190907"/>
                  <a:pt x="499815" y="28083"/>
                  <a:pt x="1116368" y="28083"/>
                </a:cubicBezTo>
                <a:lnTo>
                  <a:pt x="1471737" y="28083"/>
                </a:lnTo>
                <a:cubicBezTo>
                  <a:pt x="1980799" y="28083"/>
                  <a:pt x="2425390" y="466582"/>
                  <a:pt x="2552656" y="1094189"/>
                </a:cubicBezTo>
                <a:lnTo>
                  <a:pt x="2730340" y="1094189"/>
                </a:lnTo>
                <a:lnTo>
                  <a:pt x="2410420" y="1449558"/>
                </a:lnTo>
                <a:lnTo>
                  <a:pt x="2019602" y="1094189"/>
                </a:lnTo>
                <a:lnTo>
                  <a:pt x="2197287" y="1094189"/>
                </a:lnTo>
                <a:cubicBezTo>
                  <a:pt x="2070022" y="466582"/>
                  <a:pt x="1625430" y="28083"/>
                  <a:pt x="1116368" y="28083"/>
                </a:cubicBezTo>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Title 17"/>
          <p:cNvSpPr>
            <a:spLocks noGrp="1"/>
          </p:cNvSpPr>
          <p:nvPr>
            <p:ph type="title"/>
          </p:nvPr>
        </p:nvSpPr>
        <p:spPr>
          <a:xfrm>
            <a:off x="2896318" y="275259"/>
            <a:ext cx="6778624" cy="1529987"/>
          </a:xfrm>
        </p:spPr>
        <p:txBody>
          <a:bodyPr/>
          <a:lstStyle/>
          <a:p>
            <a:r>
              <a:rPr lang="en-US" dirty="0" smtClean="0"/>
              <a:t>Solution spotlight: </a:t>
            </a:r>
            <a:r>
              <a:rPr lang="en-US" sz="4800" dirty="0" smtClean="0"/>
              <a:t/>
            </a:r>
            <a:br>
              <a:rPr lang="en-US" sz="4800" dirty="0" smtClean="0"/>
            </a:br>
            <a:r>
              <a:rPr lang="en-US" sz="4800" dirty="0" smtClean="0"/>
              <a:t>Dell PowerEdge VRTX</a:t>
            </a:r>
            <a:endParaRPr lang="en-US" sz="4800" dirty="0"/>
          </a:p>
        </p:txBody>
      </p:sp>
      <p:grpSp>
        <p:nvGrpSpPr>
          <p:cNvPr id="17" name="Group 16"/>
          <p:cNvGrpSpPr/>
          <p:nvPr/>
        </p:nvGrpSpPr>
        <p:grpSpPr>
          <a:xfrm>
            <a:off x="602104" y="3262390"/>
            <a:ext cx="3810774" cy="2168838"/>
            <a:chOff x="394830" y="362441"/>
            <a:chExt cx="3810774" cy="2168838"/>
          </a:xfrm>
        </p:grpSpPr>
        <p:sp>
          <p:nvSpPr>
            <p:cNvPr id="8" name="Rectangle 7"/>
            <p:cNvSpPr/>
            <p:nvPr/>
          </p:nvSpPr>
          <p:spPr bwMode="auto">
            <a:xfrm>
              <a:off x="394830" y="442079"/>
              <a:ext cx="3636468" cy="2089200"/>
            </a:xfrm>
            <a:prstGeom prst="rect">
              <a:avLst/>
            </a:prstGeom>
            <a:solidFill>
              <a:schemeClr val="accent2">
                <a:alpha val="96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9" name="TextBox 8"/>
            <p:cNvSpPr txBox="1"/>
            <p:nvPr/>
          </p:nvSpPr>
          <p:spPr>
            <a:xfrm>
              <a:off x="1518687" y="664785"/>
              <a:ext cx="2686917" cy="369332"/>
            </a:xfrm>
            <a:prstGeom prst="rect">
              <a:avLst/>
            </a:prstGeom>
            <a:noFill/>
          </p:spPr>
          <p:txBody>
            <a:bodyPr wrap="square" rtlCol="0">
              <a:spAutoFit/>
            </a:bodyPr>
            <a:lstStyle/>
            <a:p>
              <a:r>
                <a:rPr lang="en-US" b="1" dirty="0">
                  <a:solidFill>
                    <a:srgbClr val="EFEFEF"/>
                  </a:solidFill>
                </a:rPr>
                <a:t>“Business in a Box”</a:t>
              </a:r>
            </a:p>
          </p:txBody>
        </p:sp>
        <p:pic>
          <p:nvPicPr>
            <p:cNvPr id="10" name="Picture 3" descr="\\MAGNUM\Projects\Microsoft\Cloud Power FY12\Design\Icons\PNGs\Storefront.png"/>
            <p:cNvPicPr>
              <a:picLocks noChangeAspect="1" noChangeArrowheads="1"/>
            </p:cNvPicPr>
            <p:nvPr/>
          </p:nvPicPr>
          <p:blipFill>
            <a:blip r:embed="rId2" cstate="screen">
              <a:lum bright="100000"/>
              <a:extLst>
                <a:ext uri="{28A0092B-C50C-407E-A947-70E740481C1C}">
                  <a14:useLocalDpi xmlns:a14="http://schemas.microsoft.com/office/drawing/2010/main"/>
                </a:ext>
              </a:extLst>
            </a:blip>
            <a:srcRect/>
            <a:stretch>
              <a:fillRect/>
            </a:stretch>
          </p:blipFill>
          <p:spPr bwMode="auto">
            <a:xfrm flipH="1">
              <a:off x="479717" y="362441"/>
              <a:ext cx="844926" cy="1022769"/>
            </a:xfrm>
            <a:prstGeom prst="rect">
              <a:avLst/>
            </a:prstGeom>
            <a:noFill/>
          </p:spPr>
        </p:pic>
        <p:grpSp>
          <p:nvGrpSpPr>
            <p:cNvPr id="11" name="Group 10"/>
            <p:cNvGrpSpPr/>
            <p:nvPr/>
          </p:nvGrpSpPr>
          <p:grpSpPr>
            <a:xfrm>
              <a:off x="530514" y="1031387"/>
              <a:ext cx="985943" cy="940015"/>
              <a:chOff x="347031" y="3519590"/>
              <a:chExt cx="792709" cy="688813"/>
            </a:xfrm>
          </p:grpSpPr>
          <p:pic>
            <p:nvPicPr>
              <p:cNvPr id="12" name="Picture 9" descr="\\MAGNUM\Projects\Microsoft\Cloud Power FY12\Design\Icons\PNGs\Branch.png"/>
              <p:cNvPicPr>
                <a:picLocks noChangeAspect="1" noChangeArrowheads="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695365" y="3519590"/>
                <a:ext cx="440460" cy="440463"/>
              </a:xfrm>
              <a:prstGeom prst="rect">
                <a:avLst/>
              </a:prstGeom>
              <a:noFill/>
            </p:spPr>
          </p:pic>
          <p:pic>
            <p:nvPicPr>
              <p:cNvPr id="13" name="Picture 9" descr="\\MAGNUM\Projects\Microsoft\Cloud Power FY12\Design\Icons\PNGs\Branch.png"/>
              <p:cNvPicPr>
                <a:picLocks noChangeAspect="1" noChangeArrowheads="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a:off x="699277" y="3767940"/>
                <a:ext cx="440463" cy="440463"/>
              </a:xfrm>
              <a:prstGeom prst="rect">
                <a:avLst/>
              </a:prstGeom>
              <a:noFill/>
            </p:spPr>
          </p:pic>
          <p:pic>
            <p:nvPicPr>
              <p:cNvPr id="14" name="Picture 9" descr="\\MAGNUM\Projects\Microsoft\Cloud Power FY12\Design\Icons\PNGs\Branch.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flipH="1">
                <a:off x="347031" y="3657484"/>
                <a:ext cx="448848" cy="440463"/>
              </a:xfrm>
              <a:prstGeom prst="rect">
                <a:avLst/>
              </a:prstGeom>
              <a:noFill/>
            </p:spPr>
          </p:pic>
        </p:grpSp>
        <p:sp>
          <p:nvSpPr>
            <p:cNvPr id="15" name="TextBox 14"/>
            <p:cNvSpPr txBox="1"/>
            <p:nvPr/>
          </p:nvSpPr>
          <p:spPr>
            <a:xfrm>
              <a:off x="1590197" y="1302013"/>
              <a:ext cx="2197694" cy="369332"/>
            </a:xfrm>
            <a:prstGeom prst="rect">
              <a:avLst/>
            </a:prstGeom>
            <a:noFill/>
          </p:spPr>
          <p:txBody>
            <a:bodyPr wrap="square" rtlCol="0">
              <a:spAutoFit/>
            </a:bodyPr>
            <a:lstStyle/>
            <a:p>
              <a:r>
                <a:rPr lang="en-US" b="1" dirty="0">
                  <a:solidFill>
                    <a:srgbClr val="EFEFEF"/>
                  </a:solidFill>
                </a:rPr>
                <a:t>“Branch in a Box” </a:t>
              </a:r>
            </a:p>
          </p:txBody>
        </p:sp>
        <p:sp>
          <p:nvSpPr>
            <p:cNvPr id="16" name="TextBox 15"/>
            <p:cNvSpPr txBox="1"/>
            <p:nvPr/>
          </p:nvSpPr>
          <p:spPr>
            <a:xfrm>
              <a:off x="476009" y="1946894"/>
              <a:ext cx="3474111" cy="461665"/>
            </a:xfrm>
            <a:prstGeom prst="rect">
              <a:avLst/>
            </a:prstGeom>
            <a:noFill/>
          </p:spPr>
          <p:txBody>
            <a:bodyPr wrap="square" rtlCol="0">
              <a:spAutoFit/>
            </a:bodyPr>
            <a:lstStyle/>
            <a:p>
              <a:pPr algn="ctr"/>
              <a:r>
                <a:rPr lang="en-US" sz="2400" dirty="0">
                  <a:solidFill>
                    <a:srgbClr val="EFEFEF"/>
                  </a:solidFill>
                </a:rPr>
                <a:t>Virtualization  </a:t>
              </a:r>
              <a:r>
                <a:rPr lang="en-US" sz="2400" dirty="0" smtClean="0">
                  <a:solidFill>
                    <a:srgbClr val="EFEFEF"/>
                  </a:solidFill>
                </a:rPr>
                <a:t>Appliance</a:t>
              </a:r>
              <a:endParaRPr lang="en-US" sz="2400" dirty="0">
                <a:solidFill>
                  <a:srgbClr val="EFEFEF"/>
                </a:solidFill>
              </a:endParaRPr>
            </a:p>
          </p:txBody>
        </p:sp>
      </p:grpSp>
      <p:pic>
        <p:nvPicPr>
          <p:cNvPr id="19" name="Picture 18"/>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442269" y="262309"/>
            <a:ext cx="2005355" cy="1414591"/>
          </a:xfrm>
          <a:prstGeom prst="rect">
            <a:avLst/>
          </a:prstGeom>
        </p:spPr>
      </p:pic>
      <p:grpSp>
        <p:nvGrpSpPr>
          <p:cNvPr id="20" name="Group 19"/>
          <p:cNvGrpSpPr/>
          <p:nvPr/>
        </p:nvGrpSpPr>
        <p:grpSpPr>
          <a:xfrm>
            <a:off x="4861560" y="2562225"/>
            <a:ext cx="7145338" cy="3530885"/>
            <a:chOff x="304800" y="1103992"/>
            <a:chExt cx="7145338" cy="3530885"/>
          </a:xfrm>
        </p:grpSpPr>
        <p:sp>
          <p:nvSpPr>
            <p:cNvPr id="21" name="Rounded Rectangle 20"/>
            <p:cNvSpPr/>
            <p:nvPr/>
          </p:nvSpPr>
          <p:spPr>
            <a:xfrm>
              <a:off x="304800" y="1536772"/>
              <a:ext cx="1393370" cy="3098105"/>
            </a:xfrm>
            <a:prstGeom prst="roundRect">
              <a:avLst>
                <a:gd name="adj" fmla="val 3736"/>
              </a:avLst>
            </a:prstGeom>
            <a:solidFill>
              <a:srgbClr val="008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444444"/>
                </a:solidFill>
              </a:endParaRPr>
            </a:p>
          </p:txBody>
        </p:sp>
        <p:sp>
          <p:nvSpPr>
            <p:cNvPr id="22" name="Rounded Rectangle 21"/>
            <p:cNvSpPr/>
            <p:nvPr/>
          </p:nvSpPr>
          <p:spPr>
            <a:xfrm>
              <a:off x="1742793" y="1536772"/>
              <a:ext cx="1393370" cy="3098105"/>
            </a:xfrm>
            <a:prstGeom prst="roundRect">
              <a:avLst>
                <a:gd name="adj" fmla="val 3736"/>
              </a:avLst>
            </a:prstGeom>
            <a:solidFill>
              <a:srgbClr val="44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444444"/>
                </a:solidFill>
              </a:endParaRPr>
            </a:p>
          </p:txBody>
        </p:sp>
        <p:sp>
          <p:nvSpPr>
            <p:cNvPr id="23" name="Rounded Rectangle 22"/>
            <p:cNvSpPr/>
            <p:nvPr/>
          </p:nvSpPr>
          <p:spPr>
            <a:xfrm>
              <a:off x="3180785" y="1536772"/>
              <a:ext cx="1393370" cy="3098105"/>
            </a:xfrm>
            <a:prstGeom prst="roundRect">
              <a:avLst>
                <a:gd name="adj" fmla="val 3736"/>
              </a:avLst>
            </a:prstGeom>
            <a:solidFill>
              <a:srgbClr val="DC5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444444"/>
                </a:solidFill>
              </a:endParaRPr>
            </a:p>
          </p:txBody>
        </p:sp>
        <p:sp>
          <p:nvSpPr>
            <p:cNvPr id="24" name="Rounded Rectangle 23"/>
            <p:cNvSpPr/>
            <p:nvPr/>
          </p:nvSpPr>
          <p:spPr>
            <a:xfrm>
              <a:off x="4641088" y="1536772"/>
              <a:ext cx="1393370" cy="3098105"/>
            </a:xfrm>
            <a:prstGeom prst="roundRect">
              <a:avLst>
                <a:gd name="adj" fmla="val 3736"/>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444444"/>
                </a:solidFill>
              </a:endParaRPr>
            </a:p>
          </p:txBody>
        </p:sp>
        <p:sp>
          <p:nvSpPr>
            <p:cNvPr id="25" name="Rounded Rectangle 24"/>
            <p:cNvSpPr/>
            <p:nvPr/>
          </p:nvSpPr>
          <p:spPr>
            <a:xfrm>
              <a:off x="6056768" y="1536772"/>
              <a:ext cx="1393370" cy="3098105"/>
            </a:xfrm>
            <a:prstGeom prst="roundRect">
              <a:avLst>
                <a:gd name="adj" fmla="val 3736"/>
              </a:avLst>
            </a:prstGeom>
            <a:solidFill>
              <a:srgbClr val="7A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444444"/>
                </a:solidFill>
              </a:endParaRPr>
            </a:p>
          </p:txBody>
        </p:sp>
        <p:sp>
          <p:nvSpPr>
            <p:cNvPr id="26" name="Rounded Rectangle 25"/>
            <p:cNvSpPr/>
            <p:nvPr/>
          </p:nvSpPr>
          <p:spPr>
            <a:xfrm>
              <a:off x="589808" y="1116353"/>
              <a:ext cx="823355" cy="824877"/>
            </a:xfrm>
            <a:prstGeom prst="roundRect">
              <a:avLst/>
            </a:prstGeom>
            <a:solidFill>
              <a:srgbClr val="0085C3"/>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444444"/>
                </a:solidFill>
              </a:endParaRPr>
            </a:p>
          </p:txBody>
        </p:sp>
        <p:sp>
          <p:nvSpPr>
            <p:cNvPr id="27" name="Rounded Rectangle 26"/>
            <p:cNvSpPr/>
            <p:nvPr/>
          </p:nvSpPr>
          <p:spPr>
            <a:xfrm>
              <a:off x="2027801" y="1116353"/>
              <a:ext cx="823355" cy="824878"/>
            </a:xfrm>
            <a:prstGeom prst="roundRect">
              <a:avLst/>
            </a:prstGeom>
            <a:solidFill>
              <a:srgbClr val="444444"/>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444444"/>
                </a:solidFill>
              </a:endParaRPr>
            </a:p>
          </p:txBody>
        </p:sp>
        <p:sp>
          <p:nvSpPr>
            <p:cNvPr id="28" name="Rounded Rectangle 27"/>
            <p:cNvSpPr/>
            <p:nvPr/>
          </p:nvSpPr>
          <p:spPr>
            <a:xfrm>
              <a:off x="3465793" y="1116353"/>
              <a:ext cx="823355" cy="824878"/>
            </a:xfrm>
            <a:prstGeom prst="roundRect">
              <a:avLst/>
            </a:prstGeom>
            <a:solidFill>
              <a:srgbClr val="DC5034"/>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444444"/>
                </a:solidFill>
              </a:endParaRPr>
            </a:p>
          </p:txBody>
        </p:sp>
        <p:sp>
          <p:nvSpPr>
            <p:cNvPr id="29" name="Rounded Rectangle 28"/>
            <p:cNvSpPr/>
            <p:nvPr/>
          </p:nvSpPr>
          <p:spPr>
            <a:xfrm>
              <a:off x="4926096" y="1116353"/>
              <a:ext cx="823355" cy="824878"/>
            </a:xfrm>
            <a:prstGeom prst="roundRect">
              <a:avLst/>
            </a:prstGeom>
            <a:solidFill>
              <a:srgbClr val="EEEEEE"/>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444444"/>
                </a:solidFill>
              </a:endParaRPr>
            </a:p>
          </p:txBody>
        </p:sp>
        <p:sp>
          <p:nvSpPr>
            <p:cNvPr id="30" name="Rounded Rectangle 29"/>
            <p:cNvSpPr/>
            <p:nvPr/>
          </p:nvSpPr>
          <p:spPr>
            <a:xfrm>
              <a:off x="6341776" y="1116353"/>
              <a:ext cx="823355" cy="824878"/>
            </a:xfrm>
            <a:prstGeom prst="roundRect">
              <a:avLst/>
            </a:prstGeom>
            <a:solidFill>
              <a:srgbClr val="7AB800"/>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444444"/>
                </a:solidFill>
              </a:endParaRPr>
            </a:p>
          </p:txBody>
        </p:sp>
        <p:sp>
          <p:nvSpPr>
            <p:cNvPr id="31" name="TextBox 30"/>
            <p:cNvSpPr txBox="1"/>
            <p:nvPr/>
          </p:nvSpPr>
          <p:spPr>
            <a:xfrm>
              <a:off x="304800" y="2030754"/>
              <a:ext cx="1393370" cy="523220"/>
            </a:xfrm>
            <a:prstGeom prst="rect">
              <a:avLst/>
            </a:prstGeom>
            <a:noFill/>
          </p:spPr>
          <p:txBody>
            <a:bodyPr wrap="square" rtlCol="0">
              <a:spAutoFit/>
            </a:bodyPr>
            <a:lstStyle/>
            <a:p>
              <a:pPr algn="ctr" fontAlgn="base">
                <a:spcBef>
                  <a:spcPct val="0"/>
                </a:spcBef>
                <a:spcAft>
                  <a:spcPct val="0"/>
                </a:spcAft>
              </a:pPr>
              <a:r>
                <a:rPr lang="en-US" sz="1400" b="1" dirty="0" smtClean="0">
                  <a:solidFill>
                    <a:srgbClr val="FFFFFF"/>
                  </a:solidFill>
                  <a:latin typeface="+mn-lt"/>
                </a:rPr>
                <a:t>Remote and branch offices</a:t>
              </a:r>
              <a:endParaRPr lang="en-US" sz="1400" b="1" dirty="0">
                <a:solidFill>
                  <a:srgbClr val="FFFFFF"/>
                </a:solidFill>
                <a:latin typeface="+mn-lt"/>
              </a:endParaRPr>
            </a:p>
          </p:txBody>
        </p:sp>
        <p:sp>
          <p:nvSpPr>
            <p:cNvPr id="32" name="TextBox 31"/>
            <p:cNvSpPr txBox="1"/>
            <p:nvPr/>
          </p:nvSpPr>
          <p:spPr>
            <a:xfrm>
              <a:off x="1747679" y="2030754"/>
              <a:ext cx="1383599" cy="307777"/>
            </a:xfrm>
            <a:prstGeom prst="rect">
              <a:avLst/>
            </a:prstGeom>
            <a:noFill/>
          </p:spPr>
          <p:txBody>
            <a:bodyPr wrap="square" rtlCol="0">
              <a:spAutoFit/>
            </a:bodyPr>
            <a:lstStyle/>
            <a:p>
              <a:pPr algn="ctr" fontAlgn="base">
                <a:spcBef>
                  <a:spcPct val="0"/>
                </a:spcBef>
                <a:spcAft>
                  <a:spcPct val="0"/>
                </a:spcAft>
              </a:pPr>
              <a:r>
                <a:rPr lang="en-US" sz="1400" b="1" dirty="0" smtClean="0">
                  <a:solidFill>
                    <a:srgbClr val="FFFFFF"/>
                  </a:solidFill>
                  <a:latin typeface="+mn-lt"/>
                </a:rPr>
                <a:t>Government</a:t>
              </a:r>
              <a:endParaRPr lang="en-US" sz="1400" b="1" dirty="0">
                <a:solidFill>
                  <a:srgbClr val="FFFFFF"/>
                </a:solidFill>
                <a:latin typeface="+mn-lt"/>
              </a:endParaRPr>
            </a:p>
          </p:txBody>
        </p:sp>
        <p:sp>
          <p:nvSpPr>
            <p:cNvPr id="33" name="TextBox 32"/>
            <p:cNvSpPr txBox="1"/>
            <p:nvPr/>
          </p:nvSpPr>
          <p:spPr>
            <a:xfrm>
              <a:off x="3186086" y="2030754"/>
              <a:ext cx="1382769" cy="738664"/>
            </a:xfrm>
            <a:prstGeom prst="rect">
              <a:avLst/>
            </a:prstGeom>
            <a:noFill/>
          </p:spPr>
          <p:txBody>
            <a:bodyPr wrap="square" rtlCol="0">
              <a:spAutoFit/>
            </a:bodyPr>
            <a:lstStyle/>
            <a:p>
              <a:pPr algn="ctr" fontAlgn="base">
                <a:spcBef>
                  <a:spcPct val="0"/>
                </a:spcBef>
                <a:spcAft>
                  <a:spcPct val="0"/>
                </a:spcAft>
              </a:pPr>
              <a:r>
                <a:rPr lang="en-US" sz="1400" b="1" dirty="0" smtClean="0">
                  <a:solidFill>
                    <a:srgbClr val="FFFFFF"/>
                  </a:solidFill>
                  <a:latin typeface="+mn-lt"/>
                </a:rPr>
                <a:t>Small business &amp; healthcare</a:t>
              </a:r>
              <a:endParaRPr lang="en-US" sz="1400" b="1" dirty="0">
                <a:solidFill>
                  <a:srgbClr val="FFFFFF"/>
                </a:solidFill>
                <a:latin typeface="+mn-lt"/>
              </a:endParaRPr>
            </a:p>
          </p:txBody>
        </p:sp>
        <p:sp>
          <p:nvSpPr>
            <p:cNvPr id="34" name="TextBox 33"/>
            <p:cNvSpPr txBox="1"/>
            <p:nvPr/>
          </p:nvSpPr>
          <p:spPr>
            <a:xfrm>
              <a:off x="4627720" y="2030754"/>
              <a:ext cx="1420107" cy="523220"/>
            </a:xfrm>
            <a:prstGeom prst="rect">
              <a:avLst/>
            </a:prstGeom>
            <a:noFill/>
          </p:spPr>
          <p:txBody>
            <a:bodyPr wrap="square" rtlCol="0">
              <a:spAutoFit/>
            </a:bodyPr>
            <a:lstStyle/>
            <a:p>
              <a:pPr algn="ctr" fontAlgn="base">
                <a:spcBef>
                  <a:spcPct val="0"/>
                </a:spcBef>
                <a:spcAft>
                  <a:spcPct val="0"/>
                </a:spcAft>
              </a:pPr>
              <a:r>
                <a:rPr lang="en-US" sz="1400" b="1" dirty="0" smtClean="0">
                  <a:solidFill>
                    <a:srgbClr val="444444"/>
                  </a:solidFill>
                  <a:latin typeface="+mn-lt"/>
                </a:rPr>
                <a:t>Retail &amp; hospitality</a:t>
              </a:r>
              <a:endParaRPr lang="en-US" sz="1400" b="1" dirty="0">
                <a:solidFill>
                  <a:srgbClr val="444444"/>
                </a:solidFill>
                <a:latin typeface="+mn-lt"/>
              </a:endParaRPr>
            </a:p>
          </p:txBody>
        </p:sp>
        <p:sp>
          <p:nvSpPr>
            <p:cNvPr id="35" name="TextBox 34"/>
            <p:cNvSpPr txBox="1"/>
            <p:nvPr/>
          </p:nvSpPr>
          <p:spPr>
            <a:xfrm>
              <a:off x="6102919" y="2030754"/>
              <a:ext cx="1301069" cy="307777"/>
            </a:xfrm>
            <a:prstGeom prst="rect">
              <a:avLst/>
            </a:prstGeom>
            <a:noFill/>
          </p:spPr>
          <p:txBody>
            <a:bodyPr wrap="square" rtlCol="0">
              <a:spAutoFit/>
            </a:bodyPr>
            <a:lstStyle/>
            <a:p>
              <a:pPr algn="ctr" fontAlgn="base">
                <a:spcBef>
                  <a:spcPct val="0"/>
                </a:spcBef>
                <a:spcAft>
                  <a:spcPct val="0"/>
                </a:spcAft>
              </a:pPr>
              <a:r>
                <a:rPr lang="en-US" sz="1400" b="1" dirty="0" smtClean="0">
                  <a:solidFill>
                    <a:srgbClr val="FFFFFF"/>
                  </a:solidFill>
                  <a:latin typeface="+mn-lt"/>
                </a:rPr>
                <a:t>Education</a:t>
              </a:r>
              <a:endParaRPr lang="en-US" sz="1400" b="1" dirty="0">
                <a:solidFill>
                  <a:srgbClr val="FFFFFF"/>
                </a:solidFill>
                <a:latin typeface="+mn-lt"/>
              </a:endParaRPr>
            </a:p>
          </p:txBody>
        </p:sp>
        <p:sp>
          <p:nvSpPr>
            <p:cNvPr id="36" name="TextBox 35"/>
            <p:cNvSpPr txBox="1"/>
            <p:nvPr/>
          </p:nvSpPr>
          <p:spPr>
            <a:xfrm>
              <a:off x="431470" y="2772666"/>
              <a:ext cx="1140030" cy="1200329"/>
            </a:xfrm>
            <a:prstGeom prst="rect">
              <a:avLst/>
            </a:prstGeom>
            <a:noFill/>
          </p:spPr>
          <p:txBody>
            <a:bodyPr wrap="square" rtlCol="0">
              <a:spAutoFit/>
            </a:bodyPr>
            <a:lstStyle/>
            <a:p>
              <a:pPr fontAlgn="base">
                <a:spcBef>
                  <a:spcPct val="0"/>
                </a:spcBef>
                <a:spcAft>
                  <a:spcPts val="600"/>
                </a:spcAft>
              </a:pPr>
              <a:r>
                <a:rPr lang="en-US" sz="1200" dirty="0" smtClean="0">
                  <a:solidFill>
                    <a:srgbClr val="FFFFFF"/>
                  </a:solidFill>
                  <a:latin typeface="+mn-lt"/>
                </a:rPr>
                <a:t>Affordably extends the datacenter with centralized control</a:t>
              </a:r>
              <a:endParaRPr lang="en-US" sz="1200" dirty="0">
                <a:solidFill>
                  <a:srgbClr val="FFFFFF"/>
                </a:solidFill>
                <a:latin typeface="+mn-lt"/>
              </a:endParaRPr>
            </a:p>
          </p:txBody>
        </p:sp>
        <p:sp>
          <p:nvSpPr>
            <p:cNvPr id="37" name="TextBox 36"/>
            <p:cNvSpPr txBox="1"/>
            <p:nvPr/>
          </p:nvSpPr>
          <p:spPr>
            <a:xfrm>
              <a:off x="1869463" y="2777583"/>
              <a:ext cx="1140030" cy="1200329"/>
            </a:xfrm>
            <a:prstGeom prst="rect">
              <a:avLst/>
            </a:prstGeom>
            <a:noFill/>
          </p:spPr>
          <p:txBody>
            <a:bodyPr wrap="square" rtlCol="0">
              <a:spAutoFit/>
            </a:bodyPr>
            <a:lstStyle/>
            <a:p>
              <a:pPr fontAlgn="base">
                <a:spcBef>
                  <a:spcPct val="0"/>
                </a:spcBef>
                <a:spcAft>
                  <a:spcPts val="600"/>
                </a:spcAft>
              </a:pPr>
              <a:r>
                <a:rPr lang="en-US" sz="1200" dirty="0" smtClean="0">
                  <a:solidFill>
                    <a:srgbClr val="FFFFFF"/>
                  </a:solidFill>
                  <a:latin typeface="+mn-lt"/>
                </a:rPr>
                <a:t>Address datacenter sprawl while empowering remote users and agencies</a:t>
              </a:r>
              <a:endParaRPr lang="en-US" sz="1200" dirty="0">
                <a:solidFill>
                  <a:srgbClr val="FFFFFF"/>
                </a:solidFill>
                <a:latin typeface="+mn-lt"/>
              </a:endParaRPr>
            </a:p>
          </p:txBody>
        </p:sp>
        <p:sp>
          <p:nvSpPr>
            <p:cNvPr id="38" name="TextBox 37"/>
            <p:cNvSpPr txBox="1"/>
            <p:nvPr/>
          </p:nvSpPr>
          <p:spPr>
            <a:xfrm>
              <a:off x="3307455" y="2779359"/>
              <a:ext cx="1140030" cy="1384995"/>
            </a:xfrm>
            <a:prstGeom prst="rect">
              <a:avLst/>
            </a:prstGeom>
            <a:noFill/>
          </p:spPr>
          <p:txBody>
            <a:bodyPr wrap="square" rtlCol="0">
              <a:spAutoFit/>
            </a:bodyPr>
            <a:lstStyle/>
            <a:p>
              <a:pPr fontAlgn="base">
                <a:spcBef>
                  <a:spcPct val="0"/>
                </a:spcBef>
                <a:spcAft>
                  <a:spcPts val="600"/>
                </a:spcAft>
              </a:pPr>
              <a:r>
                <a:rPr lang="en-US" sz="1200" dirty="0" smtClean="0">
                  <a:solidFill>
                    <a:srgbClr val="FFFFFF"/>
                  </a:solidFill>
                  <a:latin typeface="+mn-lt"/>
                </a:rPr>
                <a:t>Power the office with better performance, manageability, reliability and security</a:t>
              </a:r>
              <a:endParaRPr lang="en-US" sz="1200" dirty="0">
                <a:solidFill>
                  <a:srgbClr val="FFFFFF"/>
                </a:solidFill>
                <a:latin typeface="+mn-lt"/>
              </a:endParaRPr>
            </a:p>
          </p:txBody>
        </p:sp>
        <p:sp>
          <p:nvSpPr>
            <p:cNvPr id="39" name="TextBox 38"/>
            <p:cNvSpPr txBox="1"/>
            <p:nvPr/>
          </p:nvSpPr>
          <p:spPr>
            <a:xfrm>
              <a:off x="4767758" y="2786975"/>
              <a:ext cx="1140030" cy="1200329"/>
            </a:xfrm>
            <a:prstGeom prst="rect">
              <a:avLst/>
            </a:prstGeom>
            <a:noFill/>
          </p:spPr>
          <p:txBody>
            <a:bodyPr wrap="square" rtlCol="0">
              <a:spAutoFit/>
            </a:bodyPr>
            <a:lstStyle/>
            <a:p>
              <a:pPr fontAlgn="base">
                <a:spcBef>
                  <a:spcPct val="0"/>
                </a:spcBef>
                <a:spcAft>
                  <a:spcPts val="600"/>
                </a:spcAft>
              </a:pPr>
              <a:r>
                <a:rPr lang="en-US" sz="1200" dirty="0" smtClean="0">
                  <a:solidFill>
                    <a:srgbClr val="444444"/>
                  </a:solidFill>
                  <a:latin typeface="+mn-lt"/>
                </a:rPr>
                <a:t>Real-time and reliable management of every part of the business</a:t>
              </a:r>
              <a:endParaRPr lang="en-US" sz="1200" dirty="0">
                <a:solidFill>
                  <a:srgbClr val="444444"/>
                </a:solidFill>
                <a:latin typeface="+mn-lt"/>
              </a:endParaRPr>
            </a:p>
          </p:txBody>
        </p:sp>
        <p:sp>
          <p:nvSpPr>
            <p:cNvPr id="40" name="TextBox 39"/>
            <p:cNvSpPr txBox="1"/>
            <p:nvPr/>
          </p:nvSpPr>
          <p:spPr>
            <a:xfrm>
              <a:off x="6183438" y="2786975"/>
              <a:ext cx="1140030" cy="1200329"/>
            </a:xfrm>
            <a:prstGeom prst="rect">
              <a:avLst/>
            </a:prstGeom>
            <a:noFill/>
          </p:spPr>
          <p:txBody>
            <a:bodyPr wrap="square" rtlCol="0">
              <a:spAutoFit/>
            </a:bodyPr>
            <a:lstStyle/>
            <a:p>
              <a:pPr fontAlgn="base">
                <a:spcBef>
                  <a:spcPct val="0"/>
                </a:spcBef>
                <a:spcAft>
                  <a:spcPts val="600"/>
                </a:spcAft>
              </a:pPr>
              <a:r>
                <a:rPr lang="en-US" sz="1200" dirty="0" smtClean="0">
                  <a:solidFill>
                    <a:srgbClr val="FFFFFF"/>
                  </a:solidFill>
                  <a:latin typeface="+mn-lt"/>
                </a:rPr>
                <a:t>Empower points of education with security and governance</a:t>
              </a:r>
              <a:endParaRPr lang="en-US" sz="1200" dirty="0">
                <a:solidFill>
                  <a:srgbClr val="FFFFFF"/>
                </a:solidFill>
                <a:latin typeface="+mn-lt"/>
              </a:endParaRPr>
            </a:p>
          </p:txBody>
        </p:sp>
        <p:pic>
          <p:nvPicPr>
            <p:cNvPr id="41" name="Picture 40"/>
            <p:cNvPicPr>
              <a:picLocks noChangeAspect="1"/>
            </p:cNvPicPr>
            <p:nvPr/>
          </p:nvPicPr>
          <p:blipFill>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6423480" y="1192554"/>
              <a:ext cx="659946" cy="659946"/>
            </a:xfrm>
            <a:prstGeom prst="rect">
              <a:avLst/>
            </a:prstGeom>
          </p:spPr>
        </p:pic>
        <p:pic>
          <p:nvPicPr>
            <p:cNvPr id="42" name="Picture 41"/>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p:blipFill>
          <p:spPr>
            <a:xfrm>
              <a:off x="4915304" y="1103992"/>
              <a:ext cx="621741" cy="353320"/>
            </a:xfrm>
            <a:prstGeom prst="rect">
              <a:avLst/>
            </a:prstGeom>
          </p:spPr>
        </p:pic>
        <p:pic>
          <p:nvPicPr>
            <p:cNvPr id="43" name="Picture 42"/>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760430" y="1270727"/>
              <a:ext cx="482110" cy="506565"/>
            </a:xfrm>
            <a:prstGeom prst="rect">
              <a:avLst/>
            </a:prstGeom>
          </p:spPr>
        </p:pic>
        <p:pic>
          <p:nvPicPr>
            <p:cNvPr id="44" name="Picture 43"/>
            <p:cNvPicPr>
              <a:picLocks noChangeAspect="1"/>
            </p:cNvPicPr>
            <p:nvPr/>
          </p:nvPicPr>
          <p:blipFill>
            <a:blip r:embed="rId12" cstate="email">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tretch>
              <a:fillRect/>
            </a:stretch>
          </p:blipFill>
          <p:spPr>
            <a:xfrm>
              <a:off x="3583148" y="1236630"/>
              <a:ext cx="588644" cy="537340"/>
            </a:xfrm>
            <a:prstGeom prst="rect">
              <a:avLst/>
            </a:prstGeom>
          </p:spPr>
        </p:pic>
        <p:pic>
          <p:nvPicPr>
            <p:cNvPr id="45" name="Picture 44"/>
            <p:cNvPicPr>
              <a:picLocks noChangeAspect="1"/>
            </p:cNvPicPr>
            <p:nvPr/>
          </p:nvPicPr>
          <p:blipFill>
            <a:blip r:embed="rId14" cstate="email">
              <a:extLst>
                <a:ext uri="{BEBA8EAE-BF5A-486C-A8C5-ECC9F3942E4B}">
                  <a14:imgProps xmlns:a14="http://schemas.microsoft.com/office/drawing/2010/main">
                    <a14:imgLayer r:embed="rId15">
                      <a14:imgEffect>
                        <a14:brightnessContrast contrast="-100000"/>
                      </a14:imgEffect>
                    </a14:imgLayer>
                  </a14:imgProps>
                </a:ext>
                <a:ext uri="{28A0092B-C50C-407E-A947-70E740481C1C}">
                  <a14:useLocalDpi xmlns:a14="http://schemas.microsoft.com/office/drawing/2010/main"/>
                </a:ext>
              </a:extLst>
            </a:blip>
            <a:stretch>
              <a:fillRect/>
            </a:stretch>
          </p:blipFill>
          <p:spPr>
            <a:xfrm>
              <a:off x="4994873" y="1344954"/>
              <a:ext cx="685800" cy="445732"/>
            </a:xfrm>
            <a:prstGeom prst="rect">
              <a:avLst/>
            </a:prstGeom>
          </p:spPr>
        </p:pic>
        <p:pic>
          <p:nvPicPr>
            <p:cNvPr id="46" name="Picture 45"/>
            <p:cNvPicPr>
              <a:picLocks noChangeAspect="1"/>
            </p:cNvPicPr>
            <p:nvPr/>
          </p:nvPicPr>
          <p:blipFill>
            <a:blip r:embed="rId16" cstate="email">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a:ext>
              </a:extLst>
            </a:blip>
            <a:stretch>
              <a:fillRect/>
            </a:stretch>
          </p:blipFill>
          <p:spPr>
            <a:xfrm>
              <a:off x="2139369" y="1268754"/>
              <a:ext cx="600219" cy="567854"/>
            </a:xfrm>
            <a:prstGeom prst="rect">
              <a:avLst/>
            </a:prstGeom>
          </p:spPr>
        </p:pic>
      </p:grpSp>
      <p:sp>
        <p:nvSpPr>
          <p:cNvPr id="48" name="Text Placeholder 3"/>
          <p:cNvSpPr txBox="1">
            <a:spLocks/>
          </p:cNvSpPr>
          <p:nvPr/>
        </p:nvSpPr>
        <p:spPr>
          <a:xfrm>
            <a:off x="9894533" y="6162989"/>
            <a:ext cx="2839064" cy="3785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t>Graphic by Dell</a:t>
            </a:r>
          </a:p>
        </p:txBody>
      </p:sp>
    </p:spTree>
    <p:extLst>
      <p:ext uri="{BB962C8B-B14F-4D97-AF65-F5344CB8AC3E}">
        <p14:creationId xmlns:p14="http://schemas.microsoft.com/office/powerpoint/2010/main" val="1257304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par>
                                <p:cTn id="8" presetID="10" presetClass="entr" presetSubtype="0" fill="hold" nodeType="withEffect">
                                  <p:stCondLst>
                                    <p:cond delay="15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a:xfrm>
            <a:off x="235973" y="296897"/>
            <a:ext cx="11913163" cy="917575"/>
          </a:xfrm>
        </p:spPr>
        <p:txBody>
          <a:bodyPr/>
          <a:lstStyle/>
          <a:p>
            <a:r>
              <a:rPr lang="en-US" dirty="0"/>
              <a:t>Example customer applications </a:t>
            </a:r>
            <a:r>
              <a:rPr lang="en-US" sz="4800" dirty="0"/>
              <a:t/>
            </a:r>
            <a:br>
              <a:rPr lang="en-US" sz="4800" dirty="0"/>
            </a:br>
            <a:r>
              <a:rPr lang="en-US" sz="4000" b="1" dirty="0" smtClean="0"/>
              <a:t>Dell </a:t>
            </a:r>
            <a:r>
              <a:rPr lang="en-US" sz="4000" b="1" dirty="0"/>
              <a:t>PowerEdge VRTX</a:t>
            </a:r>
            <a:r>
              <a:rPr lang="en-US" sz="4800" dirty="0"/>
              <a:t/>
            </a:r>
            <a:br>
              <a:rPr lang="en-US" sz="4800" dirty="0"/>
            </a:br>
            <a:endParaRPr lang="en-US" sz="4800" dirty="0"/>
          </a:p>
        </p:txBody>
      </p:sp>
      <p:pic>
        <p:nvPicPr>
          <p:cNvPr id="32" name="Picture 31"/>
          <p:cNvPicPr>
            <a:picLocks noChangeAspect="1"/>
          </p:cNvPicPr>
          <p:nvPr/>
        </p:nvPicPr>
        <p:blipFill>
          <a:blip r:embed="rId2"/>
          <a:stretch>
            <a:fillRect/>
          </a:stretch>
        </p:blipFill>
        <p:spPr>
          <a:xfrm>
            <a:off x="6012625" y="1783338"/>
            <a:ext cx="5409123" cy="4056843"/>
          </a:xfrm>
          <a:prstGeom prst="rect">
            <a:avLst/>
          </a:prstGeom>
          <a:effectLst>
            <a:reflection blurRad="6350" stA="50000" endPos="38500" dist="50800" dir="5400000" sy="-100000" algn="bl" rotWithShape="0"/>
          </a:effectLst>
          <a:scene3d>
            <a:camera prst="perspectiveContrastingLeftFacing">
              <a:rot lat="1473105" lon="1938192" rev="21254046"/>
            </a:camera>
            <a:lightRig rig="threePt" dir="t"/>
          </a:scene3d>
        </p:spPr>
      </p:pic>
      <p:pic>
        <p:nvPicPr>
          <p:cNvPr id="33" name="Picture 32"/>
          <p:cNvPicPr>
            <a:picLocks noChangeAspect="1"/>
          </p:cNvPicPr>
          <p:nvPr/>
        </p:nvPicPr>
        <p:blipFill>
          <a:blip r:embed="rId3"/>
          <a:stretch>
            <a:fillRect/>
          </a:stretch>
        </p:blipFill>
        <p:spPr>
          <a:xfrm>
            <a:off x="1103418" y="2032596"/>
            <a:ext cx="5371123" cy="4028343"/>
          </a:xfrm>
          <a:prstGeom prst="rect">
            <a:avLst/>
          </a:prstGeom>
          <a:effectLst>
            <a:reflection blurRad="6350" stA="50000" endPos="38500" dist="50800" dir="5400000" sy="-100000" algn="bl" rotWithShape="0"/>
          </a:effectLst>
          <a:scene3d>
            <a:camera prst="perspectiveContrastingRightFacing">
              <a:rot lat="875946" lon="19599821" rev="325080"/>
            </a:camera>
            <a:lightRig rig="threePt" dir="t"/>
          </a:scene3d>
        </p:spPr>
      </p:pic>
      <p:grpSp>
        <p:nvGrpSpPr>
          <p:cNvPr id="34" name="Group 33"/>
          <p:cNvGrpSpPr/>
          <p:nvPr/>
        </p:nvGrpSpPr>
        <p:grpSpPr>
          <a:xfrm>
            <a:off x="9087618" y="47265"/>
            <a:ext cx="3348857" cy="1490978"/>
            <a:chOff x="309027" y="362441"/>
            <a:chExt cx="3896577" cy="1490978"/>
          </a:xfrm>
        </p:grpSpPr>
        <p:sp>
          <p:nvSpPr>
            <p:cNvPr id="35" name="Rectangle 34"/>
            <p:cNvSpPr/>
            <p:nvPr/>
          </p:nvSpPr>
          <p:spPr bwMode="auto">
            <a:xfrm>
              <a:off x="309027" y="521636"/>
              <a:ext cx="3636468" cy="1225288"/>
            </a:xfrm>
            <a:prstGeom prst="rect">
              <a:avLst/>
            </a:prstGeom>
            <a:solidFill>
              <a:schemeClr val="accent2">
                <a:alpha val="96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36" name="TextBox 35"/>
            <p:cNvSpPr txBox="1"/>
            <p:nvPr/>
          </p:nvSpPr>
          <p:spPr>
            <a:xfrm>
              <a:off x="1518687" y="664785"/>
              <a:ext cx="2686917" cy="338554"/>
            </a:xfrm>
            <a:prstGeom prst="rect">
              <a:avLst/>
            </a:prstGeom>
            <a:noFill/>
          </p:spPr>
          <p:txBody>
            <a:bodyPr wrap="square" rtlCol="0">
              <a:spAutoFit/>
            </a:bodyPr>
            <a:lstStyle/>
            <a:p>
              <a:r>
                <a:rPr lang="en-US" sz="1600" b="1" dirty="0">
                  <a:solidFill>
                    <a:srgbClr val="EFEFEF"/>
                  </a:solidFill>
                </a:rPr>
                <a:t>“Business in a Box”</a:t>
              </a:r>
            </a:p>
          </p:txBody>
        </p:sp>
        <p:pic>
          <p:nvPicPr>
            <p:cNvPr id="37" name="Picture 3" descr="\\MAGNUM\Projects\Microsoft\Cloud Power FY12\Design\Icons\PNGs\Storefront.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flipH="1">
              <a:off x="325274" y="362441"/>
              <a:ext cx="844925" cy="1022769"/>
            </a:xfrm>
            <a:prstGeom prst="rect">
              <a:avLst/>
            </a:prstGeom>
            <a:noFill/>
          </p:spPr>
        </p:pic>
        <p:grpSp>
          <p:nvGrpSpPr>
            <p:cNvPr id="38" name="Group 37"/>
            <p:cNvGrpSpPr/>
            <p:nvPr/>
          </p:nvGrpSpPr>
          <p:grpSpPr>
            <a:xfrm>
              <a:off x="525024" y="852061"/>
              <a:ext cx="1093952" cy="1001358"/>
              <a:chOff x="342617" y="3388184"/>
              <a:chExt cx="879549" cy="733763"/>
            </a:xfrm>
          </p:grpSpPr>
          <p:pic>
            <p:nvPicPr>
              <p:cNvPr id="41" name="Picture 9" descr="\\MAGNUM\Projects\Microsoft\Cloud Power FY12\Design\Icons\PNGs\Branch.png"/>
              <p:cNvPicPr>
                <a:picLocks noChangeAspect="1" noChangeArrowheads="1"/>
              </p:cNvPicPr>
              <p:nvPr/>
            </p:nvPicPr>
            <p:blipFill>
              <a:blip r:embed="rId5" cstate="screen">
                <a:lum bright="100000"/>
                <a:extLst>
                  <a:ext uri="{28A0092B-C50C-407E-A947-70E740481C1C}">
                    <a14:useLocalDpi xmlns:a14="http://schemas.microsoft.com/office/drawing/2010/main"/>
                  </a:ext>
                </a:extLst>
              </a:blip>
              <a:srcRect/>
              <a:stretch>
                <a:fillRect/>
              </a:stretch>
            </p:blipFill>
            <p:spPr bwMode="auto">
              <a:xfrm>
                <a:off x="691807" y="3388184"/>
                <a:ext cx="530359" cy="530364"/>
              </a:xfrm>
              <a:prstGeom prst="rect">
                <a:avLst/>
              </a:prstGeom>
              <a:noFill/>
            </p:spPr>
          </p:pic>
          <p:pic>
            <p:nvPicPr>
              <p:cNvPr id="42" name="Picture 9" descr="\\MAGNUM\Projects\Microsoft\Cloud Power FY12\Design\Icons\PNGs\Branch.png"/>
              <p:cNvPicPr>
                <a:picLocks noChangeAspect="1" noChangeArrowheads="1"/>
              </p:cNvPicPr>
              <p:nvPr/>
            </p:nvPicPr>
            <p:blipFill>
              <a:blip r:embed="rId6" cstate="screen">
                <a:lum bright="100000"/>
                <a:extLst>
                  <a:ext uri="{28A0092B-C50C-407E-A947-70E740481C1C}">
                    <a14:useLocalDpi xmlns:a14="http://schemas.microsoft.com/office/drawing/2010/main"/>
                  </a:ext>
                </a:extLst>
              </a:blip>
              <a:srcRect/>
              <a:stretch>
                <a:fillRect/>
              </a:stretch>
            </p:blipFill>
            <p:spPr bwMode="auto">
              <a:xfrm>
                <a:off x="740668" y="3681484"/>
                <a:ext cx="440463" cy="440463"/>
              </a:xfrm>
              <a:prstGeom prst="rect">
                <a:avLst/>
              </a:prstGeom>
              <a:noFill/>
            </p:spPr>
          </p:pic>
          <p:pic>
            <p:nvPicPr>
              <p:cNvPr id="43" name="Picture 9" descr="\\MAGNUM\Projects\Microsoft\Cloud Power FY12\Design\Icons\PNGs\Branch.png"/>
              <p:cNvPicPr>
                <a:picLocks noChangeAspect="1" noChangeArrowheads="1"/>
              </p:cNvPicPr>
              <p:nvPr/>
            </p:nvPicPr>
            <p:blipFill>
              <a:blip r:embed="rId7" cstate="screen">
                <a:lum bright="100000"/>
                <a:extLst>
                  <a:ext uri="{28A0092B-C50C-407E-A947-70E740481C1C}">
                    <a14:useLocalDpi xmlns:a14="http://schemas.microsoft.com/office/drawing/2010/main"/>
                  </a:ext>
                </a:extLst>
              </a:blip>
              <a:srcRect/>
              <a:stretch>
                <a:fillRect/>
              </a:stretch>
            </p:blipFill>
            <p:spPr bwMode="auto">
              <a:xfrm flipH="1">
                <a:off x="342617" y="3526077"/>
                <a:ext cx="540460" cy="530364"/>
              </a:xfrm>
              <a:prstGeom prst="rect">
                <a:avLst/>
              </a:prstGeom>
              <a:noFill/>
            </p:spPr>
          </p:pic>
        </p:grpSp>
        <p:sp>
          <p:nvSpPr>
            <p:cNvPr id="39" name="TextBox 38"/>
            <p:cNvSpPr txBox="1"/>
            <p:nvPr/>
          </p:nvSpPr>
          <p:spPr>
            <a:xfrm>
              <a:off x="1590197" y="1198776"/>
              <a:ext cx="2197695" cy="338554"/>
            </a:xfrm>
            <a:prstGeom prst="rect">
              <a:avLst/>
            </a:prstGeom>
            <a:noFill/>
          </p:spPr>
          <p:txBody>
            <a:bodyPr wrap="square" rtlCol="0">
              <a:spAutoFit/>
            </a:bodyPr>
            <a:lstStyle/>
            <a:p>
              <a:r>
                <a:rPr lang="en-US" sz="1600" b="1" dirty="0">
                  <a:solidFill>
                    <a:srgbClr val="EFEFEF"/>
                  </a:solidFill>
                </a:rPr>
                <a:t>“Branch in a Box” </a:t>
              </a:r>
            </a:p>
          </p:txBody>
        </p:sp>
      </p:grpSp>
      <p:sp>
        <p:nvSpPr>
          <p:cNvPr id="44" name="Text Placeholder 3"/>
          <p:cNvSpPr txBox="1">
            <a:spLocks/>
          </p:cNvSpPr>
          <p:nvPr/>
        </p:nvSpPr>
        <p:spPr>
          <a:xfrm>
            <a:off x="5595843" y="6409047"/>
            <a:ext cx="1757396" cy="3785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t>Graphics by Dell</a:t>
            </a:r>
          </a:p>
        </p:txBody>
      </p:sp>
    </p:spTree>
    <p:extLst>
      <p:ext uri="{BB962C8B-B14F-4D97-AF65-F5344CB8AC3E}">
        <p14:creationId xmlns:p14="http://schemas.microsoft.com/office/powerpoint/2010/main" val="541337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Agenda</a:t>
            </a:r>
            <a:endParaRPr lang="en-US" dirty="0"/>
          </a:p>
        </p:txBody>
      </p:sp>
      <p:sp>
        <p:nvSpPr>
          <p:cNvPr id="6" name="Text Placeholder 5"/>
          <p:cNvSpPr>
            <a:spLocks noGrp="1"/>
          </p:cNvSpPr>
          <p:nvPr>
            <p:ph type="body" sz="quarter" idx="10"/>
          </p:nvPr>
        </p:nvSpPr>
        <p:spPr>
          <a:xfrm>
            <a:off x="274320" y="1522951"/>
            <a:ext cx="11887200" cy="4132670"/>
          </a:xfrm>
        </p:spPr>
        <p:txBody>
          <a:bodyPr/>
          <a:lstStyle/>
          <a:p>
            <a:pPr>
              <a:lnSpc>
                <a:spcPct val="150000"/>
              </a:lnSpc>
            </a:pPr>
            <a:r>
              <a:rPr lang="en-US" dirty="0" smtClean="0"/>
              <a:t>Cluster in a Box: Why “CiB”?</a:t>
            </a:r>
          </a:p>
          <a:p>
            <a:pPr>
              <a:lnSpc>
                <a:spcPct val="150000"/>
              </a:lnSpc>
            </a:pPr>
            <a:r>
              <a:rPr lang="en-US" dirty="0" smtClean="0"/>
              <a:t>What new CiB solutions are available in 2013?</a:t>
            </a:r>
          </a:p>
          <a:p>
            <a:pPr>
              <a:lnSpc>
                <a:spcPct val="150000"/>
              </a:lnSpc>
            </a:pPr>
            <a:r>
              <a:rPr lang="en-US" dirty="0" smtClean="0"/>
              <a:t>Customers and CiB</a:t>
            </a:r>
          </a:p>
          <a:p>
            <a:pPr>
              <a:lnSpc>
                <a:spcPct val="150000"/>
              </a:lnSpc>
            </a:pPr>
            <a:r>
              <a:rPr lang="en-US" dirty="0" smtClean="0"/>
              <a:t>What’s new for CiB in Windows Server 2012 R2?</a:t>
            </a:r>
            <a:endParaRPr lang="en-US" dirty="0"/>
          </a:p>
        </p:txBody>
      </p:sp>
      <p:pic>
        <p:nvPicPr>
          <p:cNvPr id="4" name="Picture 48" descr="C:\Users\sakuu\Documents\Ballmer MGX 2011\Tile Icons\Calendar Engineering.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black">
          <a:xfrm>
            <a:off x="10503417" y="472846"/>
            <a:ext cx="1211879" cy="1279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04179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a:xfrm>
            <a:off x="241479" y="298299"/>
            <a:ext cx="8833988" cy="917575"/>
          </a:xfrm>
        </p:spPr>
        <p:txBody>
          <a:bodyPr/>
          <a:lstStyle/>
          <a:p>
            <a:r>
              <a:rPr lang="en-US" dirty="0"/>
              <a:t>Example customer applications </a:t>
            </a:r>
            <a:r>
              <a:rPr lang="en-US" sz="4000" b="1" dirty="0" smtClean="0"/>
              <a:t>Dell </a:t>
            </a:r>
            <a:r>
              <a:rPr lang="en-US" sz="4000" b="1" dirty="0"/>
              <a:t>PowerEdge </a:t>
            </a:r>
            <a:r>
              <a:rPr lang="en-US" sz="4000" b="1" dirty="0" smtClean="0"/>
              <a:t>VRTX</a:t>
            </a:r>
            <a:r>
              <a:rPr lang="en-US" sz="4000" dirty="0" smtClean="0"/>
              <a:t>, </a:t>
            </a:r>
            <a:r>
              <a:rPr lang="en-US" sz="2800" dirty="0" smtClean="0"/>
              <a:t>continued</a:t>
            </a:r>
            <a:r>
              <a:rPr lang="en-US" sz="4800" dirty="0"/>
              <a:t/>
            </a:r>
            <a:br>
              <a:rPr lang="en-US" sz="4800" dirty="0"/>
            </a:br>
            <a:endParaRPr lang="en-US" sz="4800" dirty="0"/>
          </a:p>
        </p:txBody>
      </p:sp>
      <p:pic>
        <p:nvPicPr>
          <p:cNvPr id="2" name="Picture 1"/>
          <p:cNvPicPr>
            <a:picLocks noChangeAspect="1"/>
          </p:cNvPicPr>
          <p:nvPr/>
        </p:nvPicPr>
        <p:blipFill>
          <a:blip r:embed="rId2"/>
          <a:stretch>
            <a:fillRect/>
          </a:stretch>
        </p:blipFill>
        <p:spPr>
          <a:xfrm>
            <a:off x="6400800" y="1871012"/>
            <a:ext cx="5364878" cy="4023659"/>
          </a:xfrm>
          <a:prstGeom prst="rect">
            <a:avLst/>
          </a:prstGeom>
          <a:effectLst>
            <a:reflection blurRad="6350" stA="50000" endPos="38500" dist="50800" dir="5400000" sy="-100000" algn="bl" rotWithShape="0"/>
          </a:effectLst>
          <a:scene3d>
            <a:camera prst="perspectiveContrastingLeftFacing">
              <a:rot lat="1473105" lon="1938192" rev="21254046"/>
            </a:camera>
            <a:lightRig rig="threePt" dir="t"/>
          </a:scene3d>
        </p:spPr>
      </p:pic>
      <p:pic>
        <p:nvPicPr>
          <p:cNvPr id="3" name="Picture 2"/>
          <p:cNvPicPr>
            <a:picLocks noChangeAspect="1"/>
          </p:cNvPicPr>
          <p:nvPr/>
        </p:nvPicPr>
        <p:blipFill>
          <a:blip r:embed="rId3"/>
          <a:stretch>
            <a:fillRect/>
          </a:stretch>
        </p:blipFill>
        <p:spPr>
          <a:xfrm>
            <a:off x="1035922" y="2203781"/>
            <a:ext cx="5364878" cy="4023659"/>
          </a:xfrm>
          <a:prstGeom prst="rect">
            <a:avLst/>
          </a:prstGeom>
          <a:effectLst>
            <a:reflection blurRad="6350" stA="50000" endPos="38500" dist="50800" dir="5400000" sy="-100000" algn="bl" rotWithShape="0"/>
          </a:effectLst>
          <a:scene3d>
            <a:camera prst="perspectiveContrastingRightFacing">
              <a:rot lat="875946" lon="19599821" rev="325080"/>
            </a:camera>
            <a:lightRig rig="threePt" dir="t"/>
          </a:scene3d>
        </p:spPr>
      </p:pic>
      <p:grpSp>
        <p:nvGrpSpPr>
          <p:cNvPr id="7" name="Group 6"/>
          <p:cNvGrpSpPr/>
          <p:nvPr/>
        </p:nvGrpSpPr>
        <p:grpSpPr>
          <a:xfrm>
            <a:off x="9087618" y="47265"/>
            <a:ext cx="3348857" cy="1490978"/>
            <a:chOff x="309027" y="362441"/>
            <a:chExt cx="3896577" cy="1490978"/>
          </a:xfrm>
        </p:grpSpPr>
        <p:sp>
          <p:nvSpPr>
            <p:cNvPr id="8" name="Rectangle 7"/>
            <p:cNvSpPr/>
            <p:nvPr/>
          </p:nvSpPr>
          <p:spPr bwMode="auto">
            <a:xfrm>
              <a:off x="309027" y="521636"/>
              <a:ext cx="3636468" cy="1225288"/>
            </a:xfrm>
            <a:prstGeom prst="rect">
              <a:avLst/>
            </a:prstGeom>
            <a:solidFill>
              <a:schemeClr val="accent2">
                <a:alpha val="96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9" name="TextBox 8"/>
            <p:cNvSpPr txBox="1"/>
            <p:nvPr/>
          </p:nvSpPr>
          <p:spPr>
            <a:xfrm>
              <a:off x="1518687" y="664785"/>
              <a:ext cx="2686917" cy="338554"/>
            </a:xfrm>
            <a:prstGeom prst="rect">
              <a:avLst/>
            </a:prstGeom>
            <a:noFill/>
          </p:spPr>
          <p:txBody>
            <a:bodyPr wrap="square" rtlCol="0">
              <a:spAutoFit/>
            </a:bodyPr>
            <a:lstStyle/>
            <a:p>
              <a:r>
                <a:rPr lang="en-US" sz="1600" b="1" dirty="0">
                  <a:solidFill>
                    <a:srgbClr val="EFEFEF"/>
                  </a:solidFill>
                </a:rPr>
                <a:t>“Business in a Box”</a:t>
              </a:r>
            </a:p>
          </p:txBody>
        </p:sp>
        <p:pic>
          <p:nvPicPr>
            <p:cNvPr id="10" name="Picture 3" descr="\\MAGNUM\Projects\Microsoft\Cloud Power FY12\Design\Icons\PNGs\Storefront.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flipH="1">
              <a:off x="325274" y="362441"/>
              <a:ext cx="844925" cy="1022769"/>
            </a:xfrm>
            <a:prstGeom prst="rect">
              <a:avLst/>
            </a:prstGeom>
            <a:noFill/>
          </p:spPr>
        </p:pic>
        <p:grpSp>
          <p:nvGrpSpPr>
            <p:cNvPr id="11" name="Group 10"/>
            <p:cNvGrpSpPr/>
            <p:nvPr/>
          </p:nvGrpSpPr>
          <p:grpSpPr>
            <a:xfrm>
              <a:off x="525024" y="852061"/>
              <a:ext cx="1093952" cy="1001358"/>
              <a:chOff x="342617" y="3388184"/>
              <a:chExt cx="879549" cy="733763"/>
            </a:xfrm>
          </p:grpSpPr>
          <p:pic>
            <p:nvPicPr>
              <p:cNvPr id="13" name="Picture 9" descr="\\MAGNUM\Projects\Microsoft\Cloud Power FY12\Design\Icons\PNGs\Branch.png"/>
              <p:cNvPicPr>
                <a:picLocks noChangeAspect="1" noChangeArrowheads="1"/>
              </p:cNvPicPr>
              <p:nvPr/>
            </p:nvPicPr>
            <p:blipFill>
              <a:blip r:embed="rId5" cstate="screen">
                <a:lum bright="100000"/>
                <a:extLst>
                  <a:ext uri="{28A0092B-C50C-407E-A947-70E740481C1C}">
                    <a14:useLocalDpi xmlns:a14="http://schemas.microsoft.com/office/drawing/2010/main"/>
                  </a:ext>
                </a:extLst>
              </a:blip>
              <a:srcRect/>
              <a:stretch>
                <a:fillRect/>
              </a:stretch>
            </p:blipFill>
            <p:spPr bwMode="auto">
              <a:xfrm>
                <a:off x="691807" y="3388184"/>
                <a:ext cx="530359" cy="530364"/>
              </a:xfrm>
              <a:prstGeom prst="rect">
                <a:avLst/>
              </a:prstGeom>
              <a:noFill/>
            </p:spPr>
          </p:pic>
          <p:pic>
            <p:nvPicPr>
              <p:cNvPr id="14" name="Picture 9" descr="\\MAGNUM\Projects\Microsoft\Cloud Power FY12\Design\Icons\PNGs\Branch.png"/>
              <p:cNvPicPr>
                <a:picLocks noChangeAspect="1" noChangeArrowheads="1"/>
              </p:cNvPicPr>
              <p:nvPr/>
            </p:nvPicPr>
            <p:blipFill>
              <a:blip r:embed="rId6" cstate="screen">
                <a:lum bright="100000"/>
                <a:extLst>
                  <a:ext uri="{28A0092B-C50C-407E-A947-70E740481C1C}">
                    <a14:useLocalDpi xmlns:a14="http://schemas.microsoft.com/office/drawing/2010/main"/>
                  </a:ext>
                </a:extLst>
              </a:blip>
              <a:srcRect/>
              <a:stretch>
                <a:fillRect/>
              </a:stretch>
            </p:blipFill>
            <p:spPr bwMode="auto">
              <a:xfrm>
                <a:off x="740668" y="3681484"/>
                <a:ext cx="440463" cy="440463"/>
              </a:xfrm>
              <a:prstGeom prst="rect">
                <a:avLst/>
              </a:prstGeom>
              <a:noFill/>
            </p:spPr>
          </p:pic>
          <p:pic>
            <p:nvPicPr>
              <p:cNvPr id="15" name="Picture 9" descr="\\MAGNUM\Projects\Microsoft\Cloud Power FY12\Design\Icons\PNGs\Branch.png"/>
              <p:cNvPicPr>
                <a:picLocks noChangeAspect="1" noChangeArrowheads="1"/>
              </p:cNvPicPr>
              <p:nvPr/>
            </p:nvPicPr>
            <p:blipFill>
              <a:blip r:embed="rId7" cstate="screen">
                <a:lum bright="100000"/>
                <a:extLst>
                  <a:ext uri="{28A0092B-C50C-407E-A947-70E740481C1C}">
                    <a14:useLocalDpi xmlns:a14="http://schemas.microsoft.com/office/drawing/2010/main"/>
                  </a:ext>
                </a:extLst>
              </a:blip>
              <a:srcRect/>
              <a:stretch>
                <a:fillRect/>
              </a:stretch>
            </p:blipFill>
            <p:spPr bwMode="auto">
              <a:xfrm flipH="1">
                <a:off x="342617" y="3526077"/>
                <a:ext cx="540460" cy="530364"/>
              </a:xfrm>
              <a:prstGeom prst="rect">
                <a:avLst/>
              </a:prstGeom>
              <a:noFill/>
            </p:spPr>
          </p:pic>
        </p:grpSp>
        <p:sp>
          <p:nvSpPr>
            <p:cNvPr id="12" name="TextBox 11"/>
            <p:cNvSpPr txBox="1"/>
            <p:nvPr/>
          </p:nvSpPr>
          <p:spPr>
            <a:xfrm>
              <a:off x="1590197" y="1198776"/>
              <a:ext cx="2197695" cy="338554"/>
            </a:xfrm>
            <a:prstGeom prst="rect">
              <a:avLst/>
            </a:prstGeom>
            <a:noFill/>
          </p:spPr>
          <p:txBody>
            <a:bodyPr wrap="square" rtlCol="0">
              <a:spAutoFit/>
            </a:bodyPr>
            <a:lstStyle/>
            <a:p>
              <a:r>
                <a:rPr lang="en-US" sz="1600" b="1" dirty="0">
                  <a:solidFill>
                    <a:srgbClr val="EFEFEF"/>
                  </a:solidFill>
                </a:rPr>
                <a:t>“Branch in a Box” </a:t>
              </a:r>
            </a:p>
          </p:txBody>
        </p:sp>
      </p:grpSp>
      <p:sp>
        <p:nvSpPr>
          <p:cNvPr id="16" name="Text Placeholder 3"/>
          <p:cNvSpPr txBox="1">
            <a:spLocks/>
          </p:cNvSpPr>
          <p:nvPr/>
        </p:nvSpPr>
        <p:spPr>
          <a:xfrm>
            <a:off x="5595843" y="6409047"/>
            <a:ext cx="1757396" cy="3785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dirty="0" smtClean="0"/>
              <a:t>Graphics by Dell</a:t>
            </a:r>
          </a:p>
        </p:txBody>
      </p:sp>
    </p:spTree>
    <p:extLst>
      <p:ext uri="{BB962C8B-B14F-4D97-AF65-F5344CB8AC3E}">
        <p14:creationId xmlns:p14="http://schemas.microsoft.com/office/powerpoint/2010/main" val="2269410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439285" y="2130458"/>
            <a:ext cx="2996628" cy="4384278"/>
          </a:xfrm>
          <a:prstGeom prst="roundRect">
            <a:avLst>
              <a:gd name="adj" fmla="val 0"/>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Title 17"/>
          <p:cNvSpPr>
            <a:spLocks noGrp="1"/>
          </p:cNvSpPr>
          <p:nvPr>
            <p:ph type="title"/>
          </p:nvPr>
        </p:nvSpPr>
        <p:spPr>
          <a:xfrm>
            <a:off x="2254858" y="114506"/>
            <a:ext cx="9404241" cy="1529987"/>
          </a:xfrm>
        </p:spPr>
        <p:txBody>
          <a:bodyPr/>
          <a:lstStyle/>
          <a:p>
            <a:r>
              <a:rPr lang="en-US" dirty="0" smtClean="0"/>
              <a:t>Solution spotlight: </a:t>
            </a:r>
            <a:r>
              <a:rPr lang="en-US" sz="4800" dirty="0" smtClean="0"/>
              <a:t/>
            </a:r>
            <a:br>
              <a:rPr lang="en-US" sz="4800" dirty="0" smtClean="0"/>
            </a:br>
            <a:r>
              <a:rPr lang="en-US" sz="4000" dirty="0" smtClean="0"/>
              <a:t>Flash-based Cluster in a Box solutions</a:t>
            </a:r>
            <a:endParaRPr lang="en-US" sz="4000" dirty="0"/>
          </a:p>
        </p:txBody>
      </p:sp>
      <p:pic>
        <p:nvPicPr>
          <p:cNvPr id="19" name="Picture 18"/>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350730" y="202606"/>
            <a:ext cx="2005355" cy="1414591"/>
          </a:xfrm>
          <a:prstGeom prst="rect">
            <a:avLst/>
          </a:prstGeom>
        </p:spPr>
      </p:pic>
      <p:sp>
        <p:nvSpPr>
          <p:cNvPr id="48" name="Text Placeholder 3"/>
          <p:cNvSpPr txBox="1">
            <a:spLocks/>
          </p:cNvSpPr>
          <p:nvPr/>
        </p:nvSpPr>
        <p:spPr>
          <a:xfrm>
            <a:off x="10122801" y="6514736"/>
            <a:ext cx="2429298" cy="3508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200" dirty="0" smtClean="0"/>
              <a:t>Graphics by Violin Memories</a:t>
            </a:r>
          </a:p>
        </p:txBody>
      </p:sp>
      <p:pic>
        <p:nvPicPr>
          <p:cNvPr id="2" name="Picture 1"/>
          <p:cNvPicPr>
            <a:picLocks noChangeAspect="1"/>
          </p:cNvPicPr>
          <p:nvPr/>
        </p:nvPicPr>
        <p:blipFill>
          <a:blip r:embed="rId3"/>
          <a:stretch>
            <a:fillRect/>
          </a:stretch>
        </p:blipFill>
        <p:spPr>
          <a:xfrm>
            <a:off x="6804247" y="1508289"/>
            <a:ext cx="5599670" cy="3770012"/>
          </a:xfrm>
          <a:prstGeom prst="rect">
            <a:avLst/>
          </a:prstGeom>
          <a:effectLst>
            <a:reflection blurRad="6350" stA="50000" endA="300" endPos="38500" dist="50800" dir="5400000" sy="-100000" algn="bl" rotWithShape="0"/>
          </a:effectLst>
          <a:scene3d>
            <a:camera prst="perspectiveContrastingLeftFacing">
              <a:rot lat="6551" lon="2373893" rev="21388903"/>
            </a:camera>
            <a:lightRig rig="threePt" dir="t"/>
          </a:scene3d>
        </p:spPr>
      </p:pic>
      <p:pic>
        <p:nvPicPr>
          <p:cNvPr id="3" name="Picture 2"/>
          <p:cNvPicPr>
            <a:picLocks noChangeAspect="1"/>
          </p:cNvPicPr>
          <p:nvPr/>
        </p:nvPicPr>
        <p:blipFill>
          <a:blip r:embed="rId4"/>
          <a:stretch>
            <a:fillRect/>
          </a:stretch>
        </p:blipFill>
        <p:spPr>
          <a:xfrm>
            <a:off x="3918663" y="3359524"/>
            <a:ext cx="6076633" cy="3418106"/>
          </a:xfrm>
          <a:prstGeom prst="rect">
            <a:avLst/>
          </a:prstGeom>
        </p:spPr>
      </p:pic>
      <p:sp>
        <p:nvSpPr>
          <p:cNvPr id="49" name="Oval 48"/>
          <p:cNvSpPr/>
          <p:nvPr/>
        </p:nvSpPr>
        <p:spPr bwMode="auto">
          <a:xfrm>
            <a:off x="6558038" y="3677843"/>
            <a:ext cx="3557648" cy="1812204"/>
          </a:xfrm>
          <a:prstGeom prst="ellipse">
            <a:avLst/>
          </a:prstGeom>
          <a:noFill/>
          <a:ln>
            <a:solidFill>
              <a:schemeClr val="accent6">
                <a:lumMod val="60000"/>
                <a:lumOff val="40000"/>
                <a:alpha val="99000"/>
              </a:schemeClr>
            </a:solidFill>
            <a:headEnd type="none" w="med" len="med"/>
            <a:tailEnd type="none" w="med" len="med"/>
          </a:ln>
          <a:effectLst>
            <a:glow rad="228600">
              <a:schemeClr val="accent6">
                <a:lumMod val="60000"/>
                <a:lumOff val="40000"/>
                <a:alpha val="98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0" name="TextBox 49"/>
          <p:cNvSpPr txBox="1"/>
          <p:nvPr/>
        </p:nvSpPr>
        <p:spPr>
          <a:xfrm>
            <a:off x="685056" y="2223411"/>
            <a:ext cx="2943389" cy="581698"/>
          </a:xfrm>
          <a:prstGeom prst="rect">
            <a:avLst/>
          </a:prstGeom>
          <a:noFill/>
        </p:spPr>
        <p:txBody>
          <a:bodyPr wrap="square" lIns="0" tIns="0" rIns="0" bIns="0" rtlCol="0">
            <a:spAutoFit/>
          </a:bodyPr>
          <a:lstStyle/>
          <a:p>
            <a:pPr defTabSz="930507">
              <a:lnSpc>
                <a:spcPct val="90000"/>
              </a:lnSpc>
            </a:pPr>
            <a:r>
              <a:rPr lang="en-US" sz="2400" spc="-51" dirty="0" smtClean="0">
                <a:solidFill>
                  <a:srgbClr val="505050"/>
                </a:solidFill>
              </a:rPr>
              <a:t>Violin VM6000</a:t>
            </a:r>
          </a:p>
          <a:p>
            <a:pPr defTabSz="930507">
              <a:lnSpc>
                <a:spcPct val="90000"/>
              </a:lnSpc>
            </a:pPr>
            <a:r>
              <a:rPr lang="en-US" spc="-51" dirty="0" smtClean="0">
                <a:solidFill>
                  <a:srgbClr val="505050"/>
                </a:solidFill>
              </a:rPr>
              <a:t>Windows Storage Server</a:t>
            </a:r>
          </a:p>
        </p:txBody>
      </p:sp>
      <p:pic>
        <p:nvPicPr>
          <p:cNvPr id="51" name="Picture 5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6457" y="4699707"/>
            <a:ext cx="1709540" cy="1580681"/>
          </a:xfrm>
          <a:prstGeom prst="rect">
            <a:avLst/>
          </a:prstGeom>
        </p:spPr>
      </p:pic>
      <p:pic>
        <p:nvPicPr>
          <p:cNvPr id="52" name="Picture 51"/>
          <p:cNvPicPr>
            <a:picLocks noChangeAspect="1"/>
          </p:cNvPicPr>
          <p:nvPr/>
        </p:nvPicPr>
        <p:blipFill rotWithShape="1">
          <a:blip r:embed="rId6" cstate="screen">
            <a:extLst>
              <a:ext uri="{28A0092B-C50C-407E-A947-70E740481C1C}">
                <a14:useLocalDpi xmlns:a14="http://schemas.microsoft.com/office/drawing/2010/main"/>
              </a:ext>
            </a:extLst>
          </a:blip>
          <a:srcRect l="42890" t="5606" r="604" b="11998"/>
          <a:stretch/>
        </p:blipFill>
        <p:spPr>
          <a:xfrm>
            <a:off x="598988" y="3000009"/>
            <a:ext cx="2852065" cy="1512304"/>
          </a:xfrm>
          <a:prstGeom prst="rect">
            <a:avLst/>
          </a:prstGeom>
        </p:spPr>
      </p:pic>
      <p:sp>
        <p:nvSpPr>
          <p:cNvPr id="53" name="Text Placeholder 2"/>
          <p:cNvSpPr txBox="1">
            <a:spLocks/>
          </p:cNvSpPr>
          <p:nvPr/>
        </p:nvSpPr>
        <p:spPr>
          <a:xfrm>
            <a:off x="3804498" y="2213720"/>
            <a:ext cx="4180804" cy="1015663"/>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smtClean="0">
                <a:gradFill>
                  <a:gsLst>
                    <a:gs pos="1250">
                      <a:schemeClr val="tx1"/>
                    </a:gs>
                    <a:gs pos="100000">
                      <a:schemeClr val="tx1"/>
                    </a:gs>
                  </a:gsLst>
                  <a:lin ang="5400000" scaled="0"/>
                </a:gradFill>
              </a:rPr>
              <a:t>Partner focusing on customer scenarios </a:t>
            </a:r>
            <a:r>
              <a:rPr lang="en-US" sz="2000" dirty="0" smtClean="0">
                <a:gradFill>
                  <a:gsLst>
                    <a:gs pos="1250">
                      <a:schemeClr val="tx1"/>
                    </a:gs>
                    <a:gs pos="100000">
                      <a:schemeClr val="tx1"/>
                    </a:gs>
                  </a:gsLst>
                  <a:lin ang="5400000" scaled="0"/>
                </a:gradFill>
              </a:rPr>
              <a:t>demanding the highest levels of performance</a:t>
            </a:r>
            <a:endParaRPr lang="en-US" sz="2000" dirty="0"/>
          </a:p>
        </p:txBody>
      </p:sp>
      <p:grpSp>
        <p:nvGrpSpPr>
          <p:cNvPr id="55" name="Group 54"/>
          <p:cNvGrpSpPr/>
          <p:nvPr/>
        </p:nvGrpSpPr>
        <p:grpSpPr>
          <a:xfrm>
            <a:off x="9767408" y="220706"/>
            <a:ext cx="2358331" cy="755610"/>
            <a:chOff x="322408" y="4583978"/>
            <a:chExt cx="3680989" cy="1554480"/>
          </a:xfrm>
        </p:grpSpPr>
        <p:sp>
          <p:nvSpPr>
            <p:cNvPr id="56" name="Rectangle 55"/>
            <p:cNvSpPr/>
            <p:nvPr/>
          </p:nvSpPr>
          <p:spPr bwMode="auto">
            <a:xfrm>
              <a:off x="322408" y="4583978"/>
              <a:ext cx="3668065" cy="1554480"/>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57" name="TextBox 56"/>
            <p:cNvSpPr txBox="1"/>
            <p:nvPr/>
          </p:nvSpPr>
          <p:spPr>
            <a:xfrm>
              <a:off x="1600202" y="4888178"/>
              <a:ext cx="2403195" cy="949761"/>
            </a:xfrm>
            <a:prstGeom prst="rect">
              <a:avLst/>
            </a:prstGeom>
            <a:noFill/>
          </p:spPr>
          <p:txBody>
            <a:bodyPr wrap="square" rtlCol="0">
              <a:spAutoFit/>
            </a:bodyPr>
            <a:lstStyle/>
            <a:p>
              <a:r>
                <a:rPr lang="en-US" sz="1200" b="1" dirty="0">
                  <a:gradFill>
                    <a:gsLst>
                      <a:gs pos="1250">
                        <a:srgbClr val="FFFFFF"/>
                      </a:gs>
                      <a:gs pos="100000">
                        <a:srgbClr val="FFFFFF"/>
                      </a:gs>
                    </a:gsLst>
                    <a:lin ang="5400000" scaled="0"/>
                  </a:gradFill>
                </a:rPr>
                <a:t>Cloud/Datacenter </a:t>
              </a:r>
            </a:p>
            <a:p>
              <a:r>
                <a:rPr lang="en-US" sz="1200" dirty="0">
                  <a:gradFill>
                    <a:gsLst>
                      <a:gs pos="1250">
                        <a:srgbClr val="FFFFFF"/>
                      </a:gs>
                      <a:gs pos="100000">
                        <a:srgbClr val="FFFFFF"/>
                      </a:gs>
                    </a:gsLst>
                    <a:lin ang="5400000" scaled="0"/>
                  </a:gradFill>
                </a:rPr>
                <a:t>Storage Server</a:t>
              </a:r>
            </a:p>
          </p:txBody>
        </p:sp>
        <p:pic>
          <p:nvPicPr>
            <p:cNvPr id="58" name="Picture 4" descr="\\MAGNUM\Projects\Microsoft\Cloud Power FY12\Design\ICONS_PNG\Private_Cloud.png"/>
            <p:cNvPicPr>
              <a:picLocks noChangeAspect="1" noChangeArrowheads="1"/>
            </p:cNvPicPr>
            <p:nvPr/>
          </p:nvPicPr>
          <p:blipFill>
            <a:blip r:embed="rId7" cstate="screen">
              <a:lum bright="100000"/>
              <a:extLst>
                <a:ext uri="{28A0092B-C50C-407E-A947-70E740481C1C}">
                  <a14:useLocalDpi xmlns:a14="http://schemas.microsoft.com/office/drawing/2010/main"/>
                </a:ext>
              </a:extLst>
            </a:blip>
            <a:srcRect/>
            <a:stretch>
              <a:fillRect/>
            </a:stretch>
          </p:blipFill>
          <p:spPr bwMode="auto">
            <a:xfrm>
              <a:off x="322408" y="4684093"/>
              <a:ext cx="1377725" cy="1377725"/>
            </a:xfrm>
            <a:prstGeom prst="rect">
              <a:avLst/>
            </a:prstGeom>
            <a:noFill/>
          </p:spPr>
        </p:pic>
      </p:grpSp>
    </p:spTree>
    <p:extLst>
      <p:ext uri="{BB962C8B-B14F-4D97-AF65-F5344CB8AC3E}">
        <p14:creationId xmlns:p14="http://schemas.microsoft.com/office/powerpoint/2010/main" val="4012997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1+#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300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par>
                                <p:cTn id="12" presetID="10" presetClass="entr" presetSubtype="0" fill="hold" grpId="0" nodeType="withEffect">
                                  <p:stCondLst>
                                    <p:cond delay="300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bwMode="auto">
          <a:xfrm>
            <a:off x="439285" y="2130458"/>
            <a:ext cx="2996628" cy="4384278"/>
          </a:xfrm>
          <a:prstGeom prst="roundRect">
            <a:avLst>
              <a:gd name="adj" fmla="val 0"/>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5340" y="1602556"/>
            <a:ext cx="6022338" cy="4525019"/>
          </a:xfrm>
          <a:prstGeom prst="rect">
            <a:avLst/>
          </a:prstGeom>
          <a:effectLst>
            <a:reflection blurRad="6350" stA="50000" endA="300" endPos="38500" dist="50800" dir="5400000" sy="-100000" algn="bl" rotWithShape="0"/>
          </a:effectLst>
          <a:scene3d>
            <a:camera prst="perspectiveContrastingLeftFacing">
              <a:rot lat="6551" lon="2373893" rev="21388903"/>
            </a:camera>
            <a:lightRig rig="threePt" dir="t"/>
          </a:scene3d>
        </p:spPr>
      </p:pic>
      <p:sp>
        <p:nvSpPr>
          <p:cNvPr id="18" name="Title 17"/>
          <p:cNvSpPr>
            <a:spLocks noGrp="1"/>
          </p:cNvSpPr>
          <p:nvPr>
            <p:ph type="title"/>
          </p:nvPr>
        </p:nvSpPr>
        <p:spPr>
          <a:xfrm>
            <a:off x="2362781" y="171928"/>
            <a:ext cx="9404241" cy="1529987"/>
          </a:xfrm>
        </p:spPr>
        <p:txBody>
          <a:bodyPr/>
          <a:lstStyle/>
          <a:p>
            <a:r>
              <a:rPr lang="en-US" dirty="0" smtClean="0"/>
              <a:t>Solution spotlight: </a:t>
            </a:r>
            <a:r>
              <a:rPr lang="en-US" sz="4800" dirty="0" smtClean="0"/>
              <a:t/>
            </a:r>
            <a:br>
              <a:rPr lang="en-US" sz="4800" dirty="0" smtClean="0"/>
            </a:br>
            <a:r>
              <a:rPr lang="en-US" sz="4000" dirty="0" smtClean="0"/>
              <a:t>Flash-based CiB solutions, continued</a:t>
            </a:r>
            <a:endParaRPr lang="en-US" sz="4000" dirty="0"/>
          </a:p>
        </p:txBody>
      </p:sp>
      <p:pic>
        <p:nvPicPr>
          <p:cNvPr id="19" name="Picture 18"/>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442269" y="262309"/>
            <a:ext cx="2005355" cy="1414591"/>
          </a:xfrm>
          <a:prstGeom prst="rect">
            <a:avLst/>
          </a:prstGeom>
        </p:spPr>
      </p:pic>
      <p:sp>
        <p:nvSpPr>
          <p:cNvPr id="48" name="Text Placeholder 3"/>
          <p:cNvSpPr txBox="1">
            <a:spLocks/>
          </p:cNvSpPr>
          <p:nvPr/>
        </p:nvSpPr>
        <p:spPr>
          <a:xfrm>
            <a:off x="9979378" y="6416069"/>
            <a:ext cx="2527347" cy="3508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200" dirty="0" smtClean="0"/>
              <a:t>Graphics by </a:t>
            </a:r>
            <a:r>
              <a:rPr lang="en-US" sz="1200" dirty="0" err="1" smtClean="0"/>
              <a:t>sTec</a:t>
            </a:r>
            <a:endParaRPr lang="en-US" sz="1200" dirty="0" smtClean="0"/>
          </a:p>
        </p:txBody>
      </p:sp>
      <p:sp>
        <p:nvSpPr>
          <p:cNvPr id="12" name="TextBox 11"/>
          <p:cNvSpPr txBox="1"/>
          <p:nvPr/>
        </p:nvSpPr>
        <p:spPr>
          <a:xfrm>
            <a:off x="795732" y="2577445"/>
            <a:ext cx="2408498" cy="1107996"/>
          </a:xfrm>
          <a:prstGeom prst="rect">
            <a:avLst/>
          </a:prstGeom>
          <a:noFill/>
        </p:spPr>
        <p:txBody>
          <a:bodyPr wrap="square" lIns="0" tIns="0" rIns="0" bIns="0" rtlCol="0">
            <a:spAutoFit/>
          </a:bodyPr>
          <a:lstStyle/>
          <a:p>
            <a:pPr defTabSz="930507">
              <a:lnSpc>
                <a:spcPct val="90000"/>
              </a:lnSpc>
            </a:pPr>
            <a:r>
              <a:rPr lang="en-US" sz="2400" spc="-51" dirty="0" err="1">
                <a:solidFill>
                  <a:srgbClr val="505050"/>
                </a:solidFill>
              </a:rPr>
              <a:t>sTec</a:t>
            </a:r>
            <a:r>
              <a:rPr lang="en-US" sz="2400" spc="-51" dirty="0">
                <a:solidFill>
                  <a:srgbClr val="505050"/>
                </a:solidFill>
              </a:rPr>
              <a:t>™ s3000 storage </a:t>
            </a:r>
            <a:r>
              <a:rPr lang="en-US" sz="2400" spc="-51" dirty="0" smtClean="0">
                <a:solidFill>
                  <a:srgbClr val="505050"/>
                </a:solidFill>
              </a:rPr>
              <a:t>appliance</a:t>
            </a:r>
          </a:p>
          <a:p>
            <a:pPr defTabSz="930507">
              <a:lnSpc>
                <a:spcPct val="90000"/>
              </a:lnSpc>
            </a:pPr>
            <a:endParaRPr lang="en-US" sz="1100" spc="-51" dirty="0" smtClean="0">
              <a:solidFill>
                <a:srgbClr val="505050"/>
              </a:solidFill>
            </a:endParaRPr>
          </a:p>
          <a:p>
            <a:pPr defTabSz="930507">
              <a:lnSpc>
                <a:spcPct val="90000"/>
              </a:lnSpc>
            </a:pPr>
            <a:r>
              <a:rPr lang="en-US" spc="-51" dirty="0" smtClean="0">
                <a:solidFill>
                  <a:srgbClr val="505050"/>
                </a:solidFill>
              </a:rPr>
              <a:t>Windows Storage Server</a:t>
            </a:r>
          </a:p>
        </p:txBody>
      </p:sp>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7129" y="4247012"/>
            <a:ext cx="2119817" cy="170130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1275" y="2827525"/>
            <a:ext cx="5407256" cy="3855646"/>
          </a:xfrm>
          <a:prstGeom prst="rect">
            <a:avLst/>
          </a:prstGeom>
        </p:spPr>
      </p:pic>
      <p:sp>
        <p:nvSpPr>
          <p:cNvPr id="17" name="Oval 16"/>
          <p:cNvSpPr/>
          <p:nvPr/>
        </p:nvSpPr>
        <p:spPr bwMode="auto">
          <a:xfrm>
            <a:off x="4158535" y="3438293"/>
            <a:ext cx="5812731" cy="2430985"/>
          </a:xfrm>
          <a:prstGeom prst="ellipse">
            <a:avLst/>
          </a:prstGeom>
          <a:noFill/>
          <a:ln>
            <a:solidFill>
              <a:schemeClr val="accent6">
                <a:lumMod val="60000"/>
                <a:lumOff val="40000"/>
                <a:alpha val="99000"/>
              </a:schemeClr>
            </a:solidFill>
            <a:headEnd type="none" w="med" len="med"/>
            <a:tailEnd type="none" w="med" len="med"/>
          </a:ln>
          <a:effectLst>
            <a:glow rad="228600">
              <a:schemeClr val="accent6">
                <a:lumMod val="60000"/>
                <a:lumOff val="40000"/>
                <a:alpha val="98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 name="Text Placeholder 2"/>
          <p:cNvSpPr txBox="1">
            <a:spLocks/>
          </p:cNvSpPr>
          <p:nvPr/>
        </p:nvSpPr>
        <p:spPr>
          <a:xfrm>
            <a:off x="3560677" y="1716781"/>
            <a:ext cx="4038636" cy="1015663"/>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smtClean="0">
                <a:gradFill>
                  <a:gsLst>
                    <a:gs pos="1250">
                      <a:schemeClr val="tx1"/>
                    </a:gs>
                    <a:gs pos="100000">
                      <a:schemeClr val="tx1"/>
                    </a:gs>
                  </a:gsLst>
                  <a:lin ang="5400000" scaled="0"/>
                </a:gradFill>
              </a:rPr>
              <a:t>Partner focusing on specific customer use cases </a:t>
            </a:r>
            <a:r>
              <a:rPr lang="en-US" sz="2000" dirty="0" smtClean="0">
                <a:gradFill>
                  <a:gsLst>
                    <a:gs pos="1250">
                      <a:schemeClr val="tx1"/>
                    </a:gs>
                    <a:gs pos="100000">
                      <a:schemeClr val="tx1"/>
                    </a:gs>
                  </a:gsLst>
                  <a:lin ang="5400000" scaled="0"/>
                </a:gradFill>
              </a:rPr>
              <a:t>demanding the highest levels of performance</a:t>
            </a:r>
            <a:endParaRPr lang="en-US" sz="2000" dirty="0"/>
          </a:p>
        </p:txBody>
      </p:sp>
      <p:grpSp>
        <p:nvGrpSpPr>
          <p:cNvPr id="22" name="Group 21"/>
          <p:cNvGrpSpPr/>
          <p:nvPr/>
        </p:nvGrpSpPr>
        <p:grpSpPr>
          <a:xfrm>
            <a:off x="9767408" y="220706"/>
            <a:ext cx="2358331" cy="755610"/>
            <a:chOff x="322408" y="4583978"/>
            <a:chExt cx="3680989" cy="1554480"/>
          </a:xfrm>
        </p:grpSpPr>
        <p:sp>
          <p:nvSpPr>
            <p:cNvPr id="23" name="Rectangle 22"/>
            <p:cNvSpPr/>
            <p:nvPr/>
          </p:nvSpPr>
          <p:spPr bwMode="auto">
            <a:xfrm>
              <a:off x="322408" y="4583978"/>
              <a:ext cx="3668065" cy="1554480"/>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24" name="TextBox 23"/>
            <p:cNvSpPr txBox="1"/>
            <p:nvPr/>
          </p:nvSpPr>
          <p:spPr>
            <a:xfrm>
              <a:off x="1600202" y="4888178"/>
              <a:ext cx="2403195" cy="949761"/>
            </a:xfrm>
            <a:prstGeom prst="rect">
              <a:avLst/>
            </a:prstGeom>
            <a:noFill/>
          </p:spPr>
          <p:txBody>
            <a:bodyPr wrap="square" rtlCol="0">
              <a:spAutoFit/>
            </a:bodyPr>
            <a:lstStyle/>
            <a:p>
              <a:r>
                <a:rPr lang="en-US" sz="1200" b="1" dirty="0">
                  <a:gradFill>
                    <a:gsLst>
                      <a:gs pos="1250">
                        <a:srgbClr val="FFFFFF"/>
                      </a:gs>
                      <a:gs pos="100000">
                        <a:srgbClr val="FFFFFF"/>
                      </a:gs>
                    </a:gsLst>
                    <a:lin ang="5400000" scaled="0"/>
                  </a:gradFill>
                </a:rPr>
                <a:t>Cloud/Datacenter </a:t>
              </a:r>
            </a:p>
            <a:p>
              <a:r>
                <a:rPr lang="en-US" sz="1200" dirty="0">
                  <a:gradFill>
                    <a:gsLst>
                      <a:gs pos="1250">
                        <a:srgbClr val="FFFFFF"/>
                      </a:gs>
                      <a:gs pos="100000">
                        <a:srgbClr val="FFFFFF"/>
                      </a:gs>
                    </a:gsLst>
                    <a:lin ang="5400000" scaled="0"/>
                  </a:gradFill>
                </a:rPr>
                <a:t>Storage Server</a:t>
              </a:r>
            </a:p>
          </p:txBody>
        </p:sp>
        <p:pic>
          <p:nvPicPr>
            <p:cNvPr id="25" name="Picture 4" descr="\\MAGNUM\Projects\Microsoft\Cloud Power FY12\Design\ICONS_PNG\Private_Cloud.png"/>
            <p:cNvPicPr>
              <a:picLocks noChangeAspect="1" noChangeArrowheads="1"/>
            </p:cNvPicPr>
            <p:nvPr/>
          </p:nvPicPr>
          <p:blipFill>
            <a:blip r:embed="rId6" cstate="screen">
              <a:lum bright="100000"/>
              <a:extLst>
                <a:ext uri="{28A0092B-C50C-407E-A947-70E740481C1C}">
                  <a14:useLocalDpi xmlns:a14="http://schemas.microsoft.com/office/drawing/2010/main"/>
                </a:ext>
              </a:extLst>
            </a:blip>
            <a:srcRect/>
            <a:stretch>
              <a:fillRect/>
            </a:stretch>
          </p:blipFill>
          <p:spPr bwMode="auto">
            <a:xfrm>
              <a:off x="322408" y="4684093"/>
              <a:ext cx="1377725" cy="1377725"/>
            </a:xfrm>
            <a:prstGeom prst="rect">
              <a:avLst/>
            </a:prstGeom>
            <a:noFill/>
          </p:spPr>
        </p:pic>
      </p:grpSp>
    </p:spTree>
    <p:extLst>
      <p:ext uri="{BB962C8B-B14F-4D97-AF65-F5344CB8AC3E}">
        <p14:creationId xmlns:p14="http://schemas.microsoft.com/office/powerpoint/2010/main" val="3949291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5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30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300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8000" dirty="0"/>
              <a:t>What’s new for CiB in Windows Server 2012 R2?</a:t>
            </a:r>
          </a:p>
        </p:txBody>
      </p:sp>
    </p:spTree>
    <p:extLst>
      <p:ext uri="{BB962C8B-B14F-4D97-AF65-F5344CB8AC3E}">
        <p14:creationId xmlns:p14="http://schemas.microsoft.com/office/powerpoint/2010/main" val="285361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4538" y="240379"/>
            <a:ext cx="11345785" cy="761097"/>
          </a:xfrm>
        </p:spPr>
        <p:txBody>
          <a:bodyPr/>
          <a:lstStyle/>
          <a:p>
            <a:r>
              <a:rPr lang="en-US" sz="4800" dirty="0" smtClean="0"/>
              <a:t>Windows Server 2012 R2 Cluster in a Box</a:t>
            </a:r>
            <a:endParaRPr lang="en-US" sz="4800" dirty="0"/>
          </a:p>
        </p:txBody>
      </p:sp>
      <p:sp>
        <p:nvSpPr>
          <p:cNvPr id="4" name="Text Placeholder 3"/>
          <p:cNvSpPr>
            <a:spLocks noGrp="1"/>
          </p:cNvSpPr>
          <p:nvPr>
            <p:ph type="body" sz="quarter" idx="10"/>
          </p:nvPr>
        </p:nvSpPr>
        <p:spPr>
          <a:xfrm>
            <a:off x="544538" y="1376708"/>
            <a:ext cx="5030353" cy="1292662"/>
          </a:xfrm>
          <a:solidFill>
            <a:schemeClr val="accent6"/>
          </a:solidFill>
        </p:spPr>
        <p:txBody>
          <a:bodyPr/>
          <a:lstStyle/>
          <a:p>
            <a:pPr marL="0" indent="0">
              <a:buNone/>
            </a:pPr>
            <a:r>
              <a:rPr lang="en-US" b="1" dirty="0" smtClean="0">
                <a:latin typeface="+mj-lt"/>
              </a:rPr>
              <a:t>Simple Guidance for Hardware Partners</a:t>
            </a:r>
          </a:p>
        </p:txBody>
      </p:sp>
      <p:sp>
        <p:nvSpPr>
          <p:cNvPr id="5" name="Text Placeholder 3"/>
          <p:cNvSpPr txBox="1">
            <a:spLocks/>
          </p:cNvSpPr>
          <p:nvPr/>
        </p:nvSpPr>
        <p:spPr>
          <a:xfrm>
            <a:off x="6504307" y="1376708"/>
            <a:ext cx="5099135" cy="1292662"/>
          </a:xfrm>
          <a:prstGeom prst="rect">
            <a:avLst/>
          </a:prstGeom>
          <a:solidFill>
            <a:schemeClr val="accent6"/>
          </a:solidFill>
        </p:spPr>
        <p:txBody>
          <a:bodyPr vert="horz" wrap="square" lIns="146304" tIns="91440" rIns="146304" bIns="91440" rtlCol="0">
            <a:spAutoFit/>
          </a:bodyPr>
          <a:lstStyle>
            <a:lvl1pPr marR="0" indent="0" fontAlgn="auto">
              <a:lnSpc>
                <a:spcPct val="90000"/>
              </a:lnSpc>
              <a:spcBef>
                <a:spcPct val="20000"/>
              </a:spcBef>
              <a:spcAft>
                <a:spcPts val="0"/>
              </a:spcAft>
              <a:buClrTx/>
              <a:buSzPct val="90000"/>
              <a:buFont typeface="Arial" pitchFamily="34" charset="0"/>
              <a:buNone/>
              <a:tabLst/>
              <a:defRPr sz="4000" b="1" spc="0" baseline="0">
                <a:gradFill>
                  <a:gsLst>
                    <a:gs pos="1250">
                      <a:schemeClr val="tx1"/>
                    </a:gs>
                    <a:gs pos="100000">
                      <a:schemeClr val="tx1"/>
                    </a:gs>
                  </a:gsLst>
                  <a:lin ang="5400000" scaled="0"/>
                </a:gradFill>
                <a:latin typeface="+mj-lt"/>
              </a:defRPr>
            </a:lvl1pPr>
            <a:lvl2pPr marL="584200" marR="0" indent="-241300" fontAlgn="auto">
              <a:lnSpc>
                <a:spcPct val="90000"/>
              </a:lnSpc>
              <a:spcBef>
                <a:spcPct val="20000"/>
              </a:spcBef>
              <a:spcAft>
                <a:spcPts val="0"/>
              </a:spcAft>
              <a:buClrTx/>
              <a:buSzPct val="90000"/>
              <a:buFont typeface="Arial" pitchFamily="34" charset="0"/>
              <a:buChar char="•"/>
              <a:tabLst/>
              <a:defRPr sz="2400" spc="0" baseline="0">
                <a:gradFill>
                  <a:gsLst>
                    <a:gs pos="1250">
                      <a:schemeClr val="tx1"/>
                    </a:gs>
                    <a:gs pos="100000">
                      <a:schemeClr val="tx1"/>
                    </a:gs>
                  </a:gsLst>
                  <a:lin ang="5400000" scaled="0"/>
                </a:gradFill>
              </a:defRPr>
            </a:lvl2pPr>
            <a:lvl3pPr marL="800100" marR="0" indent="-228600" fontAlgn="auto">
              <a:lnSpc>
                <a:spcPct val="90000"/>
              </a:lnSpc>
              <a:spcBef>
                <a:spcPct val="20000"/>
              </a:spcBef>
              <a:spcAft>
                <a:spcPts val="0"/>
              </a:spcAft>
              <a:buClrTx/>
              <a:buSzPct val="90000"/>
              <a:buFont typeface="Arial" pitchFamily="34" charset="0"/>
              <a:buChar char="•"/>
              <a:tabLst/>
              <a:defRPr sz="2400" spc="0" baseline="0">
                <a:gradFill>
                  <a:gsLst>
                    <a:gs pos="1250">
                      <a:schemeClr val="tx1"/>
                    </a:gs>
                    <a:gs pos="100000">
                      <a:schemeClr val="tx1"/>
                    </a:gs>
                  </a:gsLst>
                  <a:lin ang="5400000" scaled="0"/>
                </a:gradFill>
              </a:defRPr>
            </a:lvl3pPr>
            <a:lvl4pPr marL="1028700" marR="0" indent="-228600" fontAlgn="auto">
              <a:lnSpc>
                <a:spcPct val="90000"/>
              </a:lnSpc>
              <a:spcBef>
                <a:spcPct val="20000"/>
              </a:spcBef>
              <a:spcAft>
                <a:spcPts val="0"/>
              </a:spcAft>
              <a:buClrTx/>
              <a:buSzPct val="90000"/>
              <a:buFont typeface="Arial" pitchFamily="34" charset="0"/>
              <a:buChar char="•"/>
              <a:tabLst/>
              <a:defRPr sz="2000" spc="0" baseline="0">
                <a:gradFill>
                  <a:gsLst>
                    <a:gs pos="1250">
                      <a:schemeClr val="tx1"/>
                    </a:gs>
                    <a:gs pos="100000">
                      <a:schemeClr val="tx1"/>
                    </a:gs>
                  </a:gsLst>
                  <a:lin ang="5400000" scaled="0"/>
                </a:gradFill>
              </a:defRPr>
            </a:lvl4pPr>
            <a:lvl5pPr marL="1257300" marR="0" indent="-228600" fontAlgn="auto">
              <a:lnSpc>
                <a:spcPct val="90000"/>
              </a:lnSpc>
              <a:spcBef>
                <a:spcPct val="20000"/>
              </a:spcBef>
              <a:spcAft>
                <a:spcPts val="0"/>
              </a:spcAft>
              <a:buClrTx/>
              <a:buSzPct val="90000"/>
              <a:buFont typeface="Arial" pitchFamily="34" charset="0"/>
              <a:buChar char="•"/>
              <a:tabLst/>
              <a:defRPr sz="2000"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r>
              <a:rPr lang="en-US" dirty="0"/>
              <a:t>Opportunity for Customers</a:t>
            </a:r>
          </a:p>
        </p:txBody>
      </p:sp>
      <p:sp>
        <p:nvSpPr>
          <p:cNvPr id="6" name="Rectangle 5"/>
          <p:cNvSpPr/>
          <p:nvPr/>
        </p:nvSpPr>
        <p:spPr bwMode="auto">
          <a:xfrm>
            <a:off x="544538" y="5718427"/>
            <a:ext cx="5030353" cy="50539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r>
              <a:rPr lang="en-US" sz="2000" spc="-51" dirty="0" smtClean="0">
                <a:solidFill>
                  <a:srgbClr val="FFFFFF"/>
                </a:solidFill>
              </a:rPr>
              <a:t>Preserves hardware design investment</a:t>
            </a:r>
            <a:endParaRPr lang="en-US" sz="2000" spc="-51" dirty="0">
              <a:solidFill>
                <a:srgbClr val="FFFFFF"/>
              </a:solidFill>
            </a:endParaRPr>
          </a:p>
        </p:txBody>
      </p:sp>
      <p:sp>
        <p:nvSpPr>
          <p:cNvPr id="7" name="Rectangle 6"/>
          <p:cNvSpPr/>
          <p:nvPr/>
        </p:nvSpPr>
        <p:spPr bwMode="auto">
          <a:xfrm>
            <a:off x="6504308" y="5718427"/>
            <a:ext cx="5099135" cy="50539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r>
              <a:rPr lang="en-US" sz="2000" spc="-51" dirty="0" smtClean="0">
                <a:solidFill>
                  <a:srgbClr val="FFFFFF"/>
                </a:solidFill>
              </a:rPr>
              <a:t>Extends value to new configurations</a:t>
            </a:r>
            <a:endParaRPr lang="en-US" sz="2000" spc="-51" dirty="0">
              <a:solidFill>
                <a:srgbClr val="FFFFFF"/>
              </a:solidFill>
            </a:endParaRPr>
          </a:p>
        </p:txBody>
      </p:sp>
      <p:sp>
        <p:nvSpPr>
          <p:cNvPr id="8" name="Text Placeholder 3"/>
          <p:cNvSpPr txBox="1">
            <a:spLocks/>
          </p:cNvSpPr>
          <p:nvPr/>
        </p:nvSpPr>
        <p:spPr>
          <a:xfrm>
            <a:off x="57841" y="2766200"/>
            <a:ext cx="5561294" cy="2855397"/>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0">
              <a:buFont typeface="Arial" pitchFamily="34" charset="0"/>
              <a:buNone/>
            </a:pPr>
            <a:r>
              <a:rPr lang="en-US" dirty="0" smtClean="0">
                <a:latin typeface="+mj-lt"/>
              </a:rPr>
              <a:t>Build on the same hardware platform</a:t>
            </a:r>
          </a:p>
          <a:p>
            <a:pPr marL="342900" lvl="1" indent="0">
              <a:buFont typeface="Arial" pitchFamily="34" charset="0"/>
              <a:buNone/>
            </a:pPr>
            <a:endParaRPr lang="en-US" sz="1050" dirty="0" smtClean="0">
              <a:latin typeface="+mj-lt"/>
            </a:endParaRPr>
          </a:p>
          <a:p>
            <a:pPr marL="342900" lvl="1" indent="0">
              <a:buFont typeface="Arial" pitchFamily="34" charset="0"/>
              <a:buNone/>
            </a:pPr>
            <a:r>
              <a:rPr lang="en-US" dirty="0" smtClean="0">
                <a:latin typeface="+mj-lt"/>
              </a:rPr>
              <a:t>Certify against the same requirements</a:t>
            </a:r>
          </a:p>
          <a:p>
            <a:pPr marL="342900" lvl="1" indent="0">
              <a:buFont typeface="Arial" pitchFamily="34" charset="0"/>
              <a:buNone/>
            </a:pPr>
            <a:endParaRPr lang="en-US" sz="1200" dirty="0" smtClean="0">
              <a:latin typeface="+mj-lt"/>
            </a:endParaRPr>
          </a:p>
          <a:p>
            <a:pPr marL="342900" lvl="1" indent="0">
              <a:buFont typeface="Arial" pitchFamily="34" charset="0"/>
              <a:buNone/>
            </a:pPr>
            <a:r>
              <a:rPr lang="en-US" dirty="0" smtClean="0">
                <a:latin typeface="+mj-lt"/>
              </a:rPr>
              <a:t>Release with Windows Server 2012 R2</a:t>
            </a:r>
          </a:p>
          <a:p>
            <a:pPr marL="571500" lvl="2" indent="0">
              <a:buFont typeface="Arial" pitchFamily="34" charset="0"/>
              <a:buNone/>
            </a:pPr>
            <a:r>
              <a:rPr lang="en-US" dirty="0" smtClean="0">
                <a:latin typeface="+mj-lt"/>
              </a:rPr>
              <a:t>Supports new configurations</a:t>
            </a:r>
          </a:p>
          <a:p>
            <a:pPr marL="571500" lvl="2" indent="0">
              <a:buFont typeface="Arial" pitchFamily="34" charset="0"/>
              <a:buNone/>
            </a:pPr>
            <a:r>
              <a:rPr lang="en-US" dirty="0" smtClean="0">
                <a:latin typeface="+mj-lt"/>
              </a:rPr>
              <a:t>New features enhance customer scenarios</a:t>
            </a:r>
            <a:endParaRPr lang="en-US" dirty="0">
              <a:latin typeface="+mj-lt"/>
            </a:endParaRPr>
          </a:p>
        </p:txBody>
      </p:sp>
      <p:sp>
        <p:nvSpPr>
          <p:cNvPr id="9" name="Text Placeholder 3"/>
          <p:cNvSpPr txBox="1">
            <a:spLocks/>
          </p:cNvSpPr>
          <p:nvPr/>
        </p:nvSpPr>
        <p:spPr>
          <a:xfrm>
            <a:off x="6217430" y="2865243"/>
            <a:ext cx="5386014" cy="1640449"/>
          </a:xfrm>
          <a:prstGeom prst="rect">
            <a:avLst/>
          </a:prstGeom>
        </p:spPr>
        <p:txBody>
          <a:bodyPr vert="horz" wrap="square" lIns="0" tIns="0" rIns="0" bIns="0" rtlCol="0">
            <a:spAutoFit/>
          </a:bodyPr>
          <a:lstStyle>
            <a:lvl1pPr marL="346075" indent="-346075" algn="l" defTabSz="914363" rtl="0" eaLnBrk="1" latinLnBrk="0" hangingPunct="1">
              <a:lnSpc>
                <a:spcPct val="90000"/>
              </a:lnSpc>
              <a:spcBef>
                <a:spcPct val="20000"/>
              </a:spcBef>
              <a:buSzPct val="90000"/>
              <a:buFont typeface="Arial" pitchFamily="34" charset="0"/>
              <a:buChar char="•"/>
              <a:defRPr sz="32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lvl="1" indent="0">
              <a:buNone/>
            </a:pPr>
            <a:r>
              <a:rPr lang="en-US" sz="2400" dirty="0" smtClean="0">
                <a:gradFill>
                  <a:gsLst>
                    <a:gs pos="0">
                      <a:srgbClr val="FFFFFF">
                        <a:lumMod val="75000"/>
                        <a:lumOff val="25000"/>
                      </a:srgbClr>
                    </a:gs>
                    <a:gs pos="86000">
                      <a:srgbClr val="FFFFFF">
                        <a:lumMod val="75000"/>
                        <a:lumOff val="25000"/>
                      </a:srgbClr>
                    </a:gs>
                  </a:gsLst>
                  <a:lin ang="5400000" scaled="0"/>
                </a:gradFill>
                <a:latin typeface="Segoe UI Light"/>
              </a:rPr>
              <a:t>Watch </a:t>
            </a:r>
            <a:r>
              <a:rPr lang="en-US" sz="2400" dirty="0">
                <a:gradFill>
                  <a:gsLst>
                    <a:gs pos="0">
                      <a:srgbClr val="FFFFFF">
                        <a:lumMod val="75000"/>
                        <a:lumOff val="25000"/>
                      </a:srgbClr>
                    </a:gs>
                    <a:gs pos="86000">
                      <a:srgbClr val="FFFFFF">
                        <a:lumMod val="75000"/>
                        <a:lumOff val="25000"/>
                      </a:srgbClr>
                    </a:gs>
                  </a:gsLst>
                  <a:lin ang="5400000" scaled="0"/>
                </a:gradFill>
                <a:latin typeface="Segoe UI Light"/>
              </a:rPr>
              <a:t>for more solutions coming to market</a:t>
            </a:r>
          </a:p>
          <a:p>
            <a:pPr marL="346075" lvl="1" indent="0">
              <a:buNone/>
            </a:pPr>
            <a:endParaRPr lang="en-US" sz="1400" dirty="0" smtClean="0">
              <a:gradFill>
                <a:gsLst>
                  <a:gs pos="0">
                    <a:srgbClr val="FFFFFF">
                      <a:lumMod val="75000"/>
                      <a:lumOff val="25000"/>
                    </a:srgbClr>
                  </a:gs>
                  <a:gs pos="86000">
                    <a:srgbClr val="FFFFFF">
                      <a:lumMod val="75000"/>
                      <a:lumOff val="25000"/>
                    </a:srgbClr>
                  </a:gs>
                </a:gsLst>
                <a:lin ang="5400000" scaled="0"/>
              </a:gradFill>
              <a:latin typeface="Segoe UI Light"/>
            </a:endParaRPr>
          </a:p>
          <a:p>
            <a:pPr marL="346075" lvl="1" indent="0">
              <a:buNone/>
            </a:pPr>
            <a:r>
              <a:rPr lang="en-US" sz="2400" dirty="0" smtClean="0">
                <a:gradFill>
                  <a:gsLst>
                    <a:gs pos="0">
                      <a:srgbClr val="FFFFFF">
                        <a:lumMod val="75000"/>
                        <a:lumOff val="25000"/>
                      </a:srgbClr>
                    </a:gs>
                    <a:gs pos="86000">
                      <a:srgbClr val="FFFFFF">
                        <a:lumMod val="75000"/>
                        <a:lumOff val="25000"/>
                      </a:srgbClr>
                    </a:gs>
                  </a:gsLst>
                  <a:lin ang="5400000" scaled="0"/>
                </a:gradFill>
                <a:latin typeface="Segoe UI Light"/>
              </a:rPr>
              <a:t>Evaluate </a:t>
            </a:r>
            <a:r>
              <a:rPr lang="en-US" sz="2400" dirty="0">
                <a:gradFill>
                  <a:gsLst>
                    <a:gs pos="0">
                      <a:srgbClr val="FFFFFF">
                        <a:lumMod val="75000"/>
                        <a:lumOff val="25000"/>
                      </a:srgbClr>
                    </a:gs>
                    <a:gs pos="86000">
                      <a:srgbClr val="FFFFFF">
                        <a:lumMod val="75000"/>
                        <a:lumOff val="25000"/>
                      </a:srgbClr>
                    </a:gs>
                  </a:gsLst>
                  <a:lin ang="5400000" scaled="0"/>
                </a:gradFill>
                <a:latin typeface="Segoe UI Light"/>
              </a:rPr>
              <a:t>new hardware configurations enabled using </a:t>
            </a:r>
            <a:r>
              <a:rPr lang="en-US" sz="2400" dirty="0" smtClean="0">
                <a:gradFill>
                  <a:gsLst>
                    <a:gs pos="0">
                      <a:srgbClr val="FFFFFF">
                        <a:lumMod val="75000"/>
                        <a:lumOff val="25000"/>
                      </a:srgbClr>
                    </a:gs>
                    <a:gs pos="86000">
                      <a:srgbClr val="FFFFFF">
                        <a:lumMod val="75000"/>
                        <a:lumOff val="25000"/>
                      </a:srgbClr>
                    </a:gs>
                  </a:gsLst>
                  <a:lin ang="5400000" scaled="0"/>
                </a:gradFill>
                <a:latin typeface="Segoe UI Light"/>
              </a:rPr>
              <a:t>Windows Server 2012 R2</a:t>
            </a:r>
            <a:endParaRPr lang="en-US" sz="2400" dirty="0">
              <a:gradFill>
                <a:gsLst>
                  <a:gs pos="0">
                    <a:srgbClr val="FFFFFF">
                      <a:lumMod val="75000"/>
                      <a:lumOff val="25000"/>
                    </a:srgbClr>
                  </a:gs>
                  <a:gs pos="86000">
                    <a:srgbClr val="FFFFFF">
                      <a:lumMod val="75000"/>
                      <a:lumOff val="25000"/>
                    </a:srgbClr>
                  </a:gs>
                </a:gsLst>
                <a:lin ang="5400000" scaled="0"/>
              </a:gradFill>
              <a:latin typeface="Segoe UI Light"/>
            </a:endParaRPr>
          </a:p>
        </p:txBody>
      </p:sp>
    </p:spTree>
    <p:extLst>
      <p:ext uri="{BB962C8B-B14F-4D97-AF65-F5344CB8AC3E}">
        <p14:creationId xmlns:p14="http://schemas.microsoft.com/office/powerpoint/2010/main" val="768300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1750"/>
                            </p:stCondLst>
                            <p:childTnLst>
                              <p:par>
                                <p:cTn id="18" presetID="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2250"/>
                            </p:stCondLst>
                            <p:childTnLst>
                              <p:par>
                                <p:cTn id="23" presetID="22" presetClass="entr" presetSubtype="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par>
                          <p:cTn id="26" fill="hold">
                            <p:stCondLst>
                              <p:cond delay="2750"/>
                            </p:stCondLst>
                            <p:childTnLst>
                              <p:par>
                                <p:cTn id="27" presetID="10" presetClass="entr" presetSubtype="0" fill="hold" grpId="0" nodeType="afterEffect">
                                  <p:stCondLst>
                                    <p:cond delay="10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4250"/>
                            </p:stCondLst>
                            <p:childTnLst>
                              <p:par>
                                <p:cTn id="31" presetID="10"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animBg="1"/>
      <p:bldP spid="6" grpId="0" animBg="1"/>
      <p:bldP spid="7" grpId="0" animBg="1"/>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1247" y="255881"/>
            <a:ext cx="11345785" cy="761086"/>
          </a:xfrm>
        </p:spPr>
        <p:txBody>
          <a:bodyPr/>
          <a:lstStyle/>
          <a:p>
            <a:r>
              <a:rPr lang="en-US" sz="4800" dirty="0"/>
              <a:t>Windows Server 2012 R2 Cluster in a Box</a:t>
            </a:r>
          </a:p>
        </p:txBody>
      </p:sp>
      <p:sp>
        <p:nvSpPr>
          <p:cNvPr id="3" name="Text Placeholder 2"/>
          <p:cNvSpPr>
            <a:spLocks noGrp="1"/>
          </p:cNvSpPr>
          <p:nvPr>
            <p:ph type="body" sz="quarter" idx="4294967295"/>
          </p:nvPr>
        </p:nvSpPr>
        <p:spPr>
          <a:xfrm>
            <a:off x="772366" y="1428080"/>
            <a:ext cx="5182874" cy="2213939"/>
          </a:xfrm>
        </p:spPr>
        <p:txBody>
          <a:bodyPr/>
          <a:lstStyle/>
          <a:p>
            <a:pPr marL="0" indent="0">
              <a:buNone/>
            </a:pPr>
            <a:r>
              <a:rPr lang="en-US" sz="3663" b="1" dirty="0"/>
              <a:t>Build on </a:t>
            </a:r>
            <a:r>
              <a:rPr lang="en-US" sz="3663" b="1" dirty="0" smtClean="0"/>
              <a:t>Windows Server Cluster in a Box </a:t>
            </a:r>
            <a:r>
              <a:rPr lang="en-US" sz="3663" b="1" dirty="0"/>
              <a:t>as the volume </a:t>
            </a:r>
            <a:r>
              <a:rPr lang="en-US" sz="3663" b="1" dirty="0" smtClean="0"/>
              <a:t>platform for availability</a:t>
            </a:r>
            <a:endParaRPr lang="en-US" sz="3663" b="1" dirty="0"/>
          </a:p>
        </p:txBody>
      </p:sp>
      <p:sp>
        <p:nvSpPr>
          <p:cNvPr id="4" name="Slide Number Placeholder 3"/>
          <p:cNvSpPr>
            <a:spLocks noGrp="1"/>
          </p:cNvSpPr>
          <p:nvPr>
            <p:ph type="sldNum" sz="quarter" idx="4294967295"/>
          </p:nvPr>
        </p:nvSpPr>
        <p:spPr>
          <a:xfrm>
            <a:off x="12187576" y="6987910"/>
            <a:ext cx="232635" cy="140550"/>
          </a:xfrm>
          <a:prstGeom prst="rect">
            <a:avLst/>
          </a:prstGeom>
        </p:spPr>
        <p:txBody>
          <a:bodyPr/>
          <a:lstStyle/>
          <a:p>
            <a:pPr defTabSz="930507">
              <a:lnSpc>
                <a:spcPct val="90000"/>
              </a:lnSpc>
            </a:pPr>
            <a:fld id="{1BC86A1F-E589-44B2-A543-2EC98F5547A7}" type="slidenum">
              <a:rPr lang="en-US" smtClean="0">
                <a:solidFill>
                  <a:srgbClr val="505050"/>
                </a:solidFill>
              </a:rPr>
              <a:pPr defTabSz="930507">
                <a:lnSpc>
                  <a:spcPct val="90000"/>
                </a:lnSpc>
              </a:pPr>
              <a:t>35</a:t>
            </a:fld>
            <a:endParaRPr lang="en-US" dirty="0">
              <a:solidFill>
                <a:srgbClr val="505050"/>
              </a:solidFill>
            </a:endParaRPr>
          </a:p>
        </p:txBody>
      </p:sp>
      <p:grpSp>
        <p:nvGrpSpPr>
          <p:cNvPr id="17" name="Group 16"/>
          <p:cNvGrpSpPr/>
          <p:nvPr/>
        </p:nvGrpSpPr>
        <p:grpSpPr>
          <a:xfrm>
            <a:off x="2684206" y="3927348"/>
            <a:ext cx="3918723" cy="2297585"/>
            <a:chOff x="2684206" y="3927348"/>
            <a:chExt cx="3918723" cy="2297585"/>
          </a:xfrm>
        </p:grpSpPr>
        <p:sp>
          <p:nvSpPr>
            <p:cNvPr id="22" name="Rectangle 21"/>
            <p:cNvSpPr/>
            <p:nvPr/>
          </p:nvSpPr>
          <p:spPr bwMode="auto">
            <a:xfrm>
              <a:off x="2684206" y="4459916"/>
              <a:ext cx="3554551" cy="168809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t" anchorCtr="0" compatLnSpc="1">
              <a:prstTxWarp prst="textNoShape">
                <a:avLst/>
              </a:prstTxWarp>
            </a:bodyPr>
            <a:lstStyle/>
            <a:p>
              <a:pPr algn="ctr" defTabSz="930239" fontAlgn="base">
                <a:lnSpc>
                  <a:spcPct val="90000"/>
                </a:lnSpc>
                <a:spcBef>
                  <a:spcPct val="0"/>
                </a:spcBef>
                <a:spcAft>
                  <a:spcPct val="0"/>
                </a:spcAft>
              </a:pPr>
              <a:r>
                <a:rPr lang="en-US" sz="2036" spc="-51" dirty="0" smtClean="0">
                  <a:solidFill>
                    <a:srgbClr val="FFFFFF"/>
                  </a:solidFill>
                </a:rPr>
                <a:t>Leverage </a:t>
              </a:r>
              <a:r>
                <a:rPr lang="en-US" sz="2036" spc="-51" dirty="0">
                  <a:solidFill>
                    <a:srgbClr val="FFFFFF"/>
                  </a:solidFill>
                </a:rPr>
                <a:t>these </a:t>
              </a:r>
              <a:r>
                <a:rPr lang="en-US" sz="2036" spc="-51" dirty="0" smtClean="0">
                  <a:solidFill>
                    <a:srgbClr val="FFFFFF"/>
                  </a:solidFill>
                </a:rPr>
                <a:t>Windows Server 2012 R2 features </a:t>
              </a:r>
              <a:r>
                <a:rPr lang="en-US" sz="2036" spc="-51" dirty="0">
                  <a:solidFill>
                    <a:srgbClr val="FFFFFF"/>
                  </a:solidFill>
                </a:rPr>
                <a:t>to deliver up to </a:t>
              </a:r>
              <a:r>
                <a:rPr lang="en-US" sz="2036" spc="-51" dirty="0" smtClean="0">
                  <a:solidFill>
                    <a:srgbClr val="FFFFFF"/>
                  </a:solidFill>
                </a:rPr>
                <a:t>4 </a:t>
              </a:r>
              <a:r>
                <a:rPr lang="en-US" sz="2036" spc="-51" dirty="0">
                  <a:solidFill>
                    <a:srgbClr val="FFFFFF"/>
                  </a:solidFill>
                </a:rPr>
                <a:t>node systems with enhanced storage and scale-out capabilities</a:t>
              </a:r>
            </a:p>
          </p:txBody>
        </p:sp>
        <p:sp>
          <p:nvSpPr>
            <p:cNvPr id="13" name="Left Brace 12"/>
            <p:cNvSpPr/>
            <p:nvPr/>
          </p:nvSpPr>
          <p:spPr>
            <a:xfrm>
              <a:off x="6243580" y="3927348"/>
              <a:ext cx="359349" cy="2297585"/>
            </a:xfrm>
            <a:prstGeom prst="leftBrace">
              <a:avLst>
                <a:gd name="adj1" fmla="val 89573"/>
                <a:gd name="adj2" fmla="val 50000"/>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0507"/>
              <a:endParaRPr lang="en-US" sz="1832" dirty="0">
                <a:solidFill>
                  <a:srgbClr val="FFFFFF"/>
                </a:solidFill>
              </a:endParaRPr>
            </a:p>
          </p:txBody>
        </p:sp>
      </p:grpSp>
      <p:grpSp>
        <p:nvGrpSpPr>
          <p:cNvPr id="16" name="Group 15"/>
          <p:cNvGrpSpPr/>
          <p:nvPr/>
        </p:nvGrpSpPr>
        <p:grpSpPr>
          <a:xfrm>
            <a:off x="6602928" y="2429269"/>
            <a:ext cx="4578182" cy="3777550"/>
            <a:chOff x="6602928" y="2429269"/>
            <a:chExt cx="4578182" cy="3777550"/>
          </a:xfrm>
        </p:grpSpPr>
        <p:sp>
          <p:nvSpPr>
            <p:cNvPr id="5" name="Rectangle 4"/>
            <p:cNvSpPr/>
            <p:nvPr/>
          </p:nvSpPr>
          <p:spPr bwMode="auto">
            <a:xfrm>
              <a:off x="6602928" y="4306811"/>
              <a:ext cx="4566680" cy="312375"/>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t" anchorCtr="0" compatLnSpc="1">
              <a:prstTxWarp prst="textNoShape">
                <a:avLst/>
              </a:prstTxWarp>
            </a:bodyPr>
            <a:lstStyle/>
            <a:p>
              <a:pPr algn="ctr" defTabSz="930239" fontAlgn="base">
                <a:lnSpc>
                  <a:spcPct val="90000"/>
                </a:lnSpc>
                <a:spcBef>
                  <a:spcPct val="0"/>
                </a:spcBef>
                <a:spcAft>
                  <a:spcPct val="0"/>
                </a:spcAft>
              </a:pPr>
              <a:r>
                <a:rPr lang="en-US" sz="1425" spc="-51" dirty="0">
                  <a:solidFill>
                    <a:srgbClr val="FFFFFF"/>
                  </a:solidFill>
                </a:rPr>
                <a:t>Storage Spaces clustering enhancements (parity, SSDs)</a:t>
              </a:r>
            </a:p>
          </p:txBody>
        </p:sp>
        <p:sp>
          <p:nvSpPr>
            <p:cNvPr id="7" name="Rectangle 6"/>
            <p:cNvSpPr/>
            <p:nvPr/>
          </p:nvSpPr>
          <p:spPr bwMode="auto">
            <a:xfrm>
              <a:off x="6604788" y="4705017"/>
              <a:ext cx="2266181" cy="44227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t" anchorCtr="0" compatLnSpc="1">
              <a:prstTxWarp prst="textNoShape">
                <a:avLst/>
              </a:prstTxWarp>
            </a:bodyPr>
            <a:lstStyle/>
            <a:p>
              <a:pPr algn="ctr" defTabSz="930239" fontAlgn="base">
                <a:lnSpc>
                  <a:spcPct val="90000"/>
                </a:lnSpc>
                <a:spcBef>
                  <a:spcPct val="0"/>
                </a:spcBef>
                <a:spcAft>
                  <a:spcPct val="0"/>
                </a:spcAft>
              </a:pPr>
              <a:r>
                <a:rPr lang="en-US" sz="1425" spc="-51" dirty="0">
                  <a:solidFill>
                    <a:srgbClr val="FFFFFF"/>
                  </a:solidFill>
                </a:rPr>
                <a:t>Scale-out File Server rebalancing</a:t>
              </a:r>
            </a:p>
          </p:txBody>
        </p:sp>
        <p:sp>
          <p:nvSpPr>
            <p:cNvPr id="8" name="Rectangle 7"/>
            <p:cNvSpPr/>
            <p:nvPr/>
          </p:nvSpPr>
          <p:spPr bwMode="auto">
            <a:xfrm>
              <a:off x="6604788" y="5225406"/>
              <a:ext cx="2266181" cy="43762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t" anchorCtr="0" compatLnSpc="1">
              <a:prstTxWarp prst="textNoShape">
                <a:avLst/>
              </a:prstTxWarp>
            </a:bodyPr>
            <a:lstStyle/>
            <a:p>
              <a:pPr algn="ctr" defTabSz="930239" fontAlgn="base">
                <a:lnSpc>
                  <a:spcPct val="90000"/>
                </a:lnSpc>
                <a:spcBef>
                  <a:spcPct val="0"/>
                </a:spcBef>
                <a:spcAft>
                  <a:spcPct val="0"/>
                </a:spcAft>
              </a:pPr>
              <a:r>
                <a:rPr lang="en-US" sz="1425" spc="-51" dirty="0">
                  <a:solidFill>
                    <a:srgbClr val="FFFFFF"/>
                  </a:solidFill>
                </a:rPr>
                <a:t>SMB performance and per-share scale out</a:t>
              </a:r>
            </a:p>
          </p:txBody>
        </p:sp>
        <p:sp>
          <p:nvSpPr>
            <p:cNvPr id="9" name="Rectangle 8"/>
            <p:cNvSpPr/>
            <p:nvPr/>
          </p:nvSpPr>
          <p:spPr bwMode="auto">
            <a:xfrm>
              <a:off x="6604786" y="3927349"/>
              <a:ext cx="4576324" cy="30134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t" anchorCtr="0" compatLnSpc="1">
              <a:prstTxWarp prst="textNoShape">
                <a:avLst/>
              </a:prstTxWarp>
            </a:bodyPr>
            <a:lstStyle/>
            <a:p>
              <a:pPr algn="ctr" defTabSz="930239" fontAlgn="base">
                <a:lnSpc>
                  <a:spcPct val="90000"/>
                </a:lnSpc>
                <a:spcBef>
                  <a:spcPct val="0"/>
                </a:spcBef>
                <a:spcAft>
                  <a:spcPct val="0"/>
                </a:spcAft>
              </a:pPr>
              <a:r>
                <a:rPr lang="en-US" sz="1425" spc="-51" dirty="0">
                  <a:solidFill>
                    <a:srgbClr val="FFFFFF"/>
                  </a:solidFill>
                </a:rPr>
                <a:t>OOBE 4–node support</a:t>
              </a:r>
            </a:p>
          </p:txBody>
        </p:sp>
        <p:sp>
          <p:nvSpPr>
            <p:cNvPr id="11" name="Rectangle 10"/>
            <p:cNvSpPr/>
            <p:nvPr/>
          </p:nvSpPr>
          <p:spPr bwMode="auto">
            <a:xfrm>
              <a:off x="6604788" y="5748581"/>
              <a:ext cx="2266181" cy="458237"/>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t" anchorCtr="0" compatLnSpc="1">
              <a:prstTxWarp prst="textNoShape">
                <a:avLst/>
              </a:prstTxWarp>
            </a:bodyPr>
            <a:lstStyle/>
            <a:p>
              <a:pPr algn="ctr" defTabSz="930239" fontAlgn="base">
                <a:lnSpc>
                  <a:spcPct val="90000"/>
                </a:lnSpc>
                <a:spcBef>
                  <a:spcPct val="0"/>
                </a:spcBef>
                <a:spcAft>
                  <a:spcPct val="0"/>
                </a:spcAft>
              </a:pPr>
              <a:r>
                <a:rPr lang="en-US" sz="1425" spc="-51" dirty="0" err="1">
                  <a:solidFill>
                    <a:srgbClr val="FFFFFF"/>
                  </a:solidFill>
                </a:rPr>
                <a:t>Deduplication</a:t>
              </a:r>
              <a:r>
                <a:rPr lang="en-US" sz="1425" spc="-51" dirty="0">
                  <a:solidFill>
                    <a:srgbClr val="FFFFFF"/>
                  </a:solidFill>
                </a:rPr>
                <a:t> optimized for VDI on CSV</a:t>
              </a:r>
            </a:p>
          </p:txBody>
        </p:sp>
        <p:sp>
          <p:nvSpPr>
            <p:cNvPr id="23" name="Rectangle 22"/>
            <p:cNvSpPr/>
            <p:nvPr/>
          </p:nvSpPr>
          <p:spPr bwMode="auto">
            <a:xfrm>
              <a:off x="6602928" y="2429269"/>
              <a:ext cx="4566680" cy="3777550"/>
            </a:xfrm>
            <a:prstGeom prst="rect">
              <a:avLst/>
            </a:prstGeom>
            <a:noFill/>
            <a:ln>
              <a:solidFill>
                <a:schemeClr val="accent4">
                  <a:alpha val="6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000000"/>
                    </a:gs>
                    <a:gs pos="100000">
                      <a:srgbClr val="000000"/>
                    </a:gs>
                  </a:gsLst>
                  <a:lin ang="5400000" scaled="0"/>
                </a:gradFill>
              </a:endParaRPr>
            </a:p>
          </p:txBody>
        </p:sp>
      </p:grpSp>
      <p:grpSp>
        <p:nvGrpSpPr>
          <p:cNvPr id="10" name="Group 9"/>
          <p:cNvGrpSpPr/>
          <p:nvPr/>
        </p:nvGrpSpPr>
        <p:grpSpPr>
          <a:xfrm>
            <a:off x="6602929" y="2335300"/>
            <a:ext cx="4616713" cy="1520194"/>
            <a:chOff x="6602929" y="2335300"/>
            <a:chExt cx="4616713" cy="1520194"/>
          </a:xfrm>
        </p:grpSpPr>
        <p:sp>
          <p:nvSpPr>
            <p:cNvPr id="25" name="Rectangle 24"/>
            <p:cNvSpPr/>
            <p:nvPr/>
          </p:nvSpPr>
          <p:spPr bwMode="auto">
            <a:xfrm>
              <a:off x="6607488" y="2429267"/>
              <a:ext cx="2248946" cy="1426227"/>
            </a:xfrm>
            <a:prstGeom prst="rect">
              <a:avLst/>
            </a:prstGeom>
            <a:solidFill>
              <a:schemeClr val="accent2">
                <a:alpha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26" name="TextBox 25"/>
            <p:cNvSpPr txBox="1"/>
            <p:nvPr/>
          </p:nvSpPr>
          <p:spPr>
            <a:xfrm>
              <a:off x="7361129" y="2674760"/>
              <a:ext cx="1480809" cy="280205"/>
            </a:xfrm>
            <a:prstGeom prst="rect">
              <a:avLst/>
            </a:prstGeom>
            <a:noFill/>
          </p:spPr>
          <p:txBody>
            <a:bodyPr wrap="square" rtlCol="0">
              <a:spAutoFit/>
            </a:bodyPr>
            <a:lstStyle/>
            <a:p>
              <a:r>
                <a:rPr lang="en-US" sz="1221" b="1" dirty="0">
                  <a:solidFill>
                    <a:srgbClr val="FFFFFF"/>
                  </a:solidFill>
                </a:rPr>
                <a:t>Cloud/Datacenter </a:t>
              </a:r>
            </a:p>
          </p:txBody>
        </p:sp>
        <p:pic>
          <p:nvPicPr>
            <p:cNvPr id="27" name="Picture 4" descr="\\MAGNUM\Projects\Microsoft\Cloud Power FY12\Design\ICONS_PNG\Private_Cloud.png"/>
            <p:cNvPicPr>
              <a:picLocks noChangeAspect="1" noChangeArrowheads="1"/>
            </p:cNvPicPr>
            <p:nvPr/>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6602929" y="2447382"/>
              <a:ext cx="849521" cy="743521"/>
            </a:xfrm>
            <a:prstGeom prst="rect">
              <a:avLst/>
            </a:prstGeom>
            <a:noFill/>
          </p:spPr>
        </p:pic>
        <p:sp>
          <p:nvSpPr>
            <p:cNvPr id="36" name="Rectangle 35"/>
            <p:cNvSpPr/>
            <p:nvPr/>
          </p:nvSpPr>
          <p:spPr bwMode="auto">
            <a:xfrm>
              <a:off x="8900410" y="2429268"/>
              <a:ext cx="2269200" cy="1419961"/>
            </a:xfrm>
            <a:prstGeom prst="rect">
              <a:avLst/>
            </a:prstGeom>
            <a:solidFill>
              <a:schemeClr val="accent2">
                <a:alpha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37" name="TextBox 36"/>
            <p:cNvSpPr txBox="1"/>
            <p:nvPr/>
          </p:nvSpPr>
          <p:spPr>
            <a:xfrm>
              <a:off x="9525496" y="2535050"/>
              <a:ext cx="1694146" cy="285783"/>
            </a:xfrm>
            <a:prstGeom prst="rect">
              <a:avLst/>
            </a:prstGeom>
            <a:noFill/>
          </p:spPr>
          <p:txBody>
            <a:bodyPr wrap="square" rtlCol="0">
              <a:spAutoFit/>
            </a:bodyPr>
            <a:lstStyle/>
            <a:p>
              <a:r>
                <a:rPr lang="en-US" sz="1221" b="1" dirty="0">
                  <a:solidFill>
                    <a:srgbClr val="EFEFEF"/>
                  </a:solidFill>
                </a:rPr>
                <a:t>“Business in a Box”</a:t>
              </a:r>
            </a:p>
          </p:txBody>
        </p:sp>
        <p:pic>
          <p:nvPicPr>
            <p:cNvPr id="38" name="Picture 3" descr="\\MAGNUM\Projects\Microsoft\Cloud Power FY12\Design\Icons\PNGs\Storefront.png"/>
            <p:cNvPicPr>
              <a:picLocks noChangeAspect="1" noChangeArrowheads="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flipH="1">
              <a:off x="8977855" y="2335300"/>
              <a:ext cx="553364" cy="669838"/>
            </a:xfrm>
            <a:prstGeom prst="rect">
              <a:avLst/>
            </a:prstGeom>
            <a:noFill/>
          </p:spPr>
        </p:pic>
        <p:grpSp>
          <p:nvGrpSpPr>
            <p:cNvPr id="31" name="Group 30"/>
            <p:cNvGrpSpPr/>
            <p:nvPr/>
          </p:nvGrpSpPr>
          <p:grpSpPr>
            <a:xfrm>
              <a:off x="9011588" y="2856873"/>
              <a:ext cx="575011" cy="592922"/>
              <a:chOff x="347031" y="3519590"/>
              <a:chExt cx="792709" cy="688813"/>
            </a:xfrm>
          </p:grpSpPr>
          <p:pic>
            <p:nvPicPr>
              <p:cNvPr id="32" name="Picture 9" descr="\\MAGNUM\Projects\Microsoft\Cloud Power FY12\Design\Icons\PNGs\Branch.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a:off x="695365" y="3519590"/>
                <a:ext cx="440460" cy="440463"/>
              </a:xfrm>
              <a:prstGeom prst="rect">
                <a:avLst/>
              </a:prstGeom>
              <a:noFill/>
            </p:spPr>
          </p:pic>
          <p:pic>
            <p:nvPicPr>
              <p:cNvPr id="33" name="Picture 9" descr="\\MAGNUM\Projects\Microsoft\Cloud Power FY12\Design\Icons\PNGs\Branch.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a:off x="699277" y="3767940"/>
                <a:ext cx="440463" cy="440463"/>
              </a:xfrm>
              <a:prstGeom prst="rect">
                <a:avLst/>
              </a:prstGeom>
              <a:noFill/>
            </p:spPr>
          </p:pic>
          <p:pic>
            <p:nvPicPr>
              <p:cNvPr id="34" name="Picture 9" descr="\\MAGNUM\Projects\Microsoft\Cloud Power FY12\Design\Icons\PNGs\Branch.png"/>
              <p:cNvPicPr>
                <a:picLocks noChangeAspect="1" noChangeArrowheads="1"/>
              </p:cNvPicPr>
              <p:nvPr/>
            </p:nvPicPr>
            <p:blipFill>
              <a:blip r:embed="rId5" cstate="screen">
                <a:lum bright="100000"/>
                <a:extLst>
                  <a:ext uri="{28A0092B-C50C-407E-A947-70E740481C1C}">
                    <a14:useLocalDpi xmlns:a14="http://schemas.microsoft.com/office/drawing/2010/main"/>
                  </a:ext>
                </a:extLst>
              </a:blip>
              <a:srcRect/>
              <a:stretch>
                <a:fillRect/>
              </a:stretch>
            </p:blipFill>
            <p:spPr bwMode="auto">
              <a:xfrm flipH="1">
                <a:off x="347031" y="3657484"/>
                <a:ext cx="448848" cy="440463"/>
              </a:xfrm>
              <a:prstGeom prst="rect">
                <a:avLst/>
              </a:prstGeom>
              <a:noFill/>
            </p:spPr>
          </p:pic>
        </p:grpSp>
        <p:sp>
          <p:nvSpPr>
            <p:cNvPr id="30" name="TextBox 29"/>
            <p:cNvSpPr txBox="1"/>
            <p:nvPr/>
          </p:nvSpPr>
          <p:spPr>
            <a:xfrm>
              <a:off x="9601764" y="2975571"/>
              <a:ext cx="1581989" cy="285783"/>
            </a:xfrm>
            <a:prstGeom prst="rect">
              <a:avLst/>
            </a:prstGeom>
            <a:noFill/>
          </p:spPr>
          <p:txBody>
            <a:bodyPr wrap="square" rtlCol="0">
              <a:spAutoFit/>
            </a:bodyPr>
            <a:lstStyle/>
            <a:p>
              <a:r>
                <a:rPr lang="en-US" sz="1221" b="1" dirty="0">
                  <a:solidFill>
                    <a:srgbClr val="EFEFEF"/>
                  </a:solidFill>
                </a:rPr>
                <a:t>“Branch in a Box” </a:t>
              </a:r>
            </a:p>
          </p:txBody>
        </p:sp>
        <p:sp>
          <p:nvSpPr>
            <p:cNvPr id="40" name="TextBox 39"/>
            <p:cNvSpPr txBox="1"/>
            <p:nvPr/>
          </p:nvSpPr>
          <p:spPr>
            <a:xfrm>
              <a:off x="6755597" y="3212192"/>
              <a:ext cx="1949935" cy="541484"/>
            </a:xfrm>
            <a:prstGeom prst="rect">
              <a:avLst/>
            </a:prstGeom>
            <a:noFill/>
          </p:spPr>
          <p:txBody>
            <a:bodyPr wrap="square" rtlCol="0">
              <a:spAutoFit/>
            </a:bodyPr>
            <a:lstStyle/>
            <a:p>
              <a:pPr algn="ctr"/>
              <a:r>
                <a:rPr lang="en-US" sz="1425" dirty="0" smtClean="0">
                  <a:solidFill>
                    <a:srgbClr val="FFFFFF"/>
                  </a:solidFill>
                </a:rPr>
                <a:t>Windows </a:t>
              </a:r>
              <a:r>
                <a:rPr lang="en-US" sz="1425" dirty="0">
                  <a:solidFill>
                    <a:srgbClr val="FFFFFF"/>
                  </a:solidFill>
                </a:rPr>
                <a:t>Storage </a:t>
              </a:r>
              <a:r>
                <a:rPr lang="en-US" sz="1425" dirty="0" smtClean="0">
                  <a:solidFill>
                    <a:srgbClr val="FFFFFF"/>
                  </a:solidFill>
                </a:rPr>
                <a:t>Server 2012 R2</a:t>
              </a:r>
              <a:endParaRPr lang="en-US" sz="1425" dirty="0">
                <a:solidFill>
                  <a:srgbClr val="FFFFFF"/>
                </a:solidFill>
              </a:endParaRPr>
            </a:p>
          </p:txBody>
        </p:sp>
        <p:sp>
          <p:nvSpPr>
            <p:cNvPr id="41" name="TextBox 40"/>
            <p:cNvSpPr txBox="1"/>
            <p:nvPr/>
          </p:nvSpPr>
          <p:spPr>
            <a:xfrm>
              <a:off x="8886265" y="3384219"/>
              <a:ext cx="2292988" cy="311624"/>
            </a:xfrm>
            <a:prstGeom prst="rect">
              <a:avLst/>
            </a:prstGeom>
            <a:noFill/>
          </p:spPr>
          <p:txBody>
            <a:bodyPr wrap="square" rtlCol="0">
              <a:spAutoFit/>
            </a:bodyPr>
            <a:lstStyle/>
            <a:p>
              <a:pPr algn="ctr"/>
              <a:r>
                <a:rPr lang="en-US" sz="1425" dirty="0">
                  <a:solidFill>
                    <a:srgbClr val="EFEFEF"/>
                  </a:solidFill>
                </a:rPr>
                <a:t>Virtualization  </a:t>
              </a:r>
              <a:r>
                <a:rPr lang="en-US" sz="1425" dirty="0" smtClean="0">
                  <a:solidFill>
                    <a:srgbClr val="EFEFEF"/>
                  </a:solidFill>
                </a:rPr>
                <a:t>Appliance</a:t>
              </a:r>
              <a:endParaRPr lang="en-US" sz="1425" dirty="0">
                <a:solidFill>
                  <a:srgbClr val="EFEFEF"/>
                </a:solidFill>
              </a:endParaRPr>
            </a:p>
          </p:txBody>
        </p:sp>
      </p:grpSp>
      <p:grpSp>
        <p:nvGrpSpPr>
          <p:cNvPr id="14" name="Group 13"/>
          <p:cNvGrpSpPr/>
          <p:nvPr/>
        </p:nvGrpSpPr>
        <p:grpSpPr>
          <a:xfrm>
            <a:off x="6602930" y="1140811"/>
            <a:ext cx="4548471" cy="1267512"/>
            <a:chOff x="6602930" y="1140811"/>
            <a:chExt cx="4548471" cy="1267512"/>
          </a:xfrm>
        </p:grpSpPr>
        <p:sp>
          <p:nvSpPr>
            <p:cNvPr id="42" name="Left Brace 41"/>
            <p:cNvSpPr/>
            <p:nvPr/>
          </p:nvSpPr>
          <p:spPr>
            <a:xfrm rot="5400000">
              <a:off x="8697491" y="-45587"/>
              <a:ext cx="359349" cy="4548471"/>
            </a:xfrm>
            <a:prstGeom prst="leftBrace">
              <a:avLst>
                <a:gd name="adj1" fmla="val 89573"/>
                <a:gd name="adj2" fmla="val 50000"/>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0507"/>
              <a:endParaRPr lang="en-US" sz="1832" dirty="0">
                <a:solidFill>
                  <a:srgbClr val="FFFFFF"/>
                </a:solidFill>
              </a:endParaRPr>
            </a:p>
          </p:txBody>
        </p:sp>
        <p:sp>
          <p:nvSpPr>
            <p:cNvPr id="43" name="Rectangle 42"/>
            <p:cNvSpPr/>
            <p:nvPr/>
          </p:nvSpPr>
          <p:spPr bwMode="auto">
            <a:xfrm>
              <a:off x="7472968" y="1140811"/>
              <a:ext cx="2816957" cy="94155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t" anchorCtr="0" compatLnSpc="1">
              <a:prstTxWarp prst="textNoShape">
                <a:avLst/>
              </a:prstTxWarp>
            </a:bodyPr>
            <a:lstStyle/>
            <a:p>
              <a:pPr algn="ctr" defTabSz="930239" fontAlgn="base">
                <a:lnSpc>
                  <a:spcPct val="90000"/>
                </a:lnSpc>
                <a:spcBef>
                  <a:spcPct val="0"/>
                </a:spcBef>
                <a:spcAft>
                  <a:spcPct val="0"/>
                </a:spcAft>
              </a:pPr>
              <a:r>
                <a:rPr lang="en-US" sz="2036" spc="-51" dirty="0" smtClean="0">
                  <a:solidFill>
                    <a:srgbClr val="FFFFFF"/>
                  </a:solidFill>
                </a:rPr>
                <a:t>Target </a:t>
              </a:r>
              <a:r>
                <a:rPr lang="en-US" sz="2036" spc="-51" dirty="0">
                  <a:solidFill>
                    <a:srgbClr val="FFFFFF"/>
                  </a:solidFill>
                </a:rPr>
                <a:t>the primary Cluster in a Box customer scenarios</a:t>
              </a:r>
            </a:p>
          </p:txBody>
        </p:sp>
      </p:grpSp>
    </p:spTree>
    <p:extLst>
      <p:ext uri="{BB962C8B-B14F-4D97-AF65-F5344CB8AC3E}">
        <p14:creationId xmlns:p14="http://schemas.microsoft.com/office/powerpoint/2010/main" val="270771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2000"/>
                            </p:stCondLst>
                            <p:childTnLst>
                              <p:par>
                                <p:cTn id="14" presetID="22" presetClass="entr" presetSubtype="1" fill="hold" nodeType="after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par>
                          <p:cTn id="17" fill="hold">
                            <p:stCondLst>
                              <p:cond delay="35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06" y="63400"/>
            <a:ext cx="11345785" cy="761097"/>
          </a:xfrm>
        </p:spPr>
        <p:txBody>
          <a:bodyPr/>
          <a:lstStyle/>
          <a:p>
            <a:r>
              <a:rPr lang="en-US" dirty="0" smtClean="0"/>
              <a:t>Key new scenarios:</a:t>
            </a:r>
            <a:br>
              <a:rPr lang="en-US" dirty="0" smtClean="0"/>
            </a:br>
            <a:r>
              <a:rPr lang="en-US" sz="4400" dirty="0" smtClean="0"/>
              <a:t>Storage Spaces clustering enhancements</a:t>
            </a:r>
            <a:endParaRPr lang="en-US" sz="4400" dirty="0"/>
          </a:p>
        </p:txBody>
      </p:sp>
      <p:sp>
        <p:nvSpPr>
          <p:cNvPr id="3" name="Text Placeholder 2"/>
          <p:cNvSpPr>
            <a:spLocks noGrp="1"/>
          </p:cNvSpPr>
          <p:nvPr>
            <p:ph type="body" sz="quarter" idx="10"/>
          </p:nvPr>
        </p:nvSpPr>
        <p:spPr>
          <a:xfrm>
            <a:off x="6016150" y="1592240"/>
            <a:ext cx="6025464" cy="4885568"/>
          </a:xfrm>
          <a:gradFill flip="none" rotWithShape="1">
            <a:gsLst>
              <a:gs pos="0">
                <a:schemeClr val="accent1"/>
              </a:gs>
              <a:gs pos="99000">
                <a:schemeClr val="bg1">
                  <a:alpha val="56000"/>
                </a:schemeClr>
              </a:gs>
              <a:gs pos="97000">
                <a:srgbClr val="000099">
                  <a:alpha val="37647"/>
                </a:srgbClr>
              </a:gs>
            </a:gsLst>
            <a:lin ang="2700000" scaled="1"/>
            <a:tileRect/>
          </a:gradFill>
        </p:spPr>
        <p:txBody>
          <a:bodyPr/>
          <a:lstStyle/>
          <a:p>
            <a:pPr marL="0" indent="0" algn="ctr">
              <a:buNone/>
            </a:pPr>
            <a:r>
              <a:rPr lang="en-US" sz="2800" b="1" dirty="0"/>
              <a:t>New </a:t>
            </a:r>
            <a:r>
              <a:rPr lang="en-US" sz="2800" b="1" dirty="0" smtClean="0"/>
              <a:t>clustered configurations </a:t>
            </a:r>
            <a:r>
              <a:rPr lang="en-US" sz="2800" b="1" dirty="0"/>
              <a:t>using Parity </a:t>
            </a:r>
            <a:r>
              <a:rPr lang="en-US" sz="2800" b="1" dirty="0" smtClean="0"/>
              <a:t>Spaces and/or SSDs</a:t>
            </a:r>
            <a:endParaRPr lang="en-US" dirty="0"/>
          </a:p>
          <a:p>
            <a:pPr marL="0" indent="0">
              <a:buNone/>
            </a:pPr>
            <a:endParaRPr lang="en-US" sz="2443" b="1" dirty="0" smtClean="0"/>
          </a:p>
          <a:p>
            <a:pPr marL="0" indent="0">
              <a:buNone/>
            </a:pPr>
            <a:endParaRPr lang="en-US" sz="2443" b="1" dirty="0" smtClean="0"/>
          </a:p>
          <a:p>
            <a:pPr marL="0" indent="0">
              <a:buNone/>
            </a:pPr>
            <a:endParaRPr lang="en-US" sz="2443" b="1" dirty="0"/>
          </a:p>
          <a:p>
            <a:pPr marL="0" indent="0">
              <a:buNone/>
            </a:pPr>
            <a:endParaRPr lang="en-US" sz="2443" b="1" dirty="0" smtClean="0"/>
          </a:p>
          <a:p>
            <a:pPr marL="0" indent="0">
              <a:buNone/>
            </a:pPr>
            <a:endParaRPr lang="en-US" sz="2443" b="1" dirty="0"/>
          </a:p>
          <a:p>
            <a:pPr marL="0" indent="0">
              <a:buNone/>
            </a:pPr>
            <a:endParaRPr lang="en-US" sz="2443" b="1" dirty="0" smtClean="0"/>
          </a:p>
          <a:p>
            <a:pPr marL="0" indent="0">
              <a:buNone/>
            </a:pPr>
            <a:endParaRPr lang="en-US" sz="2443" b="1" dirty="0"/>
          </a:p>
          <a:p>
            <a:pPr marL="0" indent="0">
              <a:buNone/>
            </a:pPr>
            <a:endParaRPr lang="en-US" sz="2443" b="1" dirty="0" smtClean="0"/>
          </a:p>
          <a:p>
            <a:pPr marL="0" indent="0">
              <a:buNone/>
            </a:pPr>
            <a:endParaRPr lang="en-US" sz="2443" b="1" dirty="0" smtClean="0"/>
          </a:p>
          <a:p>
            <a:pPr marL="0" indent="0">
              <a:buNone/>
            </a:pPr>
            <a:endParaRPr lang="en-US" sz="1100" b="1" dirty="0"/>
          </a:p>
        </p:txBody>
      </p:sp>
      <p:grpSp>
        <p:nvGrpSpPr>
          <p:cNvPr id="5" name="Group 4"/>
          <p:cNvGrpSpPr/>
          <p:nvPr/>
        </p:nvGrpSpPr>
        <p:grpSpPr>
          <a:xfrm>
            <a:off x="581088" y="1904442"/>
            <a:ext cx="4616714" cy="3871519"/>
            <a:chOff x="6602928" y="2335300"/>
            <a:chExt cx="4616714" cy="3871519"/>
          </a:xfrm>
        </p:grpSpPr>
        <p:sp>
          <p:nvSpPr>
            <p:cNvPr id="6" name="Rectangle 5"/>
            <p:cNvSpPr/>
            <p:nvPr/>
          </p:nvSpPr>
          <p:spPr bwMode="auto">
            <a:xfrm>
              <a:off x="6602928" y="4306811"/>
              <a:ext cx="4566680" cy="312375"/>
            </a:xfrm>
            <a:prstGeom prst="rect">
              <a:avLst/>
            </a:prstGeom>
            <a:solidFill>
              <a:schemeClr val="bg2">
                <a:lumMod val="75000"/>
                <a:lumOff val="2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t" anchorCtr="0" compatLnSpc="1">
              <a:prstTxWarp prst="textNoShape">
                <a:avLst/>
              </a:prstTxWarp>
            </a:bodyPr>
            <a:lstStyle/>
            <a:p>
              <a:pPr algn="ctr" defTabSz="930239" fontAlgn="base">
                <a:lnSpc>
                  <a:spcPct val="90000"/>
                </a:lnSpc>
                <a:spcBef>
                  <a:spcPct val="0"/>
                </a:spcBef>
                <a:spcAft>
                  <a:spcPct val="0"/>
                </a:spcAft>
              </a:pPr>
              <a:r>
                <a:rPr lang="en-US" sz="1425" spc="-51" dirty="0">
                  <a:solidFill>
                    <a:srgbClr val="FFFFFF"/>
                  </a:solidFill>
                </a:rPr>
                <a:t>Storage Spaces clustering enhancements (parity, SSDs)</a:t>
              </a:r>
            </a:p>
          </p:txBody>
        </p:sp>
        <p:sp>
          <p:nvSpPr>
            <p:cNvPr id="7" name="Rectangle 6"/>
            <p:cNvSpPr/>
            <p:nvPr/>
          </p:nvSpPr>
          <p:spPr bwMode="auto">
            <a:xfrm>
              <a:off x="6604788" y="4705017"/>
              <a:ext cx="2266181" cy="44227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t" anchorCtr="0" compatLnSpc="1">
              <a:prstTxWarp prst="textNoShape">
                <a:avLst/>
              </a:prstTxWarp>
            </a:bodyPr>
            <a:lstStyle/>
            <a:p>
              <a:pPr algn="ctr" defTabSz="930239" fontAlgn="base">
                <a:lnSpc>
                  <a:spcPct val="90000"/>
                </a:lnSpc>
                <a:spcBef>
                  <a:spcPct val="0"/>
                </a:spcBef>
                <a:spcAft>
                  <a:spcPct val="0"/>
                </a:spcAft>
              </a:pPr>
              <a:r>
                <a:rPr lang="en-US" sz="1425" spc="-51" dirty="0">
                  <a:solidFill>
                    <a:srgbClr val="FFFFFF"/>
                  </a:solidFill>
                </a:rPr>
                <a:t>Scale-out File Server rebalancing</a:t>
              </a:r>
            </a:p>
          </p:txBody>
        </p:sp>
        <p:sp>
          <p:nvSpPr>
            <p:cNvPr id="8" name="Rectangle 7"/>
            <p:cNvSpPr/>
            <p:nvPr/>
          </p:nvSpPr>
          <p:spPr bwMode="auto">
            <a:xfrm>
              <a:off x="6604788" y="5225406"/>
              <a:ext cx="2266181" cy="43762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t" anchorCtr="0" compatLnSpc="1">
              <a:prstTxWarp prst="textNoShape">
                <a:avLst/>
              </a:prstTxWarp>
            </a:bodyPr>
            <a:lstStyle/>
            <a:p>
              <a:pPr algn="ctr" defTabSz="930239" fontAlgn="base">
                <a:lnSpc>
                  <a:spcPct val="90000"/>
                </a:lnSpc>
                <a:spcBef>
                  <a:spcPct val="0"/>
                </a:spcBef>
                <a:spcAft>
                  <a:spcPct val="0"/>
                </a:spcAft>
              </a:pPr>
              <a:r>
                <a:rPr lang="en-US" sz="1425" spc="-51" dirty="0">
                  <a:solidFill>
                    <a:srgbClr val="FFFFFF"/>
                  </a:solidFill>
                </a:rPr>
                <a:t>SMB performance and per-share scale out</a:t>
              </a:r>
            </a:p>
          </p:txBody>
        </p:sp>
        <p:sp>
          <p:nvSpPr>
            <p:cNvPr id="9" name="Rectangle 8"/>
            <p:cNvSpPr/>
            <p:nvPr/>
          </p:nvSpPr>
          <p:spPr bwMode="auto">
            <a:xfrm>
              <a:off x="6604786" y="3927349"/>
              <a:ext cx="4576324" cy="30134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t" anchorCtr="0" compatLnSpc="1">
              <a:prstTxWarp prst="textNoShape">
                <a:avLst/>
              </a:prstTxWarp>
            </a:bodyPr>
            <a:lstStyle/>
            <a:p>
              <a:pPr algn="ctr" defTabSz="930239" fontAlgn="base">
                <a:lnSpc>
                  <a:spcPct val="90000"/>
                </a:lnSpc>
                <a:spcBef>
                  <a:spcPct val="0"/>
                </a:spcBef>
                <a:spcAft>
                  <a:spcPct val="0"/>
                </a:spcAft>
              </a:pPr>
              <a:r>
                <a:rPr lang="en-US" sz="1425" spc="-51" dirty="0">
                  <a:solidFill>
                    <a:srgbClr val="FFFFFF"/>
                  </a:solidFill>
                </a:rPr>
                <a:t>OOBE 4–node support</a:t>
              </a:r>
            </a:p>
          </p:txBody>
        </p:sp>
        <p:sp>
          <p:nvSpPr>
            <p:cNvPr id="10" name="Rectangle 9"/>
            <p:cNvSpPr/>
            <p:nvPr/>
          </p:nvSpPr>
          <p:spPr bwMode="auto">
            <a:xfrm>
              <a:off x="6604788" y="5748581"/>
              <a:ext cx="2266181" cy="458237"/>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t" anchorCtr="0" compatLnSpc="1">
              <a:prstTxWarp prst="textNoShape">
                <a:avLst/>
              </a:prstTxWarp>
            </a:bodyPr>
            <a:lstStyle/>
            <a:p>
              <a:pPr algn="ctr" defTabSz="930239" fontAlgn="base">
                <a:lnSpc>
                  <a:spcPct val="90000"/>
                </a:lnSpc>
                <a:spcBef>
                  <a:spcPct val="0"/>
                </a:spcBef>
                <a:spcAft>
                  <a:spcPct val="0"/>
                </a:spcAft>
              </a:pPr>
              <a:r>
                <a:rPr lang="en-US" sz="1425" spc="-51" dirty="0" err="1">
                  <a:solidFill>
                    <a:srgbClr val="FFFFFF"/>
                  </a:solidFill>
                </a:rPr>
                <a:t>Deduplication</a:t>
              </a:r>
              <a:r>
                <a:rPr lang="en-US" sz="1425" spc="-51" dirty="0">
                  <a:solidFill>
                    <a:srgbClr val="FFFFFF"/>
                  </a:solidFill>
                </a:rPr>
                <a:t> optimized for VDI on CSV</a:t>
              </a:r>
            </a:p>
          </p:txBody>
        </p:sp>
        <p:sp>
          <p:nvSpPr>
            <p:cNvPr id="11" name="Rectangle 10"/>
            <p:cNvSpPr/>
            <p:nvPr/>
          </p:nvSpPr>
          <p:spPr bwMode="auto">
            <a:xfrm>
              <a:off x="6602928" y="2429269"/>
              <a:ext cx="4566680" cy="3777550"/>
            </a:xfrm>
            <a:prstGeom prst="rect">
              <a:avLst/>
            </a:prstGeom>
            <a:noFill/>
            <a:ln>
              <a:solidFill>
                <a:schemeClr val="accent4">
                  <a:alpha val="6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000000"/>
                    </a:gs>
                    <a:gs pos="100000">
                      <a:srgbClr val="000000"/>
                    </a:gs>
                  </a:gsLst>
                  <a:lin ang="5400000" scaled="0"/>
                </a:gradFill>
              </a:endParaRPr>
            </a:p>
          </p:txBody>
        </p:sp>
        <p:sp>
          <p:nvSpPr>
            <p:cNvPr id="12" name="Rectangle 11"/>
            <p:cNvSpPr/>
            <p:nvPr/>
          </p:nvSpPr>
          <p:spPr bwMode="auto">
            <a:xfrm>
              <a:off x="6607488" y="2429267"/>
              <a:ext cx="2248946" cy="1426227"/>
            </a:xfrm>
            <a:prstGeom prst="rect">
              <a:avLst/>
            </a:prstGeom>
            <a:solidFill>
              <a:schemeClr val="accent2">
                <a:alpha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13" name="TextBox 12"/>
            <p:cNvSpPr txBox="1"/>
            <p:nvPr/>
          </p:nvSpPr>
          <p:spPr>
            <a:xfrm>
              <a:off x="7361129" y="2674760"/>
              <a:ext cx="1480809" cy="280205"/>
            </a:xfrm>
            <a:prstGeom prst="rect">
              <a:avLst/>
            </a:prstGeom>
            <a:noFill/>
          </p:spPr>
          <p:txBody>
            <a:bodyPr wrap="square" rtlCol="0">
              <a:spAutoFit/>
            </a:bodyPr>
            <a:lstStyle/>
            <a:p>
              <a:r>
                <a:rPr lang="en-US" sz="1221" b="1" dirty="0">
                  <a:solidFill>
                    <a:srgbClr val="FFFFFF"/>
                  </a:solidFill>
                </a:rPr>
                <a:t>Cloud/Datacenter </a:t>
              </a:r>
            </a:p>
          </p:txBody>
        </p:sp>
        <p:pic>
          <p:nvPicPr>
            <p:cNvPr id="14" name="Picture 4" descr="\\MAGNUM\Projects\Microsoft\Cloud Power FY12\Design\ICONS_PNG\Private_Cloud.png"/>
            <p:cNvPicPr>
              <a:picLocks noChangeAspect="1" noChangeArrowheads="1"/>
            </p:cNvPicPr>
            <p:nvPr/>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6602929" y="2447382"/>
              <a:ext cx="849521" cy="743521"/>
            </a:xfrm>
            <a:prstGeom prst="rect">
              <a:avLst/>
            </a:prstGeom>
            <a:noFill/>
          </p:spPr>
        </p:pic>
        <p:sp>
          <p:nvSpPr>
            <p:cNvPr id="15" name="Rectangle 14"/>
            <p:cNvSpPr/>
            <p:nvPr/>
          </p:nvSpPr>
          <p:spPr bwMode="auto">
            <a:xfrm>
              <a:off x="8900410" y="2429268"/>
              <a:ext cx="2269200" cy="1419961"/>
            </a:xfrm>
            <a:prstGeom prst="rect">
              <a:avLst/>
            </a:prstGeom>
            <a:solidFill>
              <a:schemeClr val="accent2">
                <a:alpha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16" name="TextBox 15"/>
            <p:cNvSpPr txBox="1"/>
            <p:nvPr/>
          </p:nvSpPr>
          <p:spPr>
            <a:xfrm>
              <a:off x="9525496" y="2535050"/>
              <a:ext cx="1694146" cy="285783"/>
            </a:xfrm>
            <a:prstGeom prst="rect">
              <a:avLst/>
            </a:prstGeom>
            <a:noFill/>
          </p:spPr>
          <p:txBody>
            <a:bodyPr wrap="square" rtlCol="0">
              <a:spAutoFit/>
            </a:bodyPr>
            <a:lstStyle/>
            <a:p>
              <a:r>
                <a:rPr lang="en-US" sz="1221" b="1" dirty="0">
                  <a:solidFill>
                    <a:srgbClr val="EFEFEF"/>
                  </a:solidFill>
                </a:rPr>
                <a:t>“Business in a Box”</a:t>
              </a:r>
            </a:p>
          </p:txBody>
        </p:sp>
        <p:pic>
          <p:nvPicPr>
            <p:cNvPr id="17" name="Picture 3" descr="\\MAGNUM\Projects\Microsoft\Cloud Power FY12\Design\Icons\PNGs\Storefront.png"/>
            <p:cNvPicPr>
              <a:picLocks noChangeAspect="1" noChangeArrowheads="1"/>
            </p:cNvPicPr>
            <p:nvPr/>
          </p:nvPicPr>
          <p:blipFill>
            <a:blip r:embed="rId3" cstate="screen">
              <a:lum bright="100000"/>
              <a:extLst>
                <a:ext uri="{28A0092B-C50C-407E-A947-70E740481C1C}">
                  <a14:useLocalDpi xmlns:a14="http://schemas.microsoft.com/office/drawing/2010/main"/>
                </a:ext>
              </a:extLst>
            </a:blip>
            <a:srcRect/>
            <a:stretch>
              <a:fillRect/>
            </a:stretch>
          </p:blipFill>
          <p:spPr bwMode="auto">
            <a:xfrm flipH="1">
              <a:off x="8977855" y="2335300"/>
              <a:ext cx="553364" cy="669838"/>
            </a:xfrm>
            <a:prstGeom prst="rect">
              <a:avLst/>
            </a:prstGeom>
            <a:noFill/>
          </p:spPr>
        </p:pic>
        <p:grpSp>
          <p:nvGrpSpPr>
            <p:cNvPr id="18" name="Group 17"/>
            <p:cNvGrpSpPr/>
            <p:nvPr/>
          </p:nvGrpSpPr>
          <p:grpSpPr>
            <a:xfrm>
              <a:off x="9011588" y="2856873"/>
              <a:ext cx="575011" cy="592922"/>
              <a:chOff x="347031" y="3519590"/>
              <a:chExt cx="792709" cy="688813"/>
            </a:xfrm>
          </p:grpSpPr>
          <p:pic>
            <p:nvPicPr>
              <p:cNvPr id="22" name="Picture 9" descr="\\MAGNUM\Projects\Microsoft\Cloud Power FY12\Design\Icons\PNGs\Branch.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a:off x="695365" y="3519590"/>
                <a:ext cx="440460" cy="440463"/>
              </a:xfrm>
              <a:prstGeom prst="rect">
                <a:avLst/>
              </a:prstGeom>
              <a:noFill/>
            </p:spPr>
          </p:pic>
          <p:pic>
            <p:nvPicPr>
              <p:cNvPr id="23" name="Picture 9" descr="\\MAGNUM\Projects\Microsoft\Cloud Power FY12\Design\Icons\PNGs\Branch.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auto">
              <a:xfrm>
                <a:off x="699277" y="3767940"/>
                <a:ext cx="440463" cy="440463"/>
              </a:xfrm>
              <a:prstGeom prst="rect">
                <a:avLst/>
              </a:prstGeom>
              <a:noFill/>
            </p:spPr>
          </p:pic>
          <p:pic>
            <p:nvPicPr>
              <p:cNvPr id="24" name="Picture 9" descr="\\MAGNUM\Projects\Microsoft\Cloud Power FY12\Design\Icons\PNGs\Branch.png"/>
              <p:cNvPicPr>
                <a:picLocks noChangeAspect="1" noChangeArrowheads="1"/>
              </p:cNvPicPr>
              <p:nvPr/>
            </p:nvPicPr>
            <p:blipFill>
              <a:blip r:embed="rId5" cstate="screen">
                <a:lum bright="100000"/>
                <a:extLst>
                  <a:ext uri="{28A0092B-C50C-407E-A947-70E740481C1C}">
                    <a14:useLocalDpi xmlns:a14="http://schemas.microsoft.com/office/drawing/2010/main"/>
                  </a:ext>
                </a:extLst>
              </a:blip>
              <a:srcRect/>
              <a:stretch>
                <a:fillRect/>
              </a:stretch>
            </p:blipFill>
            <p:spPr bwMode="auto">
              <a:xfrm flipH="1">
                <a:off x="347031" y="3657484"/>
                <a:ext cx="448848" cy="440463"/>
              </a:xfrm>
              <a:prstGeom prst="rect">
                <a:avLst/>
              </a:prstGeom>
              <a:noFill/>
            </p:spPr>
          </p:pic>
        </p:grpSp>
        <p:sp>
          <p:nvSpPr>
            <p:cNvPr id="19" name="TextBox 18"/>
            <p:cNvSpPr txBox="1"/>
            <p:nvPr/>
          </p:nvSpPr>
          <p:spPr>
            <a:xfrm>
              <a:off x="9601764" y="2975571"/>
              <a:ext cx="1581989" cy="285783"/>
            </a:xfrm>
            <a:prstGeom prst="rect">
              <a:avLst/>
            </a:prstGeom>
            <a:noFill/>
          </p:spPr>
          <p:txBody>
            <a:bodyPr wrap="square" rtlCol="0">
              <a:spAutoFit/>
            </a:bodyPr>
            <a:lstStyle/>
            <a:p>
              <a:r>
                <a:rPr lang="en-US" sz="1221" b="1" dirty="0">
                  <a:solidFill>
                    <a:srgbClr val="EFEFEF"/>
                  </a:solidFill>
                </a:rPr>
                <a:t>“Branch in a Box” </a:t>
              </a:r>
            </a:p>
          </p:txBody>
        </p:sp>
        <p:sp>
          <p:nvSpPr>
            <p:cNvPr id="20" name="TextBox 19"/>
            <p:cNvSpPr txBox="1"/>
            <p:nvPr/>
          </p:nvSpPr>
          <p:spPr>
            <a:xfrm>
              <a:off x="6755597" y="3212192"/>
              <a:ext cx="1949935" cy="541484"/>
            </a:xfrm>
            <a:prstGeom prst="rect">
              <a:avLst/>
            </a:prstGeom>
            <a:noFill/>
          </p:spPr>
          <p:txBody>
            <a:bodyPr wrap="square" rtlCol="0">
              <a:spAutoFit/>
            </a:bodyPr>
            <a:lstStyle/>
            <a:p>
              <a:pPr algn="ctr"/>
              <a:r>
                <a:rPr lang="en-US" sz="1425" dirty="0" smtClean="0">
                  <a:solidFill>
                    <a:srgbClr val="FFFFFF"/>
                  </a:solidFill>
                </a:rPr>
                <a:t>Windows </a:t>
              </a:r>
              <a:r>
                <a:rPr lang="en-US" sz="1425" dirty="0">
                  <a:solidFill>
                    <a:srgbClr val="FFFFFF"/>
                  </a:solidFill>
                </a:rPr>
                <a:t>Storage </a:t>
              </a:r>
              <a:r>
                <a:rPr lang="en-US" sz="1425" dirty="0" smtClean="0">
                  <a:solidFill>
                    <a:srgbClr val="FFFFFF"/>
                  </a:solidFill>
                </a:rPr>
                <a:t>Server 2012 R2</a:t>
              </a:r>
              <a:endParaRPr lang="en-US" sz="1425" dirty="0">
                <a:solidFill>
                  <a:srgbClr val="FFFFFF"/>
                </a:solidFill>
              </a:endParaRPr>
            </a:p>
          </p:txBody>
        </p:sp>
        <p:sp>
          <p:nvSpPr>
            <p:cNvPr id="21" name="TextBox 20"/>
            <p:cNvSpPr txBox="1"/>
            <p:nvPr/>
          </p:nvSpPr>
          <p:spPr>
            <a:xfrm>
              <a:off x="8886265" y="3384219"/>
              <a:ext cx="2292988" cy="311624"/>
            </a:xfrm>
            <a:prstGeom prst="rect">
              <a:avLst/>
            </a:prstGeom>
            <a:noFill/>
          </p:spPr>
          <p:txBody>
            <a:bodyPr wrap="square" rtlCol="0">
              <a:spAutoFit/>
            </a:bodyPr>
            <a:lstStyle/>
            <a:p>
              <a:pPr algn="ctr"/>
              <a:r>
                <a:rPr lang="en-US" sz="1425" dirty="0">
                  <a:solidFill>
                    <a:srgbClr val="EFEFEF"/>
                  </a:solidFill>
                </a:rPr>
                <a:t>Virtualization  </a:t>
              </a:r>
              <a:r>
                <a:rPr lang="en-US" sz="1425" dirty="0" smtClean="0">
                  <a:solidFill>
                    <a:srgbClr val="EFEFEF"/>
                  </a:solidFill>
                </a:rPr>
                <a:t>Appliance</a:t>
              </a:r>
              <a:endParaRPr lang="en-US" sz="1425" dirty="0">
                <a:solidFill>
                  <a:srgbClr val="EFEFEF"/>
                </a:solidFill>
              </a:endParaRPr>
            </a:p>
          </p:txBody>
        </p:sp>
      </p:grpSp>
      <p:sp>
        <p:nvSpPr>
          <p:cNvPr id="33" name="Trapezoid 32"/>
          <p:cNvSpPr/>
          <p:nvPr/>
        </p:nvSpPr>
        <p:spPr bwMode="auto">
          <a:xfrm rot="16200000">
            <a:off x="3165152" y="3574855"/>
            <a:ext cx="4793225" cy="827993"/>
          </a:xfrm>
          <a:prstGeom prst="trapezoid">
            <a:avLst>
              <a:gd name="adj" fmla="val 269855"/>
            </a:avLst>
          </a:prstGeom>
          <a:gradFill flip="none" rotWithShape="1">
            <a:gsLst>
              <a:gs pos="0">
                <a:schemeClr val="accent1"/>
              </a:gs>
              <a:gs pos="99000">
                <a:schemeClr val="bg1">
                  <a:alpha val="56000"/>
                </a:schemeClr>
              </a:gs>
              <a:gs pos="97000">
                <a:srgbClr val="000099">
                  <a:alpha val="37647"/>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80" name="Group 79"/>
          <p:cNvGrpSpPr/>
          <p:nvPr/>
        </p:nvGrpSpPr>
        <p:grpSpPr>
          <a:xfrm>
            <a:off x="6149267" y="2630448"/>
            <a:ext cx="2839064" cy="3497769"/>
            <a:chOff x="6149267" y="2704776"/>
            <a:chExt cx="2839064" cy="3497769"/>
          </a:xfrm>
        </p:grpSpPr>
        <p:sp>
          <p:nvSpPr>
            <p:cNvPr id="42" name="Text Placeholder 3"/>
            <p:cNvSpPr txBox="1">
              <a:spLocks/>
            </p:cNvSpPr>
            <p:nvPr/>
          </p:nvSpPr>
          <p:spPr>
            <a:xfrm>
              <a:off x="6149267" y="5768580"/>
              <a:ext cx="2839064" cy="4339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smtClean="0">
                  <a:solidFill>
                    <a:schemeClr val="tx2"/>
                  </a:solidFill>
                </a:rPr>
                <a:t>Spaces pool</a:t>
              </a:r>
            </a:p>
          </p:txBody>
        </p:sp>
        <p:grpSp>
          <p:nvGrpSpPr>
            <p:cNvPr id="78" name="Group 77"/>
            <p:cNvGrpSpPr/>
            <p:nvPr/>
          </p:nvGrpSpPr>
          <p:grpSpPr>
            <a:xfrm>
              <a:off x="6665058" y="2704776"/>
              <a:ext cx="1819693" cy="3121739"/>
              <a:chOff x="6665058" y="2704776"/>
              <a:chExt cx="1819693" cy="3121739"/>
            </a:xfrm>
          </p:grpSpPr>
          <p:grpSp>
            <p:nvGrpSpPr>
              <p:cNvPr id="56" name="Group 55"/>
              <p:cNvGrpSpPr/>
              <p:nvPr/>
            </p:nvGrpSpPr>
            <p:grpSpPr>
              <a:xfrm>
                <a:off x="6672829" y="4486251"/>
                <a:ext cx="1811922" cy="1340264"/>
                <a:chOff x="6749581" y="4670061"/>
                <a:chExt cx="1409185" cy="1174725"/>
              </a:xfrm>
            </p:grpSpPr>
            <p:sp>
              <p:nvSpPr>
                <p:cNvPr id="41" name="Rounded Rectangle 40"/>
                <p:cNvSpPr/>
                <p:nvPr/>
              </p:nvSpPr>
              <p:spPr bwMode="auto">
                <a:xfrm>
                  <a:off x="6749581" y="4670061"/>
                  <a:ext cx="1409185" cy="1174725"/>
                </a:xfrm>
                <a:prstGeom prst="round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43" name="Group 42"/>
                <p:cNvGrpSpPr/>
                <p:nvPr/>
              </p:nvGrpSpPr>
              <p:grpSpPr>
                <a:xfrm>
                  <a:off x="6868227" y="4765995"/>
                  <a:ext cx="1156356" cy="950708"/>
                  <a:chOff x="9338100" y="4176349"/>
                  <a:chExt cx="747383" cy="609053"/>
                </a:xfrm>
              </p:grpSpPr>
              <p:sp>
                <p:nvSpPr>
                  <p:cNvPr id="44" name="Freeform 14"/>
                  <p:cNvSpPr>
                    <a:spLocks noEditPoints="1"/>
                  </p:cNvSpPr>
                  <p:nvPr/>
                </p:nvSpPr>
                <p:spPr bwMode="auto">
                  <a:xfrm>
                    <a:off x="9338102" y="4366961"/>
                    <a:ext cx="747381" cy="183441"/>
                  </a:xfrm>
                  <a:custGeom>
                    <a:avLst/>
                    <a:gdLst>
                      <a:gd name="T0" fmla="*/ 155 w 200"/>
                      <a:gd name="T1" fmla="*/ 47 h 49"/>
                      <a:gd name="T2" fmla="*/ 152 w 200"/>
                      <a:gd name="T3" fmla="*/ 48 h 49"/>
                      <a:gd name="T4" fmla="*/ 133 w 200"/>
                      <a:gd name="T5" fmla="*/ 34 h 49"/>
                      <a:gd name="T6" fmla="*/ 152 w 200"/>
                      <a:gd name="T7" fmla="*/ 45 h 49"/>
                      <a:gd name="T8" fmla="*/ 143 w 200"/>
                      <a:gd name="T9" fmla="*/ 28 h 49"/>
                      <a:gd name="T10" fmla="*/ 156 w 200"/>
                      <a:gd name="T11" fmla="*/ 33 h 49"/>
                      <a:gd name="T12" fmla="*/ 198 w 200"/>
                      <a:gd name="T13" fmla="*/ 25 h 49"/>
                      <a:gd name="T14" fmla="*/ 200 w 200"/>
                      <a:gd name="T15" fmla="*/ 8 h 49"/>
                      <a:gd name="T16" fmla="*/ 148 w 200"/>
                      <a:gd name="T17" fmla="*/ 39 h 49"/>
                      <a:gd name="T18" fmla="*/ 90 w 200"/>
                      <a:gd name="T19" fmla="*/ 28 h 49"/>
                      <a:gd name="T20" fmla="*/ 99 w 200"/>
                      <a:gd name="T21" fmla="*/ 45 h 49"/>
                      <a:gd name="T22" fmla="*/ 80 w 200"/>
                      <a:gd name="T23" fmla="*/ 34 h 49"/>
                      <a:gd name="T24" fmla="*/ 99 w 200"/>
                      <a:gd name="T25" fmla="*/ 48 h 49"/>
                      <a:gd name="T26" fmla="*/ 102 w 200"/>
                      <a:gd name="T27" fmla="*/ 47 h 49"/>
                      <a:gd name="T28" fmla="*/ 90 w 200"/>
                      <a:gd name="T29" fmla="*/ 28 h 49"/>
                      <a:gd name="T30" fmla="*/ 94 w 200"/>
                      <a:gd name="T31" fmla="*/ 39 h 49"/>
                      <a:gd name="T32" fmla="*/ 127 w 200"/>
                      <a:gd name="T33" fmla="*/ 5 h 49"/>
                      <a:gd name="T34" fmla="*/ 102 w 200"/>
                      <a:gd name="T35" fmla="*/ 19 h 49"/>
                      <a:gd name="T36" fmla="*/ 95 w 200"/>
                      <a:gd name="T37" fmla="*/ 17 h 49"/>
                      <a:gd name="T38" fmla="*/ 95 w 200"/>
                      <a:gd name="T39" fmla="*/ 22 h 49"/>
                      <a:gd name="T40" fmla="*/ 100 w 200"/>
                      <a:gd name="T41" fmla="*/ 32 h 49"/>
                      <a:gd name="T42" fmla="*/ 42 w 200"/>
                      <a:gd name="T43" fmla="*/ 40 h 49"/>
                      <a:gd name="T44" fmla="*/ 41 w 200"/>
                      <a:gd name="T45" fmla="*/ 39 h 49"/>
                      <a:gd name="T46" fmla="*/ 158 w 200"/>
                      <a:gd name="T47" fmla="*/ 18 h 49"/>
                      <a:gd name="T48" fmla="*/ 153 w 200"/>
                      <a:gd name="T49" fmla="*/ 19 h 49"/>
                      <a:gd name="T50" fmla="*/ 148 w 200"/>
                      <a:gd name="T51" fmla="*/ 20 h 49"/>
                      <a:gd name="T52" fmla="*/ 146 w 200"/>
                      <a:gd name="T53" fmla="*/ 27 h 49"/>
                      <a:gd name="T54" fmla="*/ 199 w 200"/>
                      <a:gd name="T55" fmla="*/ 6 h 49"/>
                      <a:gd name="T56" fmla="*/ 144 w 200"/>
                      <a:gd name="T57" fmla="*/ 14 h 49"/>
                      <a:gd name="T58" fmla="*/ 102 w 200"/>
                      <a:gd name="T59" fmla="*/ 33 h 49"/>
                      <a:gd name="T60" fmla="*/ 145 w 200"/>
                      <a:gd name="T61" fmla="*/ 25 h 49"/>
                      <a:gd name="T62" fmla="*/ 144 w 200"/>
                      <a:gd name="T63" fmla="*/ 14 h 49"/>
                      <a:gd name="T64" fmla="*/ 48 w 200"/>
                      <a:gd name="T65" fmla="*/ 47 h 49"/>
                      <a:gd name="T66" fmla="*/ 46 w 200"/>
                      <a:gd name="T67" fmla="*/ 48 h 49"/>
                      <a:gd name="T68" fmla="*/ 8 w 200"/>
                      <a:gd name="T69" fmla="*/ 27 h 49"/>
                      <a:gd name="T70" fmla="*/ 0 w 200"/>
                      <a:gd name="T71" fmla="*/ 22 h 49"/>
                      <a:gd name="T72" fmla="*/ 3 w 200"/>
                      <a:gd name="T73" fmla="*/ 10 h 49"/>
                      <a:gd name="T74" fmla="*/ 48 w 200"/>
                      <a:gd name="T75" fmla="*/ 35 h 49"/>
                      <a:gd name="T76" fmla="*/ 3 w 200"/>
                      <a:gd name="T77" fmla="*/ 21 h 49"/>
                      <a:gd name="T78" fmla="*/ 11 w 200"/>
                      <a:gd name="T79" fmla="*/ 25 h 49"/>
                      <a:gd name="T80" fmla="*/ 45 w 200"/>
                      <a:gd name="T81" fmla="*/ 45 h 49"/>
                      <a:gd name="T82" fmla="*/ 89 w 200"/>
                      <a:gd name="T83" fmla="*/ 14 h 49"/>
                      <a:gd name="T84" fmla="*/ 51 w 200"/>
                      <a:gd name="T85" fmla="*/ 36 h 49"/>
                      <a:gd name="T86" fmla="*/ 93 w 200"/>
                      <a:gd name="T87" fmla="*/ 22 h 49"/>
                      <a:gd name="T88" fmla="*/ 74 w 200"/>
                      <a:gd name="T89" fmla="*/ 5 h 49"/>
                      <a:gd name="T90" fmla="*/ 49 w 200"/>
                      <a:gd name="T91" fmla="*/ 19 h 49"/>
                      <a:gd name="T92" fmla="*/ 37 w 200"/>
                      <a:gd name="T93" fmla="*/ 14 h 49"/>
                      <a:gd name="T94" fmla="*/ 3 w 200"/>
                      <a:gd name="T95" fmla="*/ 8 h 49"/>
                      <a:gd name="T96" fmla="*/ 74 w 200"/>
                      <a:gd name="T9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49">
                        <a:moveTo>
                          <a:pt x="155" y="35"/>
                        </a:moveTo>
                        <a:cubicBezTo>
                          <a:pt x="155" y="35"/>
                          <a:pt x="155" y="35"/>
                          <a:pt x="155" y="36"/>
                        </a:cubicBezTo>
                        <a:cubicBezTo>
                          <a:pt x="155" y="44"/>
                          <a:pt x="155" y="47"/>
                          <a:pt x="155" y="47"/>
                        </a:cubicBezTo>
                        <a:cubicBezTo>
                          <a:pt x="155" y="48"/>
                          <a:pt x="155" y="48"/>
                          <a:pt x="154" y="49"/>
                        </a:cubicBezTo>
                        <a:cubicBezTo>
                          <a:pt x="154" y="49"/>
                          <a:pt x="154" y="49"/>
                          <a:pt x="153" y="49"/>
                        </a:cubicBezTo>
                        <a:cubicBezTo>
                          <a:pt x="153" y="49"/>
                          <a:pt x="153" y="49"/>
                          <a:pt x="152" y="48"/>
                        </a:cubicBezTo>
                        <a:cubicBezTo>
                          <a:pt x="144" y="44"/>
                          <a:pt x="144" y="44"/>
                          <a:pt x="144" y="44"/>
                        </a:cubicBezTo>
                        <a:cubicBezTo>
                          <a:pt x="138" y="40"/>
                          <a:pt x="134" y="38"/>
                          <a:pt x="130" y="36"/>
                        </a:cubicBezTo>
                        <a:cubicBezTo>
                          <a:pt x="133" y="34"/>
                          <a:pt x="133" y="34"/>
                          <a:pt x="133" y="34"/>
                        </a:cubicBezTo>
                        <a:cubicBezTo>
                          <a:pt x="140" y="38"/>
                          <a:pt x="144" y="40"/>
                          <a:pt x="147" y="42"/>
                        </a:cubicBezTo>
                        <a:cubicBezTo>
                          <a:pt x="147" y="42"/>
                          <a:pt x="147" y="42"/>
                          <a:pt x="147" y="42"/>
                        </a:cubicBezTo>
                        <a:cubicBezTo>
                          <a:pt x="152" y="45"/>
                          <a:pt x="152" y="45"/>
                          <a:pt x="152" y="45"/>
                        </a:cubicBezTo>
                        <a:cubicBezTo>
                          <a:pt x="152" y="40"/>
                          <a:pt x="152" y="38"/>
                          <a:pt x="152" y="37"/>
                        </a:cubicBezTo>
                        <a:cubicBezTo>
                          <a:pt x="148" y="34"/>
                          <a:pt x="143" y="32"/>
                          <a:pt x="140" y="30"/>
                        </a:cubicBezTo>
                        <a:cubicBezTo>
                          <a:pt x="143" y="28"/>
                          <a:pt x="143" y="28"/>
                          <a:pt x="143" y="28"/>
                        </a:cubicBezTo>
                        <a:cubicBezTo>
                          <a:pt x="155" y="35"/>
                          <a:pt x="155" y="35"/>
                          <a:pt x="155" y="35"/>
                        </a:cubicBezTo>
                        <a:close/>
                        <a:moveTo>
                          <a:pt x="200" y="8"/>
                        </a:moveTo>
                        <a:cubicBezTo>
                          <a:pt x="156" y="33"/>
                          <a:pt x="156" y="33"/>
                          <a:pt x="156" y="33"/>
                        </a:cubicBezTo>
                        <a:cubicBezTo>
                          <a:pt x="157" y="34"/>
                          <a:pt x="157" y="35"/>
                          <a:pt x="157" y="36"/>
                        </a:cubicBezTo>
                        <a:cubicBezTo>
                          <a:pt x="157" y="36"/>
                          <a:pt x="157" y="36"/>
                          <a:pt x="157" y="48"/>
                        </a:cubicBezTo>
                        <a:cubicBezTo>
                          <a:pt x="157" y="48"/>
                          <a:pt x="157" y="48"/>
                          <a:pt x="198" y="25"/>
                        </a:cubicBezTo>
                        <a:cubicBezTo>
                          <a:pt x="199" y="24"/>
                          <a:pt x="200" y="23"/>
                          <a:pt x="200" y="22"/>
                        </a:cubicBezTo>
                        <a:cubicBezTo>
                          <a:pt x="200" y="22"/>
                          <a:pt x="200" y="22"/>
                          <a:pt x="200" y="8"/>
                        </a:cubicBezTo>
                        <a:cubicBezTo>
                          <a:pt x="200" y="8"/>
                          <a:pt x="200" y="8"/>
                          <a:pt x="200" y="8"/>
                        </a:cubicBezTo>
                        <a:close/>
                        <a:moveTo>
                          <a:pt x="150" y="39"/>
                        </a:moveTo>
                        <a:cubicBezTo>
                          <a:pt x="150" y="38"/>
                          <a:pt x="150" y="38"/>
                          <a:pt x="149" y="38"/>
                        </a:cubicBezTo>
                        <a:cubicBezTo>
                          <a:pt x="148" y="38"/>
                          <a:pt x="148" y="38"/>
                          <a:pt x="148" y="39"/>
                        </a:cubicBezTo>
                        <a:cubicBezTo>
                          <a:pt x="148" y="40"/>
                          <a:pt x="148" y="40"/>
                          <a:pt x="149" y="40"/>
                        </a:cubicBezTo>
                        <a:cubicBezTo>
                          <a:pt x="150" y="40"/>
                          <a:pt x="150" y="40"/>
                          <a:pt x="150" y="39"/>
                        </a:cubicBezTo>
                        <a:close/>
                        <a:moveTo>
                          <a:pt x="90" y="28"/>
                        </a:moveTo>
                        <a:cubicBezTo>
                          <a:pt x="86" y="30"/>
                          <a:pt x="86" y="30"/>
                          <a:pt x="86" y="30"/>
                        </a:cubicBezTo>
                        <a:cubicBezTo>
                          <a:pt x="90" y="32"/>
                          <a:pt x="94" y="35"/>
                          <a:pt x="99" y="37"/>
                        </a:cubicBezTo>
                        <a:cubicBezTo>
                          <a:pt x="99" y="38"/>
                          <a:pt x="99" y="40"/>
                          <a:pt x="99" y="45"/>
                        </a:cubicBezTo>
                        <a:cubicBezTo>
                          <a:pt x="99" y="45"/>
                          <a:pt x="99" y="45"/>
                          <a:pt x="93" y="42"/>
                        </a:cubicBezTo>
                        <a:cubicBezTo>
                          <a:pt x="93" y="42"/>
                          <a:pt x="93" y="42"/>
                          <a:pt x="93" y="42"/>
                        </a:cubicBezTo>
                        <a:cubicBezTo>
                          <a:pt x="91" y="40"/>
                          <a:pt x="86" y="38"/>
                          <a:pt x="80" y="34"/>
                        </a:cubicBezTo>
                        <a:cubicBezTo>
                          <a:pt x="77" y="36"/>
                          <a:pt x="77" y="36"/>
                          <a:pt x="77" y="36"/>
                        </a:cubicBezTo>
                        <a:cubicBezTo>
                          <a:pt x="80" y="38"/>
                          <a:pt x="85" y="41"/>
                          <a:pt x="91" y="44"/>
                        </a:cubicBezTo>
                        <a:cubicBezTo>
                          <a:pt x="91" y="44"/>
                          <a:pt x="91" y="44"/>
                          <a:pt x="99" y="48"/>
                        </a:cubicBezTo>
                        <a:cubicBezTo>
                          <a:pt x="99" y="49"/>
                          <a:pt x="100" y="49"/>
                          <a:pt x="100" y="49"/>
                        </a:cubicBezTo>
                        <a:cubicBezTo>
                          <a:pt x="100" y="49"/>
                          <a:pt x="101" y="49"/>
                          <a:pt x="101" y="49"/>
                        </a:cubicBezTo>
                        <a:cubicBezTo>
                          <a:pt x="101" y="48"/>
                          <a:pt x="102" y="48"/>
                          <a:pt x="102" y="47"/>
                        </a:cubicBezTo>
                        <a:cubicBezTo>
                          <a:pt x="102" y="47"/>
                          <a:pt x="102" y="44"/>
                          <a:pt x="102" y="36"/>
                        </a:cubicBezTo>
                        <a:cubicBezTo>
                          <a:pt x="102" y="35"/>
                          <a:pt x="102" y="35"/>
                          <a:pt x="101" y="35"/>
                        </a:cubicBezTo>
                        <a:cubicBezTo>
                          <a:pt x="101" y="35"/>
                          <a:pt x="101" y="35"/>
                          <a:pt x="90" y="28"/>
                        </a:cubicBezTo>
                        <a:close/>
                        <a:moveTo>
                          <a:pt x="97" y="39"/>
                        </a:moveTo>
                        <a:cubicBezTo>
                          <a:pt x="97" y="38"/>
                          <a:pt x="96" y="38"/>
                          <a:pt x="95" y="38"/>
                        </a:cubicBezTo>
                        <a:cubicBezTo>
                          <a:pt x="95" y="38"/>
                          <a:pt x="94" y="38"/>
                          <a:pt x="94" y="39"/>
                        </a:cubicBezTo>
                        <a:cubicBezTo>
                          <a:pt x="94" y="40"/>
                          <a:pt x="95" y="40"/>
                          <a:pt x="95" y="40"/>
                        </a:cubicBezTo>
                        <a:cubicBezTo>
                          <a:pt x="96" y="40"/>
                          <a:pt x="97" y="40"/>
                          <a:pt x="97" y="39"/>
                        </a:cubicBezTo>
                        <a:close/>
                        <a:moveTo>
                          <a:pt x="127" y="5"/>
                        </a:moveTo>
                        <a:cubicBezTo>
                          <a:pt x="105" y="18"/>
                          <a:pt x="105" y="18"/>
                          <a:pt x="105" y="18"/>
                        </a:cubicBezTo>
                        <a:cubicBezTo>
                          <a:pt x="104" y="18"/>
                          <a:pt x="104" y="18"/>
                          <a:pt x="104" y="18"/>
                        </a:cubicBezTo>
                        <a:cubicBezTo>
                          <a:pt x="102" y="19"/>
                          <a:pt x="102" y="19"/>
                          <a:pt x="102" y="19"/>
                        </a:cubicBezTo>
                        <a:cubicBezTo>
                          <a:pt x="101" y="19"/>
                          <a:pt x="101" y="19"/>
                          <a:pt x="100" y="19"/>
                        </a:cubicBezTo>
                        <a:cubicBezTo>
                          <a:pt x="99" y="19"/>
                          <a:pt x="98" y="19"/>
                          <a:pt x="98" y="19"/>
                        </a:cubicBezTo>
                        <a:cubicBezTo>
                          <a:pt x="97" y="18"/>
                          <a:pt x="96" y="18"/>
                          <a:pt x="95" y="17"/>
                        </a:cubicBezTo>
                        <a:cubicBezTo>
                          <a:pt x="95" y="20"/>
                          <a:pt x="95" y="20"/>
                          <a:pt x="95" y="20"/>
                        </a:cubicBezTo>
                        <a:cubicBezTo>
                          <a:pt x="95" y="22"/>
                          <a:pt x="95" y="22"/>
                          <a:pt x="95" y="22"/>
                        </a:cubicBezTo>
                        <a:cubicBezTo>
                          <a:pt x="95" y="22"/>
                          <a:pt x="95" y="22"/>
                          <a:pt x="95" y="22"/>
                        </a:cubicBezTo>
                        <a:cubicBezTo>
                          <a:pt x="95" y="24"/>
                          <a:pt x="94" y="26"/>
                          <a:pt x="93" y="27"/>
                        </a:cubicBezTo>
                        <a:cubicBezTo>
                          <a:pt x="92" y="27"/>
                          <a:pt x="92" y="27"/>
                          <a:pt x="92" y="27"/>
                        </a:cubicBezTo>
                        <a:cubicBezTo>
                          <a:pt x="100" y="32"/>
                          <a:pt x="100" y="32"/>
                          <a:pt x="100" y="32"/>
                        </a:cubicBezTo>
                        <a:cubicBezTo>
                          <a:pt x="120" y="21"/>
                          <a:pt x="131" y="14"/>
                          <a:pt x="137" y="11"/>
                        </a:cubicBezTo>
                        <a:lnTo>
                          <a:pt x="127" y="5"/>
                        </a:lnTo>
                        <a:close/>
                        <a:moveTo>
                          <a:pt x="42" y="40"/>
                        </a:moveTo>
                        <a:cubicBezTo>
                          <a:pt x="43" y="40"/>
                          <a:pt x="43" y="40"/>
                          <a:pt x="43" y="39"/>
                        </a:cubicBezTo>
                        <a:cubicBezTo>
                          <a:pt x="43" y="38"/>
                          <a:pt x="43" y="38"/>
                          <a:pt x="42" y="38"/>
                        </a:cubicBezTo>
                        <a:cubicBezTo>
                          <a:pt x="41" y="38"/>
                          <a:pt x="41" y="38"/>
                          <a:pt x="41" y="39"/>
                        </a:cubicBezTo>
                        <a:cubicBezTo>
                          <a:pt x="41" y="40"/>
                          <a:pt x="41" y="40"/>
                          <a:pt x="42" y="40"/>
                        </a:cubicBezTo>
                        <a:close/>
                        <a:moveTo>
                          <a:pt x="189" y="0"/>
                        </a:moveTo>
                        <a:cubicBezTo>
                          <a:pt x="158" y="18"/>
                          <a:pt x="158" y="18"/>
                          <a:pt x="158" y="18"/>
                        </a:cubicBezTo>
                        <a:cubicBezTo>
                          <a:pt x="158" y="18"/>
                          <a:pt x="158" y="18"/>
                          <a:pt x="157" y="18"/>
                        </a:cubicBezTo>
                        <a:cubicBezTo>
                          <a:pt x="156" y="19"/>
                          <a:pt x="156" y="19"/>
                          <a:pt x="156" y="19"/>
                        </a:cubicBezTo>
                        <a:cubicBezTo>
                          <a:pt x="155" y="19"/>
                          <a:pt x="154" y="19"/>
                          <a:pt x="153" y="19"/>
                        </a:cubicBezTo>
                        <a:cubicBezTo>
                          <a:pt x="153" y="19"/>
                          <a:pt x="152" y="19"/>
                          <a:pt x="151" y="19"/>
                        </a:cubicBezTo>
                        <a:cubicBezTo>
                          <a:pt x="150" y="18"/>
                          <a:pt x="149" y="17"/>
                          <a:pt x="148" y="17"/>
                        </a:cubicBezTo>
                        <a:cubicBezTo>
                          <a:pt x="148" y="20"/>
                          <a:pt x="148" y="20"/>
                          <a:pt x="148" y="20"/>
                        </a:cubicBezTo>
                        <a:cubicBezTo>
                          <a:pt x="148" y="22"/>
                          <a:pt x="148" y="22"/>
                          <a:pt x="148" y="22"/>
                        </a:cubicBezTo>
                        <a:cubicBezTo>
                          <a:pt x="148" y="22"/>
                          <a:pt x="148" y="22"/>
                          <a:pt x="148" y="22"/>
                        </a:cubicBezTo>
                        <a:cubicBezTo>
                          <a:pt x="148" y="24"/>
                          <a:pt x="147" y="26"/>
                          <a:pt x="146" y="27"/>
                        </a:cubicBezTo>
                        <a:cubicBezTo>
                          <a:pt x="145" y="27"/>
                          <a:pt x="145" y="27"/>
                          <a:pt x="145" y="27"/>
                        </a:cubicBezTo>
                        <a:cubicBezTo>
                          <a:pt x="154" y="32"/>
                          <a:pt x="154" y="32"/>
                          <a:pt x="154" y="32"/>
                        </a:cubicBezTo>
                        <a:cubicBezTo>
                          <a:pt x="199" y="6"/>
                          <a:pt x="199" y="6"/>
                          <a:pt x="199" y="6"/>
                        </a:cubicBezTo>
                        <a:cubicBezTo>
                          <a:pt x="198" y="6"/>
                          <a:pt x="198" y="6"/>
                          <a:pt x="198" y="5"/>
                        </a:cubicBezTo>
                        <a:cubicBezTo>
                          <a:pt x="195" y="4"/>
                          <a:pt x="192" y="2"/>
                          <a:pt x="189" y="0"/>
                        </a:cubicBezTo>
                        <a:close/>
                        <a:moveTo>
                          <a:pt x="144" y="14"/>
                        </a:moveTo>
                        <a:cubicBezTo>
                          <a:pt x="143" y="14"/>
                          <a:pt x="143" y="14"/>
                          <a:pt x="143" y="14"/>
                        </a:cubicBezTo>
                        <a:cubicBezTo>
                          <a:pt x="139" y="12"/>
                          <a:pt x="139" y="12"/>
                          <a:pt x="139" y="12"/>
                        </a:cubicBezTo>
                        <a:cubicBezTo>
                          <a:pt x="102" y="33"/>
                          <a:pt x="102" y="33"/>
                          <a:pt x="102" y="33"/>
                        </a:cubicBezTo>
                        <a:cubicBezTo>
                          <a:pt x="103" y="34"/>
                          <a:pt x="104" y="35"/>
                          <a:pt x="104" y="36"/>
                        </a:cubicBezTo>
                        <a:cubicBezTo>
                          <a:pt x="104" y="36"/>
                          <a:pt x="104" y="36"/>
                          <a:pt x="104" y="48"/>
                        </a:cubicBezTo>
                        <a:cubicBezTo>
                          <a:pt x="104" y="48"/>
                          <a:pt x="104" y="48"/>
                          <a:pt x="145" y="25"/>
                        </a:cubicBezTo>
                        <a:cubicBezTo>
                          <a:pt x="146" y="24"/>
                          <a:pt x="146" y="23"/>
                          <a:pt x="146" y="22"/>
                        </a:cubicBezTo>
                        <a:cubicBezTo>
                          <a:pt x="146" y="22"/>
                          <a:pt x="146" y="22"/>
                          <a:pt x="146" y="16"/>
                        </a:cubicBezTo>
                        <a:cubicBezTo>
                          <a:pt x="145" y="15"/>
                          <a:pt x="145" y="15"/>
                          <a:pt x="144" y="14"/>
                        </a:cubicBezTo>
                        <a:close/>
                        <a:moveTo>
                          <a:pt x="48" y="35"/>
                        </a:moveTo>
                        <a:cubicBezTo>
                          <a:pt x="48" y="35"/>
                          <a:pt x="48" y="35"/>
                          <a:pt x="48" y="36"/>
                        </a:cubicBezTo>
                        <a:cubicBezTo>
                          <a:pt x="48" y="44"/>
                          <a:pt x="48" y="47"/>
                          <a:pt x="48" y="47"/>
                        </a:cubicBezTo>
                        <a:cubicBezTo>
                          <a:pt x="48" y="48"/>
                          <a:pt x="48" y="48"/>
                          <a:pt x="48" y="49"/>
                        </a:cubicBezTo>
                        <a:cubicBezTo>
                          <a:pt x="47" y="49"/>
                          <a:pt x="47" y="49"/>
                          <a:pt x="47" y="49"/>
                        </a:cubicBezTo>
                        <a:cubicBezTo>
                          <a:pt x="46" y="49"/>
                          <a:pt x="46" y="49"/>
                          <a:pt x="46" y="48"/>
                        </a:cubicBezTo>
                        <a:cubicBezTo>
                          <a:pt x="37" y="44"/>
                          <a:pt x="37" y="44"/>
                          <a:pt x="37" y="44"/>
                        </a:cubicBezTo>
                        <a:cubicBezTo>
                          <a:pt x="17" y="32"/>
                          <a:pt x="8" y="27"/>
                          <a:pt x="8" y="27"/>
                        </a:cubicBezTo>
                        <a:cubicBezTo>
                          <a:pt x="8" y="27"/>
                          <a:pt x="8" y="27"/>
                          <a:pt x="8" y="27"/>
                        </a:cubicBezTo>
                        <a:cubicBezTo>
                          <a:pt x="5" y="25"/>
                          <a:pt x="2" y="24"/>
                          <a:pt x="2" y="24"/>
                        </a:cubicBezTo>
                        <a:cubicBezTo>
                          <a:pt x="1" y="23"/>
                          <a:pt x="1" y="23"/>
                          <a:pt x="1" y="23"/>
                        </a:cubicBezTo>
                        <a:cubicBezTo>
                          <a:pt x="0" y="22"/>
                          <a:pt x="0" y="22"/>
                          <a:pt x="0" y="22"/>
                        </a:cubicBezTo>
                        <a:cubicBezTo>
                          <a:pt x="0" y="14"/>
                          <a:pt x="0" y="12"/>
                          <a:pt x="0" y="11"/>
                        </a:cubicBezTo>
                        <a:cubicBezTo>
                          <a:pt x="0" y="10"/>
                          <a:pt x="1" y="10"/>
                          <a:pt x="1" y="10"/>
                        </a:cubicBezTo>
                        <a:cubicBezTo>
                          <a:pt x="2" y="9"/>
                          <a:pt x="3" y="9"/>
                          <a:pt x="3" y="10"/>
                        </a:cubicBezTo>
                        <a:cubicBezTo>
                          <a:pt x="6" y="11"/>
                          <a:pt x="6" y="11"/>
                          <a:pt x="6" y="11"/>
                        </a:cubicBezTo>
                        <a:cubicBezTo>
                          <a:pt x="6" y="11"/>
                          <a:pt x="6" y="11"/>
                          <a:pt x="6" y="11"/>
                        </a:cubicBezTo>
                        <a:cubicBezTo>
                          <a:pt x="48" y="35"/>
                          <a:pt x="48" y="35"/>
                          <a:pt x="48" y="35"/>
                        </a:cubicBezTo>
                        <a:close/>
                        <a:moveTo>
                          <a:pt x="45" y="37"/>
                        </a:moveTo>
                        <a:cubicBezTo>
                          <a:pt x="3" y="13"/>
                          <a:pt x="3" y="13"/>
                          <a:pt x="3" y="13"/>
                        </a:cubicBezTo>
                        <a:cubicBezTo>
                          <a:pt x="3" y="18"/>
                          <a:pt x="3" y="20"/>
                          <a:pt x="3" y="21"/>
                        </a:cubicBezTo>
                        <a:cubicBezTo>
                          <a:pt x="3" y="21"/>
                          <a:pt x="3" y="21"/>
                          <a:pt x="3" y="21"/>
                        </a:cubicBezTo>
                        <a:cubicBezTo>
                          <a:pt x="4" y="21"/>
                          <a:pt x="8" y="24"/>
                          <a:pt x="11" y="26"/>
                        </a:cubicBezTo>
                        <a:cubicBezTo>
                          <a:pt x="11" y="26"/>
                          <a:pt x="11" y="26"/>
                          <a:pt x="11" y="25"/>
                        </a:cubicBezTo>
                        <a:cubicBezTo>
                          <a:pt x="27" y="34"/>
                          <a:pt x="36" y="40"/>
                          <a:pt x="40" y="42"/>
                        </a:cubicBezTo>
                        <a:cubicBezTo>
                          <a:pt x="40" y="42"/>
                          <a:pt x="40" y="42"/>
                          <a:pt x="40" y="42"/>
                        </a:cubicBezTo>
                        <a:cubicBezTo>
                          <a:pt x="45" y="45"/>
                          <a:pt x="45" y="45"/>
                          <a:pt x="45" y="45"/>
                        </a:cubicBezTo>
                        <a:cubicBezTo>
                          <a:pt x="45" y="40"/>
                          <a:pt x="45" y="38"/>
                          <a:pt x="45" y="37"/>
                        </a:cubicBezTo>
                        <a:close/>
                        <a:moveTo>
                          <a:pt x="90" y="14"/>
                        </a:moveTo>
                        <a:cubicBezTo>
                          <a:pt x="89" y="14"/>
                          <a:pt x="89" y="14"/>
                          <a:pt x="89" y="14"/>
                        </a:cubicBezTo>
                        <a:cubicBezTo>
                          <a:pt x="86" y="12"/>
                          <a:pt x="86" y="12"/>
                          <a:pt x="86" y="12"/>
                        </a:cubicBezTo>
                        <a:cubicBezTo>
                          <a:pt x="49" y="33"/>
                          <a:pt x="49" y="33"/>
                          <a:pt x="49" y="33"/>
                        </a:cubicBezTo>
                        <a:cubicBezTo>
                          <a:pt x="50" y="34"/>
                          <a:pt x="51" y="35"/>
                          <a:pt x="51" y="36"/>
                        </a:cubicBezTo>
                        <a:cubicBezTo>
                          <a:pt x="51" y="36"/>
                          <a:pt x="51" y="36"/>
                          <a:pt x="51" y="48"/>
                        </a:cubicBezTo>
                        <a:cubicBezTo>
                          <a:pt x="51" y="48"/>
                          <a:pt x="51" y="48"/>
                          <a:pt x="91" y="25"/>
                        </a:cubicBezTo>
                        <a:cubicBezTo>
                          <a:pt x="92" y="24"/>
                          <a:pt x="93" y="23"/>
                          <a:pt x="93" y="22"/>
                        </a:cubicBezTo>
                        <a:cubicBezTo>
                          <a:pt x="93" y="22"/>
                          <a:pt x="93" y="22"/>
                          <a:pt x="93" y="16"/>
                        </a:cubicBezTo>
                        <a:cubicBezTo>
                          <a:pt x="91" y="15"/>
                          <a:pt x="91" y="15"/>
                          <a:pt x="90" y="14"/>
                        </a:cubicBezTo>
                        <a:close/>
                        <a:moveTo>
                          <a:pt x="74" y="5"/>
                        </a:moveTo>
                        <a:cubicBezTo>
                          <a:pt x="52" y="18"/>
                          <a:pt x="52" y="18"/>
                          <a:pt x="52" y="18"/>
                        </a:cubicBezTo>
                        <a:cubicBezTo>
                          <a:pt x="51" y="18"/>
                          <a:pt x="51" y="18"/>
                          <a:pt x="51" y="18"/>
                        </a:cubicBezTo>
                        <a:cubicBezTo>
                          <a:pt x="49" y="19"/>
                          <a:pt x="49" y="19"/>
                          <a:pt x="49" y="19"/>
                        </a:cubicBezTo>
                        <a:cubicBezTo>
                          <a:pt x="48" y="19"/>
                          <a:pt x="47" y="19"/>
                          <a:pt x="47" y="19"/>
                        </a:cubicBezTo>
                        <a:cubicBezTo>
                          <a:pt x="46" y="19"/>
                          <a:pt x="45" y="19"/>
                          <a:pt x="44" y="19"/>
                        </a:cubicBezTo>
                        <a:cubicBezTo>
                          <a:pt x="40" y="16"/>
                          <a:pt x="38" y="15"/>
                          <a:pt x="37" y="14"/>
                        </a:cubicBezTo>
                        <a:cubicBezTo>
                          <a:pt x="36" y="14"/>
                          <a:pt x="36" y="14"/>
                          <a:pt x="36" y="14"/>
                        </a:cubicBezTo>
                        <a:cubicBezTo>
                          <a:pt x="14" y="1"/>
                          <a:pt x="14" y="1"/>
                          <a:pt x="14" y="1"/>
                        </a:cubicBezTo>
                        <a:cubicBezTo>
                          <a:pt x="3" y="8"/>
                          <a:pt x="3" y="8"/>
                          <a:pt x="3" y="8"/>
                        </a:cubicBezTo>
                        <a:cubicBezTo>
                          <a:pt x="47" y="32"/>
                          <a:pt x="47" y="32"/>
                          <a:pt x="47" y="32"/>
                        </a:cubicBezTo>
                        <a:cubicBezTo>
                          <a:pt x="66" y="21"/>
                          <a:pt x="77" y="14"/>
                          <a:pt x="84" y="11"/>
                        </a:cubicBezTo>
                        <a:lnTo>
                          <a:pt x="7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45" name="Freeform 15"/>
                  <p:cNvSpPr>
                    <a:spLocks noEditPoints="1"/>
                  </p:cNvSpPr>
                  <p:nvPr/>
                </p:nvSpPr>
                <p:spPr bwMode="auto">
                  <a:xfrm>
                    <a:off x="9338102" y="4176349"/>
                    <a:ext cx="747381" cy="257965"/>
                  </a:xfrm>
                  <a:custGeom>
                    <a:avLst/>
                    <a:gdLst>
                      <a:gd name="T0" fmla="*/ 155 w 200"/>
                      <a:gd name="T1" fmla="*/ 66 h 69"/>
                      <a:gd name="T2" fmla="*/ 152 w 200"/>
                      <a:gd name="T3" fmla="*/ 67 h 69"/>
                      <a:gd name="T4" fmla="*/ 133 w 200"/>
                      <a:gd name="T5" fmla="*/ 53 h 69"/>
                      <a:gd name="T6" fmla="*/ 152 w 200"/>
                      <a:gd name="T7" fmla="*/ 64 h 69"/>
                      <a:gd name="T8" fmla="*/ 143 w 200"/>
                      <a:gd name="T9" fmla="*/ 47 h 69"/>
                      <a:gd name="T10" fmla="*/ 146 w 200"/>
                      <a:gd name="T11" fmla="*/ 22 h 69"/>
                      <a:gd name="T12" fmla="*/ 148 w 200"/>
                      <a:gd name="T13" fmla="*/ 26 h 69"/>
                      <a:gd name="T14" fmla="*/ 148 w 200"/>
                      <a:gd name="T15" fmla="*/ 41 h 69"/>
                      <a:gd name="T16" fmla="*/ 145 w 200"/>
                      <a:gd name="T17" fmla="*/ 46 h 69"/>
                      <a:gd name="T18" fmla="*/ 198 w 200"/>
                      <a:gd name="T19" fmla="*/ 24 h 69"/>
                      <a:gd name="T20" fmla="*/ 154 w 200"/>
                      <a:gd name="T21" fmla="*/ 1 h 69"/>
                      <a:gd name="T22" fmla="*/ 200 w 200"/>
                      <a:gd name="T23" fmla="*/ 27 h 69"/>
                      <a:gd name="T24" fmla="*/ 157 w 200"/>
                      <a:gd name="T25" fmla="*/ 67 h 69"/>
                      <a:gd name="T26" fmla="*/ 200 w 200"/>
                      <a:gd name="T27" fmla="*/ 27 h 69"/>
                      <a:gd name="T28" fmla="*/ 149 w 200"/>
                      <a:gd name="T29" fmla="*/ 57 h 69"/>
                      <a:gd name="T30" fmla="*/ 150 w 200"/>
                      <a:gd name="T31" fmla="*/ 58 h 69"/>
                      <a:gd name="T32" fmla="*/ 93 w 200"/>
                      <a:gd name="T33" fmla="*/ 23 h 69"/>
                      <a:gd name="T34" fmla="*/ 95 w 200"/>
                      <a:gd name="T35" fmla="*/ 27 h 69"/>
                      <a:gd name="T36" fmla="*/ 95 w 200"/>
                      <a:gd name="T37" fmla="*/ 41 h 69"/>
                      <a:gd name="T38" fmla="*/ 100 w 200"/>
                      <a:gd name="T39" fmla="*/ 51 h 69"/>
                      <a:gd name="T40" fmla="*/ 104 w 200"/>
                      <a:gd name="T41" fmla="*/ 1 h 69"/>
                      <a:gd name="T42" fmla="*/ 78 w 200"/>
                      <a:gd name="T43" fmla="*/ 14 h 69"/>
                      <a:gd name="T44" fmla="*/ 86 w 200"/>
                      <a:gd name="T45" fmla="*/ 49 h 69"/>
                      <a:gd name="T46" fmla="*/ 93 w 200"/>
                      <a:gd name="T47" fmla="*/ 61 h 69"/>
                      <a:gd name="T48" fmla="*/ 77 w 200"/>
                      <a:gd name="T49" fmla="*/ 55 h 69"/>
                      <a:gd name="T50" fmla="*/ 100 w 200"/>
                      <a:gd name="T51" fmla="*/ 68 h 69"/>
                      <a:gd name="T52" fmla="*/ 102 w 200"/>
                      <a:gd name="T53" fmla="*/ 55 h 69"/>
                      <a:gd name="T54" fmla="*/ 97 w 200"/>
                      <a:gd name="T55" fmla="*/ 58 h 69"/>
                      <a:gd name="T56" fmla="*/ 95 w 200"/>
                      <a:gd name="T57" fmla="*/ 59 h 69"/>
                      <a:gd name="T58" fmla="*/ 102 w 200"/>
                      <a:gd name="T59" fmla="*/ 52 h 69"/>
                      <a:gd name="T60" fmla="*/ 145 w 200"/>
                      <a:gd name="T61" fmla="*/ 44 h 69"/>
                      <a:gd name="T62" fmla="*/ 146 w 200"/>
                      <a:gd name="T63" fmla="*/ 27 h 69"/>
                      <a:gd name="T64" fmla="*/ 3 w 200"/>
                      <a:gd name="T65" fmla="*/ 27 h 69"/>
                      <a:gd name="T66" fmla="*/ 51 w 200"/>
                      <a:gd name="T67" fmla="*/ 1 h 69"/>
                      <a:gd name="T68" fmla="*/ 47 w 200"/>
                      <a:gd name="T69" fmla="*/ 51 h 69"/>
                      <a:gd name="T70" fmla="*/ 48 w 200"/>
                      <a:gd name="T71" fmla="*/ 68 h 69"/>
                      <a:gd name="T72" fmla="*/ 37 w 200"/>
                      <a:gd name="T73" fmla="*/ 63 h 69"/>
                      <a:gd name="T74" fmla="*/ 8 w 200"/>
                      <a:gd name="T75" fmla="*/ 46 h 69"/>
                      <a:gd name="T76" fmla="*/ 0 w 200"/>
                      <a:gd name="T77" fmla="*/ 41 h 69"/>
                      <a:gd name="T78" fmla="*/ 3 w 200"/>
                      <a:gd name="T79" fmla="*/ 29 h 69"/>
                      <a:gd name="T80" fmla="*/ 48 w 200"/>
                      <a:gd name="T81" fmla="*/ 54 h 69"/>
                      <a:gd name="T82" fmla="*/ 3 w 200"/>
                      <a:gd name="T83" fmla="*/ 32 h 69"/>
                      <a:gd name="T84" fmla="*/ 11 w 200"/>
                      <a:gd name="T85" fmla="*/ 45 h 69"/>
                      <a:gd name="T86" fmla="*/ 40 w 200"/>
                      <a:gd name="T87" fmla="*/ 61 h 69"/>
                      <a:gd name="T88" fmla="*/ 93 w 200"/>
                      <a:gd name="T89" fmla="*/ 27 h 69"/>
                      <a:gd name="T90" fmla="*/ 51 w 200"/>
                      <a:gd name="T91" fmla="*/ 55 h 69"/>
                      <a:gd name="T92" fmla="*/ 93 w 200"/>
                      <a:gd name="T93" fmla="*/ 41 h 69"/>
                      <a:gd name="T94" fmla="*/ 42 w 200"/>
                      <a:gd name="T95" fmla="*/ 57 h 69"/>
                      <a:gd name="T96" fmla="*/ 43 w 200"/>
                      <a:gd name="T97"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69">
                        <a:moveTo>
                          <a:pt x="155" y="54"/>
                        </a:moveTo>
                        <a:cubicBezTo>
                          <a:pt x="155" y="54"/>
                          <a:pt x="155" y="54"/>
                          <a:pt x="155" y="55"/>
                        </a:cubicBezTo>
                        <a:cubicBezTo>
                          <a:pt x="155" y="63"/>
                          <a:pt x="155" y="66"/>
                          <a:pt x="155" y="66"/>
                        </a:cubicBezTo>
                        <a:cubicBezTo>
                          <a:pt x="155" y="67"/>
                          <a:pt x="155" y="67"/>
                          <a:pt x="154" y="68"/>
                        </a:cubicBezTo>
                        <a:cubicBezTo>
                          <a:pt x="154" y="68"/>
                          <a:pt x="154" y="68"/>
                          <a:pt x="153" y="68"/>
                        </a:cubicBezTo>
                        <a:cubicBezTo>
                          <a:pt x="153" y="68"/>
                          <a:pt x="153" y="68"/>
                          <a:pt x="152" y="67"/>
                        </a:cubicBezTo>
                        <a:cubicBezTo>
                          <a:pt x="144" y="63"/>
                          <a:pt x="144" y="63"/>
                          <a:pt x="144" y="63"/>
                        </a:cubicBezTo>
                        <a:cubicBezTo>
                          <a:pt x="138" y="59"/>
                          <a:pt x="134" y="57"/>
                          <a:pt x="130" y="55"/>
                        </a:cubicBezTo>
                        <a:cubicBezTo>
                          <a:pt x="133" y="53"/>
                          <a:pt x="133" y="53"/>
                          <a:pt x="133" y="53"/>
                        </a:cubicBezTo>
                        <a:cubicBezTo>
                          <a:pt x="140" y="57"/>
                          <a:pt x="144" y="59"/>
                          <a:pt x="147" y="61"/>
                        </a:cubicBezTo>
                        <a:cubicBezTo>
                          <a:pt x="147" y="61"/>
                          <a:pt x="147" y="61"/>
                          <a:pt x="147" y="61"/>
                        </a:cubicBezTo>
                        <a:cubicBezTo>
                          <a:pt x="152" y="64"/>
                          <a:pt x="152" y="64"/>
                          <a:pt x="152" y="64"/>
                        </a:cubicBezTo>
                        <a:cubicBezTo>
                          <a:pt x="152" y="59"/>
                          <a:pt x="152" y="57"/>
                          <a:pt x="152" y="56"/>
                        </a:cubicBezTo>
                        <a:cubicBezTo>
                          <a:pt x="148" y="53"/>
                          <a:pt x="143" y="51"/>
                          <a:pt x="140" y="49"/>
                        </a:cubicBezTo>
                        <a:cubicBezTo>
                          <a:pt x="143" y="47"/>
                          <a:pt x="143" y="47"/>
                          <a:pt x="143" y="47"/>
                        </a:cubicBezTo>
                        <a:cubicBezTo>
                          <a:pt x="155" y="54"/>
                          <a:pt x="155" y="54"/>
                          <a:pt x="155" y="54"/>
                        </a:cubicBezTo>
                        <a:close/>
                        <a:moveTo>
                          <a:pt x="146" y="22"/>
                        </a:moveTo>
                        <a:cubicBezTo>
                          <a:pt x="146" y="22"/>
                          <a:pt x="146" y="22"/>
                          <a:pt x="146" y="22"/>
                        </a:cubicBezTo>
                        <a:cubicBezTo>
                          <a:pt x="146" y="23"/>
                          <a:pt x="146" y="23"/>
                          <a:pt x="147" y="23"/>
                        </a:cubicBezTo>
                        <a:cubicBezTo>
                          <a:pt x="147" y="23"/>
                          <a:pt x="147" y="24"/>
                          <a:pt x="147" y="25"/>
                        </a:cubicBezTo>
                        <a:cubicBezTo>
                          <a:pt x="148" y="25"/>
                          <a:pt x="148" y="25"/>
                          <a:pt x="148" y="26"/>
                        </a:cubicBezTo>
                        <a:cubicBezTo>
                          <a:pt x="148" y="26"/>
                          <a:pt x="148" y="27"/>
                          <a:pt x="148" y="27"/>
                        </a:cubicBezTo>
                        <a:cubicBezTo>
                          <a:pt x="148" y="39"/>
                          <a:pt x="148" y="39"/>
                          <a:pt x="148" y="39"/>
                        </a:cubicBezTo>
                        <a:cubicBezTo>
                          <a:pt x="148" y="41"/>
                          <a:pt x="148" y="41"/>
                          <a:pt x="148" y="41"/>
                        </a:cubicBezTo>
                        <a:cubicBezTo>
                          <a:pt x="148" y="41"/>
                          <a:pt x="148" y="41"/>
                          <a:pt x="148" y="41"/>
                        </a:cubicBezTo>
                        <a:cubicBezTo>
                          <a:pt x="148" y="43"/>
                          <a:pt x="147" y="45"/>
                          <a:pt x="146" y="46"/>
                        </a:cubicBezTo>
                        <a:cubicBezTo>
                          <a:pt x="145" y="46"/>
                          <a:pt x="145" y="46"/>
                          <a:pt x="145" y="46"/>
                        </a:cubicBezTo>
                        <a:cubicBezTo>
                          <a:pt x="154" y="51"/>
                          <a:pt x="154" y="51"/>
                          <a:pt x="154" y="51"/>
                        </a:cubicBezTo>
                        <a:cubicBezTo>
                          <a:pt x="199" y="25"/>
                          <a:pt x="199" y="25"/>
                          <a:pt x="199" y="25"/>
                        </a:cubicBezTo>
                        <a:cubicBezTo>
                          <a:pt x="198" y="25"/>
                          <a:pt x="198" y="25"/>
                          <a:pt x="198" y="24"/>
                        </a:cubicBezTo>
                        <a:cubicBezTo>
                          <a:pt x="160" y="2"/>
                          <a:pt x="157" y="1"/>
                          <a:pt x="157" y="1"/>
                        </a:cubicBezTo>
                        <a:cubicBezTo>
                          <a:pt x="157" y="0"/>
                          <a:pt x="156" y="0"/>
                          <a:pt x="156" y="0"/>
                        </a:cubicBezTo>
                        <a:cubicBezTo>
                          <a:pt x="155" y="0"/>
                          <a:pt x="155" y="0"/>
                          <a:pt x="154" y="1"/>
                        </a:cubicBezTo>
                        <a:cubicBezTo>
                          <a:pt x="145" y="6"/>
                          <a:pt x="137" y="11"/>
                          <a:pt x="131" y="14"/>
                        </a:cubicBezTo>
                        <a:cubicBezTo>
                          <a:pt x="135" y="16"/>
                          <a:pt x="140" y="19"/>
                          <a:pt x="146" y="22"/>
                        </a:cubicBezTo>
                        <a:close/>
                        <a:moveTo>
                          <a:pt x="200" y="27"/>
                        </a:moveTo>
                        <a:cubicBezTo>
                          <a:pt x="156" y="52"/>
                          <a:pt x="156" y="52"/>
                          <a:pt x="156" y="52"/>
                        </a:cubicBezTo>
                        <a:cubicBezTo>
                          <a:pt x="157" y="53"/>
                          <a:pt x="157" y="54"/>
                          <a:pt x="157" y="55"/>
                        </a:cubicBezTo>
                        <a:cubicBezTo>
                          <a:pt x="157" y="55"/>
                          <a:pt x="157" y="55"/>
                          <a:pt x="157" y="67"/>
                        </a:cubicBezTo>
                        <a:cubicBezTo>
                          <a:pt x="157" y="67"/>
                          <a:pt x="157" y="67"/>
                          <a:pt x="198" y="44"/>
                        </a:cubicBezTo>
                        <a:cubicBezTo>
                          <a:pt x="199" y="43"/>
                          <a:pt x="200" y="42"/>
                          <a:pt x="200" y="41"/>
                        </a:cubicBezTo>
                        <a:cubicBezTo>
                          <a:pt x="200" y="41"/>
                          <a:pt x="200" y="41"/>
                          <a:pt x="200" y="27"/>
                        </a:cubicBezTo>
                        <a:cubicBezTo>
                          <a:pt x="200" y="27"/>
                          <a:pt x="200" y="27"/>
                          <a:pt x="200" y="27"/>
                        </a:cubicBezTo>
                        <a:close/>
                        <a:moveTo>
                          <a:pt x="150" y="58"/>
                        </a:moveTo>
                        <a:cubicBezTo>
                          <a:pt x="150" y="57"/>
                          <a:pt x="150" y="57"/>
                          <a:pt x="149" y="57"/>
                        </a:cubicBezTo>
                        <a:cubicBezTo>
                          <a:pt x="148" y="57"/>
                          <a:pt x="148" y="57"/>
                          <a:pt x="148" y="58"/>
                        </a:cubicBezTo>
                        <a:cubicBezTo>
                          <a:pt x="148" y="59"/>
                          <a:pt x="148" y="59"/>
                          <a:pt x="149" y="59"/>
                        </a:cubicBezTo>
                        <a:cubicBezTo>
                          <a:pt x="150" y="59"/>
                          <a:pt x="150" y="59"/>
                          <a:pt x="150" y="58"/>
                        </a:cubicBezTo>
                        <a:close/>
                        <a:moveTo>
                          <a:pt x="93" y="22"/>
                        </a:moveTo>
                        <a:cubicBezTo>
                          <a:pt x="93" y="22"/>
                          <a:pt x="93" y="22"/>
                          <a:pt x="93" y="22"/>
                        </a:cubicBezTo>
                        <a:cubicBezTo>
                          <a:pt x="93" y="23"/>
                          <a:pt x="93" y="23"/>
                          <a:pt x="93" y="23"/>
                        </a:cubicBezTo>
                        <a:cubicBezTo>
                          <a:pt x="94" y="23"/>
                          <a:pt x="94" y="24"/>
                          <a:pt x="94" y="25"/>
                        </a:cubicBezTo>
                        <a:cubicBezTo>
                          <a:pt x="95" y="25"/>
                          <a:pt x="95" y="25"/>
                          <a:pt x="95" y="26"/>
                        </a:cubicBezTo>
                        <a:cubicBezTo>
                          <a:pt x="95" y="26"/>
                          <a:pt x="95" y="27"/>
                          <a:pt x="95" y="27"/>
                        </a:cubicBezTo>
                        <a:cubicBezTo>
                          <a:pt x="95" y="39"/>
                          <a:pt x="95" y="39"/>
                          <a:pt x="95" y="39"/>
                        </a:cubicBezTo>
                        <a:cubicBezTo>
                          <a:pt x="95" y="41"/>
                          <a:pt x="95" y="41"/>
                          <a:pt x="95" y="41"/>
                        </a:cubicBezTo>
                        <a:cubicBezTo>
                          <a:pt x="95" y="41"/>
                          <a:pt x="95" y="41"/>
                          <a:pt x="95" y="41"/>
                        </a:cubicBezTo>
                        <a:cubicBezTo>
                          <a:pt x="95" y="43"/>
                          <a:pt x="94" y="45"/>
                          <a:pt x="93" y="46"/>
                        </a:cubicBezTo>
                        <a:cubicBezTo>
                          <a:pt x="92" y="46"/>
                          <a:pt x="92" y="46"/>
                          <a:pt x="92" y="46"/>
                        </a:cubicBezTo>
                        <a:cubicBezTo>
                          <a:pt x="100" y="51"/>
                          <a:pt x="100" y="51"/>
                          <a:pt x="100" y="51"/>
                        </a:cubicBezTo>
                        <a:cubicBezTo>
                          <a:pt x="145" y="25"/>
                          <a:pt x="145" y="25"/>
                          <a:pt x="145" y="25"/>
                        </a:cubicBezTo>
                        <a:cubicBezTo>
                          <a:pt x="145" y="25"/>
                          <a:pt x="145" y="25"/>
                          <a:pt x="145" y="24"/>
                        </a:cubicBezTo>
                        <a:cubicBezTo>
                          <a:pt x="107" y="2"/>
                          <a:pt x="104" y="1"/>
                          <a:pt x="104" y="1"/>
                        </a:cubicBezTo>
                        <a:cubicBezTo>
                          <a:pt x="103" y="0"/>
                          <a:pt x="103" y="0"/>
                          <a:pt x="102" y="0"/>
                        </a:cubicBezTo>
                        <a:cubicBezTo>
                          <a:pt x="102" y="0"/>
                          <a:pt x="101" y="0"/>
                          <a:pt x="101" y="1"/>
                        </a:cubicBezTo>
                        <a:cubicBezTo>
                          <a:pt x="91" y="6"/>
                          <a:pt x="84" y="11"/>
                          <a:pt x="78" y="14"/>
                        </a:cubicBezTo>
                        <a:cubicBezTo>
                          <a:pt x="82" y="16"/>
                          <a:pt x="87" y="19"/>
                          <a:pt x="93" y="22"/>
                        </a:cubicBezTo>
                        <a:close/>
                        <a:moveTo>
                          <a:pt x="90" y="47"/>
                        </a:moveTo>
                        <a:cubicBezTo>
                          <a:pt x="86" y="49"/>
                          <a:pt x="86" y="49"/>
                          <a:pt x="86" y="49"/>
                        </a:cubicBezTo>
                        <a:cubicBezTo>
                          <a:pt x="90" y="51"/>
                          <a:pt x="94" y="54"/>
                          <a:pt x="99" y="56"/>
                        </a:cubicBezTo>
                        <a:cubicBezTo>
                          <a:pt x="99" y="57"/>
                          <a:pt x="99" y="59"/>
                          <a:pt x="99" y="64"/>
                        </a:cubicBezTo>
                        <a:cubicBezTo>
                          <a:pt x="99" y="64"/>
                          <a:pt x="99" y="64"/>
                          <a:pt x="93" y="61"/>
                        </a:cubicBezTo>
                        <a:cubicBezTo>
                          <a:pt x="93" y="61"/>
                          <a:pt x="93" y="61"/>
                          <a:pt x="93" y="61"/>
                        </a:cubicBezTo>
                        <a:cubicBezTo>
                          <a:pt x="91" y="59"/>
                          <a:pt x="86" y="57"/>
                          <a:pt x="80" y="53"/>
                        </a:cubicBezTo>
                        <a:cubicBezTo>
                          <a:pt x="77" y="55"/>
                          <a:pt x="77" y="55"/>
                          <a:pt x="77" y="55"/>
                        </a:cubicBezTo>
                        <a:cubicBezTo>
                          <a:pt x="80" y="57"/>
                          <a:pt x="85" y="60"/>
                          <a:pt x="91" y="63"/>
                        </a:cubicBezTo>
                        <a:cubicBezTo>
                          <a:pt x="91" y="63"/>
                          <a:pt x="91" y="63"/>
                          <a:pt x="99" y="67"/>
                        </a:cubicBezTo>
                        <a:cubicBezTo>
                          <a:pt x="99" y="68"/>
                          <a:pt x="100" y="68"/>
                          <a:pt x="100" y="68"/>
                        </a:cubicBezTo>
                        <a:cubicBezTo>
                          <a:pt x="100" y="68"/>
                          <a:pt x="101" y="68"/>
                          <a:pt x="101" y="68"/>
                        </a:cubicBezTo>
                        <a:cubicBezTo>
                          <a:pt x="101" y="67"/>
                          <a:pt x="102" y="67"/>
                          <a:pt x="102" y="66"/>
                        </a:cubicBezTo>
                        <a:cubicBezTo>
                          <a:pt x="102" y="66"/>
                          <a:pt x="102" y="63"/>
                          <a:pt x="102" y="55"/>
                        </a:cubicBezTo>
                        <a:cubicBezTo>
                          <a:pt x="102" y="54"/>
                          <a:pt x="102" y="54"/>
                          <a:pt x="101" y="54"/>
                        </a:cubicBezTo>
                        <a:cubicBezTo>
                          <a:pt x="101" y="54"/>
                          <a:pt x="101" y="54"/>
                          <a:pt x="90" y="47"/>
                        </a:cubicBezTo>
                        <a:close/>
                        <a:moveTo>
                          <a:pt x="97" y="58"/>
                        </a:moveTo>
                        <a:cubicBezTo>
                          <a:pt x="97" y="57"/>
                          <a:pt x="96" y="57"/>
                          <a:pt x="95" y="57"/>
                        </a:cubicBezTo>
                        <a:cubicBezTo>
                          <a:pt x="95" y="57"/>
                          <a:pt x="94" y="57"/>
                          <a:pt x="94" y="58"/>
                        </a:cubicBezTo>
                        <a:cubicBezTo>
                          <a:pt x="94" y="59"/>
                          <a:pt x="95" y="59"/>
                          <a:pt x="95" y="59"/>
                        </a:cubicBezTo>
                        <a:cubicBezTo>
                          <a:pt x="96" y="59"/>
                          <a:pt x="97" y="59"/>
                          <a:pt x="97" y="58"/>
                        </a:cubicBezTo>
                        <a:close/>
                        <a:moveTo>
                          <a:pt x="146" y="27"/>
                        </a:moveTo>
                        <a:cubicBezTo>
                          <a:pt x="102" y="52"/>
                          <a:pt x="102" y="52"/>
                          <a:pt x="102" y="52"/>
                        </a:cubicBezTo>
                        <a:cubicBezTo>
                          <a:pt x="103" y="53"/>
                          <a:pt x="104" y="54"/>
                          <a:pt x="104" y="55"/>
                        </a:cubicBezTo>
                        <a:cubicBezTo>
                          <a:pt x="104" y="55"/>
                          <a:pt x="104" y="55"/>
                          <a:pt x="104" y="67"/>
                        </a:cubicBezTo>
                        <a:cubicBezTo>
                          <a:pt x="104" y="67"/>
                          <a:pt x="104" y="67"/>
                          <a:pt x="145" y="44"/>
                        </a:cubicBezTo>
                        <a:cubicBezTo>
                          <a:pt x="146" y="43"/>
                          <a:pt x="146" y="42"/>
                          <a:pt x="146" y="41"/>
                        </a:cubicBezTo>
                        <a:cubicBezTo>
                          <a:pt x="146" y="41"/>
                          <a:pt x="146" y="41"/>
                          <a:pt x="146" y="27"/>
                        </a:cubicBezTo>
                        <a:cubicBezTo>
                          <a:pt x="146" y="27"/>
                          <a:pt x="146" y="27"/>
                          <a:pt x="146" y="27"/>
                        </a:cubicBezTo>
                        <a:close/>
                        <a:moveTo>
                          <a:pt x="47" y="51"/>
                        </a:moveTo>
                        <a:cubicBezTo>
                          <a:pt x="47" y="51"/>
                          <a:pt x="47" y="51"/>
                          <a:pt x="47" y="51"/>
                        </a:cubicBezTo>
                        <a:cubicBezTo>
                          <a:pt x="3" y="27"/>
                          <a:pt x="3" y="27"/>
                          <a:pt x="3" y="27"/>
                        </a:cubicBezTo>
                        <a:cubicBezTo>
                          <a:pt x="3" y="27"/>
                          <a:pt x="3" y="27"/>
                          <a:pt x="47" y="1"/>
                        </a:cubicBezTo>
                        <a:cubicBezTo>
                          <a:pt x="48" y="0"/>
                          <a:pt x="48" y="0"/>
                          <a:pt x="49" y="0"/>
                        </a:cubicBezTo>
                        <a:cubicBezTo>
                          <a:pt x="50" y="0"/>
                          <a:pt x="50" y="0"/>
                          <a:pt x="51" y="1"/>
                        </a:cubicBezTo>
                        <a:cubicBezTo>
                          <a:pt x="51" y="1"/>
                          <a:pt x="49" y="0"/>
                          <a:pt x="91" y="24"/>
                        </a:cubicBezTo>
                        <a:cubicBezTo>
                          <a:pt x="92" y="25"/>
                          <a:pt x="92" y="25"/>
                          <a:pt x="92" y="25"/>
                        </a:cubicBezTo>
                        <a:cubicBezTo>
                          <a:pt x="92" y="25"/>
                          <a:pt x="92" y="25"/>
                          <a:pt x="47" y="51"/>
                        </a:cubicBezTo>
                        <a:close/>
                        <a:moveTo>
                          <a:pt x="48" y="55"/>
                        </a:moveTo>
                        <a:cubicBezTo>
                          <a:pt x="48" y="69"/>
                          <a:pt x="48" y="66"/>
                          <a:pt x="48" y="66"/>
                        </a:cubicBezTo>
                        <a:cubicBezTo>
                          <a:pt x="48" y="67"/>
                          <a:pt x="48" y="67"/>
                          <a:pt x="48" y="68"/>
                        </a:cubicBezTo>
                        <a:cubicBezTo>
                          <a:pt x="47" y="68"/>
                          <a:pt x="47" y="68"/>
                          <a:pt x="47" y="68"/>
                        </a:cubicBezTo>
                        <a:cubicBezTo>
                          <a:pt x="46" y="68"/>
                          <a:pt x="46" y="68"/>
                          <a:pt x="46" y="67"/>
                        </a:cubicBezTo>
                        <a:cubicBezTo>
                          <a:pt x="37" y="63"/>
                          <a:pt x="37" y="63"/>
                          <a:pt x="37" y="63"/>
                        </a:cubicBezTo>
                        <a:cubicBezTo>
                          <a:pt x="37" y="63"/>
                          <a:pt x="37" y="63"/>
                          <a:pt x="37" y="63"/>
                        </a:cubicBezTo>
                        <a:cubicBezTo>
                          <a:pt x="17" y="51"/>
                          <a:pt x="8" y="46"/>
                          <a:pt x="8" y="46"/>
                        </a:cubicBezTo>
                        <a:cubicBezTo>
                          <a:pt x="8" y="46"/>
                          <a:pt x="8" y="46"/>
                          <a:pt x="8" y="46"/>
                        </a:cubicBezTo>
                        <a:cubicBezTo>
                          <a:pt x="5" y="44"/>
                          <a:pt x="2" y="43"/>
                          <a:pt x="2" y="43"/>
                        </a:cubicBezTo>
                        <a:cubicBezTo>
                          <a:pt x="1" y="42"/>
                          <a:pt x="1" y="42"/>
                          <a:pt x="1" y="42"/>
                        </a:cubicBezTo>
                        <a:cubicBezTo>
                          <a:pt x="0" y="41"/>
                          <a:pt x="0" y="41"/>
                          <a:pt x="0" y="41"/>
                        </a:cubicBezTo>
                        <a:cubicBezTo>
                          <a:pt x="0" y="27"/>
                          <a:pt x="0" y="30"/>
                          <a:pt x="0" y="30"/>
                        </a:cubicBezTo>
                        <a:cubicBezTo>
                          <a:pt x="0" y="29"/>
                          <a:pt x="1" y="29"/>
                          <a:pt x="1" y="29"/>
                        </a:cubicBezTo>
                        <a:cubicBezTo>
                          <a:pt x="2" y="28"/>
                          <a:pt x="3" y="28"/>
                          <a:pt x="3" y="29"/>
                        </a:cubicBezTo>
                        <a:cubicBezTo>
                          <a:pt x="6" y="30"/>
                          <a:pt x="6" y="30"/>
                          <a:pt x="6" y="30"/>
                        </a:cubicBezTo>
                        <a:cubicBezTo>
                          <a:pt x="6" y="30"/>
                          <a:pt x="6" y="30"/>
                          <a:pt x="6" y="30"/>
                        </a:cubicBezTo>
                        <a:cubicBezTo>
                          <a:pt x="48" y="54"/>
                          <a:pt x="48" y="54"/>
                          <a:pt x="48" y="54"/>
                        </a:cubicBezTo>
                        <a:cubicBezTo>
                          <a:pt x="48" y="54"/>
                          <a:pt x="48" y="54"/>
                          <a:pt x="48" y="55"/>
                        </a:cubicBezTo>
                        <a:close/>
                        <a:moveTo>
                          <a:pt x="45" y="56"/>
                        </a:moveTo>
                        <a:cubicBezTo>
                          <a:pt x="3" y="32"/>
                          <a:pt x="3" y="32"/>
                          <a:pt x="3" y="32"/>
                        </a:cubicBezTo>
                        <a:cubicBezTo>
                          <a:pt x="3" y="43"/>
                          <a:pt x="3" y="40"/>
                          <a:pt x="3" y="40"/>
                        </a:cubicBezTo>
                        <a:cubicBezTo>
                          <a:pt x="3" y="40"/>
                          <a:pt x="3" y="40"/>
                          <a:pt x="3" y="40"/>
                        </a:cubicBezTo>
                        <a:cubicBezTo>
                          <a:pt x="4" y="40"/>
                          <a:pt x="8" y="43"/>
                          <a:pt x="11" y="45"/>
                        </a:cubicBezTo>
                        <a:cubicBezTo>
                          <a:pt x="11" y="45"/>
                          <a:pt x="11" y="45"/>
                          <a:pt x="11" y="44"/>
                        </a:cubicBezTo>
                        <a:cubicBezTo>
                          <a:pt x="27" y="53"/>
                          <a:pt x="36" y="59"/>
                          <a:pt x="40" y="61"/>
                        </a:cubicBezTo>
                        <a:cubicBezTo>
                          <a:pt x="40" y="61"/>
                          <a:pt x="40" y="61"/>
                          <a:pt x="40" y="61"/>
                        </a:cubicBezTo>
                        <a:cubicBezTo>
                          <a:pt x="45" y="64"/>
                          <a:pt x="45" y="64"/>
                          <a:pt x="45" y="64"/>
                        </a:cubicBezTo>
                        <a:cubicBezTo>
                          <a:pt x="45" y="53"/>
                          <a:pt x="45" y="56"/>
                          <a:pt x="45" y="56"/>
                        </a:cubicBezTo>
                        <a:close/>
                        <a:moveTo>
                          <a:pt x="93" y="27"/>
                        </a:moveTo>
                        <a:cubicBezTo>
                          <a:pt x="93" y="27"/>
                          <a:pt x="93" y="27"/>
                          <a:pt x="93" y="27"/>
                        </a:cubicBezTo>
                        <a:cubicBezTo>
                          <a:pt x="49" y="52"/>
                          <a:pt x="49" y="52"/>
                          <a:pt x="49" y="52"/>
                        </a:cubicBezTo>
                        <a:cubicBezTo>
                          <a:pt x="50" y="53"/>
                          <a:pt x="51" y="54"/>
                          <a:pt x="51" y="55"/>
                        </a:cubicBezTo>
                        <a:cubicBezTo>
                          <a:pt x="51" y="55"/>
                          <a:pt x="51" y="55"/>
                          <a:pt x="51" y="67"/>
                        </a:cubicBezTo>
                        <a:cubicBezTo>
                          <a:pt x="51" y="67"/>
                          <a:pt x="51" y="67"/>
                          <a:pt x="91" y="44"/>
                        </a:cubicBezTo>
                        <a:cubicBezTo>
                          <a:pt x="92" y="43"/>
                          <a:pt x="93" y="42"/>
                          <a:pt x="93" y="41"/>
                        </a:cubicBezTo>
                        <a:cubicBezTo>
                          <a:pt x="93" y="41"/>
                          <a:pt x="93" y="41"/>
                          <a:pt x="93" y="27"/>
                        </a:cubicBezTo>
                        <a:cubicBezTo>
                          <a:pt x="93" y="27"/>
                          <a:pt x="93" y="27"/>
                          <a:pt x="93" y="27"/>
                        </a:cubicBezTo>
                        <a:close/>
                        <a:moveTo>
                          <a:pt x="42" y="57"/>
                        </a:moveTo>
                        <a:cubicBezTo>
                          <a:pt x="41" y="57"/>
                          <a:pt x="41" y="57"/>
                          <a:pt x="41" y="58"/>
                        </a:cubicBezTo>
                        <a:cubicBezTo>
                          <a:pt x="41" y="59"/>
                          <a:pt x="41" y="59"/>
                          <a:pt x="42" y="59"/>
                        </a:cubicBezTo>
                        <a:cubicBezTo>
                          <a:pt x="43" y="59"/>
                          <a:pt x="43" y="59"/>
                          <a:pt x="43" y="58"/>
                        </a:cubicBezTo>
                        <a:cubicBezTo>
                          <a:pt x="43" y="57"/>
                          <a:pt x="43" y="57"/>
                          <a:pt x="42"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46" name="Freeform 14"/>
                  <p:cNvSpPr>
                    <a:spLocks noEditPoints="1"/>
                  </p:cNvSpPr>
                  <p:nvPr/>
                </p:nvSpPr>
                <p:spPr bwMode="auto">
                  <a:xfrm>
                    <a:off x="9338101" y="4484456"/>
                    <a:ext cx="747381" cy="183441"/>
                  </a:xfrm>
                  <a:custGeom>
                    <a:avLst/>
                    <a:gdLst>
                      <a:gd name="T0" fmla="*/ 155 w 200"/>
                      <a:gd name="T1" fmla="*/ 47 h 49"/>
                      <a:gd name="T2" fmla="*/ 152 w 200"/>
                      <a:gd name="T3" fmla="*/ 48 h 49"/>
                      <a:gd name="T4" fmla="*/ 133 w 200"/>
                      <a:gd name="T5" fmla="*/ 34 h 49"/>
                      <a:gd name="T6" fmla="*/ 152 w 200"/>
                      <a:gd name="T7" fmla="*/ 45 h 49"/>
                      <a:gd name="T8" fmla="*/ 143 w 200"/>
                      <a:gd name="T9" fmla="*/ 28 h 49"/>
                      <a:gd name="T10" fmla="*/ 156 w 200"/>
                      <a:gd name="T11" fmla="*/ 33 h 49"/>
                      <a:gd name="T12" fmla="*/ 198 w 200"/>
                      <a:gd name="T13" fmla="*/ 25 h 49"/>
                      <a:gd name="T14" fmla="*/ 200 w 200"/>
                      <a:gd name="T15" fmla="*/ 8 h 49"/>
                      <a:gd name="T16" fmla="*/ 148 w 200"/>
                      <a:gd name="T17" fmla="*/ 39 h 49"/>
                      <a:gd name="T18" fmla="*/ 90 w 200"/>
                      <a:gd name="T19" fmla="*/ 28 h 49"/>
                      <a:gd name="T20" fmla="*/ 99 w 200"/>
                      <a:gd name="T21" fmla="*/ 45 h 49"/>
                      <a:gd name="T22" fmla="*/ 80 w 200"/>
                      <a:gd name="T23" fmla="*/ 34 h 49"/>
                      <a:gd name="T24" fmla="*/ 99 w 200"/>
                      <a:gd name="T25" fmla="*/ 48 h 49"/>
                      <a:gd name="T26" fmla="*/ 102 w 200"/>
                      <a:gd name="T27" fmla="*/ 47 h 49"/>
                      <a:gd name="T28" fmla="*/ 90 w 200"/>
                      <a:gd name="T29" fmla="*/ 28 h 49"/>
                      <a:gd name="T30" fmla="*/ 94 w 200"/>
                      <a:gd name="T31" fmla="*/ 39 h 49"/>
                      <a:gd name="T32" fmla="*/ 127 w 200"/>
                      <a:gd name="T33" fmla="*/ 5 h 49"/>
                      <a:gd name="T34" fmla="*/ 102 w 200"/>
                      <a:gd name="T35" fmla="*/ 19 h 49"/>
                      <a:gd name="T36" fmla="*/ 95 w 200"/>
                      <a:gd name="T37" fmla="*/ 17 h 49"/>
                      <a:gd name="T38" fmla="*/ 95 w 200"/>
                      <a:gd name="T39" fmla="*/ 22 h 49"/>
                      <a:gd name="T40" fmla="*/ 100 w 200"/>
                      <a:gd name="T41" fmla="*/ 32 h 49"/>
                      <a:gd name="T42" fmla="*/ 42 w 200"/>
                      <a:gd name="T43" fmla="*/ 40 h 49"/>
                      <a:gd name="T44" fmla="*/ 41 w 200"/>
                      <a:gd name="T45" fmla="*/ 39 h 49"/>
                      <a:gd name="T46" fmla="*/ 158 w 200"/>
                      <a:gd name="T47" fmla="*/ 18 h 49"/>
                      <a:gd name="T48" fmla="*/ 153 w 200"/>
                      <a:gd name="T49" fmla="*/ 19 h 49"/>
                      <a:gd name="T50" fmla="*/ 148 w 200"/>
                      <a:gd name="T51" fmla="*/ 20 h 49"/>
                      <a:gd name="T52" fmla="*/ 146 w 200"/>
                      <a:gd name="T53" fmla="*/ 27 h 49"/>
                      <a:gd name="T54" fmla="*/ 199 w 200"/>
                      <a:gd name="T55" fmla="*/ 6 h 49"/>
                      <a:gd name="T56" fmla="*/ 144 w 200"/>
                      <a:gd name="T57" fmla="*/ 14 h 49"/>
                      <a:gd name="T58" fmla="*/ 102 w 200"/>
                      <a:gd name="T59" fmla="*/ 33 h 49"/>
                      <a:gd name="T60" fmla="*/ 145 w 200"/>
                      <a:gd name="T61" fmla="*/ 25 h 49"/>
                      <a:gd name="T62" fmla="*/ 144 w 200"/>
                      <a:gd name="T63" fmla="*/ 14 h 49"/>
                      <a:gd name="T64" fmla="*/ 48 w 200"/>
                      <a:gd name="T65" fmla="*/ 47 h 49"/>
                      <a:gd name="T66" fmla="*/ 46 w 200"/>
                      <a:gd name="T67" fmla="*/ 48 h 49"/>
                      <a:gd name="T68" fmla="*/ 8 w 200"/>
                      <a:gd name="T69" fmla="*/ 27 h 49"/>
                      <a:gd name="T70" fmla="*/ 0 w 200"/>
                      <a:gd name="T71" fmla="*/ 22 h 49"/>
                      <a:gd name="T72" fmla="*/ 3 w 200"/>
                      <a:gd name="T73" fmla="*/ 10 h 49"/>
                      <a:gd name="T74" fmla="*/ 48 w 200"/>
                      <a:gd name="T75" fmla="*/ 35 h 49"/>
                      <a:gd name="T76" fmla="*/ 3 w 200"/>
                      <a:gd name="T77" fmla="*/ 21 h 49"/>
                      <a:gd name="T78" fmla="*/ 11 w 200"/>
                      <a:gd name="T79" fmla="*/ 25 h 49"/>
                      <a:gd name="T80" fmla="*/ 45 w 200"/>
                      <a:gd name="T81" fmla="*/ 45 h 49"/>
                      <a:gd name="T82" fmla="*/ 89 w 200"/>
                      <a:gd name="T83" fmla="*/ 14 h 49"/>
                      <a:gd name="T84" fmla="*/ 51 w 200"/>
                      <a:gd name="T85" fmla="*/ 36 h 49"/>
                      <a:gd name="T86" fmla="*/ 93 w 200"/>
                      <a:gd name="T87" fmla="*/ 22 h 49"/>
                      <a:gd name="T88" fmla="*/ 74 w 200"/>
                      <a:gd name="T89" fmla="*/ 5 h 49"/>
                      <a:gd name="T90" fmla="*/ 49 w 200"/>
                      <a:gd name="T91" fmla="*/ 19 h 49"/>
                      <a:gd name="T92" fmla="*/ 37 w 200"/>
                      <a:gd name="T93" fmla="*/ 14 h 49"/>
                      <a:gd name="T94" fmla="*/ 3 w 200"/>
                      <a:gd name="T95" fmla="*/ 8 h 49"/>
                      <a:gd name="T96" fmla="*/ 74 w 200"/>
                      <a:gd name="T9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49">
                        <a:moveTo>
                          <a:pt x="155" y="35"/>
                        </a:moveTo>
                        <a:cubicBezTo>
                          <a:pt x="155" y="35"/>
                          <a:pt x="155" y="35"/>
                          <a:pt x="155" y="36"/>
                        </a:cubicBezTo>
                        <a:cubicBezTo>
                          <a:pt x="155" y="44"/>
                          <a:pt x="155" y="47"/>
                          <a:pt x="155" y="47"/>
                        </a:cubicBezTo>
                        <a:cubicBezTo>
                          <a:pt x="155" y="48"/>
                          <a:pt x="155" y="48"/>
                          <a:pt x="154" y="49"/>
                        </a:cubicBezTo>
                        <a:cubicBezTo>
                          <a:pt x="154" y="49"/>
                          <a:pt x="154" y="49"/>
                          <a:pt x="153" y="49"/>
                        </a:cubicBezTo>
                        <a:cubicBezTo>
                          <a:pt x="153" y="49"/>
                          <a:pt x="153" y="49"/>
                          <a:pt x="152" y="48"/>
                        </a:cubicBezTo>
                        <a:cubicBezTo>
                          <a:pt x="144" y="44"/>
                          <a:pt x="144" y="44"/>
                          <a:pt x="144" y="44"/>
                        </a:cubicBezTo>
                        <a:cubicBezTo>
                          <a:pt x="138" y="40"/>
                          <a:pt x="134" y="38"/>
                          <a:pt x="130" y="36"/>
                        </a:cubicBezTo>
                        <a:cubicBezTo>
                          <a:pt x="133" y="34"/>
                          <a:pt x="133" y="34"/>
                          <a:pt x="133" y="34"/>
                        </a:cubicBezTo>
                        <a:cubicBezTo>
                          <a:pt x="140" y="38"/>
                          <a:pt x="144" y="40"/>
                          <a:pt x="147" y="42"/>
                        </a:cubicBezTo>
                        <a:cubicBezTo>
                          <a:pt x="147" y="42"/>
                          <a:pt x="147" y="42"/>
                          <a:pt x="147" y="42"/>
                        </a:cubicBezTo>
                        <a:cubicBezTo>
                          <a:pt x="152" y="45"/>
                          <a:pt x="152" y="45"/>
                          <a:pt x="152" y="45"/>
                        </a:cubicBezTo>
                        <a:cubicBezTo>
                          <a:pt x="152" y="40"/>
                          <a:pt x="152" y="38"/>
                          <a:pt x="152" y="37"/>
                        </a:cubicBezTo>
                        <a:cubicBezTo>
                          <a:pt x="148" y="34"/>
                          <a:pt x="143" y="32"/>
                          <a:pt x="140" y="30"/>
                        </a:cubicBezTo>
                        <a:cubicBezTo>
                          <a:pt x="143" y="28"/>
                          <a:pt x="143" y="28"/>
                          <a:pt x="143" y="28"/>
                        </a:cubicBezTo>
                        <a:cubicBezTo>
                          <a:pt x="155" y="35"/>
                          <a:pt x="155" y="35"/>
                          <a:pt x="155" y="35"/>
                        </a:cubicBezTo>
                        <a:close/>
                        <a:moveTo>
                          <a:pt x="200" y="8"/>
                        </a:moveTo>
                        <a:cubicBezTo>
                          <a:pt x="156" y="33"/>
                          <a:pt x="156" y="33"/>
                          <a:pt x="156" y="33"/>
                        </a:cubicBezTo>
                        <a:cubicBezTo>
                          <a:pt x="157" y="34"/>
                          <a:pt x="157" y="35"/>
                          <a:pt x="157" y="36"/>
                        </a:cubicBezTo>
                        <a:cubicBezTo>
                          <a:pt x="157" y="36"/>
                          <a:pt x="157" y="36"/>
                          <a:pt x="157" y="48"/>
                        </a:cubicBezTo>
                        <a:cubicBezTo>
                          <a:pt x="157" y="48"/>
                          <a:pt x="157" y="48"/>
                          <a:pt x="198" y="25"/>
                        </a:cubicBezTo>
                        <a:cubicBezTo>
                          <a:pt x="199" y="24"/>
                          <a:pt x="200" y="23"/>
                          <a:pt x="200" y="22"/>
                        </a:cubicBezTo>
                        <a:cubicBezTo>
                          <a:pt x="200" y="22"/>
                          <a:pt x="200" y="22"/>
                          <a:pt x="200" y="8"/>
                        </a:cubicBezTo>
                        <a:cubicBezTo>
                          <a:pt x="200" y="8"/>
                          <a:pt x="200" y="8"/>
                          <a:pt x="200" y="8"/>
                        </a:cubicBezTo>
                        <a:close/>
                        <a:moveTo>
                          <a:pt x="150" y="39"/>
                        </a:moveTo>
                        <a:cubicBezTo>
                          <a:pt x="150" y="38"/>
                          <a:pt x="150" y="38"/>
                          <a:pt x="149" y="38"/>
                        </a:cubicBezTo>
                        <a:cubicBezTo>
                          <a:pt x="148" y="38"/>
                          <a:pt x="148" y="38"/>
                          <a:pt x="148" y="39"/>
                        </a:cubicBezTo>
                        <a:cubicBezTo>
                          <a:pt x="148" y="40"/>
                          <a:pt x="148" y="40"/>
                          <a:pt x="149" y="40"/>
                        </a:cubicBezTo>
                        <a:cubicBezTo>
                          <a:pt x="150" y="40"/>
                          <a:pt x="150" y="40"/>
                          <a:pt x="150" y="39"/>
                        </a:cubicBezTo>
                        <a:close/>
                        <a:moveTo>
                          <a:pt x="90" y="28"/>
                        </a:moveTo>
                        <a:cubicBezTo>
                          <a:pt x="86" y="30"/>
                          <a:pt x="86" y="30"/>
                          <a:pt x="86" y="30"/>
                        </a:cubicBezTo>
                        <a:cubicBezTo>
                          <a:pt x="90" y="32"/>
                          <a:pt x="94" y="35"/>
                          <a:pt x="99" y="37"/>
                        </a:cubicBezTo>
                        <a:cubicBezTo>
                          <a:pt x="99" y="38"/>
                          <a:pt x="99" y="40"/>
                          <a:pt x="99" y="45"/>
                        </a:cubicBezTo>
                        <a:cubicBezTo>
                          <a:pt x="99" y="45"/>
                          <a:pt x="99" y="45"/>
                          <a:pt x="93" y="42"/>
                        </a:cubicBezTo>
                        <a:cubicBezTo>
                          <a:pt x="93" y="42"/>
                          <a:pt x="93" y="42"/>
                          <a:pt x="93" y="42"/>
                        </a:cubicBezTo>
                        <a:cubicBezTo>
                          <a:pt x="91" y="40"/>
                          <a:pt x="86" y="38"/>
                          <a:pt x="80" y="34"/>
                        </a:cubicBezTo>
                        <a:cubicBezTo>
                          <a:pt x="77" y="36"/>
                          <a:pt x="77" y="36"/>
                          <a:pt x="77" y="36"/>
                        </a:cubicBezTo>
                        <a:cubicBezTo>
                          <a:pt x="80" y="38"/>
                          <a:pt x="85" y="41"/>
                          <a:pt x="91" y="44"/>
                        </a:cubicBezTo>
                        <a:cubicBezTo>
                          <a:pt x="91" y="44"/>
                          <a:pt x="91" y="44"/>
                          <a:pt x="99" y="48"/>
                        </a:cubicBezTo>
                        <a:cubicBezTo>
                          <a:pt x="99" y="49"/>
                          <a:pt x="100" y="49"/>
                          <a:pt x="100" y="49"/>
                        </a:cubicBezTo>
                        <a:cubicBezTo>
                          <a:pt x="100" y="49"/>
                          <a:pt x="101" y="49"/>
                          <a:pt x="101" y="49"/>
                        </a:cubicBezTo>
                        <a:cubicBezTo>
                          <a:pt x="101" y="48"/>
                          <a:pt x="102" y="48"/>
                          <a:pt x="102" y="47"/>
                        </a:cubicBezTo>
                        <a:cubicBezTo>
                          <a:pt x="102" y="47"/>
                          <a:pt x="102" y="44"/>
                          <a:pt x="102" y="36"/>
                        </a:cubicBezTo>
                        <a:cubicBezTo>
                          <a:pt x="102" y="35"/>
                          <a:pt x="102" y="35"/>
                          <a:pt x="101" y="35"/>
                        </a:cubicBezTo>
                        <a:cubicBezTo>
                          <a:pt x="101" y="35"/>
                          <a:pt x="101" y="35"/>
                          <a:pt x="90" y="28"/>
                        </a:cubicBezTo>
                        <a:close/>
                        <a:moveTo>
                          <a:pt x="97" y="39"/>
                        </a:moveTo>
                        <a:cubicBezTo>
                          <a:pt x="97" y="38"/>
                          <a:pt x="96" y="38"/>
                          <a:pt x="95" y="38"/>
                        </a:cubicBezTo>
                        <a:cubicBezTo>
                          <a:pt x="95" y="38"/>
                          <a:pt x="94" y="38"/>
                          <a:pt x="94" y="39"/>
                        </a:cubicBezTo>
                        <a:cubicBezTo>
                          <a:pt x="94" y="40"/>
                          <a:pt x="95" y="40"/>
                          <a:pt x="95" y="40"/>
                        </a:cubicBezTo>
                        <a:cubicBezTo>
                          <a:pt x="96" y="40"/>
                          <a:pt x="97" y="40"/>
                          <a:pt x="97" y="39"/>
                        </a:cubicBezTo>
                        <a:close/>
                        <a:moveTo>
                          <a:pt x="127" y="5"/>
                        </a:moveTo>
                        <a:cubicBezTo>
                          <a:pt x="105" y="18"/>
                          <a:pt x="105" y="18"/>
                          <a:pt x="105" y="18"/>
                        </a:cubicBezTo>
                        <a:cubicBezTo>
                          <a:pt x="104" y="18"/>
                          <a:pt x="104" y="18"/>
                          <a:pt x="104" y="18"/>
                        </a:cubicBezTo>
                        <a:cubicBezTo>
                          <a:pt x="102" y="19"/>
                          <a:pt x="102" y="19"/>
                          <a:pt x="102" y="19"/>
                        </a:cubicBezTo>
                        <a:cubicBezTo>
                          <a:pt x="101" y="19"/>
                          <a:pt x="101" y="19"/>
                          <a:pt x="100" y="19"/>
                        </a:cubicBezTo>
                        <a:cubicBezTo>
                          <a:pt x="99" y="19"/>
                          <a:pt x="98" y="19"/>
                          <a:pt x="98" y="19"/>
                        </a:cubicBezTo>
                        <a:cubicBezTo>
                          <a:pt x="97" y="18"/>
                          <a:pt x="96" y="18"/>
                          <a:pt x="95" y="17"/>
                        </a:cubicBezTo>
                        <a:cubicBezTo>
                          <a:pt x="95" y="20"/>
                          <a:pt x="95" y="20"/>
                          <a:pt x="95" y="20"/>
                        </a:cubicBezTo>
                        <a:cubicBezTo>
                          <a:pt x="95" y="22"/>
                          <a:pt x="95" y="22"/>
                          <a:pt x="95" y="22"/>
                        </a:cubicBezTo>
                        <a:cubicBezTo>
                          <a:pt x="95" y="22"/>
                          <a:pt x="95" y="22"/>
                          <a:pt x="95" y="22"/>
                        </a:cubicBezTo>
                        <a:cubicBezTo>
                          <a:pt x="95" y="24"/>
                          <a:pt x="94" y="26"/>
                          <a:pt x="93" y="27"/>
                        </a:cubicBezTo>
                        <a:cubicBezTo>
                          <a:pt x="92" y="27"/>
                          <a:pt x="92" y="27"/>
                          <a:pt x="92" y="27"/>
                        </a:cubicBezTo>
                        <a:cubicBezTo>
                          <a:pt x="100" y="32"/>
                          <a:pt x="100" y="32"/>
                          <a:pt x="100" y="32"/>
                        </a:cubicBezTo>
                        <a:cubicBezTo>
                          <a:pt x="120" y="21"/>
                          <a:pt x="131" y="14"/>
                          <a:pt x="137" y="11"/>
                        </a:cubicBezTo>
                        <a:lnTo>
                          <a:pt x="127" y="5"/>
                        </a:lnTo>
                        <a:close/>
                        <a:moveTo>
                          <a:pt x="42" y="40"/>
                        </a:moveTo>
                        <a:cubicBezTo>
                          <a:pt x="43" y="40"/>
                          <a:pt x="43" y="40"/>
                          <a:pt x="43" y="39"/>
                        </a:cubicBezTo>
                        <a:cubicBezTo>
                          <a:pt x="43" y="38"/>
                          <a:pt x="43" y="38"/>
                          <a:pt x="42" y="38"/>
                        </a:cubicBezTo>
                        <a:cubicBezTo>
                          <a:pt x="41" y="38"/>
                          <a:pt x="41" y="38"/>
                          <a:pt x="41" y="39"/>
                        </a:cubicBezTo>
                        <a:cubicBezTo>
                          <a:pt x="41" y="40"/>
                          <a:pt x="41" y="40"/>
                          <a:pt x="42" y="40"/>
                        </a:cubicBezTo>
                        <a:close/>
                        <a:moveTo>
                          <a:pt x="189" y="0"/>
                        </a:moveTo>
                        <a:cubicBezTo>
                          <a:pt x="158" y="18"/>
                          <a:pt x="158" y="18"/>
                          <a:pt x="158" y="18"/>
                        </a:cubicBezTo>
                        <a:cubicBezTo>
                          <a:pt x="158" y="18"/>
                          <a:pt x="158" y="18"/>
                          <a:pt x="157" y="18"/>
                        </a:cubicBezTo>
                        <a:cubicBezTo>
                          <a:pt x="156" y="19"/>
                          <a:pt x="156" y="19"/>
                          <a:pt x="156" y="19"/>
                        </a:cubicBezTo>
                        <a:cubicBezTo>
                          <a:pt x="155" y="19"/>
                          <a:pt x="154" y="19"/>
                          <a:pt x="153" y="19"/>
                        </a:cubicBezTo>
                        <a:cubicBezTo>
                          <a:pt x="153" y="19"/>
                          <a:pt x="152" y="19"/>
                          <a:pt x="151" y="19"/>
                        </a:cubicBezTo>
                        <a:cubicBezTo>
                          <a:pt x="150" y="18"/>
                          <a:pt x="149" y="17"/>
                          <a:pt x="148" y="17"/>
                        </a:cubicBezTo>
                        <a:cubicBezTo>
                          <a:pt x="148" y="20"/>
                          <a:pt x="148" y="20"/>
                          <a:pt x="148" y="20"/>
                        </a:cubicBezTo>
                        <a:cubicBezTo>
                          <a:pt x="148" y="22"/>
                          <a:pt x="148" y="22"/>
                          <a:pt x="148" y="22"/>
                        </a:cubicBezTo>
                        <a:cubicBezTo>
                          <a:pt x="148" y="22"/>
                          <a:pt x="148" y="22"/>
                          <a:pt x="148" y="22"/>
                        </a:cubicBezTo>
                        <a:cubicBezTo>
                          <a:pt x="148" y="24"/>
                          <a:pt x="147" y="26"/>
                          <a:pt x="146" y="27"/>
                        </a:cubicBezTo>
                        <a:cubicBezTo>
                          <a:pt x="145" y="27"/>
                          <a:pt x="145" y="27"/>
                          <a:pt x="145" y="27"/>
                        </a:cubicBezTo>
                        <a:cubicBezTo>
                          <a:pt x="154" y="32"/>
                          <a:pt x="154" y="32"/>
                          <a:pt x="154" y="32"/>
                        </a:cubicBezTo>
                        <a:cubicBezTo>
                          <a:pt x="199" y="6"/>
                          <a:pt x="199" y="6"/>
                          <a:pt x="199" y="6"/>
                        </a:cubicBezTo>
                        <a:cubicBezTo>
                          <a:pt x="198" y="6"/>
                          <a:pt x="198" y="6"/>
                          <a:pt x="198" y="5"/>
                        </a:cubicBezTo>
                        <a:cubicBezTo>
                          <a:pt x="195" y="4"/>
                          <a:pt x="192" y="2"/>
                          <a:pt x="189" y="0"/>
                        </a:cubicBezTo>
                        <a:close/>
                        <a:moveTo>
                          <a:pt x="144" y="14"/>
                        </a:moveTo>
                        <a:cubicBezTo>
                          <a:pt x="143" y="14"/>
                          <a:pt x="143" y="14"/>
                          <a:pt x="143" y="14"/>
                        </a:cubicBezTo>
                        <a:cubicBezTo>
                          <a:pt x="139" y="12"/>
                          <a:pt x="139" y="12"/>
                          <a:pt x="139" y="12"/>
                        </a:cubicBezTo>
                        <a:cubicBezTo>
                          <a:pt x="102" y="33"/>
                          <a:pt x="102" y="33"/>
                          <a:pt x="102" y="33"/>
                        </a:cubicBezTo>
                        <a:cubicBezTo>
                          <a:pt x="103" y="34"/>
                          <a:pt x="104" y="35"/>
                          <a:pt x="104" y="36"/>
                        </a:cubicBezTo>
                        <a:cubicBezTo>
                          <a:pt x="104" y="36"/>
                          <a:pt x="104" y="36"/>
                          <a:pt x="104" y="48"/>
                        </a:cubicBezTo>
                        <a:cubicBezTo>
                          <a:pt x="104" y="48"/>
                          <a:pt x="104" y="48"/>
                          <a:pt x="145" y="25"/>
                        </a:cubicBezTo>
                        <a:cubicBezTo>
                          <a:pt x="146" y="24"/>
                          <a:pt x="146" y="23"/>
                          <a:pt x="146" y="22"/>
                        </a:cubicBezTo>
                        <a:cubicBezTo>
                          <a:pt x="146" y="22"/>
                          <a:pt x="146" y="22"/>
                          <a:pt x="146" y="16"/>
                        </a:cubicBezTo>
                        <a:cubicBezTo>
                          <a:pt x="145" y="15"/>
                          <a:pt x="145" y="15"/>
                          <a:pt x="144" y="14"/>
                        </a:cubicBezTo>
                        <a:close/>
                        <a:moveTo>
                          <a:pt x="48" y="35"/>
                        </a:moveTo>
                        <a:cubicBezTo>
                          <a:pt x="48" y="35"/>
                          <a:pt x="48" y="35"/>
                          <a:pt x="48" y="36"/>
                        </a:cubicBezTo>
                        <a:cubicBezTo>
                          <a:pt x="48" y="44"/>
                          <a:pt x="48" y="47"/>
                          <a:pt x="48" y="47"/>
                        </a:cubicBezTo>
                        <a:cubicBezTo>
                          <a:pt x="48" y="48"/>
                          <a:pt x="48" y="48"/>
                          <a:pt x="48" y="49"/>
                        </a:cubicBezTo>
                        <a:cubicBezTo>
                          <a:pt x="47" y="49"/>
                          <a:pt x="47" y="49"/>
                          <a:pt x="47" y="49"/>
                        </a:cubicBezTo>
                        <a:cubicBezTo>
                          <a:pt x="46" y="49"/>
                          <a:pt x="46" y="49"/>
                          <a:pt x="46" y="48"/>
                        </a:cubicBezTo>
                        <a:cubicBezTo>
                          <a:pt x="37" y="44"/>
                          <a:pt x="37" y="44"/>
                          <a:pt x="37" y="44"/>
                        </a:cubicBezTo>
                        <a:cubicBezTo>
                          <a:pt x="17" y="32"/>
                          <a:pt x="8" y="27"/>
                          <a:pt x="8" y="27"/>
                        </a:cubicBezTo>
                        <a:cubicBezTo>
                          <a:pt x="8" y="27"/>
                          <a:pt x="8" y="27"/>
                          <a:pt x="8" y="27"/>
                        </a:cubicBezTo>
                        <a:cubicBezTo>
                          <a:pt x="5" y="25"/>
                          <a:pt x="2" y="24"/>
                          <a:pt x="2" y="24"/>
                        </a:cubicBezTo>
                        <a:cubicBezTo>
                          <a:pt x="1" y="23"/>
                          <a:pt x="1" y="23"/>
                          <a:pt x="1" y="23"/>
                        </a:cubicBezTo>
                        <a:cubicBezTo>
                          <a:pt x="0" y="22"/>
                          <a:pt x="0" y="22"/>
                          <a:pt x="0" y="22"/>
                        </a:cubicBezTo>
                        <a:cubicBezTo>
                          <a:pt x="0" y="14"/>
                          <a:pt x="0" y="12"/>
                          <a:pt x="0" y="11"/>
                        </a:cubicBezTo>
                        <a:cubicBezTo>
                          <a:pt x="0" y="10"/>
                          <a:pt x="1" y="10"/>
                          <a:pt x="1" y="10"/>
                        </a:cubicBezTo>
                        <a:cubicBezTo>
                          <a:pt x="2" y="9"/>
                          <a:pt x="3" y="9"/>
                          <a:pt x="3" y="10"/>
                        </a:cubicBezTo>
                        <a:cubicBezTo>
                          <a:pt x="6" y="11"/>
                          <a:pt x="6" y="11"/>
                          <a:pt x="6" y="11"/>
                        </a:cubicBezTo>
                        <a:cubicBezTo>
                          <a:pt x="6" y="11"/>
                          <a:pt x="6" y="11"/>
                          <a:pt x="6" y="11"/>
                        </a:cubicBezTo>
                        <a:cubicBezTo>
                          <a:pt x="48" y="35"/>
                          <a:pt x="48" y="35"/>
                          <a:pt x="48" y="35"/>
                        </a:cubicBezTo>
                        <a:close/>
                        <a:moveTo>
                          <a:pt x="45" y="37"/>
                        </a:moveTo>
                        <a:cubicBezTo>
                          <a:pt x="3" y="13"/>
                          <a:pt x="3" y="13"/>
                          <a:pt x="3" y="13"/>
                        </a:cubicBezTo>
                        <a:cubicBezTo>
                          <a:pt x="3" y="18"/>
                          <a:pt x="3" y="20"/>
                          <a:pt x="3" y="21"/>
                        </a:cubicBezTo>
                        <a:cubicBezTo>
                          <a:pt x="3" y="21"/>
                          <a:pt x="3" y="21"/>
                          <a:pt x="3" y="21"/>
                        </a:cubicBezTo>
                        <a:cubicBezTo>
                          <a:pt x="4" y="21"/>
                          <a:pt x="8" y="24"/>
                          <a:pt x="11" y="26"/>
                        </a:cubicBezTo>
                        <a:cubicBezTo>
                          <a:pt x="11" y="26"/>
                          <a:pt x="11" y="26"/>
                          <a:pt x="11" y="25"/>
                        </a:cubicBezTo>
                        <a:cubicBezTo>
                          <a:pt x="27" y="34"/>
                          <a:pt x="36" y="40"/>
                          <a:pt x="40" y="42"/>
                        </a:cubicBezTo>
                        <a:cubicBezTo>
                          <a:pt x="40" y="42"/>
                          <a:pt x="40" y="42"/>
                          <a:pt x="40" y="42"/>
                        </a:cubicBezTo>
                        <a:cubicBezTo>
                          <a:pt x="45" y="45"/>
                          <a:pt x="45" y="45"/>
                          <a:pt x="45" y="45"/>
                        </a:cubicBezTo>
                        <a:cubicBezTo>
                          <a:pt x="45" y="40"/>
                          <a:pt x="45" y="38"/>
                          <a:pt x="45" y="37"/>
                        </a:cubicBezTo>
                        <a:close/>
                        <a:moveTo>
                          <a:pt x="90" y="14"/>
                        </a:moveTo>
                        <a:cubicBezTo>
                          <a:pt x="89" y="14"/>
                          <a:pt x="89" y="14"/>
                          <a:pt x="89" y="14"/>
                        </a:cubicBezTo>
                        <a:cubicBezTo>
                          <a:pt x="86" y="12"/>
                          <a:pt x="86" y="12"/>
                          <a:pt x="86" y="12"/>
                        </a:cubicBezTo>
                        <a:cubicBezTo>
                          <a:pt x="49" y="33"/>
                          <a:pt x="49" y="33"/>
                          <a:pt x="49" y="33"/>
                        </a:cubicBezTo>
                        <a:cubicBezTo>
                          <a:pt x="50" y="34"/>
                          <a:pt x="51" y="35"/>
                          <a:pt x="51" y="36"/>
                        </a:cubicBezTo>
                        <a:cubicBezTo>
                          <a:pt x="51" y="36"/>
                          <a:pt x="51" y="36"/>
                          <a:pt x="51" y="48"/>
                        </a:cubicBezTo>
                        <a:cubicBezTo>
                          <a:pt x="51" y="48"/>
                          <a:pt x="51" y="48"/>
                          <a:pt x="91" y="25"/>
                        </a:cubicBezTo>
                        <a:cubicBezTo>
                          <a:pt x="92" y="24"/>
                          <a:pt x="93" y="23"/>
                          <a:pt x="93" y="22"/>
                        </a:cubicBezTo>
                        <a:cubicBezTo>
                          <a:pt x="93" y="22"/>
                          <a:pt x="93" y="22"/>
                          <a:pt x="93" y="16"/>
                        </a:cubicBezTo>
                        <a:cubicBezTo>
                          <a:pt x="91" y="15"/>
                          <a:pt x="91" y="15"/>
                          <a:pt x="90" y="14"/>
                        </a:cubicBezTo>
                        <a:close/>
                        <a:moveTo>
                          <a:pt x="74" y="5"/>
                        </a:moveTo>
                        <a:cubicBezTo>
                          <a:pt x="52" y="18"/>
                          <a:pt x="52" y="18"/>
                          <a:pt x="52" y="18"/>
                        </a:cubicBezTo>
                        <a:cubicBezTo>
                          <a:pt x="51" y="18"/>
                          <a:pt x="51" y="18"/>
                          <a:pt x="51" y="18"/>
                        </a:cubicBezTo>
                        <a:cubicBezTo>
                          <a:pt x="49" y="19"/>
                          <a:pt x="49" y="19"/>
                          <a:pt x="49" y="19"/>
                        </a:cubicBezTo>
                        <a:cubicBezTo>
                          <a:pt x="48" y="19"/>
                          <a:pt x="47" y="19"/>
                          <a:pt x="47" y="19"/>
                        </a:cubicBezTo>
                        <a:cubicBezTo>
                          <a:pt x="46" y="19"/>
                          <a:pt x="45" y="19"/>
                          <a:pt x="44" y="19"/>
                        </a:cubicBezTo>
                        <a:cubicBezTo>
                          <a:pt x="40" y="16"/>
                          <a:pt x="38" y="15"/>
                          <a:pt x="37" y="14"/>
                        </a:cubicBezTo>
                        <a:cubicBezTo>
                          <a:pt x="36" y="14"/>
                          <a:pt x="36" y="14"/>
                          <a:pt x="36" y="14"/>
                        </a:cubicBezTo>
                        <a:cubicBezTo>
                          <a:pt x="14" y="1"/>
                          <a:pt x="14" y="1"/>
                          <a:pt x="14" y="1"/>
                        </a:cubicBezTo>
                        <a:cubicBezTo>
                          <a:pt x="3" y="8"/>
                          <a:pt x="3" y="8"/>
                          <a:pt x="3" y="8"/>
                        </a:cubicBezTo>
                        <a:cubicBezTo>
                          <a:pt x="47" y="32"/>
                          <a:pt x="47" y="32"/>
                          <a:pt x="47" y="32"/>
                        </a:cubicBezTo>
                        <a:cubicBezTo>
                          <a:pt x="66" y="21"/>
                          <a:pt x="77" y="14"/>
                          <a:pt x="84" y="11"/>
                        </a:cubicBezTo>
                        <a:lnTo>
                          <a:pt x="7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47" name="Freeform 14"/>
                  <p:cNvSpPr>
                    <a:spLocks noEditPoints="1"/>
                  </p:cNvSpPr>
                  <p:nvPr/>
                </p:nvSpPr>
                <p:spPr bwMode="auto">
                  <a:xfrm>
                    <a:off x="9338100" y="4601961"/>
                    <a:ext cx="747381" cy="183441"/>
                  </a:xfrm>
                  <a:custGeom>
                    <a:avLst/>
                    <a:gdLst>
                      <a:gd name="T0" fmla="*/ 155 w 200"/>
                      <a:gd name="T1" fmla="*/ 47 h 49"/>
                      <a:gd name="T2" fmla="*/ 152 w 200"/>
                      <a:gd name="T3" fmla="*/ 48 h 49"/>
                      <a:gd name="T4" fmla="*/ 133 w 200"/>
                      <a:gd name="T5" fmla="*/ 34 h 49"/>
                      <a:gd name="T6" fmla="*/ 152 w 200"/>
                      <a:gd name="T7" fmla="*/ 45 h 49"/>
                      <a:gd name="T8" fmla="*/ 143 w 200"/>
                      <a:gd name="T9" fmla="*/ 28 h 49"/>
                      <a:gd name="T10" fmla="*/ 156 w 200"/>
                      <a:gd name="T11" fmla="*/ 33 h 49"/>
                      <a:gd name="T12" fmla="*/ 198 w 200"/>
                      <a:gd name="T13" fmla="*/ 25 h 49"/>
                      <a:gd name="T14" fmla="*/ 200 w 200"/>
                      <a:gd name="T15" fmla="*/ 8 h 49"/>
                      <a:gd name="T16" fmla="*/ 148 w 200"/>
                      <a:gd name="T17" fmla="*/ 39 h 49"/>
                      <a:gd name="T18" fmla="*/ 90 w 200"/>
                      <a:gd name="T19" fmla="*/ 28 h 49"/>
                      <a:gd name="T20" fmla="*/ 99 w 200"/>
                      <a:gd name="T21" fmla="*/ 45 h 49"/>
                      <a:gd name="T22" fmla="*/ 80 w 200"/>
                      <a:gd name="T23" fmla="*/ 34 h 49"/>
                      <a:gd name="T24" fmla="*/ 99 w 200"/>
                      <a:gd name="T25" fmla="*/ 48 h 49"/>
                      <a:gd name="T26" fmla="*/ 102 w 200"/>
                      <a:gd name="T27" fmla="*/ 47 h 49"/>
                      <a:gd name="T28" fmla="*/ 90 w 200"/>
                      <a:gd name="T29" fmla="*/ 28 h 49"/>
                      <a:gd name="T30" fmla="*/ 94 w 200"/>
                      <a:gd name="T31" fmla="*/ 39 h 49"/>
                      <a:gd name="T32" fmla="*/ 127 w 200"/>
                      <a:gd name="T33" fmla="*/ 5 h 49"/>
                      <a:gd name="T34" fmla="*/ 102 w 200"/>
                      <a:gd name="T35" fmla="*/ 19 h 49"/>
                      <a:gd name="T36" fmla="*/ 95 w 200"/>
                      <a:gd name="T37" fmla="*/ 17 h 49"/>
                      <a:gd name="T38" fmla="*/ 95 w 200"/>
                      <a:gd name="T39" fmla="*/ 22 h 49"/>
                      <a:gd name="T40" fmla="*/ 100 w 200"/>
                      <a:gd name="T41" fmla="*/ 32 h 49"/>
                      <a:gd name="T42" fmla="*/ 42 w 200"/>
                      <a:gd name="T43" fmla="*/ 40 h 49"/>
                      <a:gd name="T44" fmla="*/ 41 w 200"/>
                      <a:gd name="T45" fmla="*/ 39 h 49"/>
                      <a:gd name="T46" fmla="*/ 158 w 200"/>
                      <a:gd name="T47" fmla="*/ 18 h 49"/>
                      <a:gd name="T48" fmla="*/ 153 w 200"/>
                      <a:gd name="T49" fmla="*/ 19 h 49"/>
                      <a:gd name="T50" fmla="*/ 148 w 200"/>
                      <a:gd name="T51" fmla="*/ 20 h 49"/>
                      <a:gd name="T52" fmla="*/ 146 w 200"/>
                      <a:gd name="T53" fmla="*/ 27 h 49"/>
                      <a:gd name="T54" fmla="*/ 199 w 200"/>
                      <a:gd name="T55" fmla="*/ 6 h 49"/>
                      <a:gd name="T56" fmla="*/ 144 w 200"/>
                      <a:gd name="T57" fmla="*/ 14 h 49"/>
                      <a:gd name="T58" fmla="*/ 102 w 200"/>
                      <a:gd name="T59" fmla="*/ 33 h 49"/>
                      <a:gd name="T60" fmla="*/ 145 w 200"/>
                      <a:gd name="T61" fmla="*/ 25 h 49"/>
                      <a:gd name="T62" fmla="*/ 144 w 200"/>
                      <a:gd name="T63" fmla="*/ 14 h 49"/>
                      <a:gd name="T64" fmla="*/ 48 w 200"/>
                      <a:gd name="T65" fmla="*/ 47 h 49"/>
                      <a:gd name="T66" fmla="*/ 46 w 200"/>
                      <a:gd name="T67" fmla="*/ 48 h 49"/>
                      <a:gd name="T68" fmla="*/ 8 w 200"/>
                      <a:gd name="T69" fmla="*/ 27 h 49"/>
                      <a:gd name="T70" fmla="*/ 0 w 200"/>
                      <a:gd name="T71" fmla="*/ 22 h 49"/>
                      <a:gd name="T72" fmla="*/ 3 w 200"/>
                      <a:gd name="T73" fmla="*/ 10 h 49"/>
                      <a:gd name="T74" fmla="*/ 48 w 200"/>
                      <a:gd name="T75" fmla="*/ 35 h 49"/>
                      <a:gd name="T76" fmla="*/ 3 w 200"/>
                      <a:gd name="T77" fmla="*/ 21 h 49"/>
                      <a:gd name="T78" fmla="*/ 11 w 200"/>
                      <a:gd name="T79" fmla="*/ 25 h 49"/>
                      <a:gd name="T80" fmla="*/ 45 w 200"/>
                      <a:gd name="T81" fmla="*/ 45 h 49"/>
                      <a:gd name="T82" fmla="*/ 89 w 200"/>
                      <a:gd name="T83" fmla="*/ 14 h 49"/>
                      <a:gd name="T84" fmla="*/ 51 w 200"/>
                      <a:gd name="T85" fmla="*/ 36 h 49"/>
                      <a:gd name="T86" fmla="*/ 93 w 200"/>
                      <a:gd name="T87" fmla="*/ 22 h 49"/>
                      <a:gd name="T88" fmla="*/ 74 w 200"/>
                      <a:gd name="T89" fmla="*/ 5 h 49"/>
                      <a:gd name="T90" fmla="*/ 49 w 200"/>
                      <a:gd name="T91" fmla="*/ 19 h 49"/>
                      <a:gd name="T92" fmla="*/ 37 w 200"/>
                      <a:gd name="T93" fmla="*/ 14 h 49"/>
                      <a:gd name="T94" fmla="*/ 3 w 200"/>
                      <a:gd name="T95" fmla="*/ 8 h 49"/>
                      <a:gd name="T96" fmla="*/ 74 w 200"/>
                      <a:gd name="T9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49">
                        <a:moveTo>
                          <a:pt x="155" y="35"/>
                        </a:moveTo>
                        <a:cubicBezTo>
                          <a:pt x="155" y="35"/>
                          <a:pt x="155" y="35"/>
                          <a:pt x="155" y="36"/>
                        </a:cubicBezTo>
                        <a:cubicBezTo>
                          <a:pt x="155" y="44"/>
                          <a:pt x="155" y="47"/>
                          <a:pt x="155" y="47"/>
                        </a:cubicBezTo>
                        <a:cubicBezTo>
                          <a:pt x="155" y="48"/>
                          <a:pt x="155" y="48"/>
                          <a:pt x="154" y="49"/>
                        </a:cubicBezTo>
                        <a:cubicBezTo>
                          <a:pt x="154" y="49"/>
                          <a:pt x="154" y="49"/>
                          <a:pt x="153" y="49"/>
                        </a:cubicBezTo>
                        <a:cubicBezTo>
                          <a:pt x="153" y="49"/>
                          <a:pt x="153" y="49"/>
                          <a:pt x="152" y="48"/>
                        </a:cubicBezTo>
                        <a:cubicBezTo>
                          <a:pt x="144" y="44"/>
                          <a:pt x="144" y="44"/>
                          <a:pt x="144" y="44"/>
                        </a:cubicBezTo>
                        <a:cubicBezTo>
                          <a:pt x="138" y="40"/>
                          <a:pt x="134" y="38"/>
                          <a:pt x="130" y="36"/>
                        </a:cubicBezTo>
                        <a:cubicBezTo>
                          <a:pt x="133" y="34"/>
                          <a:pt x="133" y="34"/>
                          <a:pt x="133" y="34"/>
                        </a:cubicBezTo>
                        <a:cubicBezTo>
                          <a:pt x="140" y="38"/>
                          <a:pt x="144" y="40"/>
                          <a:pt x="147" y="42"/>
                        </a:cubicBezTo>
                        <a:cubicBezTo>
                          <a:pt x="147" y="42"/>
                          <a:pt x="147" y="42"/>
                          <a:pt x="147" y="42"/>
                        </a:cubicBezTo>
                        <a:cubicBezTo>
                          <a:pt x="152" y="45"/>
                          <a:pt x="152" y="45"/>
                          <a:pt x="152" y="45"/>
                        </a:cubicBezTo>
                        <a:cubicBezTo>
                          <a:pt x="152" y="40"/>
                          <a:pt x="152" y="38"/>
                          <a:pt x="152" y="37"/>
                        </a:cubicBezTo>
                        <a:cubicBezTo>
                          <a:pt x="148" y="34"/>
                          <a:pt x="143" y="32"/>
                          <a:pt x="140" y="30"/>
                        </a:cubicBezTo>
                        <a:cubicBezTo>
                          <a:pt x="143" y="28"/>
                          <a:pt x="143" y="28"/>
                          <a:pt x="143" y="28"/>
                        </a:cubicBezTo>
                        <a:cubicBezTo>
                          <a:pt x="155" y="35"/>
                          <a:pt x="155" y="35"/>
                          <a:pt x="155" y="35"/>
                        </a:cubicBezTo>
                        <a:close/>
                        <a:moveTo>
                          <a:pt x="200" y="8"/>
                        </a:moveTo>
                        <a:cubicBezTo>
                          <a:pt x="156" y="33"/>
                          <a:pt x="156" y="33"/>
                          <a:pt x="156" y="33"/>
                        </a:cubicBezTo>
                        <a:cubicBezTo>
                          <a:pt x="157" y="34"/>
                          <a:pt x="157" y="35"/>
                          <a:pt x="157" y="36"/>
                        </a:cubicBezTo>
                        <a:cubicBezTo>
                          <a:pt x="157" y="36"/>
                          <a:pt x="157" y="36"/>
                          <a:pt x="157" y="48"/>
                        </a:cubicBezTo>
                        <a:cubicBezTo>
                          <a:pt x="157" y="48"/>
                          <a:pt x="157" y="48"/>
                          <a:pt x="198" y="25"/>
                        </a:cubicBezTo>
                        <a:cubicBezTo>
                          <a:pt x="199" y="24"/>
                          <a:pt x="200" y="23"/>
                          <a:pt x="200" y="22"/>
                        </a:cubicBezTo>
                        <a:cubicBezTo>
                          <a:pt x="200" y="22"/>
                          <a:pt x="200" y="22"/>
                          <a:pt x="200" y="8"/>
                        </a:cubicBezTo>
                        <a:cubicBezTo>
                          <a:pt x="200" y="8"/>
                          <a:pt x="200" y="8"/>
                          <a:pt x="200" y="8"/>
                        </a:cubicBezTo>
                        <a:close/>
                        <a:moveTo>
                          <a:pt x="150" y="39"/>
                        </a:moveTo>
                        <a:cubicBezTo>
                          <a:pt x="150" y="38"/>
                          <a:pt x="150" y="38"/>
                          <a:pt x="149" y="38"/>
                        </a:cubicBezTo>
                        <a:cubicBezTo>
                          <a:pt x="148" y="38"/>
                          <a:pt x="148" y="38"/>
                          <a:pt x="148" y="39"/>
                        </a:cubicBezTo>
                        <a:cubicBezTo>
                          <a:pt x="148" y="40"/>
                          <a:pt x="148" y="40"/>
                          <a:pt x="149" y="40"/>
                        </a:cubicBezTo>
                        <a:cubicBezTo>
                          <a:pt x="150" y="40"/>
                          <a:pt x="150" y="40"/>
                          <a:pt x="150" y="39"/>
                        </a:cubicBezTo>
                        <a:close/>
                        <a:moveTo>
                          <a:pt x="90" y="28"/>
                        </a:moveTo>
                        <a:cubicBezTo>
                          <a:pt x="86" y="30"/>
                          <a:pt x="86" y="30"/>
                          <a:pt x="86" y="30"/>
                        </a:cubicBezTo>
                        <a:cubicBezTo>
                          <a:pt x="90" y="32"/>
                          <a:pt x="94" y="35"/>
                          <a:pt x="99" y="37"/>
                        </a:cubicBezTo>
                        <a:cubicBezTo>
                          <a:pt x="99" y="38"/>
                          <a:pt x="99" y="40"/>
                          <a:pt x="99" y="45"/>
                        </a:cubicBezTo>
                        <a:cubicBezTo>
                          <a:pt x="99" y="45"/>
                          <a:pt x="99" y="45"/>
                          <a:pt x="93" y="42"/>
                        </a:cubicBezTo>
                        <a:cubicBezTo>
                          <a:pt x="93" y="42"/>
                          <a:pt x="93" y="42"/>
                          <a:pt x="93" y="42"/>
                        </a:cubicBezTo>
                        <a:cubicBezTo>
                          <a:pt x="91" y="40"/>
                          <a:pt x="86" y="38"/>
                          <a:pt x="80" y="34"/>
                        </a:cubicBezTo>
                        <a:cubicBezTo>
                          <a:pt x="77" y="36"/>
                          <a:pt x="77" y="36"/>
                          <a:pt x="77" y="36"/>
                        </a:cubicBezTo>
                        <a:cubicBezTo>
                          <a:pt x="80" y="38"/>
                          <a:pt x="85" y="41"/>
                          <a:pt x="91" y="44"/>
                        </a:cubicBezTo>
                        <a:cubicBezTo>
                          <a:pt x="91" y="44"/>
                          <a:pt x="91" y="44"/>
                          <a:pt x="99" y="48"/>
                        </a:cubicBezTo>
                        <a:cubicBezTo>
                          <a:pt x="99" y="49"/>
                          <a:pt x="100" y="49"/>
                          <a:pt x="100" y="49"/>
                        </a:cubicBezTo>
                        <a:cubicBezTo>
                          <a:pt x="100" y="49"/>
                          <a:pt x="101" y="49"/>
                          <a:pt x="101" y="49"/>
                        </a:cubicBezTo>
                        <a:cubicBezTo>
                          <a:pt x="101" y="48"/>
                          <a:pt x="102" y="48"/>
                          <a:pt x="102" y="47"/>
                        </a:cubicBezTo>
                        <a:cubicBezTo>
                          <a:pt x="102" y="47"/>
                          <a:pt x="102" y="44"/>
                          <a:pt x="102" y="36"/>
                        </a:cubicBezTo>
                        <a:cubicBezTo>
                          <a:pt x="102" y="35"/>
                          <a:pt x="102" y="35"/>
                          <a:pt x="101" y="35"/>
                        </a:cubicBezTo>
                        <a:cubicBezTo>
                          <a:pt x="101" y="35"/>
                          <a:pt x="101" y="35"/>
                          <a:pt x="90" y="28"/>
                        </a:cubicBezTo>
                        <a:close/>
                        <a:moveTo>
                          <a:pt x="97" y="39"/>
                        </a:moveTo>
                        <a:cubicBezTo>
                          <a:pt x="97" y="38"/>
                          <a:pt x="96" y="38"/>
                          <a:pt x="95" y="38"/>
                        </a:cubicBezTo>
                        <a:cubicBezTo>
                          <a:pt x="95" y="38"/>
                          <a:pt x="94" y="38"/>
                          <a:pt x="94" y="39"/>
                        </a:cubicBezTo>
                        <a:cubicBezTo>
                          <a:pt x="94" y="40"/>
                          <a:pt x="95" y="40"/>
                          <a:pt x="95" y="40"/>
                        </a:cubicBezTo>
                        <a:cubicBezTo>
                          <a:pt x="96" y="40"/>
                          <a:pt x="97" y="40"/>
                          <a:pt x="97" y="39"/>
                        </a:cubicBezTo>
                        <a:close/>
                        <a:moveTo>
                          <a:pt x="127" y="5"/>
                        </a:moveTo>
                        <a:cubicBezTo>
                          <a:pt x="105" y="18"/>
                          <a:pt x="105" y="18"/>
                          <a:pt x="105" y="18"/>
                        </a:cubicBezTo>
                        <a:cubicBezTo>
                          <a:pt x="104" y="18"/>
                          <a:pt x="104" y="18"/>
                          <a:pt x="104" y="18"/>
                        </a:cubicBezTo>
                        <a:cubicBezTo>
                          <a:pt x="102" y="19"/>
                          <a:pt x="102" y="19"/>
                          <a:pt x="102" y="19"/>
                        </a:cubicBezTo>
                        <a:cubicBezTo>
                          <a:pt x="101" y="19"/>
                          <a:pt x="101" y="19"/>
                          <a:pt x="100" y="19"/>
                        </a:cubicBezTo>
                        <a:cubicBezTo>
                          <a:pt x="99" y="19"/>
                          <a:pt x="98" y="19"/>
                          <a:pt x="98" y="19"/>
                        </a:cubicBezTo>
                        <a:cubicBezTo>
                          <a:pt x="97" y="18"/>
                          <a:pt x="96" y="18"/>
                          <a:pt x="95" y="17"/>
                        </a:cubicBezTo>
                        <a:cubicBezTo>
                          <a:pt x="95" y="20"/>
                          <a:pt x="95" y="20"/>
                          <a:pt x="95" y="20"/>
                        </a:cubicBezTo>
                        <a:cubicBezTo>
                          <a:pt x="95" y="22"/>
                          <a:pt x="95" y="22"/>
                          <a:pt x="95" y="22"/>
                        </a:cubicBezTo>
                        <a:cubicBezTo>
                          <a:pt x="95" y="22"/>
                          <a:pt x="95" y="22"/>
                          <a:pt x="95" y="22"/>
                        </a:cubicBezTo>
                        <a:cubicBezTo>
                          <a:pt x="95" y="24"/>
                          <a:pt x="94" y="26"/>
                          <a:pt x="93" y="27"/>
                        </a:cubicBezTo>
                        <a:cubicBezTo>
                          <a:pt x="92" y="27"/>
                          <a:pt x="92" y="27"/>
                          <a:pt x="92" y="27"/>
                        </a:cubicBezTo>
                        <a:cubicBezTo>
                          <a:pt x="100" y="32"/>
                          <a:pt x="100" y="32"/>
                          <a:pt x="100" y="32"/>
                        </a:cubicBezTo>
                        <a:cubicBezTo>
                          <a:pt x="120" y="21"/>
                          <a:pt x="131" y="14"/>
                          <a:pt x="137" y="11"/>
                        </a:cubicBezTo>
                        <a:lnTo>
                          <a:pt x="127" y="5"/>
                        </a:lnTo>
                        <a:close/>
                        <a:moveTo>
                          <a:pt x="42" y="40"/>
                        </a:moveTo>
                        <a:cubicBezTo>
                          <a:pt x="43" y="40"/>
                          <a:pt x="43" y="40"/>
                          <a:pt x="43" y="39"/>
                        </a:cubicBezTo>
                        <a:cubicBezTo>
                          <a:pt x="43" y="38"/>
                          <a:pt x="43" y="38"/>
                          <a:pt x="42" y="38"/>
                        </a:cubicBezTo>
                        <a:cubicBezTo>
                          <a:pt x="41" y="38"/>
                          <a:pt x="41" y="38"/>
                          <a:pt x="41" y="39"/>
                        </a:cubicBezTo>
                        <a:cubicBezTo>
                          <a:pt x="41" y="40"/>
                          <a:pt x="41" y="40"/>
                          <a:pt x="42" y="40"/>
                        </a:cubicBezTo>
                        <a:close/>
                        <a:moveTo>
                          <a:pt x="189" y="0"/>
                        </a:moveTo>
                        <a:cubicBezTo>
                          <a:pt x="158" y="18"/>
                          <a:pt x="158" y="18"/>
                          <a:pt x="158" y="18"/>
                        </a:cubicBezTo>
                        <a:cubicBezTo>
                          <a:pt x="158" y="18"/>
                          <a:pt x="158" y="18"/>
                          <a:pt x="157" y="18"/>
                        </a:cubicBezTo>
                        <a:cubicBezTo>
                          <a:pt x="156" y="19"/>
                          <a:pt x="156" y="19"/>
                          <a:pt x="156" y="19"/>
                        </a:cubicBezTo>
                        <a:cubicBezTo>
                          <a:pt x="155" y="19"/>
                          <a:pt x="154" y="19"/>
                          <a:pt x="153" y="19"/>
                        </a:cubicBezTo>
                        <a:cubicBezTo>
                          <a:pt x="153" y="19"/>
                          <a:pt x="152" y="19"/>
                          <a:pt x="151" y="19"/>
                        </a:cubicBezTo>
                        <a:cubicBezTo>
                          <a:pt x="150" y="18"/>
                          <a:pt x="149" y="17"/>
                          <a:pt x="148" y="17"/>
                        </a:cubicBezTo>
                        <a:cubicBezTo>
                          <a:pt x="148" y="20"/>
                          <a:pt x="148" y="20"/>
                          <a:pt x="148" y="20"/>
                        </a:cubicBezTo>
                        <a:cubicBezTo>
                          <a:pt x="148" y="22"/>
                          <a:pt x="148" y="22"/>
                          <a:pt x="148" y="22"/>
                        </a:cubicBezTo>
                        <a:cubicBezTo>
                          <a:pt x="148" y="22"/>
                          <a:pt x="148" y="22"/>
                          <a:pt x="148" y="22"/>
                        </a:cubicBezTo>
                        <a:cubicBezTo>
                          <a:pt x="148" y="24"/>
                          <a:pt x="147" y="26"/>
                          <a:pt x="146" y="27"/>
                        </a:cubicBezTo>
                        <a:cubicBezTo>
                          <a:pt x="145" y="27"/>
                          <a:pt x="145" y="27"/>
                          <a:pt x="145" y="27"/>
                        </a:cubicBezTo>
                        <a:cubicBezTo>
                          <a:pt x="154" y="32"/>
                          <a:pt x="154" y="32"/>
                          <a:pt x="154" y="32"/>
                        </a:cubicBezTo>
                        <a:cubicBezTo>
                          <a:pt x="199" y="6"/>
                          <a:pt x="199" y="6"/>
                          <a:pt x="199" y="6"/>
                        </a:cubicBezTo>
                        <a:cubicBezTo>
                          <a:pt x="198" y="6"/>
                          <a:pt x="198" y="6"/>
                          <a:pt x="198" y="5"/>
                        </a:cubicBezTo>
                        <a:cubicBezTo>
                          <a:pt x="195" y="4"/>
                          <a:pt x="192" y="2"/>
                          <a:pt x="189" y="0"/>
                        </a:cubicBezTo>
                        <a:close/>
                        <a:moveTo>
                          <a:pt x="144" y="14"/>
                        </a:moveTo>
                        <a:cubicBezTo>
                          <a:pt x="143" y="14"/>
                          <a:pt x="143" y="14"/>
                          <a:pt x="143" y="14"/>
                        </a:cubicBezTo>
                        <a:cubicBezTo>
                          <a:pt x="139" y="12"/>
                          <a:pt x="139" y="12"/>
                          <a:pt x="139" y="12"/>
                        </a:cubicBezTo>
                        <a:cubicBezTo>
                          <a:pt x="102" y="33"/>
                          <a:pt x="102" y="33"/>
                          <a:pt x="102" y="33"/>
                        </a:cubicBezTo>
                        <a:cubicBezTo>
                          <a:pt x="103" y="34"/>
                          <a:pt x="104" y="35"/>
                          <a:pt x="104" y="36"/>
                        </a:cubicBezTo>
                        <a:cubicBezTo>
                          <a:pt x="104" y="36"/>
                          <a:pt x="104" y="36"/>
                          <a:pt x="104" y="48"/>
                        </a:cubicBezTo>
                        <a:cubicBezTo>
                          <a:pt x="104" y="48"/>
                          <a:pt x="104" y="48"/>
                          <a:pt x="145" y="25"/>
                        </a:cubicBezTo>
                        <a:cubicBezTo>
                          <a:pt x="146" y="24"/>
                          <a:pt x="146" y="23"/>
                          <a:pt x="146" y="22"/>
                        </a:cubicBezTo>
                        <a:cubicBezTo>
                          <a:pt x="146" y="22"/>
                          <a:pt x="146" y="22"/>
                          <a:pt x="146" y="16"/>
                        </a:cubicBezTo>
                        <a:cubicBezTo>
                          <a:pt x="145" y="15"/>
                          <a:pt x="145" y="15"/>
                          <a:pt x="144" y="14"/>
                        </a:cubicBezTo>
                        <a:close/>
                        <a:moveTo>
                          <a:pt x="48" y="35"/>
                        </a:moveTo>
                        <a:cubicBezTo>
                          <a:pt x="48" y="35"/>
                          <a:pt x="48" y="35"/>
                          <a:pt x="48" y="36"/>
                        </a:cubicBezTo>
                        <a:cubicBezTo>
                          <a:pt x="48" y="44"/>
                          <a:pt x="48" y="47"/>
                          <a:pt x="48" y="47"/>
                        </a:cubicBezTo>
                        <a:cubicBezTo>
                          <a:pt x="48" y="48"/>
                          <a:pt x="48" y="48"/>
                          <a:pt x="48" y="49"/>
                        </a:cubicBezTo>
                        <a:cubicBezTo>
                          <a:pt x="47" y="49"/>
                          <a:pt x="47" y="49"/>
                          <a:pt x="47" y="49"/>
                        </a:cubicBezTo>
                        <a:cubicBezTo>
                          <a:pt x="46" y="49"/>
                          <a:pt x="46" y="49"/>
                          <a:pt x="46" y="48"/>
                        </a:cubicBezTo>
                        <a:cubicBezTo>
                          <a:pt x="37" y="44"/>
                          <a:pt x="37" y="44"/>
                          <a:pt x="37" y="44"/>
                        </a:cubicBezTo>
                        <a:cubicBezTo>
                          <a:pt x="17" y="32"/>
                          <a:pt x="8" y="27"/>
                          <a:pt x="8" y="27"/>
                        </a:cubicBezTo>
                        <a:cubicBezTo>
                          <a:pt x="8" y="27"/>
                          <a:pt x="8" y="27"/>
                          <a:pt x="8" y="27"/>
                        </a:cubicBezTo>
                        <a:cubicBezTo>
                          <a:pt x="5" y="25"/>
                          <a:pt x="2" y="24"/>
                          <a:pt x="2" y="24"/>
                        </a:cubicBezTo>
                        <a:cubicBezTo>
                          <a:pt x="1" y="23"/>
                          <a:pt x="1" y="23"/>
                          <a:pt x="1" y="23"/>
                        </a:cubicBezTo>
                        <a:cubicBezTo>
                          <a:pt x="0" y="22"/>
                          <a:pt x="0" y="22"/>
                          <a:pt x="0" y="22"/>
                        </a:cubicBezTo>
                        <a:cubicBezTo>
                          <a:pt x="0" y="14"/>
                          <a:pt x="0" y="12"/>
                          <a:pt x="0" y="11"/>
                        </a:cubicBezTo>
                        <a:cubicBezTo>
                          <a:pt x="0" y="10"/>
                          <a:pt x="1" y="10"/>
                          <a:pt x="1" y="10"/>
                        </a:cubicBezTo>
                        <a:cubicBezTo>
                          <a:pt x="2" y="9"/>
                          <a:pt x="3" y="9"/>
                          <a:pt x="3" y="10"/>
                        </a:cubicBezTo>
                        <a:cubicBezTo>
                          <a:pt x="6" y="11"/>
                          <a:pt x="6" y="11"/>
                          <a:pt x="6" y="11"/>
                        </a:cubicBezTo>
                        <a:cubicBezTo>
                          <a:pt x="6" y="11"/>
                          <a:pt x="6" y="11"/>
                          <a:pt x="6" y="11"/>
                        </a:cubicBezTo>
                        <a:cubicBezTo>
                          <a:pt x="48" y="35"/>
                          <a:pt x="48" y="35"/>
                          <a:pt x="48" y="35"/>
                        </a:cubicBezTo>
                        <a:close/>
                        <a:moveTo>
                          <a:pt x="45" y="37"/>
                        </a:moveTo>
                        <a:cubicBezTo>
                          <a:pt x="3" y="13"/>
                          <a:pt x="3" y="13"/>
                          <a:pt x="3" y="13"/>
                        </a:cubicBezTo>
                        <a:cubicBezTo>
                          <a:pt x="3" y="18"/>
                          <a:pt x="3" y="20"/>
                          <a:pt x="3" y="21"/>
                        </a:cubicBezTo>
                        <a:cubicBezTo>
                          <a:pt x="3" y="21"/>
                          <a:pt x="3" y="21"/>
                          <a:pt x="3" y="21"/>
                        </a:cubicBezTo>
                        <a:cubicBezTo>
                          <a:pt x="4" y="21"/>
                          <a:pt x="8" y="24"/>
                          <a:pt x="11" y="26"/>
                        </a:cubicBezTo>
                        <a:cubicBezTo>
                          <a:pt x="11" y="26"/>
                          <a:pt x="11" y="26"/>
                          <a:pt x="11" y="25"/>
                        </a:cubicBezTo>
                        <a:cubicBezTo>
                          <a:pt x="27" y="34"/>
                          <a:pt x="36" y="40"/>
                          <a:pt x="40" y="42"/>
                        </a:cubicBezTo>
                        <a:cubicBezTo>
                          <a:pt x="40" y="42"/>
                          <a:pt x="40" y="42"/>
                          <a:pt x="40" y="42"/>
                        </a:cubicBezTo>
                        <a:cubicBezTo>
                          <a:pt x="45" y="45"/>
                          <a:pt x="45" y="45"/>
                          <a:pt x="45" y="45"/>
                        </a:cubicBezTo>
                        <a:cubicBezTo>
                          <a:pt x="45" y="40"/>
                          <a:pt x="45" y="38"/>
                          <a:pt x="45" y="37"/>
                        </a:cubicBezTo>
                        <a:close/>
                        <a:moveTo>
                          <a:pt x="90" y="14"/>
                        </a:moveTo>
                        <a:cubicBezTo>
                          <a:pt x="89" y="14"/>
                          <a:pt x="89" y="14"/>
                          <a:pt x="89" y="14"/>
                        </a:cubicBezTo>
                        <a:cubicBezTo>
                          <a:pt x="86" y="12"/>
                          <a:pt x="86" y="12"/>
                          <a:pt x="86" y="12"/>
                        </a:cubicBezTo>
                        <a:cubicBezTo>
                          <a:pt x="49" y="33"/>
                          <a:pt x="49" y="33"/>
                          <a:pt x="49" y="33"/>
                        </a:cubicBezTo>
                        <a:cubicBezTo>
                          <a:pt x="50" y="34"/>
                          <a:pt x="51" y="35"/>
                          <a:pt x="51" y="36"/>
                        </a:cubicBezTo>
                        <a:cubicBezTo>
                          <a:pt x="51" y="36"/>
                          <a:pt x="51" y="36"/>
                          <a:pt x="51" y="48"/>
                        </a:cubicBezTo>
                        <a:cubicBezTo>
                          <a:pt x="51" y="48"/>
                          <a:pt x="51" y="48"/>
                          <a:pt x="91" y="25"/>
                        </a:cubicBezTo>
                        <a:cubicBezTo>
                          <a:pt x="92" y="24"/>
                          <a:pt x="93" y="23"/>
                          <a:pt x="93" y="22"/>
                        </a:cubicBezTo>
                        <a:cubicBezTo>
                          <a:pt x="93" y="22"/>
                          <a:pt x="93" y="22"/>
                          <a:pt x="93" y="16"/>
                        </a:cubicBezTo>
                        <a:cubicBezTo>
                          <a:pt x="91" y="15"/>
                          <a:pt x="91" y="15"/>
                          <a:pt x="90" y="14"/>
                        </a:cubicBezTo>
                        <a:close/>
                        <a:moveTo>
                          <a:pt x="74" y="5"/>
                        </a:moveTo>
                        <a:cubicBezTo>
                          <a:pt x="52" y="18"/>
                          <a:pt x="52" y="18"/>
                          <a:pt x="52" y="18"/>
                        </a:cubicBezTo>
                        <a:cubicBezTo>
                          <a:pt x="51" y="18"/>
                          <a:pt x="51" y="18"/>
                          <a:pt x="51" y="18"/>
                        </a:cubicBezTo>
                        <a:cubicBezTo>
                          <a:pt x="49" y="19"/>
                          <a:pt x="49" y="19"/>
                          <a:pt x="49" y="19"/>
                        </a:cubicBezTo>
                        <a:cubicBezTo>
                          <a:pt x="48" y="19"/>
                          <a:pt x="47" y="19"/>
                          <a:pt x="47" y="19"/>
                        </a:cubicBezTo>
                        <a:cubicBezTo>
                          <a:pt x="46" y="19"/>
                          <a:pt x="45" y="19"/>
                          <a:pt x="44" y="19"/>
                        </a:cubicBezTo>
                        <a:cubicBezTo>
                          <a:pt x="40" y="16"/>
                          <a:pt x="38" y="15"/>
                          <a:pt x="37" y="14"/>
                        </a:cubicBezTo>
                        <a:cubicBezTo>
                          <a:pt x="36" y="14"/>
                          <a:pt x="36" y="14"/>
                          <a:pt x="36" y="14"/>
                        </a:cubicBezTo>
                        <a:cubicBezTo>
                          <a:pt x="14" y="1"/>
                          <a:pt x="14" y="1"/>
                          <a:pt x="14" y="1"/>
                        </a:cubicBezTo>
                        <a:cubicBezTo>
                          <a:pt x="3" y="8"/>
                          <a:pt x="3" y="8"/>
                          <a:pt x="3" y="8"/>
                        </a:cubicBezTo>
                        <a:cubicBezTo>
                          <a:pt x="47" y="32"/>
                          <a:pt x="47" y="32"/>
                          <a:pt x="47" y="32"/>
                        </a:cubicBezTo>
                        <a:cubicBezTo>
                          <a:pt x="66" y="21"/>
                          <a:pt x="77" y="14"/>
                          <a:pt x="84" y="11"/>
                        </a:cubicBezTo>
                        <a:lnTo>
                          <a:pt x="7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grpSp>
          </p:grpSp>
          <p:sp>
            <p:nvSpPr>
              <p:cNvPr id="48" name="Rounded Rectangle 47"/>
              <p:cNvSpPr/>
              <p:nvPr/>
            </p:nvSpPr>
            <p:spPr bwMode="auto">
              <a:xfrm>
                <a:off x="6665058" y="3698065"/>
                <a:ext cx="1819693" cy="636546"/>
              </a:xfrm>
              <a:prstGeom prst="round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b="1" dirty="0" smtClean="0">
                    <a:gradFill>
                      <a:gsLst>
                        <a:gs pos="0">
                          <a:srgbClr val="FFFFFF"/>
                        </a:gs>
                        <a:gs pos="100000">
                          <a:srgbClr val="FFFFFF"/>
                        </a:gs>
                      </a:gsLst>
                      <a:lin ang="5400000" scaled="0"/>
                    </a:gradFill>
                    <a:ea typeface="Segoe UI" pitchFamily="34" charset="0"/>
                    <a:cs typeface="Segoe UI" pitchFamily="34" charset="0"/>
                  </a:rPr>
                  <a:t>Mirrored Space</a:t>
                </a:r>
              </a:p>
            </p:txBody>
          </p:sp>
          <p:sp>
            <p:nvSpPr>
              <p:cNvPr id="74" name="Text Placeholder 3"/>
              <p:cNvSpPr txBox="1">
                <a:spLocks/>
              </p:cNvSpPr>
              <p:nvPr/>
            </p:nvSpPr>
            <p:spPr>
              <a:xfrm>
                <a:off x="6769957" y="2704776"/>
                <a:ext cx="1547296" cy="68326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smtClean="0">
                    <a:solidFill>
                      <a:schemeClr val="tx2"/>
                    </a:solidFill>
                  </a:rPr>
                  <a:t>Windows Server 2012</a:t>
                </a:r>
              </a:p>
            </p:txBody>
          </p:sp>
        </p:grpSp>
      </p:grpSp>
      <p:grpSp>
        <p:nvGrpSpPr>
          <p:cNvPr id="81" name="Group 80"/>
          <p:cNvGrpSpPr/>
          <p:nvPr/>
        </p:nvGrpSpPr>
        <p:grpSpPr>
          <a:xfrm>
            <a:off x="8887007" y="2626955"/>
            <a:ext cx="3287724" cy="3535030"/>
            <a:chOff x="8878807" y="2690760"/>
            <a:chExt cx="3287724" cy="3535030"/>
          </a:xfrm>
        </p:grpSpPr>
        <p:sp>
          <p:nvSpPr>
            <p:cNvPr id="64" name="Text Placeholder 3"/>
            <p:cNvSpPr txBox="1">
              <a:spLocks/>
            </p:cNvSpPr>
            <p:nvPr/>
          </p:nvSpPr>
          <p:spPr>
            <a:xfrm>
              <a:off x="8878807" y="5791825"/>
              <a:ext cx="2839064" cy="4339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smtClean="0">
                  <a:solidFill>
                    <a:schemeClr val="tx2"/>
                  </a:solidFill>
                </a:rPr>
                <a:t>Spaces pool</a:t>
              </a:r>
            </a:p>
          </p:txBody>
        </p:sp>
        <p:grpSp>
          <p:nvGrpSpPr>
            <p:cNvPr id="79" name="Group 78"/>
            <p:cNvGrpSpPr/>
            <p:nvPr/>
          </p:nvGrpSpPr>
          <p:grpSpPr>
            <a:xfrm>
              <a:off x="9036609" y="2690760"/>
              <a:ext cx="3129922" cy="3159616"/>
              <a:chOff x="9036609" y="2690760"/>
              <a:chExt cx="3129922" cy="3159616"/>
            </a:xfrm>
          </p:grpSpPr>
          <p:grpSp>
            <p:nvGrpSpPr>
              <p:cNvPr id="65" name="Group 64"/>
              <p:cNvGrpSpPr/>
              <p:nvPr/>
            </p:nvGrpSpPr>
            <p:grpSpPr>
              <a:xfrm>
                <a:off x="9402369" y="4510112"/>
                <a:ext cx="1811922" cy="1340264"/>
                <a:chOff x="6749581" y="4690973"/>
                <a:chExt cx="1409185" cy="1174725"/>
              </a:xfrm>
            </p:grpSpPr>
            <p:sp>
              <p:nvSpPr>
                <p:cNvPr id="66" name="Rounded Rectangle 65"/>
                <p:cNvSpPr/>
                <p:nvPr/>
              </p:nvSpPr>
              <p:spPr bwMode="auto">
                <a:xfrm>
                  <a:off x="6749581" y="4690973"/>
                  <a:ext cx="1409185" cy="1174725"/>
                </a:xfrm>
                <a:prstGeom prst="round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67" name="Group 66"/>
                <p:cNvGrpSpPr/>
                <p:nvPr/>
              </p:nvGrpSpPr>
              <p:grpSpPr>
                <a:xfrm>
                  <a:off x="6868227" y="4786898"/>
                  <a:ext cx="1156356" cy="950706"/>
                  <a:chOff x="9338100" y="4189735"/>
                  <a:chExt cx="747383" cy="609051"/>
                </a:xfrm>
              </p:grpSpPr>
              <p:sp>
                <p:nvSpPr>
                  <p:cNvPr id="68" name="Freeform 14"/>
                  <p:cNvSpPr>
                    <a:spLocks noEditPoints="1"/>
                  </p:cNvSpPr>
                  <p:nvPr/>
                </p:nvSpPr>
                <p:spPr bwMode="auto">
                  <a:xfrm>
                    <a:off x="9338102" y="4380344"/>
                    <a:ext cx="747381" cy="183441"/>
                  </a:xfrm>
                  <a:custGeom>
                    <a:avLst/>
                    <a:gdLst>
                      <a:gd name="T0" fmla="*/ 155 w 200"/>
                      <a:gd name="T1" fmla="*/ 47 h 49"/>
                      <a:gd name="T2" fmla="*/ 152 w 200"/>
                      <a:gd name="T3" fmla="*/ 48 h 49"/>
                      <a:gd name="T4" fmla="*/ 133 w 200"/>
                      <a:gd name="T5" fmla="*/ 34 h 49"/>
                      <a:gd name="T6" fmla="*/ 152 w 200"/>
                      <a:gd name="T7" fmla="*/ 45 h 49"/>
                      <a:gd name="T8" fmla="*/ 143 w 200"/>
                      <a:gd name="T9" fmla="*/ 28 h 49"/>
                      <a:gd name="T10" fmla="*/ 156 w 200"/>
                      <a:gd name="T11" fmla="*/ 33 h 49"/>
                      <a:gd name="T12" fmla="*/ 198 w 200"/>
                      <a:gd name="T13" fmla="*/ 25 h 49"/>
                      <a:gd name="T14" fmla="*/ 200 w 200"/>
                      <a:gd name="T15" fmla="*/ 8 h 49"/>
                      <a:gd name="T16" fmla="*/ 148 w 200"/>
                      <a:gd name="T17" fmla="*/ 39 h 49"/>
                      <a:gd name="T18" fmla="*/ 90 w 200"/>
                      <a:gd name="T19" fmla="*/ 28 h 49"/>
                      <a:gd name="T20" fmla="*/ 99 w 200"/>
                      <a:gd name="T21" fmla="*/ 45 h 49"/>
                      <a:gd name="T22" fmla="*/ 80 w 200"/>
                      <a:gd name="T23" fmla="*/ 34 h 49"/>
                      <a:gd name="T24" fmla="*/ 99 w 200"/>
                      <a:gd name="T25" fmla="*/ 48 h 49"/>
                      <a:gd name="T26" fmla="*/ 102 w 200"/>
                      <a:gd name="T27" fmla="*/ 47 h 49"/>
                      <a:gd name="T28" fmla="*/ 90 w 200"/>
                      <a:gd name="T29" fmla="*/ 28 h 49"/>
                      <a:gd name="T30" fmla="*/ 94 w 200"/>
                      <a:gd name="T31" fmla="*/ 39 h 49"/>
                      <a:gd name="T32" fmla="*/ 127 w 200"/>
                      <a:gd name="T33" fmla="*/ 5 h 49"/>
                      <a:gd name="T34" fmla="*/ 102 w 200"/>
                      <a:gd name="T35" fmla="*/ 19 h 49"/>
                      <a:gd name="T36" fmla="*/ 95 w 200"/>
                      <a:gd name="T37" fmla="*/ 17 h 49"/>
                      <a:gd name="T38" fmla="*/ 95 w 200"/>
                      <a:gd name="T39" fmla="*/ 22 h 49"/>
                      <a:gd name="T40" fmla="*/ 100 w 200"/>
                      <a:gd name="T41" fmla="*/ 32 h 49"/>
                      <a:gd name="T42" fmla="*/ 42 w 200"/>
                      <a:gd name="T43" fmla="*/ 40 h 49"/>
                      <a:gd name="T44" fmla="*/ 41 w 200"/>
                      <a:gd name="T45" fmla="*/ 39 h 49"/>
                      <a:gd name="T46" fmla="*/ 158 w 200"/>
                      <a:gd name="T47" fmla="*/ 18 h 49"/>
                      <a:gd name="T48" fmla="*/ 153 w 200"/>
                      <a:gd name="T49" fmla="*/ 19 h 49"/>
                      <a:gd name="T50" fmla="*/ 148 w 200"/>
                      <a:gd name="T51" fmla="*/ 20 h 49"/>
                      <a:gd name="T52" fmla="*/ 146 w 200"/>
                      <a:gd name="T53" fmla="*/ 27 h 49"/>
                      <a:gd name="T54" fmla="*/ 199 w 200"/>
                      <a:gd name="T55" fmla="*/ 6 h 49"/>
                      <a:gd name="T56" fmla="*/ 144 w 200"/>
                      <a:gd name="T57" fmla="*/ 14 h 49"/>
                      <a:gd name="T58" fmla="*/ 102 w 200"/>
                      <a:gd name="T59" fmla="*/ 33 h 49"/>
                      <a:gd name="T60" fmla="*/ 145 w 200"/>
                      <a:gd name="T61" fmla="*/ 25 h 49"/>
                      <a:gd name="T62" fmla="*/ 144 w 200"/>
                      <a:gd name="T63" fmla="*/ 14 h 49"/>
                      <a:gd name="T64" fmla="*/ 48 w 200"/>
                      <a:gd name="T65" fmla="*/ 47 h 49"/>
                      <a:gd name="T66" fmla="*/ 46 w 200"/>
                      <a:gd name="T67" fmla="*/ 48 h 49"/>
                      <a:gd name="T68" fmla="*/ 8 w 200"/>
                      <a:gd name="T69" fmla="*/ 27 h 49"/>
                      <a:gd name="T70" fmla="*/ 0 w 200"/>
                      <a:gd name="T71" fmla="*/ 22 h 49"/>
                      <a:gd name="T72" fmla="*/ 3 w 200"/>
                      <a:gd name="T73" fmla="*/ 10 h 49"/>
                      <a:gd name="T74" fmla="*/ 48 w 200"/>
                      <a:gd name="T75" fmla="*/ 35 h 49"/>
                      <a:gd name="T76" fmla="*/ 3 w 200"/>
                      <a:gd name="T77" fmla="*/ 21 h 49"/>
                      <a:gd name="T78" fmla="*/ 11 w 200"/>
                      <a:gd name="T79" fmla="*/ 25 h 49"/>
                      <a:gd name="T80" fmla="*/ 45 w 200"/>
                      <a:gd name="T81" fmla="*/ 45 h 49"/>
                      <a:gd name="T82" fmla="*/ 89 w 200"/>
                      <a:gd name="T83" fmla="*/ 14 h 49"/>
                      <a:gd name="T84" fmla="*/ 51 w 200"/>
                      <a:gd name="T85" fmla="*/ 36 h 49"/>
                      <a:gd name="T86" fmla="*/ 93 w 200"/>
                      <a:gd name="T87" fmla="*/ 22 h 49"/>
                      <a:gd name="T88" fmla="*/ 74 w 200"/>
                      <a:gd name="T89" fmla="*/ 5 h 49"/>
                      <a:gd name="T90" fmla="*/ 49 w 200"/>
                      <a:gd name="T91" fmla="*/ 19 h 49"/>
                      <a:gd name="T92" fmla="*/ 37 w 200"/>
                      <a:gd name="T93" fmla="*/ 14 h 49"/>
                      <a:gd name="T94" fmla="*/ 3 w 200"/>
                      <a:gd name="T95" fmla="*/ 8 h 49"/>
                      <a:gd name="T96" fmla="*/ 74 w 200"/>
                      <a:gd name="T9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49">
                        <a:moveTo>
                          <a:pt x="155" y="35"/>
                        </a:moveTo>
                        <a:cubicBezTo>
                          <a:pt x="155" y="35"/>
                          <a:pt x="155" y="35"/>
                          <a:pt x="155" y="36"/>
                        </a:cubicBezTo>
                        <a:cubicBezTo>
                          <a:pt x="155" y="44"/>
                          <a:pt x="155" y="47"/>
                          <a:pt x="155" y="47"/>
                        </a:cubicBezTo>
                        <a:cubicBezTo>
                          <a:pt x="155" y="48"/>
                          <a:pt x="155" y="48"/>
                          <a:pt x="154" y="49"/>
                        </a:cubicBezTo>
                        <a:cubicBezTo>
                          <a:pt x="154" y="49"/>
                          <a:pt x="154" y="49"/>
                          <a:pt x="153" y="49"/>
                        </a:cubicBezTo>
                        <a:cubicBezTo>
                          <a:pt x="153" y="49"/>
                          <a:pt x="153" y="49"/>
                          <a:pt x="152" y="48"/>
                        </a:cubicBezTo>
                        <a:cubicBezTo>
                          <a:pt x="144" y="44"/>
                          <a:pt x="144" y="44"/>
                          <a:pt x="144" y="44"/>
                        </a:cubicBezTo>
                        <a:cubicBezTo>
                          <a:pt x="138" y="40"/>
                          <a:pt x="134" y="38"/>
                          <a:pt x="130" y="36"/>
                        </a:cubicBezTo>
                        <a:cubicBezTo>
                          <a:pt x="133" y="34"/>
                          <a:pt x="133" y="34"/>
                          <a:pt x="133" y="34"/>
                        </a:cubicBezTo>
                        <a:cubicBezTo>
                          <a:pt x="140" y="38"/>
                          <a:pt x="144" y="40"/>
                          <a:pt x="147" y="42"/>
                        </a:cubicBezTo>
                        <a:cubicBezTo>
                          <a:pt x="147" y="42"/>
                          <a:pt x="147" y="42"/>
                          <a:pt x="147" y="42"/>
                        </a:cubicBezTo>
                        <a:cubicBezTo>
                          <a:pt x="152" y="45"/>
                          <a:pt x="152" y="45"/>
                          <a:pt x="152" y="45"/>
                        </a:cubicBezTo>
                        <a:cubicBezTo>
                          <a:pt x="152" y="40"/>
                          <a:pt x="152" y="38"/>
                          <a:pt x="152" y="37"/>
                        </a:cubicBezTo>
                        <a:cubicBezTo>
                          <a:pt x="148" y="34"/>
                          <a:pt x="143" y="32"/>
                          <a:pt x="140" y="30"/>
                        </a:cubicBezTo>
                        <a:cubicBezTo>
                          <a:pt x="143" y="28"/>
                          <a:pt x="143" y="28"/>
                          <a:pt x="143" y="28"/>
                        </a:cubicBezTo>
                        <a:cubicBezTo>
                          <a:pt x="155" y="35"/>
                          <a:pt x="155" y="35"/>
                          <a:pt x="155" y="35"/>
                        </a:cubicBezTo>
                        <a:close/>
                        <a:moveTo>
                          <a:pt x="200" y="8"/>
                        </a:moveTo>
                        <a:cubicBezTo>
                          <a:pt x="156" y="33"/>
                          <a:pt x="156" y="33"/>
                          <a:pt x="156" y="33"/>
                        </a:cubicBezTo>
                        <a:cubicBezTo>
                          <a:pt x="157" y="34"/>
                          <a:pt x="157" y="35"/>
                          <a:pt x="157" y="36"/>
                        </a:cubicBezTo>
                        <a:cubicBezTo>
                          <a:pt x="157" y="36"/>
                          <a:pt x="157" y="36"/>
                          <a:pt x="157" y="48"/>
                        </a:cubicBezTo>
                        <a:cubicBezTo>
                          <a:pt x="157" y="48"/>
                          <a:pt x="157" y="48"/>
                          <a:pt x="198" y="25"/>
                        </a:cubicBezTo>
                        <a:cubicBezTo>
                          <a:pt x="199" y="24"/>
                          <a:pt x="200" y="23"/>
                          <a:pt x="200" y="22"/>
                        </a:cubicBezTo>
                        <a:cubicBezTo>
                          <a:pt x="200" y="22"/>
                          <a:pt x="200" y="22"/>
                          <a:pt x="200" y="8"/>
                        </a:cubicBezTo>
                        <a:cubicBezTo>
                          <a:pt x="200" y="8"/>
                          <a:pt x="200" y="8"/>
                          <a:pt x="200" y="8"/>
                        </a:cubicBezTo>
                        <a:close/>
                        <a:moveTo>
                          <a:pt x="150" y="39"/>
                        </a:moveTo>
                        <a:cubicBezTo>
                          <a:pt x="150" y="38"/>
                          <a:pt x="150" y="38"/>
                          <a:pt x="149" y="38"/>
                        </a:cubicBezTo>
                        <a:cubicBezTo>
                          <a:pt x="148" y="38"/>
                          <a:pt x="148" y="38"/>
                          <a:pt x="148" y="39"/>
                        </a:cubicBezTo>
                        <a:cubicBezTo>
                          <a:pt x="148" y="40"/>
                          <a:pt x="148" y="40"/>
                          <a:pt x="149" y="40"/>
                        </a:cubicBezTo>
                        <a:cubicBezTo>
                          <a:pt x="150" y="40"/>
                          <a:pt x="150" y="40"/>
                          <a:pt x="150" y="39"/>
                        </a:cubicBezTo>
                        <a:close/>
                        <a:moveTo>
                          <a:pt x="90" y="28"/>
                        </a:moveTo>
                        <a:cubicBezTo>
                          <a:pt x="86" y="30"/>
                          <a:pt x="86" y="30"/>
                          <a:pt x="86" y="30"/>
                        </a:cubicBezTo>
                        <a:cubicBezTo>
                          <a:pt x="90" y="32"/>
                          <a:pt x="94" y="35"/>
                          <a:pt x="99" y="37"/>
                        </a:cubicBezTo>
                        <a:cubicBezTo>
                          <a:pt x="99" y="38"/>
                          <a:pt x="99" y="40"/>
                          <a:pt x="99" y="45"/>
                        </a:cubicBezTo>
                        <a:cubicBezTo>
                          <a:pt x="99" y="45"/>
                          <a:pt x="99" y="45"/>
                          <a:pt x="93" y="42"/>
                        </a:cubicBezTo>
                        <a:cubicBezTo>
                          <a:pt x="93" y="42"/>
                          <a:pt x="93" y="42"/>
                          <a:pt x="93" y="42"/>
                        </a:cubicBezTo>
                        <a:cubicBezTo>
                          <a:pt x="91" y="40"/>
                          <a:pt x="86" y="38"/>
                          <a:pt x="80" y="34"/>
                        </a:cubicBezTo>
                        <a:cubicBezTo>
                          <a:pt x="77" y="36"/>
                          <a:pt x="77" y="36"/>
                          <a:pt x="77" y="36"/>
                        </a:cubicBezTo>
                        <a:cubicBezTo>
                          <a:pt x="80" y="38"/>
                          <a:pt x="85" y="41"/>
                          <a:pt x="91" y="44"/>
                        </a:cubicBezTo>
                        <a:cubicBezTo>
                          <a:pt x="91" y="44"/>
                          <a:pt x="91" y="44"/>
                          <a:pt x="99" y="48"/>
                        </a:cubicBezTo>
                        <a:cubicBezTo>
                          <a:pt x="99" y="49"/>
                          <a:pt x="100" y="49"/>
                          <a:pt x="100" y="49"/>
                        </a:cubicBezTo>
                        <a:cubicBezTo>
                          <a:pt x="100" y="49"/>
                          <a:pt x="101" y="49"/>
                          <a:pt x="101" y="49"/>
                        </a:cubicBezTo>
                        <a:cubicBezTo>
                          <a:pt x="101" y="48"/>
                          <a:pt x="102" y="48"/>
                          <a:pt x="102" y="47"/>
                        </a:cubicBezTo>
                        <a:cubicBezTo>
                          <a:pt x="102" y="47"/>
                          <a:pt x="102" y="44"/>
                          <a:pt x="102" y="36"/>
                        </a:cubicBezTo>
                        <a:cubicBezTo>
                          <a:pt x="102" y="35"/>
                          <a:pt x="102" y="35"/>
                          <a:pt x="101" y="35"/>
                        </a:cubicBezTo>
                        <a:cubicBezTo>
                          <a:pt x="101" y="35"/>
                          <a:pt x="101" y="35"/>
                          <a:pt x="90" y="28"/>
                        </a:cubicBezTo>
                        <a:close/>
                        <a:moveTo>
                          <a:pt x="97" y="39"/>
                        </a:moveTo>
                        <a:cubicBezTo>
                          <a:pt x="97" y="38"/>
                          <a:pt x="96" y="38"/>
                          <a:pt x="95" y="38"/>
                        </a:cubicBezTo>
                        <a:cubicBezTo>
                          <a:pt x="95" y="38"/>
                          <a:pt x="94" y="38"/>
                          <a:pt x="94" y="39"/>
                        </a:cubicBezTo>
                        <a:cubicBezTo>
                          <a:pt x="94" y="40"/>
                          <a:pt x="95" y="40"/>
                          <a:pt x="95" y="40"/>
                        </a:cubicBezTo>
                        <a:cubicBezTo>
                          <a:pt x="96" y="40"/>
                          <a:pt x="97" y="40"/>
                          <a:pt x="97" y="39"/>
                        </a:cubicBezTo>
                        <a:close/>
                        <a:moveTo>
                          <a:pt x="127" y="5"/>
                        </a:moveTo>
                        <a:cubicBezTo>
                          <a:pt x="105" y="18"/>
                          <a:pt x="105" y="18"/>
                          <a:pt x="105" y="18"/>
                        </a:cubicBezTo>
                        <a:cubicBezTo>
                          <a:pt x="104" y="18"/>
                          <a:pt x="104" y="18"/>
                          <a:pt x="104" y="18"/>
                        </a:cubicBezTo>
                        <a:cubicBezTo>
                          <a:pt x="102" y="19"/>
                          <a:pt x="102" y="19"/>
                          <a:pt x="102" y="19"/>
                        </a:cubicBezTo>
                        <a:cubicBezTo>
                          <a:pt x="101" y="19"/>
                          <a:pt x="101" y="19"/>
                          <a:pt x="100" y="19"/>
                        </a:cubicBezTo>
                        <a:cubicBezTo>
                          <a:pt x="99" y="19"/>
                          <a:pt x="98" y="19"/>
                          <a:pt x="98" y="19"/>
                        </a:cubicBezTo>
                        <a:cubicBezTo>
                          <a:pt x="97" y="18"/>
                          <a:pt x="96" y="18"/>
                          <a:pt x="95" y="17"/>
                        </a:cubicBezTo>
                        <a:cubicBezTo>
                          <a:pt x="95" y="20"/>
                          <a:pt x="95" y="20"/>
                          <a:pt x="95" y="20"/>
                        </a:cubicBezTo>
                        <a:cubicBezTo>
                          <a:pt x="95" y="22"/>
                          <a:pt x="95" y="22"/>
                          <a:pt x="95" y="22"/>
                        </a:cubicBezTo>
                        <a:cubicBezTo>
                          <a:pt x="95" y="22"/>
                          <a:pt x="95" y="22"/>
                          <a:pt x="95" y="22"/>
                        </a:cubicBezTo>
                        <a:cubicBezTo>
                          <a:pt x="95" y="24"/>
                          <a:pt x="94" y="26"/>
                          <a:pt x="93" y="27"/>
                        </a:cubicBezTo>
                        <a:cubicBezTo>
                          <a:pt x="92" y="27"/>
                          <a:pt x="92" y="27"/>
                          <a:pt x="92" y="27"/>
                        </a:cubicBezTo>
                        <a:cubicBezTo>
                          <a:pt x="100" y="32"/>
                          <a:pt x="100" y="32"/>
                          <a:pt x="100" y="32"/>
                        </a:cubicBezTo>
                        <a:cubicBezTo>
                          <a:pt x="120" y="21"/>
                          <a:pt x="131" y="14"/>
                          <a:pt x="137" y="11"/>
                        </a:cubicBezTo>
                        <a:lnTo>
                          <a:pt x="127" y="5"/>
                        </a:lnTo>
                        <a:close/>
                        <a:moveTo>
                          <a:pt x="42" y="40"/>
                        </a:moveTo>
                        <a:cubicBezTo>
                          <a:pt x="43" y="40"/>
                          <a:pt x="43" y="40"/>
                          <a:pt x="43" y="39"/>
                        </a:cubicBezTo>
                        <a:cubicBezTo>
                          <a:pt x="43" y="38"/>
                          <a:pt x="43" y="38"/>
                          <a:pt x="42" y="38"/>
                        </a:cubicBezTo>
                        <a:cubicBezTo>
                          <a:pt x="41" y="38"/>
                          <a:pt x="41" y="38"/>
                          <a:pt x="41" y="39"/>
                        </a:cubicBezTo>
                        <a:cubicBezTo>
                          <a:pt x="41" y="40"/>
                          <a:pt x="41" y="40"/>
                          <a:pt x="42" y="40"/>
                        </a:cubicBezTo>
                        <a:close/>
                        <a:moveTo>
                          <a:pt x="189" y="0"/>
                        </a:moveTo>
                        <a:cubicBezTo>
                          <a:pt x="158" y="18"/>
                          <a:pt x="158" y="18"/>
                          <a:pt x="158" y="18"/>
                        </a:cubicBezTo>
                        <a:cubicBezTo>
                          <a:pt x="158" y="18"/>
                          <a:pt x="158" y="18"/>
                          <a:pt x="157" y="18"/>
                        </a:cubicBezTo>
                        <a:cubicBezTo>
                          <a:pt x="156" y="19"/>
                          <a:pt x="156" y="19"/>
                          <a:pt x="156" y="19"/>
                        </a:cubicBezTo>
                        <a:cubicBezTo>
                          <a:pt x="155" y="19"/>
                          <a:pt x="154" y="19"/>
                          <a:pt x="153" y="19"/>
                        </a:cubicBezTo>
                        <a:cubicBezTo>
                          <a:pt x="153" y="19"/>
                          <a:pt x="152" y="19"/>
                          <a:pt x="151" y="19"/>
                        </a:cubicBezTo>
                        <a:cubicBezTo>
                          <a:pt x="150" y="18"/>
                          <a:pt x="149" y="17"/>
                          <a:pt x="148" y="17"/>
                        </a:cubicBezTo>
                        <a:cubicBezTo>
                          <a:pt x="148" y="20"/>
                          <a:pt x="148" y="20"/>
                          <a:pt x="148" y="20"/>
                        </a:cubicBezTo>
                        <a:cubicBezTo>
                          <a:pt x="148" y="22"/>
                          <a:pt x="148" y="22"/>
                          <a:pt x="148" y="22"/>
                        </a:cubicBezTo>
                        <a:cubicBezTo>
                          <a:pt x="148" y="22"/>
                          <a:pt x="148" y="22"/>
                          <a:pt x="148" y="22"/>
                        </a:cubicBezTo>
                        <a:cubicBezTo>
                          <a:pt x="148" y="24"/>
                          <a:pt x="147" y="26"/>
                          <a:pt x="146" y="27"/>
                        </a:cubicBezTo>
                        <a:cubicBezTo>
                          <a:pt x="145" y="27"/>
                          <a:pt x="145" y="27"/>
                          <a:pt x="145" y="27"/>
                        </a:cubicBezTo>
                        <a:cubicBezTo>
                          <a:pt x="154" y="32"/>
                          <a:pt x="154" y="32"/>
                          <a:pt x="154" y="32"/>
                        </a:cubicBezTo>
                        <a:cubicBezTo>
                          <a:pt x="199" y="6"/>
                          <a:pt x="199" y="6"/>
                          <a:pt x="199" y="6"/>
                        </a:cubicBezTo>
                        <a:cubicBezTo>
                          <a:pt x="198" y="6"/>
                          <a:pt x="198" y="6"/>
                          <a:pt x="198" y="5"/>
                        </a:cubicBezTo>
                        <a:cubicBezTo>
                          <a:pt x="195" y="4"/>
                          <a:pt x="192" y="2"/>
                          <a:pt x="189" y="0"/>
                        </a:cubicBezTo>
                        <a:close/>
                        <a:moveTo>
                          <a:pt x="144" y="14"/>
                        </a:moveTo>
                        <a:cubicBezTo>
                          <a:pt x="143" y="14"/>
                          <a:pt x="143" y="14"/>
                          <a:pt x="143" y="14"/>
                        </a:cubicBezTo>
                        <a:cubicBezTo>
                          <a:pt x="139" y="12"/>
                          <a:pt x="139" y="12"/>
                          <a:pt x="139" y="12"/>
                        </a:cubicBezTo>
                        <a:cubicBezTo>
                          <a:pt x="102" y="33"/>
                          <a:pt x="102" y="33"/>
                          <a:pt x="102" y="33"/>
                        </a:cubicBezTo>
                        <a:cubicBezTo>
                          <a:pt x="103" y="34"/>
                          <a:pt x="104" y="35"/>
                          <a:pt x="104" y="36"/>
                        </a:cubicBezTo>
                        <a:cubicBezTo>
                          <a:pt x="104" y="36"/>
                          <a:pt x="104" y="36"/>
                          <a:pt x="104" y="48"/>
                        </a:cubicBezTo>
                        <a:cubicBezTo>
                          <a:pt x="104" y="48"/>
                          <a:pt x="104" y="48"/>
                          <a:pt x="145" y="25"/>
                        </a:cubicBezTo>
                        <a:cubicBezTo>
                          <a:pt x="146" y="24"/>
                          <a:pt x="146" y="23"/>
                          <a:pt x="146" y="22"/>
                        </a:cubicBezTo>
                        <a:cubicBezTo>
                          <a:pt x="146" y="22"/>
                          <a:pt x="146" y="22"/>
                          <a:pt x="146" y="16"/>
                        </a:cubicBezTo>
                        <a:cubicBezTo>
                          <a:pt x="145" y="15"/>
                          <a:pt x="145" y="15"/>
                          <a:pt x="144" y="14"/>
                        </a:cubicBezTo>
                        <a:close/>
                        <a:moveTo>
                          <a:pt x="48" y="35"/>
                        </a:moveTo>
                        <a:cubicBezTo>
                          <a:pt x="48" y="35"/>
                          <a:pt x="48" y="35"/>
                          <a:pt x="48" y="36"/>
                        </a:cubicBezTo>
                        <a:cubicBezTo>
                          <a:pt x="48" y="44"/>
                          <a:pt x="48" y="47"/>
                          <a:pt x="48" y="47"/>
                        </a:cubicBezTo>
                        <a:cubicBezTo>
                          <a:pt x="48" y="48"/>
                          <a:pt x="48" y="48"/>
                          <a:pt x="48" y="49"/>
                        </a:cubicBezTo>
                        <a:cubicBezTo>
                          <a:pt x="47" y="49"/>
                          <a:pt x="47" y="49"/>
                          <a:pt x="47" y="49"/>
                        </a:cubicBezTo>
                        <a:cubicBezTo>
                          <a:pt x="46" y="49"/>
                          <a:pt x="46" y="49"/>
                          <a:pt x="46" y="48"/>
                        </a:cubicBezTo>
                        <a:cubicBezTo>
                          <a:pt x="37" y="44"/>
                          <a:pt x="37" y="44"/>
                          <a:pt x="37" y="44"/>
                        </a:cubicBezTo>
                        <a:cubicBezTo>
                          <a:pt x="17" y="32"/>
                          <a:pt x="8" y="27"/>
                          <a:pt x="8" y="27"/>
                        </a:cubicBezTo>
                        <a:cubicBezTo>
                          <a:pt x="8" y="27"/>
                          <a:pt x="8" y="27"/>
                          <a:pt x="8" y="27"/>
                        </a:cubicBezTo>
                        <a:cubicBezTo>
                          <a:pt x="5" y="25"/>
                          <a:pt x="2" y="24"/>
                          <a:pt x="2" y="24"/>
                        </a:cubicBezTo>
                        <a:cubicBezTo>
                          <a:pt x="1" y="23"/>
                          <a:pt x="1" y="23"/>
                          <a:pt x="1" y="23"/>
                        </a:cubicBezTo>
                        <a:cubicBezTo>
                          <a:pt x="0" y="22"/>
                          <a:pt x="0" y="22"/>
                          <a:pt x="0" y="22"/>
                        </a:cubicBezTo>
                        <a:cubicBezTo>
                          <a:pt x="0" y="14"/>
                          <a:pt x="0" y="12"/>
                          <a:pt x="0" y="11"/>
                        </a:cubicBezTo>
                        <a:cubicBezTo>
                          <a:pt x="0" y="10"/>
                          <a:pt x="1" y="10"/>
                          <a:pt x="1" y="10"/>
                        </a:cubicBezTo>
                        <a:cubicBezTo>
                          <a:pt x="2" y="9"/>
                          <a:pt x="3" y="9"/>
                          <a:pt x="3" y="10"/>
                        </a:cubicBezTo>
                        <a:cubicBezTo>
                          <a:pt x="6" y="11"/>
                          <a:pt x="6" y="11"/>
                          <a:pt x="6" y="11"/>
                        </a:cubicBezTo>
                        <a:cubicBezTo>
                          <a:pt x="6" y="11"/>
                          <a:pt x="6" y="11"/>
                          <a:pt x="6" y="11"/>
                        </a:cubicBezTo>
                        <a:cubicBezTo>
                          <a:pt x="48" y="35"/>
                          <a:pt x="48" y="35"/>
                          <a:pt x="48" y="35"/>
                        </a:cubicBezTo>
                        <a:close/>
                        <a:moveTo>
                          <a:pt x="45" y="37"/>
                        </a:moveTo>
                        <a:cubicBezTo>
                          <a:pt x="3" y="13"/>
                          <a:pt x="3" y="13"/>
                          <a:pt x="3" y="13"/>
                        </a:cubicBezTo>
                        <a:cubicBezTo>
                          <a:pt x="3" y="18"/>
                          <a:pt x="3" y="20"/>
                          <a:pt x="3" y="21"/>
                        </a:cubicBezTo>
                        <a:cubicBezTo>
                          <a:pt x="3" y="21"/>
                          <a:pt x="3" y="21"/>
                          <a:pt x="3" y="21"/>
                        </a:cubicBezTo>
                        <a:cubicBezTo>
                          <a:pt x="4" y="21"/>
                          <a:pt x="8" y="24"/>
                          <a:pt x="11" y="26"/>
                        </a:cubicBezTo>
                        <a:cubicBezTo>
                          <a:pt x="11" y="26"/>
                          <a:pt x="11" y="26"/>
                          <a:pt x="11" y="25"/>
                        </a:cubicBezTo>
                        <a:cubicBezTo>
                          <a:pt x="27" y="34"/>
                          <a:pt x="36" y="40"/>
                          <a:pt x="40" y="42"/>
                        </a:cubicBezTo>
                        <a:cubicBezTo>
                          <a:pt x="40" y="42"/>
                          <a:pt x="40" y="42"/>
                          <a:pt x="40" y="42"/>
                        </a:cubicBezTo>
                        <a:cubicBezTo>
                          <a:pt x="45" y="45"/>
                          <a:pt x="45" y="45"/>
                          <a:pt x="45" y="45"/>
                        </a:cubicBezTo>
                        <a:cubicBezTo>
                          <a:pt x="45" y="40"/>
                          <a:pt x="45" y="38"/>
                          <a:pt x="45" y="37"/>
                        </a:cubicBezTo>
                        <a:close/>
                        <a:moveTo>
                          <a:pt x="90" y="14"/>
                        </a:moveTo>
                        <a:cubicBezTo>
                          <a:pt x="89" y="14"/>
                          <a:pt x="89" y="14"/>
                          <a:pt x="89" y="14"/>
                        </a:cubicBezTo>
                        <a:cubicBezTo>
                          <a:pt x="86" y="12"/>
                          <a:pt x="86" y="12"/>
                          <a:pt x="86" y="12"/>
                        </a:cubicBezTo>
                        <a:cubicBezTo>
                          <a:pt x="49" y="33"/>
                          <a:pt x="49" y="33"/>
                          <a:pt x="49" y="33"/>
                        </a:cubicBezTo>
                        <a:cubicBezTo>
                          <a:pt x="50" y="34"/>
                          <a:pt x="51" y="35"/>
                          <a:pt x="51" y="36"/>
                        </a:cubicBezTo>
                        <a:cubicBezTo>
                          <a:pt x="51" y="36"/>
                          <a:pt x="51" y="36"/>
                          <a:pt x="51" y="48"/>
                        </a:cubicBezTo>
                        <a:cubicBezTo>
                          <a:pt x="51" y="48"/>
                          <a:pt x="51" y="48"/>
                          <a:pt x="91" y="25"/>
                        </a:cubicBezTo>
                        <a:cubicBezTo>
                          <a:pt x="92" y="24"/>
                          <a:pt x="93" y="23"/>
                          <a:pt x="93" y="22"/>
                        </a:cubicBezTo>
                        <a:cubicBezTo>
                          <a:pt x="93" y="22"/>
                          <a:pt x="93" y="22"/>
                          <a:pt x="93" y="16"/>
                        </a:cubicBezTo>
                        <a:cubicBezTo>
                          <a:pt x="91" y="15"/>
                          <a:pt x="91" y="15"/>
                          <a:pt x="90" y="14"/>
                        </a:cubicBezTo>
                        <a:close/>
                        <a:moveTo>
                          <a:pt x="74" y="5"/>
                        </a:moveTo>
                        <a:cubicBezTo>
                          <a:pt x="52" y="18"/>
                          <a:pt x="52" y="18"/>
                          <a:pt x="52" y="18"/>
                        </a:cubicBezTo>
                        <a:cubicBezTo>
                          <a:pt x="51" y="18"/>
                          <a:pt x="51" y="18"/>
                          <a:pt x="51" y="18"/>
                        </a:cubicBezTo>
                        <a:cubicBezTo>
                          <a:pt x="49" y="19"/>
                          <a:pt x="49" y="19"/>
                          <a:pt x="49" y="19"/>
                        </a:cubicBezTo>
                        <a:cubicBezTo>
                          <a:pt x="48" y="19"/>
                          <a:pt x="47" y="19"/>
                          <a:pt x="47" y="19"/>
                        </a:cubicBezTo>
                        <a:cubicBezTo>
                          <a:pt x="46" y="19"/>
                          <a:pt x="45" y="19"/>
                          <a:pt x="44" y="19"/>
                        </a:cubicBezTo>
                        <a:cubicBezTo>
                          <a:pt x="40" y="16"/>
                          <a:pt x="38" y="15"/>
                          <a:pt x="37" y="14"/>
                        </a:cubicBezTo>
                        <a:cubicBezTo>
                          <a:pt x="36" y="14"/>
                          <a:pt x="36" y="14"/>
                          <a:pt x="36" y="14"/>
                        </a:cubicBezTo>
                        <a:cubicBezTo>
                          <a:pt x="14" y="1"/>
                          <a:pt x="14" y="1"/>
                          <a:pt x="14" y="1"/>
                        </a:cubicBezTo>
                        <a:cubicBezTo>
                          <a:pt x="3" y="8"/>
                          <a:pt x="3" y="8"/>
                          <a:pt x="3" y="8"/>
                        </a:cubicBezTo>
                        <a:cubicBezTo>
                          <a:pt x="47" y="32"/>
                          <a:pt x="47" y="32"/>
                          <a:pt x="47" y="32"/>
                        </a:cubicBezTo>
                        <a:cubicBezTo>
                          <a:pt x="66" y="21"/>
                          <a:pt x="77" y="14"/>
                          <a:pt x="84" y="11"/>
                        </a:cubicBezTo>
                        <a:lnTo>
                          <a:pt x="7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69" name="Freeform 15"/>
                  <p:cNvSpPr>
                    <a:spLocks noEditPoints="1"/>
                  </p:cNvSpPr>
                  <p:nvPr/>
                </p:nvSpPr>
                <p:spPr bwMode="auto">
                  <a:xfrm>
                    <a:off x="9338102" y="4189735"/>
                    <a:ext cx="747381" cy="257965"/>
                  </a:xfrm>
                  <a:custGeom>
                    <a:avLst/>
                    <a:gdLst>
                      <a:gd name="T0" fmla="*/ 155 w 200"/>
                      <a:gd name="T1" fmla="*/ 66 h 69"/>
                      <a:gd name="T2" fmla="*/ 152 w 200"/>
                      <a:gd name="T3" fmla="*/ 67 h 69"/>
                      <a:gd name="T4" fmla="*/ 133 w 200"/>
                      <a:gd name="T5" fmla="*/ 53 h 69"/>
                      <a:gd name="T6" fmla="*/ 152 w 200"/>
                      <a:gd name="T7" fmla="*/ 64 h 69"/>
                      <a:gd name="T8" fmla="*/ 143 w 200"/>
                      <a:gd name="T9" fmla="*/ 47 h 69"/>
                      <a:gd name="T10" fmla="*/ 146 w 200"/>
                      <a:gd name="T11" fmla="*/ 22 h 69"/>
                      <a:gd name="T12" fmla="*/ 148 w 200"/>
                      <a:gd name="T13" fmla="*/ 26 h 69"/>
                      <a:gd name="T14" fmla="*/ 148 w 200"/>
                      <a:gd name="T15" fmla="*/ 41 h 69"/>
                      <a:gd name="T16" fmla="*/ 145 w 200"/>
                      <a:gd name="T17" fmla="*/ 46 h 69"/>
                      <a:gd name="T18" fmla="*/ 198 w 200"/>
                      <a:gd name="T19" fmla="*/ 24 h 69"/>
                      <a:gd name="T20" fmla="*/ 154 w 200"/>
                      <a:gd name="T21" fmla="*/ 1 h 69"/>
                      <a:gd name="T22" fmla="*/ 200 w 200"/>
                      <a:gd name="T23" fmla="*/ 27 h 69"/>
                      <a:gd name="T24" fmla="*/ 157 w 200"/>
                      <a:gd name="T25" fmla="*/ 67 h 69"/>
                      <a:gd name="T26" fmla="*/ 200 w 200"/>
                      <a:gd name="T27" fmla="*/ 27 h 69"/>
                      <a:gd name="T28" fmla="*/ 149 w 200"/>
                      <a:gd name="T29" fmla="*/ 57 h 69"/>
                      <a:gd name="T30" fmla="*/ 150 w 200"/>
                      <a:gd name="T31" fmla="*/ 58 h 69"/>
                      <a:gd name="T32" fmla="*/ 93 w 200"/>
                      <a:gd name="T33" fmla="*/ 23 h 69"/>
                      <a:gd name="T34" fmla="*/ 95 w 200"/>
                      <a:gd name="T35" fmla="*/ 27 h 69"/>
                      <a:gd name="T36" fmla="*/ 95 w 200"/>
                      <a:gd name="T37" fmla="*/ 41 h 69"/>
                      <a:gd name="T38" fmla="*/ 100 w 200"/>
                      <a:gd name="T39" fmla="*/ 51 h 69"/>
                      <a:gd name="T40" fmla="*/ 104 w 200"/>
                      <a:gd name="T41" fmla="*/ 1 h 69"/>
                      <a:gd name="T42" fmla="*/ 78 w 200"/>
                      <a:gd name="T43" fmla="*/ 14 h 69"/>
                      <a:gd name="T44" fmla="*/ 86 w 200"/>
                      <a:gd name="T45" fmla="*/ 49 h 69"/>
                      <a:gd name="T46" fmla="*/ 93 w 200"/>
                      <a:gd name="T47" fmla="*/ 61 h 69"/>
                      <a:gd name="T48" fmla="*/ 77 w 200"/>
                      <a:gd name="T49" fmla="*/ 55 h 69"/>
                      <a:gd name="T50" fmla="*/ 100 w 200"/>
                      <a:gd name="T51" fmla="*/ 68 h 69"/>
                      <a:gd name="T52" fmla="*/ 102 w 200"/>
                      <a:gd name="T53" fmla="*/ 55 h 69"/>
                      <a:gd name="T54" fmla="*/ 97 w 200"/>
                      <a:gd name="T55" fmla="*/ 58 h 69"/>
                      <a:gd name="T56" fmla="*/ 95 w 200"/>
                      <a:gd name="T57" fmla="*/ 59 h 69"/>
                      <a:gd name="T58" fmla="*/ 102 w 200"/>
                      <a:gd name="T59" fmla="*/ 52 h 69"/>
                      <a:gd name="T60" fmla="*/ 145 w 200"/>
                      <a:gd name="T61" fmla="*/ 44 h 69"/>
                      <a:gd name="T62" fmla="*/ 146 w 200"/>
                      <a:gd name="T63" fmla="*/ 27 h 69"/>
                      <a:gd name="T64" fmla="*/ 3 w 200"/>
                      <a:gd name="T65" fmla="*/ 27 h 69"/>
                      <a:gd name="T66" fmla="*/ 51 w 200"/>
                      <a:gd name="T67" fmla="*/ 1 h 69"/>
                      <a:gd name="T68" fmla="*/ 47 w 200"/>
                      <a:gd name="T69" fmla="*/ 51 h 69"/>
                      <a:gd name="T70" fmla="*/ 48 w 200"/>
                      <a:gd name="T71" fmla="*/ 68 h 69"/>
                      <a:gd name="T72" fmla="*/ 37 w 200"/>
                      <a:gd name="T73" fmla="*/ 63 h 69"/>
                      <a:gd name="T74" fmla="*/ 8 w 200"/>
                      <a:gd name="T75" fmla="*/ 46 h 69"/>
                      <a:gd name="T76" fmla="*/ 0 w 200"/>
                      <a:gd name="T77" fmla="*/ 41 h 69"/>
                      <a:gd name="T78" fmla="*/ 3 w 200"/>
                      <a:gd name="T79" fmla="*/ 29 h 69"/>
                      <a:gd name="T80" fmla="*/ 48 w 200"/>
                      <a:gd name="T81" fmla="*/ 54 h 69"/>
                      <a:gd name="T82" fmla="*/ 3 w 200"/>
                      <a:gd name="T83" fmla="*/ 32 h 69"/>
                      <a:gd name="T84" fmla="*/ 11 w 200"/>
                      <a:gd name="T85" fmla="*/ 45 h 69"/>
                      <a:gd name="T86" fmla="*/ 40 w 200"/>
                      <a:gd name="T87" fmla="*/ 61 h 69"/>
                      <a:gd name="T88" fmla="*/ 93 w 200"/>
                      <a:gd name="T89" fmla="*/ 27 h 69"/>
                      <a:gd name="T90" fmla="*/ 51 w 200"/>
                      <a:gd name="T91" fmla="*/ 55 h 69"/>
                      <a:gd name="T92" fmla="*/ 93 w 200"/>
                      <a:gd name="T93" fmla="*/ 41 h 69"/>
                      <a:gd name="T94" fmla="*/ 42 w 200"/>
                      <a:gd name="T95" fmla="*/ 57 h 69"/>
                      <a:gd name="T96" fmla="*/ 43 w 200"/>
                      <a:gd name="T97"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69">
                        <a:moveTo>
                          <a:pt x="155" y="54"/>
                        </a:moveTo>
                        <a:cubicBezTo>
                          <a:pt x="155" y="54"/>
                          <a:pt x="155" y="54"/>
                          <a:pt x="155" y="55"/>
                        </a:cubicBezTo>
                        <a:cubicBezTo>
                          <a:pt x="155" y="63"/>
                          <a:pt x="155" y="66"/>
                          <a:pt x="155" y="66"/>
                        </a:cubicBezTo>
                        <a:cubicBezTo>
                          <a:pt x="155" y="67"/>
                          <a:pt x="155" y="67"/>
                          <a:pt x="154" y="68"/>
                        </a:cubicBezTo>
                        <a:cubicBezTo>
                          <a:pt x="154" y="68"/>
                          <a:pt x="154" y="68"/>
                          <a:pt x="153" y="68"/>
                        </a:cubicBezTo>
                        <a:cubicBezTo>
                          <a:pt x="153" y="68"/>
                          <a:pt x="153" y="68"/>
                          <a:pt x="152" y="67"/>
                        </a:cubicBezTo>
                        <a:cubicBezTo>
                          <a:pt x="144" y="63"/>
                          <a:pt x="144" y="63"/>
                          <a:pt x="144" y="63"/>
                        </a:cubicBezTo>
                        <a:cubicBezTo>
                          <a:pt x="138" y="59"/>
                          <a:pt x="134" y="57"/>
                          <a:pt x="130" y="55"/>
                        </a:cubicBezTo>
                        <a:cubicBezTo>
                          <a:pt x="133" y="53"/>
                          <a:pt x="133" y="53"/>
                          <a:pt x="133" y="53"/>
                        </a:cubicBezTo>
                        <a:cubicBezTo>
                          <a:pt x="140" y="57"/>
                          <a:pt x="144" y="59"/>
                          <a:pt x="147" y="61"/>
                        </a:cubicBezTo>
                        <a:cubicBezTo>
                          <a:pt x="147" y="61"/>
                          <a:pt x="147" y="61"/>
                          <a:pt x="147" y="61"/>
                        </a:cubicBezTo>
                        <a:cubicBezTo>
                          <a:pt x="152" y="64"/>
                          <a:pt x="152" y="64"/>
                          <a:pt x="152" y="64"/>
                        </a:cubicBezTo>
                        <a:cubicBezTo>
                          <a:pt x="152" y="59"/>
                          <a:pt x="152" y="57"/>
                          <a:pt x="152" y="56"/>
                        </a:cubicBezTo>
                        <a:cubicBezTo>
                          <a:pt x="148" y="53"/>
                          <a:pt x="143" y="51"/>
                          <a:pt x="140" y="49"/>
                        </a:cubicBezTo>
                        <a:cubicBezTo>
                          <a:pt x="143" y="47"/>
                          <a:pt x="143" y="47"/>
                          <a:pt x="143" y="47"/>
                        </a:cubicBezTo>
                        <a:cubicBezTo>
                          <a:pt x="155" y="54"/>
                          <a:pt x="155" y="54"/>
                          <a:pt x="155" y="54"/>
                        </a:cubicBezTo>
                        <a:close/>
                        <a:moveTo>
                          <a:pt x="146" y="22"/>
                        </a:moveTo>
                        <a:cubicBezTo>
                          <a:pt x="146" y="22"/>
                          <a:pt x="146" y="22"/>
                          <a:pt x="146" y="22"/>
                        </a:cubicBezTo>
                        <a:cubicBezTo>
                          <a:pt x="146" y="23"/>
                          <a:pt x="146" y="23"/>
                          <a:pt x="147" y="23"/>
                        </a:cubicBezTo>
                        <a:cubicBezTo>
                          <a:pt x="147" y="23"/>
                          <a:pt x="147" y="24"/>
                          <a:pt x="147" y="25"/>
                        </a:cubicBezTo>
                        <a:cubicBezTo>
                          <a:pt x="148" y="25"/>
                          <a:pt x="148" y="25"/>
                          <a:pt x="148" y="26"/>
                        </a:cubicBezTo>
                        <a:cubicBezTo>
                          <a:pt x="148" y="26"/>
                          <a:pt x="148" y="27"/>
                          <a:pt x="148" y="27"/>
                        </a:cubicBezTo>
                        <a:cubicBezTo>
                          <a:pt x="148" y="39"/>
                          <a:pt x="148" y="39"/>
                          <a:pt x="148" y="39"/>
                        </a:cubicBezTo>
                        <a:cubicBezTo>
                          <a:pt x="148" y="41"/>
                          <a:pt x="148" y="41"/>
                          <a:pt x="148" y="41"/>
                        </a:cubicBezTo>
                        <a:cubicBezTo>
                          <a:pt x="148" y="41"/>
                          <a:pt x="148" y="41"/>
                          <a:pt x="148" y="41"/>
                        </a:cubicBezTo>
                        <a:cubicBezTo>
                          <a:pt x="148" y="43"/>
                          <a:pt x="147" y="45"/>
                          <a:pt x="146" y="46"/>
                        </a:cubicBezTo>
                        <a:cubicBezTo>
                          <a:pt x="145" y="46"/>
                          <a:pt x="145" y="46"/>
                          <a:pt x="145" y="46"/>
                        </a:cubicBezTo>
                        <a:cubicBezTo>
                          <a:pt x="154" y="51"/>
                          <a:pt x="154" y="51"/>
                          <a:pt x="154" y="51"/>
                        </a:cubicBezTo>
                        <a:cubicBezTo>
                          <a:pt x="199" y="25"/>
                          <a:pt x="199" y="25"/>
                          <a:pt x="199" y="25"/>
                        </a:cubicBezTo>
                        <a:cubicBezTo>
                          <a:pt x="198" y="25"/>
                          <a:pt x="198" y="25"/>
                          <a:pt x="198" y="24"/>
                        </a:cubicBezTo>
                        <a:cubicBezTo>
                          <a:pt x="160" y="2"/>
                          <a:pt x="157" y="1"/>
                          <a:pt x="157" y="1"/>
                        </a:cubicBezTo>
                        <a:cubicBezTo>
                          <a:pt x="157" y="0"/>
                          <a:pt x="156" y="0"/>
                          <a:pt x="156" y="0"/>
                        </a:cubicBezTo>
                        <a:cubicBezTo>
                          <a:pt x="155" y="0"/>
                          <a:pt x="155" y="0"/>
                          <a:pt x="154" y="1"/>
                        </a:cubicBezTo>
                        <a:cubicBezTo>
                          <a:pt x="145" y="6"/>
                          <a:pt x="137" y="11"/>
                          <a:pt x="131" y="14"/>
                        </a:cubicBezTo>
                        <a:cubicBezTo>
                          <a:pt x="135" y="16"/>
                          <a:pt x="140" y="19"/>
                          <a:pt x="146" y="22"/>
                        </a:cubicBezTo>
                        <a:close/>
                        <a:moveTo>
                          <a:pt x="200" y="27"/>
                        </a:moveTo>
                        <a:cubicBezTo>
                          <a:pt x="156" y="52"/>
                          <a:pt x="156" y="52"/>
                          <a:pt x="156" y="52"/>
                        </a:cubicBezTo>
                        <a:cubicBezTo>
                          <a:pt x="157" y="53"/>
                          <a:pt x="157" y="54"/>
                          <a:pt x="157" y="55"/>
                        </a:cubicBezTo>
                        <a:cubicBezTo>
                          <a:pt x="157" y="55"/>
                          <a:pt x="157" y="55"/>
                          <a:pt x="157" y="67"/>
                        </a:cubicBezTo>
                        <a:cubicBezTo>
                          <a:pt x="157" y="67"/>
                          <a:pt x="157" y="67"/>
                          <a:pt x="198" y="44"/>
                        </a:cubicBezTo>
                        <a:cubicBezTo>
                          <a:pt x="199" y="43"/>
                          <a:pt x="200" y="42"/>
                          <a:pt x="200" y="41"/>
                        </a:cubicBezTo>
                        <a:cubicBezTo>
                          <a:pt x="200" y="41"/>
                          <a:pt x="200" y="41"/>
                          <a:pt x="200" y="27"/>
                        </a:cubicBezTo>
                        <a:cubicBezTo>
                          <a:pt x="200" y="27"/>
                          <a:pt x="200" y="27"/>
                          <a:pt x="200" y="27"/>
                        </a:cubicBezTo>
                        <a:close/>
                        <a:moveTo>
                          <a:pt x="150" y="58"/>
                        </a:moveTo>
                        <a:cubicBezTo>
                          <a:pt x="150" y="57"/>
                          <a:pt x="150" y="57"/>
                          <a:pt x="149" y="57"/>
                        </a:cubicBezTo>
                        <a:cubicBezTo>
                          <a:pt x="148" y="57"/>
                          <a:pt x="148" y="57"/>
                          <a:pt x="148" y="58"/>
                        </a:cubicBezTo>
                        <a:cubicBezTo>
                          <a:pt x="148" y="59"/>
                          <a:pt x="148" y="59"/>
                          <a:pt x="149" y="59"/>
                        </a:cubicBezTo>
                        <a:cubicBezTo>
                          <a:pt x="150" y="59"/>
                          <a:pt x="150" y="59"/>
                          <a:pt x="150" y="58"/>
                        </a:cubicBezTo>
                        <a:close/>
                        <a:moveTo>
                          <a:pt x="93" y="22"/>
                        </a:moveTo>
                        <a:cubicBezTo>
                          <a:pt x="93" y="22"/>
                          <a:pt x="93" y="22"/>
                          <a:pt x="93" y="22"/>
                        </a:cubicBezTo>
                        <a:cubicBezTo>
                          <a:pt x="93" y="23"/>
                          <a:pt x="93" y="23"/>
                          <a:pt x="93" y="23"/>
                        </a:cubicBezTo>
                        <a:cubicBezTo>
                          <a:pt x="94" y="23"/>
                          <a:pt x="94" y="24"/>
                          <a:pt x="94" y="25"/>
                        </a:cubicBezTo>
                        <a:cubicBezTo>
                          <a:pt x="95" y="25"/>
                          <a:pt x="95" y="25"/>
                          <a:pt x="95" y="26"/>
                        </a:cubicBezTo>
                        <a:cubicBezTo>
                          <a:pt x="95" y="26"/>
                          <a:pt x="95" y="27"/>
                          <a:pt x="95" y="27"/>
                        </a:cubicBezTo>
                        <a:cubicBezTo>
                          <a:pt x="95" y="39"/>
                          <a:pt x="95" y="39"/>
                          <a:pt x="95" y="39"/>
                        </a:cubicBezTo>
                        <a:cubicBezTo>
                          <a:pt x="95" y="41"/>
                          <a:pt x="95" y="41"/>
                          <a:pt x="95" y="41"/>
                        </a:cubicBezTo>
                        <a:cubicBezTo>
                          <a:pt x="95" y="41"/>
                          <a:pt x="95" y="41"/>
                          <a:pt x="95" y="41"/>
                        </a:cubicBezTo>
                        <a:cubicBezTo>
                          <a:pt x="95" y="43"/>
                          <a:pt x="94" y="45"/>
                          <a:pt x="93" y="46"/>
                        </a:cubicBezTo>
                        <a:cubicBezTo>
                          <a:pt x="92" y="46"/>
                          <a:pt x="92" y="46"/>
                          <a:pt x="92" y="46"/>
                        </a:cubicBezTo>
                        <a:cubicBezTo>
                          <a:pt x="100" y="51"/>
                          <a:pt x="100" y="51"/>
                          <a:pt x="100" y="51"/>
                        </a:cubicBezTo>
                        <a:cubicBezTo>
                          <a:pt x="145" y="25"/>
                          <a:pt x="145" y="25"/>
                          <a:pt x="145" y="25"/>
                        </a:cubicBezTo>
                        <a:cubicBezTo>
                          <a:pt x="145" y="25"/>
                          <a:pt x="145" y="25"/>
                          <a:pt x="145" y="24"/>
                        </a:cubicBezTo>
                        <a:cubicBezTo>
                          <a:pt x="107" y="2"/>
                          <a:pt x="104" y="1"/>
                          <a:pt x="104" y="1"/>
                        </a:cubicBezTo>
                        <a:cubicBezTo>
                          <a:pt x="103" y="0"/>
                          <a:pt x="103" y="0"/>
                          <a:pt x="102" y="0"/>
                        </a:cubicBezTo>
                        <a:cubicBezTo>
                          <a:pt x="102" y="0"/>
                          <a:pt x="101" y="0"/>
                          <a:pt x="101" y="1"/>
                        </a:cubicBezTo>
                        <a:cubicBezTo>
                          <a:pt x="91" y="6"/>
                          <a:pt x="84" y="11"/>
                          <a:pt x="78" y="14"/>
                        </a:cubicBezTo>
                        <a:cubicBezTo>
                          <a:pt x="82" y="16"/>
                          <a:pt x="87" y="19"/>
                          <a:pt x="93" y="22"/>
                        </a:cubicBezTo>
                        <a:close/>
                        <a:moveTo>
                          <a:pt x="90" y="47"/>
                        </a:moveTo>
                        <a:cubicBezTo>
                          <a:pt x="86" y="49"/>
                          <a:pt x="86" y="49"/>
                          <a:pt x="86" y="49"/>
                        </a:cubicBezTo>
                        <a:cubicBezTo>
                          <a:pt x="90" y="51"/>
                          <a:pt x="94" y="54"/>
                          <a:pt x="99" y="56"/>
                        </a:cubicBezTo>
                        <a:cubicBezTo>
                          <a:pt x="99" y="57"/>
                          <a:pt x="99" y="59"/>
                          <a:pt x="99" y="64"/>
                        </a:cubicBezTo>
                        <a:cubicBezTo>
                          <a:pt x="99" y="64"/>
                          <a:pt x="99" y="64"/>
                          <a:pt x="93" y="61"/>
                        </a:cubicBezTo>
                        <a:cubicBezTo>
                          <a:pt x="93" y="61"/>
                          <a:pt x="93" y="61"/>
                          <a:pt x="93" y="61"/>
                        </a:cubicBezTo>
                        <a:cubicBezTo>
                          <a:pt x="91" y="59"/>
                          <a:pt x="86" y="57"/>
                          <a:pt x="80" y="53"/>
                        </a:cubicBezTo>
                        <a:cubicBezTo>
                          <a:pt x="77" y="55"/>
                          <a:pt x="77" y="55"/>
                          <a:pt x="77" y="55"/>
                        </a:cubicBezTo>
                        <a:cubicBezTo>
                          <a:pt x="80" y="57"/>
                          <a:pt x="85" y="60"/>
                          <a:pt x="91" y="63"/>
                        </a:cubicBezTo>
                        <a:cubicBezTo>
                          <a:pt x="91" y="63"/>
                          <a:pt x="91" y="63"/>
                          <a:pt x="99" y="67"/>
                        </a:cubicBezTo>
                        <a:cubicBezTo>
                          <a:pt x="99" y="68"/>
                          <a:pt x="100" y="68"/>
                          <a:pt x="100" y="68"/>
                        </a:cubicBezTo>
                        <a:cubicBezTo>
                          <a:pt x="100" y="68"/>
                          <a:pt x="101" y="68"/>
                          <a:pt x="101" y="68"/>
                        </a:cubicBezTo>
                        <a:cubicBezTo>
                          <a:pt x="101" y="67"/>
                          <a:pt x="102" y="67"/>
                          <a:pt x="102" y="66"/>
                        </a:cubicBezTo>
                        <a:cubicBezTo>
                          <a:pt x="102" y="66"/>
                          <a:pt x="102" y="63"/>
                          <a:pt x="102" y="55"/>
                        </a:cubicBezTo>
                        <a:cubicBezTo>
                          <a:pt x="102" y="54"/>
                          <a:pt x="102" y="54"/>
                          <a:pt x="101" y="54"/>
                        </a:cubicBezTo>
                        <a:cubicBezTo>
                          <a:pt x="101" y="54"/>
                          <a:pt x="101" y="54"/>
                          <a:pt x="90" y="47"/>
                        </a:cubicBezTo>
                        <a:close/>
                        <a:moveTo>
                          <a:pt x="97" y="58"/>
                        </a:moveTo>
                        <a:cubicBezTo>
                          <a:pt x="97" y="57"/>
                          <a:pt x="96" y="57"/>
                          <a:pt x="95" y="57"/>
                        </a:cubicBezTo>
                        <a:cubicBezTo>
                          <a:pt x="95" y="57"/>
                          <a:pt x="94" y="57"/>
                          <a:pt x="94" y="58"/>
                        </a:cubicBezTo>
                        <a:cubicBezTo>
                          <a:pt x="94" y="59"/>
                          <a:pt x="95" y="59"/>
                          <a:pt x="95" y="59"/>
                        </a:cubicBezTo>
                        <a:cubicBezTo>
                          <a:pt x="96" y="59"/>
                          <a:pt x="97" y="59"/>
                          <a:pt x="97" y="58"/>
                        </a:cubicBezTo>
                        <a:close/>
                        <a:moveTo>
                          <a:pt x="146" y="27"/>
                        </a:moveTo>
                        <a:cubicBezTo>
                          <a:pt x="102" y="52"/>
                          <a:pt x="102" y="52"/>
                          <a:pt x="102" y="52"/>
                        </a:cubicBezTo>
                        <a:cubicBezTo>
                          <a:pt x="103" y="53"/>
                          <a:pt x="104" y="54"/>
                          <a:pt x="104" y="55"/>
                        </a:cubicBezTo>
                        <a:cubicBezTo>
                          <a:pt x="104" y="55"/>
                          <a:pt x="104" y="55"/>
                          <a:pt x="104" y="67"/>
                        </a:cubicBezTo>
                        <a:cubicBezTo>
                          <a:pt x="104" y="67"/>
                          <a:pt x="104" y="67"/>
                          <a:pt x="145" y="44"/>
                        </a:cubicBezTo>
                        <a:cubicBezTo>
                          <a:pt x="146" y="43"/>
                          <a:pt x="146" y="42"/>
                          <a:pt x="146" y="41"/>
                        </a:cubicBezTo>
                        <a:cubicBezTo>
                          <a:pt x="146" y="41"/>
                          <a:pt x="146" y="41"/>
                          <a:pt x="146" y="27"/>
                        </a:cubicBezTo>
                        <a:cubicBezTo>
                          <a:pt x="146" y="27"/>
                          <a:pt x="146" y="27"/>
                          <a:pt x="146" y="27"/>
                        </a:cubicBezTo>
                        <a:close/>
                        <a:moveTo>
                          <a:pt x="47" y="51"/>
                        </a:moveTo>
                        <a:cubicBezTo>
                          <a:pt x="47" y="51"/>
                          <a:pt x="47" y="51"/>
                          <a:pt x="47" y="51"/>
                        </a:cubicBezTo>
                        <a:cubicBezTo>
                          <a:pt x="3" y="27"/>
                          <a:pt x="3" y="27"/>
                          <a:pt x="3" y="27"/>
                        </a:cubicBezTo>
                        <a:cubicBezTo>
                          <a:pt x="3" y="27"/>
                          <a:pt x="3" y="27"/>
                          <a:pt x="47" y="1"/>
                        </a:cubicBezTo>
                        <a:cubicBezTo>
                          <a:pt x="48" y="0"/>
                          <a:pt x="48" y="0"/>
                          <a:pt x="49" y="0"/>
                        </a:cubicBezTo>
                        <a:cubicBezTo>
                          <a:pt x="50" y="0"/>
                          <a:pt x="50" y="0"/>
                          <a:pt x="51" y="1"/>
                        </a:cubicBezTo>
                        <a:cubicBezTo>
                          <a:pt x="51" y="1"/>
                          <a:pt x="49" y="0"/>
                          <a:pt x="91" y="24"/>
                        </a:cubicBezTo>
                        <a:cubicBezTo>
                          <a:pt x="92" y="25"/>
                          <a:pt x="92" y="25"/>
                          <a:pt x="92" y="25"/>
                        </a:cubicBezTo>
                        <a:cubicBezTo>
                          <a:pt x="92" y="25"/>
                          <a:pt x="92" y="25"/>
                          <a:pt x="47" y="51"/>
                        </a:cubicBezTo>
                        <a:close/>
                        <a:moveTo>
                          <a:pt x="48" y="55"/>
                        </a:moveTo>
                        <a:cubicBezTo>
                          <a:pt x="48" y="69"/>
                          <a:pt x="48" y="66"/>
                          <a:pt x="48" y="66"/>
                        </a:cubicBezTo>
                        <a:cubicBezTo>
                          <a:pt x="48" y="67"/>
                          <a:pt x="48" y="67"/>
                          <a:pt x="48" y="68"/>
                        </a:cubicBezTo>
                        <a:cubicBezTo>
                          <a:pt x="47" y="68"/>
                          <a:pt x="47" y="68"/>
                          <a:pt x="47" y="68"/>
                        </a:cubicBezTo>
                        <a:cubicBezTo>
                          <a:pt x="46" y="68"/>
                          <a:pt x="46" y="68"/>
                          <a:pt x="46" y="67"/>
                        </a:cubicBezTo>
                        <a:cubicBezTo>
                          <a:pt x="37" y="63"/>
                          <a:pt x="37" y="63"/>
                          <a:pt x="37" y="63"/>
                        </a:cubicBezTo>
                        <a:cubicBezTo>
                          <a:pt x="37" y="63"/>
                          <a:pt x="37" y="63"/>
                          <a:pt x="37" y="63"/>
                        </a:cubicBezTo>
                        <a:cubicBezTo>
                          <a:pt x="17" y="51"/>
                          <a:pt x="8" y="46"/>
                          <a:pt x="8" y="46"/>
                        </a:cubicBezTo>
                        <a:cubicBezTo>
                          <a:pt x="8" y="46"/>
                          <a:pt x="8" y="46"/>
                          <a:pt x="8" y="46"/>
                        </a:cubicBezTo>
                        <a:cubicBezTo>
                          <a:pt x="5" y="44"/>
                          <a:pt x="2" y="43"/>
                          <a:pt x="2" y="43"/>
                        </a:cubicBezTo>
                        <a:cubicBezTo>
                          <a:pt x="1" y="42"/>
                          <a:pt x="1" y="42"/>
                          <a:pt x="1" y="42"/>
                        </a:cubicBezTo>
                        <a:cubicBezTo>
                          <a:pt x="0" y="41"/>
                          <a:pt x="0" y="41"/>
                          <a:pt x="0" y="41"/>
                        </a:cubicBezTo>
                        <a:cubicBezTo>
                          <a:pt x="0" y="27"/>
                          <a:pt x="0" y="30"/>
                          <a:pt x="0" y="30"/>
                        </a:cubicBezTo>
                        <a:cubicBezTo>
                          <a:pt x="0" y="29"/>
                          <a:pt x="1" y="29"/>
                          <a:pt x="1" y="29"/>
                        </a:cubicBezTo>
                        <a:cubicBezTo>
                          <a:pt x="2" y="28"/>
                          <a:pt x="3" y="28"/>
                          <a:pt x="3" y="29"/>
                        </a:cubicBezTo>
                        <a:cubicBezTo>
                          <a:pt x="6" y="30"/>
                          <a:pt x="6" y="30"/>
                          <a:pt x="6" y="30"/>
                        </a:cubicBezTo>
                        <a:cubicBezTo>
                          <a:pt x="6" y="30"/>
                          <a:pt x="6" y="30"/>
                          <a:pt x="6" y="30"/>
                        </a:cubicBezTo>
                        <a:cubicBezTo>
                          <a:pt x="48" y="54"/>
                          <a:pt x="48" y="54"/>
                          <a:pt x="48" y="54"/>
                        </a:cubicBezTo>
                        <a:cubicBezTo>
                          <a:pt x="48" y="54"/>
                          <a:pt x="48" y="54"/>
                          <a:pt x="48" y="55"/>
                        </a:cubicBezTo>
                        <a:close/>
                        <a:moveTo>
                          <a:pt x="45" y="56"/>
                        </a:moveTo>
                        <a:cubicBezTo>
                          <a:pt x="3" y="32"/>
                          <a:pt x="3" y="32"/>
                          <a:pt x="3" y="32"/>
                        </a:cubicBezTo>
                        <a:cubicBezTo>
                          <a:pt x="3" y="43"/>
                          <a:pt x="3" y="40"/>
                          <a:pt x="3" y="40"/>
                        </a:cubicBezTo>
                        <a:cubicBezTo>
                          <a:pt x="3" y="40"/>
                          <a:pt x="3" y="40"/>
                          <a:pt x="3" y="40"/>
                        </a:cubicBezTo>
                        <a:cubicBezTo>
                          <a:pt x="4" y="40"/>
                          <a:pt x="8" y="43"/>
                          <a:pt x="11" y="45"/>
                        </a:cubicBezTo>
                        <a:cubicBezTo>
                          <a:pt x="11" y="45"/>
                          <a:pt x="11" y="45"/>
                          <a:pt x="11" y="44"/>
                        </a:cubicBezTo>
                        <a:cubicBezTo>
                          <a:pt x="27" y="53"/>
                          <a:pt x="36" y="59"/>
                          <a:pt x="40" y="61"/>
                        </a:cubicBezTo>
                        <a:cubicBezTo>
                          <a:pt x="40" y="61"/>
                          <a:pt x="40" y="61"/>
                          <a:pt x="40" y="61"/>
                        </a:cubicBezTo>
                        <a:cubicBezTo>
                          <a:pt x="45" y="64"/>
                          <a:pt x="45" y="64"/>
                          <a:pt x="45" y="64"/>
                        </a:cubicBezTo>
                        <a:cubicBezTo>
                          <a:pt x="45" y="53"/>
                          <a:pt x="45" y="56"/>
                          <a:pt x="45" y="56"/>
                        </a:cubicBezTo>
                        <a:close/>
                        <a:moveTo>
                          <a:pt x="93" y="27"/>
                        </a:moveTo>
                        <a:cubicBezTo>
                          <a:pt x="93" y="27"/>
                          <a:pt x="93" y="27"/>
                          <a:pt x="93" y="27"/>
                        </a:cubicBezTo>
                        <a:cubicBezTo>
                          <a:pt x="49" y="52"/>
                          <a:pt x="49" y="52"/>
                          <a:pt x="49" y="52"/>
                        </a:cubicBezTo>
                        <a:cubicBezTo>
                          <a:pt x="50" y="53"/>
                          <a:pt x="51" y="54"/>
                          <a:pt x="51" y="55"/>
                        </a:cubicBezTo>
                        <a:cubicBezTo>
                          <a:pt x="51" y="55"/>
                          <a:pt x="51" y="55"/>
                          <a:pt x="51" y="67"/>
                        </a:cubicBezTo>
                        <a:cubicBezTo>
                          <a:pt x="51" y="67"/>
                          <a:pt x="51" y="67"/>
                          <a:pt x="91" y="44"/>
                        </a:cubicBezTo>
                        <a:cubicBezTo>
                          <a:pt x="92" y="43"/>
                          <a:pt x="93" y="42"/>
                          <a:pt x="93" y="41"/>
                        </a:cubicBezTo>
                        <a:cubicBezTo>
                          <a:pt x="93" y="41"/>
                          <a:pt x="93" y="41"/>
                          <a:pt x="93" y="27"/>
                        </a:cubicBezTo>
                        <a:cubicBezTo>
                          <a:pt x="93" y="27"/>
                          <a:pt x="93" y="27"/>
                          <a:pt x="93" y="27"/>
                        </a:cubicBezTo>
                        <a:close/>
                        <a:moveTo>
                          <a:pt x="42" y="57"/>
                        </a:moveTo>
                        <a:cubicBezTo>
                          <a:pt x="41" y="57"/>
                          <a:pt x="41" y="57"/>
                          <a:pt x="41" y="58"/>
                        </a:cubicBezTo>
                        <a:cubicBezTo>
                          <a:pt x="41" y="59"/>
                          <a:pt x="41" y="59"/>
                          <a:pt x="42" y="59"/>
                        </a:cubicBezTo>
                        <a:cubicBezTo>
                          <a:pt x="43" y="59"/>
                          <a:pt x="43" y="59"/>
                          <a:pt x="43" y="58"/>
                        </a:cubicBezTo>
                        <a:cubicBezTo>
                          <a:pt x="43" y="57"/>
                          <a:pt x="43" y="57"/>
                          <a:pt x="42" y="5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70" name="Freeform 14"/>
                  <p:cNvSpPr>
                    <a:spLocks noEditPoints="1"/>
                  </p:cNvSpPr>
                  <p:nvPr/>
                </p:nvSpPr>
                <p:spPr bwMode="auto">
                  <a:xfrm>
                    <a:off x="9338101" y="4497853"/>
                    <a:ext cx="747381" cy="183441"/>
                  </a:xfrm>
                  <a:custGeom>
                    <a:avLst/>
                    <a:gdLst>
                      <a:gd name="T0" fmla="*/ 155 w 200"/>
                      <a:gd name="T1" fmla="*/ 47 h 49"/>
                      <a:gd name="T2" fmla="*/ 152 w 200"/>
                      <a:gd name="T3" fmla="*/ 48 h 49"/>
                      <a:gd name="T4" fmla="*/ 133 w 200"/>
                      <a:gd name="T5" fmla="*/ 34 h 49"/>
                      <a:gd name="T6" fmla="*/ 152 w 200"/>
                      <a:gd name="T7" fmla="*/ 45 h 49"/>
                      <a:gd name="T8" fmla="*/ 143 w 200"/>
                      <a:gd name="T9" fmla="*/ 28 h 49"/>
                      <a:gd name="T10" fmla="*/ 156 w 200"/>
                      <a:gd name="T11" fmla="*/ 33 h 49"/>
                      <a:gd name="T12" fmla="*/ 198 w 200"/>
                      <a:gd name="T13" fmla="*/ 25 h 49"/>
                      <a:gd name="T14" fmla="*/ 200 w 200"/>
                      <a:gd name="T15" fmla="*/ 8 h 49"/>
                      <a:gd name="T16" fmla="*/ 148 w 200"/>
                      <a:gd name="T17" fmla="*/ 39 h 49"/>
                      <a:gd name="T18" fmla="*/ 90 w 200"/>
                      <a:gd name="T19" fmla="*/ 28 h 49"/>
                      <a:gd name="T20" fmla="*/ 99 w 200"/>
                      <a:gd name="T21" fmla="*/ 45 h 49"/>
                      <a:gd name="T22" fmla="*/ 80 w 200"/>
                      <a:gd name="T23" fmla="*/ 34 h 49"/>
                      <a:gd name="T24" fmla="*/ 99 w 200"/>
                      <a:gd name="T25" fmla="*/ 48 h 49"/>
                      <a:gd name="T26" fmla="*/ 102 w 200"/>
                      <a:gd name="T27" fmla="*/ 47 h 49"/>
                      <a:gd name="T28" fmla="*/ 90 w 200"/>
                      <a:gd name="T29" fmla="*/ 28 h 49"/>
                      <a:gd name="T30" fmla="*/ 94 w 200"/>
                      <a:gd name="T31" fmla="*/ 39 h 49"/>
                      <a:gd name="T32" fmla="*/ 127 w 200"/>
                      <a:gd name="T33" fmla="*/ 5 h 49"/>
                      <a:gd name="T34" fmla="*/ 102 w 200"/>
                      <a:gd name="T35" fmla="*/ 19 h 49"/>
                      <a:gd name="T36" fmla="*/ 95 w 200"/>
                      <a:gd name="T37" fmla="*/ 17 h 49"/>
                      <a:gd name="T38" fmla="*/ 95 w 200"/>
                      <a:gd name="T39" fmla="*/ 22 h 49"/>
                      <a:gd name="T40" fmla="*/ 100 w 200"/>
                      <a:gd name="T41" fmla="*/ 32 h 49"/>
                      <a:gd name="T42" fmla="*/ 42 w 200"/>
                      <a:gd name="T43" fmla="*/ 40 h 49"/>
                      <a:gd name="T44" fmla="*/ 41 w 200"/>
                      <a:gd name="T45" fmla="*/ 39 h 49"/>
                      <a:gd name="T46" fmla="*/ 158 w 200"/>
                      <a:gd name="T47" fmla="*/ 18 h 49"/>
                      <a:gd name="T48" fmla="*/ 153 w 200"/>
                      <a:gd name="T49" fmla="*/ 19 h 49"/>
                      <a:gd name="T50" fmla="*/ 148 w 200"/>
                      <a:gd name="T51" fmla="*/ 20 h 49"/>
                      <a:gd name="T52" fmla="*/ 146 w 200"/>
                      <a:gd name="T53" fmla="*/ 27 h 49"/>
                      <a:gd name="T54" fmla="*/ 199 w 200"/>
                      <a:gd name="T55" fmla="*/ 6 h 49"/>
                      <a:gd name="T56" fmla="*/ 144 w 200"/>
                      <a:gd name="T57" fmla="*/ 14 h 49"/>
                      <a:gd name="T58" fmla="*/ 102 w 200"/>
                      <a:gd name="T59" fmla="*/ 33 h 49"/>
                      <a:gd name="T60" fmla="*/ 145 w 200"/>
                      <a:gd name="T61" fmla="*/ 25 h 49"/>
                      <a:gd name="T62" fmla="*/ 144 w 200"/>
                      <a:gd name="T63" fmla="*/ 14 h 49"/>
                      <a:gd name="T64" fmla="*/ 48 w 200"/>
                      <a:gd name="T65" fmla="*/ 47 h 49"/>
                      <a:gd name="T66" fmla="*/ 46 w 200"/>
                      <a:gd name="T67" fmla="*/ 48 h 49"/>
                      <a:gd name="T68" fmla="*/ 8 w 200"/>
                      <a:gd name="T69" fmla="*/ 27 h 49"/>
                      <a:gd name="T70" fmla="*/ 0 w 200"/>
                      <a:gd name="T71" fmla="*/ 22 h 49"/>
                      <a:gd name="T72" fmla="*/ 3 w 200"/>
                      <a:gd name="T73" fmla="*/ 10 h 49"/>
                      <a:gd name="T74" fmla="*/ 48 w 200"/>
                      <a:gd name="T75" fmla="*/ 35 h 49"/>
                      <a:gd name="T76" fmla="*/ 3 w 200"/>
                      <a:gd name="T77" fmla="*/ 21 h 49"/>
                      <a:gd name="T78" fmla="*/ 11 w 200"/>
                      <a:gd name="T79" fmla="*/ 25 h 49"/>
                      <a:gd name="T80" fmla="*/ 45 w 200"/>
                      <a:gd name="T81" fmla="*/ 45 h 49"/>
                      <a:gd name="T82" fmla="*/ 89 w 200"/>
                      <a:gd name="T83" fmla="*/ 14 h 49"/>
                      <a:gd name="T84" fmla="*/ 51 w 200"/>
                      <a:gd name="T85" fmla="*/ 36 h 49"/>
                      <a:gd name="T86" fmla="*/ 93 w 200"/>
                      <a:gd name="T87" fmla="*/ 22 h 49"/>
                      <a:gd name="T88" fmla="*/ 74 w 200"/>
                      <a:gd name="T89" fmla="*/ 5 h 49"/>
                      <a:gd name="T90" fmla="*/ 49 w 200"/>
                      <a:gd name="T91" fmla="*/ 19 h 49"/>
                      <a:gd name="T92" fmla="*/ 37 w 200"/>
                      <a:gd name="T93" fmla="*/ 14 h 49"/>
                      <a:gd name="T94" fmla="*/ 3 w 200"/>
                      <a:gd name="T95" fmla="*/ 8 h 49"/>
                      <a:gd name="T96" fmla="*/ 74 w 200"/>
                      <a:gd name="T9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49">
                        <a:moveTo>
                          <a:pt x="155" y="35"/>
                        </a:moveTo>
                        <a:cubicBezTo>
                          <a:pt x="155" y="35"/>
                          <a:pt x="155" y="35"/>
                          <a:pt x="155" y="36"/>
                        </a:cubicBezTo>
                        <a:cubicBezTo>
                          <a:pt x="155" y="44"/>
                          <a:pt x="155" y="47"/>
                          <a:pt x="155" y="47"/>
                        </a:cubicBezTo>
                        <a:cubicBezTo>
                          <a:pt x="155" y="48"/>
                          <a:pt x="155" y="48"/>
                          <a:pt x="154" y="49"/>
                        </a:cubicBezTo>
                        <a:cubicBezTo>
                          <a:pt x="154" y="49"/>
                          <a:pt x="154" y="49"/>
                          <a:pt x="153" y="49"/>
                        </a:cubicBezTo>
                        <a:cubicBezTo>
                          <a:pt x="153" y="49"/>
                          <a:pt x="153" y="49"/>
                          <a:pt x="152" y="48"/>
                        </a:cubicBezTo>
                        <a:cubicBezTo>
                          <a:pt x="144" y="44"/>
                          <a:pt x="144" y="44"/>
                          <a:pt x="144" y="44"/>
                        </a:cubicBezTo>
                        <a:cubicBezTo>
                          <a:pt x="138" y="40"/>
                          <a:pt x="134" y="38"/>
                          <a:pt x="130" y="36"/>
                        </a:cubicBezTo>
                        <a:cubicBezTo>
                          <a:pt x="133" y="34"/>
                          <a:pt x="133" y="34"/>
                          <a:pt x="133" y="34"/>
                        </a:cubicBezTo>
                        <a:cubicBezTo>
                          <a:pt x="140" y="38"/>
                          <a:pt x="144" y="40"/>
                          <a:pt x="147" y="42"/>
                        </a:cubicBezTo>
                        <a:cubicBezTo>
                          <a:pt x="147" y="42"/>
                          <a:pt x="147" y="42"/>
                          <a:pt x="147" y="42"/>
                        </a:cubicBezTo>
                        <a:cubicBezTo>
                          <a:pt x="152" y="45"/>
                          <a:pt x="152" y="45"/>
                          <a:pt x="152" y="45"/>
                        </a:cubicBezTo>
                        <a:cubicBezTo>
                          <a:pt x="152" y="40"/>
                          <a:pt x="152" y="38"/>
                          <a:pt x="152" y="37"/>
                        </a:cubicBezTo>
                        <a:cubicBezTo>
                          <a:pt x="148" y="34"/>
                          <a:pt x="143" y="32"/>
                          <a:pt x="140" y="30"/>
                        </a:cubicBezTo>
                        <a:cubicBezTo>
                          <a:pt x="143" y="28"/>
                          <a:pt x="143" y="28"/>
                          <a:pt x="143" y="28"/>
                        </a:cubicBezTo>
                        <a:cubicBezTo>
                          <a:pt x="155" y="35"/>
                          <a:pt x="155" y="35"/>
                          <a:pt x="155" y="35"/>
                        </a:cubicBezTo>
                        <a:close/>
                        <a:moveTo>
                          <a:pt x="200" y="8"/>
                        </a:moveTo>
                        <a:cubicBezTo>
                          <a:pt x="156" y="33"/>
                          <a:pt x="156" y="33"/>
                          <a:pt x="156" y="33"/>
                        </a:cubicBezTo>
                        <a:cubicBezTo>
                          <a:pt x="157" y="34"/>
                          <a:pt x="157" y="35"/>
                          <a:pt x="157" y="36"/>
                        </a:cubicBezTo>
                        <a:cubicBezTo>
                          <a:pt x="157" y="36"/>
                          <a:pt x="157" y="36"/>
                          <a:pt x="157" y="48"/>
                        </a:cubicBezTo>
                        <a:cubicBezTo>
                          <a:pt x="157" y="48"/>
                          <a:pt x="157" y="48"/>
                          <a:pt x="198" y="25"/>
                        </a:cubicBezTo>
                        <a:cubicBezTo>
                          <a:pt x="199" y="24"/>
                          <a:pt x="200" y="23"/>
                          <a:pt x="200" y="22"/>
                        </a:cubicBezTo>
                        <a:cubicBezTo>
                          <a:pt x="200" y="22"/>
                          <a:pt x="200" y="22"/>
                          <a:pt x="200" y="8"/>
                        </a:cubicBezTo>
                        <a:cubicBezTo>
                          <a:pt x="200" y="8"/>
                          <a:pt x="200" y="8"/>
                          <a:pt x="200" y="8"/>
                        </a:cubicBezTo>
                        <a:close/>
                        <a:moveTo>
                          <a:pt x="150" y="39"/>
                        </a:moveTo>
                        <a:cubicBezTo>
                          <a:pt x="150" y="38"/>
                          <a:pt x="150" y="38"/>
                          <a:pt x="149" y="38"/>
                        </a:cubicBezTo>
                        <a:cubicBezTo>
                          <a:pt x="148" y="38"/>
                          <a:pt x="148" y="38"/>
                          <a:pt x="148" y="39"/>
                        </a:cubicBezTo>
                        <a:cubicBezTo>
                          <a:pt x="148" y="40"/>
                          <a:pt x="148" y="40"/>
                          <a:pt x="149" y="40"/>
                        </a:cubicBezTo>
                        <a:cubicBezTo>
                          <a:pt x="150" y="40"/>
                          <a:pt x="150" y="40"/>
                          <a:pt x="150" y="39"/>
                        </a:cubicBezTo>
                        <a:close/>
                        <a:moveTo>
                          <a:pt x="90" y="28"/>
                        </a:moveTo>
                        <a:cubicBezTo>
                          <a:pt x="86" y="30"/>
                          <a:pt x="86" y="30"/>
                          <a:pt x="86" y="30"/>
                        </a:cubicBezTo>
                        <a:cubicBezTo>
                          <a:pt x="90" y="32"/>
                          <a:pt x="94" y="35"/>
                          <a:pt x="99" y="37"/>
                        </a:cubicBezTo>
                        <a:cubicBezTo>
                          <a:pt x="99" y="38"/>
                          <a:pt x="99" y="40"/>
                          <a:pt x="99" y="45"/>
                        </a:cubicBezTo>
                        <a:cubicBezTo>
                          <a:pt x="99" y="45"/>
                          <a:pt x="99" y="45"/>
                          <a:pt x="93" y="42"/>
                        </a:cubicBezTo>
                        <a:cubicBezTo>
                          <a:pt x="93" y="42"/>
                          <a:pt x="93" y="42"/>
                          <a:pt x="93" y="42"/>
                        </a:cubicBezTo>
                        <a:cubicBezTo>
                          <a:pt x="91" y="40"/>
                          <a:pt x="86" y="38"/>
                          <a:pt x="80" y="34"/>
                        </a:cubicBezTo>
                        <a:cubicBezTo>
                          <a:pt x="77" y="36"/>
                          <a:pt x="77" y="36"/>
                          <a:pt x="77" y="36"/>
                        </a:cubicBezTo>
                        <a:cubicBezTo>
                          <a:pt x="80" y="38"/>
                          <a:pt x="85" y="41"/>
                          <a:pt x="91" y="44"/>
                        </a:cubicBezTo>
                        <a:cubicBezTo>
                          <a:pt x="91" y="44"/>
                          <a:pt x="91" y="44"/>
                          <a:pt x="99" y="48"/>
                        </a:cubicBezTo>
                        <a:cubicBezTo>
                          <a:pt x="99" y="49"/>
                          <a:pt x="100" y="49"/>
                          <a:pt x="100" y="49"/>
                        </a:cubicBezTo>
                        <a:cubicBezTo>
                          <a:pt x="100" y="49"/>
                          <a:pt x="101" y="49"/>
                          <a:pt x="101" y="49"/>
                        </a:cubicBezTo>
                        <a:cubicBezTo>
                          <a:pt x="101" y="48"/>
                          <a:pt x="102" y="48"/>
                          <a:pt x="102" y="47"/>
                        </a:cubicBezTo>
                        <a:cubicBezTo>
                          <a:pt x="102" y="47"/>
                          <a:pt x="102" y="44"/>
                          <a:pt x="102" y="36"/>
                        </a:cubicBezTo>
                        <a:cubicBezTo>
                          <a:pt x="102" y="35"/>
                          <a:pt x="102" y="35"/>
                          <a:pt x="101" y="35"/>
                        </a:cubicBezTo>
                        <a:cubicBezTo>
                          <a:pt x="101" y="35"/>
                          <a:pt x="101" y="35"/>
                          <a:pt x="90" y="28"/>
                        </a:cubicBezTo>
                        <a:close/>
                        <a:moveTo>
                          <a:pt x="97" y="39"/>
                        </a:moveTo>
                        <a:cubicBezTo>
                          <a:pt x="97" y="38"/>
                          <a:pt x="96" y="38"/>
                          <a:pt x="95" y="38"/>
                        </a:cubicBezTo>
                        <a:cubicBezTo>
                          <a:pt x="95" y="38"/>
                          <a:pt x="94" y="38"/>
                          <a:pt x="94" y="39"/>
                        </a:cubicBezTo>
                        <a:cubicBezTo>
                          <a:pt x="94" y="40"/>
                          <a:pt x="95" y="40"/>
                          <a:pt x="95" y="40"/>
                        </a:cubicBezTo>
                        <a:cubicBezTo>
                          <a:pt x="96" y="40"/>
                          <a:pt x="97" y="40"/>
                          <a:pt x="97" y="39"/>
                        </a:cubicBezTo>
                        <a:close/>
                        <a:moveTo>
                          <a:pt x="127" y="5"/>
                        </a:moveTo>
                        <a:cubicBezTo>
                          <a:pt x="105" y="18"/>
                          <a:pt x="105" y="18"/>
                          <a:pt x="105" y="18"/>
                        </a:cubicBezTo>
                        <a:cubicBezTo>
                          <a:pt x="104" y="18"/>
                          <a:pt x="104" y="18"/>
                          <a:pt x="104" y="18"/>
                        </a:cubicBezTo>
                        <a:cubicBezTo>
                          <a:pt x="102" y="19"/>
                          <a:pt x="102" y="19"/>
                          <a:pt x="102" y="19"/>
                        </a:cubicBezTo>
                        <a:cubicBezTo>
                          <a:pt x="101" y="19"/>
                          <a:pt x="101" y="19"/>
                          <a:pt x="100" y="19"/>
                        </a:cubicBezTo>
                        <a:cubicBezTo>
                          <a:pt x="99" y="19"/>
                          <a:pt x="98" y="19"/>
                          <a:pt x="98" y="19"/>
                        </a:cubicBezTo>
                        <a:cubicBezTo>
                          <a:pt x="97" y="18"/>
                          <a:pt x="96" y="18"/>
                          <a:pt x="95" y="17"/>
                        </a:cubicBezTo>
                        <a:cubicBezTo>
                          <a:pt x="95" y="20"/>
                          <a:pt x="95" y="20"/>
                          <a:pt x="95" y="20"/>
                        </a:cubicBezTo>
                        <a:cubicBezTo>
                          <a:pt x="95" y="22"/>
                          <a:pt x="95" y="22"/>
                          <a:pt x="95" y="22"/>
                        </a:cubicBezTo>
                        <a:cubicBezTo>
                          <a:pt x="95" y="22"/>
                          <a:pt x="95" y="22"/>
                          <a:pt x="95" y="22"/>
                        </a:cubicBezTo>
                        <a:cubicBezTo>
                          <a:pt x="95" y="24"/>
                          <a:pt x="94" y="26"/>
                          <a:pt x="93" y="27"/>
                        </a:cubicBezTo>
                        <a:cubicBezTo>
                          <a:pt x="92" y="27"/>
                          <a:pt x="92" y="27"/>
                          <a:pt x="92" y="27"/>
                        </a:cubicBezTo>
                        <a:cubicBezTo>
                          <a:pt x="100" y="32"/>
                          <a:pt x="100" y="32"/>
                          <a:pt x="100" y="32"/>
                        </a:cubicBezTo>
                        <a:cubicBezTo>
                          <a:pt x="120" y="21"/>
                          <a:pt x="131" y="14"/>
                          <a:pt x="137" y="11"/>
                        </a:cubicBezTo>
                        <a:lnTo>
                          <a:pt x="127" y="5"/>
                        </a:lnTo>
                        <a:close/>
                        <a:moveTo>
                          <a:pt x="42" y="40"/>
                        </a:moveTo>
                        <a:cubicBezTo>
                          <a:pt x="43" y="40"/>
                          <a:pt x="43" y="40"/>
                          <a:pt x="43" y="39"/>
                        </a:cubicBezTo>
                        <a:cubicBezTo>
                          <a:pt x="43" y="38"/>
                          <a:pt x="43" y="38"/>
                          <a:pt x="42" y="38"/>
                        </a:cubicBezTo>
                        <a:cubicBezTo>
                          <a:pt x="41" y="38"/>
                          <a:pt x="41" y="38"/>
                          <a:pt x="41" y="39"/>
                        </a:cubicBezTo>
                        <a:cubicBezTo>
                          <a:pt x="41" y="40"/>
                          <a:pt x="41" y="40"/>
                          <a:pt x="42" y="40"/>
                        </a:cubicBezTo>
                        <a:close/>
                        <a:moveTo>
                          <a:pt x="189" y="0"/>
                        </a:moveTo>
                        <a:cubicBezTo>
                          <a:pt x="158" y="18"/>
                          <a:pt x="158" y="18"/>
                          <a:pt x="158" y="18"/>
                        </a:cubicBezTo>
                        <a:cubicBezTo>
                          <a:pt x="158" y="18"/>
                          <a:pt x="158" y="18"/>
                          <a:pt x="157" y="18"/>
                        </a:cubicBezTo>
                        <a:cubicBezTo>
                          <a:pt x="156" y="19"/>
                          <a:pt x="156" y="19"/>
                          <a:pt x="156" y="19"/>
                        </a:cubicBezTo>
                        <a:cubicBezTo>
                          <a:pt x="155" y="19"/>
                          <a:pt x="154" y="19"/>
                          <a:pt x="153" y="19"/>
                        </a:cubicBezTo>
                        <a:cubicBezTo>
                          <a:pt x="153" y="19"/>
                          <a:pt x="152" y="19"/>
                          <a:pt x="151" y="19"/>
                        </a:cubicBezTo>
                        <a:cubicBezTo>
                          <a:pt x="150" y="18"/>
                          <a:pt x="149" y="17"/>
                          <a:pt x="148" y="17"/>
                        </a:cubicBezTo>
                        <a:cubicBezTo>
                          <a:pt x="148" y="20"/>
                          <a:pt x="148" y="20"/>
                          <a:pt x="148" y="20"/>
                        </a:cubicBezTo>
                        <a:cubicBezTo>
                          <a:pt x="148" y="22"/>
                          <a:pt x="148" y="22"/>
                          <a:pt x="148" y="22"/>
                        </a:cubicBezTo>
                        <a:cubicBezTo>
                          <a:pt x="148" y="22"/>
                          <a:pt x="148" y="22"/>
                          <a:pt x="148" y="22"/>
                        </a:cubicBezTo>
                        <a:cubicBezTo>
                          <a:pt x="148" y="24"/>
                          <a:pt x="147" y="26"/>
                          <a:pt x="146" y="27"/>
                        </a:cubicBezTo>
                        <a:cubicBezTo>
                          <a:pt x="145" y="27"/>
                          <a:pt x="145" y="27"/>
                          <a:pt x="145" y="27"/>
                        </a:cubicBezTo>
                        <a:cubicBezTo>
                          <a:pt x="154" y="32"/>
                          <a:pt x="154" y="32"/>
                          <a:pt x="154" y="32"/>
                        </a:cubicBezTo>
                        <a:cubicBezTo>
                          <a:pt x="199" y="6"/>
                          <a:pt x="199" y="6"/>
                          <a:pt x="199" y="6"/>
                        </a:cubicBezTo>
                        <a:cubicBezTo>
                          <a:pt x="198" y="6"/>
                          <a:pt x="198" y="6"/>
                          <a:pt x="198" y="5"/>
                        </a:cubicBezTo>
                        <a:cubicBezTo>
                          <a:pt x="195" y="4"/>
                          <a:pt x="192" y="2"/>
                          <a:pt x="189" y="0"/>
                        </a:cubicBezTo>
                        <a:close/>
                        <a:moveTo>
                          <a:pt x="144" y="14"/>
                        </a:moveTo>
                        <a:cubicBezTo>
                          <a:pt x="143" y="14"/>
                          <a:pt x="143" y="14"/>
                          <a:pt x="143" y="14"/>
                        </a:cubicBezTo>
                        <a:cubicBezTo>
                          <a:pt x="139" y="12"/>
                          <a:pt x="139" y="12"/>
                          <a:pt x="139" y="12"/>
                        </a:cubicBezTo>
                        <a:cubicBezTo>
                          <a:pt x="102" y="33"/>
                          <a:pt x="102" y="33"/>
                          <a:pt x="102" y="33"/>
                        </a:cubicBezTo>
                        <a:cubicBezTo>
                          <a:pt x="103" y="34"/>
                          <a:pt x="104" y="35"/>
                          <a:pt x="104" y="36"/>
                        </a:cubicBezTo>
                        <a:cubicBezTo>
                          <a:pt x="104" y="36"/>
                          <a:pt x="104" y="36"/>
                          <a:pt x="104" y="48"/>
                        </a:cubicBezTo>
                        <a:cubicBezTo>
                          <a:pt x="104" y="48"/>
                          <a:pt x="104" y="48"/>
                          <a:pt x="145" y="25"/>
                        </a:cubicBezTo>
                        <a:cubicBezTo>
                          <a:pt x="146" y="24"/>
                          <a:pt x="146" y="23"/>
                          <a:pt x="146" y="22"/>
                        </a:cubicBezTo>
                        <a:cubicBezTo>
                          <a:pt x="146" y="22"/>
                          <a:pt x="146" y="22"/>
                          <a:pt x="146" y="16"/>
                        </a:cubicBezTo>
                        <a:cubicBezTo>
                          <a:pt x="145" y="15"/>
                          <a:pt x="145" y="15"/>
                          <a:pt x="144" y="14"/>
                        </a:cubicBezTo>
                        <a:close/>
                        <a:moveTo>
                          <a:pt x="48" y="35"/>
                        </a:moveTo>
                        <a:cubicBezTo>
                          <a:pt x="48" y="35"/>
                          <a:pt x="48" y="35"/>
                          <a:pt x="48" y="36"/>
                        </a:cubicBezTo>
                        <a:cubicBezTo>
                          <a:pt x="48" y="44"/>
                          <a:pt x="48" y="47"/>
                          <a:pt x="48" y="47"/>
                        </a:cubicBezTo>
                        <a:cubicBezTo>
                          <a:pt x="48" y="48"/>
                          <a:pt x="48" y="48"/>
                          <a:pt x="48" y="49"/>
                        </a:cubicBezTo>
                        <a:cubicBezTo>
                          <a:pt x="47" y="49"/>
                          <a:pt x="47" y="49"/>
                          <a:pt x="47" y="49"/>
                        </a:cubicBezTo>
                        <a:cubicBezTo>
                          <a:pt x="46" y="49"/>
                          <a:pt x="46" y="49"/>
                          <a:pt x="46" y="48"/>
                        </a:cubicBezTo>
                        <a:cubicBezTo>
                          <a:pt x="37" y="44"/>
                          <a:pt x="37" y="44"/>
                          <a:pt x="37" y="44"/>
                        </a:cubicBezTo>
                        <a:cubicBezTo>
                          <a:pt x="17" y="32"/>
                          <a:pt x="8" y="27"/>
                          <a:pt x="8" y="27"/>
                        </a:cubicBezTo>
                        <a:cubicBezTo>
                          <a:pt x="8" y="27"/>
                          <a:pt x="8" y="27"/>
                          <a:pt x="8" y="27"/>
                        </a:cubicBezTo>
                        <a:cubicBezTo>
                          <a:pt x="5" y="25"/>
                          <a:pt x="2" y="24"/>
                          <a:pt x="2" y="24"/>
                        </a:cubicBezTo>
                        <a:cubicBezTo>
                          <a:pt x="1" y="23"/>
                          <a:pt x="1" y="23"/>
                          <a:pt x="1" y="23"/>
                        </a:cubicBezTo>
                        <a:cubicBezTo>
                          <a:pt x="0" y="22"/>
                          <a:pt x="0" y="22"/>
                          <a:pt x="0" y="22"/>
                        </a:cubicBezTo>
                        <a:cubicBezTo>
                          <a:pt x="0" y="14"/>
                          <a:pt x="0" y="12"/>
                          <a:pt x="0" y="11"/>
                        </a:cubicBezTo>
                        <a:cubicBezTo>
                          <a:pt x="0" y="10"/>
                          <a:pt x="1" y="10"/>
                          <a:pt x="1" y="10"/>
                        </a:cubicBezTo>
                        <a:cubicBezTo>
                          <a:pt x="2" y="9"/>
                          <a:pt x="3" y="9"/>
                          <a:pt x="3" y="10"/>
                        </a:cubicBezTo>
                        <a:cubicBezTo>
                          <a:pt x="6" y="11"/>
                          <a:pt x="6" y="11"/>
                          <a:pt x="6" y="11"/>
                        </a:cubicBezTo>
                        <a:cubicBezTo>
                          <a:pt x="6" y="11"/>
                          <a:pt x="6" y="11"/>
                          <a:pt x="6" y="11"/>
                        </a:cubicBezTo>
                        <a:cubicBezTo>
                          <a:pt x="48" y="35"/>
                          <a:pt x="48" y="35"/>
                          <a:pt x="48" y="35"/>
                        </a:cubicBezTo>
                        <a:close/>
                        <a:moveTo>
                          <a:pt x="45" y="37"/>
                        </a:moveTo>
                        <a:cubicBezTo>
                          <a:pt x="3" y="13"/>
                          <a:pt x="3" y="13"/>
                          <a:pt x="3" y="13"/>
                        </a:cubicBezTo>
                        <a:cubicBezTo>
                          <a:pt x="3" y="18"/>
                          <a:pt x="3" y="20"/>
                          <a:pt x="3" y="21"/>
                        </a:cubicBezTo>
                        <a:cubicBezTo>
                          <a:pt x="3" y="21"/>
                          <a:pt x="3" y="21"/>
                          <a:pt x="3" y="21"/>
                        </a:cubicBezTo>
                        <a:cubicBezTo>
                          <a:pt x="4" y="21"/>
                          <a:pt x="8" y="24"/>
                          <a:pt x="11" y="26"/>
                        </a:cubicBezTo>
                        <a:cubicBezTo>
                          <a:pt x="11" y="26"/>
                          <a:pt x="11" y="26"/>
                          <a:pt x="11" y="25"/>
                        </a:cubicBezTo>
                        <a:cubicBezTo>
                          <a:pt x="27" y="34"/>
                          <a:pt x="36" y="40"/>
                          <a:pt x="40" y="42"/>
                        </a:cubicBezTo>
                        <a:cubicBezTo>
                          <a:pt x="40" y="42"/>
                          <a:pt x="40" y="42"/>
                          <a:pt x="40" y="42"/>
                        </a:cubicBezTo>
                        <a:cubicBezTo>
                          <a:pt x="45" y="45"/>
                          <a:pt x="45" y="45"/>
                          <a:pt x="45" y="45"/>
                        </a:cubicBezTo>
                        <a:cubicBezTo>
                          <a:pt x="45" y="40"/>
                          <a:pt x="45" y="38"/>
                          <a:pt x="45" y="37"/>
                        </a:cubicBezTo>
                        <a:close/>
                        <a:moveTo>
                          <a:pt x="90" y="14"/>
                        </a:moveTo>
                        <a:cubicBezTo>
                          <a:pt x="89" y="14"/>
                          <a:pt x="89" y="14"/>
                          <a:pt x="89" y="14"/>
                        </a:cubicBezTo>
                        <a:cubicBezTo>
                          <a:pt x="86" y="12"/>
                          <a:pt x="86" y="12"/>
                          <a:pt x="86" y="12"/>
                        </a:cubicBezTo>
                        <a:cubicBezTo>
                          <a:pt x="49" y="33"/>
                          <a:pt x="49" y="33"/>
                          <a:pt x="49" y="33"/>
                        </a:cubicBezTo>
                        <a:cubicBezTo>
                          <a:pt x="50" y="34"/>
                          <a:pt x="51" y="35"/>
                          <a:pt x="51" y="36"/>
                        </a:cubicBezTo>
                        <a:cubicBezTo>
                          <a:pt x="51" y="36"/>
                          <a:pt x="51" y="36"/>
                          <a:pt x="51" y="48"/>
                        </a:cubicBezTo>
                        <a:cubicBezTo>
                          <a:pt x="51" y="48"/>
                          <a:pt x="51" y="48"/>
                          <a:pt x="91" y="25"/>
                        </a:cubicBezTo>
                        <a:cubicBezTo>
                          <a:pt x="92" y="24"/>
                          <a:pt x="93" y="23"/>
                          <a:pt x="93" y="22"/>
                        </a:cubicBezTo>
                        <a:cubicBezTo>
                          <a:pt x="93" y="22"/>
                          <a:pt x="93" y="22"/>
                          <a:pt x="93" y="16"/>
                        </a:cubicBezTo>
                        <a:cubicBezTo>
                          <a:pt x="91" y="15"/>
                          <a:pt x="91" y="15"/>
                          <a:pt x="90" y="14"/>
                        </a:cubicBezTo>
                        <a:close/>
                        <a:moveTo>
                          <a:pt x="74" y="5"/>
                        </a:moveTo>
                        <a:cubicBezTo>
                          <a:pt x="52" y="18"/>
                          <a:pt x="52" y="18"/>
                          <a:pt x="52" y="18"/>
                        </a:cubicBezTo>
                        <a:cubicBezTo>
                          <a:pt x="51" y="18"/>
                          <a:pt x="51" y="18"/>
                          <a:pt x="51" y="18"/>
                        </a:cubicBezTo>
                        <a:cubicBezTo>
                          <a:pt x="49" y="19"/>
                          <a:pt x="49" y="19"/>
                          <a:pt x="49" y="19"/>
                        </a:cubicBezTo>
                        <a:cubicBezTo>
                          <a:pt x="48" y="19"/>
                          <a:pt x="47" y="19"/>
                          <a:pt x="47" y="19"/>
                        </a:cubicBezTo>
                        <a:cubicBezTo>
                          <a:pt x="46" y="19"/>
                          <a:pt x="45" y="19"/>
                          <a:pt x="44" y="19"/>
                        </a:cubicBezTo>
                        <a:cubicBezTo>
                          <a:pt x="40" y="16"/>
                          <a:pt x="38" y="15"/>
                          <a:pt x="37" y="14"/>
                        </a:cubicBezTo>
                        <a:cubicBezTo>
                          <a:pt x="36" y="14"/>
                          <a:pt x="36" y="14"/>
                          <a:pt x="36" y="14"/>
                        </a:cubicBezTo>
                        <a:cubicBezTo>
                          <a:pt x="14" y="1"/>
                          <a:pt x="14" y="1"/>
                          <a:pt x="14" y="1"/>
                        </a:cubicBezTo>
                        <a:cubicBezTo>
                          <a:pt x="3" y="8"/>
                          <a:pt x="3" y="8"/>
                          <a:pt x="3" y="8"/>
                        </a:cubicBezTo>
                        <a:cubicBezTo>
                          <a:pt x="47" y="32"/>
                          <a:pt x="47" y="32"/>
                          <a:pt x="47" y="32"/>
                        </a:cubicBezTo>
                        <a:cubicBezTo>
                          <a:pt x="66" y="21"/>
                          <a:pt x="77" y="14"/>
                          <a:pt x="84" y="11"/>
                        </a:cubicBezTo>
                        <a:lnTo>
                          <a:pt x="7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71" name="Freeform 14"/>
                  <p:cNvSpPr>
                    <a:spLocks noEditPoints="1"/>
                  </p:cNvSpPr>
                  <p:nvPr/>
                </p:nvSpPr>
                <p:spPr bwMode="auto">
                  <a:xfrm>
                    <a:off x="9338100" y="4615345"/>
                    <a:ext cx="747381" cy="183441"/>
                  </a:xfrm>
                  <a:custGeom>
                    <a:avLst/>
                    <a:gdLst>
                      <a:gd name="T0" fmla="*/ 155 w 200"/>
                      <a:gd name="T1" fmla="*/ 47 h 49"/>
                      <a:gd name="T2" fmla="*/ 152 w 200"/>
                      <a:gd name="T3" fmla="*/ 48 h 49"/>
                      <a:gd name="T4" fmla="*/ 133 w 200"/>
                      <a:gd name="T5" fmla="*/ 34 h 49"/>
                      <a:gd name="T6" fmla="*/ 152 w 200"/>
                      <a:gd name="T7" fmla="*/ 45 h 49"/>
                      <a:gd name="T8" fmla="*/ 143 w 200"/>
                      <a:gd name="T9" fmla="*/ 28 h 49"/>
                      <a:gd name="T10" fmla="*/ 156 w 200"/>
                      <a:gd name="T11" fmla="*/ 33 h 49"/>
                      <a:gd name="T12" fmla="*/ 198 w 200"/>
                      <a:gd name="T13" fmla="*/ 25 h 49"/>
                      <a:gd name="T14" fmla="*/ 200 w 200"/>
                      <a:gd name="T15" fmla="*/ 8 h 49"/>
                      <a:gd name="T16" fmla="*/ 148 w 200"/>
                      <a:gd name="T17" fmla="*/ 39 h 49"/>
                      <a:gd name="T18" fmla="*/ 90 w 200"/>
                      <a:gd name="T19" fmla="*/ 28 h 49"/>
                      <a:gd name="T20" fmla="*/ 99 w 200"/>
                      <a:gd name="T21" fmla="*/ 45 h 49"/>
                      <a:gd name="T22" fmla="*/ 80 w 200"/>
                      <a:gd name="T23" fmla="*/ 34 h 49"/>
                      <a:gd name="T24" fmla="*/ 99 w 200"/>
                      <a:gd name="T25" fmla="*/ 48 h 49"/>
                      <a:gd name="T26" fmla="*/ 102 w 200"/>
                      <a:gd name="T27" fmla="*/ 47 h 49"/>
                      <a:gd name="T28" fmla="*/ 90 w 200"/>
                      <a:gd name="T29" fmla="*/ 28 h 49"/>
                      <a:gd name="T30" fmla="*/ 94 w 200"/>
                      <a:gd name="T31" fmla="*/ 39 h 49"/>
                      <a:gd name="T32" fmla="*/ 127 w 200"/>
                      <a:gd name="T33" fmla="*/ 5 h 49"/>
                      <a:gd name="T34" fmla="*/ 102 w 200"/>
                      <a:gd name="T35" fmla="*/ 19 h 49"/>
                      <a:gd name="T36" fmla="*/ 95 w 200"/>
                      <a:gd name="T37" fmla="*/ 17 h 49"/>
                      <a:gd name="T38" fmla="*/ 95 w 200"/>
                      <a:gd name="T39" fmla="*/ 22 h 49"/>
                      <a:gd name="T40" fmla="*/ 100 w 200"/>
                      <a:gd name="T41" fmla="*/ 32 h 49"/>
                      <a:gd name="T42" fmla="*/ 42 w 200"/>
                      <a:gd name="T43" fmla="*/ 40 h 49"/>
                      <a:gd name="T44" fmla="*/ 41 w 200"/>
                      <a:gd name="T45" fmla="*/ 39 h 49"/>
                      <a:gd name="T46" fmla="*/ 158 w 200"/>
                      <a:gd name="T47" fmla="*/ 18 h 49"/>
                      <a:gd name="T48" fmla="*/ 153 w 200"/>
                      <a:gd name="T49" fmla="*/ 19 h 49"/>
                      <a:gd name="T50" fmla="*/ 148 w 200"/>
                      <a:gd name="T51" fmla="*/ 20 h 49"/>
                      <a:gd name="T52" fmla="*/ 146 w 200"/>
                      <a:gd name="T53" fmla="*/ 27 h 49"/>
                      <a:gd name="T54" fmla="*/ 199 w 200"/>
                      <a:gd name="T55" fmla="*/ 6 h 49"/>
                      <a:gd name="T56" fmla="*/ 144 w 200"/>
                      <a:gd name="T57" fmla="*/ 14 h 49"/>
                      <a:gd name="T58" fmla="*/ 102 w 200"/>
                      <a:gd name="T59" fmla="*/ 33 h 49"/>
                      <a:gd name="T60" fmla="*/ 145 w 200"/>
                      <a:gd name="T61" fmla="*/ 25 h 49"/>
                      <a:gd name="T62" fmla="*/ 144 w 200"/>
                      <a:gd name="T63" fmla="*/ 14 h 49"/>
                      <a:gd name="T64" fmla="*/ 48 w 200"/>
                      <a:gd name="T65" fmla="*/ 47 h 49"/>
                      <a:gd name="T66" fmla="*/ 46 w 200"/>
                      <a:gd name="T67" fmla="*/ 48 h 49"/>
                      <a:gd name="T68" fmla="*/ 8 w 200"/>
                      <a:gd name="T69" fmla="*/ 27 h 49"/>
                      <a:gd name="T70" fmla="*/ 0 w 200"/>
                      <a:gd name="T71" fmla="*/ 22 h 49"/>
                      <a:gd name="T72" fmla="*/ 3 w 200"/>
                      <a:gd name="T73" fmla="*/ 10 h 49"/>
                      <a:gd name="T74" fmla="*/ 48 w 200"/>
                      <a:gd name="T75" fmla="*/ 35 h 49"/>
                      <a:gd name="T76" fmla="*/ 3 w 200"/>
                      <a:gd name="T77" fmla="*/ 21 h 49"/>
                      <a:gd name="T78" fmla="*/ 11 w 200"/>
                      <a:gd name="T79" fmla="*/ 25 h 49"/>
                      <a:gd name="T80" fmla="*/ 45 w 200"/>
                      <a:gd name="T81" fmla="*/ 45 h 49"/>
                      <a:gd name="T82" fmla="*/ 89 w 200"/>
                      <a:gd name="T83" fmla="*/ 14 h 49"/>
                      <a:gd name="T84" fmla="*/ 51 w 200"/>
                      <a:gd name="T85" fmla="*/ 36 h 49"/>
                      <a:gd name="T86" fmla="*/ 93 w 200"/>
                      <a:gd name="T87" fmla="*/ 22 h 49"/>
                      <a:gd name="T88" fmla="*/ 74 w 200"/>
                      <a:gd name="T89" fmla="*/ 5 h 49"/>
                      <a:gd name="T90" fmla="*/ 49 w 200"/>
                      <a:gd name="T91" fmla="*/ 19 h 49"/>
                      <a:gd name="T92" fmla="*/ 37 w 200"/>
                      <a:gd name="T93" fmla="*/ 14 h 49"/>
                      <a:gd name="T94" fmla="*/ 3 w 200"/>
                      <a:gd name="T95" fmla="*/ 8 h 49"/>
                      <a:gd name="T96" fmla="*/ 74 w 200"/>
                      <a:gd name="T9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49">
                        <a:moveTo>
                          <a:pt x="155" y="35"/>
                        </a:moveTo>
                        <a:cubicBezTo>
                          <a:pt x="155" y="35"/>
                          <a:pt x="155" y="35"/>
                          <a:pt x="155" y="36"/>
                        </a:cubicBezTo>
                        <a:cubicBezTo>
                          <a:pt x="155" y="44"/>
                          <a:pt x="155" y="47"/>
                          <a:pt x="155" y="47"/>
                        </a:cubicBezTo>
                        <a:cubicBezTo>
                          <a:pt x="155" y="48"/>
                          <a:pt x="155" y="48"/>
                          <a:pt x="154" y="49"/>
                        </a:cubicBezTo>
                        <a:cubicBezTo>
                          <a:pt x="154" y="49"/>
                          <a:pt x="154" y="49"/>
                          <a:pt x="153" y="49"/>
                        </a:cubicBezTo>
                        <a:cubicBezTo>
                          <a:pt x="153" y="49"/>
                          <a:pt x="153" y="49"/>
                          <a:pt x="152" y="48"/>
                        </a:cubicBezTo>
                        <a:cubicBezTo>
                          <a:pt x="144" y="44"/>
                          <a:pt x="144" y="44"/>
                          <a:pt x="144" y="44"/>
                        </a:cubicBezTo>
                        <a:cubicBezTo>
                          <a:pt x="138" y="40"/>
                          <a:pt x="134" y="38"/>
                          <a:pt x="130" y="36"/>
                        </a:cubicBezTo>
                        <a:cubicBezTo>
                          <a:pt x="133" y="34"/>
                          <a:pt x="133" y="34"/>
                          <a:pt x="133" y="34"/>
                        </a:cubicBezTo>
                        <a:cubicBezTo>
                          <a:pt x="140" y="38"/>
                          <a:pt x="144" y="40"/>
                          <a:pt x="147" y="42"/>
                        </a:cubicBezTo>
                        <a:cubicBezTo>
                          <a:pt x="147" y="42"/>
                          <a:pt x="147" y="42"/>
                          <a:pt x="147" y="42"/>
                        </a:cubicBezTo>
                        <a:cubicBezTo>
                          <a:pt x="152" y="45"/>
                          <a:pt x="152" y="45"/>
                          <a:pt x="152" y="45"/>
                        </a:cubicBezTo>
                        <a:cubicBezTo>
                          <a:pt x="152" y="40"/>
                          <a:pt x="152" y="38"/>
                          <a:pt x="152" y="37"/>
                        </a:cubicBezTo>
                        <a:cubicBezTo>
                          <a:pt x="148" y="34"/>
                          <a:pt x="143" y="32"/>
                          <a:pt x="140" y="30"/>
                        </a:cubicBezTo>
                        <a:cubicBezTo>
                          <a:pt x="143" y="28"/>
                          <a:pt x="143" y="28"/>
                          <a:pt x="143" y="28"/>
                        </a:cubicBezTo>
                        <a:cubicBezTo>
                          <a:pt x="155" y="35"/>
                          <a:pt x="155" y="35"/>
                          <a:pt x="155" y="35"/>
                        </a:cubicBezTo>
                        <a:close/>
                        <a:moveTo>
                          <a:pt x="200" y="8"/>
                        </a:moveTo>
                        <a:cubicBezTo>
                          <a:pt x="156" y="33"/>
                          <a:pt x="156" y="33"/>
                          <a:pt x="156" y="33"/>
                        </a:cubicBezTo>
                        <a:cubicBezTo>
                          <a:pt x="157" y="34"/>
                          <a:pt x="157" y="35"/>
                          <a:pt x="157" y="36"/>
                        </a:cubicBezTo>
                        <a:cubicBezTo>
                          <a:pt x="157" y="36"/>
                          <a:pt x="157" y="36"/>
                          <a:pt x="157" y="48"/>
                        </a:cubicBezTo>
                        <a:cubicBezTo>
                          <a:pt x="157" y="48"/>
                          <a:pt x="157" y="48"/>
                          <a:pt x="198" y="25"/>
                        </a:cubicBezTo>
                        <a:cubicBezTo>
                          <a:pt x="199" y="24"/>
                          <a:pt x="200" y="23"/>
                          <a:pt x="200" y="22"/>
                        </a:cubicBezTo>
                        <a:cubicBezTo>
                          <a:pt x="200" y="22"/>
                          <a:pt x="200" y="22"/>
                          <a:pt x="200" y="8"/>
                        </a:cubicBezTo>
                        <a:cubicBezTo>
                          <a:pt x="200" y="8"/>
                          <a:pt x="200" y="8"/>
                          <a:pt x="200" y="8"/>
                        </a:cubicBezTo>
                        <a:close/>
                        <a:moveTo>
                          <a:pt x="150" y="39"/>
                        </a:moveTo>
                        <a:cubicBezTo>
                          <a:pt x="150" y="38"/>
                          <a:pt x="150" y="38"/>
                          <a:pt x="149" y="38"/>
                        </a:cubicBezTo>
                        <a:cubicBezTo>
                          <a:pt x="148" y="38"/>
                          <a:pt x="148" y="38"/>
                          <a:pt x="148" y="39"/>
                        </a:cubicBezTo>
                        <a:cubicBezTo>
                          <a:pt x="148" y="40"/>
                          <a:pt x="148" y="40"/>
                          <a:pt x="149" y="40"/>
                        </a:cubicBezTo>
                        <a:cubicBezTo>
                          <a:pt x="150" y="40"/>
                          <a:pt x="150" y="40"/>
                          <a:pt x="150" y="39"/>
                        </a:cubicBezTo>
                        <a:close/>
                        <a:moveTo>
                          <a:pt x="90" y="28"/>
                        </a:moveTo>
                        <a:cubicBezTo>
                          <a:pt x="86" y="30"/>
                          <a:pt x="86" y="30"/>
                          <a:pt x="86" y="30"/>
                        </a:cubicBezTo>
                        <a:cubicBezTo>
                          <a:pt x="90" y="32"/>
                          <a:pt x="94" y="35"/>
                          <a:pt x="99" y="37"/>
                        </a:cubicBezTo>
                        <a:cubicBezTo>
                          <a:pt x="99" y="38"/>
                          <a:pt x="99" y="40"/>
                          <a:pt x="99" y="45"/>
                        </a:cubicBezTo>
                        <a:cubicBezTo>
                          <a:pt x="99" y="45"/>
                          <a:pt x="99" y="45"/>
                          <a:pt x="93" y="42"/>
                        </a:cubicBezTo>
                        <a:cubicBezTo>
                          <a:pt x="93" y="42"/>
                          <a:pt x="93" y="42"/>
                          <a:pt x="93" y="42"/>
                        </a:cubicBezTo>
                        <a:cubicBezTo>
                          <a:pt x="91" y="40"/>
                          <a:pt x="86" y="38"/>
                          <a:pt x="80" y="34"/>
                        </a:cubicBezTo>
                        <a:cubicBezTo>
                          <a:pt x="77" y="36"/>
                          <a:pt x="77" y="36"/>
                          <a:pt x="77" y="36"/>
                        </a:cubicBezTo>
                        <a:cubicBezTo>
                          <a:pt x="80" y="38"/>
                          <a:pt x="85" y="41"/>
                          <a:pt x="91" y="44"/>
                        </a:cubicBezTo>
                        <a:cubicBezTo>
                          <a:pt x="91" y="44"/>
                          <a:pt x="91" y="44"/>
                          <a:pt x="99" y="48"/>
                        </a:cubicBezTo>
                        <a:cubicBezTo>
                          <a:pt x="99" y="49"/>
                          <a:pt x="100" y="49"/>
                          <a:pt x="100" y="49"/>
                        </a:cubicBezTo>
                        <a:cubicBezTo>
                          <a:pt x="100" y="49"/>
                          <a:pt x="101" y="49"/>
                          <a:pt x="101" y="49"/>
                        </a:cubicBezTo>
                        <a:cubicBezTo>
                          <a:pt x="101" y="48"/>
                          <a:pt x="102" y="48"/>
                          <a:pt x="102" y="47"/>
                        </a:cubicBezTo>
                        <a:cubicBezTo>
                          <a:pt x="102" y="47"/>
                          <a:pt x="102" y="44"/>
                          <a:pt x="102" y="36"/>
                        </a:cubicBezTo>
                        <a:cubicBezTo>
                          <a:pt x="102" y="35"/>
                          <a:pt x="102" y="35"/>
                          <a:pt x="101" y="35"/>
                        </a:cubicBezTo>
                        <a:cubicBezTo>
                          <a:pt x="101" y="35"/>
                          <a:pt x="101" y="35"/>
                          <a:pt x="90" y="28"/>
                        </a:cubicBezTo>
                        <a:close/>
                        <a:moveTo>
                          <a:pt x="97" y="39"/>
                        </a:moveTo>
                        <a:cubicBezTo>
                          <a:pt x="97" y="38"/>
                          <a:pt x="96" y="38"/>
                          <a:pt x="95" y="38"/>
                        </a:cubicBezTo>
                        <a:cubicBezTo>
                          <a:pt x="95" y="38"/>
                          <a:pt x="94" y="38"/>
                          <a:pt x="94" y="39"/>
                        </a:cubicBezTo>
                        <a:cubicBezTo>
                          <a:pt x="94" y="40"/>
                          <a:pt x="95" y="40"/>
                          <a:pt x="95" y="40"/>
                        </a:cubicBezTo>
                        <a:cubicBezTo>
                          <a:pt x="96" y="40"/>
                          <a:pt x="97" y="40"/>
                          <a:pt x="97" y="39"/>
                        </a:cubicBezTo>
                        <a:close/>
                        <a:moveTo>
                          <a:pt x="127" y="5"/>
                        </a:moveTo>
                        <a:cubicBezTo>
                          <a:pt x="105" y="18"/>
                          <a:pt x="105" y="18"/>
                          <a:pt x="105" y="18"/>
                        </a:cubicBezTo>
                        <a:cubicBezTo>
                          <a:pt x="104" y="18"/>
                          <a:pt x="104" y="18"/>
                          <a:pt x="104" y="18"/>
                        </a:cubicBezTo>
                        <a:cubicBezTo>
                          <a:pt x="102" y="19"/>
                          <a:pt x="102" y="19"/>
                          <a:pt x="102" y="19"/>
                        </a:cubicBezTo>
                        <a:cubicBezTo>
                          <a:pt x="101" y="19"/>
                          <a:pt x="101" y="19"/>
                          <a:pt x="100" y="19"/>
                        </a:cubicBezTo>
                        <a:cubicBezTo>
                          <a:pt x="99" y="19"/>
                          <a:pt x="98" y="19"/>
                          <a:pt x="98" y="19"/>
                        </a:cubicBezTo>
                        <a:cubicBezTo>
                          <a:pt x="97" y="18"/>
                          <a:pt x="96" y="18"/>
                          <a:pt x="95" y="17"/>
                        </a:cubicBezTo>
                        <a:cubicBezTo>
                          <a:pt x="95" y="20"/>
                          <a:pt x="95" y="20"/>
                          <a:pt x="95" y="20"/>
                        </a:cubicBezTo>
                        <a:cubicBezTo>
                          <a:pt x="95" y="22"/>
                          <a:pt x="95" y="22"/>
                          <a:pt x="95" y="22"/>
                        </a:cubicBezTo>
                        <a:cubicBezTo>
                          <a:pt x="95" y="22"/>
                          <a:pt x="95" y="22"/>
                          <a:pt x="95" y="22"/>
                        </a:cubicBezTo>
                        <a:cubicBezTo>
                          <a:pt x="95" y="24"/>
                          <a:pt x="94" y="26"/>
                          <a:pt x="93" y="27"/>
                        </a:cubicBezTo>
                        <a:cubicBezTo>
                          <a:pt x="92" y="27"/>
                          <a:pt x="92" y="27"/>
                          <a:pt x="92" y="27"/>
                        </a:cubicBezTo>
                        <a:cubicBezTo>
                          <a:pt x="100" y="32"/>
                          <a:pt x="100" y="32"/>
                          <a:pt x="100" y="32"/>
                        </a:cubicBezTo>
                        <a:cubicBezTo>
                          <a:pt x="120" y="21"/>
                          <a:pt x="131" y="14"/>
                          <a:pt x="137" y="11"/>
                        </a:cubicBezTo>
                        <a:lnTo>
                          <a:pt x="127" y="5"/>
                        </a:lnTo>
                        <a:close/>
                        <a:moveTo>
                          <a:pt x="42" y="40"/>
                        </a:moveTo>
                        <a:cubicBezTo>
                          <a:pt x="43" y="40"/>
                          <a:pt x="43" y="40"/>
                          <a:pt x="43" y="39"/>
                        </a:cubicBezTo>
                        <a:cubicBezTo>
                          <a:pt x="43" y="38"/>
                          <a:pt x="43" y="38"/>
                          <a:pt x="42" y="38"/>
                        </a:cubicBezTo>
                        <a:cubicBezTo>
                          <a:pt x="41" y="38"/>
                          <a:pt x="41" y="38"/>
                          <a:pt x="41" y="39"/>
                        </a:cubicBezTo>
                        <a:cubicBezTo>
                          <a:pt x="41" y="40"/>
                          <a:pt x="41" y="40"/>
                          <a:pt x="42" y="40"/>
                        </a:cubicBezTo>
                        <a:close/>
                        <a:moveTo>
                          <a:pt x="189" y="0"/>
                        </a:moveTo>
                        <a:cubicBezTo>
                          <a:pt x="158" y="18"/>
                          <a:pt x="158" y="18"/>
                          <a:pt x="158" y="18"/>
                        </a:cubicBezTo>
                        <a:cubicBezTo>
                          <a:pt x="158" y="18"/>
                          <a:pt x="158" y="18"/>
                          <a:pt x="157" y="18"/>
                        </a:cubicBezTo>
                        <a:cubicBezTo>
                          <a:pt x="156" y="19"/>
                          <a:pt x="156" y="19"/>
                          <a:pt x="156" y="19"/>
                        </a:cubicBezTo>
                        <a:cubicBezTo>
                          <a:pt x="155" y="19"/>
                          <a:pt x="154" y="19"/>
                          <a:pt x="153" y="19"/>
                        </a:cubicBezTo>
                        <a:cubicBezTo>
                          <a:pt x="153" y="19"/>
                          <a:pt x="152" y="19"/>
                          <a:pt x="151" y="19"/>
                        </a:cubicBezTo>
                        <a:cubicBezTo>
                          <a:pt x="150" y="18"/>
                          <a:pt x="149" y="17"/>
                          <a:pt x="148" y="17"/>
                        </a:cubicBezTo>
                        <a:cubicBezTo>
                          <a:pt x="148" y="20"/>
                          <a:pt x="148" y="20"/>
                          <a:pt x="148" y="20"/>
                        </a:cubicBezTo>
                        <a:cubicBezTo>
                          <a:pt x="148" y="22"/>
                          <a:pt x="148" y="22"/>
                          <a:pt x="148" y="22"/>
                        </a:cubicBezTo>
                        <a:cubicBezTo>
                          <a:pt x="148" y="22"/>
                          <a:pt x="148" y="22"/>
                          <a:pt x="148" y="22"/>
                        </a:cubicBezTo>
                        <a:cubicBezTo>
                          <a:pt x="148" y="24"/>
                          <a:pt x="147" y="26"/>
                          <a:pt x="146" y="27"/>
                        </a:cubicBezTo>
                        <a:cubicBezTo>
                          <a:pt x="145" y="27"/>
                          <a:pt x="145" y="27"/>
                          <a:pt x="145" y="27"/>
                        </a:cubicBezTo>
                        <a:cubicBezTo>
                          <a:pt x="154" y="32"/>
                          <a:pt x="154" y="32"/>
                          <a:pt x="154" y="32"/>
                        </a:cubicBezTo>
                        <a:cubicBezTo>
                          <a:pt x="199" y="6"/>
                          <a:pt x="199" y="6"/>
                          <a:pt x="199" y="6"/>
                        </a:cubicBezTo>
                        <a:cubicBezTo>
                          <a:pt x="198" y="6"/>
                          <a:pt x="198" y="6"/>
                          <a:pt x="198" y="5"/>
                        </a:cubicBezTo>
                        <a:cubicBezTo>
                          <a:pt x="195" y="4"/>
                          <a:pt x="192" y="2"/>
                          <a:pt x="189" y="0"/>
                        </a:cubicBezTo>
                        <a:close/>
                        <a:moveTo>
                          <a:pt x="144" y="14"/>
                        </a:moveTo>
                        <a:cubicBezTo>
                          <a:pt x="143" y="14"/>
                          <a:pt x="143" y="14"/>
                          <a:pt x="143" y="14"/>
                        </a:cubicBezTo>
                        <a:cubicBezTo>
                          <a:pt x="139" y="12"/>
                          <a:pt x="139" y="12"/>
                          <a:pt x="139" y="12"/>
                        </a:cubicBezTo>
                        <a:cubicBezTo>
                          <a:pt x="102" y="33"/>
                          <a:pt x="102" y="33"/>
                          <a:pt x="102" y="33"/>
                        </a:cubicBezTo>
                        <a:cubicBezTo>
                          <a:pt x="103" y="34"/>
                          <a:pt x="104" y="35"/>
                          <a:pt x="104" y="36"/>
                        </a:cubicBezTo>
                        <a:cubicBezTo>
                          <a:pt x="104" y="36"/>
                          <a:pt x="104" y="36"/>
                          <a:pt x="104" y="48"/>
                        </a:cubicBezTo>
                        <a:cubicBezTo>
                          <a:pt x="104" y="48"/>
                          <a:pt x="104" y="48"/>
                          <a:pt x="145" y="25"/>
                        </a:cubicBezTo>
                        <a:cubicBezTo>
                          <a:pt x="146" y="24"/>
                          <a:pt x="146" y="23"/>
                          <a:pt x="146" y="22"/>
                        </a:cubicBezTo>
                        <a:cubicBezTo>
                          <a:pt x="146" y="22"/>
                          <a:pt x="146" y="22"/>
                          <a:pt x="146" y="16"/>
                        </a:cubicBezTo>
                        <a:cubicBezTo>
                          <a:pt x="145" y="15"/>
                          <a:pt x="145" y="15"/>
                          <a:pt x="144" y="14"/>
                        </a:cubicBezTo>
                        <a:close/>
                        <a:moveTo>
                          <a:pt x="48" y="35"/>
                        </a:moveTo>
                        <a:cubicBezTo>
                          <a:pt x="48" y="35"/>
                          <a:pt x="48" y="35"/>
                          <a:pt x="48" y="36"/>
                        </a:cubicBezTo>
                        <a:cubicBezTo>
                          <a:pt x="48" y="44"/>
                          <a:pt x="48" y="47"/>
                          <a:pt x="48" y="47"/>
                        </a:cubicBezTo>
                        <a:cubicBezTo>
                          <a:pt x="48" y="48"/>
                          <a:pt x="48" y="48"/>
                          <a:pt x="48" y="49"/>
                        </a:cubicBezTo>
                        <a:cubicBezTo>
                          <a:pt x="47" y="49"/>
                          <a:pt x="47" y="49"/>
                          <a:pt x="47" y="49"/>
                        </a:cubicBezTo>
                        <a:cubicBezTo>
                          <a:pt x="46" y="49"/>
                          <a:pt x="46" y="49"/>
                          <a:pt x="46" y="48"/>
                        </a:cubicBezTo>
                        <a:cubicBezTo>
                          <a:pt x="37" y="44"/>
                          <a:pt x="37" y="44"/>
                          <a:pt x="37" y="44"/>
                        </a:cubicBezTo>
                        <a:cubicBezTo>
                          <a:pt x="17" y="32"/>
                          <a:pt x="8" y="27"/>
                          <a:pt x="8" y="27"/>
                        </a:cubicBezTo>
                        <a:cubicBezTo>
                          <a:pt x="8" y="27"/>
                          <a:pt x="8" y="27"/>
                          <a:pt x="8" y="27"/>
                        </a:cubicBezTo>
                        <a:cubicBezTo>
                          <a:pt x="5" y="25"/>
                          <a:pt x="2" y="24"/>
                          <a:pt x="2" y="24"/>
                        </a:cubicBezTo>
                        <a:cubicBezTo>
                          <a:pt x="1" y="23"/>
                          <a:pt x="1" y="23"/>
                          <a:pt x="1" y="23"/>
                        </a:cubicBezTo>
                        <a:cubicBezTo>
                          <a:pt x="0" y="22"/>
                          <a:pt x="0" y="22"/>
                          <a:pt x="0" y="22"/>
                        </a:cubicBezTo>
                        <a:cubicBezTo>
                          <a:pt x="0" y="14"/>
                          <a:pt x="0" y="12"/>
                          <a:pt x="0" y="11"/>
                        </a:cubicBezTo>
                        <a:cubicBezTo>
                          <a:pt x="0" y="10"/>
                          <a:pt x="1" y="10"/>
                          <a:pt x="1" y="10"/>
                        </a:cubicBezTo>
                        <a:cubicBezTo>
                          <a:pt x="2" y="9"/>
                          <a:pt x="3" y="9"/>
                          <a:pt x="3" y="10"/>
                        </a:cubicBezTo>
                        <a:cubicBezTo>
                          <a:pt x="6" y="11"/>
                          <a:pt x="6" y="11"/>
                          <a:pt x="6" y="11"/>
                        </a:cubicBezTo>
                        <a:cubicBezTo>
                          <a:pt x="6" y="11"/>
                          <a:pt x="6" y="11"/>
                          <a:pt x="6" y="11"/>
                        </a:cubicBezTo>
                        <a:cubicBezTo>
                          <a:pt x="48" y="35"/>
                          <a:pt x="48" y="35"/>
                          <a:pt x="48" y="35"/>
                        </a:cubicBezTo>
                        <a:close/>
                        <a:moveTo>
                          <a:pt x="45" y="37"/>
                        </a:moveTo>
                        <a:cubicBezTo>
                          <a:pt x="3" y="13"/>
                          <a:pt x="3" y="13"/>
                          <a:pt x="3" y="13"/>
                        </a:cubicBezTo>
                        <a:cubicBezTo>
                          <a:pt x="3" y="18"/>
                          <a:pt x="3" y="20"/>
                          <a:pt x="3" y="21"/>
                        </a:cubicBezTo>
                        <a:cubicBezTo>
                          <a:pt x="3" y="21"/>
                          <a:pt x="3" y="21"/>
                          <a:pt x="3" y="21"/>
                        </a:cubicBezTo>
                        <a:cubicBezTo>
                          <a:pt x="4" y="21"/>
                          <a:pt x="8" y="24"/>
                          <a:pt x="11" y="26"/>
                        </a:cubicBezTo>
                        <a:cubicBezTo>
                          <a:pt x="11" y="26"/>
                          <a:pt x="11" y="26"/>
                          <a:pt x="11" y="25"/>
                        </a:cubicBezTo>
                        <a:cubicBezTo>
                          <a:pt x="27" y="34"/>
                          <a:pt x="36" y="40"/>
                          <a:pt x="40" y="42"/>
                        </a:cubicBezTo>
                        <a:cubicBezTo>
                          <a:pt x="40" y="42"/>
                          <a:pt x="40" y="42"/>
                          <a:pt x="40" y="42"/>
                        </a:cubicBezTo>
                        <a:cubicBezTo>
                          <a:pt x="45" y="45"/>
                          <a:pt x="45" y="45"/>
                          <a:pt x="45" y="45"/>
                        </a:cubicBezTo>
                        <a:cubicBezTo>
                          <a:pt x="45" y="40"/>
                          <a:pt x="45" y="38"/>
                          <a:pt x="45" y="37"/>
                        </a:cubicBezTo>
                        <a:close/>
                        <a:moveTo>
                          <a:pt x="90" y="14"/>
                        </a:moveTo>
                        <a:cubicBezTo>
                          <a:pt x="89" y="14"/>
                          <a:pt x="89" y="14"/>
                          <a:pt x="89" y="14"/>
                        </a:cubicBezTo>
                        <a:cubicBezTo>
                          <a:pt x="86" y="12"/>
                          <a:pt x="86" y="12"/>
                          <a:pt x="86" y="12"/>
                        </a:cubicBezTo>
                        <a:cubicBezTo>
                          <a:pt x="49" y="33"/>
                          <a:pt x="49" y="33"/>
                          <a:pt x="49" y="33"/>
                        </a:cubicBezTo>
                        <a:cubicBezTo>
                          <a:pt x="50" y="34"/>
                          <a:pt x="51" y="35"/>
                          <a:pt x="51" y="36"/>
                        </a:cubicBezTo>
                        <a:cubicBezTo>
                          <a:pt x="51" y="36"/>
                          <a:pt x="51" y="36"/>
                          <a:pt x="51" y="48"/>
                        </a:cubicBezTo>
                        <a:cubicBezTo>
                          <a:pt x="51" y="48"/>
                          <a:pt x="51" y="48"/>
                          <a:pt x="91" y="25"/>
                        </a:cubicBezTo>
                        <a:cubicBezTo>
                          <a:pt x="92" y="24"/>
                          <a:pt x="93" y="23"/>
                          <a:pt x="93" y="22"/>
                        </a:cubicBezTo>
                        <a:cubicBezTo>
                          <a:pt x="93" y="22"/>
                          <a:pt x="93" y="22"/>
                          <a:pt x="93" y="16"/>
                        </a:cubicBezTo>
                        <a:cubicBezTo>
                          <a:pt x="91" y="15"/>
                          <a:pt x="91" y="15"/>
                          <a:pt x="90" y="14"/>
                        </a:cubicBezTo>
                        <a:close/>
                        <a:moveTo>
                          <a:pt x="74" y="5"/>
                        </a:moveTo>
                        <a:cubicBezTo>
                          <a:pt x="52" y="18"/>
                          <a:pt x="52" y="18"/>
                          <a:pt x="52" y="18"/>
                        </a:cubicBezTo>
                        <a:cubicBezTo>
                          <a:pt x="51" y="18"/>
                          <a:pt x="51" y="18"/>
                          <a:pt x="51" y="18"/>
                        </a:cubicBezTo>
                        <a:cubicBezTo>
                          <a:pt x="49" y="19"/>
                          <a:pt x="49" y="19"/>
                          <a:pt x="49" y="19"/>
                        </a:cubicBezTo>
                        <a:cubicBezTo>
                          <a:pt x="48" y="19"/>
                          <a:pt x="47" y="19"/>
                          <a:pt x="47" y="19"/>
                        </a:cubicBezTo>
                        <a:cubicBezTo>
                          <a:pt x="46" y="19"/>
                          <a:pt x="45" y="19"/>
                          <a:pt x="44" y="19"/>
                        </a:cubicBezTo>
                        <a:cubicBezTo>
                          <a:pt x="40" y="16"/>
                          <a:pt x="38" y="15"/>
                          <a:pt x="37" y="14"/>
                        </a:cubicBezTo>
                        <a:cubicBezTo>
                          <a:pt x="36" y="14"/>
                          <a:pt x="36" y="14"/>
                          <a:pt x="36" y="14"/>
                        </a:cubicBezTo>
                        <a:cubicBezTo>
                          <a:pt x="14" y="1"/>
                          <a:pt x="14" y="1"/>
                          <a:pt x="14" y="1"/>
                        </a:cubicBezTo>
                        <a:cubicBezTo>
                          <a:pt x="3" y="8"/>
                          <a:pt x="3" y="8"/>
                          <a:pt x="3" y="8"/>
                        </a:cubicBezTo>
                        <a:cubicBezTo>
                          <a:pt x="47" y="32"/>
                          <a:pt x="47" y="32"/>
                          <a:pt x="47" y="32"/>
                        </a:cubicBezTo>
                        <a:cubicBezTo>
                          <a:pt x="66" y="21"/>
                          <a:pt x="77" y="14"/>
                          <a:pt x="84" y="11"/>
                        </a:cubicBezTo>
                        <a:lnTo>
                          <a:pt x="7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grpSp>
          </p:grpSp>
          <p:sp>
            <p:nvSpPr>
              <p:cNvPr id="72" name="Rounded Rectangle 71"/>
              <p:cNvSpPr/>
              <p:nvPr/>
            </p:nvSpPr>
            <p:spPr bwMode="auto">
              <a:xfrm>
                <a:off x="9036609" y="3709708"/>
                <a:ext cx="1179745" cy="618449"/>
              </a:xfrm>
              <a:prstGeom prst="round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b="1" dirty="0" smtClean="0">
                    <a:gradFill>
                      <a:gsLst>
                        <a:gs pos="0">
                          <a:srgbClr val="FFFFFF"/>
                        </a:gs>
                        <a:gs pos="100000">
                          <a:srgbClr val="FFFFFF"/>
                        </a:gs>
                      </a:gsLst>
                      <a:lin ang="5400000" scaled="0"/>
                    </a:gradFill>
                    <a:ea typeface="Segoe UI" pitchFamily="34" charset="0"/>
                    <a:cs typeface="Segoe UI" pitchFamily="34" charset="0"/>
                  </a:rPr>
                  <a:t>Mirrored Space</a:t>
                </a:r>
              </a:p>
            </p:txBody>
          </p:sp>
          <p:sp>
            <p:nvSpPr>
              <p:cNvPr id="73" name="Rounded Rectangle 72"/>
              <p:cNvSpPr/>
              <p:nvPr/>
            </p:nvSpPr>
            <p:spPr bwMode="auto">
              <a:xfrm>
                <a:off x="10298339" y="3696561"/>
                <a:ext cx="1207198" cy="636546"/>
              </a:xfrm>
              <a:prstGeom prst="roundRect">
                <a:avLst/>
              </a:prstGeom>
              <a:solidFill>
                <a:schemeClr val="accent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b="1" dirty="0" smtClean="0">
                    <a:gradFill>
                      <a:gsLst>
                        <a:gs pos="0">
                          <a:srgbClr val="FFFFFF"/>
                        </a:gs>
                        <a:gs pos="100000">
                          <a:srgbClr val="FFFFFF"/>
                        </a:gs>
                      </a:gsLst>
                      <a:lin ang="5400000" scaled="0"/>
                    </a:gradFill>
                    <a:ea typeface="Segoe UI" pitchFamily="34" charset="0"/>
                    <a:cs typeface="Segoe UI" pitchFamily="34" charset="0"/>
                  </a:rPr>
                  <a:t>Parity Space</a:t>
                </a:r>
              </a:p>
            </p:txBody>
          </p:sp>
          <p:sp>
            <p:nvSpPr>
              <p:cNvPr id="75" name="Text Placeholder 3"/>
              <p:cNvSpPr txBox="1">
                <a:spLocks/>
              </p:cNvSpPr>
              <p:nvPr/>
            </p:nvSpPr>
            <p:spPr>
              <a:xfrm>
                <a:off x="9394598" y="2690760"/>
                <a:ext cx="1733874" cy="68326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b="1" dirty="0" smtClean="0">
                    <a:solidFill>
                      <a:schemeClr val="tx2"/>
                    </a:solidFill>
                  </a:rPr>
                  <a:t>Windows Server 2012 R2</a:t>
                </a:r>
              </a:p>
            </p:txBody>
          </p:sp>
          <p:sp>
            <p:nvSpPr>
              <p:cNvPr id="76" name="Text Placeholder 3"/>
              <p:cNvSpPr txBox="1">
                <a:spLocks/>
              </p:cNvSpPr>
              <p:nvPr/>
            </p:nvSpPr>
            <p:spPr>
              <a:xfrm>
                <a:off x="11045722" y="4602201"/>
                <a:ext cx="1086187" cy="4339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smtClean="0">
                    <a:solidFill>
                      <a:schemeClr val="tx2"/>
                    </a:solidFill>
                  </a:rPr>
                  <a:t>SSDs</a:t>
                </a:r>
              </a:p>
            </p:txBody>
          </p:sp>
          <p:sp>
            <p:nvSpPr>
              <p:cNvPr id="77" name="Text Placeholder 3"/>
              <p:cNvSpPr txBox="1">
                <a:spLocks/>
              </p:cNvSpPr>
              <p:nvPr/>
            </p:nvSpPr>
            <p:spPr>
              <a:xfrm>
                <a:off x="11080344" y="5066116"/>
                <a:ext cx="1086187" cy="4339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smtClean="0">
                    <a:solidFill>
                      <a:schemeClr val="tx2"/>
                    </a:solidFill>
                  </a:rPr>
                  <a:t>HDDs</a:t>
                </a:r>
              </a:p>
            </p:txBody>
          </p:sp>
        </p:grpSp>
      </p:grpSp>
    </p:spTree>
    <p:extLst>
      <p:ext uri="{BB962C8B-B14F-4D97-AF65-F5344CB8AC3E}">
        <p14:creationId xmlns:p14="http://schemas.microsoft.com/office/powerpoint/2010/main" val="3579274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500"/>
                                        <p:tgtEl>
                                          <p:spTgt spid="3">
                                            <p:bg/>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1000"/>
                                        <p:tgtEl>
                                          <p:spTgt spid="80"/>
                                        </p:tgtEl>
                                      </p:cBhvr>
                                    </p:animEffect>
                                  </p:childTnLst>
                                </p:cTn>
                              </p:par>
                            </p:childTnLst>
                          </p:cTn>
                        </p:par>
                        <p:par>
                          <p:cTn id="20" fill="hold">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38" y="240379"/>
            <a:ext cx="11345785" cy="761097"/>
          </a:xfrm>
        </p:spPr>
        <p:txBody>
          <a:bodyPr/>
          <a:lstStyle/>
          <a:p>
            <a:r>
              <a:rPr lang="en-US" dirty="0" smtClean="0"/>
              <a:t>Example configurations</a:t>
            </a:r>
            <a:br>
              <a:rPr lang="en-US" dirty="0" smtClean="0"/>
            </a:br>
            <a:r>
              <a:rPr lang="en-US" sz="4000" dirty="0" smtClean="0"/>
              <a:t>Building on Storage Spaces clustering enhancements</a:t>
            </a:r>
            <a:endParaRPr lang="en-US" sz="4000" dirty="0"/>
          </a:p>
        </p:txBody>
      </p:sp>
      <p:sp>
        <p:nvSpPr>
          <p:cNvPr id="3" name="Text Placeholder 2"/>
          <p:cNvSpPr>
            <a:spLocks noGrp="1"/>
          </p:cNvSpPr>
          <p:nvPr>
            <p:ph type="body" sz="quarter" idx="10"/>
          </p:nvPr>
        </p:nvSpPr>
        <p:spPr>
          <a:xfrm>
            <a:off x="4523218" y="2137933"/>
            <a:ext cx="7436310" cy="3957430"/>
          </a:xfrm>
        </p:spPr>
        <p:txBody>
          <a:bodyPr/>
          <a:lstStyle/>
          <a:p>
            <a:pPr marL="0" indent="0">
              <a:buNone/>
            </a:pPr>
            <a:r>
              <a:rPr lang="en-US" sz="3600" b="1" dirty="0" smtClean="0"/>
              <a:t>Configuration #1: Capacity optimized</a:t>
            </a:r>
          </a:p>
          <a:p>
            <a:pPr marL="0" indent="0">
              <a:buNone/>
            </a:pPr>
            <a:endParaRPr lang="en-US" sz="600" b="1" dirty="0"/>
          </a:p>
          <a:p>
            <a:pPr marL="0" indent="0">
              <a:buNone/>
            </a:pPr>
            <a:r>
              <a:rPr lang="en-US" sz="2800" dirty="0" smtClean="0"/>
              <a:t>All </a:t>
            </a:r>
            <a:r>
              <a:rPr lang="en-US" sz="2800" dirty="0"/>
              <a:t>HDDs	</a:t>
            </a:r>
          </a:p>
          <a:p>
            <a:pPr marL="342900" lvl="1" indent="0">
              <a:buNone/>
            </a:pPr>
            <a:r>
              <a:rPr lang="en-US" sz="2028" dirty="0"/>
              <a:t>12 drives, single pool, two 8 </a:t>
            </a:r>
            <a:r>
              <a:rPr lang="en-US" sz="2028" dirty="0" smtClean="0"/>
              <a:t>column, single parity Spaces, 	or</a:t>
            </a:r>
          </a:p>
          <a:p>
            <a:pPr marL="342900" lvl="1" indent="0">
              <a:buNone/>
            </a:pPr>
            <a:r>
              <a:rPr lang="en-US" sz="2028" dirty="0" smtClean="0"/>
              <a:t>24 </a:t>
            </a:r>
            <a:r>
              <a:rPr lang="en-US" sz="2028" dirty="0"/>
              <a:t>drives, single pool, four 8 </a:t>
            </a:r>
            <a:r>
              <a:rPr lang="en-US" sz="2028" dirty="0" smtClean="0"/>
              <a:t>column, single parity Spaces</a:t>
            </a:r>
          </a:p>
          <a:p>
            <a:pPr marL="342900" lvl="1" indent="0">
              <a:buNone/>
            </a:pPr>
            <a:r>
              <a:rPr lang="en-US" sz="2028" dirty="0" smtClean="0"/>
              <a:t>(all </a:t>
            </a:r>
            <a:r>
              <a:rPr lang="en-US" sz="2028" dirty="0"/>
              <a:t>i</a:t>
            </a:r>
            <a:r>
              <a:rPr lang="en-US" sz="2028" dirty="0" smtClean="0"/>
              <a:t>nterleave 256)</a:t>
            </a:r>
            <a:endParaRPr lang="en-US" sz="2028" dirty="0"/>
          </a:p>
          <a:p>
            <a:pPr marL="101600" indent="0">
              <a:buNone/>
            </a:pPr>
            <a:endParaRPr lang="en-US" sz="1000" dirty="0" smtClean="0"/>
          </a:p>
          <a:p>
            <a:pPr marL="101600" indent="0">
              <a:buNone/>
            </a:pPr>
            <a:r>
              <a:rPr lang="en-US" sz="2800" dirty="0" smtClean="0"/>
              <a:t>87</a:t>
            </a:r>
            <a:r>
              <a:rPr lang="en-US" sz="2800" dirty="0"/>
              <a:t>% effective drive capacity </a:t>
            </a:r>
          </a:p>
          <a:p>
            <a:pPr marL="101600" indent="0">
              <a:buNone/>
            </a:pPr>
            <a:r>
              <a:rPr lang="en-US" sz="2028" dirty="0">
                <a:latin typeface="+mn-lt"/>
              </a:rPr>
              <a:t>	vs. 50% for 2-way mirrored Spaces</a:t>
            </a:r>
          </a:p>
          <a:p>
            <a:pPr marL="800100" lvl="3" indent="0">
              <a:buNone/>
            </a:pPr>
            <a:endParaRPr lang="en-US" dirty="0" smtClean="0"/>
          </a:p>
        </p:txBody>
      </p:sp>
      <p:sp>
        <p:nvSpPr>
          <p:cNvPr id="26" name="Text Placeholder 3"/>
          <p:cNvSpPr txBox="1">
            <a:spLocks/>
          </p:cNvSpPr>
          <p:nvPr/>
        </p:nvSpPr>
        <p:spPr>
          <a:xfrm>
            <a:off x="954610" y="5560999"/>
            <a:ext cx="2839064" cy="4339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smtClean="0">
                <a:solidFill>
                  <a:schemeClr val="tx2"/>
                </a:solidFill>
              </a:rPr>
              <a:t>Spaces pool</a:t>
            </a:r>
          </a:p>
        </p:txBody>
      </p:sp>
      <p:grpSp>
        <p:nvGrpSpPr>
          <p:cNvPr id="28" name="Group 27"/>
          <p:cNvGrpSpPr/>
          <p:nvPr/>
        </p:nvGrpSpPr>
        <p:grpSpPr>
          <a:xfrm>
            <a:off x="1478172" y="4279286"/>
            <a:ext cx="1811922" cy="1340264"/>
            <a:chOff x="6749581" y="5032465"/>
            <a:chExt cx="1409185" cy="1174725"/>
          </a:xfrm>
        </p:grpSpPr>
        <p:sp>
          <p:nvSpPr>
            <p:cNvPr id="34" name="Rounded Rectangle 33"/>
            <p:cNvSpPr/>
            <p:nvPr/>
          </p:nvSpPr>
          <p:spPr bwMode="auto">
            <a:xfrm>
              <a:off x="6749581" y="5032465"/>
              <a:ext cx="1409185" cy="1174725"/>
            </a:xfrm>
            <a:prstGeom prst="round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5" name="Group 34"/>
            <p:cNvGrpSpPr/>
            <p:nvPr/>
          </p:nvGrpSpPr>
          <p:grpSpPr>
            <a:xfrm>
              <a:off x="6868227" y="5128406"/>
              <a:ext cx="1156356" cy="950704"/>
              <a:chOff x="9338100" y="4408516"/>
              <a:chExt cx="747383" cy="609050"/>
            </a:xfrm>
          </p:grpSpPr>
          <p:sp>
            <p:nvSpPr>
              <p:cNvPr id="36" name="Freeform 14"/>
              <p:cNvSpPr>
                <a:spLocks noEditPoints="1"/>
              </p:cNvSpPr>
              <p:nvPr/>
            </p:nvSpPr>
            <p:spPr bwMode="auto">
              <a:xfrm>
                <a:off x="9338102" y="4599123"/>
                <a:ext cx="747381" cy="183441"/>
              </a:xfrm>
              <a:custGeom>
                <a:avLst/>
                <a:gdLst>
                  <a:gd name="T0" fmla="*/ 155 w 200"/>
                  <a:gd name="T1" fmla="*/ 47 h 49"/>
                  <a:gd name="T2" fmla="*/ 152 w 200"/>
                  <a:gd name="T3" fmla="*/ 48 h 49"/>
                  <a:gd name="T4" fmla="*/ 133 w 200"/>
                  <a:gd name="T5" fmla="*/ 34 h 49"/>
                  <a:gd name="T6" fmla="*/ 152 w 200"/>
                  <a:gd name="T7" fmla="*/ 45 h 49"/>
                  <a:gd name="T8" fmla="*/ 143 w 200"/>
                  <a:gd name="T9" fmla="*/ 28 h 49"/>
                  <a:gd name="T10" fmla="*/ 156 w 200"/>
                  <a:gd name="T11" fmla="*/ 33 h 49"/>
                  <a:gd name="T12" fmla="*/ 198 w 200"/>
                  <a:gd name="T13" fmla="*/ 25 h 49"/>
                  <a:gd name="T14" fmla="*/ 200 w 200"/>
                  <a:gd name="T15" fmla="*/ 8 h 49"/>
                  <a:gd name="T16" fmla="*/ 148 w 200"/>
                  <a:gd name="T17" fmla="*/ 39 h 49"/>
                  <a:gd name="T18" fmla="*/ 90 w 200"/>
                  <a:gd name="T19" fmla="*/ 28 h 49"/>
                  <a:gd name="T20" fmla="*/ 99 w 200"/>
                  <a:gd name="T21" fmla="*/ 45 h 49"/>
                  <a:gd name="T22" fmla="*/ 80 w 200"/>
                  <a:gd name="T23" fmla="*/ 34 h 49"/>
                  <a:gd name="T24" fmla="*/ 99 w 200"/>
                  <a:gd name="T25" fmla="*/ 48 h 49"/>
                  <a:gd name="T26" fmla="*/ 102 w 200"/>
                  <a:gd name="T27" fmla="*/ 47 h 49"/>
                  <a:gd name="T28" fmla="*/ 90 w 200"/>
                  <a:gd name="T29" fmla="*/ 28 h 49"/>
                  <a:gd name="T30" fmla="*/ 94 w 200"/>
                  <a:gd name="T31" fmla="*/ 39 h 49"/>
                  <a:gd name="T32" fmla="*/ 127 w 200"/>
                  <a:gd name="T33" fmla="*/ 5 h 49"/>
                  <a:gd name="T34" fmla="*/ 102 w 200"/>
                  <a:gd name="T35" fmla="*/ 19 h 49"/>
                  <a:gd name="T36" fmla="*/ 95 w 200"/>
                  <a:gd name="T37" fmla="*/ 17 h 49"/>
                  <a:gd name="T38" fmla="*/ 95 w 200"/>
                  <a:gd name="T39" fmla="*/ 22 h 49"/>
                  <a:gd name="T40" fmla="*/ 100 w 200"/>
                  <a:gd name="T41" fmla="*/ 32 h 49"/>
                  <a:gd name="T42" fmla="*/ 42 w 200"/>
                  <a:gd name="T43" fmla="*/ 40 h 49"/>
                  <a:gd name="T44" fmla="*/ 41 w 200"/>
                  <a:gd name="T45" fmla="*/ 39 h 49"/>
                  <a:gd name="T46" fmla="*/ 158 w 200"/>
                  <a:gd name="T47" fmla="*/ 18 h 49"/>
                  <a:gd name="T48" fmla="*/ 153 w 200"/>
                  <a:gd name="T49" fmla="*/ 19 h 49"/>
                  <a:gd name="T50" fmla="*/ 148 w 200"/>
                  <a:gd name="T51" fmla="*/ 20 h 49"/>
                  <a:gd name="T52" fmla="*/ 146 w 200"/>
                  <a:gd name="T53" fmla="*/ 27 h 49"/>
                  <a:gd name="T54" fmla="*/ 199 w 200"/>
                  <a:gd name="T55" fmla="*/ 6 h 49"/>
                  <a:gd name="T56" fmla="*/ 144 w 200"/>
                  <a:gd name="T57" fmla="*/ 14 h 49"/>
                  <a:gd name="T58" fmla="*/ 102 w 200"/>
                  <a:gd name="T59" fmla="*/ 33 h 49"/>
                  <a:gd name="T60" fmla="*/ 145 w 200"/>
                  <a:gd name="T61" fmla="*/ 25 h 49"/>
                  <a:gd name="T62" fmla="*/ 144 w 200"/>
                  <a:gd name="T63" fmla="*/ 14 h 49"/>
                  <a:gd name="T64" fmla="*/ 48 w 200"/>
                  <a:gd name="T65" fmla="*/ 47 h 49"/>
                  <a:gd name="T66" fmla="*/ 46 w 200"/>
                  <a:gd name="T67" fmla="*/ 48 h 49"/>
                  <a:gd name="T68" fmla="*/ 8 w 200"/>
                  <a:gd name="T69" fmla="*/ 27 h 49"/>
                  <a:gd name="T70" fmla="*/ 0 w 200"/>
                  <a:gd name="T71" fmla="*/ 22 h 49"/>
                  <a:gd name="T72" fmla="*/ 3 w 200"/>
                  <a:gd name="T73" fmla="*/ 10 h 49"/>
                  <a:gd name="T74" fmla="*/ 48 w 200"/>
                  <a:gd name="T75" fmla="*/ 35 h 49"/>
                  <a:gd name="T76" fmla="*/ 3 w 200"/>
                  <a:gd name="T77" fmla="*/ 21 h 49"/>
                  <a:gd name="T78" fmla="*/ 11 w 200"/>
                  <a:gd name="T79" fmla="*/ 25 h 49"/>
                  <a:gd name="T80" fmla="*/ 45 w 200"/>
                  <a:gd name="T81" fmla="*/ 45 h 49"/>
                  <a:gd name="T82" fmla="*/ 89 w 200"/>
                  <a:gd name="T83" fmla="*/ 14 h 49"/>
                  <a:gd name="T84" fmla="*/ 51 w 200"/>
                  <a:gd name="T85" fmla="*/ 36 h 49"/>
                  <a:gd name="T86" fmla="*/ 93 w 200"/>
                  <a:gd name="T87" fmla="*/ 22 h 49"/>
                  <a:gd name="T88" fmla="*/ 74 w 200"/>
                  <a:gd name="T89" fmla="*/ 5 h 49"/>
                  <a:gd name="T90" fmla="*/ 49 w 200"/>
                  <a:gd name="T91" fmla="*/ 19 h 49"/>
                  <a:gd name="T92" fmla="*/ 37 w 200"/>
                  <a:gd name="T93" fmla="*/ 14 h 49"/>
                  <a:gd name="T94" fmla="*/ 3 w 200"/>
                  <a:gd name="T95" fmla="*/ 8 h 49"/>
                  <a:gd name="T96" fmla="*/ 74 w 200"/>
                  <a:gd name="T9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49">
                    <a:moveTo>
                      <a:pt x="155" y="35"/>
                    </a:moveTo>
                    <a:cubicBezTo>
                      <a:pt x="155" y="35"/>
                      <a:pt x="155" y="35"/>
                      <a:pt x="155" y="36"/>
                    </a:cubicBezTo>
                    <a:cubicBezTo>
                      <a:pt x="155" y="44"/>
                      <a:pt x="155" y="47"/>
                      <a:pt x="155" y="47"/>
                    </a:cubicBezTo>
                    <a:cubicBezTo>
                      <a:pt x="155" y="48"/>
                      <a:pt x="155" y="48"/>
                      <a:pt x="154" y="49"/>
                    </a:cubicBezTo>
                    <a:cubicBezTo>
                      <a:pt x="154" y="49"/>
                      <a:pt x="154" y="49"/>
                      <a:pt x="153" y="49"/>
                    </a:cubicBezTo>
                    <a:cubicBezTo>
                      <a:pt x="153" y="49"/>
                      <a:pt x="153" y="49"/>
                      <a:pt x="152" y="48"/>
                    </a:cubicBezTo>
                    <a:cubicBezTo>
                      <a:pt x="144" y="44"/>
                      <a:pt x="144" y="44"/>
                      <a:pt x="144" y="44"/>
                    </a:cubicBezTo>
                    <a:cubicBezTo>
                      <a:pt x="138" y="40"/>
                      <a:pt x="134" y="38"/>
                      <a:pt x="130" y="36"/>
                    </a:cubicBezTo>
                    <a:cubicBezTo>
                      <a:pt x="133" y="34"/>
                      <a:pt x="133" y="34"/>
                      <a:pt x="133" y="34"/>
                    </a:cubicBezTo>
                    <a:cubicBezTo>
                      <a:pt x="140" y="38"/>
                      <a:pt x="144" y="40"/>
                      <a:pt x="147" y="42"/>
                    </a:cubicBezTo>
                    <a:cubicBezTo>
                      <a:pt x="147" y="42"/>
                      <a:pt x="147" y="42"/>
                      <a:pt x="147" y="42"/>
                    </a:cubicBezTo>
                    <a:cubicBezTo>
                      <a:pt x="152" y="45"/>
                      <a:pt x="152" y="45"/>
                      <a:pt x="152" y="45"/>
                    </a:cubicBezTo>
                    <a:cubicBezTo>
                      <a:pt x="152" y="40"/>
                      <a:pt x="152" y="38"/>
                      <a:pt x="152" y="37"/>
                    </a:cubicBezTo>
                    <a:cubicBezTo>
                      <a:pt x="148" y="34"/>
                      <a:pt x="143" y="32"/>
                      <a:pt x="140" y="30"/>
                    </a:cubicBezTo>
                    <a:cubicBezTo>
                      <a:pt x="143" y="28"/>
                      <a:pt x="143" y="28"/>
                      <a:pt x="143" y="28"/>
                    </a:cubicBezTo>
                    <a:cubicBezTo>
                      <a:pt x="155" y="35"/>
                      <a:pt x="155" y="35"/>
                      <a:pt x="155" y="35"/>
                    </a:cubicBezTo>
                    <a:close/>
                    <a:moveTo>
                      <a:pt x="200" y="8"/>
                    </a:moveTo>
                    <a:cubicBezTo>
                      <a:pt x="156" y="33"/>
                      <a:pt x="156" y="33"/>
                      <a:pt x="156" y="33"/>
                    </a:cubicBezTo>
                    <a:cubicBezTo>
                      <a:pt x="157" y="34"/>
                      <a:pt x="157" y="35"/>
                      <a:pt x="157" y="36"/>
                    </a:cubicBezTo>
                    <a:cubicBezTo>
                      <a:pt x="157" y="36"/>
                      <a:pt x="157" y="36"/>
                      <a:pt x="157" y="48"/>
                    </a:cubicBezTo>
                    <a:cubicBezTo>
                      <a:pt x="157" y="48"/>
                      <a:pt x="157" y="48"/>
                      <a:pt x="198" y="25"/>
                    </a:cubicBezTo>
                    <a:cubicBezTo>
                      <a:pt x="199" y="24"/>
                      <a:pt x="200" y="23"/>
                      <a:pt x="200" y="22"/>
                    </a:cubicBezTo>
                    <a:cubicBezTo>
                      <a:pt x="200" y="22"/>
                      <a:pt x="200" y="22"/>
                      <a:pt x="200" y="8"/>
                    </a:cubicBezTo>
                    <a:cubicBezTo>
                      <a:pt x="200" y="8"/>
                      <a:pt x="200" y="8"/>
                      <a:pt x="200" y="8"/>
                    </a:cubicBezTo>
                    <a:close/>
                    <a:moveTo>
                      <a:pt x="150" y="39"/>
                    </a:moveTo>
                    <a:cubicBezTo>
                      <a:pt x="150" y="38"/>
                      <a:pt x="150" y="38"/>
                      <a:pt x="149" y="38"/>
                    </a:cubicBezTo>
                    <a:cubicBezTo>
                      <a:pt x="148" y="38"/>
                      <a:pt x="148" y="38"/>
                      <a:pt x="148" y="39"/>
                    </a:cubicBezTo>
                    <a:cubicBezTo>
                      <a:pt x="148" y="40"/>
                      <a:pt x="148" y="40"/>
                      <a:pt x="149" y="40"/>
                    </a:cubicBezTo>
                    <a:cubicBezTo>
                      <a:pt x="150" y="40"/>
                      <a:pt x="150" y="40"/>
                      <a:pt x="150" y="39"/>
                    </a:cubicBezTo>
                    <a:close/>
                    <a:moveTo>
                      <a:pt x="90" y="28"/>
                    </a:moveTo>
                    <a:cubicBezTo>
                      <a:pt x="86" y="30"/>
                      <a:pt x="86" y="30"/>
                      <a:pt x="86" y="30"/>
                    </a:cubicBezTo>
                    <a:cubicBezTo>
                      <a:pt x="90" y="32"/>
                      <a:pt x="94" y="35"/>
                      <a:pt x="99" y="37"/>
                    </a:cubicBezTo>
                    <a:cubicBezTo>
                      <a:pt x="99" y="38"/>
                      <a:pt x="99" y="40"/>
                      <a:pt x="99" y="45"/>
                    </a:cubicBezTo>
                    <a:cubicBezTo>
                      <a:pt x="99" y="45"/>
                      <a:pt x="99" y="45"/>
                      <a:pt x="93" y="42"/>
                    </a:cubicBezTo>
                    <a:cubicBezTo>
                      <a:pt x="93" y="42"/>
                      <a:pt x="93" y="42"/>
                      <a:pt x="93" y="42"/>
                    </a:cubicBezTo>
                    <a:cubicBezTo>
                      <a:pt x="91" y="40"/>
                      <a:pt x="86" y="38"/>
                      <a:pt x="80" y="34"/>
                    </a:cubicBezTo>
                    <a:cubicBezTo>
                      <a:pt x="77" y="36"/>
                      <a:pt x="77" y="36"/>
                      <a:pt x="77" y="36"/>
                    </a:cubicBezTo>
                    <a:cubicBezTo>
                      <a:pt x="80" y="38"/>
                      <a:pt x="85" y="41"/>
                      <a:pt x="91" y="44"/>
                    </a:cubicBezTo>
                    <a:cubicBezTo>
                      <a:pt x="91" y="44"/>
                      <a:pt x="91" y="44"/>
                      <a:pt x="99" y="48"/>
                    </a:cubicBezTo>
                    <a:cubicBezTo>
                      <a:pt x="99" y="49"/>
                      <a:pt x="100" y="49"/>
                      <a:pt x="100" y="49"/>
                    </a:cubicBezTo>
                    <a:cubicBezTo>
                      <a:pt x="100" y="49"/>
                      <a:pt x="101" y="49"/>
                      <a:pt x="101" y="49"/>
                    </a:cubicBezTo>
                    <a:cubicBezTo>
                      <a:pt x="101" y="48"/>
                      <a:pt x="102" y="48"/>
                      <a:pt x="102" y="47"/>
                    </a:cubicBezTo>
                    <a:cubicBezTo>
                      <a:pt x="102" y="47"/>
                      <a:pt x="102" y="44"/>
                      <a:pt x="102" y="36"/>
                    </a:cubicBezTo>
                    <a:cubicBezTo>
                      <a:pt x="102" y="35"/>
                      <a:pt x="102" y="35"/>
                      <a:pt x="101" y="35"/>
                    </a:cubicBezTo>
                    <a:cubicBezTo>
                      <a:pt x="101" y="35"/>
                      <a:pt x="101" y="35"/>
                      <a:pt x="90" y="28"/>
                    </a:cubicBezTo>
                    <a:close/>
                    <a:moveTo>
                      <a:pt x="97" y="39"/>
                    </a:moveTo>
                    <a:cubicBezTo>
                      <a:pt x="97" y="38"/>
                      <a:pt x="96" y="38"/>
                      <a:pt x="95" y="38"/>
                    </a:cubicBezTo>
                    <a:cubicBezTo>
                      <a:pt x="95" y="38"/>
                      <a:pt x="94" y="38"/>
                      <a:pt x="94" y="39"/>
                    </a:cubicBezTo>
                    <a:cubicBezTo>
                      <a:pt x="94" y="40"/>
                      <a:pt x="95" y="40"/>
                      <a:pt x="95" y="40"/>
                    </a:cubicBezTo>
                    <a:cubicBezTo>
                      <a:pt x="96" y="40"/>
                      <a:pt x="97" y="40"/>
                      <a:pt x="97" y="39"/>
                    </a:cubicBezTo>
                    <a:close/>
                    <a:moveTo>
                      <a:pt x="127" y="5"/>
                    </a:moveTo>
                    <a:cubicBezTo>
                      <a:pt x="105" y="18"/>
                      <a:pt x="105" y="18"/>
                      <a:pt x="105" y="18"/>
                    </a:cubicBezTo>
                    <a:cubicBezTo>
                      <a:pt x="104" y="18"/>
                      <a:pt x="104" y="18"/>
                      <a:pt x="104" y="18"/>
                    </a:cubicBezTo>
                    <a:cubicBezTo>
                      <a:pt x="102" y="19"/>
                      <a:pt x="102" y="19"/>
                      <a:pt x="102" y="19"/>
                    </a:cubicBezTo>
                    <a:cubicBezTo>
                      <a:pt x="101" y="19"/>
                      <a:pt x="101" y="19"/>
                      <a:pt x="100" y="19"/>
                    </a:cubicBezTo>
                    <a:cubicBezTo>
                      <a:pt x="99" y="19"/>
                      <a:pt x="98" y="19"/>
                      <a:pt x="98" y="19"/>
                    </a:cubicBezTo>
                    <a:cubicBezTo>
                      <a:pt x="97" y="18"/>
                      <a:pt x="96" y="18"/>
                      <a:pt x="95" y="17"/>
                    </a:cubicBezTo>
                    <a:cubicBezTo>
                      <a:pt x="95" y="20"/>
                      <a:pt x="95" y="20"/>
                      <a:pt x="95" y="20"/>
                    </a:cubicBezTo>
                    <a:cubicBezTo>
                      <a:pt x="95" y="22"/>
                      <a:pt x="95" y="22"/>
                      <a:pt x="95" y="22"/>
                    </a:cubicBezTo>
                    <a:cubicBezTo>
                      <a:pt x="95" y="22"/>
                      <a:pt x="95" y="22"/>
                      <a:pt x="95" y="22"/>
                    </a:cubicBezTo>
                    <a:cubicBezTo>
                      <a:pt x="95" y="24"/>
                      <a:pt x="94" y="26"/>
                      <a:pt x="93" y="27"/>
                    </a:cubicBezTo>
                    <a:cubicBezTo>
                      <a:pt x="92" y="27"/>
                      <a:pt x="92" y="27"/>
                      <a:pt x="92" y="27"/>
                    </a:cubicBezTo>
                    <a:cubicBezTo>
                      <a:pt x="100" y="32"/>
                      <a:pt x="100" y="32"/>
                      <a:pt x="100" y="32"/>
                    </a:cubicBezTo>
                    <a:cubicBezTo>
                      <a:pt x="120" y="21"/>
                      <a:pt x="131" y="14"/>
                      <a:pt x="137" y="11"/>
                    </a:cubicBezTo>
                    <a:lnTo>
                      <a:pt x="127" y="5"/>
                    </a:lnTo>
                    <a:close/>
                    <a:moveTo>
                      <a:pt x="42" y="40"/>
                    </a:moveTo>
                    <a:cubicBezTo>
                      <a:pt x="43" y="40"/>
                      <a:pt x="43" y="40"/>
                      <a:pt x="43" y="39"/>
                    </a:cubicBezTo>
                    <a:cubicBezTo>
                      <a:pt x="43" y="38"/>
                      <a:pt x="43" y="38"/>
                      <a:pt x="42" y="38"/>
                    </a:cubicBezTo>
                    <a:cubicBezTo>
                      <a:pt x="41" y="38"/>
                      <a:pt x="41" y="38"/>
                      <a:pt x="41" y="39"/>
                    </a:cubicBezTo>
                    <a:cubicBezTo>
                      <a:pt x="41" y="40"/>
                      <a:pt x="41" y="40"/>
                      <a:pt x="42" y="40"/>
                    </a:cubicBezTo>
                    <a:close/>
                    <a:moveTo>
                      <a:pt x="189" y="0"/>
                    </a:moveTo>
                    <a:cubicBezTo>
                      <a:pt x="158" y="18"/>
                      <a:pt x="158" y="18"/>
                      <a:pt x="158" y="18"/>
                    </a:cubicBezTo>
                    <a:cubicBezTo>
                      <a:pt x="158" y="18"/>
                      <a:pt x="158" y="18"/>
                      <a:pt x="157" y="18"/>
                    </a:cubicBezTo>
                    <a:cubicBezTo>
                      <a:pt x="156" y="19"/>
                      <a:pt x="156" y="19"/>
                      <a:pt x="156" y="19"/>
                    </a:cubicBezTo>
                    <a:cubicBezTo>
                      <a:pt x="155" y="19"/>
                      <a:pt x="154" y="19"/>
                      <a:pt x="153" y="19"/>
                    </a:cubicBezTo>
                    <a:cubicBezTo>
                      <a:pt x="153" y="19"/>
                      <a:pt x="152" y="19"/>
                      <a:pt x="151" y="19"/>
                    </a:cubicBezTo>
                    <a:cubicBezTo>
                      <a:pt x="150" y="18"/>
                      <a:pt x="149" y="17"/>
                      <a:pt x="148" y="17"/>
                    </a:cubicBezTo>
                    <a:cubicBezTo>
                      <a:pt x="148" y="20"/>
                      <a:pt x="148" y="20"/>
                      <a:pt x="148" y="20"/>
                    </a:cubicBezTo>
                    <a:cubicBezTo>
                      <a:pt x="148" y="22"/>
                      <a:pt x="148" y="22"/>
                      <a:pt x="148" y="22"/>
                    </a:cubicBezTo>
                    <a:cubicBezTo>
                      <a:pt x="148" y="22"/>
                      <a:pt x="148" y="22"/>
                      <a:pt x="148" y="22"/>
                    </a:cubicBezTo>
                    <a:cubicBezTo>
                      <a:pt x="148" y="24"/>
                      <a:pt x="147" y="26"/>
                      <a:pt x="146" y="27"/>
                    </a:cubicBezTo>
                    <a:cubicBezTo>
                      <a:pt x="145" y="27"/>
                      <a:pt x="145" y="27"/>
                      <a:pt x="145" y="27"/>
                    </a:cubicBezTo>
                    <a:cubicBezTo>
                      <a:pt x="154" y="32"/>
                      <a:pt x="154" y="32"/>
                      <a:pt x="154" y="32"/>
                    </a:cubicBezTo>
                    <a:cubicBezTo>
                      <a:pt x="199" y="6"/>
                      <a:pt x="199" y="6"/>
                      <a:pt x="199" y="6"/>
                    </a:cubicBezTo>
                    <a:cubicBezTo>
                      <a:pt x="198" y="6"/>
                      <a:pt x="198" y="6"/>
                      <a:pt x="198" y="5"/>
                    </a:cubicBezTo>
                    <a:cubicBezTo>
                      <a:pt x="195" y="4"/>
                      <a:pt x="192" y="2"/>
                      <a:pt x="189" y="0"/>
                    </a:cubicBezTo>
                    <a:close/>
                    <a:moveTo>
                      <a:pt x="144" y="14"/>
                    </a:moveTo>
                    <a:cubicBezTo>
                      <a:pt x="143" y="14"/>
                      <a:pt x="143" y="14"/>
                      <a:pt x="143" y="14"/>
                    </a:cubicBezTo>
                    <a:cubicBezTo>
                      <a:pt x="139" y="12"/>
                      <a:pt x="139" y="12"/>
                      <a:pt x="139" y="12"/>
                    </a:cubicBezTo>
                    <a:cubicBezTo>
                      <a:pt x="102" y="33"/>
                      <a:pt x="102" y="33"/>
                      <a:pt x="102" y="33"/>
                    </a:cubicBezTo>
                    <a:cubicBezTo>
                      <a:pt x="103" y="34"/>
                      <a:pt x="104" y="35"/>
                      <a:pt x="104" y="36"/>
                    </a:cubicBezTo>
                    <a:cubicBezTo>
                      <a:pt x="104" y="36"/>
                      <a:pt x="104" y="36"/>
                      <a:pt x="104" y="48"/>
                    </a:cubicBezTo>
                    <a:cubicBezTo>
                      <a:pt x="104" y="48"/>
                      <a:pt x="104" y="48"/>
                      <a:pt x="145" y="25"/>
                    </a:cubicBezTo>
                    <a:cubicBezTo>
                      <a:pt x="146" y="24"/>
                      <a:pt x="146" y="23"/>
                      <a:pt x="146" y="22"/>
                    </a:cubicBezTo>
                    <a:cubicBezTo>
                      <a:pt x="146" y="22"/>
                      <a:pt x="146" y="22"/>
                      <a:pt x="146" y="16"/>
                    </a:cubicBezTo>
                    <a:cubicBezTo>
                      <a:pt x="145" y="15"/>
                      <a:pt x="145" y="15"/>
                      <a:pt x="144" y="14"/>
                    </a:cubicBezTo>
                    <a:close/>
                    <a:moveTo>
                      <a:pt x="48" y="35"/>
                    </a:moveTo>
                    <a:cubicBezTo>
                      <a:pt x="48" y="35"/>
                      <a:pt x="48" y="35"/>
                      <a:pt x="48" y="36"/>
                    </a:cubicBezTo>
                    <a:cubicBezTo>
                      <a:pt x="48" y="44"/>
                      <a:pt x="48" y="47"/>
                      <a:pt x="48" y="47"/>
                    </a:cubicBezTo>
                    <a:cubicBezTo>
                      <a:pt x="48" y="48"/>
                      <a:pt x="48" y="48"/>
                      <a:pt x="48" y="49"/>
                    </a:cubicBezTo>
                    <a:cubicBezTo>
                      <a:pt x="47" y="49"/>
                      <a:pt x="47" y="49"/>
                      <a:pt x="47" y="49"/>
                    </a:cubicBezTo>
                    <a:cubicBezTo>
                      <a:pt x="46" y="49"/>
                      <a:pt x="46" y="49"/>
                      <a:pt x="46" y="48"/>
                    </a:cubicBezTo>
                    <a:cubicBezTo>
                      <a:pt x="37" y="44"/>
                      <a:pt x="37" y="44"/>
                      <a:pt x="37" y="44"/>
                    </a:cubicBezTo>
                    <a:cubicBezTo>
                      <a:pt x="17" y="32"/>
                      <a:pt x="8" y="27"/>
                      <a:pt x="8" y="27"/>
                    </a:cubicBezTo>
                    <a:cubicBezTo>
                      <a:pt x="8" y="27"/>
                      <a:pt x="8" y="27"/>
                      <a:pt x="8" y="27"/>
                    </a:cubicBezTo>
                    <a:cubicBezTo>
                      <a:pt x="5" y="25"/>
                      <a:pt x="2" y="24"/>
                      <a:pt x="2" y="24"/>
                    </a:cubicBezTo>
                    <a:cubicBezTo>
                      <a:pt x="1" y="23"/>
                      <a:pt x="1" y="23"/>
                      <a:pt x="1" y="23"/>
                    </a:cubicBezTo>
                    <a:cubicBezTo>
                      <a:pt x="0" y="22"/>
                      <a:pt x="0" y="22"/>
                      <a:pt x="0" y="22"/>
                    </a:cubicBezTo>
                    <a:cubicBezTo>
                      <a:pt x="0" y="14"/>
                      <a:pt x="0" y="12"/>
                      <a:pt x="0" y="11"/>
                    </a:cubicBezTo>
                    <a:cubicBezTo>
                      <a:pt x="0" y="10"/>
                      <a:pt x="1" y="10"/>
                      <a:pt x="1" y="10"/>
                    </a:cubicBezTo>
                    <a:cubicBezTo>
                      <a:pt x="2" y="9"/>
                      <a:pt x="3" y="9"/>
                      <a:pt x="3" y="10"/>
                    </a:cubicBezTo>
                    <a:cubicBezTo>
                      <a:pt x="6" y="11"/>
                      <a:pt x="6" y="11"/>
                      <a:pt x="6" y="11"/>
                    </a:cubicBezTo>
                    <a:cubicBezTo>
                      <a:pt x="6" y="11"/>
                      <a:pt x="6" y="11"/>
                      <a:pt x="6" y="11"/>
                    </a:cubicBezTo>
                    <a:cubicBezTo>
                      <a:pt x="48" y="35"/>
                      <a:pt x="48" y="35"/>
                      <a:pt x="48" y="35"/>
                    </a:cubicBezTo>
                    <a:close/>
                    <a:moveTo>
                      <a:pt x="45" y="37"/>
                    </a:moveTo>
                    <a:cubicBezTo>
                      <a:pt x="3" y="13"/>
                      <a:pt x="3" y="13"/>
                      <a:pt x="3" y="13"/>
                    </a:cubicBezTo>
                    <a:cubicBezTo>
                      <a:pt x="3" y="18"/>
                      <a:pt x="3" y="20"/>
                      <a:pt x="3" y="21"/>
                    </a:cubicBezTo>
                    <a:cubicBezTo>
                      <a:pt x="3" y="21"/>
                      <a:pt x="3" y="21"/>
                      <a:pt x="3" y="21"/>
                    </a:cubicBezTo>
                    <a:cubicBezTo>
                      <a:pt x="4" y="21"/>
                      <a:pt x="8" y="24"/>
                      <a:pt x="11" y="26"/>
                    </a:cubicBezTo>
                    <a:cubicBezTo>
                      <a:pt x="11" y="26"/>
                      <a:pt x="11" y="26"/>
                      <a:pt x="11" y="25"/>
                    </a:cubicBezTo>
                    <a:cubicBezTo>
                      <a:pt x="27" y="34"/>
                      <a:pt x="36" y="40"/>
                      <a:pt x="40" y="42"/>
                    </a:cubicBezTo>
                    <a:cubicBezTo>
                      <a:pt x="40" y="42"/>
                      <a:pt x="40" y="42"/>
                      <a:pt x="40" y="42"/>
                    </a:cubicBezTo>
                    <a:cubicBezTo>
                      <a:pt x="45" y="45"/>
                      <a:pt x="45" y="45"/>
                      <a:pt x="45" y="45"/>
                    </a:cubicBezTo>
                    <a:cubicBezTo>
                      <a:pt x="45" y="40"/>
                      <a:pt x="45" y="38"/>
                      <a:pt x="45" y="37"/>
                    </a:cubicBezTo>
                    <a:close/>
                    <a:moveTo>
                      <a:pt x="90" y="14"/>
                    </a:moveTo>
                    <a:cubicBezTo>
                      <a:pt x="89" y="14"/>
                      <a:pt x="89" y="14"/>
                      <a:pt x="89" y="14"/>
                    </a:cubicBezTo>
                    <a:cubicBezTo>
                      <a:pt x="86" y="12"/>
                      <a:pt x="86" y="12"/>
                      <a:pt x="86" y="12"/>
                    </a:cubicBezTo>
                    <a:cubicBezTo>
                      <a:pt x="49" y="33"/>
                      <a:pt x="49" y="33"/>
                      <a:pt x="49" y="33"/>
                    </a:cubicBezTo>
                    <a:cubicBezTo>
                      <a:pt x="50" y="34"/>
                      <a:pt x="51" y="35"/>
                      <a:pt x="51" y="36"/>
                    </a:cubicBezTo>
                    <a:cubicBezTo>
                      <a:pt x="51" y="36"/>
                      <a:pt x="51" y="36"/>
                      <a:pt x="51" y="48"/>
                    </a:cubicBezTo>
                    <a:cubicBezTo>
                      <a:pt x="51" y="48"/>
                      <a:pt x="51" y="48"/>
                      <a:pt x="91" y="25"/>
                    </a:cubicBezTo>
                    <a:cubicBezTo>
                      <a:pt x="92" y="24"/>
                      <a:pt x="93" y="23"/>
                      <a:pt x="93" y="22"/>
                    </a:cubicBezTo>
                    <a:cubicBezTo>
                      <a:pt x="93" y="22"/>
                      <a:pt x="93" y="22"/>
                      <a:pt x="93" y="16"/>
                    </a:cubicBezTo>
                    <a:cubicBezTo>
                      <a:pt x="91" y="15"/>
                      <a:pt x="91" y="15"/>
                      <a:pt x="90" y="14"/>
                    </a:cubicBezTo>
                    <a:close/>
                    <a:moveTo>
                      <a:pt x="74" y="5"/>
                    </a:moveTo>
                    <a:cubicBezTo>
                      <a:pt x="52" y="18"/>
                      <a:pt x="52" y="18"/>
                      <a:pt x="52" y="18"/>
                    </a:cubicBezTo>
                    <a:cubicBezTo>
                      <a:pt x="51" y="18"/>
                      <a:pt x="51" y="18"/>
                      <a:pt x="51" y="18"/>
                    </a:cubicBezTo>
                    <a:cubicBezTo>
                      <a:pt x="49" y="19"/>
                      <a:pt x="49" y="19"/>
                      <a:pt x="49" y="19"/>
                    </a:cubicBezTo>
                    <a:cubicBezTo>
                      <a:pt x="48" y="19"/>
                      <a:pt x="47" y="19"/>
                      <a:pt x="47" y="19"/>
                    </a:cubicBezTo>
                    <a:cubicBezTo>
                      <a:pt x="46" y="19"/>
                      <a:pt x="45" y="19"/>
                      <a:pt x="44" y="19"/>
                    </a:cubicBezTo>
                    <a:cubicBezTo>
                      <a:pt x="40" y="16"/>
                      <a:pt x="38" y="15"/>
                      <a:pt x="37" y="14"/>
                    </a:cubicBezTo>
                    <a:cubicBezTo>
                      <a:pt x="36" y="14"/>
                      <a:pt x="36" y="14"/>
                      <a:pt x="36" y="14"/>
                    </a:cubicBezTo>
                    <a:cubicBezTo>
                      <a:pt x="14" y="1"/>
                      <a:pt x="14" y="1"/>
                      <a:pt x="14" y="1"/>
                    </a:cubicBezTo>
                    <a:cubicBezTo>
                      <a:pt x="3" y="8"/>
                      <a:pt x="3" y="8"/>
                      <a:pt x="3" y="8"/>
                    </a:cubicBezTo>
                    <a:cubicBezTo>
                      <a:pt x="47" y="32"/>
                      <a:pt x="47" y="32"/>
                      <a:pt x="47" y="32"/>
                    </a:cubicBezTo>
                    <a:cubicBezTo>
                      <a:pt x="66" y="21"/>
                      <a:pt x="77" y="14"/>
                      <a:pt x="84" y="11"/>
                    </a:cubicBezTo>
                    <a:lnTo>
                      <a:pt x="7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37" name="Freeform 15"/>
              <p:cNvSpPr>
                <a:spLocks noEditPoints="1"/>
              </p:cNvSpPr>
              <p:nvPr/>
            </p:nvSpPr>
            <p:spPr bwMode="auto">
              <a:xfrm>
                <a:off x="9338102" y="4408516"/>
                <a:ext cx="747381" cy="257965"/>
              </a:xfrm>
              <a:custGeom>
                <a:avLst/>
                <a:gdLst>
                  <a:gd name="T0" fmla="*/ 155 w 200"/>
                  <a:gd name="T1" fmla="*/ 66 h 69"/>
                  <a:gd name="T2" fmla="*/ 152 w 200"/>
                  <a:gd name="T3" fmla="*/ 67 h 69"/>
                  <a:gd name="T4" fmla="*/ 133 w 200"/>
                  <a:gd name="T5" fmla="*/ 53 h 69"/>
                  <a:gd name="T6" fmla="*/ 152 w 200"/>
                  <a:gd name="T7" fmla="*/ 64 h 69"/>
                  <a:gd name="T8" fmla="*/ 143 w 200"/>
                  <a:gd name="T9" fmla="*/ 47 h 69"/>
                  <a:gd name="T10" fmla="*/ 146 w 200"/>
                  <a:gd name="T11" fmla="*/ 22 h 69"/>
                  <a:gd name="T12" fmla="*/ 148 w 200"/>
                  <a:gd name="T13" fmla="*/ 26 h 69"/>
                  <a:gd name="T14" fmla="*/ 148 w 200"/>
                  <a:gd name="T15" fmla="*/ 41 h 69"/>
                  <a:gd name="T16" fmla="*/ 145 w 200"/>
                  <a:gd name="T17" fmla="*/ 46 h 69"/>
                  <a:gd name="T18" fmla="*/ 198 w 200"/>
                  <a:gd name="T19" fmla="*/ 24 h 69"/>
                  <a:gd name="T20" fmla="*/ 154 w 200"/>
                  <a:gd name="T21" fmla="*/ 1 h 69"/>
                  <a:gd name="T22" fmla="*/ 200 w 200"/>
                  <a:gd name="T23" fmla="*/ 27 h 69"/>
                  <a:gd name="T24" fmla="*/ 157 w 200"/>
                  <a:gd name="T25" fmla="*/ 67 h 69"/>
                  <a:gd name="T26" fmla="*/ 200 w 200"/>
                  <a:gd name="T27" fmla="*/ 27 h 69"/>
                  <a:gd name="T28" fmla="*/ 149 w 200"/>
                  <a:gd name="T29" fmla="*/ 57 h 69"/>
                  <a:gd name="T30" fmla="*/ 150 w 200"/>
                  <a:gd name="T31" fmla="*/ 58 h 69"/>
                  <a:gd name="T32" fmla="*/ 93 w 200"/>
                  <a:gd name="T33" fmla="*/ 23 h 69"/>
                  <a:gd name="T34" fmla="*/ 95 w 200"/>
                  <a:gd name="T35" fmla="*/ 27 h 69"/>
                  <a:gd name="T36" fmla="*/ 95 w 200"/>
                  <a:gd name="T37" fmla="*/ 41 h 69"/>
                  <a:gd name="T38" fmla="*/ 100 w 200"/>
                  <a:gd name="T39" fmla="*/ 51 h 69"/>
                  <a:gd name="T40" fmla="*/ 104 w 200"/>
                  <a:gd name="T41" fmla="*/ 1 h 69"/>
                  <a:gd name="T42" fmla="*/ 78 w 200"/>
                  <a:gd name="T43" fmla="*/ 14 h 69"/>
                  <a:gd name="T44" fmla="*/ 86 w 200"/>
                  <a:gd name="T45" fmla="*/ 49 h 69"/>
                  <a:gd name="T46" fmla="*/ 93 w 200"/>
                  <a:gd name="T47" fmla="*/ 61 h 69"/>
                  <a:gd name="T48" fmla="*/ 77 w 200"/>
                  <a:gd name="T49" fmla="*/ 55 h 69"/>
                  <a:gd name="T50" fmla="*/ 100 w 200"/>
                  <a:gd name="T51" fmla="*/ 68 h 69"/>
                  <a:gd name="T52" fmla="*/ 102 w 200"/>
                  <a:gd name="T53" fmla="*/ 55 h 69"/>
                  <a:gd name="T54" fmla="*/ 97 w 200"/>
                  <a:gd name="T55" fmla="*/ 58 h 69"/>
                  <a:gd name="T56" fmla="*/ 95 w 200"/>
                  <a:gd name="T57" fmla="*/ 59 h 69"/>
                  <a:gd name="T58" fmla="*/ 102 w 200"/>
                  <a:gd name="T59" fmla="*/ 52 h 69"/>
                  <a:gd name="T60" fmla="*/ 145 w 200"/>
                  <a:gd name="T61" fmla="*/ 44 h 69"/>
                  <a:gd name="T62" fmla="*/ 146 w 200"/>
                  <a:gd name="T63" fmla="*/ 27 h 69"/>
                  <a:gd name="T64" fmla="*/ 3 w 200"/>
                  <a:gd name="T65" fmla="*/ 27 h 69"/>
                  <a:gd name="T66" fmla="*/ 51 w 200"/>
                  <a:gd name="T67" fmla="*/ 1 h 69"/>
                  <a:gd name="T68" fmla="*/ 47 w 200"/>
                  <a:gd name="T69" fmla="*/ 51 h 69"/>
                  <a:gd name="T70" fmla="*/ 48 w 200"/>
                  <a:gd name="T71" fmla="*/ 68 h 69"/>
                  <a:gd name="T72" fmla="*/ 37 w 200"/>
                  <a:gd name="T73" fmla="*/ 63 h 69"/>
                  <a:gd name="T74" fmla="*/ 8 w 200"/>
                  <a:gd name="T75" fmla="*/ 46 h 69"/>
                  <a:gd name="T76" fmla="*/ 0 w 200"/>
                  <a:gd name="T77" fmla="*/ 41 h 69"/>
                  <a:gd name="T78" fmla="*/ 3 w 200"/>
                  <a:gd name="T79" fmla="*/ 29 h 69"/>
                  <a:gd name="T80" fmla="*/ 48 w 200"/>
                  <a:gd name="T81" fmla="*/ 54 h 69"/>
                  <a:gd name="T82" fmla="*/ 3 w 200"/>
                  <a:gd name="T83" fmla="*/ 32 h 69"/>
                  <a:gd name="T84" fmla="*/ 11 w 200"/>
                  <a:gd name="T85" fmla="*/ 45 h 69"/>
                  <a:gd name="T86" fmla="*/ 40 w 200"/>
                  <a:gd name="T87" fmla="*/ 61 h 69"/>
                  <a:gd name="T88" fmla="*/ 93 w 200"/>
                  <a:gd name="T89" fmla="*/ 27 h 69"/>
                  <a:gd name="T90" fmla="*/ 51 w 200"/>
                  <a:gd name="T91" fmla="*/ 55 h 69"/>
                  <a:gd name="T92" fmla="*/ 93 w 200"/>
                  <a:gd name="T93" fmla="*/ 41 h 69"/>
                  <a:gd name="T94" fmla="*/ 42 w 200"/>
                  <a:gd name="T95" fmla="*/ 57 h 69"/>
                  <a:gd name="T96" fmla="*/ 43 w 200"/>
                  <a:gd name="T97"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69">
                    <a:moveTo>
                      <a:pt x="155" y="54"/>
                    </a:moveTo>
                    <a:cubicBezTo>
                      <a:pt x="155" y="54"/>
                      <a:pt x="155" y="54"/>
                      <a:pt x="155" y="55"/>
                    </a:cubicBezTo>
                    <a:cubicBezTo>
                      <a:pt x="155" y="63"/>
                      <a:pt x="155" y="66"/>
                      <a:pt x="155" y="66"/>
                    </a:cubicBezTo>
                    <a:cubicBezTo>
                      <a:pt x="155" y="67"/>
                      <a:pt x="155" y="67"/>
                      <a:pt x="154" y="68"/>
                    </a:cubicBezTo>
                    <a:cubicBezTo>
                      <a:pt x="154" y="68"/>
                      <a:pt x="154" y="68"/>
                      <a:pt x="153" y="68"/>
                    </a:cubicBezTo>
                    <a:cubicBezTo>
                      <a:pt x="153" y="68"/>
                      <a:pt x="153" y="68"/>
                      <a:pt x="152" y="67"/>
                    </a:cubicBezTo>
                    <a:cubicBezTo>
                      <a:pt x="144" y="63"/>
                      <a:pt x="144" y="63"/>
                      <a:pt x="144" y="63"/>
                    </a:cubicBezTo>
                    <a:cubicBezTo>
                      <a:pt x="138" y="59"/>
                      <a:pt x="134" y="57"/>
                      <a:pt x="130" y="55"/>
                    </a:cubicBezTo>
                    <a:cubicBezTo>
                      <a:pt x="133" y="53"/>
                      <a:pt x="133" y="53"/>
                      <a:pt x="133" y="53"/>
                    </a:cubicBezTo>
                    <a:cubicBezTo>
                      <a:pt x="140" y="57"/>
                      <a:pt x="144" y="59"/>
                      <a:pt x="147" y="61"/>
                    </a:cubicBezTo>
                    <a:cubicBezTo>
                      <a:pt x="147" y="61"/>
                      <a:pt x="147" y="61"/>
                      <a:pt x="147" y="61"/>
                    </a:cubicBezTo>
                    <a:cubicBezTo>
                      <a:pt x="152" y="64"/>
                      <a:pt x="152" y="64"/>
                      <a:pt x="152" y="64"/>
                    </a:cubicBezTo>
                    <a:cubicBezTo>
                      <a:pt x="152" y="59"/>
                      <a:pt x="152" y="57"/>
                      <a:pt x="152" y="56"/>
                    </a:cubicBezTo>
                    <a:cubicBezTo>
                      <a:pt x="148" y="53"/>
                      <a:pt x="143" y="51"/>
                      <a:pt x="140" y="49"/>
                    </a:cubicBezTo>
                    <a:cubicBezTo>
                      <a:pt x="143" y="47"/>
                      <a:pt x="143" y="47"/>
                      <a:pt x="143" y="47"/>
                    </a:cubicBezTo>
                    <a:cubicBezTo>
                      <a:pt x="155" y="54"/>
                      <a:pt x="155" y="54"/>
                      <a:pt x="155" y="54"/>
                    </a:cubicBezTo>
                    <a:close/>
                    <a:moveTo>
                      <a:pt x="146" y="22"/>
                    </a:moveTo>
                    <a:cubicBezTo>
                      <a:pt x="146" y="22"/>
                      <a:pt x="146" y="22"/>
                      <a:pt x="146" y="22"/>
                    </a:cubicBezTo>
                    <a:cubicBezTo>
                      <a:pt x="146" y="23"/>
                      <a:pt x="146" y="23"/>
                      <a:pt x="147" y="23"/>
                    </a:cubicBezTo>
                    <a:cubicBezTo>
                      <a:pt x="147" y="23"/>
                      <a:pt x="147" y="24"/>
                      <a:pt x="147" y="25"/>
                    </a:cubicBezTo>
                    <a:cubicBezTo>
                      <a:pt x="148" y="25"/>
                      <a:pt x="148" y="25"/>
                      <a:pt x="148" y="26"/>
                    </a:cubicBezTo>
                    <a:cubicBezTo>
                      <a:pt x="148" y="26"/>
                      <a:pt x="148" y="27"/>
                      <a:pt x="148" y="27"/>
                    </a:cubicBezTo>
                    <a:cubicBezTo>
                      <a:pt x="148" y="39"/>
                      <a:pt x="148" y="39"/>
                      <a:pt x="148" y="39"/>
                    </a:cubicBezTo>
                    <a:cubicBezTo>
                      <a:pt x="148" y="41"/>
                      <a:pt x="148" y="41"/>
                      <a:pt x="148" y="41"/>
                    </a:cubicBezTo>
                    <a:cubicBezTo>
                      <a:pt x="148" y="41"/>
                      <a:pt x="148" y="41"/>
                      <a:pt x="148" y="41"/>
                    </a:cubicBezTo>
                    <a:cubicBezTo>
                      <a:pt x="148" y="43"/>
                      <a:pt x="147" y="45"/>
                      <a:pt x="146" y="46"/>
                    </a:cubicBezTo>
                    <a:cubicBezTo>
                      <a:pt x="145" y="46"/>
                      <a:pt x="145" y="46"/>
                      <a:pt x="145" y="46"/>
                    </a:cubicBezTo>
                    <a:cubicBezTo>
                      <a:pt x="154" y="51"/>
                      <a:pt x="154" y="51"/>
                      <a:pt x="154" y="51"/>
                    </a:cubicBezTo>
                    <a:cubicBezTo>
                      <a:pt x="199" y="25"/>
                      <a:pt x="199" y="25"/>
                      <a:pt x="199" y="25"/>
                    </a:cubicBezTo>
                    <a:cubicBezTo>
                      <a:pt x="198" y="25"/>
                      <a:pt x="198" y="25"/>
                      <a:pt x="198" y="24"/>
                    </a:cubicBezTo>
                    <a:cubicBezTo>
                      <a:pt x="160" y="2"/>
                      <a:pt x="157" y="1"/>
                      <a:pt x="157" y="1"/>
                    </a:cubicBezTo>
                    <a:cubicBezTo>
                      <a:pt x="157" y="0"/>
                      <a:pt x="156" y="0"/>
                      <a:pt x="156" y="0"/>
                    </a:cubicBezTo>
                    <a:cubicBezTo>
                      <a:pt x="155" y="0"/>
                      <a:pt x="155" y="0"/>
                      <a:pt x="154" y="1"/>
                    </a:cubicBezTo>
                    <a:cubicBezTo>
                      <a:pt x="145" y="6"/>
                      <a:pt x="137" y="11"/>
                      <a:pt x="131" y="14"/>
                    </a:cubicBezTo>
                    <a:cubicBezTo>
                      <a:pt x="135" y="16"/>
                      <a:pt x="140" y="19"/>
                      <a:pt x="146" y="22"/>
                    </a:cubicBezTo>
                    <a:close/>
                    <a:moveTo>
                      <a:pt x="200" y="27"/>
                    </a:moveTo>
                    <a:cubicBezTo>
                      <a:pt x="156" y="52"/>
                      <a:pt x="156" y="52"/>
                      <a:pt x="156" y="52"/>
                    </a:cubicBezTo>
                    <a:cubicBezTo>
                      <a:pt x="157" y="53"/>
                      <a:pt x="157" y="54"/>
                      <a:pt x="157" y="55"/>
                    </a:cubicBezTo>
                    <a:cubicBezTo>
                      <a:pt x="157" y="55"/>
                      <a:pt x="157" y="55"/>
                      <a:pt x="157" y="67"/>
                    </a:cubicBezTo>
                    <a:cubicBezTo>
                      <a:pt x="157" y="67"/>
                      <a:pt x="157" y="67"/>
                      <a:pt x="198" y="44"/>
                    </a:cubicBezTo>
                    <a:cubicBezTo>
                      <a:pt x="199" y="43"/>
                      <a:pt x="200" y="42"/>
                      <a:pt x="200" y="41"/>
                    </a:cubicBezTo>
                    <a:cubicBezTo>
                      <a:pt x="200" y="41"/>
                      <a:pt x="200" y="41"/>
                      <a:pt x="200" y="27"/>
                    </a:cubicBezTo>
                    <a:cubicBezTo>
                      <a:pt x="200" y="27"/>
                      <a:pt x="200" y="27"/>
                      <a:pt x="200" y="27"/>
                    </a:cubicBezTo>
                    <a:close/>
                    <a:moveTo>
                      <a:pt x="150" y="58"/>
                    </a:moveTo>
                    <a:cubicBezTo>
                      <a:pt x="150" y="57"/>
                      <a:pt x="150" y="57"/>
                      <a:pt x="149" y="57"/>
                    </a:cubicBezTo>
                    <a:cubicBezTo>
                      <a:pt x="148" y="57"/>
                      <a:pt x="148" y="57"/>
                      <a:pt x="148" y="58"/>
                    </a:cubicBezTo>
                    <a:cubicBezTo>
                      <a:pt x="148" y="59"/>
                      <a:pt x="148" y="59"/>
                      <a:pt x="149" y="59"/>
                    </a:cubicBezTo>
                    <a:cubicBezTo>
                      <a:pt x="150" y="59"/>
                      <a:pt x="150" y="59"/>
                      <a:pt x="150" y="58"/>
                    </a:cubicBezTo>
                    <a:close/>
                    <a:moveTo>
                      <a:pt x="93" y="22"/>
                    </a:moveTo>
                    <a:cubicBezTo>
                      <a:pt x="93" y="22"/>
                      <a:pt x="93" y="22"/>
                      <a:pt x="93" y="22"/>
                    </a:cubicBezTo>
                    <a:cubicBezTo>
                      <a:pt x="93" y="23"/>
                      <a:pt x="93" y="23"/>
                      <a:pt x="93" y="23"/>
                    </a:cubicBezTo>
                    <a:cubicBezTo>
                      <a:pt x="94" y="23"/>
                      <a:pt x="94" y="24"/>
                      <a:pt x="94" y="25"/>
                    </a:cubicBezTo>
                    <a:cubicBezTo>
                      <a:pt x="95" y="25"/>
                      <a:pt x="95" y="25"/>
                      <a:pt x="95" y="26"/>
                    </a:cubicBezTo>
                    <a:cubicBezTo>
                      <a:pt x="95" y="26"/>
                      <a:pt x="95" y="27"/>
                      <a:pt x="95" y="27"/>
                    </a:cubicBezTo>
                    <a:cubicBezTo>
                      <a:pt x="95" y="39"/>
                      <a:pt x="95" y="39"/>
                      <a:pt x="95" y="39"/>
                    </a:cubicBezTo>
                    <a:cubicBezTo>
                      <a:pt x="95" y="41"/>
                      <a:pt x="95" y="41"/>
                      <a:pt x="95" y="41"/>
                    </a:cubicBezTo>
                    <a:cubicBezTo>
                      <a:pt x="95" y="41"/>
                      <a:pt x="95" y="41"/>
                      <a:pt x="95" y="41"/>
                    </a:cubicBezTo>
                    <a:cubicBezTo>
                      <a:pt x="95" y="43"/>
                      <a:pt x="94" y="45"/>
                      <a:pt x="93" y="46"/>
                    </a:cubicBezTo>
                    <a:cubicBezTo>
                      <a:pt x="92" y="46"/>
                      <a:pt x="92" y="46"/>
                      <a:pt x="92" y="46"/>
                    </a:cubicBezTo>
                    <a:cubicBezTo>
                      <a:pt x="100" y="51"/>
                      <a:pt x="100" y="51"/>
                      <a:pt x="100" y="51"/>
                    </a:cubicBezTo>
                    <a:cubicBezTo>
                      <a:pt x="145" y="25"/>
                      <a:pt x="145" y="25"/>
                      <a:pt x="145" y="25"/>
                    </a:cubicBezTo>
                    <a:cubicBezTo>
                      <a:pt x="145" y="25"/>
                      <a:pt x="145" y="25"/>
                      <a:pt x="145" y="24"/>
                    </a:cubicBezTo>
                    <a:cubicBezTo>
                      <a:pt x="107" y="2"/>
                      <a:pt x="104" y="1"/>
                      <a:pt x="104" y="1"/>
                    </a:cubicBezTo>
                    <a:cubicBezTo>
                      <a:pt x="103" y="0"/>
                      <a:pt x="103" y="0"/>
                      <a:pt x="102" y="0"/>
                    </a:cubicBezTo>
                    <a:cubicBezTo>
                      <a:pt x="102" y="0"/>
                      <a:pt x="101" y="0"/>
                      <a:pt x="101" y="1"/>
                    </a:cubicBezTo>
                    <a:cubicBezTo>
                      <a:pt x="91" y="6"/>
                      <a:pt x="84" y="11"/>
                      <a:pt x="78" y="14"/>
                    </a:cubicBezTo>
                    <a:cubicBezTo>
                      <a:pt x="82" y="16"/>
                      <a:pt x="87" y="19"/>
                      <a:pt x="93" y="22"/>
                    </a:cubicBezTo>
                    <a:close/>
                    <a:moveTo>
                      <a:pt x="90" y="47"/>
                    </a:moveTo>
                    <a:cubicBezTo>
                      <a:pt x="86" y="49"/>
                      <a:pt x="86" y="49"/>
                      <a:pt x="86" y="49"/>
                    </a:cubicBezTo>
                    <a:cubicBezTo>
                      <a:pt x="90" y="51"/>
                      <a:pt x="94" y="54"/>
                      <a:pt x="99" y="56"/>
                    </a:cubicBezTo>
                    <a:cubicBezTo>
                      <a:pt x="99" y="57"/>
                      <a:pt x="99" y="59"/>
                      <a:pt x="99" y="64"/>
                    </a:cubicBezTo>
                    <a:cubicBezTo>
                      <a:pt x="99" y="64"/>
                      <a:pt x="99" y="64"/>
                      <a:pt x="93" y="61"/>
                    </a:cubicBezTo>
                    <a:cubicBezTo>
                      <a:pt x="93" y="61"/>
                      <a:pt x="93" y="61"/>
                      <a:pt x="93" y="61"/>
                    </a:cubicBezTo>
                    <a:cubicBezTo>
                      <a:pt x="91" y="59"/>
                      <a:pt x="86" y="57"/>
                      <a:pt x="80" y="53"/>
                    </a:cubicBezTo>
                    <a:cubicBezTo>
                      <a:pt x="77" y="55"/>
                      <a:pt x="77" y="55"/>
                      <a:pt x="77" y="55"/>
                    </a:cubicBezTo>
                    <a:cubicBezTo>
                      <a:pt x="80" y="57"/>
                      <a:pt x="85" y="60"/>
                      <a:pt x="91" y="63"/>
                    </a:cubicBezTo>
                    <a:cubicBezTo>
                      <a:pt x="91" y="63"/>
                      <a:pt x="91" y="63"/>
                      <a:pt x="99" y="67"/>
                    </a:cubicBezTo>
                    <a:cubicBezTo>
                      <a:pt x="99" y="68"/>
                      <a:pt x="100" y="68"/>
                      <a:pt x="100" y="68"/>
                    </a:cubicBezTo>
                    <a:cubicBezTo>
                      <a:pt x="100" y="68"/>
                      <a:pt x="101" y="68"/>
                      <a:pt x="101" y="68"/>
                    </a:cubicBezTo>
                    <a:cubicBezTo>
                      <a:pt x="101" y="67"/>
                      <a:pt x="102" y="67"/>
                      <a:pt x="102" y="66"/>
                    </a:cubicBezTo>
                    <a:cubicBezTo>
                      <a:pt x="102" y="66"/>
                      <a:pt x="102" y="63"/>
                      <a:pt x="102" y="55"/>
                    </a:cubicBezTo>
                    <a:cubicBezTo>
                      <a:pt x="102" y="54"/>
                      <a:pt x="102" y="54"/>
                      <a:pt x="101" y="54"/>
                    </a:cubicBezTo>
                    <a:cubicBezTo>
                      <a:pt x="101" y="54"/>
                      <a:pt x="101" y="54"/>
                      <a:pt x="90" y="47"/>
                    </a:cubicBezTo>
                    <a:close/>
                    <a:moveTo>
                      <a:pt x="97" y="58"/>
                    </a:moveTo>
                    <a:cubicBezTo>
                      <a:pt x="97" y="57"/>
                      <a:pt x="96" y="57"/>
                      <a:pt x="95" y="57"/>
                    </a:cubicBezTo>
                    <a:cubicBezTo>
                      <a:pt x="95" y="57"/>
                      <a:pt x="94" y="57"/>
                      <a:pt x="94" y="58"/>
                    </a:cubicBezTo>
                    <a:cubicBezTo>
                      <a:pt x="94" y="59"/>
                      <a:pt x="95" y="59"/>
                      <a:pt x="95" y="59"/>
                    </a:cubicBezTo>
                    <a:cubicBezTo>
                      <a:pt x="96" y="59"/>
                      <a:pt x="97" y="59"/>
                      <a:pt x="97" y="58"/>
                    </a:cubicBezTo>
                    <a:close/>
                    <a:moveTo>
                      <a:pt x="146" y="27"/>
                    </a:moveTo>
                    <a:cubicBezTo>
                      <a:pt x="102" y="52"/>
                      <a:pt x="102" y="52"/>
                      <a:pt x="102" y="52"/>
                    </a:cubicBezTo>
                    <a:cubicBezTo>
                      <a:pt x="103" y="53"/>
                      <a:pt x="104" y="54"/>
                      <a:pt x="104" y="55"/>
                    </a:cubicBezTo>
                    <a:cubicBezTo>
                      <a:pt x="104" y="55"/>
                      <a:pt x="104" y="55"/>
                      <a:pt x="104" y="67"/>
                    </a:cubicBezTo>
                    <a:cubicBezTo>
                      <a:pt x="104" y="67"/>
                      <a:pt x="104" y="67"/>
                      <a:pt x="145" y="44"/>
                    </a:cubicBezTo>
                    <a:cubicBezTo>
                      <a:pt x="146" y="43"/>
                      <a:pt x="146" y="42"/>
                      <a:pt x="146" y="41"/>
                    </a:cubicBezTo>
                    <a:cubicBezTo>
                      <a:pt x="146" y="41"/>
                      <a:pt x="146" y="41"/>
                      <a:pt x="146" y="27"/>
                    </a:cubicBezTo>
                    <a:cubicBezTo>
                      <a:pt x="146" y="27"/>
                      <a:pt x="146" y="27"/>
                      <a:pt x="146" y="27"/>
                    </a:cubicBezTo>
                    <a:close/>
                    <a:moveTo>
                      <a:pt x="47" y="51"/>
                    </a:moveTo>
                    <a:cubicBezTo>
                      <a:pt x="47" y="51"/>
                      <a:pt x="47" y="51"/>
                      <a:pt x="47" y="51"/>
                    </a:cubicBezTo>
                    <a:cubicBezTo>
                      <a:pt x="3" y="27"/>
                      <a:pt x="3" y="27"/>
                      <a:pt x="3" y="27"/>
                    </a:cubicBezTo>
                    <a:cubicBezTo>
                      <a:pt x="3" y="27"/>
                      <a:pt x="3" y="27"/>
                      <a:pt x="47" y="1"/>
                    </a:cubicBezTo>
                    <a:cubicBezTo>
                      <a:pt x="48" y="0"/>
                      <a:pt x="48" y="0"/>
                      <a:pt x="49" y="0"/>
                    </a:cubicBezTo>
                    <a:cubicBezTo>
                      <a:pt x="50" y="0"/>
                      <a:pt x="50" y="0"/>
                      <a:pt x="51" y="1"/>
                    </a:cubicBezTo>
                    <a:cubicBezTo>
                      <a:pt x="51" y="1"/>
                      <a:pt x="49" y="0"/>
                      <a:pt x="91" y="24"/>
                    </a:cubicBezTo>
                    <a:cubicBezTo>
                      <a:pt x="92" y="25"/>
                      <a:pt x="92" y="25"/>
                      <a:pt x="92" y="25"/>
                    </a:cubicBezTo>
                    <a:cubicBezTo>
                      <a:pt x="92" y="25"/>
                      <a:pt x="92" y="25"/>
                      <a:pt x="47" y="51"/>
                    </a:cubicBezTo>
                    <a:close/>
                    <a:moveTo>
                      <a:pt x="48" y="55"/>
                    </a:moveTo>
                    <a:cubicBezTo>
                      <a:pt x="48" y="69"/>
                      <a:pt x="48" y="66"/>
                      <a:pt x="48" y="66"/>
                    </a:cubicBezTo>
                    <a:cubicBezTo>
                      <a:pt x="48" y="67"/>
                      <a:pt x="48" y="67"/>
                      <a:pt x="48" y="68"/>
                    </a:cubicBezTo>
                    <a:cubicBezTo>
                      <a:pt x="47" y="68"/>
                      <a:pt x="47" y="68"/>
                      <a:pt x="47" y="68"/>
                    </a:cubicBezTo>
                    <a:cubicBezTo>
                      <a:pt x="46" y="68"/>
                      <a:pt x="46" y="68"/>
                      <a:pt x="46" y="67"/>
                    </a:cubicBezTo>
                    <a:cubicBezTo>
                      <a:pt x="37" y="63"/>
                      <a:pt x="37" y="63"/>
                      <a:pt x="37" y="63"/>
                    </a:cubicBezTo>
                    <a:cubicBezTo>
                      <a:pt x="37" y="63"/>
                      <a:pt x="37" y="63"/>
                      <a:pt x="37" y="63"/>
                    </a:cubicBezTo>
                    <a:cubicBezTo>
                      <a:pt x="17" y="51"/>
                      <a:pt x="8" y="46"/>
                      <a:pt x="8" y="46"/>
                    </a:cubicBezTo>
                    <a:cubicBezTo>
                      <a:pt x="8" y="46"/>
                      <a:pt x="8" y="46"/>
                      <a:pt x="8" y="46"/>
                    </a:cubicBezTo>
                    <a:cubicBezTo>
                      <a:pt x="5" y="44"/>
                      <a:pt x="2" y="43"/>
                      <a:pt x="2" y="43"/>
                    </a:cubicBezTo>
                    <a:cubicBezTo>
                      <a:pt x="1" y="42"/>
                      <a:pt x="1" y="42"/>
                      <a:pt x="1" y="42"/>
                    </a:cubicBezTo>
                    <a:cubicBezTo>
                      <a:pt x="0" y="41"/>
                      <a:pt x="0" y="41"/>
                      <a:pt x="0" y="41"/>
                    </a:cubicBezTo>
                    <a:cubicBezTo>
                      <a:pt x="0" y="27"/>
                      <a:pt x="0" y="30"/>
                      <a:pt x="0" y="30"/>
                    </a:cubicBezTo>
                    <a:cubicBezTo>
                      <a:pt x="0" y="29"/>
                      <a:pt x="1" y="29"/>
                      <a:pt x="1" y="29"/>
                    </a:cubicBezTo>
                    <a:cubicBezTo>
                      <a:pt x="2" y="28"/>
                      <a:pt x="3" y="28"/>
                      <a:pt x="3" y="29"/>
                    </a:cubicBezTo>
                    <a:cubicBezTo>
                      <a:pt x="6" y="30"/>
                      <a:pt x="6" y="30"/>
                      <a:pt x="6" y="30"/>
                    </a:cubicBezTo>
                    <a:cubicBezTo>
                      <a:pt x="6" y="30"/>
                      <a:pt x="6" y="30"/>
                      <a:pt x="6" y="30"/>
                    </a:cubicBezTo>
                    <a:cubicBezTo>
                      <a:pt x="48" y="54"/>
                      <a:pt x="48" y="54"/>
                      <a:pt x="48" y="54"/>
                    </a:cubicBezTo>
                    <a:cubicBezTo>
                      <a:pt x="48" y="54"/>
                      <a:pt x="48" y="54"/>
                      <a:pt x="48" y="55"/>
                    </a:cubicBezTo>
                    <a:close/>
                    <a:moveTo>
                      <a:pt x="45" y="56"/>
                    </a:moveTo>
                    <a:cubicBezTo>
                      <a:pt x="3" y="32"/>
                      <a:pt x="3" y="32"/>
                      <a:pt x="3" y="32"/>
                    </a:cubicBezTo>
                    <a:cubicBezTo>
                      <a:pt x="3" y="43"/>
                      <a:pt x="3" y="40"/>
                      <a:pt x="3" y="40"/>
                    </a:cubicBezTo>
                    <a:cubicBezTo>
                      <a:pt x="3" y="40"/>
                      <a:pt x="3" y="40"/>
                      <a:pt x="3" y="40"/>
                    </a:cubicBezTo>
                    <a:cubicBezTo>
                      <a:pt x="4" y="40"/>
                      <a:pt x="8" y="43"/>
                      <a:pt x="11" y="45"/>
                    </a:cubicBezTo>
                    <a:cubicBezTo>
                      <a:pt x="11" y="45"/>
                      <a:pt x="11" y="45"/>
                      <a:pt x="11" y="44"/>
                    </a:cubicBezTo>
                    <a:cubicBezTo>
                      <a:pt x="27" y="53"/>
                      <a:pt x="36" y="59"/>
                      <a:pt x="40" y="61"/>
                    </a:cubicBezTo>
                    <a:cubicBezTo>
                      <a:pt x="40" y="61"/>
                      <a:pt x="40" y="61"/>
                      <a:pt x="40" y="61"/>
                    </a:cubicBezTo>
                    <a:cubicBezTo>
                      <a:pt x="45" y="64"/>
                      <a:pt x="45" y="64"/>
                      <a:pt x="45" y="64"/>
                    </a:cubicBezTo>
                    <a:cubicBezTo>
                      <a:pt x="45" y="53"/>
                      <a:pt x="45" y="56"/>
                      <a:pt x="45" y="56"/>
                    </a:cubicBezTo>
                    <a:close/>
                    <a:moveTo>
                      <a:pt x="93" y="27"/>
                    </a:moveTo>
                    <a:cubicBezTo>
                      <a:pt x="93" y="27"/>
                      <a:pt x="93" y="27"/>
                      <a:pt x="93" y="27"/>
                    </a:cubicBezTo>
                    <a:cubicBezTo>
                      <a:pt x="49" y="52"/>
                      <a:pt x="49" y="52"/>
                      <a:pt x="49" y="52"/>
                    </a:cubicBezTo>
                    <a:cubicBezTo>
                      <a:pt x="50" y="53"/>
                      <a:pt x="51" y="54"/>
                      <a:pt x="51" y="55"/>
                    </a:cubicBezTo>
                    <a:cubicBezTo>
                      <a:pt x="51" y="55"/>
                      <a:pt x="51" y="55"/>
                      <a:pt x="51" y="67"/>
                    </a:cubicBezTo>
                    <a:cubicBezTo>
                      <a:pt x="51" y="67"/>
                      <a:pt x="51" y="67"/>
                      <a:pt x="91" y="44"/>
                    </a:cubicBezTo>
                    <a:cubicBezTo>
                      <a:pt x="92" y="43"/>
                      <a:pt x="93" y="42"/>
                      <a:pt x="93" y="41"/>
                    </a:cubicBezTo>
                    <a:cubicBezTo>
                      <a:pt x="93" y="41"/>
                      <a:pt x="93" y="41"/>
                      <a:pt x="93" y="27"/>
                    </a:cubicBezTo>
                    <a:cubicBezTo>
                      <a:pt x="93" y="27"/>
                      <a:pt x="93" y="27"/>
                      <a:pt x="93" y="27"/>
                    </a:cubicBezTo>
                    <a:close/>
                    <a:moveTo>
                      <a:pt x="42" y="57"/>
                    </a:moveTo>
                    <a:cubicBezTo>
                      <a:pt x="41" y="57"/>
                      <a:pt x="41" y="57"/>
                      <a:pt x="41" y="58"/>
                    </a:cubicBezTo>
                    <a:cubicBezTo>
                      <a:pt x="41" y="59"/>
                      <a:pt x="41" y="59"/>
                      <a:pt x="42" y="59"/>
                    </a:cubicBezTo>
                    <a:cubicBezTo>
                      <a:pt x="43" y="59"/>
                      <a:pt x="43" y="59"/>
                      <a:pt x="43" y="58"/>
                    </a:cubicBezTo>
                    <a:cubicBezTo>
                      <a:pt x="43" y="57"/>
                      <a:pt x="43" y="57"/>
                      <a:pt x="42" y="5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38" name="Freeform 14"/>
              <p:cNvSpPr>
                <a:spLocks noEditPoints="1"/>
              </p:cNvSpPr>
              <p:nvPr/>
            </p:nvSpPr>
            <p:spPr bwMode="auto">
              <a:xfrm>
                <a:off x="9338101" y="4716624"/>
                <a:ext cx="747381" cy="183441"/>
              </a:xfrm>
              <a:custGeom>
                <a:avLst/>
                <a:gdLst>
                  <a:gd name="T0" fmla="*/ 155 w 200"/>
                  <a:gd name="T1" fmla="*/ 47 h 49"/>
                  <a:gd name="T2" fmla="*/ 152 w 200"/>
                  <a:gd name="T3" fmla="*/ 48 h 49"/>
                  <a:gd name="T4" fmla="*/ 133 w 200"/>
                  <a:gd name="T5" fmla="*/ 34 h 49"/>
                  <a:gd name="T6" fmla="*/ 152 w 200"/>
                  <a:gd name="T7" fmla="*/ 45 h 49"/>
                  <a:gd name="T8" fmla="*/ 143 w 200"/>
                  <a:gd name="T9" fmla="*/ 28 h 49"/>
                  <a:gd name="T10" fmla="*/ 156 w 200"/>
                  <a:gd name="T11" fmla="*/ 33 h 49"/>
                  <a:gd name="T12" fmla="*/ 198 w 200"/>
                  <a:gd name="T13" fmla="*/ 25 h 49"/>
                  <a:gd name="T14" fmla="*/ 200 w 200"/>
                  <a:gd name="T15" fmla="*/ 8 h 49"/>
                  <a:gd name="T16" fmla="*/ 148 w 200"/>
                  <a:gd name="T17" fmla="*/ 39 h 49"/>
                  <a:gd name="T18" fmla="*/ 90 w 200"/>
                  <a:gd name="T19" fmla="*/ 28 h 49"/>
                  <a:gd name="T20" fmla="*/ 99 w 200"/>
                  <a:gd name="T21" fmla="*/ 45 h 49"/>
                  <a:gd name="T22" fmla="*/ 80 w 200"/>
                  <a:gd name="T23" fmla="*/ 34 h 49"/>
                  <a:gd name="T24" fmla="*/ 99 w 200"/>
                  <a:gd name="T25" fmla="*/ 48 h 49"/>
                  <a:gd name="T26" fmla="*/ 102 w 200"/>
                  <a:gd name="T27" fmla="*/ 47 h 49"/>
                  <a:gd name="T28" fmla="*/ 90 w 200"/>
                  <a:gd name="T29" fmla="*/ 28 h 49"/>
                  <a:gd name="T30" fmla="*/ 94 w 200"/>
                  <a:gd name="T31" fmla="*/ 39 h 49"/>
                  <a:gd name="T32" fmla="*/ 127 w 200"/>
                  <a:gd name="T33" fmla="*/ 5 h 49"/>
                  <a:gd name="T34" fmla="*/ 102 w 200"/>
                  <a:gd name="T35" fmla="*/ 19 h 49"/>
                  <a:gd name="T36" fmla="*/ 95 w 200"/>
                  <a:gd name="T37" fmla="*/ 17 h 49"/>
                  <a:gd name="T38" fmla="*/ 95 w 200"/>
                  <a:gd name="T39" fmla="*/ 22 h 49"/>
                  <a:gd name="T40" fmla="*/ 100 w 200"/>
                  <a:gd name="T41" fmla="*/ 32 h 49"/>
                  <a:gd name="T42" fmla="*/ 42 w 200"/>
                  <a:gd name="T43" fmla="*/ 40 h 49"/>
                  <a:gd name="T44" fmla="*/ 41 w 200"/>
                  <a:gd name="T45" fmla="*/ 39 h 49"/>
                  <a:gd name="T46" fmla="*/ 158 w 200"/>
                  <a:gd name="T47" fmla="*/ 18 h 49"/>
                  <a:gd name="T48" fmla="*/ 153 w 200"/>
                  <a:gd name="T49" fmla="*/ 19 h 49"/>
                  <a:gd name="T50" fmla="*/ 148 w 200"/>
                  <a:gd name="T51" fmla="*/ 20 h 49"/>
                  <a:gd name="T52" fmla="*/ 146 w 200"/>
                  <a:gd name="T53" fmla="*/ 27 h 49"/>
                  <a:gd name="T54" fmla="*/ 199 w 200"/>
                  <a:gd name="T55" fmla="*/ 6 h 49"/>
                  <a:gd name="T56" fmla="*/ 144 w 200"/>
                  <a:gd name="T57" fmla="*/ 14 h 49"/>
                  <a:gd name="T58" fmla="*/ 102 w 200"/>
                  <a:gd name="T59" fmla="*/ 33 h 49"/>
                  <a:gd name="T60" fmla="*/ 145 w 200"/>
                  <a:gd name="T61" fmla="*/ 25 h 49"/>
                  <a:gd name="T62" fmla="*/ 144 w 200"/>
                  <a:gd name="T63" fmla="*/ 14 h 49"/>
                  <a:gd name="T64" fmla="*/ 48 w 200"/>
                  <a:gd name="T65" fmla="*/ 47 h 49"/>
                  <a:gd name="T66" fmla="*/ 46 w 200"/>
                  <a:gd name="T67" fmla="*/ 48 h 49"/>
                  <a:gd name="T68" fmla="*/ 8 w 200"/>
                  <a:gd name="T69" fmla="*/ 27 h 49"/>
                  <a:gd name="T70" fmla="*/ 0 w 200"/>
                  <a:gd name="T71" fmla="*/ 22 h 49"/>
                  <a:gd name="T72" fmla="*/ 3 w 200"/>
                  <a:gd name="T73" fmla="*/ 10 h 49"/>
                  <a:gd name="T74" fmla="*/ 48 w 200"/>
                  <a:gd name="T75" fmla="*/ 35 h 49"/>
                  <a:gd name="T76" fmla="*/ 3 w 200"/>
                  <a:gd name="T77" fmla="*/ 21 h 49"/>
                  <a:gd name="T78" fmla="*/ 11 w 200"/>
                  <a:gd name="T79" fmla="*/ 25 h 49"/>
                  <a:gd name="T80" fmla="*/ 45 w 200"/>
                  <a:gd name="T81" fmla="*/ 45 h 49"/>
                  <a:gd name="T82" fmla="*/ 89 w 200"/>
                  <a:gd name="T83" fmla="*/ 14 h 49"/>
                  <a:gd name="T84" fmla="*/ 51 w 200"/>
                  <a:gd name="T85" fmla="*/ 36 h 49"/>
                  <a:gd name="T86" fmla="*/ 93 w 200"/>
                  <a:gd name="T87" fmla="*/ 22 h 49"/>
                  <a:gd name="T88" fmla="*/ 74 w 200"/>
                  <a:gd name="T89" fmla="*/ 5 h 49"/>
                  <a:gd name="T90" fmla="*/ 49 w 200"/>
                  <a:gd name="T91" fmla="*/ 19 h 49"/>
                  <a:gd name="T92" fmla="*/ 37 w 200"/>
                  <a:gd name="T93" fmla="*/ 14 h 49"/>
                  <a:gd name="T94" fmla="*/ 3 w 200"/>
                  <a:gd name="T95" fmla="*/ 8 h 49"/>
                  <a:gd name="T96" fmla="*/ 74 w 200"/>
                  <a:gd name="T9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49">
                    <a:moveTo>
                      <a:pt x="155" y="35"/>
                    </a:moveTo>
                    <a:cubicBezTo>
                      <a:pt x="155" y="35"/>
                      <a:pt x="155" y="35"/>
                      <a:pt x="155" y="36"/>
                    </a:cubicBezTo>
                    <a:cubicBezTo>
                      <a:pt x="155" y="44"/>
                      <a:pt x="155" y="47"/>
                      <a:pt x="155" y="47"/>
                    </a:cubicBezTo>
                    <a:cubicBezTo>
                      <a:pt x="155" y="48"/>
                      <a:pt x="155" y="48"/>
                      <a:pt x="154" y="49"/>
                    </a:cubicBezTo>
                    <a:cubicBezTo>
                      <a:pt x="154" y="49"/>
                      <a:pt x="154" y="49"/>
                      <a:pt x="153" y="49"/>
                    </a:cubicBezTo>
                    <a:cubicBezTo>
                      <a:pt x="153" y="49"/>
                      <a:pt x="153" y="49"/>
                      <a:pt x="152" y="48"/>
                    </a:cubicBezTo>
                    <a:cubicBezTo>
                      <a:pt x="144" y="44"/>
                      <a:pt x="144" y="44"/>
                      <a:pt x="144" y="44"/>
                    </a:cubicBezTo>
                    <a:cubicBezTo>
                      <a:pt x="138" y="40"/>
                      <a:pt x="134" y="38"/>
                      <a:pt x="130" y="36"/>
                    </a:cubicBezTo>
                    <a:cubicBezTo>
                      <a:pt x="133" y="34"/>
                      <a:pt x="133" y="34"/>
                      <a:pt x="133" y="34"/>
                    </a:cubicBezTo>
                    <a:cubicBezTo>
                      <a:pt x="140" y="38"/>
                      <a:pt x="144" y="40"/>
                      <a:pt x="147" y="42"/>
                    </a:cubicBezTo>
                    <a:cubicBezTo>
                      <a:pt x="147" y="42"/>
                      <a:pt x="147" y="42"/>
                      <a:pt x="147" y="42"/>
                    </a:cubicBezTo>
                    <a:cubicBezTo>
                      <a:pt x="152" y="45"/>
                      <a:pt x="152" y="45"/>
                      <a:pt x="152" y="45"/>
                    </a:cubicBezTo>
                    <a:cubicBezTo>
                      <a:pt x="152" y="40"/>
                      <a:pt x="152" y="38"/>
                      <a:pt x="152" y="37"/>
                    </a:cubicBezTo>
                    <a:cubicBezTo>
                      <a:pt x="148" y="34"/>
                      <a:pt x="143" y="32"/>
                      <a:pt x="140" y="30"/>
                    </a:cubicBezTo>
                    <a:cubicBezTo>
                      <a:pt x="143" y="28"/>
                      <a:pt x="143" y="28"/>
                      <a:pt x="143" y="28"/>
                    </a:cubicBezTo>
                    <a:cubicBezTo>
                      <a:pt x="155" y="35"/>
                      <a:pt x="155" y="35"/>
                      <a:pt x="155" y="35"/>
                    </a:cubicBezTo>
                    <a:close/>
                    <a:moveTo>
                      <a:pt x="200" y="8"/>
                    </a:moveTo>
                    <a:cubicBezTo>
                      <a:pt x="156" y="33"/>
                      <a:pt x="156" y="33"/>
                      <a:pt x="156" y="33"/>
                    </a:cubicBezTo>
                    <a:cubicBezTo>
                      <a:pt x="157" y="34"/>
                      <a:pt x="157" y="35"/>
                      <a:pt x="157" y="36"/>
                    </a:cubicBezTo>
                    <a:cubicBezTo>
                      <a:pt x="157" y="36"/>
                      <a:pt x="157" y="36"/>
                      <a:pt x="157" y="48"/>
                    </a:cubicBezTo>
                    <a:cubicBezTo>
                      <a:pt x="157" y="48"/>
                      <a:pt x="157" y="48"/>
                      <a:pt x="198" y="25"/>
                    </a:cubicBezTo>
                    <a:cubicBezTo>
                      <a:pt x="199" y="24"/>
                      <a:pt x="200" y="23"/>
                      <a:pt x="200" y="22"/>
                    </a:cubicBezTo>
                    <a:cubicBezTo>
                      <a:pt x="200" y="22"/>
                      <a:pt x="200" y="22"/>
                      <a:pt x="200" y="8"/>
                    </a:cubicBezTo>
                    <a:cubicBezTo>
                      <a:pt x="200" y="8"/>
                      <a:pt x="200" y="8"/>
                      <a:pt x="200" y="8"/>
                    </a:cubicBezTo>
                    <a:close/>
                    <a:moveTo>
                      <a:pt x="150" y="39"/>
                    </a:moveTo>
                    <a:cubicBezTo>
                      <a:pt x="150" y="38"/>
                      <a:pt x="150" y="38"/>
                      <a:pt x="149" y="38"/>
                    </a:cubicBezTo>
                    <a:cubicBezTo>
                      <a:pt x="148" y="38"/>
                      <a:pt x="148" y="38"/>
                      <a:pt x="148" y="39"/>
                    </a:cubicBezTo>
                    <a:cubicBezTo>
                      <a:pt x="148" y="40"/>
                      <a:pt x="148" y="40"/>
                      <a:pt x="149" y="40"/>
                    </a:cubicBezTo>
                    <a:cubicBezTo>
                      <a:pt x="150" y="40"/>
                      <a:pt x="150" y="40"/>
                      <a:pt x="150" y="39"/>
                    </a:cubicBezTo>
                    <a:close/>
                    <a:moveTo>
                      <a:pt x="90" y="28"/>
                    </a:moveTo>
                    <a:cubicBezTo>
                      <a:pt x="86" y="30"/>
                      <a:pt x="86" y="30"/>
                      <a:pt x="86" y="30"/>
                    </a:cubicBezTo>
                    <a:cubicBezTo>
                      <a:pt x="90" y="32"/>
                      <a:pt x="94" y="35"/>
                      <a:pt x="99" y="37"/>
                    </a:cubicBezTo>
                    <a:cubicBezTo>
                      <a:pt x="99" y="38"/>
                      <a:pt x="99" y="40"/>
                      <a:pt x="99" y="45"/>
                    </a:cubicBezTo>
                    <a:cubicBezTo>
                      <a:pt x="99" y="45"/>
                      <a:pt x="99" y="45"/>
                      <a:pt x="93" y="42"/>
                    </a:cubicBezTo>
                    <a:cubicBezTo>
                      <a:pt x="93" y="42"/>
                      <a:pt x="93" y="42"/>
                      <a:pt x="93" y="42"/>
                    </a:cubicBezTo>
                    <a:cubicBezTo>
                      <a:pt x="91" y="40"/>
                      <a:pt x="86" y="38"/>
                      <a:pt x="80" y="34"/>
                    </a:cubicBezTo>
                    <a:cubicBezTo>
                      <a:pt x="77" y="36"/>
                      <a:pt x="77" y="36"/>
                      <a:pt x="77" y="36"/>
                    </a:cubicBezTo>
                    <a:cubicBezTo>
                      <a:pt x="80" y="38"/>
                      <a:pt x="85" y="41"/>
                      <a:pt x="91" y="44"/>
                    </a:cubicBezTo>
                    <a:cubicBezTo>
                      <a:pt x="91" y="44"/>
                      <a:pt x="91" y="44"/>
                      <a:pt x="99" y="48"/>
                    </a:cubicBezTo>
                    <a:cubicBezTo>
                      <a:pt x="99" y="49"/>
                      <a:pt x="100" y="49"/>
                      <a:pt x="100" y="49"/>
                    </a:cubicBezTo>
                    <a:cubicBezTo>
                      <a:pt x="100" y="49"/>
                      <a:pt x="101" y="49"/>
                      <a:pt x="101" y="49"/>
                    </a:cubicBezTo>
                    <a:cubicBezTo>
                      <a:pt x="101" y="48"/>
                      <a:pt x="102" y="48"/>
                      <a:pt x="102" y="47"/>
                    </a:cubicBezTo>
                    <a:cubicBezTo>
                      <a:pt x="102" y="47"/>
                      <a:pt x="102" y="44"/>
                      <a:pt x="102" y="36"/>
                    </a:cubicBezTo>
                    <a:cubicBezTo>
                      <a:pt x="102" y="35"/>
                      <a:pt x="102" y="35"/>
                      <a:pt x="101" y="35"/>
                    </a:cubicBezTo>
                    <a:cubicBezTo>
                      <a:pt x="101" y="35"/>
                      <a:pt x="101" y="35"/>
                      <a:pt x="90" y="28"/>
                    </a:cubicBezTo>
                    <a:close/>
                    <a:moveTo>
                      <a:pt x="97" y="39"/>
                    </a:moveTo>
                    <a:cubicBezTo>
                      <a:pt x="97" y="38"/>
                      <a:pt x="96" y="38"/>
                      <a:pt x="95" y="38"/>
                    </a:cubicBezTo>
                    <a:cubicBezTo>
                      <a:pt x="95" y="38"/>
                      <a:pt x="94" y="38"/>
                      <a:pt x="94" y="39"/>
                    </a:cubicBezTo>
                    <a:cubicBezTo>
                      <a:pt x="94" y="40"/>
                      <a:pt x="95" y="40"/>
                      <a:pt x="95" y="40"/>
                    </a:cubicBezTo>
                    <a:cubicBezTo>
                      <a:pt x="96" y="40"/>
                      <a:pt x="97" y="40"/>
                      <a:pt x="97" y="39"/>
                    </a:cubicBezTo>
                    <a:close/>
                    <a:moveTo>
                      <a:pt x="127" y="5"/>
                    </a:moveTo>
                    <a:cubicBezTo>
                      <a:pt x="105" y="18"/>
                      <a:pt x="105" y="18"/>
                      <a:pt x="105" y="18"/>
                    </a:cubicBezTo>
                    <a:cubicBezTo>
                      <a:pt x="104" y="18"/>
                      <a:pt x="104" y="18"/>
                      <a:pt x="104" y="18"/>
                    </a:cubicBezTo>
                    <a:cubicBezTo>
                      <a:pt x="102" y="19"/>
                      <a:pt x="102" y="19"/>
                      <a:pt x="102" y="19"/>
                    </a:cubicBezTo>
                    <a:cubicBezTo>
                      <a:pt x="101" y="19"/>
                      <a:pt x="101" y="19"/>
                      <a:pt x="100" y="19"/>
                    </a:cubicBezTo>
                    <a:cubicBezTo>
                      <a:pt x="99" y="19"/>
                      <a:pt x="98" y="19"/>
                      <a:pt x="98" y="19"/>
                    </a:cubicBezTo>
                    <a:cubicBezTo>
                      <a:pt x="97" y="18"/>
                      <a:pt x="96" y="18"/>
                      <a:pt x="95" y="17"/>
                    </a:cubicBezTo>
                    <a:cubicBezTo>
                      <a:pt x="95" y="20"/>
                      <a:pt x="95" y="20"/>
                      <a:pt x="95" y="20"/>
                    </a:cubicBezTo>
                    <a:cubicBezTo>
                      <a:pt x="95" y="22"/>
                      <a:pt x="95" y="22"/>
                      <a:pt x="95" y="22"/>
                    </a:cubicBezTo>
                    <a:cubicBezTo>
                      <a:pt x="95" y="22"/>
                      <a:pt x="95" y="22"/>
                      <a:pt x="95" y="22"/>
                    </a:cubicBezTo>
                    <a:cubicBezTo>
                      <a:pt x="95" y="24"/>
                      <a:pt x="94" y="26"/>
                      <a:pt x="93" y="27"/>
                    </a:cubicBezTo>
                    <a:cubicBezTo>
                      <a:pt x="92" y="27"/>
                      <a:pt x="92" y="27"/>
                      <a:pt x="92" y="27"/>
                    </a:cubicBezTo>
                    <a:cubicBezTo>
                      <a:pt x="100" y="32"/>
                      <a:pt x="100" y="32"/>
                      <a:pt x="100" y="32"/>
                    </a:cubicBezTo>
                    <a:cubicBezTo>
                      <a:pt x="120" y="21"/>
                      <a:pt x="131" y="14"/>
                      <a:pt x="137" y="11"/>
                    </a:cubicBezTo>
                    <a:lnTo>
                      <a:pt x="127" y="5"/>
                    </a:lnTo>
                    <a:close/>
                    <a:moveTo>
                      <a:pt x="42" y="40"/>
                    </a:moveTo>
                    <a:cubicBezTo>
                      <a:pt x="43" y="40"/>
                      <a:pt x="43" y="40"/>
                      <a:pt x="43" y="39"/>
                    </a:cubicBezTo>
                    <a:cubicBezTo>
                      <a:pt x="43" y="38"/>
                      <a:pt x="43" y="38"/>
                      <a:pt x="42" y="38"/>
                    </a:cubicBezTo>
                    <a:cubicBezTo>
                      <a:pt x="41" y="38"/>
                      <a:pt x="41" y="38"/>
                      <a:pt x="41" y="39"/>
                    </a:cubicBezTo>
                    <a:cubicBezTo>
                      <a:pt x="41" y="40"/>
                      <a:pt x="41" y="40"/>
                      <a:pt x="42" y="40"/>
                    </a:cubicBezTo>
                    <a:close/>
                    <a:moveTo>
                      <a:pt x="189" y="0"/>
                    </a:moveTo>
                    <a:cubicBezTo>
                      <a:pt x="158" y="18"/>
                      <a:pt x="158" y="18"/>
                      <a:pt x="158" y="18"/>
                    </a:cubicBezTo>
                    <a:cubicBezTo>
                      <a:pt x="158" y="18"/>
                      <a:pt x="158" y="18"/>
                      <a:pt x="157" y="18"/>
                    </a:cubicBezTo>
                    <a:cubicBezTo>
                      <a:pt x="156" y="19"/>
                      <a:pt x="156" y="19"/>
                      <a:pt x="156" y="19"/>
                    </a:cubicBezTo>
                    <a:cubicBezTo>
                      <a:pt x="155" y="19"/>
                      <a:pt x="154" y="19"/>
                      <a:pt x="153" y="19"/>
                    </a:cubicBezTo>
                    <a:cubicBezTo>
                      <a:pt x="153" y="19"/>
                      <a:pt x="152" y="19"/>
                      <a:pt x="151" y="19"/>
                    </a:cubicBezTo>
                    <a:cubicBezTo>
                      <a:pt x="150" y="18"/>
                      <a:pt x="149" y="17"/>
                      <a:pt x="148" y="17"/>
                    </a:cubicBezTo>
                    <a:cubicBezTo>
                      <a:pt x="148" y="20"/>
                      <a:pt x="148" y="20"/>
                      <a:pt x="148" y="20"/>
                    </a:cubicBezTo>
                    <a:cubicBezTo>
                      <a:pt x="148" y="22"/>
                      <a:pt x="148" y="22"/>
                      <a:pt x="148" y="22"/>
                    </a:cubicBezTo>
                    <a:cubicBezTo>
                      <a:pt x="148" y="22"/>
                      <a:pt x="148" y="22"/>
                      <a:pt x="148" y="22"/>
                    </a:cubicBezTo>
                    <a:cubicBezTo>
                      <a:pt x="148" y="24"/>
                      <a:pt x="147" y="26"/>
                      <a:pt x="146" y="27"/>
                    </a:cubicBezTo>
                    <a:cubicBezTo>
                      <a:pt x="145" y="27"/>
                      <a:pt x="145" y="27"/>
                      <a:pt x="145" y="27"/>
                    </a:cubicBezTo>
                    <a:cubicBezTo>
                      <a:pt x="154" y="32"/>
                      <a:pt x="154" y="32"/>
                      <a:pt x="154" y="32"/>
                    </a:cubicBezTo>
                    <a:cubicBezTo>
                      <a:pt x="199" y="6"/>
                      <a:pt x="199" y="6"/>
                      <a:pt x="199" y="6"/>
                    </a:cubicBezTo>
                    <a:cubicBezTo>
                      <a:pt x="198" y="6"/>
                      <a:pt x="198" y="6"/>
                      <a:pt x="198" y="5"/>
                    </a:cubicBezTo>
                    <a:cubicBezTo>
                      <a:pt x="195" y="4"/>
                      <a:pt x="192" y="2"/>
                      <a:pt x="189" y="0"/>
                    </a:cubicBezTo>
                    <a:close/>
                    <a:moveTo>
                      <a:pt x="144" y="14"/>
                    </a:moveTo>
                    <a:cubicBezTo>
                      <a:pt x="143" y="14"/>
                      <a:pt x="143" y="14"/>
                      <a:pt x="143" y="14"/>
                    </a:cubicBezTo>
                    <a:cubicBezTo>
                      <a:pt x="139" y="12"/>
                      <a:pt x="139" y="12"/>
                      <a:pt x="139" y="12"/>
                    </a:cubicBezTo>
                    <a:cubicBezTo>
                      <a:pt x="102" y="33"/>
                      <a:pt x="102" y="33"/>
                      <a:pt x="102" y="33"/>
                    </a:cubicBezTo>
                    <a:cubicBezTo>
                      <a:pt x="103" y="34"/>
                      <a:pt x="104" y="35"/>
                      <a:pt x="104" y="36"/>
                    </a:cubicBezTo>
                    <a:cubicBezTo>
                      <a:pt x="104" y="36"/>
                      <a:pt x="104" y="36"/>
                      <a:pt x="104" y="48"/>
                    </a:cubicBezTo>
                    <a:cubicBezTo>
                      <a:pt x="104" y="48"/>
                      <a:pt x="104" y="48"/>
                      <a:pt x="145" y="25"/>
                    </a:cubicBezTo>
                    <a:cubicBezTo>
                      <a:pt x="146" y="24"/>
                      <a:pt x="146" y="23"/>
                      <a:pt x="146" y="22"/>
                    </a:cubicBezTo>
                    <a:cubicBezTo>
                      <a:pt x="146" y="22"/>
                      <a:pt x="146" y="22"/>
                      <a:pt x="146" y="16"/>
                    </a:cubicBezTo>
                    <a:cubicBezTo>
                      <a:pt x="145" y="15"/>
                      <a:pt x="145" y="15"/>
                      <a:pt x="144" y="14"/>
                    </a:cubicBezTo>
                    <a:close/>
                    <a:moveTo>
                      <a:pt x="48" y="35"/>
                    </a:moveTo>
                    <a:cubicBezTo>
                      <a:pt x="48" y="35"/>
                      <a:pt x="48" y="35"/>
                      <a:pt x="48" y="36"/>
                    </a:cubicBezTo>
                    <a:cubicBezTo>
                      <a:pt x="48" y="44"/>
                      <a:pt x="48" y="47"/>
                      <a:pt x="48" y="47"/>
                    </a:cubicBezTo>
                    <a:cubicBezTo>
                      <a:pt x="48" y="48"/>
                      <a:pt x="48" y="48"/>
                      <a:pt x="48" y="49"/>
                    </a:cubicBezTo>
                    <a:cubicBezTo>
                      <a:pt x="47" y="49"/>
                      <a:pt x="47" y="49"/>
                      <a:pt x="47" y="49"/>
                    </a:cubicBezTo>
                    <a:cubicBezTo>
                      <a:pt x="46" y="49"/>
                      <a:pt x="46" y="49"/>
                      <a:pt x="46" y="48"/>
                    </a:cubicBezTo>
                    <a:cubicBezTo>
                      <a:pt x="37" y="44"/>
                      <a:pt x="37" y="44"/>
                      <a:pt x="37" y="44"/>
                    </a:cubicBezTo>
                    <a:cubicBezTo>
                      <a:pt x="17" y="32"/>
                      <a:pt x="8" y="27"/>
                      <a:pt x="8" y="27"/>
                    </a:cubicBezTo>
                    <a:cubicBezTo>
                      <a:pt x="8" y="27"/>
                      <a:pt x="8" y="27"/>
                      <a:pt x="8" y="27"/>
                    </a:cubicBezTo>
                    <a:cubicBezTo>
                      <a:pt x="5" y="25"/>
                      <a:pt x="2" y="24"/>
                      <a:pt x="2" y="24"/>
                    </a:cubicBezTo>
                    <a:cubicBezTo>
                      <a:pt x="1" y="23"/>
                      <a:pt x="1" y="23"/>
                      <a:pt x="1" y="23"/>
                    </a:cubicBezTo>
                    <a:cubicBezTo>
                      <a:pt x="0" y="22"/>
                      <a:pt x="0" y="22"/>
                      <a:pt x="0" y="22"/>
                    </a:cubicBezTo>
                    <a:cubicBezTo>
                      <a:pt x="0" y="14"/>
                      <a:pt x="0" y="12"/>
                      <a:pt x="0" y="11"/>
                    </a:cubicBezTo>
                    <a:cubicBezTo>
                      <a:pt x="0" y="10"/>
                      <a:pt x="1" y="10"/>
                      <a:pt x="1" y="10"/>
                    </a:cubicBezTo>
                    <a:cubicBezTo>
                      <a:pt x="2" y="9"/>
                      <a:pt x="3" y="9"/>
                      <a:pt x="3" y="10"/>
                    </a:cubicBezTo>
                    <a:cubicBezTo>
                      <a:pt x="6" y="11"/>
                      <a:pt x="6" y="11"/>
                      <a:pt x="6" y="11"/>
                    </a:cubicBezTo>
                    <a:cubicBezTo>
                      <a:pt x="6" y="11"/>
                      <a:pt x="6" y="11"/>
                      <a:pt x="6" y="11"/>
                    </a:cubicBezTo>
                    <a:cubicBezTo>
                      <a:pt x="48" y="35"/>
                      <a:pt x="48" y="35"/>
                      <a:pt x="48" y="35"/>
                    </a:cubicBezTo>
                    <a:close/>
                    <a:moveTo>
                      <a:pt x="45" y="37"/>
                    </a:moveTo>
                    <a:cubicBezTo>
                      <a:pt x="3" y="13"/>
                      <a:pt x="3" y="13"/>
                      <a:pt x="3" y="13"/>
                    </a:cubicBezTo>
                    <a:cubicBezTo>
                      <a:pt x="3" y="18"/>
                      <a:pt x="3" y="20"/>
                      <a:pt x="3" y="21"/>
                    </a:cubicBezTo>
                    <a:cubicBezTo>
                      <a:pt x="3" y="21"/>
                      <a:pt x="3" y="21"/>
                      <a:pt x="3" y="21"/>
                    </a:cubicBezTo>
                    <a:cubicBezTo>
                      <a:pt x="4" y="21"/>
                      <a:pt x="8" y="24"/>
                      <a:pt x="11" y="26"/>
                    </a:cubicBezTo>
                    <a:cubicBezTo>
                      <a:pt x="11" y="26"/>
                      <a:pt x="11" y="26"/>
                      <a:pt x="11" y="25"/>
                    </a:cubicBezTo>
                    <a:cubicBezTo>
                      <a:pt x="27" y="34"/>
                      <a:pt x="36" y="40"/>
                      <a:pt x="40" y="42"/>
                    </a:cubicBezTo>
                    <a:cubicBezTo>
                      <a:pt x="40" y="42"/>
                      <a:pt x="40" y="42"/>
                      <a:pt x="40" y="42"/>
                    </a:cubicBezTo>
                    <a:cubicBezTo>
                      <a:pt x="45" y="45"/>
                      <a:pt x="45" y="45"/>
                      <a:pt x="45" y="45"/>
                    </a:cubicBezTo>
                    <a:cubicBezTo>
                      <a:pt x="45" y="40"/>
                      <a:pt x="45" y="38"/>
                      <a:pt x="45" y="37"/>
                    </a:cubicBezTo>
                    <a:close/>
                    <a:moveTo>
                      <a:pt x="90" y="14"/>
                    </a:moveTo>
                    <a:cubicBezTo>
                      <a:pt x="89" y="14"/>
                      <a:pt x="89" y="14"/>
                      <a:pt x="89" y="14"/>
                    </a:cubicBezTo>
                    <a:cubicBezTo>
                      <a:pt x="86" y="12"/>
                      <a:pt x="86" y="12"/>
                      <a:pt x="86" y="12"/>
                    </a:cubicBezTo>
                    <a:cubicBezTo>
                      <a:pt x="49" y="33"/>
                      <a:pt x="49" y="33"/>
                      <a:pt x="49" y="33"/>
                    </a:cubicBezTo>
                    <a:cubicBezTo>
                      <a:pt x="50" y="34"/>
                      <a:pt x="51" y="35"/>
                      <a:pt x="51" y="36"/>
                    </a:cubicBezTo>
                    <a:cubicBezTo>
                      <a:pt x="51" y="36"/>
                      <a:pt x="51" y="36"/>
                      <a:pt x="51" y="48"/>
                    </a:cubicBezTo>
                    <a:cubicBezTo>
                      <a:pt x="51" y="48"/>
                      <a:pt x="51" y="48"/>
                      <a:pt x="91" y="25"/>
                    </a:cubicBezTo>
                    <a:cubicBezTo>
                      <a:pt x="92" y="24"/>
                      <a:pt x="93" y="23"/>
                      <a:pt x="93" y="22"/>
                    </a:cubicBezTo>
                    <a:cubicBezTo>
                      <a:pt x="93" y="22"/>
                      <a:pt x="93" y="22"/>
                      <a:pt x="93" y="16"/>
                    </a:cubicBezTo>
                    <a:cubicBezTo>
                      <a:pt x="91" y="15"/>
                      <a:pt x="91" y="15"/>
                      <a:pt x="90" y="14"/>
                    </a:cubicBezTo>
                    <a:close/>
                    <a:moveTo>
                      <a:pt x="74" y="5"/>
                    </a:moveTo>
                    <a:cubicBezTo>
                      <a:pt x="52" y="18"/>
                      <a:pt x="52" y="18"/>
                      <a:pt x="52" y="18"/>
                    </a:cubicBezTo>
                    <a:cubicBezTo>
                      <a:pt x="51" y="18"/>
                      <a:pt x="51" y="18"/>
                      <a:pt x="51" y="18"/>
                    </a:cubicBezTo>
                    <a:cubicBezTo>
                      <a:pt x="49" y="19"/>
                      <a:pt x="49" y="19"/>
                      <a:pt x="49" y="19"/>
                    </a:cubicBezTo>
                    <a:cubicBezTo>
                      <a:pt x="48" y="19"/>
                      <a:pt x="47" y="19"/>
                      <a:pt x="47" y="19"/>
                    </a:cubicBezTo>
                    <a:cubicBezTo>
                      <a:pt x="46" y="19"/>
                      <a:pt x="45" y="19"/>
                      <a:pt x="44" y="19"/>
                    </a:cubicBezTo>
                    <a:cubicBezTo>
                      <a:pt x="40" y="16"/>
                      <a:pt x="38" y="15"/>
                      <a:pt x="37" y="14"/>
                    </a:cubicBezTo>
                    <a:cubicBezTo>
                      <a:pt x="36" y="14"/>
                      <a:pt x="36" y="14"/>
                      <a:pt x="36" y="14"/>
                    </a:cubicBezTo>
                    <a:cubicBezTo>
                      <a:pt x="14" y="1"/>
                      <a:pt x="14" y="1"/>
                      <a:pt x="14" y="1"/>
                    </a:cubicBezTo>
                    <a:cubicBezTo>
                      <a:pt x="3" y="8"/>
                      <a:pt x="3" y="8"/>
                      <a:pt x="3" y="8"/>
                    </a:cubicBezTo>
                    <a:cubicBezTo>
                      <a:pt x="47" y="32"/>
                      <a:pt x="47" y="32"/>
                      <a:pt x="47" y="32"/>
                    </a:cubicBezTo>
                    <a:cubicBezTo>
                      <a:pt x="66" y="21"/>
                      <a:pt x="77" y="14"/>
                      <a:pt x="84" y="11"/>
                    </a:cubicBezTo>
                    <a:lnTo>
                      <a:pt x="7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39" name="Freeform 14"/>
              <p:cNvSpPr>
                <a:spLocks noEditPoints="1"/>
              </p:cNvSpPr>
              <p:nvPr/>
            </p:nvSpPr>
            <p:spPr bwMode="auto">
              <a:xfrm>
                <a:off x="9338100" y="4834125"/>
                <a:ext cx="747381" cy="183441"/>
              </a:xfrm>
              <a:custGeom>
                <a:avLst/>
                <a:gdLst>
                  <a:gd name="T0" fmla="*/ 155 w 200"/>
                  <a:gd name="T1" fmla="*/ 47 h 49"/>
                  <a:gd name="T2" fmla="*/ 152 w 200"/>
                  <a:gd name="T3" fmla="*/ 48 h 49"/>
                  <a:gd name="T4" fmla="*/ 133 w 200"/>
                  <a:gd name="T5" fmla="*/ 34 h 49"/>
                  <a:gd name="T6" fmla="*/ 152 w 200"/>
                  <a:gd name="T7" fmla="*/ 45 h 49"/>
                  <a:gd name="T8" fmla="*/ 143 w 200"/>
                  <a:gd name="T9" fmla="*/ 28 h 49"/>
                  <a:gd name="T10" fmla="*/ 156 w 200"/>
                  <a:gd name="T11" fmla="*/ 33 h 49"/>
                  <a:gd name="T12" fmla="*/ 198 w 200"/>
                  <a:gd name="T13" fmla="*/ 25 h 49"/>
                  <a:gd name="T14" fmla="*/ 200 w 200"/>
                  <a:gd name="T15" fmla="*/ 8 h 49"/>
                  <a:gd name="T16" fmla="*/ 148 w 200"/>
                  <a:gd name="T17" fmla="*/ 39 h 49"/>
                  <a:gd name="T18" fmla="*/ 90 w 200"/>
                  <a:gd name="T19" fmla="*/ 28 h 49"/>
                  <a:gd name="T20" fmla="*/ 99 w 200"/>
                  <a:gd name="T21" fmla="*/ 45 h 49"/>
                  <a:gd name="T22" fmla="*/ 80 w 200"/>
                  <a:gd name="T23" fmla="*/ 34 h 49"/>
                  <a:gd name="T24" fmla="*/ 99 w 200"/>
                  <a:gd name="T25" fmla="*/ 48 h 49"/>
                  <a:gd name="T26" fmla="*/ 102 w 200"/>
                  <a:gd name="T27" fmla="*/ 47 h 49"/>
                  <a:gd name="T28" fmla="*/ 90 w 200"/>
                  <a:gd name="T29" fmla="*/ 28 h 49"/>
                  <a:gd name="T30" fmla="*/ 94 w 200"/>
                  <a:gd name="T31" fmla="*/ 39 h 49"/>
                  <a:gd name="T32" fmla="*/ 127 w 200"/>
                  <a:gd name="T33" fmla="*/ 5 h 49"/>
                  <a:gd name="T34" fmla="*/ 102 w 200"/>
                  <a:gd name="T35" fmla="*/ 19 h 49"/>
                  <a:gd name="T36" fmla="*/ 95 w 200"/>
                  <a:gd name="T37" fmla="*/ 17 h 49"/>
                  <a:gd name="T38" fmla="*/ 95 w 200"/>
                  <a:gd name="T39" fmla="*/ 22 h 49"/>
                  <a:gd name="T40" fmla="*/ 100 w 200"/>
                  <a:gd name="T41" fmla="*/ 32 h 49"/>
                  <a:gd name="T42" fmla="*/ 42 w 200"/>
                  <a:gd name="T43" fmla="*/ 40 h 49"/>
                  <a:gd name="T44" fmla="*/ 41 w 200"/>
                  <a:gd name="T45" fmla="*/ 39 h 49"/>
                  <a:gd name="T46" fmla="*/ 158 w 200"/>
                  <a:gd name="T47" fmla="*/ 18 h 49"/>
                  <a:gd name="T48" fmla="*/ 153 w 200"/>
                  <a:gd name="T49" fmla="*/ 19 h 49"/>
                  <a:gd name="T50" fmla="*/ 148 w 200"/>
                  <a:gd name="T51" fmla="*/ 20 h 49"/>
                  <a:gd name="T52" fmla="*/ 146 w 200"/>
                  <a:gd name="T53" fmla="*/ 27 h 49"/>
                  <a:gd name="T54" fmla="*/ 199 w 200"/>
                  <a:gd name="T55" fmla="*/ 6 h 49"/>
                  <a:gd name="T56" fmla="*/ 144 w 200"/>
                  <a:gd name="T57" fmla="*/ 14 h 49"/>
                  <a:gd name="T58" fmla="*/ 102 w 200"/>
                  <a:gd name="T59" fmla="*/ 33 h 49"/>
                  <a:gd name="T60" fmla="*/ 145 w 200"/>
                  <a:gd name="T61" fmla="*/ 25 h 49"/>
                  <a:gd name="T62" fmla="*/ 144 w 200"/>
                  <a:gd name="T63" fmla="*/ 14 h 49"/>
                  <a:gd name="T64" fmla="*/ 48 w 200"/>
                  <a:gd name="T65" fmla="*/ 47 h 49"/>
                  <a:gd name="T66" fmla="*/ 46 w 200"/>
                  <a:gd name="T67" fmla="*/ 48 h 49"/>
                  <a:gd name="T68" fmla="*/ 8 w 200"/>
                  <a:gd name="T69" fmla="*/ 27 h 49"/>
                  <a:gd name="T70" fmla="*/ 0 w 200"/>
                  <a:gd name="T71" fmla="*/ 22 h 49"/>
                  <a:gd name="T72" fmla="*/ 3 w 200"/>
                  <a:gd name="T73" fmla="*/ 10 h 49"/>
                  <a:gd name="T74" fmla="*/ 48 w 200"/>
                  <a:gd name="T75" fmla="*/ 35 h 49"/>
                  <a:gd name="T76" fmla="*/ 3 w 200"/>
                  <a:gd name="T77" fmla="*/ 21 h 49"/>
                  <a:gd name="T78" fmla="*/ 11 w 200"/>
                  <a:gd name="T79" fmla="*/ 25 h 49"/>
                  <a:gd name="T80" fmla="*/ 45 w 200"/>
                  <a:gd name="T81" fmla="*/ 45 h 49"/>
                  <a:gd name="T82" fmla="*/ 89 w 200"/>
                  <a:gd name="T83" fmla="*/ 14 h 49"/>
                  <a:gd name="T84" fmla="*/ 51 w 200"/>
                  <a:gd name="T85" fmla="*/ 36 h 49"/>
                  <a:gd name="T86" fmla="*/ 93 w 200"/>
                  <a:gd name="T87" fmla="*/ 22 h 49"/>
                  <a:gd name="T88" fmla="*/ 74 w 200"/>
                  <a:gd name="T89" fmla="*/ 5 h 49"/>
                  <a:gd name="T90" fmla="*/ 49 w 200"/>
                  <a:gd name="T91" fmla="*/ 19 h 49"/>
                  <a:gd name="T92" fmla="*/ 37 w 200"/>
                  <a:gd name="T93" fmla="*/ 14 h 49"/>
                  <a:gd name="T94" fmla="*/ 3 w 200"/>
                  <a:gd name="T95" fmla="*/ 8 h 49"/>
                  <a:gd name="T96" fmla="*/ 74 w 200"/>
                  <a:gd name="T9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49">
                    <a:moveTo>
                      <a:pt x="155" y="35"/>
                    </a:moveTo>
                    <a:cubicBezTo>
                      <a:pt x="155" y="35"/>
                      <a:pt x="155" y="35"/>
                      <a:pt x="155" y="36"/>
                    </a:cubicBezTo>
                    <a:cubicBezTo>
                      <a:pt x="155" y="44"/>
                      <a:pt x="155" y="47"/>
                      <a:pt x="155" y="47"/>
                    </a:cubicBezTo>
                    <a:cubicBezTo>
                      <a:pt x="155" y="48"/>
                      <a:pt x="155" y="48"/>
                      <a:pt x="154" y="49"/>
                    </a:cubicBezTo>
                    <a:cubicBezTo>
                      <a:pt x="154" y="49"/>
                      <a:pt x="154" y="49"/>
                      <a:pt x="153" y="49"/>
                    </a:cubicBezTo>
                    <a:cubicBezTo>
                      <a:pt x="153" y="49"/>
                      <a:pt x="153" y="49"/>
                      <a:pt x="152" y="48"/>
                    </a:cubicBezTo>
                    <a:cubicBezTo>
                      <a:pt x="144" y="44"/>
                      <a:pt x="144" y="44"/>
                      <a:pt x="144" y="44"/>
                    </a:cubicBezTo>
                    <a:cubicBezTo>
                      <a:pt x="138" y="40"/>
                      <a:pt x="134" y="38"/>
                      <a:pt x="130" y="36"/>
                    </a:cubicBezTo>
                    <a:cubicBezTo>
                      <a:pt x="133" y="34"/>
                      <a:pt x="133" y="34"/>
                      <a:pt x="133" y="34"/>
                    </a:cubicBezTo>
                    <a:cubicBezTo>
                      <a:pt x="140" y="38"/>
                      <a:pt x="144" y="40"/>
                      <a:pt x="147" y="42"/>
                    </a:cubicBezTo>
                    <a:cubicBezTo>
                      <a:pt x="147" y="42"/>
                      <a:pt x="147" y="42"/>
                      <a:pt x="147" y="42"/>
                    </a:cubicBezTo>
                    <a:cubicBezTo>
                      <a:pt x="152" y="45"/>
                      <a:pt x="152" y="45"/>
                      <a:pt x="152" y="45"/>
                    </a:cubicBezTo>
                    <a:cubicBezTo>
                      <a:pt x="152" y="40"/>
                      <a:pt x="152" y="38"/>
                      <a:pt x="152" y="37"/>
                    </a:cubicBezTo>
                    <a:cubicBezTo>
                      <a:pt x="148" y="34"/>
                      <a:pt x="143" y="32"/>
                      <a:pt x="140" y="30"/>
                    </a:cubicBezTo>
                    <a:cubicBezTo>
                      <a:pt x="143" y="28"/>
                      <a:pt x="143" y="28"/>
                      <a:pt x="143" y="28"/>
                    </a:cubicBezTo>
                    <a:cubicBezTo>
                      <a:pt x="155" y="35"/>
                      <a:pt x="155" y="35"/>
                      <a:pt x="155" y="35"/>
                    </a:cubicBezTo>
                    <a:close/>
                    <a:moveTo>
                      <a:pt x="200" y="8"/>
                    </a:moveTo>
                    <a:cubicBezTo>
                      <a:pt x="156" y="33"/>
                      <a:pt x="156" y="33"/>
                      <a:pt x="156" y="33"/>
                    </a:cubicBezTo>
                    <a:cubicBezTo>
                      <a:pt x="157" y="34"/>
                      <a:pt x="157" y="35"/>
                      <a:pt x="157" y="36"/>
                    </a:cubicBezTo>
                    <a:cubicBezTo>
                      <a:pt x="157" y="36"/>
                      <a:pt x="157" y="36"/>
                      <a:pt x="157" y="48"/>
                    </a:cubicBezTo>
                    <a:cubicBezTo>
                      <a:pt x="157" y="48"/>
                      <a:pt x="157" y="48"/>
                      <a:pt x="198" y="25"/>
                    </a:cubicBezTo>
                    <a:cubicBezTo>
                      <a:pt x="199" y="24"/>
                      <a:pt x="200" y="23"/>
                      <a:pt x="200" y="22"/>
                    </a:cubicBezTo>
                    <a:cubicBezTo>
                      <a:pt x="200" y="22"/>
                      <a:pt x="200" y="22"/>
                      <a:pt x="200" y="8"/>
                    </a:cubicBezTo>
                    <a:cubicBezTo>
                      <a:pt x="200" y="8"/>
                      <a:pt x="200" y="8"/>
                      <a:pt x="200" y="8"/>
                    </a:cubicBezTo>
                    <a:close/>
                    <a:moveTo>
                      <a:pt x="150" y="39"/>
                    </a:moveTo>
                    <a:cubicBezTo>
                      <a:pt x="150" y="38"/>
                      <a:pt x="150" y="38"/>
                      <a:pt x="149" y="38"/>
                    </a:cubicBezTo>
                    <a:cubicBezTo>
                      <a:pt x="148" y="38"/>
                      <a:pt x="148" y="38"/>
                      <a:pt x="148" y="39"/>
                    </a:cubicBezTo>
                    <a:cubicBezTo>
                      <a:pt x="148" y="40"/>
                      <a:pt x="148" y="40"/>
                      <a:pt x="149" y="40"/>
                    </a:cubicBezTo>
                    <a:cubicBezTo>
                      <a:pt x="150" y="40"/>
                      <a:pt x="150" y="40"/>
                      <a:pt x="150" y="39"/>
                    </a:cubicBezTo>
                    <a:close/>
                    <a:moveTo>
                      <a:pt x="90" y="28"/>
                    </a:moveTo>
                    <a:cubicBezTo>
                      <a:pt x="86" y="30"/>
                      <a:pt x="86" y="30"/>
                      <a:pt x="86" y="30"/>
                    </a:cubicBezTo>
                    <a:cubicBezTo>
                      <a:pt x="90" y="32"/>
                      <a:pt x="94" y="35"/>
                      <a:pt x="99" y="37"/>
                    </a:cubicBezTo>
                    <a:cubicBezTo>
                      <a:pt x="99" y="38"/>
                      <a:pt x="99" y="40"/>
                      <a:pt x="99" y="45"/>
                    </a:cubicBezTo>
                    <a:cubicBezTo>
                      <a:pt x="99" y="45"/>
                      <a:pt x="99" y="45"/>
                      <a:pt x="93" y="42"/>
                    </a:cubicBezTo>
                    <a:cubicBezTo>
                      <a:pt x="93" y="42"/>
                      <a:pt x="93" y="42"/>
                      <a:pt x="93" y="42"/>
                    </a:cubicBezTo>
                    <a:cubicBezTo>
                      <a:pt x="91" y="40"/>
                      <a:pt x="86" y="38"/>
                      <a:pt x="80" y="34"/>
                    </a:cubicBezTo>
                    <a:cubicBezTo>
                      <a:pt x="77" y="36"/>
                      <a:pt x="77" y="36"/>
                      <a:pt x="77" y="36"/>
                    </a:cubicBezTo>
                    <a:cubicBezTo>
                      <a:pt x="80" y="38"/>
                      <a:pt x="85" y="41"/>
                      <a:pt x="91" y="44"/>
                    </a:cubicBezTo>
                    <a:cubicBezTo>
                      <a:pt x="91" y="44"/>
                      <a:pt x="91" y="44"/>
                      <a:pt x="99" y="48"/>
                    </a:cubicBezTo>
                    <a:cubicBezTo>
                      <a:pt x="99" y="49"/>
                      <a:pt x="100" y="49"/>
                      <a:pt x="100" y="49"/>
                    </a:cubicBezTo>
                    <a:cubicBezTo>
                      <a:pt x="100" y="49"/>
                      <a:pt x="101" y="49"/>
                      <a:pt x="101" y="49"/>
                    </a:cubicBezTo>
                    <a:cubicBezTo>
                      <a:pt x="101" y="48"/>
                      <a:pt x="102" y="48"/>
                      <a:pt x="102" y="47"/>
                    </a:cubicBezTo>
                    <a:cubicBezTo>
                      <a:pt x="102" y="47"/>
                      <a:pt x="102" y="44"/>
                      <a:pt x="102" y="36"/>
                    </a:cubicBezTo>
                    <a:cubicBezTo>
                      <a:pt x="102" y="35"/>
                      <a:pt x="102" y="35"/>
                      <a:pt x="101" y="35"/>
                    </a:cubicBezTo>
                    <a:cubicBezTo>
                      <a:pt x="101" y="35"/>
                      <a:pt x="101" y="35"/>
                      <a:pt x="90" y="28"/>
                    </a:cubicBezTo>
                    <a:close/>
                    <a:moveTo>
                      <a:pt x="97" y="39"/>
                    </a:moveTo>
                    <a:cubicBezTo>
                      <a:pt x="97" y="38"/>
                      <a:pt x="96" y="38"/>
                      <a:pt x="95" y="38"/>
                    </a:cubicBezTo>
                    <a:cubicBezTo>
                      <a:pt x="95" y="38"/>
                      <a:pt x="94" y="38"/>
                      <a:pt x="94" y="39"/>
                    </a:cubicBezTo>
                    <a:cubicBezTo>
                      <a:pt x="94" y="40"/>
                      <a:pt x="95" y="40"/>
                      <a:pt x="95" y="40"/>
                    </a:cubicBezTo>
                    <a:cubicBezTo>
                      <a:pt x="96" y="40"/>
                      <a:pt x="97" y="40"/>
                      <a:pt x="97" y="39"/>
                    </a:cubicBezTo>
                    <a:close/>
                    <a:moveTo>
                      <a:pt x="127" y="5"/>
                    </a:moveTo>
                    <a:cubicBezTo>
                      <a:pt x="105" y="18"/>
                      <a:pt x="105" y="18"/>
                      <a:pt x="105" y="18"/>
                    </a:cubicBezTo>
                    <a:cubicBezTo>
                      <a:pt x="104" y="18"/>
                      <a:pt x="104" y="18"/>
                      <a:pt x="104" y="18"/>
                    </a:cubicBezTo>
                    <a:cubicBezTo>
                      <a:pt x="102" y="19"/>
                      <a:pt x="102" y="19"/>
                      <a:pt x="102" y="19"/>
                    </a:cubicBezTo>
                    <a:cubicBezTo>
                      <a:pt x="101" y="19"/>
                      <a:pt x="101" y="19"/>
                      <a:pt x="100" y="19"/>
                    </a:cubicBezTo>
                    <a:cubicBezTo>
                      <a:pt x="99" y="19"/>
                      <a:pt x="98" y="19"/>
                      <a:pt x="98" y="19"/>
                    </a:cubicBezTo>
                    <a:cubicBezTo>
                      <a:pt x="97" y="18"/>
                      <a:pt x="96" y="18"/>
                      <a:pt x="95" y="17"/>
                    </a:cubicBezTo>
                    <a:cubicBezTo>
                      <a:pt x="95" y="20"/>
                      <a:pt x="95" y="20"/>
                      <a:pt x="95" y="20"/>
                    </a:cubicBezTo>
                    <a:cubicBezTo>
                      <a:pt x="95" y="22"/>
                      <a:pt x="95" y="22"/>
                      <a:pt x="95" y="22"/>
                    </a:cubicBezTo>
                    <a:cubicBezTo>
                      <a:pt x="95" y="22"/>
                      <a:pt x="95" y="22"/>
                      <a:pt x="95" y="22"/>
                    </a:cubicBezTo>
                    <a:cubicBezTo>
                      <a:pt x="95" y="24"/>
                      <a:pt x="94" y="26"/>
                      <a:pt x="93" y="27"/>
                    </a:cubicBezTo>
                    <a:cubicBezTo>
                      <a:pt x="92" y="27"/>
                      <a:pt x="92" y="27"/>
                      <a:pt x="92" y="27"/>
                    </a:cubicBezTo>
                    <a:cubicBezTo>
                      <a:pt x="100" y="32"/>
                      <a:pt x="100" y="32"/>
                      <a:pt x="100" y="32"/>
                    </a:cubicBezTo>
                    <a:cubicBezTo>
                      <a:pt x="120" y="21"/>
                      <a:pt x="131" y="14"/>
                      <a:pt x="137" y="11"/>
                    </a:cubicBezTo>
                    <a:lnTo>
                      <a:pt x="127" y="5"/>
                    </a:lnTo>
                    <a:close/>
                    <a:moveTo>
                      <a:pt x="42" y="40"/>
                    </a:moveTo>
                    <a:cubicBezTo>
                      <a:pt x="43" y="40"/>
                      <a:pt x="43" y="40"/>
                      <a:pt x="43" y="39"/>
                    </a:cubicBezTo>
                    <a:cubicBezTo>
                      <a:pt x="43" y="38"/>
                      <a:pt x="43" y="38"/>
                      <a:pt x="42" y="38"/>
                    </a:cubicBezTo>
                    <a:cubicBezTo>
                      <a:pt x="41" y="38"/>
                      <a:pt x="41" y="38"/>
                      <a:pt x="41" y="39"/>
                    </a:cubicBezTo>
                    <a:cubicBezTo>
                      <a:pt x="41" y="40"/>
                      <a:pt x="41" y="40"/>
                      <a:pt x="42" y="40"/>
                    </a:cubicBezTo>
                    <a:close/>
                    <a:moveTo>
                      <a:pt x="189" y="0"/>
                    </a:moveTo>
                    <a:cubicBezTo>
                      <a:pt x="158" y="18"/>
                      <a:pt x="158" y="18"/>
                      <a:pt x="158" y="18"/>
                    </a:cubicBezTo>
                    <a:cubicBezTo>
                      <a:pt x="158" y="18"/>
                      <a:pt x="158" y="18"/>
                      <a:pt x="157" y="18"/>
                    </a:cubicBezTo>
                    <a:cubicBezTo>
                      <a:pt x="156" y="19"/>
                      <a:pt x="156" y="19"/>
                      <a:pt x="156" y="19"/>
                    </a:cubicBezTo>
                    <a:cubicBezTo>
                      <a:pt x="155" y="19"/>
                      <a:pt x="154" y="19"/>
                      <a:pt x="153" y="19"/>
                    </a:cubicBezTo>
                    <a:cubicBezTo>
                      <a:pt x="153" y="19"/>
                      <a:pt x="152" y="19"/>
                      <a:pt x="151" y="19"/>
                    </a:cubicBezTo>
                    <a:cubicBezTo>
                      <a:pt x="150" y="18"/>
                      <a:pt x="149" y="17"/>
                      <a:pt x="148" y="17"/>
                    </a:cubicBezTo>
                    <a:cubicBezTo>
                      <a:pt x="148" y="20"/>
                      <a:pt x="148" y="20"/>
                      <a:pt x="148" y="20"/>
                    </a:cubicBezTo>
                    <a:cubicBezTo>
                      <a:pt x="148" y="22"/>
                      <a:pt x="148" y="22"/>
                      <a:pt x="148" y="22"/>
                    </a:cubicBezTo>
                    <a:cubicBezTo>
                      <a:pt x="148" y="22"/>
                      <a:pt x="148" y="22"/>
                      <a:pt x="148" y="22"/>
                    </a:cubicBezTo>
                    <a:cubicBezTo>
                      <a:pt x="148" y="24"/>
                      <a:pt x="147" y="26"/>
                      <a:pt x="146" y="27"/>
                    </a:cubicBezTo>
                    <a:cubicBezTo>
                      <a:pt x="145" y="27"/>
                      <a:pt x="145" y="27"/>
                      <a:pt x="145" y="27"/>
                    </a:cubicBezTo>
                    <a:cubicBezTo>
                      <a:pt x="154" y="32"/>
                      <a:pt x="154" y="32"/>
                      <a:pt x="154" y="32"/>
                    </a:cubicBezTo>
                    <a:cubicBezTo>
                      <a:pt x="199" y="6"/>
                      <a:pt x="199" y="6"/>
                      <a:pt x="199" y="6"/>
                    </a:cubicBezTo>
                    <a:cubicBezTo>
                      <a:pt x="198" y="6"/>
                      <a:pt x="198" y="6"/>
                      <a:pt x="198" y="5"/>
                    </a:cubicBezTo>
                    <a:cubicBezTo>
                      <a:pt x="195" y="4"/>
                      <a:pt x="192" y="2"/>
                      <a:pt x="189" y="0"/>
                    </a:cubicBezTo>
                    <a:close/>
                    <a:moveTo>
                      <a:pt x="144" y="14"/>
                    </a:moveTo>
                    <a:cubicBezTo>
                      <a:pt x="143" y="14"/>
                      <a:pt x="143" y="14"/>
                      <a:pt x="143" y="14"/>
                    </a:cubicBezTo>
                    <a:cubicBezTo>
                      <a:pt x="139" y="12"/>
                      <a:pt x="139" y="12"/>
                      <a:pt x="139" y="12"/>
                    </a:cubicBezTo>
                    <a:cubicBezTo>
                      <a:pt x="102" y="33"/>
                      <a:pt x="102" y="33"/>
                      <a:pt x="102" y="33"/>
                    </a:cubicBezTo>
                    <a:cubicBezTo>
                      <a:pt x="103" y="34"/>
                      <a:pt x="104" y="35"/>
                      <a:pt x="104" y="36"/>
                    </a:cubicBezTo>
                    <a:cubicBezTo>
                      <a:pt x="104" y="36"/>
                      <a:pt x="104" y="36"/>
                      <a:pt x="104" y="48"/>
                    </a:cubicBezTo>
                    <a:cubicBezTo>
                      <a:pt x="104" y="48"/>
                      <a:pt x="104" y="48"/>
                      <a:pt x="145" y="25"/>
                    </a:cubicBezTo>
                    <a:cubicBezTo>
                      <a:pt x="146" y="24"/>
                      <a:pt x="146" y="23"/>
                      <a:pt x="146" y="22"/>
                    </a:cubicBezTo>
                    <a:cubicBezTo>
                      <a:pt x="146" y="22"/>
                      <a:pt x="146" y="22"/>
                      <a:pt x="146" y="16"/>
                    </a:cubicBezTo>
                    <a:cubicBezTo>
                      <a:pt x="145" y="15"/>
                      <a:pt x="145" y="15"/>
                      <a:pt x="144" y="14"/>
                    </a:cubicBezTo>
                    <a:close/>
                    <a:moveTo>
                      <a:pt x="48" y="35"/>
                    </a:moveTo>
                    <a:cubicBezTo>
                      <a:pt x="48" y="35"/>
                      <a:pt x="48" y="35"/>
                      <a:pt x="48" y="36"/>
                    </a:cubicBezTo>
                    <a:cubicBezTo>
                      <a:pt x="48" y="44"/>
                      <a:pt x="48" y="47"/>
                      <a:pt x="48" y="47"/>
                    </a:cubicBezTo>
                    <a:cubicBezTo>
                      <a:pt x="48" y="48"/>
                      <a:pt x="48" y="48"/>
                      <a:pt x="48" y="49"/>
                    </a:cubicBezTo>
                    <a:cubicBezTo>
                      <a:pt x="47" y="49"/>
                      <a:pt x="47" y="49"/>
                      <a:pt x="47" y="49"/>
                    </a:cubicBezTo>
                    <a:cubicBezTo>
                      <a:pt x="46" y="49"/>
                      <a:pt x="46" y="49"/>
                      <a:pt x="46" y="48"/>
                    </a:cubicBezTo>
                    <a:cubicBezTo>
                      <a:pt x="37" y="44"/>
                      <a:pt x="37" y="44"/>
                      <a:pt x="37" y="44"/>
                    </a:cubicBezTo>
                    <a:cubicBezTo>
                      <a:pt x="17" y="32"/>
                      <a:pt x="8" y="27"/>
                      <a:pt x="8" y="27"/>
                    </a:cubicBezTo>
                    <a:cubicBezTo>
                      <a:pt x="8" y="27"/>
                      <a:pt x="8" y="27"/>
                      <a:pt x="8" y="27"/>
                    </a:cubicBezTo>
                    <a:cubicBezTo>
                      <a:pt x="5" y="25"/>
                      <a:pt x="2" y="24"/>
                      <a:pt x="2" y="24"/>
                    </a:cubicBezTo>
                    <a:cubicBezTo>
                      <a:pt x="1" y="23"/>
                      <a:pt x="1" y="23"/>
                      <a:pt x="1" y="23"/>
                    </a:cubicBezTo>
                    <a:cubicBezTo>
                      <a:pt x="0" y="22"/>
                      <a:pt x="0" y="22"/>
                      <a:pt x="0" y="22"/>
                    </a:cubicBezTo>
                    <a:cubicBezTo>
                      <a:pt x="0" y="14"/>
                      <a:pt x="0" y="12"/>
                      <a:pt x="0" y="11"/>
                    </a:cubicBezTo>
                    <a:cubicBezTo>
                      <a:pt x="0" y="10"/>
                      <a:pt x="1" y="10"/>
                      <a:pt x="1" y="10"/>
                    </a:cubicBezTo>
                    <a:cubicBezTo>
                      <a:pt x="2" y="9"/>
                      <a:pt x="3" y="9"/>
                      <a:pt x="3" y="10"/>
                    </a:cubicBezTo>
                    <a:cubicBezTo>
                      <a:pt x="6" y="11"/>
                      <a:pt x="6" y="11"/>
                      <a:pt x="6" y="11"/>
                    </a:cubicBezTo>
                    <a:cubicBezTo>
                      <a:pt x="6" y="11"/>
                      <a:pt x="6" y="11"/>
                      <a:pt x="6" y="11"/>
                    </a:cubicBezTo>
                    <a:cubicBezTo>
                      <a:pt x="48" y="35"/>
                      <a:pt x="48" y="35"/>
                      <a:pt x="48" y="35"/>
                    </a:cubicBezTo>
                    <a:close/>
                    <a:moveTo>
                      <a:pt x="45" y="37"/>
                    </a:moveTo>
                    <a:cubicBezTo>
                      <a:pt x="3" y="13"/>
                      <a:pt x="3" y="13"/>
                      <a:pt x="3" y="13"/>
                    </a:cubicBezTo>
                    <a:cubicBezTo>
                      <a:pt x="3" y="18"/>
                      <a:pt x="3" y="20"/>
                      <a:pt x="3" y="21"/>
                    </a:cubicBezTo>
                    <a:cubicBezTo>
                      <a:pt x="3" y="21"/>
                      <a:pt x="3" y="21"/>
                      <a:pt x="3" y="21"/>
                    </a:cubicBezTo>
                    <a:cubicBezTo>
                      <a:pt x="4" y="21"/>
                      <a:pt x="8" y="24"/>
                      <a:pt x="11" y="26"/>
                    </a:cubicBezTo>
                    <a:cubicBezTo>
                      <a:pt x="11" y="26"/>
                      <a:pt x="11" y="26"/>
                      <a:pt x="11" y="25"/>
                    </a:cubicBezTo>
                    <a:cubicBezTo>
                      <a:pt x="27" y="34"/>
                      <a:pt x="36" y="40"/>
                      <a:pt x="40" y="42"/>
                    </a:cubicBezTo>
                    <a:cubicBezTo>
                      <a:pt x="40" y="42"/>
                      <a:pt x="40" y="42"/>
                      <a:pt x="40" y="42"/>
                    </a:cubicBezTo>
                    <a:cubicBezTo>
                      <a:pt x="45" y="45"/>
                      <a:pt x="45" y="45"/>
                      <a:pt x="45" y="45"/>
                    </a:cubicBezTo>
                    <a:cubicBezTo>
                      <a:pt x="45" y="40"/>
                      <a:pt x="45" y="38"/>
                      <a:pt x="45" y="37"/>
                    </a:cubicBezTo>
                    <a:close/>
                    <a:moveTo>
                      <a:pt x="90" y="14"/>
                    </a:moveTo>
                    <a:cubicBezTo>
                      <a:pt x="89" y="14"/>
                      <a:pt x="89" y="14"/>
                      <a:pt x="89" y="14"/>
                    </a:cubicBezTo>
                    <a:cubicBezTo>
                      <a:pt x="86" y="12"/>
                      <a:pt x="86" y="12"/>
                      <a:pt x="86" y="12"/>
                    </a:cubicBezTo>
                    <a:cubicBezTo>
                      <a:pt x="49" y="33"/>
                      <a:pt x="49" y="33"/>
                      <a:pt x="49" y="33"/>
                    </a:cubicBezTo>
                    <a:cubicBezTo>
                      <a:pt x="50" y="34"/>
                      <a:pt x="51" y="35"/>
                      <a:pt x="51" y="36"/>
                    </a:cubicBezTo>
                    <a:cubicBezTo>
                      <a:pt x="51" y="36"/>
                      <a:pt x="51" y="36"/>
                      <a:pt x="51" y="48"/>
                    </a:cubicBezTo>
                    <a:cubicBezTo>
                      <a:pt x="51" y="48"/>
                      <a:pt x="51" y="48"/>
                      <a:pt x="91" y="25"/>
                    </a:cubicBezTo>
                    <a:cubicBezTo>
                      <a:pt x="92" y="24"/>
                      <a:pt x="93" y="23"/>
                      <a:pt x="93" y="22"/>
                    </a:cubicBezTo>
                    <a:cubicBezTo>
                      <a:pt x="93" y="22"/>
                      <a:pt x="93" y="22"/>
                      <a:pt x="93" y="16"/>
                    </a:cubicBezTo>
                    <a:cubicBezTo>
                      <a:pt x="91" y="15"/>
                      <a:pt x="91" y="15"/>
                      <a:pt x="90" y="14"/>
                    </a:cubicBezTo>
                    <a:close/>
                    <a:moveTo>
                      <a:pt x="74" y="5"/>
                    </a:moveTo>
                    <a:cubicBezTo>
                      <a:pt x="52" y="18"/>
                      <a:pt x="52" y="18"/>
                      <a:pt x="52" y="18"/>
                    </a:cubicBezTo>
                    <a:cubicBezTo>
                      <a:pt x="51" y="18"/>
                      <a:pt x="51" y="18"/>
                      <a:pt x="51" y="18"/>
                    </a:cubicBezTo>
                    <a:cubicBezTo>
                      <a:pt x="49" y="19"/>
                      <a:pt x="49" y="19"/>
                      <a:pt x="49" y="19"/>
                    </a:cubicBezTo>
                    <a:cubicBezTo>
                      <a:pt x="48" y="19"/>
                      <a:pt x="47" y="19"/>
                      <a:pt x="47" y="19"/>
                    </a:cubicBezTo>
                    <a:cubicBezTo>
                      <a:pt x="46" y="19"/>
                      <a:pt x="45" y="19"/>
                      <a:pt x="44" y="19"/>
                    </a:cubicBezTo>
                    <a:cubicBezTo>
                      <a:pt x="40" y="16"/>
                      <a:pt x="38" y="15"/>
                      <a:pt x="37" y="14"/>
                    </a:cubicBezTo>
                    <a:cubicBezTo>
                      <a:pt x="36" y="14"/>
                      <a:pt x="36" y="14"/>
                      <a:pt x="36" y="14"/>
                    </a:cubicBezTo>
                    <a:cubicBezTo>
                      <a:pt x="14" y="1"/>
                      <a:pt x="14" y="1"/>
                      <a:pt x="14" y="1"/>
                    </a:cubicBezTo>
                    <a:cubicBezTo>
                      <a:pt x="3" y="8"/>
                      <a:pt x="3" y="8"/>
                      <a:pt x="3" y="8"/>
                    </a:cubicBezTo>
                    <a:cubicBezTo>
                      <a:pt x="47" y="32"/>
                      <a:pt x="47" y="32"/>
                      <a:pt x="47" y="32"/>
                    </a:cubicBezTo>
                    <a:cubicBezTo>
                      <a:pt x="66" y="21"/>
                      <a:pt x="77" y="14"/>
                      <a:pt x="84" y="11"/>
                    </a:cubicBezTo>
                    <a:lnTo>
                      <a:pt x="7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grpSp>
      </p:grpSp>
      <p:sp>
        <p:nvSpPr>
          <p:cNvPr id="30" name="Rounded Rectangle 29"/>
          <p:cNvSpPr/>
          <p:nvPr/>
        </p:nvSpPr>
        <p:spPr bwMode="auto">
          <a:xfrm>
            <a:off x="2489829" y="3423297"/>
            <a:ext cx="1581239" cy="453128"/>
          </a:xfrm>
          <a:prstGeom prst="roundRect">
            <a:avLst/>
          </a:prstGeom>
          <a:solidFill>
            <a:schemeClr val="accent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b="1" dirty="0" smtClean="0">
                <a:gradFill>
                  <a:gsLst>
                    <a:gs pos="0">
                      <a:srgbClr val="FFFFFF"/>
                    </a:gs>
                    <a:gs pos="100000">
                      <a:srgbClr val="FFFFFF"/>
                    </a:gs>
                  </a:gsLst>
                  <a:lin ang="5400000" scaled="0"/>
                </a:gradFill>
                <a:ea typeface="Segoe UI" pitchFamily="34" charset="0"/>
                <a:cs typeface="Segoe UI" pitchFamily="34" charset="0"/>
              </a:rPr>
              <a:t>Parity Space</a:t>
            </a:r>
          </a:p>
        </p:txBody>
      </p:sp>
      <p:sp>
        <p:nvSpPr>
          <p:cNvPr id="33" name="Text Placeholder 3"/>
          <p:cNvSpPr txBox="1">
            <a:spLocks/>
          </p:cNvSpPr>
          <p:nvPr/>
        </p:nvSpPr>
        <p:spPr>
          <a:xfrm>
            <a:off x="544538" y="4648104"/>
            <a:ext cx="1086187" cy="68326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smtClean="0">
                <a:solidFill>
                  <a:schemeClr val="tx2"/>
                </a:solidFill>
              </a:rPr>
              <a:t>All HDDs</a:t>
            </a:r>
          </a:p>
        </p:txBody>
      </p:sp>
      <p:sp>
        <p:nvSpPr>
          <p:cNvPr id="40" name="Rounded Rectangle 39"/>
          <p:cNvSpPr/>
          <p:nvPr/>
        </p:nvSpPr>
        <p:spPr bwMode="auto">
          <a:xfrm>
            <a:off x="842838" y="3423297"/>
            <a:ext cx="1582310" cy="453128"/>
          </a:xfrm>
          <a:prstGeom prst="roundRect">
            <a:avLst/>
          </a:prstGeom>
          <a:solidFill>
            <a:schemeClr val="accent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b="1" dirty="0" smtClean="0">
                <a:gradFill>
                  <a:gsLst>
                    <a:gs pos="0">
                      <a:srgbClr val="FFFFFF"/>
                    </a:gs>
                    <a:gs pos="100000">
                      <a:srgbClr val="FFFFFF"/>
                    </a:gs>
                  </a:gsLst>
                  <a:lin ang="5400000" scaled="0"/>
                </a:gradFill>
                <a:ea typeface="Segoe UI" pitchFamily="34" charset="0"/>
                <a:cs typeface="Segoe UI" pitchFamily="34" charset="0"/>
              </a:rPr>
              <a:t>Parity Space</a:t>
            </a:r>
          </a:p>
        </p:txBody>
      </p:sp>
      <p:sp>
        <p:nvSpPr>
          <p:cNvPr id="41" name="Rounded Rectangle 40"/>
          <p:cNvSpPr/>
          <p:nvPr/>
        </p:nvSpPr>
        <p:spPr bwMode="auto">
          <a:xfrm>
            <a:off x="842838" y="2481097"/>
            <a:ext cx="3228230" cy="436101"/>
          </a:xfrm>
          <a:prstGeom prst="roundRect">
            <a:avLst/>
          </a:prstGeom>
          <a:solidFill>
            <a:schemeClr val="accent3"/>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b="1" dirty="0" smtClean="0">
                <a:gradFill>
                  <a:gsLst>
                    <a:gs pos="0">
                      <a:srgbClr val="FFFFFF"/>
                    </a:gs>
                    <a:gs pos="100000">
                      <a:srgbClr val="FFFFFF"/>
                    </a:gs>
                  </a:gsLst>
                  <a:lin ang="5400000" scaled="0"/>
                </a:gradFill>
                <a:ea typeface="Segoe UI" pitchFamily="34" charset="0"/>
                <a:cs typeface="Segoe UI" pitchFamily="34" charset="0"/>
              </a:rPr>
              <a:t>Windows Failover Cluster</a:t>
            </a:r>
          </a:p>
        </p:txBody>
      </p:sp>
    </p:spTree>
    <p:extLst>
      <p:ext uri="{BB962C8B-B14F-4D97-AF65-F5344CB8AC3E}">
        <p14:creationId xmlns:p14="http://schemas.microsoft.com/office/powerpoint/2010/main" val="1128793250"/>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38" y="210399"/>
            <a:ext cx="11345785" cy="761097"/>
          </a:xfrm>
        </p:spPr>
        <p:txBody>
          <a:bodyPr/>
          <a:lstStyle/>
          <a:p>
            <a:r>
              <a:rPr lang="en-US" sz="4800" dirty="0"/>
              <a:t>Configuration #1: </a:t>
            </a:r>
            <a:r>
              <a:rPr lang="en-US" sz="4800" dirty="0" smtClean="0"/>
              <a:t>Capacity optimized</a:t>
            </a:r>
            <a:br>
              <a:rPr lang="en-US" sz="4800" dirty="0" smtClean="0"/>
            </a:br>
            <a:r>
              <a:rPr lang="en-US" sz="4000" dirty="0" smtClean="0"/>
              <a:t>Example </a:t>
            </a:r>
            <a:r>
              <a:rPr lang="en-US" sz="4000" dirty="0"/>
              <a:t>implementations</a:t>
            </a:r>
            <a:r>
              <a:rPr lang="en-US" dirty="0" smtClean="0"/>
              <a:t/>
            </a:r>
            <a:br>
              <a:rPr lang="en-US" dirty="0" smtClean="0"/>
            </a:br>
            <a:endParaRPr lang="en-US" sz="4000" dirty="0"/>
          </a:p>
        </p:txBody>
      </p:sp>
      <p:sp>
        <p:nvSpPr>
          <p:cNvPr id="3" name="Text Placeholder 2"/>
          <p:cNvSpPr>
            <a:spLocks noGrp="1"/>
          </p:cNvSpPr>
          <p:nvPr>
            <p:ph type="body" sz="quarter" idx="10"/>
          </p:nvPr>
        </p:nvSpPr>
        <p:spPr>
          <a:xfrm>
            <a:off x="603530" y="2909829"/>
            <a:ext cx="4961528" cy="3360920"/>
          </a:xfrm>
        </p:spPr>
        <p:txBody>
          <a:bodyPr/>
          <a:lstStyle/>
          <a:p>
            <a:pPr marL="0" indent="0">
              <a:buNone/>
            </a:pPr>
            <a:r>
              <a:rPr lang="en-US" sz="2400" b="1" dirty="0" smtClean="0"/>
              <a:t>Quanta MESOS CB220 (Value SKU)</a:t>
            </a:r>
            <a:endParaRPr lang="en-US" sz="1600" dirty="0">
              <a:latin typeface="+mn-lt"/>
            </a:endParaRPr>
          </a:p>
          <a:p>
            <a:pPr marL="355600" lvl="1" indent="0">
              <a:buNone/>
            </a:pPr>
            <a:r>
              <a:rPr lang="en-US" sz="2000" dirty="0" smtClean="0"/>
              <a:t>Per blade</a:t>
            </a:r>
            <a:endParaRPr lang="en-US" sz="2000" dirty="0"/>
          </a:p>
          <a:p>
            <a:pPr marL="355600" lvl="1" indent="0">
              <a:buNone/>
            </a:pPr>
            <a:r>
              <a:rPr lang="en-US" sz="1600" dirty="0" smtClean="0"/>
              <a:t>	2 x Intel(R</a:t>
            </a:r>
            <a:r>
              <a:rPr lang="en-US" sz="1600" dirty="0"/>
              <a:t>) Xeon(R</a:t>
            </a:r>
            <a:r>
              <a:rPr lang="en-US" sz="1600" dirty="0" smtClean="0"/>
              <a:t>) E5-2630 </a:t>
            </a:r>
            <a:r>
              <a:rPr lang="en-US" sz="1600" dirty="0"/>
              <a:t>@ </a:t>
            </a:r>
            <a:r>
              <a:rPr lang="en-US" sz="1600" dirty="0" smtClean="0"/>
              <a:t>2.3GHz	</a:t>
            </a:r>
          </a:p>
          <a:p>
            <a:pPr marL="355600" lvl="1" indent="0">
              <a:buNone/>
            </a:pPr>
            <a:r>
              <a:rPr lang="en-US" sz="1600" dirty="0" smtClean="0"/>
              <a:t>	128GB memory</a:t>
            </a:r>
            <a:endParaRPr lang="en-US" sz="1600" dirty="0"/>
          </a:p>
          <a:p>
            <a:pPr marL="355600" lvl="1" indent="0">
              <a:buNone/>
            </a:pPr>
            <a:r>
              <a:rPr lang="en-US" sz="1600" dirty="0" smtClean="0"/>
              <a:t>	LSI SAS Adapter 9207-8i</a:t>
            </a:r>
          </a:p>
          <a:p>
            <a:pPr marL="355600" lvl="1" indent="0">
              <a:buNone/>
            </a:pPr>
            <a:r>
              <a:rPr lang="en-US" sz="1600" dirty="0" smtClean="0"/>
              <a:t>	(</a:t>
            </a:r>
            <a:r>
              <a:rPr lang="en-US" sz="1600" dirty="0"/>
              <a:t>2) 2.5" internal SATA for OS </a:t>
            </a:r>
            <a:r>
              <a:rPr lang="en-US" sz="1600" dirty="0" smtClean="0"/>
              <a:t>installation</a:t>
            </a:r>
          </a:p>
          <a:p>
            <a:pPr marL="355600" lvl="1" indent="0">
              <a:buNone/>
            </a:pPr>
            <a:r>
              <a:rPr lang="en-US" sz="2000" dirty="0"/>
              <a:t>Drives</a:t>
            </a:r>
          </a:p>
          <a:p>
            <a:pPr marL="355600" lvl="1" indent="0">
              <a:buNone/>
            </a:pPr>
            <a:r>
              <a:rPr lang="en-US" sz="1600" dirty="0"/>
              <a:t>	</a:t>
            </a:r>
            <a:r>
              <a:rPr lang="en-US" sz="1600" dirty="0" smtClean="0"/>
              <a:t>(12) SEAGATE ST9300605SS, 10K RPM</a:t>
            </a:r>
          </a:p>
          <a:p>
            <a:pPr marL="355600" lvl="1" indent="0">
              <a:buNone/>
            </a:pPr>
            <a:r>
              <a:rPr lang="en-US" sz="1600" dirty="0"/>
              <a:t>	</a:t>
            </a:r>
            <a:r>
              <a:rPr lang="en-US" sz="1600" dirty="0" smtClean="0"/>
              <a:t>	or</a:t>
            </a:r>
          </a:p>
          <a:p>
            <a:pPr marL="355600" lvl="1" indent="0">
              <a:buNone/>
            </a:pPr>
            <a:r>
              <a:rPr lang="en-US" sz="1600" dirty="0"/>
              <a:t>	</a:t>
            </a:r>
            <a:r>
              <a:rPr lang="en-US" sz="1600" dirty="0" smtClean="0"/>
              <a:t>(24) </a:t>
            </a:r>
            <a:r>
              <a:rPr lang="en-US" sz="1600" dirty="0"/>
              <a:t>SEAGATE ST9300605SS, 10K </a:t>
            </a:r>
            <a:r>
              <a:rPr lang="en-US" sz="1600" dirty="0" smtClean="0"/>
              <a:t>RPM</a:t>
            </a:r>
          </a:p>
          <a:p>
            <a:pPr marL="355600" lvl="1" indent="0">
              <a:buNone/>
            </a:pPr>
            <a:r>
              <a:rPr lang="en-US" sz="1600" dirty="0"/>
              <a:t>	</a:t>
            </a:r>
            <a:r>
              <a:rPr lang="en-US" sz="1600" dirty="0" smtClean="0"/>
              <a:t>	with JBOD</a:t>
            </a:r>
            <a:r>
              <a:rPr lang="en-US" sz="1600" dirty="0"/>
              <a:t>  </a:t>
            </a:r>
            <a:endParaRPr lang="en-US" sz="1600" dirty="0" smtClean="0"/>
          </a:p>
        </p:txBody>
      </p:sp>
      <p:graphicFrame>
        <p:nvGraphicFramePr>
          <p:cNvPr id="7" name="Table 6"/>
          <p:cNvGraphicFramePr>
            <a:graphicFrameLocks noGrp="1"/>
          </p:cNvGraphicFramePr>
          <p:nvPr>
            <p:extLst/>
          </p:nvPr>
        </p:nvGraphicFramePr>
        <p:xfrm>
          <a:off x="8128954" y="1268152"/>
          <a:ext cx="3761369" cy="2651760"/>
        </p:xfrm>
        <a:graphic>
          <a:graphicData uri="http://schemas.openxmlformats.org/drawingml/2006/table">
            <a:tbl>
              <a:tblPr firstRow="1" bandRow="1">
                <a:tableStyleId>{5C22544A-7EE6-4342-B048-85BDC9FD1C3A}</a:tableStyleId>
              </a:tblPr>
              <a:tblGrid>
                <a:gridCol w="1136157"/>
                <a:gridCol w="781664"/>
                <a:gridCol w="796413"/>
                <a:gridCol w="1047135"/>
              </a:tblGrid>
              <a:tr h="226943">
                <a:tc>
                  <a:txBody>
                    <a:bodyPr/>
                    <a:lstStyle/>
                    <a:p>
                      <a:r>
                        <a:rPr lang="en-US" sz="1600" dirty="0" smtClean="0"/>
                        <a:t>Load</a:t>
                      </a:r>
                      <a:endParaRPr lang="en-US" sz="1600" dirty="0"/>
                    </a:p>
                  </a:txBody>
                  <a:tcPr/>
                </a:tc>
                <a:tc>
                  <a:txBody>
                    <a:bodyPr/>
                    <a:lstStyle/>
                    <a:p>
                      <a:r>
                        <a:rPr lang="en-US" sz="1600" dirty="0" smtClean="0"/>
                        <a:t>Block Size</a:t>
                      </a:r>
                      <a:endParaRPr lang="en-US" sz="1600" dirty="0"/>
                    </a:p>
                  </a:txBody>
                  <a:tcPr/>
                </a:tc>
                <a:tc>
                  <a:txBody>
                    <a:bodyPr/>
                    <a:lstStyle/>
                    <a:p>
                      <a:r>
                        <a:rPr lang="en-US" sz="1600" dirty="0" smtClean="0"/>
                        <a:t>IOPS</a:t>
                      </a:r>
                      <a:endParaRPr lang="en-US" sz="1600" dirty="0"/>
                    </a:p>
                  </a:txBody>
                  <a:tcPr/>
                </a:tc>
                <a:tc>
                  <a:txBody>
                    <a:bodyPr/>
                    <a:lstStyle/>
                    <a:p>
                      <a:r>
                        <a:rPr lang="en-US" sz="1600" dirty="0" smtClean="0"/>
                        <a:t>MB/s</a:t>
                      </a:r>
                      <a:endParaRPr lang="en-US" sz="1600" dirty="0"/>
                    </a:p>
                  </a:txBody>
                  <a:tcPr/>
                </a:tc>
              </a:tr>
              <a:tr h="391711">
                <a:tc>
                  <a:txBody>
                    <a:bodyPr/>
                    <a:lstStyle/>
                    <a:p>
                      <a:r>
                        <a:rPr lang="en-US" sz="1400" dirty="0" smtClean="0"/>
                        <a:t>Sequential Read</a:t>
                      </a:r>
                      <a:endParaRPr lang="en-US" sz="1400" dirty="0"/>
                    </a:p>
                  </a:txBody>
                  <a:tcPr/>
                </a:tc>
                <a:tc>
                  <a:txBody>
                    <a:bodyPr/>
                    <a:lstStyle/>
                    <a:p>
                      <a:pPr algn="r"/>
                      <a:r>
                        <a:rPr lang="en-US" sz="1600" dirty="0" smtClean="0"/>
                        <a:t>256K</a:t>
                      </a:r>
                      <a:endParaRPr lang="en-US" sz="1600" dirty="0"/>
                    </a:p>
                  </a:txBody>
                  <a:tcPr anchor="ctr"/>
                </a:tc>
                <a:tc>
                  <a:txBody>
                    <a:bodyPr/>
                    <a:lstStyle/>
                    <a:p>
                      <a:pPr algn="r"/>
                      <a:r>
                        <a:rPr lang="en-US" sz="1600" dirty="0" smtClean="0"/>
                        <a:t>3484</a:t>
                      </a:r>
                      <a:endParaRPr lang="en-US" sz="1600" dirty="0"/>
                    </a:p>
                  </a:txBody>
                  <a:tcPr anchor="ctr"/>
                </a:tc>
                <a:tc>
                  <a:txBody>
                    <a:bodyPr/>
                    <a:lstStyle/>
                    <a:p>
                      <a:pPr algn="r"/>
                      <a:r>
                        <a:rPr lang="en-US" sz="1600" dirty="0" smtClean="0"/>
                        <a:t>871</a:t>
                      </a:r>
                      <a:endParaRPr lang="en-US" sz="1600" dirty="0"/>
                    </a:p>
                  </a:txBody>
                  <a:tcPr anchor="ctr"/>
                </a:tc>
              </a:tr>
              <a:tr h="391711">
                <a:tc>
                  <a:txBody>
                    <a:bodyPr/>
                    <a:lstStyle/>
                    <a:p>
                      <a:r>
                        <a:rPr lang="en-US" sz="1400" dirty="0" smtClean="0"/>
                        <a:t>Sequential Write</a:t>
                      </a:r>
                      <a:endParaRPr lang="en-US" sz="1400" dirty="0"/>
                    </a:p>
                  </a:txBody>
                  <a:tcPr/>
                </a:tc>
                <a:tc>
                  <a:txBody>
                    <a:bodyPr/>
                    <a:lstStyle/>
                    <a:p>
                      <a:pPr algn="r"/>
                      <a:r>
                        <a:rPr lang="en-US" sz="1600" dirty="0" smtClean="0"/>
                        <a:t>256K</a:t>
                      </a:r>
                      <a:endParaRPr lang="en-US" sz="1600" dirty="0"/>
                    </a:p>
                  </a:txBody>
                  <a:tcPr anchor="ctr"/>
                </a:tc>
                <a:tc>
                  <a:txBody>
                    <a:bodyPr/>
                    <a:lstStyle/>
                    <a:p>
                      <a:pPr algn="r"/>
                      <a:r>
                        <a:rPr lang="en-US" sz="1600" dirty="0" smtClean="0"/>
                        <a:t>212</a:t>
                      </a:r>
                      <a:endParaRPr lang="en-US" sz="1600" dirty="0"/>
                    </a:p>
                  </a:txBody>
                  <a:tcPr anchor="ctr"/>
                </a:tc>
                <a:tc>
                  <a:txBody>
                    <a:bodyPr/>
                    <a:lstStyle/>
                    <a:p>
                      <a:pPr algn="r"/>
                      <a:r>
                        <a:rPr lang="en-US" sz="1600" dirty="0" smtClean="0"/>
                        <a:t>53.0</a:t>
                      </a:r>
                      <a:endParaRPr lang="en-US" sz="1600" dirty="0"/>
                    </a:p>
                  </a:txBody>
                  <a:tcPr anchor="ctr"/>
                </a:tc>
              </a:tr>
              <a:tr h="391711">
                <a:tc>
                  <a:txBody>
                    <a:bodyPr/>
                    <a:lstStyle/>
                    <a:p>
                      <a:r>
                        <a:rPr lang="en-US" sz="1400" dirty="0" smtClean="0"/>
                        <a:t>Random Read</a:t>
                      </a:r>
                      <a:endParaRPr lang="en-US" sz="1400" dirty="0"/>
                    </a:p>
                  </a:txBody>
                  <a:tcPr/>
                </a:tc>
                <a:tc>
                  <a:txBody>
                    <a:bodyPr/>
                    <a:lstStyle/>
                    <a:p>
                      <a:pPr algn="r"/>
                      <a:r>
                        <a:rPr lang="en-US" sz="1600" dirty="0" smtClean="0"/>
                        <a:t>8K</a:t>
                      </a:r>
                      <a:endParaRPr lang="en-US" sz="1600" dirty="0"/>
                    </a:p>
                  </a:txBody>
                  <a:tcPr anchor="ctr"/>
                </a:tc>
                <a:tc>
                  <a:txBody>
                    <a:bodyPr/>
                    <a:lstStyle/>
                    <a:p>
                      <a:pPr algn="r"/>
                      <a:r>
                        <a:rPr lang="en-US" sz="1600" dirty="0" smtClean="0"/>
                        <a:t>3415</a:t>
                      </a:r>
                      <a:endParaRPr lang="en-US" sz="1600" dirty="0"/>
                    </a:p>
                  </a:txBody>
                  <a:tcPr anchor="ctr"/>
                </a:tc>
                <a:tc>
                  <a:txBody>
                    <a:bodyPr/>
                    <a:lstStyle/>
                    <a:p>
                      <a:pPr algn="r"/>
                      <a:r>
                        <a:rPr lang="en-US" sz="1600" dirty="0" smtClean="0"/>
                        <a:t>26.7</a:t>
                      </a:r>
                      <a:endParaRPr lang="en-US" sz="1600" dirty="0"/>
                    </a:p>
                  </a:txBody>
                  <a:tcPr anchor="ctr"/>
                </a:tc>
              </a:tr>
              <a:tr h="391711">
                <a:tc>
                  <a:txBody>
                    <a:bodyPr/>
                    <a:lstStyle/>
                    <a:p>
                      <a:r>
                        <a:rPr lang="en-US" sz="1400" dirty="0" smtClean="0"/>
                        <a:t>Random Write</a:t>
                      </a:r>
                      <a:endParaRPr lang="en-US" sz="1400" dirty="0"/>
                    </a:p>
                  </a:txBody>
                  <a:tcPr/>
                </a:tc>
                <a:tc>
                  <a:txBody>
                    <a:bodyPr/>
                    <a:lstStyle/>
                    <a:p>
                      <a:pPr algn="r"/>
                      <a:r>
                        <a:rPr lang="en-US" sz="1600" dirty="0" smtClean="0"/>
                        <a:t>8K</a:t>
                      </a:r>
                      <a:endParaRPr lang="en-US" sz="1600" dirty="0"/>
                    </a:p>
                  </a:txBody>
                  <a:tcPr anchor="ctr"/>
                </a:tc>
                <a:tc>
                  <a:txBody>
                    <a:bodyPr/>
                    <a:lstStyle/>
                    <a:p>
                      <a:pPr algn="r"/>
                      <a:r>
                        <a:rPr lang="en-US" sz="1600" dirty="0" smtClean="0"/>
                        <a:t>170</a:t>
                      </a:r>
                      <a:endParaRPr lang="en-US" sz="1600" dirty="0"/>
                    </a:p>
                  </a:txBody>
                  <a:tcPr anchor="ctr"/>
                </a:tc>
                <a:tc>
                  <a:txBody>
                    <a:bodyPr/>
                    <a:lstStyle/>
                    <a:p>
                      <a:pPr algn="r"/>
                      <a:r>
                        <a:rPr lang="en-US" sz="1600" dirty="0" smtClean="0"/>
                        <a:t>1.33</a:t>
                      </a:r>
                      <a:endParaRPr lang="en-US" sz="1600" dirty="0"/>
                    </a:p>
                  </a:txBody>
                  <a:tcPr anchor="ctr"/>
                </a:tc>
              </a:tr>
            </a:tbl>
          </a:graphicData>
        </a:graphic>
      </p:graphicFrame>
      <p:sp>
        <p:nvSpPr>
          <p:cNvPr id="8" name="Text Placeholder 2"/>
          <p:cNvSpPr txBox="1">
            <a:spLocks/>
          </p:cNvSpPr>
          <p:nvPr/>
        </p:nvSpPr>
        <p:spPr>
          <a:xfrm>
            <a:off x="0" y="6228161"/>
            <a:ext cx="7552327" cy="544765"/>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400" b="1" dirty="0" smtClean="0"/>
              <a:t>* </a:t>
            </a:r>
            <a:r>
              <a:rPr lang="en-US" sz="1200" b="1" dirty="0" smtClean="0"/>
              <a:t>Note: </a:t>
            </a:r>
            <a:r>
              <a:rPr lang="en-US" sz="1200" dirty="0" smtClean="0"/>
              <a:t>Results are examples only – performance will vary with configurations and workloads.</a:t>
            </a:r>
            <a:r>
              <a:rPr lang="en-US" sz="1200" dirty="0"/>
              <a:t> Workload is </a:t>
            </a:r>
            <a:r>
              <a:rPr lang="en-US" sz="1200" dirty="0" smtClean="0"/>
              <a:t>SQLIO Disk </a:t>
            </a:r>
            <a:r>
              <a:rPr lang="en-US" sz="1200" dirty="0"/>
              <a:t>Subsystem Benchmark Tool, available at </a:t>
            </a:r>
            <a:r>
              <a:rPr lang="en-US" sz="1200" dirty="0">
                <a:hlinkClick r:id="rId2"/>
              </a:rPr>
              <a:t>http://</a:t>
            </a:r>
            <a:r>
              <a:rPr lang="en-US" sz="1200" dirty="0" smtClean="0">
                <a:hlinkClick r:id="rId2"/>
              </a:rPr>
              <a:t>www.microsoft.com/en-us/download/details.aspx?id=20163</a:t>
            </a:r>
            <a:r>
              <a:rPr lang="en-US" sz="1200" dirty="0" smtClean="0"/>
              <a:t> </a:t>
            </a:r>
          </a:p>
        </p:txBody>
      </p:sp>
      <p:graphicFrame>
        <p:nvGraphicFramePr>
          <p:cNvPr id="9" name="Table 8"/>
          <p:cNvGraphicFramePr>
            <a:graphicFrameLocks noGrp="1"/>
          </p:cNvGraphicFramePr>
          <p:nvPr>
            <p:extLst/>
          </p:nvPr>
        </p:nvGraphicFramePr>
        <p:xfrm>
          <a:off x="8128954" y="4090884"/>
          <a:ext cx="3761369" cy="2651760"/>
        </p:xfrm>
        <a:graphic>
          <a:graphicData uri="http://schemas.openxmlformats.org/drawingml/2006/table">
            <a:tbl>
              <a:tblPr firstRow="1" bandRow="1">
                <a:tableStyleId>{5C22544A-7EE6-4342-B048-85BDC9FD1C3A}</a:tableStyleId>
              </a:tblPr>
              <a:tblGrid>
                <a:gridCol w="1136157"/>
                <a:gridCol w="781664"/>
                <a:gridCol w="796413"/>
                <a:gridCol w="1047135"/>
              </a:tblGrid>
              <a:tr h="226943">
                <a:tc>
                  <a:txBody>
                    <a:bodyPr/>
                    <a:lstStyle/>
                    <a:p>
                      <a:r>
                        <a:rPr lang="en-US" sz="1600" dirty="0" smtClean="0"/>
                        <a:t>Load</a:t>
                      </a:r>
                      <a:endParaRPr lang="en-US" sz="1600" dirty="0"/>
                    </a:p>
                  </a:txBody>
                  <a:tcPr/>
                </a:tc>
                <a:tc>
                  <a:txBody>
                    <a:bodyPr/>
                    <a:lstStyle/>
                    <a:p>
                      <a:r>
                        <a:rPr lang="en-US" sz="1600" dirty="0" smtClean="0"/>
                        <a:t>Block Size</a:t>
                      </a:r>
                      <a:endParaRPr lang="en-US" sz="1600" dirty="0"/>
                    </a:p>
                  </a:txBody>
                  <a:tcPr/>
                </a:tc>
                <a:tc>
                  <a:txBody>
                    <a:bodyPr/>
                    <a:lstStyle/>
                    <a:p>
                      <a:r>
                        <a:rPr lang="en-US" sz="1600" dirty="0" smtClean="0"/>
                        <a:t>IOPS</a:t>
                      </a:r>
                      <a:endParaRPr lang="en-US" sz="1600" dirty="0"/>
                    </a:p>
                  </a:txBody>
                  <a:tcPr/>
                </a:tc>
                <a:tc>
                  <a:txBody>
                    <a:bodyPr/>
                    <a:lstStyle/>
                    <a:p>
                      <a:r>
                        <a:rPr lang="en-US" sz="1600" dirty="0" smtClean="0"/>
                        <a:t>MB/s</a:t>
                      </a:r>
                      <a:endParaRPr lang="en-US" sz="1600" dirty="0"/>
                    </a:p>
                  </a:txBody>
                  <a:tcPr/>
                </a:tc>
              </a:tr>
              <a:tr h="391711">
                <a:tc>
                  <a:txBody>
                    <a:bodyPr/>
                    <a:lstStyle/>
                    <a:p>
                      <a:r>
                        <a:rPr lang="en-US" sz="1400" dirty="0" smtClean="0"/>
                        <a:t>Sequential Read</a:t>
                      </a:r>
                      <a:endParaRPr lang="en-US" sz="1400" dirty="0"/>
                    </a:p>
                  </a:txBody>
                  <a:tcPr/>
                </a:tc>
                <a:tc>
                  <a:txBody>
                    <a:bodyPr/>
                    <a:lstStyle/>
                    <a:p>
                      <a:pPr algn="r"/>
                      <a:r>
                        <a:rPr lang="en-US" sz="1600" dirty="0" smtClean="0"/>
                        <a:t>256K</a:t>
                      </a:r>
                      <a:endParaRPr lang="en-US" sz="1600" dirty="0"/>
                    </a:p>
                  </a:txBody>
                  <a:tcPr anchor="ctr"/>
                </a:tc>
                <a:tc>
                  <a:txBody>
                    <a:bodyPr/>
                    <a:lstStyle/>
                    <a:p>
                      <a:pPr algn="r"/>
                      <a:r>
                        <a:rPr lang="en-US" sz="1600" dirty="0" smtClean="0"/>
                        <a:t>3790</a:t>
                      </a:r>
                      <a:endParaRPr lang="en-US" sz="1600" dirty="0"/>
                    </a:p>
                  </a:txBody>
                  <a:tcPr anchor="ctr"/>
                </a:tc>
                <a:tc>
                  <a:txBody>
                    <a:bodyPr/>
                    <a:lstStyle/>
                    <a:p>
                      <a:pPr algn="r"/>
                      <a:r>
                        <a:rPr lang="en-US" sz="1600" dirty="0" smtClean="0"/>
                        <a:t>947</a:t>
                      </a:r>
                      <a:endParaRPr lang="en-US" sz="1600" dirty="0"/>
                    </a:p>
                  </a:txBody>
                  <a:tcPr anchor="ctr"/>
                </a:tc>
              </a:tr>
              <a:tr h="391711">
                <a:tc>
                  <a:txBody>
                    <a:bodyPr/>
                    <a:lstStyle/>
                    <a:p>
                      <a:r>
                        <a:rPr lang="en-US" sz="1400" dirty="0" smtClean="0"/>
                        <a:t>Sequential Write</a:t>
                      </a:r>
                      <a:endParaRPr lang="en-US" sz="1400" dirty="0"/>
                    </a:p>
                  </a:txBody>
                  <a:tcPr/>
                </a:tc>
                <a:tc>
                  <a:txBody>
                    <a:bodyPr/>
                    <a:lstStyle/>
                    <a:p>
                      <a:pPr algn="r"/>
                      <a:r>
                        <a:rPr lang="en-US" sz="1600" dirty="0" smtClean="0"/>
                        <a:t>256K</a:t>
                      </a:r>
                      <a:endParaRPr lang="en-US" sz="1600" dirty="0"/>
                    </a:p>
                  </a:txBody>
                  <a:tcPr anchor="ctr"/>
                </a:tc>
                <a:tc>
                  <a:txBody>
                    <a:bodyPr/>
                    <a:lstStyle/>
                    <a:p>
                      <a:pPr algn="r"/>
                      <a:r>
                        <a:rPr lang="en-US" sz="1600" dirty="0" smtClean="0"/>
                        <a:t>240</a:t>
                      </a:r>
                      <a:endParaRPr lang="en-US" sz="1600" dirty="0"/>
                    </a:p>
                  </a:txBody>
                  <a:tcPr anchor="ctr"/>
                </a:tc>
                <a:tc>
                  <a:txBody>
                    <a:bodyPr/>
                    <a:lstStyle/>
                    <a:p>
                      <a:pPr algn="r"/>
                      <a:r>
                        <a:rPr lang="en-US" sz="1600" dirty="0" smtClean="0"/>
                        <a:t>60.0</a:t>
                      </a:r>
                      <a:endParaRPr lang="en-US" sz="1600" dirty="0"/>
                    </a:p>
                  </a:txBody>
                  <a:tcPr anchor="ctr"/>
                </a:tc>
              </a:tr>
              <a:tr h="391711">
                <a:tc>
                  <a:txBody>
                    <a:bodyPr/>
                    <a:lstStyle/>
                    <a:p>
                      <a:r>
                        <a:rPr lang="en-US" sz="1400" dirty="0" smtClean="0"/>
                        <a:t>Random Read</a:t>
                      </a:r>
                      <a:endParaRPr lang="en-US" sz="1400" dirty="0"/>
                    </a:p>
                  </a:txBody>
                  <a:tcPr/>
                </a:tc>
                <a:tc>
                  <a:txBody>
                    <a:bodyPr/>
                    <a:lstStyle/>
                    <a:p>
                      <a:pPr algn="r"/>
                      <a:r>
                        <a:rPr lang="en-US" sz="1600" dirty="0" smtClean="0"/>
                        <a:t>8K</a:t>
                      </a:r>
                      <a:endParaRPr lang="en-US" sz="1600" dirty="0"/>
                    </a:p>
                  </a:txBody>
                  <a:tcPr anchor="ctr"/>
                </a:tc>
                <a:tc>
                  <a:txBody>
                    <a:bodyPr/>
                    <a:lstStyle/>
                    <a:p>
                      <a:pPr algn="r"/>
                      <a:r>
                        <a:rPr lang="en-US" sz="1600" dirty="0" smtClean="0"/>
                        <a:t>5608</a:t>
                      </a:r>
                      <a:endParaRPr lang="en-US" sz="1600" dirty="0"/>
                    </a:p>
                  </a:txBody>
                  <a:tcPr anchor="ctr"/>
                </a:tc>
                <a:tc>
                  <a:txBody>
                    <a:bodyPr/>
                    <a:lstStyle/>
                    <a:p>
                      <a:pPr algn="r"/>
                      <a:r>
                        <a:rPr lang="en-US" sz="1600" dirty="0" smtClean="0"/>
                        <a:t>43.8</a:t>
                      </a:r>
                      <a:endParaRPr lang="en-US" sz="1600" dirty="0"/>
                    </a:p>
                  </a:txBody>
                  <a:tcPr anchor="ctr"/>
                </a:tc>
              </a:tr>
              <a:tr h="391711">
                <a:tc>
                  <a:txBody>
                    <a:bodyPr/>
                    <a:lstStyle/>
                    <a:p>
                      <a:r>
                        <a:rPr lang="en-US" sz="1400" dirty="0" smtClean="0"/>
                        <a:t>Random Write</a:t>
                      </a:r>
                      <a:endParaRPr lang="en-US" sz="1400" dirty="0"/>
                    </a:p>
                  </a:txBody>
                  <a:tcPr/>
                </a:tc>
                <a:tc>
                  <a:txBody>
                    <a:bodyPr/>
                    <a:lstStyle/>
                    <a:p>
                      <a:pPr algn="r"/>
                      <a:r>
                        <a:rPr lang="en-US" sz="1600" dirty="0" smtClean="0"/>
                        <a:t>8K</a:t>
                      </a:r>
                      <a:endParaRPr lang="en-US" sz="1600" dirty="0"/>
                    </a:p>
                  </a:txBody>
                  <a:tcPr anchor="ctr"/>
                </a:tc>
                <a:tc>
                  <a:txBody>
                    <a:bodyPr/>
                    <a:lstStyle/>
                    <a:p>
                      <a:pPr algn="r"/>
                      <a:r>
                        <a:rPr lang="en-US" sz="1600" dirty="0" smtClean="0"/>
                        <a:t>274</a:t>
                      </a:r>
                      <a:endParaRPr lang="en-US" sz="1600" dirty="0"/>
                    </a:p>
                  </a:txBody>
                  <a:tcPr anchor="ctr"/>
                </a:tc>
                <a:tc>
                  <a:txBody>
                    <a:bodyPr/>
                    <a:lstStyle/>
                    <a:p>
                      <a:pPr algn="r"/>
                      <a:r>
                        <a:rPr lang="en-US" sz="1600" dirty="0" smtClean="0"/>
                        <a:t>2.14</a:t>
                      </a:r>
                      <a:endParaRPr lang="en-US" sz="1600" dirty="0"/>
                    </a:p>
                  </a:txBody>
                  <a:tcPr anchor="ctr"/>
                </a:tc>
              </a:tr>
            </a:tbl>
          </a:graphicData>
        </a:graphic>
      </p:graphicFrame>
      <p:sp>
        <p:nvSpPr>
          <p:cNvPr id="10" name="Text Placeholder 2"/>
          <p:cNvSpPr txBox="1">
            <a:spLocks/>
          </p:cNvSpPr>
          <p:nvPr/>
        </p:nvSpPr>
        <p:spPr>
          <a:xfrm>
            <a:off x="6596022" y="2328082"/>
            <a:ext cx="1485853" cy="517065"/>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dirty="0" smtClean="0"/>
              <a:t>12 HDDS</a:t>
            </a:r>
            <a:endParaRPr lang="en-US" sz="2400" b="1" dirty="0"/>
          </a:p>
        </p:txBody>
      </p:sp>
      <p:sp>
        <p:nvSpPr>
          <p:cNvPr id="11" name="Text Placeholder 2"/>
          <p:cNvSpPr txBox="1">
            <a:spLocks/>
          </p:cNvSpPr>
          <p:nvPr/>
        </p:nvSpPr>
        <p:spPr>
          <a:xfrm>
            <a:off x="6522627" y="5141453"/>
            <a:ext cx="1485853" cy="517065"/>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dirty="0" smtClean="0"/>
              <a:t>24 HDDs</a:t>
            </a:r>
            <a:endParaRPr lang="en-US" sz="2400" b="1" dirty="0"/>
          </a:p>
        </p:txBody>
      </p:sp>
      <p:sp>
        <p:nvSpPr>
          <p:cNvPr id="12" name="Text Placeholder 2"/>
          <p:cNvSpPr txBox="1">
            <a:spLocks/>
          </p:cNvSpPr>
          <p:nvPr/>
        </p:nvSpPr>
        <p:spPr>
          <a:xfrm>
            <a:off x="7054135" y="820661"/>
            <a:ext cx="4676930" cy="461665"/>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2000" b="1" dirty="0" smtClean="0"/>
              <a:t>Per node performance results*</a:t>
            </a:r>
            <a:endParaRPr lang="en-US" sz="2000" b="1" dirty="0"/>
          </a:p>
        </p:txBody>
      </p:sp>
      <p:sp>
        <p:nvSpPr>
          <p:cNvPr id="4" name="Left Brace 3"/>
          <p:cNvSpPr/>
          <p:nvPr/>
        </p:nvSpPr>
        <p:spPr>
          <a:xfrm>
            <a:off x="7921256" y="1255163"/>
            <a:ext cx="175609" cy="2658140"/>
          </a:xfrm>
          <a:prstGeom prst="leftBrace">
            <a:avLst>
              <a:gd name="adj1" fmla="val 56591"/>
              <a:gd name="adj2" fmla="val 50000"/>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p:cNvSpPr/>
          <p:nvPr/>
        </p:nvSpPr>
        <p:spPr>
          <a:xfrm>
            <a:off x="7921255" y="4073297"/>
            <a:ext cx="175609" cy="2658140"/>
          </a:xfrm>
          <a:prstGeom prst="leftBrace">
            <a:avLst>
              <a:gd name="adj1" fmla="val 56591"/>
              <a:gd name="adj2" fmla="val 50000"/>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bwMode="auto">
          <a:xfrm>
            <a:off x="10148341" y="6180273"/>
            <a:ext cx="854438" cy="551164"/>
          </a:xfrm>
          <a:prstGeom prst="ellipse">
            <a:avLst/>
          </a:prstGeom>
          <a:noFill/>
          <a:ln>
            <a:solidFill>
              <a:schemeClr val="accent6">
                <a:lumMod val="60000"/>
                <a:lumOff val="40000"/>
                <a:alpha val="99000"/>
              </a:schemeClr>
            </a:solidFill>
            <a:headEnd type="none" w="med" len="med"/>
            <a:tailEnd type="none" w="med" len="med"/>
          </a:ln>
          <a:effectLst>
            <a:glow rad="127000">
              <a:schemeClr val="accent6">
                <a:lumMod val="60000"/>
                <a:lumOff val="40000"/>
                <a:alpha val="98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 name="Oval 14"/>
          <p:cNvSpPr/>
          <p:nvPr/>
        </p:nvSpPr>
        <p:spPr bwMode="auto">
          <a:xfrm>
            <a:off x="11137691" y="1813420"/>
            <a:ext cx="854439" cy="530324"/>
          </a:xfrm>
          <a:prstGeom prst="ellipse">
            <a:avLst/>
          </a:prstGeom>
          <a:noFill/>
          <a:ln>
            <a:solidFill>
              <a:schemeClr val="accent6">
                <a:lumMod val="60000"/>
                <a:lumOff val="40000"/>
                <a:alpha val="99000"/>
              </a:schemeClr>
            </a:solidFill>
            <a:headEnd type="none" w="med" len="med"/>
            <a:tailEnd type="none" w="med" len="med"/>
          </a:ln>
          <a:effectLst>
            <a:glow rad="127000">
              <a:schemeClr val="accent6">
                <a:lumMod val="60000"/>
                <a:lumOff val="40000"/>
                <a:alpha val="98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l="950" r="389" b="5684"/>
          <a:stretch/>
        </p:blipFill>
        <p:spPr>
          <a:xfrm>
            <a:off x="737324" y="1813420"/>
            <a:ext cx="4680599" cy="833750"/>
          </a:xfrm>
          <a:prstGeom prst="rect">
            <a:avLst/>
          </a:prstGeom>
        </p:spPr>
      </p:pic>
    </p:spTree>
    <p:extLst>
      <p:ext uri="{BB962C8B-B14F-4D97-AF65-F5344CB8AC3E}">
        <p14:creationId xmlns:p14="http://schemas.microsoft.com/office/powerpoint/2010/main" val="1530371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5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9" descr="\\MAGNUM\Projects\Microsoft\Cloud Power FY12\Design\Icons\PNGs\Optimized.png"/>
          <p:cNvPicPr>
            <a:picLocks noChangeAspect="1" noChangeArrowheads="1"/>
          </p:cNvPicPr>
          <p:nvPr/>
        </p:nvPicPr>
        <p:blipFill>
          <a:blip r:embed="rId2" cstate="screen">
            <a:biLevel thresh="25000"/>
            <a:extLst>
              <a:ext uri="{28A0092B-C50C-407E-A947-70E740481C1C}">
                <a14:useLocalDpi xmlns:a14="http://schemas.microsoft.com/office/drawing/2010/main"/>
              </a:ext>
            </a:extLst>
          </a:blip>
          <a:stretch>
            <a:fillRect/>
          </a:stretch>
        </p:blipFill>
        <p:spPr bwMode="auto">
          <a:xfrm rot="584134">
            <a:off x="2202141" y="4002398"/>
            <a:ext cx="920843" cy="1220585"/>
          </a:xfrm>
          <a:prstGeom prst="rect">
            <a:avLst/>
          </a:prstGeom>
          <a:noFill/>
        </p:spPr>
      </p:pic>
      <p:sp>
        <p:nvSpPr>
          <p:cNvPr id="2" name="Title 1"/>
          <p:cNvSpPr>
            <a:spLocks noGrp="1"/>
          </p:cNvSpPr>
          <p:nvPr>
            <p:ph type="title"/>
          </p:nvPr>
        </p:nvSpPr>
        <p:spPr>
          <a:xfrm>
            <a:off x="544538" y="240379"/>
            <a:ext cx="11345785" cy="761097"/>
          </a:xfrm>
        </p:spPr>
        <p:txBody>
          <a:bodyPr/>
          <a:lstStyle/>
          <a:p>
            <a:r>
              <a:rPr lang="en-US" dirty="0" smtClean="0"/>
              <a:t>Example configurations</a:t>
            </a:r>
            <a:br>
              <a:rPr lang="en-US" dirty="0" smtClean="0"/>
            </a:br>
            <a:r>
              <a:rPr lang="en-US" sz="4000" dirty="0" smtClean="0"/>
              <a:t>Building on Storage Spaces clustering enhancements</a:t>
            </a:r>
            <a:endParaRPr lang="en-US" sz="4000" dirty="0"/>
          </a:p>
        </p:txBody>
      </p:sp>
      <p:sp>
        <p:nvSpPr>
          <p:cNvPr id="3" name="Text Placeholder 2"/>
          <p:cNvSpPr>
            <a:spLocks noGrp="1"/>
          </p:cNvSpPr>
          <p:nvPr>
            <p:ph type="body" sz="quarter" idx="10"/>
          </p:nvPr>
        </p:nvSpPr>
        <p:spPr>
          <a:xfrm>
            <a:off x="4184992" y="1843435"/>
            <a:ext cx="8394717" cy="4890954"/>
          </a:xfrm>
        </p:spPr>
        <p:txBody>
          <a:bodyPr/>
          <a:lstStyle/>
          <a:p>
            <a:pPr marL="0" indent="0">
              <a:buNone/>
            </a:pPr>
            <a:r>
              <a:rPr lang="en-US" sz="3600" b="1" dirty="0" smtClean="0"/>
              <a:t>Configuration #2: Balanced</a:t>
            </a:r>
          </a:p>
          <a:p>
            <a:pPr marL="0" indent="0">
              <a:buNone/>
            </a:pPr>
            <a:r>
              <a:rPr lang="en-US" sz="2028" dirty="0">
                <a:latin typeface="+mn-lt"/>
              </a:rPr>
              <a:t>	</a:t>
            </a:r>
            <a:r>
              <a:rPr lang="en-US" sz="2028" dirty="0" smtClean="0">
                <a:latin typeface="+mn-lt"/>
              </a:rPr>
              <a:t>Using </a:t>
            </a:r>
            <a:r>
              <a:rPr lang="en-US" sz="2028" dirty="0">
                <a:latin typeface="+mn-lt"/>
              </a:rPr>
              <a:t>SSDs for write-back cache</a:t>
            </a:r>
          </a:p>
          <a:p>
            <a:pPr marL="0" indent="0">
              <a:buNone/>
            </a:pPr>
            <a:endParaRPr lang="en-US" sz="600" b="1" dirty="0"/>
          </a:p>
          <a:p>
            <a:pPr marL="0" indent="0">
              <a:buNone/>
            </a:pPr>
            <a:r>
              <a:rPr lang="en-US" sz="2800" dirty="0" smtClean="0"/>
              <a:t>HDDs</a:t>
            </a:r>
            <a:r>
              <a:rPr lang="en-US" sz="2800" dirty="0"/>
              <a:t>	</a:t>
            </a:r>
            <a:r>
              <a:rPr lang="en-US" sz="2800" dirty="0" smtClean="0"/>
              <a:t>+ SSDs</a:t>
            </a:r>
            <a:endParaRPr lang="en-US" sz="2800" dirty="0"/>
          </a:p>
          <a:p>
            <a:pPr marL="342900" lvl="1" indent="0">
              <a:buNone/>
            </a:pPr>
            <a:r>
              <a:rPr lang="en-US" sz="2028" dirty="0" smtClean="0"/>
              <a:t>10 HHDs + 2 SSDs, </a:t>
            </a:r>
            <a:r>
              <a:rPr lang="en-US" sz="2028" dirty="0"/>
              <a:t>single pool, two 8 </a:t>
            </a:r>
            <a:r>
              <a:rPr lang="en-US" sz="2028" dirty="0" smtClean="0"/>
              <a:t>column, single parity </a:t>
            </a:r>
            <a:r>
              <a:rPr lang="en-US" sz="2028" dirty="0"/>
              <a:t>Spaces</a:t>
            </a:r>
          </a:p>
          <a:p>
            <a:pPr marL="342900" lvl="1" indent="0">
              <a:buNone/>
            </a:pPr>
            <a:r>
              <a:rPr lang="en-US" sz="2028" dirty="0" smtClean="0"/>
              <a:t>	or</a:t>
            </a:r>
          </a:p>
          <a:p>
            <a:pPr marL="342900" lvl="1" indent="0">
              <a:buNone/>
            </a:pPr>
            <a:r>
              <a:rPr lang="en-US" sz="2028" dirty="0" smtClean="0"/>
              <a:t>22 HHDs + 2 SSDs, </a:t>
            </a:r>
            <a:r>
              <a:rPr lang="en-US" sz="2028" dirty="0"/>
              <a:t>single pool, four 8 </a:t>
            </a:r>
            <a:r>
              <a:rPr lang="en-US" sz="2028" dirty="0" smtClean="0"/>
              <a:t>column, single parity Spaces</a:t>
            </a:r>
          </a:p>
          <a:p>
            <a:pPr marL="317500" lvl="2" indent="0">
              <a:buNone/>
            </a:pPr>
            <a:r>
              <a:rPr lang="en-US" sz="2028" dirty="0" smtClean="0"/>
              <a:t>(</a:t>
            </a:r>
            <a:r>
              <a:rPr lang="en-US" sz="2028" dirty="0"/>
              <a:t>all interleave </a:t>
            </a:r>
            <a:r>
              <a:rPr lang="en-US" sz="2028" dirty="0" smtClean="0"/>
              <a:t>256)</a:t>
            </a:r>
            <a:endParaRPr lang="en-US" sz="2028" dirty="0"/>
          </a:p>
          <a:p>
            <a:pPr marL="101600" indent="0">
              <a:buNone/>
            </a:pPr>
            <a:endParaRPr lang="en-US" sz="1000" dirty="0" smtClean="0"/>
          </a:p>
          <a:p>
            <a:pPr marL="800100" lvl="3" indent="0">
              <a:buNone/>
            </a:pPr>
            <a:endParaRPr lang="en-US" sz="900" dirty="0" smtClean="0"/>
          </a:p>
          <a:p>
            <a:pPr marL="0" indent="0">
              <a:buNone/>
            </a:pPr>
            <a:r>
              <a:rPr lang="en-US" sz="2800" dirty="0" smtClean="0"/>
              <a:t>Approximately 8x improvement in random write performance over HDD-only configuration</a:t>
            </a:r>
          </a:p>
          <a:p>
            <a:pPr marL="457200" lvl="2" indent="0">
              <a:buNone/>
            </a:pPr>
            <a:r>
              <a:rPr lang="en-US" sz="2028" dirty="0"/>
              <a:t>Balanced for random write performance</a:t>
            </a:r>
          </a:p>
          <a:p>
            <a:pPr marL="241300" lvl="1" indent="0">
              <a:buNone/>
            </a:pPr>
            <a:endParaRPr lang="en-US" sz="1200" dirty="0"/>
          </a:p>
        </p:txBody>
      </p:sp>
      <p:sp>
        <p:nvSpPr>
          <p:cNvPr id="26" name="Text Placeholder 3"/>
          <p:cNvSpPr txBox="1">
            <a:spLocks/>
          </p:cNvSpPr>
          <p:nvPr/>
        </p:nvSpPr>
        <p:spPr>
          <a:xfrm>
            <a:off x="819443" y="5560999"/>
            <a:ext cx="2839064" cy="4339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smtClean="0">
                <a:solidFill>
                  <a:schemeClr val="tx2"/>
                </a:solidFill>
              </a:rPr>
              <a:t>Spaces pool</a:t>
            </a:r>
          </a:p>
        </p:txBody>
      </p:sp>
      <p:sp>
        <p:nvSpPr>
          <p:cNvPr id="34" name="Rounded Rectangle 33"/>
          <p:cNvSpPr/>
          <p:nvPr/>
        </p:nvSpPr>
        <p:spPr bwMode="auto">
          <a:xfrm>
            <a:off x="1345928" y="4288912"/>
            <a:ext cx="1811922" cy="1340264"/>
          </a:xfrm>
          <a:prstGeom prst="round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6" name="Freeform 14"/>
          <p:cNvSpPr>
            <a:spLocks noEditPoints="1"/>
          </p:cNvSpPr>
          <p:nvPr/>
        </p:nvSpPr>
        <p:spPr bwMode="auto">
          <a:xfrm>
            <a:off x="1517185" y="4696049"/>
            <a:ext cx="1486832" cy="326695"/>
          </a:xfrm>
          <a:custGeom>
            <a:avLst/>
            <a:gdLst>
              <a:gd name="T0" fmla="*/ 155 w 200"/>
              <a:gd name="T1" fmla="*/ 47 h 49"/>
              <a:gd name="T2" fmla="*/ 152 w 200"/>
              <a:gd name="T3" fmla="*/ 48 h 49"/>
              <a:gd name="T4" fmla="*/ 133 w 200"/>
              <a:gd name="T5" fmla="*/ 34 h 49"/>
              <a:gd name="T6" fmla="*/ 152 w 200"/>
              <a:gd name="T7" fmla="*/ 45 h 49"/>
              <a:gd name="T8" fmla="*/ 143 w 200"/>
              <a:gd name="T9" fmla="*/ 28 h 49"/>
              <a:gd name="T10" fmla="*/ 156 w 200"/>
              <a:gd name="T11" fmla="*/ 33 h 49"/>
              <a:gd name="T12" fmla="*/ 198 w 200"/>
              <a:gd name="T13" fmla="*/ 25 h 49"/>
              <a:gd name="T14" fmla="*/ 200 w 200"/>
              <a:gd name="T15" fmla="*/ 8 h 49"/>
              <a:gd name="T16" fmla="*/ 148 w 200"/>
              <a:gd name="T17" fmla="*/ 39 h 49"/>
              <a:gd name="T18" fmla="*/ 90 w 200"/>
              <a:gd name="T19" fmla="*/ 28 h 49"/>
              <a:gd name="T20" fmla="*/ 99 w 200"/>
              <a:gd name="T21" fmla="*/ 45 h 49"/>
              <a:gd name="T22" fmla="*/ 80 w 200"/>
              <a:gd name="T23" fmla="*/ 34 h 49"/>
              <a:gd name="T24" fmla="*/ 99 w 200"/>
              <a:gd name="T25" fmla="*/ 48 h 49"/>
              <a:gd name="T26" fmla="*/ 102 w 200"/>
              <a:gd name="T27" fmla="*/ 47 h 49"/>
              <a:gd name="T28" fmla="*/ 90 w 200"/>
              <a:gd name="T29" fmla="*/ 28 h 49"/>
              <a:gd name="T30" fmla="*/ 94 w 200"/>
              <a:gd name="T31" fmla="*/ 39 h 49"/>
              <a:gd name="T32" fmla="*/ 127 w 200"/>
              <a:gd name="T33" fmla="*/ 5 h 49"/>
              <a:gd name="T34" fmla="*/ 102 w 200"/>
              <a:gd name="T35" fmla="*/ 19 h 49"/>
              <a:gd name="T36" fmla="*/ 95 w 200"/>
              <a:gd name="T37" fmla="*/ 17 h 49"/>
              <a:gd name="T38" fmla="*/ 95 w 200"/>
              <a:gd name="T39" fmla="*/ 22 h 49"/>
              <a:gd name="T40" fmla="*/ 100 w 200"/>
              <a:gd name="T41" fmla="*/ 32 h 49"/>
              <a:gd name="T42" fmla="*/ 42 w 200"/>
              <a:gd name="T43" fmla="*/ 40 h 49"/>
              <a:gd name="T44" fmla="*/ 41 w 200"/>
              <a:gd name="T45" fmla="*/ 39 h 49"/>
              <a:gd name="T46" fmla="*/ 158 w 200"/>
              <a:gd name="T47" fmla="*/ 18 h 49"/>
              <a:gd name="T48" fmla="*/ 153 w 200"/>
              <a:gd name="T49" fmla="*/ 19 h 49"/>
              <a:gd name="T50" fmla="*/ 148 w 200"/>
              <a:gd name="T51" fmla="*/ 20 h 49"/>
              <a:gd name="T52" fmla="*/ 146 w 200"/>
              <a:gd name="T53" fmla="*/ 27 h 49"/>
              <a:gd name="T54" fmla="*/ 199 w 200"/>
              <a:gd name="T55" fmla="*/ 6 h 49"/>
              <a:gd name="T56" fmla="*/ 144 w 200"/>
              <a:gd name="T57" fmla="*/ 14 h 49"/>
              <a:gd name="T58" fmla="*/ 102 w 200"/>
              <a:gd name="T59" fmla="*/ 33 h 49"/>
              <a:gd name="T60" fmla="*/ 145 w 200"/>
              <a:gd name="T61" fmla="*/ 25 h 49"/>
              <a:gd name="T62" fmla="*/ 144 w 200"/>
              <a:gd name="T63" fmla="*/ 14 h 49"/>
              <a:gd name="T64" fmla="*/ 48 w 200"/>
              <a:gd name="T65" fmla="*/ 47 h 49"/>
              <a:gd name="T66" fmla="*/ 46 w 200"/>
              <a:gd name="T67" fmla="*/ 48 h 49"/>
              <a:gd name="T68" fmla="*/ 8 w 200"/>
              <a:gd name="T69" fmla="*/ 27 h 49"/>
              <a:gd name="T70" fmla="*/ 0 w 200"/>
              <a:gd name="T71" fmla="*/ 22 h 49"/>
              <a:gd name="T72" fmla="*/ 3 w 200"/>
              <a:gd name="T73" fmla="*/ 10 h 49"/>
              <a:gd name="T74" fmla="*/ 48 w 200"/>
              <a:gd name="T75" fmla="*/ 35 h 49"/>
              <a:gd name="T76" fmla="*/ 3 w 200"/>
              <a:gd name="T77" fmla="*/ 21 h 49"/>
              <a:gd name="T78" fmla="*/ 11 w 200"/>
              <a:gd name="T79" fmla="*/ 25 h 49"/>
              <a:gd name="T80" fmla="*/ 45 w 200"/>
              <a:gd name="T81" fmla="*/ 45 h 49"/>
              <a:gd name="T82" fmla="*/ 89 w 200"/>
              <a:gd name="T83" fmla="*/ 14 h 49"/>
              <a:gd name="T84" fmla="*/ 51 w 200"/>
              <a:gd name="T85" fmla="*/ 36 h 49"/>
              <a:gd name="T86" fmla="*/ 93 w 200"/>
              <a:gd name="T87" fmla="*/ 22 h 49"/>
              <a:gd name="T88" fmla="*/ 74 w 200"/>
              <a:gd name="T89" fmla="*/ 5 h 49"/>
              <a:gd name="T90" fmla="*/ 49 w 200"/>
              <a:gd name="T91" fmla="*/ 19 h 49"/>
              <a:gd name="T92" fmla="*/ 37 w 200"/>
              <a:gd name="T93" fmla="*/ 14 h 49"/>
              <a:gd name="T94" fmla="*/ 3 w 200"/>
              <a:gd name="T95" fmla="*/ 8 h 49"/>
              <a:gd name="T96" fmla="*/ 74 w 200"/>
              <a:gd name="T9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49">
                <a:moveTo>
                  <a:pt x="155" y="35"/>
                </a:moveTo>
                <a:cubicBezTo>
                  <a:pt x="155" y="35"/>
                  <a:pt x="155" y="35"/>
                  <a:pt x="155" y="36"/>
                </a:cubicBezTo>
                <a:cubicBezTo>
                  <a:pt x="155" y="44"/>
                  <a:pt x="155" y="47"/>
                  <a:pt x="155" y="47"/>
                </a:cubicBezTo>
                <a:cubicBezTo>
                  <a:pt x="155" y="48"/>
                  <a:pt x="155" y="48"/>
                  <a:pt x="154" y="49"/>
                </a:cubicBezTo>
                <a:cubicBezTo>
                  <a:pt x="154" y="49"/>
                  <a:pt x="154" y="49"/>
                  <a:pt x="153" y="49"/>
                </a:cubicBezTo>
                <a:cubicBezTo>
                  <a:pt x="153" y="49"/>
                  <a:pt x="153" y="49"/>
                  <a:pt x="152" y="48"/>
                </a:cubicBezTo>
                <a:cubicBezTo>
                  <a:pt x="144" y="44"/>
                  <a:pt x="144" y="44"/>
                  <a:pt x="144" y="44"/>
                </a:cubicBezTo>
                <a:cubicBezTo>
                  <a:pt x="138" y="40"/>
                  <a:pt x="134" y="38"/>
                  <a:pt x="130" y="36"/>
                </a:cubicBezTo>
                <a:cubicBezTo>
                  <a:pt x="133" y="34"/>
                  <a:pt x="133" y="34"/>
                  <a:pt x="133" y="34"/>
                </a:cubicBezTo>
                <a:cubicBezTo>
                  <a:pt x="140" y="38"/>
                  <a:pt x="144" y="40"/>
                  <a:pt x="147" y="42"/>
                </a:cubicBezTo>
                <a:cubicBezTo>
                  <a:pt x="147" y="42"/>
                  <a:pt x="147" y="42"/>
                  <a:pt x="147" y="42"/>
                </a:cubicBezTo>
                <a:cubicBezTo>
                  <a:pt x="152" y="45"/>
                  <a:pt x="152" y="45"/>
                  <a:pt x="152" y="45"/>
                </a:cubicBezTo>
                <a:cubicBezTo>
                  <a:pt x="152" y="40"/>
                  <a:pt x="152" y="38"/>
                  <a:pt x="152" y="37"/>
                </a:cubicBezTo>
                <a:cubicBezTo>
                  <a:pt x="148" y="34"/>
                  <a:pt x="143" y="32"/>
                  <a:pt x="140" y="30"/>
                </a:cubicBezTo>
                <a:cubicBezTo>
                  <a:pt x="143" y="28"/>
                  <a:pt x="143" y="28"/>
                  <a:pt x="143" y="28"/>
                </a:cubicBezTo>
                <a:cubicBezTo>
                  <a:pt x="155" y="35"/>
                  <a:pt x="155" y="35"/>
                  <a:pt x="155" y="35"/>
                </a:cubicBezTo>
                <a:close/>
                <a:moveTo>
                  <a:pt x="200" y="8"/>
                </a:moveTo>
                <a:cubicBezTo>
                  <a:pt x="156" y="33"/>
                  <a:pt x="156" y="33"/>
                  <a:pt x="156" y="33"/>
                </a:cubicBezTo>
                <a:cubicBezTo>
                  <a:pt x="157" y="34"/>
                  <a:pt x="157" y="35"/>
                  <a:pt x="157" y="36"/>
                </a:cubicBezTo>
                <a:cubicBezTo>
                  <a:pt x="157" y="36"/>
                  <a:pt x="157" y="36"/>
                  <a:pt x="157" y="48"/>
                </a:cubicBezTo>
                <a:cubicBezTo>
                  <a:pt x="157" y="48"/>
                  <a:pt x="157" y="48"/>
                  <a:pt x="198" y="25"/>
                </a:cubicBezTo>
                <a:cubicBezTo>
                  <a:pt x="199" y="24"/>
                  <a:pt x="200" y="23"/>
                  <a:pt x="200" y="22"/>
                </a:cubicBezTo>
                <a:cubicBezTo>
                  <a:pt x="200" y="22"/>
                  <a:pt x="200" y="22"/>
                  <a:pt x="200" y="8"/>
                </a:cubicBezTo>
                <a:cubicBezTo>
                  <a:pt x="200" y="8"/>
                  <a:pt x="200" y="8"/>
                  <a:pt x="200" y="8"/>
                </a:cubicBezTo>
                <a:close/>
                <a:moveTo>
                  <a:pt x="150" y="39"/>
                </a:moveTo>
                <a:cubicBezTo>
                  <a:pt x="150" y="38"/>
                  <a:pt x="150" y="38"/>
                  <a:pt x="149" y="38"/>
                </a:cubicBezTo>
                <a:cubicBezTo>
                  <a:pt x="148" y="38"/>
                  <a:pt x="148" y="38"/>
                  <a:pt x="148" y="39"/>
                </a:cubicBezTo>
                <a:cubicBezTo>
                  <a:pt x="148" y="40"/>
                  <a:pt x="148" y="40"/>
                  <a:pt x="149" y="40"/>
                </a:cubicBezTo>
                <a:cubicBezTo>
                  <a:pt x="150" y="40"/>
                  <a:pt x="150" y="40"/>
                  <a:pt x="150" y="39"/>
                </a:cubicBezTo>
                <a:close/>
                <a:moveTo>
                  <a:pt x="90" y="28"/>
                </a:moveTo>
                <a:cubicBezTo>
                  <a:pt x="86" y="30"/>
                  <a:pt x="86" y="30"/>
                  <a:pt x="86" y="30"/>
                </a:cubicBezTo>
                <a:cubicBezTo>
                  <a:pt x="90" y="32"/>
                  <a:pt x="94" y="35"/>
                  <a:pt x="99" y="37"/>
                </a:cubicBezTo>
                <a:cubicBezTo>
                  <a:pt x="99" y="38"/>
                  <a:pt x="99" y="40"/>
                  <a:pt x="99" y="45"/>
                </a:cubicBezTo>
                <a:cubicBezTo>
                  <a:pt x="99" y="45"/>
                  <a:pt x="99" y="45"/>
                  <a:pt x="93" y="42"/>
                </a:cubicBezTo>
                <a:cubicBezTo>
                  <a:pt x="93" y="42"/>
                  <a:pt x="93" y="42"/>
                  <a:pt x="93" y="42"/>
                </a:cubicBezTo>
                <a:cubicBezTo>
                  <a:pt x="91" y="40"/>
                  <a:pt x="86" y="38"/>
                  <a:pt x="80" y="34"/>
                </a:cubicBezTo>
                <a:cubicBezTo>
                  <a:pt x="77" y="36"/>
                  <a:pt x="77" y="36"/>
                  <a:pt x="77" y="36"/>
                </a:cubicBezTo>
                <a:cubicBezTo>
                  <a:pt x="80" y="38"/>
                  <a:pt x="85" y="41"/>
                  <a:pt x="91" y="44"/>
                </a:cubicBezTo>
                <a:cubicBezTo>
                  <a:pt x="91" y="44"/>
                  <a:pt x="91" y="44"/>
                  <a:pt x="99" y="48"/>
                </a:cubicBezTo>
                <a:cubicBezTo>
                  <a:pt x="99" y="49"/>
                  <a:pt x="100" y="49"/>
                  <a:pt x="100" y="49"/>
                </a:cubicBezTo>
                <a:cubicBezTo>
                  <a:pt x="100" y="49"/>
                  <a:pt x="101" y="49"/>
                  <a:pt x="101" y="49"/>
                </a:cubicBezTo>
                <a:cubicBezTo>
                  <a:pt x="101" y="48"/>
                  <a:pt x="102" y="48"/>
                  <a:pt x="102" y="47"/>
                </a:cubicBezTo>
                <a:cubicBezTo>
                  <a:pt x="102" y="47"/>
                  <a:pt x="102" y="44"/>
                  <a:pt x="102" y="36"/>
                </a:cubicBezTo>
                <a:cubicBezTo>
                  <a:pt x="102" y="35"/>
                  <a:pt x="102" y="35"/>
                  <a:pt x="101" y="35"/>
                </a:cubicBezTo>
                <a:cubicBezTo>
                  <a:pt x="101" y="35"/>
                  <a:pt x="101" y="35"/>
                  <a:pt x="90" y="28"/>
                </a:cubicBezTo>
                <a:close/>
                <a:moveTo>
                  <a:pt x="97" y="39"/>
                </a:moveTo>
                <a:cubicBezTo>
                  <a:pt x="97" y="38"/>
                  <a:pt x="96" y="38"/>
                  <a:pt x="95" y="38"/>
                </a:cubicBezTo>
                <a:cubicBezTo>
                  <a:pt x="95" y="38"/>
                  <a:pt x="94" y="38"/>
                  <a:pt x="94" y="39"/>
                </a:cubicBezTo>
                <a:cubicBezTo>
                  <a:pt x="94" y="40"/>
                  <a:pt x="95" y="40"/>
                  <a:pt x="95" y="40"/>
                </a:cubicBezTo>
                <a:cubicBezTo>
                  <a:pt x="96" y="40"/>
                  <a:pt x="97" y="40"/>
                  <a:pt x="97" y="39"/>
                </a:cubicBezTo>
                <a:close/>
                <a:moveTo>
                  <a:pt x="127" y="5"/>
                </a:moveTo>
                <a:cubicBezTo>
                  <a:pt x="105" y="18"/>
                  <a:pt x="105" y="18"/>
                  <a:pt x="105" y="18"/>
                </a:cubicBezTo>
                <a:cubicBezTo>
                  <a:pt x="104" y="18"/>
                  <a:pt x="104" y="18"/>
                  <a:pt x="104" y="18"/>
                </a:cubicBezTo>
                <a:cubicBezTo>
                  <a:pt x="102" y="19"/>
                  <a:pt x="102" y="19"/>
                  <a:pt x="102" y="19"/>
                </a:cubicBezTo>
                <a:cubicBezTo>
                  <a:pt x="101" y="19"/>
                  <a:pt x="101" y="19"/>
                  <a:pt x="100" y="19"/>
                </a:cubicBezTo>
                <a:cubicBezTo>
                  <a:pt x="99" y="19"/>
                  <a:pt x="98" y="19"/>
                  <a:pt x="98" y="19"/>
                </a:cubicBezTo>
                <a:cubicBezTo>
                  <a:pt x="97" y="18"/>
                  <a:pt x="96" y="18"/>
                  <a:pt x="95" y="17"/>
                </a:cubicBezTo>
                <a:cubicBezTo>
                  <a:pt x="95" y="20"/>
                  <a:pt x="95" y="20"/>
                  <a:pt x="95" y="20"/>
                </a:cubicBezTo>
                <a:cubicBezTo>
                  <a:pt x="95" y="22"/>
                  <a:pt x="95" y="22"/>
                  <a:pt x="95" y="22"/>
                </a:cubicBezTo>
                <a:cubicBezTo>
                  <a:pt x="95" y="22"/>
                  <a:pt x="95" y="22"/>
                  <a:pt x="95" y="22"/>
                </a:cubicBezTo>
                <a:cubicBezTo>
                  <a:pt x="95" y="24"/>
                  <a:pt x="94" y="26"/>
                  <a:pt x="93" y="27"/>
                </a:cubicBezTo>
                <a:cubicBezTo>
                  <a:pt x="92" y="27"/>
                  <a:pt x="92" y="27"/>
                  <a:pt x="92" y="27"/>
                </a:cubicBezTo>
                <a:cubicBezTo>
                  <a:pt x="100" y="32"/>
                  <a:pt x="100" y="32"/>
                  <a:pt x="100" y="32"/>
                </a:cubicBezTo>
                <a:cubicBezTo>
                  <a:pt x="120" y="21"/>
                  <a:pt x="131" y="14"/>
                  <a:pt x="137" y="11"/>
                </a:cubicBezTo>
                <a:lnTo>
                  <a:pt x="127" y="5"/>
                </a:lnTo>
                <a:close/>
                <a:moveTo>
                  <a:pt x="42" y="40"/>
                </a:moveTo>
                <a:cubicBezTo>
                  <a:pt x="43" y="40"/>
                  <a:pt x="43" y="40"/>
                  <a:pt x="43" y="39"/>
                </a:cubicBezTo>
                <a:cubicBezTo>
                  <a:pt x="43" y="38"/>
                  <a:pt x="43" y="38"/>
                  <a:pt x="42" y="38"/>
                </a:cubicBezTo>
                <a:cubicBezTo>
                  <a:pt x="41" y="38"/>
                  <a:pt x="41" y="38"/>
                  <a:pt x="41" y="39"/>
                </a:cubicBezTo>
                <a:cubicBezTo>
                  <a:pt x="41" y="40"/>
                  <a:pt x="41" y="40"/>
                  <a:pt x="42" y="40"/>
                </a:cubicBezTo>
                <a:close/>
                <a:moveTo>
                  <a:pt x="189" y="0"/>
                </a:moveTo>
                <a:cubicBezTo>
                  <a:pt x="158" y="18"/>
                  <a:pt x="158" y="18"/>
                  <a:pt x="158" y="18"/>
                </a:cubicBezTo>
                <a:cubicBezTo>
                  <a:pt x="158" y="18"/>
                  <a:pt x="158" y="18"/>
                  <a:pt x="157" y="18"/>
                </a:cubicBezTo>
                <a:cubicBezTo>
                  <a:pt x="156" y="19"/>
                  <a:pt x="156" y="19"/>
                  <a:pt x="156" y="19"/>
                </a:cubicBezTo>
                <a:cubicBezTo>
                  <a:pt x="155" y="19"/>
                  <a:pt x="154" y="19"/>
                  <a:pt x="153" y="19"/>
                </a:cubicBezTo>
                <a:cubicBezTo>
                  <a:pt x="153" y="19"/>
                  <a:pt x="152" y="19"/>
                  <a:pt x="151" y="19"/>
                </a:cubicBezTo>
                <a:cubicBezTo>
                  <a:pt x="150" y="18"/>
                  <a:pt x="149" y="17"/>
                  <a:pt x="148" y="17"/>
                </a:cubicBezTo>
                <a:cubicBezTo>
                  <a:pt x="148" y="20"/>
                  <a:pt x="148" y="20"/>
                  <a:pt x="148" y="20"/>
                </a:cubicBezTo>
                <a:cubicBezTo>
                  <a:pt x="148" y="22"/>
                  <a:pt x="148" y="22"/>
                  <a:pt x="148" y="22"/>
                </a:cubicBezTo>
                <a:cubicBezTo>
                  <a:pt x="148" y="22"/>
                  <a:pt x="148" y="22"/>
                  <a:pt x="148" y="22"/>
                </a:cubicBezTo>
                <a:cubicBezTo>
                  <a:pt x="148" y="24"/>
                  <a:pt x="147" y="26"/>
                  <a:pt x="146" y="27"/>
                </a:cubicBezTo>
                <a:cubicBezTo>
                  <a:pt x="145" y="27"/>
                  <a:pt x="145" y="27"/>
                  <a:pt x="145" y="27"/>
                </a:cubicBezTo>
                <a:cubicBezTo>
                  <a:pt x="154" y="32"/>
                  <a:pt x="154" y="32"/>
                  <a:pt x="154" y="32"/>
                </a:cubicBezTo>
                <a:cubicBezTo>
                  <a:pt x="199" y="6"/>
                  <a:pt x="199" y="6"/>
                  <a:pt x="199" y="6"/>
                </a:cubicBezTo>
                <a:cubicBezTo>
                  <a:pt x="198" y="6"/>
                  <a:pt x="198" y="6"/>
                  <a:pt x="198" y="5"/>
                </a:cubicBezTo>
                <a:cubicBezTo>
                  <a:pt x="195" y="4"/>
                  <a:pt x="192" y="2"/>
                  <a:pt x="189" y="0"/>
                </a:cubicBezTo>
                <a:close/>
                <a:moveTo>
                  <a:pt x="144" y="14"/>
                </a:moveTo>
                <a:cubicBezTo>
                  <a:pt x="143" y="14"/>
                  <a:pt x="143" y="14"/>
                  <a:pt x="143" y="14"/>
                </a:cubicBezTo>
                <a:cubicBezTo>
                  <a:pt x="139" y="12"/>
                  <a:pt x="139" y="12"/>
                  <a:pt x="139" y="12"/>
                </a:cubicBezTo>
                <a:cubicBezTo>
                  <a:pt x="102" y="33"/>
                  <a:pt x="102" y="33"/>
                  <a:pt x="102" y="33"/>
                </a:cubicBezTo>
                <a:cubicBezTo>
                  <a:pt x="103" y="34"/>
                  <a:pt x="104" y="35"/>
                  <a:pt x="104" y="36"/>
                </a:cubicBezTo>
                <a:cubicBezTo>
                  <a:pt x="104" y="36"/>
                  <a:pt x="104" y="36"/>
                  <a:pt x="104" y="48"/>
                </a:cubicBezTo>
                <a:cubicBezTo>
                  <a:pt x="104" y="48"/>
                  <a:pt x="104" y="48"/>
                  <a:pt x="145" y="25"/>
                </a:cubicBezTo>
                <a:cubicBezTo>
                  <a:pt x="146" y="24"/>
                  <a:pt x="146" y="23"/>
                  <a:pt x="146" y="22"/>
                </a:cubicBezTo>
                <a:cubicBezTo>
                  <a:pt x="146" y="22"/>
                  <a:pt x="146" y="22"/>
                  <a:pt x="146" y="16"/>
                </a:cubicBezTo>
                <a:cubicBezTo>
                  <a:pt x="145" y="15"/>
                  <a:pt x="145" y="15"/>
                  <a:pt x="144" y="14"/>
                </a:cubicBezTo>
                <a:close/>
                <a:moveTo>
                  <a:pt x="48" y="35"/>
                </a:moveTo>
                <a:cubicBezTo>
                  <a:pt x="48" y="35"/>
                  <a:pt x="48" y="35"/>
                  <a:pt x="48" y="36"/>
                </a:cubicBezTo>
                <a:cubicBezTo>
                  <a:pt x="48" y="44"/>
                  <a:pt x="48" y="47"/>
                  <a:pt x="48" y="47"/>
                </a:cubicBezTo>
                <a:cubicBezTo>
                  <a:pt x="48" y="48"/>
                  <a:pt x="48" y="48"/>
                  <a:pt x="48" y="49"/>
                </a:cubicBezTo>
                <a:cubicBezTo>
                  <a:pt x="47" y="49"/>
                  <a:pt x="47" y="49"/>
                  <a:pt x="47" y="49"/>
                </a:cubicBezTo>
                <a:cubicBezTo>
                  <a:pt x="46" y="49"/>
                  <a:pt x="46" y="49"/>
                  <a:pt x="46" y="48"/>
                </a:cubicBezTo>
                <a:cubicBezTo>
                  <a:pt x="37" y="44"/>
                  <a:pt x="37" y="44"/>
                  <a:pt x="37" y="44"/>
                </a:cubicBezTo>
                <a:cubicBezTo>
                  <a:pt x="17" y="32"/>
                  <a:pt x="8" y="27"/>
                  <a:pt x="8" y="27"/>
                </a:cubicBezTo>
                <a:cubicBezTo>
                  <a:pt x="8" y="27"/>
                  <a:pt x="8" y="27"/>
                  <a:pt x="8" y="27"/>
                </a:cubicBezTo>
                <a:cubicBezTo>
                  <a:pt x="5" y="25"/>
                  <a:pt x="2" y="24"/>
                  <a:pt x="2" y="24"/>
                </a:cubicBezTo>
                <a:cubicBezTo>
                  <a:pt x="1" y="23"/>
                  <a:pt x="1" y="23"/>
                  <a:pt x="1" y="23"/>
                </a:cubicBezTo>
                <a:cubicBezTo>
                  <a:pt x="0" y="22"/>
                  <a:pt x="0" y="22"/>
                  <a:pt x="0" y="22"/>
                </a:cubicBezTo>
                <a:cubicBezTo>
                  <a:pt x="0" y="14"/>
                  <a:pt x="0" y="12"/>
                  <a:pt x="0" y="11"/>
                </a:cubicBezTo>
                <a:cubicBezTo>
                  <a:pt x="0" y="10"/>
                  <a:pt x="1" y="10"/>
                  <a:pt x="1" y="10"/>
                </a:cubicBezTo>
                <a:cubicBezTo>
                  <a:pt x="2" y="9"/>
                  <a:pt x="3" y="9"/>
                  <a:pt x="3" y="10"/>
                </a:cubicBezTo>
                <a:cubicBezTo>
                  <a:pt x="6" y="11"/>
                  <a:pt x="6" y="11"/>
                  <a:pt x="6" y="11"/>
                </a:cubicBezTo>
                <a:cubicBezTo>
                  <a:pt x="6" y="11"/>
                  <a:pt x="6" y="11"/>
                  <a:pt x="6" y="11"/>
                </a:cubicBezTo>
                <a:cubicBezTo>
                  <a:pt x="48" y="35"/>
                  <a:pt x="48" y="35"/>
                  <a:pt x="48" y="35"/>
                </a:cubicBezTo>
                <a:close/>
                <a:moveTo>
                  <a:pt x="45" y="37"/>
                </a:moveTo>
                <a:cubicBezTo>
                  <a:pt x="3" y="13"/>
                  <a:pt x="3" y="13"/>
                  <a:pt x="3" y="13"/>
                </a:cubicBezTo>
                <a:cubicBezTo>
                  <a:pt x="3" y="18"/>
                  <a:pt x="3" y="20"/>
                  <a:pt x="3" y="21"/>
                </a:cubicBezTo>
                <a:cubicBezTo>
                  <a:pt x="3" y="21"/>
                  <a:pt x="3" y="21"/>
                  <a:pt x="3" y="21"/>
                </a:cubicBezTo>
                <a:cubicBezTo>
                  <a:pt x="4" y="21"/>
                  <a:pt x="8" y="24"/>
                  <a:pt x="11" y="26"/>
                </a:cubicBezTo>
                <a:cubicBezTo>
                  <a:pt x="11" y="26"/>
                  <a:pt x="11" y="26"/>
                  <a:pt x="11" y="25"/>
                </a:cubicBezTo>
                <a:cubicBezTo>
                  <a:pt x="27" y="34"/>
                  <a:pt x="36" y="40"/>
                  <a:pt x="40" y="42"/>
                </a:cubicBezTo>
                <a:cubicBezTo>
                  <a:pt x="40" y="42"/>
                  <a:pt x="40" y="42"/>
                  <a:pt x="40" y="42"/>
                </a:cubicBezTo>
                <a:cubicBezTo>
                  <a:pt x="45" y="45"/>
                  <a:pt x="45" y="45"/>
                  <a:pt x="45" y="45"/>
                </a:cubicBezTo>
                <a:cubicBezTo>
                  <a:pt x="45" y="40"/>
                  <a:pt x="45" y="38"/>
                  <a:pt x="45" y="37"/>
                </a:cubicBezTo>
                <a:close/>
                <a:moveTo>
                  <a:pt x="90" y="14"/>
                </a:moveTo>
                <a:cubicBezTo>
                  <a:pt x="89" y="14"/>
                  <a:pt x="89" y="14"/>
                  <a:pt x="89" y="14"/>
                </a:cubicBezTo>
                <a:cubicBezTo>
                  <a:pt x="86" y="12"/>
                  <a:pt x="86" y="12"/>
                  <a:pt x="86" y="12"/>
                </a:cubicBezTo>
                <a:cubicBezTo>
                  <a:pt x="49" y="33"/>
                  <a:pt x="49" y="33"/>
                  <a:pt x="49" y="33"/>
                </a:cubicBezTo>
                <a:cubicBezTo>
                  <a:pt x="50" y="34"/>
                  <a:pt x="51" y="35"/>
                  <a:pt x="51" y="36"/>
                </a:cubicBezTo>
                <a:cubicBezTo>
                  <a:pt x="51" y="36"/>
                  <a:pt x="51" y="36"/>
                  <a:pt x="51" y="48"/>
                </a:cubicBezTo>
                <a:cubicBezTo>
                  <a:pt x="51" y="48"/>
                  <a:pt x="51" y="48"/>
                  <a:pt x="91" y="25"/>
                </a:cubicBezTo>
                <a:cubicBezTo>
                  <a:pt x="92" y="24"/>
                  <a:pt x="93" y="23"/>
                  <a:pt x="93" y="22"/>
                </a:cubicBezTo>
                <a:cubicBezTo>
                  <a:pt x="93" y="22"/>
                  <a:pt x="93" y="22"/>
                  <a:pt x="93" y="16"/>
                </a:cubicBezTo>
                <a:cubicBezTo>
                  <a:pt x="91" y="15"/>
                  <a:pt x="91" y="15"/>
                  <a:pt x="90" y="14"/>
                </a:cubicBezTo>
                <a:close/>
                <a:moveTo>
                  <a:pt x="74" y="5"/>
                </a:moveTo>
                <a:cubicBezTo>
                  <a:pt x="52" y="18"/>
                  <a:pt x="52" y="18"/>
                  <a:pt x="52" y="18"/>
                </a:cubicBezTo>
                <a:cubicBezTo>
                  <a:pt x="51" y="18"/>
                  <a:pt x="51" y="18"/>
                  <a:pt x="51" y="18"/>
                </a:cubicBezTo>
                <a:cubicBezTo>
                  <a:pt x="49" y="19"/>
                  <a:pt x="49" y="19"/>
                  <a:pt x="49" y="19"/>
                </a:cubicBezTo>
                <a:cubicBezTo>
                  <a:pt x="48" y="19"/>
                  <a:pt x="47" y="19"/>
                  <a:pt x="47" y="19"/>
                </a:cubicBezTo>
                <a:cubicBezTo>
                  <a:pt x="46" y="19"/>
                  <a:pt x="45" y="19"/>
                  <a:pt x="44" y="19"/>
                </a:cubicBezTo>
                <a:cubicBezTo>
                  <a:pt x="40" y="16"/>
                  <a:pt x="38" y="15"/>
                  <a:pt x="37" y="14"/>
                </a:cubicBezTo>
                <a:cubicBezTo>
                  <a:pt x="36" y="14"/>
                  <a:pt x="36" y="14"/>
                  <a:pt x="36" y="14"/>
                </a:cubicBezTo>
                <a:cubicBezTo>
                  <a:pt x="14" y="1"/>
                  <a:pt x="14" y="1"/>
                  <a:pt x="14" y="1"/>
                </a:cubicBezTo>
                <a:cubicBezTo>
                  <a:pt x="3" y="8"/>
                  <a:pt x="3" y="8"/>
                  <a:pt x="3" y="8"/>
                </a:cubicBezTo>
                <a:cubicBezTo>
                  <a:pt x="47" y="32"/>
                  <a:pt x="47" y="32"/>
                  <a:pt x="47" y="32"/>
                </a:cubicBezTo>
                <a:cubicBezTo>
                  <a:pt x="66" y="21"/>
                  <a:pt x="77" y="14"/>
                  <a:pt x="84" y="11"/>
                </a:cubicBezTo>
                <a:lnTo>
                  <a:pt x="7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38" name="Freeform 14"/>
          <p:cNvSpPr>
            <a:spLocks noEditPoints="1"/>
          </p:cNvSpPr>
          <p:nvPr/>
        </p:nvSpPr>
        <p:spPr bwMode="auto">
          <a:xfrm>
            <a:off x="1517183" y="4905310"/>
            <a:ext cx="1486832" cy="326695"/>
          </a:xfrm>
          <a:custGeom>
            <a:avLst/>
            <a:gdLst>
              <a:gd name="T0" fmla="*/ 155 w 200"/>
              <a:gd name="T1" fmla="*/ 47 h 49"/>
              <a:gd name="T2" fmla="*/ 152 w 200"/>
              <a:gd name="T3" fmla="*/ 48 h 49"/>
              <a:gd name="T4" fmla="*/ 133 w 200"/>
              <a:gd name="T5" fmla="*/ 34 h 49"/>
              <a:gd name="T6" fmla="*/ 152 w 200"/>
              <a:gd name="T7" fmla="*/ 45 h 49"/>
              <a:gd name="T8" fmla="*/ 143 w 200"/>
              <a:gd name="T9" fmla="*/ 28 h 49"/>
              <a:gd name="T10" fmla="*/ 156 w 200"/>
              <a:gd name="T11" fmla="*/ 33 h 49"/>
              <a:gd name="T12" fmla="*/ 198 w 200"/>
              <a:gd name="T13" fmla="*/ 25 h 49"/>
              <a:gd name="T14" fmla="*/ 200 w 200"/>
              <a:gd name="T15" fmla="*/ 8 h 49"/>
              <a:gd name="T16" fmla="*/ 148 w 200"/>
              <a:gd name="T17" fmla="*/ 39 h 49"/>
              <a:gd name="T18" fmla="*/ 90 w 200"/>
              <a:gd name="T19" fmla="*/ 28 h 49"/>
              <a:gd name="T20" fmla="*/ 99 w 200"/>
              <a:gd name="T21" fmla="*/ 45 h 49"/>
              <a:gd name="T22" fmla="*/ 80 w 200"/>
              <a:gd name="T23" fmla="*/ 34 h 49"/>
              <a:gd name="T24" fmla="*/ 99 w 200"/>
              <a:gd name="T25" fmla="*/ 48 h 49"/>
              <a:gd name="T26" fmla="*/ 102 w 200"/>
              <a:gd name="T27" fmla="*/ 47 h 49"/>
              <a:gd name="T28" fmla="*/ 90 w 200"/>
              <a:gd name="T29" fmla="*/ 28 h 49"/>
              <a:gd name="T30" fmla="*/ 94 w 200"/>
              <a:gd name="T31" fmla="*/ 39 h 49"/>
              <a:gd name="T32" fmla="*/ 127 w 200"/>
              <a:gd name="T33" fmla="*/ 5 h 49"/>
              <a:gd name="T34" fmla="*/ 102 w 200"/>
              <a:gd name="T35" fmla="*/ 19 h 49"/>
              <a:gd name="T36" fmla="*/ 95 w 200"/>
              <a:gd name="T37" fmla="*/ 17 h 49"/>
              <a:gd name="T38" fmla="*/ 95 w 200"/>
              <a:gd name="T39" fmla="*/ 22 h 49"/>
              <a:gd name="T40" fmla="*/ 100 w 200"/>
              <a:gd name="T41" fmla="*/ 32 h 49"/>
              <a:gd name="T42" fmla="*/ 42 w 200"/>
              <a:gd name="T43" fmla="*/ 40 h 49"/>
              <a:gd name="T44" fmla="*/ 41 w 200"/>
              <a:gd name="T45" fmla="*/ 39 h 49"/>
              <a:gd name="T46" fmla="*/ 158 w 200"/>
              <a:gd name="T47" fmla="*/ 18 h 49"/>
              <a:gd name="T48" fmla="*/ 153 w 200"/>
              <a:gd name="T49" fmla="*/ 19 h 49"/>
              <a:gd name="T50" fmla="*/ 148 w 200"/>
              <a:gd name="T51" fmla="*/ 20 h 49"/>
              <a:gd name="T52" fmla="*/ 146 w 200"/>
              <a:gd name="T53" fmla="*/ 27 h 49"/>
              <a:gd name="T54" fmla="*/ 199 w 200"/>
              <a:gd name="T55" fmla="*/ 6 h 49"/>
              <a:gd name="T56" fmla="*/ 144 w 200"/>
              <a:gd name="T57" fmla="*/ 14 h 49"/>
              <a:gd name="T58" fmla="*/ 102 w 200"/>
              <a:gd name="T59" fmla="*/ 33 h 49"/>
              <a:gd name="T60" fmla="*/ 145 w 200"/>
              <a:gd name="T61" fmla="*/ 25 h 49"/>
              <a:gd name="T62" fmla="*/ 144 w 200"/>
              <a:gd name="T63" fmla="*/ 14 h 49"/>
              <a:gd name="T64" fmla="*/ 48 w 200"/>
              <a:gd name="T65" fmla="*/ 47 h 49"/>
              <a:gd name="T66" fmla="*/ 46 w 200"/>
              <a:gd name="T67" fmla="*/ 48 h 49"/>
              <a:gd name="T68" fmla="*/ 8 w 200"/>
              <a:gd name="T69" fmla="*/ 27 h 49"/>
              <a:gd name="T70" fmla="*/ 0 w 200"/>
              <a:gd name="T71" fmla="*/ 22 h 49"/>
              <a:gd name="T72" fmla="*/ 3 w 200"/>
              <a:gd name="T73" fmla="*/ 10 h 49"/>
              <a:gd name="T74" fmla="*/ 48 w 200"/>
              <a:gd name="T75" fmla="*/ 35 h 49"/>
              <a:gd name="T76" fmla="*/ 3 w 200"/>
              <a:gd name="T77" fmla="*/ 21 h 49"/>
              <a:gd name="T78" fmla="*/ 11 w 200"/>
              <a:gd name="T79" fmla="*/ 25 h 49"/>
              <a:gd name="T80" fmla="*/ 45 w 200"/>
              <a:gd name="T81" fmla="*/ 45 h 49"/>
              <a:gd name="T82" fmla="*/ 89 w 200"/>
              <a:gd name="T83" fmla="*/ 14 h 49"/>
              <a:gd name="T84" fmla="*/ 51 w 200"/>
              <a:gd name="T85" fmla="*/ 36 h 49"/>
              <a:gd name="T86" fmla="*/ 93 w 200"/>
              <a:gd name="T87" fmla="*/ 22 h 49"/>
              <a:gd name="T88" fmla="*/ 74 w 200"/>
              <a:gd name="T89" fmla="*/ 5 h 49"/>
              <a:gd name="T90" fmla="*/ 49 w 200"/>
              <a:gd name="T91" fmla="*/ 19 h 49"/>
              <a:gd name="T92" fmla="*/ 37 w 200"/>
              <a:gd name="T93" fmla="*/ 14 h 49"/>
              <a:gd name="T94" fmla="*/ 3 w 200"/>
              <a:gd name="T95" fmla="*/ 8 h 49"/>
              <a:gd name="T96" fmla="*/ 74 w 200"/>
              <a:gd name="T9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49">
                <a:moveTo>
                  <a:pt x="155" y="35"/>
                </a:moveTo>
                <a:cubicBezTo>
                  <a:pt x="155" y="35"/>
                  <a:pt x="155" y="35"/>
                  <a:pt x="155" y="36"/>
                </a:cubicBezTo>
                <a:cubicBezTo>
                  <a:pt x="155" y="44"/>
                  <a:pt x="155" y="47"/>
                  <a:pt x="155" y="47"/>
                </a:cubicBezTo>
                <a:cubicBezTo>
                  <a:pt x="155" y="48"/>
                  <a:pt x="155" y="48"/>
                  <a:pt x="154" y="49"/>
                </a:cubicBezTo>
                <a:cubicBezTo>
                  <a:pt x="154" y="49"/>
                  <a:pt x="154" y="49"/>
                  <a:pt x="153" y="49"/>
                </a:cubicBezTo>
                <a:cubicBezTo>
                  <a:pt x="153" y="49"/>
                  <a:pt x="153" y="49"/>
                  <a:pt x="152" y="48"/>
                </a:cubicBezTo>
                <a:cubicBezTo>
                  <a:pt x="144" y="44"/>
                  <a:pt x="144" y="44"/>
                  <a:pt x="144" y="44"/>
                </a:cubicBezTo>
                <a:cubicBezTo>
                  <a:pt x="138" y="40"/>
                  <a:pt x="134" y="38"/>
                  <a:pt x="130" y="36"/>
                </a:cubicBezTo>
                <a:cubicBezTo>
                  <a:pt x="133" y="34"/>
                  <a:pt x="133" y="34"/>
                  <a:pt x="133" y="34"/>
                </a:cubicBezTo>
                <a:cubicBezTo>
                  <a:pt x="140" y="38"/>
                  <a:pt x="144" y="40"/>
                  <a:pt x="147" y="42"/>
                </a:cubicBezTo>
                <a:cubicBezTo>
                  <a:pt x="147" y="42"/>
                  <a:pt x="147" y="42"/>
                  <a:pt x="147" y="42"/>
                </a:cubicBezTo>
                <a:cubicBezTo>
                  <a:pt x="152" y="45"/>
                  <a:pt x="152" y="45"/>
                  <a:pt x="152" y="45"/>
                </a:cubicBezTo>
                <a:cubicBezTo>
                  <a:pt x="152" y="40"/>
                  <a:pt x="152" y="38"/>
                  <a:pt x="152" y="37"/>
                </a:cubicBezTo>
                <a:cubicBezTo>
                  <a:pt x="148" y="34"/>
                  <a:pt x="143" y="32"/>
                  <a:pt x="140" y="30"/>
                </a:cubicBezTo>
                <a:cubicBezTo>
                  <a:pt x="143" y="28"/>
                  <a:pt x="143" y="28"/>
                  <a:pt x="143" y="28"/>
                </a:cubicBezTo>
                <a:cubicBezTo>
                  <a:pt x="155" y="35"/>
                  <a:pt x="155" y="35"/>
                  <a:pt x="155" y="35"/>
                </a:cubicBezTo>
                <a:close/>
                <a:moveTo>
                  <a:pt x="200" y="8"/>
                </a:moveTo>
                <a:cubicBezTo>
                  <a:pt x="156" y="33"/>
                  <a:pt x="156" y="33"/>
                  <a:pt x="156" y="33"/>
                </a:cubicBezTo>
                <a:cubicBezTo>
                  <a:pt x="157" y="34"/>
                  <a:pt x="157" y="35"/>
                  <a:pt x="157" y="36"/>
                </a:cubicBezTo>
                <a:cubicBezTo>
                  <a:pt x="157" y="36"/>
                  <a:pt x="157" y="36"/>
                  <a:pt x="157" y="48"/>
                </a:cubicBezTo>
                <a:cubicBezTo>
                  <a:pt x="157" y="48"/>
                  <a:pt x="157" y="48"/>
                  <a:pt x="198" y="25"/>
                </a:cubicBezTo>
                <a:cubicBezTo>
                  <a:pt x="199" y="24"/>
                  <a:pt x="200" y="23"/>
                  <a:pt x="200" y="22"/>
                </a:cubicBezTo>
                <a:cubicBezTo>
                  <a:pt x="200" y="22"/>
                  <a:pt x="200" y="22"/>
                  <a:pt x="200" y="8"/>
                </a:cubicBezTo>
                <a:cubicBezTo>
                  <a:pt x="200" y="8"/>
                  <a:pt x="200" y="8"/>
                  <a:pt x="200" y="8"/>
                </a:cubicBezTo>
                <a:close/>
                <a:moveTo>
                  <a:pt x="150" y="39"/>
                </a:moveTo>
                <a:cubicBezTo>
                  <a:pt x="150" y="38"/>
                  <a:pt x="150" y="38"/>
                  <a:pt x="149" y="38"/>
                </a:cubicBezTo>
                <a:cubicBezTo>
                  <a:pt x="148" y="38"/>
                  <a:pt x="148" y="38"/>
                  <a:pt x="148" y="39"/>
                </a:cubicBezTo>
                <a:cubicBezTo>
                  <a:pt x="148" y="40"/>
                  <a:pt x="148" y="40"/>
                  <a:pt x="149" y="40"/>
                </a:cubicBezTo>
                <a:cubicBezTo>
                  <a:pt x="150" y="40"/>
                  <a:pt x="150" y="40"/>
                  <a:pt x="150" y="39"/>
                </a:cubicBezTo>
                <a:close/>
                <a:moveTo>
                  <a:pt x="90" y="28"/>
                </a:moveTo>
                <a:cubicBezTo>
                  <a:pt x="86" y="30"/>
                  <a:pt x="86" y="30"/>
                  <a:pt x="86" y="30"/>
                </a:cubicBezTo>
                <a:cubicBezTo>
                  <a:pt x="90" y="32"/>
                  <a:pt x="94" y="35"/>
                  <a:pt x="99" y="37"/>
                </a:cubicBezTo>
                <a:cubicBezTo>
                  <a:pt x="99" y="38"/>
                  <a:pt x="99" y="40"/>
                  <a:pt x="99" y="45"/>
                </a:cubicBezTo>
                <a:cubicBezTo>
                  <a:pt x="99" y="45"/>
                  <a:pt x="99" y="45"/>
                  <a:pt x="93" y="42"/>
                </a:cubicBezTo>
                <a:cubicBezTo>
                  <a:pt x="93" y="42"/>
                  <a:pt x="93" y="42"/>
                  <a:pt x="93" y="42"/>
                </a:cubicBezTo>
                <a:cubicBezTo>
                  <a:pt x="91" y="40"/>
                  <a:pt x="86" y="38"/>
                  <a:pt x="80" y="34"/>
                </a:cubicBezTo>
                <a:cubicBezTo>
                  <a:pt x="77" y="36"/>
                  <a:pt x="77" y="36"/>
                  <a:pt x="77" y="36"/>
                </a:cubicBezTo>
                <a:cubicBezTo>
                  <a:pt x="80" y="38"/>
                  <a:pt x="85" y="41"/>
                  <a:pt x="91" y="44"/>
                </a:cubicBezTo>
                <a:cubicBezTo>
                  <a:pt x="91" y="44"/>
                  <a:pt x="91" y="44"/>
                  <a:pt x="99" y="48"/>
                </a:cubicBezTo>
                <a:cubicBezTo>
                  <a:pt x="99" y="49"/>
                  <a:pt x="100" y="49"/>
                  <a:pt x="100" y="49"/>
                </a:cubicBezTo>
                <a:cubicBezTo>
                  <a:pt x="100" y="49"/>
                  <a:pt x="101" y="49"/>
                  <a:pt x="101" y="49"/>
                </a:cubicBezTo>
                <a:cubicBezTo>
                  <a:pt x="101" y="48"/>
                  <a:pt x="102" y="48"/>
                  <a:pt x="102" y="47"/>
                </a:cubicBezTo>
                <a:cubicBezTo>
                  <a:pt x="102" y="47"/>
                  <a:pt x="102" y="44"/>
                  <a:pt x="102" y="36"/>
                </a:cubicBezTo>
                <a:cubicBezTo>
                  <a:pt x="102" y="35"/>
                  <a:pt x="102" y="35"/>
                  <a:pt x="101" y="35"/>
                </a:cubicBezTo>
                <a:cubicBezTo>
                  <a:pt x="101" y="35"/>
                  <a:pt x="101" y="35"/>
                  <a:pt x="90" y="28"/>
                </a:cubicBezTo>
                <a:close/>
                <a:moveTo>
                  <a:pt x="97" y="39"/>
                </a:moveTo>
                <a:cubicBezTo>
                  <a:pt x="97" y="38"/>
                  <a:pt x="96" y="38"/>
                  <a:pt x="95" y="38"/>
                </a:cubicBezTo>
                <a:cubicBezTo>
                  <a:pt x="95" y="38"/>
                  <a:pt x="94" y="38"/>
                  <a:pt x="94" y="39"/>
                </a:cubicBezTo>
                <a:cubicBezTo>
                  <a:pt x="94" y="40"/>
                  <a:pt x="95" y="40"/>
                  <a:pt x="95" y="40"/>
                </a:cubicBezTo>
                <a:cubicBezTo>
                  <a:pt x="96" y="40"/>
                  <a:pt x="97" y="40"/>
                  <a:pt x="97" y="39"/>
                </a:cubicBezTo>
                <a:close/>
                <a:moveTo>
                  <a:pt x="127" y="5"/>
                </a:moveTo>
                <a:cubicBezTo>
                  <a:pt x="105" y="18"/>
                  <a:pt x="105" y="18"/>
                  <a:pt x="105" y="18"/>
                </a:cubicBezTo>
                <a:cubicBezTo>
                  <a:pt x="104" y="18"/>
                  <a:pt x="104" y="18"/>
                  <a:pt x="104" y="18"/>
                </a:cubicBezTo>
                <a:cubicBezTo>
                  <a:pt x="102" y="19"/>
                  <a:pt x="102" y="19"/>
                  <a:pt x="102" y="19"/>
                </a:cubicBezTo>
                <a:cubicBezTo>
                  <a:pt x="101" y="19"/>
                  <a:pt x="101" y="19"/>
                  <a:pt x="100" y="19"/>
                </a:cubicBezTo>
                <a:cubicBezTo>
                  <a:pt x="99" y="19"/>
                  <a:pt x="98" y="19"/>
                  <a:pt x="98" y="19"/>
                </a:cubicBezTo>
                <a:cubicBezTo>
                  <a:pt x="97" y="18"/>
                  <a:pt x="96" y="18"/>
                  <a:pt x="95" y="17"/>
                </a:cubicBezTo>
                <a:cubicBezTo>
                  <a:pt x="95" y="20"/>
                  <a:pt x="95" y="20"/>
                  <a:pt x="95" y="20"/>
                </a:cubicBezTo>
                <a:cubicBezTo>
                  <a:pt x="95" y="22"/>
                  <a:pt x="95" y="22"/>
                  <a:pt x="95" y="22"/>
                </a:cubicBezTo>
                <a:cubicBezTo>
                  <a:pt x="95" y="22"/>
                  <a:pt x="95" y="22"/>
                  <a:pt x="95" y="22"/>
                </a:cubicBezTo>
                <a:cubicBezTo>
                  <a:pt x="95" y="24"/>
                  <a:pt x="94" y="26"/>
                  <a:pt x="93" y="27"/>
                </a:cubicBezTo>
                <a:cubicBezTo>
                  <a:pt x="92" y="27"/>
                  <a:pt x="92" y="27"/>
                  <a:pt x="92" y="27"/>
                </a:cubicBezTo>
                <a:cubicBezTo>
                  <a:pt x="100" y="32"/>
                  <a:pt x="100" y="32"/>
                  <a:pt x="100" y="32"/>
                </a:cubicBezTo>
                <a:cubicBezTo>
                  <a:pt x="120" y="21"/>
                  <a:pt x="131" y="14"/>
                  <a:pt x="137" y="11"/>
                </a:cubicBezTo>
                <a:lnTo>
                  <a:pt x="127" y="5"/>
                </a:lnTo>
                <a:close/>
                <a:moveTo>
                  <a:pt x="42" y="40"/>
                </a:moveTo>
                <a:cubicBezTo>
                  <a:pt x="43" y="40"/>
                  <a:pt x="43" y="40"/>
                  <a:pt x="43" y="39"/>
                </a:cubicBezTo>
                <a:cubicBezTo>
                  <a:pt x="43" y="38"/>
                  <a:pt x="43" y="38"/>
                  <a:pt x="42" y="38"/>
                </a:cubicBezTo>
                <a:cubicBezTo>
                  <a:pt x="41" y="38"/>
                  <a:pt x="41" y="38"/>
                  <a:pt x="41" y="39"/>
                </a:cubicBezTo>
                <a:cubicBezTo>
                  <a:pt x="41" y="40"/>
                  <a:pt x="41" y="40"/>
                  <a:pt x="42" y="40"/>
                </a:cubicBezTo>
                <a:close/>
                <a:moveTo>
                  <a:pt x="189" y="0"/>
                </a:moveTo>
                <a:cubicBezTo>
                  <a:pt x="158" y="18"/>
                  <a:pt x="158" y="18"/>
                  <a:pt x="158" y="18"/>
                </a:cubicBezTo>
                <a:cubicBezTo>
                  <a:pt x="158" y="18"/>
                  <a:pt x="158" y="18"/>
                  <a:pt x="157" y="18"/>
                </a:cubicBezTo>
                <a:cubicBezTo>
                  <a:pt x="156" y="19"/>
                  <a:pt x="156" y="19"/>
                  <a:pt x="156" y="19"/>
                </a:cubicBezTo>
                <a:cubicBezTo>
                  <a:pt x="155" y="19"/>
                  <a:pt x="154" y="19"/>
                  <a:pt x="153" y="19"/>
                </a:cubicBezTo>
                <a:cubicBezTo>
                  <a:pt x="153" y="19"/>
                  <a:pt x="152" y="19"/>
                  <a:pt x="151" y="19"/>
                </a:cubicBezTo>
                <a:cubicBezTo>
                  <a:pt x="150" y="18"/>
                  <a:pt x="149" y="17"/>
                  <a:pt x="148" y="17"/>
                </a:cubicBezTo>
                <a:cubicBezTo>
                  <a:pt x="148" y="20"/>
                  <a:pt x="148" y="20"/>
                  <a:pt x="148" y="20"/>
                </a:cubicBezTo>
                <a:cubicBezTo>
                  <a:pt x="148" y="22"/>
                  <a:pt x="148" y="22"/>
                  <a:pt x="148" y="22"/>
                </a:cubicBezTo>
                <a:cubicBezTo>
                  <a:pt x="148" y="22"/>
                  <a:pt x="148" y="22"/>
                  <a:pt x="148" y="22"/>
                </a:cubicBezTo>
                <a:cubicBezTo>
                  <a:pt x="148" y="24"/>
                  <a:pt x="147" y="26"/>
                  <a:pt x="146" y="27"/>
                </a:cubicBezTo>
                <a:cubicBezTo>
                  <a:pt x="145" y="27"/>
                  <a:pt x="145" y="27"/>
                  <a:pt x="145" y="27"/>
                </a:cubicBezTo>
                <a:cubicBezTo>
                  <a:pt x="154" y="32"/>
                  <a:pt x="154" y="32"/>
                  <a:pt x="154" y="32"/>
                </a:cubicBezTo>
                <a:cubicBezTo>
                  <a:pt x="199" y="6"/>
                  <a:pt x="199" y="6"/>
                  <a:pt x="199" y="6"/>
                </a:cubicBezTo>
                <a:cubicBezTo>
                  <a:pt x="198" y="6"/>
                  <a:pt x="198" y="6"/>
                  <a:pt x="198" y="5"/>
                </a:cubicBezTo>
                <a:cubicBezTo>
                  <a:pt x="195" y="4"/>
                  <a:pt x="192" y="2"/>
                  <a:pt x="189" y="0"/>
                </a:cubicBezTo>
                <a:close/>
                <a:moveTo>
                  <a:pt x="144" y="14"/>
                </a:moveTo>
                <a:cubicBezTo>
                  <a:pt x="143" y="14"/>
                  <a:pt x="143" y="14"/>
                  <a:pt x="143" y="14"/>
                </a:cubicBezTo>
                <a:cubicBezTo>
                  <a:pt x="139" y="12"/>
                  <a:pt x="139" y="12"/>
                  <a:pt x="139" y="12"/>
                </a:cubicBezTo>
                <a:cubicBezTo>
                  <a:pt x="102" y="33"/>
                  <a:pt x="102" y="33"/>
                  <a:pt x="102" y="33"/>
                </a:cubicBezTo>
                <a:cubicBezTo>
                  <a:pt x="103" y="34"/>
                  <a:pt x="104" y="35"/>
                  <a:pt x="104" y="36"/>
                </a:cubicBezTo>
                <a:cubicBezTo>
                  <a:pt x="104" y="36"/>
                  <a:pt x="104" y="36"/>
                  <a:pt x="104" y="48"/>
                </a:cubicBezTo>
                <a:cubicBezTo>
                  <a:pt x="104" y="48"/>
                  <a:pt x="104" y="48"/>
                  <a:pt x="145" y="25"/>
                </a:cubicBezTo>
                <a:cubicBezTo>
                  <a:pt x="146" y="24"/>
                  <a:pt x="146" y="23"/>
                  <a:pt x="146" y="22"/>
                </a:cubicBezTo>
                <a:cubicBezTo>
                  <a:pt x="146" y="22"/>
                  <a:pt x="146" y="22"/>
                  <a:pt x="146" y="16"/>
                </a:cubicBezTo>
                <a:cubicBezTo>
                  <a:pt x="145" y="15"/>
                  <a:pt x="145" y="15"/>
                  <a:pt x="144" y="14"/>
                </a:cubicBezTo>
                <a:close/>
                <a:moveTo>
                  <a:pt x="48" y="35"/>
                </a:moveTo>
                <a:cubicBezTo>
                  <a:pt x="48" y="35"/>
                  <a:pt x="48" y="35"/>
                  <a:pt x="48" y="36"/>
                </a:cubicBezTo>
                <a:cubicBezTo>
                  <a:pt x="48" y="44"/>
                  <a:pt x="48" y="47"/>
                  <a:pt x="48" y="47"/>
                </a:cubicBezTo>
                <a:cubicBezTo>
                  <a:pt x="48" y="48"/>
                  <a:pt x="48" y="48"/>
                  <a:pt x="48" y="49"/>
                </a:cubicBezTo>
                <a:cubicBezTo>
                  <a:pt x="47" y="49"/>
                  <a:pt x="47" y="49"/>
                  <a:pt x="47" y="49"/>
                </a:cubicBezTo>
                <a:cubicBezTo>
                  <a:pt x="46" y="49"/>
                  <a:pt x="46" y="49"/>
                  <a:pt x="46" y="48"/>
                </a:cubicBezTo>
                <a:cubicBezTo>
                  <a:pt x="37" y="44"/>
                  <a:pt x="37" y="44"/>
                  <a:pt x="37" y="44"/>
                </a:cubicBezTo>
                <a:cubicBezTo>
                  <a:pt x="17" y="32"/>
                  <a:pt x="8" y="27"/>
                  <a:pt x="8" y="27"/>
                </a:cubicBezTo>
                <a:cubicBezTo>
                  <a:pt x="8" y="27"/>
                  <a:pt x="8" y="27"/>
                  <a:pt x="8" y="27"/>
                </a:cubicBezTo>
                <a:cubicBezTo>
                  <a:pt x="5" y="25"/>
                  <a:pt x="2" y="24"/>
                  <a:pt x="2" y="24"/>
                </a:cubicBezTo>
                <a:cubicBezTo>
                  <a:pt x="1" y="23"/>
                  <a:pt x="1" y="23"/>
                  <a:pt x="1" y="23"/>
                </a:cubicBezTo>
                <a:cubicBezTo>
                  <a:pt x="0" y="22"/>
                  <a:pt x="0" y="22"/>
                  <a:pt x="0" y="22"/>
                </a:cubicBezTo>
                <a:cubicBezTo>
                  <a:pt x="0" y="14"/>
                  <a:pt x="0" y="12"/>
                  <a:pt x="0" y="11"/>
                </a:cubicBezTo>
                <a:cubicBezTo>
                  <a:pt x="0" y="10"/>
                  <a:pt x="1" y="10"/>
                  <a:pt x="1" y="10"/>
                </a:cubicBezTo>
                <a:cubicBezTo>
                  <a:pt x="2" y="9"/>
                  <a:pt x="3" y="9"/>
                  <a:pt x="3" y="10"/>
                </a:cubicBezTo>
                <a:cubicBezTo>
                  <a:pt x="6" y="11"/>
                  <a:pt x="6" y="11"/>
                  <a:pt x="6" y="11"/>
                </a:cubicBezTo>
                <a:cubicBezTo>
                  <a:pt x="6" y="11"/>
                  <a:pt x="6" y="11"/>
                  <a:pt x="6" y="11"/>
                </a:cubicBezTo>
                <a:cubicBezTo>
                  <a:pt x="48" y="35"/>
                  <a:pt x="48" y="35"/>
                  <a:pt x="48" y="35"/>
                </a:cubicBezTo>
                <a:close/>
                <a:moveTo>
                  <a:pt x="45" y="37"/>
                </a:moveTo>
                <a:cubicBezTo>
                  <a:pt x="3" y="13"/>
                  <a:pt x="3" y="13"/>
                  <a:pt x="3" y="13"/>
                </a:cubicBezTo>
                <a:cubicBezTo>
                  <a:pt x="3" y="18"/>
                  <a:pt x="3" y="20"/>
                  <a:pt x="3" y="21"/>
                </a:cubicBezTo>
                <a:cubicBezTo>
                  <a:pt x="3" y="21"/>
                  <a:pt x="3" y="21"/>
                  <a:pt x="3" y="21"/>
                </a:cubicBezTo>
                <a:cubicBezTo>
                  <a:pt x="4" y="21"/>
                  <a:pt x="8" y="24"/>
                  <a:pt x="11" y="26"/>
                </a:cubicBezTo>
                <a:cubicBezTo>
                  <a:pt x="11" y="26"/>
                  <a:pt x="11" y="26"/>
                  <a:pt x="11" y="25"/>
                </a:cubicBezTo>
                <a:cubicBezTo>
                  <a:pt x="27" y="34"/>
                  <a:pt x="36" y="40"/>
                  <a:pt x="40" y="42"/>
                </a:cubicBezTo>
                <a:cubicBezTo>
                  <a:pt x="40" y="42"/>
                  <a:pt x="40" y="42"/>
                  <a:pt x="40" y="42"/>
                </a:cubicBezTo>
                <a:cubicBezTo>
                  <a:pt x="45" y="45"/>
                  <a:pt x="45" y="45"/>
                  <a:pt x="45" y="45"/>
                </a:cubicBezTo>
                <a:cubicBezTo>
                  <a:pt x="45" y="40"/>
                  <a:pt x="45" y="38"/>
                  <a:pt x="45" y="37"/>
                </a:cubicBezTo>
                <a:close/>
                <a:moveTo>
                  <a:pt x="90" y="14"/>
                </a:moveTo>
                <a:cubicBezTo>
                  <a:pt x="89" y="14"/>
                  <a:pt x="89" y="14"/>
                  <a:pt x="89" y="14"/>
                </a:cubicBezTo>
                <a:cubicBezTo>
                  <a:pt x="86" y="12"/>
                  <a:pt x="86" y="12"/>
                  <a:pt x="86" y="12"/>
                </a:cubicBezTo>
                <a:cubicBezTo>
                  <a:pt x="49" y="33"/>
                  <a:pt x="49" y="33"/>
                  <a:pt x="49" y="33"/>
                </a:cubicBezTo>
                <a:cubicBezTo>
                  <a:pt x="50" y="34"/>
                  <a:pt x="51" y="35"/>
                  <a:pt x="51" y="36"/>
                </a:cubicBezTo>
                <a:cubicBezTo>
                  <a:pt x="51" y="36"/>
                  <a:pt x="51" y="36"/>
                  <a:pt x="51" y="48"/>
                </a:cubicBezTo>
                <a:cubicBezTo>
                  <a:pt x="51" y="48"/>
                  <a:pt x="51" y="48"/>
                  <a:pt x="91" y="25"/>
                </a:cubicBezTo>
                <a:cubicBezTo>
                  <a:pt x="92" y="24"/>
                  <a:pt x="93" y="23"/>
                  <a:pt x="93" y="22"/>
                </a:cubicBezTo>
                <a:cubicBezTo>
                  <a:pt x="93" y="22"/>
                  <a:pt x="93" y="22"/>
                  <a:pt x="93" y="16"/>
                </a:cubicBezTo>
                <a:cubicBezTo>
                  <a:pt x="91" y="15"/>
                  <a:pt x="91" y="15"/>
                  <a:pt x="90" y="14"/>
                </a:cubicBezTo>
                <a:close/>
                <a:moveTo>
                  <a:pt x="74" y="5"/>
                </a:moveTo>
                <a:cubicBezTo>
                  <a:pt x="52" y="18"/>
                  <a:pt x="52" y="18"/>
                  <a:pt x="52" y="18"/>
                </a:cubicBezTo>
                <a:cubicBezTo>
                  <a:pt x="51" y="18"/>
                  <a:pt x="51" y="18"/>
                  <a:pt x="51" y="18"/>
                </a:cubicBezTo>
                <a:cubicBezTo>
                  <a:pt x="49" y="19"/>
                  <a:pt x="49" y="19"/>
                  <a:pt x="49" y="19"/>
                </a:cubicBezTo>
                <a:cubicBezTo>
                  <a:pt x="48" y="19"/>
                  <a:pt x="47" y="19"/>
                  <a:pt x="47" y="19"/>
                </a:cubicBezTo>
                <a:cubicBezTo>
                  <a:pt x="46" y="19"/>
                  <a:pt x="45" y="19"/>
                  <a:pt x="44" y="19"/>
                </a:cubicBezTo>
                <a:cubicBezTo>
                  <a:pt x="40" y="16"/>
                  <a:pt x="38" y="15"/>
                  <a:pt x="37" y="14"/>
                </a:cubicBezTo>
                <a:cubicBezTo>
                  <a:pt x="36" y="14"/>
                  <a:pt x="36" y="14"/>
                  <a:pt x="36" y="14"/>
                </a:cubicBezTo>
                <a:cubicBezTo>
                  <a:pt x="14" y="1"/>
                  <a:pt x="14" y="1"/>
                  <a:pt x="14" y="1"/>
                </a:cubicBezTo>
                <a:cubicBezTo>
                  <a:pt x="3" y="8"/>
                  <a:pt x="3" y="8"/>
                  <a:pt x="3" y="8"/>
                </a:cubicBezTo>
                <a:cubicBezTo>
                  <a:pt x="47" y="32"/>
                  <a:pt x="47" y="32"/>
                  <a:pt x="47" y="32"/>
                </a:cubicBezTo>
                <a:cubicBezTo>
                  <a:pt x="66" y="21"/>
                  <a:pt x="77" y="14"/>
                  <a:pt x="84" y="11"/>
                </a:cubicBezTo>
                <a:lnTo>
                  <a:pt x="7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39" name="Freeform 14"/>
          <p:cNvSpPr>
            <a:spLocks noEditPoints="1"/>
          </p:cNvSpPr>
          <p:nvPr/>
        </p:nvSpPr>
        <p:spPr bwMode="auto">
          <a:xfrm>
            <a:off x="1517181" y="5114571"/>
            <a:ext cx="1486832" cy="326695"/>
          </a:xfrm>
          <a:custGeom>
            <a:avLst/>
            <a:gdLst>
              <a:gd name="T0" fmla="*/ 155 w 200"/>
              <a:gd name="T1" fmla="*/ 47 h 49"/>
              <a:gd name="T2" fmla="*/ 152 w 200"/>
              <a:gd name="T3" fmla="*/ 48 h 49"/>
              <a:gd name="T4" fmla="*/ 133 w 200"/>
              <a:gd name="T5" fmla="*/ 34 h 49"/>
              <a:gd name="T6" fmla="*/ 152 w 200"/>
              <a:gd name="T7" fmla="*/ 45 h 49"/>
              <a:gd name="T8" fmla="*/ 143 w 200"/>
              <a:gd name="T9" fmla="*/ 28 h 49"/>
              <a:gd name="T10" fmla="*/ 156 w 200"/>
              <a:gd name="T11" fmla="*/ 33 h 49"/>
              <a:gd name="T12" fmla="*/ 198 w 200"/>
              <a:gd name="T13" fmla="*/ 25 h 49"/>
              <a:gd name="T14" fmla="*/ 200 w 200"/>
              <a:gd name="T15" fmla="*/ 8 h 49"/>
              <a:gd name="T16" fmla="*/ 148 w 200"/>
              <a:gd name="T17" fmla="*/ 39 h 49"/>
              <a:gd name="T18" fmla="*/ 90 w 200"/>
              <a:gd name="T19" fmla="*/ 28 h 49"/>
              <a:gd name="T20" fmla="*/ 99 w 200"/>
              <a:gd name="T21" fmla="*/ 45 h 49"/>
              <a:gd name="T22" fmla="*/ 80 w 200"/>
              <a:gd name="T23" fmla="*/ 34 h 49"/>
              <a:gd name="T24" fmla="*/ 99 w 200"/>
              <a:gd name="T25" fmla="*/ 48 h 49"/>
              <a:gd name="T26" fmla="*/ 102 w 200"/>
              <a:gd name="T27" fmla="*/ 47 h 49"/>
              <a:gd name="T28" fmla="*/ 90 w 200"/>
              <a:gd name="T29" fmla="*/ 28 h 49"/>
              <a:gd name="T30" fmla="*/ 94 w 200"/>
              <a:gd name="T31" fmla="*/ 39 h 49"/>
              <a:gd name="T32" fmla="*/ 127 w 200"/>
              <a:gd name="T33" fmla="*/ 5 h 49"/>
              <a:gd name="T34" fmla="*/ 102 w 200"/>
              <a:gd name="T35" fmla="*/ 19 h 49"/>
              <a:gd name="T36" fmla="*/ 95 w 200"/>
              <a:gd name="T37" fmla="*/ 17 h 49"/>
              <a:gd name="T38" fmla="*/ 95 w 200"/>
              <a:gd name="T39" fmla="*/ 22 h 49"/>
              <a:gd name="T40" fmla="*/ 100 w 200"/>
              <a:gd name="T41" fmla="*/ 32 h 49"/>
              <a:gd name="T42" fmla="*/ 42 w 200"/>
              <a:gd name="T43" fmla="*/ 40 h 49"/>
              <a:gd name="T44" fmla="*/ 41 w 200"/>
              <a:gd name="T45" fmla="*/ 39 h 49"/>
              <a:gd name="T46" fmla="*/ 158 w 200"/>
              <a:gd name="T47" fmla="*/ 18 h 49"/>
              <a:gd name="T48" fmla="*/ 153 w 200"/>
              <a:gd name="T49" fmla="*/ 19 h 49"/>
              <a:gd name="T50" fmla="*/ 148 w 200"/>
              <a:gd name="T51" fmla="*/ 20 h 49"/>
              <a:gd name="T52" fmla="*/ 146 w 200"/>
              <a:gd name="T53" fmla="*/ 27 h 49"/>
              <a:gd name="T54" fmla="*/ 199 w 200"/>
              <a:gd name="T55" fmla="*/ 6 h 49"/>
              <a:gd name="T56" fmla="*/ 144 w 200"/>
              <a:gd name="T57" fmla="*/ 14 h 49"/>
              <a:gd name="T58" fmla="*/ 102 w 200"/>
              <a:gd name="T59" fmla="*/ 33 h 49"/>
              <a:gd name="T60" fmla="*/ 145 w 200"/>
              <a:gd name="T61" fmla="*/ 25 h 49"/>
              <a:gd name="T62" fmla="*/ 144 w 200"/>
              <a:gd name="T63" fmla="*/ 14 h 49"/>
              <a:gd name="T64" fmla="*/ 48 w 200"/>
              <a:gd name="T65" fmla="*/ 47 h 49"/>
              <a:gd name="T66" fmla="*/ 46 w 200"/>
              <a:gd name="T67" fmla="*/ 48 h 49"/>
              <a:gd name="T68" fmla="*/ 8 w 200"/>
              <a:gd name="T69" fmla="*/ 27 h 49"/>
              <a:gd name="T70" fmla="*/ 0 w 200"/>
              <a:gd name="T71" fmla="*/ 22 h 49"/>
              <a:gd name="T72" fmla="*/ 3 w 200"/>
              <a:gd name="T73" fmla="*/ 10 h 49"/>
              <a:gd name="T74" fmla="*/ 48 w 200"/>
              <a:gd name="T75" fmla="*/ 35 h 49"/>
              <a:gd name="T76" fmla="*/ 3 w 200"/>
              <a:gd name="T77" fmla="*/ 21 h 49"/>
              <a:gd name="T78" fmla="*/ 11 w 200"/>
              <a:gd name="T79" fmla="*/ 25 h 49"/>
              <a:gd name="T80" fmla="*/ 45 w 200"/>
              <a:gd name="T81" fmla="*/ 45 h 49"/>
              <a:gd name="T82" fmla="*/ 89 w 200"/>
              <a:gd name="T83" fmla="*/ 14 h 49"/>
              <a:gd name="T84" fmla="*/ 51 w 200"/>
              <a:gd name="T85" fmla="*/ 36 h 49"/>
              <a:gd name="T86" fmla="*/ 93 w 200"/>
              <a:gd name="T87" fmla="*/ 22 h 49"/>
              <a:gd name="T88" fmla="*/ 74 w 200"/>
              <a:gd name="T89" fmla="*/ 5 h 49"/>
              <a:gd name="T90" fmla="*/ 49 w 200"/>
              <a:gd name="T91" fmla="*/ 19 h 49"/>
              <a:gd name="T92" fmla="*/ 37 w 200"/>
              <a:gd name="T93" fmla="*/ 14 h 49"/>
              <a:gd name="T94" fmla="*/ 3 w 200"/>
              <a:gd name="T95" fmla="*/ 8 h 49"/>
              <a:gd name="T96" fmla="*/ 74 w 200"/>
              <a:gd name="T9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49">
                <a:moveTo>
                  <a:pt x="155" y="35"/>
                </a:moveTo>
                <a:cubicBezTo>
                  <a:pt x="155" y="35"/>
                  <a:pt x="155" y="35"/>
                  <a:pt x="155" y="36"/>
                </a:cubicBezTo>
                <a:cubicBezTo>
                  <a:pt x="155" y="44"/>
                  <a:pt x="155" y="47"/>
                  <a:pt x="155" y="47"/>
                </a:cubicBezTo>
                <a:cubicBezTo>
                  <a:pt x="155" y="48"/>
                  <a:pt x="155" y="48"/>
                  <a:pt x="154" y="49"/>
                </a:cubicBezTo>
                <a:cubicBezTo>
                  <a:pt x="154" y="49"/>
                  <a:pt x="154" y="49"/>
                  <a:pt x="153" y="49"/>
                </a:cubicBezTo>
                <a:cubicBezTo>
                  <a:pt x="153" y="49"/>
                  <a:pt x="153" y="49"/>
                  <a:pt x="152" y="48"/>
                </a:cubicBezTo>
                <a:cubicBezTo>
                  <a:pt x="144" y="44"/>
                  <a:pt x="144" y="44"/>
                  <a:pt x="144" y="44"/>
                </a:cubicBezTo>
                <a:cubicBezTo>
                  <a:pt x="138" y="40"/>
                  <a:pt x="134" y="38"/>
                  <a:pt x="130" y="36"/>
                </a:cubicBezTo>
                <a:cubicBezTo>
                  <a:pt x="133" y="34"/>
                  <a:pt x="133" y="34"/>
                  <a:pt x="133" y="34"/>
                </a:cubicBezTo>
                <a:cubicBezTo>
                  <a:pt x="140" y="38"/>
                  <a:pt x="144" y="40"/>
                  <a:pt x="147" y="42"/>
                </a:cubicBezTo>
                <a:cubicBezTo>
                  <a:pt x="147" y="42"/>
                  <a:pt x="147" y="42"/>
                  <a:pt x="147" y="42"/>
                </a:cubicBezTo>
                <a:cubicBezTo>
                  <a:pt x="152" y="45"/>
                  <a:pt x="152" y="45"/>
                  <a:pt x="152" y="45"/>
                </a:cubicBezTo>
                <a:cubicBezTo>
                  <a:pt x="152" y="40"/>
                  <a:pt x="152" y="38"/>
                  <a:pt x="152" y="37"/>
                </a:cubicBezTo>
                <a:cubicBezTo>
                  <a:pt x="148" y="34"/>
                  <a:pt x="143" y="32"/>
                  <a:pt x="140" y="30"/>
                </a:cubicBezTo>
                <a:cubicBezTo>
                  <a:pt x="143" y="28"/>
                  <a:pt x="143" y="28"/>
                  <a:pt x="143" y="28"/>
                </a:cubicBezTo>
                <a:cubicBezTo>
                  <a:pt x="155" y="35"/>
                  <a:pt x="155" y="35"/>
                  <a:pt x="155" y="35"/>
                </a:cubicBezTo>
                <a:close/>
                <a:moveTo>
                  <a:pt x="200" y="8"/>
                </a:moveTo>
                <a:cubicBezTo>
                  <a:pt x="156" y="33"/>
                  <a:pt x="156" y="33"/>
                  <a:pt x="156" y="33"/>
                </a:cubicBezTo>
                <a:cubicBezTo>
                  <a:pt x="157" y="34"/>
                  <a:pt x="157" y="35"/>
                  <a:pt x="157" y="36"/>
                </a:cubicBezTo>
                <a:cubicBezTo>
                  <a:pt x="157" y="36"/>
                  <a:pt x="157" y="36"/>
                  <a:pt x="157" y="48"/>
                </a:cubicBezTo>
                <a:cubicBezTo>
                  <a:pt x="157" y="48"/>
                  <a:pt x="157" y="48"/>
                  <a:pt x="198" y="25"/>
                </a:cubicBezTo>
                <a:cubicBezTo>
                  <a:pt x="199" y="24"/>
                  <a:pt x="200" y="23"/>
                  <a:pt x="200" y="22"/>
                </a:cubicBezTo>
                <a:cubicBezTo>
                  <a:pt x="200" y="22"/>
                  <a:pt x="200" y="22"/>
                  <a:pt x="200" y="8"/>
                </a:cubicBezTo>
                <a:cubicBezTo>
                  <a:pt x="200" y="8"/>
                  <a:pt x="200" y="8"/>
                  <a:pt x="200" y="8"/>
                </a:cubicBezTo>
                <a:close/>
                <a:moveTo>
                  <a:pt x="150" y="39"/>
                </a:moveTo>
                <a:cubicBezTo>
                  <a:pt x="150" y="38"/>
                  <a:pt x="150" y="38"/>
                  <a:pt x="149" y="38"/>
                </a:cubicBezTo>
                <a:cubicBezTo>
                  <a:pt x="148" y="38"/>
                  <a:pt x="148" y="38"/>
                  <a:pt x="148" y="39"/>
                </a:cubicBezTo>
                <a:cubicBezTo>
                  <a:pt x="148" y="40"/>
                  <a:pt x="148" y="40"/>
                  <a:pt x="149" y="40"/>
                </a:cubicBezTo>
                <a:cubicBezTo>
                  <a:pt x="150" y="40"/>
                  <a:pt x="150" y="40"/>
                  <a:pt x="150" y="39"/>
                </a:cubicBezTo>
                <a:close/>
                <a:moveTo>
                  <a:pt x="90" y="28"/>
                </a:moveTo>
                <a:cubicBezTo>
                  <a:pt x="86" y="30"/>
                  <a:pt x="86" y="30"/>
                  <a:pt x="86" y="30"/>
                </a:cubicBezTo>
                <a:cubicBezTo>
                  <a:pt x="90" y="32"/>
                  <a:pt x="94" y="35"/>
                  <a:pt x="99" y="37"/>
                </a:cubicBezTo>
                <a:cubicBezTo>
                  <a:pt x="99" y="38"/>
                  <a:pt x="99" y="40"/>
                  <a:pt x="99" y="45"/>
                </a:cubicBezTo>
                <a:cubicBezTo>
                  <a:pt x="99" y="45"/>
                  <a:pt x="99" y="45"/>
                  <a:pt x="93" y="42"/>
                </a:cubicBezTo>
                <a:cubicBezTo>
                  <a:pt x="93" y="42"/>
                  <a:pt x="93" y="42"/>
                  <a:pt x="93" y="42"/>
                </a:cubicBezTo>
                <a:cubicBezTo>
                  <a:pt x="91" y="40"/>
                  <a:pt x="86" y="38"/>
                  <a:pt x="80" y="34"/>
                </a:cubicBezTo>
                <a:cubicBezTo>
                  <a:pt x="77" y="36"/>
                  <a:pt x="77" y="36"/>
                  <a:pt x="77" y="36"/>
                </a:cubicBezTo>
                <a:cubicBezTo>
                  <a:pt x="80" y="38"/>
                  <a:pt x="85" y="41"/>
                  <a:pt x="91" y="44"/>
                </a:cubicBezTo>
                <a:cubicBezTo>
                  <a:pt x="91" y="44"/>
                  <a:pt x="91" y="44"/>
                  <a:pt x="99" y="48"/>
                </a:cubicBezTo>
                <a:cubicBezTo>
                  <a:pt x="99" y="49"/>
                  <a:pt x="100" y="49"/>
                  <a:pt x="100" y="49"/>
                </a:cubicBezTo>
                <a:cubicBezTo>
                  <a:pt x="100" y="49"/>
                  <a:pt x="101" y="49"/>
                  <a:pt x="101" y="49"/>
                </a:cubicBezTo>
                <a:cubicBezTo>
                  <a:pt x="101" y="48"/>
                  <a:pt x="102" y="48"/>
                  <a:pt x="102" y="47"/>
                </a:cubicBezTo>
                <a:cubicBezTo>
                  <a:pt x="102" y="47"/>
                  <a:pt x="102" y="44"/>
                  <a:pt x="102" y="36"/>
                </a:cubicBezTo>
                <a:cubicBezTo>
                  <a:pt x="102" y="35"/>
                  <a:pt x="102" y="35"/>
                  <a:pt x="101" y="35"/>
                </a:cubicBezTo>
                <a:cubicBezTo>
                  <a:pt x="101" y="35"/>
                  <a:pt x="101" y="35"/>
                  <a:pt x="90" y="28"/>
                </a:cubicBezTo>
                <a:close/>
                <a:moveTo>
                  <a:pt x="97" y="39"/>
                </a:moveTo>
                <a:cubicBezTo>
                  <a:pt x="97" y="38"/>
                  <a:pt x="96" y="38"/>
                  <a:pt x="95" y="38"/>
                </a:cubicBezTo>
                <a:cubicBezTo>
                  <a:pt x="95" y="38"/>
                  <a:pt x="94" y="38"/>
                  <a:pt x="94" y="39"/>
                </a:cubicBezTo>
                <a:cubicBezTo>
                  <a:pt x="94" y="40"/>
                  <a:pt x="95" y="40"/>
                  <a:pt x="95" y="40"/>
                </a:cubicBezTo>
                <a:cubicBezTo>
                  <a:pt x="96" y="40"/>
                  <a:pt x="97" y="40"/>
                  <a:pt x="97" y="39"/>
                </a:cubicBezTo>
                <a:close/>
                <a:moveTo>
                  <a:pt x="127" y="5"/>
                </a:moveTo>
                <a:cubicBezTo>
                  <a:pt x="105" y="18"/>
                  <a:pt x="105" y="18"/>
                  <a:pt x="105" y="18"/>
                </a:cubicBezTo>
                <a:cubicBezTo>
                  <a:pt x="104" y="18"/>
                  <a:pt x="104" y="18"/>
                  <a:pt x="104" y="18"/>
                </a:cubicBezTo>
                <a:cubicBezTo>
                  <a:pt x="102" y="19"/>
                  <a:pt x="102" y="19"/>
                  <a:pt x="102" y="19"/>
                </a:cubicBezTo>
                <a:cubicBezTo>
                  <a:pt x="101" y="19"/>
                  <a:pt x="101" y="19"/>
                  <a:pt x="100" y="19"/>
                </a:cubicBezTo>
                <a:cubicBezTo>
                  <a:pt x="99" y="19"/>
                  <a:pt x="98" y="19"/>
                  <a:pt x="98" y="19"/>
                </a:cubicBezTo>
                <a:cubicBezTo>
                  <a:pt x="97" y="18"/>
                  <a:pt x="96" y="18"/>
                  <a:pt x="95" y="17"/>
                </a:cubicBezTo>
                <a:cubicBezTo>
                  <a:pt x="95" y="20"/>
                  <a:pt x="95" y="20"/>
                  <a:pt x="95" y="20"/>
                </a:cubicBezTo>
                <a:cubicBezTo>
                  <a:pt x="95" y="22"/>
                  <a:pt x="95" y="22"/>
                  <a:pt x="95" y="22"/>
                </a:cubicBezTo>
                <a:cubicBezTo>
                  <a:pt x="95" y="22"/>
                  <a:pt x="95" y="22"/>
                  <a:pt x="95" y="22"/>
                </a:cubicBezTo>
                <a:cubicBezTo>
                  <a:pt x="95" y="24"/>
                  <a:pt x="94" y="26"/>
                  <a:pt x="93" y="27"/>
                </a:cubicBezTo>
                <a:cubicBezTo>
                  <a:pt x="92" y="27"/>
                  <a:pt x="92" y="27"/>
                  <a:pt x="92" y="27"/>
                </a:cubicBezTo>
                <a:cubicBezTo>
                  <a:pt x="100" y="32"/>
                  <a:pt x="100" y="32"/>
                  <a:pt x="100" y="32"/>
                </a:cubicBezTo>
                <a:cubicBezTo>
                  <a:pt x="120" y="21"/>
                  <a:pt x="131" y="14"/>
                  <a:pt x="137" y="11"/>
                </a:cubicBezTo>
                <a:lnTo>
                  <a:pt x="127" y="5"/>
                </a:lnTo>
                <a:close/>
                <a:moveTo>
                  <a:pt x="42" y="40"/>
                </a:moveTo>
                <a:cubicBezTo>
                  <a:pt x="43" y="40"/>
                  <a:pt x="43" y="40"/>
                  <a:pt x="43" y="39"/>
                </a:cubicBezTo>
                <a:cubicBezTo>
                  <a:pt x="43" y="38"/>
                  <a:pt x="43" y="38"/>
                  <a:pt x="42" y="38"/>
                </a:cubicBezTo>
                <a:cubicBezTo>
                  <a:pt x="41" y="38"/>
                  <a:pt x="41" y="38"/>
                  <a:pt x="41" y="39"/>
                </a:cubicBezTo>
                <a:cubicBezTo>
                  <a:pt x="41" y="40"/>
                  <a:pt x="41" y="40"/>
                  <a:pt x="42" y="40"/>
                </a:cubicBezTo>
                <a:close/>
                <a:moveTo>
                  <a:pt x="189" y="0"/>
                </a:moveTo>
                <a:cubicBezTo>
                  <a:pt x="158" y="18"/>
                  <a:pt x="158" y="18"/>
                  <a:pt x="158" y="18"/>
                </a:cubicBezTo>
                <a:cubicBezTo>
                  <a:pt x="158" y="18"/>
                  <a:pt x="158" y="18"/>
                  <a:pt x="157" y="18"/>
                </a:cubicBezTo>
                <a:cubicBezTo>
                  <a:pt x="156" y="19"/>
                  <a:pt x="156" y="19"/>
                  <a:pt x="156" y="19"/>
                </a:cubicBezTo>
                <a:cubicBezTo>
                  <a:pt x="155" y="19"/>
                  <a:pt x="154" y="19"/>
                  <a:pt x="153" y="19"/>
                </a:cubicBezTo>
                <a:cubicBezTo>
                  <a:pt x="153" y="19"/>
                  <a:pt x="152" y="19"/>
                  <a:pt x="151" y="19"/>
                </a:cubicBezTo>
                <a:cubicBezTo>
                  <a:pt x="150" y="18"/>
                  <a:pt x="149" y="17"/>
                  <a:pt x="148" y="17"/>
                </a:cubicBezTo>
                <a:cubicBezTo>
                  <a:pt x="148" y="20"/>
                  <a:pt x="148" y="20"/>
                  <a:pt x="148" y="20"/>
                </a:cubicBezTo>
                <a:cubicBezTo>
                  <a:pt x="148" y="22"/>
                  <a:pt x="148" y="22"/>
                  <a:pt x="148" y="22"/>
                </a:cubicBezTo>
                <a:cubicBezTo>
                  <a:pt x="148" y="22"/>
                  <a:pt x="148" y="22"/>
                  <a:pt x="148" y="22"/>
                </a:cubicBezTo>
                <a:cubicBezTo>
                  <a:pt x="148" y="24"/>
                  <a:pt x="147" y="26"/>
                  <a:pt x="146" y="27"/>
                </a:cubicBezTo>
                <a:cubicBezTo>
                  <a:pt x="145" y="27"/>
                  <a:pt x="145" y="27"/>
                  <a:pt x="145" y="27"/>
                </a:cubicBezTo>
                <a:cubicBezTo>
                  <a:pt x="154" y="32"/>
                  <a:pt x="154" y="32"/>
                  <a:pt x="154" y="32"/>
                </a:cubicBezTo>
                <a:cubicBezTo>
                  <a:pt x="199" y="6"/>
                  <a:pt x="199" y="6"/>
                  <a:pt x="199" y="6"/>
                </a:cubicBezTo>
                <a:cubicBezTo>
                  <a:pt x="198" y="6"/>
                  <a:pt x="198" y="6"/>
                  <a:pt x="198" y="5"/>
                </a:cubicBezTo>
                <a:cubicBezTo>
                  <a:pt x="195" y="4"/>
                  <a:pt x="192" y="2"/>
                  <a:pt x="189" y="0"/>
                </a:cubicBezTo>
                <a:close/>
                <a:moveTo>
                  <a:pt x="144" y="14"/>
                </a:moveTo>
                <a:cubicBezTo>
                  <a:pt x="143" y="14"/>
                  <a:pt x="143" y="14"/>
                  <a:pt x="143" y="14"/>
                </a:cubicBezTo>
                <a:cubicBezTo>
                  <a:pt x="139" y="12"/>
                  <a:pt x="139" y="12"/>
                  <a:pt x="139" y="12"/>
                </a:cubicBezTo>
                <a:cubicBezTo>
                  <a:pt x="102" y="33"/>
                  <a:pt x="102" y="33"/>
                  <a:pt x="102" y="33"/>
                </a:cubicBezTo>
                <a:cubicBezTo>
                  <a:pt x="103" y="34"/>
                  <a:pt x="104" y="35"/>
                  <a:pt x="104" y="36"/>
                </a:cubicBezTo>
                <a:cubicBezTo>
                  <a:pt x="104" y="36"/>
                  <a:pt x="104" y="36"/>
                  <a:pt x="104" y="48"/>
                </a:cubicBezTo>
                <a:cubicBezTo>
                  <a:pt x="104" y="48"/>
                  <a:pt x="104" y="48"/>
                  <a:pt x="145" y="25"/>
                </a:cubicBezTo>
                <a:cubicBezTo>
                  <a:pt x="146" y="24"/>
                  <a:pt x="146" y="23"/>
                  <a:pt x="146" y="22"/>
                </a:cubicBezTo>
                <a:cubicBezTo>
                  <a:pt x="146" y="22"/>
                  <a:pt x="146" y="22"/>
                  <a:pt x="146" y="16"/>
                </a:cubicBezTo>
                <a:cubicBezTo>
                  <a:pt x="145" y="15"/>
                  <a:pt x="145" y="15"/>
                  <a:pt x="144" y="14"/>
                </a:cubicBezTo>
                <a:close/>
                <a:moveTo>
                  <a:pt x="48" y="35"/>
                </a:moveTo>
                <a:cubicBezTo>
                  <a:pt x="48" y="35"/>
                  <a:pt x="48" y="35"/>
                  <a:pt x="48" y="36"/>
                </a:cubicBezTo>
                <a:cubicBezTo>
                  <a:pt x="48" y="44"/>
                  <a:pt x="48" y="47"/>
                  <a:pt x="48" y="47"/>
                </a:cubicBezTo>
                <a:cubicBezTo>
                  <a:pt x="48" y="48"/>
                  <a:pt x="48" y="48"/>
                  <a:pt x="48" y="49"/>
                </a:cubicBezTo>
                <a:cubicBezTo>
                  <a:pt x="47" y="49"/>
                  <a:pt x="47" y="49"/>
                  <a:pt x="47" y="49"/>
                </a:cubicBezTo>
                <a:cubicBezTo>
                  <a:pt x="46" y="49"/>
                  <a:pt x="46" y="49"/>
                  <a:pt x="46" y="48"/>
                </a:cubicBezTo>
                <a:cubicBezTo>
                  <a:pt x="37" y="44"/>
                  <a:pt x="37" y="44"/>
                  <a:pt x="37" y="44"/>
                </a:cubicBezTo>
                <a:cubicBezTo>
                  <a:pt x="17" y="32"/>
                  <a:pt x="8" y="27"/>
                  <a:pt x="8" y="27"/>
                </a:cubicBezTo>
                <a:cubicBezTo>
                  <a:pt x="8" y="27"/>
                  <a:pt x="8" y="27"/>
                  <a:pt x="8" y="27"/>
                </a:cubicBezTo>
                <a:cubicBezTo>
                  <a:pt x="5" y="25"/>
                  <a:pt x="2" y="24"/>
                  <a:pt x="2" y="24"/>
                </a:cubicBezTo>
                <a:cubicBezTo>
                  <a:pt x="1" y="23"/>
                  <a:pt x="1" y="23"/>
                  <a:pt x="1" y="23"/>
                </a:cubicBezTo>
                <a:cubicBezTo>
                  <a:pt x="0" y="22"/>
                  <a:pt x="0" y="22"/>
                  <a:pt x="0" y="22"/>
                </a:cubicBezTo>
                <a:cubicBezTo>
                  <a:pt x="0" y="14"/>
                  <a:pt x="0" y="12"/>
                  <a:pt x="0" y="11"/>
                </a:cubicBezTo>
                <a:cubicBezTo>
                  <a:pt x="0" y="10"/>
                  <a:pt x="1" y="10"/>
                  <a:pt x="1" y="10"/>
                </a:cubicBezTo>
                <a:cubicBezTo>
                  <a:pt x="2" y="9"/>
                  <a:pt x="3" y="9"/>
                  <a:pt x="3" y="10"/>
                </a:cubicBezTo>
                <a:cubicBezTo>
                  <a:pt x="6" y="11"/>
                  <a:pt x="6" y="11"/>
                  <a:pt x="6" y="11"/>
                </a:cubicBezTo>
                <a:cubicBezTo>
                  <a:pt x="6" y="11"/>
                  <a:pt x="6" y="11"/>
                  <a:pt x="6" y="11"/>
                </a:cubicBezTo>
                <a:cubicBezTo>
                  <a:pt x="48" y="35"/>
                  <a:pt x="48" y="35"/>
                  <a:pt x="48" y="35"/>
                </a:cubicBezTo>
                <a:close/>
                <a:moveTo>
                  <a:pt x="45" y="37"/>
                </a:moveTo>
                <a:cubicBezTo>
                  <a:pt x="3" y="13"/>
                  <a:pt x="3" y="13"/>
                  <a:pt x="3" y="13"/>
                </a:cubicBezTo>
                <a:cubicBezTo>
                  <a:pt x="3" y="18"/>
                  <a:pt x="3" y="20"/>
                  <a:pt x="3" y="21"/>
                </a:cubicBezTo>
                <a:cubicBezTo>
                  <a:pt x="3" y="21"/>
                  <a:pt x="3" y="21"/>
                  <a:pt x="3" y="21"/>
                </a:cubicBezTo>
                <a:cubicBezTo>
                  <a:pt x="4" y="21"/>
                  <a:pt x="8" y="24"/>
                  <a:pt x="11" y="26"/>
                </a:cubicBezTo>
                <a:cubicBezTo>
                  <a:pt x="11" y="26"/>
                  <a:pt x="11" y="26"/>
                  <a:pt x="11" y="25"/>
                </a:cubicBezTo>
                <a:cubicBezTo>
                  <a:pt x="27" y="34"/>
                  <a:pt x="36" y="40"/>
                  <a:pt x="40" y="42"/>
                </a:cubicBezTo>
                <a:cubicBezTo>
                  <a:pt x="40" y="42"/>
                  <a:pt x="40" y="42"/>
                  <a:pt x="40" y="42"/>
                </a:cubicBezTo>
                <a:cubicBezTo>
                  <a:pt x="45" y="45"/>
                  <a:pt x="45" y="45"/>
                  <a:pt x="45" y="45"/>
                </a:cubicBezTo>
                <a:cubicBezTo>
                  <a:pt x="45" y="40"/>
                  <a:pt x="45" y="38"/>
                  <a:pt x="45" y="37"/>
                </a:cubicBezTo>
                <a:close/>
                <a:moveTo>
                  <a:pt x="90" y="14"/>
                </a:moveTo>
                <a:cubicBezTo>
                  <a:pt x="89" y="14"/>
                  <a:pt x="89" y="14"/>
                  <a:pt x="89" y="14"/>
                </a:cubicBezTo>
                <a:cubicBezTo>
                  <a:pt x="86" y="12"/>
                  <a:pt x="86" y="12"/>
                  <a:pt x="86" y="12"/>
                </a:cubicBezTo>
                <a:cubicBezTo>
                  <a:pt x="49" y="33"/>
                  <a:pt x="49" y="33"/>
                  <a:pt x="49" y="33"/>
                </a:cubicBezTo>
                <a:cubicBezTo>
                  <a:pt x="50" y="34"/>
                  <a:pt x="51" y="35"/>
                  <a:pt x="51" y="36"/>
                </a:cubicBezTo>
                <a:cubicBezTo>
                  <a:pt x="51" y="36"/>
                  <a:pt x="51" y="36"/>
                  <a:pt x="51" y="48"/>
                </a:cubicBezTo>
                <a:cubicBezTo>
                  <a:pt x="51" y="48"/>
                  <a:pt x="51" y="48"/>
                  <a:pt x="91" y="25"/>
                </a:cubicBezTo>
                <a:cubicBezTo>
                  <a:pt x="92" y="24"/>
                  <a:pt x="93" y="23"/>
                  <a:pt x="93" y="22"/>
                </a:cubicBezTo>
                <a:cubicBezTo>
                  <a:pt x="93" y="22"/>
                  <a:pt x="93" y="22"/>
                  <a:pt x="93" y="16"/>
                </a:cubicBezTo>
                <a:cubicBezTo>
                  <a:pt x="91" y="15"/>
                  <a:pt x="91" y="15"/>
                  <a:pt x="90" y="14"/>
                </a:cubicBezTo>
                <a:close/>
                <a:moveTo>
                  <a:pt x="74" y="5"/>
                </a:moveTo>
                <a:cubicBezTo>
                  <a:pt x="52" y="18"/>
                  <a:pt x="52" y="18"/>
                  <a:pt x="52" y="18"/>
                </a:cubicBezTo>
                <a:cubicBezTo>
                  <a:pt x="51" y="18"/>
                  <a:pt x="51" y="18"/>
                  <a:pt x="51" y="18"/>
                </a:cubicBezTo>
                <a:cubicBezTo>
                  <a:pt x="49" y="19"/>
                  <a:pt x="49" y="19"/>
                  <a:pt x="49" y="19"/>
                </a:cubicBezTo>
                <a:cubicBezTo>
                  <a:pt x="48" y="19"/>
                  <a:pt x="47" y="19"/>
                  <a:pt x="47" y="19"/>
                </a:cubicBezTo>
                <a:cubicBezTo>
                  <a:pt x="46" y="19"/>
                  <a:pt x="45" y="19"/>
                  <a:pt x="44" y="19"/>
                </a:cubicBezTo>
                <a:cubicBezTo>
                  <a:pt x="40" y="16"/>
                  <a:pt x="38" y="15"/>
                  <a:pt x="37" y="14"/>
                </a:cubicBezTo>
                <a:cubicBezTo>
                  <a:pt x="36" y="14"/>
                  <a:pt x="36" y="14"/>
                  <a:pt x="36" y="14"/>
                </a:cubicBezTo>
                <a:cubicBezTo>
                  <a:pt x="14" y="1"/>
                  <a:pt x="14" y="1"/>
                  <a:pt x="14" y="1"/>
                </a:cubicBezTo>
                <a:cubicBezTo>
                  <a:pt x="3" y="8"/>
                  <a:pt x="3" y="8"/>
                  <a:pt x="3" y="8"/>
                </a:cubicBezTo>
                <a:cubicBezTo>
                  <a:pt x="47" y="32"/>
                  <a:pt x="47" y="32"/>
                  <a:pt x="47" y="32"/>
                </a:cubicBezTo>
                <a:cubicBezTo>
                  <a:pt x="66" y="21"/>
                  <a:pt x="77" y="14"/>
                  <a:pt x="84" y="11"/>
                </a:cubicBezTo>
                <a:lnTo>
                  <a:pt x="7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33" name="Text Placeholder 3"/>
          <p:cNvSpPr txBox="1">
            <a:spLocks/>
          </p:cNvSpPr>
          <p:nvPr/>
        </p:nvSpPr>
        <p:spPr>
          <a:xfrm>
            <a:off x="296331" y="4937466"/>
            <a:ext cx="1086187" cy="4339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smtClean="0">
                <a:solidFill>
                  <a:schemeClr val="tx2"/>
                </a:solidFill>
              </a:rPr>
              <a:t>HDDs</a:t>
            </a:r>
          </a:p>
        </p:txBody>
      </p:sp>
      <p:sp>
        <p:nvSpPr>
          <p:cNvPr id="16" name="Text Placeholder 3"/>
          <p:cNvSpPr txBox="1">
            <a:spLocks/>
          </p:cNvSpPr>
          <p:nvPr/>
        </p:nvSpPr>
        <p:spPr>
          <a:xfrm>
            <a:off x="296330" y="4435520"/>
            <a:ext cx="1086187" cy="4339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smtClean="0">
                <a:solidFill>
                  <a:schemeClr val="tx2"/>
                </a:solidFill>
              </a:rPr>
              <a:t>SSDs</a:t>
            </a:r>
          </a:p>
        </p:txBody>
      </p:sp>
      <p:pic>
        <p:nvPicPr>
          <p:cNvPr id="17" name="Picture 9" descr="\\MAGNUM\Projects\Microsoft\Cloud Power FY12\Design\Icons\PNGs\Optimized.png"/>
          <p:cNvPicPr>
            <a:picLocks noChangeAspect="1" noChangeArrowheads="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bwMode="auto">
          <a:xfrm rot="559397">
            <a:off x="1367591" y="4012394"/>
            <a:ext cx="935112" cy="1220585"/>
          </a:xfrm>
          <a:prstGeom prst="rect">
            <a:avLst/>
          </a:prstGeom>
          <a:noFill/>
        </p:spPr>
      </p:pic>
      <p:pic>
        <p:nvPicPr>
          <p:cNvPr id="20" name="Picture 9" descr="\\MAGNUM\Projects\Microsoft\Cloud Power FY12\Design\Icons\PNGs\Optimized.png"/>
          <p:cNvPicPr>
            <a:picLocks noChangeAspect="1" noChangeArrowheads="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bwMode="auto">
          <a:xfrm rot="559397">
            <a:off x="1781407" y="4015324"/>
            <a:ext cx="935112" cy="1220585"/>
          </a:xfrm>
          <a:prstGeom prst="rect">
            <a:avLst/>
          </a:prstGeom>
          <a:noFill/>
        </p:spPr>
      </p:pic>
      <p:sp>
        <p:nvSpPr>
          <p:cNvPr id="18" name="Rounded Rectangle 17"/>
          <p:cNvSpPr/>
          <p:nvPr/>
        </p:nvSpPr>
        <p:spPr bwMode="auto">
          <a:xfrm>
            <a:off x="2300593" y="3345843"/>
            <a:ext cx="1581239" cy="453128"/>
          </a:xfrm>
          <a:prstGeom prst="roundRect">
            <a:avLst/>
          </a:prstGeom>
          <a:solidFill>
            <a:schemeClr val="accent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b="1" dirty="0" smtClean="0">
                <a:gradFill>
                  <a:gsLst>
                    <a:gs pos="0">
                      <a:srgbClr val="FFFFFF"/>
                    </a:gs>
                    <a:gs pos="100000">
                      <a:srgbClr val="FFFFFF"/>
                    </a:gs>
                  </a:gsLst>
                  <a:lin ang="5400000" scaled="0"/>
                </a:gradFill>
                <a:ea typeface="Segoe UI" pitchFamily="34" charset="0"/>
                <a:cs typeface="Segoe UI" pitchFamily="34" charset="0"/>
              </a:rPr>
              <a:t>Parity Space</a:t>
            </a:r>
          </a:p>
        </p:txBody>
      </p:sp>
      <p:sp>
        <p:nvSpPr>
          <p:cNvPr id="19" name="Rounded Rectangle 18"/>
          <p:cNvSpPr/>
          <p:nvPr/>
        </p:nvSpPr>
        <p:spPr bwMode="auto">
          <a:xfrm>
            <a:off x="653602" y="3345843"/>
            <a:ext cx="1582310" cy="453128"/>
          </a:xfrm>
          <a:prstGeom prst="roundRect">
            <a:avLst/>
          </a:prstGeom>
          <a:solidFill>
            <a:schemeClr val="accent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b="1" dirty="0" smtClean="0">
                <a:gradFill>
                  <a:gsLst>
                    <a:gs pos="0">
                      <a:srgbClr val="FFFFFF"/>
                    </a:gs>
                    <a:gs pos="100000">
                      <a:srgbClr val="FFFFFF"/>
                    </a:gs>
                  </a:gsLst>
                  <a:lin ang="5400000" scaled="0"/>
                </a:gradFill>
                <a:ea typeface="Segoe UI" pitchFamily="34" charset="0"/>
                <a:cs typeface="Segoe UI" pitchFamily="34" charset="0"/>
              </a:rPr>
              <a:t>Parity Space</a:t>
            </a:r>
          </a:p>
        </p:txBody>
      </p:sp>
      <p:sp>
        <p:nvSpPr>
          <p:cNvPr id="22" name="Rounded Rectangle 21"/>
          <p:cNvSpPr/>
          <p:nvPr/>
        </p:nvSpPr>
        <p:spPr bwMode="auto">
          <a:xfrm>
            <a:off x="653602" y="2403643"/>
            <a:ext cx="3228230" cy="436101"/>
          </a:xfrm>
          <a:prstGeom prst="roundRect">
            <a:avLst/>
          </a:prstGeom>
          <a:solidFill>
            <a:schemeClr val="accent3"/>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b="1" dirty="0" smtClean="0">
                <a:gradFill>
                  <a:gsLst>
                    <a:gs pos="0">
                      <a:srgbClr val="FFFFFF"/>
                    </a:gs>
                    <a:gs pos="100000">
                      <a:srgbClr val="FFFFFF"/>
                    </a:gs>
                  </a:gsLst>
                  <a:lin ang="5400000" scaled="0"/>
                </a:gradFill>
                <a:ea typeface="Segoe UI" pitchFamily="34" charset="0"/>
                <a:cs typeface="Segoe UI" pitchFamily="34" charset="0"/>
              </a:rPr>
              <a:t>Windows Failover Cluster</a:t>
            </a:r>
          </a:p>
        </p:txBody>
      </p:sp>
    </p:spTree>
    <p:extLst>
      <p:ext uri="{BB962C8B-B14F-4D97-AF65-F5344CB8AC3E}">
        <p14:creationId xmlns:p14="http://schemas.microsoft.com/office/powerpoint/2010/main" val="113985389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2804147"/>
          </a:xfrm>
        </p:spPr>
        <p:txBody>
          <a:bodyPr/>
          <a:lstStyle/>
          <a:p>
            <a:r>
              <a:rPr lang="en-US" dirty="0" smtClean="0"/>
              <a:t>Cluster in a Box</a:t>
            </a:r>
            <a:br>
              <a:rPr lang="en-US" dirty="0" smtClean="0"/>
            </a:br>
            <a:r>
              <a:rPr lang="en-US" sz="3600" dirty="0"/>
              <a:t/>
            </a:r>
            <a:br>
              <a:rPr lang="en-US" sz="3600" dirty="0"/>
            </a:br>
            <a:r>
              <a:rPr lang="en-US" sz="4800" dirty="0" smtClean="0"/>
              <a:t>Volume Platform for Availability</a:t>
            </a:r>
            <a:endParaRPr lang="en-US" sz="4800" dirty="0"/>
          </a:p>
        </p:txBody>
      </p:sp>
    </p:spTree>
    <p:extLst>
      <p:ext uri="{BB962C8B-B14F-4D97-AF65-F5344CB8AC3E}">
        <p14:creationId xmlns:p14="http://schemas.microsoft.com/office/powerpoint/2010/main" val="410119828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38" y="240379"/>
            <a:ext cx="11345785" cy="761097"/>
          </a:xfrm>
        </p:spPr>
        <p:txBody>
          <a:bodyPr/>
          <a:lstStyle/>
          <a:p>
            <a:r>
              <a:rPr lang="en-US" sz="4800" dirty="0"/>
              <a:t>Configuration </a:t>
            </a:r>
            <a:r>
              <a:rPr lang="en-US" sz="4800" dirty="0" smtClean="0"/>
              <a:t>#2: Balanced</a:t>
            </a:r>
            <a:br>
              <a:rPr lang="en-US" sz="4800" dirty="0" smtClean="0"/>
            </a:br>
            <a:r>
              <a:rPr lang="en-US" sz="4000" dirty="0" smtClean="0"/>
              <a:t>Example </a:t>
            </a:r>
            <a:r>
              <a:rPr lang="en-US" sz="4000" dirty="0"/>
              <a:t>implementations</a:t>
            </a:r>
            <a:r>
              <a:rPr lang="en-US" dirty="0" smtClean="0"/>
              <a:t/>
            </a:r>
            <a:br>
              <a:rPr lang="en-US" dirty="0" smtClean="0"/>
            </a:br>
            <a:endParaRPr lang="en-US" sz="4000" dirty="0"/>
          </a:p>
        </p:txBody>
      </p:sp>
      <p:sp>
        <p:nvSpPr>
          <p:cNvPr id="26" name="Text Placeholder 2"/>
          <p:cNvSpPr>
            <a:spLocks noGrp="1"/>
          </p:cNvSpPr>
          <p:nvPr>
            <p:ph type="body" sz="quarter" idx="10"/>
          </p:nvPr>
        </p:nvSpPr>
        <p:spPr>
          <a:xfrm>
            <a:off x="598616" y="2744939"/>
            <a:ext cx="5256494" cy="3631763"/>
          </a:xfrm>
        </p:spPr>
        <p:txBody>
          <a:bodyPr/>
          <a:lstStyle/>
          <a:p>
            <a:pPr marL="0" indent="0">
              <a:buNone/>
            </a:pPr>
            <a:r>
              <a:rPr lang="en-US" sz="2400" b="1" dirty="0" smtClean="0"/>
              <a:t>Quanta MESOS CB220 (Value SKU)</a:t>
            </a:r>
            <a:endParaRPr lang="en-US" sz="1600" dirty="0">
              <a:latin typeface="+mn-lt"/>
            </a:endParaRPr>
          </a:p>
          <a:p>
            <a:pPr marL="355600" lvl="1" indent="0">
              <a:buNone/>
            </a:pPr>
            <a:r>
              <a:rPr lang="en-US" sz="2000" dirty="0" smtClean="0"/>
              <a:t>Per blade</a:t>
            </a:r>
            <a:endParaRPr lang="en-US" sz="2000" dirty="0"/>
          </a:p>
          <a:p>
            <a:pPr marL="355600" lvl="1" indent="0">
              <a:buNone/>
            </a:pPr>
            <a:r>
              <a:rPr lang="en-US" sz="1600" dirty="0" smtClean="0"/>
              <a:t>	2 x Intel(R</a:t>
            </a:r>
            <a:r>
              <a:rPr lang="en-US" sz="1600" dirty="0"/>
              <a:t>) Xeon(R</a:t>
            </a:r>
            <a:r>
              <a:rPr lang="en-US" sz="1600" dirty="0" smtClean="0"/>
              <a:t>) E5-2630 </a:t>
            </a:r>
            <a:r>
              <a:rPr lang="en-US" sz="1600" dirty="0"/>
              <a:t>@ </a:t>
            </a:r>
            <a:r>
              <a:rPr lang="en-US" sz="1600" dirty="0" smtClean="0"/>
              <a:t>2.3GHz	</a:t>
            </a:r>
          </a:p>
          <a:p>
            <a:pPr marL="355600" lvl="1" indent="0">
              <a:buNone/>
            </a:pPr>
            <a:r>
              <a:rPr lang="en-US" sz="1600" dirty="0" smtClean="0"/>
              <a:t>	128GB memory</a:t>
            </a:r>
            <a:endParaRPr lang="en-US" sz="1600" dirty="0"/>
          </a:p>
          <a:p>
            <a:pPr marL="355600" lvl="1" indent="0">
              <a:buNone/>
            </a:pPr>
            <a:r>
              <a:rPr lang="en-US" sz="1600" dirty="0" smtClean="0"/>
              <a:t>	LSI SAS Adapter 9207-8i</a:t>
            </a:r>
          </a:p>
          <a:p>
            <a:pPr marL="355600" lvl="1" indent="0">
              <a:buNone/>
            </a:pPr>
            <a:r>
              <a:rPr lang="en-US" sz="1600" dirty="0" smtClean="0"/>
              <a:t>	(</a:t>
            </a:r>
            <a:r>
              <a:rPr lang="en-US" sz="1600" dirty="0"/>
              <a:t>2) 2.5" internal SATA for OS </a:t>
            </a:r>
            <a:r>
              <a:rPr lang="en-US" sz="1600" dirty="0" smtClean="0"/>
              <a:t>installation</a:t>
            </a:r>
          </a:p>
          <a:p>
            <a:pPr marL="355600" lvl="1" indent="0">
              <a:buNone/>
            </a:pPr>
            <a:r>
              <a:rPr lang="en-US" sz="2000" dirty="0"/>
              <a:t>Drives</a:t>
            </a:r>
          </a:p>
          <a:p>
            <a:pPr marL="355600" lvl="1" indent="0">
              <a:buNone/>
            </a:pPr>
            <a:r>
              <a:rPr lang="en-US" sz="1600" dirty="0"/>
              <a:t>	</a:t>
            </a:r>
            <a:r>
              <a:rPr lang="en-US" sz="1600" dirty="0" smtClean="0"/>
              <a:t>(10) </a:t>
            </a:r>
            <a:r>
              <a:rPr lang="en-US" sz="1600" dirty="0"/>
              <a:t>SEAGATE ST9300605SS, 10K RPM</a:t>
            </a:r>
          </a:p>
          <a:p>
            <a:pPr marL="355600" lvl="1" indent="0">
              <a:buNone/>
            </a:pPr>
            <a:r>
              <a:rPr lang="en-US" sz="1600" dirty="0"/>
              <a:t>		or</a:t>
            </a:r>
          </a:p>
          <a:p>
            <a:pPr marL="355600" lvl="1" indent="0">
              <a:buNone/>
            </a:pPr>
            <a:r>
              <a:rPr lang="en-US" sz="1600" dirty="0"/>
              <a:t>	(</a:t>
            </a:r>
            <a:r>
              <a:rPr lang="en-US" sz="1600" dirty="0" smtClean="0"/>
              <a:t>22) </a:t>
            </a:r>
            <a:r>
              <a:rPr lang="en-US" sz="1600" dirty="0"/>
              <a:t>SEAGATE ST9300605SS, 10K RPM</a:t>
            </a:r>
          </a:p>
          <a:p>
            <a:pPr marL="355600" lvl="1" indent="0">
              <a:buNone/>
            </a:pPr>
            <a:r>
              <a:rPr lang="en-US" sz="1600" dirty="0"/>
              <a:t>		with JBOD 	</a:t>
            </a:r>
            <a:endParaRPr lang="en-US" sz="1600" dirty="0" smtClean="0"/>
          </a:p>
          <a:p>
            <a:pPr marL="355600" lvl="1" indent="0">
              <a:buNone/>
            </a:pPr>
            <a:r>
              <a:rPr lang="en-US" sz="1600" dirty="0"/>
              <a:t>	</a:t>
            </a:r>
            <a:r>
              <a:rPr lang="en-US" sz="1600" dirty="0" smtClean="0"/>
              <a:t>(2) </a:t>
            </a:r>
            <a:r>
              <a:rPr lang="en-US" sz="1600" dirty="0"/>
              <a:t>OCZ </a:t>
            </a:r>
            <a:r>
              <a:rPr lang="en-US" sz="1600" dirty="0" smtClean="0"/>
              <a:t>TALOS2, 200GB</a:t>
            </a:r>
          </a:p>
        </p:txBody>
      </p:sp>
      <p:graphicFrame>
        <p:nvGraphicFramePr>
          <p:cNvPr id="30" name="Table 29"/>
          <p:cNvGraphicFramePr>
            <a:graphicFrameLocks noGrp="1"/>
          </p:cNvGraphicFramePr>
          <p:nvPr>
            <p:extLst/>
          </p:nvPr>
        </p:nvGraphicFramePr>
        <p:xfrm>
          <a:off x="8128954" y="1001476"/>
          <a:ext cx="3761369" cy="2651760"/>
        </p:xfrm>
        <a:graphic>
          <a:graphicData uri="http://schemas.openxmlformats.org/drawingml/2006/table">
            <a:tbl>
              <a:tblPr firstRow="1" bandRow="1">
                <a:tableStyleId>{5C22544A-7EE6-4342-B048-85BDC9FD1C3A}</a:tableStyleId>
              </a:tblPr>
              <a:tblGrid>
                <a:gridCol w="1136157"/>
                <a:gridCol w="781664"/>
                <a:gridCol w="796413"/>
                <a:gridCol w="1047135"/>
              </a:tblGrid>
              <a:tr h="226943">
                <a:tc>
                  <a:txBody>
                    <a:bodyPr/>
                    <a:lstStyle/>
                    <a:p>
                      <a:r>
                        <a:rPr lang="en-US" sz="1600" dirty="0" smtClean="0"/>
                        <a:t>Load</a:t>
                      </a:r>
                      <a:endParaRPr lang="en-US" sz="1600" dirty="0"/>
                    </a:p>
                  </a:txBody>
                  <a:tcPr/>
                </a:tc>
                <a:tc>
                  <a:txBody>
                    <a:bodyPr/>
                    <a:lstStyle/>
                    <a:p>
                      <a:r>
                        <a:rPr lang="en-US" sz="1600" dirty="0" smtClean="0"/>
                        <a:t>Block Size</a:t>
                      </a:r>
                      <a:endParaRPr lang="en-US" sz="1600" dirty="0"/>
                    </a:p>
                  </a:txBody>
                  <a:tcPr/>
                </a:tc>
                <a:tc>
                  <a:txBody>
                    <a:bodyPr/>
                    <a:lstStyle/>
                    <a:p>
                      <a:r>
                        <a:rPr lang="en-US" sz="1600" dirty="0" smtClean="0"/>
                        <a:t>IOPS</a:t>
                      </a:r>
                      <a:endParaRPr lang="en-US" sz="1600" dirty="0"/>
                    </a:p>
                  </a:txBody>
                  <a:tcPr/>
                </a:tc>
                <a:tc>
                  <a:txBody>
                    <a:bodyPr/>
                    <a:lstStyle/>
                    <a:p>
                      <a:r>
                        <a:rPr lang="en-US" sz="1600" dirty="0" smtClean="0"/>
                        <a:t>MB/s</a:t>
                      </a:r>
                      <a:endParaRPr lang="en-US" sz="1600" dirty="0"/>
                    </a:p>
                  </a:txBody>
                  <a:tcPr/>
                </a:tc>
              </a:tr>
              <a:tr h="391711">
                <a:tc>
                  <a:txBody>
                    <a:bodyPr/>
                    <a:lstStyle/>
                    <a:p>
                      <a:r>
                        <a:rPr lang="en-US" sz="1400" dirty="0" smtClean="0"/>
                        <a:t>Sequential Read</a:t>
                      </a:r>
                      <a:endParaRPr lang="en-US" sz="1400" dirty="0"/>
                    </a:p>
                  </a:txBody>
                  <a:tcPr/>
                </a:tc>
                <a:tc>
                  <a:txBody>
                    <a:bodyPr/>
                    <a:lstStyle/>
                    <a:p>
                      <a:pPr algn="r"/>
                      <a:r>
                        <a:rPr lang="en-US" sz="1600" dirty="0" smtClean="0"/>
                        <a:t>256K</a:t>
                      </a:r>
                      <a:endParaRPr lang="en-US" sz="1600" dirty="0"/>
                    </a:p>
                  </a:txBody>
                  <a:tcPr anchor="ctr"/>
                </a:tc>
                <a:tc>
                  <a:txBody>
                    <a:bodyPr/>
                    <a:lstStyle/>
                    <a:p>
                      <a:pPr algn="r"/>
                      <a:r>
                        <a:rPr lang="en-US" sz="1600" dirty="0" smtClean="0"/>
                        <a:t>3091</a:t>
                      </a:r>
                      <a:endParaRPr lang="en-US" sz="1600" dirty="0"/>
                    </a:p>
                  </a:txBody>
                  <a:tcPr anchor="ctr"/>
                </a:tc>
                <a:tc>
                  <a:txBody>
                    <a:bodyPr/>
                    <a:lstStyle/>
                    <a:p>
                      <a:pPr algn="r"/>
                      <a:r>
                        <a:rPr lang="en-US" sz="1600" dirty="0" smtClean="0"/>
                        <a:t>773</a:t>
                      </a:r>
                      <a:endParaRPr lang="en-US" sz="1600" dirty="0"/>
                    </a:p>
                  </a:txBody>
                  <a:tcPr anchor="ctr"/>
                </a:tc>
              </a:tr>
              <a:tr h="391711">
                <a:tc>
                  <a:txBody>
                    <a:bodyPr/>
                    <a:lstStyle/>
                    <a:p>
                      <a:r>
                        <a:rPr lang="en-US" sz="1400" dirty="0" smtClean="0"/>
                        <a:t>Sequential Write</a:t>
                      </a:r>
                      <a:endParaRPr lang="en-US" sz="1400" dirty="0"/>
                    </a:p>
                  </a:txBody>
                  <a:tcPr/>
                </a:tc>
                <a:tc>
                  <a:txBody>
                    <a:bodyPr/>
                    <a:lstStyle/>
                    <a:p>
                      <a:pPr algn="r"/>
                      <a:r>
                        <a:rPr lang="en-US" sz="1600" dirty="0" smtClean="0"/>
                        <a:t>512K</a:t>
                      </a:r>
                      <a:endParaRPr lang="en-US" sz="1600" dirty="0"/>
                    </a:p>
                  </a:txBody>
                  <a:tcPr anchor="ctr"/>
                </a:tc>
                <a:tc>
                  <a:txBody>
                    <a:bodyPr/>
                    <a:lstStyle/>
                    <a:p>
                      <a:pPr algn="r"/>
                      <a:r>
                        <a:rPr lang="en-US" sz="1600" dirty="0" smtClean="0"/>
                        <a:t>431</a:t>
                      </a:r>
                      <a:endParaRPr lang="en-US" sz="1600" dirty="0"/>
                    </a:p>
                  </a:txBody>
                  <a:tcPr anchor="ctr"/>
                </a:tc>
                <a:tc>
                  <a:txBody>
                    <a:bodyPr/>
                    <a:lstStyle/>
                    <a:p>
                      <a:pPr algn="r"/>
                      <a:r>
                        <a:rPr lang="en-US" sz="1600" dirty="0" smtClean="0"/>
                        <a:t>107</a:t>
                      </a:r>
                      <a:endParaRPr lang="en-US" sz="1600" dirty="0"/>
                    </a:p>
                  </a:txBody>
                  <a:tcPr anchor="ctr"/>
                </a:tc>
              </a:tr>
              <a:tr h="391711">
                <a:tc>
                  <a:txBody>
                    <a:bodyPr/>
                    <a:lstStyle/>
                    <a:p>
                      <a:r>
                        <a:rPr lang="en-US" sz="1400" dirty="0" smtClean="0"/>
                        <a:t>Random Read</a:t>
                      </a:r>
                      <a:endParaRPr lang="en-US" sz="1400" dirty="0"/>
                    </a:p>
                  </a:txBody>
                  <a:tcPr/>
                </a:tc>
                <a:tc>
                  <a:txBody>
                    <a:bodyPr/>
                    <a:lstStyle/>
                    <a:p>
                      <a:pPr algn="r"/>
                      <a:r>
                        <a:rPr lang="en-US" sz="1600" dirty="0" smtClean="0"/>
                        <a:t>8K</a:t>
                      </a:r>
                      <a:endParaRPr lang="en-US" sz="1600" dirty="0"/>
                    </a:p>
                  </a:txBody>
                  <a:tcPr anchor="ctr"/>
                </a:tc>
                <a:tc>
                  <a:txBody>
                    <a:bodyPr/>
                    <a:lstStyle/>
                    <a:p>
                      <a:pPr algn="r"/>
                      <a:r>
                        <a:rPr lang="en-US" sz="1600" dirty="0" smtClean="0"/>
                        <a:t>2272</a:t>
                      </a:r>
                      <a:endParaRPr lang="en-US" sz="1600" dirty="0"/>
                    </a:p>
                  </a:txBody>
                  <a:tcPr anchor="ctr"/>
                </a:tc>
                <a:tc>
                  <a:txBody>
                    <a:bodyPr/>
                    <a:lstStyle/>
                    <a:p>
                      <a:pPr algn="r"/>
                      <a:r>
                        <a:rPr lang="en-US" sz="1600" dirty="0" smtClean="0"/>
                        <a:t>17.7</a:t>
                      </a:r>
                      <a:endParaRPr lang="en-US" sz="1600" dirty="0"/>
                    </a:p>
                  </a:txBody>
                  <a:tcPr anchor="ctr"/>
                </a:tc>
              </a:tr>
              <a:tr h="391711">
                <a:tc>
                  <a:txBody>
                    <a:bodyPr/>
                    <a:lstStyle/>
                    <a:p>
                      <a:r>
                        <a:rPr lang="en-US" sz="1400" dirty="0" smtClean="0"/>
                        <a:t>Random Write</a:t>
                      </a:r>
                      <a:endParaRPr lang="en-US" sz="1400" dirty="0"/>
                    </a:p>
                  </a:txBody>
                  <a:tcPr/>
                </a:tc>
                <a:tc>
                  <a:txBody>
                    <a:bodyPr/>
                    <a:lstStyle/>
                    <a:p>
                      <a:pPr algn="r"/>
                      <a:r>
                        <a:rPr lang="en-US" sz="1600" dirty="0" smtClean="0"/>
                        <a:t>8K</a:t>
                      </a:r>
                      <a:endParaRPr lang="en-US" sz="1600" dirty="0"/>
                    </a:p>
                  </a:txBody>
                  <a:tcPr anchor="ctr"/>
                </a:tc>
                <a:tc>
                  <a:txBody>
                    <a:bodyPr/>
                    <a:lstStyle/>
                    <a:p>
                      <a:pPr algn="r"/>
                      <a:r>
                        <a:rPr lang="en-US" sz="1600" dirty="0" smtClean="0"/>
                        <a:t>1752</a:t>
                      </a:r>
                      <a:endParaRPr lang="en-US" sz="1600" dirty="0"/>
                    </a:p>
                  </a:txBody>
                  <a:tcPr anchor="ctr"/>
                </a:tc>
                <a:tc>
                  <a:txBody>
                    <a:bodyPr/>
                    <a:lstStyle/>
                    <a:p>
                      <a:pPr algn="r"/>
                      <a:r>
                        <a:rPr lang="en-US" sz="1600" dirty="0" smtClean="0"/>
                        <a:t>13.68</a:t>
                      </a:r>
                      <a:endParaRPr lang="en-US" sz="1600" dirty="0"/>
                    </a:p>
                  </a:txBody>
                  <a:tcPr anchor="ctr"/>
                </a:tc>
              </a:tr>
            </a:tbl>
          </a:graphicData>
        </a:graphic>
      </p:graphicFrame>
      <p:sp>
        <p:nvSpPr>
          <p:cNvPr id="33" name="Text Placeholder 2"/>
          <p:cNvSpPr txBox="1">
            <a:spLocks/>
          </p:cNvSpPr>
          <p:nvPr/>
        </p:nvSpPr>
        <p:spPr>
          <a:xfrm>
            <a:off x="7949379" y="484411"/>
            <a:ext cx="4763729" cy="517065"/>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b="1" dirty="0" smtClean="0"/>
              <a:t>Per node performance results*</a:t>
            </a:r>
            <a:endParaRPr lang="en-US" sz="2400" b="1" dirty="0"/>
          </a:p>
        </p:txBody>
      </p:sp>
      <p:graphicFrame>
        <p:nvGraphicFramePr>
          <p:cNvPr id="8" name="Table 7"/>
          <p:cNvGraphicFramePr>
            <a:graphicFrameLocks noGrp="1"/>
          </p:cNvGraphicFramePr>
          <p:nvPr>
            <p:extLst/>
          </p:nvPr>
        </p:nvGraphicFramePr>
        <p:xfrm>
          <a:off x="8128954" y="3942194"/>
          <a:ext cx="3761369" cy="2651760"/>
        </p:xfrm>
        <a:graphic>
          <a:graphicData uri="http://schemas.openxmlformats.org/drawingml/2006/table">
            <a:tbl>
              <a:tblPr firstRow="1" bandRow="1">
                <a:tableStyleId>{5C22544A-7EE6-4342-B048-85BDC9FD1C3A}</a:tableStyleId>
              </a:tblPr>
              <a:tblGrid>
                <a:gridCol w="1136157"/>
                <a:gridCol w="781664"/>
                <a:gridCol w="796413"/>
                <a:gridCol w="1047135"/>
              </a:tblGrid>
              <a:tr h="226943">
                <a:tc>
                  <a:txBody>
                    <a:bodyPr/>
                    <a:lstStyle/>
                    <a:p>
                      <a:r>
                        <a:rPr lang="en-US" sz="1600" dirty="0" smtClean="0"/>
                        <a:t>Load</a:t>
                      </a:r>
                      <a:endParaRPr lang="en-US" sz="1600" dirty="0"/>
                    </a:p>
                  </a:txBody>
                  <a:tcPr/>
                </a:tc>
                <a:tc>
                  <a:txBody>
                    <a:bodyPr/>
                    <a:lstStyle/>
                    <a:p>
                      <a:r>
                        <a:rPr lang="en-US" sz="1600" dirty="0" smtClean="0"/>
                        <a:t>Block Size</a:t>
                      </a:r>
                      <a:endParaRPr lang="en-US" sz="1600" dirty="0"/>
                    </a:p>
                  </a:txBody>
                  <a:tcPr/>
                </a:tc>
                <a:tc>
                  <a:txBody>
                    <a:bodyPr/>
                    <a:lstStyle/>
                    <a:p>
                      <a:r>
                        <a:rPr lang="en-US" sz="1600" dirty="0" smtClean="0"/>
                        <a:t>IOPS</a:t>
                      </a:r>
                      <a:endParaRPr lang="en-US" sz="1600" dirty="0"/>
                    </a:p>
                  </a:txBody>
                  <a:tcPr/>
                </a:tc>
                <a:tc>
                  <a:txBody>
                    <a:bodyPr/>
                    <a:lstStyle/>
                    <a:p>
                      <a:r>
                        <a:rPr lang="en-US" sz="1600" dirty="0" smtClean="0"/>
                        <a:t>MB/s</a:t>
                      </a:r>
                      <a:endParaRPr lang="en-US" sz="1600" dirty="0"/>
                    </a:p>
                  </a:txBody>
                  <a:tcPr/>
                </a:tc>
              </a:tr>
              <a:tr h="391711">
                <a:tc>
                  <a:txBody>
                    <a:bodyPr/>
                    <a:lstStyle/>
                    <a:p>
                      <a:r>
                        <a:rPr lang="en-US" sz="1400" dirty="0" smtClean="0"/>
                        <a:t>Sequential Read</a:t>
                      </a:r>
                      <a:endParaRPr lang="en-US" sz="1400" dirty="0"/>
                    </a:p>
                  </a:txBody>
                  <a:tcPr/>
                </a:tc>
                <a:tc>
                  <a:txBody>
                    <a:bodyPr/>
                    <a:lstStyle/>
                    <a:p>
                      <a:pPr algn="r"/>
                      <a:r>
                        <a:rPr lang="en-US" sz="1600" dirty="0" smtClean="0"/>
                        <a:t>256K</a:t>
                      </a:r>
                      <a:endParaRPr lang="en-US" sz="1600" dirty="0"/>
                    </a:p>
                  </a:txBody>
                  <a:tcPr anchor="ctr"/>
                </a:tc>
                <a:tc>
                  <a:txBody>
                    <a:bodyPr/>
                    <a:lstStyle/>
                    <a:p>
                      <a:pPr algn="r"/>
                      <a:r>
                        <a:rPr lang="en-US" sz="1600" dirty="0" smtClean="0"/>
                        <a:t>3666</a:t>
                      </a:r>
                      <a:endParaRPr lang="en-US" sz="1600" dirty="0"/>
                    </a:p>
                  </a:txBody>
                  <a:tcPr anchor="ctr"/>
                </a:tc>
                <a:tc>
                  <a:txBody>
                    <a:bodyPr/>
                    <a:lstStyle/>
                    <a:p>
                      <a:pPr algn="r"/>
                      <a:r>
                        <a:rPr lang="en-US" sz="1600" dirty="0" smtClean="0"/>
                        <a:t>916</a:t>
                      </a:r>
                      <a:endParaRPr lang="en-US" sz="1600" dirty="0"/>
                    </a:p>
                  </a:txBody>
                  <a:tcPr anchor="ctr"/>
                </a:tc>
              </a:tr>
              <a:tr h="391711">
                <a:tc>
                  <a:txBody>
                    <a:bodyPr/>
                    <a:lstStyle/>
                    <a:p>
                      <a:r>
                        <a:rPr lang="en-US" sz="1400" dirty="0" smtClean="0"/>
                        <a:t>Sequential Write</a:t>
                      </a:r>
                      <a:endParaRPr lang="en-US" sz="1400" dirty="0"/>
                    </a:p>
                  </a:txBody>
                  <a:tcPr/>
                </a:tc>
                <a:tc>
                  <a:txBody>
                    <a:bodyPr/>
                    <a:lstStyle/>
                    <a:p>
                      <a:pPr algn="r"/>
                      <a:r>
                        <a:rPr lang="en-US" sz="1600" dirty="0" smtClean="0"/>
                        <a:t>256K</a:t>
                      </a:r>
                      <a:endParaRPr lang="en-US" sz="1600" dirty="0"/>
                    </a:p>
                  </a:txBody>
                  <a:tcPr anchor="ctr"/>
                </a:tc>
                <a:tc>
                  <a:txBody>
                    <a:bodyPr/>
                    <a:lstStyle/>
                    <a:p>
                      <a:pPr algn="r"/>
                      <a:r>
                        <a:rPr lang="en-US" sz="1600" dirty="0" smtClean="0"/>
                        <a:t>926</a:t>
                      </a:r>
                      <a:endParaRPr lang="en-US" sz="1600" dirty="0"/>
                    </a:p>
                  </a:txBody>
                  <a:tcPr anchor="ctr"/>
                </a:tc>
                <a:tc>
                  <a:txBody>
                    <a:bodyPr/>
                    <a:lstStyle/>
                    <a:p>
                      <a:pPr algn="r"/>
                      <a:r>
                        <a:rPr lang="en-US" sz="1600" dirty="0" smtClean="0"/>
                        <a:t>231</a:t>
                      </a:r>
                      <a:endParaRPr lang="en-US" sz="1600" dirty="0"/>
                    </a:p>
                  </a:txBody>
                  <a:tcPr anchor="ctr"/>
                </a:tc>
              </a:tr>
              <a:tr h="391711">
                <a:tc>
                  <a:txBody>
                    <a:bodyPr/>
                    <a:lstStyle/>
                    <a:p>
                      <a:r>
                        <a:rPr lang="en-US" sz="1400" dirty="0" smtClean="0"/>
                        <a:t>Random Read</a:t>
                      </a:r>
                      <a:endParaRPr lang="en-US" sz="1400" dirty="0"/>
                    </a:p>
                  </a:txBody>
                  <a:tcPr/>
                </a:tc>
                <a:tc>
                  <a:txBody>
                    <a:bodyPr/>
                    <a:lstStyle/>
                    <a:p>
                      <a:pPr algn="r"/>
                      <a:r>
                        <a:rPr lang="en-US" sz="1600" dirty="0" smtClean="0"/>
                        <a:t>8K</a:t>
                      </a:r>
                      <a:endParaRPr lang="en-US" sz="1600" dirty="0"/>
                    </a:p>
                  </a:txBody>
                  <a:tcPr anchor="ctr"/>
                </a:tc>
                <a:tc>
                  <a:txBody>
                    <a:bodyPr/>
                    <a:lstStyle/>
                    <a:p>
                      <a:pPr algn="r"/>
                      <a:r>
                        <a:rPr lang="en-US" sz="1600" dirty="0" smtClean="0"/>
                        <a:t>4228</a:t>
                      </a:r>
                      <a:endParaRPr lang="en-US" sz="1600" dirty="0"/>
                    </a:p>
                  </a:txBody>
                  <a:tcPr anchor="ctr"/>
                </a:tc>
                <a:tc>
                  <a:txBody>
                    <a:bodyPr/>
                    <a:lstStyle/>
                    <a:p>
                      <a:pPr algn="r"/>
                      <a:r>
                        <a:rPr lang="en-US" sz="1600" dirty="0" smtClean="0"/>
                        <a:t>33.0</a:t>
                      </a:r>
                      <a:endParaRPr lang="en-US" sz="1600" dirty="0"/>
                    </a:p>
                  </a:txBody>
                  <a:tcPr anchor="ctr"/>
                </a:tc>
              </a:tr>
              <a:tr h="391711">
                <a:tc>
                  <a:txBody>
                    <a:bodyPr/>
                    <a:lstStyle/>
                    <a:p>
                      <a:r>
                        <a:rPr lang="en-US" sz="1400" dirty="0" smtClean="0"/>
                        <a:t>Random Write</a:t>
                      </a:r>
                      <a:endParaRPr lang="en-US" sz="1400" dirty="0"/>
                    </a:p>
                  </a:txBody>
                  <a:tcPr/>
                </a:tc>
                <a:tc>
                  <a:txBody>
                    <a:bodyPr/>
                    <a:lstStyle/>
                    <a:p>
                      <a:pPr algn="r"/>
                      <a:r>
                        <a:rPr lang="en-US" sz="1600" dirty="0" smtClean="0"/>
                        <a:t>8K</a:t>
                      </a:r>
                      <a:endParaRPr lang="en-US" sz="1600" dirty="0"/>
                    </a:p>
                  </a:txBody>
                  <a:tcPr anchor="ctr"/>
                </a:tc>
                <a:tc>
                  <a:txBody>
                    <a:bodyPr/>
                    <a:lstStyle/>
                    <a:p>
                      <a:pPr algn="r"/>
                      <a:r>
                        <a:rPr lang="en-US" sz="1600" dirty="0" smtClean="0"/>
                        <a:t>2065</a:t>
                      </a:r>
                      <a:endParaRPr lang="en-US" sz="1600" dirty="0"/>
                    </a:p>
                  </a:txBody>
                  <a:tcPr anchor="ctr"/>
                </a:tc>
                <a:tc>
                  <a:txBody>
                    <a:bodyPr/>
                    <a:lstStyle/>
                    <a:p>
                      <a:pPr algn="r"/>
                      <a:r>
                        <a:rPr lang="en-US" sz="1600" dirty="0" smtClean="0"/>
                        <a:t>16</a:t>
                      </a:r>
                      <a:endParaRPr lang="en-US" sz="1600" dirty="0"/>
                    </a:p>
                  </a:txBody>
                  <a:tcPr anchor="ctr"/>
                </a:tc>
              </a:tr>
            </a:tbl>
          </a:graphicData>
        </a:graphic>
      </p:graphicFrame>
      <p:sp>
        <p:nvSpPr>
          <p:cNvPr id="9" name="Text Placeholder 2"/>
          <p:cNvSpPr txBox="1">
            <a:spLocks/>
          </p:cNvSpPr>
          <p:nvPr/>
        </p:nvSpPr>
        <p:spPr>
          <a:xfrm>
            <a:off x="6625652" y="1860774"/>
            <a:ext cx="1471213" cy="923330"/>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dirty="0" smtClean="0"/>
              <a:t>10 HDDs</a:t>
            </a:r>
          </a:p>
          <a:p>
            <a:pPr marL="0" indent="0" algn="ctr">
              <a:buFont typeface="Arial" pitchFamily="34" charset="0"/>
              <a:buNone/>
            </a:pPr>
            <a:r>
              <a:rPr lang="en-US" sz="2400" b="1" dirty="0" smtClean="0"/>
              <a:t>2 SSDs</a:t>
            </a:r>
            <a:endParaRPr lang="en-US" sz="2400" b="1" dirty="0"/>
          </a:p>
        </p:txBody>
      </p:sp>
      <p:sp>
        <p:nvSpPr>
          <p:cNvPr id="10" name="Text Placeholder 2"/>
          <p:cNvSpPr txBox="1">
            <a:spLocks/>
          </p:cNvSpPr>
          <p:nvPr/>
        </p:nvSpPr>
        <p:spPr>
          <a:xfrm>
            <a:off x="6625651" y="4785670"/>
            <a:ext cx="1471213" cy="923330"/>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dirty="0" smtClean="0"/>
              <a:t>22 HDDs</a:t>
            </a:r>
          </a:p>
          <a:p>
            <a:pPr marL="0" indent="0" algn="ctr">
              <a:buFont typeface="Arial" pitchFamily="34" charset="0"/>
              <a:buNone/>
            </a:pPr>
            <a:r>
              <a:rPr lang="en-US" sz="2400" b="1" dirty="0" smtClean="0"/>
              <a:t>2 SSDs</a:t>
            </a:r>
            <a:endParaRPr lang="en-US" sz="2400" b="1" dirty="0"/>
          </a:p>
        </p:txBody>
      </p:sp>
      <p:sp>
        <p:nvSpPr>
          <p:cNvPr id="12" name="Oval 11"/>
          <p:cNvSpPr/>
          <p:nvPr/>
        </p:nvSpPr>
        <p:spPr bwMode="auto">
          <a:xfrm>
            <a:off x="10054381" y="6002594"/>
            <a:ext cx="948398" cy="653616"/>
          </a:xfrm>
          <a:prstGeom prst="ellipse">
            <a:avLst/>
          </a:prstGeom>
          <a:noFill/>
          <a:ln>
            <a:solidFill>
              <a:schemeClr val="accent6">
                <a:lumMod val="60000"/>
                <a:lumOff val="40000"/>
                <a:alpha val="99000"/>
              </a:schemeClr>
            </a:solidFill>
            <a:headEnd type="none" w="med" len="med"/>
            <a:tailEnd type="none" w="med" len="med"/>
          </a:ln>
          <a:effectLst>
            <a:glow rad="127000">
              <a:schemeClr val="accent6">
                <a:lumMod val="60000"/>
                <a:lumOff val="40000"/>
                <a:alpha val="98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Oval 13"/>
          <p:cNvSpPr/>
          <p:nvPr/>
        </p:nvSpPr>
        <p:spPr bwMode="auto">
          <a:xfrm>
            <a:off x="10024642" y="3052070"/>
            <a:ext cx="1007391" cy="653616"/>
          </a:xfrm>
          <a:prstGeom prst="ellipse">
            <a:avLst/>
          </a:prstGeom>
          <a:noFill/>
          <a:ln>
            <a:solidFill>
              <a:schemeClr val="accent6">
                <a:lumMod val="60000"/>
                <a:lumOff val="40000"/>
                <a:alpha val="99000"/>
              </a:schemeClr>
            </a:solidFill>
            <a:headEnd type="none" w="med" len="med"/>
            <a:tailEnd type="none" w="med" len="med"/>
          </a:ln>
          <a:effectLst>
            <a:glow rad="127000">
              <a:schemeClr val="accent6">
                <a:lumMod val="60000"/>
                <a:lumOff val="40000"/>
                <a:alpha val="98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Text Placeholder 2"/>
          <p:cNvSpPr txBox="1">
            <a:spLocks/>
          </p:cNvSpPr>
          <p:nvPr/>
        </p:nvSpPr>
        <p:spPr>
          <a:xfrm>
            <a:off x="168443" y="6308877"/>
            <a:ext cx="7552327" cy="544765"/>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400" b="1" dirty="0" smtClean="0"/>
              <a:t>* </a:t>
            </a:r>
            <a:r>
              <a:rPr lang="en-US" sz="1200" b="1" dirty="0" smtClean="0"/>
              <a:t>Note: </a:t>
            </a:r>
            <a:r>
              <a:rPr lang="en-US" sz="1200" dirty="0" smtClean="0"/>
              <a:t>Results are examples only – performance will vary with configurations and workloads.</a:t>
            </a:r>
            <a:r>
              <a:rPr lang="en-US" sz="1200" dirty="0"/>
              <a:t> Workload is </a:t>
            </a:r>
            <a:r>
              <a:rPr lang="en-US" sz="1200" dirty="0" smtClean="0"/>
              <a:t>SQLIO Disk </a:t>
            </a:r>
            <a:r>
              <a:rPr lang="en-US" sz="1200" dirty="0"/>
              <a:t>Subsystem Benchmark Tool, available at </a:t>
            </a:r>
            <a:r>
              <a:rPr lang="en-US" sz="1200" dirty="0">
                <a:hlinkClick r:id="rId2"/>
              </a:rPr>
              <a:t>http://</a:t>
            </a:r>
            <a:r>
              <a:rPr lang="en-US" sz="1200" dirty="0" smtClean="0">
                <a:hlinkClick r:id="rId2"/>
              </a:rPr>
              <a:t>www.microsoft.com/en-us/download/details.aspx?id=20163</a:t>
            </a:r>
            <a:r>
              <a:rPr lang="en-US" sz="1200" dirty="0" smtClean="0"/>
              <a:t> </a:t>
            </a:r>
          </a:p>
        </p:txBody>
      </p:sp>
      <p:sp>
        <p:nvSpPr>
          <p:cNvPr id="15" name="Left Brace 14"/>
          <p:cNvSpPr/>
          <p:nvPr/>
        </p:nvSpPr>
        <p:spPr>
          <a:xfrm>
            <a:off x="7949379" y="982046"/>
            <a:ext cx="175609" cy="2658140"/>
          </a:xfrm>
          <a:prstGeom prst="leftBrace">
            <a:avLst>
              <a:gd name="adj1" fmla="val 56591"/>
              <a:gd name="adj2" fmla="val 50000"/>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p:cNvSpPr/>
          <p:nvPr/>
        </p:nvSpPr>
        <p:spPr>
          <a:xfrm>
            <a:off x="7940837" y="3933255"/>
            <a:ext cx="175609" cy="2658140"/>
          </a:xfrm>
          <a:prstGeom prst="leftBrace">
            <a:avLst>
              <a:gd name="adj1" fmla="val 56591"/>
              <a:gd name="adj2" fmla="val 50000"/>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l="950" r="389" b="5684"/>
          <a:stretch/>
        </p:blipFill>
        <p:spPr>
          <a:xfrm>
            <a:off x="733612" y="1773093"/>
            <a:ext cx="4680599" cy="833750"/>
          </a:xfrm>
          <a:prstGeom prst="rect">
            <a:avLst/>
          </a:prstGeom>
        </p:spPr>
      </p:pic>
    </p:spTree>
    <p:extLst>
      <p:ext uri="{BB962C8B-B14F-4D97-AF65-F5344CB8AC3E}">
        <p14:creationId xmlns:p14="http://schemas.microsoft.com/office/powerpoint/2010/main" val="956728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5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4538" y="240379"/>
            <a:ext cx="11345785" cy="761097"/>
          </a:xfrm>
        </p:spPr>
        <p:txBody>
          <a:bodyPr/>
          <a:lstStyle/>
          <a:p>
            <a:r>
              <a:rPr lang="en-US" dirty="0" smtClean="0"/>
              <a:t>Cluster in a Box calls to action</a:t>
            </a:r>
            <a:endParaRPr lang="en-US" dirty="0"/>
          </a:p>
        </p:txBody>
      </p:sp>
      <p:sp>
        <p:nvSpPr>
          <p:cNvPr id="5" name="Text Placeholder 4"/>
          <p:cNvSpPr>
            <a:spLocks noGrp="1"/>
          </p:cNvSpPr>
          <p:nvPr>
            <p:ph type="body" sz="quarter" idx="10"/>
          </p:nvPr>
        </p:nvSpPr>
        <p:spPr>
          <a:xfrm>
            <a:off x="544538" y="1189601"/>
            <a:ext cx="11345785" cy="5503045"/>
          </a:xfrm>
        </p:spPr>
        <p:txBody>
          <a:bodyPr/>
          <a:lstStyle/>
          <a:p>
            <a:pPr marL="0" indent="0">
              <a:buNone/>
            </a:pPr>
            <a:r>
              <a:rPr lang="en-US" dirty="0" smtClean="0">
                <a:latin typeface="+mj-lt"/>
              </a:rPr>
              <a:t>Understand your plans for high-availability servers</a:t>
            </a:r>
          </a:p>
          <a:p>
            <a:pPr marL="0" indent="0">
              <a:buNone/>
            </a:pPr>
            <a:r>
              <a:rPr lang="en-US" dirty="0" smtClean="0">
                <a:latin typeface="+mj-lt"/>
              </a:rPr>
              <a:t>Investigate new CiB solutions</a:t>
            </a:r>
          </a:p>
          <a:p>
            <a:pPr marL="342900" lvl="1" indent="0">
              <a:buNone/>
            </a:pPr>
            <a:r>
              <a:rPr lang="en-US" dirty="0" smtClean="0">
                <a:latin typeface="+mj-lt"/>
              </a:rPr>
              <a:t>Current configurations that can benefit from R2 features</a:t>
            </a:r>
          </a:p>
          <a:p>
            <a:pPr marL="342900" lvl="1" indent="0">
              <a:buNone/>
            </a:pPr>
            <a:r>
              <a:rPr lang="en-US" dirty="0" smtClean="0">
                <a:latin typeface="+mj-lt"/>
              </a:rPr>
              <a:t>New configurations enabled by R2</a:t>
            </a:r>
          </a:p>
          <a:p>
            <a:pPr marL="0" indent="0">
              <a:buNone/>
            </a:pPr>
            <a:r>
              <a:rPr lang="en-US" dirty="0" smtClean="0">
                <a:latin typeface="+mj-lt"/>
              </a:rPr>
              <a:t>Participate in Windows Server 2012 R2 early 	evaluation opportunities</a:t>
            </a:r>
          </a:p>
          <a:p>
            <a:pPr marL="342900" lvl="1" indent="0">
              <a:buNone/>
            </a:pPr>
            <a:r>
              <a:rPr lang="en-US" dirty="0" smtClean="0">
                <a:latin typeface="+mj-lt"/>
              </a:rPr>
              <a:t>Evaluate Preview release to validate scenarios</a:t>
            </a:r>
          </a:p>
          <a:p>
            <a:pPr marL="0" indent="0">
              <a:buNone/>
            </a:pPr>
            <a:r>
              <a:rPr lang="en-US" dirty="0" smtClean="0">
                <a:latin typeface="+mj-lt"/>
              </a:rPr>
              <a:t>Provide feedback on what works and what doesn’t 	work for your business</a:t>
            </a:r>
          </a:p>
          <a:p>
            <a:pPr marL="342900" lvl="1" indent="0">
              <a:buNone/>
            </a:pPr>
            <a:r>
              <a:rPr lang="en-US" dirty="0" smtClean="0">
                <a:latin typeface="+mj-lt"/>
              </a:rPr>
              <a:t>We’re are developing additional customer case studies</a:t>
            </a:r>
            <a:endParaRPr lang="en-US" dirty="0">
              <a:latin typeface="+mj-lt"/>
            </a:endParaRPr>
          </a:p>
        </p:txBody>
      </p:sp>
      <p:pic>
        <p:nvPicPr>
          <p:cNvPr id="6" name="Picture 48" descr="C:\Users\sakuu\Documents\Ballmer MGX 2011\Tile Icons\Calendar Engineering.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black">
          <a:xfrm>
            <a:off x="11143976" y="240379"/>
            <a:ext cx="1058016" cy="1117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088158"/>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50396"/>
            <a:ext cx="11889564" cy="917575"/>
          </a:xfrm>
        </p:spPr>
        <p:txBody>
          <a:bodyPr/>
          <a:lstStyle/>
          <a:p>
            <a:r>
              <a:rPr lang="en-US" sz="4800" dirty="0" smtClean="0"/>
              <a:t>CiB partner information</a:t>
            </a:r>
            <a:endParaRPr lang="en-US" sz="4800" dirty="0"/>
          </a:p>
        </p:txBody>
      </p:sp>
      <p:graphicFrame>
        <p:nvGraphicFramePr>
          <p:cNvPr id="4" name="Table 3"/>
          <p:cNvGraphicFramePr>
            <a:graphicFrameLocks noGrp="1"/>
          </p:cNvGraphicFramePr>
          <p:nvPr>
            <p:extLst>
              <p:ext uri="{D42A27DB-BD31-4B8C-83A1-F6EECF244321}">
                <p14:modId xmlns:p14="http://schemas.microsoft.com/office/powerpoint/2010/main" val="1173851352"/>
              </p:ext>
            </p:extLst>
          </p:nvPr>
        </p:nvGraphicFramePr>
        <p:xfrm>
          <a:off x="461066" y="1019566"/>
          <a:ext cx="11367140" cy="5394960"/>
        </p:xfrm>
        <a:graphic>
          <a:graphicData uri="http://schemas.openxmlformats.org/drawingml/2006/table">
            <a:tbl>
              <a:tblPr firstRow="1">
                <a:tableStyleId>{9D7B26C5-4107-4FEC-AEDC-1716B250A1EF}</a:tableStyleId>
              </a:tblPr>
              <a:tblGrid>
                <a:gridCol w="1667034"/>
                <a:gridCol w="4464429"/>
                <a:gridCol w="5235677"/>
              </a:tblGrid>
              <a:tr h="205305">
                <a:tc>
                  <a:txBody>
                    <a:bodyPr/>
                    <a:lstStyle/>
                    <a:p>
                      <a:r>
                        <a:rPr lang="en-US" dirty="0" smtClean="0"/>
                        <a:t>Partner</a:t>
                      </a:r>
                      <a:endParaRPr lang="en-US" dirty="0"/>
                    </a:p>
                  </a:txBody>
                  <a:tcPr/>
                </a:tc>
                <a:tc>
                  <a:txBody>
                    <a:bodyPr/>
                    <a:lstStyle/>
                    <a:p>
                      <a:r>
                        <a:rPr lang="en-US" dirty="0" smtClean="0"/>
                        <a:t>Product</a:t>
                      </a:r>
                      <a:endParaRPr lang="en-US" dirty="0"/>
                    </a:p>
                  </a:txBody>
                  <a:tcPr/>
                </a:tc>
                <a:tc>
                  <a:txBody>
                    <a:bodyPr/>
                    <a:lstStyle/>
                    <a:p>
                      <a:r>
                        <a:rPr lang="en-US" dirty="0" smtClean="0"/>
                        <a:t>Contact</a:t>
                      </a:r>
                      <a:r>
                        <a:rPr lang="en-US" baseline="0" dirty="0" smtClean="0"/>
                        <a:t> / Reference</a:t>
                      </a:r>
                      <a:endParaRPr lang="en-US" dirty="0"/>
                    </a:p>
                  </a:txBody>
                  <a:tcPr/>
                </a:tc>
              </a:tr>
              <a:tr h="222750">
                <a:tc>
                  <a:txBody>
                    <a:bodyPr/>
                    <a:lstStyle/>
                    <a:p>
                      <a:r>
                        <a:rPr lang="en-US" dirty="0" err="1" smtClean="0"/>
                        <a:t>DataON</a:t>
                      </a:r>
                      <a:endParaRPr lang="en-US" dirty="0"/>
                    </a:p>
                  </a:txBody>
                  <a:tcPr marL="45720" marR="45720"/>
                </a:tc>
                <a:tc>
                  <a:txBody>
                    <a:bodyPr/>
                    <a:lstStyle/>
                    <a:p>
                      <a:r>
                        <a:rPr lang="en-US" dirty="0" err="1" smtClean="0"/>
                        <a:t>DataON</a:t>
                      </a:r>
                      <a:r>
                        <a:rPr lang="en-US" dirty="0" smtClean="0"/>
                        <a:t> DNS-9220/9470 CiB</a:t>
                      </a:r>
                      <a:endParaRPr lang="en-US" dirty="0"/>
                    </a:p>
                  </a:txBody>
                  <a:tcPr marL="45720" marR="45720"/>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600" dirty="0" smtClean="0">
                          <a:hlinkClick r:id="rId2"/>
                        </a:rPr>
                        <a:t>http://www.dataonstorage.com/cluster-in-a-box.html</a:t>
                      </a:r>
                      <a:r>
                        <a:rPr lang="en-US" sz="1600" dirty="0" smtClean="0"/>
                        <a:t> </a:t>
                      </a:r>
                      <a:endParaRPr lang="en-US" sz="1600" dirty="0"/>
                    </a:p>
                  </a:txBody>
                  <a:tcPr marL="45720" marR="45720"/>
                </a:tc>
              </a:tr>
              <a:tr h="222750">
                <a:tc>
                  <a:txBody>
                    <a:bodyPr/>
                    <a:lstStyle/>
                    <a:p>
                      <a:r>
                        <a:rPr lang="en-US" dirty="0" smtClean="0"/>
                        <a:t>Dell</a:t>
                      </a:r>
                      <a:endParaRPr lang="en-US" dirty="0"/>
                    </a:p>
                  </a:txBody>
                  <a:tcPr marL="45720" marR="45720"/>
                </a:tc>
                <a:tc>
                  <a:txBody>
                    <a:bodyPr/>
                    <a:lstStyle/>
                    <a:p>
                      <a:r>
                        <a:rPr lang="en-US" dirty="0" smtClean="0"/>
                        <a:t>Dell PowerEdge VRTX</a:t>
                      </a:r>
                      <a:endParaRPr lang="en-US" dirty="0"/>
                    </a:p>
                  </a:txBody>
                  <a:tcPr marL="45720" marR="45720"/>
                </a:tc>
                <a:tc>
                  <a:txBody>
                    <a:bodyPr/>
                    <a:lstStyle/>
                    <a:p>
                      <a:r>
                        <a:rPr lang="en-US" dirty="0" smtClean="0">
                          <a:hlinkClick r:id="rId3"/>
                        </a:rPr>
                        <a:t>www.dell.com/poweredge/vrtx</a:t>
                      </a:r>
                      <a:r>
                        <a:rPr lang="en-US" baseline="0" dirty="0" smtClean="0"/>
                        <a:t> </a:t>
                      </a:r>
                      <a:endParaRPr lang="en-US" dirty="0"/>
                    </a:p>
                  </a:txBody>
                  <a:tcPr marL="45720" marR="45720"/>
                </a:tc>
              </a:tr>
              <a:tr h="359283">
                <a:tc>
                  <a:txBody>
                    <a:bodyPr/>
                    <a:lstStyle/>
                    <a:p>
                      <a:r>
                        <a:rPr lang="en-US" dirty="0" smtClean="0"/>
                        <a:t>Fujitsu</a:t>
                      </a:r>
                      <a:endParaRPr lang="en-US" dirty="0"/>
                    </a:p>
                  </a:txBody>
                  <a:tcPr marL="45720" marR="45720"/>
                </a:tc>
                <a:tc>
                  <a:txBody>
                    <a:bodyPr/>
                    <a:lstStyle/>
                    <a:p>
                      <a:r>
                        <a:rPr lang="en-US" dirty="0" smtClean="0"/>
                        <a:t>Fujitsu Cluster in a Box based on BX400 or CX420</a:t>
                      </a:r>
                      <a:endParaRPr lang="en-US" dirty="0"/>
                    </a:p>
                  </a:txBody>
                  <a:tcPr marL="45720" marR="45720"/>
                </a:tc>
                <a:tc>
                  <a:txBody>
                    <a:bodyPr/>
                    <a:lstStyle/>
                    <a:p>
                      <a:r>
                        <a:rPr lang="en-US" dirty="0" smtClean="0">
                          <a:hlinkClick r:id="rId4"/>
                        </a:rPr>
                        <a:t>www.Fujitsu.com</a:t>
                      </a:r>
                      <a:r>
                        <a:rPr lang="en-US" dirty="0" smtClean="0"/>
                        <a:t> </a:t>
                      </a:r>
                      <a:endParaRPr lang="en-US" dirty="0"/>
                    </a:p>
                  </a:txBody>
                  <a:tcPr marL="45720" marR="45720"/>
                </a:tc>
              </a:tr>
              <a:tr h="222750">
                <a:tc>
                  <a:txBody>
                    <a:bodyPr/>
                    <a:lstStyle/>
                    <a:p>
                      <a:r>
                        <a:rPr lang="en-US" dirty="0" smtClean="0"/>
                        <a:t>Hitachi</a:t>
                      </a:r>
                      <a:endParaRPr lang="en-US" dirty="0"/>
                    </a:p>
                  </a:txBody>
                  <a:tcPr marL="45720" marR="45720"/>
                </a:tc>
                <a:tc>
                  <a:txBody>
                    <a:bodyPr/>
                    <a:lstStyle/>
                    <a:p>
                      <a:r>
                        <a:rPr lang="en-US" dirty="0" smtClean="0"/>
                        <a:t>Hitachi “CiBS-12/24” </a:t>
                      </a:r>
                      <a:endParaRPr lang="en-US" dirty="0"/>
                    </a:p>
                  </a:txBody>
                  <a:tcPr marL="45720" marR="45720"/>
                </a:tc>
                <a:tc>
                  <a:txBody>
                    <a:bodyPr/>
                    <a:lstStyle/>
                    <a:p>
                      <a:r>
                        <a:rPr lang="en-US" dirty="0" smtClean="0">
                          <a:hlinkClick r:id="rId5"/>
                        </a:rPr>
                        <a:t>www.hitachi.com</a:t>
                      </a:r>
                      <a:r>
                        <a:rPr lang="en-US" dirty="0" smtClean="0"/>
                        <a:t> </a:t>
                      </a:r>
                      <a:endParaRPr lang="en-US" dirty="0"/>
                    </a:p>
                  </a:txBody>
                  <a:tcPr marL="45720" marR="45720"/>
                </a:tc>
              </a:tr>
              <a:tr h="222750">
                <a:tc>
                  <a:txBody>
                    <a:bodyPr/>
                    <a:lstStyle/>
                    <a:p>
                      <a:r>
                        <a:rPr lang="en-US" dirty="0" smtClean="0"/>
                        <a:t>HP</a:t>
                      </a:r>
                      <a:endParaRPr lang="en-US" dirty="0"/>
                    </a:p>
                  </a:txBody>
                  <a:tcPr marL="45720" marR="45720"/>
                </a:tc>
                <a:tc>
                  <a:txBody>
                    <a:bodyPr/>
                    <a:lstStyle/>
                    <a:p>
                      <a:r>
                        <a:rPr lang="en-US" dirty="0" smtClean="0"/>
                        <a:t>HP </a:t>
                      </a:r>
                      <a:r>
                        <a:rPr lang="en-US" dirty="0" err="1" smtClean="0"/>
                        <a:t>StoreEasy</a:t>
                      </a:r>
                      <a:r>
                        <a:rPr lang="en-US" dirty="0" smtClean="0"/>
                        <a:t> 5530</a:t>
                      </a:r>
                      <a:endParaRPr lang="en-US" dirty="0"/>
                    </a:p>
                  </a:txBody>
                  <a:tcPr marL="45720" marR="45720"/>
                </a:tc>
                <a:tc>
                  <a:txBody>
                    <a:bodyPr/>
                    <a:lstStyle/>
                    <a:p>
                      <a:r>
                        <a:rPr lang="en-US" dirty="0" smtClean="0">
                          <a:hlinkClick r:id="rId6"/>
                        </a:rPr>
                        <a:t>www.hp.com</a:t>
                      </a:r>
                      <a:r>
                        <a:rPr lang="en-US" baseline="0" dirty="0" smtClean="0"/>
                        <a:t> </a:t>
                      </a:r>
                      <a:endParaRPr lang="en-US" dirty="0"/>
                    </a:p>
                  </a:txBody>
                  <a:tcPr marL="45720" marR="45720"/>
                </a:tc>
              </a:tr>
              <a:tr h="222750">
                <a:tc>
                  <a:txBody>
                    <a:bodyPr/>
                    <a:lstStyle/>
                    <a:p>
                      <a:r>
                        <a:rPr lang="en-US" dirty="0" smtClean="0"/>
                        <a:t>LSI</a:t>
                      </a:r>
                      <a:endParaRPr lang="en-US" dirty="0"/>
                    </a:p>
                  </a:txBody>
                  <a:tcPr marL="45720" marR="45720"/>
                </a:tc>
                <a:tc>
                  <a:txBody>
                    <a:bodyPr/>
                    <a:lstStyle/>
                    <a:p>
                      <a:r>
                        <a:rPr lang="en-US" dirty="0" smtClean="0"/>
                        <a:t>LSI </a:t>
                      </a:r>
                      <a:r>
                        <a:rPr lang="en-US" dirty="0" err="1" smtClean="0"/>
                        <a:t>Syncro</a:t>
                      </a:r>
                      <a:r>
                        <a:rPr lang="en-US" dirty="0" smtClean="0"/>
                        <a:t> CS</a:t>
                      </a:r>
                      <a:endParaRPr lang="en-US" dirty="0"/>
                    </a:p>
                  </a:txBody>
                  <a:tcPr marL="45720" marR="45720"/>
                </a:tc>
                <a:tc>
                  <a:txBody>
                    <a:bodyPr/>
                    <a:lstStyle/>
                    <a:p>
                      <a:r>
                        <a:rPr lang="en-US" dirty="0" smtClean="0">
                          <a:hlinkClick r:id="rId7"/>
                        </a:rPr>
                        <a:t>www.TheSmarterWayToOn.com</a:t>
                      </a:r>
                      <a:r>
                        <a:rPr lang="en-US" dirty="0" smtClean="0"/>
                        <a:t>   </a:t>
                      </a:r>
                      <a:endParaRPr lang="en-US" dirty="0"/>
                    </a:p>
                  </a:txBody>
                  <a:tcPr marL="45720" marR="45720"/>
                </a:tc>
              </a:tr>
              <a:tr h="222750">
                <a:tc>
                  <a:txBody>
                    <a:bodyPr/>
                    <a:lstStyle/>
                    <a:p>
                      <a:pPr marL="0" algn="l" defTabSz="932742" rtl="0" eaLnBrk="1" latinLnBrk="0" hangingPunct="1"/>
                      <a:r>
                        <a:rPr lang="en-US" sz="1800" kern="1200" dirty="0" smtClean="0">
                          <a:solidFill>
                            <a:schemeClr val="tx1"/>
                          </a:solidFill>
                          <a:latin typeface="+mn-lt"/>
                          <a:ea typeface="+mn-ea"/>
                          <a:cs typeface="+mn-cs"/>
                        </a:rPr>
                        <a:t>Quanta</a:t>
                      </a:r>
                      <a:endParaRPr lang="en-US" sz="1800" kern="1200" dirty="0">
                        <a:solidFill>
                          <a:schemeClr val="tx1"/>
                        </a:solidFill>
                        <a:latin typeface="+mn-lt"/>
                        <a:ea typeface="+mn-ea"/>
                        <a:cs typeface="+mn-cs"/>
                      </a:endParaRPr>
                    </a:p>
                  </a:txBody>
                  <a:tcPr marL="45720" marR="45720"/>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Quanta </a:t>
                      </a:r>
                      <a:r>
                        <a:rPr lang="en-US" sz="1800" kern="1200" dirty="0" err="1" smtClean="0">
                          <a:solidFill>
                            <a:schemeClr val="tx1"/>
                          </a:solidFill>
                          <a:latin typeface="+mn-lt"/>
                          <a:ea typeface="+mn-ea"/>
                          <a:cs typeface="+mn-cs"/>
                        </a:rPr>
                        <a:t>Mesos</a:t>
                      </a:r>
                      <a:r>
                        <a:rPr lang="en-US" sz="1800" kern="1200" dirty="0" smtClean="0">
                          <a:solidFill>
                            <a:schemeClr val="tx1"/>
                          </a:solidFill>
                          <a:latin typeface="+mn-lt"/>
                          <a:ea typeface="+mn-ea"/>
                          <a:cs typeface="+mn-cs"/>
                        </a:rPr>
                        <a:t> CB220</a:t>
                      </a:r>
                    </a:p>
                  </a:txBody>
                  <a:tcPr marL="45720" marR="45720"/>
                </a:tc>
                <a:tc>
                  <a:txBody>
                    <a:bodyPr/>
                    <a:lstStyle/>
                    <a:p>
                      <a:r>
                        <a:rPr lang="en-US" dirty="0" smtClean="0">
                          <a:hlinkClick r:id="rId8"/>
                        </a:rPr>
                        <a:t>www.QuantaQCT.com</a:t>
                      </a:r>
                      <a:r>
                        <a:rPr lang="en-US" dirty="0" smtClean="0"/>
                        <a:t> </a:t>
                      </a:r>
                      <a:endParaRPr lang="en-US" dirty="0"/>
                    </a:p>
                  </a:txBody>
                  <a:tcPr marL="45720" marR="45720"/>
                </a:tc>
              </a:tr>
              <a:tr h="222750">
                <a:tc>
                  <a:txBody>
                    <a:bodyPr/>
                    <a:lstStyle/>
                    <a:p>
                      <a:r>
                        <a:rPr lang="en-US" dirty="0" err="1" smtClean="0"/>
                        <a:t>sTec</a:t>
                      </a:r>
                      <a:endParaRPr lang="en-US" dirty="0"/>
                    </a:p>
                  </a:txBody>
                  <a:tcPr marL="45720" marR="45720"/>
                </a:tc>
                <a:tc>
                  <a:txBody>
                    <a:bodyPr/>
                    <a:lstStyle/>
                    <a:p>
                      <a:r>
                        <a:rPr lang="en-US" dirty="0" err="1" smtClean="0"/>
                        <a:t>sTec</a:t>
                      </a:r>
                      <a:r>
                        <a:rPr lang="en-US" baseline="0" dirty="0" smtClean="0"/>
                        <a:t> </a:t>
                      </a:r>
                      <a:r>
                        <a:rPr lang="en-US" dirty="0" smtClean="0"/>
                        <a:t>s3000 storage appliance</a:t>
                      </a:r>
                    </a:p>
                  </a:txBody>
                  <a:tcPr marL="45720" marR="45720"/>
                </a:tc>
                <a:tc>
                  <a:txBody>
                    <a:bodyPr/>
                    <a:lstStyle/>
                    <a:p>
                      <a:r>
                        <a:rPr lang="en-US" dirty="0" smtClean="0">
                          <a:hlinkClick r:id="rId9"/>
                        </a:rPr>
                        <a:t>www.stec-inc.com</a:t>
                      </a:r>
                      <a:r>
                        <a:rPr lang="en-US" dirty="0" smtClean="0"/>
                        <a:t> </a:t>
                      </a:r>
                      <a:endParaRPr lang="en-US" dirty="0"/>
                    </a:p>
                  </a:txBody>
                  <a:tcPr marL="45720" marR="45720"/>
                </a:tc>
              </a:tr>
              <a:tr h="222750">
                <a:tc>
                  <a:txBody>
                    <a:bodyPr/>
                    <a:lstStyle/>
                    <a:p>
                      <a:r>
                        <a:rPr lang="en-US" dirty="0" smtClean="0"/>
                        <a:t>Violin Memory</a:t>
                      </a:r>
                      <a:endParaRPr lang="en-US" dirty="0"/>
                    </a:p>
                  </a:txBody>
                  <a:tcPr marL="45720" marR="45720"/>
                </a:tc>
                <a:tc>
                  <a:txBody>
                    <a:bodyPr/>
                    <a:lstStyle/>
                    <a:p>
                      <a:r>
                        <a:rPr lang="en-US" dirty="0" smtClean="0"/>
                        <a:t>Violin VM6000</a:t>
                      </a:r>
                      <a:endParaRPr lang="en-US" dirty="0"/>
                    </a:p>
                  </a:txBody>
                  <a:tcPr marL="45720" marR="45720"/>
                </a:tc>
                <a:tc>
                  <a:txBody>
                    <a:bodyPr/>
                    <a:lstStyle/>
                    <a:p>
                      <a:r>
                        <a:rPr lang="en-US" dirty="0" smtClean="0">
                          <a:hlinkClick r:id="rId10"/>
                        </a:rPr>
                        <a:t>www.vmem.com</a:t>
                      </a:r>
                      <a:r>
                        <a:rPr lang="en-US" baseline="0" dirty="0" smtClean="0"/>
                        <a:t> </a:t>
                      </a:r>
                      <a:endParaRPr lang="en-US" dirty="0"/>
                    </a:p>
                  </a:txBody>
                  <a:tcPr marL="45720" marR="45720"/>
                </a:tc>
              </a:tr>
              <a:tr h="222750">
                <a:tc>
                  <a:txBody>
                    <a:bodyPr/>
                    <a:lstStyle/>
                    <a:p>
                      <a:r>
                        <a:rPr lang="en-US" dirty="0" smtClean="0"/>
                        <a:t>X-IO</a:t>
                      </a:r>
                      <a:endParaRPr lang="en-US" dirty="0"/>
                    </a:p>
                  </a:txBody>
                  <a:tcPr marL="45720" marR="45720"/>
                </a:tc>
                <a:tc>
                  <a:txBody>
                    <a:bodyPr/>
                    <a:lstStyle/>
                    <a:p>
                      <a:r>
                        <a:rPr lang="en-US" dirty="0" smtClean="0"/>
                        <a:t>X-IO File Storage Controller 2200</a:t>
                      </a:r>
                    </a:p>
                  </a:txBody>
                  <a:tcPr marL="45720" marR="45720"/>
                </a:tc>
                <a:tc>
                  <a:txBody>
                    <a:bodyPr/>
                    <a:lstStyle/>
                    <a:p>
                      <a:r>
                        <a:rPr lang="en-US" dirty="0" smtClean="0">
                          <a:hlinkClick r:id="rId11"/>
                        </a:rPr>
                        <a:t>xiostorage.com/products/FSC-2200</a:t>
                      </a:r>
                      <a:r>
                        <a:rPr lang="en-US" baseline="0" dirty="0" smtClean="0"/>
                        <a:t> </a:t>
                      </a:r>
                      <a:endParaRPr lang="en-US" dirty="0"/>
                    </a:p>
                  </a:txBody>
                  <a:tcPr marL="45720" marR="45720"/>
                </a:tc>
              </a:tr>
              <a:tr h="222750">
                <a:tc>
                  <a:txBody>
                    <a:bodyPr/>
                    <a:lstStyle/>
                    <a:p>
                      <a:r>
                        <a:rPr lang="en-US" dirty="0" smtClean="0"/>
                        <a:t>WiWynn</a:t>
                      </a:r>
                      <a:endParaRPr lang="en-US" dirty="0"/>
                    </a:p>
                  </a:txBody>
                  <a:tcPr marL="45720" marR="45720">
                    <a:lnB w="12700" cap="flat" cmpd="sng" algn="ctr">
                      <a:solidFill>
                        <a:schemeClr val="tx1"/>
                      </a:solidFill>
                      <a:prstDash val="solid"/>
                      <a:round/>
                      <a:headEnd type="none" w="med" len="med"/>
                      <a:tailEnd type="none" w="med" len="med"/>
                    </a:lnB>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WiWynn SV330</a:t>
                      </a:r>
                    </a:p>
                  </a:txBody>
                  <a:tcPr marL="45720" marR="45720">
                    <a:lnB w="12700" cap="flat" cmpd="sng" algn="ctr">
                      <a:solidFill>
                        <a:schemeClr val="tx1"/>
                      </a:solidFill>
                      <a:prstDash val="solid"/>
                      <a:round/>
                      <a:headEnd type="none" w="med" len="med"/>
                      <a:tailEnd type="none" w="med" len="med"/>
                    </a:lnB>
                  </a:tcPr>
                </a:tc>
                <a:tc>
                  <a:txBody>
                    <a:bodyPr/>
                    <a:lstStyle/>
                    <a:p>
                      <a:r>
                        <a:rPr lang="en-US" dirty="0" smtClean="0">
                          <a:hlinkClick r:id="rId12"/>
                        </a:rPr>
                        <a:t>www.wiwynn.com/en/ps_01.html#anchor9</a:t>
                      </a:r>
                      <a:r>
                        <a:rPr lang="en-US" dirty="0" smtClean="0"/>
                        <a:t> </a:t>
                      </a:r>
                      <a:endParaRPr lang="en-US" dirty="0"/>
                    </a:p>
                  </a:txBody>
                  <a:tcPr marL="45720" marR="45720">
                    <a:lnB w="12700" cap="flat" cmpd="sng" algn="ctr">
                      <a:solidFill>
                        <a:schemeClr val="tx1"/>
                      </a:solidFill>
                      <a:prstDash val="solid"/>
                      <a:round/>
                      <a:headEnd type="none" w="med" len="med"/>
                      <a:tailEnd type="none" w="med" len="med"/>
                    </a:lnB>
                  </a:tcPr>
                </a:tc>
              </a:tr>
              <a:tr h="359283">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Microsoft</a:t>
                      </a:r>
                      <a:endParaRPr lang="en-US" sz="1800" kern="1200" dirty="0">
                        <a:solidFill>
                          <a:schemeClr val="tx1"/>
                        </a:solidFill>
                        <a:latin typeface="+mn-lt"/>
                        <a:ea typeface="+mn-ea"/>
                        <a:cs typeface="+mn-cs"/>
                      </a:endParaRPr>
                    </a:p>
                  </a:txBody>
                  <a:tcPr marL="45720" marR="4572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Developer</a:t>
                      </a:r>
                      <a:r>
                        <a:rPr lang="en-US" sz="1800" kern="1200" baseline="0" dirty="0" smtClean="0">
                          <a:solidFill>
                            <a:schemeClr val="tx1"/>
                          </a:solidFill>
                          <a:latin typeface="+mn-lt"/>
                          <a:ea typeface="+mn-ea"/>
                          <a:cs typeface="+mn-cs"/>
                        </a:rPr>
                        <a:t> </a:t>
                      </a:r>
                      <a:r>
                        <a:rPr lang="en-US" sz="1800" kern="1200" dirty="0" smtClean="0">
                          <a:solidFill>
                            <a:schemeClr val="tx1"/>
                          </a:solidFill>
                          <a:latin typeface="+mn-lt"/>
                          <a:ea typeface="+mn-ea"/>
                          <a:cs typeface="+mn-cs"/>
                        </a:rPr>
                        <a:t>information and contacts for CiB</a:t>
                      </a:r>
                    </a:p>
                  </a:txBody>
                  <a:tcPr marL="45720" marR="4572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dirty="0" smtClean="0">
                          <a:solidFill>
                            <a:srgbClr val="FF0000"/>
                          </a:solidFill>
                          <a:hlinkClick r:id="rId13"/>
                        </a:rPr>
                        <a:t>http://technet.microsoft.com/en-us/windowsserver/jj542413.aspx</a:t>
                      </a:r>
                      <a:r>
                        <a:rPr lang="en-US" sz="1400" baseline="0" dirty="0" smtClean="0">
                          <a:solidFill>
                            <a:srgbClr val="FF0000"/>
                          </a:solidFill>
                        </a:rPr>
                        <a:t> </a:t>
                      </a:r>
                      <a:endParaRPr lang="en-US" sz="1400" dirty="0">
                        <a:solidFill>
                          <a:srgbClr val="FF0000"/>
                        </a:solidFill>
                      </a:endParaRPr>
                    </a:p>
                  </a:txBody>
                  <a:tcPr marL="45720" marR="4572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r h="22275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err="1" smtClean="0">
                          <a:solidFill>
                            <a:schemeClr val="tx1"/>
                          </a:solidFill>
                          <a:latin typeface="+mn-lt"/>
                          <a:ea typeface="+mn-ea"/>
                          <a:cs typeface="+mn-cs"/>
                        </a:rPr>
                        <a:t>Edgenet</a:t>
                      </a:r>
                      <a:endParaRPr lang="en-US" sz="1800" kern="1200" dirty="0">
                        <a:solidFill>
                          <a:schemeClr val="tx1"/>
                        </a:solidFill>
                        <a:latin typeface="+mn-lt"/>
                        <a:ea typeface="+mn-ea"/>
                        <a:cs typeface="+mn-cs"/>
                      </a:endParaRPr>
                    </a:p>
                  </a:txBody>
                  <a:tcPr marL="45720" marR="45720" anchor="ctr">
                    <a:lnT w="12700" cap="flat" cmpd="sng" algn="ctr">
                      <a:noFill/>
                      <a:prstDash val="solid"/>
                      <a:round/>
                      <a:headEnd type="none" w="med" len="med"/>
                      <a:tailEnd type="none" w="med" len="med"/>
                    </a:lnT>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Customer case study</a:t>
                      </a:r>
                    </a:p>
                  </a:txBody>
                  <a:tcPr marL="45720" marR="45720">
                    <a:lnT w="12700" cap="flat" cmpd="sng" algn="ctr">
                      <a:noFill/>
                      <a:prstDash val="solid"/>
                      <a:round/>
                      <a:headEnd type="none" w="med" len="med"/>
                      <a:tailEnd type="none" w="med" len="med"/>
                    </a:lnT>
                  </a:tcPr>
                </a:tc>
                <a:tc>
                  <a:txBody>
                    <a:bodyPr/>
                    <a:lstStyle/>
                    <a:p>
                      <a:r>
                        <a:rPr lang="en-US" sz="1600" dirty="0" smtClean="0">
                          <a:solidFill>
                            <a:srgbClr val="FF0000"/>
                          </a:solidFill>
                          <a:hlinkClick r:id="rId14"/>
                        </a:rPr>
                        <a:t>http://www.edgenet.com</a:t>
                      </a:r>
                      <a:r>
                        <a:rPr lang="en-US" sz="1600" baseline="0" dirty="0" smtClean="0">
                          <a:solidFill>
                            <a:srgbClr val="FF0000"/>
                          </a:solidFill>
                        </a:rPr>
                        <a:t> </a:t>
                      </a:r>
                      <a:endParaRPr lang="en-US" sz="1600" dirty="0">
                        <a:solidFill>
                          <a:srgbClr val="FF0000"/>
                        </a:solidFill>
                      </a:endParaRPr>
                    </a:p>
                  </a:txBody>
                  <a:tcPr marL="45720" marR="45720" anchor="ctr">
                    <a:lnT w="12700" cap="flat" cmpd="sng" algn="ctr">
                      <a:no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105491086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74320" y="195697"/>
            <a:ext cx="11889564" cy="1515688"/>
          </a:xfrm>
        </p:spPr>
        <p:txBody>
          <a:bodyPr/>
          <a:lstStyle/>
          <a:p>
            <a:pPr>
              <a:lnSpc>
                <a:spcPct val="80000"/>
              </a:lnSpc>
            </a:pPr>
            <a:r>
              <a:rPr lang="en-US" dirty="0"/>
              <a:t>Cluster in a Box </a:t>
            </a:r>
            <a:r>
              <a:rPr lang="en-US" dirty="0" smtClean="0"/>
              <a:t>in 2013</a:t>
            </a:r>
            <a:br>
              <a:rPr lang="en-US" dirty="0" smtClean="0"/>
            </a:br>
            <a:r>
              <a:rPr lang="en-US" sz="3600" b="1" dirty="0" smtClean="0"/>
              <a:t>Building the vision of availability “wherever you buy a server”</a:t>
            </a:r>
            <a:r>
              <a:rPr lang="en-US" sz="4800" dirty="0"/>
              <a:t/>
            </a:r>
            <a:br>
              <a:rPr lang="en-US" sz="4800" dirty="0"/>
            </a:br>
            <a:endParaRPr lang="en-US" dirty="0"/>
          </a:p>
        </p:txBody>
      </p:sp>
      <p:sp>
        <p:nvSpPr>
          <p:cNvPr id="6" name="Rectangle 5"/>
          <p:cNvSpPr/>
          <p:nvPr/>
        </p:nvSpPr>
        <p:spPr bwMode="auto">
          <a:xfrm>
            <a:off x="471422" y="1495274"/>
            <a:ext cx="11431544" cy="5161936"/>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26" tIns="46513" rIns="93026" bIns="46513" numCol="1" rtlCol="0" anchor="ctr" anchorCtr="0" compatLnSpc="1">
            <a:prstTxWarp prst="textNoShape">
              <a:avLst/>
            </a:prstTxWarp>
          </a:bodyPr>
          <a:lstStyle/>
          <a:p>
            <a:pPr algn="ctr" defTabSz="929960" fontAlgn="base">
              <a:lnSpc>
                <a:spcPct val="90000"/>
              </a:lnSpc>
              <a:spcBef>
                <a:spcPct val="0"/>
              </a:spcBef>
              <a:spcAft>
                <a:spcPct val="0"/>
              </a:spcAft>
            </a:pPr>
            <a:endParaRPr lang="en-US" sz="1200" spc="-51" dirty="0">
              <a:gradFill>
                <a:gsLst>
                  <a:gs pos="0">
                    <a:srgbClr val="EFEFEF"/>
                  </a:gs>
                  <a:gs pos="100000">
                    <a:srgbClr val="EFEFEF"/>
                  </a:gs>
                </a:gsLst>
                <a:lin ang="5400000" scaled="0"/>
              </a:gradFill>
            </a:endParaRPr>
          </a:p>
        </p:txBody>
      </p:sp>
      <p:pic>
        <p:nvPicPr>
          <p:cNvPr id="1030" name="Picture 6" descr="http://ts2.mm.bing.net/th?id=I4876497844961545&amp;pid=1.7&amp;w=144&amp;h=146&amp;c=7&amp;rs=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24113" y="4348023"/>
            <a:ext cx="718042" cy="7280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ts4.mm.bing.net/th?id=I4903779486990775&amp;pid=1.7&amp;w=192&amp;h=139&amp;c=7&amp;rs=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12112" y="5859187"/>
            <a:ext cx="934769" cy="63226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media.marketwire.com/attachments/201108/16040_XIOLogo.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41293" y="5239733"/>
            <a:ext cx="878584" cy="52611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broadbandcumbria.com/wp-content/uploads/2011/04/fujitsu_logo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223926" y="4408994"/>
            <a:ext cx="1293224" cy="6670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stscomps.com/LSI_logo.jpg">
            <a:hlinkClick r:id="rId7"/>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123115" y="5778847"/>
            <a:ext cx="1856750" cy="7374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812328" y="5269061"/>
            <a:ext cx="1402130" cy="490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Super Micro Computer, Inc."/>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1754" t="13770" r="20753" b="3752"/>
          <a:stretch/>
        </p:blipFill>
        <p:spPr bwMode="auto">
          <a:xfrm>
            <a:off x="2369058" y="6064463"/>
            <a:ext cx="1433876" cy="3252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http://www.cd-datahouse.co.uk/wp-content/uploads/2009/11/Xyratex-logo13.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232244" y="5311793"/>
            <a:ext cx="1787715" cy="3754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http://www.dpie.com/images/supplierlogos/violin-memory.gif"/>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454254" y="5311793"/>
            <a:ext cx="1203883" cy="3762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mhayashida.OCZ\Documents\OCZ\Accounts\Microsoft\Win8\CIB\OCZ_Logo.gif"/>
          <p:cNvPicPr>
            <a:picLocks noChangeAspect="1" noChangeArrowheads="1"/>
          </p:cNvPicPr>
          <p:nvPr/>
        </p:nvPicPr>
        <p:blipFill>
          <a:blip r:embed="rId13"/>
          <a:srcRect/>
          <a:stretch>
            <a:fillRect/>
          </a:stretch>
        </p:blipFill>
        <p:spPr bwMode="auto">
          <a:xfrm>
            <a:off x="7674905" y="6046255"/>
            <a:ext cx="1091956" cy="361667"/>
          </a:xfrm>
          <a:prstGeom prst="rect">
            <a:avLst/>
          </a:prstGeom>
          <a:noFill/>
        </p:spPr>
      </p:pic>
      <p:pic>
        <p:nvPicPr>
          <p:cNvPr id="34" name="Picture 33"/>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437247" y="4378507"/>
            <a:ext cx="1350501" cy="740983"/>
          </a:xfrm>
          <a:prstGeom prst="rect">
            <a:avLst/>
          </a:prstGeom>
        </p:spPr>
      </p:pic>
      <p:pic>
        <p:nvPicPr>
          <p:cNvPr id="35" name="Picture 48" descr="名称未設定 1のコピー"/>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8894359" y="4514001"/>
            <a:ext cx="1683247" cy="396058"/>
          </a:xfrm>
          <a:prstGeom prst="rect">
            <a:avLst/>
          </a:prstGeom>
          <a:noFill/>
        </p:spPr>
      </p:pic>
      <p:pic>
        <p:nvPicPr>
          <p:cNvPr id="36" name="Picture 3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145131" y="5239733"/>
            <a:ext cx="1203653" cy="450729"/>
          </a:xfrm>
          <a:prstGeom prst="rect">
            <a:avLst/>
          </a:prstGeom>
        </p:spPr>
      </p:pic>
      <p:pic>
        <p:nvPicPr>
          <p:cNvPr id="14" name="Picture 1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914562" y="4327056"/>
            <a:ext cx="859150" cy="769949"/>
          </a:xfrm>
          <a:prstGeom prst="rect">
            <a:avLst/>
          </a:prstGeom>
        </p:spPr>
      </p:pic>
      <p:grpSp>
        <p:nvGrpSpPr>
          <p:cNvPr id="9" name="Group 8"/>
          <p:cNvGrpSpPr/>
          <p:nvPr/>
        </p:nvGrpSpPr>
        <p:grpSpPr>
          <a:xfrm>
            <a:off x="2811350" y="1640511"/>
            <a:ext cx="2115666" cy="1279670"/>
            <a:chOff x="2811350" y="1640511"/>
            <a:chExt cx="2115666" cy="1279670"/>
          </a:xfrm>
        </p:grpSpPr>
        <p:pic>
          <p:nvPicPr>
            <p:cNvPr id="24" name="Picture 23"/>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2821436" y="1710261"/>
              <a:ext cx="2105580" cy="1209920"/>
            </a:xfrm>
            <a:prstGeom prst="rect">
              <a:avLst/>
            </a:prstGeom>
          </p:spPr>
        </p:pic>
        <p:sp>
          <p:nvSpPr>
            <p:cNvPr id="2" name="TextBox 1"/>
            <p:cNvSpPr txBox="1"/>
            <p:nvPr/>
          </p:nvSpPr>
          <p:spPr>
            <a:xfrm>
              <a:off x="2811350" y="1640511"/>
              <a:ext cx="1116878" cy="332399"/>
            </a:xfrm>
            <a:prstGeom prst="rect">
              <a:avLst/>
            </a:prstGeom>
            <a:noFill/>
          </p:spPr>
          <p:txBody>
            <a:bodyPr wrap="square" lIns="0" tIns="0" rIns="0" bIns="0" rtlCol="0">
              <a:spAutoFit/>
            </a:bodyPr>
            <a:lstStyle/>
            <a:p>
              <a:pPr defTabSz="930507">
                <a:lnSpc>
                  <a:spcPct val="90000"/>
                </a:lnSpc>
              </a:pPr>
              <a:r>
                <a:rPr lang="en-US" sz="1200" spc="-51" dirty="0">
                  <a:solidFill>
                    <a:srgbClr val="505050"/>
                  </a:solidFill>
                </a:rPr>
                <a:t>Quanta </a:t>
              </a:r>
              <a:r>
                <a:rPr lang="en-US" sz="1200" spc="-51" dirty="0" err="1">
                  <a:solidFill>
                    <a:srgbClr val="505050"/>
                  </a:solidFill>
                </a:rPr>
                <a:t>Mesos</a:t>
              </a:r>
              <a:r>
                <a:rPr lang="en-US" sz="1200" spc="-51" dirty="0">
                  <a:solidFill>
                    <a:srgbClr val="505050"/>
                  </a:solidFill>
                </a:rPr>
                <a:t> CB220</a:t>
              </a:r>
            </a:p>
          </p:txBody>
        </p:sp>
      </p:grpSp>
      <p:grpSp>
        <p:nvGrpSpPr>
          <p:cNvPr id="19" name="Group 18"/>
          <p:cNvGrpSpPr/>
          <p:nvPr/>
        </p:nvGrpSpPr>
        <p:grpSpPr>
          <a:xfrm>
            <a:off x="7488500" y="1709860"/>
            <a:ext cx="2061353" cy="981142"/>
            <a:chOff x="7488500" y="1709860"/>
            <a:chExt cx="2061353" cy="981142"/>
          </a:xfrm>
        </p:grpSpPr>
        <p:pic>
          <p:nvPicPr>
            <p:cNvPr id="29" name="Picture 2"/>
            <p:cNvPicPr>
              <a:picLocks noChangeAspect="1" noChangeArrowheads="1"/>
            </p:cNvPicPr>
            <p:nvPr/>
          </p:nvPicPr>
          <p:blipFill>
            <a:blip r:embed="rId19" cstate="screen">
              <a:extLst>
                <a:ext uri="{BEBA8EAE-BF5A-486C-A8C5-ECC9F3942E4B}">
                  <a14:imgProps xmlns:a14="http://schemas.microsoft.com/office/drawing/2010/main">
                    <a14:imgLayer r:embed="rId20">
                      <a14:imgEffect>
                        <a14:backgroundRemoval t="1622" b="100000" l="194" r="99612">
                          <a14:foregroundMark x1="20349" y1="14054" x2="79264" y2="13514"/>
                          <a14:foregroundMark x1="79070" y1="14595" x2="89922" y2="21622"/>
                          <a14:foregroundMark x1="20930" y1="11351" x2="8333" y2="23784"/>
                          <a14:foregroundMark x1="45543" y1="10811" x2="65116" y2="10811"/>
                          <a14:foregroundMark x1="23450" y1="38378" x2="30814" y2="39459"/>
                          <a14:foregroundMark x1="65116" y1="57838" x2="69186" y2="57297"/>
                          <a14:backgroundMark x1="20349" y1="7027" x2="79070" y2="7027"/>
                        </a14:backgroundRemoval>
                      </a14:imgEffect>
                    </a14:imgLayer>
                  </a14:imgProps>
                </a:ext>
                <a:ext uri="{28A0092B-C50C-407E-A947-70E740481C1C}">
                  <a14:useLocalDpi xmlns:a14="http://schemas.microsoft.com/office/drawing/2010/main"/>
                </a:ext>
              </a:extLst>
            </a:blip>
            <a:srcRect/>
            <a:stretch>
              <a:fillRect/>
            </a:stretch>
          </p:blipFill>
          <p:spPr bwMode="auto">
            <a:xfrm>
              <a:off x="7488500" y="1885804"/>
              <a:ext cx="2061353" cy="805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7900818" y="1709860"/>
              <a:ext cx="1649035" cy="141017"/>
            </a:xfrm>
            <a:prstGeom prst="rect">
              <a:avLst/>
            </a:prstGeom>
            <a:noFill/>
          </p:spPr>
          <p:txBody>
            <a:bodyPr wrap="square" lIns="0" tIns="0" rIns="0" bIns="0" rtlCol="0">
              <a:spAutoFit/>
            </a:bodyPr>
            <a:lstStyle/>
            <a:p>
              <a:pPr defTabSz="930507">
                <a:lnSpc>
                  <a:spcPct val="90000"/>
                </a:lnSpc>
              </a:pPr>
              <a:r>
                <a:rPr lang="en-US" sz="1221" spc="-51" dirty="0">
                  <a:solidFill>
                    <a:srgbClr val="505050"/>
                  </a:solidFill>
                </a:rPr>
                <a:t>HP </a:t>
              </a:r>
              <a:r>
                <a:rPr lang="en-US" sz="1221" spc="-51" dirty="0" err="1">
                  <a:solidFill>
                    <a:srgbClr val="505050"/>
                  </a:solidFill>
                </a:rPr>
                <a:t>StoreEasy</a:t>
              </a:r>
              <a:r>
                <a:rPr lang="en-US" sz="1221" spc="-51" dirty="0">
                  <a:solidFill>
                    <a:srgbClr val="505050"/>
                  </a:solidFill>
                </a:rPr>
                <a:t> 5530</a:t>
              </a:r>
            </a:p>
          </p:txBody>
        </p:sp>
      </p:grpSp>
      <p:grpSp>
        <p:nvGrpSpPr>
          <p:cNvPr id="16" name="Group 15"/>
          <p:cNvGrpSpPr/>
          <p:nvPr/>
        </p:nvGrpSpPr>
        <p:grpSpPr>
          <a:xfrm>
            <a:off x="3768276" y="3012502"/>
            <a:ext cx="1995469" cy="1399282"/>
            <a:chOff x="4492176" y="2822002"/>
            <a:chExt cx="1995469" cy="1399282"/>
          </a:xfrm>
        </p:grpSpPr>
        <p:pic>
          <p:nvPicPr>
            <p:cNvPr id="26" name="Picture 25"/>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492176" y="2946513"/>
              <a:ext cx="1995469" cy="1274771"/>
            </a:xfrm>
            <a:prstGeom prst="rect">
              <a:avLst/>
            </a:prstGeom>
          </p:spPr>
        </p:pic>
        <p:sp>
          <p:nvSpPr>
            <p:cNvPr id="32" name="TextBox 31"/>
            <p:cNvSpPr txBox="1"/>
            <p:nvPr/>
          </p:nvSpPr>
          <p:spPr>
            <a:xfrm>
              <a:off x="4615707" y="2822002"/>
              <a:ext cx="1479336" cy="332399"/>
            </a:xfrm>
            <a:prstGeom prst="rect">
              <a:avLst/>
            </a:prstGeom>
            <a:noFill/>
          </p:spPr>
          <p:txBody>
            <a:bodyPr wrap="square" lIns="0" tIns="0" rIns="0" bIns="0" rtlCol="0">
              <a:spAutoFit/>
            </a:bodyPr>
            <a:lstStyle/>
            <a:p>
              <a:pPr defTabSz="930507">
                <a:lnSpc>
                  <a:spcPct val="90000"/>
                </a:lnSpc>
              </a:pPr>
              <a:r>
                <a:rPr lang="en-US" sz="1200" spc="-51" dirty="0">
                  <a:solidFill>
                    <a:srgbClr val="505050"/>
                  </a:solidFill>
                </a:rPr>
                <a:t>Fujitsu PRIMERGY BX400</a:t>
              </a:r>
            </a:p>
          </p:txBody>
        </p:sp>
      </p:grpSp>
      <p:grpSp>
        <p:nvGrpSpPr>
          <p:cNvPr id="10" name="Group 9"/>
          <p:cNvGrpSpPr/>
          <p:nvPr/>
        </p:nvGrpSpPr>
        <p:grpSpPr>
          <a:xfrm>
            <a:off x="1684782" y="2958542"/>
            <a:ext cx="1708577" cy="1201133"/>
            <a:chOff x="1932432" y="2958542"/>
            <a:chExt cx="1708577" cy="1201133"/>
          </a:xfrm>
        </p:grpSpPr>
        <p:pic>
          <p:nvPicPr>
            <p:cNvPr id="23" name="Picture 22"/>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1932432" y="3137365"/>
              <a:ext cx="1708577" cy="1022310"/>
            </a:xfrm>
            <a:prstGeom prst="rect">
              <a:avLst/>
            </a:prstGeom>
          </p:spPr>
        </p:pic>
        <p:sp>
          <p:nvSpPr>
            <p:cNvPr id="33" name="TextBox 32"/>
            <p:cNvSpPr txBox="1"/>
            <p:nvPr/>
          </p:nvSpPr>
          <p:spPr>
            <a:xfrm>
              <a:off x="2196364" y="2958542"/>
              <a:ext cx="1282891" cy="169085"/>
            </a:xfrm>
            <a:prstGeom prst="rect">
              <a:avLst/>
            </a:prstGeom>
            <a:noFill/>
          </p:spPr>
          <p:txBody>
            <a:bodyPr wrap="square" lIns="0" tIns="0" rIns="0" bIns="0" rtlCol="0">
              <a:spAutoFit/>
            </a:bodyPr>
            <a:lstStyle/>
            <a:p>
              <a:pPr defTabSz="930507">
                <a:lnSpc>
                  <a:spcPct val="90000"/>
                </a:lnSpc>
              </a:pPr>
              <a:r>
                <a:rPr lang="en-US" sz="1200" spc="-51" dirty="0" smtClean="0">
                  <a:solidFill>
                    <a:srgbClr val="505050"/>
                  </a:solidFill>
                </a:rPr>
                <a:t>WiWynn SV330</a:t>
              </a:r>
              <a:endParaRPr lang="en-US" sz="1200" spc="-51" dirty="0">
                <a:solidFill>
                  <a:srgbClr val="505050"/>
                </a:solidFill>
              </a:endParaRPr>
            </a:p>
          </p:txBody>
        </p:sp>
      </p:grpSp>
      <p:grpSp>
        <p:nvGrpSpPr>
          <p:cNvPr id="18" name="Group 17"/>
          <p:cNvGrpSpPr/>
          <p:nvPr/>
        </p:nvGrpSpPr>
        <p:grpSpPr>
          <a:xfrm>
            <a:off x="5161216" y="1821744"/>
            <a:ext cx="2119473" cy="784390"/>
            <a:chOff x="5161216" y="1821744"/>
            <a:chExt cx="2119473" cy="784390"/>
          </a:xfrm>
        </p:grpSpPr>
        <p:pic>
          <p:nvPicPr>
            <p:cNvPr id="37" name="Picture 36"/>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5161216" y="1945357"/>
              <a:ext cx="2015099" cy="660777"/>
            </a:xfrm>
            <a:prstGeom prst="rect">
              <a:avLst/>
            </a:prstGeom>
          </p:spPr>
        </p:pic>
        <p:sp>
          <p:nvSpPr>
            <p:cNvPr id="38" name="TextBox 37"/>
            <p:cNvSpPr txBox="1"/>
            <p:nvPr/>
          </p:nvSpPr>
          <p:spPr>
            <a:xfrm>
              <a:off x="5317770" y="1821744"/>
              <a:ext cx="1962919" cy="166199"/>
            </a:xfrm>
            <a:prstGeom prst="rect">
              <a:avLst/>
            </a:prstGeom>
            <a:noFill/>
          </p:spPr>
          <p:txBody>
            <a:bodyPr wrap="square" lIns="0" tIns="0" rIns="0" bIns="0" rtlCol="0">
              <a:spAutoFit/>
            </a:bodyPr>
            <a:lstStyle/>
            <a:p>
              <a:pPr>
                <a:lnSpc>
                  <a:spcPct val="90000"/>
                </a:lnSpc>
              </a:pPr>
              <a:r>
                <a:rPr lang="en-US" sz="1200" spc="-50" dirty="0">
                  <a:solidFill>
                    <a:srgbClr val="000000"/>
                  </a:solidFill>
                </a:rPr>
                <a:t>Fujitsu PRIMERGY CX420 S1</a:t>
              </a:r>
              <a:endParaRPr lang="en-US" sz="1200" spc="-50" dirty="0" smtClean="0">
                <a:solidFill>
                  <a:srgbClr val="000000"/>
                </a:solidFill>
              </a:endParaRPr>
            </a:p>
          </p:txBody>
        </p:sp>
      </p:grpSp>
      <p:grpSp>
        <p:nvGrpSpPr>
          <p:cNvPr id="25" name="Group 24"/>
          <p:cNvGrpSpPr/>
          <p:nvPr/>
        </p:nvGrpSpPr>
        <p:grpSpPr>
          <a:xfrm>
            <a:off x="7711813" y="3123387"/>
            <a:ext cx="1972244" cy="1063471"/>
            <a:chOff x="9140563" y="3123387"/>
            <a:chExt cx="1972244" cy="1063471"/>
          </a:xfrm>
        </p:grpSpPr>
        <p:pic>
          <p:nvPicPr>
            <p:cNvPr id="39" name="Picture 38"/>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9320495" y="3258515"/>
              <a:ext cx="1792312" cy="928343"/>
            </a:xfrm>
            <a:prstGeom prst="rect">
              <a:avLst/>
            </a:prstGeom>
          </p:spPr>
        </p:pic>
        <p:sp>
          <p:nvSpPr>
            <p:cNvPr id="40" name="TextBox 39"/>
            <p:cNvSpPr txBox="1"/>
            <p:nvPr/>
          </p:nvSpPr>
          <p:spPr>
            <a:xfrm>
              <a:off x="9140563" y="3123387"/>
              <a:ext cx="1137858" cy="169085"/>
            </a:xfrm>
            <a:prstGeom prst="rect">
              <a:avLst/>
            </a:prstGeom>
            <a:noFill/>
          </p:spPr>
          <p:txBody>
            <a:bodyPr wrap="square" lIns="0" tIns="0" rIns="0" bIns="0" rtlCol="0">
              <a:spAutoFit/>
            </a:bodyPr>
            <a:lstStyle/>
            <a:p>
              <a:pPr defTabSz="930507">
                <a:lnSpc>
                  <a:spcPct val="90000"/>
                </a:lnSpc>
              </a:pPr>
              <a:r>
                <a:rPr lang="en-US" sz="1221" spc="-51" dirty="0" smtClean="0">
                  <a:solidFill>
                    <a:srgbClr val="505050"/>
                  </a:solidFill>
                </a:rPr>
                <a:t>Violin VM6000</a:t>
              </a:r>
              <a:endParaRPr lang="en-US" sz="1221" spc="-51" dirty="0">
                <a:solidFill>
                  <a:srgbClr val="505050"/>
                </a:solidFill>
              </a:endParaRPr>
            </a:p>
          </p:txBody>
        </p:sp>
      </p:grpSp>
      <p:grpSp>
        <p:nvGrpSpPr>
          <p:cNvPr id="8" name="Group 7"/>
          <p:cNvGrpSpPr/>
          <p:nvPr/>
        </p:nvGrpSpPr>
        <p:grpSpPr>
          <a:xfrm>
            <a:off x="784427" y="1744438"/>
            <a:ext cx="1799419" cy="1794587"/>
            <a:chOff x="784427" y="1744438"/>
            <a:chExt cx="1799419" cy="1794587"/>
          </a:xfrm>
        </p:grpSpPr>
        <p:pic>
          <p:nvPicPr>
            <p:cNvPr id="43" name="Picture 6"/>
            <p:cNvPicPr>
              <a:picLocks noChangeAspect="1" noChangeArrowheads="1"/>
            </p:cNvPicPr>
            <p:nvPr/>
          </p:nvPicPr>
          <p:blipFill rotWithShape="1">
            <a:blip r:embed="rId25" cstate="email">
              <a:extLst>
                <a:ext uri="{28A0092B-C50C-407E-A947-70E740481C1C}">
                  <a14:useLocalDpi xmlns:a14="http://schemas.microsoft.com/office/drawing/2010/main"/>
                </a:ext>
              </a:extLst>
            </a:blip>
            <a:srcRect b="23627"/>
            <a:stretch/>
          </p:blipFill>
          <p:spPr bwMode="auto">
            <a:xfrm>
              <a:off x="784427" y="1744438"/>
              <a:ext cx="838901" cy="179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extBox 43"/>
            <p:cNvSpPr txBox="1"/>
            <p:nvPr/>
          </p:nvSpPr>
          <p:spPr>
            <a:xfrm>
              <a:off x="1686189" y="1864772"/>
              <a:ext cx="897657" cy="498598"/>
            </a:xfrm>
            <a:prstGeom prst="rect">
              <a:avLst/>
            </a:prstGeom>
            <a:noFill/>
          </p:spPr>
          <p:txBody>
            <a:bodyPr wrap="square" lIns="0" tIns="0" rIns="0" bIns="0" rtlCol="0">
              <a:spAutoFit/>
            </a:bodyPr>
            <a:lstStyle/>
            <a:p>
              <a:pPr defTabSz="930507">
                <a:lnSpc>
                  <a:spcPct val="90000"/>
                </a:lnSpc>
              </a:pPr>
              <a:r>
                <a:rPr lang="en-US" sz="1200" spc="-51" dirty="0" smtClean="0">
                  <a:solidFill>
                    <a:srgbClr val="505050"/>
                  </a:solidFill>
                </a:rPr>
                <a:t>Dell PowerEdge VRTX</a:t>
              </a:r>
              <a:endParaRPr lang="en-US" sz="1200" spc="-51" dirty="0">
                <a:solidFill>
                  <a:srgbClr val="505050"/>
                </a:solidFill>
              </a:endParaRPr>
            </a:p>
          </p:txBody>
        </p:sp>
      </p:grpSp>
      <p:grpSp>
        <p:nvGrpSpPr>
          <p:cNvPr id="27" name="Group 26"/>
          <p:cNvGrpSpPr/>
          <p:nvPr/>
        </p:nvGrpSpPr>
        <p:grpSpPr>
          <a:xfrm>
            <a:off x="9785497" y="1625733"/>
            <a:ext cx="1881824" cy="1154560"/>
            <a:chOff x="9785499" y="1773310"/>
            <a:chExt cx="1881824" cy="1154560"/>
          </a:xfrm>
        </p:grpSpPr>
        <p:pic>
          <p:nvPicPr>
            <p:cNvPr id="63" name="Picture 3" descr="image001"/>
            <p:cNvPicPr>
              <a:picLocks noChangeAspect="1" noChangeArrowheads="1"/>
            </p:cNvPicPr>
            <p:nvPr/>
          </p:nvPicPr>
          <p:blipFill rotWithShape="1">
            <a:blip r:embed="rId26" cstate="screen">
              <a:extLst>
                <a:ext uri="{28A0092B-C50C-407E-A947-70E740481C1C}">
                  <a14:useLocalDpi xmlns:a14="http://schemas.microsoft.com/office/drawing/2010/main"/>
                </a:ext>
              </a:extLst>
            </a:blip>
            <a:srcRect/>
            <a:stretch/>
          </p:blipFill>
          <p:spPr bwMode="auto">
            <a:xfrm>
              <a:off x="9785499" y="1926587"/>
              <a:ext cx="1881824" cy="100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9838558" y="1773310"/>
              <a:ext cx="1649036" cy="169085"/>
            </a:xfrm>
            <a:prstGeom prst="rect">
              <a:avLst/>
            </a:prstGeom>
            <a:noFill/>
          </p:spPr>
          <p:txBody>
            <a:bodyPr wrap="square" lIns="0" tIns="0" rIns="0" bIns="0" rtlCol="0">
              <a:spAutoFit/>
            </a:bodyPr>
            <a:lstStyle/>
            <a:p>
              <a:pPr defTabSz="930507">
                <a:lnSpc>
                  <a:spcPct val="90000"/>
                </a:lnSpc>
              </a:pPr>
              <a:r>
                <a:rPr lang="en-US" sz="1221" spc="-51" dirty="0" smtClean="0">
                  <a:solidFill>
                    <a:srgbClr val="505050"/>
                  </a:solidFill>
                </a:rPr>
                <a:t>X-IO FSC2200</a:t>
              </a:r>
              <a:endParaRPr lang="en-US" sz="1221" spc="-51" dirty="0">
                <a:solidFill>
                  <a:srgbClr val="505050"/>
                </a:solidFill>
              </a:endParaRPr>
            </a:p>
          </p:txBody>
        </p:sp>
      </p:grpSp>
      <p:sp>
        <p:nvSpPr>
          <p:cNvPr id="45" name="Text Placeholder 3"/>
          <p:cNvSpPr txBox="1">
            <a:spLocks/>
          </p:cNvSpPr>
          <p:nvPr/>
        </p:nvSpPr>
        <p:spPr>
          <a:xfrm>
            <a:off x="3681115" y="6625752"/>
            <a:ext cx="8374524" cy="35086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200" dirty="0" smtClean="0">
                <a:gradFill>
                  <a:gsLst>
                    <a:gs pos="1250">
                      <a:srgbClr val="FFFFFF"/>
                    </a:gs>
                    <a:gs pos="99000">
                      <a:srgbClr val="FFFFFF"/>
                    </a:gs>
                  </a:gsLst>
                  <a:lin ang="5400000" scaled="0"/>
                </a:gradFill>
              </a:rPr>
              <a:t>All logos trademarks or registered trademarks  of the respective partners</a:t>
            </a:r>
          </a:p>
        </p:txBody>
      </p:sp>
      <p:grpSp>
        <p:nvGrpSpPr>
          <p:cNvPr id="7" name="Group 6"/>
          <p:cNvGrpSpPr/>
          <p:nvPr/>
        </p:nvGrpSpPr>
        <p:grpSpPr>
          <a:xfrm>
            <a:off x="6147587" y="2906894"/>
            <a:ext cx="1450590" cy="1248953"/>
            <a:chOff x="7081037" y="2906894"/>
            <a:chExt cx="1450590" cy="1248953"/>
          </a:xfrm>
        </p:grpSpPr>
        <p:sp>
          <p:nvSpPr>
            <p:cNvPr id="42" name="TextBox 41"/>
            <p:cNvSpPr txBox="1"/>
            <p:nvPr/>
          </p:nvSpPr>
          <p:spPr>
            <a:xfrm>
              <a:off x="7393769" y="2906894"/>
              <a:ext cx="1137858" cy="169085"/>
            </a:xfrm>
            <a:prstGeom prst="rect">
              <a:avLst/>
            </a:prstGeom>
            <a:noFill/>
          </p:spPr>
          <p:txBody>
            <a:bodyPr wrap="square" lIns="0" tIns="0" rIns="0" bIns="0" rtlCol="0">
              <a:spAutoFit/>
            </a:bodyPr>
            <a:lstStyle/>
            <a:p>
              <a:pPr defTabSz="930507">
                <a:lnSpc>
                  <a:spcPct val="90000"/>
                </a:lnSpc>
              </a:pPr>
              <a:r>
                <a:rPr lang="en-US" sz="1221" spc="-51" dirty="0" err="1" smtClean="0">
                  <a:solidFill>
                    <a:srgbClr val="505050"/>
                  </a:solidFill>
                </a:rPr>
                <a:t>sTec</a:t>
              </a:r>
              <a:r>
                <a:rPr lang="en-US" sz="1221" spc="-51" dirty="0" smtClean="0">
                  <a:solidFill>
                    <a:srgbClr val="505050"/>
                  </a:solidFill>
                </a:rPr>
                <a:t> s3000</a:t>
              </a:r>
              <a:endParaRPr lang="en-US" sz="1221" spc="-51" dirty="0">
                <a:solidFill>
                  <a:srgbClr val="505050"/>
                </a:solidFill>
              </a:endParaRPr>
            </a:p>
          </p:txBody>
        </p:sp>
        <p:pic>
          <p:nvPicPr>
            <p:cNvPr id="47" name="Picture 46"/>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7081037" y="3074899"/>
              <a:ext cx="1346857" cy="1080948"/>
            </a:xfrm>
            <a:prstGeom prst="rect">
              <a:avLst/>
            </a:prstGeom>
          </p:spPr>
        </p:pic>
      </p:grpSp>
      <p:grpSp>
        <p:nvGrpSpPr>
          <p:cNvPr id="12" name="Group 11"/>
          <p:cNvGrpSpPr/>
          <p:nvPr/>
        </p:nvGrpSpPr>
        <p:grpSpPr>
          <a:xfrm>
            <a:off x="9954822" y="3443039"/>
            <a:ext cx="1748701" cy="1083245"/>
            <a:chOff x="10033568" y="3214581"/>
            <a:chExt cx="1748701" cy="1083245"/>
          </a:xfrm>
        </p:grpSpPr>
        <p:pic>
          <p:nvPicPr>
            <p:cNvPr id="48" name="Picture 47"/>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033568" y="3231118"/>
              <a:ext cx="1748701" cy="1066708"/>
            </a:xfrm>
            <a:prstGeom prst="rect">
              <a:avLst/>
            </a:prstGeom>
          </p:spPr>
        </p:pic>
        <p:sp>
          <p:nvSpPr>
            <p:cNvPr id="49" name="TextBox 48"/>
            <p:cNvSpPr txBox="1"/>
            <p:nvPr/>
          </p:nvSpPr>
          <p:spPr>
            <a:xfrm>
              <a:off x="10033568" y="3214581"/>
              <a:ext cx="1315216" cy="169085"/>
            </a:xfrm>
            <a:prstGeom prst="rect">
              <a:avLst/>
            </a:prstGeom>
            <a:noFill/>
          </p:spPr>
          <p:txBody>
            <a:bodyPr wrap="square" lIns="0" tIns="0" rIns="0" bIns="0" rtlCol="0">
              <a:spAutoFit/>
            </a:bodyPr>
            <a:lstStyle/>
            <a:p>
              <a:pPr defTabSz="930507">
                <a:lnSpc>
                  <a:spcPct val="90000"/>
                </a:lnSpc>
              </a:pPr>
              <a:r>
                <a:rPr lang="en-US" sz="1221" spc="-51" dirty="0" err="1" smtClean="0">
                  <a:solidFill>
                    <a:srgbClr val="505050"/>
                  </a:solidFill>
                </a:rPr>
                <a:t>DataON</a:t>
              </a:r>
              <a:r>
                <a:rPr lang="en-US" sz="1221" spc="-51" dirty="0" smtClean="0">
                  <a:solidFill>
                    <a:srgbClr val="505050"/>
                  </a:solidFill>
                </a:rPr>
                <a:t> DNS-9470</a:t>
              </a:r>
              <a:endParaRPr lang="en-US" sz="1221" spc="-51" dirty="0">
                <a:solidFill>
                  <a:srgbClr val="505050"/>
                </a:solidFill>
              </a:endParaRPr>
            </a:p>
          </p:txBody>
        </p:sp>
      </p:grpSp>
      <p:pic>
        <p:nvPicPr>
          <p:cNvPr id="50" name="Picture 4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35885" y="6015798"/>
            <a:ext cx="1220721" cy="384527"/>
          </a:xfrm>
          <a:prstGeom prst="rect">
            <a:avLst/>
          </a:prstGeom>
        </p:spPr>
      </p:pic>
      <p:grpSp>
        <p:nvGrpSpPr>
          <p:cNvPr id="13" name="Group 12"/>
          <p:cNvGrpSpPr/>
          <p:nvPr/>
        </p:nvGrpSpPr>
        <p:grpSpPr>
          <a:xfrm>
            <a:off x="9950258" y="2850937"/>
            <a:ext cx="1753265" cy="579772"/>
            <a:chOff x="10029004" y="2852023"/>
            <a:chExt cx="1753265" cy="579772"/>
          </a:xfrm>
        </p:grpSpPr>
        <p:pic>
          <p:nvPicPr>
            <p:cNvPr id="51" name="Picture 50"/>
            <p:cNvPicPr>
              <a:picLocks noChangeAspect="1"/>
            </p:cNvPicPr>
            <p:nvPr/>
          </p:nvPicPr>
          <p:blipFill rotWithShape="1">
            <a:blip r:embed="rId30">
              <a:extLst>
                <a:ext uri="{28A0092B-C50C-407E-A947-70E740481C1C}">
                  <a14:useLocalDpi xmlns:a14="http://schemas.microsoft.com/office/drawing/2010/main" val="0"/>
                </a:ext>
              </a:extLst>
            </a:blip>
            <a:srcRect t="31450" b="29445"/>
            <a:stretch/>
          </p:blipFill>
          <p:spPr>
            <a:xfrm>
              <a:off x="10033568" y="3014654"/>
              <a:ext cx="1748701" cy="417141"/>
            </a:xfrm>
            <a:prstGeom prst="rect">
              <a:avLst/>
            </a:prstGeom>
          </p:spPr>
        </p:pic>
        <p:sp>
          <p:nvSpPr>
            <p:cNvPr id="52" name="TextBox 51"/>
            <p:cNvSpPr txBox="1"/>
            <p:nvPr/>
          </p:nvSpPr>
          <p:spPr>
            <a:xfrm>
              <a:off x="10029004" y="2852023"/>
              <a:ext cx="1315216" cy="169085"/>
            </a:xfrm>
            <a:prstGeom prst="rect">
              <a:avLst/>
            </a:prstGeom>
            <a:noFill/>
          </p:spPr>
          <p:txBody>
            <a:bodyPr wrap="square" lIns="0" tIns="0" rIns="0" bIns="0" rtlCol="0">
              <a:spAutoFit/>
            </a:bodyPr>
            <a:lstStyle/>
            <a:p>
              <a:pPr defTabSz="930507">
                <a:lnSpc>
                  <a:spcPct val="90000"/>
                </a:lnSpc>
              </a:pPr>
              <a:r>
                <a:rPr lang="en-US" sz="1221" spc="-51" dirty="0" err="1" smtClean="0">
                  <a:solidFill>
                    <a:srgbClr val="505050"/>
                  </a:solidFill>
                </a:rPr>
                <a:t>DataON</a:t>
              </a:r>
              <a:r>
                <a:rPr lang="en-US" sz="1221" spc="-51" dirty="0" smtClean="0">
                  <a:solidFill>
                    <a:srgbClr val="505050"/>
                  </a:solidFill>
                </a:rPr>
                <a:t> DNS-9220</a:t>
              </a:r>
              <a:endParaRPr lang="en-US" sz="1221" spc="-51" dirty="0">
                <a:solidFill>
                  <a:srgbClr val="505050"/>
                </a:solidFill>
              </a:endParaRPr>
            </a:p>
          </p:txBody>
        </p:sp>
      </p:grpSp>
      <p:sp>
        <p:nvSpPr>
          <p:cNvPr id="54" name="Title 10"/>
          <p:cNvSpPr txBox="1">
            <a:spLocks/>
          </p:cNvSpPr>
          <p:nvPr/>
        </p:nvSpPr>
        <p:spPr>
          <a:xfrm>
            <a:off x="271908" y="858789"/>
            <a:ext cx="11889564" cy="1515688"/>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lang="en-US" sz="3600" b="1" dirty="0" smtClean="0">
                <a:solidFill>
                  <a:schemeClr val="accent5"/>
                </a:solidFill>
              </a:rPr>
              <a:t>Building the vision of availability “wherever you buy a server”</a:t>
            </a:r>
            <a:r>
              <a:rPr lang="en-US" sz="4800" b="1" dirty="0" smtClean="0">
                <a:solidFill>
                  <a:schemeClr val="accent5"/>
                </a:solidFill>
              </a:rPr>
              <a:t/>
            </a:r>
            <a:br>
              <a:rPr lang="en-US" sz="4800" b="1" dirty="0" smtClean="0">
                <a:solidFill>
                  <a:schemeClr val="accent5"/>
                </a:solidFill>
              </a:rPr>
            </a:br>
            <a:endParaRPr lang="en-US" b="1" dirty="0">
              <a:solidFill>
                <a:schemeClr val="accent5"/>
              </a:solidFill>
            </a:endParaRPr>
          </a:p>
        </p:txBody>
      </p:sp>
      <p:pic>
        <p:nvPicPr>
          <p:cNvPr id="55" name="Picture 54"/>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14373" y="5276197"/>
            <a:ext cx="1507951" cy="502650"/>
          </a:xfrm>
          <a:prstGeom prst="rect">
            <a:avLst/>
          </a:prstGeom>
        </p:spPr>
      </p:pic>
    </p:spTree>
    <p:extLst>
      <p:ext uri="{BB962C8B-B14F-4D97-AF65-F5344CB8AC3E}">
        <p14:creationId xmlns:p14="http://schemas.microsoft.com/office/powerpoint/2010/main" val="260448515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250"/>
                                  </p:stCondLst>
                                  <p:childTnLst>
                                    <p:set>
                                      <p:cBhvr>
                                        <p:cTn id="18" dur="1" fill="hold">
                                          <p:stCondLst>
                                            <p:cond delay="0"/>
                                          </p:stCondLst>
                                        </p:cTn>
                                        <p:tgtEl>
                                          <p:spTgt spid="1030"/>
                                        </p:tgtEl>
                                        <p:attrNameLst>
                                          <p:attrName>style.visibility</p:attrName>
                                        </p:attrNameLst>
                                      </p:cBhvr>
                                      <p:to>
                                        <p:strVal val="visible"/>
                                      </p:to>
                                    </p:set>
                                    <p:anim calcmode="lin" valueType="num">
                                      <p:cBhvr>
                                        <p:cTn id="19" dur="1000" fill="hold"/>
                                        <p:tgtEl>
                                          <p:spTgt spid="1030"/>
                                        </p:tgtEl>
                                        <p:attrNameLst>
                                          <p:attrName>ppt_w</p:attrName>
                                        </p:attrNameLst>
                                      </p:cBhvr>
                                      <p:tavLst>
                                        <p:tav tm="0">
                                          <p:val>
                                            <p:fltVal val="0"/>
                                          </p:val>
                                        </p:tav>
                                        <p:tav tm="100000">
                                          <p:val>
                                            <p:strVal val="#ppt_w"/>
                                          </p:val>
                                        </p:tav>
                                      </p:tavLst>
                                    </p:anim>
                                    <p:anim calcmode="lin" valueType="num">
                                      <p:cBhvr>
                                        <p:cTn id="20" dur="1000" fill="hold"/>
                                        <p:tgtEl>
                                          <p:spTgt spid="1030"/>
                                        </p:tgtEl>
                                        <p:attrNameLst>
                                          <p:attrName>ppt_h</p:attrName>
                                        </p:attrNameLst>
                                      </p:cBhvr>
                                      <p:tavLst>
                                        <p:tav tm="0">
                                          <p:val>
                                            <p:fltVal val="0"/>
                                          </p:val>
                                        </p:tav>
                                        <p:tav tm="100000">
                                          <p:val>
                                            <p:strVal val="#ppt_h"/>
                                          </p:val>
                                        </p:tav>
                                      </p:tavLst>
                                    </p:anim>
                                    <p:anim calcmode="lin" valueType="num">
                                      <p:cBhvr>
                                        <p:cTn id="21" dur="1000" fill="hold"/>
                                        <p:tgtEl>
                                          <p:spTgt spid="1030"/>
                                        </p:tgtEl>
                                        <p:attrNameLst>
                                          <p:attrName>style.rotation</p:attrName>
                                        </p:attrNameLst>
                                      </p:cBhvr>
                                      <p:tavLst>
                                        <p:tav tm="0">
                                          <p:val>
                                            <p:fltVal val="90"/>
                                          </p:val>
                                        </p:tav>
                                        <p:tav tm="100000">
                                          <p:val>
                                            <p:fltVal val="0"/>
                                          </p:val>
                                        </p:tav>
                                      </p:tavLst>
                                    </p:anim>
                                    <p:animEffect transition="in" filter="fade">
                                      <p:cBhvr>
                                        <p:cTn id="22" dur="1000"/>
                                        <p:tgtEl>
                                          <p:spTgt spid="1030"/>
                                        </p:tgtEl>
                                      </p:cBhvr>
                                    </p:animEffect>
                                  </p:childTnLst>
                                </p:cTn>
                              </p:par>
                              <p:par>
                                <p:cTn id="23" presetID="31" presetClass="entr" presetSubtype="0" fill="hold" nodeType="withEffect">
                                  <p:stCondLst>
                                    <p:cond delay="25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fltVal val="0"/>
                                          </p:val>
                                        </p:tav>
                                        <p:tav tm="100000">
                                          <p:val>
                                            <p:strVal val="#ppt_w"/>
                                          </p:val>
                                        </p:tav>
                                      </p:tavLst>
                                    </p:anim>
                                    <p:anim calcmode="lin" valueType="num">
                                      <p:cBhvr>
                                        <p:cTn id="26" dur="1000" fill="hold"/>
                                        <p:tgtEl>
                                          <p:spTgt spid="19"/>
                                        </p:tgtEl>
                                        <p:attrNameLst>
                                          <p:attrName>ppt_h</p:attrName>
                                        </p:attrNameLst>
                                      </p:cBhvr>
                                      <p:tavLst>
                                        <p:tav tm="0">
                                          <p:val>
                                            <p:fltVal val="0"/>
                                          </p:val>
                                        </p:tav>
                                        <p:tav tm="100000">
                                          <p:val>
                                            <p:strVal val="#ppt_h"/>
                                          </p:val>
                                        </p:tav>
                                      </p:tavLst>
                                    </p:anim>
                                    <p:anim calcmode="lin" valueType="num">
                                      <p:cBhvr>
                                        <p:cTn id="27" dur="1000" fill="hold"/>
                                        <p:tgtEl>
                                          <p:spTgt spid="19"/>
                                        </p:tgtEl>
                                        <p:attrNameLst>
                                          <p:attrName>style.rotation</p:attrName>
                                        </p:attrNameLst>
                                      </p:cBhvr>
                                      <p:tavLst>
                                        <p:tav tm="0">
                                          <p:val>
                                            <p:fltVal val="90"/>
                                          </p:val>
                                        </p:tav>
                                        <p:tav tm="100000">
                                          <p:val>
                                            <p:fltVal val="0"/>
                                          </p:val>
                                        </p:tav>
                                      </p:tavLst>
                                    </p:anim>
                                    <p:animEffect transition="in" filter="fade">
                                      <p:cBhvr>
                                        <p:cTn id="28" dur="1000"/>
                                        <p:tgtEl>
                                          <p:spTgt spid="19"/>
                                        </p:tgtEl>
                                      </p:cBhvr>
                                    </p:animEffect>
                                  </p:childTnLst>
                                </p:cTn>
                              </p:par>
                              <p:par>
                                <p:cTn id="29" presetID="31" presetClass="entr" presetSubtype="0" fill="hold" nodeType="withEffect">
                                  <p:stCondLst>
                                    <p:cond delay="500"/>
                                  </p:stCondLst>
                                  <p:childTnLst>
                                    <p:set>
                                      <p:cBhvr>
                                        <p:cTn id="30" dur="1" fill="hold">
                                          <p:stCondLst>
                                            <p:cond delay="0"/>
                                          </p:stCondLst>
                                        </p:cTn>
                                        <p:tgtEl>
                                          <p:spTgt spid="1042"/>
                                        </p:tgtEl>
                                        <p:attrNameLst>
                                          <p:attrName>style.visibility</p:attrName>
                                        </p:attrNameLst>
                                      </p:cBhvr>
                                      <p:to>
                                        <p:strVal val="visible"/>
                                      </p:to>
                                    </p:set>
                                    <p:anim calcmode="lin" valueType="num">
                                      <p:cBhvr>
                                        <p:cTn id="31" dur="1000" fill="hold"/>
                                        <p:tgtEl>
                                          <p:spTgt spid="1042"/>
                                        </p:tgtEl>
                                        <p:attrNameLst>
                                          <p:attrName>ppt_w</p:attrName>
                                        </p:attrNameLst>
                                      </p:cBhvr>
                                      <p:tavLst>
                                        <p:tav tm="0">
                                          <p:val>
                                            <p:fltVal val="0"/>
                                          </p:val>
                                        </p:tav>
                                        <p:tav tm="100000">
                                          <p:val>
                                            <p:strVal val="#ppt_w"/>
                                          </p:val>
                                        </p:tav>
                                      </p:tavLst>
                                    </p:anim>
                                    <p:anim calcmode="lin" valueType="num">
                                      <p:cBhvr>
                                        <p:cTn id="32" dur="1000" fill="hold"/>
                                        <p:tgtEl>
                                          <p:spTgt spid="1042"/>
                                        </p:tgtEl>
                                        <p:attrNameLst>
                                          <p:attrName>ppt_h</p:attrName>
                                        </p:attrNameLst>
                                      </p:cBhvr>
                                      <p:tavLst>
                                        <p:tav tm="0">
                                          <p:val>
                                            <p:fltVal val="0"/>
                                          </p:val>
                                        </p:tav>
                                        <p:tav tm="100000">
                                          <p:val>
                                            <p:strVal val="#ppt_h"/>
                                          </p:val>
                                        </p:tav>
                                      </p:tavLst>
                                    </p:anim>
                                    <p:anim calcmode="lin" valueType="num">
                                      <p:cBhvr>
                                        <p:cTn id="33" dur="1000" fill="hold"/>
                                        <p:tgtEl>
                                          <p:spTgt spid="1042"/>
                                        </p:tgtEl>
                                        <p:attrNameLst>
                                          <p:attrName>style.rotation</p:attrName>
                                        </p:attrNameLst>
                                      </p:cBhvr>
                                      <p:tavLst>
                                        <p:tav tm="0">
                                          <p:val>
                                            <p:fltVal val="90"/>
                                          </p:val>
                                        </p:tav>
                                        <p:tav tm="100000">
                                          <p:val>
                                            <p:fltVal val="0"/>
                                          </p:val>
                                        </p:tav>
                                      </p:tavLst>
                                    </p:anim>
                                    <p:animEffect transition="in" filter="fade">
                                      <p:cBhvr>
                                        <p:cTn id="34" dur="1000"/>
                                        <p:tgtEl>
                                          <p:spTgt spid="1042"/>
                                        </p:tgtEl>
                                      </p:cBhvr>
                                    </p:animEffect>
                                  </p:childTnLst>
                                </p:cTn>
                              </p:par>
                              <p:par>
                                <p:cTn id="35" presetID="31" presetClass="entr" presetSubtype="0" fill="hold" nodeType="withEffect">
                                  <p:stCondLst>
                                    <p:cond delay="50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 calcmode="lin" valueType="num">
                                      <p:cBhvr>
                                        <p:cTn id="39" dur="1000" fill="hold"/>
                                        <p:tgtEl>
                                          <p:spTgt spid="16"/>
                                        </p:tgtEl>
                                        <p:attrNameLst>
                                          <p:attrName>style.rotation</p:attrName>
                                        </p:attrNameLst>
                                      </p:cBhvr>
                                      <p:tavLst>
                                        <p:tav tm="0">
                                          <p:val>
                                            <p:fltVal val="90"/>
                                          </p:val>
                                        </p:tav>
                                        <p:tav tm="100000">
                                          <p:val>
                                            <p:fltVal val="0"/>
                                          </p:val>
                                        </p:tav>
                                      </p:tavLst>
                                    </p:anim>
                                    <p:animEffect transition="in" filter="fade">
                                      <p:cBhvr>
                                        <p:cTn id="40" dur="1000"/>
                                        <p:tgtEl>
                                          <p:spTgt spid="16"/>
                                        </p:tgtEl>
                                      </p:cBhvr>
                                    </p:animEffect>
                                  </p:childTnLst>
                                </p:cTn>
                              </p:par>
                              <p:par>
                                <p:cTn id="41" presetID="31" presetClass="entr" presetSubtype="0" fill="hold" nodeType="withEffect">
                                  <p:stCondLst>
                                    <p:cond delay="750"/>
                                  </p:stCondLst>
                                  <p:childTnLst>
                                    <p:set>
                                      <p:cBhvr>
                                        <p:cTn id="42" dur="1" fill="hold">
                                          <p:stCondLst>
                                            <p:cond delay="0"/>
                                          </p:stCondLst>
                                        </p:cTn>
                                        <p:tgtEl>
                                          <p:spTgt spid="18"/>
                                        </p:tgtEl>
                                        <p:attrNameLst>
                                          <p:attrName>style.visibility</p:attrName>
                                        </p:attrNameLst>
                                      </p:cBhvr>
                                      <p:to>
                                        <p:strVal val="visible"/>
                                      </p:to>
                                    </p:set>
                                    <p:anim calcmode="lin" valueType="num">
                                      <p:cBhvr>
                                        <p:cTn id="43" dur="900" fill="hold"/>
                                        <p:tgtEl>
                                          <p:spTgt spid="18"/>
                                        </p:tgtEl>
                                        <p:attrNameLst>
                                          <p:attrName>ppt_w</p:attrName>
                                        </p:attrNameLst>
                                      </p:cBhvr>
                                      <p:tavLst>
                                        <p:tav tm="0">
                                          <p:val>
                                            <p:fltVal val="0"/>
                                          </p:val>
                                        </p:tav>
                                        <p:tav tm="100000">
                                          <p:val>
                                            <p:strVal val="#ppt_w"/>
                                          </p:val>
                                        </p:tav>
                                      </p:tavLst>
                                    </p:anim>
                                    <p:anim calcmode="lin" valueType="num">
                                      <p:cBhvr>
                                        <p:cTn id="44" dur="900" fill="hold"/>
                                        <p:tgtEl>
                                          <p:spTgt spid="18"/>
                                        </p:tgtEl>
                                        <p:attrNameLst>
                                          <p:attrName>ppt_h</p:attrName>
                                        </p:attrNameLst>
                                      </p:cBhvr>
                                      <p:tavLst>
                                        <p:tav tm="0">
                                          <p:val>
                                            <p:fltVal val="0"/>
                                          </p:val>
                                        </p:tav>
                                        <p:tav tm="100000">
                                          <p:val>
                                            <p:strVal val="#ppt_h"/>
                                          </p:val>
                                        </p:tav>
                                      </p:tavLst>
                                    </p:anim>
                                    <p:anim calcmode="lin" valueType="num">
                                      <p:cBhvr>
                                        <p:cTn id="45" dur="900" fill="hold"/>
                                        <p:tgtEl>
                                          <p:spTgt spid="18"/>
                                        </p:tgtEl>
                                        <p:attrNameLst>
                                          <p:attrName>style.rotation</p:attrName>
                                        </p:attrNameLst>
                                      </p:cBhvr>
                                      <p:tavLst>
                                        <p:tav tm="0">
                                          <p:val>
                                            <p:fltVal val="90"/>
                                          </p:val>
                                        </p:tav>
                                        <p:tav tm="100000">
                                          <p:val>
                                            <p:fltVal val="0"/>
                                          </p:val>
                                        </p:tav>
                                      </p:tavLst>
                                    </p:anim>
                                    <p:animEffect transition="in" filter="fade">
                                      <p:cBhvr>
                                        <p:cTn id="46" dur="900"/>
                                        <p:tgtEl>
                                          <p:spTgt spid="18"/>
                                        </p:tgtEl>
                                      </p:cBhvr>
                                    </p:animEffect>
                                  </p:childTnLst>
                                </p:cTn>
                              </p:par>
                              <p:par>
                                <p:cTn id="47" presetID="31" presetClass="entr" presetSubtype="0" fill="hold" nodeType="withEffect">
                                  <p:stCondLst>
                                    <p:cond delay="1000"/>
                                  </p:stCondLst>
                                  <p:childTnLst>
                                    <p:set>
                                      <p:cBhvr>
                                        <p:cTn id="48" dur="1" fill="hold">
                                          <p:stCondLst>
                                            <p:cond delay="0"/>
                                          </p:stCondLst>
                                        </p:cTn>
                                        <p:tgtEl>
                                          <p:spTgt spid="1026"/>
                                        </p:tgtEl>
                                        <p:attrNameLst>
                                          <p:attrName>style.visibility</p:attrName>
                                        </p:attrNameLst>
                                      </p:cBhvr>
                                      <p:to>
                                        <p:strVal val="visible"/>
                                      </p:to>
                                    </p:set>
                                    <p:anim calcmode="lin" valueType="num">
                                      <p:cBhvr>
                                        <p:cTn id="49" dur="1000" fill="hold"/>
                                        <p:tgtEl>
                                          <p:spTgt spid="1026"/>
                                        </p:tgtEl>
                                        <p:attrNameLst>
                                          <p:attrName>ppt_w</p:attrName>
                                        </p:attrNameLst>
                                      </p:cBhvr>
                                      <p:tavLst>
                                        <p:tav tm="0">
                                          <p:val>
                                            <p:fltVal val="0"/>
                                          </p:val>
                                        </p:tav>
                                        <p:tav tm="100000">
                                          <p:val>
                                            <p:strVal val="#ppt_w"/>
                                          </p:val>
                                        </p:tav>
                                      </p:tavLst>
                                    </p:anim>
                                    <p:anim calcmode="lin" valueType="num">
                                      <p:cBhvr>
                                        <p:cTn id="50" dur="1000" fill="hold"/>
                                        <p:tgtEl>
                                          <p:spTgt spid="1026"/>
                                        </p:tgtEl>
                                        <p:attrNameLst>
                                          <p:attrName>ppt_h</p:attrName>
                                        </p:attrNameLst>
                                      </p:cBhvr>
                                      <p:tavLst>
                                        <p:tav tm="0">
                                          <p:val>
                                            <p:fltVal val="0"/>
                                          </p:val>
                                        </p:tav>
                                        <p:tav tm="100000">
                                          <p:val>
                                            <p:strVal val="#ppt_h"/>
                                          </p:val>
                                        </p:tav>
                                      </p:tavLst>
                                    </p:anim>
                                    <p:anim calcmode="lin" valueType="num">
                                      <p:cBhvr>
                                        <p:cTn id="51" dur="1000" fill="hold"/>
                                        <p:tgtEl>
                                          <p:spTgt spid="1026"/>
                                        </p:tgtEl>
                                        <p:attrNameLst>
                                          <p:attrName>style.rotation</p:attrName>
                                        </p:attrNameLst>
                                      </p:cBhvr>
                                      <p:tavLst>
                                        <p:tav tm="0">
                                          <p:val>
                                            <p:fltVal val="90"/>
                                          </p:val>
                                        </p:tav>
                                        <p:tav tm="100000">
                                          <p:val>
                                            <p:fltVal val="0"/>
                                          </p:val>
                                        </p:tav>
                                      </p:tavLst>
                                    </p:anim>
                                    <p:animEffect transition="in" filter="fade">
                                      <p:cBhvr>
                                        <p:cTn id="52" dur="1000"/>
                                        <p:tgtEl>
                                          <p:spTgt spid="1026"/>
                                        </p:tgtEl>
                                      </p:cBhvr>
                                    </p:animEffect>
                                  </p:childTnLst>
                                </p:cTn>
                              </p:par>
                              <p:par>
                                <p:cTn id="53" presetID="31" presetClass="entr" presetSubtype="0" fill="hold" nodeType="withEffect">
                                  <p:stCondLst>
                                    <p:cond delay="1250"/>
                                  </p:stCondLst>
                                  <p:childTnLst>
                                    <p:set>
                                      <p:cBhvr>
                                        <p:cTn id="54" dur="1" fill="hold">
                                          <p:stCondLst>
                                            <p:cond delay="0"/>
                                          </p:stCondLst>
                                        </p:cTn>
                                        <p:tgtEl>
                                          <p:spTgt spid="55"/>
                                        </p:tgtEl>
                                        <p:attrNameLst>
                                          <p:attrName>style.visibility</p:attrName>
                                        </p:attrNameLst>
                                      </p:cBhvr>
                                      <p:to>
                                        <p:strVal val="visible"/>
                                      </p:to>
                                    </p:set>
                                    <p:anim calcmode="lin" valueType="num">
                                      <p:cBhvr>
                                        <p:cTn id="55" dur="1000" fill="hold"/>
                                        <p:tgtEl>
                                          <p:spTgt spid="55"/>
                                        </p:tgtEl>
                                        <p:attrNameLst>
                                          <p:attrName>ppt_w</p:attrName>
                                        </p:attrNameLst>
                                      </p:cBhvr>
                                      <p:tavLst>
                                        <p:tav tm="0">
                                          <p:val>
                                            <p:fltVal val="0"/>
                                          </p:val>
                                        </p:tav>
                                        <p:tav tm="100000">
                                          <p:val>
                                            <p:strVal val="#ppt_w"/>
                                          </p:val>
                                        </p:tav>
                                      </p:tavLst>
                                    </p:anim>
                                    <p:anim calcmode="lin" valueType="num">
                                      <p:cBhvr>
                                        <p:cTn id="56" dur="1000" fill="hold"/>
                                        <p:tgtEl>
                                          <p:spTgt spid="55"/>
                                        </p:tgtEl>
                                        <p:attrNameLst>
                                          <p:attrName>ppt_h</p:attrName>
                                        </p:attrNameLst>
                                      </p:cBhvr>
                                      <p:tavLst>
                                        <p:tav tm="0">
                                          <p:val>
                                            <p:fltVal val="0"/>
                                          </p:val>
                                        </p:tav>
                                        <p:tav tm="100000">
                                          <p:val>
                                            <p:strVal val="#ppt_h"/>
                                          </p:val>
                                        </p:tav>
                                      </p:tavLst>
                                    </p:anim>
                                    <p:anim calcmode="lin" valueType="num">
                                      <p:cBhvr>
                                        <p:cTn id="57" dur="1000" fill="hold"/>
                                        <p:tgtEl>
                                          <p:spTgt spid="55"/>
                                        </p:tgtEl>
                                        <p:attrNameLst>
                                          <p:attrName>style.rotation</p:attrName>
                                        </p:attrNameLst>
                                      </p:cBhvr>
                                      <p:tavLst>
                                        <p:tav tm="0">
                                          <p:val>
                                            <p:fltVal val="90"/>
                                          </p:val>
                                        </p:tav>
                                        <p:tav tm="100000">
                                          <p:val>
                                            <p:fltVal val="0"/>
                                          </p:val>
                                        </p:tav>
                                      </p:tavLst>
                                    </p:anim>
                                    <p:animEffect transition="in" filter="fade">
                                      <p:cBhvr>
                                        <p:cTn id="58" dur="1000"/>
                                        <p:tgtEl>
                                          <p:spTgt spid="55"/>
                                        </p:tgtEl>
                                      </p:cBhvr>
                                    </p:animEffect>
                                  </p:childTnLst>
                                </p:cTn>
                              </p:par>
                              <p:par>
                                <p:cTn id="59" presetID="31" presetClass="entr" presetSubtype="0" fill="hold" nodeType="withEffect">
                                  <p:stCondLst>
                                    <p:cond delay="1250"/>
                                  </p:stCondLst>
                                  <p:childTnLst>
                                    <p:set>
                                      <p:cBhvr>
                                        <p:cTn id="60" dur="1" fill="hold">
                                          <p:stCondLst>
                                            <p:cond delay="0"/>
                                          </p:stCondLst>
                                        </p:cTn>
                                        <p:tgtEl>
                                          <p:spTgt spid="9"/>
                                        </p:tgtEl>
                                        <p:attrNameLst>
                                          <p:attrName>style.visibility</p:attrName>
                                        </p:attrNameLst>
                                      </p:cBhvr>
                                      <p:to>
                                        <p:strVal val="visible"/>
                                      </p:to>
                                    </p:set>
                                    <p:anim calcmode="lin" valueType="num">
                                      <p:cBhvr>
                                        <p:cTn id="61" dur="1000" fill="hold"/>
                                        <p:tgtEl>
                                          <p:spTgt spid="9"/>
                                        </p:tgtEl>
                                        <p:attrNameLst>
                                          <p:attrName>ppt_w</p:attrName>
                                        </p:attrNameLst>
                                      </p:cBhvr>
                                      <p:tavLst>
                                        <p:tav tm="0">
                                          <p:val>
                                            <p:fltVal val="0"/>
                                          </p:val>
                                        </p:tav>
                                        <p:tav tm="100000">
                                          <p:val>
                                            <p:strVal val="#ppt_w"/>
                                          </p:val>
                                        </p:tav>
                                      </p:tavLst>
                                    </p:anim>
                                    <p:anim calcmode="lin" valueType="num">
                                      <p:cBhvr>
                                        <p:cTn id="62" dur="1000" fill="hold"/>
                                        <p:tgtEl>
                                          <p:spTgt spid="9"/>
                                        </p:tgtEl>
                                        <p:attrNameLst>
                                          <p:attrName>ppt_h</p:attrName>
                                        </p:attrNameLst>
                                      </p:cBhvr>
                                      <p:tavLst>
                                        <p:tav tm="0">
                                          <p:val>
                                            <p:fltVal val="0"/>
                                          </p:val>
                                        </p:tav>
                                        <p:tav tm="100000">
                                          <p:val>
                                            <p:strVal val="#ppt_h"/>
                                          </p:val>
                                        </p:tav>
                                      </p:tavLst>
                                    </p:anim>
                                    <p:anim calcmode="lin" valueType="num">
                                      <p:cBhvr>
                                        <p:cTn id="63" dur="1000" fill="hold"/>
                                        <p:tgtEl>
                                          <p:spTgt spid="9"/>
                                        </p:tgtEl>
                                        <p:attrNameLst>
                                          <p:attrName>style.rotation</p:attrName>
                                        </p:attrNameLst>
                                      </p:cBhvr>
                                      <p:tavLst>
                                        <p:tav tm="0">
                                          <p:val>
                                            <p:fltVal val="90"/>
                                          </p:val>
                                        </p:tav>
                                        <p:tav tm="100000">
                                          <p:val>
                                            <p:fltVal val="0"/>
                                          </p:val>
                                        </p:tav>
                                      </p:tavLst>
                                    </p:anim>
                                    <p:animEffect transition="in" filter="fade">
                                      <p:cBhvr>
                                        <p:cTn id="64" dur="1000"/>
                                        <p:tgtEl>
                                          <p:spTgt spid="9"/>
                                        </p:tgtEl>
                                      </p:cBhvr>
                                    </p:animEffect>
                                  </p:childTnLst>
                                </p:cTn>
                              </p:par>
                              <p:par>
                                <p:cTn id="65" presetID="31" presetClass="entr" presetSubtype="0" fill="hold" nodeType="withEffect">
                                  <p:stCondLst>
                                    <p:cond delay="1500"/>
                                  </p:stCondLst>
                                  <p:childTnLst>
                                    <p:set>
                                      <p:cBhvr>
                                        <p:cTn id="66" dur="1" fill="hold">
                                          <p:stCondLst>
                                            <p:cond delay="0"/>
                                          </p:stCondLst>
                                        </p:cTn>
                                        <p:tgtEl>
                                          <p:spTgt spid="3"/>
                                        </p:tgtEl>
                                        <p:attrNameLst>
                                          <p:attrName>style.visibility</p:attrName>
                                        </p:attrNameLst>
                                      </p:cBhvr>
                                      <p:to>
                                        <p:strVal val="visible"/>
                                      </p:to>
                                    </p:set>
                                    <p:anim calcmode="lin" valueType="num">
                                      <p:cBhvr>
                                        <p:cTn id="67" dur="1000" fill="hold"/>
                                        <p:tgtEl>
                                          <p:spTgt spid="3"/>
                                        </p:tgtEl>
                                        <p:attrNameLst>
                                          <p:attrName>ppt_w</p:attrName>
                                        </p:attrNameLst>
                                      </p:cBhvr>
                                      <p:tavLst>
                                        <p:tav tm="0">
                                          <p:val>
                                            <p:fltVal val="0"/>
                                          </p:val>
                                        </p:tav>
                                        <p:tav tm="100000">
                                          <p:val>
                                            <p:strVal val="#ppt_w"/>
                                          </p:val>
                                        </p:tav>
                                      </p:tavLst>
                                    </p:anim>
                                    <p:anim calcmode="lin" valueType="num">
                                      <p:cBhvr>
                                        <p:cTn id="68" dur="1000" fill="hold"/>
                                        <p:tgtEl>
                                          <p:spTgt spid="3"/>
                                        </p:tgtEl>
                                        <p:attrNameLst>
                                          <p:attrName>ppt_h</p:attrName>
                                        </p:attrNameLst>
                                      </p:cBhvr>
                                      <p:tavLst>
                                        <p:tav tm="0">
                                          <p:val>
                                            <p:fltVal val="0"/>
                                          </p:val>
                                        </p:tav>
                                        <p:tav tm="100000">
                                          <p:val>
                                            <p:strVal val="#ppt_h"/>
                                          </p:val>
                                        </p:tav>
                                      </p:tavLst>
                                    </p:anim>
                                    <p:anim calcmode="lin" valueType="num">
                                      <p:cBhvr>
                                        <p:cTn id="69" dur="1000" fill="hold"/>
                                        <p:tgtEl>
                                          <p:spTgt spid="3"/>
                                        </p:tgtEl>
                                        <p:attrNameLst>
                                          <p:attrName>style.rotation</p:attrName>
                                        </p:attrNameLst>
                                      </p:cBhvr>
                                      <p:tavLst>
                                        <p:tav tm="0">
                                          <p:val>
                                            <p:fltVal val="90"/>
                                          </p:val>
                                        </p:tav>
                                        <p:tav tm="100000">
                                          <p:val>
                                            <p:fltVal val="0"/>
                                          </p:val>
                                        </p:tav>
                                      </p:tavLst>
                                    </p:anim>
                                    <p:animEffect transition="in" filter="fade">
                                      <p:cBhvr>
                                        <p:cTn id="70" dur="1000"/>
                                        <p:tgtEl>
                                          <p:spTgt spid="3"/>
                                        </p:tgtEl>
                                      </p:cBhvr>
                                    </p:animEffect>
                                  </p:childTnLst>
                                </p:cTn>
                              </p:par>
                              <p:par>
                                <p:cTn id="71" presetID="31" presetClass="entr" presetSubtype="0" fill="hold" nodeType="withEffect">
                                  <p:stCondLst>
                                    <p:cond delay="15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1000" fill="hold"/>
                                        <p:tgtEl>
                                          <p:spTgt spid="10"/>
                                        </p:tgtEl>
                                        <p:attrNameLst>
                                          <p:attrName>ppt_w</p:attrName>
                                        </p:attrNameLst>
                                      </p:cBhvr>
                                      <p:tavLst>
                                        <p:tav tm="0">
                                          <p:val>
                                            <p:fltVal val="0"/>
                                          </p:val>
                                        </p:tav>
                                        <p:tav tm="100000">
                                          <p:val>
                                            <p:strVal val="#ppt_w"/>
                                          </p:val>
                                        </p:tav>
                                      </p:tavLst>
                                    </p:anim>
                                    <p:anim calcmode="lin" valueType="num">
                                      <p:cBhvr>
                                        <p:cTn id="74" dur="1000" fill="hold"/>
                                        <p:tgtEl>
                                          <p:spTgt spid="10"/>
                                        </p:tgtEl>
                                        <p:attrNameLst>
                                          <p:attrName>ppt_h</p:attrName>
                                        </p:attrNameLst>
                                      </p:cBhvr>
                                      <p:tavLst>
                                        <p:tav tm="0">
                                          <p:val>
                                            <p:fltVal val="0"/>
                                          </p:val>
                                        </p:tav>
                                        <p:tav tm="100000">
                                          <p:val>
                                            <p:strVal val="#ppt_h"/>
                                          </p:val>
                                        </p:tav>
                                      </p:tavLst>
                                    </p:anim>
                                    <p:anim calcmode="lin" valueType="num">
                                      <p:cBhvr>
                                        <p:cTn id="75" dur="1000" fill="hold"/>
                                        <p:tgtEl>
                                          <p:spTgt spid="10"/>
                                        </p:tgtEl>
                                        <p:attrNameLst>
                                          <p:attrName>style.rotation</p:attrName>
                                        </p:attrNameLst>
                                      </p:cBhvr>
                                      <p:tavLst>
                                        <p:tav tm="0">
                                          <p:val>
                                            <p:fltVal val="90"/>
                                          </p:val>
                                        </p:tav>
                                        <p:tav tm="100000">
                                          <p:val>
                                            <p:fltVal val="0"/>
                                          </p:val>
                                        </p:tav>
                                      </p:tavLst>
                                    </p:anim>
                                    <p:animEffect transition="in" filter="fade">
                                      <p:cBhvr>
                                        <p:cTn id="76" dur="1000"/>
                                        <p:tgtEl>
                                          <p:spTgt spid="10"/>
                                        </p:tgtEl>
                                      </p:cBhvr>
                                    </p:animEffect>
                                  </p:childTnLst>
                                </p:cTn>
                              </p:par>
                              <p:par>
                                <p:cTn id="77" presetID="31" presetClass="entr" presetSubtype="0" fill="hold" nodeType="withEffect">
                                  <p:stCondLst>
                                    <p:cond delay="1750"/>
                                  </p:stCondLst>
                                  <p:childTnLst>
                                    <p:set>
                                      <p:cBhvr>
                                        <p:cTn id="78" dur="1" fill="hold">
                                          <p:stCondLst>
                                            <p:cond delay="0"/>
                                          </p:stCondLst>
                                        </p:cTn>
                                        <p:tgtEl>
                                          <p:spTgt spid="1038"/>
                                        </p:tgtEl>
                                        <p:attrNameLst>
                                          <p:attrName>style.visibility</p:attrName>
                                        </p:attrNameLst>
                                      </p:cBhvr>
                                      <p:to>
                                        <p:strVal val="visible"/>
                                      </p:to>
                                    </p:set>
                                    <p:anim calcmode="lin" valueType="num">
                                      <p:cBhvr>
                                        <p:cTn id="79" dur="1000" fill="hold"/>
                                        <p:tgtEl>
                                          <p:spTgt spid="1038"/>
                                        </p:tgtEl>
                                        <p:attrNameLst>
                                          <p:attrName>ppt_w</p:attrName>
                                        </p:attrNameLst>
                                      </p:cBhvr>
                                      <p:tavLst>
                                        <p:tav tm="0">
                                          <p:val>
                                            <p:fltVal val="0"/>
                                          </p:val>
                                        </p:tav>
                                        <p:tav tm="100000">
                                          <p:val>
                                            <p:strVal val="#ppt_w"/>
                                          </p:val>
                                        </p:tav>
                                      </p:tavLst>
                                    </p:anim>
                                    <p:anim calcmode="lin" valueType="num">
                                      <p:cBhvr>
                                        <p:cTn id="80" dur="1000" fill="hold"/>
                                        <p:tgtEl>
                                          <p:spTgt spid="1038"/>
                                        </p:tgtEl>
                                        <p:attrNameLst>
                                          <p:attrName>ppt_h</p:attrName>
                                        </p:attrNameLst>
                                      </p:cBhvr>
                                      <p:tavLst>
                                        <p:tav tm="0">
                                          <p:val>
                                            <p:fltVal val="0"/>
                                          </p:val>
                                        </p:tav>
                                        <p:tav tm="100000">
                                          <p:val>
                                            <p:strVal val="#ppt_h"/>
                                          </p:val>
                                        </p:tav>
                                      </p:tavLst>
                                    </p:anim>
                                    <p:anim calcmode="lin" valueType="num">
                                      <p:cBhvr>
                                        <p:cTn id="81" dur="1000" fill="hold"/>
                                        <p:tgtEl>
                                          <p:spTgt spid="1038"/>
                                        </p:tgtEl>
                                        <p:attrNameLst>
                                          <p:attrName>style.rotation</p:attrName>
                                        </p:attrNameLst>
                                      </p:cBhvr>
                                      <p:tavLst>
                                        <p:tav tm="0">
                                          <p:val>
                                            <p:fltVal val="90"/>
                                          </p:val>
                                        </p:tav>
                                        <p:tav tm="100000">
                                          <p:val>
                                            <p:fltVal val="0"/>
                                          </p:val>
                                        </p:tav>
                                      </p:tavLst>
                                    </p:anim>
                                    <p:animEffect transition="in" filter="fade">
                                      <p:cBhvr>
                                        <p:cTn id="82" dur="1000"/>
                                        <p:tgtEl>
                                          <p:spTgt spid="1038"/>
                                        </p:tgtEl>
                                      </p:cBhvr>
                                    </p:animEffect>
                                  </p:childTnLst>
                                </p:cTn>
                              </p:par>
                              <p:par>
                                <p:cTn id="83" presetID="31" presetClass="entr" presetSubtype="0" fill="hold" nodeType="withEffect">
                                  <p:stCondLst>
                                    <p:cond delay="1750"/>
                                  </p:stCondLst>
                                  <p:childTnLst>
                                    <p:set>
                                      <p:cBhvr>
                                        <p:cTn id="84" dur="1" fill="hold">
                                          <p:stCondLst>
                                            <p:cond delay="0"/>
                                          </p:stCondLst>
                                        </p:cTn>
                                        <p:tgtEl>
                                          <p:spTgt spid="27"/>
                                        </p:tgtEl>
                                        <p:attrNameLst>
                                          <p:attrName>style.visibility</p:attrName>
                                        </p:attrNameLst>
                                      </p:cBhvr>
                                      <p:to>
                                        <p:strVal val="visible"/>
                                      </p:to>
                                    </p:set>
                                    <p:anim calcmode="lin" valueType="num">
                                      <p:cBhvr>
                                        <p:cTn id="85" dur="1000" fill="hold"/>
                                        <p:tgtEl>
                                          <p:spTgt spid="27"/>
                                        </p:tgtEl>
                                        <p:attrNameLst>
                                          <p:attrName>ppt_w</p:attrName>
                                        </p:attrNameLst>
                                      </p:cBhvr>
                                      <p:tavLst>
                                        <p:tav tm="0">
                                          <p:val>
                                            <p:fltVal val="0"/>
                                          </p:val>
                                        </p:tav>
                                        <p:tav tm="100000">
                                          <p:val>
                                            <p:strVal val="#ppt_w"/>
                                          </p:val>
                                        </p:tav>
                                      </p:tavLst>
                                    </p:anim>
                                    <p:anim calcmode="lin" valueType="num">
                                      <p:cBhvr>
                                        <p:cTn id="86" dur="1000" fill="hold"/>
                                        <p:tgtEl>
                                          <p:spTgt spid="27"/>
                                        </p:tgtEl>
                                        <p:attrNameLst>
                                          <p:attrName>ppt_h</p:attrName>
                                        </p:attrNameLst>
                                      </p:cBhvr>
                                      <p:tavLst>
                                        <p:tav tm="0">
                                          <p:val>
                                            <p:fltVal val="0"/>
                                          </p:val>
                                        </p:tav>
                                        <p:tav tm="100000">
                                          <p:val>
                                            <p:strVal val="#ppt_h"/>
                                          </p:val>
                                        </p:tav>
                                      </p:tavLst>
                                    </p:anim>
                                    <p:anim calcmode="lin" valueType="num">
                                      <p:cBhvr>
                                        <p:cTn id="87" dur="1000" fill="hold"/>
                                        <p:tgtEl>
                                          <p:spTgt spid="27"/>
                                        </p:tgtEl>
                                        <p:attrNameLst>
                                          <p:attrName>style.rotation</p:attrName>
                                        </p:attrNameLst>
                                      </p:cBhvr>
                                      <p:tavLst>
                                        <p:tav tm="0">
                                          <p:val>
                                            <p:fltVal val="90"/>
                                          </p:val>
                                        </p:tav>
                                        <p:tav tm="100000">
                                          <p:val>
                                            <p:fltVal val="0"/>
                                          </p:val>
                                        </p:tav>
                                      </p:tavLst>
                                    </p:anim>
                                    <p:animEffect transition="in" filter="fade">
                                      <p:cBhvr>
                                        <p:cTn id="88" dur="1000"/>
                                        <p:tgtEl>
                                          <p:spTgt spid="27"/>
                                        </p:tgtEl>
                                      </p:cBhvr>
                                    </p:animEffect>
                                  </p:childTnLst>
                                </p:cTn>
                              </p:par>
                              <p:par>
                                <p:cTn id="89" presetID="31" presetClass="entr" presetSubtype="0" fill="hold" nodeType="withEffect">
                                  <p:stCondLst>
                                    <p:cond delay="2000"/>
                                  </p:stCondLst>
                                  <p:childTnLst>
                                    <p:set>
                                      <p:cBhvr>
                                        <p:cTn id="90" dur="1" fill="hold">
                                          <p:stCondLst>
                                            <p:cond delay="0"/>
                                          </p:stCondLst>
                                        </p:cTn>
                                        <p:tgtEl>
                                          <p:spTgt spid="22"/>
                                        </p:tgtEl>
                                        <p:attrNameLst>
                                          <p:attrName>style.visibility</p:attrName>
                                        </p:attrNameLst>
                                      </p:cBhvr>
                                      <p:to>
                                        <p:strVal val="visible"/>
                                      </p:to>
                                    </p:set>
                                    <p:anim calcmode="lin" valueType="num">
                                      <p:cBhvr>
                                        <p:cTn id="91" dur="1000" fill="hold"/>
                                        <p:tgtEl>
                                          <p:spTgt spid="22"/>
                                        </p:tgtEl>
                                        <p:attrNameLst>
                                          <p:attrName>ppt_w</p:attrName>
                                        </p:attrNameLst>
                                      </p:cBhvr>
                                      <p:tavLst>
                                        <p:tav tm="0">
                                          <p:val>
                                            <p:fltVal val="0"/>
                                          </p:val>
                                        </p:tav>
                                        <p:tav tm="100000">
                                          <p:val>
                                            <p:strVal val="#ppt_w"/>
                                          </p:val>
                                        </p:tav>
                                      </p:tavLst>
                                    </p:anim>
                                    <p:anim calcmode="lin" valueType="num">
                                      <p:cBhvr>
                                        <p:cTn id="92" dur="1000" fill="hold"/>
                                        <p:tgtEl>
                                          <p:spTgt spid="22"/>
                                        </p:tgtEl>
                                        <p:attrNameLst>
                                          <p:attrName>ppt_h</p:attrName>
                                        </p:attrNameLst>
                                      </p:cBhvr>
                                      <p:tavLst>
                                        <p:tav tm="0">
                                          <p:val>
                                            <p:fltVal val="0"/>
                                          </p:val>
                                        </p:tav>
                                        <p:tav tm="100000">
                                          <p:val>
                                            <p:strVal val="#ppt_h"/>
                                          </p:val>
                                        </p:tav>
                                      </p:tavLst>
                                    </p:anim>
                                    <p:anim calcmode="lin" valueType="num">
                                      <p:cBhvr>
                                        <p:cTn id="93" dur="1000" fill="hold"/>
                                        <p:tgtEl>
                                          <p:spTgt spid="22"/>
                                        </p:tgtEl>
                                        <p:attrNameLst>
                                          <p:attrName>style.rotation</p:attrName>
                                        </p:attrNameLst>
                                      </p:cBhvr>
                                      <p:tavLst>
                                        <p:tav tm="0">
                                          <p:val>
                                            <p:fltVal val="90"/>
                                          </p:val>
                                        </p:tav>
                                        <p:tav tm="100000">
                                          <p:val>
                                            <p:fltVal val="0"/>
                                          </p:val>
                                        </p:tav>
                                      </p:tavLst>
                                    </p:anim>
                                    <p:animEffect transition="in" filter="fade">
                                      <p:cBhvr>
                                        <p:cTn id="94" dur="1000"/>
                                        <p:tgtEl>
                                          <p:spTgt spid="22"/>
                                        </p:tgtEl>
                                      </p:cBhvr>
                                    </p:animEffect>
                                  </p:childTnLst>
                                </p:cTn>
                              </p:par>
                              <p:par>
                                <p:cTn id="95" presetID="31" presetClass="entr" presetSubtype="0" fill="hold" nodeType="withEffect">
                                  <p:stCondLst>
                                    <p:cond delay="2000"/>
                                  </p:stCondLst>
                                  <p:childTnLst>
                                    <p:set>
                                      <p:cBhvr>
                                        <p:cTn id="96" dur="1" fill="hold">
                                          <p:stCondLst>
                                            <p:cond delay="0"/>
                                          </p:stCondLst>
                                        </p:cTn>
                                        <p:tgtEl>
                                          <p:spTgt spid="25"/>
                                        </p:tgtEl>
                                        <p:attrNameLst>
                                          <p:attrName>style.visibility</p:attrName>
                                        </p:attrNameLst>
                                      </p:cBhvr>
                                      <p:to>
                                        <p:strVal val="visible"/>
                                      </p:to>
                                    </p:set>
                                    <p:anim calcmode="lin" valueType="num">
                                      <p:cBhvr>
                                        <p:cTn id="97" dur="1000" fill="hold"/>
                                        <p:tgtEl>
                                          <p:spTgt spid="25"/>
                                        </p:tgtEl>
                                        <p:attrNameLst>
                                          <p:attrName>ppt_w</p:attrName>
                                        </p:attrNameLst>
                                      </p:cBhvr>
                                      <p:tavLst>
                                        <p:tav tm="0">
                                          <p:val>
                                            <p:fltVal val="0"/>
                                          </p:val>
                                        </p:tav>
                                        <p:tav tm="100000">
                                          <p:val>
                                            <p:strVal val="#ppt_w"/>
                                          </p:val>
                                        </p:tav>
                                      </p:tavLst>
                                    </p:anim>
                                    <p:anim calcmode="lin" valueType="num">
                                      <p:cBhvr>
                                        <p:cTn id="98" dur="1000" fill="hold"/>
                                        <p:tgtEl>
                                          <p:spTgt spid="25"/>
                                        </p:tgtEl>
                                        <p:attrNameLst>
                                          <p:attrName>ppt_h</p:attrName>
                                        </p:attrNameLst>
                                      </p:cBhvr>
                                      <p:tavLst>
                                        <p:tav tm="0">
                                          <p:val>
                                            <p:fltVal val="0"/>
                                          </p:val>
                                        </p:tav>
                                        <p:tav tm="100000">
                                          <p:val>
                                            <p:strVal val="#ppt_h"/>
                                          </p:val>
                                        </p:tav>
                                      </p:tavLst>
                                    </p:anim>
                                    <p:anim calcmode="lin" valueType="num">
                                      <p:cBhvr>
                                        <p:cTn id="99" dur="1000" fill="hold"/>
                                        <p:tgtEl>
                                          <p:spTgt spid="25"/>
                                        </p:tgtEl>
                                        <p:attrNameLst>
                                          <p:attrName>style.rotation</p:attrName>
                                        </p:attrNameLst>
                                      </p:cBhvr>
                                      <p:tavLst>
                                        <p:tav tm="0">
                                          <p:val>
                                            <p:fltVal val="90"/>
                                          </p:val>
                                        </p:tav>
                                        <p:tav tm="100000">
                                          <p:val>
                                            <p:fltVal val="0"/>
                                          </p:val>
                                        </p:tav>
                                      </p:tavLst>
                                    </p:anim>
                                    <p:animEffect transition="in" filter="fade">
                                      <p:cBhvr>
                                        <p:cTn id="100" dur="1000"/>
                                        <p:tgtEl>
                                          <p:spTgt spid="25"/>
                                        </p:tgtEl>
                                      </p:cBhvr>
                                    </p:animEffect>
                                  </p:childTnLst>
                                </p:cTn>
                              </p:par>
                              <p:par>
                                <p:cTn id="101" presetID="31" presetClass="entr" presetSubtype="0" fill="hold" nodeType="withEffect">
                                  <p:stCondLst>
                                    <p:cond delay="2250"/>
                                  </p:stCondLst>
                                  <p:childTnLst>
                                    <p:set>
                                      <p:cBhvr>
                                        <p:cTn id="102" dur="1" fill="hold">
                                          <p:stCondLst>
                                            <p:cond delay="0"/>
                                          </p:stCondLst>
                                        </p:cTn>
                                        <p:tgtEl>
                                          <p:spTgt spid="36"/>
                                        </p:tgtEl>
                                        <p:attrNameLst>
                                          <p:attrName>style.visibility</p:attrName>
                                        </p:attrNameLst>
                                      </p:cBhvr>
                                      <p:to>
                                        <p:strVal val="visible"/>
                                      </p:to>
                                    </p:set>
                                    <p:anim calcmode="lin" valueType="num">
                                      <p:cBhvr>
                                        <p:cTn id="103" dur="1000" fill="hold"/>
                                        <p:tgtEl>
                                          <p:spTgt spid="36"/>
                                        </p:tgtEl>
                                        <p:attrNameLst>
                                          <p:attrName>ppt_w</p:attrName>
                                        </p:attrNameLst>
                                      </p:cBhvr>
                                      <p:tavLst>
                                        <p:tav tm="0">
                                          <p:val>
                                            <p:fltVal val="0"/>
                                          </p:val>
                                        </p:tav>
                                        <p:tav tm="100000">
                                          <p:val>
                                            <p:strVal val="#ppt_w"/>
                                          </p:val>
                                        </p:tav>
                                      </p:tavLst>
                                    </p:anim>
                                    <p:anim calcmode="lin" valueType="num">
                                      <p:cBhvr>
                                        <p:cTn id="104" dur="1000" fill="hold"/>
                                        <p:tgtEl>
                                          <p:spTgt spid="36"/>
                                        </p:tgtEl>
                                        <p:attrNameLst>
                                          <p:attrName>ppt_h</p:attrName>
                                        </p:attrNameLst>
                                      </p:cBhvr>
                                      <p:tavLst>
                                        <p:tav tm="0">
                                          <p:val>
                                            <p:fltVal val="0"/>
                                          </p:val>
                                        </p:tav>
                                        <p:tav tm="100000">
                                          <p:val>
                                            <p:strVal val="#ppt_h"/>
                                          </p:val>
                                        </p:tav>
                                      </p:tavLst>
                                    </p:anim>
                                    <p:anim calcmode="lin" valueType="num">
                                      <p:cBhvr>
                                        <p:cTn id="105" dur="1000" fill="hold"/>
                                        <p:tgtEl>
                                          <p:spTgt spid="36"/>
                                        </p:tgtEl>
                                        <p:attrNameLst>
                                          <p:attrName>style.rotation</p:attrName>
                                        </p:attrNameLst>
                                      </p:cBhvr>
                                      <p:tavLst>
                                        <p:tav tm="0">
                                          <p:val>
                                            <p:fltVal val="90"/>
                                          </p:val>
                                        </p:tav>
                                        <p:tav tm="100000">
                                          <p:val>
                                            <p:fltVal val="0"/>
                                          </p:val>
                                        </p:tav>
                                      </p:tavLst>
                                    </p:anim>
                                    <p:animEffect transition="in" filter="fade">
                                      <p:cBhvr>
                                        <p:cTn id="106" dur="1000"/>
                                        <p:tgtEl>
                                          <p:spTgt spid="36"/>
                                        </p:tgtEl>
                                      </p:cBhvr>
                                    </p:animEffect>
                                  </p:childTnLst>
                                </p:cTn>
                              </p:par>
                              <p:par>
                                <p:cTn id="107" presetID="31" presetClass="entr" presetSubtype="0" fill="hold" nodeType="withEffect">
                                  <p:stCondLst>
                                    <p:cond delay="2250"/>
                                  </p:stCondLst>
                                  <p:childTnLst>
                                    <p:set>
                                      <p:cBhvr>
                                        <p:cTn id="108" dur="1" fill="hold">
                                          <p:stCondLst>
                                            <p:cond delay="0"/>
                                          </p:stCondLst>
                                        </p:cTn>
                                        <p:tgtEl>
                                          <p:spTgt spid="7"/>
                                        </p:tgtEl>
                                        <p:attrNameLst>
                                          <p:attrName>style.visibility</p:attrName>
                                        </p:attrNameLst>
                                      </p:cBhvr>
                                      <p:to>
                                        <p:strVal val="visible"/>
                                      </p:to>
                                    </p:set>
                                    <p:anim calcmode="lin" valueType="num">
                                      <p:cBhvr>
                                        <p:cTn id="109" dur="1000" fill="hold"/>
                                        <p:tgtEl>
                                          <p:spTgt spid="7"/>
                                        </p:tgtEl>
                                        <p:attrNameLst>
                                          <p:attrName>ppt_w</p:attrName>
                                        </p:attrNameLst>
                                      </p:cBhvr>
                                      <p:tavLst>
                                        <p:tav tm="0">
                                          <p:val>
                                            <p:fltVal val="0"/>
                                          </p:val>
                                        </p:tav>
                                        <p:tav tm="100000">
                                          <p:val>
                                            <p:strVal val="#ppt_w"/>
                                          </p:val>
                                        </p:tav>
                                      </p:tavLst>
                                    </p:anim>
                                    <p:anim calcmode="lin" valueType="num">
                                      <p:cBhvr>
                                        <p:cTn id="110" dur="1000" fill="hold"/>
                                        <p:tgtEl>
                                          <p:spTgt spid="7"/>
                                        </p:tgtEl>
                                        <p:attrNameLst>
                                          <p:attrName>ppt_h</p:attrName>
                                        </p:attrNameLst>
                                      </p:cBhvr>
                                      <p:tavLst>
                                        <p:tav tm="0">
                                          <p:val>
                                            <p:fltVal val="0"/>
                                          </p:val>
                                        </p:tav>
                                        <p:tav tm="100000">
                                          <p:val>
                                            <p:strVal val="#ppt_h"/>
                                          </p:val>
                                        </p:tav>
                                      </p:tavLst>
                                    </p:anim>
                                    <p:anim calcmode="lin" valueType="num">
                                      <p:cBhvr>
                                        <p:cTn id="111" dur="1000" fill="hold"/>
                                        <p:tgtEl>
                                          <p:spTgt spid="7"/>
                                        </p:tgtEl>
                                        <p:attrNameLst>
                                          <p:attrName>style.rotation</p:attrName>
                                        </p:attrNameLst>
                                      </p:cBhvr>
                                      <p:tavLst>
                                        <p:tav tm="0">
                                          <p:val>
                                            <p:fltVal val="90"/>
                                          </p:val>
                                        </p:tav>
                                        <p:tav tm="100000">
                                          <p:val>
                                            <p:fltVal val="0"/>
                                          </p:val>
                                        </p:tav>
                                      </p:tavLst>
                                    </p:anim>
                                    <p:animEffect transition="in" filter="fade">
                                      <p:cBhvr>
                                        <p:cTn id="112" dur="1000"/>
                                        <p:tgtEl>
                                          <p:spTgt spid="7"/>
                                        </p:tgtEl>
                                      </p:cBhvr>
                                    </p:animEffect>
                                  </p:childTnLst>
                                </p:cTn>
                              </p:par>
                              <p:par>
                                <p:cTn id="113" presetID="31" presetClass="entr" presetSubtype="0" fill="hold" nodeType="withEffect">
                                  <p:stCondLst>
                                    <p:cond delay="2500"/>
                                  </p:stCondLst>
                                  <p:childTnLst>
                                    <p:set>
                                      <p:cBhvr>
                                        <p:cTn id="114" dur="1" fill="hold">
                                          <p:stCondLst>
                                            <p:cond delay="0"/>
                                          </p:stCondLst>
                                        </p:cTn>
                                        <p:tgtEl>
                                          <p:spTgt spid="34"/>
                                        </p:tgtEl>
                                        <p:attrNameLst>
                                          <p:attrName>style.visibility</p:attrName>
                                        </p:attrNameLst>
                                      </p:cBhvr>
                                      <p:to>
                                        <p:strVal val="visible"/>
                                      </p:to>
                                    </p:set>
                                    <p:anim calcmode="lin" valueType="num">
                                      <p:cBhvr>
                                        <p:cTn id="115" dur="1000" fill="hold"/>
                                        <p:tgtEl>
                                          <p:spTgt spid="34"/>
                                        </p:tgtEl>
                                        <p:attrNameLst>
                                          <p:attrName>ppt_w</p:attrName>
                                        </p:attrNameLst>
                                      </p:cBhvr>
                                      <p:tavLst>
                                        <p:tav tm="0">
                                          <p:val>
                                            <p:fltVal val="0"/>
                                          </p:val>
                                        </p:tav>
                                        <p:tav tm="100000">
                                          <p:val>
                                            <p:strVal val="#ppt_w"/>
                                          </p:val>
                                        </p:tav>
                                      </p:tavLst>
                                    </p:anim>
                                    <p:anim calcmode="lin" valueType="num">
                                      <p:cBhvr>
                                        <p:cTn id="116" dur="1000" fill="hold"/>
                                        <p:tgtEl>
                                          <p:spTgt spid="34"/>
                                        </p:tgtEl>
                                        <p:attrNameLst>
                                          <p:attrName>ppt_h</p:attrName>
                                        </p:attrNameLst>
                                      </p:cBhvr>
                                      <p:tavLst>
                                        <p:tav tm="0">
                                          <p:val>
                                            <p:fltVal val="0"/>
                                          </p:val>
                                        </p:tav>
                                        <p:tav tm="100000">
                                          <p:val>
                                            <p:strVal val="#ppt_h"/>
                                          </p:val>
                                        </p:tav>
                                      </p:tavLst>
                                    </p:anim>
                                    <p:anim calcmode="lin" valueType="num">
                                      <p:cBhvr>
                                        <p:cTn id="117" dur="1000" fill="hold"/>
                                        <p:tgtEl>
                                          <p:spTgt spid="34"/>
                                        </p:tgtEl>
                                        <p:attrNameLst>
                                          <p:attrName>style.rotation</p:attrName>
                                        </p:attrNameLst>
                                      </p:cBhvr>
                                      <p:tavLst>
                                        <p:tav tm="0">
                                          <p:val>
                                            <p:fltVal val="90"/>
                                          </p:val>
                                        </p:tav>
                                        <p:tav tm="100000">
                                          <p:val>
                                            <p:fltVal val="0"/>
                                          </p:val>
                                        </p:tav>
                                      </p:tavLst>
                                    </p:anim>
                                    <p:animEffect transition="in" filter="fade">
                                      <p:cBhvr>
                                        <p:cTn id="118" dur="1000"/>
                                        <p:tgtEl>
                                          <p:spTgt spid="34"/>
                                        </p:tgtEl>
                                      </p:cBhvr>
                                    </p:animEffect>
                                  </p:childTnLst>
                                </p:cTn>
                              </p:par>
                              <p:par>
                                <p:cTn id="119" presetID="31" presetClass="entr" presetSubtype="0" fill="hold" nodeType="withEffect">
                                  <p:stCondLst>
                                    <p:cond delay="2750"/>
                                  </p:stCondLst>
                                  <p:childTnLst>
                                    <p:set>
                                      <p:cBhvr>
                                        <p:cTn id="120" dur="1" fill="hold">
                                          <p:stCondLst>
                                            <p:cond delay="0"/>
                                          </p:stCondLst>
                                        </p:cTn>
                                        <p:tgtEl>
                                          <p:spTgt spid="1036"/>
                                        </p:tgtEl>
                                        <p:attrNameLst>
                                          <p:attrName>style.visibility</p:attrName>
                                        </p:attrNameLst>
                                      </p:cBhvr>
                                      <p:to>
                                        <p:strVal val="visible"/>
                                      </p:to>
                                    </p:set>
                                    <p:anim calcmode="lin" valueType="num">
                                      <p:cBhvr>
                                        <p:cTn id="121" dur="1000" fill="hold"/>
                                        <p:tgtEl>
                                          <p:spTgt spid="1036"/>
                                        </p:tgtEl>
                                        <p:attrNameLst>
                                          <p:attrName>ppt_w</p:attrName>
                                        </p:attrNameLst>
                                      </p:cBhvr>
                                      <p:tavLst>
                                        <p:tav tm="0">
                                          <p:val>
                                            <p:fltVal val="0"/>
                                          </p:val>
                                        </p:tav>
                                        <p:tav tm="100000">
                                          <p:val>
                                            <p:strVal val="#ppt_w"/>
                                          </p:val>
                                        </p:tav>
                                      </p:tavLst>
                                    </p:anim>
                                    <p:anim calcmode="lin" valueType="num">
                                      <p:cBhvr>
                                        <p:cTn id="122" dur="1000" fill="hold"/>
                                        <p:tgtEl>
                                          <p:spTgt spid="1036"/>
                                        </p:tgtEl>
                                        <p:attrNameLst>
                                          <p:attrName>ppt_h</p:attrName>
                                        </p:attrNameLst>
                                      </p:cBhvr>
                                      <p:tavLst>
                                        <p:tav tm="0">
                                          <p:val>
                                            <p:fltVal val="0"/>
                                          </p:val>
                                        </p:tav>
                                        <p:tav tm="100000">
                                          <p:val>
                                            <p:strVal val="#ppt_h"/>
                                          </p:val>
                                        </p:tav>
                                      </p:tavLst>
                                    </p:anim>
                                    <p:anim calcmode="lin" valueType="num">
                                      <p:cBhvr>
                                        <p:cTn id="123" dur="1000" fill="hold"/>
                                        <p:tgtEl>
                                          <p:spTgt spid="1036"/>
                                        </p:tgtEl>
                                        <p:attrNameLst>
                                          <p:attrName>style.rotation</p:attrName>
                                        </p:attrNameLst>
                                      </p:cBhvr>
                                      <p:tavLst>
                                        <p:tav tm="0">
                                          <p:val>
                                            <p:fltVal val="90"/>
                                          </p:val>
                                        </p:tav>
                                        <p:tav tm="100000">
                                          <p:val>
                                            <p:fltVal val="0"/>
                                          </p:val>
                                        </p:tav>
                                      </p:tavLst>
                                    </p:anim>
                                    <p:animEffect transition="in" filter="fade">
                                      <p:cBhvr>
                                        <p:cTn id="124" dur="1000"/>
                                        <p:tgtEl>
                                          <p:spTgt spid="1036"/>
                                        </p:tgtEl>
                                      </p:cBhvr>
                                    </p:animEffect>
                                  </p:childTnLst>
                                </p:cTn>
                              </p:par>
                              <p:par>
                                <p:cTn id="125" presetID="31" presetClass="entr" presetSubtype="0" fill="hold" nodeType="withEffect">
                                  <p:stCondLst>
                                    <p:cond delay="3000"/>
                                  </p:stCondLst>
                                  <p:childTnLst>
                                    <p:set>
                                      <p:cBhvr>
                                        <p:cTn id="126" dur="1" fill="hold">
                                          <p:stCondLst>
                                            <p:cond delay="0"/>
                                          </p:stCondLst>
                                        </p:cTn>
                                        <p:tgtEl>
                                          <p:spTgt spid="5"/>
                                        </p:tgtEl>
                                        <p:attrNameLst>
                                          <p:attrName>style.visibility</p:attrName>
                                        </p:attrNameLst>
                                      </p:cBhvr>
                                      <p:to>
                                        <p:strVal val="visible"/>
                                      </p:to>
                                    </p:set>
                                    <p:anim calcmode="lin" valueType="num">
                                      <p:cBhvr>
                                        <p:cTn id="127" dur="1000" fill="hold"/>
                                        <p:tgtEl>
                                          <p:spTgt spid="5"/>
                                        </p:tgtEl>
                                        <p:attrNameLst>
                                          <p:attrName>ppt_w</p:attrName>
                                        </p:attrNameLst>
                                      </p:cBhvr>
                                      <p:tavLst>
                                        <p:tav tm="0">
                                          <p:val>
                                            <p:fltVal val="0"/>
                                          </p:val>
                                        </p:tav>
                                        <p:tav tm="100000">
                                          <p:val>
                                            <p:strVal val="#ppt_w"/>
                                          </p:val>
                                        </p:tav>
                                      </p:tavLst>
                                    </p:anim>
                                    <p:anim calcmode="lin" valueType="num">
                                      <p:cBhvr>
                                        <p:cTn id="128" dur="1000" fill="hold"/>
                                        <p:tgtEl>
                                          <p:spTgt spid="5"/>
                                        </p:tgtEl>
                                        <p:attrNameLst>
                                          <p:attrName>ppt_h</p:attrName>
                                        </p:attrNameLst>
                                      </p:cBhvr>
                                      <p:tavLst>
                                        <p:tav tm="0">
                                          <p:val>
                                            <p:fltVal val="0"/>
                                          </p:val>
                                        </p:tav>
                                        <p:tav tm="100000">
                                          <p:val>
                                            <p:strVal val="#ppt_h"/>
                                          </p:val>
                                        </p:tav>
                                      </p:tavLst>
                                    </p:anim>
                                    <p:anim calcmode="lin" valueType="num">
                                      <p:cBhvr>
                                        <p:cTn id="129" dur="1000" fill="hold"/>
                                        <p:tgtEl>
                                          <p:spTgt spid="5"/>
                                        </p:tgtEl>
                                        <p:attrNameLst>
                                          <p:attrName>style.rotation</p:attrName>
                                        </p:attrNameLst>
                                      </p:cBhvr>
                                      <p:tavLst>
                                        <p:tav tm="0">
                                          <p:val>
                                            <p:fltVal val="90"/>
                                          </p:val>
                                        </p:tav>
                                        <p:tav tm="100000">
                                          <p:val>
                                            <p:fltVal val="0"/>
                                          </p:val>
                                        </p:tav>
                                      </p:tavLst>
                                    </p:anim>
                                    <p:animEffect transition="in" filter="fade">
                                      <p:cBhvr>
                                        <p:cTn id="130" dur="1000"/>
                                        <p:tgtEl>
                                          <p:spTgt spid="5"/>
                                        </p:tgtEl>
                                      </p:cBhvr>
                                    </p:animEffect>
                                  </p:childTnLst>
                                </p:cTn>
                              </p:par>
                              <p:par>
                                <p:cTn id="131" presetID="31" presetClass="entr" presetSubtype="0" fill="hold" nodeType="withEffect">
                                  <p:stCondLst>
                                    <p:cond delay="3250"/>
                                  </p:stCondLst>
                                  <p:childTnLst>
                                    <p:set>
                                      <p:cBhvr>
                                        <p:cTn id="132" dur="1" fill="hold">
                                          <p:stCondLst>
                                            <p:cond delay="0"/>
                                          </p:stCondLst>
                                        </p:cTn>
                                        <p:tgtEl>
                                          <p:spTgt spid="35"/>
                                        </p:tgtEl>
                                        <p:attrNameLst>
                                          <p:attrName>style.visibility</p:attrName>
                                        </p:attrNameLst>
                                      </p:cBhvr>
                                      <p:to>
                                        <p:strVal val="visible"/>
                                      </p:to>
                                    </p:set>
                                    <p:anim calcmode="lin" valueType="num">
                                      <p:cBhvr>
                                        <p:cTn id="133" dur="1000" fill="hold"/>
                                        <p:tgtEl>
                                          <p:spTgt spid="35"/>
                                        </p:tgtEl>
                                        <p:attrNameLst>
                                          <p:attrName>ppt_w</p:attrName>
                                        </p:attrNameLst>
                                      </p:cBhvr>
                                      <p:tavLst>
                                        <p:tav tm="0">
                                          <p:val>
                                            <p:fltVal val="0"/>
                                          </p:val>
                                        </p:tav>
                                        <p:tav tm="100000">
                                          <p:val>
                                            <p:strVal val="#ppt_w"/>
                                          </p:val>
                                        </p:tav>
                                      </p:tavLst>
                                    </p:anim>
                                    <p:anim calcmode="lin" valueType="num">
                                      <p:cBhvr>
                                        <p:cTn id="134" dur="1000" fill="hold"/>
                                        <p:tgtEl>
                                          <p:spTgt spid="35"/>
                                        </p:tgtEl>
                                        <p:attrNameLst>
                                          <p:attrName>ppt_h</p:attrName>
                                        </p:attrNameLst>
                                      </p:cBhvr>
                                      <p:tavLst>
                                        <p:tav tm="0">
                                          <p:val>
                                            <p:fltVal val="0"/>
                                          </p:val>
                                        </p:tav>
                                        <p:tav tm="100000">
                                          <p:val>
                                            <p:strVal val="#ppt_h"/>
                                          </p:val>
                                        </p:tav>
                                      </p:tavLst>
                                    </p:anim>
                                    <p:anim calcmode="lin" valueType="num">
                                      <p:cBhvr>
                                        <p:cTn id="135" dur="1000" fill="hold"/>
                                        <p:tgtEl>
                                          <p:spTgt spid="35"/>
                                        </p:tgtEl>
                                        <p:attrNameLst>
                                          <p:attrName>style.rotation</p:attrName>
                                        </p:attrNameLst>
                                      </p:cBhvr>
                                      <p:tavLst>
                                        <p:tav tm="0">
                                          <p:val>
                                            <p:fltVal val="90"/>
                                          </p:val>
                                        </p:tav>
                                        <p:tav tm="100000">
                                          <p:val>
                                            <p:fltVal val="0"/>
                                          </p:val>
                                        </p:tav>
                                      </p:tavLst>
                                    </p:anim>
                                    <p:animEffect transition="in" filter="fade">
                                      <p:cBhvr>
                                        <p:cTn id="136" dur="1000"/>
                                        <p:tgtEl>
                                          <p:spTgt spid="35"/>
                                        </p:tgtEl>
                                      </p:cBhvr>
                                    </p:animEffect>
                                  </p:childTnLst>
                                </p:cTn>
                              </p:par>
                              <p:par>
                                <p:cTn id="137" presetID="31" presetClass="entr" presetSubtype="0" fill="hold" nodeType="withEffect">
                                  <p:stCondLst>
                                    <p:cond delay="3500"/>
                                  </p:stCondLst>
                                  <p:childTnLst>
                                    <p:set>
                                      <p:cBhvr>
                                        <p:cTn id="138" dur="1" fill="hold">
                                          <p:stCondLst>
                                            <p:cond delay="0"/>
                                          </p:stCondLst>
                                        </p:cTn>
                                        <p:tgtEl>
                                          <p:spTgt spid="4"/>
                                        </p:tgtEl>
                                        <p:attrNameLst>
                                          <p:attrName>style.visibility</p:attrName>
                                        </p:attrNameLst>
                                      </p:cBhvr>
                                      <p:to>
                                        <p:strVal val="visible"/>
                                      </p:to>
                                    </p:set>
                                    <p:anim calcmode="lin" valueType="num">
                                      <p:cBhvr>
                                        <p:cTn id="139" dur="1000" fill="hold"/>
                                        <p:tgtEl>
                                          <p:spTgt spid="4"/>
                                        </p:tgtEl>
                                        <p:attrNameLst>
                                          <p:attrName>ppt_w</p:attrName>
                                        </p:attrNameLst>
                                      </p:cBhvr>
                                      <p:tavLst>
                                        <p:tav tm="0">
                                          <p:val>
                                            <p:fltVal val="0"/>
                                          </p:val>
                                        </p:tav>
                                        <p:tav tm="100000">
                                          <p:val>
                                            <p:strVal val="#ppt_w"/>
                                          </p:val>
                                        </p:tav>
                                      </p:tavLst>
                                    </p:anim>
                                    <p:anim calcmode="lin" valueType="num">
                                      <p:cBhvr>
                                        <p:cTn id="140" dur="1000" fill="hold"/>
                                        <p:tgtEl>
                                          <p:spTgt spid="4"/>
                                        </p:tgtEl>
                                        <p:attrNameLst>
                                          <p:attrName>ppt_h</p:attrName>
                                        </p:attrNameLst>
                                      </p:cBhvr>
                                      <p:tavLst>
                                        <p:tav tm="0">
                                          <p:val>
                                            <p:fltVal val="0"/>
                                          </p:val>
                                        </p:tav>
                                        <p:tav tm="100000">
                                          <p:val>
                                            <p:strVal val="#ppt_h"/>
                                          </p:val>
                                        </p:tav>
                                      </p:tavLst>
                                    </p:anim>
                                    <p:anim calcmode="lin" valueType="num">
                                      <p:cBhvr>
                                        <p:cTn id="141" dur="1000" fill="hold"/>
                                        <p:tgtEl>
                                          <p:spTgt spid="4"/>
                                        </p:tgtEl>
                                        <p:attrNameLst>
                                          <p:attrName>style.rotation</p:attrName>
                                        </p:attrNameLst>
                                      </p:cBhvr>
                                      <p:tavLst>
                                        <p:tav tm="0">
                                          <p:val>
                                            <p:fltVal val="90"/>
                                          </p:val>
                                        </p:tav>
                                        <p:tav tm="100000">
                                          <p:val>
                                            <p:fltVal val="0"/>
                                          </p:val>
                                        </p:tav>
                                      </p:tavLst>
                                    </p:anim>
                                    <p:animEffect transition="in" filter="fade">
                                      <p:cBhvr>
                                        <p:cTn id="142" dur="1000"/>
                                        <p:tgtEl>
                                          <p:spTgt spid="4"/>
                                        </p:tgtEl>
                                      </p:cBhvr>
                                    </p:animEffect>
                                  </p:childTnLst>
                                </p:cTn>
                              </p:par>
                              <p:par>
                                <p:cTn id="143" presetID="31" presetClass="entr" presetSubtype="0" fill="hold" nodeType="withEffect">
                                  <p:stCondLst>
                                    <p:cond delay="3500"/>
                                  </p:stCondLst>
                                  <p:childTnLst>
                                    <p:set>
                                      <p:cBhvr>
                                        <p:cTn id="144" dur="1" fill="hold">
                                          <p:stCondLst>
                                            <p:cond delay="0"/>
                                          </p:stCondLst>
                                        </p:cTn>
                                        <p:tgtEl>
                                          <p:spTgt spid="21"/>
                                        </p:tgtEl>
                                        <p:attrNameLst>
                                          <p:attrName>style.visibility</p:attrName>
                                        </p:attrNameLst>
                                      </p:cBhvr>
                                      <p:to>
                                        <p:strVal val="visible"/>
                                      </p:to>
                                    </p:set>
                                    <p:anim calcmode="lin" valueType="num">
                                      <p:cBhvr>
                                        <p:cTn id="145" dur="1000" fill="hold"/>
                                        <p:tgtEl>
                                          <p:spTgt spid="21"/>
                                        </p:tgtEl>
                                        <p:attrNameLst>
                                          <p:attrName>ppt_w</p:attrName>
                                        </p:attrNameLst>
                                      </p:cBhvr>
                                      <p:tavLst>
                                        <p:tav tm="0">
                                          <p:val>
                                            <p:fltVal val="0"/>
                                          </p:val>
                                        </p:tav>
                                        <p:tav tm="100000">
                                          <p:val>
                                            <p:strVal val="#ppt_w"/>
                                          </p:val>
                                        </p:tav>
                                      </p:tavLst>
                                    </p:anim>
                                    <p:anim calcmode="lin" valueType="num">
                                      <p:cBhvr>
                                        <p:cTn id="146" dur="1000" fill="hold"/>
                                        <p:tgtEl>
                                          <p:spTgt spid="21"/>
                                        </p:tgtEl>
                                        <p:attrNameLst>
                                          <p:attrName>ppt_h</p:attrName>
                                        </p:attrNameLst>
                                      </p:cBhvr>
                                      <p:tavLst>
                                        <p:tav tm="0">
                                          <p:val>
                                            <p:fltVal val="0"/>
                                          </p:val>
                                        </p:tav>
                                        <p:tav tm="100000">
                                          <p:val>
                                            <p:strVal val="#ppt_h"/>
                                          </p:val>
                                        </p:tav>
                                      </p:tavLst>
                                    </p:anim>
                                    <p:anim calcmode="lin" valueType="num">
                                      <p:cBhvr>
                                        <p:cTn id="147" dur="1000" fill="hold"/>
                                        <p:tgtEl>
                                          <p:spTgt spid="21"/>
                                        </p:tgtEl>
                                        <p:attrNameLst>
                                          <p:attrName>style.rotation</p:attrName>
                                        </p:attrNameLst>
                                      </p:cBhvr>
                                      <p:tavLst>
                                        <p:tav tm="0">
                                          <p:val>
                                            <p:fltVal val="90"/>
                                          </p:val>
                                        </p:tav>
                                        <p:tav tm="100000">
                                          <p:val>
                                            <p:fltVal val="0"/>
                                          </p:val>
                                        </p:tav>
                                      </p:tavLst>
                                    </p:anim>
                                    <p:animEffect transition="in" filter="fade">
                                      <p:cBhvr>
                                        <p:cTn id="148" dur="1000"/>
                                        <p:tgtEl>
                                          <p:spTgt spid="21"/>
                                        </p:tgtEl>
                                      </p:cBhvr>
                                    </p:animEffect>
                                  </p:childTnLst>
                                </p:cTn>
                              </p:par>
                              <p:par>
                                <p:cTn id="149" presetID="31" presetClass="entr" presetSubtype="0" fill="hold" nodeType="withEffect">
                                  <p:stCondLst>
                                    <p:cond delay="3500"/>
                                  </p:stCondLst>
                                  <p:childTnLst>
                                    <p:set>
                                      <p:cBhvr>
                                        <p:cTn id="150" dur="1" fill="hold">
                                          <p:stCondLst>
                                            <p:cond delay="0"/>
                                          </p:stCondLst>
                                        </p:cTn>
                                        <p:tgtEl>
                                          <p:spTgt spid="12"/>
                                        </p:tgtEl>
                                        <p:attrNameLst>
                                          <p:attrName>style.visibility</p:attrName>
                                        </p:attrNameLst>
                                      </p:cBhvr>
                                      <p:to>
                                        <p:strVal val="visible"/>
                                      </p:to>
                                    </p:set>
                                    <p:anim calcmode="lin" valueType="num">
                                      <p:cBhvr>
                                        <p:cTn id="151" dur="1000" fill="hold"/>
                                        <p:tgtEl>
                                          <p:spTgt spid="12"/>
                                        </p:tgtEl>
                                        <p:attrNameLst>
                                          <p:attrName>ppt_w</p:attrName>
                                        </p:attrNameLst>
                                      </p:cBhvr>
                                      <p:tavLst>
                                        <p:tav tm="0">
                                          <p:val>
                                            <p:fltVal val="0"/>
                                          </p:val>
                                        </p:tav>
                                        <p:tav tm="100000">
                                          <p:val>
                                            <p:strVal val="#ppt_w"/>
                                          </p:val>
                                        </p:tav>
                                      </p:tavLst>
                                    </p:anim>
                                    <p:anim calcmode="lin" valueType="num">
                                      <p:cBhvr>
                                        <p:cTn id="152" dur="1000" fill="hold"/>
                                        <p:tgtEl>
                                          <p:spTgt spid="12"/>
                                        </p:tgtEl>
                                        <p:attrNameLst>
                                          <p:attrName>ppt_h</p:attrName>
                                        </p:attrNameLst>
                                      </p:cBhvr>
                                      <p:tavLst>
                                        <p:tav tm="0">
                                          <p:val>
                                            <p:fltVal val="0"/>
                                          </p:val>
                                        </p:tav>
                                        <p:tav tm="100000">
                                          <p:val>
                                            <p:strVal val="#ppt_h"/>
                                          </p:val>
                                        </p:tav>
                                      </p:tavLst>
                                    </p:anim>
                                    <p:anim calcmode="lin" valueType="num">
                                      <p:cBhvr>
                                        <p:cTn id="153" dur="1000" fill="hold"/>
                                        <p:tgtEl>
                                          <p:spTgt spid="12"/>
                                        </p:tgtEl>
                                        <p:attrNameLst>
                                          <p:attrName>style.rotation</p:attrName>
                                        </p:attrNameLst>
                                      </p:cBhvr>
                                      <p:tavLst>
                                        <p:tav tm="0">
                                          <p:val>
                                            <p:fltVal val="90"/>
                                          </p:val>
                                        </p:tav>
                                        <p:tav tm="100000">
                                          <p:val>
                                            <p:fltVal val="0"/>
                                          </p:val>
                                        </p:tav>
                                      </p:tavLst>
                                    </p:anim>
                                    <p:animEffect transition="in" filter="fade">
                                      <p:cBhvr>
                                        <p:cTn id="154" dur="1000"/>
                                        <p:tgtEl>
                                          <p:spTgt spid="12"/>
                                        </p:tgtEl>
                                      </p:cBhvr>
                                    </p:animEffect>
                                  </p:childTnLst>
                                </p:cTn>
                              </p:par>
                              <p:par>
                                <p:cTn id="155" presetID="31" presetClass="entr" presetSubtype="0" fill="hold" nodeType="withEffect">
                                  <p:stCondLst>
                                    <p:cond delay="3500"/>
                                  </p:stCondLst>
                                  <p:childTnLst>
                                    <p:set>
                                      <p:cBhvr>
                                        <p:cTn id="156" dur="1" fill="hold">
                                          <p:stCondLst>
                                            <p:cond delay="0"/>
                                          </p:stCondLst>
                                        </p:cTn>
                                        <p:tgtEl>
                                          <p:spTgt spid="50"/>
                                        </p:tgtEl>
                                        <p:attrNameLst>
                                          <p:attrName>style.visibility</p:attrName>
                                        </p:attrNameLst>
                                      </p:cBhvr>
                                      <p:to>
                                        <p:strVal val="visible"/>
                                      </p:to>
                                    </p:set>
                                    <p:anim calcmode="lin" valueType="num">
                                      <p:cBhvr>
                                        <p:cTn id="157" dur="1000" fill="hold"/>
                                        <p:tgtEl>
                                          <p:spTgt spid="50"/>
                                        </p:tgtEl>
                                        <p:attrNameLst>
                                          <p:attrName>ppt_w</p:attrName>
                                        </p:attrNameLst>
                                      </p:cBhvr>
                                      <p:tavLst>
                                        <p:tav tm="0">
                                          <p:val>
                                            <p:fltVal val="0"/>
                                          </p:val>
                                        </p:tav>
                                        <p:tav tm="100000">
                                          <p:val>
                                            <p:strVal val="#ppt_w"/>
                                          </p:val>
                                        </p:tav>
                                      </p:tavLst>
                                    </p:anim>
                                    <p:anim calcmode="lin" valueType="num">
                                      <p:cBhvr>
                                        <p:cTn id="158" dur="1000" fill="hold"/>
                                        <p:tgtEl>
                                          <p:spTgt spid="50"/>
                                        </p:tgtEl>
                                        <p:attrNameLst>
                                          <p:attrName>ppt_h</p:attrName>
                                        </p:attrNameLst>
                                      </p:cBhvr>
                                      <p:tavLst>
                                        <p:tav tm="0">
                                          <p:val>
                                            <p:fltVal val="0"/>
                                          </p:val>
                                        </p:tav>
                                        <p:tav tm="100000">
                                          <p:val>
                                            <p:strVal val="#ppt_h"/>
                                          </p:val>
                                        </p:tav>
                                      </p:tavLst>
                                    </p:anim>
                                    <p:anim calcmode="lin" valueType="num">
                                      <p:cBhvr>
                                        <p:cTn id="159" dur="1000" fill="hold"/>
                                        <p:tgtEl>
                                          <p:spTgt spid="50"/>
                                        </p:tgtEl>
                                        <p:attrNameLst>
                                          <p:attrName>style.rotation</p:attrName>
                                        </p:attrNameLst>
                                      </p:cBhvr>
                                      <p:tavLst>
                                        <p:tav tm="0">
                                          <p:val>
                                            <p:fltVal val="90"/>
                                          </p:val>
                                        </p:tav>
                                        <p:tav tm="100000">
                                          <p:val>
                                            <p:fltVal val="0"/>
                                          </p:val>
                                        </p:tav>
                                      </p:tavLst>
                                    </p:anim>
                                    <p:animEffect transition="in" filter="fade">
                                      <p:cBhvr>
                                        <p:cTn id="160" dur="1000"/>
                                        <p:tgtEl>
                                          <p:spTgt spid="50"/>
                                        </p:tgtEl>
                                      </p:cBhvr>
                                    </p:animEffect>
                                  </p:childTnLst>
                                </p:cTn>
                              </p:par>
                              <p:par>
                                <p:cTn id="161" presetID="31" presetClass="entr" presetSubtype="0" fill="hold" nodeType="withEffect">
                                  <p:stCondLst>
                                    <p:cond delay="3500"/>
                                  </p:stCondLst>
                                  <p:childTnLst>
                                    <p:set>
                                      <p:cBhvr>
                                        <p:cTn id="162" dur="1" fill="hold">
                                          <p:stCondLst>
                                            <p:cond delay="0"/>
                                          </p:stCondLst>
                                        </p:cTn>
                                        <p:tgtEl>
                                          <p:spTgt spid="13"/>
                                        </p:tgtEl>
                                        <p:attrNameLst>
                                          <p:attrName>style.visibility</p:attrName>
                                        </p:attrNameLst>
                                      </p:cBhvr>
                                      <p:to>
                                        <p:strVal val="visible"/>
                                      </p:to>
                                    </p:set>
                                    <p:anim calcmode="lin" valueType="num">
                                      <p:cBhvr>
                                        <p:cTn id="163" dur="1000" fill="hold"/>
                                        <p:tgtEl>
                                          <p:spTgt spid="13"/>
                                        </p:tgtEl>
                                        <p:attrNameLst>
                                          <p:attrName>ppt_w</p:attrName>
                                        </p:attrNameLst>
                                      </p:cBhvr>
                                      <p:tavLst>
                                        <p:tav tm="0">
                                          <p:val>
                                            <p:fltVal val="0"/>
                                          </p:val>
                                        </p:tav>
                                        <p:tav tm="100000">
                                          <p:val>
                                            <p:strVal val="#ppt_w"/>
                                          </p:val>
                                        </p:tav>
                                      </p:tavLst>
                                    </p:anim>
                                    <p:anim calcmode="lin" valueType="num">
                                      <p:cBhvr>
                                        <p:cTn id="164" dur="1000" fill="hold"/>
                                        <p:tgtEl>
                                          <p:spTgt spid="13"/>
                                        </p:tgtEl>
                                        <p:attrNameLst>
                                          <p:attrName>ppt_h</p:attrName>
                                        </p:attrNameLst>
                                      </p:cBhvr>
                                      <p:tavLst>
                                        <p:tav tm="0">
                                          <p:val>
                                            <p:fltVal val="0"/>
                                          </p:val>
                                        </p:tav>
                                        <p:tav tm="100000">
                                          <p:val>
                                            <p:strVal val="#ppt_h"/>
                                          </p:val>
                                        </p:tav>
                                      </p:tavLst>
                                    </p:anim>
                                    <p:anim calcmode="lin" valueType="num">
                                      <p:cBhvr>
                                        <p:cTn id="165" dur="1000" fill="hold"/>
                                        <p:tgtEl>
                                          <p:spTgt spid="13"/>
                                        </p:tgtEl>
                                        <p:attrNameLst>
                                          <p:attrName>style.rotation</p:attrName>
                                        </p:attrNameLst>
                                      </p:cBhvr>
                                      <p:tavLst>
                                        <p:tav tm="0">
                                          <p:val>
                                            <p:fltVal val="90"/>
                                          </p:val>
                                        </p:tav>
                                        <p:tav tm="100000">
                                          <p:val>
                                            <p:fltVal val="0"/>
                                          </p:val>
                                        </p:tav>
                                      </p:tavLst>
                                    </p:anim>
                                    <p:animEffect transition="in" filter="fade">
                                      <p:cBhvr>
                                        <p:cTn id="166" dur="1000"/>
                                        <p:tgtEl>
                                          <p:spTgt spid="13"/>
                                        </p:tgtEl>
                                      </p:cBhvr>
                                    </p:animEffect>
                                  </p:childTnLst>
                                </p:cTn>
                              </p:par>
                              <p:par>
                                <p:cTn id="167" presetID="22" presetClass="entr" presetSubtype="8" fill="hold" grpId="0" nodeType="withEffect">
                                  <p:stCondLst>
                                    <p:cond delay="3750"/>
                                  </p:stCondLst>
                                  <p:childTnLst>
                                    <p:set>
                                      <p:cBhvr>
                                        <p:cTn id="168" dur="1" fill="hold">
                                          <p:stCondLst>
                                            <p:cond delay="0"/>
                                          </p:stCondLst>
                                        </p:cTn>
                                        <p:tgtEl>
                                          <p:spTgt spid="54"/>
                                        </p:tgtEl>
                                        <p:attrNameLst>
                                          <p:attrName>style.visibility</p:attrName>
                                        </p:attrNameLst>
                                      </p:cBhvr>
                                      <p:to>
                                        <p:strVal val="visible"/>
                                      </p:to>
                                    </p:set>
                                    <p:animEffect transition="in" filter="wipe(left)">
                                      <p:cBhvr>
                                        <p:cTn id="169" dur="3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7" name="Rectangle 6"/>
          <p:cNvSpPr/>
          <p:nvPr/>
        </p:nvSpPr>
        <p:spPr bwMode="invGray">
          <a:xfrm>
            <a:off x="371668" y="1306116"/>
            <a:ext cx="11790169" cy="4431983"/>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Breakout Sessions </a:t>
            </a:r>
          </a:p>
          <a:p>
            <a:pPr marL="1037871" lvl="1" indent="-571500">
              <a:lnSpc>
                <a:spcPct val="90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MDC-B218 Storage Spaces: What’s New In Windows Server 2012 R2</a:t>
            </a:r>
          </a:p>
          <a:p>
            <a:pPr marL="1037871" lvl="1" indent="-571500">
              <a:lnSpc>
                <a:spcPct val="90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MDC-B394 Shouldn’t </a:t>
            </a:r>
            <a:r>
              <a:rPr lang="en-US" sz="2400" dirty="0">
                <a:gradFill>
                  <a:gsLst>
                    <a:gs pos="1250">
                      <a:schemeClr val="tx1"/>
                    </a:gs>
                    <a:gs pos="100000">
                      <a:schemeClr val="tx1"/>
                    </a:gs>
                  </a:gsLst>
                  <a:lin ang="5400000" scaled="0"/>
                </a:gradFill>
                <a:latin typeface="+mj-lt"/>
              </a:rPr>
              <a:t>All of Your Storage Be Highly Available</a:t>
            </a:r>
            <a:r>
              <a:rPr lang="en-US" sz="2400" dirty="0" smtClean="0">
                <a:gradFill>
                  <a:gsLst>
                    <a:gs pos="1250">
                      <a:schemeClr val="tx1"/>
                    </a:gs>
                    <a:gs pos="100000">
                      <a:schemeClr val="tx1"/>
                    </a:gs>
                  </a:gsLst>
                  <a:lin ang="5400000" scaled="0"/>
                </a:gradFill>
                <a:latin typeface="+mj-lt"/>
              </a:rPr>
              <a:t>?</a:t>
            </a:r>
          </a:p>
          <a:p>
            <a:pPr marL="1037871" lvl="1" indent="-571500">
              <a:lnSpc>
                <a:spcPct val="90000"/>
              </a:lnSpc>
              <a:spcBef>
                <a:spcPct val="20000"/>
              </a:spcBef>
              <a:buSzPct val="105000"/>
              <a:buBlip>
                <a:blip r:embed="rId3"/>
              </a:buBlip>
            </a:pPr>
            <a:r>
              <a:rPr lang="en-US" sz="2400" dirty="0">
                <a:gradFill>
                  <a:gsLst>
                    <a:gs pos="1250">
                      <a:schemeClr val="tx1"/>
                    </a:gs>
                    <a:gs pos="100000">
                      <a:schemeClr val="tx1"/>
                    </a:gs>
                  </a:gsLst>
                  <a:lin ang="5400000" scaled="0"/>
                </a:gradFill>
                <a:latin typeface="+mj-lt"/>
              </a:rPr>
              <a:t>MDC-B305 </a:t>
            </a:r>
            <a:r>
              <a:rPr lang="en-US" sz="2400" dirty="0" smtClean="0">
                <a:gradFill>
                  <a:gsLst>
                    <a:gs pos="1250">
                      <a:schemeClr val="tx1"/>
                    </a:gs>
                    <a:gs pos="100000">
                      <a:schemeClr val="tx1"/>
                    </a:gs>
                  </a:gsLst>
                  <a:lin ang="5400000" scaled="0"/>
                </a:gradFill>
                <a:latin typeface="+mj-lt"/>
              </a:rPr>
              <a:t>Continuous Availability: Deploying and Managing Clusters Using Windows Server 2012 R2</a:t>
            </a:r>
          </a:p>
          <a:p>
            <a:pPr marL="1037871" lvl="1" indent="-571500">
              <a:lnSpc>
                <a:spcPct val="90000"/>
              </a:lnSpc>
              <a:spcBef>
                <a:spcPct val="20000"/>
              </a:spcBef>
              <a:buSzPct val="105000"/>
              <a:buBlip>
                <a:blip r:embed="rId3"/>
              </a:buBlip>
            </a:pPr>
            <a:r>
              <a:rPr lang="en-US" sz="2400" dirty="0">
                <a:gradFill>
                  <a:gsLst>
                    <a:gs pos="1250">
                      <a:schemeClr val="tx1"/>
                    </a:gs>
                    <a:gs pos="100000">
                      <a:schemeClr val="tx1"/>
                    </a:gs>
                  </a:gsLst>
                  <a:lin ang="5400000" scaled="0"/>
                </a:gradFill>
                <a:latin typeface="+mj-lt"/>
              </a:rPr>
              <a:t>MDC-B335 </a:t>
            </a:r>
            <a:r>
              <a:rPr lang="en-US" sz="2400" dirty="0" smtClean="0">
                <a:gradFill>
                  <a:gsLst>
                    <a:gs pos="1250">
                      <a:schemeClr val="tx1"/>
                    </a:gs>
                    <a:gs pos="100000">
                      <a:schemeClr val="tx1"/>
                    </a:gs>
                  </a:gsLst>
                  <a:lin ang="5400000" scaled="0"/>
                </a:gradFill>
                <a:latin typeface="+mj-lt"/>
              </a:rPr>
              <a:t>Understanding </a:t>
            </a:r>
            <a:r>
              <a:rPr lang="en-US" sz="2400" dirty="0">
                <a:gradFill>
                  <a:gsLst>
                    <a:gs pos="1250">
                      <a:schemeClr val="tx1"/>
                    </a:gs>
                    <a:gs pos="100000">
                      <a:schemeClr val="tx1"/>
                    </a:gs>
                  </a:gsLst>
                  <a:lin ang="5400000" scaled="0"/>
                </a:gradFill>
                <a:latin typeface="+mj-lt"/>
              </a:rPr>
              <a:t>the Hyper-V over SMB Scenario, Configurations, and End-to-End Performance </a:t>
            </a:r>
            <a:endParaRPr lang="en-US" sz="2400" dirty="0" smtClean="0">
              <a:gradFill>
                <a:gsLst>
                  <a:gs pos="1250">
                    <a:schemeClr val="tx1"/>
                  </a:gs>
                  <a:gs pos="100000">
                    <a:schemeClr val="tx1"/>
                  </a:gs>
                </a:gsLst>
                <a:lin ang="5400000" scaled="0"/>
              </a:gradFill>
              <a:latin typeface="+mj-lt"/>
            </a:endParaRPr>
          </a:p>
          <a:p>
            <a:pPr marL="1037871" lvl="1" indent="-571500">
              <a:lnSpc>
                <a:spcPct val="90000"/>
              </a:lnSpc>
              <a:spcBef>
                <a:spcPct val="20000"/>
              </a:spcBef>
              <a:buSzPct val="105000"/>
              <a:buBlip>
                <a:blip r:embed="rId3"/>
              </a:buBlip>
            </a:pPr>
            <a:r>
              <a:rPr lang="en-US" sz="2400" dirty="0">
                <a:gradFill>
                  <a:gsLst>
                    <a:gs pos="1250">
                      <a:schemeClr val="tx1"/>
                    </a:gs>
                    <a:gs pos="100000">
                      <a:schemeClr val="tx1"/>
                    </a:gs>
                  </a:gsLst>
                  <a:lin ang="5400000" scaled="0"/>
                </a:gradFill>
                <a:latin typeface="+mj-lt"/>
              </a:rPr>
              <a:t>MDC-B337 </a:t>
            </a:r>
            <a:r>
              <a:rPr lang="en-US" sz="2400" dirty="0" smtClean="0">
                <a:gradFill>
                  <a:gsLst>
                    <a:gs pos="1250">
                      <a:schemeClr val="tx1"/>
                    </a:gs>
                    <a:gs pos="100000">
                      <a:schemeClr val="tx1"/>
                    </a:gs>
                  </a:gsLst>
                  <a:lin ang="5400000" scaled="0"/>
                </a:gradFill>
                <a:latin typeface="+mj-lt"/>
              </a:rPr>
              <a:t>Failover </a:t>
            </a:r>
            <a:r>
              <a:rPr lang="en-US" sz="2400" dirty="0">
                <a:gradFill>
                  <a:gsLst>
                    <a:gs pos="1250">
                      <a:schemeClr val="tx1"/>
                    </a:gs>
                    <a:gs pos="100000">
                      <a:schemeClr val="tx1"/>
                    </a:gs>
                  </a:gsLst>
                  <a:lin ang="5400000" scaled="0"/>
                </a:gradFill>
                <a:latin typeface="+mj-lt"/>
              </a:rPr>
              <a:t>Cluster Networking Essentials </a:t>
            </a:r>
            <a:endParaRPr lang="en-US" sz="2400" dirty="0" smtClean="0">
              <a:gradFill>
                <a:gsLst>
                  <a:gs pos="1250">
                    <a:schemeClr val="tx1"/>
                  </a:gs>
                  <a:gs pos="100000">
                    <a:schemeClr val="tx1"/>
                  </a:gs>
                </a:gsLst>
                <a:lin ang="5400000" scaled="0"/>
              </a:gradFill>
              <a:latin typeface="+mj-lt"/>
            </a:endParaRPr>
          </a:p>
          <a:p>
            <a:pPr marL="1037871" lvl="1" indent="-571500">
              <a:lnSpc>
                <a:spcPct val="90000"/>
              </a:lnSpc>
              <a:spcBef>
                <a:spcPct val="20000"/>
              </a:spcBef>
              <a:buSzPct val="105000"/>
              <a:buBlip>
                <a:blip r:embed="rId3"/>
              </a:buBlip>
            </a:pPr>
            <a:r>
              <a:rPr lang="en-US" sz="2400" dirty="0">
                <a:gradFill>
                  <a:gsLst>
                    <a:gs pos="1250">
                      <a:schemeClr val="tx1"/>
                    </a:gs>
                    <a:gs pos="100000">
                      <a:schemeClr val="tx1"/>
                    </a:gs>
                  </a:gsLst>
                  <a:lin ang="5400000" scaled="0"/>
                </a:gradFill>
                <a:latin typeface="+mj-lt"/>
              </a:rPr>
              <a:t>MDC-B349 Upgrading the Platform  - How to Get There! Part 4: Your </a:t>
            </a:r>
            <a:r>
              <a:rPr lang="en-US" sz="2400" dirty="0" smtClean="0">
                <a:gradFill>
                  <a:gsLst>
                    <a:gs pos="1250">
                      <a:schemeClr val="tx1"/>
                    </a:gs>
                    <a:gs pos="100000">
                      <a:schemeClr val="tx1"/>
                    </a:gs>
                  </a:gsLst>
                  <a:lin ang="5400000" scaled="0"/>
                </a:gradFill>
                <a:latin typeface="+mj-lt"/>
              </a:rPr>
              <a:t>Fileservers </a:t>
            </a:r>
            <a:r>
              <a:rPr lang="en-US" sz="2400" dirty="0">
                <a:gradFill>
                  <a:gsLst>
                    <a:gs pos="1250">
                      <a:schemeClr val="tx1"/>
                    </a:gs>
                    <a:gs pos="100000">
                      <a:schemeClr val="tx1"/>
                    </a:gs>
                  </a:gsLst>
                  <a:lin ang="5400000" scaled="0"/>
                </a:gradFill>
                <a:latin typeface="+mj-lt"/>
              </a:rPr>
              <a:t>and Storage </a:t>
            </a:r>
            <a:r>
              <a:rPr lang="en-US" sz="2400" dirty="0" smtClean="0">
                <a:gradFill>
                  <a:gsLst>
                    <a:gs pos="1250">
                      <a:schemeClr val="tx1"/>
                    </a:gs>
                    <a:gs pos="100000">
                      <a:schemeClr val="tx1"/>
                    </a:gs>
                  </a:gsLst>
                  <a:lin ang="5400000" scaled="0"/>
                </a:gradFill>
                <a:latin typeface="+mj-lt"/>
              </a:rPr>
              <a:t>Options</a:t>
            </a:r>
          </a:p>
          <a:p>
            <a:pPr marL="1037871" lvl="1" indent="-571500">
              <a:lnSpc>
                <a:spcPct val="90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MDC-B342 Reduce </a:t>
            </a:r>
            <a:r>
              <a:rPr lang="en-US" sz="2400" dirty="0">
                <a:gradFill>
                  <a:gsLst>
                    <a:gs pos="1250">
                      <a:schemeClr val="tx1"/>
                    </a:gs>
                    <a:gs pos="100000">
                      <a:schemeClr val="tx1"/>
                    </a:gs>
                  </a:gsLst>
                  <a:lin ang="5400000" scaled="0"/>
                </a:gradFill>
                <a:latin typeface="+mj-lt"/>
              </a:rPr>
              <a:t>Storage Costs with Data </a:t>
            </a:r>
            <a:r>
              <a:rPr lang="en-US" sz="2400" dirty="0" err="1">
                <a:gradFill>
                  <a:gsLst>
                    <a:gs pos="1250">
                      <a:schemeClr val="tx1"/>
                    </a:gs>
                    <a:gs pos="100000">
                      <a:schemeClr val="tx1"/>
                    </a:gs>
                  </a:gsLst>
                  <a:lin ang="5400000" scaled="0"/>
                </a:gradFill>
                <a:latin typeface="+mj-lt"/>
              </a:rPr>
              <a:t>Deduplication</a:t>
            </a:r>
            <a:r>
              <a:rPr lang="en-US" sz="2400" dirty="0">
                <a:gradFill>
                  <a:gsLst>
                    <a:gs pos="1250">
                      <a:schemeClr val="tx1"/>
                    </a:gs>
                    <a:gs pos="100000">
                      <a:schemeClr val="tx1"/>
                    </a:gs>
                  </a:gsLst>
                  <a:lin ang="5400000" scaled="0"/>
                </a:gradFill>
                <a:latin typeface="+mj-lt"/>
              </a:rPr>
              <a:t> </a:t>
            </a:r>
            <a:endParaRPr lang="en-US" sz="2400" dirty="0" smtClean="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549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279213" y="1238650"/>
            <a:ext cx="11878048" cy="4558121"/>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Track </a:t>
            </a:r>
            <a:r>
              <a:rPr lang="en-US" dirty="0" smtClean="0"/>
              <a:t>resources</a:t>
            </a:r>
            <a:endParaRPr lang="en-US" dirty="0"/>
          </a:p>
        </p:txBody>
      </p:sp>
      <p:sp>
        <p:nvSpPr>
          <p:cNvPr id="3" name="Text Placeholder 2"/>
          <p:cNvSpPr>
            <a:spLocks noGrp="1"/>
          </p:cNvSpPr>
          <p:nvPr>
            <p:ph type="body" sz="quarter" idx="10"/>
          </p:nvPr>
        </p:nvSpPr>
        <p:spPr>
          <a:xfrm>
            <a:off x="277029" y="1212850"/>
            <a:ext cx="11882419" cy="4265848"/>
          </a:xfrm>
        </p:spPr>
        <p:txBody>
          <a:bodyPr/>
          <a:lstStyle/>
          <a:p>
            <a:pPr marL="571165" indent="-571165" defTabSz="932194">
              <a:buSzPct val="105000"/>
              <a:buBlip>
                <a:blip r:embed="rId3"/>
              </a:buBlip>
            </a:pPr>
            <a:r>
              <a:rPr lang="en-US" sz="4080" dirty="0">
                <a:gradFill>
                  <a:gsLst>
                    <a:gs pos="1250">
                      <a:srgbClr val="FFFFFF"/>
                    </a:gs>
                    <a:gs pos="100000">
                      <a:srgbClr val="FFFFFF"/>
                    </a:gs>
                  </a:gsLst>
                  <a:lin ang="5400000" scaled="0"/>
                </a:gradFill>
              </a:rPr>
              <a:t>Learn more about Windows Server 2012 R2 Preview, download the datasheet and </a:t>
            </a:r>
            <a:br>
              <a:rPr lang="en-US" sz="4080" dirty="0">
                <a:gradFill>
                  <a:gsLst>
                    <a:gs pos="1250">
                      <a:srgbClr val="FFFFFF"/>
                    </a:gs>
                    <a:gs pos="100000">
                      <a:srgbClr val="FFFFFF"/>
                    </a:gs>
                  </a:gsLst>
                  <a:lin ang="5400000" scaled="0"/>
                </a:gradFill>
              </a:rPr>
            </a:br>
            <a:r>
              <a:rPr lang="en-US" sz="4080" dirty="0">
                <a:gradFill>
                  <a:gsLst>
                    <a:gs pos="1250">
                      <a:srgbClr val="FFFFFF"/>
                    </a:gs>
                    <a:gs pos="100000">
                      <a:srgbClr val="FFFFFF"/>
                    </a:gs>
                  </a:gsLst>
                  <a:lin ang="5400000" scaled="0"/>
                </a:gradFill>
              </a:rPr>
              <a:t>evaluation bits on </a:t>
            </a:r>
            <a:br>
              <a:rPr lang="en-US" sz="4080" dirty="0">
                <a:gradFill>
                  <a:gsLst>
                    <a:gs pos="1250">
                      <a:srgbClr val="FFFFFF"/>
                    </a:gs>
                    <a:gs pos="100000">
                      <a:srgbClr val="FFFFFF"/>
                    </a:gs>
                  </a:gsLst>
                  <a:lin ang="5400000" scaled="0"/>
                </a:gradFill>
              </a:rPr>
            </a:br>
            <a:r>
              <a:rPr lang="en-US" sz="4080" dirty="0">
                <a:gradFill>
                  <a:gsLst>
                    <a:gs pos="1250">
                      <a:srgbClr val="FFFFFF"/>
                    </a:gs>
                    <a:gs pos="100000">
                      <a:srgbClr val="FFFFFF"/>
                    </a:gs>
                  </a:gsLst>
                  <a:lin ang="5400000" scaled="0"/>
                </a:gradFill>
                <a:hlinkClick r:id="rId4"/>
              </a:rPr>
              <a:t>http://aka.ms/WS2012R2</a:t>
            </a:r>
            <a:endParaRPr lang="en-US" sz="4080" dirty="0">
              <a:gradFill>
                <a:gsLst>
                  <a:gs pos="1250">
                    <a:srgbClr val="FFFFFF"/>
                  </a:gs>
                  <a:gs pos="100000">
                    <a:srgbClr val="FFFFFF"/>
                  </a:gs>
                </a:gsLst>
                <a:lin ang="5400000" scaled="0"/>
              </a:gradFill>
            </a:endParaRPr>
          </a:p>
          <a:p>
            <a:pPr marL="571165" indent="-571165" defTabSz="932194">
              <a:buSzPct val="105000"/>
              <a:buBlip>
                <a:blip r:embed="rId3"/>
              </a:buBlip>
            </a:pPr>
            <a:r>
              <a:rPr lang="en-US" sz="4080" dirty="0">
                <a:gradFill>
                  <a:gsLst>
                    <a:gs pos="1250">
                      <a:srgbClr val="FFFFFF"/>
                    </a:gs>
                    <a:gs pos="100000">
                      <a:srgbClr val="FFFFFF"/>
                    </a:gs>
                  </a:gsLst>
                  <a:lin ang="5400000" scaled="0"/>
                </a:gradFill>
              </a:rPr>
              <a:t>Learn more about System Center 2012 R2 Preview, download the datasheet and evaluation bits on </a:t>
            </a:r>
            <a:br>
              <a:rPr lang="en-US" sz="4080" dirty="0">
                <a:gradFill>
                  <a:gsLst>
                    <a:gs pos="1250">
                      <a:srgbClr val="FFFFFF"/>
                    </a:gs>
                    <a:gs pos="100000">
                      <a:srgbClr val="FFFFFF"/>
                    </a:gs>
                  </a:gsLst>
                  <a:lin ang="5400000" scaled="0"/>
                </a:gradFill>
              </a:rPr>
            </a:br>
            <a:r>
              <a:rPr lang="en-US" sz="4080" dirty="0">
                <a:gradFill>
                  <a:gsLst>
                    <a:gs pos="1250">
                      <a:srgbClr val="FFFFFF"/>
                    </a:gs>
                    <a:gs pos="100000">
                      <a:srgbClr val="FFFFFF"/>
                    </a:gs>
                  </a:gsLst>
                  <a:lin ang="5400000" scaled="0"/>
                </a:gradFill>
                <a:hlinkClick r:id="rId5"/>
              </a:rPr>
              <a:t>http://aka.ms/SC2012R2</a:t>
            </a:r>
            <a:endParaRPr lang="en-US" sz="408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386109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7" name="TextBox 6"/>
          <p:cNvSpPr txBox="1"/>
          <p:nvPr/>
        </p:nvSpPr>
        <p:spPr>
          <a:xfrm>
            <a:off x="292249" y="2143592"/>
            <a:ext cx="4572318" cy="3003899"/>
          </a:xfrm>
          <a:prstGeom prst="rect">
            <a:avLst/>
          </a:prstGeom>
          <a:noFill/>
        </p:spPr>
        <p:txBody>
          <a:bodyPr wrap="square" lIns="182880" tIns="146304" rIns="182880" bIns="146304" rtlCol="0">
            <a:spAutoFit/>
          </a:bodyPr>
          <a:lstStyle/>
          <a:p>
            <a:r>
              <a:rPr lang="en-US" sz="4400" b="1" dirty="0" smtClean="0">
                <a:gradFill>
                  <a:gsLst>
                    <a:gs pos="83000">
                      <a:srgbClr val="FFFFFF"/>
                    </a:gs>
                    <a:gs pos="100000">
                      <a:srgbClr val="0072C6">
                        <a:lumMod val="30000"/>
                        <a:lumOff val="70000"/>
                      </a:srgbClr>
                    </a:gs>
                  </a:gsLst>
                  <a:lin ang="5400000" scaled="1"/>
                </a:gradFill>
              </a:rPr>
              <a:t>Scan </a:t>
            </a:r>
            <a:r>
              <a:rPr lang="en-US" sz="4400" b="1" dirty="0">
                <a:gradFill>
                  <a:gsLst>
                    <a:gs pos="83000">
                      <a:srgbClr val="FFFFFF"/>
                    </a:gs>
                    <a:gs pos="100000">
                      <a:srgbClr val="0072C6">
                        <a:lumMod val="30000"/>
                        <a:lumOff val="70000"/>
                      </a:srgbClr>
                    </a:gs>
                  </a:gsLst>
                  <a:lin ang="5400000" scaled="1"/>
                </a:gradFill>
              </a:rPr>
              <a:t>this QR code </a:t>
            </a:r>
            <a:r>
              <a:rPr lang="en-US" sz="4400" dirty="0">
                <a:gradFill>
                  <a:gsLst>
                    <a:gs pos="83000">
                      <a:srgbClr val="FFFFFF"/>
                    </a:gs>
                    <a:gs pos="100000">
                      <a:srgbClr val="0072C6">
                        <a:lumMod val="30000"/>
                        <a:lumOff val="70000"/>
                      </a:srgbClr>
                    </a:gs>
                  </a:gsLst>
                  <a:lin ang="5400000" scaled="1"/>
                </a:gradFill>
              </a:rPr>
              <a:t>to </a:t>
            </a:r>
          </a:p>
          <a:p>
            <a:r>
              <a:rPr lang="en-US" sz="4400" dirty="0">
                <a:gradFill>
                  <a:gsLst>
                    <a:gs pos="83000">
                      <a:srgbClr val="FFFFFF"/>
                    </a:gs>
                    <a:gs pos="100000">
                      <a:srgbClr val="0072C6">
                        <a:lumMod val="30000"/>
                        <a:lumOff val="70000"/>
                      </a:srgbClr>
                    </a:gs>
                  </a:gsLst>
                  <a:lin ang="5400000" scaled="1"/>
                </a:gradFill>
              </a:rPr>
              <a:t>evaluate this session.</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860858"/>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1296" y="233425"/>
            <a:ext cx="11409551" cy="932563"/>
          </a:xfrm>
        </p:spPr>
        <p:txBody>
          <a:bodyPr/>
          <a:lstStyle/>
          <a:p>
            <a:r>
              <a:rPr lang="en-US" sz="5400" dirty="0"/>
              <a:t>Looking back to Windows Server 2012</a:t>
            </a:r>
          </a:p>
        </p:txBody>
      </p:sp>
      <p:pic>
        <p:nvPicPr>
          <p:cNvPr id="6" name="Picture 5"/>
          <p:cNvPicPr>
            <a:picLocks noChangeAspect="1"/>
          </p:cNvPicPr>
          <p:nvPr/>
        </p:nvPicPr>
        <p:blipFill>
          <a:blip r:embed="rId3"/>
          <a:stretch>
            <a:fillRect/>
          </a:stretch>
        </p:blipFill>
        <p:spPr>
          <a:xfrm>
            <a:off x="6496903" y="1779346"/>
            <a:ext cx="5303944" cy="2983469"/>
          </a:xfrm>
          <a:prstGeom prst="rect">
            <a:avLst/>
          </a:prstGeom>
          <a:effectLst>
            <a:reflection blurRad="6350" stA="50000" endA="275" endPos="40000" dist="101600" dir="5400000" sy="-100000" algn="bl" rotWithShape="0"/>
          </a:effectLst>
          <a:scene3d>
            <a:camera prst="perspectiveHeroicExtremeLeftFacing"/>
            <a:lightRig rig="threePt" dir="t"/>
          </a:scene3d>
        </p:spPr>
      </p:pic>
      <p:grpSp>
        <p:nvGrpSpPr>
          <p:cNvPr id="7" name="Group 6"/>
          <p:cNvGrpSpPr/>
          <p:nvPr/>
        </p:nvGrpSpPr>
        <p:grpSpPr>
          <a:xfrm>
            <a:off x="573387" y="1257300"/>
            <a:ext cx="6187665" cy="1085628"/>
            <a:chOff x="322408" y="1834173"/>
            <a:chExt cx="3731811" cy="1310695"/>
          </a:xfrm>
          <a:solidFill>
            <a:schemeClr val="accent6"/>
          </a:solidFill>
        </p:grpSpPr>
        <p:sp>
          <p:nvSpPr>
            <p:cNvPr id="8" name="Rectangle 7"/>
            <p:cNvSpPr/>
            <p:nvPr/>
          </p:nvSpPr>
          <p:spPr bwMode="auto">
            <a:xfrm>
              <a:off x="322408" y="1834173"/>
              <a:ext cx="3731811" cy="1310695"/>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9" name="TextBox 8"/>
            <p:cNvSpPr txBox="1"/>
            <p:nvPr/>
          </p:nvSpPr>
          <p:spPr>
            <a:xfrm>
              <a:off x="430689" y="2054658"/>
              <a:ext cx="3515248" cy="885235"/>
            </a:xfrm>
            <a:prstGeom prst="rect">
              <a:avLst/>
            </a:prstGeom>
            <a:grpFill/>
          </p:spPr>
          <p:txBody>
            <a:bodyPr wrap="square" rtlCol="0">
              <a:spAutoFit/>
            </a:bodyPr>
            <a:lstStyle/>
            <a:p>
              <a:r>
                <a:rPr lang="en-US" sz="2036" b="1" dirty="0">
                  <a:gradFill>
                    <a:gsLst>
                      <a:gs pos="1250">
                        <a:srgbClr val="FFFFFF"/>
                      </a:gs>
                      <a:gs pos="100000">
                        <a:srgbClr val="FFFFFF"/>
                      </a:gs>
                    </a:gsLst>
                    <a:lin ang="5400000" scaled="0"/>
                  </a:gradFill>
                </a:rPr>
                <a:t>“Continuous Availability” </a:t>
              </a:r>
              <a:r>
                <a:rPr lang="en-US" sz="2036" dirty="0">
                  <a:gradFill>
                    <a:gsLst>
                      <a:gs pos="1250">
                        <a:srgbClr val="FFFFFF"/>
                      </a:gs>
                      <a:gs pos="100000">
                        <a:srgbClr val="FFFFFF"/>
                      </a:gs>
                    </a:gsLst>
                    <a:lin ang="5400000" scaled="0"/>
                  </a:gradFill>
                </a:rPr>
                <a:t>identified by customers as </a:t>
              </a:r>
              <a:r>
                <a:rPr lang="en-US" sz="2036" dirty="0">
                  <a:gradFill>
                    <a:gsLst>
                      <a:gs pos="1250">
                        <a:srgbClr val="FFFFFF"/>
                      </a:gs>
                      <a:gs pos="100000">
                        <a:srgbClr val="FFFFFF"/>
                      </a:gs>
                    </a:gsLst>
                    <a:lin ang="5400000" scaled="0"/>
                  </a:gradFill>
                  <a:latin typeface="Segoe UI Semibold" panose="020B0702040204020203" pitchFamily="34" charset="0"/>
                  <a:cs typeface="Segoe UI Semibold" panose="020B0702040204020203" pitchFamily="34" charset="0"/>
                </a:rPr>
                <a:t>critical</a:t>
              </a:r>
            </a:p>
          </p:txBody>
        </p:sp>
      </p:grpSp>
      <p:grpSp>
        <p:nvGrpSpPr>
          <p:cNvPr id="10" name="Group 9"/>
          <p:cNvGrpSpPr/>
          <p:nvPr/>
        </p:nvGrpSpPr>
        <p:grpSpPr>
          <a:xfrm>
            <a:off x="573386" y="3763246"/>
            <a:ext cx="6187665" cy="1085628"/>
            <a:chOff x="322408" y="1834173"/>
            <a:chExt cx="3731811" cy="1310695"/>
          </a:xfrm>
        </p:grpSpPr>
        <p:sp>
          <p:nvSpPr>
            <p:cNvPr id="11" name="Rectangle 10"/>
            <p:cNvSpPr/>
            <p:nvPr/>
          </p:nvSpPr>
          <p:spPr bwMode="auto">
            <a:xfrm>
              <a:off x="322408" y="1834173"/>
              <a:ext cx="3731811" cy="1310695"/>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12" name="TextBox 11"/>
            <p:cNvSpPr txBox="1"/>
            <p:nvPr/>
          </p:nvSpPr>
          <p:spPr>
            <a:xfrm>
              <a:off x="430689" y="2029885"/>
              <a:ext cx="3515248" cy="846628"/>
            </a:xfrm>
            <a:prstGeom prst="rect">
              <a:avLst/>
            </a:prstGeom>
            <a:noFill/>
          </p:spPr>
          <p:txBody>
            <a:bodyPr wrap="square" rtlCol="0">
              <a:spAutoFit/>
            </a:bodyPr>
            <a:lstStyle/>
            <a:p>
              <a:r>
                <a:rPr lang="en-US" sz="2036" b="1" dirty="0">
                  <a:gradFill>
                    <a:gsLst>
                      <a:gs pos="1250">
                        <a:srgbClr val="FFFFFF"/>
                      </a:gs>
                      <a:gs pos="100000">
                        <a:srgbClr val="FFFFFF"/>
                      </a:gs>
                    </a:gsLst>
                    <a:lin ang="5400000" scaled="0"/>
                  </a:gradFill>
                </a:rPr>
                <a:t>Problem: </a:t>
              </a:r>
              <a:r>
                <a:rPr lang="en-US" sz="1832" dirty="0">
                  <a:gradFill>
                    <a:gsLst>
                      <a:gs pos="1250">
                        <a:srgbClr val="FFFFFF"/>
                      </a:gs>
                      <a:gs pos="100000">
                        <a:srgbClr val="FFFFFF"/>
                      </a:gs>
                    </a:gsLst>
                    <a:lin ang="5400000" scaled="0"/>
                  </a:gradFill>
                </a:rPr>
                <a:t>High-Availability server hardware is costly and too difficult to buy, install, and manage.</a:t>
              </a:r>
            </a:p>
          </p:txBody>
        </p:sp>
      </p:grpSp>
      <p:grpSp>
        <p:nvGrpSpPr>
          <p:cNvPr id="13" name="Group 12"/>
          <p:cNvGrpSpPr/>
          <p:nvPr/>
        </p:nvGrpSpPr>
        <p:grpSpPr>
          <a:xfrm>
            <a:off x="573384" y="2500053"/>
            <a:ext cx="6187666" cy="1085628"/>
            <a:chOff x="322408" y="1834173"/>
            <a:chExt cx="3731811" cy="1310695"/>
          </a:xfrm>
        </p:grpSpPr>
        <p:sp>
          <p:nvSpPr>
            <p:cNvPr id="14" name="Rectangle 13"/>
            <p:cNvSpPr/>
            <p:nvPr/>
          </p:nvSpPr>
          <p:spPr bwMode="auto">
            <a:xfrm>
              <a:off x="322408" y="1834173"/>
              <a:ext cx="3731811" cy="1310695"/>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15" name="TextBox 14"/>
            <p:cNvSpPr txBox="1"/>
            <p:nvPr/>
          </p:nvSpPr>
          <p:spPr>
            <a:xfrm>
              <a:off x="430689" y="2054658"/>
              <a:ext cx="3515248" cy="885235"/>
            </a:xfrm>
            <a:prstGeom prst="rect">
              <a:avLst/>
            </a:prstGeom>
            <a:noFill/>
          </p:spPr>
          <p:txBody>
            <a:bodyPr wrap="square" rtlCol="0">
              <a:spAutoFit/>
            </a:bodyPr>
            <a:lstStyle/>
            <a:p>
              <a:r>
                <a:rPr lang="en-US" sz="2036" b="1" dirty="0">
                  <a:gradFill>
                    <a:gsLst>
                      <a:gs pos="1250">
                        <a:srgbClr val="FFFFFF"/>
                      </a:gs>
                      <a:gs pos="100000">
                        <a:srgbClr val="FFFFFF"/>
                      </a:gs>
                    </a:gsLst>
                    <a:lin ang="5400000" scaled="0"/>
                  </a:gradFill>
                </a:rPr>
                <a:t>Major investments </a:t>
              </a:r>
              <a:r>
                <a:rPr lang="en-US" sz="2036" dirty="0">
                  <a:gradFill>
                    <a:gsLst>
                      <a:gs pos="1250">
                        <a:srgbClr val="FFFFFF"/>
                      </a:gs>
                      <a:gs pos="100000">
                        <a:srgbClr val="FFFFFF"/>
                      </a:gs>
                    </a:gsLst>
                    <a:lin ang="5400000" scaled="0"/>
                  </a:gradFill>
                </a:rPr>
                <a:t>made throughout Windows Server</a:t>
              </a:r>
            </a:p>
          </p:txBody>
        </p:sp>
      </p:grpSp>
      <p:grpSp>
        <p:nvGrpSpPr>
          <p:cNvPr id="16" name="Group 15"/>
          <p:cNvGrpSpPr/>
          <p:nvPr/>
        </p:nvGrpSpPr>
        <p:grpSpPr>
          <a:xfrm>
            <a:off x="580077" y="5026442"/>
            <a:ext cx="6180973" cy="1085629"/>
            <a:chOff x="322408" y="1834173"/>
            <a:chExt cx="3731811" cy="1310695"/>
          </a:xfrm>
          <a:solidFill>
            <a:schemeClr val="accent6"/>
          </a:solidFill>
        </p:grpSpPr>
        <p:sp>
          <p:nvSpPr>
            <p:cNvPr id="17" name="Rectangle 16"/>
            <p:cNvSpPr/>
            <p:nvPr/>
          </p:nvSpPr>
          <p:spPr bwMode="auto">
            <a:xfrm>
              <a:off x="322408" y="1834173"/>
              <a:ext cx="3731811" cy="1310695"/>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endParaRPr lang="en-US" sz="2036" dirty="0">
                <a:gradFill>
                  <a:gsLst>
                    <a:gs pos="0">
                      <a:srgbClr val="EFEFEF"/>
                    </a:gs>
                    <a:gs pos="100000">
                      <a:srgbClr val="EFEFEF"/>
                    </a:gs>
                  </a:gsLst>
                  <a:lin ang="5400000" scaled="0"/>
                </a:gradFill>
              </a:endParaRPr>
            </a:p>
          </p:txBody>
        </p:sp>
        <p:sp>
          <p:nvSpPr>
            <p:cNvPr id="18" name="TextBox 17"/>
            <p:cNvSpPr txBox="1"/>
            <p:nvPr/>
          </p:nvSpPr>
          <p:spPr>
            <a:xfrm>
              <a:off x="430689" y="1865586"/>
              <a:ext cx="3515248" cy="1116412"/>
            </a:xfrm>
            <a:prstGeom prst="rect">
              <a:avLst/>
            </a:prstGeom>
            <a:grpFill/>
          </p:spPr>
          <p:txBody>
            <a:bodyPr wrap="square" rtlCol="0">
              <a:spAutoFit/>
            </a:bodyPr>
            <a:lstStyle/>
            <a:p>
              <a:r>
                <a:rPr lang="en-US" sz="2036" b="1" dirty="0">
                  <a:gradFill>
                    <a:gsLst>
                      <a:gs pos="1250">
                        <a:srgbClr val="FFFFFF"/>
                      </a:gs>
                      <a:gs pos="100000">
                        <a:srgbClr val="FFFFFF"/>
                      </a:gs>
                    </a:gsLst>
                    <a:lin ang="5400000" scaled="0"/>
                  </a:gradFill>
                </a:rPr>
                <a:t>Solution: “Cluster in a Box” (CiB) program</a:t>
              </a:r>
            </a:p>
            <a:p>
              <a:r>
                <a:rPr lang="en-US" sz="1628" dirty="0">
                  <a:gradFill>
                    <a:gsLst>
                      <a:gs pos="1250">
                        <a:srgbClr val="FFFFFF"/>
                      </a:gs>
                      <a:gs pos="100000">
                        <a:srgbClr val="FFFFFF"/>
                      </a:gs>
                    </a:gsLst>
                    <a:lin ang="5400000" scaled="0"/>
                  </a:gradFill>
                </a:rPr>
                <a:t>Microsoft works with our hardware partners to enable their release of new highly-available systems for a volume market</a:t>
              </a:r>
            </a:p>
          </p:txBody>
        </p:sp>
      </p:grpSp>
    </p:spTree>
    <p:extLst>
      <p:ext uri="{BB962C8B-B14F-4D97-AF65-F5344CB8AC3E}">
        <p14:creationId xmlns:p14="http://schemas.microsoft.com/office/powerpoint/2010/main" val="2716064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 presetClass="entr" presetSubtype="8" decel="10000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75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5"/>
          <p:cNvSpPr/>
          <p:nvPr/>
        </p:nvSpPr>
        <p:spPr bwMode="auto">
          <a:xfrm>
            <a:off x="7628147" y="4150635"/>
            <a:ext cx="2465816" cy="2098904"/>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9927" tIns="139927" rIns="139927" bIns="139927" numCol="1" rtlCol="0" anchor="b" anchorCtr="0" compatLnSpc="1">
            <a:prstTxWarp prst="textNoShape">
              <a:avLst/>
            </a:prstTxWarp>
          </a:bodyPr>
          <a:lstStyle/>
          <a:p>
            <a:pPr defTabSz="699648">
              <a:lnSpc>
                <a:spcPts val="2239"/>
              </a:lnSpc>
              <a:spcBef>
                <a:spcPts val="1200"/>
              </a:spcBef>
            </a:pPr>
            <a:r>
              <a:rPr lang="en-US" sz="1832" dirty="0">
                <a:gradFill>
                  <a:gsLst>
                    <a:gs pos="0">
                      <a:srgbClr val="FFFFFF"/>
                    </a:gs>
                    <a:gs pos="86000">
                      <a:srgbClr val="FFFFFF"/>
                    </a:gs>
                  </a:gsLst>
                  <a:lin ang="5400000" scaled="0"/>
                </a:gradFill>
              </a:rPr>
              <a:t>“Windows Server 2012 – can you say </a:t>
            </a:r>
            <a:endParaRPr lang="en-US" sz="1832" dirty="0" smtClean="0">
              <a:gradFill>
                <a:gsLst>
                  <a:gs pos="0">
                    <a:srgbClr val="FFFFFF"/>
                  </a:gs>
                  <a:gs pos="86000">
                    <a:srgbClr val="FFFFFF"/>
                  </a:gs>
                </a:gsLst>
                <a:lin ang="5400000" scaled="0"/>
              </a:gradFill>
            </a:endParaRPr>
          </a:p>
          <a:p>
            <a:pPr defTabSz="699648">
              <a:lnSpc>
                <a:spcPts val="2239"/>
              </a:lnSpc>
              <a:spcBef>
                <a:spcPts val="600"/>
              </a:spcBef>
            </a:pPr>
            <a:r>
              <a:rPr lang="en-US" sz="2850" b="1" dirty="0" smtClean="0">
                <a:gradFill>
                  <a:gsLst>
                    <a:gs pos="0">
                      <a:srgbClr val="FFFFFF"/>
                    </a:gs>
                    <a:gs pos="86000">
                      <a:srgbClr val="FFFFFF"/>
                    </a:gs>
                  </a:gsLst>
                  <a:lin ang="5400000" scaled="0"/>
                </a:gradFill>
              </a:rPr>
              <a:t>cloud</a:t>
            </a:r>
            <a:r>
              <a:rPr lang="en-US" sz="1832" dirty="0">
                <a:gradFill>
                  <a:gsLst>
                    <a:gs pos="0">
                      <a:srgbClr val="FFFFFF"/>
                    </a:gs>
                    <a:gs pos="86000">
                      <a:srgbClr val="FFFFFF"/>
                    </a:gs>
                  </a:gsLst>
                  <a:lin ang="5400000" scaled="0"/>
                </a:gradFill>
              </a:rPr>
              <a:t>?”</a:t>
            </a:r>
          </a:p>
          <a:p>
            <a:pPr algn="r" defTabSz="699648">
              <a:spcBef>
                <a:spcPts val="918"/>
              </a:spcBef>
            </a:pPr>
            <a:r>
              <a:rPr lang="en-US" sz="1018" dirty="0">
                <a:gradFill>
                  <a:gsLst>
                    <a:gs pos="0">
                      <a:srgbClr val="FFFFFF"/>
                    </a:gs>
                    <a:gs pos="86000">
                      <a:srgbClr val="FFFFFF"/>
                    </a:gs>
                  </a:gsLst>
                  <a:lin ang="5400000" scaled="0"/>
                </a:gradFill>
              </a:rPr>
              <a:t>– Richard </a:t>
            </a:r>
            <a:r>
              <a:rPr lang="en-US" sz="1018" dirty="0" err="1">
                <a:gradFill>
                  <a:gsLst>
                    <a:gs pos="0">
                      <a:srgbClr val="FFFFFF"/>
                    </a:gs>
                    <a:gs pos="86000">
                      <a:srgbClr val="FFFFFF"/>
                    </a:gs>
                  </a:gsLst>
                  <a:lin ang="5400000" scaled="0"/>
                </a:gradFill>
              </a:rPr>
              <a:t>Fichera</a:t>
            </a:r>
            <a:r>
              <a:rPr lang="en-US" sz="1018" dirty="0">
                <a:gradFill>
                  <a:gsLst>
                    <a:gs pos="0">
                      <a:srgbClr val="FFFFFF"/>
                    </a:gs>
                    <a:gs pos="86000">
                      <a:srgbClr val="FFFFFF"/>
                    </a:gs>
                  </a:gsLst>
                  <a:lin ang="5400000" scaled="0"/>
                </a:gradFill>
              </a:rPr>
              <a:t>, Forrester Research</a:t>
            </a:r>
          </a:p>
        </p:txBody>
      </p:sp>
      <p:sp>
        <p:nvSpPr>
          <p:cNvPr id="15" name="4"/>
          <p:cNvSpPr/>
          <p:nvPr/>
        </p:nvSpPr>
        <p:spPr bwMode="auto">
          <a:xfrm>
            <a:off x="5019716" y="910584"/>
            <a:ext cx="2493728" cy="2098904"/>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9927" tIns="139927" rIns="139927" bIns="139927" numCol="1" rtlCol="0" anchor="b" anchorCtr="0" compatLnSpc="1">
            <a:prstTxWarp prst="textNoShape">
              <a:avLst/>
            </a:prstTxWarp>
          </a:bodyPr>
          <a:lstStyle/>
          <a:p>
            <a:pPr defTabSz="930507"/>
            <a:r>
              <a:rPr lang="en-US" sz="1628" dirty="0">
                <a:solidFill>
                  <a:srgbClr val="EFEFEF"/>
                </a:solidFill>
              </a:rPr>
              <a:t>Windows Server 2012:</a:t>
            </a:r>
            <a:br>
              <a:rPr lang="en-US" sz="1628" dirty="0">
                <a:solidFill>
                  <a:srgbClr val="EFEFEF"/>
                </a:solidFill>
              </a:rPr>
            </a:br>
            <a:r>
              <a:rPr lang="en-US" sz="1628" dirty="0">
                <a:solidFill>
                  <a:srgbClr val="EFEFEF"/>
                </a:solidFill>
              </a:rPr>
              <a:t>“</a:t>
            </a:r>
            <a:r>
              <a:rPr lang="en-US" sz="1628" b="1" dirty="0">
                <a:solidFill>
                  <a:srgbClr val="EFEFEF"/>
                </a:solidFill>
              </a:rPr>
              <a:t>Takes your breath away</a:t>
            </a:r>
            <a:r>
              <a:rPr lang="en-US" sz="1628" dirty="0">
                <a:solidFill>
                  <a:srgbClr val="EFEFEF"/>
                </a:solidFill>
              </a:rPr>
              <a:t>… Features will be a boon for enterprises creating private clouds.”</a:t>
            </a:r>
          </a:p>
          <a:p>
            <a:pPr algn="r" defTabSz="699648">
              <a:spcBef>
                <a:spcPts val="918"/>
              </a:spcBef>
            </a:pPr>
            <a:r>
              <a:rPr lang="en-US" sz="1018" dirty="0">
                <a:gradFill>
                  <a:gsLst>
                    <a:gs pos="0">
                      <a:srgbClr val="FFFFFF"/>
                    </a:gs>
                    <a:gs pos="86000">
                      <a:srgbClr val="FFFFFF"/>
                    </a:gs>
                  </a:gsLst>
                  <a:lin ang="5400000" scaled="0"/>
                </a:gradFill>
              </a:rPr>
              <a:t>– Jonathan Hassel, Computerworld</a:t>
            </a:r>
          </a:p>
        </p:txBody>
      </p:sp>
      <p:sp>
        <p:nvSpPr>
          <p:cNvPr id="16" name="3"/>
          <p:cNvSpPr/>
          <p:nvPr/>
        </p:nvSpPr>
        <p:spPr bwMode="auto">
          <a:xfrm>
            <a:off x="7628147" y="910584"/>
            <a:ext cx="2465816" cy="2098904"/>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9927" tIns="139927" rIns="139927" bIns="139927" numCol="1" rtlCol="0" anchor="b" anchorCtr="0" compatLnSpc="1">
            <a:prstTxWarp prst="textNoShape">
              <a:avLst/>
            </a:prstTxWarp>
          </a:bodyPr>
          <a:lstStyle/>
          <a:p>
            <a:pPr defTabSz="699648">
              <a:lnSpc>
                <a:spcPts val="2036"/>
              </a:lnSpc>
            </a:pPr>
            <a:r>
              <a:rPr lang="en-US" sz="4477" b="1" dirty="0">
                <a:gradFill>
                  <a:gsLst>
                    <a:gs pos="0">
                      <a:srgbClr val="FFFFFF"/>
                    </a:gs>
                    <a:gs pos="86000">
                      <a:srgbClr val="FFFFFF"/>
                    </a:gs>
                  </a:gsLst>
                  <a:lin ang="5400000" scaled="0"/>
                </a:gradFill>
              </a:rPr>
              <a:t>200+ </a:t>
            </a:r>
            <a:r>
              <a:rPr lang="en-US" sz="2850" b="1" dirty="0">
                <a:gradFill>
                  <a:gsLst>
                    <a:gs pos="0">
                      <a:srgbClr val="FFFFFF"/>
                    </a:gs>
                    <a:gs pos="86000">
                      <a:srgbClr val="FFFFFF"/>
                    </a:gs>
                  </a:gsLst>
                  <a:lin ang="5400000" scaled="0"/>
                </a:gradFill>
              </a:rPr>
              <a:t>customers</a:t>
            </a:r>
            <a:r>
              <a:rPr lang="en-US" sz="3257" b="1" dirty="0">
                <a:gradFill>
                  <a:gsLst>
                    <a:gs pos="0">
                      <a:srgbClr val="FFFFFF"/>
                    </a:gs>
                    <a:gs pos="86000">
                      <a:srgbClr val="FFFFFF"/>
                    </a:gs>
                  </a:gsLst>
                  <a:lin ang="5400000" scaled="0"/>
                </a:gradFill>
              </a:rPr>
              <a:t> </a:t>
            </a:r>
            <a:r>
              <a:rPr lang="en-US" sz="1628" dirty="0">
                <a:gradFill>
                  <a:gsLst>
                    <a:gs pos="0">
                      <a:srgbClr val="FFFFFF"/>
                    </a:gs>
                    <a:gs pos="86000">
                      <a:srgbClr val="FFFFFF"/>
                    </a:gs>
                  </a:gsLst>
                  <a:lin ang="5400000" scaled="0"/>
                </a:gradFill>
              </a:rPr>
              <a:t>participated in </a:t>
            </a:r>
            <a:r>
              <a:rPr lang="en-US" sz="1628" b="1" dirty="0">
                <a:gradFill>
                  <a:gsLst>
                    <a:gs pos="0">
                      <a:srgbClr val="FFFFFF"/>
                    </a:gs>
                    <a:gs pos="86000">
                      <a:srgbClr val="FFFFFF"/>
                    </a:gs>
                  </a:gsLst>
                  <a:lin ang="5400000" scaled="0"/>
                </a:gradFill>
              </a:rPr>
              <a:t>Windows Server TAP</a:t>
            </a:r>
          </a:p>
        </p:txBody>
      </p:sp>
      <p:sp>
        <p:nvSpPr>
          <p:cNvPr id="17" name="2"/>
          <p:cNvSpPr/>
          <p:nvPr/>
        </p:nvSpPr>
        <p:spPr bwMode="auto">
          <a:xfrm>
            <a:off x="2359960" y="910584"/>
            <a:ext cx="2500376" cy="2098904"/>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9927" tIns="139927" rIns="139927" bIns="139927" numCol="1" rtlCol="0" anchor="b" anchorCtr="0" compatLnSpc="1">
            <a:prstTxWarp prst="textNoShape">
              <a:avLst/>
            </a:prstTxWarp>
          </a:bodyPr>
          <a:lstStyle/>
          <a:p>
            <a:pPr defTabSz="699648">
              <a:spcBef>
                <a:spcPts val="918"/>
              </a:spcBef>
            </a:pPr>
            <a:r>
              <a:rPr lang="en-US" sz="1832" dirty="0">
                <a:gradFill>
                  <a:gsLst>
                    <a:gs pos="0">
                      <a:srgbClr val="FFFFFF"/>
                    </a:gs>
                    <a:gs pos="86000">
                      <a:srgbClr val="FFFFFF"/>
                    </a:gs>
                  </a:gsLst>
                  <a:lin ang="5400000" scaled="0"/>
                </a:gradFill>
              </a:rPr>
              <a:t>“</a:t>
            </a:r>
            <a:r>
              <a:rPr lang="en-US" sz="1832" b="1" dirty="0">
                <a:gradFill>
                  <a:gsLst>
                    <a:gs pos="0">
                      <a:srgbClr val="FFFFFF"/>
                    </a:gs>
                    <a:gs pos="86000">
                      <a:srgbClr val="FFFFFF"/>
                    </a:gs>
                  </a:gsLst>
                  <a:lin ang="5400000" scaled="0"/>
                </a:gradFill>
              </a:rPr>
              <a:t>Comprehensive</a:t>
            </a:r>
            <a:r>
              <a:rPr lang="en-US" sz="1832" dirty="0">
                <a:gradFill>
                  <a:gsLst>
                    <a:gs pos="0">
                      <a:srgbClr val="FFFFFF"/>
                    </a:gs>
                    <a:gs pos="86000">
                      <a:srgbClr val="FFFFFF"/>
                    </a:gs>
                  </a:gsLst>
                  <a:lin ang="5400000" scaled="0"/>
                </a:gradFill>
              </a:rPr>
              <a:t> </a:t>
            </a:r>
            <a:br>
              <a:rPr lang="en-US" sz="1832" dirty="0">
                <a:gradFill>
                  <a:gsLst>
                    <a:gs pos="0">
                      <a:srgbClr val="FFFFFF"/>
                    </a:gs>
                    <a:gs pos="86000">
                      <a:srgbClr val="FFFFFF"/>
                    </a:gs>
                  </a:gsLst>
                  <a:lin ang="5400000" scaled="0"/>
                </a:gradFill>
              </a:rPr>
            </a:br>
            <a:r>
              <a:rPr lang="en-US" sz="1832" dirty="0">
                <a:gradFill>
                  <a:gsLst>
                    <a:gs pos="0">
                      <a:srgbClr val="FFFFFF"/>
                    </a:gs>
                    <a:gs pos="86000">
                      <a:srgbClr val="FFFFFF"/>
                    </a:gs>
                  </a:gsLst>
                  <a:lin ang="5400000" scaled="0"/>
                </a:gradFill>
              </a:rPr>
              <a:t>and </a:t>
            </a:r>
            <a:r>
              <a:rPr lang="en-US" sz="3663" b="1" dirty="0">
                <a:gradFill>
                  <a:gsLst>
                    <a:gs pos="0">
                      <a:srgbClr val="FFFFFF"/>
                    </a:gs>
                    <a:gs pos="86000">
                      <a:srgbClr val="FFFFFF"/>
                    </a:gs>
                  </a:gsLst>
                  <a:lin ang="5400000" scaled="0"/>
                </a:gradFill>
              </a:rPr>
              <a:t>DEEP</a:t>
            </a:r>
            <a:r>
              <a:rPr lang="en-US" sz="1832" dirty="0">
                <a:gradFill>
                  <a:gsLst>
                    <a:gs pos="0">
                      <a:srgbClr val="FFFFFF"/>
                    </a:gs>
                    <a:gs pos="86000">
                      <a:srgbClr val="FFFFFF"/>
                    </a:gs>
                  </a:gsLst>
                  <a:lin ang="5400000" scaled="0"/>
                </a:gradFill>
              </a:rPr>
              <a:t>.”</a:t>
            </a:r>
          </a:p>
          <a:p>
            <a:pPr algn="r" defTabSz="699648">
              <a:spcBef>
                <a:spcPts val="918"/>
              </a:spcBef>
            </a:pPr>
            <a:r>
              <a:rPr lang="en-US" sz="1069" dirty="0">
                <a:gradFill>
                  <a:gsLst>
                    <a:gs pos="0">
                      <a:srgbClr val="FFFFFF"/>
                    </a:gs>
                    <a:gs pos="86000">
                      <a:srgbClr val="FFFFFF"/>
                    </a:gs>
                  </a:gsLst>
                  <a:lin ang="5400000" scaled="0"/>
                </a:gradFill>
              </a:rPr>
              <a:t>- Al Gillen, IDC</a:t>
            </a:r>
          </a:p>
        </p:txBody>
      </p:sp>
      <p:sp>
        <p:nvSpPr>
          <p:cNvPr id="18" name="1"/>
          <p:cNvSpPr/>
          <p:nvPr/>
        </p:nvSpPr>
        <p:spPr bwMode="auto">
          <a:xfrm>
            <a:off x="2359960" y="4150635"/>
            <a:ext cx="2500376" cy="2098904"/>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9927" tIns="139927" rIns="139927" bIns="139927" numCol="1" rtlCol="0" anchor="b" anchorCtr="0" compatLnSpc="1">
            <a:prstTxWarp prst="textNoShape">
              <a:avLst/>
            </a:prstTxWarp>
          </a:bodyPr>
          <a:lstStyle/>
          <a:p>
            <a:pPr defTabSz="699648">
              <a:spcBef>
                <a:spcPts val="918"/>
              </a:spcBef>
            </a:pPr>
            <a:r>
              <a:rPr lang="en-US" sz="3257" b="1" dirty="0">
                <a:gradFill>
                  <a:gsLst>
                    <a:gs pos="0">
                      <a:srgbClr val="FFFFFF"/>
                    </a:gs>
                    <a:gs pos="86000">
                      <a:srgbClr val="FFFFFF"/>
                    </a:gs>
                  </a:gsLst>
                  <a:lin ang="5400000" scaled="0"/>
                </a:gradFill>
              </a:rPr>
              <a:t>175,000</a:t>
            </a:r>
            <a:r>
              <a:rPr lang="en-US" sz="3257" dirty="0">
                <a:gradFill>
                  <a:gsLst>
                    <a:gs pos="0">
                      <a:srgbClr val="FFFFFF"/>
                    </a:gs>
                    <a:gs pos="86000">
                      <a:srgbClr val="FFFFFF"/>
                    </a:gs>
                  </a:gsLst>
                  <a:lin ang="5400000" scaled="0"/>
                </a:gradFill>
              </a:rPr>
              <a:t>+</a:t>
            </a:r>
            <a:r>
              <a:rPr lang="en-US" sz="1628" dirty="0">
                <a:gradFill>
                  <a:gsLst>
                    <a:gs pos="0">
                      <a:srgbClr val="FFFFFF"/>
                    </a:gs>
                    <a:gs pos="86000">
                      <a:srgbClr val="FFFFFF"/>
                    </a:gs>
                  </a:gsLst>
                  <a:lin ang="5400000" scaled="0"/>
                </a:gradFill>
              </a:rPr>
              <a:t/>
            </a:r>
            <a:br>
              <a:rPr lang="en-US" sz="1628" dirty="0">
                <a:gradFill>
                  <a:gsLst>
                    <a:gs pos="0">
                      <a:srgbClr val="FFFFFF"/>
                    </a:gs>
                    <a:gs pos="86000">
                      <a:srgbClr val="FFFFFF"/>
                    </a:gs>
                  </a:gsLst>
                  <a:lin ang="5400000" scaled="0"/>
                </a:gradFill>
              </a:rPr>
            </a:br>
            <a:r>
              <a:rPr lang="en-US" sz="1832" dirty="0">
                <a:gradFill>
                  <a:gsLst>
                    <a:gs pos="0">
                      <a:srgbClr val="FFFFFF"/>
                    </a:gs>
                    <a:gs pos="86000">
                      <a:srgbClr val="FFFFFF"/>
                    </a:gs>
                  </a:gsLst>
                  <a:lin ang="5400000" scaled="0"/>
                </a:gradFill>
              </a:rPr>
              <a:t>Beta downloads</a:t>
            </a:r>
            <a:r>
              <a:rPr lang="en-US" sz="1832" b="1" dirty="0">
                <a:gradFill>
                  <a:gsLst>
                    <a:gs pos="0">
                      <a:srgbClr val="FFFFFF"/>
                    </a:gs>
                    <a:gs pos="86000">
                      <a:srgbClr val="FFFFFF"/>
                    </a:gs>
                  </a:gsLst>
                  <a:lin ang="5400000" scaled="0"/>
                </a:gradFill>
              </a:rPr>
              <a:t> </a:t>
            </a:r>
            <a:endParaRPr lang="en-US" sz="1069" dirty="0">
              <a:gradFill>
                <a:gsLst>
                  <a:gs pos="0">
                    <a:srgbClr val="FFFFFF"/>
                  </a:gs>
                  <a:gs pos="86000">
                    <a:srgbClr val="FFFFFF"/>
                  </a:gs>
                </a:gsLst>
                <a:lin ang="5400000" scaled="0"/>
              </a:gradFill>
            </a:endParaRPr>
          </a:p>
        </p:txBody>
      </p:sp>
      <p:sp>
        <p:nvSpPr>
          <p:cNvPr id="3" name="Rectangle 2"/>
          <p:cNvSpPr/>
          <p:nvPr/>
        </p:nvSpPr>
        <p:spPr bwMode="auto">
          <a:xfrm>
            <a:off x="2359961" y="3099992"/>
            <a:ext cx="7734002" cy="960139"/>
          </a:xfrm>
          <a:prstGeom prst="rect">
            <a:avLst/>
          </a:prstGeom>
          <a:solidFill>
            <a:schemeClr val="accent2">
              <a:alpha val="79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4988" y="3032239"/>
            <a:ext cx="5501597" cy="1067284"/>
          </a:xfrm>
          <a:prstGeom prst="rect">
            <a:avLst/>
          </a:prstGeom>
        </p:spPr>
      </p:pic>
      <p:sp>
        <p:nvSpPr>
          <p:cNvPr id="9" name="6"/>
          <p:cNvSpPr/>
          <p:nvPr/>
        </p:nvSpPr>
        <p:spPr bwMode="auto">
          <a:xfrm>
            <a:off x="5019716" y="4150635"/>
            <a:ext cx="2493728" cy="2098904"/>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9927" tIns="139927" rIns="139927" bIns="139927" numCol="1" rtlCol="0" anchor="b" anchorCtr="0" compatLnSpc="1">
            <a:prstTxWarp prst="textNoShape">
              <a:avLst/>
            </a:prstTxWarp>
          </a:bodyPr>
          <a:lstStyle/>
          <a:p>
            <a:pPr defTabSz="699648">
              <a:spcBef>
                <a:spcPts val="918"/>
              </a:spcBef>
            </a:pPr>
            <a:r>
              <a:rPr lang="en-US" sz="1425" dirty="0">
                <a:gradFill>
                  <a:gsLst>
                    <a:gs pos="0">
                      <a:srgbClr val="FFFFFF"/>
                    </a:gs>
                    <a:gs pos="86000">
                      <a:srgbClr val="FFFFFF"/>
                    </a:gs>
                  </a:gsLst>
                  <a:lin ang="5400000" scaled="0"/>
                </a:gradFill>
              </a:rPr>
              <a:t/>
            </a:r>
            <a:br>
              <a:rPr lang="en-US" sz="1425" dirty="0">
                <a:gradFill>
                  <a:gsLst>
                    <a:gs pos="0">
                      <a:srgbClr val="FFFFFF"/>
                    </a:gs>
                    <a:gs pos="86000">
                      <a:srgbClr val="FFFFFF"/>
                    </a:gs>
                  </a:gsLst>
                  <a:lin ang="5400000" scaled="0"/>
                </a:gradFill>
              </a:rPr>
            </a:br>
            <a:r>
              <a:rPr lang="en-US" sz="1628" dirty="0">
                <a:gradFill>
                  <a:gsLst>
                    <a:gs pos="0">
                      <a:srgbClr val="FFFFFF"/>
                    </a:gs>
                    <a:gs pos="86000">
                      <a:srgbClr val="FFFFFF"/>
                    </a:gs>
                  </a:gsLst>
                  <a:lin ang="5400000" scaled="0"/>
                </a:gradFill>
              </a:rPr>
              <a:t>“Server 2012 is as big a </a:t>
            </a:r>
            <a:r>
              <a:rPr lang="en-US" sz="2443" b="1" dirty="0">
                <a:gradFill>
                  <a:gsLst>
                    <a:gs pos="0">
                      <a:srgbClr val="FFFFFF"/>
                    </a:gs>
                    <a:gs pos="86000">
                      <a:srgbClr val="FFFFFF"/>
                    </a:gs>
                  </a:gsLst>
                  <a:lin ang="5400000" scaled="0"/>
                </a:gradFill>
              </a:rPr>
              <a:t>leap</a:t>
            </a:r>
            <a:r>
              <a:rPr lang="en-US" sz="2443" dirty="0">
                <a:gradFill>
                  <a:gsLst>
                    <a:gs pos="0">
                      <a:srgbClr val="FFFFFF"/>
                    </a:gs>
                    <a:gs pos="86000">
                      <a:srgbClr val="FFFFFF"/>
                    </a:gs>
                  </a:gsLst>
                  <a:lin ang="5400000" scaled="0"/>
                </a:gradFill>
              </a:rPr>
              <a:t> </a:t>
            </a:r>
            <a:r>
              <a:rPr lang="en-US" sz="1628" dirty="0">
                <a:gradFill>
                  <a:gsLst>
                    <a:gs pos="0">
                      <a:srgbClr val="FFFFFF"/>
                    </a:gs>
                    <a:gs pos="86000">
                      <a:srgbClr val="FFFFFF"/>
                    </a:gs>
                  </a:gsLst>
                  <a:lin ang="5400000" scaled="0"/>
                </a:gradFill>
              </a:rPr>
              <a:t>over 2008 R2 as 2008 R2 was over 2003.”</a:t>
            </a:r>
            <a:endParaRPr lang="en-US" sz="1425" dirty="0">
              <a:gradFill>
                <a:gsLst>
                  <a:gs pos="0">
                    <a:srgbClr val="FFFFFF"/>
                  </a:gs>
                  <a:gs pos="86000">
                    <a:srgbClr val="FFFFFF"/>
                  </a:gs>
                </a:gsLst>
                <a:lin ang="5400000" scaled="0"/>
              </a:gradFill>
            </a:endParaRPr>
          </a:p>
          <a:p>
            <a:pPr algn="r" defTabSz="699648">
              <a:spcBef>
                <a:spcPts val="918"/>
              </a:spcBef>
            </a:pPr>
            <a:r>
              <a:rPr lang="en-US" sz="916" dirty="0">
                <a:gradFill>
                  <a:gsLst>
                    <a:gs pos="0">
                      <a:srgbClr val="FFFFFF"/>
                    </a:gs>
                    <a:gs pos="86000">
                      <a:srgbClr val="FFFFFF"/>
                    </a:gs>
                  </a:gsLst>
                  <a:lin ang="5400000" scaled="0"/>
                </a:gradFill>
              </a:rPr>
              <a:t>– Trevor </a:t>
            </a:r>
            <a:r>
              <a:rPr lang="en-US" sz="916" dirty="0" err="1">
                <a:gradFill>
                  <a:gsLst>
                    <a:gs pos="0">
                      <a:srgbClr val="FFFFFF"/>
                    </a:gs>
                    <a:gs pos="86000">
                      <a:srgbClr val="FFFFFF"/>
                    </a:gs>
                  </a:gsLst>
                  <a:lin ang="5400000" scaled="0"/>
                </a:gradFill>
              </a:rPr>
              <a:t>Pott</a:t>
            </a:r>
            <a:r>
              <a:rPr lang="en-US" sz="916" dirty="0">
                <a:gradFill>
                  <a:gsLst>
                    <a:gs pos="0">
                      <a:srgbClr val="FFFFFF"/>
                    </a:gs>
                    <a:gs pos="86000">
                      <a:srgbClr val="FFFFFF"/>
                    </a:gs>
                  </a:gsLst>
                  <a:lin ang="5400000" scaled="0"/>
                </a:gradFill>
              </a:rPr>
              <a:t>, The Register</a:t>
            </a:r>
          </a:p>
        </p:txBody>
      </p:sp>
    </p:spTree>
    <p:extLst>
      <p:ext uri="{BB962C8B-B14F-4D97-AF65-F5344CB8AC3E}">
        <p14:creationId xmlns:p14="http://schemas.microsoft.com/office/powerpoint/2010/main" val="201265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 presetClass="entr" presetSubtype="2" decel="100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1+#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4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1+#ppt_w/2"/>
                                          </p:val>
                                        </p:tav>
                                        <p:tav tm="100000">
                                          <p:val>
                                            <p:strVal val="#ppt_x"/>
                                          </p:val>
                                        </p:tav>
                                      </p:tavLst>
                                    </p:anim>
                                    <p:anim calcmode="lin" valueType="num">
                                      <p:cBhvr additive="base">
                                        <p:cTn id="20" dur="10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4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fill="hold"/>
                                        <p:tgtEl>
                                          <p:spTgt spid="14"/>
                                        </p:tgtEl>
                                        <p:attrNameLst>
                                          <p:attrName>ppt_x</p:attrName>
                                        </p:attrNameLst>
                                      </p:cBhvr>
                                      <p:tavLst>
                                        <p:tav tm="0">
                                          <p:val>
                                            <p:strVal val="0-#ppt_w/2"/>
                                          </p:val>
                                        </p:tav>
                                        <p:tav tm="100000">
                                          <p:val>
                                            <p:strVal val="#ppt_x"/>
                                          </p:val>
                                        </p:tav>
                                      </p:tavLst>
                                    </p:anim>
                                    <p:anim calcmode="lin" valueType="num">
                                      <p:cBhvr additive="base">
                                        <p:cTn id="24" dur="10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10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0-#ppt_w/2"/>
                                          </p:val>
                                        </p:tav>
                                        <p:tav tm="100000">
                                          <p:val>
                                            <p:strVal val="#ppt_x"/>
                                          </p:val>
                                        </p:tav>
                                      </p:tavLst>
                                    </p:anim>
                                    <p:anim calcmode="lin" valueType="num">
                                      <p:cBhvr additive="base">
                                        <p:cTn id="28" dur="10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60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3"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44839" y="3887535"/>
            <a:ext cx="2480426" cy="2250538"/>
            <a:chOff x="-203040" y="4302353"/>
            <a:chExt cx="2437408" cy="2211507"/>
          </a:xfrm>
          <a:solidFill>
            <a:schemeClr val="accent1"/>
          </a:solidFill>
        </p:grpSpPr>
        <p:sp>
          <p:nvSpPr>
            <p:cNvPr id="7" name="Rectangle 6"/>
            <p:cNvSpPr/>
            <p:nvPr/>
          </p:nvSpPr>
          <p:spPr bwMode="auto">
            <a:xfrm>
              <a:off x="-203040" y="4302353"/>
              <a:ext cx="2437408" cy="2211507"/>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sp>
          <p:nvSpPr>
            <p:cNvPr id="24" name="TextBox 23"/>
            <p:cNvSpPr txBox="1"/>
            <p:nvPr/>
          </p:nvSpPr>
          <p:spPr>
            <a:xfrm>
              <a:off x="-73263" y="5613137"/>
              <a:ext cx="2177855" cy="845758"/>
            </a:xfrm>
            <a:prstGeom prst="rect">
              <a:avLst/>
            </a:prstGeom>
            <a:grpFill/>
          </p:spPr>
          <p:txBody>
            <a:bodyPr wrap="square" rtlCol="0">
              <a:spAutoFit/>
            </a:bodyPr>
            <a:lstStyle/>
            <a:p>
              <a:pPr algn="ctr"/>
              <a:r>
                <a:rPr lang="en-US" sz="1628" dirty="0">
                  <a:gradFill>
                    <a:gsLst>
                      <a:gs pos="0">
                        <a:srgbClr val="EFEFEF"/>
                      </a:gs>
                      <a:gs pos="100000">
                        <a:srgbClr val="EFEFEF"/>
                      </a:gs>
                    </a:gsLst>
                    <a:path path="circle">
                      <a:fillToRect l="50000" t="50000" r="50000" b="50000"/>
                    </a:path>
                  </a:gradFill>
                </a:rPr>
                <a:t>Customer Focused Design (CFD) &amp; Areas of Investigation</a:t>
              </a:r>
            </a:p>
          </p:txBody>
        </p:sp>
        <p:grpSp>
          <p:nvGrpSpPr>
            <p:cNvPr id="8" name="Group 7"/>
            <p:cNvGrpSpPr/>
            <p:nvPr/>
          </p:nvGrpSpPr>
          <p:grpSpPr>
            <a:xfrm>
              <a:off x="539944" y="4503155"/>
              <a:ext cx="951441" cy="1080138"/>
              <a:chOff x="473564" y="4503154"/>
              <a:chExt cx="1121792" cy="1273531"/>
            </a:xfrm>
            <a:grpFill/>
          </p:grpSpPr>
          <p:grpSp>
            <p:nvGrpSpPr>
              <p:cNvPr id="15" name="Group 14"/>
              <p:cNvGrpSpPr/>
              <p:nvPr/>
            </p:nvGrpSpPr>
            <p:grpSpPr>
              <a:xfrm>
                <a:off x="473564" y="4503154"/>
                <a:ext cx="1121792" cy="848187"/>
                <a:chOff x="5152725" y="4450437"/>
                <a:chExt cx="311284" cy="235362"/>
              </a:xfrm>
              <a:grpFill/>
            </p:grpSpPr>
            <p:sp>
              <p:nvSpPr>
                <p:cNvPr id="16" name="Freeform 168"/>
                <p:cNvSpPr>
                  <a:spLocks noEditPoints="1"/>
                </p:cNvSpPr>
                <p:nvPr/>
              </p:nvSpPr>
              <p:spPr bwMode="auto">
                <a:xfrm>
                  <a:off x="5152725" y="4450437"/>
                  <a:ext cx="212585" cy="199299"/>
                </a:xfrm>
                <a:custGeom>
                  <a:avLst/>
                  <a:gdLst/>
                  <a:ahLst/>
                  <a:cxnLst>
                    <a:cxn ang="0">
                      <a:pos x="215" y="24"/>
                    </a:cxn>
                    <a:cxn ang="0">
                      <a:pos x="127" y="0"/>
                    </a:cxn>
                    <a:cxn ang="0">
                      <a:pos x="39" y="24"/>
                    </a:cxn>
                    <a:cxn ang="0">
                      <a:pos x="0" y="89"/>
                    </a:cxn>
                    <a:cxn ang="0">
                      <a:pos x="42" y="155"/>
                    </a:cxn>
                    <a:cxn ang="0">
                      <a:pos x="34" y="197"/>
                    </a:cxn>
                    <a:cxn ang="0">
                      <a:pos x="27" y="231"/>
                    </a:cxn>
                    <a:cxn ang="0">
                      <a:pos x="25" y="240"/>
                    </a:cxn>
                    <a:cxn ang="0">
                      <a:pos x="31" y="233"/>
                    </a:cxn>
                    <a:cxn ang="0">
                      <a:pos x="55" y="207"/>
                    </a:cxn>
                    <a:cxn ang="0">
                      <a:pos x="87" y="173"/>
                    </a:cxn>
                    <a:cxn ang="0">
                      <a:pos x="127" y="178"/>
                    </a:cxn>
                    <a:cxn ang="0">
                      <a:pos x="215" y="153"/>
                    </a:cxn>
                    <a:cxn ang="0">
                      <a:pos x="255" y="89"/>
                    </a:cxn>
                    <a:cxn ang="0">
                      <a:pos x="215" y="24"/>
                    </a:cxn>
                    <a:cxn ang="0">
                      <a:pos x="59" y="149"/>
                    </a:cxn>
                    <a:cxn ang="0">
                      <a:pos x="59" y="147"/>
                    </a:cxn>
                    <a:cxn ang="0">
                      <a:pos x="57" y="147"/>
                    </a:cxn>
                    <a:cxn ang="0">
                      <a:pos x="15" y="89"/>
                    </a:cxn>
                    <a:cxn ang="0">
                      <a:pos x="127" y="15"/>
                    </a:cxn>
                    <a:cxn ang="0">
                      <a:pos x="240" y="89"/>
                    </a:cxn>
                    <a:cxn ang="0">
                      <a:pos x="127" y="163"/>
                    </a:cxn>
                    <a:cxn ang="0">
                      <a:pos x="83" y="157"/>
                    </a:cxn>
                    <a:cxn ang="0">
                      <a:pos x="82" y="156"/>
                    </a:cxn>
                    <a:cxn ang="0">
                      <a:pos x="81" y="158"/>
                    </a:cxn>
                    <a:cxn ang="0">
                      <a:pos x="50" y="191"/>
                    </a:cxn>
                    <a:cxn ang="0">
                      <a:pos x="59" y="149"/>
                    </a:cxn>
                  </a:cxnLst>
                  <a:rect l="0" t="0" r="r" b="b"/>
                  <a:pathLst>
                    <a:path w="255" h="240">
                      <a:moveTo>
                        <a:pt x="215" y="24"/>
                      </a:moveTo>
                      <a:cubicBezTo>
                        <a:pt x="192" y="8"/>
                        <a:pt x="160" y="0"/>
                        <a:pt x="127" y="0"/>
                      </a:cubicBezTo>
                      <a:cubicBezTo>
                        <a:pt x="94" y="0"/>
                        <a:pt x="63" y="8"/>
                        <a:pt x="39" y="24"/>
                      </a:cubicBezTo>
                      <a:cubicBezTo>
                        <a:pt x="14" y="41"/>
                        <a:pt x="0" y="64"/>
                        <a:pt x="0" y="89"/>
                      </a:cubicBezTo>
                      <a:cubicBezTo>
                        <a:pt x="0" y="114"/>
                        <a:pt x="15" y="138"/>
                        <a:pt x="42" y="155"/>
                      </a:cubicBezTo>
                      <a:cubicBezTo>
                        <a:pt x="34" y="197"/>
                        <a:pt x="34" y="197"/>
                        <a:pt x="34" y="197"/>
                      </a:cubicBezTo>
                      <a:cubicBezTo>
                        <a:pt x="27" y="231"/>
                        <a:pt x="27" y="231"/>
                        <a:pt x="27" y="231"/>
                      </a:cubicBezTo>
                      <a:cubicBezTo>
                        <a:pt x="25" y="240"/>
                        <a:pt x="25" y="240"/>
                        <a:pt x="25" y="240"/>
                      </a:cubicBezTo>
                      <a:cubicBezTo>
                        <a:pt x="31" y="233"/>
                        <a:pt x="31" y="233"/>
                        <a:pt x="31" y="233"/>
                      </a:cubicBezTo>
                      <a:cubicBezTo>
                        <a:pt x="55" y="207"/>
                        <a:pt x="55" y="207"/>
                        <a:pt x="55" y="207"/>
                      </a:cubicBezTo>
                      <a:cubicBezTo>
                        <a:pt x="87" y="173"/>
                        <a:pt x="87" y="173"/>
                        <a:pt x="87" y="173"/>
                      </a:cubicBezTo>
                      <a:cubicBezTo>
                        <a:pt x="100" y="176"/>
                        <a:pt x="113" y="178"/>
                        <a:pt x="127" y="178"/>
                      </a:cubicBezTo>
                      <a:cubicBezTo>
                        <a:pt x="160" y="178"/>
                        <a:pt x="192" y="169"/>
                        <a:pt x="215" y="153"/>
                      </a:cubicBezTo>
                      <a:cubicBezTo>
                        <a:pt x="241" y="136"/>
                        <a:pt x="255" y="113"/>
                        <a:pt x="255" y="89"/>
                      </a:cubicBezTo>
                      <a:cubicBezTo>
                        <a:pt x="255" y="64"/>
                        <a:pt x="241" y="41"/>
                        <a:pt x="215" y="24"/>
                      </a:cubicBezTo>
                      <a:close/>
                      <a:moveTo>
                        <a:pt x="59" y="149"/>
                      </a:moveTo>
                      <a:cubicBezTo>
                        <a:pt x="59" y="147"/>
                        <a:pt x="59" y="147"/>
                        <a:pt x="59" y="147"/>
                      </a:cubicBezTo>
                      <a:cubicBezTo>
                        <a:pt x="57" y="147"/>
                        <a:pt x="57" y="147"/>
                        <a:pt x="57" y="147"/>
                      </a:cubicBezTo>
                      <a:cubicBezTo>
                        <a:pt x="30" y="132"/>
                        <a:pt x="15" y="111"/>
                        <a:pt x="15" y="89"/>
                      </a:cubicBezTo>
                      <a:cubicBezTo>
                        <a:pt x="15" y="48"/>
                        <a:pt x="65" y="15"/>
                        <a:pt x="127" y="15"/>
                      </a:cubicBezTo>
                      <a:cubicBezTo>
                        <a:pt x="189" y="15"/>
                        <a:pt x="240" y="48"/>
                        <a:pt x="240" y="89"/>
                      </a:cubicBezTo>
                      <a:cubicBezTo>
                        <a:pt x="240" y="129"/>
                        <a:pt x="189" y="163"/>
                        <a:pt x="127" y="163"/>
                      </a:cubicBezTo>
                      <a:cubicBezTo>
                        <a:pt x="112" y="163"/>
                        <a:pt x="97" y="161"/>
                        <a:pt x="83" y="157"/>
                      </a:cubicBezTo>
                      <a:cubicBezTo>
                        <a:pt x="82" y="156"/>
                        <a:pt x="82" y="156"/>
                        <a:pt x="82" y="156"/>
                      </a:cubicBezTo>
                      <a:cubicBezTo>
                        <a:pt x="81" y="158"/>
                        <a:pt x="81" y="158"/>
                        <a:pt x="81" y="158"/>
                      </a:cubicBezTo>
                      <a:cubicBezTo>
                        <a:pt x="50" y="191"/>
                        <a:pt x="50" y="191"/>
                        <a:pt x="50" y="191"/>
                      </a:cubicBezTo>
                      <a:lnTo>
                        <a:pt x="59" y="149"/>
                      </a:lnTo>
                      <a:close/>
                    </a:path>
                  </a:pathLst>
                </a:custGeom>
                <a:grpFill/>
                <a:extLst/>
              </p:spPr>
              <p:txBody>
                <a:bodyPr vert="horz" wrap="square" lIns="93054" tIns="46527" rIns="93054" bIns="46527" numCol="1" anchor="t" anchorCtr="0" compatLnSpc="1">
                  <a:prstTxWarp prst="textNoShape">
                    <a:avLst/>
                  </a:prstTxWarp>
                </a:bodyPr>
                <a:lstStyle/>
                <a:p>
                  <a:endParaRPr lang="en-US" sz="1832">
                    <a:solidFill>
                      <a:srgbClr val="505050"/>
                    </a:solidFill>
                  </a:endParaRPr>
                </a:p>
              </p:txBody>
            </p:sp>
            <p:sp>
              <p:nvSpPr>
                <p:cNvPr id="17" name="Freeform 169"/>
                <p:cNvSpPr>
                  <a:spLocks/>
                </p:cNvSpPr>
                <p:nvPr/>
              </p:nvSpPr>
              <p:spPr bwMode="auto">
                <a:xfrm>
                  <a:off x="5295080" y="4518768"/>
                  <a:ext cx="168929" cy="167031"/>
                </a:xfrm>
                <a:custGeom>
                  <a:avLst/>
                  <a:gdLst/>
                  <a:ahLst/>
                  <a:cxnLst>
                    <a:cxn ang="0">
                      <a:pos x="203" y="74"/>
                    </a:cxn>
                    <a:cxn ang="0">
                      <a:pos x="170" y="20"/>
                    </a:cxn>
                    <a:cxn ang="0">
                      <a:pos x="98" y="0"/>
                    </a:cxn>
                    <a:cxn ang="0">
                      <a:pos x="95" y="0"/>
                    </a:cxn>
                    <a:cxn ang="0">
                      <a:pos x="95" y="3"/>
                    </a:cxn>
                    <a:cxn ang="0">
                      <a:pos x="96" y="11"/>
                    </a:cxn>
                    <a:cxn ang="0">
                      <a:pos x="96" y="13"/>
                    </a:cxn>
                    <a:cxn ang="0">
                      <a:pos x="99" y="13"/>
                    </a:cxn>
                    <a:cxn ang="0">
                      <a:pos x="190" y="74"/>
                    </a:cxn>
                    <a:cxn ang="0">
                      <a:pos x="155" y="121"/>
                    </a:cxn>
                    <a:cxn ang="0">
                      <a:pos x="153" y="122"/>
                    </a:cxn>
                    <a:cxn ang="0">
                      <a:pos x="153" y="124"/>
                    </a:cxn>
                    <a:cxn ang="0">
                      <a:pos x="160" y="157"/>
                    </a:cxn>
                    <a:cxn ang="0">
                      <a:pos x="136" y="130"/>
                    </a:cxn>
                    <a:cxn ang="0">
                      <a:pos x="134" y="129"/>
                    </a:cxn>
                    <a:cxn ang="0">
                      <a:pos x="133" y="130"/>
                    </a:cxn>
                    <a:cxn ang="0">
                      <a:pos x="97" y="134"/>
                    </a:cxn>
                    <a:cxn ang="0">
                      <a:pos x="15" y="102"/>
                    </a:cxn>
                    <a:cxn ang="0">
                      <a:pos x="14" y="100"/>
                    </a:cxn>
                    <a:cxn ang="0">
                      <a:pos x="12" y="101"/>
                    </a:cxn>
                    <a:cxn ang="0">
                      <a:pos x="4" y="103"/>
                    </a:cxn>
                    <a:cxn ang="0">
                      <a:pos x="0" y="104"/>
                    </a:cxn>
                    <a:cxn ang="0">
                      <a:pos x="2" y="107"/>
                    </a:cxn>
                    <a:cxn ang="0">
                      <a:pos x="24" y="127"/>
                    </a:cxn>
                    <a:cxn ang="0">
                      <a:pos x="97" y="148"/>
                    </a:cxn>
                    <a:cxn ang="0">
                      <a:pos x="130" y="144"/>
                    </a:cxn>
                    <a:cxn ang="0">
                      <a:pos x="156" y="172"/>
                    </a:cxn>
                    <a:cxn ang="0">
                      <a:pos x="176" y="194"/>
                    </a:cxn>
                    <a:cxn ang="0">
                      <a:pos x="182" y="200"/>
                    </a:cxn>
                    <a:cxn ang="0">
                      <a:pos x="180" y="192"/>
                    </a:cxn>
                    <a:cxn ang="0">
                      <a:pos x="175" y="163"/>
                    </a:cxn>
                    <a:cxn ang="0">
                      <a:pos x="168" y="129"/>
                    </a:cxn>
                    <a:cxn ang="0">
                      <a:pos x="203" y="74"/>
                    </a:cxn>
                  </a:cxnLst>
                  <a:rect l="0" t="0" r="r" b="b"/>
                  <a:pathLst>
                    <a:path w="203" h="200">
                      <a:moveTo>
                        <a:pt x="203" y="74"/>
                      </a:moveTo>
                      <a:cubicBezTo>
                        <a:pt x="203" y="53"/>
                        <a:pt x="191" y="34"/>
                        <a:pt x="170" y="20"/>
                      </a:cubicBezTo>
                      <a:cubicBezTo>
                        <a:pt x="151" y="7"/>
                        <a:pt x="125" y="0"/>
                        <a:pt x="98" y="0"/>
                      </a:cubicBezTo>
                      <a:cubicBezTo>
                        <a:pt x="95" y="0"/>
                        <a:pt x="95" y="0"/>
                        <a:pt x="95" y="0"/>
                      </a:cubicBezTo>
                      <a:cubicBezTo>
                        <a:pt x="95" y="3"/>
                        <a:pt x="95" y="3"/>
                        <a:pt x="95" y="3"/>
                      </a:cubicBezTo>
                      <a:cubicBezTo>
                        <a:pt x="96" y="5"/>
                        <a:pt x="96" y="8"/>
                        <a:pt x="96" y="11"/>
                      </a:cubicBezTo>
                      <a:cubicBezTo>
                        <a:pt x="96" y="13"/>
                        <a:pt x="96" y="13"/>
                        <a:pt x="96" y="13"/>
                      </a:cubicBezTo>
                      <a:cubicBezTo>
                        <a:pt x="99" y="13"/>
                        <a:pt x="99" y="13"/>
                        <a:pt x="99" y="13"/>
                      </a:cubicBezTo>
                      <a:cubicBezTo>
                        <a:pt x="149" y="14"/>
                        <a:pt x="190" y="41"/>
                        <a:pt x="190" y="74"/>
                      </a:cubicBezTo>
                      <a:cubicBezTo>
                        <a:pt x="190" y="92"/>
                        <a:pt x="177" y="110"/>
                        <a:pt x="155" y="121"/>
                      </a:cubicBezTo>
                      <a:cubicBezTo>
                        <a:pt x="153" y="122"/>
                        <a:pt x="153" y="122"/>
                        <a:pt x="153" y="122"/>
                      </a:cubicBezTo>
                      <a:cubicBezTo>
                        <a:pt x="153" y="124"/>
                        <a:pt x="153" y="124"/>
                        <a:pt x="153" y="124"/>
                      </a:cubicBezTo>
                      <a:cubicBezTo>
                        <a:pt x="160" y="157"/>
                        <a:pt x="160" y="157"/>
                        <a:pt x="160" y="157"/>
                      </a:cubicBezTo>
                      <a:cubicBezTo>
                        <a:pt x="136" y="130"/>
                        <a:pt x="136" y="130"/>
                        <a:pt x="136" y="130"/>
                      </a:cubicBezTo>
                      <a:cubicBezTo>
                        <a:pt x="134" y="129"/>
                        <a:pt x="134" y="129"/>
                        <a:pt x="134" y="129"/>
                      </a:cubicBezTo>
                      <a:cubicBezTo>
                        <a:pt x="133" y="130"/>
                        <a:pt x="133" y="130"/>
                        <a:pt x="133" y="130"/>
                      </a:cubicBezTo>
                      <a:cubicBezTo>
                        <a:pt x="122" y="133"/>
                        <a:pt x="109" y="134"/>
                        <a:pt x="97" y="134"/>
                      </a:cubicBezTo>
                      <a:cubicBezTo>
                        <a:pt x="62" y="134"/>
                        <a:pt x="31" y="122"/>
                        <a:pt x="15" y="102"/>
                      </a:cubicBezTo>
                      <a:cubicBezTo>
                        <a:pt x="14" y="100"/>
                        <a:pt x="14" y="100"/>
                        <a:pt x="14" y="100"/>
                      </a:cubicBezTo>
                      <a:cubicBezTo>
                        <a:pt x="12" y="101"/>
                        <a:pt x="12" y="101"/>
                        <a:pt x="12" y="101"/>
                      </a:cubicBezTo>
                      <a:cubicBezTo>
                        <a:pt x="10" y="102"/>
                        <a:pt x="7" y="102"/>
                        <a:pt x="4" y="103"/>
                      </a:cubicBezTo>
                      <a:cubicBezTo>
                        <a:pt x="0" y="104"/>
                        <a:pt x="0" y="104"/>
                        <a:pt x="0" y="104"/>
                      </a:cubicBezTo>
                      <a:cubicBezTo>
                        <a:pt x="2" y="107"/>
                        <a:pt x="2" y="107"/>
                        <a:pt x="2" y="107"/>
                      </a:cubicBezTo>
                      <a:cubicBezTo>
                        <a:pt x="8" y="115"/>
                        <a:pt x="15" y="121"/>
                        <a:pt x="24" y="127"/>
                      </a:cubicBezTo>
                      <a:cubicBezTo>
                        <a:pt x="44" y="141"/>
                        <a:pt x="70" y="148"/>
                        <a:pt x="97" y="148"/>
                      </a:cubicBezTo>
                      <a:cubicBezTo>
                        <a:pt x="108" y="148"/>
                        <a:pt x="119" y="147"/>
                        <a:pt x="130" y="144"/>
                      </a:cubicBezTo>
                      <a:cubicBezTo>
                        <a:pt x="156" y="172"/>
                        <a:pt x="156" y="172"/>
                        <a:pt x="156" y="172"/>
                      </a:cubicBezTo>
                      <a:cubicBezTo>
                        <a:pt x="176" y="194"/>
                        <a:pt x="176" y="194"/>
                        <a:pt x="176" y="194"/>
                      </a:cubicBezTo>
                      <a:cubicBezTo>
                        <a:pt x="182" y="200"/>
                        <a:pt x="182" y="200"/>
                        <a:pt x="182" y="200"/>
                      </a:cubicBezTo>
                      <a:cubicBezTo>
                        <a:pt x="180" y="192"/>
                        <a:pt x="180" y="192"/>
                        <a:pt x="180" y="192"/>
                      </a:cubicBezTo>
                      <a:cubicBezTo>
                        <a:pt x="175" y="163"/>
                        <a:pt x="175" y="163"/>
                        <a:pt x="175" y="163"/>
                      </a:cubicBezTo>
                      <a:cubicBezTo>
                        <a:pt x="168" y="129"/>
                        <a:pt x="168" y="129"/>
                        <a:pt x="168" y="129"/>
                      </a:cubicBezTo>
                      <a:cubicBezTo>
                        <a:pt x="190" y="115"/>
                        <a:pt x="203" y="95"/>
                        <a:pt x="203" y="74"/>
                      </a:cubicBezTo>
                      <a:close/>
                    </a:path>
                  </a:pathLst>
                </a:custGeom>
                <a:grpFill/>
                <a:extLst/>
              </p:spPr>
              <p:txBody>
                <a:bodyPr vert="horz" wrap="square" lIns="93054" tIns="46527" rIns="93054" bIns="46527" numCol="1" anchor="t" anchorCtr="0" compatLnSpc="1">
                  <a:prstTxWarp prst="textNoShape">
                    <a:avLst/>
                  </a:prstTxWarp>
                </a:bodyPr>
                <a:lstStyle/>
                <a:p>
                  <a:endParaRPr lang="en-US" sz="1832">
                    <a:solidFill>
                      <a:srgbClr val="505050"/>
                    </a:solidFill>
                  </a:endParaRPr>
                </a:p>
              </p:txBody>
            </p:sp>
          </p:grpSp>
          <p:grpSp>
            <p:nvGrpSpPr>
              <p:cNvPr id="18" name="Group 17"/>
              <p:cNvGrpSpPr/>
              <p:nvPr/>
            </p:nvGrpSpPr>
            <p:grpSpPr bwMode="black">
              <a:xfrm>
                <a:off x="596538" y="5330211"/>
                <a:ext cx="733173" cy="446474"/>
                <a:chOff x="10387012" y="4179358"/>
                <a:chExt cx="974726" cy="593725"/>
              </a:xfrm>
              <a:grpFill/>
            </p:grpSpPr>
            <p:sp>
              <p:nvSpPr>
                <p:cNvPr id="22" name="Freeform 26"/>
                <p:cNvSpPr>
                  <a:spLocks/>
                </p:cNvSpPr>
                <p:nvPr/>
              </p:nvSpPr>
              <p:spPr bwMode="black">
                <a:xfrm>
                  <a:off x="10506075" y="4258733"/>
                  <a:ext cx="706438" cy="514350"/>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93054" tIns="46527" rIns="93054" bIns="46527" numCol="1" anchor="t" anchorCtr="0" compatLnSpc="1">
                  <a:prstTxWarp prst="textNoShape">
                    <a:avLst/>
                  </a:prstTxWarp>
                </a:bodyPr>
                <a:lstStyle/>
                <a:p>
                  <a:endParaRPr lang="en-US" sz="1628">
                    <a:solidFill>
                      <a:srgbClr val="505050"/>
                    </a:solidFill>
                  </a:endParaRPr>
                </a:p>
              </p:txBody>
            </p:sp>
            <p:sp>
              <p:nvSpPr>
                <p:cNvPr id="23" name="Freeform 27"/>
                <p:cNvSpPr>
                  <a:spLocks/>
                </p:cNvSpPr>
                <p:nvPr/>
              </p:nvSpPr>
              <p:spPr bwMode="black">
                <a:xfrm>
                  <a:off x="10615612" y="4179358"/>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93054" tIns="46527" rIns="93054" bIns="46527" numCol="1" anchor="t" anchorCtr="0" compatLnSpc="1">
                  <a:prstTxWarp prst="textNoShape">
                    <a:avLst/>
                  </a:prstTxWarp>
                </a:bodyPr>
                <a:lstStyle/>
                <a:p>
                  <a:endParaRPr lang="en-US" sz="1628">
                    <a:solidFill>
                      <a:srgbClr val="505050"/>
                    </a:solidFill>
                  </a:endParaRPr>
                </a:p>
              </p:txBody>
            </p:sp>
            <p:sp>
              <p:nvSpPr>
                <p:cNvPr id="28" name="Freeform 28"/>
                <p:cNvSpPr>
                  <a:spLocks/>
                </p:cNvSpPr>
                <p:nvPr/>
              </p:nvSpPr>
              <p:spPr bwMode="black">
                <a:xfrm>
                  <a:off x="10536237" y="4544483"/>
                  <a:ext cx="319088" cy="220663"/>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93054" tIns="46527" rIns="93054" bIns="46527" numCol="1" anchor="t" anchorCtr="0" compatLnSpc="1">
                  <a:prstTxWarp prst="textNoShape">
                    <a:avLst/>
                  </a:prstTxWarp>
                </a:bodyPr>
                <a:lstStyle/>
                <a:p>
                  <a:endParaRPr lang="en-US" sz="1628">
                    <a:solidFill>
                      <a:srgbClr val="505050"/>
                    </a:solidFill>
                  </a:endParaRPr>
                </a:p>
              </p:txBody>
            </p:sp>
            <p:sp>
              <p:nvSpPr>
                <p:cNvPr id="29" name="Freeform 29"/>
                <p:cNvSpPr>
                  <a:spLocks/>
                </p:cNvSpPr>
                <p:nvPr/>
              </p:nvSpPr>
              <p:spPr bwMode="black">
                <a:xfrm>
                  <a:off x="11207750" y="4239683"/>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93054" tIns="46527" rIns="93054" bIns="46527" numCol="1" anchor="t" anchorCtr="0" compatLnSpc="1">
                  <a:prstTxWarp prst="textNoShape">
                    <a:avLst/>
                  </a:prstTxWarp>
                </a:bodyPr>
                <a:lstStyle/>
                <a:p>
                  <a:endParaRPr lang="en-US" sz="1628">
                    <a:solidFill>
                      <a:srgbClr val="505050"/>
                    </a:solidFill>
                  </a:endParaRPr>
                </a:p>
              </p:txBody>
            </p:sp>
            <p:sp>
              <p:nvSpPr>
                <p:cNvPr id="30" name="Freeform 30"/>
                <p:cNvSpPr>
                  <a:spLocks/>
                </p:cNvSpPr>
                <p:nvPr/>
              </p:nvSpPr>
              <p:spPr bwMode="black">
                <a:xfrm>
                  <a:off x="10387012" y="4206346"/>
                  <a:ext cx="176213" cy="352425"/>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93054" tIns="46527" rIns="93054" bIns="46527" numCol="1" anchor="t" anchorCtr="0" compatLnSpc="1">
                  <a:prstTxWarp prst="textNoShape">
                    <a:avLst/>
                  </a:prstTxWarp>
                </a:bodyPr>
                <a:lstStyle/>
                <a:p>
                  <a:endParaRPr lang="en-US" sz="1628">
                    <a:solidFill>
                      <a:srgbClr val="505050"/>
                    </a:solidFill>
                  </a:endParaRPr>
                </a:p>
              </p:txBody>
            </p:sp>
          </p:grpSp>
        </p:grpSp>
      </p:grpSp>
      <p:sp>
        <p:nvSpPr>
          <p:cNvPr id="10" name="Rectangle 9"/>
          <p:cNvSpPr/>
          <p:nvPr/>
        </p:nvSpPr>
        <p:spPr bwMode="auto">
          <a:xfrm>
            <a:off x="4615810" y="5051982"/>
            <a:ext cx="3877243" cy="108609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r>
              <a:rPr lang="en-US" sz="2036" dirty="0">
                <a:gradFill>
                  <a:gsLst>
                    <a:gs pos="0">
                      <a:srgbClr val="EFEFEF"/>
                    </a:gs>
                    <a:gs pos="100000">
                      <a:srgbClr val="EFEFEF"/>
                    </a:gs>
                  </a:gsLst>
                  <a:lin ang="5400000" scaled="0"/>
                </a:gradFill>
              </a:rPr>
              <a:t>22 Areas of Investigation</a:t>
            </a:r>
          </a:p>
        </p:txBody>
      </p:sp>
      <p:sp>
        <p:nvSpPr>
          <p:cNvPr id="31" name="Rectangle 30"/>
          <p:cNvSpPr/>
          <p:nvPr/>
        </p:nvSpPr>
        <p:spPr bwMode="auto">
          <a:xfrm>
            <a:off x="4615810" y="3887535"/>
            <a:ext cx="3877243" cy="108609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r>
              <a:rPr lang="en-US" sz="2036" dirty="0">
                <a:gradFill>
                  <a:gsLst>
                    <a:gs pos="0">
                      <a:srgbClr val="EFEFEF"/>
                    </a:gs>
                    <a:gs pos="100000">
                      <a:srgbClr val="EFEFEF"/>
                    </a:gs>
                  </a:gsLst>
                  <a:lin ang="5400000" scaled="0"/>
                </a:gradFill>
              </a:rPr>
              <a:t>200 Customer Focused </a:t>
            </a:r>
            <a:br>
              <a:rPr lang="en-US" sz="2036" dirty="0">
                <a:gradFill>
                  <a:gsLst>
                    <a:gs pos="0">
                      <a:srgbClr val="EFEFEF"/>
                    </a:gs>
                    <a:gs pos="100000">
                      <a:srgbClr val="EFEFEF"/>
                    </a:gs>
                  </a:gsLst>
                  <a:lin ang="5400000" scaled="0"/>
                </a:gradFill>
              </a:rPr>
            </a:br>
            <a:r>
              <a:rPr lang="en-US" sz="2036" dirty="0">
                <a:gradFill>
                  <a:gsLst>
                    <a:gs pos="0">
                      <a:srgbClr val="EFEFEF"/>
                    </a:gs>
                    <a:gs pos="100000">
                      <a:srgbClr val="EFEFEF"/>
                    </a:gs>
                  </a:gsLst>
                  <a:lin ang="5400000" scaled="0"/>
                </a:gradFill>
              </a:rPr>
              <a:t>Design Sessions</a:t>
            </a:r>
          </a:p>
        </p:txBody>
      </p:sp>
      <p:sp>
        <p:nvSpPr>
          <p:cNvPr id="32" name="Rectangle 31"/>
          <p:cNvSpPr/>
          <p:nvPr/>
        </p:nvSpPr>
        <p:spPr bwMode="auto">
          <a:xfrm>
            <a:off x="4615810" y="2723089"/>
            <a:ext cx="3877243" cy="108609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r>
              <a:rPr lang="en-US" sz="2036" dirty="0">
                <a:gradFill>
                  <a:gsLst>
                    <a:gs pos="0">
                      <a:srgbClr val="EFEFEF"/>
                    </a:gs>
                    <a:gs pos="100000">
                      <a:srgbClr val="EFEFEF"/>
                    </a:gs>
                  </a:gsLst>
                  <a:lin ang="5400000" scaled="0"/>
                </a:gradFill>
              </a:rPr>
              <a:t>900+ Customer Prioritized Buckets</a:t>
            </a:r>
          </a:p>
        </p:txBody>
      </p:sp>
      <p:sp>
        <p:nvSpPr>
          <p:cNvPr id="33" name="Rectangle 32"/>
          <p:cNvSpPr/>
          <p:nvPr/>
        </p:nvSpPr>
        <p:spPr bwMode="auto">
          <a:xfrm>
            <a:off x="4615810" y="1546398"/>
            <a:ext cx="3877243" cy="108609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pPr>
              <a:lnSpc>
                <a:spcPct val="70000"/>
              </a:lnSpc>
              <a:spcBef>
                <a:spcPts val="916"/>
              </a:spcBef>
              <a:buSzPct val="90000"/>
            </a:pPr>
            <a:r>
              <a:rPr lang="en-US" sz="2036" dirty="0">
                <a:gradFill>
                  <a:gsLst>
                    <a:gs pos="0">
                      <a:srgbClr val="EFEFEF"/>
                    </a:gs>
                    <a:gs pos="100000">
                      <a:srgbClr val="EFEFEF"/>
                    </a:gs>
                  </a:gsLst>
                  <a:lin ang="5400000" scaled="0"/>
                </a:gradFill>
              </a:rPr>
              <a:t>6000+ Voice of the Customer Statements</a:t>
            </a:r>
          </a:p>
        </p:txBody>
      </p:sp>
      <p:sp>
        <p:nvSpPr>
          <p:cNvPr id="34" name="Rectangle 33"/>
          <p:cNvSpPr/>
          <p:nvPr/>
        </p:nvSpPr>
        <p:spPr bwMode="auto">
          <a:xfrm>
            <a:off x="8583597" y="1558643"/>
            <a:ext cx="1876187" cy="4579430"/>
          </a:xfrm>
          <a:prstGeom prst="rect">
            <a:avLst/>
          </a:prstGeom>
          <a:solidFill>
            <a:schemeClr val="accent2">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108" tIns="46525" rIns="93050" bIns="46525" numCol="1" rtlCol="0" anchor="ctr" anchorCtr="0" compatLnSpc="1">
            <a:prstTxWarp prst="textNoShape">
              <a:avLst/>
            </a:prstTxWarp>
          </a:bodyPr>
          <a:lstStyle/>
          <a:p>
            <a:r>
              <a:rPr lang="en-US" sz="1832" b="1" spc="-51" dirty="0">
                <a:gradFill>
                  <a:gsLst>
                    <a:gs pos="0">
                      <a:srgbClr val="EFEFEF"/>
                    </a:gs>
                    <a:gs pos="100000">
                      <a:srgbClr val="EFEFEF"/>
                    </a:gs>
                  </a:gsLst>
                  <a:path path="circle">
                    <a:fillToRect l="50000" t="50000" r="50000" b="50000"/>
                  </a:path>
                </a:gradFill>
              </a:rPr>
              <a:t>Continuous availability of the OS, applications, and data was ranked by customers WW (US, Germany and Japan) as a must have feature</a:t>
            </a:r>
          </a:p>
        </p:txBody>
      </p:sp>
      <p:sp>
        <p:nvSpPr>
          <p:cNvPr id="26" name="Rectangle 25"/>
          <p:cNvSpPr/>
          <p:nvPr/>
        </p:nvSpPr>
        <p:spPr bwMode="auto">
          <a:xfrm>
            <a:off x="2044839" y="1558641"/>
            <a:ext cx="2480426" cy="2250537"/>
          </a:xfrm>
          <a:prstGeom prst="rect">
            <a:avLst/>
          </a:prstGeom>
          <a:solidFill>
            <a:schemeClr val="accent2">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186108" numCol="1" rtlCol="0" anchor="b" anchorCtr="0" compatLnSpc="1">
            <a:prstTxWarp prst="textNoShape">
              <a:avLst/>
            </a:prstTxWarp>
          </a:bodyPr>
          <a:lstStyle/>
          <a:p>
            <a:pPr>
              <a:lnSpc>
                <a:spcPts val="2646"/>
              </a:lnSpc>
            </a:pPr>
            <a:r>
              <a:rPr lang="en-US" sz="4070" b="1" spc="-611" dirty="0">
                <a:gradFill>
                  <a:gsLst>
                    <a:gs pos="0">
                      <a:srgbClr val="EFEFEF"/>
                    </a:gs>
                    <a:gs pos="100000">
                      <a:srgbClr val="EFEFEF"/>
                    </a:gs>
                  </a:gsLst>
                  <a:path path="circle">
                    <a:fillToRect l="50000" t="50000" r="50000" b="50000"/>
                  </a:path>
                </a:gradFill>
              </a:rPr>
              <a:t>2+  </a:t>
            </a:r>
            <a:r>
              <a:rPr lang="en-US" sz="2850" b="1" dirty="0">
                <a:gradFill>
                  <a:gsLst>
                    <a:gs pos="0">
                      <a:srgbClr val="EFEFEF"/>
                    </a:gs>
                    <a:gs pos="100000">
                      <a:srgbClr val="EFEFEF"/>
                    </a:gs>
                  </a:gsLst>
                  <a:path path="circle">
                    <a:fillToRect l="50000" t="50000" r="50000" b="50000"/>
                  </a:path>
                </a:gradFill>
              </a:rPr>
              <a:t>years </a:t>
            </a:r>
            <a:r>
              <a:rPr lang="en-US" sz="2036" b="1" dirty="0">
                <a:gradFill>
                  <a:gsLst>
                    <a:gs pos="0">
                      <a:srgbClr val="EFEFEF"/>
                    </a:gs>
                    <a:gs pos="100000">
                      <a:srgbClr val="EFEFEF"/>
                    </a:gs>
                  </a:gsLst>
                  <a:path path="circle">
                    <a:fillToRect l="50000" t="50000" r="50000" b="50000"/>
                  </a:path>
                </a:gradFill>
              </a:rPr>
              <a:t/>
            </a:r>
            <a:br>
              <a:rPr lang="en-US" sz="2036" b="1" dirty="0">
                <a:gradFill>
                  <a:gsLst>
                    <a:gs pos="0">
                      <a:srgbClr val="EFEFEF"/>
                    </a:gs>
                    <a:gs pos="100000">
                      <a:srgbClr val="EFEFEF"/>
                    </a:gs>
                  </a:gsLst>
                  <a:path path="circle">
                    <a:fillToRect l="50000" t="50000" r="50000" b="50000"/>
                  </a:path>
                </a:gradFill>
              </a:rPr>
            </a:br>
            <a:r>
              <a:rPr lang="en-US" sz="2850" b="1" dirty="0">
                <a:gradFill>
                  <a:gsLst>
                    <a:gs pos="0">
                      <a:srgbClr val="EFEFEF"/>
                    </a:gs>
                    <a:gs pos="100000">
                      <a:srgbClr val="EFEFEF"/>
                    </a:gs>
                  </a:gsLst>
                  <a:path path="circle">
                    <a:fillToRect l="50000" t="50000" r="50000" b="50000"/>
                  </a:path>
                </a:gradFill>
              </a:rPr>
              <a:t>of research</a:t>
            </a:r>
          </a:p>
          <a:p>
            <a:pPr>
              <a:lnSpc>
                <a:spcPts val="2646"/>
              </a:lnSpc>
            </a:pPr>
            <a:endParaRPr lang="en-US" sz="2036" b="1" dirty="0">
              <a:gradFill>
                <a:gsLst>
                  <a:gs pos="0">
                    <a:srgbClr val="EFEFEF"/>
                  </a:gs>
                  <a:gs pos="100000">
                    <a:srgbClr val="EFEFEF"/>
                  </a:gs>
                </a:gsLst>
                <a:path path="circle">
                  <a:fillToRect l="50000" t="50000" r="50000" b="50000"/>
                </a:path>
              </a:gradFill>
            </a:endParaRPr>
          </a:p>
          <a:p>
            <a:pPr>
              <a:lnSpc>
                <a:spcPts val="2646"/>
              </a:lnSpc>
            </a:pPr>
            <a:r>
              <a:rPr lang="en-US" sz="3663" b="1" dirty="0">
                <a:gradFill>
                  <a:gsLst>
                    <a:gs pos="0">
                      <a:srgbClr val="EFEFEF"/>
                    </a:gs>
                    <a:gs pos="100000">
                      <a:srgbClr val="EFEFEF"/>
                    </a:gs>
                  </a:gsLst>
                  <a:path path="circle">
                    <a:fillToRect l="50000" t="50000" r="50000" b="50000"/>
                  </a:path>
                </a:gradFill>
              </a:rPr>
              <a:t>6,000+ </a:t>
            </a:r>
            <a:r>
              <a:rPr lang="en-US" sz="2850" b="1" dirty="0">
                <a:gradFill>
                  <a:gsLst>
                    <a:gs pos="0">
                      <a:srgbClr val="EFEFEF"/>
                    </a:gs>
                    <a:gs pos="100000">
                      <a:srgbClr val="EFEFEF"/>
                    </a:gs>
                  </a:gsLst>
                  <a:path path="circle">
                    <a:fillToRect l="50000" t="50000" r="50000" b="50000"/>
                  </a:path>
                </a:gradFill>
              </a:rPr>
              <a:t>customers</a:t>
            </a:r>
          </a:p>
        </p:txBody>
      </p:sp>
      <p:sp>
        <p:nvSpPr>
          <p:cNvPr id="3" name="Title 2"/>
          <p:cNvSpPr>
            <a:spLocks noGrp="1"/>
          </p:cNvSpPr>
          <p:nvPr>
            <p:ph type="title"/>
          </p:nvPr>
        </p:nvSpPr>
        <p:spPr/>
        <p:txBody>
          <a:bodyPr>
            <a:normAutofit fontScale="90000"/>
          </a:bodyPr>
          <a:lstStyle/>
          <a:p>
            <a:r>
              <a:rPr lang="en-US" dirty="0"/>
              <a:t>Customer </a:t>
            </a:r>
            <a:r>
              <a:rPr lang="en-US" dirty="0" smtClean="0"/>
              <a:t>demand </a:t>
            </a:r>
            <a:r>
              <a:rPr lang="en-US" dirty="0"/>
              <a:t>for Continuous Availability</a:t>
            </a:r>
            <a:br>
              <a:rPr lang="en-US" dirty="0"/>
            </a:br>
            <a:endParaRPr lang="en-US" dirty="0"/>
          </a:p>
        </p:txBody>
      </p:sp>
    </p:spTree>
    <p:extLst>
      <p:ext uri="{BB962C8B-B14F-4D97-AF65-F5344CB8AC3E}">
        <p14:creationId xmlns:p14="http://schemas.microsoft.com/office/powerpoint/2010/main" val="416836304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1+#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ctangle 162"/>
          <p:cNvSpPr/>
          <p:nvPr/>
        </p:nvSpPr>
        <p:spPr>
          <a:xfrm>
            <a:off x="3402855" y="1983131"/>
            <a:ext cx="3577577" cy="1599604"/>
          </a:xfrm>
          <a:prstGeom prst="rect">
            <a:avLst/>
          </a:prstGeom>
          <a:solidFill>
            <a:schemeClr val="accent2">
              <a:alpha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507"/>
            <a:endParaRPr lang="en-US" sz="1832">
              <a:solidFill>
                <a:prstClr val="white"/>
              </a:solidFill>
            </a:endParaRPr>
          </a:p>
        </p:txBody>
      </p:sp>
      <p:sp>
        <p:nvSpPr>
          <p:cNvPr id="175" name="Rectangle 174"/>
          <p:cNvSpPr/>
          <p:nvPr/>
        </p:nvSpPr>
        <p:spPr>
          <a:xfrm>
            <a:off x="3402855" y="3582736"/>
            <a:ext cx="3577577" cy="1756910"/>
          </a:xfrm>
          <a:prstGeom prst="rect">
            <a:avLst/>
          </a:prstGeom>
          <a:solidFill>
            <a:schemeClr val="accent2">
              <a:alpha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507"/>
            <a:endParaRPr lang="en-US" sz="1832">
              <a:solidFill>
                <a:prstClr val="white"/>
              </a:solidFill>
            </a:endParaRPr>
          </a:p>
        </p:txBody>
      </p:sp>
      <p:grpSp>
        <p:nvGrpSpPr>
          <p:cNvPr id="73" name="Group 72"/>
          <p:cNvGrpSpPr/>
          <p:nvPr/>
        </p:nvGrpSpPr>
        <p:grpSpPr>
          <a:xfrm>
            <a:off x="3551123" y="2118470"/>
            <a:ext cx="3265037" cy="3157985"/>
            <a:chOff x="3977428" y="2155539"/>
            <a:chExt cx="3208411" cy="3103217"/>
          </a:xfrm>
        </p:grpSpPr>
        <p:sp>
          <p:nvSpPr>
            <p:cNvPr id="224" name="TextBox 223"/>
            <p:cNvSpPr txBox="1"/>
            <p:nvPr/>
          </p:nvSpPr>
          <p:spPr>
            <a:xfrm>
              <a:off x="4025685" y="4490562"/>
              <a:ext cx="3127620" cy="768194"/>
            </a:xfrm>
            <a:prstGeom prst="rect">
              <a:avLst/>
            </a:prstGeom>
            <a:noFill/>
          </p:spPr>
          <p:txBody>
            <a:bodyPr wrap="square" rtlCol="0">
              <a:spAutoFit/>
            </a:bodyPr>
            <a:lstStyle/>
            <a:p>
              <a:pPr defTabSz="930507"/>
              <a:r>
                <a:rPr lang="en-US" sz="1120" b="1" dirty="0">
                  <a:gradFill>
                    <a:gsLst>
                      <a:gs pos="0">
                        <a:srgbClr val="FFFFFF"/>
                      </a:gs>
                      <a:gs pos="100000">
                        <a:srgbClr val="FFFFFF"/>
                      </a:gs>
                    </a:gsLst>
                    <a:lin ang="0" scaled="0"/>
                  </a:gradFill>
                  <a:ea typeface="ＭＳ Ｐゴシック" charset="-128"/>
                </a:rPr>
                <a:t>Target markets for Cluster in a Box solutions</a:t>
              </a:r>
            </a:p>
            <a:p>
              <a:pPr marL="119550" indent="-119550" defTabSz="930507">
                <a:buFont typeface="Arial" pitchFamily="34" charset="0"/>
                <a:buChar char="•"/>
              </a:pPr>
              <a:r>
                <a:rPr lang="en-US" sz="1120" dirty="0">
                  <a:gradFill>
                    <a:gsLst>
                      <a:gs pos="0">
                        <a:srgbClr val="FFFFFF"/>
                      </a:gs>
                      <a:gs pos="100000">
                        <a:srgbClr val="FFFFFF"/>
                      </a:gs>
                    </a:gsLst>
                    <a:lin ang="0" scaled="0"/>
                  </a:gradFill>
                  <a:ea typeface="ＭＳ Ｐゴシック" charset="-128"/>
                </a:rPr>
                <a:t>SMB</a:t>
              </a:r>
            </a:p>
            <a:p>
              <a:pPr marL="119550" indent="-119550" defTabSz="930507">
                <a:buFont typeface="Arial" pitchFamily="34" charset="0"/>
                <a:buChar char="•"/>
              </a:pPr>
              <a:r>
                <a:rPr lang="en-US" sz="1120" dirty="0">
                  <a:gradFill>
                    <a:gsLst>
                      <a:gs pos="0">
                        <a:srgbClr val="FFFFFF"/>
                      </a:gs>
                      <a:gs pos="100000">
                        <a:srgbClr val="FFFFFF"/>
                      </a:gs>
                    </a:gsLst>
                    <a:lin ang="0" scaled="0"/>
                  </a:gradFill>
                  <a:ea typeface="ＭＳ Ｐゴシック" charset="-128"/>
                </a:rPr>
                <a:t>Branch</a:t>
              </a:r>
            </a:p>
            <a:p>
              <a:pPr marL="119550" indent="-119550" defTabSz="930507">
                <a:buFont typeface="Arial" pitchFamily="34" charset="0"/>
                <a:buChar char="•"/>
              </a:pPr>
              <a:r>
                <a:rPr lang="en-US" sz="1120" dirty="0">
                  <a:gradFill>
                    <a:gsLst>
                      <a:gs pos="0">
                        <a:srgbClr val="FFFFFF"/>
                      </a:gs>
                      <a:gs pos="100000">
                        <a:srgbClr val="FFFFFF"/>
                      </a:gs>
                    </a:gsLst>
                    <a:lin ang="0" scaled="0"/>
                  </a:gradFill>
                  <a:ea typeface="ＭＳ Ｐゴシック" charset="-128"/>
                </a:rPr>
                <a:t>Private Cloud</a:t>
              </a:r>
              <a:endParaRPr lang="en-US" sz="1120" b="1" dirty="0">
                <a:gradFill>
                  <a:gsLst>
                    <a:gs pos="0">
                      <a:srgbClr val="FFFFFF"/>
                    </a:gs>
                    <a:gs pos="100000">
                      <a:srgbClr val="FFFFFF"/>
                    </a:gs>
                  </a:gsLst>
                  <a:lin ang="0" scaled="0"/>
                </a:gradFill>
                <a:ea typeface="ＭＳ Ｐゴシック" charset="-128"/>
              </a:endParaRPr>
            </a:p>
          </p:txBody>
        </p:sp>
        <p:sp>
          <p:nvSpPr>
            <p:cNvPr id="166" name="TextBox 165"/>
            <p:cNvSpPr txBox="1"/>
            <p:nvPr/>
          </p:nvSpPr>
          <p:spPr>
            <a:xfrm>
              <a:off x="5565725" y="2288595"/>
              <a:ext cx="1620114" cy="112896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11472" indent="-111472" defTabSz="930507">
                <a:buFont typeface="Arial" pitchFamily="34" charset="0"/>
                <a:buChar char="•"/>
              </a:pPr>
              <a:r>
                <a:rPr lang="en-US" sz="1120" b="1" dirty="0">
                  <a:gradFill>
                    <a:gsLst>
                      <a:gs pos="0">
                        <a:srgbClr val="FFFFFF"/>
                      </a:gs>
                      <a:gs pos="100000">
                        <a:srgbClr val="FFFFFF"/>
                      </a:gs>
                    </a:gsLst>
                    <a:lin ang="0" scaled="0"/>
                  </a:gradFill>
                </a:rPr>
                <a:t>High Availability </a:t>
              </a:r>
            </a:p>
            <a:p>
              <a:pPr marL="111472" indent="-111472" defTabSz="930507">
                <a:buFont typeface="Arial" pitchFamily="34" charset="0"/>
                <a:buChar char="•"/>
              </a:pPr>
              <a:r>
                <a:rPr lang="en-US" sz="1120" b="1" dirty="0">
                  <a:gradFill>
                    <a:gsLst>
                      <a:gs pos="0">
                        <a:srgbClr val="FFFFFF"/>
                      </a:gs>
                      <a:gs pos="100000">
                        <a:srgbClr val="FFFFFF"/>
                      </a:gs>
                    </a:gsLst>
                    <a:lin ang="0" scaled="0"/>
                  </a:gradFill>
                </a:rPr>
                <a:t>Simple OOBE</a:t>
              </a:r>
            </a:p>
            <a:p>
              <a:pPr marL="111472" indent="-111472" defTabSz="930507">
                <a:buFont typeface="Arial" pitchFamily="34" charset="0"/>
                <a:buChar char="•"/>
              </a:pPr>
              <a:r>
                <a:rPr lang="en-US" sz="1120" dirty="0">
                  <a:gradFill>
                    <a:gsLst>
                      <a:gs pos="0">
                        <a:srgbClr val="FFFFFF"/>
                      </a:gs>
                      <a:gs pos="100000">
                        <a:srgbClr val="FFFFFF"/>
                      </a:gs>
                    </a:gsLst>
                    <a:lin ang="0" scaled="0"/>
                  </a:gradFill>
                </a:rPr>
                <a:t>Storage Spaces configurations</a:t>
              </a:r>
            </a:p>
            <a:p>
              <a:pPr marL="111472" indent="-111472" defTabSz="930507">
                <a:buFont typeface="Arial" pitchFamily="34" charset="0"/>
                <a:buChar char="•"/>
              </a:pPr>
              <a:r>
                <a:rPr lang="en-US" sz="1120" dirty="0">
                  <a:gradFill>
                    <a:gsLst>
                      <a:gs pos="0">
                        <a:srgbClr val="FFFFFF"/>
                      </a:gs>
                      <a:gs pos="100000">
                        <a:srgbClr val="FFFFFF"/>
                      </a:gs>
                    </a:gsLst>
                    <a:lin ang="0" scaled="0"/>
                  </a:gradFill>
                </a:rPr>
                <a:t>HW RAID capability</a:t>
              </a:r>
            </a:p>
            <a:p>
              <a:pPr marL="111472" indent="-111472" defTabSz="930507">
                <a:buFont typeface="Arial" pitchFamily="34" charset="0"/>
                <a:buChar char="•"/>
              </a:pPr>
              <a:r>
                <a:rPr lang="en-US" sz="1120" dirty="0">
                  <a:gradFill>
                    <a:gsLst>
                      <a:gs pos="0">
                        <a:srgbClr val="FFFFFF"/>
                      </a:gs>
                      <a:gs pos="100000">
                        <a:srgbClr val="FFFFFF"/>
                      </a:gs>
                    </a:gsLst>
                    <a:lin ang="0" scaled="0"/>
                  </a:gradFill>
                </a:rPr>
                <a:t>SSD </a:t>
              </a:r>
              <a:r>
                <a:rPr lang="en-US" sz="1120" dirty="0" err="1">
                  <a:gradFill>
                    <a:gsLst>
                      <a:gs pos="0">
                        <a:srgbClr val="FFFFFF"/>
                      </a:gs>
                      <a:gs pos="100000">
                        <a:srgbClr val="FFFFFF"/>
                      </a:gs>
                    </a:gsLst>
                    <a:lin ang="0" scaled="0"/>
                  </a:gradFill>
                </a:rPr>
                <a:t>perf</a:t>
              </a:r>
              <a:r>
                <a:rPr lang="en-US" sz="1120" dirty="0">
                  <a:gradFill>
                    <a:gsLst>
                      <a:gs pos="0">
                        <a:srgbClr val="FFFFFF"/>
                      </a:gs>
                      <a:gs pos="100000">
                        <a:srgbClr val="FFFFFF"/>
                      </a:gs>
                    </a:gsLst>
                    <a:lin ang="0" scaled="0"/>
                  </a:gradFill>
                </a:rPr>
                <a:t> capability</a:t>
              </a:r>
            </a:p>
          </p:txBody>
        </p:sp>
        <p:grpSp>
          <p:nvGrpSpPr>
            <p:cNvPr id="67" name="Group 66"/>
            <p:cNvGrpSpPr/>
            <p:nvPr/>
          </p:nvGrpSpPr>
          <p:grpSpPr>
            <a:xfrm>
              <a:off x="3977428" y="3477233"/>
              <a:ext cx="1424279" cy="1031593"/>
              <a:chOff x="5277970" y="3421623"/>
              <a:chExt cx="1424279" cy="1031593"/>
            </a:xfrm>
          </p:grpSpPr>
          <p:sp>
            <p:nvSpPr>
              <p:cNvPr id="167" name="Rectangle 166"/>
              <p:cNvSpPr/>
              <p:nvPr/>
            </p:nvSpPr>
            <p:spPr>
              <a:xfrm>
                <a:off x="5277970" y="3421623"/>
                <a:ext cx="1424279" cy="897667"/>
              </a:xfrm>
              <a:prstGeom prst="rect">
                <a:avLst/>
              </a:prstGeom>
              <a:solidFill>
                <a:srgbClr val="002050">
                  <a:alpha val="56000"/>
                </a:srgbClr>
              </a:solidFill>
              <a:ln>
                <a:noFill/>
              </a:ln>
              <a:scene3d>
                <a:camera prst="orthographicFront"/>
                <a:lightRig rig="threePt" dir="t"/>
              </a:scene3d>
              <a:sp3d prstMaterial="metal">
                <a:extrusionClr>
                  <a:schemeClr val="bg1"/>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507"/>
                <a:endParaRPr lang="en-US" sz="1832" dirty="0">
                  <a:solidFill>
                    <a:prstClr val="white"/>
                  </a:solidFill>
                </a:endParaRPr>
              </a:p>
            </p:txBody>
          </p:sp>
          <p:sp>
            <p:nvSpPr>
              <p:cNvPr id="168" name="TextBox 167"/>
              <p:cNvSpPr txBox="1"/>
              <p:nvPr/>
            </p:nvSpPr>
            <p:spPr>
              <a:xfrm>
                <a:off x="5325786" y="3968355"/>
                <a:ext cx="1343764" cy="484861"/>
              </a:xfrm>
              <a:prstGeom prst="rect">
                <a:avLst/>
              </a:prstGeom>
              <a:noFill/>
            </p:spPr>
            <p:txBody>
              <a:bodyPr wrap="square" rtlCol="0">
                <a:spAutoFit/>
              </a:bodyPr>
              <a:lstStyle/>
              <a:p>
                <a:pPr algn="ctr" defTabSz="930507"/>
                <a:r>
                  <a:rPr lang="en-US" sz="916" b="1" dirty="0">
                    <a:gradFill>
                      <a:gsLst>
                        <a:gs pos="0">
                          <a:srgbClr val="FFFFFF"/>
                        </a:gs>
                        <a:gs pos="100000">
                          <a:srgbClr val="FFFFFF"/>
                        </a:gs>
                      </a:gsLst>
                      <a:path path="circle">
                        <a:fillToRect l="50000" t="50000" r="50000" b="50000"/>
                      </a:path>
                    </a:gradFill>
                    <a:ea typeface="ＭＳ Ｐゴシック" charset="-128"/>
                  </a:rPr>
                  <a:t>Optional JBOD </a:t>
                </a:r>
              </a:p>
              <a:p>
                <a:pPr algn="ctr" defTabSz="930507"/>
                <a:r>
                  <a:rPr lang="en-US" sz="916" b="1" dirty="0">
                    <a:gradFill>
                      <a:gsLst>
                        <a:gs pos="0">
                          <a:srgbClr val="FFFFFF"/>
                        </a:gs>
                        <a:gs pos="100000">
                          <a:srgbClr val="FFFFFF"/>
                        </a:gs>
                      </a:gsLst>
                      <a:path path="circle">
                        <a:fillToRect l="50000" t="50000" r="50000" b="50000"/>
                      </a:path>
                    </a:gradFill>
                    <a:ea typeface="ＭＳ Ｐゴシック" charset="-128"/>
                  </a:rPr>
                  <a:t>storage expansion</a:t>
                </a:r>
              </a:p>
              <a:p>
                <a:pPr algn="ctr" defTabSz="930507"/>
                <a:endParaRPr lang="en-US" sz="712" b="1" dirty="0">
                  <a:gradFill>
                    <a:gsLst>
                      <a:gs pos="0">
                        <a:srgbClr val="FFFFFF"/>
                      </a:gs>
                      <a:gs pos="100000">
                        <a:srgbClr val="FFFFFF"/>
                      </a:gs>
                    </a:gsLst>
                    <a:lin ang="0" scaled="0"/>
                  </a:gradFill>
                  <a:ea typeface="ＭＳ Ｐゴシック" charset="-128"/>
                </a:endParaRPr>
              </a:p>
            </p:txBody>
          </p:sp>
          <p:grpSp>
            <p:nvGrpSpPr>
              <p:cNvPr id="225" name="Group 13"/>
              <p:cNvGrpSpPr>
                <a:grpSpLocks noChangeAspect="1"/>
              </p:cNvGrpSpPr>
              <p:nvPr/>
            </p:nvGrpSpPr>
            <p:grpSpPr bwMode="auto">
              <a:xfrm>
                <a:off x="5490223" y="3477537"/>
                <a:ext cx="997096" cy="378572"/>
                <a:chOff x="1359" y="1828"/>
                <a:chExt cx="1043" cy="396"/>
              </a:xfrm>
              <a:solidFill>
                <a:srgbClr val="FFFFFF"/>
              </a:solidFill>
            </p:grpSpPr>
            <p:sp>
              <p:nvSpPr>
                <p:cNvPr id="227" name="Freeform 14"/>
                <p:cNvSpPr>
                  <a:spLocks noEditPoints="1"/>
                </p:cNvSpPr>
                <p:nvPr/>
              </p:nvSpPr>
              <p:spPr bwMode="auto">
                <a:xfrm>
                  <a:off x="1359" y="1968"/>
                  <a:ext cx="1043" cy="256"/>
                </a:xfrm>
                <a:custGeom>
                  <a:avLst/>
                  <a:gdLst>
                    <a:gd name="T0" fmla="*/ 155 w 200"/>
                    <a:gd name="T1" fmla="*/ 47 h 49"/>
                    <a:gd name="T2" fmla="*/ 152 w 200"/>
                    <a:gd name="T3" fmla="*/ 48 h 49"/>
                    <a:gd name="T4" fmla="*/ 133 w 200"/>
                    <a:gd name="T5" fmla="*/ 34 h 49"/>
                    <a:gd name="T6" fmla="*/ 152 w 200"/>
                    <a:gd name="T7" fmla="*/ 45 h 49"/>
                    <a:gd name="T8" fmla="*/ 143 w 200"/>
                    <a:gd name="T9" fmla="*/ 28 h 49"/>
                    <a:gd name="T10" fmla="*/ 156 w 200"/>
                    <a:gd name="T11" fmla="*/ 33 h 49"/>
                    <a:gd name="T12" fmla="*/ 198 w 200"/>
                    <a:gd name="T13" fmla="*/ 25 h 49"/>
                    <a:gd name="T14" fmla="*/ 200 w 200"/>
                    <a:gd name="T15" fmla="*/ 8 h 49"/>
                    <a:gd name="T16" fmla="*/ 148 w 200"/>
                    <a:gd name="T17" fmla="*/ 39 h 49"/>
                    <a:gd name="T18" fmla="*/ 90 w 200"/>
                    <a:gd name="T19" fmla="*/ 28 h 49"/>
                    <a:gd name="T20" fmla="*/ 99 w 200"/>
                    <a:gd name="T21" fmla="*/ 45 h 49"/>
                    <a:gd name="T22" fmla="*/ 80 w 200"/>
                    <a:gd name="T23" fmla="*/ 34 h 49"/>
                    <a:gd name="T24" fmla="*/ 99 w 200"/>
                    <a:gd name="T25" fmla="*/ 48 h 49"/>
                    <a:gd name="T26" fmla="*/ 102 w 200"/>
                    <a:gd name="T27" fmla="*/ 47 h 49"/>
                    <a:gd name="T28" fmla="*/ 90 w 200"/>
                    <a:gd name="T29" fmla="*/ 28 h 49"/>
                    <a:gd name="T30" fmla="*/ 94 w 200"/>
                    <a:gd name="T31" fmla="*/ 39 h 49"/>
                    <a:gd name="T32" fmla="*/ 127 w 200"/>
                    <a:gd name="T33" fmla="*/ 5 h 49"/>
                    <a:gd name="T34" fmla="*/ 102 w 200"/>
                    <a:gd name="T35" fmla="*/ 19 h 49"/>
                    <a:gd name="T36" fmla="*/ 95 w 200"/>
                    <a:gd name="T37" fmla="*/ 17 h 49"/>
                    <a:gd name="T38" fmla="*/ 95 w 200"/>
                    <a:gd name="T39" fmla="*/ 22 h 49"/>
                    <a:gd name="T40" fmla="*/ 100 w 200"/>
                    <a:gd name="T41" fmla="*/ 32 h 49"/>
                    <a:gd name="T42" fmla="*/ 42 w 200"/>
                    <a:gd name="T43" fmla="*/ 40 h 49"/>
                    <a:gd name="T44" fmla="*/ 41 w 200"/>
                    <a:gd name="T45" fmla="*/ 39 h 49"/>
                    <a:gd name="T46" fmla="*/ 158 w 200"/>
                    <a:gd name="T47" fmla="*/ 18 h 49"/>
                    <a:gd name="T48" fmla="*/ 153 w 200"/>
                    <a:gd name="T49" fmla="*/ 19 h 49"/>
                    <a:gd name="T50" fmla="*/ 148 w 200"/>
                    <a:gd name="T51" fmla="*/ 20 h 49"/>
                    <a:gd name="T52" fmla="*/ 146 w 200"/>
                    <a:gd name="T53" fmla="*/ 27 h 49"/>
                    <a:gd name="T54" fmla="*/ 199 w 200"/>
                    <a:gd name="T55" fmla="*/ 6 h 49"/>
                    <a:gd name="T56" fmla="*/ 144 w 200"/>
                    <a:gd name="T57" fmla="*/ 14 h 49"/>
                    <a:gd name="T58" fmla="*/ 102 w 200"/>
                    <a:gd name="T59" fmla="*/ 33 h 49"/>
                    <a:gd name="T60" fmla="*/ 145 w 200"/>
                    <a:gd name="T61" fmla="*/ 25 h 49"/>
                    <a:gd name="T62" fmla="*/ 144 w 200"/>
                    <a:gd name="T63" fmla="*/ 14 h 49"/>
                    <a:gd name="T64" fmla="*/ 48 w 200"/>
                    <a:gd name="T65" fmla="*/ 47 h 49"/>
                    <a:gd name="T66" fmla="*/ 46 w 200"/>
                    <a:gd name="T67" fmla="*/ 48 h 49"/>
                    <a:gd name="T68" fmla="*/ 8 w 200"/>
                    <a:gd name="T69" fmla="*/ 27 h 49"/>
                    <a:gd name="T70" fmla="*/ 0 w 200"/>
                    <a:gd name="T71" fmla="*/ 22 h 49"/>
                    <a:gd name="T72" fmla="*/ 3 w 200"/>
                    <a:gd name="T73" fmla="*/ 10 h 49"/>
                    <a:gd name="T74" fmla="*/ 48 w 200"/>
                    <a:gd name="T75" fmla="*/ 35 h 49"/>
                    <a:gd name="T76" fmla="*/ 3 w 200"/>
                    <a:gd name="T77" fmla="*/ 21 h 49"/>
                    <a:gd name="T78" fmla="*/ 11 w 200"/>
                    <a:gd name="T79" fmla="*/ 25 h 49"/>
                    <a:gd name="T80" fmla="*/ 45 w 200"/>
                    <a:gd name="T81" fmla="*/ 45 h 49"/>
                    <a:gd name="T82" fmla="*/ 89 w 200"/>
                    <a:gd name="T83" fmla="*/ 14 h 49"/>
                    <a:gd name="T84" fmla="*/ 51 w 200"/>
                    <a:gd name="T85" fmla="*/ 36 h 49"/>
                    <a:gd name="T86" fmla="*/ 93 w 200"/>
                    <a:gd name="T87" fmla="*/ 22 h 49"/>
                    <a:gd name="T88" fmla="*/ 74 w 200"/>
                    <a:gd name="T89" fmla="*/ 5 h 49"/>
                    <a:gd name="T90" fmla="*/ 49 w 200"/>
                    <a:gd name="T91" fmla="*/ 19 h 49"/>
                    <a:gd name="T92" fmla="*/ 37 w 200"/>
                    <a:gd name="T93" fmla="*/ 14 h 49"/>
                    <a:gd name="T94" fmla="*/ 3 w 200"/>
                    <a:gd name="T95" fmla="*/ 8 h 49"/>
                    <a:gd name="T96" fmla="*/ 74 w 200"/>
                    <a:gd name="T9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49">
                      <a:moveTo>
                        <a:pt x="155" y="35"/>
                      </a:moveTo>
                      <a:cubicBezTo>
                        <a:pt x="155" y="35"/>
                        <a:pt x="155" y="35"/>
                        <a:pt x="155" y="36"/>
                      </a:cubicBezTo>
                      <a:cubicBezTo>
                        <a:pt x="155" y="44"/>
                        <a:pt x="155" y="47"/>
                        <a:pt x="155" y="47"/>
                      </a:cubicBezTo>
                      <a:cubicBezTo>
                        <a:pt x="155" y="48"/>
                        <a:pt x="155" y="48"/>
                        <a:pt x="154" y="49"/>
                      </a:cubicBezTo>
                      <a:cubicBezTo>
                        <a:pt x="154" y="49"/>
                        <a:pt x="154" y="49"/>
                        <a:pt x="153" y="49"/>
                      </a:cubicBezTo>
                      <a:cubicBezTo>
                        <a:pt x="153" y="49"/>
                        <a:pt x="153" y="49"/>
                        <a:pt x="152" y="48"/>
                      </a:cubicBezTo>
                      <a:cubicBezTo>
                        <a:pt x="144" y="44"/>
                        <a:pt x="144" y="44"/>
                        <a:pt x="144" y="44"/>
                      </a:cubicBezTo>
                      <a:cubicBezTo>
                        <a:pt x="138" y="40"/>
                        <a:pt x="134" y="38"/>
                        <a:pt x="130" y="36"/>
                      </a:cubicBezTo>
                      <a:cubicBezTo>
                        <a:pt x="133" y="34"/>
                        <a:pt x="133" y="34"/>
                        <a:pt x="133" y="34"/>
                      </a:cubicBezTo>
                      <a:cubicBezTo>
                        <a:pt x="140" y="38"/>
                        <a:pt x="144" y="40"/>
                        <a:pt x="147" y="42"/>
                      </a:cubicBezTo>
                      <a:cubicBezTo>
                        <a:pt x="147" y="42"/>
                        <a:pt x="147" y="42"/>
                        <a:pt x="147" y="42"/>
                      </a:cubicBezTo>
                      <a:cubicBezTo>
                        <a:pt x="152" y="45"/>
                        <a:pt x="152" y="45"/>
                        <a:pt x="152" y="45"/>
                      </a:cubicBezTo>
                      <a:cubicBezTo>
                        <a:pt x="152" y="40"/>
                        <a:pt x="152" y="38"/>
                        <a:pt x="152" y="37"/>
                      </a:cubicBezTo>
                      <a:cubicBezTo>
                        <a:pt x="148" y="34"/>
                        <a:pt x="143" y="32"/>
                        <a:pt x="140" y="30"/>
                      </a:cubicBezTo>
                      <a:cubicBezTo>
                        <a:pt x="143" y="28"/>
                        <a:pt x="143" y="28"/>
                        <a:pt x="143" y="28"/>
                      </a:cubicBezTo>
                      <a:cubicBezTo>
                        <a:pt x="155" y="35"/>
                        <a:pt x="155" y="35"/>
                        <a:pt x="155" y="35"/>
                      </a:cubicBezTo>
                      <a:close/>
                      <a:moveTo>
                        <a:pt x="200" y="8"/>
                      </a:moveTo>
                      <a:cubicBezTo>
                        <a:pt x="156" y="33"/>
                        <a:pt x="156" y="33"/>
                        <a:pt x="156" y="33"/>
                      </a:cubicBezTo>
                      <a:cubicBezTo>
                        <a:pt x="157" y="34"/>
                        <a:pt x="157" y="35"/>
                        <a:pt x="157" y="36"/>
                      </a:cubicBezTo>
                      <a:cubicBezTo>
                        <a:pt x="157" y="36"/>
                        <a:pt x="157" y="36"/>
                        <a:pt x="157" y="48"/>
                      </a:cubicBezTo>
                      <a:cubicBezTo>
                        <a:pt x="157" y="48"/>
                        <a:pt x="157" y="48"/>
                        <a:pt x="198" y="25"/>
                      </a:cubicBezTo>
                      <a:cubicBezTo>
                        <a:pt x="199" y="24"/>
                        <a:pt x="200" y="23"/>
                        <a:pt x="200" y="22"/>
                      </a:cubicBezTo>
                      <a:cubicBezTo>
                        <a:pt x="200" y="22"/>
                        <a:pt x="200" y="22"/>
                        <a:pt x="200" y="8"/>
                      </a:cubicBezTo>
                      <a:cubicBezTo>
                        <a:pt x="200" y="8"/>
                        <a:pt x="200" y="8"/>
                        <a:pt x="200" y="8"/>
                      </a:cubicBezTo>
                      <a:close/>
                      <a:moveTo>
                        <a:pt x="150" y="39"/>
                      </a:moveTo>
                      <a:cubicBezTo>
                        <a:pt x="150" y="38"/>
                        <a:pt x="150" y="38"/>
                        <a:pt x="149" y="38"/>
                      </a:cubicBezTo>
                      <a:cubicBezTo>
                        <a:pt x="148" y="38"/>
                        <a:pt x="148" y="38"/>
                        <a:pt x="148" y="39"/>
                      </a:cubicBezTo>
                      <a:cubicBezTo>
                        <a:pt x="148" y="40"/>
                        <a:pt x="148" y="40"/>
                        <a:pt x="149" y="40"/>
                      </a:cubicBezTo>
                      <a:cubicBezTo>
                        <a:pt x="150" y="40"/>
                        <a:pt x="150" y="40"/>
                        <a:pt x="150" y="39"/>
                      </a:cubicBezTo>
                      <a:close/>
                      <a:moveTo>
                        <a:pt x="90" y="28"/>
                      </a:moveTo>
                      <a:cubicBezTo>
                        <a:pt x="86" y="30"/>
                        <a:pt x="86" y="30"/>
                        <a:pt x="86" y="30"/>
                      </a:cubicBezTo>
                      <a:cubicBezTo>
                        <a:pt x="90" y="32"/>
                        <a:pt x="94" y="35"/>
                        <a:pt x="99" y="37"/>
                      </a:cubicBezTo>
                      <a:cubicBezTo>
                        <a:pt x="99" y="38"/>
                        <a:pt x="99" y="40"/>
                        <a:pt x="99" y="45"/>
                      </a:cubicBezTo>
                      <a:cubicBezTo>
                        <a:pt x="99" y="45"/>
                        <a:pt x="99" y="45"/>
                        <a:pt x="93" y="42"/>
                      </a:cubicBezTo>
                      <a:cubicBezTo>
                        <a:pt x="93" y="42"/>
                        <a:pt x="93" y="42"/>
                        <a:pt x="93" y="42"/>
                      </a:cubicBezTo>
                      <a:cubicBezTo>
                        <a:pt x="91" y="40"/>
                        <a:pt x="86" y="38"/>
                        <a:pt x="80" y="34"/>
                      </a:cubicBezTo>
                      <a:cubicBezTo>
                        <a:pt x="77" y="36"/>
                        <a:pt x="77" y="36"/>
                        <a:pt x="77" y="36"/>
                      </a:cubicBezTo>
                      <a:cubicBezTo>
                        <a:pt x="80" y="38"/>
                        <a:pt x="85" y="41"/>
                        <a:pt x="91" y="44"/>
                      </a:cubicBezTo>
                      <a:cubicBezTo>
                        <a:pt x="91" y="44"/>
                        <a:pt x="91" y="44"/>
                        <a:pt x="99" y="48"/>
                      </a:cubicBezTo>
                      <a:cubicBezTo>
                        <a:pt x="99" y="49"/>
                        <a:pt x="100" y="49"/>
                        <a:pt x="100" y="49"/>
                      </a:cubicBezTo>
                      <a:cubicBezTo>
                        <a:pt x="100" y="49"/>
                        <a:pt x="101" y="49"/>
                        <a:pt x="101" y="49"/>
                      </a:cubicBezTo>
                      <a:cubicBezTo>
                        <a:pt x="101" y="48"/>
                        <a:pt x="102" y="48"/>
                        <a:pt x="102" y="47"/>
                      </a:cubicBezTo>
                      <a:cubicBezTo>
                        <a:pt x="102" y="47"/>
                        <a:pt x="102" y="44"/>
                        <a:pt x="102" y="36"/>
                      </a:cubicBezTo>
                      <a:cubicBezTo>
                        <a:pt x="102" y="35"/>
                        <a:pt x="102" y="35"/>
                        <a:pt x="101" y="35"/>
                      </a:cubicBezTo>
                      <a:cubicBezTo>
                        <a:pt x="101" y="35"/>
                        <a:pt x="101" y="35"/>
                        <a:pt x="90" y="28"/>
                      </a:cubicBezTo>
                      <a:close/>
                      <a:moveTo>
                        <a:pt x="97" y="39"/>
                      </a:moveTo>
                      <a:cubicBezTo>
                        <a:pt x="97" y="38"/>
                        <a:pt x="96" y="38"/>
                        <a:pt x="95" y="38"/>
                      </a:cubicBezTo>
                      <a:cubicBezTo>
                        <a:pt x="95" y="38"/>
                        <a:pt x="94" y="38"/>
                        <a:pt x="94" y="39"/>
                      </a:cubicBezTo>
                      <a:cubicBezTo>
                        <a:pt x="94" y="40"/>
                        <a:pt x="95" y="40"/>
                        <a:pt x="95" y="40"/>
                      </a:cubicBezTo>
                      <a:cubicBezTo>
                        <a:pt x="96" y="40"/>
                        <a:pt x="97" y="40"/>
                        <a:pt x="97" y="39"/>
                      </a:cubicBezTo>
                      <a:close/>
                      <a:moveTo>
                        <a:pt x="127" y="5"/>
                      </a:moveTo>
                      <a:cubicBezTo>
                        <a:pt x="105" y="18"/>
                        <a:pt x="105" y="18"/>
                        <a:pt x="105" y="18"/>
                      </a:cubicBezTo>
                      <a:cubicBezTo>
                        <a:pt x="104" y="18"/>
                        <a:pt x="104" y="18"/>
                        <a:pt x="104" y="18"/>
                      </a:cubicBezTo>
                      <a:cubicBezTo>
                        <a:pt x="102" y="19"/>
                        <a:pt x="102" y="19"/>
                        <a:pt x="102" y="19"/>
                      </a:cubicBezTo>
                      <a:cubicBezTo>
                        <a:pt x="101" y="19"/>
                        <a:pt x="101" y="19"/>
                        <a:pt x="100" y="19"/>
                      </a:cubicBezTo>
                      <a:cubicBezTo>
                        <a:pt x="99" y="19"/>
                        <a:pt x="98" y="19"/>
                        <a:pt x="98" y="19"/>
                      </a:cubicBezTo>
                      <a:cubicBezTo>
                        <a:pt x="97" y="18"/>
                        <a:pt x="96" y="18"/>
                        <a:pt x="95" y="17"/>
                      </a:cubicBezTo>
                      <a:cubicBezTo>
                        <a:pt x="95" y="20"/>
                        <a:pt x="95" y="20"/>
                        <a:pt x="95" y="20"/>
                      </a:cubicBezTo>
                      <a:cubicBezTo>
                        <a:pt x="95" y="22"/>
                        <a:pt x="95" y="22"/>
                        <a:pt x="95" y="22"/>
                      </a:cubicBezTo>
                      <a:cubicBezTo>
                        <a:pt x="95" y="22"/>
                        <a:pt x="95" y="22"/>
                        <a:pt x="95" y="22"/>
                      </a:cubicBezTo>
                      <a:cubicBezTo>
                        <a:pt x="95" y="24"/>
                        <a:pt x="94" y="26"/>
                        <a:pt x="93" y="27"/>
                      </a:cubicBezTo>
                      <a:cubicBezTo>
                        <a:pt x="92" y="27"/>
                        <a:pt x="92" y="27"/>
                        <a:pt x="92" y="27"/>
                      </a:cubicBezTo>
                      <a:cubicBezTo>
                        <a:pt x="100" y="32"/>
                        <a:pt x="100" y="32"/>
                        <a:pt x="100" y="32"/>
                      </a:cubicBezTo>
                      <a:cubicBezTo>
                        <a:pt x="120" y="21"/>
                        <a:pt x="131" y="14"/>
                        <a:pt x="137" y="11"/>
                      </a:cubicBezTo>
                      <a:lnTo>
                        <a:pt x="127" y="5"/>
                      </a:lnTo>
                      <a:close/>
                      <a:moveTo>
                        <a:pt x="42" y="40"/>
                      </a:moveTo>
                      <a:cubicBezTo>
                        <a:pt x="43" y="40"/>
                        <a:pt x="43" y="40"/>
                        <a:pt x="43" y="39"/>
                      </a:cubicBezTo>
                      <a:cubicBezTo>
                        <a:pt x="43" y="38"/>
                        <a:pt x="43" y="38"/>
                        <a:pt x="42" y="38"/>
                      </a:cubicBezTo>
                      <a:cubicBezTo>
                        <a:pt x="41" y="38"/>
                        <a:pt x="41" y="38"/>
                        <a:pt x="41" y="39"/>
                      </a:cubicBezTo>
                      <a:cubicBezTo>
                        <a:pt x="41" y="40"/>
                        <a:pt x="41" y="40"/>
                        <a:pt x="42" y="40"/>
                      </a:cubicBezTo>
                      <a:close/>
                      <a:moveTo>
                        <a:pt x="189" y="0"/>
                      </a:moveTo>
                      <a:cubicBezTo>
                        <a:pt x="158" y="18"/>
                        <a:pt x="158" y="18"/>
                        <a:pt x="158" y="18"/>
                      </a:cubicBezTo>
                      <a:cubicBezTo>
                        <a:pt x="158" y="18"/>
                        <a:pt x="158" y="18"/>
                        <a:pt x="157" y="18"/>
                      </a:cubicBezTo>
                      <a:cubicBezTo>
                        <a:pt x="156" y="19"/>
                        <a:pt x="156" y="19"/>
                        <a:pt x="156" y="19"/>
                      </a:cubicBezTo>
                      <a:cubicBezTo>
                        <a:pt x="155" y="19"/>
                        <a:pt x="154" y="19"/>
                        <a:pt x="153" y="19"/>
                      </a:cubicBezTo>
                      <a:cubicBezTo>
                        <a:pt x="153" y="19"/>
                        <a:pt x="152" y="19"/>
                        <a:pt x="151" y="19"/>
                      </a:cubicBezTo>
                      <a:cubicBezTo>
                        <a:pt x="150" y="18"/>
                        <a:pt x="149" y="17"/>
                        <a:pt x="148" y="17"/>
                      </a:cubicBezTo>
                      <a:cubicBezTo>
                        <a:pt x="148" y="20"/>
                        <a:pt x="148" y="20"/>
                        <a:pt x="148" y="20"/>
                      </a:cubicBezTo>
                      <a:cubicBezTo>
                        <a:pt x="148" y="22"/>
                        <a:pt x="148" y="22"/>
                        <a:pt x="148" y="22"/>
                      </a:cubicBezTo>
                      <a:cubicBezTo>
                        <a:pt x="148" y="22"/>
                        <a:pt x="148" y="22"/>
                        <a:pt x="148" y="22"/>
                      </a:cubicBezTo>
                      <a:cubicBezTo>
                        <a:pt x="148" y="24"/>
                        <a:pt x="147" y="26"/>
                        <a:pt x="146" y="27"/>
                      </a:cubicBezTo>
                      <a:cubicBezTo>
                        <a:pt x="145" y="27"/>
                        <a:pt x="145" y="27"/>
                        <a:pt x="145" y="27"/>
                      </a:cubicBezTo>
                      <a:cubicBezTo>
                        <a:pt x="154" y="32"/>
                        <a:pt x="154" y="32"/>
                        <a:pt x="154" y="32"/>
                      </a:cubicBezTo>
                      <a:cubicBezTo>
                        <a:pt x="199" y="6"/>
                        <a:pt x="199" y="6"/>
                        <a:pt x="199" y="6"/>
                      </a:cubicBezTo>
                      <a:cubicBezTo>
                        <a:pt x="198" y="6"/>
                        <a:pt x="198" y="6"/>
                        <a:pt x="198" y="5"/>
                      </a:cubicBezTo>
                      <a:cubicBezTo>
                        <a:pt x="195" y="4"/>
                        <a:pt x="192" y="2"/>
                        <a:pt x="189" y="0"/>
                      </a:cubicBezTo>
                      <a:close/>
                      <a:moveTo>
                        <a:pt x="144" y="14"/>
                      </a:moveTo>
                      <a:cubicBezTo>
                        <a:pt x="143" y="14"/>
                        <a:pt x="143" y="14"/>
                        <a:pt x="143" y="14"/>
                      </a:cubicBezTo>
                      <a:cubicBezTo>
                        <a:pt x="139" y="12"/>
                        <a:pt x="139" y="12"/>
                        <a:pt x="139" y="12"/>
                      </a:cubicBezTo>
                      <a:cubicBezTo>
                        <a:pt x="102" y="33"/>
                        <a:pt x="102" y="33"/>
                        <a:pt x="102" y="33"/>
                      </a:cubicBezTo>
                      <a:cubicBezTo>
                        <a:pt x="103" y="34"/>
                        <a:pt x="104" y="35"/>
                        <a:pt x="104" y="36"/>
                      </a:cubicBezTo>
                      <a:cubicBezTo>
                        <a:pt x="104" y="36"/>
                        <a:pt x="104" y="36"/>
                        <a:pt x="104" y="48"/>
                      </a:cubicBezTo>
                      <a:cubicBezTo>
                        <a:pt x="104" y="48"/>
                        <a:pt x="104" y="48"/>
                        <a:pt x="145" y="25"/>
                      </a:cubicBezTo>
                      <a:cubicBezTo>
                        <a:pt x="146" y="24"/>
                        <a:pt x="146" y="23"/>
                        <a:pt x="146" y="22"/>
                      </a:cubicBezTo>
                      <a:cubicBezTo>
                        <a:pt x="146" y="22"/>
                        <a:pt x="146" y="22"/>
                        <a:pt x="146" y="16"/>
                      </a:cubicBezTo>
                      <a:cubicBezTo>
                        <a:pt x="145" y="15"/>
                        <a:pt x="145" y="15"/>
                        <a:pt x="144" y="14"/>
                      </a:cubicBezTo>
                      <a:close/>
                      <a:moveTo>
                        <a:pt x="48" y="35"/>
                      </a:moveTo>
                      <a:cubicBezTo>
                        <a:pt x="48" y="35"/>
                        <a:pt x="48" y="35"/>
                        <a:pt x="48" y="36"/>
                      </a:cubicBezTo>
                      <a:cubicBezTo>
                        <a:pt x="48" y="44"/>
                        <a:pt x="48" y="47"/>
                        <a:pt x="48" y="47"/>
                      </a:cubicBezTo>
                      <a:cubicBezTo>
                        <a:pt x="48" y="48"/>
                        <a:pt x="48" y="48"/>
                        <a:pt x="48" y="49"/>
                      </a:cubicBezTo>
                      <a:cubicBezTo>
                        <a:pt x="47" y="49"/>
                        <a:pt x="47" y="49"/>
                        <a:pt x="47" y="49"/>
                      </a:cubicBezTo>
                      <a:cubicBezTo>
                        <a:pt x="46" y="49"/>
                        <a:pt x="46" y="49"/>
                        <a:pt x="46" y="48"/>
                      </a:cubicBezTo>
                      <a:cubicBezTo>
                        <a:pt x="37" y="44"/>
                        <a:pt x="37" y="44"/>
                        <a:pt x="37" y="44"/>
                      </a:cubicBezTo>
                      <a:cubicBezTo>
                        <a:pt x="17" y="32"/>
                        <a:pt x="8" y="27"/>
                        <a:pt x="8" y="27"/>
                      </a:cubicBezTo>
                      <a:cubicBezTo>
                        <a:pt x="8" y="27"/>
                        <a:pt x="8" y="27"/>
                        <a:pt x="8" y="27"/>
                      </a:cubicBezTo>
                      <a:cubicBezTo>
                        <a:pt x="5" y="25"/>
                        <a:pt x="2" y="24"/>
                        <a:pt x="2" y="24"/>
                      </a:cubicBezTo>
                      <a:cubicBezTo>
                        <a:pt x="1" y="23"/>
                        <a:pt x="1" y="23"/>
                        <a:pt x="1" y="23"/>
                      </a:cubicBezTo>
                      <a:cubicBezTo>
                        <a:pt x="0" y="22"/>
                        <a:pt x="0" y="22"/>
                        <a:pt x="0" y="22"/>
                      </a:cubicBezTo>
                      <a:cubicBezTo>
                        <a:pt x="0" y="14"/>
                        <a:pt x="0" y="12"/>
                        <a:pt x="0" y="11"/>
                      </a:cubicBezTo>
                      <a:cubicBezTo>
                        <a:pt x="0" y="10"/>
                        <a:pt x="1" y="10"/>
                        <a:pt x="1" y="10"/>
                      </a:cubicBezTo>
                      <a:cubicBezTo>
                        <a:pt x="2" y="9"/>
                        <a:pt x="3" y="9"/>
                        <a:pt x="3" y="10"/>
                      </a:cubicBezTo>
                      <a:cubicBezTo>
                        <a:pt x="6" y="11"/>
                        <a:pt x="6" y="11"/>
                        <a:pt x="6" y="11"/>
                      </a:cubicBezTo>
                      <a:cubicBezTo>
                        <a:pt x="6" y="11"/>
                        <a:pt x="6" y="11"/>
                        <a:pt x="6" y="11"/>
                      </a:cubicBezTo>
                      <a:cubicBezTo>
                        <a:pt x="48" y="35"/>
                        <a:pt x="48" y="35"/>
                        <a:pt x="48" y="35"/>
                      </a:cubicBezTo>
                      <a:close/>
                      <a:moveTo>
                        <a:pt x="45" y="37"/>
                      </a:moveTo>
                      <a:cubicBezTo>
                        <a:pt x="3" y="13"/>
                        <a:pt x="3" y="13"/>
                        <a:pt x="3" y="13"/>
                      </a:cubicBezTo>
                      <a:cubicBezTo>
                        <a:pt x="3" y="18"/>
                        <a:pt x="3" y="20"/>
                        <a:pt x="3" y="21"/>
                      </a:cubicBezTo>
                      <a:cubicBezTo>
                        <a:pt x="3" y="21"/>
                        <a:pt x="3" y="21"/>
                        <a:pt x="3" y="21"/>
                      </a:cubicBezTo>
                      <a:cubicBezTo>
                        <a:pt x="4" y="21"/>
                        <a:pt x="8" y="24"/>
                        <a:pt x="11" y="26"/>
                      </a:cubicBezTo>
                      <a:cubicBezTo>
                        <a:pt x="11" y="26"/>
                        <a:pt x="11" y="26"/>
                        <a:pt x="11" y="25"/>
                      </a:cubicBezTo>
                      <a:cubicBezTo>
                        <a:pt x="27" y="34"/>
                        <a:pt x="36" y="40"/>
                        <a:pt x="40" y="42"/>
                      </a:cubicBezTo>
                      <a:cubicBezTo>
                        <a:pt x="40" y="42"/>
                        <a:pt x="40" y="42"/>
                        <a:pt x="40" y="42"/>
                      </a:cubicBezTo>
                      <a:cubicBezTo>
                        <a:pt x="45" y="45"/>
                        <a:pt x="45" y="45"/>
                        <a:pt x="45" y="45"/>
                      </a:cubicBezTo>
                      <a:cubicBezTo>
                        <a:pt x="45" y="40"/>
                        <a:pt x="45" y="38"/>
                        <a:pt x="45" y="37"/>
                      </a:cubicBezTo>
                      <a:close/>
                      <a:moveTo>
                        <a:pt x="90" y="14"/>
                      </a:moveTo>
                      <a:cubicBezTo>
                        <a:pt x="89" y="14"/>
                        <a:pt x="89" y="14"/>
                        <a:pt x="89" y="14"/>
                      </a:cubicBezTo>
                      <a:cubicBezTo>
                        <a:pt x="86" y="12"/>
                        <a:pt x="86" y="12"/>
                        <a:pt x="86" y="12"/>
                      </a:cubicBezTo>
                      <a:cubicBezTo>
                        <a:pt x="49" y="33"/>
                        <a:pt x="49" y="33"/>
                        <a:pt x="49" y="33"/>
                      </a:cubicBezTo>
                      <a:cubicBezTo>
                        <a:pt x="50" y="34"/>
                        <a:pt x="51" y="35"/>
                        <a:pt x="51" y="36"/>
                      </a:cubicBezTo>
                      <a:cubicBezTo>
                        <a:pt x="51" y="36"/>
                        <a:pt x="51" y="36"/>
                        <a:pt x="51" y="48"/>
                      </a:cubicBezTo>
                      <a:cubicBezTo>
                        <a:pt x="51" y="48"/>
                        <a:pt x="51" y="48"/>
                        <a:pt x="91" y="25"/>
                      </a:cubicBezTo>
                      <a:cubicBezTo>
                        <a:pt x="92" y="24"/>
                        <a:pt x="93" y="23"/>
                        <a:pt x="93" y="22"/>
                      </a:cubicBezTo>
                      <a:cubicBezTo>
                        <a:pt x="93" y="22"/>
                        <a:pt x="93" y="22"/>
                        <a:pt x="93" y="16"/>
                      </a:cubicBezTo>
                      <a:cubicBezTo>
                        <a:pt x="91" y="15"/>
                        <a:pt x="91" y="15"/>
                        <a:pt x="90" y="14"/>
                      </a:cubicBezTo>
                      <a:close/>
                      <a:moveTo>
                        <a:pt x="74" y="5"/>
                      </a:moveTo>
                      <a:cubicBezTo>
                        <a:pt x="52" y="18"/>
                        <a:pt x="52" y="18"/>
                        <a:pt x="52" y="18"/>
                      </a:cubicBezTo>
                      <a:cubicBezTo>
                        <a:pt x="51" y="18"/>
                        <a:pt x="51" y="18"/>
                        <a:pt x="51" y="18"/>
                      </a:cubicBezTo>
                      <a:cubicBezTo>
                        <a:pt x="49" y="19"/>
                        <a:pt x="49" y="19"/>
                        <a:pt x="49" y="19"/>
                      </a:cubicBezTo>
                      <a:cubicBezTo>
                        <a:pt x="48" y="19"/>
                        <a:pt x="47" y="19"/>
                        <a:pt x="47" y="19"/>
                      </a:cubicBezTo>
                      <a:cubicBezTo>
                        <a:pt x="46" y="19"/>
                        <a:pt x="45" y="19"/>
                        <a:pt x="44" y="19"/>
                      </a:cubicBezTo>
                      <a:cubicBezTo>
                        <a:pt x="40" y="16"/>
                        <a:pt x="38" y="15"/>
                        <a:pt x="37" y="14"/>
                      </a:cubicBezTo>
                      <a:cubicBezTo>
                        <a:pt x="36" y="14"/>
                        <a:pt x="36" y="14"/>
                        <a:pt x="36" y="14"/>
                      </a:cubicBezTo>
                      <a:cubicBezTo>
                        <a:pt x="14" y="1"/>
                        <a:pt x="14" y="1"/>
                        <a:pt x="14" y="1"/>
                      </a:cubicBezTo>
                      <a:cubicBezTo>
                        <a:pt x="3" y="8"/>
                        <a:pt x="3" y="8"/>
                        <a:pt x="3" y="8"/>
                      </a:cubicBezTo>
                      <a:cubicBezTo>
                        <a:pt x="47" y="32"/>
                        <a:pt x="47" y="32"/>
                        <a:pt x="47" y="32"/>
                      </a:cubicBezTo>
                      <a:cubicBezTo>
                        <a:pt x="66" y="21"/>
                        <a:pt x="77" y="14"/>
                        <a:pt x="84" y="11"/>
                      </a:cubicBezTo>
                      <a:lnTo>
                        <a:pt x="7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229" name="Freeform 15"/>
                <p:cNvSpPr>
                  <a:spLocks noEditPoints="1"/>
                </p:cNvSpPr>
                <p:nvPr/>
              </p:nvSpPr>
              <p:spPr bwMode="auto">
                <a:xfrm>
                  <a:off x="1359" y="1828"/>
                  <a:ext cx="1043" cy="360"/>
                </a:xfrm>
                <a:custGeom>
                  <a:avLst/>
                  <a:gdLst>
                    <a:gd name="T0" fmla="*/ 155 w 200"/>
                    <a:gd name="T1" fmla="*/ 66 h 69"/>
                    <a:gd name="T2" fmla="*/ 152 w 200"/>
                    <a:gd name="T3" fmla="*/ 67 h 69"/>
                    <a:gd name="T4" fmla="*/ 133 w 200"/>
                    <a:gd name="T5" fmla="*/ 53 h 69"/>
                    <a:gd name="T6" fmla="*/ 152 w 200"/>
                    <a:gd name="T7" fmla="*/ 64 h 69"/>
                    <a:gd name="T8" fmla="*/ 143 w 200"/>
                    <a:gd name="T9" fmla="*/ 47 h 69"/>
                    <a:gd name="T10" fmla="*/ 146 w 200"/>
                    <a:gd name="T11" fmla="*/ 22 h 69"/>
                    <a:gd name="T12" fmla="*/ 148 w 200"/>
                    <a:gd name="T13" fmla="*/ 26 h 69"/>
                    <a:gd name="T14" fmla="*/ 148 w 200"/>
                    <a:gd name="T15" fmla="*/ 41 h 69"/>
                    <a:gd name="T16" fmla="*/ 145 w 200"/>
                    <a:gd name="T17" fmla="*/ 46 h 69"/>
                    <a:gd name="T18" fmla="*/ 198 w 200"/>
                    <a:gd name="T19" fmla="*/ 24 h 69"/>
                    <a:gd name="T20" fmla="*/ 154 w 200"/>
                    <a:gd name="T21" fmla="*/ 1 h 69"/>
                    <a:gd name="T22" fmla="*/ 200 w 200"/>
                    <a:gd name="T23" fmla="*/ 27 h 69"/>
                    <a:gd name="T24" fmla="*/ 157 w 200"/>
                    <a:gd name="T25" fmla="*/ 67 h 69"/>
                    <a:gd name="T26" fmla="*/ 200 w 200"/>
                    <a:gd name="T27" fmla="*/ 27 h 69"/>
                    <a:gd name="T28" fmla="*/ 149 w 200"/>
                    <a:gd name="T29" fmla="*/ 57 h 69"/>
                    <a:gd name="T30" fmla="*/ 150 w 200"/>
                    <a:gd name="T31" fmla="*/ 58 h 69"/>
                    <a:gd name="T32" fmla="*/ 93 w 200"/>
                    <a:gd name="T33" fmla="*/ 23 h 69"/>
                    <a:gd name="T34" fmla="*/ 95 w 200"/>
                    <a:gd name="T35" fmla="*/ 27 h 69"/>
                    <a:gd name="T36" fmla="*/ 95 w 200"/>
                    <a:gd name="T37" fmla="*/ 41 h 69"/>
                    <a:gd name="T38" fmla="*/ 100 w 200"/>
                    <a:gd name="T39" fmla="*/ 51 h 69"/>
                    <a:gd name="T40" fmla="*/ 104 w 200"/>
                    <a:gd name="T41" fmla="*/ 1 h 69"/>
                    <a:gd name="T42" fmla="*/ 78 w 200"/>
                    <a:gd name="T43" fmla="*/ 14 h 69"/>
                    <a:gd name="T44" fmla="*/ 86 w 200"/>
                    <a:gd name="T45" fmla="*/ 49 h 69"/>
                    <a:gd name="T46" fmla="*/ 93 w 200"/>
                    <a:gd name="T47" fmla="*/ 61 h 69"/>
                    <a:gd name="T48" fmla="*/ 77 w 200"/>
                    <a:gd name="T49" fmla="*/ 55 h 69"/>
                    <a:gd name="T50" fmla="*/ 100 w 200"/>
                    <a:gd name="T51" fmla="*/ 68 h 69"/>
                    <a:gd name="T52" fmla="*/ 102 w 200"/>
                    <a:gd name="T53" fmla="*/ 55 h 69"/>
                    <a:gd name="T54" fmla="*/ 97 w 200"/>
                    <a:gd name="T55" fmla="*/ 58 h 69"/>
                    <a:gd name="T56" fmla="*/ 95 w 200"/>
                    <a:gd name="T57" fmla="*/ 59 h 69"/>
                    <a:gd name="T58" fmla="*/ 102 w 200"/>
                    <a:gd name="T59" fmla="*/ 52 h 69"/>
                    <a:gd name="T60" fmla="*/ 145 w 200"/>
                    <a:gd name="T61" fmla="*/ 44 h 69"/>
                    <a:gd name="T62" fmla="*/ 146 w 200"/>
                    <a:gd name="T63" fmla="*/ 27 h 69"/>
                    <a:gd name="T64" fmla="*/ 3 w 200"/>
                    <a:gd name="T65" fmla="*/ 27 h 69"/>
                    <a:gd name="T66" fmla="*/ 51 w 200"/>
                    <a:gd name="T67" fmla="*/ 1 h 69"/>
                    <a:gd name="T68" fmla="*/ 47 w 200"/>
                    <a:gd name="T69" fmla="*/ 51 h 69"/>
                    <a:gd name="T70" fmla="*/ 48 w 200"/>
                    <a:gd name="T71" fmla="*/ 68 h 69"/>
                    <a:gd name="T72" fmla="*/ 37 w 200"/>
                    <a:gd name="T73" fmla="*/ 63 h 69"/>
                    <a:gd name="T74" fmla="*/ 8 w 200"/>
                    <a:gd name="T75" fmla="*/ 46 h 69"/>
                    <a:gd name="T76" fmla="*/ 0 w 200"/>
                    <a:gd name="T77" fmla="*/ 41 h 69"/>
                    <a:gd name="T78" fmla="*/ 3 w 200"/>
                    <a:gd name="T79" fmla="*/ 29 h 69"/>
                    <a:gd name="T80" fmla="*/ 48 w 200"/>
                    <a:gd name="T81" fmla="*/ 54 h 69"/>
                    <a:gd name="T82" fmla="*/ 3 w 200"/>
                    <a:gd name="T83" fmla="*/ 32 h 69"/>
                    <a:gd name="T84" fmla="*/ 11 w 200"/>
                    <a:gd name="T85" fmla="*/ 45 h 69"/>
                    <a:gd name="T86" fmla="*/ 40 w 200"/>
                    <a:gd name="T87" fmla="*/ 61 h 69"/>
                    <a:gd name="T88" fmla="*/ 93 w 200"/>
                    <a:gd name="T89" fmla="*/ 27 h 69"/>
                    <a:gd name="T90" fmla="*/ 51 w 200"/>
                    <a:gd name="T91" fmla="*/ 55 h 69"/>
                    <a:gd name="T92" fmla="*/ 93 w 200"/>
                    <a:gd name="T93" fmla="*/ 41 h 69"/>
                    <a:gd name="T94" fmla="*/ 42 w 200"/>
                    <a:gd name="T95" fmla="*/ 57 h 69"/>
                    <a:gd name="T96" fmla="*/ 43 w 200"/>
                    <a:gd name="T97"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69">
                      <a:moveTo>
                        <a:pt x="155" y="54"/>
                      </a:moveTo>
                      <a:cubicBezTo>
                        <a:pt x="155" y="54"/>
                        <a:pt x="155" y="54"/>
                        <a:pt x="155" y="55"/>
                      </a:cubicBezTo>
                      <a:cubicBezTo>
                        <a:pt x="155" y="63"/>
                        <a:pt x="155" y="66"/>
                        <a:pt x="155" y="66"/>
                      </a:cubicBezTo>
                      <a:cubicBezTo>
                        <a:pt x="155" y="67"/>
                        <a:pt x="155" y="67"/>
                        <a:pt x="154" y="68"/>
                      </a:cubicBezTo>
                      <a:cubicBezTo>
                        <a:pt x="154" y="68"/>
                        <a:pt x="154" y="68"/>
                        <a:pt x="153" y="68"/>
                      </a:cubicBezTo>
                      <a:cubicBezTo>
                        <a:pt x="153" y="68"/>
                        <a:pt x="153" y="68"/>
                        <a:pt x="152" y="67"/>
                      </a:cubicBezTo>
                      <a:cubicBezTo>
                        <a:pt x="144" y="63"/>
                        <a:pt x="144" y="63"/>
                        <a:pt x="144" y="63"/>
                      </a:cubicBezTo>
                      <a:cubicBezTo>
                        <a:pt x="138" y="59"/>
                        <a:pt x="134" y="57"/>
                        <a:pt x="130" y="55"/>
                      </a:cubicBezTo>
                      <a:cubicBezTo>
                        <a:pt x="133" y="53"/>
                        <a:pt x="133" y="53"/>
                        <a:pt x="133" y="53"/>
                      </a:cubicBezTo>
                      <a:cubicBezTo>
                        <a:pt x="140" y="57"/>
                        <a:pt x="144" y="59"/>
                        <a:pt x="147" y="61"/>
                      </a:cubicBezTo>
                      <a:cubicBezTo>
                        <a:pt x="147" y="61"/>
                        <a:pt x="147" y="61"/>
                        <a:pt x="147" y="61"/>
                      </a:cubicBezTo>
                      <a:cubicBezTo>
                        <a:pt x="152" y="64"/>
                        <a:pt x="152" y="64"/>
                        <a:pt x="152" y="64"/>
                      </a:cubicBezTo>
                      <a:cubicBezTo>
                        <a:pt x="152" y="59"/>
                        <a:pt x="152" y="57"/>
                        <a:pt x="152" y="56"/>
                      </a:cubicBezTo>
                      <a:cubicBezTo>
                        <a:pt x="148" y="53"/>
                        <a:pt x="143" y="51"/>
                        <a:pt x="140" y="49"/>
                      </a:cubicBezTo>
                      <a:cubicBezTo>
                        <a:pt x="143" y="47"/>
                        <a:pt x="143" y="47"/>
                        <a:pt x="143" y="47"/>
                      </a:cubicBezTo>
                      <a:cubicBezTo>
                        <a:pt x="155" y="54"/>
                        <a:pt x="155" y="54"/>
                        <a:pt x="155" y="54"/>
                      </a:cubicBezTo>
                      <a:close/>
                      <a:moveTo>
                        <a:pt x="146" y="22"/>
                      </a:moveTo>
                      <a:cubicBezTo>
                        <a:pt x="146" y="22"/>
                        <a:pt x="146" y="22"/>
                        <a:pt x="146" y="22"/>
                      </a:cubicBezTo>
                      <a:cubicBezTo>
                        <a:pt x="146" y="23"/>
                        <a:pt x="146" y="23"/>
                        <a:pt x="147" y="23"/>
                      </a:cubicBezTo>
                      <a:cubicBezTo>
                        <a:pt x="147" y="23"/>
                        <a:pt x="147" y="24"/>
                        <a:pt x="147" y="25"/>
                      </a:cubicBezTo>
                      <a:cubicBezTo>
                        <a:pt x="148" y="25"/>
                        <a:pt x="148" y="25"/>
                        <a:pt x="148" y="26"/>
                      </a:cubicBezTo>
                      <a:cubicBezTo>
                        <a:pt x="148" y="26"/>
                        <a:pt x="148" y="27"/>
                        <a:pt x="148" y="27"/>
                      </a:cubicBezTo>
                      <a:cubicBezTo>
                        <a:pt x="148" y="39"/>
                        <a:pt x="148" y="39"/>
                        <a:pt x="148" y="39"/>
                      </a:cubicBezTo>
                      <a:cubicBezTo>
                        <a:pt x="148" y="41"/>
                        <a:pt x="148" y="41"/>
                        <a:pt x="148" y="41"/>
                      </a:cubicBezTo>
                      <a:cubicBezTo>
                        <a:pt x="148" y="41"/>
                        <a:pt x="148" y="41"/>
                        <a:pt x="148" y="41"/>
                      </a:cubicBezTo>
                      <a:cubicBezTo>
                        <a:pt x="148" y="43"/>
                        <a:pt x="147" y="45"/>
                        <a:pt x="146" y="46"/>
                      </a:cubicBezTo>
                      <a:cubicBezTo>
                        <a:pt x="145" y="46"/>
                        <a:pt x="145" y="46"/>
                        <a:pt x="145" y="46"/>
                      </a:cubicBezTo>
                      <a:cubicBezTo>
                        <a:pt x="154" y="51"/>
                        <a:pt x="154" y="51"/>
                        <a:pt x="154" y="51"/>
                      </a:cubicBezTo>
                      <a:cubicBezTo>
                        <a:pt x="199" y="25"/>
                        <a:pt x="199" y="25"/>
                        <a:pt x="199" y="25"/>
                      </a:cubicBezTo>
                      <a:cubicBezTo>
                        <a:pt x="198" y="25"/>
                        <a:pt x="198" y="25"/>
                        <a:pt x="198" y="24"/>
                      </a:cubicBezTo>
                      <a:cubicBezTo>
                        <a:pt x="160" y="2"/>
                        <a:pt x="157" y="1"/>
                        <a:pt x="157" y="1"/>
                      </a:cubicBezTo>
                      <a:cubicBezTo>
                        <a:pt x="157" y="0"/>
                        <a:pt x="156" y="0"/>
                        <a:pt x="156" y="0"/>
                      </a:cubicBezTo>
                      <a:cubicBezTo>
                        <a:pt x="155" y="0"/>
                        <a:pt x="155" y="0"/>
                        <a:pt x="154" y="1"/>
                      </a:cubicBezTo>
                      <a:cubicBezTo>
                        <a:pt x="145" y="6"/>
                        <a:pt x="137" y="11"/>
                        <a:pt x="131" y="14"/>
                      </a:cubicBezTo>
                      <a:cubicBezTo>
                        <a:pt x="135" y="16"/>
                        <a:pt x="140" y="19"/>
                        <a:pt x="146" y="22"/>
                      </a:cubicBezTo>
                      <a:close/>
                      <a:moveTo>
                        <a:pt x="200" y="27"/>
                      </a:moveTo>
                      <a:cubicBezTo>
                        <a:pt x="156" y="52"/>
                        <a:pt x="156" y="52"/>
                        <a:pt x="156" y="52"/>
                      </a:cubicBezTo>
                      <a:cubicBezTo>
                        <a:pt x="157" y="53"/>
                        <a:pt x="157" y="54"/>
                        <a:pt x="157" y="55"/>
                      </a:cubicBezTo>
                      <a:cubicBezTo>
                        <a:pt x="157" y="55"/>
                        <a:pt x="157" y="55"/>
                        <a:pt x="157" y="67"/>
                      </a:cubicBezTo>
                      <a:cubicBezTo>
                        <a:pt x="157" y="67"/>
                        <a:pt x="157" y="67"/>
                        <a:pt x="198" y="44"/>
                      </a:cubicBezTo>
                      <a:cubicBezTo>
                        <a:pt x="199" y="43"/>
                        <a:pt x="200" y="42"/>
                        <a:pt x="200" y="41"/>
                      </a:cubicBezTo>
                      <a:cubicBezTo>
                        <a:pt x="200" y="41"/>
                        <a:pt x="200" y="41"/>
                        <a:pt x="200" y="27"/>
                      </a:cubicBezTo>
                      <a:cubicBezTo>
                        <a:pt x="200" y="27"/>
                        <a:pt x="200" y="27"/>
                        <a:pt x="200" y="27"/>
                      </a:cubicBezTo>
                      <a:close/>
                      <a:moveTo>
                        <a:pt x="150" y="58"/>
                      </a:moveTo>
                      <a:cubicBezTo>
                        <a:pt x="150" y="57"/>
                        <a:pt x="150" y="57"/>
                        <a:pt x="149" y="57"/>
                      </a:cubicBezTo>
                      <a:cubicBezTo>
                        <a:pt x="148" y="57"/>
                        <a:pt x="148" y="57"/>
                        <a:pt x="148" y="58"/>
                      </a:cubicBezTo>
                      <a:cubicBezTo>
                        <a:pt x="148" y="59"/>
                        <a:pt x="148" y="59"/>
                        <a:pt x="149" y="59"/>
                      </a:cubicBezTo>
                      <a:cubicBezTo>
                        <a:pt x="150" y="59"/>
                        <a:pt x="150" y="59"/>
                        <a:pt x="150" y="58"/>
                      </a:cubicBezTo>
                      <a:close/>
                      <a:moveTo>
                        <a:pt x="93" y="22"/>
                      </a:moveTo>
                      <a:cubicBezTo>
                        <a:pt x="93" y="22"/>
                        <a:pt x="93" y="22"/>
                        <a:pt x="93" y="22"/>
                      </a:cubicBezTo>
                      <a:cubicBezTo>
                        <a:pt x="93" y="23"/>
                        <a:pt x="93" y="23"/>
                        <a:pt x="93" y="23"/>
                      </a:cubicBezTo>
                      <a:cubicBezTo>
                        <a:pt x="94" y="23"/>
                        <a:pt x="94" y="24"/>
                        <a:pt x="94" y="25"/>
                      </a:cubicBezTo>
                      <a:cubicBezTo>
                        <a:pt x="95" y="25"/>
                        <a:pt x="95" y="25"/>
                        <a:pt x="95" y="26"/>
                      </a:cubicBezTo>
                      <a:cubicBezTo>
                        <a:pt x="95" y="26"/>
                        <a:pt x="95" y="27"/>
                        <a:pt x="95" y="27"/>
                      </a:cubicBezTo>
                      <a:cubicBezTo>
                        <a:pt x="95" y="39"/>
                        <a:pt x="95" y="39"/>
                        <a:pt x="95" y="39"/>
                      </a:cubicBezTo>
                      <a:cubicBezTo>
                        <a:pt x="95" y="41"/>
                        <a:pt x="95" y="41"/>
                        <a:pt x="95" y="41"/>
                      </a:cubicBezTo>
                      <a:cubicBezTo>
                        <a:pt x="95" y="41"/>
                        <a:pt x="95" y="41"/>
                        <a:pt x="95" y="41"/>
                      </a:cubicBezTo>
                      <a:cubicBezTo>
                        <a:pt x="95" y="43"/>
                        <a:pt x="94" y="45"/>
                        <a:pt x="93" y="46"/>
                      </a:cubicBezTo>
                      <a:cubicBezTo>
                        <a:pt x="92" y="46"/>
                        <a:pt x="92" y="46"/>
                        <a:pt x="92" y="46"/>
                      </a:cubicBezTo>
                      <a:cubicBezTo>
                        <a:pt x="100" y="51"/>
                        <a:pt x="100" y="51"/>
                        <a:pt x="100" y="51"/>
                      </a:cubicBezTo>
                      <a:cubicBezTo>
                        <a:pt x="145" y="25"/>
                        <a:pt x="145" y="25"/>
                        <a:pt x="145" y="25"/>
                      </a:cubicBezTo>
                      <a:cubicBezTo>
                        <a:pt x="145" y="25"/>
                        <a:pt x="145" y="25"/>
                        <a:pt x="145" y="24"/>
                      </a:cubicBezTo>
                      <a:cubicBezTo>
                        <a:pt x="107" y="2"/>
                        <a:pt x="104" y="1"/>
                        <a:pt x="104" y="1"/>
                      </a:cubicBezTo>
                      <a:cubicBezTo>
                        <a:pt x="103" y="0"/>
                        <a:pt x="103" y="0"/>
                        <a:pt x="102" y="0"/>
                      </a:cubicBezTo>
                      <a:cubicBezTo>
                        <a:pt x="102" y="0"/>
                        <a:pt x="101" y="0"/>
                        <a:pt x="101" y="1"/>
                      </a:cubicBezTo>
                      <a:cubicBezTo>
                        <a:pt x="91" y="6"/>
                        <a:pt x="84" y="11"/>
                        <a:pt x="78" y="14"/>
                      </a:cubicBezTo>
                      <a:cubicBezTo>
                        <a:pt x="82" y="16"/>
                        <a:pt x="87" y="19"/>
                        <a:pt x="93" y="22"/>
                      </a:cubicBezTo>
                      <a:close/>
                      <a:moveTo>
                        <a:pt x="90" y="47"/>
                      </a:moveTo>
                      <a:cubicBezTo>
                        <a:pt x="86" y="49"/>
                        <a:pt x="86" y="49"/>
                        <a:pt x="86" y="49"/>
                      </a:cubicBezTo>
                      <a:cubicBezTo>
                        <a:pt x="90" y="51"/>
                        <a:pt x="94" y="54"/>
                        <a:pt x="99" y="56"/>
                      </a:cubicBezTo>
                      <a:cubicBezTo>
                        <a:pt x="99" y="57"/>
                        <a:pt x="99" y="59"/>
                        <a:pt x="99" y="64"/>
                      </a:cubicBezTo>
                      <a:cubicBezTo>
                        <a:pt x="99" y="64"/>
                        <a:pt x="99" y="64"/>
                        <a:pt x="93" y="61"/>
                      </a:cubicBezTo>
                      <a:cubicBezTo>
                        <a:pt x="93" y="61"/>
                        <a:pt x="93" y="61"/>
                        <a:pt x="93" y="61"/>
                      </a:cubicBezTo>
                      <a:cubicBezTo>
                        <a:pt x="91" y="59"/>
                        <a:pt x="86" y="57"/>
                        <a:pt x="80" y="53"/>
                      </a:cubicBezTo>
                      <a:cubicBezTo>
                        <a:pt x="77" y="55"/>
                        <a:pt x="77" y="55"/>
                        <a:pt x="77" y="55"/>
                      </a:cubicBezTo>
                      <a:cubicBezTo>
                        <a:pt x="80" y="57"/>
                        <a:pt x="85" y="60"/>
                        <a:pt x="91" y="63"/>
                      </a:cubicBezTo>
                      <a:cubicBezTo>
                        <a:pt x="91" y="63"/>
                        <a:pt x="91" y="63"/>
                        <a:pt x="99" y="67"/>
                      </a:cubicBezTo>
                      <a:cubicBezTo>
                        <a:pt x="99" y="68"/>
                        <a:pt x="100" y="68"/>
                        <a:pt x="100" y="68"/>
                      </a:cubicBezTo>
                      <a:cubicBezTo>
                        <a:pt x="100" y="68"/>
                        <a:pt x="101" y="68"/>
                        <a:pt x="101" y="68"/>
                      </a:cubicBezTo>
                      <a:cubicBezTo>
                        <a:pt x="101" y="67"/>
                        <a:pt x="102" y="67"/>
                        <a:pt x="102" y="66"/>
                      </a:cubicBezTo>
                      <a:cubicBezTo>
                        <a:pt x="102" y="66"/>
                        <a:pt x="102" y="63"/>
                        <a:pt x="102" y="55"/>
                      </a:cubicBezTo>
                      <a:cubicBezTo>
                        <a:pt x="102" y="54"/>
                        <a:pt x="102" y="54"/>
                        <a:pt x="101" y="54"/>
                      </a:cubicBezTo>
                      <a:cubicBezTo>
                        <a:pt x="101" y="54"/>
                        <a:pt x="101" y="54"/>
                        <a:pt x="90" y="47"/>
                      </a:cubicBezTo>
                      <a:close/>
                      <a:moveTo>
                        <a:pt x="97" y="58"/>
                      </a:moveTo>
                      <a:cubicBezTo>
                        <a:pt x="97" y="57"/>
                        <a:pt x="96" y="57"/>
                        <a:pt x="95" y="57"/>
                      </a:cubicBezTo>
                      <a:cubicBezTo>
                        <a:pt x="95" y="57"/>
                        <a:pt x="94" y="57"/>
                        <a:pt x="94" y="58"/>
                      </a:cubicBezTo>
                      <a:cubicBezTo>
                        <a:pt x="94" y="59"/>
                        <a:pt x="95" y="59"/>
                        <a:pt x="95" y="59"/>
                      </a:cubicBezTo>
                      <a:cubicBezTo>
                        <a:pt x="96" y="59"/>
                        <a:pt x="97" y="59"/>
                        <a:pt x="97" y="58"/>
                      </a:cubicBezTo>
                      <a:close/>
                      <a:moveTo>
                        <a:pt x="146" y="27"/>
                      </a:moveTo>
                      <a:cubicBezTo>
                        <a:pt x="102" y="52"/>
                        <a:pt x="102" y="52"/>
                        <a:pt x="102" y="52"/>
                      </a:cubicBezTo>
                      <a:cubicBezTo>
                        <a:pt x="103" y="53"/>
                        <a:pt x="104" y="54"/>
                        <a:pt x="104" y="55"/>
                      </a:cubicBezTo>
                      <a:cubicBezTo>
                        <a:pt x="104" y="55"/>
                        <a:pt x="104" y="55"/>
                        <a:pt x="104" y="67"/>
                      </a:cubicBezTo>
                      <a:cubicBezTo>
                        <a:pt x="104" y="67"/>
                        <a:pt x="104" y="67"/>
                        <a:pt x="145" y="44"/>
                      </a:cubicBezTo>
                      <a:cubicBezTo>
                        <a:pt x="146" y="43"/>
                        <a:pt x="146" y="42"/>
                        <a:pt x="146" y="41"/>
                      </a:cubicBezTo>
                      <a:cubicBezTo>
                        <a:pt x="146" y="41"/>
                        <a:pt x="146" y="41"/>
                        <a:pt x="146" y="27"/>
                      </a:cubicBezTo>
                      <a:cubicBezTo>
                        <a:pt x="146" y="27"/>
                        <a:pt x="146" y="27"/>
                        <a:pt x="146" y="27"/>
                      </a:cubicBezTo>
                      <a:close/>
                      <a:moveTo>
                        <a:pt x="47" y="51"/>
                      </a:moveTo>
                      <a:cubicBezTo>
                        <a:pt x="47" y="51"/>
                        <a:pt x="47" y="51"/>
                        <a:pt x="47" y="51"/>
                      </a:cubicBezTo>
                      <a:cubicBezTo>
                        <a:pt x="3" y="27"/>
                        <a:pt x="3" y="27"/>
                        <a:pt x="3" y="27"/>
                      </a:cubicBezTo>
                      <a:cubicBezTo>
                        <a:pt x="3" y="27"/>
                        <a:pt x="3" y="27"/>
                        <a:pt x="47" y="1"/>
                      </a:cubicBezTo>
                      <a:cubicBezTo>
                        <a:pt x="48" y="0"/>
                        <a:pt x="48" y="0"/>
                        <a:pt x="49" y="0"/>
                      </a:cubicBezTo>
                      <a:cubicBezTo>
                        <a:pt x="50" y="0"/>
                        <a:pt x="50" y="0"/>
                        <a:pt x="51" y="1"/>
                      </a:cubicBezTo>
                      <a:cubicBezTo>
                        <a:pt x="51" y="1"/>
                        <a:pt x="49" y="0"/>
                        <a:pt x="91" y="24"/>
                      </a:cubicBezTo>
                      <a:cubicBezTo>
                        <a:pt x="92" y="25"/>
                        <a:pt x="92" y="25"/>
                        <a:pt x="92" y="25"/>
                      </a:cubicBezTo>
                      <a:cubicBezTo>
                        <a:pt x="92" y="25"/>
                        <a:pt x="92" y="25"/>
                        <a:pt x="47" y="51"/>
                      </a:cubicBezTo>
                      <a:close/>
                      <a:moveTo>
                        <a:pt x="48" y="55"/>
                      </a:moveTo>
                      <a:cubicBezTo>
                        <a:pt x="48" y="69"/>
                        <a:pt x="48" y="66"/>
                        <a:pt x="48" y="66"/>
                      </a:cubicBezTo>
                      <a:cubicBezTo>
                        <a:pt x="48" y="67"/>
                        <a:pt x="48" y="67"/>
                        <a:pt x="48" y="68"/>
                      </a:cubicBezTo>
                      <a:cubicBezTo>
                        <a:pt x="47" y="68"/>
                        <a:pt x="47" y="68"/>
                        <a:pt x="47" y="68"/>
                      </a:cubicBezTo>
                      <a:cubicBezTo>
                        <a:pt x="46" y="68"/>
                        <a:pt x="46" y="68"/>
                        <a:pt x="46" y="67"/>
                      </a:cubicBezTo>
                      <a:cubicBezTo>
                        <a:pt x="37" y="63"/>
                        <a:pt x="37" y="63"/>
                        <a:pt x="37" y="63"/>
                      </a:cubicBezTo>
                      <a:cubicBezTo>
                        <a:pt x="37" y="63"/>
                        <a:pt x="37" y="63"/>
                        <a:pt x="37" y="63"/>
                      </a:cubicBezTo>
                      <a:cubicBezTo>
                        <a:pt x="17" y="51"/>
                        <a:pt x="8" y="46"/>
                        <a:pt x="8" y="46"/>
                      </a:cubicBezTo>
                      <a:cubicBezTo>
                        <a:pt x="8" y="46"/>
                        <a:pt x="8" y="46"/>
                        <a:pt x="8" y="46"/>
                      </a:cubicBezTo>
                      <a:cubicBezTo>
                        <a:pt x="5" y="44"/>
                        <a:pt x="2" y="43"/>
                        <a:pt x="2" y="43"/>
                      </a:cubicBezTo>
                      <a:cubicBezTo>
                        <a:pt x="1" y="42"/>
                        <a:pt x="1" y="42"/>
                        <a:pt x="1" y="42"/>
                      </a:cubicBezTo>
                      <a:cubicBezTo>
                        <a:pt x="0" y="41"/>
                        <a:pt x="0" y="41"/>
                        <a:pt x="0" y="41"/>
                      </a:cubicBezTo>
                      <a:cubicBezTo>
                        <a:pt x="0" y="27"/>
                        <a:pt x="0" y="30"/>
                        <a:pt x="0" y="30"/>
                      </a:cubicBezTo>
                      <a:cubicBezTo>
                        <a:pt x="0" y="29"/>
                        <a:pt x="1" y="29"/>
                        <a:pt x="1" y="29"/>
                      </a:cubicBezTo>
                      <a:cubicBezTo>
                        <a:pt x="2" y="28"/>
                        <a:pt x="3" y="28"/>
                        <a:pt x="3" y="29"/>
                      </a:cubicBezTo>
                      <a:cubicBezTo>
                        <a:pt x="6" y="30"/>
                        <a:pt x="6" y="30"/>
                        <a:pt x="6" y="30"/>
                      </a:cubicBezTo>
                      <a:cubicBezTo>
                        <a:pt x="6" y="30"/>
                        <a:pt x="6" y="30"/>
                        <a:pt x="6" y="30"/>
                      </a:cubicBezTo>
                      <a:cubicBezTo>
                        <a:pt x="48" y="54"/>
                        <a:pt x="48" y="54"/>
                        <a:pt x="48" y="54"/>
                      </a:cubicBezTo>
                      <a:cubicBezTo>
                        <a:pt x="48" y="54"/>
                        <a:pt x="48" y="54"/>
                        <a:pt x="48" y="55"/>
                      </a:cubicBezTo>
                      <a:close/>
                      <a:moveTo>
                        <a:pt x="45" y="56"/>
                      </a:moveTo>
                      <a:cubicBezTo>
                        <a:pt x="3" y="32"/>
                        <a:pt x="3" y="32"/>
                        <a:pt x="3" y="32"/>
                      </a:cubicBezTo>
                      <a:cubicBezTo>
                        <a:pt x="3" y="43"/>
                        <a:pt x="3" y="40"/>
                        <a:pt x="3" y="40"/>
                      </a:cubicBezTo>
                      <a:cubicBezTo>
                        <a:pt x="3" y="40"/>
                        <a:pt x="3" y="40"/>
                        <a:pt x="3" y="40"/>
                      </a:cubicBezTo>
                      <a:cubicBezTo>
                        <a:pt x="4" y="40"/>
                        <a:pt x="8" y="43"/>
                        <a:pt x="11" y="45"/>
                      </a:cubicBezTo>
                      <a:cubicBezTo>
                        <a:pt x="11" y="45"/>
                        <a:pt x="11" y="45"/>
                        <a:pt x="11" y="44"/>
                      </a:cubicBezTo>
                      <a:cubicBezTo>
                        <a:pt x="27" y="53"/>
                        <a:pt x="36" y="59"/>
                        <a:pt x="40" y="61"/>
                      </a:cubicBezTo>
                      <a:cubicBezTo>
                        <a:pt x="40" y="61"/>
                        <a:pt x="40" y="61"/>
                        <a:pt x="40" y="61"/>
                      </a:cubicBezTo>
                      <a:cubicBezTo>
                        <a:pt x="45" y="64"/>
                        <a:pt x="45" y="64"/>
                        <a:pt x="45" y="64"/>
                      </a:cubicBezTo>
                      <a:cubicBezTo>
                        <a:pt x="45" y="53"/>
                        <a:pt x="45" y="56"/>
                        <a:pt x="45" y="56"/>
                      </a:cubicBezTo>
                      <a:close/>
                      <a:moveTo>
                        <a:pt x="93" y="27"/>
                      </a:moveTo>
                      <a:cubicBezTo>
                        <a:pt x="93" y="27"/>
                        <a:pt x="93" y="27"/>
                        <a:pt x="93" y="27"/>
                      </a:cubicBezTo>
                      <a:cubicBezTo>
                        <a:pt x="49" y="52"/>
                        <a:pt x="49" y="52"/>
                        <a:pt x="49" y="52"/>
                      </a:cubicBezTo>
                      <a:cubicBezTo>
                        <a:pt x="50" y="53"/>
                        <a:pt x="51" y="54"/>
                        <a:pt x="51" y="55"/>
                      </a:cubicBezTo>
                      <a:cubicBezTo>
                        <a:pt x="51" y="55"/>
                        <a:pt x="51" y="55"/>
                        <a:pt x="51" y="67"/>
                      </a:cubicBezTo>
                      <a:cubicBezTo>
                        <a:pt x="51" y="67"/>
                        <a:pt x="51" y="67"/>
                        <a:pt x="91" y="44"/>
                      </a:cubicBezTo>
                      <a:cubicBezTo>
                        <a:pt x="92" y="43"/>
                        <a:pt x="93" y="42"/>
                        <a:pt x="93" y="41"/>
                      </a:cubicBezTo>
                      <a:cubicBezTo>
                        <a:pt x="93" y="41"/>
                        <a:pt x="93" y="41"/>
                        <a:pt x="93" y="27"/>
                      </a:cubicBezTo>
                      <a:cubicBezTo>
                        <a:pt x="93" y="27"/>
                        <a:pt x="93" y="27"/>
                        <a:pt x="93" y="27"/>
                      </a:cubicBezTo>
                      <a:close/>
                      <a:moveTo>
                        <a:pt x="42" y="57"/>
                      </a:moveTo>
                      <a:cubicBezTo>
                        <a:pt x="41" y="57"/>
                        <a:pt x="41" y="57"/>
                        <a:pt x="41" y="58"/>
                      </a:cubicBezTo>
                      <a:cubicBezTo>
                        <a:pt x="41" y="59"/>
                        <a:pt x="41" y="59"/>
                        <a:pt x="42" y="59"/>
                      </a:cubicBezTo>
                      <a:cubicBezTo>
                        <a:pt x="43" y="59"/>
                        <a:pt x="43" y="59"/>
                        <a:pt x="43" y="58"/>
                      </a:cubicBezTo>
                      <a:cubicBezTo>
                        <a:pt x="43" y="57"/>
                        <a:pt x="43" y="57"/>
                        <a:pt x="4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grpSp>
        </p:grpSp>
        <p:sp>
          <p:nvSpPr>
            <p:cNvPr id="169" name="Rectangle 168"/>
            <p:cNvSpPr/>
            <p:nvPr/>
          </p:nvSpPr>
          <p:spPr>
            <a:xfrm>
              <a:off x="3977428" y="2155539"/>
              <a:ext cx="1424279" cy="1264525"/>
            </a:xfrm>
            <a:prstGeom prst="rect">
              <a:avLst/>
            </a:prstGeom>
            <a:solidFill>
              <a:srgbClr val="002050"/>
            </a:solidFill>
            <a:ln>
              <a:noFill/>
            </a:ln>
            <a:scene3d>
              <a:camera prst="orthographicFront"/>
              <a:lightRig rig="threePt" dir="t"/>
            </a:scene3d>
            <a:sp3d prstMaterial="metal">
              <a:extrusionClr>
                <a:schemeClr val="bg1"/>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507"/>
              <a:endParaRPr lang="en-US" sz="1832">
                <a:solidFill>
                  <a:prstClr val="white"/>
                </a:solidFill>
              </a:endParaRPr>
            </a:p>
          </p:txBody>
        </p:sp>
        <p:sp>
          <p:nvSpPr>
            <p:cNvPr id="157" name="TextBox 156"/>
            <p:cNvSpPr txBox="1"/>
            <p:nvPr/>
          </p:nvSpPr>
          <p:spPr>
            <a:xfrm>
              <a:off x="3996348" y="3126720"/>
              <a:ext cx="1386437" cy="280827"/>
            </a:xfrm>
            <a:prstGeom prst="rect">
              <a:avLst/>
            </a:prstGeom>
            <a:noFill/>
          </p:spPr>
          <p:txBody>
            <a:bodyPr wrap="square" rtlCol="0">
              <a:spAutoFit/>
            </a:bodyPr>
            <a:lstStyle/>
            <a:p>
              <a:pPr algn="ctr" defTabSz="930507"/>
              <a:r>
                <a:rPr lang="en-US" sz="1221" b="1" dirty="0">
                  <a:gradFill>
                    <a:gsLst>
                      <a:gs pos="0">
                        <a:srgbClr val="FFFFFF"/>
                      </a:gs>
                      <a:gs pos="100000">
                        <a:srgbClr val="FFFFFF"/>
                      </a:gs>
                    </a:gsLst>
                    <a:path path="circle">
                      <a:fillToRect l="50000" t="50000" r="50000" b="50000"/>
                    </a:path>
                  </a:gradFill>
                  <a:ea typeface="ＭＳ Ｐゴシック" charset="-128"/>
                </a:rPr>
                <a:t>Cluster in a Box</a:t>
              </a:r>
            </a:p>
          </p:txBody>
        </p:sp>
        <p:grpSp>
          <p:nvGrpSpPr>
            <p:cNvPr id="31" name="Group 30"/>
            <p:cNvGrpSpPr/>
            <p:nvPr/>
          </p:nvGrpSpPr>
          <p:grpSpPr>
            <a:xfrm>
              <a:off x="4159659" y="2278523"/>
              <a:ext cx="1086074" cy="850896"/>
              <a:chOff x="2378076" y="1130598"/>
              <a:chExt cx="1458912" cy="1143000"/>
            </a:xfrm>
          </p:grpSpPr>
          <p:sp>
            <p:nvSpPr>
              <p:cNvPr id="28" name="Freeform 6"/>
              <p:cNvSpPr>
                <a:spLocks noEditPoints="1"/>
              </p:cNvSpPr>
              <p:nvPr/>
            </p:nvSpPr>
            <p:spPr bwMode="auto">
              <a:xfrm>
                <a:off x="2457681" y="1208084"/>
                <a:ext cx="1325562" cy="989013"/>
              </a:xfrm>
              <a:custGeom>
                <a:avLst/>
                <a:gdLst>
                  <a:gd name="T0" fmla="*/ 179 w 181"/>
                  <a:gd name="T1" fmla="*/ 46 h 135"/>
                  <a:gd name="T2" fmla="*/ 101 w 181"/>
                  <a:gd name="T3" fmla="*/ 0 h 135"/>
                  <a:gd name="T4" fmla="*/ 95 w 181"/>
                  <a:gd name="T5" fmla="*/ 0 h 135"/>
                  <a:gd name="T6" fmla="*/ 97 w 181"/>
                  <a:gd name="T7" fmla="*/ 94 h 135"/>
                  <a:gd name="T8" fmla="*/ 22 w 181"/>
                  <a:gd name="T9" fmla="*/ 86 h 135"/>
                  <a:gd name="T10" fmla="*/ 67 w 181"/>
                  <a:gd name="T11" fmla="*/ 119 h 135"/>
                  <a:gd name="T12" fmla="*/ 21 w 181"/>
                  <a:gd name="T13" fmla="*/ 87 h 135"/>
                  <a:gd name="T14" fmla="*/ 100 w 181"/>
                  <a:gd name="T15" fmla="*/ 101 h 135"/>
                  <a:gd name="T16" fmla="*/ 98 w 181"/>
                  <a:gd name="T17" fmla="*/ 134 h 135"/>
                  <a:gd name="T18" fmla="*/ 94 w 181"/>
                  <a:gd name="T19" fmla="*/ 134 h 135"/>
                  <a:gd name="T20" fmla="*/ 81 w 181"/>
                  <a:gd name="T21" fmla="*/ 121 h 135"/>
                  <a:gd name="T22" fmla="*/ 94 w 181"/>
                  <a:gd name="T23" fmla="*/ 126 h 135"/>
                  <a:gd name="T24" fmla="*/ 6 w 181"/>
                  <a:gd name="T25" fmla="*/ 54 h 135"/>
                  <a:gd name="T26" fmla="*/ 6 w 181"/>
                  <a:gd name="T27" fmla="*/ 77 h 135"/>
                  <a:gd name="T28" fmla="*/ 7 w 181"/>
                  <a:gd name="T29" fmla="*/ 85 h 135"/>
                  <a:gd name="T30" fmla="*/ 0 w 181"/>
                  <a:gd name="T31" fmla="*/ 80 h 135"/>
                  <a:gd name="T32" fmla="*/ 0 w 181"/>
                  <a:gd name="T33" fmla="*/ 50 h 135"/>
                  <a:gd name="T34" fmla="*/ 6 w 181"/>
                  <a:gd name="T35" fmla="*/ 47 h 135"/>
                  <a:gd name="T36" fmla="*/ 11 w 181"/>
                  <a:gd name="T37" fmla="*/ 50 h 135"/>
                  <a:gd name="T38" fmla="*/ 100 w 181"/>
                  <a:gd name="T39" fmla="*/ 101 h 135"/>
                  <a:gd name="T40" fmla="*/ 181 w 181"/>
                  <a:gd name="T41" fmla="*/ 50 h 135"/>
                  <a:gd name="T42" fmla="*/ 178 w 181"/>
                  <a:gd name="T43" fmla="*/ 80 h 135"/>
                  <a:gd name="T44" fmla="*/ 104 w 181"/>
                  <a:gd name="T45" fmla="*/ 101 h 135"/>
                  <a:gd name="T46" fmla="*/ 181 w 181"/>
                  <a:gd name="T47" fmla="*/ 49 h 135"/>
                  <a:gd name="T48" fmla="*/ 59 w 181"/>
                  <a:gd name="T49" fmla="*/ 100 h 135"/>
                  <a:gd name="T50" fmla="*/ 36 w 181"/>
                  <a:gd name="T51" fmla="*/ 87 h 135"/>
                  <a:gd name="T52" fmla="*/ 34 w 181"/>
                  <a:gd name="T53" fmla="*/ 81 h 135"/>
                  <a:gd name="T54" fmla="*/ 59 w 181"/>
                  <a:gd name="T55" fmla="*/ 93 h 135"/>
                  <a:gd name="T56" fmla="*/ 61 w 181"/>
                  <a:gd name="T57" fmla="*/ 98 h 135"/>
                  <a:gd name="T58" fmla="*/ 80 w 181"/>
                  <a:gd name="T59" fmla="*/ 117 h 135"/>
                  <a:gd name="T60" fmla="*/ 73 w 181"/>
                  <a:gd name="T61" fmla="*/ 123 h 135"/>
                  <a:gd name="T62" fmla="*/ 70 w 181"/>
                  <a:gd name="T63" fmla="*/ 121 h 135"/>
                  <a:gd name="T64" fmla="*/ 71 w 181"/>
                  <a:gd name="T65" fmla="*/ 103 h 135"/>
                  <a:gd name="T66" fmla="*/ 80 w 181"/>
                  <a:gd name="T67" fmla="*/ 100 h 135"/>
                  <a:gd name="T68" fmla="*/ 80 w 181"/>
                  <a:gd name="T69" fmla="*/ 103 h 135"/>
                  <a:gd name="T70" fmla="*/ 74 w 181"/>
                  <a:gd name="T71" fmla="*/ 118 h 135"/>
                  <a:gd name="T72" fmla="*/ 80 w 181"/>
                  <a:gd name="T73" fmla="*/ 117 h 135"/>
                  <a:gd name="T74" fmla="*/ 20 w 181"/>
                  <a:gd name="T75" fmla="*/ 85 h 135"/>
                  <a:gd name="T76" fmla="*/ 10 w 181"/>
                  <a:gd name="T77" fmla="*/ 89 h 135"/>
                  <a:gd name="T78" fmla="*/ 9 w 181"/>
                  <a:gd name="T79" fmla="*/ 71 h 135"/>
                  <a:gd name="T80" fmla="*/ 17 w 181"/>
                  <a:gd name="T81" fmla="*/ 65 h 135"/>
                  <a:gd name="T82" fmla="*/ 20 w 181"/>
                  <a:gd name="T83" fmla="*/ 66 h 135"/>
                  <a:gd name="T84" fmla="*/ 14 w 181"/>
                  <a:gd name="T85" fmla="*/ 72 h 135"/>
                  <a:gd name="T86" fmla="*/ 17 w 181"/>
                  <a:gd name="T87" fmla="*/ 8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4"/>
                    </a:moveTo>
                    <a:cubicBezTo>
                      <a:pt x="179" y="46"/>
                      <a:pt x="179" y="46"/>
                      <a:pt x="179" y="46"/>
                    </a:cubicBezTo>
                    <a:cubicBezTo>
                      <a:pt x="179" y="46"/>
                      <a:pt x="179" y="46"/>
                      <a:pt x="178" y="45"/>
                    </a:cubicBezTo>
                    <a:cubicBezTo>
                      <a:pt x="101" y="0"/>
                      <a:pt x="101" y="0"/>
                      <a:pt x="101" y="0"/>
                    </a:cubicBezTo>
                    <a:cubicBezTo>
                      <a:pt x="100" y="0"/>
                      <a:pt x="99" y="0"/>
                      <a:pt x="98" y="0"/>
                    </a:cubicBezTo>
                    <a:cubicBezTo>
                      <a:pt x="97" y="0"/>
                      <a:pt x="96" y="0"/>
                      <a:pt x="95" y="0"/>
                    </a:cubicBezTo>
                    <a:cubicBezTo>
                      <a:pt x="14" y="47"/>
                      <a:pt x="14" y="47"/>
                      <a:pt x="14" y="47"/>
                    </a:cubicBezTo>
                    <a:cubicBezTo>
                      <a:pt x="97" y="94"/>
                      <a:pt x="97" y="94"/>
                      <a:pt x="97" y="94"/>
                    </a:cubicBezTo>
                    <a:cubicBezTo>
                      <a:pt x="97" y="94"/>
                      <a:pt x="97" y="94"/>
                      <a:pt x="97" y="94"/>
                    </a:cubicBezTo>
                    <a:close/>
                    <a:moveTo>
                      <a:pt x="22" y="86"/>
                    </a:moveTo>
                    <a:cubicBezTo>
                      <a:pt x="67" y="111"/>
                      <a:pt x="67" y="111"/>
                      <a:pt x="67" y="111"/>
                    </a:cubicBezTo>
                    <a:cubicBezTo>
                      <a:pt x="67" y="119"/>
                      <a:pt x="67" y="119"/>
                      <a:pt x="67" y="119"/>
                    </a:cubicBezTo>
                    <a:cubicBezTo>
                      <a:pt x="17" y="90"/>
                      <a:pt x="17" y="90"/>
                      <a:pt x="17" y="90"/>
                    </a:cubicBezTo>
                    <a:cubicBezTo>
                      <a:pt x="21" y="87"/>
                      <a:pt x="21" y="87"/>
                      <a:pt x="21" y="87"/>
                    </a:cubicBezTo>
                    <a:cubicBezTo>
                      <a:pt x="21" y="87"/>
                      <a:pt x="22" y="87"/>
                      <a:pt x="22" y="86"/>
                    </a:cubicBezTo>
                    <a:close/>
                    <a:moveTo>
                      <a:pt x="100" y="101"/>
                    </a:moveTo>
                    <a:cubicBezTo>
                      <a:pt x="100" y="131"/>
                      <a:pt x="100" y="131"/>
                      <a:pt x="100" y="131"/>
                    </a:cubicBezTo>
                    <a:cubicBezTo>
                      <a:pt x="100" y="132"/>
                      <a:pt x="99" y="134"/>
                      <a:pt x="98" y="134"/>
                    </a:cubicBezTo>
                    <a:cubicBezTo>
                      <a:pt x="98" y="134"/>
                      <a:pt x="97" y="135"/>
                      <a:pt x="96" y="135"/>
                    </a:cubicBezTo>
                    <a:cubicBezTo>
                      <a:pt x="96" y="135"/>
                      <a:pt x="95" y="134"/>
                      <a:pt x="94" y="134"/>
                    </a:cubicBezTo>
                    <a:cubicBezTo>
                      <a:pt x="76" y="124"/>
                      <a:pt x="76" y="124"/>
                      <a:pt x="76" y="124"/>
                    </a:cubicBezTo>
                    <a:cubicBezTo>
                      <a:pt x="81" y="121"/>
                      <a:pt x="81" y="121"/>
                      <a:pt x="81" y="121"/>
                    </a:cubicBezTo>
                    <a:cubicBezTo>
                      <a:pt x="82" y="121"/>
                      <a:pt x="82" y="120"/>
                      <a:pt x="82" y="120"/>
                    </a:cubicBezTo>
                    <a:cubicBezTo>
                      <a:pt x="94" y="126"/>
                      <a:pt x="94" y="126"/>
                      <a:pt x="94" y="126"/>
                    </a:cubicBezTo>
                    <a:cubicBezTo>
                      <a:pt x="94" y="105"/>
                      <a:pt x="94" y="105"/>
                      <a:pt x="94" y="105"/>
                    </a:cubicBezTo>
                    <a:cubicBezTo>
                      <a:pt x="6" y="54"/>
                      <a:pt x="6" y="54"/>
                      <a:pt x="6" y="54"/>
                    </a:cubicBezTo>
                    <a:cubicBezTo>
                      <a:pt x="6" y="77"/>
                      <a:pt x="6" y="77"/>
                      <a:pt x="6" y="77"/>
                    </a:cubicBezTo>
                    <a:cubicBezTo>
                      <a:pt x="6" y="77"/>
                      <a:pt x="6" y="77"/>
                      <a:pt x="6" y="77"/>
                    </a:cubicBezTo>
                    <a:cubicBezTo>
                      <a:pt x="7" y="77"/>
                      <a:pt x="7" y="77"/>
                      <a:pt x="7" y="77"/>
                    </a:cubicBezTo>
                    <a:cubicBezTo>
                      <a:pt x="7" y="85"/>
                      <a:pt x="7" y="85"/>
                      <a:pt x="7" y="85"/>
                    </a:cubicBezTo>
                    <a:cubicBezTo>
                      <a:pt x="3" y="82"/>
                      <a:pt x="3" y="82"/>
                      <a:pt x="3" y="82"/>
                    </a:cubicBezTo>
                    <a:cubicBezTo>
                      <a:pt x="0" y="80"/>
                      <a:pt x="0" y="80"/>
                      <a:pt x="0" y="80"/>
                    </a:cubicBezTo>
                    <a:cubicBezTo>
                      <a:pt x="0" y="78"/>
                      <a:pt x="0" y="78"/>
                      <a:pt x="0" y="78"/>
                    </a:cubicBezTo>
                    <a:cubicBezTo>
                      <a:pt x="0" y="50"/>
                      <a:pt x="0" y="50"/>
                      <a:pt x="0" y="50"/>
                    </a:cubicBezTo>
                    <a:cubicBezTo>
                      <a:pt x="0" y="49"/>
                      <a:pt x="0" y="48"/>
                      <a:pt x="2" y="47"/>
                    </a:cubicBezTo>
                    <a:cubicBezTo>
                      <a:pt x="3" y="46"/>
                      <a:pt x="4" y="46"/>
                      <a:pt x="6" y="47"/>
                    </a:cubicBezTo>
                    <a:cubicBezTo>
                      <a:pt x="11" y="50"/>
                      <a:pt x="11" y="50"/>
                      <a:pt x="11" y="50"/>
                    </a:cubicBezTo>
                    <a:cubicBezTo>
                      <a:pt x="11" y="50"/>
                      <a:pt x="11" y="50"/>
                      <a:pt x="11" y="50"/>
                    </a:cubicBezTo>
                    <a:cubicBezTo>
                      <a:pt x="99" y="99"/>
                      <a:pt x="99" y="99"/>
                      <a:pt x="99" y="99"/>
                    </a:cubicBezTo>
                    <a:cubicBezTo>
                      <a:pt x="100" y="100"/>
                      <a:pt x="100" y="101"/>
                      <a:pt x="100" y="101"/>
                    </a:cubicBezTo>
                    <a:close/>
                    <a:moveTo>
                      <a:pt x="181" y="49"/>
                    </a:moveTo>
                    <a:cubicBezTo>
                      <a:pt x="181" y="50"/>
                      <a:pt x="181" y="50"/>
                      <a:pt x="181" y="50"/>
                    </a:cubicBezTo>
                    <a:cubicBezTo>
                      <a:pt x="181" y="75"/>
                      <a:pt x="181" y="75"/>
                      <a:pt x="181" y="75"/>
                    </a:cubicBezTo>
                    <a:cubicBezTo>
                      <a:pt x="181" y="77"/>
                      <a:pt x="180" y="79"/>
                      <a:pt x="178" y="80"/>
                    </a:cubicBezTo>
                    <a:cubicBezTo>
                      <a:pt x="104" y="123"/>
                      <a:pt x="104" y="123"/>
                      <a:pt x="104" y="123"/>
                    </a:cubicBezTo>
                    <a:cubicBezTo>
                      <a:pt x="104" y="101"/>
                      <a:pt x="104" y="101"/>
                      <a:pt x="104" y="101"/>
                    </a:cubicBezTo>
                    <a:cubicBezTo>
                      <a:pt x="104" y="99"/>
                      <a:pt x="103" y="97"/>
                      <a:pt x="101" y="96"/>
                    </a:cubicBezTo>
                    <a:cubicBezTo>
                      <a:pt x="181" y="49"/>
                      <a:pt x="181" y="49"/>
                      <a:pt x="181" y="49"/>
                    </a:cubicBezTo>
                    <a:cubicBezTo>
                      <a:pt x="181" y="49"/>
                      <a:pt x="181" y="49"/>
                      <a:pt x="181" y="49"/>
                    </a:cubicBezTo>
                    <a:close/>
                    <a:moveTo>
                      <a:pt x="59" y="100"/>
                    </a:moveTo>
                    <a:cubicBezTo>
                      <a:pt x="59" y="100"/>
                      <a:pt x="59" y="100"/>
                      <a:pt x="58" y="100"/>
                    </a:cubicBezTo>
                    <a:cubicBezTo>
                      <a:pt x="36" y="87"/>
                      <a:pt x="36" y="87"/>
                      <a:pt x="36" y="87"/>
                    </a:cubicBezTo>
                    <a:cubicBezTo>
                      <a:pt x="35" y="86"/>
                      <a:pt x="34" y="85"/>
                      <a:pt x="34" y="84"/>
                    </a:cubicBezTo>
                    <a:cubicBezTo>
                      <a:pt x="34" y="81"/>
                      <a:pt x="34" y="81"/>
                      <a:pt x="34" y="81"/>
                    </a:cubicBezTo>
                    <a:cubicBezTo>
                      <a:pt x="34" y="80"/>
                      <a:pt x="35" y="79"/>
                      <a:pt x="36" y="80"/>
                    </a:cubicBezTo>
                    <a:cubicBezTo>
                      <a:pt x="59" y="93"/>
                      <a:pt x="59" y="93"/>
                      <a:pt x="59" y="93"/>
                    </a:cubicBezTo>
                    <a:cubicBezTo>
                      <a:pt x="60" y="93"/>
                      <a:pt x="61" y="95"/>
                      <a:pt x="61" y="96"/>
                    </a:cubicBezTo>
                    <a:cubicBezTo>
                      <a:pt x="61" y="98"/>
                      <a:pt x="61" y="98"/>
                      <a:pt x="61" y="98"/>
                    </a:cubicBezTo>
                    <a:cubicBezTo>
                      <a:pt x="61" y="99"/>
                      <a:pt x="60" y="100"/>
                      <a:pt x="59" y="100"/>
                    </a:cubicBezTo>
                    <a:close/>
                    <a:moveTo>
                      <a:pt x="80" y="117"/>
                    </a:moveTo>
                    <a:cubicBezTo>
                      <a:pt x="81" y="117"/>
                      <a:pt x="81" y="119"/>
                      <a:pt x="80" y="119"/>
                    </a:cubicBezTo>
                    <a:cubicBezTo>
                      <a:pt x="73" y="123"/>
                      <a:pt x="73" y="123"/>
                      <a:pt x="73" y="123"/>
                    </a:cubicBezTo>
                    <a:cubicBezTo>
                      <a:pt x="72" y="124"/>
                      <a:pt x="71" y="123"/>
                      <a:pt x="70" y="123"/>
                    </a:cubicBezTo>
                    <a:cubicBezTo>
                      <a:pt x="70" y="122"/>
                      <a:pt x="70" y="121"/>
                      <a:pt x="70" y="121"/>
                    </a:cubicBezTo>
                    <a:cubicBezTo>
                      <a:pt x="70" y="105"/>
                      <a:pt x="70" y="105"/>
                      <a:pt x="70" y="105"/>
                    </a:cubicBezTo>
                    <a:cubicBezTo>
                      <a:pt x="70" y="105"/>
                      <a:pt x="70" y="104"/>
                      <a:pt x="71" y="103"/>
                    </a:cubicBezTo>
                    <a:cubicBezTo>
                      <a:pt x="77" y="99"/>
                      <a:pt x="77" y="99"/>
                      <a:pt x="77" y="99"/>
                    </a:cubicBezTo>
                    <a:cubicBezTo>
                      <a:pt x="78" y="99"/>
                      <a:pt x="80" y="99"/>
                      <a:pt x="80" y="100"/>
                    </a:cubicBezTo>
                    <a:cubicBezTo>
                      <a:pt x="80" y="100"/>
                      <a:pt x="80" y="100"/>
                      <a:pt x="80" y="100"/>
                    </a:cubicBezTo>
                    <a:cubicBezTo>
                      <a:pt x="81" y="101"/>
                      <a:pt x="81" y="102"/>
                      <a:pt x="80" y="103"/>
                    </a:cubicBezTo>
                    <a:cubicBezTo>
                      <a:pt x="74" y="106"/>
                      <a:pt x="74" y="106"/>
                      <a:pt x="74" y="106"/>
                    </a:cubicBezTo>
                    <a:cubicBezTo>
                      <a:pt x="74" y="118"/>
                      <a:pt x="74" y="118"/>
                      <a:pt x="74" y="118"/>
                    </a:cubicBezTo>
                    <a:cubicBezTo>
                      <a:pt x="77" y="116"/>
                      <a:pt x="77" y="116"/>
                      <a:pt x="77" y="116"/>
                    </a:cubicBezTo>
                    <a:cubicBezTo>
                      <a:pt x="78" y="116"/>
                      <a:pt x="80" y="116"/>
                      <a:pt x="80" y="117"/>
                    </a:cubicBezTo>
                    <a:close/>
                    <a:moveTo>
                      <a:pt x="20" y="83"/>
                    </a:moveTo>
                    <a:cubicBezTo>
                      <a:pt x="21" y="83"/>
                      <a:pt x="21" y="85"/>
                      <a:pt x="20" y="85"/>
                    </a:cubicBezTo>
                    <a:cubicBezTo>
                      <a:pt x="13" y="89"/>
                      <a:pt x="13" y="89"/>
                      <a:pt x="13" y="89"/>
                    </a:cubicBezTo>
                    <a:cubicBezTo>
                      <a:pt x="12" y="90"/>
                      <a:pt x="11" y="89"/>
                      <a:pt x="10" y="89"/>
                    </a:cubicBezTo>
                    <a:cubicBezTo>
                      <a:pt x="10" y="88"/>
                      <a:pt x="9" y="87"/>
                      <a:pt x="9" y="87"/>
                    </a:cubicBezTo>
                    <a:cubicBezTo>
                      <a:pt x="9" y="71"/>
                      <a:pt x="9" y="71"/>
                      <a:pt x="9" y="71"/>
                    </a:cubicBezTo>
                    <a:cubicBezTo>
                      <a:pt x="9" y="71"/>
                      <a:pt x="10" y="70"/>
                      <a:pt x="10" y="69"/>
                    </a:cubicBezTo>
                    <a:cubicBezTo>
                      <a:pt x="17" y="65"/>
                      <a:pt x="17" y="65"/>
                      <a:pt x="17" y="65"/>
                    </a:cubicBezTo>
                    <a:cubicBezTo>
                      <a:pt x="18" y="65"/>
                      <a:pt x="20" y="65"/>
                      <a:pt x="20" y="66"/>
                    </a:cubicBezTo>
                    <a:cubicBezTo>
                      <a:pt x="20" y="66"/>
                      <a:pt x="20" y="66"/>
                      <a:pt x="20" y="66"/>
                    </a:cubicBezTo>
                    <a:cubicBezTo>
                      <a:pt x="21" y="67"/>
                      <a:pt x="21" y="68"/>
                      <a:pt x="20" y="69"/>
                    </a:cubicBezTo>
                    <a:cubicBezTo>
                      <a:pt x="14" y="72"/>
                      <a:pt x="14" y="72"/>
                      <a:pt x="14" y="72"/>
                    </a:cubicBezTo>
                    <a:cubicBezTo>
                      <a:pt x="14" y="84"/>
                      <a:pt x="14" y="84"/>
                      <a:pt x="14" y="84"/>
                    </a:cubicBezTo>
                    <a:cubicBezTo>
                      <a:pt x="17" y="82"/>
                      <a:pt x="17" y="82"/>
                      <a:pt x="17" y="82"/>
                    </a:cubicBezTo>
                    <a:cubicBezTo>
                      <a:pt x="18" y="82"/>
                      <a:pt x="20" y="82"/>
                      <a:pt x="20" y="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29" name="Freeform 7"/>
              <p:cNvSpPr>
                <a:spLocks noEditPoints="1"/>
              </p:cNvSpPr>
              <p:nvPr/>
            </p:nvSpPr>
            <p:spPr bwMode="auto">
              <a:xfrm>
                <a:off x="2378076" y="1130598"/>
                <a:ext cx="1458912" cy="1143000"/>
              </a:xfrm>
              <a:custGeom>
                <a:avLst/>
                <a:gdLst>
                  <a:gd name="T0" fmla="*/ 102 w 199"/>
                  <a:gd name="T1" fmla="*/ 156 h 156"/>
                  <a:gd name="T2" fmla="*/ 102 w 199"/>
                  <a:gd name="T3" fmla="*/ 156 h 156"/>
                  <a:gd name="T4" fmla="*/ 6 w 199"/>
                  <a:gd name="T5" fmla="*/ 101 h 156"/>
                  <a:gd name="T6" fmla="*/ 0 w 199"/>
                  <a:gd name="T7" fmla="*/ 93 h 156"/>
                  <a:gd name="T8" fmla="*/ 0 w 199"/>
                  <a:gd name="T9" fmla="*/ 63 h 156"/>
                  <a:gd name="T10" fmla="*/ 3 w 199"/>
                  <a:gd name="T11" fmla="*/ 53 h 156"/>
                  <a:gd name="T12" fmla="*/ 13 w 199"/>
                  <a:gd name="T13" fmla="*/ 49 h 156"/>
                  <a:gd name="T14" fmla="*/ 18 w 199"/>
                  <a:gd name="T15" fmla="*/ 50 h 156"/>
                  <a:gd name="T16" fmla="*/ 97 w 199"/>
                  <a:gd name="T17" fmla="*/ 3 h 156"/>
                  <a:gd name="T18" fmla="*/ 108 w 199"/>
                  <a:gd name="T19" fmla="*/ 0 h 156"/>
                  <a:gd name="T20" fmla="*/ 111 w 199"/>
                  <a:gd name="T21" fmla="*/ 0 h 156"/>
                  <a:gd name="T22" fmla="*/ 111 w 199"/>
                  <a:gd name="T23" fmla="*/ 1 h 156"/>
                  <a:gd name="T24" fmla="*/ 189 w 199"/>
                  <a:gd name="T25" fmla="*/ 47 h 156"/>
                  <a:gd name="T26" fmla="*/ 199 w 199"/>
                  <a:gd name="T27" fmla="*/ 60 h 156"/>
                  <a:gd name="T28" fmla="*/ 199 w 199"/>
                  <a:gd name="T29" fmla="*/ 84 h 156"/>
                  <a:gd name="T30" fmla="*/ 192 w 199"/>
                  <a:gd name="T31" fmla="*/ 102 h 156"/>
                  <a:gd name="T32" fmla="*/ 119 w 199"/>
                  <a:gd name="T33" fmla="*/ 143 h 156"/>
                  <a:gd name="T34" fmla="*/ 115 w 199"/>
                  <a:gd name="T35" fmla="*/ 150 h 156"/>
                  <a:gd name="T36" fmla="*/ 103 w 199"/>
                  <a:gd name="T37" fmla="*/ 156 h 156"/>
                  <a:gd name="T38" fmla="*/ 102 w 199"/>
                  <a:gd name="T39" fmla="*/ 156 h 156"/>
                  <a:gd name="T40" fmla="*/ 4 w 199"/>
                  <a:gd name="T41" fmla="*/ 93 h 156"/>
                  <a:gd name="T42" fmla="*/ 8 w 199"/>
                  <a:gd name="T43" fmla="*/ 98 h 156"/>
                  <a:gd name="T44" fmla="*/ 103 w 199"/>
                  <a:gd name="T45" fmla="*/ 152 h 156"/>
                  <a:gd name="T46" fmla="*/ 112 w 199"/>
                  <a:gd name="T47" fmla="*/ 147 h 156"/>
                  <a:gd name="T48" fmla="*/ 115 w 199"/>
                  <a:gd name="T49" fmla="*/ 141 h 156"/>
                  <a:gd name="T50" fmla="*/ 115 w 199"/>
                  <a:gd name="T51" fmla="*/ 140 h 156"/>
                  <a:gd name="T52" fmla="*/ 190 w 199"/>
                  <a:gd name="T53" fmla="*/ 99 h 156"/>
                  <a:gd name="T54" fmla="*/ 190 w 199"/>
                  <a:gd name="T55" fmla="*/ 99 h 156"/>
                  <a:gd name="T56" fmla="*/ 195 w 199"/>
                  <a:gd name="T57" fmla="*/ 84 h 156"/>
                  <a:gd name="T58" fmla="*/ 195 w 199"/>
                  <a:gd name="T59" fmla="*/ 60 h 156"/>
                  <a:gd name="T60" fmla="*/ 187 w 199"/>
                  <a:gd name="T61" fmla="*/ 51 h 156"/>
                  <a:gd name="T62" fmla="*/ 110 w 199"/>
                  <a:gd name="T63" fmla="*/ 4 h 156"/>
                  <a:gd name="T64" fmla="*/ 100 w 199"/>
                  <a:gd name="T65" fmla="*/ 7 h 156"/>
                  <a:gd name="T66" fmla="*/ 18 w 199"/>
                  <a:gd name="T67" fmla="*/ 54 h 156"/>
                  <a:gd name="T68" fmla="*/ 18 w 199"/>
                  <a:gd name="T69" fmla="*/ 54 h 156"/>
                  <a:gd name="T70" fmla="*/ 13 w 199"/>
                  <a:gd name="T71" fmla="*/ 53 h 156"/>
                  <a:gd name="T72" fmla="*/ 6 w 199"/>
                  <a:gd name="T73" fmla="*/ 56 h 156"/>
                  <a:gd name="T74" fmla="*/ 4 w 199"/>
                  <a:gd name="T75" fmla="*/ 63 h 156"/>
                  <a:gd name="T76" fmla="*/ 4 w 199"/>
                  <a:gd name="T77" fmla="*/ 9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9" h="156">
                    <a:moveTo>
                      <a:pt x="102" y="156"/>
                    </a:moveTo>
                    <a:cubicBezTo>
                      <a:pt x="102" y="156"/>
                      <a:pt x="102" y="156"/>
                      <a:pt x="102" y="156"/>
                    </a:cubicBezTo>
                    <a:cubicBezTo>
                      <a:pt x="98" y="154"/>
                      <a:pt x="10" y="104"/>
                      <a:pt x="6" y="101"/>
                    </a:cubicBezTo>
                    <a:cubicBezTo>
                      <a:pt x="1" y="98"/>
                      <a:pt x="0" y="93"/>
                      <a:pt x="0" y="93"/>
                    </a:cubicBezTo>
                    <a:cubicBezTo>
                      <a:pt x="0" y="63"/>
                      <a:pt x="0" y="63"/>
                      <a:pt x="0" y="63"/>
                    </a:cubicBezTo>
                    <a:cubicBezTo>
                      <a:pt x="0" y="59"/>
                      <a:pt x="1" y="55"/>
                      <a:pt x="3" y="53"/>
                    </a:cubicBezTo>
                    <a:cubicBezTo>
                      <a:pt x="6" y="50"/>
                      <a:pt x="9" y="49"/>
                      <a:pt x="13" y="49"/>
                    </a:cubicBezTo>
                    <a:cubicBezTo>
                      <a:pt x="15" y="49"/>
                      <a:pt x="17" y="49"/>
                      <a:pt x="18" y="50"/>
                    </a:cubicBezTo>
                    <a:cubicBezTo>
                      <a:pt x="97" y="3"/>
                      <a:pt x="97" y="3"/>
                      <a:pt x="97" y="3"/>
                    </a:cubicBezTo>
                    <a:cubicBezTo>
                      <a:pt x="101" y="1"/>
                      <a:pt x="105" y="0"/>
                      <a:pt x="108" y="0"/>
                    </a:cubicBezTo>
                    <a:cubicBezTo>
                      <a:pt x="110" y="0"/>
                      <a:pt x="111" y="0"/>
                      <a:pt x="111" y="0"/>
                    </a:cubicBezTo>
                    <a:cubicBezTo>
                      <a:pt x="111" y="1"/>
                      <a:pt x="111" y="1"/>
                      <a:pt x="111" y="1"/>
                    </a:cubicBezTo>
                    <a:cubicBezTo>
                      <a:pt x="189" y="47"/>
                      <a:pt x="189" y="47"/>
                      <a:pt x="189" y="47"/>
                    </a:cubicBezTo>
                    <a:cubicBezTo>
                      <a:pt x="199" y="54"/>
                      <a:pt x="199" y="59"/>
                      <a:pt x="199" y="60"/>
                    </a:cubicBezTo>
                    <a:cubicBezTo>
                      <a:pt x="199" y="84"/>
                      <a:pt x="199" y="84"/>
                      <a:pt x="199" y="84"/>
                    </a:cubicBezTo>
                    <a:cubicBezTo>
                      <a:pt x="199" y="96"/>
                      <a:pt x="193" y="102"/>
                      <a:pt x="192" y="102"/>
                    </a:cubicBezTo>
                    <a:cubicBezTo>
                      <a:pt x="119" y="143"/>
                      <a:pt x="119" y="143"/>
                      <a:pt x="119" y="143"/>
                    </a:cubicBezTo>
                    <a:cubicBezTo>
                      <a:pt x="118" y="148"/>
                      <a:pt x="115" y="150"/>
                      <a:pt x="115" y="150"/>
                    </a:cubicBezTo>
                    <a:cubicBezTo>
                      <a:pt x="109" y="156"/>
                      <a:pt x="103" y="156"/>
                      <a:pt x="103" y="156"/>
                    </a:cubicBezTo>
                    <a:lnTo>
                      <a:pt x="102" y="156"/>
                    </a:lnTo>
                    <a:close/>
                    <a:moveTo>
                      <a:pt x="4" y="93"/>
                    </a:moveTo>
                    <a:cubicBezTo>
                      <a:pt x="4" y="93"/>
                      <a:pt x="4" y="96"/>
                      <a:pt x="8" y="98"/>
                    </a:cubicBezTo>
                    <a:cubicBezTo>
                      <a:pt x="12" y="100"/>
                      <a:pt x="96" y="148"/>
                      <a:pt x="103" y="152"/>
                    </a:cubicBezTo>
                    <a:cubicBezTo>
                      <a:pt x="104" y="152"/>
                      <a:pt x="108" y="151"/>
                      <a:pt x="112" y="147"/>
                    </a:cubicBezTo>
                    <a:cubicBezTo>
                      <a:pt x="113" y="147"/>
                      <a:pt x="115" y="145"/>
                      <a:pt x="115" y="141"/>
                    </a:cubicBezTo>
                    <a:cubicBezTo>
                      <a:pt x="115" y="140"/>
                      <a:pt x="115" y="140"/>
                      <a:pt x="115" y="140"/>
                    </a:cubicBezTo>
                    <a:cubicBezTo>
                      <a:pt x="190" y="99"/>
                      <a:pt x="190" y="99"/>
                      <a:pt x="190" y="99"/>
                    </a:cubicBezTo>
                    <a:cubicBezTo>
                      <a:pt x="190" y="99"/>
                      <a:pt x="190" y="99"/>
                      <a:pt x="190" y="99"/>
                    </a:cubicBezTo>
                    <a:cubicBezTo>
                      <a:pt x="190" y="99"/>
                      <a:pt x="195" y="94"/>
                      <a:pt x="195" y="84"/>
                    </a:cubicBezTo>
                    <a:cubicBezTo>
                      <a:pt x="195" y="60"/>
                      <a:pt x="195" y="60"/>
                      <a:pt x="195" y="60"/>
                    </a:cubicBezTo>
                    <a:cubicBezTo>
                      <a:pt x="195" y="60"/>
                      <a:pt x="195" y="56"/>
                      <a:pt x="187" y="51"/>
                    </a:cubicBezTo>
                    <a:cubicBezTo>
                      <a:pt x="110" y="4"/>
                      <a:pt x="110" y="4"/>
                      <a:pt x="110" y="4"/>
                    </a:cubicBezTo>
                    <a:cubicBezTo>
                      <a:pt x="108" y="4"/>
                      <a:pt x="103" y="4"/>
                      <a:pt x="100" y="7"/>
                    </a:cubicBezTo>
                    <a:cubicBezTo>
                      <a:pt x="18" y="54"/>
                      <a:pt x="18" y="54"/>
                      <a:pt x="18" y="54"/>
                    </a:cubicBezTo>
                    <a:cubicBezTo>
                      <a:pt x="18" y="54"/>
                      <a:pt x="18" y="54"/>
                      <a:pt x="18" y="54"/>
                    </a:cubicBezTo>
                    <a:cubicBezTo>
                      <a:pt x="18" y="54"/>
                      <a:pt x="16" y="53"/>
                      <a:pt x="13" y="53"/>
                    </a:cubicBezTo>
                    <a:cubicBezTo>
                      <a:pt x="11" y="53"/>
                      <a:pt x="8" y="54"/>
                      <a:pt x="6" y="56"/>
                    </a:cubicBezTo>
                    <a:cubicBezTo>
                      <a:pt x="5" y="57"/>
                      <a:pt x="4" y="60"/>
                      <a:pt x="4" y="63"/>
                    </a:cubicBezTo>
                    <a:cubicBezTo>
                      <a:pt x="4" y="93"/>
                      <a:pt x="4" y="93"/>
                      <a:pt x="4" y="93"/>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grpSp>
      </p:grpSp>
      <p:grpSp>
        <p:nvGrpSpPr>
          <p:cNvPr id="66" name="Group 65"/>
          <p:cNvGrpSpPr/>
          <p:nvPr/>
        </p:nvGrpSpPr>
        <p:grpSpPr>
          <a:xfrm>
            <a:off x="1061503" y="3264628"/>
            <a:ext cx="1977394" cy="2578938"/>
            <a:chOff x="1193800" y="2901218"/>
            <a:chExt cx="1943100" cy="2534211"/>
          </a:xfrm>
        </p:grpSpPr>
        <p:sp>
          <p:nvSpPr>
            <p:cNvPr id="5" name="Rectangle 4"/>
            <p:cNvSpPr/>
            <p:nvPr/>
          </p:nvSpPr>
          <p:spPr bwMode="auto">
            <a:xfrm>
              <a:off x="1193800" y="2901218"/>
              <a:ext cx="1943100" cy="253421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sp>
          <p:nvSpPr>
            <p:cNvPr id="165" name="Rectangle 164"/>
            <p:cNvSpPr/>
            <p:nvPr/>
          </p:nvSpPr>
          <p:spPr>
            <a:xfrm>
              <a:off x="1428810" y="3021824"/>
              <a:ext cx="1424279" cy="1408753"/>
            </a:xfrm>
            <a:prstGeom prst="rect">
              <a:avLst/>
            </a:prstGeom>
            <a:solidFill>
              <a:schemeClr val="bg2"/>
            </a:solidFill>
            <a:ln>
              <a:noFill/>
            </a:ln>
            <a:scene3d>
              <a:camera prst="orthographicFront"/>
              <a:lightRig rig="threePt" dir="t"/>
            </a:scene3d>
            <a:sp3d prstMaterial="metal">
              <a:extrusionClr>
                <a:schemeClr val="bg1"/>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507"/>
              <a:endParaRPr lang="en-US" sz="1832">
                <a:solidFill>
                  <a:prstClr val="white"/>
                </a:solidFill>
              </a:endParaRPr>
            </a:p>
          </p:txBody>
        </p:sp>
        <p:sp>
          <p:nvSpPr>
            <p:cNvPr id="85" name="Rectangle 84"/>
            <p:cNvSpPr/>
            <p:nvPr/>
          </p:nvSpPr>
          <p:spPr>
            <a:xfrm>
              <a:off x="1428810" y="4504522"/>
              <a:ext cx="1424279" cy="602367"/>
            </a:xfrm>
            <a:prstGeom prst="rect">
              <a:avLst/>
            </a:prstGeom>
            <a:solidFill>
              <a:srgbClr val="002050"/>
            </a:solidFill>
            <a:ln>
              <a:noFill/>
            </a:ln>
            <a:scene3d>
              <a:camera prst="orthographicFront"/>
              <a:lightRig rig="threePt" dir="t"/>
            </a:scene3d>
            <a:sp3d prstMaterial="metal">
              <a:extrusionClr>
                <a:schemeClr val="bg1"/>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507"/>
              <a:endParaRPr lang="en-US" sz="1832" dirty="0">
                <a:solidFill>
                  <a:prstClr val="white"/>
                </a:solidFill>
              </a:endParaRPr>
            </a:p>
          </p:txBody>
        </p:sp>
        <p:sp>
          <p:nvSpPr>
            <p:cNvPr id="87" name="TextBox 86"/>
            <p:cNvSpPr txBox="1"/>
            <p:nvPr/>
          </p:nvSpPr>
          <p:spPr>
            <a:xfrm>
              <a:off x="1558759" y="4902221"/>
              <a:ext cx="1179372" cy="233787"/>
            </a:xfrm>
            <a:prstGeom prst="rect">
              <a:avLst/>
            </a:prstGeom>
            <a:noFill/>
          </p:spPr>
          <p:txBody>
            <a:bodyPr wrap="square" rtlCol="0">
              <a:spAutoFit/>
            </a:bodyPr>
            <a:lstStyle/>
            <a:p>
              <a:pPr algn="ctr" defTabSz="930507"/>
              <a:r>
                <a:rPr lang="en-US" sz="916" b="1" dirty="0">
                  <a:gradFill>
                    <a:gsLst>
                      <a:gs pos="0">
                        <a:srgbClr val="FFFFFF"/>
                      </a:gs>
                      <a:gs pos="100000">
                        <a:srgbClr val="FFFFFF"/>
                      </a:gs>
                    </a:gsLst>
                    <a:lin ang="0" scaled="0"/>
                  </a:gradFill>
                  <a:ea typeface="ＭＳ Ｐゴシック" charset="-128"/>
                </a:rPr>
                <a:t>JBOD storage</a:t>
              </a:r>
            </a:p>
          </p:txBody>
        </p:sp>
        <p:sp>
          <p:nvSpPr>
            <p:cNvPr id="156" name="TextBox 155"/>
            <p:cNvSpPr txBox="1"/>
            <p:nvPr/>
          </p:nvSpPr>
          <p:spPr>
            <a:xfrm>
              <a:off x="1428811" y="4182449"/>
              <a:ext cx="1424278" cy="249531"/>
            </a:xfrm>
            <a:prstGeom prst="rect">
              <a:avLst/>
            </a:prstGeom>
            <a:noFill/>
          </p:spPr>
          <p:txBody>
            <a:bodyPr wrap="square" rtlCol="0">
              <a:spAutoFit/>
            </a:bodyPr>
            <a:lstStyle/>
            <a:p>
              <a:pPr algn="ctr" defTabSz="930507"/>
              <a:r>
                <a:rPr lang="en-US" sz="1018" b="1" dirty="0">
                  <a:gradFill>
                    <a:gsLst>
                      <a:gs pos="0">
                        <a:srgbClr val="FFFFFF"/>
                      </a:gs>
                      <a:gs pos="100000">
                        <a:srgbClr val="FFFFFF"/>
                      </a:gs>
                    </a:gsLst>
                    <a:lin ang="0" scaled="0"/>
                  </a:gradFill>
                  <a:ea typeface="ＭＳ Ｐゴシック" charset="-128"/>
                </a:rPr>
                <a:t>Single node servers</a:t>
              </a:r>
            </a:p>
          </p:txBody>
        </p:sp>
        <p:grpSp>
          <p:nvGrpSpPr>
            <p:cNvPr id="252" name="Group 44"/>
            <p:cNvGrpSpPr>
              <a:grpSpLocks noChangeAspect="1"/>
            </p:cNvGrpSpPr>
            <p:nvPr/>
          </p:nvGrpSpPr>
          <p:grpSpPr bwMode="auto">
            <a:xfrm>
              <a:off x="1609709" y="3108712"/>
              <a:ext cx="998621" cy="1071893"/>
              <a:chOff x="2560" y="645"/>
              <a:chExt cx="845" cy="907"/>
            </a:xfrm>
            <a:solidFill>
              <a:srgbClr val="FFFFFF"/>
            </a:solidFill>
          </p:grpSpPr>
          <p:sp>
            <p:nvSpPr>
              <p:cNvPr id="254" name="Freeform 45"/>
              <p:cNvSpPr>
                <a:spLocks noEditPoints="1"/>
              </p:cNvSpPr>
              <p:nvPr/>
            </p:nvSpPr>
            <p:spPr bwMode="auto">
              <a:xfrm>
                <a:off x="2560" y="1089"/>
                <a:ext cx="845" cy="463"/>
              </a:xfrm>
              <a:custGeom>
                <a:avLst/>
                <a:gdLst>
                  <a:gd name="T0" fmla="*/ 67 w 181"/>
                  <a:gd name="T1" fmla="*/ 76 h 99"/>
                  <a:gd name="T2" fmla="*/ 17 w 181"/>
                  <a:gd name="T3" fmla="*/ 54 h 99"/>
                  <a:gd name="T4" fmla="*/ 22 w 181"/>
                  <a:gd name="T5" fmla="*/ 50 h 99"/>
                  <a:gd name="T6" fmla="*/ 100 w 181"/>
                  <a:gd name="T7" fmla="*/ 95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3 h 99"/>
                  <a:gd name="T32" fmla="*/ 181 w 181"/>
                  <a:gd name="T33" fmla="*/ 40 h 99"/>
                  <a:gd name="T34" fmla="*/ 104 w 181"/>
                  <a:gd name="T35" fmla="*/ 87 h 99"/>
                  <a:gd name="T36" fmla="*/ 101 w 181"/>
                  <a:gd name="T37" fmla="*/ 60 h 99"/>
                  <a:gd name="T38" fmla="*/ 181 w 181"/>
                  <a:gd name="T39" fmla="*/ 13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3 h 99"/>
                  <a:gd name="T52" fmla="*/ 70 w 181"/>
                  <a:gd name="T53" fmla="*/ 87 h 99"/>
                  <a:gd name="T54" fmla="*/ 70 w 181"/>
                  <a:gd name="T55" fmla="*/ 69 h 99"/>
                  <a:gd name="T56" fmla="*/ 77 w 181"/>
                  <a:gd name="T57" fmla="*/ 63 h 99"/>
                  <a:gd name="T58" fmla="*/ 80 w 181"/>
                  <a:gd name="T59" fmla="*/ 64 h 99"/>
                  <a:gd name="T60" fmla="*/ 74 w 181"/>
                  <a:gd name="T61" fmla="*/ 70 h 99"/>
                  <a:gd name="T62" fmla="*/ 77 w 181"/>
                  <a:gd name="T63" fmla="*/ 80 h 99"/>
                  <a:gd name="T64" fmla="*/ 20 w 181"/>
                  <a:gd name="T65" fmla="*/ 47 h 99"/>
                  <a:gd name="T66" fmla="*/ 13 w 181"/>
                  <a:gd name="T67" fmla="*/ 53 h 99"/>
                  <a:gd name="T68" fmla="*/ 9 w 181"/>
                  <a:gd name="T69" fmla="*/ 51 h 99"/>
                  <a:gd name="T70" fmla="*/ 10 w 181"/>
                  <a:gd name="T71" fmla="*/ 33 h 99"/>
                  <a:gd name="T72" fmla="*/ 20 w 181"/>
                  <a:gd name="T73" fmla="*/ 30 h 99"/>
                  <a:gd name="T74" fmla="*/ 20 w 181"/>
                  <a:gd name="T75" fmla="*/ 33 h 99"/>
                  <a:gd name="T76" fmla="*/ 14 w 181"/>
                  <a:gd name="T77" fmla="*/ 48 h 99"/>
                  <a:gd name="T78" fmla="*/ 20 w 181"/>
                  <a:gd name="T79" fmla="*/ 47 h 99"/>
                  <a:gd name="T80" fmla="*/ 106 w 181"/>
                  <a:gd name="T81" fmla="*/ 31 h 99"/>
                  <a:gd name="T82" fmla="*/ 104 w 181"/>
                  <a:gd name="T83" fmla="*/ 33 h 99"/>
                  <a:gd name="T84" fmla="*/ 104 w 181"/>
                  <a:gd name="T85" fmla="*/ 36 h 99"/>
                  <a:gd name="T86" fmla="*/ 104 w 181"/>
                  <a:gd name="T87" fmla="*/ 37 h 99"/>
                  <a:gd name="T88" fmla="*/ 96 w 181"/>
                  <a:gd name="T89" fmla="*/ 44 h 99"/>
                  <a:gd name="T90" fmla="*/ 74 w 181"/>
                  <a:gd name="T91" fmla="*/ 32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1"/>
                      <a:pt x="21" y="51"/>
                      <a:pt x="21" y="51"/>
                    </a:cubicBezTo>
                    <a:cubicBezTo>
                      <a:pt x="21" y="51"/>
                      <a:pt x="22" y="51"/>
                      <a:pt x="22" y="50"/>
                    </a:cubicBezTo>
                    <a:close/>
                    <a:moveTo>
                      <a:pt x="100" y="65"/>
                    </a:moveTo>
                    <a:cubicBezTo>
                      <a:pt x="100" y="95"/>
                      <a:pt x="100" y="95"/>
                      <a:pt x="100" y="95"/>
                    </a:cubicBezTo>
                    <a:cubicBezTo>
                      <a:pt x="100" y="97"/>
                      <a:pt x="99" y="98"/>
                      <a:pt x="98" y="98"/>
                    </a:cubicBezTo>
                    <a:cubicBezTo>
                      <a:pt x="98" y="99"/>
                      <a:pt x="97" y="99"/>
                      <a:pt x="96" y="99"/>
                    </a:cubicBezTo>
                    <a:cubicBezTo>
                      <a:pt x="96" y="99"/>
                      <a:pt x="95" y="99"/>
                      <a:pt x="94" y="98"/>
                    </a:cubicBezTo>
                    <a:cubicBezTo>
                      <a:pt x="76" y="88"/>
                      <a:pt x="76" y="88"/>
                      <a:pt x="76" y="88"/>
                    </a:cubicBezTo>
                    <a:cubicBezTo>
                      <a:pt x="81" y="85"/>
                      <a:pt x="81" y="85"/>
                      <a:pt x="81" y="85"/>
                    </a:cubicBezTo>
                    <a:cubicBezTo>
                      <a:pt x="82" y="85"/>
                      <a:pt x="82" y="85"/>
                      <a:pt x="82" y="84"/>
                    </a:cubicBezTo>
                    <a:cubicBezTo>
                      <a:pt x="94" y="91"/>
                      <a:pt x="94" y="91"/>
                      <a:pt x="94" y="91"/>
                    </a:cubicBezTo>
                    <a:cubicBezTo>
                      <a:pt x="94" y="69"/>
                      <a:pt x="94" y="69"/>
                      <a:pt x="94" y="69"/>
                    </a:cubicBezTo>
                    <a:cubicBezTo>
                      <a:pt x="6" y="18"/>
                      <a:pt x="6" y="18"/>
                      <a:pt x="6" y="18"/>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5"/>
                    </a:cubicBezTo>
                    <a:close/>
                    <a:moveTo>
                      <a:pt x="181" y="13"/>
                    </a:moveTo>
                    <a:cubicBezTo>
                      <a:pt x="181" y="14"/>
                      <a:pt x="181" y="14"/>
                      <a:pt x="181" y="15"/>
                    </a:cubicBezTo>
                    <a:cubicBezTo>
                      <a:pt x="181" y="40"/>
                      <a:pt x="181" y="40"/>
                      <a:pt x="181" y="40"/>
                    </a:cubicBezTo>
                    <a:cubicBezTo>
                      <a:pt x="181" y="41"/>
                      <a:pt x="180" y="43"/>
                      <a:pt x="178" y="44"/>
                    </a:cubicBezTo>
                    <a:cubicBezTo>
                      <a:pt x="104" y="87"/>
                      <a:pt x="104" y="87"/>
                      <a:pt x="104" y="87"/>
                    </a:cubicBezTo>
                    <a:cubicBezTo>
                      <a:pt x="104" y="65"/>
                      <a:pt x="104" y="65"/>
                      <a:pt x="104" y="65"/>
                    </a:cubicBezTo>
                    <a:cubicBezTo>
                      <a:pt x="104" y="63"/>
                      <a:pt x="103" y="61"/>
                      <a:pt x="101" y="60"/>
                    </a:cubicBezTo>
                    <a:cubicBezTo>
                      <a:pt x="181" y="13"/>
                      <a:pt x="181" y="13"/>
                      <a:pt x="181" y="13"/>
                    </a:cubicBezTo>
                    <a:cubicBezTo>
                      <a:pt x="181" y="13"/>
                      <a:pt x="181" y="13"/>
                      <a:pt x="181" y="13"/>
                    </a:cubicBezTo>
                    <a:close/>
                    <a:moveTo>
                      <a:pt x="59" y="64"/>
                    </a:moveTo>
                    <a:cubicBezTo>
                      <a:pt x="59" y="64"/>
                      <a:pt x="59" y="64"/>
                      <a:pt x="58" y="64"/>
                    </a:cubicBezTo>
                    <a:cubicBezTo>
                      <a:pt x="36" y="51"/>
                      <a:pt x="36" y="51"/>
                      <a:pt x="36" y="51"/>
                    </a:cubicBezTo>
                    <a:cubicBezTo>
                      <a:pt x="35" y="50"/>
                      <a:pt x="34" y="49"/>
                      <a:pt x="34" y="48"/>
                    </a:cubicBezTo>
                    <a:cubicBezTo>
                      <a:pt x="34" y="45"/>
                      <a:pt x="34" y="45"/>
                      <a:pt x="34" y="45"/>
                    </a:cubicBezTo>
                    <a:cubicBezTo>
                      <a:pt x="34" y="44"/>
                      <a:pt x="35" y="43"/>
                      <a:pt x="36" y="44"/>
                    </a:cubicBezTo>
                    <a:cubicBezTo>
                      <a:pt x="59" y="57"/>
                      <a:pt x="59" y="57"/>
                      <a:pt x="59" y="57"/>
                    </a:cubicBezTo>
                    <a:cubicBezTo>
                      <a:pt x="60" y="57"/>
                      <a:pt x="61" y="59"/>
                      <a:pt x="61" y="60"/>
                    </a:cubicBezTo>
                    <a:cubicBezTo>
                      <a:pt x="61" y="62"/>
                      <a:pt x="61" y="62"/>
                      <a:pt x="61" y="62"/>
                    </a:cubicBezTo>
                    <a:cubicBezTo>
                      <a:pt x="61" y="63"/>
                      <a:pt x="60" y="64"/>
                      <a:pt x="59" y="64"/>
                    </a:cubicBezTo>
                    <a:close/>
                    <a:moveTo>
                      <a:pt x="80" y="81"/>
                    </a:moveTo>
                    <a:cubicBezTo>
                      <a:pt x="81" y="82"/>
                      <a:pt x="81" y="83"/>
                      <a:pt x="80" y="83"/>
                    </a:cubicBezTo>
                    <a:cubicBezTo>
                      <a:pt x="73" y="87"/>
                      <a:pt x="73" y="87"/>
                      <a:pt x="73" y="87"/>
                    </a:cubicBezTo>
                    <a:cubicBezTo>
                      <a:pt x="72" y="88"/>
                      <a:pt x="71" y="87"/>
                      <a:pt x="70" y="87"/>
                    </a:cubicBezTo>
                    <a:cubicBezTo>
                      <a:pt x="70" y="86"/>
                      <a:pt x="70" y="85"/>
                      <a:pt x="70" y="85"/>
                    </a:cubicBezTo>
                    <a:cubicBezTo>
                      <a:pt x="70" y="69"/>
                      <a:pt x="70" y="69"/>
                      <a:pt x="70" y="69"/>
                    </a:cubicBezTo>
                    <a:cubicBezTo>
                      <a:pt x="70" y="69"/>
                      <a:pt x="70" y="68"/>
                      <a:pt x="71" y="67"/>
                    </a:cubicBezTo>
                    <a:cubicBezTo>
                      <a:pt x="77" y="63"/>
                      <a:pt x="77" y="63"/>
                      <a:pt x="77" y="63"/>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0"/>
                      <a:pt x="77" y="80"/>
                      <a:pt x="77" y="80"/>
                    </a:cubicBezTo>
                    <a:cubicBezTo>
                      <a:pt x="78" y="80"/>
                      <a:pt x="80" y="80"/>
                      <a:pt x="80" y="81"/>
                    </a:cubicBezTo>
                    <a:close/>
                    <a:moveTo>
                      <a:pt x="20" y="47"/>
                    </a:moveTo>
                    <a:cubicBezTo>
                      <a:pt x="21" y="48"/>
                      <a:pt x="21" y="49"/>
                      <a:pt x="20" y="49"/>
                    </a:cubicBezTo>
                    <a:cubicBezTo>
                      <a:pt x="13" y="53"/>
                      <a:pt x="13" y="53"/>
                      <a:pt x="13" y="53"/>
                    </a:cubicBezTo>
                    <a:cubicBezTo>
                      <a:pt x="12" y="54"/>
                      <a:pt x="11" y="53"/>
                      <a:pt x="10" y="53"/>
                    </a:cubicBezTo>
                    <a:cubicBezTo>
                      <a:pt x="10" y="52"/>
                      <a:pt x="9" y="51"/>
                      <a:pt x="9" y="51"/>
                    </a:cubicBezTo>
                    <a:cubicBezTo>
                      <a:pt x="9" y="35"/>
                      <a:pt x="9" y="35"/>
                      <a:pt x="9" y="35"/>
                    </a:cubicBezTo>
                    <a:cubicBezTo>
                      <a:pt x="9" y="35"/>
                      <a:pt x="10" y="34"/>
                      <a:pt x="10" y="33"/>
                    </a:cubicBezTo>
                    <a:cubicBezTo>
                      <a:pt x="17" y="29"/>
                      <a:pt x="17" y="29"/>
                      <a:pt x="17" y="29"/>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6"/>
                      <a:pt x="17" y="46"/>
                      <a:pt x="17" y="46"/>
                    </a:cubicBezTo>
                    <a:cubicBezTo>
                      <a:pt x="18" y="46"/>
                      <a:pt x="20" y="46"/>
                      <a:pt x="20" y="47"/>
                    </a:cubicBezTo>
                    <a:close/>
                    <a:moveTo>
                      <a:pt x="161" y="0"/>
                    </a:moveTo>
                    <a:cubicBezTo>
                      <a:pt x="106" y="31"/>
                      <a:pt x="106" y="31"/>
                      <a:pt x="106" y="31"/>
                    </a:cubicBezTo>
                    <a:cubicBezTo>
                      <a:pt x="104" y="32"/>
                      <a:pt x="104" y="32"/>
                      <a:pt x="104" y="32"/>
                    </a:cubicBezTo>
                    <a:cubicBezTo>
                      <a:pt x="104" y="33"/>
                      <a:pt x="104" y="33"/>
                      <a:pt x="104" y="33"/>
                    </a:cubicBezTo>
                    <a:cubicBezTo>
                      <a:pt x="104" y="36"/>
                      <a:pt x="104" y="36"/>
                      <a:pt x="104" y="36"/>
                    </a:cubicBezTo>
                    <a:cubicBezTo>
                      <a:pt x="104" y="36"/>
                      <a:pt x="104" y="36"/>
                      <a:pt x="104" y="36"/>
                    </a:cubicBezTo>
                    <a:cubicBezTo>
                      <a:pt x="104" y="37"/>
                      <a:pt x="104" y="37"/>
                      <a:pt x="104" y="37"/>
                    </a:cubicBezTo>
                    <a:cubicBezTo>
                      <a:pt x="104" y="37"/>
                      <a:pt x="104" y="37"/>
                      <a:pt x="104" y="37"/>
                    </a:cubicBezTo>
                    <a:cubicBezTo>
                      <a:pt x="104" y="39"/>
                      <a:pt x="102" y="41"/>
                      <a:pt x="100" y="43"/>
                    </a:cubicBezTo>
                    <a:cubicBezTo>
                      <a:pt x="99" y="43"/>
                      <a:pt x="98" y="44"/>
                      <a:pt x="96" y="44"/>
                    </a:cubicBezTo>
                    <a:cubicBezTo>
                      <a:pt x="95" y="44"/>
                      <a:pt x="93" y="43"/>
                      <a:pt x="92" y="43"/>
                    </a:cubicBezTo>
                    <a:cubicBezTo>
                      <a:pt x="74" y="32"/>
                      <a:pt x="74" y="32"/>
                      <a:pt x="74" y="32"/>
                    </a:cubicBezTo>
                    <a:cubicBezTo>
                      <a:pt x="74" y="32"/>
                      <a:pt x="74" y="32"/>
                      <a:pt x="74" y="32"/>
                    </a:cubicBezTo>
                    <a:cubicBezTo>
                      <a:pt x="74" y="32"/>
                      <a:pt x="73" y="33"/>
                      <a:pt x="72" y="33"/>
                    </a:cubicBezTo>
                    <a:cubicBezTo>
                      <a:pt x="71" y="33"/>
                      <a:pt x="69" y="32"/>
                      <a:pt x="67" y="31"/>
                    </a:cubicBezTo>
                    <a:cubicBezTo>
                      <a:pt x="67" y="30"/>
                      <a:pt x="66" y="29"/>
                      <a:pt x="66" y="28"/>
                    </a:cubicBezTo>
                    <a:cubicBezTo>
                      <a:pt x="65" y="27"/>
                      <a:pt x="65" y="27"/>
                      <a:pt x="65" y="27"/>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255" name="Freeform 46"/>
              <p:cNvSpPr>
                <a:spLocks noEditPoints="1"/>
              </p:cNvSpPr>
              <p:nvPr/>
            </p:nvSpPr>
            <p:spPr bwMode="auto">
              <a:xfrm>
                <a:off x="2560" y="645"/>
                <a:ext cx="845" cy="631"/>
              </a:xfrm>
              <a:custGeom>
                <a:avLst/>
                <a:gdLst>
                  <a:gd name="T0" fmla="*/ 179 w 181"/>
                  <a:gd name="T1" fmla="*/ 46 h 135"/>
                  <a:gd name="T2" fmla="*/ 101 w 181"/>
                  <a:gd name="T3" fmla="*/ 0 h 135"/>
                  <a:gd name="T4" fmla="*/ 95 w 181"/>
                  <a:gd name="T5" fmla="*/ 0 h 135"/>
                  <a:gd name="T6" fmla="*/ 97 w 181"/>
                  <a:gd name="T7" fmla="*/ 94 h 135"/>
                  <a:gd name="T8" fmla="*/ 22 w 181"/>
                  <a:gd name="T9" fmla="*/ 86 h 135"/>
                  <a:gd name="T10" fmla="*/ 67 w 181"/>
                  <a:gd name="T11" fmla="*/ 119 h 135"/>
                  <a:gd name="T12" fmla="*/ 21 w 181"/>
                  <a:gd name="T13" fmla="*/ 87 h 135"/>
                  <a:gd name="T14" fmla="*/ 100 w 181"/>
                  <a:gd name="T15" fmla="*/ 101 h 135"/>
                  <a:gd name="T16" fmla="*/ 98 w 181"/>
                  <a:gd name="T17" fmla="*/ 134 h 135"/>
                  <a:gd name="T18" fmla="*/ 94 w 181"/>
                  <a:gd name="T19" fmla="*/ 134 h 135"/>
                  <a:gd name="T20" fmla="*/ 81 w 181"/>
                  <a:gd name="T21" fmla="*/ 121 h 135"/>
                  <a:gd name="T22" fmla="*/ 94 w 181"/>
                  <a:gd name="T23" fmla="*/ 127 h 135"/>
                  <a:gd name="T24" fmla="*/ 6 w 181"/>
                  <a:gd name="T25" fmla="*/ 54 h 135"/>
                  <a:gd name="T26" fmla="*/ 6 w 181"/>
                  <a:gd name="T27" fmla="*/ 77 h 135"/>
                  <a:gd name="T28" fmla="*/ 7 w 181"/>
                  <a:gd name="T29" fmla="*/ 85 h 135"/>
                  <a:gd name="T30" fmla="*/ 0 w 181"/>
                  <a:gd name="T31" fmla="*/ 80 h 135"/>
                  <a:gd name="T32" fmla="*/ 0 w 181"/>
                  <a:gd name="T33" fmla="*/ 51 h 135"/>
                  <a:gd name="T34" fmla="*/ 6 w 181"/>
                  <a:gd name="T35" fmla="*/ 47 h 135"/>
                  <a:gd name="T36" fmla="*/ 11 w 181"/>
                  <a:gd name="T37" fmla="*/ 50 h 135"/>
                  <a:gd name="T38" fmla="*/ 100 w 181"/>
                  <a:gd name="T39" fmla="*/ 101 h 135"/>
                  <a:gd name="T40" fmla="*/ 181 w 181"/>
                  <a:gd name="T41" fmla="*/ 51 h 135"/>
                  <a:gd name="T42" fmla="*/ 178 w 181"/>
                  <a:gd name="T43" fmla="*/ 80 h 135"/>
                  <a:gd name="T44" fmla="*/ 104 w 181"/>
                  <a:gd name="T45" fmla="*/ 101 h 135"/>
                  <a:gd name="T46" fmla="*/ 181 w 181"/>
                  <a:gd name="T47" fmla="*/ 49 h 135"/>
                  <a:gd name="T48" fmla="*/ 59 w 181"/>
                  <a:gd name="T49" fmla="*/ 100 h 135"/>
                  <a:gd name="T50" fmla="*/ 36 w 181"/>
                  <a:gd name="T51" fmla="*/ 87 h 135"/>
                  <a:gd name="T52" fmla="*/ 34 w 181"/>
                  <a:gd name="T53" fmla="*/ 81 h 135"/>
                  <a:gd name="T54" fmla="*/ 59 w 181"/>
                  <a:gd name="T55" fmla="*/ 93 h 135"/>
                  <a:gd name="T56" fmla="*/ 61 w 181"/>
                  <a:gd name="T57" fmla="*/ 98 h 135"/>
                  <a:gd name="T58" fmla="*/ 80 w 181"/>
                  <a:gd name="T59" fmla="*/ 117 h 135"/>
                  <a:gd name="T60" fmla="*/ 73 w 181"/>
                  <a:gd name="T61" fmla="*/ 123 h 135"/>
                  <a:gd name="T62" fmla="*/ 70 w 181"/>
                  <a:gd name="T63" fmla="*/ 121 h 135"/>
                  <a:gd name="T64" fmla="*/ 71 w 181"/>
                  <a:gd name="T65" fmla="*/ 103 h 135"/>
                  <a:gd name="T66" fmla="*/ 80 w 181"/>
                  <a:gd name="T67" fmla="*/ 100 h 135"/>
                  <a:gd name="T68" fmla="*/ 80 w 181"/>
                  <a:gd name="T69" fmla="*/ 103 h 135"/>
                  <a:gd name="T70" fmla="*/ 74 w 181"/>
                  <a:gd name="T71" fmla="*/ 118 h 135"/>
                  <a:gd name="T72" fmla="*/ 80 w 181"/>
                  <a:gd name="T73" fmla="*/ 117 h 135"/>
                  <a:gd name="T74" fmla="*/ 20 w 181"/>
                  <a:gd name="T75" fmla="*/ 85 h 135"/>
                  <a:gd name="T76" fmla="*/ 10 w 181"/>
                  <a:gd name="T77" fmla="*/ 89 h 135"/>
                  <a:gd name="T78" fmla="*/ 9 w 181"/>
                  <a:gd name="T79" fmla="*/ 71 h 135"/>
                  <a:gd name="T80" fmla="*/ 17 w 181"/>
                  <a:gd name="T81" fmla="*/ 65 h 135"/>
                  <a:gd name="T82" fmla="*/ 20 w 181"/>
                  <a:gd name="T83" fmla="*/ 66 h 135"/>
                  <a:gd name="T84" fmla="*/ 14 w 181"/>
                  <a:gd name="T85" fmla="*/ 72 h 135"/>
                  <a:gd name="T86" fmla="*/ 17 w 181"/>
                  <a:gd name="T87" fmla="*/ 8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4"/>
                    </a:moveTo>
                    <a:cubicBezTo>
                      <a:pt x="179" y="46"/>
                      <a:pt x="179" y="46"/>
                      <a:pt x="179" y="46"/>
                    </a:cubicBezTo>
                    <a:cubicBezTo>
                      <a:pt x="179" y="46"/>
                      <a:pt x="179" y="46"/>
                      <a:pt x="178" y="46"/>
                    </a:cubicBezTo>
                    <a:cubicBezTo>
                      <a:pt x="101" y="0"/>
                      <a:pt x="101" y="0"/>
                      <a:pt x="101" y="0"/>
                    </a:cubicBezTo>
                    <a:cubicBezTo>
                      <a:pt x="100" y="0"/>
                      <a:pt x="99" y="0"/>
                      <a:pt x="98" y="0"/>
                    </a:cubicBezTo>
                    <a:cubicBezTo>
                      <a:pt x="97" y="0"/>
                      <a:pt x="96" y="0"/>
                      <a:pt x="95" y="0"/>
                    </a:cubicBezTo>
                    <a:cubicBezTo>
                      <a:pt x="14" y="48"/>
                      <a:pt x="14" y="48"/>
                      <a:pt x="14" y="48"/>
                    </a:cubicBezTo>
                    <a:cubicBezTo>
                      <a:pt x="97" y="94"/>
                      <a:pt x="97" y="94"/>
                      <a:pt x="97" y="94"/>
                    </a:cubicBezTo>
                    <a:cubicBezTo>
                      <a:pt x="97" y="94"/>
                      <a:pt x="97" y="94"/>
                      <a:pt x="97" y="94"/>
                    </a:cubicBezTo>
                    <a:close/>
                    <a:moveTo>
                      <a:pt x="22" y="86"/>
                    </a:moveTo>
                    <a:cubicBezTo>
                      <a:pt x="67" y="112"/>
                      <a:pt x="67" y="112"/>
                      <a:pt x="67" y="112"/>
                    </a:cubicBezTo>
                    <a:cubicBezTo>
                      <a:pt x="67" y="119"/>
                      <a:pt x="67" y="119"/>
                      <a:pt x="67" y="119"/>
                    </a:cubicBezTo>
                    <a:cubicBezTo>
                      <a:pt x="17" y="90"/>
                      <a:pt x="17" y="90"/>
                      <a:pt x="17" y="90"/>
                    </a:cubicBezTo>
                    <a:cubicBezTo>
                      <a:pt x="21" y="87"/>
                      <a:pt x="21" y="87"/>
                      <a:pt x="21" y="87"/>
                    </a:cubicBezTo>
                    <a:cubicBezTo>
                      <a:pt x="21" y="87"/>
                      <a:pt x="22" y="87"/>
                      <a:pt x="22" y="86"/>
                    </a:cubicBezTo>
                    <a:close/>
                    <a:moveTo>
                      <a:pt x="100" y="101"/>
                    </a:moveTo>
                    <a:cubicBezTo>
                      <a:pt x="100" y="131"/>
                      <a:pt x="100" y="131"/>
                      <a:pt x="100" y="131"/>
                    </a:cubicBezTo>
                    <a:cubicBezTo>
                      <a:pt x="100" y="133"/>
                      <a:pt x="99" y="134"/>
                      <a:pt x="98" y="134"/>
                    </a:cubicBezTo>
                    <a:cubicBezTo>
                      <a:pt x="98" y="135"/>
                      <a:pt x="97" y="135"/>
                      <a:pt x="96" y="135"/>
                    </a:cubicBezTo>
                    <a:cubicBezTo>
                      <a:pt x="96" y="135"/>
                      <a:pt x="95" y="135"/>
                      <a:pt x="94" y="134"/>
                    </a:cubicBezTo>
                    <a:cubicBezTo>
                      <a:pt x="76" y="124"/>
                      <a:pt x="76" y="124"/>
                      <a:pt x="76" y="124"/>
                    </a:cubicBezTo>
                    <a:cubicBezTo>
                      <a:pt x="81" y="121"/>
                      <a:pt x="81" y="121"/>
                      <a:pt x="81" y="121"/>
                    </a:cubicBezTo>
                    <a:cubicBezTo>
                      <a:pt x="82" y="121"/>
                      <a:pt x="82" y="121"/>
                      <a:pt x="82" y="120"/>
                    </a:cubicBezTo>
                    <a:cubicBezTo>
                      <a:pt x="94" y="127"/>
                      <a:pt x="94" y="127"/>
                      <a:pt x="94" y="127"/>
                    </a:cubicBezTo>
                    <a:cubicBezTo>
                      <a:pt x="94" y="105"/>
                      <a:pt x="94" y="105"/>
                      <a:pt x="94" y="105"/>
                    </a:cubicBezTo>
                    <a:cubicBezTo>
                      <a:pt x="6" y="54"/>
                      <a:pt x="6" y="54"/>
                      <a:pt x="6" y="54"/>
                    </a:cubicBezTo>
                    <a:cubicBezTo>
                      <a:pt x="6" y="77"/>
                      <a:pt x="6" y="77"/>
                      <a:pt x="6" y="77"/>
                    </a:cubicBezTo>
                    <a:cubicBezTo>
                      <a:pt x="6" y="77"/>
                      <a:pt x="6" y="77"/>
                      <a:pt x="6" y="77"/>
                    </a:cubicBezTo>
                    <a:cubicBezTo>
                      <a:pt x="7" y="78"/>
                      <a:pt x="7" y="78"/>
                      <a:pt x="7" y="78"/>
                    </a:cubicBezTo>
                    <a:cubicBezTo>
                      <a:pt x="7" y="85"/>
                      <a:pt x="7" y="85"/>
                      <a:pt x="7" y="85"/>
                    </a:cubicBezTo>
                    <a:cubicBezTo>
                      <a:pt x="3" y="82"/>
                      <a:pt x="3" y="82"/>
                      <a:pt x="3" y="82"/>
                    </a:cubicBezTo>
                    <a:cubicBezTo>
                      <a:pt x="0" y="80"/>
                      <a:pt x="0" y="80"/>
                      <a:pt x="0" y="80"/>
                    </a:cubicBezTo>
                    <a:cubicBezTo>
                      <a:pt x="0" y="78"/>
                      <a:pt x="0" y="78"/>
                      <a:pt x="0" y="78"/>
                    </a:cubicBezTo>
                    <a:cubicBezTo>
                      <a:pt x="0" y="51"/>
                      <a:pt x="0" y="51"/>
                      <a:pt x="0" y="51"/>
                    </a:cubicBezTo>
                    <a:cubicBezTo>
                      <a:pt x="0" y="49"/>
                      <a:pt x="0" y="48"/>
                      <a:pt x="2" y="47"/>
                    </a:cubicBezTo>
                    <a:cubicBezTo>
                      <a:pt x="3" y="46"/>
                      <a:pt x="4" y="46"/>
                      <a:pt x="6" y="47"/>
                    </a:cubicBezTo>
                    <a:cubicBezTo>
                      <a:pt x="11" y="50"/>
                      <a:pt x="11" y="50"/>
                      <a:pt x="11" y="50"/>
                    </a:cubicBezTo>
                    <a:cubicBezTo>
                      <a:pt x="11" y="50"/>
                      <a:pt x="11" y="50"/>
                      <a:pt x="11" y="50"/>
                    </a:cubicBezTo>
                    <a:cubicBezTo>
                      <a:pt x="99" y="100"/>
                      <a:pt x="99" y="100"/>
                      <a:pt x="99" y="100"/>
                    </a:cubicBezTo>
                    <a:cubicBezTo>
                      <a:pt x="100" y="100"/>
                      <a:pt x="100" y="101"/>
                      <a:pt x="100" y="101"/>
                    </a:cubicBezTo>
                    <a:close/>
                    <a:moveTo>
                      <a:pt x="181" y="49"/>
                    </a:moveTo>
                    <a:cubicBezTo>
                      <a:pt x="181" y="50"/>
                      <a:pt x="181" y="50"/>
                      <a:pt x="181" y="51"/>
                    </a:cubicBezTo>
                    <a:cubicBezTo>
                      <a:pt x="181" y="76"/>
                      <a:pt x="181" y="76"/>
                      <a:pt x="181" y="76"/>
                    </a:cubicBezTo>
                    <a:cubicBezTo>
                      <a:pt x="181" y="77"/>
                      <a:pt x="180" y="79"/>
                      <a:pt x="178" y="80"/>
                    </a:cubicBezTo>
                    <a:cubicBezTo>
                      <a:pt x="104" y="123"/>
                      <a:pt x="104" y="123"/>
                      <a:pt x="104" y="123"/>
                    </a:cubicBezTo>
                    <a:cubicBezTo>
                      <a:pt x="104" y="101"/>
                      <a:pt x="104" y="101"/>
                      <a:pt x="104" y="101"/>
                    </a:cubicBezTo>
                    <a:cubicBezTo>
                      <a:pt x="104" y="99"/>
                      <a:pt x="103" y="97"/>
                      <a:pt x="101" y="96"/>
                    </a:cubicBezTo>
                    <a:cubicBezTo>
                      <a:pt x="181" y="49"/>
                      <a:pt x="181" y="49"/>
                      <a:pt x="181" y="49"/>
                    </a:cubicBezTo>
                    <a:cubicBezTo>
                      <a:pt x="181" y="49"/>
                      <a:pt x="181" y="49"/>
                      <a:pt x="181" y="49"/>
                    </a:cubicBezTo>
                    <a:close/>
                    <a:moveTo>
                      <a:pt x="59" y="100"/>
                    </a:moveTo>
                    <a:cubicBezTo>
                      <a:pt x="59" y="100"/>
                      <a:pt x="59" y="100"/>
                      <a:pt x="58" y="100"/>
                    </a:cubicBezTo>
                    <a:cubicBezTo>
                      <a:pt x="36" y="87"/>
                      <a:pt x="36" y="87"/>
                      <a:pt x="36" y="87"/>
                    </a:cubicBezTo>
                    <a:cubicBezTo>
                      <a:pt x="35" y="86"/>
                      <a:pt x="34" y="85"/>
                      <a:pt x="34" y="84"/>
                    </a:cubicBezTo>
                    <a:cubicBezTo>
                      <a:pt x="34" y="81"/>
                      <a:pt x="34" y="81"/>
                      <a:pt x="34" y="81"/>
                    </a:cubicBezTo>
                    <a:cubicBezTo>
                      <a:pt x="34" y="80"/>
                      <a:pt x="35" y="79"/>
                      <a:pt x="36" y="80"/>
                    </a:cubicBezTo>
                    <a:cubicBezTo>
                      <a:pt x="59" y="93"/>
                      <a:pt x="59" y="93"/>
                      <a:pt x="59" y="93"/>
                    </a:cubicBezTo>
                    <a:cubicBezTo>
                      <a:pt x="60" y="93"/>
                      <a:pt x="61" y="95"/>
                      <a:pt x="61" y="96"/>
                    </a:cubicBezTo>
                    <a:cubicBezTo>
                      <a:pt x="61" y="98"/>
                      <a:pt x="61" y="98"/>
                      <a:pt x="61" y="98"/>
                    </a:cubicBezTo>
                    <a:cubicBezTo>
                      <a:pt x="61" y="99"/>
                      <a:pt x="60" y="100"/>
                      <a:pt x="59" y="100"/>
                    </a:cubicBezTo>
                    <a:close/>
                    <a:moveTo>
                      <a:pt x="80" y="117"/>
                    </a:moveTo>
                    <a:cubicBezTo>
                      <a:pt x="81" y="118"/>
                      <a:pt x="81" y="119"/>
                      <a:pt x="80" y="119"/>
                    </a:cubicBezTo>
                    <a:cubicBezTo>
                      <a:pt x="73" y="123"/>
                      <a:pt x="73" y="123"/>
                      <a:pt x="73" y="123"/>
                    </a:cubicBezTo>
                    <a:cubicBezTo>
                      <a:pt x="72" y="124"/>
                      <a:pt x="71" y="123"/>
                      <a:pt x="70" y="123"/>
                    </a:cubicBezTo>
                    <a:cubicBezTo>
                      <a:pt x="70" y="122"/>
                      <a:pt x="70" y="121"/>
                      <a:pt x="70" y="121"/>
                    </a:cubicBezTo>
                    <a:cubicBezTo>
                      <a:pt x="70" y="105"/>
                      <a:pt x="70" y="105"/>
                      <a:pt x="70" y="105"/>
                    </a:cubicBezTo>
                    <a:cubicBezTo>
                      <a:pt x="70" y="105"/>
                      <a:pt x="70" y="104"/>
                      <a:pt x="71" y="103"/>
                    </a:cubicBezTo>
                    <a:cubicBezTo>
                      <a:pt x="77" y="99"/>
                      <a:pt x="77" y="99"/>
                      <a:pt x="77" y="99"/>
                    </a:cubicBezTo>
                    <a:cubicBezTo>
                      <a:pt x="78" y="99"/>
                      <a:pt x="80" y="99"/>
                      <a:pt x="80" y="100"/>
                    </a:cubicBezTo>
                    <a:cubicBezTo>
                      <a:pt x="80" y="100"/>
                      <a:pt x="80" y="100"/>
                      <a:pt x="80" y="100"/>
                    </a:cubicBezTo>
                    <a:cubicBezTo>
                      <a:pt x="81" y="101"/>
                      <a:pt x="81" y="102"/>
                      <a:pt x="80" y="103"/>
                    </a:cubicBezTo>
                    <a:cubicBezTo>
                      <a:pt x="74" y="106"/>
                      <a:pt x="74" y="106"/>
                      <a:pt x="74" y="106"/>
                    </a:cubicBezTo>
                    <a:cubicBezTo>
                      <a:pt x="74" y="118"/>
                      <a:pt x="74" y="118"/>
                      <a:pt x="74" y="118"/>
                    </a:cubicBezTo>
                    <a:cubicBezTo>
                      <a:pt x="77" y="116"/>
                      <a:pt x="77" y="116"/>
                      <a:pt x="77" y="116"/>
                    </a:cubicBezTo>
                    <a:cubicBezTo>
                      <a:pt x="78" y="116"/>
                      <a:pt x="80" y="116"/>
                      <a:pt x="80" y="117"/>
                    </a:cubicBezTo>
                    <a:close/>
                    <a:moveTo>
                      <a:pt x="20" y="83"/>
                    </a:moveTo>
                    <a:cubicBezTo>
                      <a:pt x="21" y="84"/>
                      <a:pt x="21" y="85"/>
                      <a:pt x="20" y="85"/>
                    </a:cubicBezTo>
                    <a:cubicBezTo>
                      <a:pt x="13" y="89"/>
                      <a:pt x="13" y="89"/>
                      <a:pt x="13" y="89"/>
                    </a:cubicBezTo>
                    <a:cubicBezTo>
                      <a:pt x="12" y="90"/>
                      <a:pt x="11" y="89"/>
                      <a:pt x="10" y="89"/>
                    </a:cubicBezTo>
                    <a:cubicBezTo>
                      <a:pt x="10" y="88"/>
                      <a:pt x="9" y="87"/>
                      <a:pt x="9" y="87"/>
                    </a:cubicBezTo>
                    <a:cubicBezTo>
                      <a:pt x="9" y="71"/>
                      <a:pt x="9" y="71"/>
                      <a:pt x="9" y="71"/>
                    </a:cubicBezTo>
                    <a:cubicBezTo>
                      <a:pt x="9" y="71"/>
                      <a:pt x="10" y="70"/>
                      <a:pt x="10" y="69"/>
                    </a:cubicBezTo>
                    <a:cubicBezTo>
                      <a:pt x="17" y="65"/>
                      <a:pt x="17" y="65"/>
                      <a:pt x="17" y="65"/>
                    </a:cubicBezTo>
                    <a:cubicBezTo>
                      <a:pt x="18" y="65"/>
                      <a:pt x="20" y="65"/>
                      <a:pt x="20" y="66"/>
                    </a:cubicBezTo>
                    <a:cubicBezTo>
                      <a:pt x="20" y="66"/>
                      <a:pt x="20" y="66"/>
                      <a:pt x="20" y="66"/>
                    </a:cubicBezTo>
                    <a:cubicBezTo>
                      <a:pt x="21" y="67"/>
                      <a:pt x="21" y="68"/>
                      <a:pt x="20" y="69"/>
                    </a:cubicBezTo>
                    <a:cubicBezTo>
                      <a:pt x="14" y="72"/>
                      <a:pt x="14" y="72"/>
                      <a:pt x="14" y="72"/>
                    </a:cubicBezTo>
                    <a:cubicBezTo>
                      <a:pt x="14" y="84"/>
                      <a:pt x="14" y="84"/>
                      <a:pt x="14" y="84"/>
                    </a:cubicBezTo>
                    <a:cubicBezTo>
                      <a:pt x="17" y="82"/>
                      <a:pt x="17" y="82"/>
                      <a:pt x="17" y="82"/>
                    </a:cubicBezTo>
                    <a:cubicBezTo>
                      <a:pt x="18" y="82"/>
                      <a:pt x="20" y="82"/>
                      <a:pt x="20"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grpSp>
        <p:sp>
          <p:nvSpPr>
            <p:cNvPr id="149" name="Freeform 15"/>
            <p:cNvSpPr>
              <a:spLocks noEditPoints="1"/>
            </p:cNvSpPr>
            <p:nvPr/>
          </p:nvSpPr>
          <p:spPr bwMode="auto">
            <a:xfrm>
              <a:off x="1609709" y="4578816"/>
              <a:ext cx="998620" cy="344682"/>
            </a:xfrm>
            <a:custGeom>
              <a:avLst/>
              <a:gdLst>
                <a:gd name="T0" fmla="*/ 155 w 200"/>
                <a:gd name="T1" fmla="*/ 66 h 69"/>
                <a:gd name="T2" fmla="*/ 152 w 200"/>
                <a:gd name="T3" fmla="*/ 67 h 69"/>
                <a:gd name="T4" fmla="*/ 133 w 200"/>
                <a:gd name="T5" fmla="*/ 53 h 69"/>
                <a:gd name="T6" fmla="*/ 152 w 200"/>
                <a:gd name="T7" fmla="*/ 64 h 69"/>
                <a:gd name="T8" fmla="*/ 143 w 200"/>
                <a:gd name="T9" fmla="*/ 47 h 69"/>
                <a:gd name="T10" fmla="*/ 146 w 200"/>
                <a:gd name="T11" fmla="*/ 22 h 69"/>
                <a:gd name="T12" fmla="*/ 148 w 200"/>
                <a:gd name="T13" fmla="*/ 26 h 69"/>
                <a:gd name="T14" fmla="*/ 148 w 200"/>
                <a:gd name="T15" fmla="*/ 41 h 69"/>
                <a:gd name="T16" fmla="*/ 145 w 200"/>
                <a:gd name="T17" fmla="*/ 46 h 69"/>
                <a:gd name="T18" fmla="*/ 198 w 200"/>
                <a:gd name="T19" fmla="*/ 24 h 69"/>
                <a:gd name="T20" fmla="*/ 154 w 200"/>
                <a:gd name="T21" fmla="*/ 1 h 69"/>
                <a:gd name="T22" fmla="*/ 200 w 200"/>
                <a:gd name="T23" fmla="*/ 27 h 69"/>
                <a:gd name="T24" fmla="*/ 157 w 200"/>
                <a:gd name="T25" fmla="*/ 67 h 69"/>
                <a:gd name="T26" fmla="*/ 200 w 200"/>
                <a:gd name="T27" fmla="*/ 27 h 69"/>
                <a:gd name="T28" fmla="*/ 149 w 200"/>
                <a:gd name="T29" fmla="*/ 57 h 69"/>
                <a:gd name="T30" fmla="*/ 150 w 200"/>
                <a:gd name="T31" fmla="*/ 58 h 69"/>
                <a:gd name="T32" fmla="*/ 93 w 200"/>
                <a:gd name="T33" fmla="*/ 23 h 69"/>
                <a:gd name="T34" fmla="*/ 95 w 200"/>
                <a:gd name="T35" fmla="*/ 27 h 69"/>
                <a:gd name="T36" fmla="*/ 95 w 200"/>
                <a:gd name="T37" fmla="*/ 41 h 69"/>
                <a:gd name="T38" fmla="*/ 100 w 200"/>
                <a:gd name="T39" fmla="*/ 51 h 69"/>
                <a:gd name="T40" fmla="*/ 104 w 200"/>
                <a:gd name="T41" fmla="*/ 1 h 69"/>
                <a:gd name="T42" fmla="*/ 78 w 200"/>
                <a:gd name="T43" fmla="*/ 14 h 69"/>
                <a:gd name="T44" fmla="*/ 86 w 200"/>
                <a:gd name="T45" fmla="*/ 49 h 69"/>
                <a:gd name="T46" fmla="*/ 93 w 200"/>
                <a:gd name="T47" fmla="*/ 61 h 69"/>
                <a:gd name="T48" fmla="*/ 77 w 200"/>
                <a:gd name="T49" fmla="*/ 55 h 69"/>
                <a:gd name="T50" fmla="*/ 100 w 200"/>
                <a:gd name="T51" fmla="*/ 68 h 69"/>
                <a:gd name="T52" fmla="*/ 102 w 200"/>
                <a:gd name="T53" fmla="*/ 55 h 69"/>
                <a:gd name="T54" fmla="*/ 97 w 200"/>
                <a:gd name="T55" fmla="*/ 58 h 69"/>
                <a:gd name="T56" fmla="*/ 95 w 200"/>
                <a:gd name="T57" fmla="*/ 59 h 69"/>
                <a:gd name="T58" fmla="*/ 102 w 200"/>
                <a:gd name="T59" fmla="*/ 52 h 69"/>
                <a:gd name="T60" fmla="*/ 145 w 200"/>
                <a:gd name="T61" fmla="*/ 44 h 69"/>
                <a:gd name="T62" fmla="*/ 146 w 200"/>
                <a:gd name="T63" fmla="*/ 27 h 69"/>
                <a:gd name="T64" fmla="*/ 3 w 200"/>
                <a:gd name="T65" fmla="*/ 27 h 69"/>
                <a:gd name="T66" fmla="*/ 51 w 200"/>
                <a:gd name="T67" fmla="*/ 1 h 69"/>
                <a:gd name="T68" fmla="*/ 47 w 200"/>
                <a:gd name="T69" fmla="*/ 51 h 69"/>
                <a:gd name="T70" fmla="*/ 48 w 200"/>
                <a:gd name="T71" fmla="*/ 68 h 69"/>
                <a:gd name="T72" fmla="*/ 37 w 200"/>
                <a:gd name="T73" fmla="*/ 63 h 69"/>
                <a:gd name="T74" fmla="*/ 8 w 200"/>
                <a:gd name="T75" fmla="*/ 46 h 69"/>
                <a:gd name="T76" fmla="*/ 0 w 200"/>
                <a:gd name="T77" fmla="*/ 41 h 69"/>
                <a:gd name="T78" fmla="*/ 3 w 200"/>
                <a:gd name="T79" fmla="*/ 29 h 69"/>
                <a:gd name="T80" fmla="*/ 48 w 200"/>
                <a:gd name="T81" fmla="*/ 54 h 69"/>
                <a:gd name="T82" fmla="*/ 3 w 200"/>
                <a:gd name="T83" fmla="*/ 32 h 69"/>
                <a:gd name="T84" fmla="*/ 11 w 200"/>
                <a:gd name="T85" fmla="*/ 45 h 69"/>
                <a:gd name="T86" fmla="*/ 40 w 200"/>
                <a:gd name="T87" fmla="*/ 61 h 69"/>
                <a:gd name="T88" fmla="*/ 93 w 200"/>
                <a:gd name="T89" fmla="*/ 27 h 69"/>
                <a:gd name="T90" fmla="*/ 51 w 200"/>
                <a:gd name="T91" fmla="*/ 55 h 69"/>
                <a:gd name="T92" fmla="*/ 93 w 200"/>
                <a:gd name="T93" fmla="*/ 41 h 69"/>
                <a:gd name="T94" fmla="*/ 42 w 200"/>
                <a:gd name="T95" fmla="*/ 57 h 69"/>
                <a:gd name="T96" fmla="*/ 43 w 200"/>
                <a:gd name="T97"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69">
                  <a:moveTo>
                    <a:pt x="155" y="54"/>
                  </a:moveTo>
                  <a:cubicBezTo>
                    <a:pt x="155" y="54"/>
                    <a:pt x="155" y="54"/>
                    <a:pt x="155" y="55"/>
                  </a:cubicBezTo>
                  <a:cubicBezTo>
                    <a:pt x="155" y="63"/>
                    <a:pt x="155" y="66"/>
                    <a:pt x="155" y="66"/>
                  </a:cubicBezTo>
                  <a:cubicBezTo>
                    <a:pt x="155" y="67"/>
                    <a:pt x="155" y="67"/>
                    <a:pt x="154" y="68"/>
                  </a:cubicBezTo>
                  <a:cubicBezTo>
                    <a:pt x="154" y="68"/>
                    <a:pt x="154" y="68"/>
                    <a:pt x="153" y="68"/>
                  </a:cubicBezTo>
                  <a:cubicBezTo>
                    <a:pt x="153" y="68"/>
                    <a:pt x="153" y="68"/>
                    <a:pt x="152" y="67"/>
                  </a:cubicBezTo>
                  <a:cubicBezTo>
                    <a:pt x="144" y="63"/>
                    <a:pt x="144" y="63"/>
                    <a:pt x="144" y="63"/>
                  </a:cubicBezTo>
                  <a:cubicBezTo>
                    <a:pt x="138" y="59"/>
                    <a:pt x="134" y="57"/>
                    <a:pt x="130" y="55"/>
                  </a:cubicBezTo>
                  <a:cubicBezTo>
                    <a:pt x="133" y="53"/>
                    <a:pt x="133" y="53"/>
                    <a:pt x="133" y="53"/>
                  </a:cubicBezTo>
                  <a:cubicBezTo>
                    <a:pt x="140" y="57"/>
                    <a:pt x="144" y="59"/>
                    <a:pt x="147" y="61"/>
                  </a:cubicBezTo>
                  <a:cubicBezTo>
                    <a:pt x="147" y="61"/>
                    <a:pt x="147" y="61"/>
                    <a:pt x="147" y="61"/>
                  </a:cubicBezTo>
                  <a:cubicBezTo>
                    <a:pt x="152" y="64"/>
                    <a:pt x="152" y="64"/>
                    <a:pt x="152" y="64"/>
                  </a:cubicBezTo>
                  <a:cubicBezTo>
                    <a:pt x="152" y="59"/>
                    <a:pt x="152" y="57"/>
                    <a:pt x="152" y="56"/>
                  </a:cubicBezTo>
                  <a:cubicBezTo>
                    <a:pt x="148" y="53"/>
                    <a:pt x="143" y="51"/>
                    <a:pt x="140" y="49"/>
                  </a:cubicBezTo>
                  <a:cubicBezTo>
                    <a:pt x="143" y="47"/>
                    <a:pt x="143" y="47"/>
                    <a:pt x="143" y="47"/>
                  </a:cubicBezTo>
                  <a:cubicBezTo>
                    <a:pt x="155" y="54"/>
                    <a:pt x="155" y="54"/>
                    <a:pt x="155" y="54"/>
                  </a:cubicBezTo>
                  <a:close/>
                  <a:moveTo>
                    <a:pt x="146" y="22"/>
                  </a:moveTo>
                  <a:cubicBezTo>
                    <a:pt x="146" y="22"/>
                    <a:pt x="146" y="22"/>
                    <a:pt x="146" y="22"/>
                  </a:cubicBezTo>
                  <a:cubicBezTo>
                    <a:pt x="146" y="23"/>
                    <a:pt x="146" y="23"/>
                    <a:pt x="147" y="23"/>
                  </a:cubicBezTo>
                  <a:cubicBezTo>
                    <a:pt x="147" y="23"/>
                    <a:pt x="147" y="24"/>
                    <a:pt x="147" y="25"/>
                  </a:cubicBezTo>
                  <a:cubicBezTo>
                    <a:pt x="148" y="25"/>
                    <a:pt x="148" y="25"/>
                    <a:pt x="148" y="26"/>
                  </a:cubicBezTo>
                  <a:cubicBezTo>
                    <a:pt x="148" y="26"/>
                    <a:pt x="148" y="27"/>
                    <a:pt x="148" y="27"/>
                  </a:cubicBezTo>
                  <a:cubicBezTo>
                    <a:pt x="148" y="39"/>
                    <a:pt x="148" y="39"/>
                    <a:pt x="148" y="39"/>
                  </a:cubicBezTo>
                  <a:cubicBezTo>
                    <a:pt x="148" y="41"/>
                    <a:pt x="148" y="41"/>
                    <a:pt x="148" y="41"/>
                  </a:cubicBezTo>
                  <a:cubicBezTo>
                    <a:pt x="148" y="41"/>
                    <a:pt x="148" y="41"/>
                    <a:pt x="148" y="41"/>
                  </a:cubicBezTo>
                  <a:cubicBezTo>
                    <a:pt x="148" y="43"/>
                    <a:pt x="147" y="45"/>
                    <a:pt x="146" y="46"/>
                  </a:cubicBezTo>
                  <a:cubicBezTo>
                    <a:pt x="145" y="46"/>
                    <a:pt x="145" y="46"/>
                    <a:pt x="145" y="46"/>
                  </a:cubicBezTo>
                  <a:cubicBezTo>
                    <a:pt x="154" y="51"/>
                    <a:pt x="154" y="51"/>
                    <a:pt x="154" y="51"/>
                  </a:cubicBezTo>
                  <a:cubicBezTo>
                    <a:pt x="199" y="25"/>
                    <a:pt x="199" y="25"/>
                    <a:pt x="199" y="25"/>
                  </a:cubicBezTo>
                  <a:cubicBezTo>
                    <a:pt x="198" y="25"/>
                    <a:pt x="198" y="25"/>
                    <a:pt x="198" y="24"/>
                  </a:cubicBezTo>
                  <a:cubicBezTo>
                    <a:pt x="160" y="2"/>
                    <a:pt x="157" y="1"/>
                    <a:pt x="157" y="1"/>
                  </a:cubicBezTo>
                  <a:cubicBezTo>
                    <a:pt x="157" y="0"/>
                    <a:pt x="156" y="0"/>
                    <a:pt x="156" y="0"/>
                  </a:cubicBezTo>
                  <a:cubicBezTo>
                    <a:pt x="155" y="0"/>
                    <a:pt x="155" y="0"/>
                    <a:pt x="154" y="1"/>
                  </a:cubicBezTo>
                  <a:cubicBezTo>
                    <a:pt x="145" y="6"/>
                    <a:pt x="137" y="11"/>
                    <a:pt x="131" y="14"/>
                  </a:cubicBezTo>
                  <a:cubicBezTo>
                    <a:pt x="135" y="16"/>
                    <a:pt x="140" y="19"/>
                    <a:pt x="146" y="22"/>
                  </a:cubicBezTo>
                  <a:close/>
                  <a:moveTo>
                    <a:pt x="200" y="27"/>
                  </a:moveTo>
                  <a:cubicBezTo>
                    <a:pt x="156" y="52"/>
                    <a:pt x="156" y="52"/>
                    <a:pt x="156" y="52"/>
                  </a:cubicBezTo>
                  <a:cubicBezTo>
                    <a:pt x="157" y="53"/>
                    <a:pt x="157" y="54"/>
                    <a:pt x="157" y="55"/>
                  </a:cubicBezTo>
                  <a:cubicBezTo>
                    <a:pt x="157" y="55"/>
                    <a:pt x="157" y="55"/>
                    <a:pt x="157" y="67"/>
                  </a:cubicBezTo>
                  <a:cubicBezTo>
                    <a:pt x="157" y="67"/>
                    <a:pt x="157" y="67"/>
                    <a:pt x="198" y="44"/>
                  </a:cubicBezTo>
                  <a:cubicBezTo>
                    <a:pt x="199" y="43"/>
                    <a:pt x="200" y="42"/>
                    <a:pt x="200" y="41"/>
                  </a:cubicBezTo>
                  <a:cubicBezTo>
                    <a:pt x="200" y="41"/>
                    <a:pt x="200" y="41"/>
                    <a:pt x="200" y="27"/>
                  </a:cubicBezTo>
                  <a:cubicBezTo>
                    <a:pt x="200" y="27"/>
                    <a:pt x="200" y="27"/>
                    <a:pt x="200" y="27"/>
                  </a:cubicBezTo>
                  <a:close/>
                  <a:moveTo>
                    <a:pt x="150" y="58"/>
                  </a:moveTo>
                  <a:cubicBezTo>
                    <a:pt x="150" y="57"/>
                    <a:pt x="150" y="57"/>
                    <a:pt x="149" y="57"/>
                  </a:cubicBezTo>
                  <a:cubicBezTo>
                    <a:pt x="148" y="57"/>
                    <a:pt x="148" y="57"/>
                    <a:pt x="148" y="58"/>
                  </a:cubicBezTo>
                  <a:cubicBezTo>
                    <a:pt x="148" y="59"/>
                    <a:pt x="148" y="59"/>
                    <a:pt x="149" y="59"/>
                  </a:cubicBezTo>
                  <a:cubicBezTo>
                    <a:pt x="150" y="59"/>
                    <a:pt x="150" y="59"/>
                    <a:pt x="150" y="58"/>
                  </a:cubicBezTo>
                  <a:close/>
                  <a:moveTo>
                    <a:pt x="93" y="22"/>
                  </a:moveTo>
                  <a:cubicBezTo>
                    <a:pt x="93" y="22"/>
                    <a:pt x="93" y="22"/>
                    <a:pt x="93" y="22"/>
                  </a:cubicBezTo>
                  <a:cubicBezTo>
                    <a:pt x="93" y="23"/>
                    <a:pt x="93" y="23"/>
                    <a:pt x="93" y="23"/>
                  </a:cubicBezTo>
                  <a:cubicBezTo>
                    <a:pt x="94" y="23"/>
                    <a:pt x="94" y="24"/>
                    <a:pt x="94" y="25"/>
                  </a:cubicBezTo>
                  <a:cubicBezTo>
                    <a:pt x="95" y="25"/>
                    <a:pt x="95" y="25"/>
                    <a:pt x="95" y="26"/>
                  </a:cubicBezTo>
                  <a:cubicBezTo>
                    <a:pt x="95" y="26"/>
                    <a:pt x="95" y="27"/>
                    <a:pt x="95" y="27"/>
                  </a:cubicBezTo>
                  <a:cubicBezTo>
                    <a:pt x="95" y="39"/>
                    <a:pt x="95" y="39"/>
                    <a:pt x="95" y="39"/>
                  </a:cubicBezTo>
                  <a:cubicBezTo>
                    <a:pt x="95" y="41"/>
                    <a:pt x="95" y="41"/>
                    <a:pt x="95" y="41"/>
                  </a:cubicBezTo>
                  <a:cubicBezTo>
                    <a:pt x="95" y="41"/>
                    <a:pt x="95" y="41"/>
                    <a:pt x="95" y="41"/>
                  </a:cubicBezTo>
                  <a:cubicBezTo>
                    <a:pt x="95" y="43"/>
                    <a:pt x="94" y="45"/>
                    <a:pt x="93" y="46"/>
                  </a:cubicBezTo>
                  <a:cubicBezTo>
                    <a:pt x="92" y="46"/>
                    <a:pt x="92" y="46"/>
                    <a:pt x="92" y="46"/>
                  </a:cubicBezTo>
                  <a:cubicBezTo>
                    <a:pt x="100" y="51"/>
                    <a:pt x="100" y="51"/>
                    <a:pt x="100" y="51"/>
                  </a:cubicBezTo>
                  <a:cubicBezTo>
                    <a:pt x="145" y="25"/>
                    <a:pt x="145" y="25"/>
                    <a:pt x="145" y="25"/>
                  </a:cubicBezTo>
                  <a:cubicBezTo>
                    <a:pt x="145" y="25"/>
                    <a:pt x="145" y="25"/>
                    <a:pt x="145" y="24"/>
                  </a:cubicBezTo>
                  <a:cubicBezTo>
                    <a:pt x="107" y="2"/>
                    <a:pt x="104" y="1"/>
                    <a:pt x="104" y="1"/>
                  </a:cubicBezTo>
                  <a:cubicBezTo>
                    <a:pt x="103" y="0"/>
                    <a:pt x="103" y="0"/>
                    <a:pt x="102" y="0"/>
                  </a:cubicBezTo>
                  <a:cubicBezTo>
                    <a:pt x="102" y="0"/>
                    <a:pt x="101" y="0"/>
                    <a:pt x="101" y="1"/>
                  </a:cubicBezTo>
                  <a:cubicBezTo>
                    <a:pt x="91" y="6"/>
                    <a:pt x="84" y="11"/>
                    <a:pt x="78" y="14"/>
                  </a:cubicBezTo>
                  <a:cubicBezTo>
                    <a:pt x="82" y="16"/>
                    <a:pt x="87" y="19"/>
                    <a:pt x="93" y="22"/>
                  </a:cubicBezTo>
                  <a:close/>
                  <a:moveTo>
                    <a:pt x="90" y="47"/>
                  </a:moveTo>
                  <a:cubicBezTo>
                    <a:pt x="86" y="49"/>
                    <a:pt x="86" y="49"/>
                    <a:pt x="86" y="49"/>
                  </a:cubicBezTo>
                  <a:cubicBezTo>
                    <a:pt x="90" y="51"/>
                    <a:pt x="94" y="54"/>
                    <a:pt x="99" y="56"/>
                  </a:cubicBezTo>
                  <a:cubicBezTo>
                    <a:pt x="99" y="57"/>
                    <a:pt x="99" y="59"/>
                    <a:pt x="99" y="64"/>
                  </a:cubicBezTo>
                  <a:cubicBezTo>
                    <a:pt x="99" y="64"/>
                    <a:pt x="99" y="64"/>
                    <a:pt x="93" y="61"/>
                  </a:cubicBezTo>
                  <a:cubicBezTo>
                    <a:pt x="93" y="61"/>
                    <a:pt x="93" y="61"/>
                    <a:pt x="93" y="61"/>
                  </a:cubicBezTo>
                  <a:cubicBezTo>
                    <a:pt x="91" y="59"/>
                    <a:pt x="86" y="57"/>
                    <a:pt x="80" y="53"/>
                  </a:cubicBezTo>
                  <a:cubicBezTo>
                    <a:pt x="77" y="55"/>
                    <a:pt x="77" y="55"/>
                    <a:pt x="77" y="55"/>
                  </a:cubicBezTo>
                  <a:cubicBezTo>
                    <a:pt x="80" y="57"/>
                    <a:pt x="85" y="60"/>
                    <a:pt x="91" y="63"/>
                  </a:cubicBezTo>
                  <a:cubicBezTo>
                    <a:pt x="91" y="63"/>
                    <a:pt x="91" y="63"/>
                    <a:pt x="99" y="67"/>
                  </a:cubicBezTo>
                  <a:cubicBezTo>
                    <a:pt x="99" y="68"/>
                    <a:pt x="100" y="68"/>
                    <a:pt x="100" y="68"/>
                  </a:cubicBezTo>
                  <a:cubicBezTo>
                    <a:pt x="100" y="68"/>
                    <a:pt x="101" y="68"/>
                    <a:pt x="101" y="68"/>
                  </a:cubicBezTo>
                  <a:cubicBezTo>
                    <a:pt x="101" y="67"/>
                    <a:pt x="102" y="67"/>
                    <a:pt x="102" y="66"/>
                  </a:cubicBezTo>
                  <a:cubicBezTo>
                    <a:pt x="102" y="66"/>
                    <a:pt x="102" y="63"/>
                    <a:pt x="102" y="55"/>
                  </a:cubicBezTo>
                  <a:cubicBezTo>
                    <a:pt x="102" y="54"/>
                    <a:pt x="102" y="54"/>
                    <a:pt x="101" y="54"/>
                  </a:cubicBezTo>
                  <a:cubicBezTo>
                    <a:pt x="101" y="54"/>
                    <a:pt x="101" y="54"/>
                    <a:pt x="90" y="47"/>
                  </a:cubicBezTo>
                  <a:close/>
                  <a:moveTo>
                    <a:pt x="97" y="58"/>
                  </a:moveTo>
                  <a:cubicBezTo>
                    <a:pt x="97" y="57"/>
                    <a:pt x="96" y="57"/>
                    <a:pt x="95" y="57"/>
                  </a:cubicBezTo>
                  <a:cubicBezTo>
                    <a:pt x="95" y="57"/>
                    <a:pt x="94" y="57"/>
                    <a:pt x="94" y="58"/>
                  </a:cubicBezTo>
                  <a:cubicBezTo>
                    <a:pt x="94" y="59"/>
                    <a:pt x="95" y="59"/>
                    <a:pt x="95" y="59"/>
                  </a:cubicBezTo>
                  <a:cubicBezTo>
                    <a:pt x="96" y="59"/>
                    <a:pt x="97" y="59"/>
                    <a:pt x="97" y="58"/>
                  </a:cubicBezTo>
                  <a:close/>
                  <a:moveTo>
                    <a:pt x="146" y="27"/>
                  </a:moveTo>
                  <a:cubicBezTo>
                    <a:pt x="102" y="52"/>
                    <a:pt x="102" y="52"/>
                    <a:pt x="102" y="52"/>
                  </a:cubicBezTo>
                  <a:cubicBezTo>
                    <a:pt x="103" y="53"/>
                    <a:pt x="104" y="54"/>
                    <a:pt x="104" y="55"/>
                  </a:cubicBezTo>
                  <a:cubicBezTo>
                    <a:pt x="104" y="55"/>
                    <a:pt x="104" y="55"/>
                    <a:pt x="104" y="67"/>
                  </a:cubicBezTo>
                  <a:cubicBezTo>
                    <a:pt x="104" y="67"/>
                    <a:pt x="104" y="67"/>
                    <a:pt x="145" y="44"/>
                  </a:cubicBezTo>
                  <a:cubicBezTo>
                    <a:pt x="146" y="43"/>
                    <a:pt x="146" y="42"/>
                    <a:pt x="146" y="41"/>
                  </a:cubicBezTo>
                  <a:cubicBezTo>
                    <a:pt x="146" y="41"/>
                    <a:pt x="146" y="41"/>
                    <a:pt x="146" y="27"/>
                  </a:cubicBezTo>
                  <a:cubicBezTo>
                    <a:pt x="146" y="27"/>
                    <a:pt x="146" y="27"/>
                    <a:pt x="146" y="27"/>
                  </a:cubicBezTo>
                  <a:close/>
                  <a:moveTo>
                    <a:pt x="47" y="51"/>
                  </a:moveTo>
                  <a:cubicBezTo>
                    <a:pt x="47" y="51"/>
                    <a:pt x="47" y="51"/>
                    <a:pt x="47" y="51"/>
                  </a:cubicBezTo>
                  <a:cubicBezTo>
                    <a:pt x="3" y="27"/>
                    <a:pt x="3" y="27"/>
                    <a:pt x="3" y="27"/>
                  </a:cubicBezTo>
                  <a:cubicBezTo>
                    <a:pt x="3" y="27"/>
                    <a:pt x="3" y="27"/>
                    <a:pt x="47" y="1"/>
                  </a:cubicBezTo>
                  <a:cubicBezTo>
                    <a:pt x="48" y="0"/>
                    <a:pt x="48" y="0"/>
                    <a:pt x="49" y="0"/>
                  </a:cubicBezTo>
                  <a:cubicBezTo>
                    <a:pt x="50" y="0"/>
                    <a:pt x="50" y="0"/>
                    <a:pt x="51" y="1"/>
                  </a:cubicBezTo>
                  <a:cubicBezTo>
                    <a:pt x="51" y="1"/>
                    <a:pt x="49" y="0"/>
                    <a:pt x="91" y="24"/>
                  </a:cubicBezTo>
                  <a:cubicBezTo>
                    <a:pt x="92" y="25"/>
                    <a:pt x="92" y="25"/>
                    <a:pt x="92" y="25"/>
                  </a:cubicBezTo>
                  <a:cubicBezTo>
                    <a:pt x="92" y="25"/>
                    <a:pt x="92" y="25"/>
                    <a:pt x="47" y="51"/>
                  </a:cubicBezTo>
                  <a:close/>
                  <a:moveTo>
                    <a:pt x="48" y="55"/>
                  </a:moveTo>
                  <a:cubicBezTo>
                    <a:pt x="48" y="69"/>
                    <a:pt x="48" y="66"/>
                    <a:pt x="48" y="66"/>
                  </a:cubicBezTo>
                  <a:cubicBezTo>
                    <a:pt x="48" y="67"/>
                    <a:pt x="48" y="67"/>
                    <a:pt x="48" y="68"/>
                  </a:cubicBezTo>
                  <a:cubicBezTo>
                    <a:pt x="47" y="68"/>
                    <a:pt x="47" y="68"/>
                    <a:pt x="47" y="68"/>
                  </a:cubicBezTo>
                  <a:cubicBezTo>
                    <a:pt x="46" y="68"/>
                    <a:pt x="46" y="68"/>
                    <a:pt x="46" y="67"/>
                  </a:cubicBezTo>
                  <a:cubicBezTo>
                    <a:pt x="37" y="63"/>
                    <a:pt x="37" y="63"/>
                    <a:pt x="37" y="63"/>
                  </a:cubicBezTo>
                  <a:cubicBezTo>
                    <a:pt x="37" y="63"/>
                    <a:pt x="37" y="63"/>
                    <a:pt x="37" y="63"/>
                  </a:cubicBezTo>
                  <a:cubicBezTo>
                    <a:pt x="17" y="51"/>
                    <a:pt x="8" y="46"/>
                    <a:pt x="8" y="46"/>
                  </a:cubicBezTo>
                  <a:cubicBezTo>
                    <a:pt x="8" y="46"/>
                    <a:pt x="8" y="46"/>
                    <a:pt x="8" y="46"/>
                  </a:cubicBezTo>
                  <a:cubicBezTo>
                    <a:pt x="5" y="44"/>
                    <a:pt x="2" y="43"/>
                    <a:pt x="2" y="43"/>
                  </a:cubicBezTo>
                  <a:cubicBezTo>
                    <a:pt x="1" y="42"/>
                    <a:pt x="1" y="42"/>
                    <a:pt x="1" y="42"/>
                  </a:cubicBezTo>
                  <a:cubicBezTo>
                    <a:pt x="0" y="41"/>
                    <a:pt x="0" y="41"/>
                    <a:pt x="0" y="41"/>
                  </a:cubicBezTo>
                  <a:cubicBezTo>
                    <a:pt x="0" y="27"/>
                    <a:pt x="0" y="30"/>
                    <a:pt x="0" y="30"/>
                  </a:cubicBezTo>
                  <a:cubicBezTo>
                    <a:pt x="0" y="29"/>
                    <a:pt x="1" y="29"/>
                    <a:pt x="1" y="29"/>
                  </a:cubicBezTo>
                  <a:cubicBezTo>
                    <a:pt x="2" y="28"/>
                    <a:pt x="3" y="28"/>
                    <a:pt x="3" y="29"/>
                  </a:cubicBezTo>
                  <a:cubicBezTo>
                    <a:pt x="6" y="30"/>
                    <a:pt x="6" y="30"/>
                    <a:pt x="6" y="30"/>
                  </a:cubicBezTo>
                  <a:cubicBezTo>
                    <a:pt x="6" y="30"/>
                    <a:pt x="6" y="30"/>
                    <a:pt x="6" y="30"/>
                  </a:cubicBezTo>
                  <a:cubicBezTo>
                    <a:pt x="48" y="54"/>
                    <a:pt x="48" y="54"/>
                    <a:pt x="48" y="54"/>
                  </a:cubicBezTo>
                  <a:cubicBezTo>
                    <a:pt x="48" y="54"/>
                    <a:pt x="48" y="54"/>
                    <a:pt x="48" y="55"/>
                  </a:cubicBezTo>
                  <a:close/>
                  <a:moveTo>
                    <a:pt x="45" y="56"/>
                  </a:moveTo>
                  <a:cubicBezTo>
                    <a:pt x="3" y="32"/>
                    <a:pt x="3" y="32"/>
                    <a:pt x="3" y="32"/>
                  </a:cubicBezTo>
                  <a:cubicBezTo>
                    <a:pt x="3" y="43"/>
                    <a:pt x="3" y="40"/>
                    <a:pt x="3" y="40"/>
                  </a:cubicBezTo>
                  <a:cubicBezTo>
                    <a:pt x="3" y="40"/>
                    <a:pt x="3" y="40"/>
                    <a:pt x="3" y="40"/>
                  </a:cubicBezTo>
                  <a:cubicBezTo>
                    <a:pt x="4" y="40"/>
                    <a:pt x="8" y="43"/>
                    <a:pt x="11" y="45"/>
                  </a:cubicBezTo>
                  <a:cubicBezTo>
                    <a:pt x="11" y="45"/>
                    <a:pt x="11" y="45"/>
                    <a:pt x="11" y="44"/>
                  </a:cubicBezTo>
                  <a:cubicBezTo>
                    <a:pt x="27" y="53"/>
                    <a:pt x="36" y="59"/>
                    <a:pt x="40" y="61"/>
                  </a:cubicBezTo>
                  <a:cubicBezTo>
                    <a:pt x="40" y="61"/>
                    <a:pt x="40" y="61"/>
                    <a:pt x="40" y="61"/>
                  </a:cubicBezTo>
                  <a:cubicBezTo>
                    <a:pt x="45" y="64"/>
                    <a:pt x="45" y="64"/>
                    <a:pt x="45" y="64"/>
                  </a:cubicBezTo>
                  <a:cubicBezTo>
                    <a:pt x="45" y="53"/>
                    <a:pt x="45" y="56"/>
                    <a:pt x="45" y="56"/>
                  </a:cubicBezTo>
                  <a:close/>
                  <a:moveTo>
                    <a:pt x="93" y="27"/>
                  </a:moveTo>
                  <a:cubicBezTo>
                    <a:pt x="93" y="27"/>
                    <a:pt x="93" y="27"/>
                    <a:pt x="93" y="27"/>
                  </a:cubicBezTo>
                  <a:cubicBezTo>
                    <a:pt x="49" y="52"/>
                    <a:pt x="49" y="52"/>
                    <a:pt x="49" y="52"/>
                  </a:cubicBezTo>
                  <a:cubicBezTo>
                    <a:pt x="50" y="53"/>
                    <a:pt x="51" y="54"/>
                    <a:pt x="51" y="55"/>
                  </a:cubicBezTo>
                  <a:cubicBezTo>
                    <a:pt x="51" y="55"/>
                    <a:pt x="51" y="55"/>
                    <a:pt x="51" y="67"/>
                  </a:cubicBezTo>
                  <a:cubicBezTo>
                    <a:pt x="51" y="67"/>
                    <a:pt x="51" y="67"/>
                    <a:pt x="91" y="44"/>
                  </a:cubicBezTo>
                  <a:cubicBezTo>
                    <a:pt x="92" y="43"/>
                    <a:pt x="93" y="42"/>
                    <a:pt x="93" y="41"/>
                  </a:cubicBezTo>
                  <a:cubicBezTo>
                    <a:pt x="93" y="41"/>
                    <a:pt x="93" y="41"/>
                    <a:pt x="93" y="27"/>
                  </a:cubicBezTo>
                  <a:cubicBezTo>
                    <a:pt x="93" y="27"/>
                    <a:pt x="93" y="27"/>
                    <a:pt x="93" y="27"/>
                  </a:cubicBezTo>
                  <a:close/>
                  <a:moveTo>
                    <a:pt x="42" y="57"/>
                  </a:moveTo>
                  <a:cubicBezTo>
                    <a:pt x="41" y="57"/>
                    <a:pt x="41" y="57"/>
                    <a:pt x="41" y="58"/>
                  </a:cubicBezTo>
                  <a:cubicBezTo>
                    <a:pt x="41" y="59"/>
                    <a:pt x="41" y="59"/>
                    <a:pt x="42" y="59"/>
                  </a:cubicBezTo>
                  <a:cubicBezTo>
                    <a:pt x="43" y="59"/>
                    <a:pt x="43" y="59"/>
                    <a:pt x="43" y="58"/>
                  </a:cubicBezTo>
                  <a:cubicBezTo>
                    <a:pt x="43" y="57"/>
                    <a:pt x="43" y="57"/>
                    <a:pt x="42"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grpSp>
      <p:grpSp>
        <p:nvGrpSpPr>
          <p:cNvPr id="10" name="Group 9"/>
          <p:cNvGrpSpPr/>
          <p:nvPr/>
        </p:nvGrpSpPr>
        <p:grpSpPr>
          <a:xfrm>
            <a:off x="7303866" y="1481095"/>
            <a:ext cx="2471526" cy="3612252"/>
            <a:chOff x="7884114" y="1385852"/>
            <a:chExt cx="2428662" cy="3549604"/>
          </a:xfrm>
        </p:grpSpPr>
        <p:sp>
          <p:nvSpPr>
            <p:cNvPr id="164" name="Rectangle 163"/>
            <p:cNvSpPr/>
            <p:nvPr/>
          </p:nvSpPr>
          <p:spPr>
            <a:xfrm>
              <a:off x="7884114" y="1385852"/>
              <a:ext cx="2428662" cy="35496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a:gradFill>
                  <a:gsLst>
                    <a:gs pos="0">
                      <a:srgbClr val="EFEFEF"/>
                    </a:gs>
                    <a:gs pos="100000">
                      <a:srgbClr val="EFEFEF"/>
                    </a:gs>
                  </a:gsLst>
                  <a:lin ang="5400000" scaled="0"/>
                </a:gradFill>
              </a:endParaRPr>
            </a:p>
          </p:txBody>
        </p:sp>
        <p:sp>
          <p:nvSpPr>
            <p:cNvPr id="174" name="TextBox 173"/>
            <p:cNvSpPr txBox="1"/>
            <p:nvPr/>
          </p:nvSpPr>
          <p:spPr>
            <a:xfrm>
              <a:off x="7959432" y="3866185"/>
              <a:ext cx="2353344" cy="956224"/>
            </a:xfrm>
            <a:prstGeom prst="rect">
              <a:avLst/>
            </a:prstGeom>
            <a:noFill/>
          </p:spPr>
          <p:txBody>
            <a:bodyPr wrap="square" rtlCol="0">
              <a:spAutoFit/>
            </a:bodyPr>
            <a:lstStyle/>
            <a:p>
              <a:pPr marL="111472" indent="-111472" defTabSz="930507">
                <a:buFont typeface="Arial" pitchFamily="34" charset="0"/>
                <a:buChar char="•"/>
              </a:pPr>
              <a:r>
                <a:rPr lang="en-US" sz="1120" dirty="0">
                  <a:gradFill>
                    <a:gsLst>
                      <a:gs pos="0">
                        <a:srgbClr val="FFFFFF"/>
                      </a:gs>
                      <a:gs pos="100000">
                        <a:srgbClr val="FFFFFF"/>
                      </a:gs>
                    </a:gsLst>
                    <a:lin ang="0" scaled="0"/>
                  </a:gradFill>
                  <a:ea typeface="ＭＳ Ｐゴシック" charset="-128"/>
                </a:rPr>
                <a:t>Extended scale out</a:t>
              </a:r>
            </a:p>
            <a:p>
              <a:pPr marL="111472" indent="-111472" defTabSz="930507">
                <a:buFont typeface="Arial" pitchFamily="34" charset="0"/>
                <a:buChar char="•"/>
              </a:pPr>
              <a:r>
                <a:rPr lang="en-US" sz="1120" dirty="0">
                  <a:gradFill>
                    <a:gsLst>
                      <a:gs pos="0">
                        <a:srgbClr val="FFFFFF"/>
                      </a:gs>
                      <a:gs pos="100000">
                        <a:srgbClr val="FFFFFF"/>
                      </a:gs>
                    </a:gsLst>
                    <a:lin ang="0" scaled="0"/>
                  </a:gradFill>
                  <a:ea typeface="ＭＳ Ｐゴシック" charset="-128"/>
                </a:rPr>
                <a:t>Advanced replication</a:t>
              </a:r>
            </a:p>
            <a:p>
              <a:pPr marL="111472" indent="-111472" defTabSz="930507">
                <a:buFont typeface="Arial" pitchFamily="34" charset="0"/>
                <a:buChar char="•"/>
              </a:pPr>
              <a:r>
                <a:rPr lang="en-US" sz="1120" dirty="0">
                  <a:gradFill>
                    <a:gsLst>
                      <a:gs pos="0">
                        <a:srgbClr val="FFFFFF"/>
                      </a:gs>
                      <a:gs pos="100000">
                        <a:srgbClr val="FFFFFF"/>
                      </a:gs>
                    </a:gsLst>
                    <a:lin ang="0" scaled="0"/>
                  </a:gradFill>
                  <a:ea typeface="ＭＳ Ｐゴシック" charset="-128"/>
                </a:rPr>
                <a:t>Advanced power management</a:t>
              </a:r>
            </a:p>
            <a:p>
              <a:pPr marL="111472" indent="-111472" defTabSz="930507">
                <a:buFont typeface="Arial" pitchFamily="34" charset="0"/>
                <a:buChar char="•"/>
              </a:pPr>
              <a:r>
                <a:rPr lang="en-US" sz="1120" dirty="0">
                  <a:gradFill>
                    <a:gsLst>
                      <a:gs pos="0">
                        <a:srgbClr val="FFFFFF"/>
                      </a:gs>
                      <a:gs pos="100000">
                        <a:srgbClr val="FFFFFF"/>
                      </a:gs>
                    </a:gsLst>
                    <a:lin ang="0" scaled="0"/>
                  </a:gradFill>
                  <a:ea typeface="ＭＳ Ｐゴシック" charset="-128"/>
                </a:rPr>
                <a:t>Advanced performance options</a:t>
              </a:r>
            </a:p>
            <a:p>
              <a:pPr marL="111472" indent="-111472" defTabSz="930507">
                <a:buFont typeface="Arial" pitchFamily="34" charset="0"/>
                <a:buChar char="•"/>
              </a:pPr>
              <a:r>
                <a:rPr lang="en-US" sz="1120" dirty="0">
                  <a:gradFill>
                    <a:gsLst>
                      <a:gs pos="0">
                        <a:srgbClr val="FFFFFF"/>
                      </a:gs>
                      <a:gs pos="100000">
                        <a:srgbClr val="FFFFFF"/>
                      </a:gs>
                    </a:gsLst>
                    <a:lin ang="0" scaled="0"/>
                  </a:gradFill>
                  <a:ea typeface="ＭＳ Ｐゴシック" charset="-128"/>
                </a:rPr>
                <a:t>…</a:t>
              </a:r>
            </a:p>
          </p:txBody>
        </p:sp>
        <p:sp>
          <p:nvSpPr>
            <p:cNvPr id="170" name="Rectangle 169"/>
            <p:cNvSpPr/>
            <p:nvPr/>
          </p:nvSpPr>
          <p:spPr>
            <a:xfrm>
              <a:off x="8214665" y="1538253"/>
              <a:ext cx="1774870" cy="1186067"/>
            </a:xfrm>
            <a:prstGeom prst="rect">
              <a:avLst/>
            </a:prstGeom>
            <a:solidFill>
              <a:srgbClr val="002050"/>
            </a:solidFill>
            <a:ln>
              <a:noFill/>
            </a:ln>
            <a:scene3d>
              <a:camera prst="orthographicFront"/>
              <a:lightRig rig="threePt" dir="t"/>
            </a:scene3d>
            <a:sp3d prstMaterial="metal">
              <a:extrusionClr>
                <a:schemeClr val="bg1"/>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507"/>
              <a:endParaRPr lang="en-US" sz="1832">
                <a:solidFill>
                  <a:prstClr val="white"/>
                </a:solidFill>
              </a:endParaRPr>
            </a:p>
          </p:txBody>
        </p:sp>
        <p:sp>
          <p:nvSpPr>
            <p:cNvPr id="151" name="Rectangle 150"/>
            <p:cNvSpPr/>
            <p:nvPr/>
          </p:nvSpPr>
          <p:spPr>
            <a:xfrm>
              <a:off x="8214664" y="2794139"/>
              <a:ext cx="1774869" cy="937109"/>
            </a:xfrm>
            <a:prstGeom prst="rect">
              <a:avLst/>
            </a:prstGeom>
            <a:solidFill>
              <a:srgbClr val="002050"/>
            </a:solidFill>
            <a:ln>
              <a:noFill/>
            </a:ln>
            <a:scene3d>
              <a:camera prst="orthographicFront"/>
              <a:lightRig rig="threePt" dir="t"/>
            </a:scene3d>
            <a:sp3d prstMaterial="metal">
              <a:extrusionClr>
                <a:schemeClr val="bg1"/>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507"/>
              <a:endParaRPr lang="en-US" sz="1832" dirty="0">
                <a:solidFill>
                  <a:prstClr val="white"/>
                </a:solidFill>
              </a:endParaRPr>
            </a:p>
          </p:txBody>
        </p:sp>
        <p:sp>
          <p:nvSpPr>
            <p:cNvPr id="130" name="TextBox 129"/>
            <p:cNvSpPr txBox="1"/>
            <p:nvPr/>
          </p:nvSpPr>
          <p:spPr>
            <a:xfrm>
              <a:off x="8341313" y="3357073"/>
              <a:ext cx="1534497" cy="375035"/>
            </a:xfrm>
            <a:prstGeom prst="rect">
              <a:avLst/>
            </a:prstGeom>
            <a:noFill/>
          </p:spPr>
          <p:txBody>
            <a:bodyPr wrap="square" rtlCol="0">
              <a:spAutoFit/>
            </a:bodyPr>
            <a:lstStyle/>
            <a:p>
              <a:pPr algn="ctr" defTabSz="930507"/>
              <a:r>
                <a:rPr lang="en-US" sz="916" b="1" dirty="0">
                  <a:gradFill>
                    <a:gsLst>
                      <a:gs pos="0">
                        <a:srgbClr val="FFFFFF"/>
                      </a:gs>
                      <a:gs pos="100000">
                        <a:srgbClr val="FFFFFF"/>
                      </a:gs>
                    </a:gsLst>
                    <a:lin ang="0" scaled="0"/>
                  </a:gradFill>
                  <a:ea typeface="ＭＳ Ｐゴシック" charset="-128"/>
                </a:rPr>
                <a:t>Storage Arrays</a:t>
              </a:r>
            </a:p>
            <a:p>
              <a:pPr algn="ctr" defTabSz="930507"/>
              <a:r>
                <a:rPr lang="en-US" sz="916" b="1" dirty="0">
                  <a:gradFill>
                    <a:gsLst>
                      <a:gs pos="0">
                        <a:srgbClr val="FFFFFF"/>
                      </a:gs>
                      <a:gs pos="100000">
                        <a:srgbClr val="FFFFFF"/>
                      </a:gs>
                    </a:gsLst>
                    <a:lin ang="4200000" scaled="0"/>
                  </a:gradFill>
                  <a:ea typeface="ＭＳ Ｐゴシック" charset="-128"/>
                </a:rPr>
                <a:t> (</a:t>
              </a:r>
              <a:r>
                <a:rPr lang="en-US" sz="916" b="1" dirty="0" err="1">
                  <a:gradFill>
                    <a:gsLst>
                      <a:gs pos="0">
                        <a:srgbClr val="FFFFFF"/>
                      </a:gs>
                      <a:gs pos="100000">
                        <a:srgbClr val="FFFFFF"/>
                      </a:gs>
                    </a:gsLst>
                    <a:lin ang="4200000" scaled="0"/>
                  </a:gradFill>
                  <a:ea typeface="ＭＳ Ｐゴシック" charset="-128"/>
                </a:rPr>
                <a:t>iSCSI</a:t>
              </a:r>
              <a:r>
                <a:rPr lang="en-US" sz="916" b="1" dirty="0">
                  <a:gradFill>
                    <a:gsLst>
                      <a:gs pos="0">
                        <a:srgbClr val="FFFFFF"/>
                      </a:gs>
                      <a:gs pos="100000">
                        <a:srgbClr val="FFFFFF"/>
                      </a:gs>
                    </a:gsLst>
                    <a:lin ang="4200000" scaled="0"/>
                  </a:gradFill>
                  <a:ea typeface="ＭＳ Ｐゴシック" charset="-128"/>
                </a:rPr>
                <a:t>/FC, SMB/NFS)</a:t>
              </a:r>
              <a:endParaRPr lang="en-US" sz="712" b="1" dirty="0">
                <a:gradFill>
                  <a:gsLst>
                    <a:gs pos="0">
                      <a:srgbClr val="FFFFFF"/>
                    </a:gs>
                    <a:gs pos="100000">
                      <a:srgbClr val="FFFFFF"/>
                    </a:gs>
                  </a:gsLst>
                  <a:lin ang="4200000" scaled="0"/>
                </a:gradFill>
                <a:ea typeface="ＭＳ Ｐゴシック" charset="-128"/>
              </a:endParaRPr>
            </a:p>
          </p:txBody>
        </p:sp>
        <p:sp>
          <p:nvSpPr>
            <p:cNvPr id="161" name="TextBox 160"/>
            <p:cNvSpPr txBox="1"/>
            <p:nvPr/>
          </p:nvSpPr>
          <p:spPr>
            <a:xfrm>
              <a:off x="8173754" y="2470404"/>
              <a:ext cx="1849382" cy="257435"/>
            </a:xfrm>
            <a:prstGeom prst="rect">
              <a:avLst/>
            </a:prstGeom>
            <a:noFill/>
          </p:spPr>
          <p:txBody>
            <a:bodyPr wrap="square" rtlCol="0">
              <a:spAutoFit/>
            </a:bodyPr>
            <a:lstStyle/>
            <a:p>
              <a:pPr algn="ctr" defTabSz="930507"/>
              <a:r>
                <a:rPr lang="en-US" sz="1069" b="1" dirty="0">
                  <a:gradFill>
                    <a:gsLst>
                      <a:gs pos="0">
                        <a:srgbClr val="FFFFFF"/>
                      </a:gs>
                      <a:gs pos="100000">
                        <a:srgbClr val="FFFFFF"/>
                      </a:gs>
                    </a:gsLst>
                    <a:lin ang="0" scaled="0"/>
                  </a:gradFill>
                  <a:ea typeface="ＭＳ Ｐゴシック" charset="-128"/>
                </a:rPr>
                <a:t>Scale out Server Cluster</a:t>
              </a:r>
            </a:p>
          </p:txBody>
        </p:sp>
        <p:grpSp>
          <p:nvGrpSpPr>
            <p:cNvPr id="65" name="Group 64"/>
            <p:cNvGrpSpPr/>
            <p:nvPr/>
          </p:nvGrpSpPr>
          <p:grpSpPr>
            <a:xfrm>
              <a:off x="8714064" y="2855896"/>
              <a:ext cx="735202" cy="488606"/>
              <a:chOff x="10105039" y="3105067"/>
              <a:chExt cx="1230875" cy="818025"/>
            </a:xfrm>
          </p:grpSpPr>
          <p:sp>
            <p:nvSpPr>
              <p:cNvPr id="136" name="Freeform 14"/>
              <p:cNvSpPr>
                <a:spLocks noEditPoints="1"/>
              </p:cNvSpPr>
              <p:nvPr/>
            </p:nvSpPr>
            <p:spPr bwMode="auto">
              <a:xfrm>
                <a:off x="10105039" y="3418647"/>
                <a:ext cx="1229563" cy="301791"/>
              </a:xfrm>
              <a:custGeom>
                <a:avLst/>
                <a:gdLst>
                  <a:gd name="T0" fmla="*/ 155 w 200"/>
                  <a:gd name="T1" fmla="*/ 47 h 49"/>
                  <a:gd name="T2" fmla="*/ 152 w 200"/>
                  <a:gd name="T3" fmla="*/ 48 h 49"/>
                  <a:gd name="T4" fmla="*/ 133 w 200"/>
                  <a:gd name="T5" fmla="*/ 34 h 49"/>
                  <a:gd name="T6" fmla="*/ 152 w 200"/>
                  <a:gd name="T7" fmla="*/ 45 h 49"/>
                  <a:gd name="T8" fmla="*/ 143 w 200"/>
                  <a:gd name="T9" fmla="*/ 28 h 49"/>
                  <a:gd name="T10" fmla="*/ 156 w 200"/>
                  <a:gd name="T11" fmla="*/ 33 h 49"/>
                  <a:gd name="T12" fmla="*/ 198 w 200"/>
                  <a:gd name="T13" fmla="*/ 25 h 49"/>
                  <a:gd name="T14" fmla="*/ 200 w 200"/>
                  <a:gd name="T15" fmla="*/ 8 h 49"/>
                  <a:gd name="T16" fmla="*/ 148 w 200"/>
                  <a:gd name="T17" fmla="*/ 39 h 49"/>
                  <a:gd name="T18" fmla="*/ 90 w 200"/>
                  <a:gd name="T19" fmla="*/ 28 h 49"/>
                  <a:gd name="T20" fmla="*/ 99 w 200"/>
                  <a:gd name="T21" fmla="*/ 45 h 49"/>
                  <a:gd name="T22" fmla="*/ 80 w 200"/>
                  <a:gd name="T23" fmla="*/ 34 h 49"/>
                  <a:gd name="T24" fmla="*/ 99 w 200"/>
                  <a:gd name="T25" fmla="*/ 48 h 49"/>
                  <a:gd name="T26" fmla="*/ 102 w 200"/>
                  <a:gd name="T27" fmla="*/ 47 h 49"/>
                  <a:gd name="T28" fmla="*/ 90 w 200"/>
                  <a:gd name="T29" fmla="*/ 28 h 49"/>
                  <a:gd name="T30" fmla="*/ 94 w 200"/>
                  <a:gd name="T31" fmla="*/ 39 h 49"/>
                  <a:gd name="T32" fmla="*/ 127 w 200"/>
                  <a:gd name="T33" fmla="*/ 5 h 49"/>
                  <a:gd name="T34" fmla="*/ 102 w 200"/>
                  <a:gd name="T35" fmla="*/ 19 h 49"/>
                  <a:gd name="T36" fmla="*/ 95 w 200"/>
                  <a:gd name="T37" fmla="*/ 17 h 49"/>
                  <a:gd name="T38" fmla="*/ 95 w 200"/>
                  <a:gd name="T39" fmla="*/ 22 h 49"/>
                  <a:gd name="T40" fmla="*/ 100 w 200"/>
                  <a:gd name="T41" fmla="*/ 32 h 49"/>
                  <a:gd name="T42" fmla="*/ 42 w 200"/>
                  <a:gd name="T43" fmla="*/ 40 h 49"/>
                  <a:gd name="T44" fmla="*/ 41 w 200"/>
                  <a:gd name="T45" fmla="*/ 39 h 49"/>
                  <a:gd name="T46" fmla="*/ 158 w 200"/>
                  <a:gd name="T47" fmla="*/ 18 h 49"/>
                  <a:gd name="T48" fmla="*/ 153 w 200"/>
                  <a:gd name="T49" fmla="*/ 19 h 49"/>
                  <a:gd name="T50" fmla="*/ 148 w 200"/>
                  <a:gd name="T51" fmla="*/ 20 h 49"/>
                  <a:gd name="T52" fmla="*/ 146 w 200"/>
                  <a:gd name="T53" fmla="*/ 27 h 49"/>
                  <a:gd name="T54" fmla="*/ 199 w 200"/>
                  <a:gd name="T55" fmla="*/ 6 h 49"/>
                  <a:gd name="T56" fmla="*/ 144 w 200"/>
                  <a:gd name="T57" fmla="*/ 14 h 49"/>
                  <a:gd name="T58" fmla="*/ 102 w 200"/>
                  <a:gd name="T59" fmla="*/ 33 h 49"/>
                  <a:gd name="T60" fmla="*/ 145 w 200"/>
                  <a:gd name="T61" fmla="*/ 25 h 49"/>
                  <a:gd name="T62" fmla="*/ 144 w 200"/>
                  <a:gd name="T63" fmla="*/ 14 h 49"/>
                  <a:gd name="T64" fmla="*/ 48 w 200"/>
                  <a:gd name="T65" fmla="*/ 47 h 49"/>
                  <a:gd name="T66" fmla="*/ 46 w 200"/>
                  <a:gd name="T67" fmla="*/ 48 h 49"/>
                  <a:gd name="T68" fmla="*/ 8 w 200"/>
                  <a:gd name="T69" fmla="*/ 27 h 49"/>
                  <a:gd name="T70" fmla="*/ 0 w 200"/>
                  <a:gd name="T71" fmla="*/ 22 h 49"/>
                  <a:gd name="T72" fmla="*/ 3 w 200"/>
                  <a:gd name="T73" fmla="*/ 10 h 49"/>
                  <a:gd name="T74" fmla="*/ 48 w 200"/>
                  <a:gd name="T75" fmla="*/ 35 h 49"/>
                  <a:gd name="T76" fmla="*/ 3 w 200"/>
                  <a:gd name="T77" fmla="*/ 21 h 49"/>
                  <a:gd name="T78" fmla="*/ 11 w 200"/>
                  <a:gd name="T79" fmla="*/ 25 h 49"/>
                  <a:gd name="T80" fmla="*/ 45 w 200"/>
                  <a:gd name="T81" fmla="*/ 45 h 49"/>
                  <a:gd name="T82" fmla="*/ 89 w 200"/>
                  <a:gd name="T83" fmla="*/ 14 h 49"/>
                  <a:gd name="T84" fmla="*/ 51 w 200"/>
                  <a:gd name="T85" fmla="*/ 36 h 49"/>
                  <a:gd name="T86" fmla="*/ 93 w 200"/>
                  <a:gd name="T87" fmla="*/ 22 h 49"/>
                  <a:gd name="T88" fmla="*/ 74 w 200"/>
                  <a:gd name="T89" fmla="*/ 5 h 49"/>
                  <a:gd name="T90" fmla="*/ 49 w 200"/>
                  <a:gd name="T91" fmla="*/ 19 h 49"/>
                  <a:gd name="T92" fmla="*/ 37 w 200"/>
                  <a:gd name="T93" fmla="*/ 14 h 49"/>
                  <a:gd name="T94" fmla="*/ 3 w 200"/>
                  <a:gd name="T95" fmla="*/ 8 h 49"/>
                  <a:gd name="T96" fmla="*/ 74 w 200"/>
                  <a:gd name="T9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49">
                    <a:moveTo>
                      <a:pt x="155" y="35"/>
                    </a:moveTo>
                    <a:cubicBezTo>
                      <a:pt x="155" y="35"/>
                      <a:pt x="155" y="35"/>
                      <a:pt x="155" y="36"/>
                    </a:cubicBezTo>
                    <a:cubicBezTo>
                      <a:pt x="155" y="44"/>
                      <a:pt x="155" y="47"/>
                      <a:pt x="155" y="47"/>
                    </a:cubicBezTo>
                    <a:cubicBezTo>
                      <a:pt x="155" y="48"/>
                      <a:pt x="155" y="48"/>
                      <a:pt x="154" y="49"/>
                    </a:cubicBezTo>
                    <a:cubicBezTo>
                      <a:pt x="154" y="49"/>
                      <a:pt x="154" y="49"/>
                      <a:pt x="153" y="49"/>
                    </a:cubicBezTo>
                    <a:cubicBezTo>
                      <a:pt x="153" y="49"/>
                      <a:pt x="153" y="49"/>
                      <a:pt x="152" y="48"/>
                    </a:cubicBezTo>
                    <a:cubicBezTo>
                      <a:pt x="144" y="44"/>
                      <a:pt x="144" y="44"/>
                      <a:pt x="144" y="44"/>
                    </a:cubicBezTo>
                    <a:cubicBezTo>
                      <a:pt x="138" y="40"/>
                      <a:pt x="134" y="38"/>
                      <a:pt x="130" y="36"/>
                    </a:cubicBezTo>
                    <a:cubicBezTo>
                      <a:pt x="133" y="34"/>
                      <a:pt x="133" y="34"/>
                      <a:pt x="133" y="34"/>
                    </a:cubicBezTo>
                    <a:cubicBezTo>
                      <a:pt x="140" y="38"/>
                      <a:pt x="144" y="40"/>
                      <a:pt x="147" y="42"/>
                    </a:cubicBezTo>
                    <a:cubicBezTo>
                      <a:pt x="147" y="42"/>
                      <a:pt x="147" y="42"/>
                      <a:pt x="147" y="42"/>
                    </a:cubicBezTo>
                    <a:cubicBezTo>
                      <a:pt x="152" y="45"/>
                      <a:pt x="152" y="45"/>
                      <a:pt x="152" y="45"/>
                    </a:cubicBezTo>
                    <a:cubicBezTo>
                      <a:pt x="152" y="40"/>
                      <a:pt x="152" y="38"/>
                      <a:pt x="152" y="37"/>
                    </a:cubicBezTo>
                    <a:cubicBezTo>
                      <a:pt x="148" y="34"/>
                      <a:pt x="143" y="32"/>
                      <a:pt x="140" y="30"/>
                    </a:cubicBezTo>
                    <a:cubicBezTo>
                      <a:pt x="143" y="28"/>
                      <a:pt x="143" y="28"/>
                      <a:pt x="143" y="28"/>
                    </a:cubicBezTo>
                    <a:cubicBezTo>
                      <a:pt x="155" y="35"/>
                      <a:pt x="155" y="35"/>
                      <a:pt x="155" y="35"/>
                    </a:cubicBezTo>
                    <a:close/>
                    <a:moveTo>
                      <a:pt x="200" y="8"/>
                    </a:moveTo>
                    <a:cubicBezTo>
                      <a:pt x="156" y="33"/>
                      <a:pt x="156" y="33"/>
                      <a:pt x="156" y="33"/>
                    </a:cubicBezTo>
                    <a:cubicBezTo>
                      <a:pt x="157" y="34"/>
                      <a:pt x="157" y="35"/>
                      <a:pt x="157" y="36"/>
                    </a:cubicBezTo>
                    <a:cubicBezTo>
                      <a:pt x="157" y="36"/>
                      <a:pt x="157" y="36"/>
                      <a:pt x="157" y="48"/>
                    </a:cubicBezTo>
                    <a:cubicBezTo>
                      <a:pt x="157" y="48"/>
                      <a:pt x="157" y="48"/>
                      <a:pt x="198" y="25"/>
                    </a:cubicBezTo>
                    <a:cubicBezTo>
                      <a:pt x="199" y="24"/>
                      <a:pt x="200" y="23"/>
                      <a:pt x="200" y="22"/>
                    </a:cubicBezTo>
                    <a:cubicBezTo>
                      <a:pt x="200" y="22"/>
                      <a:pt x="200" y="22"/>
                      <a:pt x="200" y="8"/>
                    </a:cubicBezTo>
                    <a:cubicBezTo>
                      <a:pt x="200" y="8"/>
                      <a:pt x="200" y="8"/>
                      <a:pt x="200" y="8"/>
                    </a:cubicBezTo>
                    <a:close/>
                    <a:moveTo>
                      <a:pt x="150" y="39"/>
                    </a:moveTo>
                    <a:cubicBezTo>
                      <a:pt x="150" y="38"/>
                      <a:pt x="150" y="38"/>
                      <a:pt x="149" y="38"/>
                    </a:cubicBezTo>
                    <a:cubicBezTo>
                      <a:pt x="148" y="38"/>
                      <a:pt x="148" y="38"/>
                      <a:pt x="148" y="39"/>
                    </a:cubicBezTo>
                    <a:cubicBezTo>
                      <a:pt x="148" y="40"/>
                      <a:pt x="148" y="40"/>
                      <a:pt x="149" y="40"/>
                    </a:cubicBezTo>
                    <a:cubicBezTo>
                      <a:pt x="150" y="40"/>
                      <a:pt x="150" y="40"/>
                      <a:pt x="150" y="39"/>
                    </a:cubicBezTo>
                    <a:close/>
                    <a:moveTo>
                      <a:pt x="90" y="28"/>
                    </a:moveTo>
                    <a:cubicBezTo>
                      <a:pt x="86" y="30"/>
                      <a:pt x="86" y="30"/>
                      <a:pt x="86" y="30"/>
                    </a:cubicBezTo>
                    <a:cubicBezTo>
                      <a:pt x="90" y="32"/>
                      <a:pt x="94" y="35"/>
                      <a:pt x="99" y="37"/>
                    </a:cubicBezTo>
                    <a:cubicBezTo>
                      <a:pt x="99" y="38"/>
                      <a:pt x="99" y="40"/>
                      <a:pt x="99" y="45"/>
                    </a:cubicBezTo>
                    <a:cubicBezTo>
                      <a:pt x="99" y="45"/>
                      <a:pt x="99" y="45"/>
                      <a:pt x="93" y="42"/>
                    </a:cubicBezTo>
                    <a:cubicBezTo>
                      <a:pt x="93" y="42"/>
                      <a:pt x="93" y="42"/>
                      <a:pt x="93" y="42"/>
                    </a:cubicBezTo>
                    <a:cubicBezTo>
                      <a:pt x="91" y="40"/>
                      <a:pt x="86" y="38"/>
                      <a:pt x="80" y="34"/>
                    </a:cubicBezTo>
                    <a:cubicBezTo>
                      <a:pt x="77" y="36"/>
                      <a:pt x="77" y="36"/>
                      <a:pt x="77" y="36"/>
                    </a:cubicBezTo>
                    <a:cubicBezTo>
                      <a:pt x="80" y="38"/>
                      <a:pt x="85" y="41"/>
                      <a:pt x="91" y="44"/>
                    </a:cubicBezTo>
                    <a:cubicBezTo>
                      <a:pt x="91" y="44"/>
                      <a:pt x="91" y="44"/>
                      <a:pt x="99" y="48"/>
                    </a:cubicBezTo>
                    <a:cubicBezTo>
                      <a:pt x="99" y="49"/>
                      <a:pt x="100" y="49"/>
                      <a:pt x="100" y="49"/>
                    </a:cubicBezTo>
                    <a:cubicBezTo>
                      <a:pt x="100" y="49"/>
                      <a:pt x="101" y="49"/>
                      <a:pt x="101" y="49"/>
                    </a:cubicBezTo>
                    <a:cubicBezTo>
                      <a:pt x="101" y="48"/>
                      <a:pt x="102" y="48"/>
                      <a:pt x="102" y="47"/>
                    </a:cubicBezTo>
                    <a:cubicBezTo>
                      <a:pt x="102" y="47"/>
                      <a:pt x="102" y="44"/>
                      <a:pt x="102" y="36"/>
                    </a:cubicBezTo>
                    <a:cubicBezTo>
                      <a:pt x="102" y="35"/>
                      <a:pt x="102" y="35"/>
                      <a:pt x="101" y="35"/>
                    </a:cubicBezTo>
                    <a:cubicBezTo>
                      <a:pt x="101" y="35"/>
                      <a:pt x="101" y="35"/>
                      <a:pt x="90" y="28"/>
                    </a:cubicBezTo>
                    <a:close/>
                    <a:moveTo>
                      <a:pt x="97" y="39"/>
                    </a:moveTo>
                    <a:cubicBezTo>
                      <a:pt x="97" y="38"/>
                      <a:pt x="96" y="38"/>
                      <a:pt x="95" y="38"/>
                    </a:cubicBezTo>
                    <a:cubicBezTo>
                      <a:pt x="95" y="38"/>
                      <a:pt x="94" y="38"/>
                      <a:pt x="94" y="39"/>
                    </a:cubicBezTo>
                    <a:cubicBezTo>
                      <a:pt x="94" y="40"/>
                      <a:pt x="95" y="40"/>
                      <a:pt x="95" y="40"/>
                    </a:cubicBezTo>
                    <a:cubicBezTo>
                      <a:pt x="96" y="40"/>
                      <a:pt x="97" y="40"/>
                      <a:pt x="97" y="39"/>
                    </a:cubicBezTo>
                    <a:close/>
                    <a:moveTo>
                      <a:pt x="127" y="5"/>
                    </a:moveTo>
                    <a:cubicBezTo>
                      <a:pt x="105" y="18"/>
                      <a:pt x="105" y="18"/>
                      <a:pt x="105" y="18"/>
                    </a:cubicBezTo>
                    <a:cubicBezTo>
                      <a:pt x="104" y="18"/>
                      <a:pt x="104" y="18"/>
                      <a:pt x="104" y="18"/>
                    </a:cubicBezTo>
                    <a:cubicBezTo>
                      <a:pt x="102" y="19"/>
                      <a:pt x="102" y="19"/>
                      <a:pt x="102" y="19"/>
                    </a:cubicBezTo>
                    <a:cubicBezTo>
                      <a:pt x="101" y="19"/>
                      <a:pt x="101" y="19"/>
                      <a:pt x="100" y="19"/>
                    </a:cubicBezTo>
                    <a:cubicBezTo>
                      <a:pt x="99" y="19"/>
                      <a:pt x="98" y="19"/>
                      <a:pt x="98" y="19"/>
                    </a:cubicBezTo>
                    <a:cubicBezTo>
                      <a:pt x="97" y="18"/>
                      <a:pt x="96" y="18"/>
                      <a:pt x="95" y="17"/>
                    </a:cubicBezTo>
                    <a:cubicBezTo>
                      <a:pt x="95" y="20"/>
                      <a:pt x="95" y="20"/>
                      <a:pt x="95" y="20"/>
                    </a:cubicBezTo>
                    <a:cubicBezTo>
                      <a:pt x="95" y="22"/>
                      <a:pt x="95" y="22"/>
                      <a:pt x="95" y="22"/>
                    </a:cubicBezTo>
                    <a:cubicBezTo>
                      <a:pt x="95" y="22"/>
                      <a:pt x="95" y="22"/>
                      <a:pt x="95" y="22"/>
                    </a:cubicBezTo>
                    <a:cubicBezTo>
                      <a:pt x="95" y="24"/>
                      <a:pt x="94" y="26"/>
                      <a:pt x="93" y="27"/>
                    </a:cubicBezTo>
                    <a:cubicBezTo>
                      <a:pt x="92" y="27"/>
                      <a:pt x="92" y="27"/>
                      <a:pt x="92" y="27"/>
                    </a:cubicBezTo>
                    <a:cubicBezTo>
                      <a:pt x="100" y="32"/>
                      <a:pt x="100" y="32"/>
                      <a:pt x="100" y="32"/>
                    </a:cubicBezTo>
                    <a:cubicBezTo>
                      <a:pt x="120" y="21"/>
                      <a:pt x="131" y="14"/>
                      <a:pt x="137" y="11"/>
                    </a:cubicBezTo>
                    <a:lnTo>
                      <a:pt x="127" y="5"/>
                    </a:lnTo>
                    <a:close/>
                    <a:moveTo>
                      <a:pt x="42" y="40"/>
                    </a:moveTo>
                    <a:cubicBezTo>
                      <a:pt x="43" y="40"/>
                      <a:pt x="43" y="40"/>
                      <a:pt x="43" y="39"/>
                    </a:cubicBezTo>
                    <a:cubicBezTo>
                      <a:pt x="43" y="38"/>
                      <a:pt x="43" y="38"/>
                      <a:pt x="42" y="38"/>
                    </a:cubicBezTo>
                    <a:cubicBezTo>
                      <a:pt x="41" y="38"/>
                      <a:pt x="41" y="38"/>
                      <a:pt x="41" y="39"/>
                    </a:cubicBezTo>
                    <a:cubicBezTo>
                      <a:pt x="41" y="40"/>
                      <a:pt x="41" y="40"/>
                      <a:pt x="42" y="40"/>
                    </a:cubicBezTo>
                    <a:close/>
                    <a:moveTo>
                      <a:pt x="189" y="0"/>
                    </a:moveTo>
                    <a:cubicBezTo>
                      <a:pt x="158" y="18"/>
                      <a:pt x="158" y="18"/>
                      <a:pt x="158" y="18"/>
                    </a:cubicBezTo>
                    <a:cubicBezTo>
                      <a:pt x="158" y="18"/>
                      <a:pt x="158" y="18"/>
                      <a:pt x="157" y="18"/>
                    </a:cubicBezTo>
                    <a:cubicBezTo>
                      <a:pt x="156" y="19"/>
                      <a:pt x="156" y="19"/>
                      <a:pt x="156" y="19"/>
                    </a:cubicBezTo>
                    <a:cubicBezTo>
                      <a:pt x="155" y="19"/>
                      <a:pt x="154" y="19"/>
                      <a:pt x="153" y="19"/>
                    </a:cubicBezTo>
                    <a:cubicBezTo>
                      <a:pt x="153" y="19"/>
                      <a:pt x="152" y="19"/>
                      <a:pt x="151" y="19"/>
                    </a:cubicBezTo>
                    <a:cubicBezTo>
                      <a:pt x="150" y="18"/>
                      <a:pt x="149" y="17"/>
                      <a:pt x="148" y="17"/>
                    </a:cubicBezTo>
                    <a:cubicBezTo>
                      <a:pt x="148" y="20"/>
                      <a:pt x="148" y="20"/>
                      <a:pt x="148" y="20"/>
                    </a:cubicBezTo>
                    <a:cubicBezTo>
                      <a:pt x="148" y="22"/>
                      <a:pt x="148" y="22"/>
                      <a:pt x="148" y="22"/>
                    </a:cubicBezTo>
                    <a:cubicBezTo>
                      <a:pt x="148" y="22"/>
                      <a:pt x="148" y="22"/>
                      <a:pt x="148" y="22"/>
                    </a:cubicBezTo>
                    <a:cubicBezTo>
                      <a:pt x="148" y="24"/>
                      <a:pt x="147" y="26"/>
                      <a:pt x="146" y="27"/>
                    </a:cubicBezTo>
                    <a:cubicBezTo>
                      <a:pt x="145" y="27"/>
                      <a:pt x="145" y="27"/>
                      <a:pt x="145" y="27"/>
                    </a:cubicBezTo>
                    <a:cubicBezTo>
                      <a:pt x="154" y="32"/>
                      <a:pt x="154" y="32"/>
                      <a:pt x="154" y="32"/>
                    </a:cubicBezTo>
                    <a:cubicBezTo>
                      <a:pt x="199" y="6"/>
                      <a:pt x="199" y="6"/>
                      <a:pt x="199" y="6"/>
                    </a:cubicBezTo>
                    <a:cubicBezTo>
                      <a:pt x="198" y="6"/>
                      <a:pt x="198" y="6"/>
                      <a:pt x="198" y="5"/>
                    </a:cubicBezTo>
                    <a:cubicBezTo>
                      <a:pt x="195" y="4"/>
                      <a:pt x="192" y="2"/>
                      <a:pt x="189" y="0"/>
                    </a:cubicBezTo>
                    <a:close/>
                    <a:moveTo>
                      <a:pt x="144" y="14"/>
                    </a:moveTo>
                    <a:cubicBezTo>
                      <a:pt x="143" y="14"/>
                      <a:pt x="143" y="14"/>
                      <a:pt x="143" y="14"/>
                    </a:cubicBezTo>
                    <a:cubicBezTo>
                      <a:pt x="139" y="12"/>
                      <a:pt x="139" y="12"/>
                      <a:pt x="139" y="12"/>
                    </a:cubicBezTo>
                    <a:cubicBezTo>
                      <a:pt x="102" y="33"/>
                      <a:pt x="102" y="33"/>
                      <a:pt x="102" y="33"/>
                    </a:cubicBezTo>
                    <a:cubicBezTo>
                      <a:pt x="103" y="34"/>
                      <a:pt x="104" y="35"/>
                      <a:pt x="104" y="36"/>
                    </a:cubicBezTo>
                    <a:cubicBezTo>
                      <a:pt x="104" y="36"/>
                      <a:pt x="104" y="36"/>
                      <a:pt x="104" y="48"/>
                    </a:cubicBezTo>
                    <a:cubicBezTo>
                      <a:pt x="104" y="48"/>
                      <a:pt x="104" y="48"/>
                      <a:pt x="145" y="25"/>
                    </a:cubicBezTo>
                    <a:cubicBezTo>
                      <a:pt x="146" y="24"/>
                      <a:pt x="146" y="23"/>
                      <a:pt x="146" y="22"/>
                    </a:cubicBezTo>
                    <a:cubicBezTo>
                      <a:pt x="146" y="22"/>
                      <a:pt x="146" y="22"/>
                      <a:pt x="146" y="16"/>
                    </a:cubicBezTo>
                    <a:cubicBezTo>
                      <a:pt x="145" y="15"/>
                      <a:pt x="145" y="15"/>
                      <a:pt x="144" y="14"/>
                    </a:cubicBezTo>
                    <a:close/>
                    <a:moveTo>
                      <a:pt x="48" y="35"/>
                    </a:moveTo>
                    <a:cubicBezTo>
                      <a:pt x="48" y="35"/>
                      <a:pt x="48" y="35"/>
                      <a:pt x="48" y="36"/>
                    </a:cubicBezTo>
                    <a:cubicBezTo>
                      <a:pt x="48" y="44"/>
                      <a:pt x="48" y="47"/>
                      <a:pt x="48" y="47"/>
                    </a:cubicBezTo>
                    <a:cubicBezTo>
                      <a:pt x="48" y="48"/>
                      <a:pt x="48" y="48"/>
                      <a:pt x="48" y="49"/>
                    </a:cubicBezTo>
                    <a:cubicBezTo>
                      <a:pt x="47" y="49"/>
                      <a:pt x="47" y="49"/>
                      <a:pt x="47" y="49"/>
                    </a:cubicBezTo>
                    <a:cubicBezTo>
                      <a:pt x="46" y="49"/>
                      <a:pt x="46" y="49"/>
                      <a:pt x="46" y="48"/>
                    </a:cubicBezTo>
                    <a:cubicBezTo>
                      <a:pt x="37" y="44"/>
                      <a:pt x="37" y="44"/>
                      <a:pt x="37" y="44"/>
                    </a:cubicBezTo>
                    <a:cubicBezTo>
                      <a:pt x="17" y="32"/>
                      <a:pt x="8" y="27"/>
                      <a:pt x="8" y="27"/>
                    </a:cubicBezTo>
                    <a:cubicBezTo>
                      <a:pt x="8" y="27"/>
                      <a:pt x="8" y="27"/>
                      <a:pt x="8" y="27"/>
                    </a:cubicBezTo>
                    <a:cubicBezTo>
                      <a:pt x="5" y="25"/>
                      <a:pt x="2" y="24"/>
                      <a:pt x="2" y="24"/>
                    </a:cubicBezTo>
                    <a:cubicBezTo>
                      <a:pt x="1" y="23"/>
                      <a:pt x="1" y="23"/>
                      <a:pt x="1" y="23"/>
                    </a:cubicBezTo>
                    <a:cubicBezTo>
                      <a:pt x="0" y="22"/>
                      <a:pt x="0" y="22"/>
                      <a:pt x="0" y="22"/>
                    </a:cubicBezTo>
                    <a:cubicBezTo>
                      <a:pt x="0" y="14"/>
                      <a:pt x="0" y="12"/>
                      <a:pt x="0" y="11"/>
                    </a:cubicBezTo>
                    <a:cubicBezTo>
                      <a:pt x="0" y="10"/>
                      <a:pt x="1" y="10"/>
                      <a:pt x="1" y="10"/>
                    </a:cubicBezTo>
                    <a:cubicBezTo>
                      <a:pt x="2" y="9"/>
                      <a:pt x="3" y="9"/>
                      <a:pt x="3" y="10"/>
                    </a:cubicBezTo>
                    <a:cubicBezTo>
                      <a:pt x="6" y="11"/>
                      <a:pt x="6" y="11"/>
                      <a:pt x="6" y="11"/>
                    </a:cubicBezTo>
                    <a:cubicBezTo>
                      <a:pt x="6" y="11"/>
                      <a:pt x="6" y="11"/>
                      <a:pt x="6" y="11"/>
                    </a:cubicBezTo>
                    <a:cubicBezTo>
                      <a:pt x="48" y="35"/>
                      <a:pt x="48" y="35"/>
                      <a:pt x="48" y="35"/>
                    </a:cubicBezTo>
                    <a:close/>
                    <a:moveTo>
                      <a:pt x="45" y="37"/>
                    </a:moveTo>
                    <a:cubicBezTo>
                      <a:pt x="3" y="13"/>
                      <a:pt x="3" y="13"/>
                      <a:pt x="3" y="13"/>
                    </a:cubicBezTo>
                    <a:cubicBezTo>
                      <a:pt x="3" y="18"/>
                      <a:pt x="3" y="20"/>
                      <a:pt x="3" y="21"/>
                    </a:cubicBezTo>
                    <a:cubicBezTo>
                      <a:pt x="3" y="21"/>
                      <a:pt x="3" y="21"/>
                      <a:pt x="3" y="21"/>
                    </a:cubicBezTo>
                    <a:cubicBezTo>
                      <a:pt x="4" y="21"/>
                      <a:pt x="8" y="24"/>
                      <a:pt x="11" y="26"/>
                    </a:cubicBezTo>
                    <a:cubicBezTo>
                      <a:pt x="11" y="26"/>
                      <a:pt x="11" y="26"/>
                      <a:pt x="11" y="25"/>
                    </a:cubicBezTo>
                    <a:cubicBezTo>
                      <a:pt x="27" y="34"/>
                      <a:pt x="36" y="40"/>
                      <a:pt x="40" y="42"/>
                    </a:cubicBezTo>
                    <a:cubicBezTo>
                      <a:pt x="40" y="42"/>
                      <a:pt x="40" y="42"/>
                      <a:pt x="40" y="42"/>
                    </a:cubicBezTo>
                    <a:cubicBezTo>
                      <a:pt x="45" y="45"/>
                      <a:pt x="45" y="45"/>
                      <a:pt x="45" y="45"/>
                    </a:cubicBezTo>
                    <a:cubicBezTo>
                      <a:pt x="45" y="40"/>
                      <a:pt x="45" y="38"/>
                      <a:pt x="45" y="37"/>
                    </a:cubicBezTo>
                    <a:close/>
                    <a:moveTo>
                      <a:pt x="90" y="14"/>
                    </a:moveTo>
                    <a:cubicBezTo>
                      <a:pt x="89" y="14"/>
                      <a:pt x="89" y="14"/>
                      <a:pt x="89" y="14"/>
                    </a:cubicBezTo>
                    <a:cubicBezTo>
                      <a:pt x="86" y="12"/>
                      <a:pt x="86" y="12"/>
                      <a:pt x="86" y="12"/>
                    </a:cubicBezTo>
                    <a:cubicBezTo>
                      <a:pt x="49" y="33"/>
                      <a:pt x="49" y="33"/>
                      <a:pt x="49" y="33"/>
                    </a:cubicBezTo>
                    <a:cubicBezTo>
                      <a:pt x="50" y="34"/>
                      <a:pt x="51" y="35"/>
                      <a:pt x="51" y="36"/>
                    </a:cubicBezTo>
                    <a:cubicBezTo>
                      <a:pt x="51" y="36"/>
                      <a:pt x="51" y="36"/>
                      <a:pt x="51" y="48"/>
                    </a:cubicBezTo>
                    <a:cubicBezTo>
                      <a:pt x="51" y="48"/>
                      <a:pt x="51" y="48"/>
                      <a:pt x="91" y="25"/>
                    </a:cubicBezTo>
                    <a:cubicBezTo>
                      <a:pt x="92" y="24"/>
                      <a:pt x="93" y="23"/>
                      <a:pt x="93" y="22"/>
                    </a:cubicBezTo>
                    <a:cubicBezTo>
                      <a:pt x="93" y="22"/>
                      <a:pt x="93" y="22"/>
                      <a:pt x="93" y="16"/>
                    </a:cubicBezTo>
                    <a:cubicBezTo>
                      <a:pt x="91" y="15"/>
                      <a:pt x="91" y="15"/>
                      <a:pt x="90" y="14"/>
                    </a:cubicBezTo>
                    <a:close/>
                    <a:moveTo>
                      <a:pt x="74" y="5"/>
                    </a:moveTo>
                    <a:cubicBezTo>
                      <a:pt x="52" y="18"/>
                      <a:pt x="52" y="18"/>
                      <a:pt x="52" y="18"/>
                    </a:cubicBezTo>
                    <a:cubicBezTo>
                      <a:pt x="51" y="18"/>
                      <a:pt x="51" y="18"/>
                      <a:pt x="51" y="18"/>
                    </a:cubicBezTo>
                    <a:cubicBezTo>
                      <a:pt x="49" y="19"/>
                      <a:pt x="49" y="19"/>
                      <a:pt x="49" y="19"/>
                    </a:cubicBezTo>
                    <a:cubicBezTo>
                      <a:pt x="48" y="19"/>
                      <a:pt x="47" y="19"/>
                      <a:pt x="47" y="19"/>
                    </a:cubicBezTo>
                    <a:cubicBezTo>
                      <a:pt x="46" y="19"/>
                      <a:pt x="45" y="19"/>
                      <a:pt x="44" y="19"/>
                    </a:cubicBezTo>
                    <a:cubicBezTo>
                      <a:pt x="40" y="16"/>
                      <a:pt x="38" y="15"/>
                      <a:pt x="37" y="14"/>
                    </a:cubicBezTo>
                    <a:cubicBezTo>
                      <a:pt x="36" y="14"/>
                      <a:pt x="36" y="14"/>
                      <a:pt x="36" y="14"/>
                    </a:cubicBezTo>
                    <a:cubicBezTo>
                      <a:pt x="14" y="1"/>
                      <a:pt x="14" y="1"/>
                      <a:pt x="14" y="1"/>
                    </a:cubicBezTo>
                    <a:cubicBezTo>
                      <a:pt x="3" y="8"/>
                      <a:pt x="3" y="8"/>
                      <a:pt x="3" y="8"/>
                    </a:cubicBezTo>
                    <a:cubicBezTo>
                      <a:pt x="47" y="32"/>
                      <a:pt x="47" y="32"/>
                      <a:pt x="47" y="32"/>
                    </a:cubicBezTo>
                    <a:cubicBezTo>
                      <a:pt x="66" y="21"/>
                      <a:pt x="77" y="14"/>
                      <a:pt x="84" y="11"/>
                    </a:cubicBezTo>
                    <a:lnTo>
                      <a:pt x="7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142" name="Freeform 15"/>
              <p:cNvSpPr>
                <a:spLocks noEditPoints="1"/>
              </p:cNvSpPr>
              <p:nvPr/>
            </p:nvSpPr>
            <p:spPr bwMode="auto">
              <a:xfrm>
                <a:off x="10105039" y="3105067"/>
                <a:ext cx="1229563" cy="424394"/>
              </a:xfrm>
              <a:custGeom>
                <a:avLst/>
                <a:gdLst>
                  <a:gd name="T0" fmla="*/ 155 w 200"/>
                  <a:gd name="T1" fmla="*/ 66 h 69"/>
                  <a:gd name="T2" fmla="*/ 152 w 200"/>
                  <a:gd name="T3" fmla="*/ 67 h 69"/>
                  <a:gd name="T4" fmla="*/ 133 w 200"/>
                  <a:gd name="T5" fmla="*/ 53 h 69"/>
                  <a:gd name="T6" fmla="*/ 152 w 200"/>
                  <a:gd name="T7" fmla="*/ 64 h 69"/>
                  <a:gd name="T8" fmla="*/ 143 w 200"/>
                  <a:gd name="T9" fmla="*/ 47 h 69"/>
                  <a:gd name="T10" fmla="*/ 146 w 200"/>
                  <a:gd name="T11" fmla="*/ 22 h 69"/>
                  <a:gd name="T12" fmla="*/ 148 w 200"/>
                  <a:gd name="T13" fmla="*/ 26 h 69"/>
                  <a:gd name="T14" fmla="*/ 148 w 200"/>
                  <a:gd name="T15" fmla="*/ 41 h 69"/>
                  <a:gd name="T16" fmla="*/ 145 w 200"/>
                  <a:gd name="T17" fmla="*/ 46 h 69"/>
                  <a:gd name="T18" fmla="*/ 198 w 200"/>
                  <a:gd name="T19" fmla="*/ 24 h 69"/>
                  <a:gd name="T20" fmla="*/ 154 w 200"/>
                  <a:gd name="T21" fmla="*/ 1 h 69"/>
                  <a:gd name="T22" fmla="*/ 200 w 200"/>
                  <a:gd name="T23" fmla="*/ 27 h 69"/>
                  <a:gd name="T24" fmla="*/ 157 w 200"/>
                  <a:gd name="T25" fmla="*/ 67 h 69"/>
                  <a:gd name="T26" fmla="*/ 200 w 200"/>
                  <a:gd name="T27" fmla="*/ 27 h 69"/>
                  <a:gd name="T28" fmla="*/ 149 w 200"/>
                  <a:gd name="T29" fmla="*/ 57 h 69"/>
                  <a:gd name="T30" fmla="*/ 150 w 200"/>
                  <a:gd name="T31" fmla="*/ 58 h 69"/>
                  <a:gd name="T32" fmla="*/ 93 w 200"/>
                  <a:gd name="T33" fmla="*/ 23 h 69"/>
                  <a:gd name="T34" fmla="*/ 95 w 200"/>
                  <a:gd name="T35" fmla="*/ 27 h 69"/>
                  <a:gd name="T36" fmla="*/ 95 w 200"/>
                  <a:gd name="T37" fmla="*/ 41 h 69"/>
                  <a:gd name="T38" fmla="*/ 100 w 200"/>
                  <a:gd name="T39" fmla="*/ 51 h 69"/>
                  <a:gd name="T40" fmla="*/ 104 w 200"/>
                  <a:gd name="T41" fmla="*/ 1 h 69"/>
                  <a:gd name="T42" fmla="*/ 78 w 200"/>
                  <a:gd name="T43" fmla="*/ 14 h 69"/>
                  <a:gd name="T44" fmla="*/ 86 w 200"/>
                  <a:gd name="T45" fmla="*/ 49 h 69"/>
                  <a:gd name="T46" fmla="*/ 93 w 200"/>
                  <a:gd name="T47" fmla="*/ 61 h 69"/>
                  <a:gd name="T48" fmla="*/ 77 w 200"/>
                  <a:gd name="T49" fmla="*/ 55 h 69"/>
                  <a:gd name="T50" fmla="*/ 100 w 200"/>
                  <a:gd name="T51" fmla="*/ 68 h 69"/>
                  <a:gd name="T52" fmla="*/ 102 w 200"/>
                  <a:gd name="T53" fmla="*/ 55 h 69"/>
                  <a:gd name="T54" fmla="*/ 97 w 200"/>
                  <a:gd name="T55" fmla="*/ 58 h 69"/>
                  <a:gd name="T56" fmla="*/ 95 w 200"/>
                  <a:gd name="T57" fmla="*/ 59 h 69"/>
                  <a:gd name="T58" fmla="*/ 102 w 200"/>
                  <a:gd name="T59" fmla="*/ 52 h 69"/>
                  <a:gd name="T60" fmla="*/ 145 w 200"/>
                  <a:gd name="T61" fmla="*/ 44 h 69"/>
                  <a:gd name="T62" fmla="*/ 146 w 200"/>
                  <a:gd name="T63" fmla="*/ 27 h 69"/>
                  <a:gd name="T64" fmla="*/ 3 w 200"/>
                  <a:gd name="T65" fmla="*/ 27 h 69"/>
                  <a:gd name="T66" fmla="*/ 51 w 200"/>
                  <a:gd name="T67" fmla="*/ 1 h 69"/>
                  <a:gd name="T68" fmla="*/ 47 w 200"/>
                  <a:gd name="T69" fmla="*/ 51 h 69"/>
                  <a:gd name="T70" fmla="*/ 48 w 200"/>
                  <a:gd name="T71" fmla="*/ 68 h 69"/>
                  <a:gd name="T72" fmla="*/ 37 w 200"/>
                  <a:gd name="T73" fmla="*/ 63 h 69"/>
                  <a:gd name="T74" fmla="*/ 8 w 200"/>
                  <a:gd name="T75" fmla="*/ 46 h 69"/>
                  <a:gd name="T76" fmla="*/ 0 w 200"/>
                  <a:gd name="T77" fmla="*/ 41 h 69"/>
                  <a:gd name="T78" fmla="*/ 3 w 200"/>
                  <a:gd name="T79" fmla="*/ 29 h 69"/>
                  <a:gd name="T80" fmla="*/ 48 w 200"/>
                  <a:gd name="T81" fmla="*/ 54 h 69"/>
                  <a:gd name="T82" fmla="*/ 3 w 200"/>
                  <a:gd name="T83" fmla="*/ 32 h 69"/>
                  <a:gd name="T84" fmla="*/ 11 w 200"/>
                  <a:gd name="T85" fmla="*/ 45 h 69"/>
                  <a:gd name="T86" fmla="*/ 40 w 200"/>
                  <a:gd name="T87" fmla="*/ 61 h 69"/>
                  <a:gd name="T88" fmla="*/ 93 w 200"/>
                  <a:gd name="T89" fmla="*/ 27 h 69"/>
                  <a:gd name="T90" fmla="*/ 51 w 200"/>
                  <a:gd name="T91" fmla="*/ 55 h 69"/>
                  <a:gd name="T92" fmla="*/ 93 w 200"/>
                  <a:gd name="T93" fmla="*/ 41 h 69"/>
                  <a:gd name="T94" fmla="*/ 42 w 200"/>
                  <a:gd name="T95" fmla="*/ 57 h 69"/>
                  <a:gd name="T96" fmla="*/ 43 w 200"/>
                  <a:gd name="T97"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69">
                    <a:moveTo>
                      <a:pt x="155" y="54"/>
                    </a:moveTo>
                    <a:cubicBezTo>
                      <a:pt x="155" y="54"/>
                      <a:pt x="155" y="54"/>
                      <a:pt x="155" y="55"/>
                    </a:cubicBezTo>
                    <a:cubicBezTo>
                      <a:pt x="155" y="63"/>
                      <a:pt x="155" y="66"/>
                      <a:pt x="155" y="66"/>
                    </a:cubicBezTo>
                    <a:cubicBezTo>
                      <a:pt x="155" y="67"/>
                      <a:pt x="155" y="67"/>
                      <a:pt x="154" y="68"/>
                    </a:cubicBezTo>
                    <a:cubicBezTo>
                      <a:pt x="154" y="68"/>
                      <a:pt x="154" y="68"/>
                      <a:pt x="153" y="68"/>
                    </a:cubicBezTo>
                    <a:cubicBezTo>
                      <a:pt x="153" y="68"/>
                      <a:pt x="153" y="68"/>
                      <a:pt x="152" y="67"/>
                    </a:cubicBezTo>
                    <a:cubicBezTo>
                      <a:pt x="144" y="63"/>
                      <a:pt x="144" y="63"/>
                      <a:pt x="144" y="63"/>
                    </a:cubicBezTo>
                    <a:cubicBezTo>
                      <a:pt x="138" y="59"/>
                      <a:pt x="134" y="57"/>
                      <a:pt x="130" y="55"/>
                    </a:cubicBezTo>
                    <a:cubicBezTo>
                      <a:pt x="133" y="53"/>
                      <a:pt x="133" y="53"/>
                      <a:pt x="133" y="53"/>
                    </a:cubicBezTo>
                    <a:cubicBezTo>
                      <a:pt x="140" y="57"/>
                      <a:pt x="144" y="59"/>
                      <a:pt x="147" y="61"/>
                    </a:cubicBezTo>
                    <a:cubicBezTo>
                      <a:pt x="147" y="61"/>
                      <a:pt x="147" y="61"/>
                      <a:pt x="147" y="61"/>
                    </a:cubicBezTo>
                    <a:cubicBezTo>
                      <a:pt x="152" y="64"/>
                      <a:pt x="152" y="64"/>
                      <a:pt x="152" y="64"/>
                    </a:cubicBezTo>
                    <a:cubicBezTo>
                      <a:pt x="152" y="59"/>
                      <a:pt x="152" y="57"/>
                      <a:pt x="152" y="56"/>
                    </a:cubicBezTo>
                    <a:cubicBezTo>
                      <a:pt x="148" y="53"/>
                      <a:pt x="143" y="51"/>
                      <a:pt x="140" y="49"/>
                    </a:cubicBezTo>
                    <a:cubicBezTo>
                      <a:pt x="143" y="47"/>
                      <a:pt x="143" y="47"/>
                      <a:pt x="143" y="47"/>
                    </a:cubicBezTo>
                    <a:cubicBezTo>
                      <a:pt x="155" y="54"/>
                      <a:pt x="155" y="54"/>
                      <a:pt x="155" y="54"/>
                    </a:cubicBezTo>
                    <a:close/>
                    <a:moveTo>
                      <a:pt x="146" y="22"/>
                    </a:moveTo>
                    <a:cubicBezTo>
                      <a:pt x="146" y="22"/>
                      <a:pt x="146" y="22"/>
                      <a:pt x="146" y="22"/>
                    </a:cubicBezTo>
                    <a:cubicBezTo>
                      <a:pt x="146" y="23"/>
                      <a:pt x="146" y="23"/>
                      <a:pt x="147" y="23"/>
                    </a:cubicBezTo>
                    <a:cubicBezTo>
                      <a:pt x="147" y="23"/>
                      <a:pt x="147" y="24"/>
                      <a:pt x="147" y="25"/>
                    </a:cubicBezTo>
                    <a:cubicBezTo>
                      <a:pt x="148" y="25"/>
                      <a:pt x="148" y="25"/>
                      <a:pt x="148" y="26"/>
                    </a:cubicBezTo>
                    <a:cubicBezTo>
                      <a:pt x="148" y="26"/>
                      <a:pt x="148" y="27"/>
                      <a:pt x="148" y="27"/>
                    </a:cubicBezTo>
                    <a:cubicBezTo>
                      <a:pt x="148" y="39"/>
                      <a:pt x="148" y="39"/>
                      <a:pt x="148" y="39"/>
                    </a:cubicBezTo>
                    <a:cubicBezTo>
                      <a:pt x="148" y="41"/>
                      <a:pt x="148" y="41"/>
                      <a:pt x="148" y="41"/>
                    </a:cubicBezTo>
                    <a:cubicBezTo>
                      <a:pt x="148" y="41"/>
                      <a:pt x="148" y="41"/>
                      <a:pt x="148" y="41"/>
                    </a:cubicBezTo>
                    <a:cubicBezTo>
                      <a:pt x="148" y="43"/>
                      <a:pt x="147" y="45"/>
                      <a:pt x="146" y="46"/>
                    </a:cubicBezTo>
                    <a:cubicBezTo>
                      <a:pt x="145" y="46"/>
                      <a:pt x="145" y="46"/>
                      <a:pt x="145" y="46"/>
                    </a:cubicBezTo>
                    <a:cubicBezTo>
                      <a:pt x="154" y="51"/>
                      <a:pt x="154" y="51"/>
                      <a:pt x="154" y="51"/>
                    </a:cubicBezTo>
                    <a:cubicBezTo>
                      <a:pt x="199" y="25"/>
                      <a:pt x="199" y="25"/>
                      <a:pt x="199" y="25"/>
                    </a:cubicBezTo>
                    <a:cubicBezTo>
                      <a:pt x="198" y="25"/>
                      <a:pt x="198" y="25"/>
                      <a:pt x="198" y="24"/>
                    </a:cubicBezTo>
                    <a:cubicBezTo>
                      <a:pt x="160" y="2"/>
                      <a:pt x="157" y="1"/>
                      <a:pt x="157" y="1"/>
                    </a:cubicBezTo>
                    <a:cubicBezTo>
                      <a:pt x="157" y="0"/>
                      <a:pt x="156" y="0"/>
                      <a:pt x="156" y="0"/>
                    </a:cubicBezTo>
                    <a:cubicBezTo>
                      <a:pt x="155" y="0"/>
                      <a:pt x="155" y="0"/>
                      <a:pt x="154" y="1"/>
                    </a:cubicBezTo>
                    <a:cubicBezTo>
                      <a:pt x="145" y="6"/>
                      <a:pt x="137" y="11"/>
                      <a:pt x="131" y="14"/>
                    </a:cubicBezTo>
                    <a:cubicBezTo>
                      <a:pt x="135" y="16"/>
                      <a:pt x="140" y="19"/>
                      <a:pt x="146" y="22"/>
                    </a:cubicBezTo>
                    <a:close/>
                    <a:moveTo>
                      <a:pt x="200" y="27"/>
                    </a:moveTo>
                    <a:cubicBezTo>
                      <a:pt x="156" y="52"/>
                      <a:pt x="156" y="52"/>
                      <a:pt x="156" y="52"/>
                    </a:cubicBezTo>
                    <a:cubicBezTo>
                      <a:pt x="157" y="53"/>
                      <a:pt x="157" y="54"/>
                      <a:pt x="157" y="55"/>
                    </a:cubicBezTo>
                    <a:cubicBezTo>
                      <a:pt x="157" y="55"/>
                      <a:pt x="157" y="55"/>
                      <a:pt x="157" y="67"/>
                    </a:cubicBezTo>
                    <a:cubicBezTo>
                      <a:pt x="157" y="67"/>
                      <a:pt x="157" y="67"/>
                      <a:pt x="198" y="44"/>
                    </a:cubicBezTo>
                    <a:cubicBezTo>
                      <a:pt x="199" y="43"/>
                      <a:pt x="200" y="42"/>
                      <a:pt x="200" y="41"/>
                    </a:cubicBezTo>
                    <a:cubicBezTo>
                      <a:pt x="200" y="41"/>
                      <a:pt x="200" y="41"/>
                      <a:pt x="200" y="27"/>
                    </a:cubicBezTo>
                    <a:cubicBezTo>
                      <a:pt x="200" y="27"/>
                      <a:pt x="200" y="27"/>
                      <a:pt x="200" y="27"/>
                    </a:cubicBezTo>
                    <a:close/>
                    <a:moveTo>
                      <a:pt x="150" y="58"/>
                    </a:moveTo>
                    <a:cubicBezTo>
                      <a:pt x="150" y="57"/>
                      <a:pt x="150" y="57"/>
                      <a:pt x="149" y="57"/>
                    </a:cubicBezTo>
                    <a:cubicBezTo>
                      <a:pt x="148" y="57"/>
                      <a:pt x="148" y="57"/>
                      <a:pt x="148" y="58"/>
                    </a:cubicBezTo>
                    <a:cubicBezTo>
                      <a:pt x="148" y="59"/>
                      <a:pt x="148" y="59"/>
                      <a:pt x="149" y="59"/>
                    </a:cubicBezTo>
                    <a:cubicBezTo>
                      <a:pt x="150" y="59"/>
                      <a:pt x="150" y="59"/>
                      <a:pt x="150" y="58"/>
                    </a:cubicBezTo>
                    <a:close/>
                    <a:moveTo>
                      <a:pt x="93" y="22"/>
                    </a:moveTo>
                    <a:cubicBezTo>
                      <a:pt x="93" y="22"/>
                      <a:pt x="93" y="22"/>
                      <a:pt x="93" y="22"/>
                    </a:cubicBezTo>
                    <a:cubicBezTo>
                      <a:pt x="93" y="23"/>
                      <a:pt x="93" y="23"/>
                      <a:pt x="93" y="23"/>
                    </a:cubicBezTo>
                    <a:cubicBezTo>
                      <a:pt x="94" y="23"/>
                      <a:pt x="94" y="24"/>
                      <a:pt x="94" y="25"/>
                    </a:cubicBezTo>
                    <a:cubicBezTo>
                      <a:pt x="95" y="25"/>
                      <a:pt x="95" y="25"/>
                      <a:pt x="95" y="26"/>
                    </a:cubicBezTo>
                    <a:cubicBezTo>
                      <a:pt x="95" y="26"/>
                      <a:pt x="95" y="27"/>
                      <a:pt x="95" y="27"/>
                    </a:cubicBezTo>
                    <a:cubicBezTo>
                      <a:pt x="95" y="39"/>
                      <a:pt x="95" y="39"/>
                      <a:pt x="95" y="39"/>
                    </a:cubicBezTo>
                    <a:cubicBezTo>
                      <a:pt x="95" y="41"/>
                      <a:pt x="95" y="41"/>
                      <a:pt x="95" y="41"/>
                    </a:cubicBezTo>
                    <a:cubicBezTo>
                      <a:pt x="95" y="41"/>
                      <a:pt x="95" y="41"/>
                      <a:pt x="95" y="41"/>
                    </a:cubicBezTo>
                    <a:cubicBezTo>
                      <a:pt x="95" y="43"/>
                      <a:pt x="94" y="45"/>
                      <a:pt x="93" y="46"/>
                    </a:cubicBezTo>
                    <a:cubicBezTo>
                      <a:pt x="92" y="46"/>
                      <a:pt x="92" y="46"/>
                      <a:pt x="92" y="46"/>
                    </a:cubicBezTo>
                    <a:cubicBezTo>
                      <a:pt x="100" y="51"/>
                      <a:pt x="100" y="51"/>
                      <a:pt x="100" y="51"/>
                    </a:cubicBezTo>
                    <a:cubicBezTo>
                      <a:pt x="145" y="25"/>
                      <a:pt x="145" y="25"/>
                      <a:pt x="145" y="25"/>
                    </a:cubicBezTo>
                    <a:cubicBezTo>
                      <a:pt x="145" y="25"/>
                      <a:pt x="145" y="25"/>
                      <a:pt x="145" y="24"/>
                    </a:cubicBezTo>
                    <a:cubicBezTo>
                      <a:pt x="107" y="2"/>
                      <a:pt x="104" y="1"/>
                      <a:pt x="104" y="1"/>
                    </a:cubicBezTo>
                    <a:cubicBezTo>
                      <a:pt x="103" y="0"/>
                      <a:pt x="103" y="0"/>
                      <a:pt x="102" y="0"/>
                    </a:cubicBezTo>
                    <a:cubicBezTo>
                      <a:pt x="102" y="0"/>
                      <a:pt x="101" y="0"/>
                      <a:pt x="101" y="1"/>
                    </a:cubicBezTo>
                    <a:cubicBezTo>
                      <a:pt x="91" y="6"/>
                      <a:pt x="84" y="11"/>
                      <a:pt x="78" y="14"/>
                    </a:cubicBezTo>
                    <a:cubicBezTo>
                      <a:pt x="82" y="16"/>
                      <a:pt x="87" y="19"/>
                      <a:pt x="93" y="22"/>
                    </a:cubicBezTo>
                    <a:close/>
                    <a:moveTo>
                      <a:pt x="90" y="47"/>
                    </a:moveTo>
                    <a:cubicBezTo>
                      <a:pt x="86" y="49"/>
                      <a:pt x="86" y="49"/>
                      <a:pt x="86" y="49"/>
                    </a:cubicBezTo>
                    <a:cubicBezTo>
                      <a:pt x="90" y="51"/>
                      <a:pt x="94" y="54"/>
                      <a:pt x="99" y="56"/>
                    </a:cubicBezTo>
                    <a:cubicBezTo>
                      <a:pt x="99" y="57"/>
                      <a:pt x="99" y="59"/>
                      <a:pt x="99" y="64"/>
                    </a:cubicBezTo>
                    <a:cubicBezTo>
                      <a:pt x="99" y="64"/>
                      <a:pt x="99" y="64"/>
                      <a:pt x="93" y="61"/>
                    </a:cubicBezTo>
                    <a:cubicBezTo>
                      <a:pt x="93" y="61"/>
                      <a:pt x="93" y="61"/>
                      <a:pt x="93" y="61"/>
                    </a:cubicBezTo>
                    <a:cubicBezTo>
                      <a:pt x="91" y="59"/>
                      <a:pt x="86" y="57"/>
                      <a:pt x="80" y="53"/>
                    </a:cubicBezTo>
                    <a:cubicBezTo>
                      <a:pt x="77" y="55"/>
                      <a:pt x="77" y="55"/>
                      <a:pt x="77" y="55"/>
                    </a:cubicBezTo>
                    <a:cubicBezTo>
                      <a:pt x="80" y="57"/>
                      <a:pt x="85" y="60"/>
                      <a:pt x="91" y="63"/>
                    </a:cubicBezTo>
                    <a:cubicBezTo>
                      <a:pt x="91" y="63"/>
                      <a:pt x="91" y="63"/>
                      <a:pt x="99" y="67"/>
                    </a:cubicBezTo>
                    <a:cubicBezTo>
                      <a:pt x="99" y="68"/>
                      <a:pt x="100" y="68"/>
                      <a:pt x="100" y="68"/>
                    </a:cubicBezTo>
                    <a:cubicBezTo>
                      <a:pt x="100" y="68"/>
                      <a:pt x="101" y="68"/>
                      <a:pt x="101" y="68"/>
                    </a:cubicBezTo>
                    <a:cubicBezTo>
                      <a:pt x="101" y="67"/>
                      <a:pt x="102" y="67"/>
                      <a:pt x="102" y="66"/>
                    </a:cubicBezTo>
                    <a:cubicBezTo>
                      <a:pt x="102" y="66"/>
                      <a:pt x="102" y="63"/>
                      <a:pt x="102" y="55"/>
                    </a:cubicBezTo>
                    <a:cubicBezTo>
                      <a:pt x="102" y="54"/>
                      <a:pt x="102" y="54"/>
                      <a:pt x="101" y="54"/>
                    </a:cubicBezTo>
                    <a:cubicBezTo>
                      <a:pt x="101" y="54"/>
                      <a:pt x="101" y="54"/>
                      <a:pt x="90" y="47"/>
                    </a:cubicBezTo>
                    <a:close/>
                    <a:moveTo>
                      <a:pt x="97" y="58"/>
                    </a:moveTo>
                    <a:cubicBezTo>
                      <a:pt x="97" y="57"/>
                      <a:pt x="96" y="57"/>
                      <a:pt x="95" y="57"/>
                    </a:cubicBezTo>
                    <a:cubicBezTo>
                      <a:pt x="95" y="57"/>
                      <a:pt x="94" y="57"/>
                      <a:pt x="94" y="58"/>
                    </a:cubicBezTo>
                    <a:cubicBezTo>
                      <a:pt x="94" y="59"/>
                      <a:pt x="95" y="59"/>
                      <a:pt x="95" y="59"/>
                    </a:cubicBezTo>
                    <a:cubicBezTo>
                      <a:pt x="96" y="59"/>
                      <a:pt x="97" y="59"/>
                      <a:pt x="97" y="58"/>
                    </a:cubicBezTo>
                    <a:close/>
                    <a:moveTo>
                      <a:pt x="146" y="27"/>
                    </a:moveTo>
                    <a:cubicBezTo>
                      <a:pt x="102" y="52"/>
                      <a:pt x="102" y="52"/>
                      <a:pt x="102" y="52"/>
                    </a:cubicBezTo>
                    <a:cubicBezTo>
                      <a:pt x="103" y="53"/>
                      <a:pt x="104" y="54"/>
                      <a:pt x="104" y="55"/>
                    </a:cubicBezTo>
                    <a:cubicBezTo>
                      <a:pt x="104" y="55"/>
                      <a:pt x="104" y="55"/>
                      <a:pt x="104" y="67"/>
                    </a:cubicBezTo>
                    <a:cubicBezTo>
                      <a:pt x="104" y="67"/>
                      <a:pt x="104" y="67"/>
                      <a:pt x="145" y="44"/>
                    </a:cubicBezTo>
                    <a:cubicBezTo>
                      <a:pt x="146" y="43"/>
                      <a:pt x="146" y="42"/>
                      <a:pt x="146" y="41"/>
                    </a:cubicBezTo>
                    <a:cubicBezTo>
                      <a:pt x="146" y="41"/>
                      <a:pt x="146" y="41"/>
                      <a:pt x="146" y="27"/>
                    </a:cubicBezTo>
                    <a:cubicBezTo>
                      <a:pt x="146" y="27"/>
                      <a:pt x="146" y="27"/>
                      <a:pt x="146" y="27"/>
                    </a:cubicBezTo>
                    <a:close/>
                    <a:moveTo>
                      <a:pt x="47" y="51"/>
                    </a:moveTo>
                    <a:cubicBezTo>
                      <a:pt x="47" y="51"/>
                      <a:pt x="47" y="51"/>
                      <a:pt x="47" y="51"/>
                    </a:cubicBezTo>
                    <a:cubicBezTo>
                      <a:pt x="3" y="27"/>
                      <a:pt x="3" y="27"/>
                      <a:pt x="3" y="27"/>
                    </a:cubicBezTo>
                    <a:cubicBezTo>
                      <a:pt x="3" y="27"/>
                      <a:pt x="3" y="27"/>
                      <a:pt x="47" y="1"/>
                    </a:cubicBezTo>
                    <a:cubicBezTo>
                      <a:pt x="48" y="0"/>
                      <a:pt x="48" y="0"/>
                      <a:pt x="49" y="0"/>
                    </a:cubicBezTo>
                    <a:cubicBezTo>
                      <a:pt x="50" y="0"/>
                      <a:pt x="50" y="0"/>
                      <a:pt x="51" y="1"/>
                    </a:cubicBezTo>
                    <a:cubicBezTo>
                      <a:pt x="51" y="1"/>
                      <a:pt x="49" y="0"/>
                      <a:pt x="91" y="24"/>
                    </a:cubicBezTo>
                    <a:cubicBezTo>
                      <a:pt x="92" y="25"/>
                      <a:pt x="92" y="25"/>
                      <a:pt x="92" y="25"/>
                    </a:cubicBezTo>
                    <a:cubicBezTo>
                      <a:pt x="92" y="25"/>
                      <a:pt x="92" y="25"/>
                      <a:pt x="47" y="51"/>
                    </a:cubicBezTo>
                    <a:close/>
                    <a:moveTo>
                      <a:pt x="48" y="55"/>
                    </a:moveTo>
                    <a:cubicBezTo>
                      <a:pt x="48" y="69"/>
                      <a:pt x="48" y="66"/>
                      <a:pt x="48" y="66"/>
                    </a:cubicBezTo>
                    <a:cubicBezTo>
                      <a:pt x="48" y="67"/>
                      <a:pt x="48" y="67"/>
                      <a:pt x="48" y="68"/>
                    </a:cubicBezTo>
                    <a:cubicBezTo>
                      <a:pt x="47" y="68"/>
                      <a:pt x="47" y="68"/>
                      <a:pt x="47" y="68"/>
                    </a:cubicBezTo>
                    <a:cubicBezTo>
                      <a:pt x="46" y="68"/>
                      <a:pt x="46" y="68"/>
                      <a:pt x="46" y="67"/>
                    </a:cubicBezTo>
                    <a:cubicBezTo>
                      <a:pt x="37" y="63"/>
                      <a:pt x="37" y="63"/>
                      <a:pt x="37" y="63"/>
                    </a:cubicBezTo>
                    <a:cubicBezTo>
                      <a:pt x="37" y="63"/>
                      <a:pt x="37" y="63"/>
                      <a:pt x="37" y="63"/>
                    </a:cubicBezTo>
                    <a:cubicBezTo>
                      <a:pt x="17" y="51"/>
                      <a:pt x="8" y="46"/>
                      <a:pt x="8" y="46"/>
                    </a:cubicBezTo>
                    <a:cubicBezTo>
                      <a:pt x="8" y="46"/>
                      <a:pt x="8" y="46"/>
                      <a:pt x="8" y="46"/>
                    </a:cubicBezTo>
                    <a:cubicBezTo>
                      <a:pt x="5" y="44"/>
                      <a:pt x="2" y="43"/>
                      <a:pt x="2" y="43"/>
                    </a:cubicBezTo>
                    <a:cubicBezTo>
                      <a:pt x="1" y="42"/>
                      <a:pt x="1" y="42"/>
                      <a:pt x="1" y="42"/>
                    </a:cubicBezTo>
                    <a:cubicBezTo>
                      <a:pt x="0" y="41"/>
                      <a:pt x="0" y="41"/>
                      <a:pt x="0" y="41"/>
                    </a:cubicBezTo>
                    <a:cubicBezTo>
                      <a:pt x="0" y="27"/>
                      <a:pt x="0" y="30"/>
                      <a:pt x="0" y="30"/>
                    </a:cubicBezTo>
                    <a:cubicBezTo>
                      <a:pt x="0" y="29"/>
                      <a:pt x="1" y="29"/>
                      <a:pt x="1" y="29"/>
                    </a:cubicBezTo>
                    <a:cubicBezTo>
                      <a:pt x="2" y="28"/>
                      <a:pt x="3" y="28"/>
                      <a:pt x="3" y="29"/>
                    </a:cubicBezTo>
                    <a:cubicBezTo>
                      <a:pt x="6" y="30"/>
                      <a:pt x="6" y="30"/>
                      <a:pt x="6" y="30"/>
                    </a:cubicBezTo>
                    <a:cubicBezTo>
                      <a:pt x="6" y="30"/>
                      <a:pt x="6" y="30"/>
                      <a:pt x="6" y="30"/>
                    </a:cubicBezTo>
                    <a:cubicBezTo>
                      <a:pt x="48" y="54"/>
                      <a:pt x="48" y="54"/>
                      <a:pt x="48" y="54"/>
                    </a:cubicBezTo>
                    <a:cubicBezTo>
                      <a:pt x="48" y="54"/>
                      <a:pt x="48" y="54"/>
                      <a:pt x="48" y="55"/>
                    </a:cubicBezTo>
                    <a:close/>
                    <a:moveTo>
                      <a:pt x="45" y="56"/>
                    </a:moveTo>
                    <a:cubicBezTo>
                      <a:pt x="3" y="32"/>
                      <a:pt x="3" y="32"/>
                      <a:pt x="3" y="32"/>
                    </a:cubicBezTo>
                    <a:cubicBezTo>
                      <a:pt x="3" y="43"/>
                      <a:pt x="3" y="40"/>
                      <a:pt x="3" y="40"/>
                    </a:cubicBezTo>
                    <a:cubicBezTo>
                      <a:pt x="3" y="40"/>
                      <a:pt x="3" y="40"/>
                      <a:pt x="3" y="40"/>
                    </a:cubicBezTo>
                    <a:cubicBezTo>
                      <a:pt x="4" y="40"/>
                      <a:pt x="8" y="43"/>
                      <a:pt x="11" y="45"/>
                    </a:cubicBezTo>
                    <a:cubicBezTo>
                      <a:pt x="11" y="45"/>
                      <a:pt x="11" y="45"/>
                      <a:pt x="11" y="44"/>
                    </a:cubicBezTo>
                    <a:cubicBezTo>
                      <a:pt x="27" y="53"/>
                      <a:pt x="36" y="59"/>
                      <a:pt x="40" y="61"/>
                    </a:cubicBezTo>
                    <a:cubicBezTo>
                      <a:pt x="40" y="61"/>
                      <a:pt x="40" y="61"/>
                      <a:pt x="40" y="61"/>
                    </a:cubicBezTo>
                    <a:cubicBezTo>
                      <a:pt x="45" y="64"/>
                      <a:pt x="45" y="64"/>
                      <a:pt x="45" y="64"/>
                    </a:cubicBezTo>
                    <a:cubicBezTo>
                      <a:pt x="45" y="53"/>
                      <a:pt x="45" y="56"/>
                      <a:pt x="45" y="56"/>
                    </a:cubicBezTo>
                    <a:close/>
                    <a:moveTo>
                      <a:pt x="93" y="27"/>
                    </a:moveTo>
                    <a:cubicBezTo>
                      <a:pt x="93" y="27"/>
                      <a:pt x="93" y="27"/>
                      <a:pt x="93" y="27"/>
                    </a:cubicBezTo>
                    <a:cubicBezTo>
                      <a:pt x="49" y="52"/>
                      <a:pt x="49" y="52"/>
                      <a:pt x="49" y="52"/>
                    </a:cubicBezTo>
                    <a:cubicBezTo>
                      <a:pt x="50" y="53"/>
                      <a:pt x="51" y="54"/>
                      <a:pt x="51" y="55"/>
                    </a:cubicBezTo>
                    <a:cubicBezTo>
                      <a:pt x="51" y="55"/>
                      <a:pt x="51" y="55"/>
                      <a:pt x="51" y="67"/>
                    </a:cubicBezTo>
                    <a:cubicBezTo>
                      <a:pt x="51" y="67"/>
                      <a:pt x="51" y="67"/>
                      <a:pt x="91" y="44"/>
                    </a:cubicBezTo>
                    <a:cubicBezTo>
                      <a:pt x="92" y="43"/>
                      <a:pt x="93" y="42"/>
                      <a:pt x="93" y="41"/>
                    </a:cubicBezTo>
                    <a:cubicBezTo>
                      <a:pt x="93" y="41"/>
                      <a:pt x="93" y="41"/>
                      <a:pt x="93" y="27"/>
                    </a:cubicBezTo>
                    <a:cubicBezTo>
                      <a:pt x="93" y="27"/>
                      <a:pt x="93" y="27"/>
                      <a:pt x="93" y="27"/>
                    </a:cubicBezTo>
                    <a:close/>
                    <a:moveTo>
                      <a:pt x="42" y="57"/>
                    </a:moveTo>
                    <a:cubicBezTo>
                      <a:pt x="41" y="57"/>
                      <a:pt x="41" y="57"/>
                      <a:pt x="41" y="58"/>
                    </a:cubicBezTo>
                    <a:cubicBezTo>
                      <a:pt x="41" y="59"/>
                      <a:pt x="41" y="59"/>
                      <a:pt x="42" y="59"/>
                    </a:cubicBezTo>
                    <a:cubicBezTo>
                      <a:pt x="43" y="59"/>
                      <a:pt x="43" y="59"/>
                      <a:pt x="43" y="58"/>
                    </a:cubicBezTo>
                    <a:cubicBezTo>
                      <a:pt x="43" y="57"/>
                      <a:pt x="43" y="57"/>
                      <a:pt x="42"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144" name="Freeform 14"/>
              <p:cNvSpPr>
                <a:spLocks noEditPoints="1"/>
              </p:cNvSpPr>
              <p:nvPr/>
            </p:nvSpPr>
            <p:spPr bwMode="auto">
              <a:xfrm>
                <a:off x="10106351" y="3621301"/>
                <a:ext cx="1229563" cy="301791"/>
              </a:xfrm>
              <a:custGeom>
                <a:avLst/>
                <a:gdLst>
                  <a:gd name="T0" fmla="*/ 155 w 200"/>
                  <a:gd name="T1" fmla="*/ 47 h 49"/>
                  <a:gd name="T2" fmla="*/ 152 w 200"/>
                  <a:gd name="T3" fmla="*/ 48 h 49"/>
                  <a:gd name="T4" fmla="*/ 133 w 200"/>
                  <a:gd name="T5" fmla="*/ 34 h 49"/>
                  <a:gd name="T6" fmla="*/ 152 w 200"/>
                  <a:gd name="T7" fmla="*/ 45 h 49"/>
                  <a:gd name="T8" fmla="*/ 143 w 200"/>
                  <a:gd name="T9" fmla="*/ 28 h 49"/>
                  <a:gd name="T10" fmla="*/ 156 w 200"/>
                  <a:gd name="T11" fmla="*/ 33 h 49"/>
                  <a:gd name="T12" fmla="*/ 198 w 200"/>
                  <a:gd name="T13" fmla="*/ 25 h 49"/>
                  <a:gd name="T14" fmla="*/ 200 w 200"/>
                  <a:gd name="T15" fmla="*/ 8 h 49"/>
                  <a:gd name="T16" fmla="*/ 148 w 200"/>
                  <a:gd name="T17" fmla="*/ 39 h 49"/>
                  <a:gd name="T18" fmla="*/ 90 w 200"/>
                  <a:gd name="T19" fmla="*/ 28 h 49"/>
                  <a:gd name="T20" fmla="*/ 99 w 200"/>
                  <a:gd name="T21" fmla="*/ 45 h 49"/>
                  <a:gd name="T22" fmla="*/ 80 w 200"/>
                  <a:gd name="T23" fmla="*/ 34 h 49"/>
                  <a:gd name="T24" fmla="*/ 99 w 200"/>
                  <a:gd name="T25" fmla="*/ 48 h 49"/>
                  <a:gd name="T26" fmla="*/ 102 w 200"/>
                  <a:gd name="T27" fmla="*/ 47 h 49"/>
                  <a:gd name="T28" fmla="*/ 90 w 200"/>
                  <a:gd name="T29" fmla="*/ 28 h 49"/>
                  <a:gd name="T30" fmla="*/ 94 w 200"/>
                  <a:gd name="T31" fmla="*/ 39 h 49"/>
                  <a:gd name="T32" fmla="*/ 127 w 200"/>
                  <a:gd name="T33" fmla="*/ 5 h 49"/>
                  <a:gd name="T34" fmla="*/ 102 w 200"/>
                  <a:gd name="T35" fmla="*/ 19 h 49"/>
                  <a:gd name="T36" fmla="*/ 95 w 200"/>
                  <a:gd name="T37" fmla="*/ 17 h 49"/>
                  <a:gd name="T38" fmla="*/ 95 w 200"/>
                  <a:gd name="T39" fmla="*/ 22 h 49"/>
                  <a:gd name="T40" fmla="*/ 100 w 200"/>
                  <a:gd name="T41" fmla="*/ 32 h 49"/>
                  <a:gd name="T42" fmla="*/ 42 w 200"/>
                  <a:gd name="T43" fmla="*/ 40 h 49"/>
                  <a:gd name="T44" fmla="*/ 41 w 200"/>
                  <a:gd name="T45" fmla="*/ 39 h 49"/>
                  <a:gd name="T46" fmla="*/ 158 w 200"/>
                  <a:gd name="T47" fmla="*/ 18 h 49"/>
                  <a:gd name="T48" fmla="*/ 153 w 200"/>
                  <a:gd name="T49" fmla="*/ 19 h 49"/>
                  <a:gd name="T50" fmla="*/ 148 w 200"/>
                  <a:gd name="T51" fmla="*/ 20 h 49"/>
                  <a:gd name="T52" fmla="*/ 146 w 200"/>
                  <a:gd name="T53" fmla="*/ 27 h 49"/>
                  <a:gd name="T54" fmla="*/ 199 w 200"/>
                  <a:gd name="T55" fmla="*/ 6 h 49"/>
                  <a:gd name="T56" fmla="*/ 144 w 200"/>
                  <a:gd name="T57" fmla="*/ 14 h 49"/>
                  <a:gd name="T58" fmla="*/ 102 w 200"/>
                  <a:gd name="T59" fmla="*/ 33 h 49"/>
                  <a:gd name="T60" fmla="*/ 145 w 200"/>
                  <a:gd name="T61" fmla="*/ 25 h 49"/>
                  <a:gd name="T62" fmla="*/ 144 w 200"/>
                  <a:gd name="T63" fmla="*/ 14 h 49"/>
                  <a:gd name="T64" fmla="*/ 48 w 200"/>
                  <a:gd name="T65" fmla="*/ 47 h 49"/>
                  <a:gd name="T66" fmla="*/ 46 w 200"/>
                  <a:gd name="T67" fmla="*/ 48 h 49"/>
                  <a:gd name="T68" fmla="*/ 8 w 200"/>
                  <a:gd name="T69" fmla="*/ 27 h 49"/>
                  <a:gd name="T70" fmla="*/ 0 w 200"/>
                  <a:gd name="T71" fmla="*/ 22 h 49"/>
                  <a:gd name="T72" fmla="*/ 3 w 200"/>
                  <a:gd name="T73" fmla="*/ 10 h 49"/>
                  <a:gd name="T74" fmla="*/ 48 w 200"/>
                  <a:gd name="T75" fmla="*/ 35 h 49"/>
                  <a:gd name="T76" fmla="*/ 3 w 200"/>
                  <a:gd name="T77" fmla="*/ 21 h 49"/>
                  <a:gd name="T78" fmla="*/ 11 w 200"/>
                  <a:gd name="T79" fmla="*/ 25 h 49"/>
                  <a:gd name="T80" fmla="*/ 45 w 200"/>
                  <a:gd name="T81" fmla="*/ 45 h 49"/>
                  <a:gd name="T82" fmla="*/ 89 w 200"/>
                  <a:gd name="T83" fmla="*/ 14 h 49"/>
                  <a:gd name="T84" fmla="*/ 51 w 200"/>
                  <a:gd name="T85" fmla="*/ 36 h 49"/>
                  <a:gd name="T86" fmla="*/ 93 w 200"/>
                  <a:gd name="T87" fmla="*/ 22 h 49"/>
                  <a:gd name="T88" fmla="*/ 74 w 200"/>
                  <a:gd name="T89" fmla="*/ 5 h 49"/>
                  <a:gd name="T90" fmla="*/ 49 w 200"/>
                  <a:gd name="T91" fmla="*/ 19 h 49"/>
                  <a:gd name="T92" fmla="*/ 37 w 200"/>
                  <a:gd name="T93" fmla="*/ 14 h 49"/>
                  <a:gd name="T94" fmla="*/ 3 w 200"/>
                  <a:gd name="T95" fmla="*/ 8 h 49"/>
                  <a:gd name="T96" fmla="*/ 74 w 200"/>
                  <a:gd name="T9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49">
                    <a:moveTo>
                      <a:pt x="155" y="35"/>
                    </a:moveTo>
                    <a:cubicBezTo>
                      <a:pt x="155" y="35"/>
                      <a:pt x="155" y="35"/>
                      <a:pt x="155" y="36"/>
                    </a:cubicBezTo>
                    <a:cubicBezTo>
                      <a:pt x="155" y="44"/>
                      <a:pt x="155" y="47"/>
                      <a:pt x="155" y="47"/>
                    </a:cubicBezTo>
                    <a:cubicBezTo>
                      <a:pt x="155" y="48"/>
                      <a:pt x="155" y="48"/>
                      <a:pt x="154" y="49"/>
                    </a:cubicBezTo>
                    <a:cubicBezTo>
                      <a:pt x="154" y="49"/>
                      <a:pt x="154" y="49"/>
                      <a:pt x="153" y="49"/>
                    </a:cubicBezTo>
                    <a:cubicBezTo>
                      <a:pt x="153" y="49"/>
                      <a:pt x="153" y="49"/>
                      <a:pt x="152" y="48"/>
                    </a:cubicBezTo>
                    <a:cubicBezTo>
                      <a:pt x="144" y="44"/>
                      <a:pt x="144" y="44"/>
                      <a:pt x="144" y="44"/>
                    </a:cubicBezTo>
                    <a:cubicBezTo>
                      <a:pt x="138" y="40"/>
                      <a:pt x="134" y="38"/>
                      <a:pt x="130" y="36"/>
                    </a:cubicBezTo>
                    <a:cubicBezTo>
                      <a:pt x="133" y="34"/>
                      <a:pt x="133" y="34"/>
                      <a:pt x="133" y="34"/>
                    </a:cubicBezTo>
                    <a:cubicBezTo>
                      <a:pt x="140" y="38"/>
                      <a:pt x="144" y="40"/>
                      <a:pt x="147" y="42"/>
                    </a:cubicBezTo>
                    <a:cubicBezTo>
                      <a:pt x="147" y="42"/>
                      <a:pt x="147" y="42"/>
                      <a:pt x="147" y="42"/>
                    </a:cubicBezTo>
                    <a:cubicBezTo>
                      <a:pt x="152" y="45"/>
                      <a:pt x="152" y="45"/>
                      <a:pt x="152" y="45"/>
                    </a:cubicBezTo>
                    <a:cubicBezTo>
                      <a:pt x="152" y="40"/>
                      <a:pt x="152" y="38"/>
                      <a:pt x="152" y="37"/>
                    </a:cubicBezTo>
                    <a:cubicBezTo>
                      <a:pt x="148" y="34"/>
                      <a:pt x="143" y="32"/>
                      <a:pt x="140" y="30"/>
                    </a:cubicBezTo>
                    <a:cubicBezTo>
                      <a:pt x="143" y="28"/>
                      <a:pt x="143" y="28"/>
                      <a:pt x="143" y="28"/>
                    </a:cubicBezTo>
                    <a:cubicBezTo>
                      <a:pt x="155" y="35"/>
                      <a:pt x="155" y="35"/>
                      <a:pt x="155" y="35"/>
                    </a:cubicBezTo>
                    <a:close/>
                    <a:moveTo>
                      <a:pt x="200" y="8"/>
                    </a:moveTo>
                    <a:cubicBezTo>
                      <a:pt x="156" y="33"/>
                      <a:pt x="156" y="33"/>
                      <a:pt x="156" y="33"/>
                    </a:cubicBezTo>
                    <a:cubicBezTo>
                      <a:pt x="157" y="34"/>
                      <a:pt x="157" y="35"/>
                      <a:pt x="157" y="36"/>
                    </a:cubicBezTo>
                    <a:cubicBezTo>
                      <a:pt x="157" y="36"/>
                      <a:pt x="157" y="36"/>
                      <a:pt x="157" y="48"/>
                    </a:cubicBezTo>
                    <a:cubicBezTo>
                      <a:pt x="157" y="48"/>
                      <a:pt x="157" y="48"/>
                      <a:pt x="198" y="25"/>
                    </a:cubicBezTo>
                    <a:cubicBezTo>
                      <a:pt x="199" y="24"/>
                      <a:pt x="200" y="23"/>
                      <a:pt x="200" y="22"/>
                    </a:cubicBezTo>
                    <a:cubicBezTo>
                      <a:pt x="200" y="22"/>
                      <a:pt x="200" y="22"/>
                      <a:pt x="200" y="8"/>
                    </a:cubicBezTo>
                    <a:cubicBezTo>
                      <a:pt x="200" y="8"/>
                      <a:pt x="200" y="8"/>
                      <a:pt x="200" y="8"/>
                    </a:cubicBezTo>
                    <a:close/>
                    <a:moveTo>
                      <a:pt x="150" y="39"/>
                    </a:moveTo>
                    <a:cubicBezTo>
                      <a:pt x="150" y="38"/>
                      <a:pt x="150" y="38"/>
                      <a:pt x="149" y="38"/>
                    </a:cubicBezTo>
                    <a:cubicBezTo>
                      <a:pt x="148" y="38"/>
                      <a:pt x="148" y="38"/>
                      <a:pt x="148" y="39"/>
                    </a:cubicBezTo>
                    <a:cubicBezTo>
                      <a:pt x="148" y="40"/>
                      <a:pt x="148" y="40"/>
                      <a:pt x="149" y="40"/>
                    </a:cubicBezTo>
                    <a:cubicBezTo>
                      <a:pt x="150" y="40"/>
                      <a:pt x="150" y="40"/>
                      <a:pt x="150" y="39"/>
                    </a:cubicBezTo>
                    <a:close/>
                    <a:moveTo>
                      <a:pt x="90" y="28"/>
                    </a:moveTo>
                    <a:cubicBezTo>
                      <a:pt x="86" y="30"/>
                      <a:pt x="86" y="30"/>
                      <a:pt x="86" y="30"/>
                    </a:cubicBezTo>
                    <a:cubicBezTo>
                      <a:pt x="90" y="32"/>
                      <a:pt x="94" y="35"/>
                      <a:pt x="99" y="37"/>
                    </a:cubicBezTo>
                    <a:cubicBezTo>
                      <a:pt x="99" y="38"/>
                      <a:pt x="99" y="40"/>
                      <a:pt x="99" y="45"/>
                    </a:cubicBezTo>
                    <a:cubicBezTo>
                      <a:pt x="99" y="45"/>
                      <a:pt x="99" y="45"/>
                      <a:pt x="93" y="42"/>
                    </a:cubicBezTo>
                    <a:cubicBezTo>
                      <a:pt x="93" y="42"/>
                      <a:pt x="93" y="42"/>
                      <a:pt x="93" y="42"/>
                    </a:cubicBezTo>
                    <a:cubicBezTo>
                      <a:pt x="91" y="40"/>
                      <a:pt x="86" y="38"/>
                      <a:pt x="80" y="34"/>
                    </a:cubicBezTo>
                    <a:cubicBezTo>
                      <a:pt x="77" y="36"/>
                      <a:pt x="77" y="36"/>
                      <a:pt x="77" y="36"/>
                    </a:cubicBezTo>
                    <a:cubicBezTo>
                      <a:pt x="80" y="38"/>
                      <a:pt x="85" y="41"/>
                      <a:pt x="91" y="44"/>
                    </a:cubicBezTo>
                    <a:cubicBezTo>
                      <a:pt x="91" y="44"/>
                      <a:pt x="91" y="44"/>
                      <a:pt x="99" y="48"/>
                    </a:cubicBezTo>
                    <a:cubicBezTo>
                      <a:pt x="99" y="49"/>
                      <a:pt x="100" y="49"/>
                      <a:pt x="100" y="49"/>
                    </a:cubicBezTo>
                    <a:cubicBezTo>
                      <a:pt x="100" y="49"/>
                      <a:pt x="101" y="49"/>
                      <a:pt x="101" y="49"/>
                    </a:cubicBezTo>
                    <a:cubicBezTo>
                      <a:pt x="101" y="48"/>
                      <a:pt x="102" y="48"/>
                      <a:pt x="102" y="47"/>
                    </a:cubicBezTo>
                    <a:cubicBezTo>
                      <a:pt x="102" y="47"/>
                      <a:pt x="102" y="44"/>
                      <a:pt x="102" y="36"/>
                    </a:cubicBezTo>
                    <a:cubicBezTo>
                      <a:pt x="102" y="35"/>
                      <a:pt x="102" y="35"/>
                      <a:pt x="101" y="35"/>
                    </a:cubicBezTo>
                    <a:cubicBezTo>
                      <a:pt x="101" y="35"/>
                      <a:pt x="101" y="35"/>
                      <a:pt x="90" y="28"/>
                    </a:cubicBezTo>
                    <a:close/>
                    <a:moveTo>
                      <a:pt x="97" y="39"/>
                    </a:moveTo>
                    <a:cubicBezTo>
                      <a:pt x="97" y="38"/>
                      <a:pt x="96" y="38"/>
                      <a:pt x="95" y="38"/>
                    </a:cubicBezTo>
                    <a:cubicBezTo>
                      <a:pt x="95" y="38"/>
                      <a:pt x="94" y="38"/>
                      <a:pt x="94" y="39"/>
                    </a:cubicBezTo>
                    <a:cubicBezTo>
                      <a:pt x="94" y="40"/>
                      <a:pt x="95" y="40"/>
                      <a:pt x="95" y="40"/>
                    </a:cubicBezTo>
                    <a:cubicBezTo>
                      <a:pt x="96" y="40"/>
                      <a:pt x="97" y="40"/>
                      <a:pt x="97" y="39"/>
                    </a:cubicBezTo>
                    <a:close/>
                    <a:moveTo>
                      <a:pt x="127" y="5"/>
                    </a:moveTo>
                    <a:cubicBezTo>
                      <a:pt x="105" y="18"/>
                      <a:pt x="105" y="18"/>
                      <a:pt x="105" y="18"/>
                    </a:cubicBezTo>
                    <a:cubicBezTo>
                      <a:pt x="104" y="18"/>
                      <a:pt x="104" y="18"/>
                      <a:pt x="104" y="18"/>
                    </a:cubicBezTo>
                    <a:cubicBezTo>
                      <a:pt x="102" y="19"/>
                      <a:pt x="102" y="19"/>
                      <a:pt x="102" y="19"/>
                    </a:cubicBezTo>
                    <a:cubicBezTo>
                      <a:pt x="101" y="19"/>
                      <a:pt x="101" y="19"/>
                      <a:pt x="100" y="19"/>
                    </a:cubicBezTo>
                    <a:cubicBezTo>
                      <a:pt x="99" y="19"/>
                      <a:pt x="98" y="19"/>
                      <a:pt x="98" y="19"/>
                    </a:cubicBezTo>
                    <a:cubicBezTo>
                      <a:pt x="97" y="18"/>
                      <a:pt x="96" y="18"/>
                      <a:pt x="95" y="17"/>
                    </a:cubicBezTo>
                    <a:cubicBezTo>
                      <a:pt x="95" y="20"/>
                      <a:pt x="95" y="20"/>
                      <a:pt x="95" y="20"/>
                    </a:cubicBezTo>
                    <a:cubicBezTo>
                      <a:pt x="95" y="22"/>
                      <a:pt x="95" y="22"/>
                      <a:pt x="95" y="22"/>
                    </a:cubicBezTo>
                    <a:cubicBezTo>
                      <a:pt x="95" y="22"/>
                      <a:pt x="95" y="22"/>
                      <a:pt x="95" y="22"/>
                    </a:cubicBezTo>
                    <a:cubicBezTo>
                      <a:pt x="95" y="24"/>
                      <a:pt x="94" y="26"/>
                      <a:pt x="93" y="27"/>
                    </a:cubicBezTo>
                    <a:cubicBezTo>
                      <a:pt x="92" y="27"/>
                      <a:pt x="92" y="27"/>
                      <a:pt x="92" y="27"/>
                    </a:cubicBezTo>
                    <a:cubicBezTo>
                      <a:pt x="100" y="32"/>
                      <a:pt x="100" y="32"/>
                      <a:pt x="100" y="32"/>
                    </a:cubicBezTo>
                    <a:cubicBezTo>
                      <a:pt x="120" y="21"/>
                      <a:pt x="131" y="14"/>
                      <a:pt x="137" y="11"/>
                    </a:cubicBezTo>
                    <a:lnTo>
                      <a:pt x="127" y="5"/>
                    </a:lnTo>
                    <a:close/>
                    <a:moveTo>
                      <a:pt x="42" y="40"/>
                    </a:moveTo>
                    <a:cubicBezTo>
                      <a:pt x="43" y="40"/>
                      <a:pt x="43" y="40"/>
                      <a:pt x="43" y="39"/>
                    </a:cubicBezTo>
                    <a:cubicBezTo>
                      <a:pt x="43" y="38"/>
                      <a:pt x="43" y="38"/>
                      <a:pt x="42" y="38"/>
                    </a:cubicBezTo>
                    <a:cubicBezTo>
                      <a:pt x="41" y="38"/>
                      <a:pt x="41" y="38"/>
                      <a:pt x="41" y="39"/>
                    </a:cubicBezTo>
                    <a:cubicBezTo>
                      <a:pt x="41" y="40"/>
                      <a:pt x="41" y="40"/>
                      <a:pt x="42" y="40"/>
                    </a:cubicBezTo>
                    <a:close/>
                    <a:moveTo>
                      <a:pt x="189" y="0"/>
                    </a:moveTo>
                    <a:cubicBezTo>
                      <a:pt x="158" y="18"/>
                      <a:pt x="158" y="18"/>
                      <a:pt x="158" y="18"/>
                    </a:cubicBezTo>
                    <a:cubicBezTo>
                      <a:pt x="158" y="18"/>
                      <a:pt x="158" y="18"/>
                      <a:pt x="157" y="18"/>
                    </a:cubicBezTo>
                    <a:cubicBezTo>
                      <a:pt x="156" y="19"/>
                      <a:pt x="156" y="19"/>
                      <a:pt x="156" y="19"/>
                    </a:cubicBezTo>
                    <a:cubicBezTo>
                      <a:pt x="155" y="19"/>
                      <a:pt x="154" y="19"/>
                      <a:pt x="153" y="19"/>
                    </a:cubicBezTo>
                    <a:cubicBezTo>
                      <a:pt x="153" y="19"/>
                      <a:pt x="152" y="19"/>
                      <a:pt x="151" y="19"/>
                    </a:cubicBezTo>
                    <a:cubicBezTo>
                      <a:pt x="150" y="18"/>
                      <a:pt x="149" y="17"/>
                      <a:pt x="148" y="17"/>
                    </a:cubicBezTo>
                    <a:cubicBezTo>
                      <a:pt x="148" y="20"/>
                      <a:pt x="148" y="20"/>
                      <a:pt x="148" y="20"/>
                    </a:cubicBezTo>
                    <a:cubicBezTo>
                      <a:pt x="148" y="22"/>
                      <a:pt x="148" y="22"/>
                      <a:pt x="148" y="22"/>
                    </a:cubicBezTo>
                    <a:cubicBezTo>
                      <a:pt x="148" y="22"/>
                      <a:pt x="148" y="22"/>
                      <a:pt x="148" y="22"/>
                    </a:cubicBezTo>
                    <a:cubicBezTo>
                      <a:pt x="148" y="24"/>
                      <a:pt x="147" y="26"/>
                      <a:pt x="146" y="27"/>
                    </a:cubicBezTo>
                    <a:cubicBezTo>
                      <a:pt x="145" y="27"/>
                      <a:pt x="145" y="27"/>
                      <a:pt x="145" y="27"/>
                    </a:cubicBezTo>
                    <a:cubicBezTo>
                      <a:pt x="154" y="32"/>
                      <a:pt x="154" y="32"/>
                      <a:pt x="154" y="32"/>
                    </a:cubicBezTo>
                    <a:cubicBezTo>
                      <a:pt x="199" y="6"/>
                      <a:pt x="199" y="6"/>
                      <a:pt x="199" y="6"/>
                    </a:cubicBezTo>
                    <a:cubicBezTo>
                      <a:pt x="198" y="6"/>
                      <a:pt x="198" y="6"/>
                      <a:pt x="198" y="5"/>
                    </a:cubicBezTo>
                    <a:cubicBezTo>
                      <a:pt x="195" y="4"/>
                      <a:pt x="192" y="2"/>
                      <a:pt x="189" y="0"/>
                    </a:cubicBezTo>
                    <a:close/>
                    <a:moveTo>
                      <a:pt x="144" y="14"/>
                    </a:moveTo>
                    <a:cubicBezTo>
                      <a:pt x="143" y="14"/>
                      <a:pt x="143" y="14"/>
                      <a:pt x="143" y="14"/>
                    </a:cubicBezTo>
                    <a:cubicBezTo>
                      <a:pt x="139" y="12"/>
                      <a:pt x="139" y="12"/>
                      <a:pt x="139" y="12"/>
                    </a:cubicBezTo>
                    <a:cubicBezTo>
                      <a:pt x="102" y="33"/>
                      <a:pt x="102" y="33"/>
                      <a:pt x="102" y="33"/>
                    </a:cubicBezTo>
                    <a:cubicBezTo>
                      <a:pt x="103" y="34"/>
                      <a:pt x="104" y="35"/>
                      <a:pt x="104" y="36"/>
                    </a:cubicBezTo>
                    <a:cubicBezTo>
                      <a:pt x="104" y="36"/>
                      <a:pt x="104" y="36"/>
                      <a:pt x="104" y="48"/>
                    </a:cubicBezTo>
                    <a:cubicBezTo>
                      <a:pt x="104" y="48"/>
                      <a:pt x="104" y="48"/>
                      <a:pt x="145" y="25"/>
                    </a:cubicBezTo>
                    <a:cubicBezTo>
                      <a:pt x="146" y="24"/>
                      <a:pt x="146" y="23"/>
                      <a:pt x="146" y="22"/>
                    </a:cubicBezTo>
                    <a:cubicBezTo>
                      <a:pt x="146" y="22"/>
                      <a:pt x="146" y="22"/>
                      <a:pt x="146" y="16"/>
                    </a:cubicBezTo>
                    <a:cubicBezTo>
                      <a:pt x="145" y="15"/>
                      <a:pt x="145" y="15"/>
                      <a:pt x="144" y="14"/>
                    </a:cubicBezTo>
                    <a:close/>
                    <a:moveTo>
                      <a:pt x="48" y="35"/>
                    </a:moveTo>
                    <a:cubicBezTo>
                      <a:pt x="48" y="35"/>
                      <a:pt x="48" y="35"/>
                      <a:pt x="48" y="36"/>
                    </a:cubicBezTo>
                    <a:cubicBezTo>
                      <a:pt x="48" y="44"/>
                      <a:pt x="48" y="47"/>
                      <a:pt x="48" y="47"/>
                    </a:cubicBezTo>
                    <a:cubicBezTo>
                      <a:pt x="48" y="48"/>
                      <a:pt x="48" y="48"/>
                      <a:pt x="48" y="49"/>
                    </a:cubicBezTo>
                    <a:cubicBezTo>
                      <a:pt x="47" y="49"/>
                      <a:pt x="47" y="49"/>
                      <a:pt x="47" y="49"/>
                    </a:cubicBezTo>
                    <a:cubicBezTo>
                      <a:pt x="46" y="49"/>
                      <a:pt x="46" y="49"/>
                      <a:pt x="46" y="48"/>
                    </a:cubicBezTo>
                    <a:cubicBezTo>
                      <a:pt x="37" y="44"/>
                      <a:pt x="37" y="44"/>
                      <a:pt x="37" y="44"/>
                    </a:cubicBezTo>
                    <a:cubicBezTo>
                      <a:pt x="17" y="32"/>
                      <a:pt x="8" y="27"/>
                      <a:pt x="8" y="27"/>
                    </a:cubicBezTo>
                    <a:cubicBezTo>
                      <a:pt x="8" y="27"/>
                      <a:pt x="8" y="27"/>
                      <a:pt x="8" y="27"/>
                    </a:cubicBezTo>
                    <a:cubicBezTo>
                      <a:pt x="5" y="25"/>
                      <a:pt x="2" y="24"/>
                      <a:pt x="2" y="24"/>
                    </a:cubicBezTo>
                    <a:cubicBezTo>
                      <a:pt x="1" y="23"/>
                      <a:pt x="1" y="23"/>
                      <a:pt x="1" y="23"/>
                    </a:cubicBezTo>
                    <a:cubicBezTo>
                      <a:pt x="0" y="22"/>
                      <a:pt x="0" y="22"/>
                      <a:pt x="0" y="22"/>
                    </a:cubicBezTo>
                    <a:cubicBezTo>
                      <a:pt x="0" y="14"/>
                      <a:pt x="0" y="12"/>
                      <a:pt x="0" y="11"/>
                    </a:cubicBezTo>
                    <a:cubicBezTo>
                      <a:pt x="0" y="10"/>
                      <a:pt x="1" y="10"/>
                      <a:pt x="1" y="10"/>
                    </a:cubicBezTo>
                    <a:cubicBezTo>
                      <a:pt x="2" y="9"/>
                      <a:pt x="3" y="9"/>
                      <a:pt x="3" y="10"/>
                    </a:cubicBezTo>
                    <a:cubicBezTo>
                      <a:pt x="6" y="11"/>
                      <a:pt x="6" y="11"/>
                      <a:pt x="6" y="11"/>
                    </a:cubicBezTo>
                    <a:cubicBezTo>
                      <a:pt x="6" y="11"/>
                      <a:pt x="6" y="11"/>
                      <a:pt x="6" y="11"/>
                    </a:cubicBezTo>
                    <a:cubicBezTo>
                      <a:pt x="48" y="35"/>
                      <a:pt x="48" y="35"/>
                      <a:pt x="48" y="35"/>
                    </a:cubicBezTo>
                    <a:close/>
                    <a:moveTo>
                      <a:pt x="45" y="37"/>
                    </a:moveTo>
                    <a:cubicBezTo>
                      <a:pt x="3" y="13"/>
                      <a:pt x="3" y="13"/>
                      <a:pt x="3" y="13"/>
                    </a:cubicBezTo>
                    <a:cubicBezTo>
                      <a:pt x="3" y="18"/>
                      <a:pt x="3" y="20"/>
                      <a:pt x="3" y="21"/>
                    </a:cubicBezTo>
                    <a:cubicBezTo>
                      <a:pt x="3" y="21"/>
                      <a:pt x="3" y="21"/>
                      <a:pt x="3" y="21"/>
                    </a:cubicBezTo>
                    <a:cubicBezTo>
                      <a:pt x="4" y="21"/>
                      <a:pt x="8" y="24"/>
                      <a:pt x="11" y="26"/>
                    </a:cubicBezTo>
                    <a:cubicBezTo>
                      <a:pt x="11" y="26"/>
                      <a:pt x="11" y="26"/>
                      <a:pt x="11" y="25"/>
                    </a:cubicBezTo>
                    <a:cubicBezTo>
                      <a:pt x="27" y="34"/>
                      <a:pt x="36" y="40"/>
                      <a:pt x="40" y="42"/>
                    </a:cubicBezTo>
                    <a:cubicBezTo>
                      <a:pt x="40" y="42"/>
                      <a:pt x="40" y="42"/>
                      <a:pt x="40" y="42"/>
                    </a:cubicBezTo>
                    <a:cubicBezTo>
                      <a:pt x="45" y="45"/>
                      <a:pt x="45" y="45"/>
                      <a:pt x="45" y="45"/>
                    </a:cubicBezTo>
                    <a:cubicBezTo>
                      <a:pt x="45" y="40"/>
                      <a:pt x="45" y="38"/>
                      <a:pt x="45" y="37"/>
                    </a:cubicBezTo>
                    <a:close/>
                    <a:moveTo>
                      <a:pt x="90" y="14"/>
                    </a:moveTo>
                    <a:cubicBezTo>
                      <a:pt x="89" y="14"/>
                      <a:pt x="89" y="14"/>
                      <a:pt x="89" y="14"/>
                    </a:cubicBezTo>
                    <a:cubicBezTo>
                      <a:pt x="86" y="12"/>
                      <a:pt x="86" y="12"/>
                      <a:pt x="86" y="12"/>
                    </a:cubicBezTo>
                    <a:cubicBezTo>
                      <a:pt x="49" y="33"/>
                      <a:pt x="49" y="33"/>
                      <a:pt x="49" y="33"/>
                    </a:cubicBezTo>
                    <a:cubicBezTo>
                      <a:pt x="50" y="34"/>
                      <a:pt x="51" y="35"/>
                      <a:pt x="51" y="36"/>
                    </a:cubicBezTo>
                    <a:cubicBezTo>
                      <a:pt x="51" y="36"/>
                      <a:pt x="51" y="36"/>
                      <a:pt x="51" y="48"/>
                    </a:cubicBezTo>
                    <a:cubicBezTo>
                      <a:pt x="51" y="48"/>
                      <a:pt x="51" y="48"/>
                      <a:pt x="91" y="25"/>
                    </a:cubicBezTo>
                    <a:cubicBezTo>
                      <a:pt x="92" y="24"/>
                      <a:pt x="93" y="23"/>
                      <a:pt x="93" y="22"/>
                    </a:cubicBezTo>
                    <a:cubicBezTo>
                      <a:pt x="93" y="22"/>
                      <a:pt x="93" y="22"/>
                      <a:pt x="93" y="16"/>
                    </a:cubicBezTo>
                    <a:cubicBezTo>
                      <a:pt x="91" y="15"/>
                      <a:pt x="91" y="15"/>
                      <a:pt x="90" y="14"/>
                    </a:cubicBezTo>
                    <a:close/>
                    <a:moveTo>
                      <a:pt x="74" y="5"/>
                    </a:moveTo>
                    <a:cubicBezTo>
                      <a:pt x="52" y="18"/>
                      <a:pt x="52" y="18"/>
                      <a:pt x="52" y="18"/>
                    </a:cubicBezTo>
                    <a:cubicBezTo>
                      <a:pt x="51" y="18"/>
                      <a:pt x="51" y="18"/>
                      <a:pt x="51" y="18"/>
                    </a:cubicBezTo>
                    <a:cubicBezTo>
                      <a:pt x="49" y="19"/>
                      <a:pt x="49" y="19"/>
                      <a:pt x="49" y="19"/>
                    </a:cubicBezTo>
                    <a:cubicBezTo>
                      <a:pt x="48" y="19"/>
                      <a:pt x="47" y="19"/>
                      <a:pt x="47" y="19"/>
                    </a:cubicBezTo>
                    <a:cubicBezTo>
                      <a:pt x="46" y="19"/>
                      <a:pt x="45" y="19"/>
                      <a:pt x="44" y="19"/>
                    </a:cubicBezTo>
                    <a:cubicBezTo>
                      <a:pt x="40" y="16"/>
                      <a:pt x="38" y="15"/>
                      <a:pt x="37" y="14"/>
                    </a:cubicBezTo>
                    <a:cubicBezTo>
                      <a:pt x="36" y="14"/>
                      <a:pt x="36" y="14"/>
                      <a:pt x="36" y="14"/>
                    </a:cubicBezTo>
                    <a:cubicBezTo>
                      <a:pt x="14" y="1"/>
                      <a:pt x="14" y="1"/>
                      <a:pt x="14" y="1"/>
                    </a:cubicBezTo>
                    <a:cubicBezTo>
                      <a:pt x="3" y="8"/>
                      <a:pt x="3" y="8"/>
                      <a:pt x="3" y="8"/>
                    </a:cubicBezTo>
                    <a:cubicBezTo>
                      <a:pt x="47" y="32"/>
                      <a:pt x="47" y="32"/>
                      <a:pt x="47" y="32"/>
                    </a:cubicBezTo>
                    <a:cubicBezTo>
                      <a:pt x="66" y="21"/>
                      <a:pt x="77" y="14"/>
                      <a:pt x="84" y="11"/>
                    </a:cubicBezTo>
                    <a:lnTo>
                      <a:pt x="7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grpSp>
        <p:grpSp>
          <p:nvGrpSpPr>
            <p:cNvPr id="2" name="Group 4"/>
            <p:cNvGrpSpPr>
              <a:grpSpLocks noChangeAspect="1"/>
            </p:cNvGrpSpPr>
            <p:nvPr/>
          </p:nvGrpSpPr>
          <p:grpSpPr bwMode="auto">
            <a:xfrm>
              <a:off x="8914875" y="1665288"/>
              <a:ext cx="582613" cy="833437"/>
              <a:chOff x="5614" y="1049"/>
              <a:chExt cx="367" cy="525"/>
            </a:xfrm>
            <a:solidFill>
              <a:srgbClr val="FFFFFF"/>
            </a:solidFill>
          </p:grpSpPr>
          <p:sp>
            <p:nvSpPr>
              <p:cNvPr id="7" name="Freeform 5"/>
              <p:cNvSpPr>
                <a:spLocks noEditPoints="1"/>
              </p:cNvSpPr>
              <p:nvPr/>
            </p:nvSpPr>
            <p:spPr bwMode="auto">
              <a:xfrm>
                <a:off x="5614" y="1248"/>
                <a:ext cx="367" cy="201"/>
              </a:xfrm>
              <a:custGeom>
                <a:avLst/>
                <a:gdLst>
                  <a:gd name="T0" fmla="*/ 67 w 181"/>
                  <a:gd name="T1" fmla="*/ 76 h 99"/>
                  <a:gd name="T2" fmla="*/ 17 w 181"/>
                  <a:gd name="T3" fmla="*/ 54 h 99"/>
                  <a:gd name="T4" fmla="*/ 22 w 181"/>
                  <a:gd name="T5" fmla="*/ 50 h 99"/>
                  <a:gd name="T6" fmla="*/ 100 w 181"/>
                  <a:gd name="T7" fmla="*/ 95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3 h 99"/>
                  <a:gd name="T32" fmla="*/ 181 w 181"/>
                  <a:gd name="T33" fmla="*/ 40 h 99"/>
                  <a:gd name="T34" fmla="*/ 104 w 181"/>
                  <a:gd name="T35" fmla="*/ 87 h 99"/>
                  <a:gd name="T36" fmla="*/ 101 w 181"/>
                  <a:gd name="T37" fmla="*/ 60 h 99"/>
                  <a:gd name="T38" fmla="*/ 181 w 181"/>
                  <a:gd name="T39" fmla="*/ 13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3 h 99"/>
                  <a:gd name="T52" fmla="*/ 70 w 181"/>
                  <a:gd name="T53" fmla="*/ 87 h 99"/>
                  <a:gd name="T54" fmla="*/ 70 w 181"/>
                  <a:gd name="T55" fmla="*/ 69 h 99"/>
                  <a:gd name="T56" fmla="*/ 77 w 181"/>
                  <a:gd name="T57" fmla="*/ 63 h 99"/>
                  <a:gd name="T58" fmla="*/ 80 w 181"/>
                  <a:gd name="T59" fmla="*/ 64 h 99"/>
                  <a:gd name="T60" fmla="*/ 74 w 181"/>
                  <a:gd name="T61" fmla="*/ 70 h 99"/>
                  <a:gd name="T62" fmla="*/ 77 w 181"/>
                  <a:gd name="T63" fmla="*/ 80 h 99"/>
                  <a:gd name="T64" fmla="*/ 20 w 181"/>
                  <a:gd name="T65" fmla="*/ 47 h 99"/>
                  <a:gd name="T66" fmla="*/ 13 w 181"/>
                  <a:gd name="T67" fmla="*/ 53 h 99"/>
                  <a:gd name="T68" fmla="*/ 9 w 181"/>
                  <a:gd name="T69" fmla="*/ 51 h 99"/>
                  <a:gd name="T70" fmla="*/ 10 w 181"/>
                  <a:gd name="T71" fmla="*/ 33 h 99"/>
                  <a:gd name="T72" fmla="*/ 20 w 181"/>
                  <a:gd name="T73" fmla="*/ 30 h 99"/>
                  <a:gd name="T74" fmla="*/ 20 w 181"/>
                  <a:gd name="T75" fmla="*/ 33 h 99"/>
                  <a:gd name="T76" fmla="*/ 14 w 181"/>
                  <a:gd name="T77" fmla="*/ 48 h 99"/>
                  <a:gd name="T78" fmla="*/ 20 w 181"/>
                  <a:gd name="T79" fmla="*/ 47 h 99"/>
                  <a:gd name="T80" fmla="*/ 106 w 181"/>
                  <a:gd name="T81" fmla="*/ 31 h 99"/>
                  <a:gd name="T82" fmla="*/ 104 w 181"/>
                  <a:gd name="T83" fmla="*/ 33 h 99"/>
                  <a:gd name="T84" fmla="*/ 104 w 181"/>
                  <a:gd name="T85" fmla="*/ 36 h 99"/>
                  <a:gd name="T86" fmla="*/ 104 w 181"/>
                  <a:gd name="T87" fmla="*/ 37 h 99"/>
                  <a:gd name="T88" fmla="*/ 96 w 181"/>
                  <a:gd name="T89" fmla="*/ 44 h 99"/>
                  <a:gd name="T90" fmla="*/ 74 w 181"/>
                  <a:gd name="T91" fmla="*/ 32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1"/>
                      <a:pt x="21" y="51"/>
                      <a:pt x="21" y="51"/>
                    </a:cubicBezTo>
                    <a:cubicBezTo>
                      <a:pt x="21" y="51"/>
                      <a:pt x="22" y="51"/>
                      <a:pt x="22" y="50"/>
                    </a:cubicBezTo>
                    <a:close/>
                    <a:moveTo>
                      <a:pt x="100" y="65"/>
                    </a:moveTo>
                    <a:cubicBezTo>
                      <a:pt x="100" y="95"/>
                      <a:pt x="100" y="95"/>
                      <a:pt x="100" y="95"/>
                    </a:cubicBezTo>
                    <a:cubicBezTo>
                      <a:pt x="100" y="97"/>
                      <a:pt x="99" y="98"/>
                      <a:pt x="98" y="98"/>
                    </a:cubicBezTo>
                    <a:cubicBezTo>
                      <a:pt x="98" y="99"/>
                      <a:pt x="97" y="99"/>
                      <a:pt x="96" y="99"/>
                    </a:cubicBezTo>
                    <a:cubicBezTo>
                      <a:pt x="96" y="99"/>
                      <a:pt x="95" y="99"/>
                      <a:pt x="94" y="98"/>
                    </a:cubicBezTo>
                    <a:cubicBezTo>
                      <a:pt x="76" y="88"/>
                      <a:pt x="76" y="88"/>
                      <a:pt x="76" y="88"/>
                    </a:cubicBezTo>
                    <a:cubicBezTo>
                      <a:pt x="81" y="85"/>
                      <a:pt x="81" y="85"/>
                      <a:pt x="81" y="85"/>
                    </a:cubicBezTo>
                    <a:cubicBezTo>
                      <a:pt x="82" y="85"/>
                      <a:pt x="82" y="85"/>
                      <a:pt x="82" y="84"/>
                    </a:cubicBezTo>
                    <a:cubicBezTo>
                      <a:pt x="94" y="91"/>
                      <a:pt x="94" y="91"/>
                      <a:pt x="94" y="91"/>
                    </a:cubicBezTo>
                    <a:cubicBezTo>
                      <a:pt x="94" y="69"/>
                      <a:pt x="94" y="69"/>
                      <a:pt x="94" y="69"/>
                    </a:cubicBezTo>
                    <a:cubicBezTo>
                      <a:pt x="6" y="18"/>
                      <a:pt x="6" y="18"/>
                      <a:pt x="6" y="18"/>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5"/>
                    </a:cubicBezTo>
                    <a:close/>
                    <a:moveTo>
                      <a:pt x="181" y="13"/>
                    </a:moveTo>
                    <a:cubicBezTo>
                      <a:pt x="181" y="14"/>
                      <a:pt x="181" y="14"/>
                      <a:pt x="181" y="15"/>
                    </a:cubicBezTo>
                    <a:cubicBezTo>
                      <a:pt x="181" y="40"/>
                      <a:pt x="181" y="40"/>
                      <a:pt x="181" y="40"/>
                    </a:cubicBezTo>
                    <a:cubicBezTo>
                      <a:pt x="181" y="41"/>
                      <a:pt x="180" y="43"/>
                      <a:pt x="178" y="44"/>
                    </a:cubicBezTo>
                    <a:cubicBezTo>
                      <a:pt x="104" y="87"/>
                      <a:pt x="104" y="87"/>
                      <a:pt x="104" y="87"/>
                    </a:cubicBezTo>
                    <a:cubicBezTo>
                      <a:pt x="104" y="65"/>
                      <a:pt x="104" y="65"/>
                      <a:pt x="104" y="65"/>
                    </a:cubicBezTo>
                    <a:cubicBezTo>
                      <a:pt x="104" y="63"/>
                      <a:pt x="103" y="61"/>
                      <a:pt x="101" y="60"/>
                    </a:cubicBezTo>
                    <a:cubicBezTo>
                      <a:pt x="181" y="13"/>
                      <a:pt x="181" y="13"/>
                      <a:pt x="181" y="13"/>
                    </a:cubicBezTo>
                    <a:cubicBezTo>
                      <a:pt x="181" y="13"/>
                      <a:pt x="181" y="13"/>
                      <a:pt x="181" y="13"/>
                    </a:cubicBezTo>
                    <a:close/>
                    <a:moveTo>
                      <a:pt x="59" y="64"/>
                    </a:moveTo>
                    <a:cubicBezTo>
                      <a:pt x="59" y="64"/>
                      <a:pt x="59" y="64"/>
                      <a:pt x="58" y="64"/>
                    </a:cubicBezTo>
                    <a:cubicBezTo>
                      <a:pt x="36" y="51"/>
                      <a:pt x="36" y="51"/>
                      <a:pt x="36" y="51"/>
                    </a:cubicBezTo>
                    <a:cubicBezTo>
                      <a:pt x="35" y="50"/>
                      <a:pt x="34" y="49"/>
                      <a:pt x="34" y="48"/>
                    </a:cubicBezTo>
                    <a:cubicBezTo>
                      <a:pt x="34" y="45"/>
                      <a:pt x="34" y="45"/>
                      <a:pt x="34" y="45"/>
                    </a:cubicBezTo>
                    <a:cubicBezTo>
                      <a:pt x="34" y="44"/>
                      <a:pt x="35" y="43"/>
                      <a:pt x="36" y="44"/>
                    </a:cubicBezTo>
                    <a:cubicBezTo>
                      <a:pt x="59" y="57"/>
                      <a:pt x="59" y="57"/>
                      <a:pt x="59" y="57"/>
                    </a:cubicBezTo>
                    <a:cubicBezTo>
                      <a:pt x="60" y="57"/>
                      <a:pt x="61" y="59"/>
                      <a:pt x="61" y="60"/>
                    </a:cubicBezTo>
                    <a:cubicBezTo>
                      <a:pt x="61" y="62"/>
                      <a:pt x="61" y="62"/>
                      <a:pt x="61" y="62"/>
                    </a:cubicBezTo>
                    <a:cubicBezTo>
                      <a:pt x="61" y="63"/>
                      <a:pt x="60" y="64"/>
                      <a:pt x="59" y="64"/>
                    </a:cubicBezTo>
                    <a:close/>
                    <a:moveTo>
                      <a:pt x="80" y="81"/>
                    </a:moveTo>
                    <a:cubicBezTo>
                      <a:pt x="81" y="82"/>
                      <a:pt x="81" y="83"/>
                      <a:pt x="80" y="83"/>
                    </a:cubicBezTo>
                    <a:cubicBezTo>
                      <a:pt x="73" y="87"/>
                      <a:pt x="73" y="87"/>
                      <a:pt x="73" y="87"/>
                    </a:cubicBezTo>
                    <a:cubicBezTo>
                      <a:pt x="72" y="88"/>
                      <a:pt x="71" y="87"/>
                      <a:pt x="70" y="87"/>
                    </a:cubicBezTo>
                    <a:cubicBezTo>
                      <a:pt x="70" y="86"/>
                      <a:pt x="70" y="85"/>
                      <a:pt x="70" y="85"/>
                    </a:cubicBezTo>
                    <a:cubicBezTo>
                      <a:pt x="70" y="69"/>
                      <a:pt x="70" y="69"/>
                      <a:pt x="70" y="69"/>
                    </a:cubicBezTo>
                    <a:cubicBezTo>
                      <a:pt x="70" y="69"/>
                      <a:pt x="70" y="68"/>
                      <a:pt x="71" y="67"/>
                    </a:cubicBezTo>
                    <a:cubicBezTo>
                      <a:pt x="77" y="63"/>
                      <a:pt x="77" y="63"/>
                      <a:pt x="77" y="63"/>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0"/>
                      <a:pt x="77" y="80"/>
                      <a:pt x="77" y="80"/>
                    </a:cubicBezTo>
                    <a:cubicBezTo>
                      <a:pt x="78" y="80"/>
                      <a:pt x="80" y="80"/>
                      <a:pt x="80" y="81"/>
                    </a:cubicBezTo>
                    <a:close/>
                    <a:moveTo>
                      <a:pt x="20" y="47"/>
                    </a:moveTo>
                    <a:cubicBezTo>
                      <a:pt x="21" y="48"/>
                      <a:pt x="21" y="49"/>
                      <a:pt x="20" y="49"/>
                    </a:cubicBezTo>
                    <a:cubicBezTo>
                      <a:pt x="13" y="53"/>
                      <a:pt x="13" y="53"/>
                      <a:pt x="13" y="53"/>
                    </a:cubicBezTo>
                    <a:cubicBezTo>
                      <a:pt x="12" y="54"/>
                      <a:pt x="11" y="53"/>
                      <a:pt x="10" y="53"/>
                    </a:cubicBezTo>
                    <a:cubicBezTo>
                      <a:pt x="10" y="52"/>
                      <a:pt x="9" y="51"/>
                      <a:pt x="9" y="51"/>
                    </a:cubicBezTo>
                    <a:cubicBezTo>
                      <a:pt x="9" y="35"/>
                      <a:pt x="9" y="35"/>
                      <a:pt x="9" y="35"/>
                    </a:cubicBezTo>
                    <a:cubicBezTo>
                      <a:pt x="9" y="35"/>
                      <a:pt x="10" y="34"/>
                      <a:pt x="10" y="33"/>
                    </a:cubicBezTo>
                    <a:cubicBezTo>
                      <a:pt x="17" y="29"/>
                      <a:pt x="17" y="29"/>
                      <a:pt x="17" y="29"/>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6"/>
                      <a:pt x="17" y="46"/>
                      <a:pt x="17" y="46"/>
                    </a:cubicBezTo>
                    <a:cubicBezTo>
                      <a:pt x="18" y="46"/>
                      <a:pt x="20" y="46"/>
                      <a:pt x="20" y="47"/>
                    </a:cubicBezTo>
                    <a:close/>
                    <a:moveTo>
                      <a:pt x="161" y="0"/>
                    </a:moveTo>
                    <a:cubicBezTo>
                      <a:pt x="106" y="31"/>
                      <a:pt x="106" y="31"/>
                      <a:pt x="106" y="31"/>
                    </a:cubicBezTo>
                    <a:cubicBezTo>
                      <a:pt x="104" y="32"/>
                      <a:pt x="104" y="32"/>
                      <a:pt x="104" y="32"/>
                    </a:cubicBezTo>
                    <a:cubicBezTo>
                      <a:pt x="104" y="33"/>
                      <a:pt x="104" y="33"/>
                      <a:pt x="104" y="33"/>
                    </a:cubicBezTo>
                    <a:cubicBezTo>
                      <a:pt x="104" y="36"/>
                      <a:pt x="104" y="36"/>
                      <a:pt x="104" y="36"/>
                    </a:cubicBezTo>
                    <a:cubicBezTo>
                      <a:pt x="104" y="36"/>
                      <a:pt x="104" y="36"/>
                      <a:pt x="104" y="36"/>
                    </a:cubicBezTo>
                    <a:cubicBezTo>
                      <a:pt x="104" y="37"/>
                      <a:pt x="104" y="37"/>
                      <a:pt x="104" y="37"/>
                    </a:cubicBezTo>
                    <a:cubicBezTo>
                      <a:pt x="104" y="37"/>
                      <a:pt x="104" y="37"/>
                      <a:pt x="104" y="37"/>
                    </a:cubicBezTo>
                    <a:cubicBezTo>
                      <a:pt x="104" y="39"/>
                      <a:pt x="102" y="41"/>
                      <a:pt x="100" y="43"/>
                    </a:cubicBezTo>
                    <a:cubicBezTo>
                      <a:pt x="99" y="43"/>
                      <a:pt x="98" y="44"/>
                      <a:pt x="96" y="44"/>
                    </a:cubicBezTo>
                    <a:cubicBezTo>
                      <a:pt x="95" y="44"/>
                      <a:pt x="93" y="43"/>
                      <a:pt x="92" y="43"/>
                    </a:cubicBezTo>
                    <a:cubicBezTo>
                      <a:pt x="74" y="32"/>
                      <a:pt x="74" y="32"/>
                      <a:pt x="74" y="32"/>
                    </a:cubicBezTo>
                    <a:cubicBezTo>
                      <a:pt x="74" y="32"/>
                      <a:pt x="74" y="32"/>
                      <a:pt x="74" y="32"/>
                    </a:cubicBezTo>
                    <a:cubicBezTo>
                      <a:pt x="74" y="32"/>
                      <a:pt x="73" y="33"/>
                      <a:pt x="72" y="33"/>
                    </a:cubicBezTo>
                    <a:cubicBezTo>
                      <a:pt x="71" y="33"/>
                      <a:pt x="69" y="32"/>
                      <a:pt x="67" y="31"/>
                    </a:cubicBezTo>
                    <a:cubicBezTo>
                      <a:pt x="67" y="30"/>
                      <a:pt x="66" y="29"/>
                      <a:pt x="66" y="28"/>
                    </a:cubicBezTo>
                    <a:cubicBezTo>
                      <a:pt x="65" y="27"/>
                      <a:pt x="65" y="27"/>
                      <a:pt x="65" y="27"/>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8" name="Freeform 6"/>
              <p:cNvSpPr>
                <a:spLocks noEditPoints="1"/>
              </p:cNvSpPr>
              <p:nvPr/>
            </p:nvSpPr>
            <p:spPr bwMode="auto">
              <a:xfrm>
                <a:off x="5614" y="1373"/>
                <a:ext cx="367" cy="201"/>
              </a:xfrm>
              <a:custGeom>
                <a:avLst/>
                <a:gdLst>
                  <a:gd name="T0" fmla="*/ 67 w 181"/>
                  <a:gd name="T1" fmla="*/ 76 h 99"/>
                  <a:gd name="T2" fmla="*/ 17 w 181"/>
                  <a:gd name="T3" fmla="*/ 54 h 99"/>
                  <a:gd name="T4" fmla="*/ 22 w 181"/>
                  <a:gd name="T5" fmla="*/ 50 h 99"/>
                  <a:gd name="T6" fmla="*/ 100 w 181"/>
                  <a:gd name="T7" fmla="*/ 96 h 99"/>
                  <a:gd name="T8" fmla="*/ 96 w 181"/>
                  <a:gd name="T9" fmla="*/ 99 h 99"/>
                  <a:gd name="T10" fmla="*/ 76 w 181"/>
                  <a:gd name="T11" fmla="*/ 88 h 99"/>
                  <a:gd name="T12" fmla="*/ 82 w 181"/>
                  <a:gd name="T13" fmla="*/ 84 h 99"/>
                  <a:gd name="T14" fmla="*/ 94 w 181"/>
                  <a:gd name="T15" fmla="*/ 69 h 99"/>
                  <a:gd name="T16" fmla="*/ 6 w 181"/>
                  <a:gd name="T17" fmla="*/ 41 h 99"/>
                  <a:gd name="T18" fmla="*/ 7 w 181"/>
                  <a:gd name="T19" fmla="*/ 42 h 99"/>
                  <a:gd name="T20" fmla="*/ 3 w 181"/>
                  <a:gd name="T21" fmla="*/ 46 h 99"/>
                  <a:gd name="T22" fmla="*/ 0 w 181"/>
                  <a:gd name="T23" fmla="*/ 42 h 99"/>
                  <a:gd name="T24" fmla="*/ 2 w 181"/>
                  <a:gd name="T25" fmla="*/ 11 h 99"/>
                  <a:gd name="T26" fmla="*/ 11 w 181"/>
                  <a:gd name="T27" fmla="*/ 14 h 99"/>
                  <a:gd name="T28" fmla="*/ 99 w 181"/>
                  <a:gd name="T29" fmla="*/ 64 h 99"/>
                  <a:gd name="T30" fmla="*/ 181 w 181"/>
                  <a:gd name="T31" fmla="*/ 14 h 99"/>
                  <a:gd name="T32" fmla="*/ 181 w 181"/>
                  <a:gd name="T33" fmla="*/ 40 h 99"/>
                  <a:gd name="T34" fmla="*/ 104 w 181"/>
                  <a:gd name="T35" fmla="*/ 87 h 99"/>
                  <a:gd name="T36" fmla="*/ 101 w 181"/>
                  <a:gd name="T37" fmla="*/ 61 h 99"/>
                  <a:gd name="T38" fmla="*/ 181 w 181"/>
                  <a:gd name="T39" fmla="*/ 14 h 99"/>
                  <a:gd name="T40" fmla="*/ 58 w 181"/>
                  <a:gd name="T41" fmla="*/ 64 h 99"/>
                  <a:gd name="T42" fmla="*/ 34 w 181"/>
                  <a:gd name="T43" fmla="*/ 48 h 99"/>
                  <a:gd name="T44" fmla="*/ 36 w 181"/>
                  <a:gd name="T45" fmla="*/ 44 h 99"/>
                  <a:gd name="T46" fmla="*/ 61 w 181"/>
                  <a:gd name="T47" fmla="*/ 60 h 99"/>
                  <a:gd name="T48" fmla="*/ 59 w 181"/>
                  <a:gd name="T49" fmla="*/ 64 h 99"/>
                  <a:gd name="T50" fmla="*/ 80 w 181"/>
                  <a:gd name="T51" fmla="*/ 84 h 99"/>
                  <a:gd name="T52" fmla="*/ 70 w 181"/>
                  <a:gd name="T53" fmla="*/ 87 h 99"/>
                  <a:gd name="T54" fmla="*/ 70 w 181"/>
                  <a:gd name="T55" fmla="*/ 70 h 99"/>
                  <a:gd name="T56" fmla="*/ 77 w 181"/>
                  <a:gd name="T57" fmla="*/ 64 h 99"/>
                  <a:gd name="T58" fmla="*/ 80 w 181"/>
                  <a:gd name="T59" fmla="*/ 64 h 99"/>
                  <a:gd name="T60" fmla="*/ 74 w 181"/>
                  <a:gd name="T61" fmla="*/ 70 h 99"/>
                  <a:gd name="T62" fmla="*/ 77 w 181"/>
                  <a:gd name="T63" fmla="*/ 81 h 99"/>
                  <a:gd name="T64" fmla="*/ 20 w 181"/>
                  <a:gd name="T65" fmla="*/ 47 h 99"/>
                  <a:gd name="T66" fmla="*/ 13 w 181"/>
                  <a:gd name="T67" fmla="*/ 54 h 99"/>
                  <a:gd name="T68" fmla="*/ 9 w 181"/>
                  <a:gd name="T69" fmla="*/ 51 h 99"/>
                  <a:gd name="T70" fmla="*/ 10 w 181"/>
                  <a:gd name="T71" fmla="*/ 34 h 99"/>
                  <a:gd name="T72" fmla="*/ 20 w 181"/>
                  <a:gd name="T73" fmla="*/ 30 h 99"/>
                  <a:gd name="T74" fmla="*/ 20 w 181"/>
                  <a:gd name="T75" fmla="*/ 33 h 99"/>
                  <a:gd name="T76" fmla="*/ 14 w 181"/>
                  <a:gd name="T77" fmla="*/ 48 h 99"/>
                  <a:gd name="T78" fmla="*/ 20 w 181"/>
                  <a:gd name="T79" fmla="*/ 47 h 99"/>
                  <a:gd name="T80" fmla="*/ 106 w 181"/>
                  <a:gd name="T81" fmla="*/ 32 h 99"/>
                  <a:gd name="T82" fmla="*/ 104 w 181"/>
                  <a:gd name="T83" fmla="*/ 33 h 99"/>
                  <a:gd name="T84" fmla="*/ 104 w 181"/>
                  <a:gd name="T85" fmla="*/ 37 h 99"/>
                  <a:gd name="T86" fmla="*/ 104 w 181"/>
                  <a:gd name="T87" fmla="*/ 38 h 99"/>
                  <a:gd name="T88" fmla="*/ 96 w 181"/>
                  <a:gd name="T89" fmla="*/ 44 h 99"/>
                  <a:gd name="T90" fmla="*/ 74 w 181"/>
                  <a:gd name="T91" fmla="*/ 33 h 99"/>
                  <a:gd name="T92" fmla="*/ 72 w 181"/>
                  <a:gd name="T93" fmla="*/ 33 h 99"/>
                  <a:gd name="T94" fmla="*/ 66 w 181"/>
                  <a:gd name="T95" fmla="*/ 28 h 99"/>
                  <a:gd name="T96" fmla="*/ 26 w 181"/>
                  <a:gd name="T97" fmla="*/ 5 h 99"/>
                  <a:gd name="T98" fmla="*/ 97 w 181"/>
                  <a:gd name="T99" fmla="*/ 58 h 99"/>
                  <a:gd name="T100" fmla="*/ 178 w 181"/>
                  <a:gd name="T101" fmla="*/ 1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99">
                    <a:moveTo>
                      <a:pt x="22" y="50"/>
                    </a:moveTo>
                    <a:cubicBezTo>
                      <a:pt x="67" y="76"/>
                      <a:pt x="67" y="76"/>
                      <a:pt x="67" y="76"/>
                    </a:cubicBezTo>
                    <a:cubicBezTo>
                      <a:pt x="67" y="83"/>
                      <a:pt x="67" y="83"/>
                      <a:pt x="67" y="83"/>
                    </a:cubicBezTo>
                    <a:cubicBezTo>
                      <a:pt x="17" y="54"/>
                      <a:pt x="17" y="54"/>
                      <a:pt x="17" y="54"/>
                    </a:cubicBezTo>
                    <a:cubicBezTo>
                      <a:pt x="21" y="52"/>
                      <a:pt x="21" y="52"/>
                      <a:pt x="21" y="52"/>
                    </a:cubicBezTo>
                    <a:cubicBezTo>
                      <a:pt x="21" y="51"/>
                      <a:pt x="22" y="51"/>
                      <a:pt x="22" y="50"/>
                    </a:cubicBezTo>
                    <a:close/>
                    <a:moveTo>
                      <a:pt x="100" y="66"/>
                    </a:moveTo>
                    <a:cubicBezTo>
                      <a:pt x="100" y="96"/>
                      <a:pt x="100" y="96"/>
                      <a:pt x="100" y="96"/>
                    </a:cubicBezTo>
                    <a:cubicBezTo>
                      <a:pt x="100" y="97"/>
                      <a:pt x="99" y="98"/>
                      <a:pt x="98" y="98"/>
                    </a:cubicBezTo>
                    <a:cubicBezTo>
                      <a:pt x="98" y="99"/>
                      <a:pt x="97" y="99"/>
                      <a:pt x="96" y="99"/>
                    </a:cubicBezTo>
                    <a:cubicBezTo>
                      <a:pt x="96" y="99"/>
                      <a:pt x="95" y="99"/>
                      <a:pt x="94" y="98"/>
                    </a:cubicBezTo>
                    <a:cubicBezTo>
                      <a:pt x="76" y="88"/>
                      <a:pt x="76" y="88"/>
                      <a:pt x="76" y="88"/>
                    </a:cubicBezTo>
                    <a:cubicBezTo>
                      <a:pt x="81" y="86"/>
                      <a:pt x="81" y="86"/>
                      <a:pt x="81" y="86"/>
                    </a:cubicBezTo>
                    <a:cubicBezTo>
                      <a:pt x="82" y="85"/>
                      <a:pt x="82" y="85"/>
                      <a:pt x="82" y="84"/>
                    </a:cubicBezTo>
                    <a:cubicBezTo>
                      <a:pt x="94" y="91"/>
                      <a:pt x="94" y="91"/>
                      <a:pt x="94" y="91"/>
                    </a:cubicBezTo>
                    <a:cubicBezTo>
                      <a:pt x="94" y="69"/>
                      <a:pt x="94" y="69"/>
                      <a:pt x="94" y="69"/>
                    </a:cubicBezTo>
                    <a:cubicBezTo>
                      <a:pt x="6" y="19"/>
                      <a:pt x="6" y="19"/>
                      <a:pt x="6" y="19"/>
                    </a:cubicBezTo>
                    <a:cubicBezTo>
                      <a:pt x="6" y="41"/>
                      <a:pt x="6" y="41"/>
                      <a:pt x="6" y="41"/>
                    </a:cubicBezTo>
                    <a:cubicBezTo>
                      <a:pt x="6" y="41"/>
                      <a:pt x="6" y="41"/>
                      <a:pt x="6" y="41"/>
                    </a:cubicBezTo>
                    <a:cubicBezTo>
                      <a:pt x="7" y="42"/>
                      <a:pt x="7" y="42"/>
                      <a:pt x="7" y="42"/>
                    </a:cubicBezTo>
                    <a:cubicBezTo>
                      <a:pt x="7" y="49"/>
                      <a:pt x="7" y="49"/>
                      <a:pt x="7" y="49"/>
                    </a:cubicBezTo>
                    <a:cubicBezTo>
                      <a:pt x="3" y="46"/>
                      <a:pt x="3" y="46"/>
                      <a:pt x="3" y="46"/>
                    </a:cubicBezTo>
                    <a:cubicBezTo>
                      <a:pt x="0" y="44"/>
                      <a:pt x="0" y="44"/>
                      <a:pt x="0" y="44"/>
                    </a:cubicBezTo>
                    <a:cubicBezTo>
                      <a:pt x="0" y="42"/>
                      <a:pt x="0" y="42"/>
                      <a:pt x="0" y="42"/>
                    </a:cubicBezTo>
                    <a:cubicBezTo>
                      <a:pt x="0" y="15"/>
                      <a:pt x="0" y="15"/>
                      <a:pt x="0" y="15"/>
                    </a:cubicBezTo>
                    <a:cubicBezTo>
                      <a:pt x="0" y="13"/>
                      <a:pt x="0" y="12"/>
                      <a:pt x="2" y="11"/>
                    </a:cubicBezTo>
                    <a:cubicBezTo>
                      <a:pt x="3" y="10"/>
                      <a:pt x="4" y="10"/>
                      <a:pt x="6" y="11"/>
                    </a:cubicBezTo>
                    <a:cubicBezTo>
                      <a:pt x="11" y="14"/>
                      <a:pt x="11" y="14"/>
                      <a:pt x="11" y="14"/>
                    </a:cubicBezTo>
                    <a:cubicBezTo>
                      <a:pt x="11" y="14"/>
                      <a:pt x="11" y="14"/>
                      <a:pt x="11" y="14"/>
                    </a:cubicBezTo>
                    <a:cubicBezTo>
                      <a:pt x="99" y="64"/>
                      <a:pt x="99" y="64"/>
                      <a:pt x="99" y="64"/>
                    </a:cubicBezTo>
                    <a:cubicBezTo>
                      <a:pt x="100" y="64"/>
                      <a:pt x="100" y="65"/>
                      <a:pt x="100" y="66"/>
                    </a:cubicBezTo>
                    <a:close/>
                    <a:moveTo>
                      <a:pt x="181" y="14"/>
                    </a:moveTo>
                    <a:cubicBezTo>
                      <a:pt x="181" y="14"/>
                      <a:pt x="181" y="14"/>
                      <a:pt x="181" y="15"/>
                    </a:cubicBezTo>
                    <a:cubicBezTo>
                      <a:pt x="181" y="40"/>
                      <a:pt x="181" y="40"/>
                      <a:pt x="181" y="40"/>
                    </a:cubicBezTo>
                    <a:cubicBezTo>
                      <a:pt x="181" y="42"/>
                      <a:pt x="180" y="44"/>
                      <a:pt x="178" y="45"/>
                    </a:cubicBezTo>
                    <a:cubicBezTo>
                      <a:pt x="104" y="87"/>
                      <a:pt x="104" y="87"/>
                      <a:pt x="104" y="87"/>
                    </a:cubicBezTo>
                    <a:cubicBezTo>
                      <a:pt x="104" y="66"/>
                      <a:pt x="104" y="66"/>
                      <a:pt x="104" y="66"/>
                    </a:cubicBezTo>
                    <a:cubicBezTo>
                      <a:pt x="104" y="64"/>
                      <a:pt x="103" y="62"/>
                      <a:pt x="101" y="61"/>
                    </a:cubicBezTo>
                    <a:cubicBezTo>
                      <a:pt x="181" y="14"/>
                      <a:pt x="181" y="14"/>
                      <a:pt x="181" y="14"/>
                    </a:cubicBezTo>
                    <a:cubicBezTo>
                      <a:pt x="181" y="14"/>
                      <a:pt x="181" y="14"/>
                      <a:pt x="181" y="14"/>
                    </a:cubicBezTo>
                    <a:close/>
                    <a:moveTo>
                      <a:pt x="59" y="64"/>
                    </a:moveTo>
                    <a:cubicBezTo>
                      <a:pt x="59" y="64"/>
                      <a:pt x="59" y="64"/>
                      <a:pt x="58" y="64"/>
                    </a:cubicBezTo>
                    <a:cubicBezTo>
                      <a:pt x="36" y="51"/>
                      <a:pt x="36" y="51"/>
                      <a:pt x="36" y="51"/>
                    </a:cubicBezTo>
                    <a:cubicBezTo>
                      <a:pt x="35" y="51"/>
                      <a:pt x="34" y="49"/>
                      <a:pt x="34" y="48"/>
                    </a:cubicBezTo>
                    <a:cubicBezTo>
                      <a:pt x="34" y="46"/>
                      <a:pt x="34" y="46"/>
                      <a:pt x="34" y="46"/>
                    </a:cubicBezTo>
                    <a:cubicBezTo>
                      <a:pt x="34" y="44"/>
                      <a:pt x="35" y="43"/>
                      <a:pt x="36" y="44"/>
                    </a:cubicBezTo>
                    <a:cubicBezTo>
                      <a:pt x="59" y="57"/>
                      <a:pt x="59" y="57"/>
                      <a:pt x="59" y="57"/>
                    </a:cubicBezTo>
                    <a:cubicBezTo>
                      <a:pt x="60" y="58"/>
                      <a:pt x="61" y="59"/>
                      <a:pt x="61" y="60"/>
                    </a:cubicBezTo>
                    <a:cubicBezTo>
                      <a:pt x="61" y="63"/>
                      <a:pt x="61" y="63"/>
                      <a:pt x="61" y="63"/>
                    </a:cubicBezTo>
                    <a:cubicBezTo>
                      <a:pt x="61" y="64"/>
                      <a:pt x="60" y="64"/>
                      <a:pt x="59" y="64"/>
                    </a:cubicBezTo>
                    <a:close/>
                    <a:moveTo>
                      <a:pt x="80" y="81"/>
                    </a:moveTo>
                    <a:cubicBezTo>
                      <a:pt x="81" y="82"/>
                      <a:pt x="81" y="83"/>
                      <a:pt x="80" y="84"/>
                    </a:cubicBezTo>
                    <a:cubicBezTo>
                      <a:pt x="73" y="88"/>
                      <a:pt x="73" y="88"/>
                      <a:pt x="73" y="88"/>
                    </a:cubicBezTo>
                    <a:cubicBezTo>
                      <a:pt x="72" y="88"/>
                      <a:pt x="71" y="87"/>
                      <a:pt x="70" y="87"/>
                    </a:cubicBezTo>
                    <a:cubicBezTo>
                      <a:pt x="70" y="87"/>
                      <a:pt x="70" y="85"/>
                      <a:pt x="70" y="85"/>
                    </a:cubicBezTo>
                    <a:cubicBezTo>
                      <a:pt x="70" y="70"/>
                      <a:pt x="70" y="70"/>
                      <a:pt x="70" y="70"/>
                    </a:cubicBezTo>
                    <a:cubicBezTo>
                      <a:pt x="70" y="70"/>
                      <a:pt x="70" y="68"/>
                      <a:pt x="71" y="68"/>
                    </a:cubicBezTo>
                    <a:cubicBezTo>
                      <a:pt x="77" y="64"/>
                      <a:pt x="77" y="64"/>
                      <a:pt x="77" y="64"/>
                    </a:cubicBezTo>
                    <a:cubicBezTo>
                      <a:pt x="78" y="63"/>
                      <a:pt x="80" y="63"/>
                      <a:pt x="80" y="64"/>
                    </a:cubicBezTo>
                    <a:cubicBezTo>
                      <a:pt x="80" y="64"/>
                      <a:pt x="80" y="64"/>
                      <a:pt x="80" y="64"/>
                    </a:cubicBezTo>
                    <a:cubicBezTo>
                      <a:pt x="81" y="65"/>
                      <a:pt x="81" y="66"/>
                      <a:pt x="80" y="67"/>
                    </a:cubicBezTo>
                    <a:cubicBezTo>
                      <a:pt x="74" y="70"/>
                      <a:pt x="74" y="70"/>
                      <a:pt x="74" y="70"/>
                    </a:cubicBezTo>
                    <a:cubicBezTo>
                      <a:pt x="74" y="82"/>
                      <a:pt x="74" y="82"/>
                      <a:pt x="74" y="82"/>
                    </a:cubicBezTo>
                    <a:cubicBezTo>
                      <a:pt x="77" y="81"/>
                      <a:pt x="77" y="81"/>
                      <a:pt x="77" y="81"/>
                    </a:cubicBezTo>
                    <a:cubicBezTo>
                      <a:pt x="78" y="80"/>
                      <a:pt x="80" y="80"/>
                      <a:pt x="80" y="81"/>
                    </a:cubicBezTo>
                    <a:close/>
                    <a:moveTo>
                      <a:pt x="20" y="47"/>
                    </a:moveTo>
                    <a:cubicBezTo>
                      <a:pt x="21" y="48"/>
                      <a:pt x="21" y="49"/>
                      <a:pt x="20" y="50"/>
                    </a:cubicBezTo>
                    <a:cubicBezTo>
                      <a:pt x="13" y="54"/>
                      <a:pt x="13" y="54"/>
                      <a:pt x="13" y="54"/>
                    </a:cubicBezTo>
                    <a:cubicBezTo>
                      <a:pt x="12" y="54"/>
                      <a:pt x="11" y="54"/>
                      <a:pt x="10" y="53"/>
                    </a:cubicBezTo>
                    <a:cubicBezTo>
                      <a:pt x="10" y="53"/>
                      <a:pt x="9" y="51"/>
                      <a:pt x="9" y="51"/>
                    </a:cubicBezTo>
                    <a:cubicBezTo>
                      <a:pt x="9" y="36"/>
                      <a:pt x="9" y="36"/>
                      <a:pt x="9" y="36"/>
                    </a:cubicBezTo>
                    <a:cubicBezTo>
                      <a:pt x="9" y="36"/>
                      <a:pt x="10" y="34"/>
                      <a:pt x="10" y="34"/>
                    </a:cubicBezTo>
                    <a:cubicBezTo>
                      <a:pt x="17" y="30"/>
                      <a:pt x="17" y="30"/>
                      <a:pt x="17" y="30"/>
                    </a:cubicBezTo>
                    <a:cubicBezTo>
                      <a:pt x="18" y="29"/>
                      <a:pt x="20" y="29"/>
                      <a:pt x="20" y="30"/>
                    </a:cubicBezTo>
                    <a:cubicBezTo>
                      <a:pt x="20" y="30"/>
                      <a:pt x="20" y="30"/>
                      <a:pt x="20" y="30"/>
                    </a:cubicBezTo>
                    <a:cubicBezTo>
                      <a:pt x="21" y="31"/>
                      <a:pt x="21" y="32"/>
                      <a:pt x="20" y="33"/>
                    </a:cubicBezTo>
                    <a:cubicBezTo>
                      <a:pt x="14" y="36"/>
                      <a:pt x="14" y="36"/>
                      <a:pt x="14" y="36"/>
                    </a:cubicBezTo>
                    <a:cubicBezTo>
                      <a:pt x="14" y="48"/>
                      <a:pt x="14" y="48"/>
                      <a:pt x="14" y="48"/>
                    </a:cubicBezTo>
                    <a:cubicBezTo>
                      <a:pt x="17" y="47"/>
                      <a:pt x="17" y="47"/>
                      <a:pt x="17" y="47"/>
                    </a:cubicBezTo>
                    <a:cubicBezTo>
                      <a:pt x="18" y="46"/>
                      <a:pt x="20" y="46"/>
                      <a:pt x="20" y="47"/>
                    </a:cubicBezTo>
                    <a:close/>
                    <a:moveTo>
                      <a:pt x="161" y="0"/>
                    </a:moveTo>
                    <a:cubicBezTo>
                      <a:pt x="106" y="32"/>
                      <a:pt x="106" y="32"/>
                      <a:pt x="106" y="32"/>
                    </a:cubicBezTo>
                    <a:cubicBezTo>
                      <a:pt x="104" y="33"/>
                      <a:pt x="104" y="33"/>
                      <a:pt x="104" y="33"/>
                    </a:cubicBezTo>
                    <a:cubicBezTo>
                      <a:pt x="104" y="33"/>
                      <a:pt x="104" y="33"/>
                      <a:pt x="104" y="33"/>
                    </a:cubicBezTo>
                    <a:cubicBezTo>
                      <a:pt x="104" y="36"/>
                      <a:pt x="104" y="36"/>
                      <a:pt x="104" y="36"/>
                    </a:cubicBezTo>
                    <a:cubicBezTo>
                      <a:pt x="104" y="37"/>
                      <a:pt x="104" y="37"/>
                      <a:pt x="104" y="37"/>
                    </a:cubicBezTo>
                    <a:cubicBezTo>
                      <a:pt x="104" y="37"/>
                      <a:pt x="104" y="37"/>
                      <a:pt x="104" y="37"/>
                    </a:cubicBezTo>
                    <a:cubicBezTo>
                      <a:pt x="104" y="38"/>
                      <a:pt x="104" y="38"/>
                      <a:pt x="104" y="38"/>
                    </a:cubicBezTo>
                    <a:cubicBezTo>
                      <a:pt x="104" y="40"/>
                      <a:pt x="102" y="42"/>
                      <a:pt x="100" y="43"/>
                    </a:cubicBezTo>
                    <a:cubicBezTo>
                      <a:pt x="99" y="44"/>
                      <a:pt x="98" y="44"/>
                      <a:pt x="96" y="44"/>
                    </a:cubicBezTo>
                    <a:cubicBezTo>
                      <a:pt x="95" y="44"/>
                      <a:pt x="93" y="44"/>
                      <a:pt x="92" y="43"/>
                    </a:cubicBezTo>
                    <a:cubicBezTo>
                      <a:pt x="74" y="33"/>
                      <a:pt x="74" y="33"/>
                      <a:pt x="74" y="33"/>
                    </a:cubicBezTo>
                    <a:cubicBezTo>
                      <a:pt x="74" y="33"/>
                      <a:pt x="74" y="33"/>
                      <a:pt x="74" y="33"/>
                    </a:cubicBezTo>
                    <a:cubicBezTo>
                      <a:pt x="74" y="33"/>
                      <a:pt x="73" y="33"/>
                      <a:pt x="72" y="33"/>
                    </a:cubicBezTo>
                    <a:cubicBezTo>
                      <a:pt x="71" y="33"/>
                      <a:pt x="69" y="32"/>
                      <a:pt x="67" y="31"/>
                    </a:cubicBezTo>
                    <a:cubicBezTo>
                      <a:pt x="67" y="30"/>
                      <a:pt x="66" y="29"/>
                      <a:pt x="66" y="28"/>
                    </a:cubicBezTo>
                    <a:cubicBezTo>
                      <a:pt x="65" y="28"/>
                      <a:pt x="65" y="28"/>
                      <a:pt x="65" y="28"/>
                    </a:cubicBezTo>
                    <a:cubicBezTo>
                      <a:pt x="26" y="5"/>
                      <a:pt x="26" y="5"/>
                      <a:pt x="26" y="5"/>
                    </a:cubicBezTo>
                    <a:cubicBezTo>
                      <a:pt x="14" y="12"/>
                      <a:pt x="14" y="12"/>
                      <a:pt x="14" y="12"/>
                    </a:cubicBezTo>
                    <a:cubicBezTo>
                      <a:pt x="97" y="58"/>
                      <a:pt x="97" y="58"/>
                      <a:pt x="97" y="58"/>
                    </a:cubicBezTo>
                    <a:cubicBezTo>
                      <a:pt x="179" y="10"/>
                      <a:pt x="179" y="10"/>
                      <a:pt x="179" y="10"/>
                    </a:cubicBezTo>
                    <a:cubicBezTo>
                      <a:pt x="179" y="10"/>
                      <a:pt x="179" y="10"/>
                      <a:pt x="178" y="10"/>
                    </a:cubicBezTo>
                    <a:cubicBezTo>
                      <a:pt x="172" y="6"/>
                      <a:pt x="167" y="3"/>
                      <a:pt x="1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sp>
            <p:nvSpPr>
              <p:cNvPr id="9" name="Freeform 7"/>
              <p:cNvSpPr>
                <a:spLocks noEditPoints="1"/>
              </p:cNvSpPr>
              <p:nvPr/>
            </p:nvSpPr>
            <p:spPr bwMode="auto">
              <a:xfrm>
                <a:off x="5614" y="1049"/>
                <a:ext cx="367" cy="274"/>
              </a:xfrm>
              <a:custGeom>
                <a:avLst/>
                <a:gdLst>
                  <a:gd name="T0" fmla="*/ 179 w 181"/>
                  <a:gd name="T1" fmla="*/ 46 h 135"/>
                  <a:gd name="T2" fmla="*/ 101 w 181"/>
                  <a:gd name="T3" fmla="*/ 0 h 135"/>
                  <a:gd name="T4" fmla="*/ 95 w 181"/>
                  <a:gd name="T5" fmla="*/ 0 h 135"/>
                  <a:gd name="T6" fmla="*/ 97 w 181"/>
                  <a:gd name="T7" fmla="*/ 94 h 135"/>
                  <a:gd name="T8" fmla="*/ 22 w 181"/>
                  <a:gd name="T9" fmla="*/ 86 h 135"/>
                  <a:gd name="T10" fmla="*/ 67 w 181"/>
                  <a:gd name="T11" fmla="*/ 119 h 135"/>
                  <a:gd name="T12" fmla="*/ 21 w 181"/>
                  <a:gd name="T13" fmla="*/ 87 h 135"/>
                  <a:gd name="T14" fmla="*/ 100 w 181"/>
                  <a:gd name="T15" fmla="*/ 101 h 135"/>
                  <a:gd name="T16" fmla="*/ 98 w 181"/>
                  <a:gd name="T17" fmla="*/ 134 h 135"/>
                  <a:gd name="T18" fmla="*/ 94 w 181"/>
                  <a:gd name="T19" fmla="*/ 134 h 135"/>
                  <a:gd name="T20" fmla="*/ 81 w 181"/>
                  <a:gd name="T21" fmla="*/ 121 h 135"/>
                  <a:gd name="T22" fmla="*/ 94 w 181"/>
                  <a:gd name="T23" fmla="*/ 127 h 135"/>
                  <a:gd name="T24" fmla="*/ 6 w 181"/>
                  <a:gd name="T25" fmla="*/ 54 h 135"/>
                  <a:gd name="T26" fmla="*/ 6 w 181"/>
                  <a:gd name="T27" fmla="*/ 77 h 135"/>
                  <a:gd name="T28" fmla="*/ 7 w 181"/>
                  <a:gd name="T29" fmla="*/ 85 h 135"/>
                  <a:gd name="T30" fmla="*/ 0 w 181"/>
                  <a:gd name="T31" fmla="*/ 80 h 135"/>
                  <a:gd name="T32" fmla="*/ 0 w 181"/>
                  <a:gd name="T33" fmla="*/ 51 h 135"/>
                  <a:gd name="T34" fmla="*/ 6 w 181"/>
                  <a:gd name="T35" fmla="*/ 47 h 135"/>
                  <a:gd name="T36" fmla="*/ 11 w 181"/>
                  <a:gd name="T37" fmla="*/ 50 h 135"/>
                  <a:gd name="T38" fmla="*/ 100 w 181"/>
                  <a:gd name="T39" fmla="*/ 101 h 135"/>
                  <a:gd name="T40" fmla="*/ 181 w 181"/>
                  <a:gd name="T41" fmla="*/ 51 h 135"/>
                  <a:gd name="T42" fmla="*/ 178 w 181"/>
                  <a:gd name="T43" fmla="*/ 80 h 135"/>
                  <a:gd name="T44" fmla="*/ 104 w 181"/>
                  <a:gd name="T45" fmla="*/ 101 h 135"/>
                  <a:gd name="T46" fmla="*/ 181 w 181"/>
                  <a:gd name="T47" fmla="*/ 49 h 135"/>
                  <a:gd name="T48" fmla="*/ 59 w 181"/>
                  <a:gd name="T49" fmla="*/ 100 h 135"/>
                  <a:gd name="T50" fmla="*/ 36 w 181"/>
                  <a:gd name="T51" fmla="*/ 87 h 135"/>
                  <a:gd name="T52" fmla="*/ 34 w 181"/>
                  <a:gd name="T53" fmla="*/ 81 h 135"/>
                  <a:gd name="T54" fmla="*/ 59 w 181"/>
                  <a:gd name="T55" fmla="*/ 93 h 135"/>
                  <a:gd name="T56" fmla="*/ 61 w 181"/>
                  <a:gd name="T57" fmla="*/ 98 h 135"/>
                  <a:gd name="T58" fmla="*/ 80 w 181"/>
                  <a:gd name="T59" fmla="*/ 117 h 135"/>
                  <a:gd name="T60" fmla="*/ 73 w 181"/>
                  <a:gd name="T61" fmla="*/ 123 h 135"/>
                  <a:gd name="T62" fmla="*/ 70 w 181"/>
                  <a:gd name="T63" fmla="*/ 121 h 135"/>
                  <a:gd name="T64" fmla="*/ 71 w 181"/>
                  <a:gd name="T65" fmla="*/ 103 h 135"/>
                  <a:gd name="T66" fmla="*/ 80 w 181"/>
                  <a:gd name="T67" fmla="*/ 100 h 135"/>
                  <a:gd name="T68" fmla="*/ 80 w 181"/>
                  <a:gd name="T69" fmla="*/ 103 h 135"/>
                  <a:gd name="T70" fmla="*/ 74 w 181"/>
                  <a:gd name="T71" fmla="*/ 118 h 135"/>
                  <a:gd name="T72" fmla="*/ 80 w 181"/>
                  <a:gd name="T73" fmla="*/ 117 h 135"/>
                  <a:gd name="T74" fmla="*/ 20 w 181"/>
                  <a:gd name="T75" fmla="*/ 85 h 135"/>
                  <a:gd name="T76" fmla="*/ 10 w 181"/>
                  <a:gd name="T77" fmla="*/ 89 h 135"/>
                  <a:gd name="T78" fmla="*/ 9 w 181"/>
                  <a:gd name="T79" fmla="*/ 71 h 135"/>
                  <a:gd name="T80" fmla="*/ 17 w 181"/>
                  <a:gd name="T81" fmla="*/ 65 h 135"/>
                  <a:gd name="T82" fmla="*/ 20 w 181"/>
                  <a:gd name="T83" fmla="*/ 66 h 135"/>
                  <a:gd name="T84" fmla="*/ 14 w 181"/>
                  <a:gd name="T85" fmla="*/ 72 h 135"/>
                  <a:gd name="T86" fmla="*/ 17 w 181"/>
                  <a:gd name="T87" fmla="*/ 8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4"/>
                    </a:moveTo>
                    <a:cubicBezTo>
                      <a:pt x="179" y="46"/>
                      <a:pt x="179" y="46"/>
                      <a:pt x="179" y="46"/>
                    </a:cubicBezTo>
                    <a:cubicBezTo>
                      <a:pt x="179" y="46"/>
                      <a:pt x="179" y="46"/>
                      <a:pt x="178" y="46"/>
                    </a:cubicBezTo>
                    <a:cubicBezTo>
                      <a:pt x="101" y="0"/>
                      <a:pt x="101" y="0"/>
                      <a:pt x="101" y="0"/>
                    </a:cubicBezTo>
                    <a:cubicBezTo>
                      <a:pt x="100" y="0"/>
                      <a:pt x="99" y="0"/>
                      <a:pt x="98" y="0"/>
                    </a:cubicBezTo>
                    <a:cubicBezTo>
                      <a:pt x="97" y="0"/>
                      <a:pt x="96" y="0"/>
                      <a:pt x="95" y="0"/>
                    </a:cubicBezTo>
                    <a:cubicBezTo>
                      <a:pt x="14" y="48"/>
                      <a:pt x="14" y="48"/>
                      <a:pt x="14" y="48"/>
                    </a:cubicBezTo>
                    <a:cubicBezTo>
                      <a:pt x="97" y="94"/>
                      <a:pt x="97" y="94"/>
                      <a:pt x="97" y="94"/>
                    </a:cubicBezTo>
                    <a:cubicBezTo>
                      <a:pt x="97" y="94"/>
                      <a:pt x="97" y="94"/>
                      <a:pt x="97" y="94"/>
                    </a:cubicBezTo>
                    <a:close/>
                    <a:moveTo>
                      <a:pt x="22" y="86"/>
                    </a:moveTo>
                    <a:cubicBezTo>
                      <a:pt x="67" y="112"/>
                      <a:pt x="67" y="112"/>
                      <a:pt x="67" y="112"/>
                    </a:cubicBezTo>
                    <a:cubicBezTo>
                      <a:pt x="67" y="119"/>
                      <a:pt x="67" y="119"/>
                      <a:pt x="67" y="119"/>
                    </a:cubicBezTo>
                    <a:cubicBezTo>
                      <a:pt x="17" y="90"/>
                      <a:pt x="17" y="90"/>
                      <a:pt x="17" y="90"/>
                    </a:cubicBezTo>
                    <a:cubicBezTo>
                      <a:pt x="21" y="87"/>
                      <a:pt x="21" y="87"/>
                      <a:pt x="21" y="87"/>
                    </a:cubicBezTo>
                    <a:cubicBezTo>
                      <a:pt x="21" y="87"/>
                      <a:pt x="22" y="87"/>
                      <a:pt x="22" y="86"/>
                    </a:cubicBezTo>
                    <a:close/>
                    <a:moveTo>
                      <a:pt x="100" y="101"/>
                    </a:moveTo>
                    <a:cubicBezTo>
                      <a:pt x="100" y="131"/>
                      <a:pt x="100" y="131"/>
                      <a:pt x="100" y="131"/>
                    </a:cubicBezTo>
                    <a:cubicBezTo>
                      <a:pt x="100" y="133"/>
                      <a:pt x="99" y="134"/>
                      <a:pt x="98" y="134"/>
                    </a:cubicBezTo>
                    <a:cubicBezTo>
                      <a:pt x="98" y="135"/>
                      <a:pt x="97" y="135"/>
                      <a:pt x="96" y="135"/>
                    </a:cubicBezTo>
                    <a:cubicBezTo>
                      <a:pt x="96" y="135"/>
                      <a:pt x="95" y="135"/>
                      <a:pt x="94" y="134"/>
                    </a:cubicBezTo>
                    <a:cubicBezTo>
                      <a:pt x="76" y="124"/>
                      <a:pt x="76" y="124"/>
                      <a:pt x="76" y="124"/>
                    </a:cubicBezTo>
                    <a:cubicBezTo>
                      <a:pt x="81" y="121"/>
                      <a:pt x="81" y="121"/>
                      <a:pt x="81" y="121"/>
                    </a:cubicBezTo>
                    <a:cubicBezTo>
                      <a:pt x="82" y="121"/>
                      <a:pt x="82" y="121"/>
                      <a:pt x="82" y="120"/>
                    </a:cubicBezTo>
                    <a:cubicBezTo>
                      <a:pt x="94" y="127"/>
                      <a:pt x="94" y="127"/>
                      <a:pt x="94" y="127"/>
                    </a:cubicBezTo>
                    <a:cubicBezTo>
                      <a:pt x="94" y="105"/>
                      <a:pt x="94" y="105"/>
                      <a:pt x="94" y="105"/>
                    </a:cubicBezTo>
                    <a:cubicBezTo>
                      <a:pt x="6" y="54"/>
                      <a:pt x="6" y="54"/>
                      <a:pt x="6" y="54"/>
                    </a:cubicBezTo>
                    <a:cubicBezTo>
                      <a:pt x="6" y="77"/>
                      <a:pt x="6" y="77"/>
                      <a:pt x="6" y="77"/>
                    </a:cubicBezTo>
                    <a:cubicBezTo>
                      <a:pt x="6" y="77"/>
                      <a:pt x="6" y="77"/>
                      <a:pt x="6" y="77"/>
                    </a:cubicBezTo>
                    <a:cubicBezTo>
                      <a:pt x="7" y="78"/>
                      <a:pt x="7" y="78"/>
                      <a:pt x="7" y="78"/>
                    </a:cubicBezTo>
                    <a:cubicBezTo>
                      <a:pt x="7" y="85"/>
                      <a:pt x="7" y="85"/>
                      <a:pt x="7" y="85"/>
                    </a:cubicBezTo>
                    <a:cubicBezTo>
                      <a:pt x="3" y="82"/>
                      <a:pt x="3" y="82"/>
                      <a:pt x="3" y="82"/>
                    </a:cubicBezTo>
                    <a:cubicBezTo>
                      <a:pt x="0" y="80"/>
                      <a:pt x="0" y="80"/>
                      <a:pt x="0" y="80"/>
                    </a:cubicBezTo>
                    <a:cubicBezTo>
                      <a:pt x="0" y="78"/>
                      <a:pt x="0" y="78"/>
                      <a:pt x="0" y="78"/>
                    </a:cubicBezTo>
                    <a:cubicBezTo>
                      <a:pt x="0" y="51"/>
                      <a:pt x="0" y="51"/>
                      <a:pt x="0" y="51"/>
                    </a:cubicBezTo>
                    <a:cubicBezTo>
                      <a:pt x="0" y="49"/>
                      <a:pt x="0" y="48"/>
                      <a:pt x="2" y="47"/>
                    </a:cubicBezTo>
                    <a:cubicBezTo>
                      <a:pt x="3" y="46"/>
                      <a:pt x="4" y="46"/>
                      <a:pt x="6" y="47"/>
                    </a:cubicBezTo>
                    <a:cubicBezTo>
                      <a:pt x="11" y="50"/>
                      <a:pt x="11" y="50"/>
                      <a:pt x="11" y="50"/>
                    </a:cubicBezTo>
                    <a:cubicBezTo>
                      <a:pt x="11" y="50"/>
                      <a:pt x="11" y="50"/>
                      <a:pt x="11" y="50"/>
                    </a:cubicBezTo>
                    <a:cubicBezTo>
                      <a:pt x="99" y="100"/>
                      <a:pt x="99" y="100"/>
                      <a:pt x="99" y="100"/>
                    </a:cubicBezTo>
                    <a:cubicBezTo>
                      <a:pt x="100" y="100"/>
                      <a:pt x="100" y="101"/>
                      <a:pt x="100" y="101"/>
                    </a:cubicBezTo>
                    <a:close/>
                    <a:moveTo>
                      <a:pt x="181" y="49"/>
                    </a:moveTo>
                    <a:cubicBezTo>
                      <a:pt x="181" y="50"/>
                      <a:pt x="181" y="50"/>
                      <a:pt x="181" y="51"/>
                    </a:cubicBezTo>
                    <a:cubicBezTo>
                      <a:pt x="181" y="76"/>
                      <a:pt x="181" y="76"/>
                      <a:pt x="181" y="76"/>
                    </a:cubicBezTo>
                    <a:cubicBezTo>
                      <a:pt x="181" y="77"/>
                      <a:pt x="180" y="79"/>
                      <a:pt x="178" y="80"/>
                    </a:cubicBezTo>
                    <a:cubicBezTo>
                      <a:pt x="104" y="123"/>
                      <a:pt x="104" y="123"/>
                      <a:pt x="104" y="123"/>
                    </a:cubicBezTo>
                    <a:cubicBezTo>
                      <a:pt x="104" y="101"/>
                      <a:pt x="104" y="101"/>
                      <a:pt x="104" y="101"/>
                    </a:cubicBezTo>
                    <a:cubicBezTo>
                      <a:pt x="104" y="99"/>
                      <a:pt x="103" y="97"/>
                      <a:pt x="101" y="96"/>
                    </a:cubicBezTo>
                    <a:cubicBezTo>
                      <a:pt x="181" y="49"/>
                      <a:pt x="181" y="49"/>
                      <a:pt x="181" y="49"/>
                    </a:cubicBezTo>
                    <a:cubicBezTo>
                      <a:pt x="181" y="49"/>
                      <a:pt x="181" y="49"/>
                      <a:pt x="181" y="49"/>
                    </a:cubicBezTo>
                    <a:close/>
                    <a:moveTo>
                      <a:pt x="59" y="100"/>
                    </a:moveTo>
                    <a:cubicBezTo>
                      <a:pt x="59" y="100"/>
                      <a:pt x="59" y="100"/>
                      <a:pt x="58" y="100"/>
                    </a:cubicBezTo>
                    <a:cubicBezTo>
                      <a:pt x="36" y="87"/>
                      <a:pt x="36" y="87"/>
                      <a:pt x="36" y="87"/>
                    </a:cubicBezTo>
                    <a:cubicBezTo>
                      <a:pt x="35" y="86"/>
                      <a:pt x="34" y="85"/>
                      <a:pt x="34" y="84"/>
                    </a:cubicBezTo>
                    <a:cubicBezTo>
                      <a:pt x="34" y="81"/>
                      <a:pt x="34" y="81"/>
                      <a:pt x="34" y="81"/>
                    </a:cubicBezTo>
                    <a:cubicBezTo>
                      <a:pt x="34" y="80"/>
                      <a:pt x="35" y="79"/>
                      <a:pt x="36" y="80"/>
                    </a:cubicBezTo>
                    <a:cubicBezTo>
                      <a:pt x="59" y="93"/>
                      <a:pt x="59" y="93"/>
                      <a:pt x="59" y="93"/>
                    </a:cubicBezTo>
                    <a:cubicBezTo>
                      <a:pt x="60" y="93"/>
                      <a:pt x="61" y="95"/>
                      <a:pt x="61" y="96"/>
                    </a:cubicBezTo>
                    <a:cubicBezTo>
                      <a:pt x="61" y="98"/>
                      <a:pt x="61" y="98"/>
                      <a:pt x="61" y="98"/>
                    </a:cubicBezTo>
                    <a:cubicBezTo>
                      <a:pt x="61" y="99"/>
                      <a:pt x="60" y="100"/>
                      <a:pt x="59" y="100"/>
                    </a:cubicBezTo>
                    <a:close/>
                    <a:moveTo>
                      <a:pt x="80" y="117"/>
                    </a:moveTo>
                    <a:cubicBezTo>
                      <a:pt x="81" y="118"/>
                      <a:pt x="81" y="119"/>
                      <a:pt x="80" y="119"/>
                    </a:cubicBezTo>
                    <a:cubicBezTo>
                      <a:pt x="73" y="123"/>
                      <a:pt x="73" y="123"/>
                      <a:pt x="73" y="123"/>
                    </a:cubicBezTo>
                    <a:cubicBezTo>
                      <a:pt x="72" y="124"/>
                      <a:pt x="71" y="123"/>
                      <a:pt x="70" y="123"/>
                    </a:cubicBezTo>
                    <a:cubicBezTo>
                      <a:pt x="70" y="122"/>
                      <a:pt x="70" y="121"/>
                      <a:pt x="70" y="121"/>
                    </a:cubicBezTo>
                    <a:cubicBezTo>
                      <a:pt x="70" y="105"/>
                      <a:pt x="70" y="105"/>
                      <a:pt x="70" y="105"/>
                    </a:cubicBezTo>
                    <a:cubicBezTo>
                      <a:pt x="70" y="105"/>
                      <a:pt x="70" y="104"/>
                      <a:pt x="71" y="103"/>
                    </a:cubicBezTo>
                    <a:cubicBezTo>
                      <a:pt x="77" y="99"/>
                      <a:pt x="77" y="99"/>
                      <a:pt x="77" y="99"/>
                    </a:cubicBezTo>
                    <a:cubicBezTo>
                      <a:pt x="78" y="99"/>
                      <a:pt x="80" y="99"/>
                      <a:pt x="80" y="100"/>
                    </a:cubicBezTo>
                    <a:cubicBezTo>
                      <a:pt x="80" y="100"/>
                      <a:pt x="80" y="100"/>
                      <a:pt x="80" y="100"/>
                    </a:cubicBezTo>
                    <a:cubicBezTo>
                      <a:pt x="81" y="101"/>
                      <a:pt x="81" y="102"/>
                      <a:pt x="80" y="103"/>
                    </a:cubicBezTo>
                    <a:cubicBezTo>
                      <a:pt x="74" y="106"/>
                      <a:pt x="74" y="106"/>
                      <a:pt x="74" y="106"/>
                    </a:cubicBezTo>
                    <a:cubicBezTo>
                      <a:pt x="74" y="118"/>
                      <a:pt x="74" y="118"/>
                      <a:pt x="74" y="118"/>
                    </a:cubicBezTo>
                    <a:cubicBezTo>
                      <a:pt x="77" y="116"/>
                      <a:pt x="77" y="116"/>
                      <a:pt x="77" y="116"/>
                    </a:cubicBezTo>
                    <a:cubicBezTo>
                      <a:pt x="78" y="116"/>
                      <a:pt x="80" y="116"/>
                      <a:pt x="80" y="117"/>
                    </a:cubicBezTo>
                    <a:close/>
                    <a:moveTo>
                      <a:pt x="20" y="83"/>
                    </a:moveTo>
                    <a:cubicBezTo>
                      <a:pt x="21" y="84"/>
                      <a:pt x="21" y="85"/>
                      <a:pt x="20" y="85"/>
                    </a:cubicBezTo>
                    <a:cubicBezTo>
                      <a:pt x="13" y="89"/>
                      <a:pt x="13" y="89"/>
                      <a:pt x="13" y="89"/>
                    </a:cubicBezTo>
                    <a:cubicBezTo>
                      <a:pt x="12" y="90"/>
                      <a:pt x="11" y="89"/>
                      <a:pt x="10" y="89"/>
                    </a:cubicBezTo>
                    <a:cubicBezTo>
                      <a:pt x="10" y="88"/>
                      <a:pt x="9" y="87"/>
                      <a:pt x="9" y="87"/>
                    </a:cubicBezTo>
                    <a:cubicBezTo>
                      <a:pt x="9" y="71"/>
                      <a:pt x="9" y="71"/>
                      <a:pt x="9" y="71"/>
                    </a:cubicBezTo>
                    <a:cubicBezTo>
                      <a:pt x="9" y="71"/>
                      <a:pt x="10" y="70"/>
                      <a:pt x="10" y="69"/>
                    </a:cubicBezTo>
                    <a:cubicBezTo>
                      <a:pt x="17" y="65"/>
                      <a:pt x="17" y="65"/>
                      <a:pt x="17" y="65"/>
                    </a:cubicBezTo>
                    <a:cubicBezTo>
                      <a:pt x="18" y="65"/>
                      <a:pt x="20" y="65"/>
                      <a:pt x="20" y="66"/>
                    </a:cubicBezTo>
                    <a:cubicBezTo>
                      <a:pt x="20" y="66"/>
                      <a:pt x="20" y="66"/>
                      <a:pt x="20" y="66"/>
                    </a:cubicBezTo>
                    <a:cubicBezTo>
                      <a:pt x="21" y="67"/>
                      <a:pt x="21" y="68"/>
                      <a:pt x="20" y="69"/>
                    </a:cubicBezTo>
                    <a:cubicBezTo>
                      <a:pt x="14" y="72"/>
                      <a:pt x="14" y="72"/>
                      <a:pt x="14" y="72"/>
                    </a:cubicBezTo>
                    <a:cubicBezTo>
                      <a:pt x="14" y="84"/>
                      <a:pt x="14" y="84"/>
                      <a:pt x="14" y="84"/>
                    </a:cubicBezTo>
                    <a:cubicBezTo>
                      <a:pt x="17" y="82"/>
                      <a:pt x="17" y="82"/>
                      <a:pt x="17" y="82"/>
                    </a:cubicBezTo>
                    <a:cubicBezTo>
                      <a:pt x="18" y="82"/>
                      <a:pt x="20" y="82"/>
                      <a:pt x="20" y="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54" tIns="46527" rIns="93054" bIns="46527" numCol="1" anchor="t" anchorCtr="0" compatLnSpc="1">
                <a:prstTxWarp prst="textNoShape">
                  <a:avLst/>
                </a:prstTxWarp>
              </a:bodyPr>
              <a:lstStyle/>
              <a:p>
                <a:pPr defTabSz="930507"/>
                <a:endParaRPr lang="en-US" sz="1832">
                  <a:solidFill>
                    <a:srgbClr val="505050"/>
                  </a:solidFill>
                </a:endParaRPr>
              </a:p>
            </p:txBody>
          </p:sp>
        </p:grpSp>
      </p:grpSp>
      <p:sp>
        <p:nvSpPr>
          <p:cNvPr id="172" name="Rectangle 171"/>
          <p:cNvSpPr/>
          <p:nvPr/>
        </p:nvSpPr>
        <p:spPr bwMode="auto">
          <a:xfrm>
            <a:off x="7029680" y="5093348"/>
            <a:ext cx="3661929" cy="1443259"/>
          </a:xfrm>
          <a:prstGeom prst="rect">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sp>
        <p:nvSpPr>
          <p:cNvPr id="171" name="Rectangle 170"/>
          <p:cNvSpPr/>
          <p:nvPr/>
        </p:nvSpPr>
        <p:spPr bwMode="auto">
          <a:xfrm>
            <a:off x="3787877" y="5441865"/>
            <a:ext cx="3853751" cy="1079648"/>
          </a:xfrm>
          <a:prstGeom prst="rect">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grpSp>
        <p:nvGrpSpPr>
          <p:cNvPr id="14" name="Group 13"/>
          <p:cNvGrpSpPr/>
          <p:nvPr/>
        </p:nvGrpSpPr>
        <p:grpSpPr>
          <a:xfrm>
            <a:off x="796994" y="5225728"/>
            <a:ext cx="10772806" cy="1203820"/>
            <a:chOff x="767190" y="5127489"/>
            <a:chExt cx="10585972" cy="1182943"/>
          </a:xfrm>
        </p:grpSpPr>
        <p:sp>
          <p:nvSpPr>
            <p:cNvPr id="99" name="Right Arrow 98"/>
            <p:cNvSpPr/>
            <p:nvPr/>
          </p:nvSpPr>
          <p:spPr bwMode="auto">
            <a:xfrm>
              <a:off x="767190" y="5506529"/>
              <a:ext cx="9679473" cy="343883"/>
            </a:xfrm>
            <a:prstGeom prst="rightArrow">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sp>
          <p:nvSpPr>
            <p:cNvPr id="13" name="TextBox 12"/>
            <p:cNvSpPr txBox="1"/>
            <p:nvPr/>
          </p:nvSpPr>
          <p:spPr>
            <a:xfrm>
              <a:off x="10361612" y="5127489"/>
              <a:ext cx="991550" cy="1182943"/>
            </a:xfrm>
            <a:prstGeom prst="rect">
              <a:avLst/>
            </a:prstGeom>
            <a:noFill/>
          </p:spPr>
          <p:txBody>
            <a:bodyPr wrap="square" rtlCol="0">
              <a:spAutoFit/>
            </a:bodyPr>
            <a:lstStyle/>
            <a:p>
              <a:pPr algn="ctr" defTabSz="930507"/>
              <a:r>
                <a:rPr lang="en-US" sz="4070" b="1" dirty="0">
                  <a:gradFill>
                    <a:gsLst>
                      <a:gs pos="0">
                        <a:srgbClr val="FFFFFF"/>
                      </a:gs>
                      <a:gs pos="100000">
                        <a:srgbClr val="FFFFFF"/>
                      </a:gs>
                    </a:gsLst>
                    <a:lin ang="0" scaled="0"/>
                  </a:gradFill>
                  <a:ea typeface="ＭＳ Ｐゴシック" charset="-128"/>
                </a:rPr>
                <a:t>$$</a:t>
              </a:r>
            </a:p>
            <a:p>
              <a:pPr algn="ctr" defTabSz="930507">
                <a:lnSpc>
                  <a:spcPts val="1832"/>
                </a:lnSpc>
              </a:pPr>
              <a:r>
                <a:rPr lang="en-US" sz="1425" b="1" dirty="0">
                  <a:gradFill>
                    <a:gsLst>
                      <a:gs pos="0">
                        <a:srgbClr val="FFFFFF"/>
                      </a:gs>
                      <a:gs pos="100000">
                        <a:srgbClr val="FFFFFF"/>
                      </a:gs>
                    </a:gsLst>
                    <a:lin ang="0" scaled="0"/>
                  </a:gradFill>
                  <a:ea typeface="ＭＳ Ｐゴシック" charset="-128"/>
                </a:rPr>
                <a:t>IT </a:t>
              </a:r>
              <a:br>
                <a:rPr lang="en-US" sz="1425" b="1" dirty="0">
                  <a:gradFill>
                    <a:gsLst>
                      <a:gs pos="0">
                        <a:srgbClr val="FFFFFF"/>
                      </a:gs>
                      <a:gs pos="100000">
                        <a:srgbClr val="FFFFFF"/>
                      </a:gs>
                    </a:gsLst>
                    <a:lin ang="0" scaled="0"/>
                  </a:gradFill>
                  <a:ea typeface="ＭＳ Ｐゴシック" charset="-128"/>
                </a:rPr>
              </a:br>
              <a:r>
                <a:rPr lang="en-US" sz="1425" b="1" dirty="0">
                  <a:gradFill>
                    <a:gsLst>
                      <a:gs pos="0">
                        <a:srgbClr val="FFFFFF"/>
                      </a:gs>
                      <a:gs pos="100000">
                        <a:srgbClr val="FFFFFF"/>
                      </a:gs>
                    </a:gsLst>
                    <a:lin ang="0" scaled="0"/>
                  </a:gradFill>
                  <a:ea typeface="ＭＳ Ｐゴシック" charset="-128"/>
                </a:rPr>
                <a:t>Expertise</a:t>
              </a:r>
            </a:p>
          </p:txBody>
        </p:sp>
      </p:grpSp>
      <p:grpSp>
        <p:nvGrpSpPr>
          <p:cNvPr id="4" name="Group 3"/>
          <p:cNvGrpSpPr/>
          <p:nvPr/>
        </p:nvGrpSpPr>
        <p:grpSpPr>
          <a:xfrm>
            <a:off x="1394491" y="6013593"/>
            <a:ext cx="6098708" cy="555710"/>
            <a:chOff x="691659" y="5662223"/>
            <a:chExt cx="4870941" cy="546072"/>
          </a:xfrm>
        </p:grpSpPr>
        <p:sp>
          <p:nvSpPr>
            <p:cNvPr id="78" name="Rectangle 77"/>
            <p:cNvSpPr/>
            <p:nvPr/>
          </p:nvSpPr>
          <p:spPr bwMode="auto">
            <a:xfrm>
              <a:off x="691659" y="5971195"/>
              <a:ext cx="4870941" cy="204970"/>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sp>
          <p:nvSpPr>
            <p:cNvPr id="6" name="Rectangle 5"/>
            <p:cNvSpPr/>
            <p:nvPr/>
          </p:nvSpPr>
          <p:spPr bwMode="auto">
            <a:xfrm>
              <a:off x="691659" y="5693327"/>
              <a:ext cx="4870941" cy="222908"/>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sp>
          <p:nvSpPr>
            <p:cNvPr id="75" name="TextBox 74"/>
            <p:cNvSpPr txBox="1"/>
            <p:nvPr/>
          </p:nvSpPr>
          <p:spPr>
            <a:xfrm>
              <a:off x="798344" y="5662223"/>
              <a:ext cx="2419371" cy="271869"/>
            </a:xfrm>
            <a:prstGeom prst="rect">
              <a:avLst/>
            </a:prstGeom>
            <a:noFill/>
          </p:spPr>
          <p:txBody>
            <a:bodyPr wrap="square" rtlCol="0">
              <a:spAutoFit/>
            </a:bodyPr>
            <a:lstStyle/>
            <a:p>
              <a:pPr defTabSz="930507">
                <a:lnSpc>
                  <a:spcPts val="1425"/>
                </a:lnSpc>
                <a:spcAft>
                  <a:spcPts val="305"/>
                </a:spcAft>
              </a:pPr>
              <a:r>
                <a:rPr lang="en-US" sz="1221" b="1" dirty="0">
                  <a:gradFill>
                    <a:gsLst>
                      <a:gs pos="0">
                        <a:srgbClr val="EFEFEF"/>
                      </a:gs>
                      <a:gs pos="100000">
                        <a:srgbClr val="EFEFEF"/>
                      </a:gs>
                    </a:gsLst>
                    <a:lin ang="0" scaled="0"/>
                  </a:gradFill>
                  <a:ea typeface="ＭＳ Ｐゴシック" charset="-128"/>
                </a:rPr>
                <a:t>IT Generalist</a:t>
              </a:r>
            </a:p>
          </p:txBody>
        </p:sp>
        <p:sp>
          <p:nvSpPr>
            <p:cNvPr id="80" name="TextBox 79"/>
            <p:cNvSpPr txBox="1"/>
            <p:nvPr/>
          </p:nvSpPr>
          <p:spPr>
            <a:xfrm>
              <a:off x="797505" y="5936426"/>
              <a:ext cx="2419371" cy="271869"/>
            </a:xfrm>
            <a:prstGeom prst="rect">
              <a:avLst/>
            </a:prstGeom>
            <a:noFill/>
          </p:spPr>
          <p:txBody>
            <a:bodyPr wrap="square" rtlCol="0">
              <a:spAutoFit/>
            </a:bodyPr>
            <a:lstStyle/>
            <a:p>
              <a:pPr defTabSz="930507">
                <a:lnSpc>
                  <a:spcPts val="1425"/>
                </a:lnSpc>
                <a:spcAft>
                  <a:spcPts val="305"/>
                </a:spcAft>
              </a:pPr>
              <a:r>
                <a:rPr lang="en-US" sz="1221" b="1" dirty="0">
                  <a:gradFill>
                    <a:gsLst>
                      <a:gs pos="0">
                        <a:srgbClr val="EFEFEF"/>
                      </a:gs>
                      <a:gs pos="100000">
                        <a:srgbClr val="EFEFEF"/>
                      </a:gs>
                    </a:gsLst>
                    <a:lin ang="0" scaled="0"/>
                  </a:gradFill>
                  <a:ea typeface="ＭＳ Ｐゴシック" charset="-128"/>
                </a:rPr>
                <a:t>PB 1 - 3</a:t>
              </a:r>
            </a:p>
          </p:txBody>
        </p:sp>
      </p:grpSp>
      <p:grpSp>
        <p:nvGrpSpPr>
          <p:cNvPr id="12" name="Group 11"/>
          <p:cNvGrpSpPr/>
          <p:nvPr/>
        </p:nvGrpSpPr>
        <p:grpSpPr>
          <a:xfrm>
            <a:off x="7553491" y="6038082"/>
            <a:ext cx="2958010" cy="539339"/>
            <a:chOff x="5648537" y="5686286"/>
            <a:chExt cx="2501933" cy="529985"/>
          </a:xfrm>
        </p:grpSpPr>
        <p:sp>
          <p:nvSpPr>
            <p:cNvPr id="86" name="Rectangle 85"/>
            <p:cNvSpPr/>
            <p:nvPr/>
          </p:nvSpPr>
          <p:spPr bwMode="auto">
            <a:xfrm>
              <a:off x="5648537" y="5693327"/>
              <a:ext cx="2501933" cy="222908"/>
            </a:xfrm>
            <a:prstGeom prst="rect">
              <a:avLst/>
            </a:prstGeom>
            <a:solidFill>
              <a:srgbClr val="1535D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sp>
          <p:nvSpPr>
            <p:cNvPr id="82" name="Rectangle 81"/>
            <p:cNvSpPr/>
            <p:nvPr/>
          </p:nvSpPr>
          <p:spPr bwMode="auto">
            <a:xfrm>
              <a:off x="5648537" y="5971195"/>
              <a:ext cx="2501933" cy="204970"/>
            </a:xfrm>
            <a:prstGeom prst="rect">
              <a:avLst/>
            </a:prstGeom>
            <a:solidFill>
              <a:srgbClr val="1535D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sp>
          <p:nvSpPr>
            <p:cNvPr id="76" name="TextBox 75"/>
            <p:cNvSpPr txBox="1"/>
            <p:nvPr/>
          </p:nvSpPr>
          <p:spPr>
            <a:xfrm>
              <a:off x="5715000" y="5686286"/>
              <a:ext cx="1322096" cy="271869"/>
            </a:xfrm>
            <a:prstGeom prst="rect">
              <a:avLst/>
            </a:prstGeom>
            <a:noFill/>
          </p:spPr>
          <p:txBody>
            <a:bodyPr wrap="square" rtlCol="0">
              <a:spAutoFit/>
            </a:bodyPr>
            <a:lstStyle>
              <a:defPPr>
                <a:defRPr lang="en-US"/>
              </a:defPPr>
              <a:lvl1pPr defTabSz="914363">
                <a:lnSpc>
                  <a:spcPts val="1400"/>
                </a:lnSpc>
                <a:spcAft>
                  <a:spcPts val="600"/>
                </a:spcAft>
                <a:defRPr sz="1400">
                  <a:gradFill>
                    <a:gsLst>
                      <a:gs pos="0">
                        <a:schemeClr val="bg1"/>
                      </a:gs>
                      <a:gs pos="100000">
                        <a:schemeClr val="bg1"/>
                      </a:gs>
                    </a:gsLst>
                    <a:lin ang="0" scaled="0"/>
                  </a:gradFill>
                  <a:ea typeface="ＭＳ Ｐゴシック" charset="-128"/>
                </a:defRPr>
              </a:lvl1pPr>
            </a:lstStyle>
            <a:p>
              <a:pPr>
                <a:spcAft>
                  <a:spcPts val="305"/>
                </a:spcAft>
              </a:pPr>
              <a:r>
                <a:rPr lang="en-US" sz="1221" b="1" dirty="0">
                  <a:gradFill>
                    <a:gsLst>
                      <a:gs pos="0">
                        <a:srgbClr val="EFEFEF"/>
                      </a:gs>
                      <a:gs pos="100000">
                        <a:srgbClr val="EFEFEF"/>
                      </a:gs>
                    </a:gsLst>
                    <a:lin ang="0" scaled="0"/>
                  </a:gradFill>
                </a:rPr>
                <a:t>IT Specialist</a:t>
              </a:r>
            </a:p>
          </p:txBody>
        </p:sp>
        <p:sp>
          <p:nvSpPr>
            <p:cNvPr id="81" name="TextBox 80"/>
            <p:cNvSpPr txBox="1"/>
            <p:nvPr/>
          </p:nvSpPr>
          <p:spPr>
            <a:xfrm>
              <a:off x="5712883" y="5944402"/>
              <a:ext cx="1322096" cy="271869"/>
            </a:xfrm>
            <a:prstGeom prst="rect">
              <a:avLst/>
            </a:prstGeom>
            <a:noFill/>
          </p:spPr>
          <p:txBody>
            <a:bodyPr wrap="square" rtlCol="0">
              <a:spAutoFit/>
            </a:bodyPr>
            <a:lstStyle>
              <a:defPPr>
                <a:defRPr lang="en-US"/>
              </a:defPPr>
              <a:lvl1pPr defTabSz="914363">
                <a:lnSpc>
                  <a:spcPts val="1400"/>
                </a:lnSpc>
                <a:spcAft>
                  <a:spcPts val="600"/>
                </a:spcAft>
                <a:defRPr sz="1400">
                  <a:gradFill>
                    <a:gsLst>
                      <a:gs pos="0">
                        <a:schemeClr val="bg1"/>
                      </a:gs>
                      <a:gs pos="100000">
                        <a:schemeClr val="bg1"/>
                      </a:gs>
                    </a:gsLst>
                    <a:lin ang="0" scaled="0"/>
                  </a:gradFill>
                  <a:ea typeface="ＭＳ Ｐゴシック" charset="-128"/>
                </a:defRPr>
              </a:lvl1pPr>
            </a:lstStyle>
            <a:p>
              <a:pPr>
                <a:spcAft>
                  <a:spcPts val="305"/>
                </a:spcAft>
              </a:pPr>
              <a:r>
                <a:rPr lang="en-US" sz="1221" b="1" dirty="0">
                  <a:gradFill>
                    <a:gsLst>
                      <a:gs pos="0">
                        <a:srgbClr val="EFEFEF"/>
                      </a:gs>
                      <a:gs pos="100000">
                        <a:srgbClr val="EFEFEF"/>
                      </a:gs>
                    </a:gsLst>
                    <a:lin ang="0" scaled="0"/>
                  </a:gradFill>
                </a:rPr>
                <a:t>PB 4+</a:t>
              </a:r>
            </a:p>
          </p:txBody>
        </p:sp>
      </p:grpSp>
      <p:grpSp>
        <p:nvGrpSpPr>
          <p:cNvPr id="11" name="Group 10"/>
          <p:cNvGrpSpPr/>
          <p:nvPr/>
        </p:nvGrpSpPr>
        <p:grpSpPr>
          <a:xfrm>
            <a:off x="322282" y="1400521"/>
            <a:ext cx="1110621" cy="4451408"/>
            <a:chOff x="300711" y="1368623"/>
            <a:chExt cx="1091359" cy="4374207"/>
          </a:xfrm>
        </p:grpSpPr>
        <p:sp>
          <p:nvSpPr>
            <p:cNvPr id="15" name="TextBox 14"/>
            <p:cNvSpPr txBox="1"/>
            <p:nvPr/>
          </p:nvSpPr>
          <p:spPr>
            <a:xfrm>
              <a:off x="300711" y="1368623"/>
              <a:ext cx="1091359" cy="312316"/>
            </a:xfrm>
            <a:prstGeom prst="rect">
              <a:avLst/>
            </a:prstGeom>
            <a:noFill/>
          </p:spPr>
          <p:txBody>
            <a:bodyPr wrap="square" rtlCol="0">
              <a:spAutoFit/>
            </a:bodyPr>
            <a:lstStyle/>
            <a:p>
              <a:pPr algn="ctr" defTabSz="930507"/>
              <a:r>
                <a:rPr lang="en-US" sz="1425" b="1" dirty="0">
                  <a:gradFill>
                    <a:gsLst>
                      <a:gs pos="0">
                        <a:srgbClr val="FFFFFF"/>
                      </a:gs>
                      <a:gs pos="100000">
                        <a:srgbClr val="FFFFFF"/>
                      </a:gs>
                    </a:gsLst>
                    <a:lin ang="0" scaled="0"/>
                  </a:gradFill>
                  <a:ea typeface="ＭＳ Ｐゴシック" charset="-128"/>
                </a:rPr>
                <a:t>Features</a:t>
              </a:r>
            </a:p>
          </p:txBody>
        </p:sp>
        <p:sp>
          <p:nvSpPr>
            <p:cNvPr id="25" name="Right Arrow 24"/>
            <p:cNvSpPr/>
            <p:nvPr/>
          </p:nvSpPr>
          <p:spPr bwMode="auto">
            <a:xfrm rot="16200000">
              <a:off x="-1186823" y="3537673"/>
              <a:ext cx="4066430" cy="343883"/>
            </a:xfrm>
            <a:prstGeom prst="rightArrow">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algn="ctr" defTabSz="930239" fontAlgn="base">
                <a:lnSpc>
                  <a:spcPct val="90000"/>
                </a:lnSpc>
                <a:spcBef>
                  <a:spcPct val="0"/>
                </a:spcBef>
                <a:spcAft>
                  <a:spcPct val="0"/>
                </a:spcAft>
              </a:pPr>
              <a:endParaRPr lang="en-US" sz="2036" spc="-51" dirty="0">
                <a:gradFill>
                  <a:gsLst>
                    <a:gs pos="0">
                      <a:srgbClr val="EFEFEF"/>
                    </a:gs>
                    <a:gs pos="100000">
                      <a:srgbClr val="EFEFEF"/>
                    </a:gs>
                  </a:gsLst>
                  <a:lin ang="5400000" scaled="0"/>
                </a:gradFill>
              </a:endParaRPr>
            </a:p>
          </p:txBody>
        </p:sp>
      </p:grpSp>
      <p:sp>
        <p:nvSpPr>
          <p:cNvPr id="3" name="Text Placeholder 2"/>
          <p:cNvSpPr>
            <a:spLocks noGrp="1"/>
          </p:cNvSpPr>
          <p:nvPr>
            <p:ph type="body" sz="quarter" idx="4294967295"/>
          </p:nvPr>
        </p:nvSpPr>
        <p:spPr>
          <a:xfrm>
            <a:off x="538740" y="237942"/>
            <a:ext cx="11637962" cy="1152239"/>
          </a:xfrm>
        </p:spPr>
        <p:txBody>
          <a:bodyPr/>
          <a:lstStyle/>
          <a:p>
            <a:pPr marL="0" lvl="0" indent="0">
              <a:buNone/>
            </a:pPr>
            <a:r>
              <a:rPr lang="en-US" dirty="0"/>
              <a:t>Extending the </a:t>
            </a:r>
            <a:r>
              <a:rPr lang="en-US" dirty="0" smtClean="0"/>
              <a:t>market </a:t>
            </a:r>
            <a:r>
              <a:rPr lang="en-US" dirty="0"/>
              <a:t>for Continuous Availability</a:t>
            </a:r>
          </a:p>
          <a:p>
            <a:pPr marL="0" lvl="0" indent="0">
              <a:buNone/>
            </a:pPr>
            <a:r>
              <a:rPr lang="en-US" sz="2443" dirty="0">
                <a:gradFill>
                  <a:gsLst>
                    <a:gs pos="0">
                      <a:srgbClr val="EFEFEF"/>
                    </a:gs>
                    <a:gs pos="100000">
                      <a:srgbClr val="EFEFEF"/>
                    </a:gs>
                  </a:gsLst>
                  <a:path path="circle">
                    <a:fillToRect l="50000" t="50000" r="50000" b="50000"/>
                  </a:path>
                </a:gradFill>
                <a:latin typeface="Segoe UI"/>
              </a:rPr>
              <a:t>New systems expand choices of cost and features</a:t>
            </a:r>
          </a:p>
        </p:txBody>
      </p:sp>
      <p:grpSp>
        <p:nvGrpSpPr>
          <p:cNvPr id="18" name="Group 17"/>
          <p:cNvGrpSpPr/>
          <p:nvPr/>
        </p:nvGrpSpPr>
        <p:grpSpPr>
          <a:xfrm>
            <a:off x="10094143" y="1640419"/>
            <a:ext cx="1823177" cy="959135"/>
            <a:chOff x="9903097" y="1604360"/>
            <a:chExt cx="1791558" cy="942501"/>
          </a:xfrm>
        </p:grpSpPr>
        <p:sp>
          <p:nvSpPr>
            <p:cNvPr id="79" name="Rectangle 78"/>
            <p:cNvSpPr/>
            <p:nvPr/>
          </p:nvSpPr>
          <p:spPr>
            <a:xfrm>
              <a:off x="9903097" y="1604360"/>
              <a:ext cx="273752" cy="36576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050" tIns="46525" rIns="93050" bIns="46525" numCol="1" rtlCol="0" anchor="ctr" anchorCtr="0" compatLnSpc="1">
              <a:prstTxWarp prst="textNoShape">
                <a:avLst/>
              </a:prstTxWarp>
            </a:bodyPr>
            <a:lstStyle/>
            <a:p>
              <a:pPr defTabSz="930239" fontAlgn="base">
                <a:lnSpc>
                  <a:spcPct val="90000"/>
                </a:lnSpc>
                <a:spcBef>
                  <a:spcPct val="0"/>
                </a:spcBef>
                <a:spcAft>
                  <a:spcPct val="0"/>
                </a:spcAft>
              </a:pPr>
              <a:endParaRPr lang="en-US" sz="2036" spc="-51">
                <a:gradFill>
                  <a:gsLst>
                    <a:gs pos="0">
                      <a:srgbClr val="EFEFEF"/>
                    </a:gs>
                    <a:gs pos="100000">
                      <a:srgbClr val="EFEFEF"/>
                    </a:gs>
                  </a:gsLst>
                  <a:lin ang="5400000" scaled="0"/>
                </a:gradFill>
              </a:endParaRPr>
            </a:p>
          </p:txBody>
        </p:sp>
        <p:sp>
          <p:nvSpPr>
            <p:cNvPr id="88" name="TextBox 87"/>
            <p:cNvSpPr txBox="1"/>
            <p:nvPr/>
          </p:nvSpPr>
          <p:spPr>
            <a:xfrm>
              <a:off x="10176848" y="1633352"/>
              <a:ext cx="1513661" cy="312316"/>
            </a:xfrm>
            <a:prstGeom prst="rect">
              <a:avLst/>
            </a:prstGeom>
            <a:noFill/>
          </p:spPr>
          <p:txBody>
            <a:bodyPr wrap="square" rtlCol="0">
              <a:spAutoFit/>
            </a:bodyPr>
            <a:lstStyle/>
            <a:p>
              <a:pPr defTabSz="930507"/>
              <a:r>
                <a:rPr lang="en-US" sz="1425" dirty="0">
                  <a:gradFill>
                    <a:gsLst>
                      <a:gs pos="0">
                        <a:srgbClr val="FFFFFF"/>
                      </a:gs>
                      <a:gs pos="100000">
                        <a:srgbClr val="FFFFFF"/>
                      </a:gs>
                    </a:gsLst>
                    <a:lin ang="0" scaled="0"/>
                  </a:gradFill>
                  <a:ea typeface="ＭＳ Ｐゴシック" charset="-128"/>
                </a:rPr>
                <a:t>Existing markets</a:t>
              </a:r>
            </a:p>
          </p:txBody>
        </p:sp>
        <p:sp>
          <p:nvSpPr>
            <p:cNvPr id="89" name="Rectangle 88"/>
            <p:cNvSpPr/>
            <p:nvPr/>
          </p:nvSpPr>
          <p:spPr>
            <a:xfrm>
              <a:off x="9907243" y="2144890"/>
              <a:ext cx="273752" cy="365760"/>
            </a:xfrm>
            <a:prstGeom prst="rect">
              <a:avLst/>
            </a:prstGeom>
            <a:solidFill>
              <a:schemeClr val="accent2">
                <a:alpha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507"/>
              <a:endParaRPr lang="en-US" sz="1832">
                <a:solidFill>
                  <a:prstClr val="white"/>
                </a:solidFill>
              </a:endParaRPr>
            </a:p>
          </p:txBody>
        </p:sp>
        <p:sp>
          <p:nvSpPr>
            <p:cNvPr id="90" name="TextBox 89"/>
            <p:cNvSpPr txBox="1"/>
            <p:nvPr/>
          </p:nvSpPr>
          <p:spPr>
            <a:xfrm>
              <a:off x="10180994" y="2115404"/>
              <a:ext cx="1513661" cy="431457"/>
            </a:xfrm>
            <a:prstGeom prst="rect">
              <a:avLst/>
            </a:prstGeom>
            <a:noFill/>
          </p:spPr>
          <p:txBody>
            <a:bodyPr wrap="square" rtlCol="0">
              <a:spAutoFit/>
            </a:bodyPr>
            <a:lstStyle/>
            <a:p>
              <a:pPr defTabSz="930507">
                <a:lnSpc>
                  <a:spcPct val="90000"/>
                </a:lnSpc>
              </a:pPr>
              <a:r>
                <a:rPr lang="en-US" sz="1221" dirty="0">
                  <a:gradFill>
                    <a:gsLst>
                      <a:gs pos="0">
                        <a:srgbClr val="FFFFFF"/>
                      </a:gs>
                      <a:gs pos="100000">
                        <a:srgbClr val="FFFFFF"/>
                      </a:gs>
                    </a:gsLst>
                    <a:lin ang="0" scaled="0"/>
                  </a:gradFill>
                  <a:ea typeface="ＭＳ Ｐゴシック" charset="-128"/>
                </a:rPr>
                <a:t>Market expansion with </a:t>
              </a:r>
              <a:r>
                <a:rPr lang="en-US" sz="1221" dirty="0" err="1">
                  <a:gradFill>
                    <a:gsLst>
                      <a:gs pos="0">
                        <a:srgbClr val="FFFFFF"/>
                      </a:gs>
                      <a:gs pos="100000">
                        <a:srgbClr val="FFFFFF"/>
                      </a:gs>
                    </a:gsLst>
                    <a:lin ang="0" scaled="0"/>
                  </a:gradFill>
                  <a:ea typeface="ＭＳ Ｐゴシック" charset="-128"/>
                </a:rPr>
                <a:t>CiB</a:t>
              </a:r>
              <a:endParaRPr lang="en-US" sz="1221" dirty="0">
                <a:gradFill>
                  <a:gsLst>
                    <a:gs pos="0">
                      <a:srgbClr val="FFFFFF"/>
                    </a:gs>
                    <a:gs pos="100000">
                      <a:srgbClr val="FFFFFF"/>
                    </a:gs>
                  </a:gsLst>
                  <a:lin ang="0" scaled="0"/>
                </a:gradFill>
                <a:ea typeface="ＭＳ Ｐゴシック" charset="-128"/>
              </a:endParaRPr>
            </a:p>
          </p:txBody>
        </p:sp>
      </p:grpSp>
    </p:spTree>
    <p:extLst>
      <p:ext uri="{BB962C8B-B14F-4D97-AF65-F5344CB8AC3E}">
        <p14:creationId xmlns:p14="http://schemas.microsoft.com/office/powerpoint/2010/main" val="60708760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75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750"/>
                                        <p:tgtEl>
                                          <p:spTgt spid="14"/>
                                        </p:tgtEl>
                                      </p:cBhvr>
                                    </p:animEffect>
                                  </p:childTnLst>
                                </p:cTn>
                              </p:par>
                            </p:childTnLst>
                          </p:cTn>
                        </p:par>
                        <p:par>
                          <p:cTn id="11" fill="hold">
                            <p:stCondLst>
                              <p:cond delay="750"/>
                            </p:stCondLst>
                            <p:childTnLst>
                              <p:par>
                                <p:cTn id="12" presetID="42" presetClass="entr" presetSubtype="0"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500"/>
                                        <p:tgtEl>
                                          <p:spTgt spid="66"/>
                                        </p:tgtEl>
                                      </p:cBhvr>
                                    </p:animEffect>
                                    <p:anim calcmode="lin" valueType="num">
                                      <p:cBhvr>
                                        <p:cTn id="15" dur="500" fill="hold"/>
                                        <p:tgtEl>
                                          <p:spTgt spid="66"/>
                                        </p:tgtEl>
                                        <p:attrNameLst>
                                          <p:attrName>ppt_x</p:attrName>
                                        </p:attrNameLst>
                                      </p:cBhvr>
                                      <p:tavLst>
                                        <p:tav tm="0">
                                          <p:val>
                                            <p:strVal val="#ppt_x"/>
                                          </p:val>
                                        </p:tav>
                                        <p:tav tm="100000">
                                          <p:val>
                                            <p:strVal val="#ppt_x"/>
                                          </p:val>
                                        </p:tav>
                                      </p:tavLst>
                                    </p:anim>
                                    <p:anim calcmode="lin" valueType="num">
                                      <p:cBhvr>
                                        <p:cTn id="16" dur="500" fill="hold"/>
                                        <p:tgtEl>
                                          <p:spTgt spid="66"/>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750"/>
                            </p:stCondLst>
                            <p:childTnLst>
                              <p:par>
                                <p:cTn id="24" presetID="2" presetClass="entr" presetSubtype="2" decel="100000" fill="hold" grpId="0" nodeType="afterEffect">
                                  <p:stCondLst>
                                    <p:cond delay="0"/>
                                  </p:stCondLst>
                                  <p:childTnLst>
                                    <p:set>
                                      <p:cBhvr>
                                        <p:cTn id="25" dur="1" fill="hold">
                                          <p:stCondLst>
                                            <p:cond delay="0"/>
                                          </p:stCondLst>
                                        </p:cTn>
                                        <p:tgtEl>
                                          <p:spTgt spid="163"/>
                                        </p:tgtEl>
                                        <p:attrNameLst>
                                          <p:attrName>style.visibility</p:attrName>
                                        </p:attrNameLst>
                                      </p:cBhvr>
                                      <p:to>
                                        <p:strVal val="visible"/>
                                      </p:to>
                                    </p:set>
                                    <p:anim calcmode="lin" valueType="num">
                                      <p:cBhvr additive="base">
                                        <p:cTn id="26" dur="750" fill="hold"/>
                                        <p:tgtEl>
                                          <p:spTgt spid="163"/>
                                        </p:tgtEl>
                                        <p:attrNameLst>
                                          <p:attrName>ppt_x</p:attrName>
                                        </p:attrNameLst>
                                      </p:cBhvr>
                                      <p:tavLst>
                                        <p:tav tm="0">
                                          <p:val>
                                            <p:strVal val="1+#ppt_w/2"/>
                                          </p:val>
                                        </p:tav>
                                        <p:tav tm="100000">
                                          <p:val>
                                            <p:strVal val="#ppt_x"/>
                                          </p:val>
                                        </p:tav>
                                      </p:tavLst>
                                    </p:anim>
                                    <p:anim calcmode="lin" valueType="num">
                                      <p:cBhvr additive="base">
                                        <p:cTn id="27" dur="750" fill="hold"/>
                                        <p:tgtEl>
                                          <p:spTgt spid="163"/>
                                        </p:tgtEl>
                                        <p:attrNameLst>
                                          <p:attrName>ppt_y</p:attrName>
                                        </p:attrNameLst>
                                      </p:cBhvr>
                                      <p:tavLst>
                                        <p:tav tm="0">
                                          <p:val>
                                            <p:strVal val="#ppt_y"/>
                                          </p:val>
                                        </p:tav>
                                        <p:tav tm="100000">
                                          <p:val>
                                            <p:strVal val="#ppt_y"/>
                                          </p:val>
                                        </p:tav>
                                      </p:tavLst>
                                    </p:anim>
                                  </p:childTnLst>
                                </p:cTn>
                              </p:par>
                              <p:par>
                                <p:cTn id="28" presetID="2" presetClass="entr" presetSubtype="8" decel="100000" fill="hold" grpId="0" nodeType="withEffect">
                                  <p:stCondLst>
                                    <p:cond delay="0"/>
                                  </p:stCondLst>
                                  <p:childTnLst>
                                    <p:set>
                                      <p:cBhvr>
                                        <p:cTn id="29" dur="1" fill="hold">
                                          <p:stCondLst>
                                            <p:cond delay="0"/>
                                          </p:stCondLst>
                                        </p:cTn>
                                        <p:tgtEl>
                                          <p:spTgt spid="175"/>
                                        </p:tgtEl>
                                        <p:attrNameLst>
                                          <p:attrName>style.visibility</p:attrName>
                                        </p:attrNameLst>
                                      </p:cBhvr>
                                      <p:to>
                                        <p:strVal val="visible"/>
                                      </p:to>
                                    </p:set>
                                    <p:anim calcmode="lin" valueType="num">
                                      <p:cBhvr additive="base">
                                        <p:cTn id="30" dur="750" fill="hold"/>
                                        <p:tgtEl>
                                          <p:spTgt spid="175"/>
                                        </p:tgtEl>
                                        <p:attrNameLst>
                                          <p:attrName>ppt_x</p:attrName>
                                        </p:attrNameLst>
                                      </p:cBhvr>
                                      <p:tavLst>
                                        <p:tav tm="0">
                                          <p:val>
                                            <p:strVal val="0-#ppt_w/2"/>
                                          </p:val>
                                        </p:tav>
                                        <p:tav tm="100000">
                                          <p:val>
                                            <p:strVal val="#ppt_x"/>
                                          </p:val>
                                        </p:tav>
                                      </p:tavLst>
                                    </p:anim>
                                    <p:anim calcmode="lin" valueType="num">
                                      <p:cBhvr additive="base">
                                        <p:cTn id="31" dur="750" fill="hold"/>
                                        <p:tgtEl>
                                          <p:spTgt spid="175"/>
                                        </p:tgtEl>
                                        <p:attrNameLst>
                                          <p:attrName>ppt_y</p:attrName>
                                        </p:attrNameLst>
                                      </p:cBhvr>
                                      <p:tavLst>
                                        <p:tav tm="0">
                                          <p:val>
                                            <p:strVal val="#ppt_y"/>
                                          </p:val>
                                        </p:tav>
                                        <p:tav tm="100000">
                                          <p:val>
                                            <p:strVal val="#ppt_y"/>
                                          </p:val>
                                        </p:tav>
                                      </p:tavLst>
                                    </p:anim>
                                  </p:childTnLst>
                                </p:cTn>
                              </p:par>
                              <p:par>
                                <p:cTn id="32" presetID="10" presetClass="entr" presetSubtype="0" fill="hold" nodeType="withEffect">
                                  <p:stCondLst>
                                    <p:cond delay="50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750"/>
                                        <p:tgtEl>
                                          <p:spTgt spid="73"/>
                                        </p:tgtEl>
                                      </p:cBhvr>
                                    </p:animEffect>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750"/>
                                        <p:tgtEl>
                                          <p:spTgt spid="4"/>
                                        </p:tgtEl>
                                      </p:cBhvr>
                                    </p:animEffect>
                                  </p:childTnLst>
                                </p:cTn>
                              </p:par>
                            </p:childTnLst>
                          </p:cTn>
                        </p:par>
                        <p:par>
                          <p:cTn id="39" fill="hold">
                            <p:stCondLst>
                              <p:cond delay="3750"/>
                            </p:stCondLst>
                            <p:childTnLst>
                              <p:par>
                                <p:cTn id="40" presetID="22" presetClass="entr" presetSubtype="8"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par>
                          <p:cTn id="43" fill="hold">
                            <p:stCondLst>
                              <p:cond delay="4250"/>
                            </p:stCondLst>
                            <p:childTnLst>
                              <p:par>
                                <p:cTn id="44" presetID="10"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p:cNvGrpSpPr/>
          <p:nvPr/>
        </p:nvGrpSpPr>
        <p:grpSpPr>
          <a:xfrm>
            <a:off x="938592" y="1605077"/>
            <a:ext cx="4905816" cy="1337553"/>
            <a:chOff x="322408" y="1859976"/>
            <a:chExt cx="3668066" cy="935870"/>
          </a:xfrm>
        </p:grpSpPr>
        <p:sp>
          <p:nvSpPr>
            <p:cNvPr id="104" name="Rectangle 103"/>
            <p:cNvSpPr/>
            <p:nvPr/>
          </p:nvSpPr>
          <p:spPr bwMode="auto">
            <a:xfrm>
              <a:off x="322408" y="1859976"/>
              <a:ext cx="3668066" cy="935870"/>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6628" rIns="93256" bIns="46628" numCol="1" rtlCol="0" anchor="ctr" anchorCtr="0" compatLnSpc="1">
              <a:prstTxWarp prst="textNoShape">
                <a:avLst/>
              </a:prstTxWarp>
            </a:bodyPr>
            <a:lstStyle/>
            <a:p>
              <a:pPr defTabSz="932597">
                <a:lnSpc>
                  <a:spcPct val="70000"/>
                </a:lnSpc>
                <a:spcBef>
                  <a:spcPts val="918"/>
                </a:spcBef>
                <a:buSzPct val="90000"/>
              </a:pPr>
              <a:endParaRPr lang="en-US" sz="2040" dirty="0">
                <a:gradFill>
                  <a:gsLst>
                    <a:gs pos="0">
                      <a:srgbClr val="EFEFEF"/>
                    </a:gs>
                    <a:gs pos="100000">
                      <a:srgbClr val="EFEFEF"/>
                    </a:gs>
                  </a:gsLst>
                  <a:lin ang="5400000" scaled="0"/>
                </a:gradFill>
              </a:endParaRPr>
            </a:p>
          </p:txBody>
        </p:sp>
        <p:sp>
          <p:nvSpPr>
            <p:cNvPr id="105" name="TextBox 104"/>
            <p:cNvSpPr txBox="1"/>
            <p:nvPr/>
          </p:nvSpPr>
          <p:spPr>
            <a:xfrm>
              <a:off x="458105" y="1907843"/>
              <a:ext cx="3513976" cy="827611"/>
            </a:xfrm>
            <a:prstGeom prst="rect">
              <a:avLst/>
            </a:prstGeom>
            <a:noFill/>
          </p:spPr>
          <p:txBody>
            <a:bodyPr wrap="square" rtlCol="0">
              <a:spAutoFit/>
            </a:bodyPr>
            <a:lstStyle/>
            <a:p>
              <a:pPr defTabSz="932597"/>
              <a:r>
                <a:rPr lang="en-US" sz="2040" b="1" dirty="0">
                  <a:gradFill>
                    <a:gsLst>
                      <a:gs pos="1250">
                        <a:srgbClr val="FFFFFF"/>
                      </a:gs>
                      <a:gs pos="100000">
                        <a:srgbClr val="FFFFFF"/>
                      </a:gs>
                    </a:gsLst>
                    <a:lin ang="5400000" scaled="0"/>
                  </a:gradFill>
                </a:rPr>
                <a:t>Availability</a:t>
              </a:r>
            </a:p>
            <a:p>
              <a:pPr marL="174862" indent="-174862">
                <a:buFont typeface="Arial" panose="020B0604020202020204" pitchFamily="34" charset="0"/>
                <a:buChar char="•"/>
              </a:pPr>
              <a:r>
                <a:rPr lang="en-US" sz="1632" dirty="0">
                  <a:gradFill>
                    <a:gsLst>
                      <a:gs pos="1250">
                        <a:srgbClr val="FFFFFF"/>
                      </a:gs>
                      <a:gs pos="100000">
                        <a:srgbClr val="FFFFFF"/>
                      </a:gs>
                    </a:gsLst>
                    <a:lin ang="5400000" scaled="0"/>
                  </a:gradFill>
                  <a:latin typeface="Segoe UI Light"/>
                </a:rPr>
                <a:t>At least one node and storage always available, despite failure or replacement of any component</a:t>
              </a:r>
            </a:p>
            <a:p>
              <a:pPr marL="174862" indent="-174862">
                <a:buFont typeface="Arial" panose="020B0604020202020204" pitchFamily="34" charset="0"/>
                <a:buChar char="•"/>
              </a:pPr>
              <a:r>
                <a:rPr lang="en-US" sz="1632" dirty="0">
                  <a:gradFill>
                    <a:gsLst>
                      <a:gs pos="1250">
                        <a:srgbClr val="FFFFFF"/>
                      </a:gs>
                      <a:gs pos="100000">
                        <a:srgbClr val="FFFFFF"/>
                      </a:gs>
                    </a:gsLst>
                    <a:lin ang="5400000" scaled="0"/>
                  </a:gradFill>
                  <a:latin typeface="Segoe UI Light"/>
                </a:rPr>
                <a:t>Dual power domains</a:t>
              </a:r>
            </a:p>
          </p:txBody>
        </p:sp>
      </p:grpSp>
      <p:grpSp>
        <p:nvGrpSpPr>
          <p:cNvPr id="115" name="Group 114"/>
          <p:cNvGrpSpPr/>
          <p:nvPr/>
        </p:nvGrpSpPr>
        <p:grpSpPr>
          <a:xfrm>
            <a:off x="938592" y="3142736"/>
            <a:ext cx="4905816" cy="1364322"/>
            <a:chOff x="322408" y="1859975"/>
            <a:chExt cx="3668066" cy="1067255"/>
          </a:xfrm>
        </p:grpSpPr>
        <p:sp>
          <p:nvSpPr>
            <p:cNvPr id="117" name="Rectangle 116"/>
            <p:cNvSpPr/>
            <p:nvPr/>
          </p:nvSpPr>
          <p:spPr bwMode="auto">
            <a:xfrm>
              <a:off x="322408" y="1859975"/>
              <a:ext cx="3668066" cy="1067255"/>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6628" rIns="93256" bIns="46628" numCol="1" rtlCol="0" anchor="ctr" anchorCtr="0" compatLnSpc="1">
              <a:prstTxWarp prst="textNoShape">
                <a:avLst/>
              </a:prstTxWarp>
            </a:bodyPr>
            <a:lstStyle/>
            <a:p>
              <a:pPr defTabSz="932597">
                <a:lnSpc>
                  <a:spcPct val="70000"/>
                </a:lnSpc>
                <a:spcBef>
                  <a:spcPts val="918"/>
                </a:spcBef>
                <a:buSzPct val="90000"/>
              </a:pPr>
              <a:endParaRPr lang="en-US" sz="2040" dirty="0">
                <a:gradFill>
                  <a:gsLst>
                    <a:gs pos="0">
                      <a:srgbClr val="EFEFEF"/>
                    </a:gs>
                    <a:gs pos="100000">
                      <a:srgbClr val="EFEFEF"/>
                    </a:gs>
                  </a:gsLst>
                  <a:lin ang="5400000" scaled="0"/>
                </a:gradFill>
              </a:endParaRPr>
            </a:p>
          </p:txBody>
        </p:sp>
        <p:sp>
          <p:nvSpPr>
            <p:cNvPr id="118" name="TextBox 117"/>
            <p:cNvSpPr txBox="1"/>
            <p:nvPr/>
          </p:nvSpPr>
          <p:spPr>
            <a:xfrm>
              <a:off x="470617" y="2007173"/>
              <a:ext cx="3512869" cy="724897"/>
            </a:xfrm>
            <a:prstGeom prst="rect">
              <a:avLst/>
            </a:prstGeom>
            <a:noFill/>
          </p:spPr>
          <p:txBody>
            <a:bodyPr wrap="square" rtlCol="0">
              <a:spAutoFit/>
            </a:bodyPr>
            <a:lstStyle/>
            <a:p>
              <a:pPr defTabSz="932597"/>
              <a:r>
                <a:rPr lang="en-US" sz="2040" b="1" dirty="0">
                  <a:gradFill>
                    <a:gsLst>
                      <a:gs pos="1250">
                        <a:srgbClr val="FFFFFF"/>
                      </a:gs>
                      <a:gs pos="100000">
                        <a:srgbClr val="FFFFFF"/>
                      </a:gs>
                    </a:gsLst>
                    <a:lin ang="5400000" scaled="0"/>
                  </a:gradFill>
                </a:rPr>
                <a:t>Simplicity</a:t>
              </a:r>
            </a:p>
            <a:p>
              <a:pPr marL="291436" indent="-291436">
                <a:buFont typeface="Arial" panose="020B0604020202020204" pitchFamily="34" charset="0"/>
                <a:buChar char="•"/>
              </a:pPr>
              <a:r>
                <a:rPr lang="en-US" sz="1632" dirty="0">
                  <a:gradFill>
                    <a:gsLst>
                      <a:gs pos="1250">
                        <a:srgbClr val="FFFFFF"/>
                      </a:gs>
                      <a:gs pos="100000">
                        <a:srgbClr val="FFFFFF"/>
                      </a:gs>
                    </a:gsLst>
                    <a:lin ang="5400000" scaled="0"/>
                  </a:gradFill>
                  <a:latin typeface="Segoe UI Light"/>
                </a:rPr>
                <a:t>Pre-wired, internal interconnects between nodes, controllers, and storage</a:t>
              </a:r>
            </a:p>
          </p:txBody>
        </p:sp>
      </p:grpSp>
      <p:grpSp>
        <p:nvGrpSpPr>
          <p:cNvPr id="120" name="Group 119"/>
          <p:cNvGrpSpPr/>
          <p:nvPr/>
        </p:nvGrpSpPr>
        <p:grpSpPr>
          <a:xfrm>
            <a:off x="938592" y="4736753"/>
            <a:ext cx="4905816" cy="1492167"/>
            <a:chOff x="322408" y="1859974"/>
            <a:chExt cx="3668066" cy="1157066"/>
          </a:xfrm>
        </p:grpSpPr>
        <p:sp>
          <p:nvSpPr>
            <p:cNvPr id="122" name="Rectangle 121"/>
            <p:cNvSpPr/>
            <p:nvPr/>
          </p:nvSpPr>
          <p:spPr bwMode="auto">
            <a:xfrm>
              <a:off x="322408" y="1859974"/>
              <a:ext cx="3668066" cy="1157066"/>
            </a:xfrm>
            <a:prstGeom prst="rect">
              <a:avLst/>
            </a:prstGeom>
            <a:solidFill>
              <a:schemeClr val="accent6">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6628" rIns="93256" bIns="46628" numCol="1" rtlCol="0" anchor="ctr" anchorCtr="0" compatLnSpc="1">
              <a:prstTxWarp prst="textNoShape">
                <a:avLst/>
              </a:prstTxWarp>
            </a:bodyPr>
            <a:lstStyle/>
            <a:p>
              <a:pPr defTabSz="932597">
                <a:lnSpc>
                  <a:spcPct val="70000"/>
                </a:lnSpc>
                <a:spcBef>
                  <a:spcPts val="918"/>
                </a:spcBef>
                <a:buSzPct val="90000"/>
              </a:pPr>
              <a:endParaRPr lang="en-US" sz="2040" dirty="0">
                <a:gradFill>
                  <a:gsLst>
                    <a:gs pos="0">
                      <a:srgbClr val="EFEFEF"/>
                    </a:gs>
                    <a:gs pos="100000">
                      <a:srgbClr val="EFEFEF"/>
                    </a:gs>
                  </a:gsLst>
                  <a:lin ang="5400000" scaled="0"/>
                </a:gradFill>
              </a:endParaRPr>
            </a:p>
          </p:txBody>
        </p:sp>
        <p:sp>
          <p:nvSpPr>
            <p:cNvPr id="123" name="TextBox 122"/>
            <p:cNvSpPr txBox="1"/>
            <p:nvPr/>
          </p:nvSpPr>
          <p:spPr>
            <a:xfrm>
              <a:off x="451464" y="1869316"/>
              <a:ext cx="3521636" cy="1115828"/>
            </a:xfrm>
            <a:prstGeom prst="rect">
              <a:avLst/>
            </a:prstGeom>
            <a:noFill/>
          </p:spPr>
          <p:txBody>
            <a:bodyPr wrap="square" rtlCol="0">
              <a:spAutoFit/>
            </a:bodyPr>
            <a:lstStyle/>
            <a:p>
              <a:pPr defTabSz="932597"/>
              <a:r>
                <a:rPr lang="en-US" sz="2040" b="1" dirty="0">
                  <a:gradFill>
                    <a:gsLst>
                      <a:gs pos="1250">
                        <a:srgbClr val="FFFFFF"/>
                      </a:gs>
                      <a:gs pos="100000">
                        <a:srgbClr val="FFFFFF"/>
                      </a:gs>
                    </a:gsLst>
                    <a:lin ang="5400000" scaled="0"/>
                  </a:gradFill>
                </a:rPr>
                <a:t>Flexibility</a:t>
              </a:r>
            </a:p>
            <a:p>
              <a:pPr marL="291436" indent="-291436">
                <a:buFont typeface="Arial" panose="020B0604020202020204" pitchFamily="34" charset="0"/>
                <a:buChar char="•"/>
              </a:pPr>
              <a:r>
                <a:rPr lang="en-US" sz="1632" dirty="0" err="1">
                  <a:gradFill>
                    <a:gsLst>
                      <a:gs pos="1250">
                        <a:srgbClr val="FFFFFF"/>
                      </a:gs>
                      <a:gs pos="100000">
                        <a:srgbClr val="FFFFFF"/>
                      </a:gs>
                    </a:gsLst>
                    <a:lin ang="5400000" scaled="0"/>
                  </a:gradFill>
                  <a:latin typeface="Segoe UI Light"/>
                </a:rPr>
                <a:t>PCIe</a:t>
              </a:r>
              <a:r>
                <a:rPr lang="en-US" sz="1632" dirty="0">
                  <a:gradFill>
                    <a:gsLst>
                      <a:gs pos="1250">
                        <a:srgbClr val="FFFFFF"/>
                      </a:gs>
                      <a:gs pos="100000">
                        <a:srgbClr val="FFFFFF"/>
                      </a:gs>
                    </a:gsLst>
                    <a:lin ang="5400000" scaled="0"/>
                  </a:gradFill>
                  <a:latin typeface="Segoe UI Light"/>
                </a:rPr>
                <a:t> slots for flexible LAN options</a:t>
              </a:r>
            </a:p>
            <a:p>
              <a:pPr marL="291436" indent="-291436">
                <a:buFont typeface="Arial" panose="020B0604020202020204" pitchFamily="34" charset="0"/>
                <a:buChar char="•"/>
              </a:pPr>
              <a:r>
                <a:rPr lang="en-US" sz="1632" dirty="0">
                  <a:gradFill>
                    <a:gsLst>
                      <a:gs pos="1250">
                        <a:srgbClr val="FFFFFF"/>
                      </a:gs>
                      <a:gs pos="100000">
                        <a:srgbClr val="FFFFFF"/>
                      </a:gs>
                    </a:gsLst>
                    <a:lin ang="5400000" scaled="0"/>
                  </a:gradFill>
                  <a:latin typeface="Segoe UI Light"/>
                </a:rPr>
                <a:t>External SAS ports for JBOD expansion</a:t>
              </a:r>
            </a:p>
            <a:p>
              <a:pPr marL="291436" indent="-291436">
                <a:buFont typeface="Arial" panose="020B0604020202020204" pitchFamily="34" charset="0"/>
                <a:buChar char="•"/>
              </a:pPr>
              <a:r>
                <a:rPr lang="en-US" sz="1632" dirty="0">
                  <a:gradFill>
                    <a:gsLst>
                      <a:gs pos="1250">
                        <a:srgbClr val="FFFFFF"/>
                      </a:gs>
                      <a:gs pos="100000">
                        <a:srgbClr val="FFFFFF"/>
                      </a:gs>
                    </a:gsLst>
                    <a:lin ang="5400000" scaled="0"/>
                  </a:gradFill>
                  <a:latin typeface="Segoe UI Light"/>
                </a:rPr>
                <a:t>Office-level power, cooling, and acoustics </a:t>
              </a:r>
              <a:br>
                <a:rPr lang="en-US" sz="1632" dirty="0">
                  <a:gradFill>
                    <a:gsLst>
                      <a:gs pos="1250">
                        <a:srgbClr val="FFFFFF"/>
                      </a:gs>
                      <a:gs pos="100000">
                        <a:srgbClr val="FFFFFF"/>
                      </a:gs>
                    </a:gsLst>
                    <a:lin ang="5400000" scaled="0"/>
                  </a:gradFill>
                  <a:latin typeface="Segoe UI Light"/>
                </a:rPr>
              </a:br>
              <a:r>
                <a:rPr lang="en-US" sz="1632" dirty="0">
                  <a:gradFill>
                    <a:gsLst>
                      <a:gs pos="1250">
                        <a:srgbClr val="FFFFFF"/>
                      </a:gs>
                      <a:gs pos="100000">
                        <a:srgbClr val="FFFFFF"/>
                      </a:gs>
                    </a:gsLst>
                    <a:lin ang="5400000" scaled="0"/>
                  </a:gradFill>
                  <a:latin typeface="Segoe UI Light"/>
                </a:rPr>
                <a:t>to fit under a desk </a:t>
              </a:r>
            </a:p>
          </p:txBody>
        </p:sp>
      </p:grpSp>
      <p:sp>
        <p:nvSpPr>
          <p:cNvPr id="2" name="Title 1"/>
          <p:cNvSpPr>
            <a:spLocks noGrp="1"/>
          </p:cNvSpPr>
          <p:nvPr>
            <p:ph type="title"/>
          </p:nvPr>
        </p:nvSpPr>
        <p:spPr/>
        <p:txBody>
          <a:bodyPr/>
          <a:lstStyle/>
          <a:p>
            <a:r>
              <a:rPr lang="en-US" dirty="0"/>
              <a:t>Cluster in a Box </a:t>
            </a:r>
            <a:r>
              <a:rPr lang="en-US" dirty="0" smtClean="0"/>
              <a:t>design considerations</a:t>
            </a:r>
            <a:r>
              <a:rPr lang="en-US" dirty="0"/>
              <a:t/>
            </a:r>
            <a:br>
              <a:rPr lang="en-US" dirty="0"/>
            </a:br>
            <a:endParaRPr lang="en-US" dirty="0"/>
          </a:p>
        </p:txBody>
      </p:sp>
      <p:grpSp>
        <p:nvGrpSpPr>
          <p:cNvPr id="3" name="Group 2"/>
          <p:cNvGrpSpPr/>
          <p:nvPr/>
        </p:nvGrpSpPr>
        <p:grpSpPr>
          <a:xfrm>
            <a:off x="6218237" y="1398496"/>
            <a:ext cx="5712196" cy="5140920"/>
            <a:chOff x="6094411" y="1371199"/>
            <a:chExt cx="5600701" cy="5040575"/>
          </a:xfrm>
        </p:grpSpPr>
        <p:grpSp>
          <p:nvGrpSpPr>
            <p:cNvPr id="190" name="Group 189"/>
            <p:cNvGrpSpPr/>
            <p:nvPr/>
          </p:nvGrpSpPr>
          <p:grpSpPr>
            <a:xfrm>
              <a:off x="6094411" y="1858491"/>
              <a:ext cx="5600701" cy="4553283"/>
              <a:chOff x="4633822" y="1063814"/>
              <a:chExt cx="6156097" cy="5800078"/>
            </a:xfrm>
          </p:grpSpPr>
          <p:sp>
            <p:nvSpPr>
              <p:cNvPr id="191" name="Box: Server enclosure"/>
              <p:cNvSpPr txBox="1">
                <a:spLocks noChangeArrowheads="1"/>
              </p:cNvSpPr>
              <p:nvPr/>
            </p:nvSpPr>
            <p:spPr bwMode="auto">
              <a:xfrm>
                <a:off x="5074919" y="1737360"/>
                <a:ext cx="5394960" cy="3349826"/>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93260" rIns="93256" bIns="46628" numCol="1" rtlCol="0" anchor="t" anchorCtr="0" compatLnSpc="1">
                <a:prstTxWarp prst="textNoShape">
                  <a:avLst/>
                </a:prstTxWarp>
              </a:bodyPr>
              <a:lstStyle>
                <a:defPPr>
                  <a:defRPr lang="en-US"/>
                </a:defPPr>
                <a:lvl1pPr algn="ctr" defTabSz="914099" fontAlgn="base">
                  <a:lnSpc>
                    <a:spcPct val="90000"/>
                  </a:lnSpc>
                  <a:spcBef>
                    <a:spcPct val="0"/>
                  </a:spcBef>
                  <a:spcAft>
                    <a:spcPct val="0"/>
                  </a:spcAft>
                  <a:defRPr sz="2000" spc="-50">
                    <a:gradFill>
                      <a:gsLst>
                        <a:gs pos="0">
                          <a:srgbClr val="EFEFEF"/>
                        </a:gs>
                        <a:gs pos="100000">
                          <a:srgbClr val="EFEFEF"/>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28" b="1" dirty="0">
                    <a:gradFill>
                      <a:gsLst>
                        <a:gs pos="0">
                          <a:srgbClr val="FFFFFF"/>
                        </a:gs>
                        <a:gs pos="100000">
                          <a:srgbClr val="FFFFFF"/>
                        </a:gs>
                      </a:gsLst>
                      <a:lin ang="5400000" scaled="0"/>
                    </a:gradFill>
                  </a:rPr>
                  <a:t>Server Enclosure</a:t>
                </a:r>
              </a:p>
            </p:txBody>
          </p:sp>
          <p:sp>
            <p:nvSpPr>
              <p:cNvPr id="194" name="Text: additional JBODs"/>
              <p:cNvSpPr txBox="1">
                <a:spLocks noChangeArrowheads="1"/>
              </p:cNvSpPr>
              <p:nvPr/>
            </p:nvSpPr>
            <p:spPr bwMode="auto">
              <a:xfrm>
                <a:off x="6583997" y="6494383"/>
                <a:ext cx="2377440" cy="369509"/>
              </a:xfrm>
              <a:prstGeom prst="rect">
                <a:avLst/>
              </a:prstGeom>
              <a:noFill/>
              <a:ln w="9525">
                <a:noFill/>
                <a:miter lim="800000"/>
                <a:headEnd/>
                <a:tailEnd/>
              </a:ln>
            </p:spPr>
            <p:txBody>
              <a:bodyPr wrap="squar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290" fontAlgn="base">
                  <a:lnSpc>
                    <a:spcPct val="90000"/>
                  </a:lnSpc>
                  <a:spcBef>
                    <a:spcPct val="0"/>
                  </a:spcBef>
                  <a:spcAft>
                    <a:spcPct val="0"/>
                  </a:spcAft>
                  <a:defRPr/>
                </a:pPr>
                <a:r>
                  <a:rPr lang="en-US" sz="1428" b="1" spc="-51" dirty="0">
                    <a:gradFill>
                      <a:gsLst>
                        <a:gs pos="0">
                          <a:srgbClr val="FFFFFF"/>
                        </a:gs>
                        <a:gs pos="100000">
                          <a:srgbClr val="FFFFFF"/>
                        </a:gs>
                      </a:gsLst>
                      <a:lin ang="5400000" scaled="0"/>
                    </a:gradFill>
                  </a:rPr>
                  <a:t>Additional JBODs …</a:t>
                </a:r>
              </a:p>
            </p:txBody>
          </p:sp>
          <p:sp>
            <p:nvSpPr>
              <p:cNvPr id="196" name="Label: Disk B ports"/>
              <p:cNvSpPr txBox="1">
                <a:spLocks noChangeArrowheads="1"/>
              </p:cNvSpPr>
              <p:nvPr/>
            </p:nvSpPr>
            <p:spPr bwMode="auto">
              <a:xfrm>
                <a:off x="8196931" y="4229841"/>
                <a:ext cx="457200" cy="163355"/>
              </a:xfrm>
              <a:prstGeom prst="rect">
                <a:avLst/>
              </a:prstGeom>
              <a:noFill/>
              <a:ln w="9525">
                <a:noFill/>
                <a:miter lim="800000"/>
                <a:headEnd/>
                <a:tailEnd/>
              </a:ln>
            </p:spPr>
            <p:txBody>
              <a:bodyPr wrap="square" lIns="0" tIns="0" rIns="0"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lnSpc>
                    <a:spcPts val="1020"/>
                  </a:lnSpc>
                  <a:defRPr/>
                </a:pPr>
                <a:r>
                  <a:rPr lang="en-US" sz="918" b="1" dirty="0">
                    <a:gradFill>
                      <a:gsLst>
                        <a:gs pos="0">
                          <a:srgbClr val="FFFFFF"/>
                        </a:gs>
                        <a:gs pos="100000">
                          <a:srgbClr val="FFFFFF"/>
                        </a:gs>
                      </a:gsLst>
                      <a:lin ang="5400000" scaled="0"/>
                    </a:gradFill>
                  </a:rPr>
                  <a:t>B ports</a:t>
                </a:r>
              </a:p>
            </p:txBody>
          </p:sp>
          <p:sp>
            <p:nvSpPr>
              <p:cNvPr id="197" name="Label: Disk A ports"/>
              <p:cNvSpPr txBox="1">
                <a:spLocks noChangeArrowheads="1"/>
              </p:cNvSpPr>
              <p:nvPr/>
            </p:nvSpPr>
            <p:spPr bwMode="auto">
              <a:xfrm>
                <a:off x="6880757" y="4555198"/>
                <a:ext cx="457200" cy="163355"/>
              </a:xfrm>
              <a:prstGeom prst="rect">
                <a:avLst/>
              </a:prstGeom>
              <a:noFill/>
              <a:ln w="9525">
                <a:noFill/>
                <a:miter lim="800000"/>
                <a:headEnd/>
                <a:tailEnd/>
              </a:ln>
            </p:spPr>
            <p:txBody>
              <a:bodyPr wrap="square" lIns="0" tIns="0" rIns="0"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lnSpc>
                    <a:spcPts val="1020"/>
                  </a:lnSpc>
                  <a:defRPr/>
                </a:pPr>
                <a:r>
                  <a:rPr lang="en-US" sz="918" b="1" dirty="0">
                    <a:gradFill>
                      <a:gsLst>
                        <a:gs pos="0">
                          <a:srgbClr val="FFFFFF"/>
                        </a:gs>
                        <a:gs pos="100000">
                          <a:srgbClr val="FFFFFF"/>
                        </a:gs>
                      </a:gsLst>
                      <a:lin ang="5400000" scaled="0"/>
                    </a:gradFill>
                  </a:rPr>
                  <a:t>A ports</a:t>
                </a:r>
              </a:p>
            </p:txBody>
          </p:sp>
          <p:sp>
            <p:nvSpPr>
              <p:cNvPr id="199" name="Text Box: Server B"/>
              <p:cNvSpPr txBox="1">
                <a:spLocks noChangeArrowheads="1"/>
              </p:cNvSpPr>
              <p:nvPr/>
            </p:nvSpPr>
            <p:spPr bwMode="auto">
              <a:xfrm flipH="1">
                <a:off x="8686800" y="2106640"/>
                <a:ext cx="1645920" cy="2743200"/>
              </a:xfrm>
              <a:prstGeom prst="rect">
                <a:avLst/>
              </a:prstGeom>
              <a:solidFill>
                <a:schemeClr val="accent1">
                  <a:lumMod val="75000"/>
                </a:schemeClr>
              </a:solid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t" anchorCtr="0" compatLnSpc="1">
                <a:prstTxWarp prst="textNoShape">
                  <a:avLst/>
                </a:prstTxWarp>
              </a:bodyPr>
              <a:lstStyle>
                <a:defPPr>
                  <a:defRPr lang="en-US"/>
                </a:defPPr>
                <a:lvl1pPr algn="ctr" defTabSz="914099" fontAlgn="base">
                  <a:lnSpc>
                    <a:spcPct val="90000"/>
                  </a:lnSpc>
                  <a:spcBef>
                    <a:spcPct val="0"/>
                  </a:spcBef>
                  <a:spcAft>
                    <a:spcPct val="0"/>
                  </a:spcAft>
                  <a:defRPr sz="1600" b="1" spc="-50">
                    <a:gradFill>
                      <a:gsLst>
                        <a:gs pos="0">
                          <a:srgbClr val="FFFFFF"/>
                        </a:gs>
                        <a:gs pos="100000">
                          <a:srgbClr val="FFFFFF"/>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28" dirty="0"/>
                  <a:t>Server B</a:t>
                </a:r>
              </a:p>
            </p:txBody>
          </p:sp>
          <p:sp>
            <p:nvSpPr>
              <p:cNvPr id="200" name="Text Box: Server A"/>
              <p:cNvSpPr txBox="1">
                <a:spLocks noChangeArrowheads="1"/>
              </p:cNvSpPr>
              <p:nvPr/>
            </p:nvSpPr>
            <p:spPr bwMode="auto">
              <a:xfrm>
                <a:off x="5212080" y="2106640"/>
                <a:ext cx="1645920" cy="2743200"/>
              </a:xfrm>
              <a:prstGeom prst="rect">
                <a:avLst/>
              </a:prstGeom>
              <a:solidFill>
                <a:schemeClr val="accent1">
                  <a:lumMod val="75000"/>
                </a:schemeClr>
              </a:solid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t" anchorCtr="0" compatLnSpc="1">
                <a:prstTxWarp prst="textNoShape">
                  <a:avLst/>
                </a:prstTxWarp>
              </a:bodyPr>
              <a:lstStyle>
                <a:defPPr>
                  <a:defRPr lang="en-US"/>
                </a:defPPr>
                <a:lvl1pPr algn="ctr" defTabSz="914099" fontAlgn="base">
                  <a:lnSpc>
                    <a:spcPct val="90000"/>
                  </a:lnSpc>
                  <a:spcBef>
                    <a:spcPct val="0"/>
                  </a:spcBef>
                  <a:spcAft>
                    <a:spcPct val="0"/>
                  </a:spcAft>
                  <a:defRPr sz="1600" b="1" spc="-50">
                    <a:gradFill>
                      <a:gsLst>
                        <a:gs pos="0">
                          <a:srgbClr val="FFFFFF"/>
                        </a:gs>
                        <a:gs pos="100000">
                          <a:srgbClr val="FFFFFF"/>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28" dirty="0"/>
                  <a:t>Server A</a:t>
                </a:r>
              </a:p>
            </p:txBody>
          </p:sp>
          <p:cxnSp>
            <p:nvCxnSpPr>
              <p:cNvPr id="202" name="Straight Connector 201"/>
              <p:cNvCxnSpPr>
                <a:stCxn id="258" idx="3"/>
              </p:cNvCxnSpPr>
              <p:nvPr/>
            </p:nvCxnSpPr>
            <p:spPr>
              <a:xfrm>
                <a:off x="8143130" y="4617120"/>
                <a:ext cx="2119" cy="201168"/>
              </a:xfrm>
              <a:prstGeom prst="line">
                <a:avLst/>
              </a:prstGeom>
              <a:noFill/>
              <a:ln w="50800" algn="ctr">
                <a:solidFill>
                  <a:schemeClr val="accent5"/>
                </a:solidFill>
                <a:round/>
                <a:headEnd/>
                <a:tailEnd/>
              </a:ln>
            </p:spPr>
          </p:cxnSp>
          <p:cxnSp>
            <p:nvCxnSpPr>
              <p:cNvPr id="203" name="Straight Connector 202"/>
              <p:cNvCxnSpPr>
                <a:stCxn id="260" idx="3"/>
              </p:cNvCxnSpPr>
              <p:nvPr/>
            </p:nvCxnSpPr>
            <p:spPr>
              <a:xfrm flipH="1">
                <a:off x="7650677" y="4617120"/>
                <a:ext cx="1" cy="201168"/>
              </a:xfrm>
              <a:prstGeom prst="line">
                <a:avLst/>
              </a:prstGeom>
              <a:noFill/>
              <a:ln w="50800" algn="ctr">
                <a:solidFill>
                  <a:schemeClr val="accent5"/>
                </a:solidFill>
                <a:round/>
                <a:headEnd/>
                <a:tailEnd/>
              </a:ln>
            </p:spPr>
          </p:cxnSp>
          <p:sp>
            <p:nvSpPr>
              <p:cNvPr id="204" name="Text: PCIe to controller A"/>
              <p:cNvSpPr txBox="1">
                <a:spLocks noChangeArrowheads="1"/>
              </p:cNvSpPr>
              <p:nvPr/>
            </p:nvSpPr>
            <p:spPr bwMode="auto">
              <a:xfrm>
                <a:off x="5216552" y="2886190"/>
                <a:ext cx="698568" cy="209912"/>
              </a:xfrm>
              <a:prstGeom prst="rect">
                <a:avLst/>
              </a:prstGeom>
              <a:noFill/>
              <a:ln w="9525">
                <a:noFill/>
                <a:miter lim="800000"/>
                <a:headEnd/>
                <a:tailEnd/>
              </a:ln>
            </p:spPr>
            <p:txBody>
              <a:bodyPr wrap="square" lIns="18652" tIns="0" rIns="18652"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1071" dirty="0">
                    <a:gradFill>
                      <a:gsLst>
                        <a:gs pos="0">
                          <a:srgbClr val="FFFFFF"/>
                        </a:gs>
                        <a:gs pos="100000">
                          <a:srgbClr val="FFFFFF"/>
                        </a:gs>
                      </a:gsLst>
                      <a:lin ang="5400000" scaled="0"/>
                    </a:gradFill>
                  </a:rPr>
                  <a:t>x8 </a:t>
                </a:r>
                <a:r>
                  <a:rPr lang="en-US" sz="1071" dirty="0" err="1">
                    <a:gradFill>
                      <a:gsLst>
                        <a:gs pos="0">
                          <a:srgbClr val="FFFFFF"/>
                        </a:gs>
                        <a:gs pos="100000">
                          <a:srgbClr val="FFFFFF"/>
                        </a:gs>
                      </a:gsLst>
                      <a:lin ang="5400000" scaled="0"/>
                    </a:gradFill>
                  </a:rPr>
                  <a:t>PCIe</a:t>
                </a:r>
                <a:endParaRPr lang="en-US" sz="1071" dirty="0">
                  <a:gradFill>
                    <a:gsLst>
                      <a:gs pos="0">
                        <a:srgbClr val="FFFFFF"/>
                      </a:gs>
                      <a:gs pos="100000">
                        <a:srgbClr val="FFFFFF"/>
                      </a:gs>
                    </a:gsLst>
                    <a:lin ang="5400000" scaled="0"/>
                  </a:gradFill>
                </a:endParaRPr>
              </a:p>
            </p:txBody>
          </p:sp>
          <p:cxnSp>
            <p:nvCxnSpPr>
              <p:cNvPr id="205" name="Connector: to Expander A"/>
              <p:cNvCxnSpPr>
                <a:cxnSpLocks noChangeShapeType="1"/>
                <a:stCxn id="245" idx="2"/>
              </p:cNvCxnSpPr>
              <p:nvPr/>
            </p:nvCxnSpPr>
            <p:spPr bwMode="auto">
              <a:xfrm>
                <a:off x="5852161" y="3706840"/>
                <a:ext cx="0" cy="591183"/>
              </a:xfrm>
              <a:prstGeom prst="line">
                <a:avLst/>
              </a:prstGeom>
              <a:noFill/>
              <a:ln w="50800" algn="ctr">
                <a:solidFill>
                  <a:schemeClr val="accent5"/>
                </a:solidFill>
                <a:round/>
                <a:headEnd/>
                <a:tailEnd/>
              </a:ln>
            </p:spPr>
          </p:cxnSp>
          <p:sp>
            <p:nvSpPr>
              <p:cNvPr id="206" name="Text: SAS to Expander A"/>
              <p:cNvSpPr txBox="1">
                <a:spLocks noChangeArrowheads="1"/>
              </p:cNvSpPr>
              <p:nvPr/>
            </p:nvSpPr>
            <p:spPr bwMode="auto">
              <a:xfrm>
                <a:off x="5199716" y="3742761"/>
                <a:ext cx="716152" cy="209912"/>
              </a:xfrm>
              <a:prstGeom prst="rect">
                <a:avLst/>
              </a:prstGeom>
              <a:noFill/>
              <a:ln w="9525">
                <a:noFill/>
                <a:miter lim="800000"/>
                <a:headEnd/>
                <a:tailEnd/>
              </a:ln>
            </p:spPr>
            <p:txBody>
              <a:bodyPr wrap="square" lIns="18652" tIns="0" rIns="18652"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1071" dirty="0">
                    <a:gradFill>
                      <a:gsLst>
                        <a:gs pos="0">
                          <a:srgbClr val="FFFFFF"/>
                        </a:gs>
                        <a:gs pos="100000">
                          <a:srgbClr val="FFFFFF"/>
                        </a:gs>
                      </a:gsLst>
                      <a:lin ang="5400000" scaled="0"/>
                    </a:gradFill>
                  </a:rPr>
                  <a:t>x4 SAS</a:t>
                </a:r>
              </a:p>
            </p:txBody>
          </p:sp>
          <p:cxnSp>
            <p:nvCxnSpPr>
              <p:cNvPr id="207" name="Straight Connector 206"/>
              <p:cNvCxnSpPr>
                <a:stCxn id="242" idx="2"/>
                <a:endCxn id="245" idx="0"/>
              </p:cNvCxnSpPr>
              <p:nvPr/>
            </p:nvCxnSpPr>
            <p:spPr>
              <a:xfrm>
                <a:off x="5852161" y="2883880"/>
                <a:ext cx="0" cy="365760"/>
              </a:xfrm>
              <a:prstGeom prst="line">
                <a:avLst/>
              </a:prstGeom>
              <a:solidFill>
                <a:srgbClr val="CC99FF"/>
              </a:solidFill>
              <a:ln w="50800" cap="flat" cmpd="sng" algn="ctr">
                <a:solidFill>
                  <a:srgbClr val="457EC1"/>
                </a:solidFill>
                <a:prstDash val="solid"/>
                <a:round/>
                <a:headEnd type="none" w="med" len="med"/>
                <a:tailEnd type="none" w="med" len="med"/>
              </a:ln>
              <a:effectLst/>
            </p:spPr>
          </p:cxnSp>
          <p:sp>
            <p:nvSpPr>
              <p:cNvPr id="208" name="Box: JBOD enclosure"/>
              <p:cNvSpPr txBox="1">
                <a:spLocks noChangeArrowheads="1"/>
              </p:cNvSpPr>
              <p:nvPr/>
            </p:nvSpPr>
            <p:spPr bwMode="auto">
              <a:xfrm>
                <a:off x="5486399" y="5212080"/>
                <a:ext cx="4572000" cy="109728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t" anchorCtr="0" compatLnSpc="1">
                <a:prstTxWarp prst="textNoShape">
                  <a:avLst/>
                </a:prstTxWarp>
              </a:bodyPr>
              <a:lstStyle>
                <a:defPPr>
                  <a:defRPr lang="en-US"/>
                </a:defPPr>
                <a:lvl1pPr algn="ctr" defTabSz="914099" fontAlgn="base">
                  <a:lnSpc>
                    <a:spcPct val="90000"/>
                  </a:lnSpc>
                  <a:spcBef>
                    <a:spcPct val="0"/>
                  </a:spcBef>
                  <a:spcAft>
                    <a:spcPct val="0"/>
                  </a:spcAft>
                  <a:defRPr sz="1600" b="1" spc="-50">
                    <a:gradFill>
                      <a:gsLst>
                        <a:gs pos="0">
                          <a:srgbClr val="FFFFFF"/>
                        </a:gs>
                        <a:gs pos="100000">
                          <a:srgbClr val="FFFFFF"/>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28" dirty="0"/>
                  <a:t>  External JBOD</a:t>
                </a:r>
              </a:p>
            </p:txBody>
          </p:sp>
          <p:cxnSp>
            <p:nvCxnSpPr>
              <p:cNvPr id="209" name="Connector: to Expander B"/>
              <p:cNvCxnSpPr>
                <a:cxnSpLocks noChangeShapeType="1"/>
                <a:stCxn id="254" idx="2"/>
              </p:cNvCxnSpPr>
              <p:nvPr/>
            </p:nvCxnSpPr>
            <p:spPr bwMode="auto">
              <a:xfrm>
                <a:off x="9692640" y="3889720"/>
                <a:ext cx="0" cy="457283"/>
              </a:xfrm>
              <a:prstGeom prst="line">
                <a:avLst/>
              </a:prstGeom>
              <a:noFill/>
              <a:ln w="50800" algn="ctr">
                <a:solidFill>
                  <a:schemeClr val="accent5"/>
                </a:solidFill>
                <a:round/>
                <a:headEnd/>
                <a:tailEnd/>
              </a:ln>
            </p:spPr>
          </p:cxnSp>
          <p:cxnSp>
            <p:nvCxnSpPr>
              <p:cNvPr id="210" name="Shape 124"/>
              <p:cNvCxnSpPr>
                <a:cxnSpLocks noChangeShapeType="1"/>
                <a:endCxn id="258" idx="1"/>
              </p:cNvCxnSpPr>
              <p:nvPr/>
            </p:nvCxnSpPr>
            <p:spPr bwMode="auto">
              <a:xfrm flipV="1">
                <a:off x="6766560" y="4347245"/>
                <a:ext cx="1376570" cy="109728"/>
              </a:xfrm>
              <a:prstGeom prst="bentConnector4">
                <a:avLst>
                  <a:gd name="adj1" fmla="val 24109"/>
                  <a:gd name="adj2" fmla="val 266520"/>
                </a:avLst>
              </a:prstGeom>
              <a:noFill/>
              <a:ln w="50800" algn="ctr">
                <a:solidFill>
                  <a:schemeClr val="accent5"/>
                </a:solidFill>
                <a:round/>
                <a:headEnd/>
                <a:tailEnd/>
              </a:ln>
            </p:spPr>
          </p:cxnSp>
          <p:cxnSp>
            <p:nvCxnSpPr>
              <p:cNvPr id="211" name="Shape 124"/>
              <p:cNvCxnSpPr>
                <a:cxnSpLocks noChangeShapeType="1"/>
              </p:cNvCxnSpPr>
              <p:nvPr/>
            </p:nvCxnSpPr>
            <p:spPr bwMode="auto">
              <a:xfrm flipH="1">
                <a:off x="7395218" y="4499645"/>
                <a:ext cx="1376570" cy="109728"/>
              </a:xfrm>
              <a:prstGeom prst="bentConnector4">
                <a:avLst>
                  <a:gd name="adj1" fmla="val 24109"/>
                  <a:gd name="adj2" fmla="val 266520"/>
                </a:avLst>
              </a:prstGeom>
              <a:noFill/>
              <a:ln w="50800" algn="ctr">
                <a:solidFill>
                  <a:schemeClr val="accent5"/>
                </a:solidFill>
                <a:round/>
                <a:headEnd/>
                <a:tailEnd/>
              </a:ln>
            </p:spPr>
          </p:cxnSp>
          <p:sp>
            <p:nvSpPr>
              <p:cNvPr id="212" name="Label: PCIe to controller B"/>
              <p:cNvSpPr txBox="1">
                <a:spLocks noChangeArrowheads="1"/>
              </p:cNvSpPr>
              <p:nvPr/>
            </p:nvSpPr>
            <p:spPr bwMode="auto">
              <a:xfrm flipH="1">
                <a:off x="9691392" y="2907719"/>
                <a:ext cx="641327" cy="209912"/>
              </a:xfrm>
              <a:prstGeom prst="rect">
                <a:avLst/>
              </a:prstGeom>
              <a:noFill/>
              <a:ln w="9525">
                <a:noFill/>
                <a:miter lim="800000"/>
                <a:headEnd/>
                <a:tailEnd/>
              </a:ln>
            </p:spPr>
            <p:txBody>
              <a:bodyPr wrap="square" lIns="18652" tIns="0" rIns="18652"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1071" dirty="0">
                    <a:gradFill>
                      <a:gsLst>
                        <a:gs pos="0">
                          <a:srgbClr val="FFFFFF"/>
                        </a:gs>
                        <a:gs pos="100000">
                          <a:srgbClr val="FFFFFF"/>
                        </a:gs>
                      </a:gsLst>
                      <a:lin ang="5400000" scaled="0"/>
                    </a:gradFill>
                  </a:rPr>
                  <a:t>x8 </a:t>
                </a:r>
                <a:r>
                  <a:rPr lang="en-US" sz="1071" dirty="0" err="1">
                    <a:gradFill>
                      <a:gsLst>
                        <a:gs pos="0">
                          <a:srgbClr val="FFFFFF"/>
                        </a:gs>
                        <a:gs pos="100000">
                          <a:srgbClr val="FFFFFF"/>
                        </a:gs>
                      </a:gsLst>
                      <a:lin ang="5400000" scaled="0"/>
                    </a:gradFill>
                  </a:rPr>
                  <a:t>PCIe</a:t>
                </a:r>
                <a:endParaRPr lang="en-US" sz="1071" dirty="0">
                  <a:gradFill>
                    <a:gsLst>
                      <a:gs pos="0">
                        <a:srgbClr val="FFFFFF"/>
                      </a:gs>
                      <a:gs pos="100000">
                        <a:srgbClr val="FFFFFF"/>
                      </a:gs>
                    </a:gsLst>
                    <a:lin ang="5400000" scaled="0"/>
                  </a:gradFill>
                </a:endParaRPr>
              </a:p>
            </p:txBody>
          </p:sp>
          <p:sp>
            <p:nvSpPr>
              <p:cNvPr id="213" name="Label: SAS to Expander B"/>
              <p:cNvSpPr txBox="1">
                <a:spLocks noChangeArrowheads="1"/>
              </p:cNvSpPr>
              <p:nvPr/>
            </p:nvSpPr>
            <p:spPr bwMode="auto">
              <a:xfrm flipH="1">
                <a:off x="9791571" y="3909851"/>
                <a:ext cx="541147" cy="199947"/>
              </a:xfrm>
              <a:prstGeom prst="rect">
                <a:avLst/>
              </a:prstGeom>
              <a:noFill/>
              <a:ln w="9525">
                <a:noFill/>
                <a:miter lim="800000"/>
                <a:headEnd/>
                <a:tailEnd/>
              </a:ln>
            </p:spPr>
            <p:txBody>
              <a:bodyPr wrap="square" lIns="18652" tIns="0" rIns="18652"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1020" dirty="0">
                    <a:gradFill>
                      <a:gsLst>
                        <a:gs pos="0">
                          <a:srgbClr val="FFFFFF"/>
                        </a:gs>
                        <a:gs pos="100000">
                          <a:srgbClr val="FFFFFF"/>
                        </a:gs>
                      </a:gsLst>
                      <a:lin ang="5400000" scaled="0"/>
                    </a:gradFill>
                  </a:rPr>
                  <a:t>x4 SAS</a:t>
                </a:r>
              </a:p>
            </p:txBody>
          </p:sp>
          <p:cxnSp>
            <p:nvCxnSpPr>
              <p:cNvPr id="214" name="Connector: to controller B"/>
              <p:cNvCxnSpPr>
                <a:stCxn id="251" idx="2"/>
                <a:endCxn id="254" idx="0"/>
              </p:cNvCxnSpPr>
              <p:nvPr/>
            </p:nvCxnSpPr>
            <p:spPr>
              <a:xfrm>
                <a:off x="9692640" y="2883880"/>
                <a:ext cx="0" cy="548640"/>
              </a:xfrm>
              <a:prstGeom prst="line">
                <a:avLst/>
              </a:prstGeom>
              <a:solidFill>
                <a:srgbClr val="CC99FF"/>
              </a:solidFill>
              <a:ln w="50800" cap="flat" cmpd="sng" algn="ctr">
                <a:solidFill>
                  <a:srgbClr val="457EC1"/>
                </a:solidFill>
                <a:prstDash val="solid"/>
                <a:round/>
                <a:headEnd type="none" w="med" len="med"/>
                <a:tailEnd type="none" w="med" len="med"/>
              </a:ln>
              <a:effectLst/>
            </p:spPr>
          </p:cxnSp>
          <p:cxnSp>
            <p:nvCxnSpPr>
              <p:cNvPr id="215" name="Connector: Ethernet interconnect"/>
              <p:cNvCxnSpPr>
                <a:stCxn id="242" idx="3"/>
                <a:endCxn id="251" idx="3"/>
              </p:cNvCxnSpPr>
              <p:nvPr/>
            </p:nvCxnSpPr>
            <p:spPr>
              <a:xfrm>
                <a:off x="6400800" y="2655280"/>
                <a:ext cx="2743200" cy="0"/>
              </a:xfrm>
              <a:prstGeom prst="line">
                <a:avLst/>
              </a:prstGeom>
              <a:solidFill>
                <a:srgbClr val="CC99FF"/>
              </a:solidFill>
              <a:ln w="50800" cap="flat" cmpd="sng" algn="ctr">
                <a:solidFill>
                  <a:srgbClr val="457EC1"/>
                </a:solidFill>
                <a:prstDash val="solid"/>
                <a:round/>
                <a:headEnd type="none" w="med" len="med"/>
                <a:tailEnd type="none" w="med" len="med"/>
              </a:ln>
              <a:effectLst/>
            </p:spPr>
          </p:cxnSp>
          <p:cxnSp>
            <p:nvCxnSpPr>
              <p:cNvPr id="216" name="Elbow Connector 215"/>
              <p:cNvCxnSpPr>
                <a:endCxn id="254" idx="3"/>
              </p:cNvCxnSpPr>
              <p:nvPr/>
            </p:nvCxnSpPr>
            <p:spPr>
              <a:xfrm rot="5400000" flipH="1" flipV="1">
                <a:off x="7589520" y="2746720"/>
                <a:ext cx="640080" cy="2468880"/>
              </a:xfrm>
              <a:prstGeom prst="bentConnector2">
                <a:avLst/>
              </a:prstGeom>
              <a:noFill/>
              <a:ln w="50800" algn="ctr">
                <a:solidFill>
                  <a:schemeClr val="accent5"/>
                </a:solidFill>
                <a:round/>
                <a:headEnd/>
                <a:tailEnd/>
              </a:ln>
            </p:spPr>
          </p:cxnSp>
          <p:cxnSp>
            <p:nvCxnSpPr>
              <p:cNvPr id="217" name="Elbow Connector 216"/>
              <p:cNvCxnSpPr/>
              <p:nvPr/>
            </p:nvCxnSpPr>
            <p:spPr>
              <a:xfrm rot="16200000" flipV="1">
                <a:off x="7223760" y="2634757"/>
                <a:ext cx="822960" cy="2468880"/>
              </a:xfrm>
              <a:prstGeom prst="bentConnector2">
                <a:avLst/>
              </a:prstGeom>
              <a:noFill/>
              <a:ln w="50800" algn="ctr">
                <a:solidFill>
                  <a:schemeClr val="accent5"/>
                </a:solidFill>
                <a:round/>
                <a:headEnd/>
                <a:tailEnd/>
              </a:ln>
            </p:spPr>
          </p:cxnSp>
          <p:cxnSp>
            <p:nvCxnSpPr>
              <p:cNvPr id="218" name="Straight Connector 217"/>
              <p:cNvCxnSpPr/>
              <p:nvPr/>
            </p:nvCxnSpPr>
            <p:spPr>
              <a:xfrm flipV="1">
                <a:off x="7644171" y="4146172"/>
                <a:ext cx="0" cy="201168"/>
              </a:xfrm>
              <a:prstGeom prst="line">
                <a:avLst/>
              </a:prstGeom>
              <a:noFill/>
              <a:ln w="50800" algn="ctr">
                <a:solidFill>
                  <a:schemeClr val="accent5"/>
                </a:solidFill>
                <a:round/>
                <a:headEnd/>
                <a:tailEnd/>
              </a:ln>
            </p:spPr>
          </p:cxnSp>
          <p:cxnSp>
            <p:nvCxnSpPr>
              <p:cNvPr id="219" name="Straight Connector 218"/>
              <p:cNvCxnSpPr/>
              <p:nvPr/>
            </p:nvCxnSpPr>
            <p:spPr>
              <a:xfrm flipV="1">
                <a:off x="7395218" y="4146172"/>
                <a:ext cx="0" cy="201168"/>
              </a:xfrm>
              <a:prstGeom prst="line">
                <a:avLst/>
              </a:prstGeom>
              <a:noFill/>
              <a:ln w="50800" algn="ctr">
                <a:solidFill>
                  <a:schemeClr val="accent5"/>
                </a:solidFill>
                <a:round/>
                <a:headEnd/>
                <a:tailEnd/>
              </a:ln>
            </p:spPr>
          </p:cxnSp>
          <p:cxnSp>
            <p:nvCxnSpPr>
              <p:cNvPr id="220" name="Connector: to NIC B"/>
              <p:cNvCxnSpPr>
                <a:stCxn id="231" idx="2"/>
              </p:cNvCxnSpPr>
              <p:nvPr/>
            </p:nvCxnSpPr>
            <p:spPr>
              <a:xfrm>
                <a:off x="9966959" y="1610748"/>
                <a:ext cx="0" cy="815932"/>
              </a:xfrm>
              <a:prstGeom prst="line">
                <a:avLst/>
              </a:prstGeom>
              <a:solidFill>
                <a:srgbClr val="CC99FF"/>
              </a:solidFill>
              <a:ln w="50800" cap="flat" cmpd="sng" algn="ctr">
                <a:solidFill>
                  <a:srgbClr val="457EC1"/>
                </a:solidFill>
                <a:prstDash val="solid"/>
                <a:round/>
                <a:headEnd type="none" w="med" len="med"/>
                <a:tailEnd type="none" w="med" len="med"/>
              </a:ln>
              <a:effectLst/>
            </p:spPr>
          </p:cxnSp>
          <p:cxnSp>
            <p:nvCxnSpPr>
              <p:cNvPr id="221" name="Connector: to NIC A"/>
              <p:cNvCxnSpPr>
                <a:stCxn id="232" idx="2"/>
              </p:cNvCxnSpPr>
              <p:nvPr/>
            </p:nvCxnSpPr>
            <p:spPr>
              <a:xfrm>
                <a:off x="5577840" y="1610748"/>
                <a:ext cx="0" cy="807282"/>
              </a:xfrm>
              <a:prstGeom prst="line">
                <a:avLst/>
              </a:prstGeom>
              <a:solidFill>
                <a:srgbClr val="CC99FF"/>
              </a:solidFill>
              <a:ln w="50800" cap="flat" cmpd="sng" algn="ctr">
                <a:solidFill>
                  <a:srgbClr val="457EC1"/>
                </a:solidFill>
                <a:prstDash val="solid"/>
                <a:round/>
                <a:headEnd type="none" w="med" len="med"/>
                <a:tailEnd type="none" w="med" len="med"/>
              </a:ln>
              <a:effectLst/>
            </p:spPr>
          </p:cxnSp>
          <p:cxnSp>
            <p:nvCxnSpPr>
              <p:cNvPr id="223" name="Connector: ext JBOD A"/>
              <p:cNvCxnSpPr>
                <a:cxnSpLocks noChangeShapeType="1"/>
                <a:stCxn id="248" idx="2"/>
                <a:endCxn id="282" idx="0"/>
              </p:cNvCxnSpPr>
              <p:nvPr/>
            </p:nvCxnSpPr>
            <p:spPr bwMode="auto">
              <a:xfrm rot="16200000" flipH="1">
                <a:off x="5769371" y="5161229"/>
                <a:ext cx="897416" cy="316"/>
              </a:xfrm>
              <a:prstGeom prst="bentConnector3">
                <a:avLst>
                  <a:gd name="adj1" fmla="val 50000"/>
                </a:avLst>
              </a:prstGeom>
              <a:noFill/>
              <a:ln w="50800" algn="ctr">
                <a:solidFill>
                  <a:schemeClr val="accent5"/>
                </a:solidFill>
                <a:round/>
                <a:headEnd/>
                <a:tailEnd/>
              </a:ln>
            </p:spPr>
          </p:cxnSp>
          <p:cxnSp>
            <p:nvCxnSpPr>
              <p:cNvPr id="225" name="Connector: add'l JBOD B"/>
              <p:cNvCxnSpPr>
                <a:cxnSpLocks noChangeShapeType="1"/>
                <a:stCxn id="279" idx="2"/>
              </p:cNvCxnSpPr>
              <p:nvPr/>
            </p:nvCxnSpPr>
            <p:spPr bwMode="auto">
              <a:xfrm>
                <a:off x="9327197" y="6067296"/>
                <a:ext cx="0" cy="457200"/>
              </a:xfrm>
              <a:prstGeom prst="line">
                <a:avLst/>
              </a:prstGeom>
              <a:noFill/>
              <a:ln w="50800" algn="ctr">
                <a:solidFill>
                  <a:schemeClr val="accent5"/>
                </a:solidFill>
                <a:round/>
                <a:headEnd/>
                <a:tailEnd/>
              </a:ln>
            </p:spPr>
          </p:cxnSp>
          <p:cxnSp>
            <p:nvCxnSpPr>
              <p:cNvPr id="226" name="Connector: ext JBOD B"/>
              <p:cNvCxnSpPr>
                <a:cxnSpLocks noChangeShapeType="1"/>
                <a:stCxn id="257" idx="2"/>
                <a:endCxn id="279" idx="0"/>
              </p:cNvCxnSpPr>
              <p:nvPr/>
            </p:nvCxnSpPr>
            <p:spPr bwMode="auto">
              <a:xfrm rot="16200000" flipH="1">
                <a:off x="8878329" y="5161229"/>
                <a:ext cx="897416" cy="316"/>
              </a:xfrm>
              <a:prstGeom prst="bentConnector3">
                <a:avLst>
                  <a:gd name="adj1" fmla="val 50000"/>
                </a:avLst>
              </a:prstGeom>
              <a:noFill/>
              <a:ln w="50800" algn="ctr">
                <a:solidFill>
                  <a:schemeClr val="accent5"/>
                </a:solidFill>
                <a:round/>
                <a:headEnd/>
                <a:tailEnd/>
              </a:ln>
            </p:spPr>
          </p:cxnSp>
          <p:cxnSp>
            <p:nvCxnSpPr>
              <p:cNvPr id="227" name="Connector: add'l JBOD A"/>
              <p:cNvCxnSpPr>
                <a:cxnSpLocks noChangeShapeType="1"/>
                <a:stCxn id="282" idx="2"/>
              </p:cNvCxnSpPr>
              <p:nvPr/>
            </p:nvCxnSpPr>
            <p:spPr bwMode="auto">
              <a:xfrm>
                <a:off x="6218237" y="6067296"/>
                <a:ext cx="0" cy="457200"/>
              </a:xfrm>
              <a:prstGeom prst="line">
                <a:avLst/>
              </a:prstGeom>
              <a:noFill/>
              <a:ln w="50800" algn="ctr">
                <a:solidFill>
                  <a:schemeClr val="accent5"/>
                </a:solidFill>
                <a:round/>
                <a:headEnd/>
                <a:tailEnd/>
              </a:ln>
            </p:spPr>
          </p:cxnSp>
          <p:sp>
            <p:nvSpPr>
              <p:cNvPr id="228" name="Network choices A"/>
              <p:cNvSpPr txBox="1">
                <a:spLocks noChangeArrowheads="1"/>
              </p:cNvSpPr>
              <p:nvPr/>
            </p:nvSpPr>
            <p:spPr bwMode="auto">
              <a:xfrm>
                <a:off x="4633822" y="1063814"/>
                <a:ext cx="1888035" cy="219959"/>
              </a:xfrm>
              <a:prstGeom prst="rect">
                <a:avLst/>
              </a:prstGeom>
              <a:noFill/>
              <a:ln w="9525">
                <a:noFill/>
                <a:miter lim="800000"/>
                <a:headEnd/>
                <a:tailEnd/>
              </a:ln>
            </p:spPr>
            <p:txBody>
              <a:bodyPr wrap="square" lIns="18652" tIns="0" rIns="18652"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1122" dirty="0">
                    <a:gradFill>
                      <a:gsLst>
                        <a:gs pos="1250">
                          <a:srgbClr val="FFFFFF"/>
                        </a:gs>
                        <a:gs pos="100000">
                          <a:srgbClr val="FFFFFF"/>
                        </a:gs>
                      </a:gsLst>
                      <a:lin ang="5400000" scaled="0"/>
                    </a:gradFill>
                  </a:rPr>
                  <a:t>1/10G E or  </a:t>
                </a:r>
                <a:r>
                  <a:rPr lang="en-US" sz="1122" dirty="0" err="1">
                    <a:gradFill>
                      <a:gsLst>
                        <a:gs pos="1250">
                          <a:srgbClr val="FFFFFF"/>
                        </a:gs>
                        <a:gs pos="100000">
                          <a:srgbClr val="FFFFFF"/>
                        </a:gs>
                      </a:gsLst>
                      <a:lin ang="5400000" scaled="0"/>
                    </a:gradFill>
                  </a:rPr>
                  <a:t>Infiniband</a:t>
                </a:r>
                <a:endParaRPr lang="en-US" sz="1122" dirty="0">
                  <a:gradFill>
                    <a:gsLst>
                      <a:gs pos="1250">
                        <a:srgbClr val="FFFFFF"/>
                      </a:gs>
                      <a:gs pos="100000">
                        <a:srgbClr val="FFFFFF"/>
                      </a:gs>
                    </a:gsLst>
                    <a:lin ang="5400000" scaled="0"/>
                  </a:gradFill>
                </a:endParaRPr>
              </a:p>
            </p:txBody>
          </p:sp>
          <p:sp>
            <p:nvSpPr>
              <p:cNvPr id="229" name="Network choices B"/>
              <p:cNvSpPr txBox="1">
                <a:spLocks noChangeArrowheads="1"/>
              </p:cNvSpPr>
              <p:nvPr/>
            </p:nvSpPr>
            <p:spPr bwMode="auto">
              <a:xfrm>
                <a:off x="9143999" y="1064811"/>
                <a:ext cx="1645920" cy="219959"/>
              </a:xfrm>
              <a:prstGeom prst="rect">
                <a:avLst/>
              </a:prstGeom>
              <a:noFill/>
              <a:ln w="9525">
                <a:noFill/>
                <a:miter lim="800000"/>
                <a:headEnd/>
                <a:tailEnd/>
              </a:ln>
            </p:spPr>
            <p:txBody>
              <a:bodyPr wrap="square" lIns="18652" tIns="0" rIns="18652"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1122" dirty="0">
                    <a:gradFill>
                      <a:gsLst>
                        <a:gs pos="1250">
                          <a:srgbClr val="FFFFFF"/>
                        </a:gs>
                        <a:gs pos="100000">
                          <a:srgbClr val="FFFFFF"/>
                        </a:gs>
                      </a:gsLst>
                      <a:lin ang="5400000" scaled="0"/>
                    </a:gradFill>
                  </a:rPr>
                  <a:t>1/10G E or  </a:t>
                </a:r>
                <a:r>
                  <a:rPr lang="en-US" sz="1122" dirty="0" err="1">
                    <a:gradFill>
                      <a:gsLst>
                        <a:gs pos="1250">
                          <a:srgbClr val="FFFFFF"/>
                        </a:gs>
                        <a:gs pos="100000">
                          <a:srgbClr val="FFFFFF"/>
                        </a:gs>
                      </a:gsLst>
                      <a:lin ang="5400000" scaled="0"/>
                    </a:gradFill>
                  </a:rPr>
                  <a:t>Infiniband</a:t>
                </a:r>
                <a:endParaRPr lang="en-US" sz="1122" dirty="0">
                  <a:gradFill>
                    <a:gsLst>
                      <a:gs pos="1250">
                        <a:srgbClr val="FFFFFF"/>
                      </a:gs>
                      <a:gs pos="100000">
                        <a:srgbClr val="FFFFFF"/>
                      </a:gs>
                    </a:gsLst>
                    <a:lin ang="5400000" scaled="0"/>
                  </a:gradFill>
                </a:endParaRPr>
              </a:p>
            </p:txBody>
          </p:sp>
          <p:grpSp>
            <p:nvGrpSpPr>
              <p:cNvPr id="230" name="JBOD components"/>
              <p:cNvGrpSpPr/>
              <p:nvPr/>
            </p:nvGrpSpPr>
            <p:grpSpPr>
              <a:xfrm>
                <a:off x="5669597" y="5500788"/>
                <a:ext cx="4206240" cy="672116"/>
                <a:chOff x="5716665" y="5775533"/>
                <a:chExt cx="4206240" cy="672116"/>
              </a:xfrm>
            </p:grpSpPr>
            <p:sp>
              <p:nvSpPr>
                <p:cNvPr id="262" name="TextBox 157"/>
                <p:cNvSpPr txBox="1">
                  <a:spLocks noChangeArrowheads="1"/>
                </p:cNvSpPr>
                <p:nvPr/>
              </p:nvSpPr>
              <p:spPr bwMode="auto">
                <a:xfrm>
                  <a:off x="8076664" y="5849543"/>
                  <a:ext cx="875803" cy="163355"/>
                </a:xfrm>
                <a:prstGeom prst="rect">
                  <a:avLst/>
                </a:prstGeom>
                <a:noFill/>
                <a:ln w="9525">
                  <a:noFill/>
                  <a:miter lim="800000"/>
                  <a:headEnd/>
                  <a:tailEnd/>
                </a:ln>
              </p:spPr>
              <p:txBody>
                <a:bodyPr wrap="square" lIns="0" tIns="0" rIns="0" bIns="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gradFill>
                        <a:gsLst>
                          <a:gs pos="0">
                            <a:srgbClr val="FFFFFF"/>
                          </a:gs>
                          <a:gs pos="100000">
                            <a:srgbClr val="FFFFFF"/>
                          </a:gs>
                        </a:gsLst>
                        <a:lin ang="5400000" scaled="0"/>
                      </a:gradFill>
                      <a:effectLst/>
                      <a:uLnTx/>
                      <a:uFillTx/>
                    </a:defRPr>
                  </a:lvl1pPr>
                </a:lstStyle>
                <a:p>
                  <a:pPr>
                    <a:lnSpc>
                      <a:spcPts val="1020"/>
                    </a:lnSpc>
                  </a:pPr>
                  <a:r>
                    <a:rPr lang="en-US" sz="918" dirty="0"/>
                    <a:t>B ports</a:t>
                  </a:r>
                </a:p>
              </p:txBody>
            </p:sp>
            <p:sp>
              <p:nvSpPr>
                <p:cNvPr id="263" name="TextBox 155"/>
                <p:cNvSpPr txBox="1">
                  <a:spLocks noChangeArrowheads="1"/>
                </p:cNvSpPr>
                <p:nvPr/>
              </p:nvSpPr>
              <p:spPr bwMode="auto">
                <a:xfrm>
                  <a:off x="6835377" y="6199549"/>
                  <a:ext cx="553717" cy="163355"/>
                </a:xfrm>
                <a:prstGeom prst="rect">
                  <a:avLst/>
                </a:prstGeom>
                <a:noFill/>
                <a:ln w="9525">
                  <a:noFill/>
                  <a:miter lim="800000"/>
                  <a:headEnd/>
                  <a:tailEnd/>
                </a:ln>
              </p:spPr>
              <p:txBody>
                <a:bodyPr wrap="square" lIns="0" tIns="0" rIns="0" bIns="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gradFill>
                        <a:gsLst>
                          <a:gs pos="0">
                            <a:srgbClr val="FFFFFF"/>
                          </a:gs>
                          <a:gs pos="100000">
                            <a:srgbClr val="FFFFFF"/>
                          </a:gs>
                        </a:gsLst>
                        <a:lin ang="5400000" scaled="0"/>
                      </a:gradFill>
                      <a:effectLst/>
                      <a:uLnTx/>
                      <a:uFillTx/>
                    </a:defRPr>
                  </a:lvl1pPr>
                </a:lstStyle>
                <a:p>
                  <a:pPr>
                    <a:lnSpc>
                      <a:spcPts val="1020"/>
                    </a:lnSpc>
                  </a:pPr>
                  <a:r>
                    <a:rPr lang="en-US" sz="918" dirty="0"/>
                    <a:t>A ports</a:t>
                  </a:r>
                </a:p>
              </p:txBody>
            </p:sp>
            <p:cxnSp>
              <p:nvCxnSpPr>
                <p:cNvPr id="264" name="Straight Connector 263"/>
                <p:cNvCxnSpPr/>
                <p:nvPr/>
              </p:nvCxnSpPr>
              <p:spPr>
                <a:xfrm flipV="1">
                  <a:off x="7442603" y="5775533"/>
                  <a:ext cx="0" cy="201168"/>
                </a:xfrm>
                <a:prstGeom prst="line">
                  <a:avLst/>
                </a:prstGeom>
                <a:noFill/>
                <a:ln w="50800" algn="ctr">
                  <a:solidFill>
                    <a:schemeClr val="accent5"/>
                  </a:solidFill>
                  <a:round/>
                  <a:headEnd/>
                  <a:tailEnd/>
                </a:ln>
              </p:spPr>
            </p:cxnSp>
            <p:cxnSp>
              <p:nvCxnSpPr>
                <p:cNvPr id="265" name="Straight Connector 264"/>
                <p:cNvCxnSpPr/>
                <p:nvPr/>
              </p:nvCxnSpPr>
              <p:spPr>
                <a:xfrm flipV="1">
                  <a:off x="7691556" y="5775533"/>
                  <a:ext cx="0" cy="201168"/>
                </a:xfrm>
                <a:prstGeom prst="line">
                  <a:avLst/>
                </a:prstGeom>
                <a:noFill/>
                <a:ln w="50800" algn="ctr">
                  <a:solidFill>
                    <a:schemeClr val="accent5"/>
                  </a:solidFill>
                  <a:round/>
                  <a:headEnd/>
                  <a:tailEnd/>
                </a:ln>
              </p:spPr>
            </p:cxnSp>
            <p:cxnSp>
              <p:nvCxnSpPr>
                <p:cNvPr id="266" name="Straight Connector 265"/>
                <p:cNvCxnSpPr>
                  <a:stCxn id="273" idx="3"/>
                </p:cNvCxnSpPr>
                <p:nvPr/>
              </p:nvCxnSpPr>
              <p:spPr>
                <a:xfrm>
                  <a:off x="8190515" y="6246481"/>
                  <a:ext cx="2119" cy="201168"/>
                </a:xfrm>
                <a:prstGeom prst="line">
                  <a:avLst/>
                </a:prstGeom>
                <a:noFill/>
                <a:ln w="50800" algn="ctr">
                  <a:solidFill>
                    <a:schemeClr val="accent5"/>
                  </a:solidFill>
                  <a:round/>
                  <a:headEnd/>
                  <a:tailEnd/>
                </a:ln>
              </p:spPr>
            </p:cxnSp>
            <p:cxnSp>
              <p:nvCxnSpPr>
                <p:cNvPr id="267" name="Straight Connector 266"/>
                <p:cNvCxnSpPr>
                  <a:stCxn id="275" idx="3"/>
                </p:cNvCxnSpPr>
                <p:nvPr/>
              </p:nvCxnSpPr>
              <p:spPr>
                <a:xfrm flipH="1">
                  <a:off x="7698062" y="6246481"/>
                  <a:ext cx="1" cy="201168"/>
                </a:xfrm>
                <a:prstGeom prst="line">
                  <a:avLst/>
                </a:prstGeom>
                <a:noFill/>
                <a:ln w="50800" algn="ctr">
                  <a:solidFill>
                    <a:schemeClr val="accent5"/>
                  </a:solidFill>
                  <a:round/>
                  <a:headEnd/>
                  <a:tailEnd/>
                </a:ln>
              </p:spPr>
            </p:cxnSp>
            <p:cxnSp>
              <p:nvCxnSpPr>
                <p:cNvPr id="268" name="SAS to JBOD disks A"/>
                <p:cNvCxnSpPr>
                  <a:cxnSpLocks noChangeShapeType="1"/>
                  <a:endCxn id="273" idx="1"/>
                </p:cNvCxnSpPr>
                <p:nvPr/>
              </p:nvCxnSpPr>
              <p:spPr bwMode="auto">
                <a:xfrm flipV="1">
                  <a:off x="6813945" y="5976606"/>
                  <a:ext cx="1376570" cy="109728"/>
                </a:xfrm>
                <a:prstGeom prst="bentConnector4">
                  <a:avLst>
                    <a:gd name="adj1" fmla="val 24109"/>
                    <a:gd name="adj2" fmla="val 266520"/>
                  </a:avLst>
                </a:prstGeom>
                <a:noFill/>
                <a:ln w="50800" algn="ctr">
                  <a:solidFill>
                    <a:schemeClr val="accent5"/>
                  </a:solidFill>
                  <a:round/>
                  <a:headEnd/>
                  <a:tailEnd/>
                </a:ln>
              </p:spPr>
            </p:cxnSp>
            <p:cxnSp>
              <p:nvCxnSpPr>
                <p:cNvPr id="269" name="SAS to JBOD disks B"/>
                <p:cNvCxnSpPr>
                  <a:cxnSpLocks noChangeShapeType="1"/>
                </p:cNvCxnSpPr>
                <p:nvPr/>
              </p:nvCxnSpPr>
              <p:spPr bwMode="auto">
                <a:xfrm flipH="1">
                  <a:off x="7442603" y="6129006"/>
                  <a:ext cx="1376570" cy="109728"/>
                </a:xfrm>
                <a:prstGeom prst="bentConnector4">
                  <a:avLst>
                    <a:gd name="adj1" fmla="val 24109"/>
                    <a:gd name="adj2" fmla="val 266520"/>
                  </a:avLst>
                </a:prstGeom>
                <a:noFill/>
                <a:ln w="50800" algn="ctr">
                  <a:solidFill>
                    <a:schemeClr val="accent5"/>
                  </a:solidFill>
                  <a:round/>
                  <a:headEnd/>
                  <a:tailEnd/>
                </a:ln>
              </p:spPr>
            </p:cxnSp>
            <p:sp>
              <p:nvSpPr>
                <p:cNvPr id="282" name="Box: SAS Expander A"/>
                <p:cNvSpPr txBox="1">
                  <a:spLocks noChangeArrowheads="1"/>
                </p:cNvSpPr>
                <p:nvPr/>
              </p:nvSpPr>
              <p:spPr bwMode="auto">
                <a:xfrm>
                  <a:off x="5716665" y="5884841"/>
                  <a:ext cx="1097280" cy="457200"/>
                </a:xfrm>
                <a:prstGeom prst="rect">
                  <a:avLst/>
                </a:prstGeom>
                <a:solidFill>
                  <a:schemeClr val="accent5"/>
                </a:solidFill>
                <a:ln>
                  <a:solidFill>
                    <a:schemeClr val="accent5"/>
                  </a:solidFill>
                  <a:headEnd/>
                  <a:tailEnd/>
                </a:ln>
                <a:effectLst/>
                <a:scene3d>
                  <a:camera prst="orthographicFront">
                    <a:rot lat="0" lon="0" rev="0"/>
                  </a:camera>
                  <a:lightRig rig="threePt" dir="t">
                    <a:rot lat="0" lon="0" rev="20400000"/>
                  </a:lightRig>
                </a:scene3d>
                <a:sp3d>
                  <a:contourClr>
                    <a:srgbClr val="65BC46">
                      <a:shade val="25000"/>
                      <a:satMod val="150000"/>
                    </a:srgbClr>
                  </a:contourClr>
                </a:sp3d>
              </p:spPr>
              <p:txBody>
                <a:bodyPr lIns="46630" rIns="46630" anchor="ctr"/>
                <a:lstStyle>
                  <a:defPPr>
                    <a:defRPr lang="en-US"/>
                  </a:defPPr>
                  <a:lvl1pPr marR="0" lvl="0" indent="0" algn="ctr" fontAlgn="auto">
                    <a:lnSpc>
                      <a:spcPts val="1400"/>
                    </a:lnSpc>
                    <a:spcBef>
                      <a:spcPts val="0"/>
                    </a:spcBef>
                    <a:spcAft>
                      <a:spcPts val="0"/>
                    </a:spcAft>
                    <a:buClrTx/>
                    <a:buSzTx/>
                    <a:buFontTx/>
                    <a:buNone/>
                    <a:tabLst/>
                    <a:defRPr kumimoji="0" sz="1400" b="1" i="0" u="none" strike="noStrike" cap="none" spc="0" normalizeH="0" baseline="0">
                      <a:ln>
                        <a:noFill/>
                      </a:ln>
                      <a:gradFill>
                        <a:gsLst>
                          <a:gs pos="0">
                            <a:srgbClr val="FFFFFF"/>
                          </a:gs>
                          <a:gs pos="100000">
                            <a:srgbClr val="FFFFFF"/>
                          </a:gs>
                        </a:gsLst>
                        <a:lin ang="16200000" scaled="0"/>
                      </a:gradFill>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24" dirty="0"/>
                    <a:t>SAS Expander</a:t>
                  </a:r>
                </a:p>
              </p:txBody>
            </p:sp>
            <p:sp>
              <p:nvSpPr>
                <p:cNvPr id="279" name="Box: SAS Expander A"/>
                <p:cNvSpPr txBox="1">
                  <a:spLocks noChangeArrowheads="1"/>
                </p:cNvSpPr>
                <p:nvPr/>
              </p:nvSpPr>
              <p:spPr bwMode="auto">
                <a:xfrm flipH="1">
                  <a:off x="8825625" y="5884841"/>
                  <a:ext cx="1097280" cy="457200"/>
                </a:xfrm>
                <a:prstGeom prst="rect">
                  <a:avLst/>
                </a:prstGeom>
                <a:solidFill>
                  <a:schemeClr val="accent5"/>
                </a:solidFill>
                <a:ln>
                  <a:solidFill>
                    <a:schemeClr val="accent5"/>
                  </a:solidFill>
                  <a:headEnd/>
                  <a:tailEnd/>
                </a:ln>
                <a:effectLst/>
                <a:scene3d>
                  <a:camera prst="orthographicFront">
                    <a:rot lat="0" lon="0" rev="0"/>
                  </a:camera>
                  <a:lightRig rig="threePt" dir="t">
                    <a:rot lat="0" lon="0" rev="20400000"/>
                  </a:lightRig>
                </a:scene3d>
                <a:sp3d>
                  <a:contourClr>
                    <a:srgbClr val="65BC46">
                      <a:shade val="25000"/>
                      <a:satMod val="150000"/>
                    </a:srgbClr>
                  </a:contourClr>
                </a:sp3d>
              </p:spPr>
              <p:txBody>
                <a:bodyPr lIns="46630" rIns="46630" anchor="ctr"/>
                <a:lstStyle>
                  <a:defPPr>
                    <a:defRPr lang="en-US"/>
                  </a:defPPr>
                  <a:lvl1pPr marR="0" lvl="0" indent="0" algn="ctr" fontAlgn="auto">
                    <a:lnSpc>
                      <a:spcPts val="1400"/>
                    </a:lnSpc>
                    <a:spcBef>
                      <a:spcPts val="0"/>
                    </a:spcBef>
                    <a:spcAft>
                      <a:spcPts val="0"/>
                    </a:spcAft>
                    <a:buClrTx/>
                    <a:buSzTx/>
                    <a:buFontTx/>
                    <a:buNone/>
                    <a:tabLst/>
                    <a:defRPr kumimoji="0" sz="1400" b="1" i="0" u="none" strike="noStrike" cap="none" spc="0" normalizeH="0" baseline="0">
                      <a:ln>
                        <a:noFill/>
                      </a:ln>
                      <a:gradFill>
                        <a:gsLst>
                          <a:gs pos="0">
                            <a:srgbClr val="FFFFFF"/>
                          </a:gs>
                          <a:gs pos="100000">
                            <a:srgbClr val="FFFFFF"/>
                          </a:gs>
                        </a:gsLst>
                        <a:lin ang="16200000" scaled="0"/>
                      </a:gradFill>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24" dirty="0"/>
                    <a:t>SAS Expander</a:t>
                  </a:r>
                </a:p>
              </p:txBody>
            </p:sp>
            <p:grpSp>
              <p:nvGrpSpPr>
                <p:cNvPr id="272" name="JBOD disks"/>
                <p:cNvGrpSpPr/>
                <p:nvPr/>
              </p:nvGrpSpPr>
              <p:grpSpPr>
                <a:xfrm>
                  <a:off x="7339158" y="5976606"/>
                  <a:ext cx="961254" cy="275224"/>
                  <a:chOff x="7254544" y="4014198"/>
                  <a:chExt cx="961254" cy="275224"/>
                </a:xfrm>
              </p:grpSpPr>
              <p:sp>
                <p:nvSpPr>
                  <p:cNvPr id="273" name="JBOD disk 23"/>
                  <p:cNvSpPr>
                    <a:spLocks noChangeArrowheads="1"/>
                  </p:cNvSpPr>
                  <p:nvPr/>
                </p:nvSpPr>
                <p:spPr bwMode="auto">
                  <a:xfrm>
                    <a:off x="7996003" y="4014198"/>
                    <a:ext cx="219795" cy="269875"/>
                  </a:xfrm>
                  <a:prstGeom prst="flowChartMagneticDisk">
                    <a:avLst/>
                  </a:prstGeom>
                  <a:solidFill>
                    <a:srgbClr val="FFFFFF"/>
                  </a:solidFill>
                  <a:ln>
                    <a:solidFill>
                      <a:schemeClr val="accent1"/>
                    </a:solidFill>
                    <a:headEnd/>
                    <a:tailEnd/>
                  </a:ln>
                  <a:effectLst/>
                  <a:scene3d>
                    <a:camera prst="orthographicFront">
                      <a:rot lat="0" lon="0" rev="0"/>
                    </a:camera>
                    <a:lightRig rig="threePt" dir="t">
                      <a:rot lat="0" lon="0" rev="20400000"/>
                    </a:lightRig>
                  </a:scene3d>
                  <a:sp3d>
                    <a:contourClr>
                      <a:srgbClr val="232323">
                        <a:shade val="25000"/>
                        <a:satMod val="150000"/>
                      </a:srgbClr>
                    </a:contourClr>
                  </a:sp3d>
                </p:spPr>
                <p:txBody>
                  <a:bodyPr wrap="none" anchor="ctr"/>
                  <a:lstStyle/>
                  <a:p>
                    <a:pPr algn="ctr" defTabSz="932597"/>
                    <a:r>
                      <a:rPr lang="en-US" sz="1122" b="1" kern="0" dirty="0">
                        <a:gradFill>
                          <a:gsLst>
                            <a:gs pos="0">
                              <a:srgbClr val="EFEFEF">
                                <a:lumMod val="10000"/>
                              </a:srgbClr>
                            </a:gs>
                            <a:gs pos="100000">
                              <a:srgbClr val="EFEFEF">
                                <a:lumMod val="10000"/>
                              </a:srgbClr>
                            </a:gs>
                          </a:gsLst>
                          <a:lin ang="16200000" scaled="0"/>
                        </a:gradFill>
                      </a:rPr>
                      <a:t>23</a:t>
                    </a:r>
                  </a:p>
                </p:txBody>
              </p:sp>
              <p:sp>
                <p:nvSpPr>
                  <p:cNvPr id="274" name="JBOD disks ..."/>
                  <p:cNvSpPr txBox="1">
                    <a:spLocks noChangeArrowheads="1"/>
                  </p:cNvSpPr>
                  <p:nvPr/>
                </p:nvSpPr>
                <p:spPr bwMode="auto">
                  <a:xfrm>
                    <a:off x="7754112" y="4105656"/>
                    <a:ext cx="251830" cy="183766"/>
                  </a:xfrm>
                  <a:prstGeom prst="rect">
                    <a:avLst/>
                  </a:prstGeom>
                  <a:noFill/>
                  <a:ln w="9525">
                    <a:noFill/>
                    <a:miter lim="800000"/>
                    <a:headEnd/>
                    <a:tailEnd/>
                  </a:ln>
                </p:spPr>
                <p:txBody>
                  <a:bodyPr wrap="square" lIns="18652" tIns="0" rIns="18652" bIns="0" anchor="b">
                    <a:noAutofit/>
                  </a:bodyPr>
                  <a:lstStyle>
                    <a:defPPr>
                      <a:defRPr lang="en-US"/>
                    </a:defPPr>
                    <a:lvl1pPr marR="0" lvl="0" indent="0" defTabSz="914400" fontAlgn="auto">
                      <a:lnSpc>
                        <a:spcPct val="100000"/>
                      </a:lnSpc>
                      <a:spcBef>
                        <a:spcPts val="0"/>
                      </a:spcBef>
                      <a:spcAft>
                        <a:spcPts val="0"/>
                      </a:spcAft>
                      <a:buClrTx/>
                      <a:buSzTx/>
                      <a:buFontTx/>
                      <a:buNone/>
                      <a:tabLst/>
                      <a:defRPr kumimoji="0" sz="2000" b="0" i="0" u="none" strike="noStrike" kern="0" cap="none" spc="0" normalizeH="0" baseline="0">
                        <a:ln>
                          <a:noFill/>
                        </a:ln>
                        <a:gradFill>
                          <a:gsLst>
                            <a:gs pos="0">
                              <a:srgbClr val="FFFFFF"/>
                            </a:gs>
                            <a:gs pos="100000">
                              <a:srgbClr val="FFFFFF"/>
                            </a:gs>
                          </a:gsLst>
                          <a:lin ang="16200000" scaled="0"/>
                        </a:gradFill>
                        <a:effectLst/>
                        <a:uLnTx/>
                        <a:uFillTx/>
                        <a:latin typeface="Segoe UI Light"/>
                      </a:defRPr>
                    </a:lvl1pPr>
                  </a:lstStyle>
                  <a:p>
                    <a:r>
                      <a:rPr lang="en-US" sz="1836" dirty="0"/>
                      <a:t>…</a:t>
                    </a:r>
                  </a:p>
                </p:txBody>
              </p:sp>
              <p:sp>
                <p:nvSpPr>
                  <p:cNvPr id="275" name="JBOD disk 1"/>
                  <p:cNvSpPr>
                    <a:spLocks noChangeArrowheads="1"/>
                  </p:cNvSpPr>
                  <p:nvPr/>
                </p:nvSpPr>
                <p:spPr bwMode="auto">
                  <a:xfrm>
                    <a:off x="7503551" y="4014198"/>
                    <a:ext cx="219795" cy="269875"/>
                  </a:xfrm>
                  <a:prstGeom prst="flowChartMagneticDisk">
                    <a:avLst/>
                  </a:prstGeom>
                  <a:solidFill>
                    <a:srgbClr val="FFFFFF"/>
                  </a:solidFill>
                  <a:ln>
                    <a:solidFill>
                      <a:schemeClr val="accent1"/>
                    </a:solidFill>
                    <a:headEnd/>
                    <a:tailEnd/>
                  </a:ln>
                  <a:effectLst/>
                  <a:scene3d>
                    <a:camera prst="orthographicFront">
                      <a:rot lat="0" lon="0" rev="0"/>
                    </a:camera>
                    <a:lightRig rig="threePt" dir="t">
                      <a:rot lat="0" lon="0" rev="20400000"/>
                    </a:lightRig>
                  </a:scene3d>
                  <a:sp3d>
                    <a:contourClr>
                      <a:srgbClr val="232323">
                        <a:shade val="25000"/>
                        <a:satMod val="150000"/>
                      </a:srgbClr>
                    </a:contourClr>
                  </a:sp3d>
                </p:spPr>
                <p:txBody>
                  <a:bodyPr wrap="none" anchor="ctr"/>
                  <a:lstStyle/>
                  <a:p>
                    <a:pPr algn="ctr" defTabSz="932597"/>
                    <a:r>
                      <a:rPr lang="en-US" sz="1122" b="1" kern="0" dirty="0">
                        <a:gradFill>
                          <a:gsLst>
                            <a:gs pos="0">
                              <a:srgbClr val="EFEFEF">
                                <a:lumMod val="10000"/>
                              </a:srgbClr>
                            </a:gs>
                            <a:gs pos="100000">
                              <a:srgbClr val="EFEFEF">
                                <a:lumMod val="10000"/>
                              </a:srgbClr>
                            </a:gs>
                          </a:gsLst>
                          <a:lin ang="16200000" scaled="0"/>
                        </a:gradFill>
                      </a:rPr>
                      <a:t>1</a:t>
                    </a:r>
                  </a:p>
                </p:txBody>
              </p:sp>
              <p:sp>
                <p:nvSpPr>
                  <p:cNvPr id="276" name="JBOD disk 0"/>
                  <p:cNvSpPr>
                    <a:spLocks noChangeArrowheads="1"/>
                  </p:cNvSpPr>
                  <p:nvPr/>
                </p:nvSpPr>
                <p:spPr bwMode="auto">
                  <a:xfrm>
                    <a:off x="7254544" y="4014893"/>
                    <a:ext cx="219795" cy="274320"/>
                  </a:xfrm>
                  <a:prstGeom prst="flowChartMagneticDisk">
                    <a:avLst/>
                  </a:prstGeom>
                  <a:solidFill>
                    <a:srgbClr val="FFFFFF"/>
                  </a:solidFill>
                  <a:ln>
                    <a:solidFill>
                      <a:schemeClr val="accent1"/>
                    </a:solidFill>
                    <a:headEnd/>
                    <a:tailEnd/>
                  </a:ln>
                  <a:effectLst/>
                  <a:scene3d>
                    <a:camera prst="orthographicFront">
                      <a:rot lat="0" lon="0" rev="0"/>
                    </a:camera>
                    <a:lightRig rig="threePt" dir="t">
                      <a:rot lat="0" lon="0" rev="20400000"/>
                    </a:lightRig>
                  </a:scene3d>
                  <a:sp3d>
                    <a:contourClr>
                      <a:srgbClr val="232323">
                        <a:shade val="25000"/>
                        <a:satMod val="150000"/>
                      </a:srgbClr>
                    </a:contourClr>
                  </a:sp3d>
                </p:spPr>
                <p:txBody>
                  <a:bodyPr wrap="none" anchor="ctr"/>
                  <a:lstStyle/>
                  <a:p>
                    <a:pPr algn="ctr" defTabSz="932597"/>
                    <a:r>
                      <a:rPr lang="en-US" sz="1122" b="1" kern="0" dirty="0">
                        <a:gradFill>
                          <a:gsLst>
                            <a:gs pos="0">
                              <a:srgbClr val="EFEFEF">
                                <a:lumMod val="10000"/>
                              </a:srgbClr>
                            </a:gs>
                            <a:gs pos="100000">
                              <a:srgbClr val="EFEFEF">
                                <a:lumMod val="10000"/>
                              </a:srgbClr>
                            </a:gs>
                          </a:gsLst>
                          <a:lin ang="16200000" scaled="0"/>
                        </a:gradFill>
                      </a:rPr>
                      <a:t>0</a:t>
                    </a:r>
                  </a:p>
                </p:txBody>
              </p:sp>
            </p:grpSp>
          </p:grpSp>
          <p:sp>
            <p:nvSpPr>
              <p:cNvPr id="231" name="Box: Network B"/>
              <p:cNvSpPr txBox="1">
                <a:spLocks noChangeArrowheads="1"/>
              </p:cNvSpPr>
              <p:nvPr/>
            </p:nvSpPr>
            <p:spPr bwMode="auto">
              <a:xfrm flipH="1">
                <a:off x="9601200" y="1382148"/>
                <a:ext cx="731520" cy="228600"/>
              </a:xfrm>
              <a:prstGeom prst="rect">
                <a:avLst/>
              </a:prstGeom>
              <a:solidFill>
                <a:schemeClr val="accent6"/>
              </a:solidFill>
              <a:ln>
                <a:noFill/>
                <a:headEnd/>
                <a:tailEnd/>
              </a:ln>
              <a:effectLst/>
              <a:scene3d>
                <a:camera prst="orthographicFront">
                  <a:rot lat="0" lon="0" rev="0"/>
                </a:camera>
                <a:lightRig rig="threePt" dir="t">
                  <a:rot lat="0" lon="0" rev="1200000"/>
                </a:lightRig>
              </a:scene3d>
              <a:sp3d/>
            </p:spPr>
            <p:txBody>
              <a:bodyPr lIns="46630" tIns="0" rIns="46630" bIns="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597">
                  <a:defRPr/>
                </a:pPr>
                <a:r>
                  <a:rPr lang="en-US" sz="1071" kern="0" dirty="0">
                    <a:gradFill>
                      <a:gsLst>
                        <a:gs pos="1250">
                          <a:srgbClr val="EFEFEF">
                            <a:lumMod val="10000"/>
                          </a:srgbClr>
                        </a:gs>
                        <a:gs pos="100000">
                          <a:srgbClr val="EFEFEF">
                            <a:lumMod val="10000"/>
                          </a:srgbClr>
                        </a:gs>
                      </a:gsLst>
                      <a:lin ang="5400000" scaled="0"/>
                    </a:gradFill>
                    <a:cs typeface="Arial"/>
                  </a:rPr>
                  <a:t>Network</a:t>
                </a:r>
              </a:p>
            </p:txBody>
          </p:sp>
          <p:sp>
            <p:nvSpPr>
              <p:cNvPr id="232" name="Box: Network A"/>
              <p:cNvSpPr txBox="1">
                <a:spLocks noChangeArrowheads="1"/>
              </p:cNvSpPr>
              <p:nvPr/>
            </p:nvSpPr>
            <p:spPr bwMode="auto">
              <a:xfrm>
                <a:off x="5212080" y="1382148"/>
                <a:ext cx="731520" cy="228600"/>
              </a:xfrm>
              <a:prstGeom prst="rect">
                <a:avLst/>
              </a:prstGeom>
              <a:solidFill>
                <a:schemeClr val="accent6"/>
              </a:solidFill>
              <a:ln>
                <a:noFill/>
                <a:headEnd/>
                <a:tailEnd/>
              </a:ln>
              <a:effectLst/>
              <a:scene3d>
                <a:camera prst="orthographicFront">
                  <a:rot lat="0" lon="0" rev="0"/>
                </a:camera>
                <a:lightRig rig="threePt" dir="t">
                  <a:rot lat="0" lon="0" rev="1200000"/>
                </a:lightRig>
              </a:scene3d>
              <a:sp3d/>
            </p:spPr>
            <p:txBody>
              <a:bodyPr lIns="46630" tIns="0" rIns="46630" bIns="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597">
                  <a:defRPr/>
                </a:pPr>
                <a:r>
                  <a:rPr lang="en-US" sz="1071" kern="0" dirty="0">
                    <a:gradFill>
                      <a:gsLst>
                        <a:gs pos="1250">
                          <a:srgbClr val="EFEFEF">
                            <a:lumMod val="10000"/>
                          </a:srgbClr>
                        </a:gs>
                        <a:gs pos="100000">
                          <a:srgbClr val="EFEFEF">
                            <a:lumMod val="10000"/>
                          </a:srgbClr>
                        </a:gs>
                      </a:gsLst>
                      <a:lin ang="5400000" scaled="0"/>
                    </a:gradFill>
                    <a:cs typeface="Arial"/>
                  </a:rPr>
                  <a:t>Network</a:t>
                </a:r>
              </a:p>
            </p:txBody>
          </p:sp>
          <p:grpSp>
            <p:nvGrpSpPr>
              <p:cNvPr id="233" name="Internal disks"/>
              <p:cNvGrpSpPr/>
              <p:nvPr/>
            </p:nvGrpSpPr>
            <p:grpSpPr>
              <a:xfrm>
                <a:off x="7291773" y="4347245"/>
                <a:ext cx="961254" cy="285613"/>
                <a:chOff x="7254544" y="4154878"/>
                <a:chExt cx="961254" cy="285613"/>
              </a:xfrm>
            </p:grpSpPr>
            <p:sp>
              <p:nvSpPr>
                <p:cNvPr id="258" name="Internal disk 23"/>
                <p:cNvSpPr>
                  <a:spLocks noChangeArrowheads="1"/>
                </p:cNvSpPr>
                <p:nvPr/>
              </p:nvSpPr>
              <p:spPr bwMode="auto">
                <a:xfrm>
                  <a:off x="7996003" y="4154878"/>
                  <a:ext cx="219795" cy="269875"/>
                </a:xfrm>
                <a:prstGeom prst="flowChartMagneticDisk">
                  <a:avLst/>
                </a:prstGeom>
                <a:solidFill>
                  <a:srgbClr val="FFFFFF"/>
                </a:solidFill>
                <a:ln>
                  <a:solidFill>
                    <a:schemeClr val="accent1"/>
                  </a:solidFill>
                  <a:headEnd/>
                  <a:tailEnd/>
                </a:ln>
                <a:effectLst/>
                <a:scene3d>
                  <a:camera prst="orthographicFront">
                    <a:rot lat="0" lon="0" rev="0"/>
                  </a:camera>
                  <a:lightRig rig="threePt" dir="t">
                    <a:rot lat="0" lon="0" rev="20400000"/>
                  </a:lightRig>
                </a:scene3d>
                <a:sp3d>
                  <a:contourClr>
                    <a:srgbClr val="232323">
                      <a:shade val="25000"/>
                      <a:satMod val="150000"/>
                    </a:srgbClr>
                  </a:contourClr>
                </a:sp3d>
              </p:spPr>
              <p:txBody>
                <a:bodyPr wrap="none"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597">
                    <a:defRPr/>
                  </a:pPr>
                  <a:r>
                    <a:rPr lang="en-US" sz="1122" b="1" kern="0" dirty="0">
                      <a:gradFill>
                        <a:gsLst>
                          <a:gs pos="0">
                            <a:srgbClr val="EFEFEF">
                              <a:lumMod val="10000"/>
                            </a:srgbClr>
                          </a:gs>
                          <a:gs pos="100000">
                            <a:srgbClr val="EFEFEF">
                              <a:lumMod val="10000"/>
                            </a:srgbClr>
                          </a:gs>
                        </a:gsLst>
                        <a:lin ang="16200000" scaled="0"/>
                      </a:gradFill>
                    </a:rPr>
                    <a:t>23</a:t>
                  </a:r>
                </a:p>
              </p:txBody>
            </p:sp>
            <p:sp>
              <p:nvSpPr>
                <p:cNvPr id="259" name="Internal disks ..."/>
                <p:cNvSpPr txBox="1">
                  <a:spLocks noChangeArrowheads="1"/>
                </p:cNvSpPr>
                <p:nvPr/>
              </p:nvSpPr>
              <p:spPr bwMode="auto">
                <a:xfrm>
                  <a:off x="7754112" y="4256725"/>
                  <a:ext cx="251830" cy="183766"/>
                </a:xfrm>
                <a:prstGeom prst="rect">
                  <a:avLst/>
                </a:prstGeom>
                <a:noFill/>
                <a:ln w="9525">
                  <a:noFill/>
                  <a:miter lim="800000"/>
                  <a:headEnd/>
                  <a:tailEnd/>
                </a:ln>
              </p:spPr>
              <p:txBody>
                <a:bodyPr wrap="square" lIns="18652" tIns="0" rIns="18652" bIns="0" anchor="b">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597">
                    <a:defRPr/>
                  </a:pPr>
                  <a:r>
                    <a:rPr lang="en-US" sz="1836" kern="0" dirty="0">
                      <a:gradFill>
                        <a:gsLst>
                          <a:gs pos="0">
                            <a:srgbClr val="FFFFFF"/>
                          </a:gs>
                          <a:gs pos="100000">
                            <a:srgbClr val="FFFFFF"/>
                          </a:gs>
                        </a:gsLst>
                        <a:lin ang="16200000" scaled="0"/>
                      </a:gradFill>
                      <a:latin typeface="Segoe UI Light"/>
                    </a:rPr>
                    <a:t>…</a:t>
                  </a:r>
                </a:p>
              </p:txBody>
            </p:sp>
            <p:sp>
              <p:nvSpPr>
                <p:cNvPr id="260" name="Internal disk 1"/>
                <p:cNvSpPr>
                  <a:spLocks noChangeArrowheads="1"/>
                </p:cNvSpPr>
                <p:nvPr/>
              </p:nvSpPr>
              <p:spPr bwMode="auto">
                <a:xfrm>
                  <a:off x="7503551" y="4154878"/>
                  <a:ext cx="219795" cy="269875"/>
                </a:xfrm>
                <a:prstGeom prst="flowChartMagneticDisk">
                  <a:avLst/>
                </a:prstGeom>
                <a:solidFill>
                  <a:srgbClr val="FFFFFF"/>
                </a:solidFill>
                <a:ln>
                  <a:solidFill>
                    <a:schemeClr val="accent1"/>
                  </a:solidFill>
                  <a:headEnd/>
                  <a:tailEnd/>
                </a:ln>
                <a:effectLst/>
                <a:scene3d>
                  <a:camera prst="orthographicFront">
                    <a:rot lat="0" lon="0" rev="0"/>
                  </a:camera>
                  <a:lightRig rig="threePt" dir="t">
                    <a:rot lat="0" lon="0" rev="20400000"/>
                  </a:lightRig>
                </a:scene3d>
                <a:sp3d>
                  <a:contourClr>
                    <a:srgbClr val="232323">
                      <a:shade val="25000"/>
                      <a:satMod val="150000"/>
                    </a:srgbClr>
                  </a:contourClr>
                </a:sp3d>
              </p:spPr>
              <p:txBody>
                <a:bodyPr wrap="none"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597">
                    <a:defRPr/>
                  </a:pPr>
                  <a:r>
                    <a:rPr lang="en-US" sz="1122" b="1" kern="0" dirty="0">
                      <a:gradFill>
                        <a:gsLst>
                          <a:gs pos="0">
                            <a:srgbClr val="EFEFEF">
                              <a:lumMod val="10000"/>
                            </a:srgbClr>
                          </a:gs>
                          <a:gs pos="100000">
                            <a:srgbClr val="EFEFEF">
                              <a:lumMod val="10000"/>
                            </a:srgbClr>
                          </a:gs>
                        </a:gsLst>
                        <a:lin ang="16200000" scaled="0"/>
                      </a:gradFill>
                    </a:rPr>
                    <a:t>1</a:t>
                  </a:r>
                </a:p>
              </p:txBody>
            </p:sp>
            <p:sp>
              <p:nvSpPr>
                <p:cNvPr id="261" name="Internal disk 0"/>
                <p:cNvSpPr>
                  <a:spLocks noChangeArrowheads="1"/>
                </p:cNvSpPr>
                <p:nvPr/>
              </p:nvSpPr>
              <p:spPr bwMode="auto">
                <a:xfrm>
                  <a:off x="7254544" y="4155573"/>
                  <a:ext cx="219795" cy="274320"/>
                </a:xfrm>
                <a:prstGeom prst="flowChartMagneticDisk">
                  <a:avLst/>
                </a:prstGeom>
                <a:solidFill>
                  <a:srgbClr val="FFFFFF"/>
                </a:solidFill>
                <a:ln>
                  <a:solidFill>
                    <a:schemeClr val="accent1"/>
                  </a:solidFill>
                  <a:headEnd/>
                  <a:tailEnd/>
                </a:ln>
                <a:effectLst/>
                <a:scene3d>
                  <a:camera prst="orthographicFront">
                    <a:rot lat="0" lon="0" rev="0"/>
                  </a:camera>
                  <a:lightRig rig="threePt" dir="t">
                    <a:rot lat="0" lon="0" rev="20400000"/>
                  </a:lightRig>
                </a:scene3d>
                <a:sp3d>
                  <a:contourClr>
                    <a:srgbClr val="232323">
                      <a:shade val="25000"/>
                      <a:satMod val="150000"/>
                    </a:srgbClr>
                  </a:contourClr>
                </a:sp3d>
              </p:spPr>
              <p:txBody>
                <a:bodyPr wrap="none"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597">
                    <a:defRPr/>
                  </a:pPr>
                  <a:r>
                    <a:rPr lang="en-US" sz="1122" b="1" kern="0" dirty="0">
                      <a:gradFill>
                        <a:gsLst>
                          <a:gs pos="0">
                            <a:srgbClr val="EFEFEF">
                              <a:lumMod val="10000"/>
                            </a:srgbClr>
                          </a:gs>
                          <a:gs pos="100000">
                            <a:srgbClr val="EFEFEF">
                              <a:lumMod val="10000"/>
                            </a:srgbClr>
                          </a:gs>
                        </a:gsLst>
                        <a:lin ang="16200000" scaled="0"/>
                      </a:gradFill>
                    </a:rPr>
                    <a:t>0</a:t>
                  </a:r>
                </a:p>
              </p:txBody>
            </p:sp>
          </p:grpSp>
          <p:sp>
            <p:nvSpPr>
              <p:cNvPr id="257" name="Box: SAS Expander A"/>
              <p:cNvSpPr txBox="1">
                <a:spLocks noChangeArrowheads="1"/>
              </p:cNvSpPr>
              <p:nvPr/>
            </p:nvSpPr>
            <p:spPr bwMode="auto">
              <a:xfrm flipH="1">
                <a:off x="8778240" y="4255480"/>
                <a:ext cx="1097280" cy="457200"/>
              </a:xfrm>
              <a:prstGeom prst="rect">
                <a:avLst/>
              </a:prstGeom>
              <a:solidFill>
                <a:schemeClr val="accent5"/>
              </a:solidFill>
              <a:ln>
                <a:noFill/>
                <a:headEnd/>
                <a:tailEnd/>
              </a:ln>
              <a:effectLst/>
              <a:scene3d>
                <a:camera prst="orthographicFront">
                  <a:rot lat="0" lon="0" rev="0"/>
                </a:camera>
                <a:lightRig rig="threePt" dir="t">
                  <a:rot lat="0" lon="0" rev="20400000"/>
                </a:lightRig>
              </a:scene3d>
              <a:sp3d>
                <a:contourClr>
                  <a:srgbClr val="65BC46">
                    <a:shade val="25000"/>
                    <a:satMod val="150000"/>
                  </a:srgbClr>
                </a:contourClr>
              </a:sp3d>
            </p:spPr>
            <p:txBody>
              <a:bodyPr lIns="46630" rIns="4663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lnSpc>
                    <a:spcPts val="1428"/>
                  </a:lnSpc>
                  <a:defRPr/>
                </a:pPr>
                <a:r>
                  <a:rPr lang="en-US" sz="1224" b="1" dirty="0">
                    <a:gradFill>
                      <a:gsLst>
                        <a:gs pos="0">
                          <a:srgbClr val="FFFFFF"/>
                        </a:gs>
                        <a:gs pos="100000">
                          <a:srgbClr val="FFFFFF"/>
                        </a:gs>
                      </a:gsLst>
                      <a:lin ang="16200000" scaled="0"/>
                    </a:gradFill>
                  </a:rPr>
                  <a:t>SAS Expander</a:t>
                </a:r>
              </a:p>
            </p:txBody>
          </p:sp>
          <p:sp>
            <p:nvSpPr>
              <p:cNvPr id="254" name="Box: Controller B"/>
              <p:cNvSpPr txBox="1">
                <a:spLocks noChangeArrowheads="1"/>
              </p:cNvSpPr>
              <p:nvPr/>
            </p:nvSpPr>
            <p:spPr bwMode="auto">
              <a:xfrm flipH="1">
                <a:off x="9144000" y="3432520"/>
                <a:ext cx="1097280" cy="457200"/>
              </a:xfrm>
              <a:prstGeom prst="rect">
                <a:avLst/>
              </a:prstGeom>
              <a:solidFill>
                <a:schemeClr val="accent1"/>
              </a:solidFill>
              <a:ln>
                <a:noFill/>
                <a:headEnd/>
                <a:tailEnd/>
              </a:ln>
              <a:effectLst/>
              <a:scene3d>
                <a:camera prst="orthographicFront">
                  <a:rot lat="0" lon="0" rev="0"/>
                </a:camera>
                <a:lightRig rig="threePt" dir="t">
                  <a:rot lat="0" lon="0" rev="20400000"/>
                </a:lightRig>
              </a:scene3d>
              <a:sp3d>
                <a:contourClr>
                  <a:srgbClr val="457EC1">
                    <a:shade val="25000"/>
                    <a:satMod val="150000"/>
                  </a:srgbClr>
                </a:contourClr>
              </a:sp3d>
            </p:spPr>
            <p:txBody>
              <a:bodyPr lIns="46630" tIns="0" rIns="46630" bIns="0" anchor="ctr" anchorCtr="0"/>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597">
                  <a:lnSpc>
                    <a:spcPts val="1428"/>
                  </a:lnSpc>
                  <a:defRPr/>
                </a:pPr>
                <a:r>
                  <a:rPr lang="en-US" sz="1224" kern="0" dirty="0">
                    <a:gradFill>
                      <a:gsLst>
                        <a:gs pos="0">
                          <a:srgbClr val="FFFFFF"/>
                        </a:gs>
                        <a:gs pos="100000">
                          <a:srgbClr val="FFFFFF"/>
                        </a:gs>
                      </a:gsLst>
                      <a:lin ang="16200000" scaled="0"/>
                    </a:gradFill>
                    <a:cs typeface="Arial"/>
                  </a:rPr>
                  <a:t>Storage Controller</a:t>
                </a:r>
              </a:p>
            </p:txBody>
          </p:sp>
          <p:sp>
            <p:nvSpPr>
              <p:cNvPr id="251" name="Box: CPU B"/>
              <p:cNvSpPr txBox="1">
                <a:spLocks noChangeArrowheads="1"/>
              </p:cNvSpPr>
              <p:nvPr/>
            </p:nvSpPr>
            <p:spPr bwMode="auto">
              <a:xfrm flipH="1">
                <a:off x="9144000" y="2426680"/>
                <a:ext cx="1097280" cy="457200"/>
              </a:xfrm>
              <a:prstGeom prst="rect">
                <a:avLst/>
              </a:prstGeom>
              <a:solidFill>
                <a:schemeClr val="accent2"/>
              </a:solidFill>
              <a:ln>
                <a:noFill/>
                <a:headEnd/>
                <a:tailEnd/>
              </a:ln>
              <a:effectLst/>
              <a:scene3d>
                <a:camera prst="orthographicFront">
                  <a:rot lat="0" lon="0" rev="0"/>
                </a:camera>
                <a:lightRig rig="threePt" dir="t">
                  <a:rot lat="0" lon="0" rev="20400000"/>
                </a:lightRig>
              </a:scene3d>
              <a:sp3d contourW="6350">
                <a:contourClr>
                  <a:srgbClr val="EF4423">
                    <a:shade val="25000"/>
                    <a:satMod val="150000"/>
                  </a:srgbClr>
                </a:contourClr>
              </a:sp3d>
            </p:spPr>
            <p:txBody>
              <a:bodyPr lIns="46630" tIns="0" rIns="46630" bIns="0" anchor="ctr"/>
              <a:lstStyle>
                <a:defPPr>
                  <a:defRPr lang="en-US"/>
                </a:defPPr>
                <a:lvl1pPr marR="0" lvl="0" indent="0" algn="ctr" defTabSz="914400" fontAlgn="auto">
                  <a:lnSpc>
                    <a:spcPct val="100000"/>
                  </a:lnSpc>
                  <a:spcBef>
                    <a:spcPts val="0"/>
                  </a:spcBef>
                  <a:spcAft>
                    <a:spcPts val="0"/>
                  </a:spcAft>
                  <a:buClrTx/>
                  <a:buSzTx/>
                  <a:buFontTx/>
                  <a:buNone/>
                  <a:tabLst/>
                  <a:defRPr kumimoji="0" sz="1600" b="0" i="0" u="none" strike="noStrike" kern="0" cap="none" spc="0" normalizeH="0" baseline="0">
                    <a:ln>
                      <a:noFill/>
                    </a:ln>
                    <a:solidFill>
                      <a:srgbClr val="FFFFFF"/>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28" dirty="0">
                    <a:gradFill>
                      <a:gsLst>
                        <a:gs pos="0">
                          <a:srgbClr val="FFFFFF"/>
                        </a:gs>
                        <a:gs pos="100000">
                          <a:srgbClr val="FFFFFF"/>
                        </a:gs>
                      </a:gsLst>
                      <a:lin ang="16200000" scaled="0"/>
                    </a:gradFill>
                    <a:latin typeface="Segoe UI"/>
                  </a:rPr>
                  <a:t>CPU</a:t>
                </a:r>
              </a:p>
            </p:txBody>
          </p:sp>
          <p:sp>
            <p:nvSpPr>
              <p:cNvPr id="248" name="Box: SAS Expander A"/>
              <p:cNvSpPr txBox="1">
                <a:spLocks noChangeArrowheads="1"/>
              </p:cNvSpPr>
              <p:nvPr/>
            </p:nvSpPr>
            <p:spPr bwMode="auto">
              <a:xfrm>
                <a:off x="5669280" y="4255480"/>
                <a:ext cx="1097280" cy="457200"/>
              </a:xfrm>
              <a:prstGeom prst="rect">
                <a:avLst/>
              </a:prstGeom>
              <a:solidFill>
                <a:schemeClr val="accent5"/>
              </a:solidFill>
              <a:ln>
                <a:solidFill>
                  <a:schemeClr val="accent5"/>
                </a:solidFill>
                <a:headEnd/>
                <a:tailEnd/>
              </a:ln>
              <a:effectLst/>
              <a:scene3d>
                <a:camera prst="orthographicFront">
                  <a:rot lat="0" lon="0" rev="0"/>
                </a:camera>
                <a:lightRig rig="threePt" dir="t">
                  <a:rot lat="0" lon="0" rev="20400000"/>
                </a:lightRig>
              </a:scene3d>
              <a:sp3d>
                <a:contourClr>
                  <a:srgbClr val="65BC46">
                    <a:shade val="25000"/>
                    <a:satMod val="150000"/>
                  </a:srgbClr>
                </a:contourClr>
              </a:sp3d>
            </p:spPr>
            <p:txBody>
              <a:bodyPr lIns="46630" rIns="4663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lnSpc>
                    <a:spcPts val="1428"/>
                  </a:lnSpc>
                  <a:defRPr/>
                </a:pPr>
                <a:r>
                  <a:rPr lang="en-US" sz="1224" b="1" dirty="0">
                    <a:gradFill>
                      <a:gsLst>
                        <a:gs pos="0">
                          <a:srgbClr val="FFFFFF"/>
                        </a:gs>
                        <a:gs pos="100000">
                          <a:srgbClr val="FFFFFF"/>
                        </a:gs>
                      </a:gsLst>
                      <a:lin ang="16200000" scaled="0"/>
                    </a:gradFill>
                  </a:rPr>
                  <a:t>SAS Expander</a:t>
                </a:r>
              </a:p>
            </p:txBody>
          </p:sp>
          <p:sp>
            <p:nvSpPr>
              <p:cNvPr id="245" name="Box: Storage Controller A"/>
              <p:cNvSpPr txBox="1">
                <a:spLocks noChangeArrowheads="1"/>
              </p:cNvSpPr>
              <p:nvPr/>
            </p:nvSpPr>
            <p:spPr bwMode="auto">
              <a:xfrm>
                <a:off x="5303520" y="3249640"/>
                <a:ext cx="1097280" cy="457200"/>
              </a:xfrm>
              <a:prstGeom prst="rect">
                <a:avLst/>
              </a:prstGeom>
              <a:solidFill>
                <a:schemeClr val="accent1"/>
              </a:solidFill>
              <a:ln>
                <a:noFill/>
                <a:headEnd/>
                <a:tailEnd/>
              </a:ln>
              <a:effectLst/>
              <a:scene3d>
                <a:camera prst="orthographicFront">
                  <a:rot lat="0" lon="0" rev="0"/>
                </a:camera>
                <a:lightRig rig="threePt" dir="t">
                  <a:rot lat="0" lon="0" rev="20400000"/>
                </a:lightRig>
              </a:scene3d>
              <a:sp3d>
                <a:contourClr>
                  <a:srgbClr val="457EC1">
                    <a:shade val="25000"/>
                    <a:satMod val="150000"/>
                  </a:srgbClr>
                </a:contourClr>
              </a:sp3d>
            </p:spPr>
            <p:txBody>
              <a:bodyPr lIns="46630" tIns="0" rIns="46630" bIns="0" anchor="ctr" anchorCtr="0"/>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597">
                  <a:lnSpc>
                    <a:spcPts val="1428"/>
                  </a:lnSpc>
                  <a:defRPr/>
                </a:pPr>
                <a:r>
                  <a:rPr lang="en-US" sz="1224" kern="0" dirty="0">
                    <a:gradFill>
                      <a:gsLst>
                        <a:gs pos="0">
                          <a:srgbClr val="FFFFFF"/>
                        </a:gs>
                        <a:gs pos="100000">
                          <a:srgbClr val="FFFFFF"/>
                        </a:gs>
                      </a:gsLst>
                      <a:lin ang="16200000" scaled="0"/>
                    </a:gradFill>
                    <a:cs typeface="Arial"/>
                  </a:rPr>
                  <a:t>Storage Controller</a:t>
                </a:r>
              </a:p>
            </p:txBody>
          </p:sp>
          <p:sp>
            <p:nvSpPr>
              <p:cNvPr id="242" name="Box: CPU A"/>
              <p:cNvSpPr txBox="1">
                <a:spLocks noChangeArrowheads="1"/>
              </p:cNvSpPr>
              <p:nvPr/>
            </p:nvSpPr>
            <p:spPr bwMode="auto">
              <a:xfrm>
                <a:off x="5303521" y="2426680"/>
                <a:ext cx="1097280" cy="457200"/>
              </a:xfrm>
              <a:prstGeom prst="rect">
                <a:avLst/>
              </a:prstGeom>
              <a:solidFill>
                <a:schemeClr val="accent2"/>
              </a:solidFill>
              <a:ln>
                <a:noFill/>
                <a:headEnd/>
                <a:tailEnd/>
              </a:ln>
              <a:effectLst/>
              <a:scene3d>
                <a:camera prst="orthographicFront">
                  <a:rot lat="0" lon="0" rev="0"/>
                </a:camera>
                <a:lightRig rig="threePt" dir="t">
                  <a:rot lat="0" lon="0" rev="20400000"/>
                </a:lightRig>
              </a:scene3d>
              <a:sp3d contourW="6350">
                <a:contourClr>
                  <a:srgbClr val="EF4423">
                    <a:shade val="25000"/>
                    <a:satMod val="150000"/>
                  </a:srgbClr>
                </a:contourClr>
              </a:sp3d>
            </p:spPr>
            <p:txBody>
              <a:bodyPr lIns="46630" tIns="0" rIns="46630" bIns="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32597">
                  <a:defRPr/>
                </a:pPr>
                <a:r>
                  <a:rPr lang="en-US" sz="1428" kern="0" dirty="0">
                    <a:gradFill>
                      <a:gsLst>
                        <a:gs pos="0">
                          <a:srgbClr val="FFFFFF"/>
                        </a:gs>
                        <a:gs pos="100000">
                          <a:srgbClr val="FFFFFF"/>
                        </a:gs>
                      </a:gsLst>
                      <a:lin ang="16200000" scaled="0"/>
                    </a:gradFill>
                    <a:cs typeface="Arial"/>
                  </a:rPr>
                  <a:t>CPU</a:t>
                </a:r>
              </a:p>
            </p:txBody>
          </p:sp>
          <p:sp>
            <p:nvSpPr>
              <p:cNvPr id="198" name="PCIe to network A"/>
              <p:cNvSpPr txBox="1">
                <a:spLocks noChangeArrowheads="1"/>
              </p:cNvSpPr>
              <p:nvPr/>
            </p:nvSpPr>
            <p:spPr bwMode="auto">
              <a:xfrm>
                <a:off x="5652594" y="1782761"/>
                <a:ext cx="1051561" cy="219959"/>
              </a:xfrm>
              <a:prstGeom prst="rect">
                <a:avLst/>
              </a:prstGeom>
              <a:noFill/>
              <a:ln w="9525">
                <a:noFill/>
                <a:miter lim="800000"/>
                <a:headEnd/>
                <a:tailEnd/>
              </a:ln>
            </p:spPr>
            <p:txBody>
              <a:bodyPr wrap="square" lIns="18652" tIns="0" rIns="18652"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r>
                  <a:rPr lang="en-US" sz="1122" dirty="0">
                    <a:gradFill>
                      <a:gsLst>
                        <a:gs pos="0">
                          <a:srgbClr val="FFFFFF"/>
                        </a:gs>
                        <a:gs pos="100000">
                          <a:srgbClr val="FFFFFF"/>
                        </a:gs>
                      </a:gsLst>
                      <a:lin ang="5400000" scaled="0"/>
                    </a:gradFill>
                  </a:rPr>
                  <a:t>x8 </a:t>
                </a:r>
                <a:r>
                  <a:rPr lang="en-US" sz="1122" dirty="0" err="1">
                    <a:gradFill>
                      <a:gsLst>
                        <a:gs pos="0">
                          <a:srgbClr val="FFFFFF"/>
                        </a:gs>
                        <a:gs pos="100000">
                          <a:srgbClr val="FFFFFF"/>
                        </a:gs>
                      </a:gsLst>
                      <a:lin ang="5400000" scaled="0"/>
                    </a:gradFill>
                  </a:rPr>
                  <a:t>PCIe</a:t>
                </a:r>
                <a:endParaRPr lang="en-US" sz="1122" dirty="0">
                  <a:gradFill>
                    <a:gsLst>
                      <a:gs pos="0">
                        <a:srgbClr val="FFFFFF"/>
                      </a:gs>
                      <a:gs pos="100000">
                        <a:srgbClr val="FFFFFF"/>
                      </a:gs>
                    </a:gsLst>
                    <a:lin ang="5400000" scaled="0"/>
                  </a:gradFill>
                </a:endParaRPr>
              </a:p>
            </p:txBody>
          </p:sp>
          <p:sp>
            <p:nvSpPr>
              <p:cNvPr id="222" name="Label: PCIe to network B"/>
              <p:cNvSpPr txBox="1">
                <a:spLocks noChangeArrowheads="1"/>
              </p:cNvSpPr>
              <p:nvPr/>
            </p:nvSpPr>
            <p:spPr bwMode="auto">
              <a:xfrm>
                <a:off x="9036283" y="1782761"/>
                <a:ext cx="861186" cy="219959"/>
              </a:xfrm>
              <a:prstGeom prst="rect">
                <a:avLst/>
              </a:prstGeom>
              <a:noFill/>
              <a:ln w="9525">
                <a:noFill/>
                <a:miter lim="800000"/>
                <a:headEnd/>
                <a:tailEnd/>
              </a:ln>
            </p:spPr>
            <p:txBody>
              <a:bodyPr wrap="square" lIns="18652" tIns="0" rIns="18652" bIns="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r">
                  <a:defRPr/>
                </a:pPr>
                <a:r>
                  <a:rPr lang="en-US" sz="1122" dirty="0">
                    <a:gradFill>
                      <a:gsLst>
                        <a:gs pos="0">
                          <a:srgbClr val="FFFFFF"/>
                        </a:gs>
                        <a:gs pos="100000">
                          <a:srgbClr val="FFFFFF"/>
                        </a:gs>
                      </a:gsLst>
                      <a:lin ang="5400000" scaled="0"/>
                    </a:gradFill>
                  </a:rPr>
                  <a:t>x8 </a:t>
                </a:r>
                <a:r>
                  <a:rPr lang="en-US" sz="1122" dirty="0" err="1">
                    <a:gradFill>
                      <a:gsLst>
                        <a:gs pos="0">
                          <a:srgbClr val="FFFFFF"/>
                        </a:gs>
                        <a:gs pos="100000">
                          <a:srgbClr val="FFFFFF"/>
                        </a:gs>
                      </a:gsLst>
                      <a:lin ang="5400000" scaled="0"/>
                    </a:gradFill>
                  </a:rPr>
                  <a:t>PCIe</a:t>
                </a:r>
                <a:endParaRPr lang="en-US" sz="1122" dirty="0">
                  <a:gradFill>
                    <a:gsLst>
                      <a:gs pos="0">
                        <a:srgbClr val="FFFFFF"/>
                      </a:gs>
                      <a:gs pos="100000">
                        <a:srgbClr val="FFFFFF"/>
                      </a:gs>
                    </a:gsLst>
                    <a:lin ang="5400000" scaled="0"/>
                  </a:gradFill>
                </a:endParaRPr>
              </a:p>
            </p:txBody>
          </p:sp>
        </p:grpSp>
        <p:sp>
          <p:nvSpPr>
            <p:cNvPr id="107" name="Text: midplane SAS B"/>
            <p:cNvSpPr txBox="1">
              <a:spLocks noChangeArrowheads="1"/>
            </p:cNvSpPr>
            <p:nvPr/>
          </p:nvSpPr>
          <p:spPr bwMode="auto">
            <a:xfrm>
              <a:off x="8120837" y="3688762"/>
              <a:ext cx="1689546" cy="249299"/>
            </a:xfrm>
            <a:prstGeom prst="rect">
              <a:avLst/>
            </a:prstGeom>
            <a:noFill/>
            <a:ln w="9525">
              <a:noFill/>
              <a:miter lim="800000"/>
              <a:headEnd/>
              <a:tailEnd/>
            </a:ln>
          </p:spPr>
          <p:txBody>
            <a:bodyPr wrap="square" lIns="46630" rIns="4663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r>
                <a:rPr lang="en-US" sz="1020" dirty="0">
                  <a:gradFill>
                    <a:gsLst>
                      <a:gs pos="0">
                        <a:srgbClr val="FFFFFF"/>
                      </a:gs>
                      <a:gs pos="100000">
                        <a:srgbClr val="FFFFFF"/>
                      </a:gs>
                    </a:gsLst>
                    <a:lin ang="5400000" scaled="0"/>
                  </a:gradFill>
                </a:rPr>
                <a:t>x4 SAS (through </a:t>
              </a:r>
              <a:r>
                <a:rPr lang="en-US" sz="1020" dirty="0" err="1">
                  <a:gradFill>
                    <a:gsLst>
                      <a:gs pos="0">
                        <a:srgbClr val="FFFFFF"/>
                      </a:gs>
                      <a:gs pos="100000">
                        <a:srgbClr val="FFFFFF"/>
                      </a:gs>
                    </a:gsLst>
                    <a:lin ang="5400000" scaled="0"/>
                  </a:gradFill>
                </a:rPr>
                <a:t>midplane</a:t>
              </a:r>
              <a:r>
                <a:rPr lang="en-US" sz="1020" dirty="0">
                  <a:gradFill>
                    <a:gsLst>
                      <a:gs pos="0">
                        <a:srgbClr val="FFFFFF"/>
                      </a:gs>
                      <a:gs pos="100000">
                        <a:srgbClr val="FFFFFF"/>
                      </a:gs>
                    </a:gsLst>
                    <a:lin ang="5400000" scaled="0"/>
                  </a:gradFill>
                </a:rPr>
                <a:t>)</a:t>
              </a:r>
            </a:p>
          </p:txBody>
        </p:sp>
        <p:sp>
          <p:nvSpPr>
            <p:cNvPr id="108" name="Text: cluster connect"/>
            <p:cNvSpPr txBox="1">
              <a:spLocks noChangeArrowheads="1"/>
            </p:cNvSpPr>
            <p:nvPr/>
          </p:nvSpPr>
          <p:spPr bwMode="auto">
            <a:xfrm>
              <a:off x="8041108" y="2882468"/>
              <a:ext cx="1856106" cy="406265"/>
            </a:xfrm>
            <a:prstGeom prst="rect">
              <a:avLst/>
            </a:prstGeom>
            <a:noFill/>
            <a:ln w="9525">
              <a:noFill/>
              <a:miter lim="800000"/>
              <a:headEnd/>
              <a:tailEnd/>
            </a:ln>
          </p:spPr>
          <p:txBody>
            <a:bodyPr wrap="square" lIns="46630" rIns="4663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597">
                <a:defRPr/>
              </a:pPr>
              <a:r>
                <a:rPr lang="en-US" sz="1020" kern="0" dirty="0">
                  <a:gradFill>
                    <a:gsLst>
                      <a:gs pos="0">
                        <a:srgbClr val="FFFFFF"/>
                      </a:gs>
                      <a:gs pos="100000">
                        <a:srgbClr val="FFFFFF"/>
                      </a:gs>
                    </a:gsLst>
                    <a:lin ang="5400000" scaled="0"/>
                  </a:gradFill>
                </a:rPr>
                <a:t>1/10G Ethernet cluster </a:t>
              </a:r>
            </a:p>
            <a:p>
              <a:pPr algn="ctr" defTabSz="932597">
                <a:defRPr/>
              </a:pPr>
              <a:r>
                <a:rPr lang="en-US" sz="1020" kern="0" dirty="0">
                  <a:gradFill>
                    <a:gsLst>
                      <a:gs pos="0">
                        <a:srgbClr val="FFFFFF"/>
                      </a:gs>
                      <a:gs pos="100000">
                        <a:srgbClr val="FFFFFF"/>
                      </a:gs>
                    </a:gsLst>
                    <a:lin ang="5400000" scaled="0"/>
                  </a:gradFill>
                </a:rPr>
                <a:t>connect (through </a:t>
              </a:r>
              <a:r>
                <a:rPr lang="en-US" sz="1020" kern="0" dirty="0" err="1">
                  <a:gradFill>
                    <a:gsLst>
                      <a:gs pos="0">
                        <a:srgbClr val="FFFFFF"/>
                      </a:gs>
                      <a:gs pos="100000">
                        <a:srgbClr val="FFFFFF"/>
                      </a:gs>
                    </a:gsLst>
                    <a:lin ang="5400000" scaled="0"/>
                  </a:gradFill>
                </a:rPr>
                <a:t>midplane</a:t>
              </a:r>
              <a:r>
                <a:rPr lang="en-US" sz="1020" kern="0" dirty="0">
                  <a:gradFill>
                    <a:gsLst>
                      <a:gs pos="0">
                        <a:srgbClr val="FFFFFF"/>
                      </a:gs>
                      <a:gs pos="100000">
                        <a:srgbClr val="FFFFFF"/>
                      </a:gs>
                    </a:gsLst>
                    <a:lin ang="5400000" scaled="0"/>
                  </a:gradFill>
                </a:rPr>
                <a:t>)</a:t>
              </a:r>
            </a:p>
          </p:txBody>
        </p:sp>
        <p:sp>
          <p:nvSpPr>
            <p:cNvPr id="7" name="Rectangle 6"/>
            <p:cNvSpPr/>
            <p:nvPr/>
          </p:nvSpPr>
          <p:spPr>
            <a:xfrm>
              <a:off x="6246812" y="1371199"/>
              <a:ext cx="5448300" cy="374846"/>
            </a:xfrm>
            <a:prstGeom prst="rect">
              <a:avLst/>
            </a:prstGeom>
          </p:spPr>
          <p:txBody>
            <a:bodyPr wrap="square">
              <a:spAutoFit/>
            </a:bodyPr>
            <a:lstStyle/>
            <a:p>
              <a:pPr algn="ctr" defTabSz="932597"/>
              <a:r>
                <a:rPr lang="en-US" sz="1836" b="1" dirty="0">
                  <a:gradFill>
                    <a:gsLst>
                      <a:gs pos="1250">
                        <a:srgbClr val="FFFFFF"/>
                      </a:gs>
                      <a:gs pos="100000">
                        <a:srgbClr val="FFFFFF"/>
                      </a:gs>
                    </a:gsLst>
                    <a:lin ang="5400000" scaled="0"/>
                  </a:gradFill>
                </a:rPr>
                <a:t>Design Example (with Direct-Attached SAS) </a:t>
              </a:r>
            </a:p>
          </p:txBody>
        </p:sp>
      </p:grpSp>
    </p:spTree>
    <p:extLst>
      <p:ext uri="{BB962C8B-B14F-4D97-AF65-F5344CB8AC3E}">
        <p14:creationId xmlns:p14="http://schemas.microsoft.com/office/powerpoint/2010/main" val="85663113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fill="hold"/>
                                        <p:tgtEl>
                                          <p:spTgt spid="103"/>
                                        </p:tgtEl>
                                        <p:attrNameLst>
                                          <p:attrName>ppt_x</p:attrName>
                                        </p:attrNameLst>
                                      </p:cBhvr>
                                      <p:tavLst>
                                        <p:tav tm="0">
                                          <p:val>
                                            <p:strVal val="0-#ppt_w/2"/>
                                          </p:val>
                                        </p:tav>
                                        <p:tav tm="100000">
                                          <p:val>
                                            <p:strVal val="#ppt_x"/>
                                          </p:val>
                                        </p:tav>
                                      </p:tavLst>
                                    </p:anim>
                                    <p:anim calcmode="lin" valueType="num">
                                      <p:cBhvr additive="base">
                                        <p:cTn id="8" dur="500" fill="hold"/>
                                        <p:tgtEl>
                                          <p:spTgt spid="103"/>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115"/>
                                        </p:tgtEl>
                                        <p:attrNameLst>
                                          <p:attrName>style.visibility</p:attrName>
                                        </p:attrNameLst>
                                      </p:cBhvr>
                                      <p:to>
                                        <p:strVal val="visible"/>
                                      </p:to>
                                    </p:set>
                                    <p:anim calcmode="lin" valueType="num">
                                      <p:cBhvr additive="base">
                                        <p:cTn id="11" dur="500" fill="hold"/>
                                        <p:tgtEl>
                                          <p:spTgt spid="115"/>
                                        </p:tgtEl>
                                        <p:attrNameLst>
                                          <p:attrName>ppt_x</p:attrName>
                                        </p:attrNameLst>
                                      </p:cBhvr>
                                      <p:tavLst>
                                        <p:tav tm="0">
                                          <p:val>
                                            <p:strVal val="0-#ppt_w/2"/>
                                          </p:val>
                                        </p:tav>
                                        <p:tav tm="100000">
                                          <p:val>
                                            <p:strVal val="#ppt_x"/>
                                          </p:val>
                                        </p:tav>
                                      </p:tavLst>
                                    </p:anim>
                                    <p:anim calcmode="lin" valueType="num">
                                      <p:cBhvr additive="base">
                                        <p:cTn id="12" dur="500" fill="hold"/>
                                        <p:tgtEl>
                                          <p:spTgt spid="115"/>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120"/>
                                        </p:tgtEl>
                                        <p:attrNameLst>
                                          <p:attrName>style.visibility</p:attrName>
                                        </p:attrNameLst>
                                      </p:cBhvr>
                                      <p:to>
                                        <p:strVal val="visible"/>
                                      </p:to>
                                    </p:set>
                                    <p:anim calcmode="lin" valueType="num">
                                      <p:cBhvr additive="base">
                                        <p:cTn id="15" dur="500" fill="hold"/>
                                        <p:tgtEl>
                                          <p:spTgt spid="120"/>
                                        </p:tgtEl>
                                        <p:attrNameLst>
                                          <p:attrName>ppt_x</p:attrName>
                                        </p:attrNameLst>
                                      </p:cBhvr>
                                      <p:tavLst>
                                        <p:tav tm="0">
                                          <p:val>
                                            <p:strVal val="0-#ppt_w/2"/>
                                          </p:val>
                                        </p:tav>
                                        <p:tav tm="100000">
                                          <p:val>
                                            <p:strVal val="#ppt_x"/>
                                          </p:val>
                                        </p:tav>
                                      </p:tavLst>
                                    </p:anim>
                                    <p:anim calcmode="lin" valueType="num">
                                      <p:cBhvr additive="base">
                                        <p:cTn id="16" dur="500" fill="hold"/>
                                        <p:tgtEl>
                                          <p:spTgt spid="120"/>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fill="hold" nodeType="afterEffect">
                                  <p:stCondLst>
                                    <p:cond delay="75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1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3.xml><?xml version="1.0" encoding="utf-8"?>
<a:theme xmlns:a="http://schemas.openxmlformats.org/drawingml/2006/main" name="3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Europe_2013_Speaker_PPT_Template.potx" id="{AF8D925A-DB13-4D66-BFED-96786326D843}" vid="{785F7DAE-011A-4F0A-BDEB-E162962B4AB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B24A57C7F3164EB74D0EB36A39E276" ma:contentTypeVersion="0" ma:contentTypeDescription="Create a new document." ma:contentTypeScope="" ma:versionID="f66520f324bffea9d7c3c220906862ce">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362A011-2A08-45AE-88D5-CDFFF23951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TechEd_2013_Speaker_PPT_Template</Template>
  <TotalTime>3440</TotalTime>
  <Words>4093</Words>
  <Application>Microsoft Office PowerPoint</Application>
  <PresentationFormat>Custom</PresentationFormat>
  <Paragraphs>793</Paragraphs>
  <Slides>48</Slides>
  <Notes>18</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48</vt:i4>
      </vt:variant>
    </vt:vector>
  </HeadingPairs>
  <TitlesOfParts>
    <vt:vector size="58" baseType="lpstr">
      <vt:lpstr>MS PGothic</vt:lpstr>
      <vt:lpstr>Arial</vt:lpstr>
      <vt:lpstr>Consolas</vt:lpstr>
      <vt:lpstr>Segoe UI</vt:lpstr>
      <vt:lpstr>Segoe UI Light</vt:lpstr>
      <vt:lpstr>Segoe UI Semibold</vt:lpstr>
      <vt:lpstr>Wingdings</vt:lpstr>
      <vt:lpstr>TechEd_2013_Template_16x9</vt:lpstr>
      <vt:lpstr>1_TechEd_2013_Template_16x9</vt:lpstr>
      <vt:lpstr>3_TechEd_2013_Template_16x9</vt:lpstr>
      <vt:lpstr>PowerPoint Presentation</vt:lpstr>
      <vt:lpstr>Cluster in a Box in 2013:  How Real Customers Are Making Their Businesses Highly-Available with Windows Server 2012</vt:lpstr>
      <vt:lpstr>Agenda</vt:lpstr>
      <vt:lpstr>Cluster in a Box  Volume Platform for Availability</vt:lpstr>
      <vt:lpstr>PowerPoint Presentation</vt:lpstr>
      <vt:lpstr>PowerPoint Presentation</vt:lpstr>
      <vt:lpstr>Customer demand for Continuous Availability </vt:lpstr>
      <vt:lpstr>PowerPoint Presentation</vt:lpstr>
      <vt:lpstr>Cluster in a Box design considerations </vt:lpstr>
      <vt:lpstr>CiB Component Guidelines*</vt:lpstr>
      <vt:lpstr>What new CiB solutions are available in 2013?  Partner updates, announcements, and launches</vt:lpstr>
      <vt:lpstr>PowerPoint Presentation</vt:lpstr>
      <vt:lpstr>Windows Server 2012  CiB products launch </vt:lpstr>
      <vt:lpstr>Product updates for 2013</vt:lpstr>
      <vt:lpstr>Product updates for 2013, continued</vt:lpstr>
      <vt:lpstr>Announcing at TechEd 2013…</vt:lpstr>
      <vt:lpstr>Announcing at TechEd 2013…</vt:lpstr>
      <vt:lpstr>Announcing at TechEd 2013, continued</vt:lpstr>
      <vt:lpstr>Launching at TechEd 2013…</vt:lpstr>
      <vt:lpstr>PowerPoint Presentation</vt:lpstr>
      <vt:lpstr>Launching at TechEd 2013…</vt:lpstr>
      <vt:lpstr>Cluster in a Box in 2013 Building the vision of availability “wherever you buy a server” </vt:lpstr>
      <vt:lpstr>Customers  and Cluster in a Box</vt:lpstr>
      <vt:lpstr>Case study: Edgenet</vt:lpstr>
      <vt:lpstr>Edgenet profile</vt:lpstr>
      <vt:lpstr>Edgenet branch office application</vt:lpstr>
      <vt:lpstr>Targeted customer scenarios </vt:lpstr>
      <vt:lpstr>Solution spotlight:  Dell PowerEdge VRTX</vt:lpstr>
      <vt:lpstr>Example customer applications  Dell PowerEdge VRTX </vt:lpstr>
      <vt:lpstr>Example customer applications Dell PowerEdge VRTX, continued </vt:lpstr>
      <vt:lpstr>Solution spotlight:  Flash-based Cluster in a Box solutions</vt:lpstr>
      <vt:lpstr>Solution spotlight:  Flash-based CiB solutions, continued</vt:lpstr>
      <vt:lpstr>What’s new for CiB in Windows Server 2012 R2?</vt:lpstr>
      <vt:lpstr>Windows Server 2012 R2 Cluster in a Box</vt:lpstr>
      <vt:lpstr>Windows Server 2012 R2 Cluster in a Box</vt:lpstr>
      <vt:lpstr>Key new scenarios: Storage Spaces clustering enhancements</vt:lpstr>
      <vt:lpstr>Example configurations Building on Storage Spaces clustering enhancements</vt:lpstr>
      <vt:lpstr>Configuration #1: Capacity optimized Example implementations </vt:lpstr>
      <vt:lpstr>Example configurations Building on Storage Spaces clustering enhancements</vt:lpstr>
      <vt:lpstr>Configuration #2: Balanced Example implementations </vt:lpstr>
      <vt:lpstr>Cluster in a Box calls to action</vt:lpstr>
      <vt:lpstr>CiB partner information</vt:lpstr>
      <vt:lpstr>Cluster in a Box in 2013 Building the vision of availability “wherever you buy a server” </vt:lpstr>
      <vt:lpstr>Related content</vt:lpstr>
      <vt:lpstr>Track resources</vt:lpstr>
      <vt:lpstr>Resources</vt:lpstr>
      <vt:lpstr>Evaluate this session</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MDC-B336: Cluster in a Box in 2013: How Real Customers Are Making Their Businesses Highly-Available with Windows Server 2012</dc:title>
  <dc:subject>TechEd 2013</dc:subject>
  <dc:creator>John Loveall</dc:creator>
  <cp:keywords>TechEd 2013</cp:keywords>
  <dc:description>Template by: Jordan Cayabyab, Artitudes Design, Inc.
Formatting by: Priscila Mandryk, Silver Fox Productions, Inc.
Audience Type: Internal/External</dc:description>
  <cp:lastModifiedBy>Shows</cp:lastModifiedBy>
  <cp:revision>252</cp:revision>
  <dcterms:created xsi:type="dcterms:W3CDTF">2013-05-24T18:32:52Z</dcterms:created>
  <dcterms:modified xsi:type="dcterms:W3CDTF">2013-06-23T10:25:48Z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0x010100AAB24A57C7F3164EB74D0EB36A39E276</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