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71" r:id="rId2"/>
  </p:sldMasterIdLst>
  <p:notesMasterIdLst>
    <p:notesMasterId r:id="rId81"/>
  </p:notesMasterIdLst>
  <p:handoutMasterIdLst>
    <p:handoutMasterId r:id="rId82"/>
  </p:handoutMasterIdLst>
  <p:sldIdLst>
    <p:sldId id="1135" r:id="rId3"/>
    <p:sldId id="1241" r:id="rId4"/>
    <p:sldId id="1318" r:id="rId5"/>
    <p:sldId id="1295" r:id="rId6"/>
    <p:sldId id="1165" r:id="rId7"/>
    <p:sldId id="1167" r:id="rId8"/>
    <p:sldId id="1168" r:id="rId9"/>
    <p:sldId id="1322" r:id="rId10"/>
    <p:sldId id="1172" r:id="rId11"/>
    <p:sldId id="1311" r:id="rId12"/>
    <p:sldId id="1312" r:id="rId13"/>
    <p:sldId id="1313" r:id="rId14"/>
    <p:sldId id="1314" r:id="rId15"/>
    <p:sldId id="1292" r:id="rId16"/>
    <p:sldId id="1290" r:id="rId17"/>
    <p:sldId id="1291" r:id="rId18"/>
    <p:sldId id="1242" r:id="rId19"/>
    <p:sldId id="1299" r:id="rId20"/>
    <p:sldId id="1298" r:id="rId21"/>
    <p:sldId id="1179" r:id="rId22"/>
    <p:sldId id="1178" r:id="rId23"/>
    <p:sldId id="1181" r:id="rId24"/>
    <p:sldId id="1182" r:id="rId25"/>
    <p:sldId id="1245" r:id="rId26"/>
    <p:sldId id="1184" r:id="rId27"/>
    <p:sldId id="1296" r:id="rId28"/>
    <p:sldId id="1186" r:id="rId29"/>
    <p:sldId id="1187" r:id="rId30"/>
    <p:sldId id="1188" r:id="rId31"/>
    <p:sldId id="1189" r:id="rId32"/>
    <p:sldId id="1190" r:id="rId33"/>
    <p:sldId id="1283" r:id="rId34"/>
    <p:sldId id="1194" r:id="rId35"/>
    <p:sldId id="1315" r:id="rId36"/>
    <p:sldId id="1197" r:id="rId37"/>
    <p:sldId id="1198" r:id="rId38"/>
    <p:sldId id="1243" r:id="rId39"/>
    <p:sldId id="1252" r:id="rId40"/>
    <p:sldId id="1200" r:id="rId41"/>
    <p:sldId id="1202" r:id="rId42"/>
    <p:sldId id="1246" r:id="rId43"/>
    <p:sldId id="1247" r:id="rId44"/>
    <p:sldId id="1288" r:id="rId45"/>
    <p:sldId id="1208" r:id="rId46"/>
    <p:sldId id="1323" r:id="rId47"/>
    <p:sldId id="1209" r:id="rId48"/>
    <p:sldId id="1211" r:id="rId49"/>
    <p:sldId id="1212" r:id="rId50"/>
    <p:sldId id="1254" r:id="rId51"/>
    <p:sldId id="1285" r:id="rId52"/>
    <p:sldId id="1217" r:id="rId53"/>
    <p:sldId id="1301" r:id="rId54"/>
    <p:sldId id="1289" r:id="rId55"/>
    <p:sldId id="1219" r:id="rId56"/>
    <p:sldId id="1249" r:id="rId57"/>
    <p:sldId id="1251" r:id="rId58"/>
    <p:sldId id="1302" r:id="rId59"/>
    <p:sldId id="1303" r:id="rId60"/>
    <p:sldId id="1304" r:id="rId61"/>
    <p:sldId id="1305" r:id="rId62"/>
    <p:sldId id="1306" r:id="rId63"/>
    <p:sldId id="1307" r:id="rId64"/>
    <p:sldId id="1317" r:id="rId65"/>
    <p:sldId id="1320" r:id="rId66"/>
    <p:sldId id="1308" r:id="rId67"/>
    <p:sldId id="1309" r:id="rId68"/>
    <p:sldId id="1238" r:id="rId69"/>
    <p:sldId id="1293" r:id="rId70"/>
    <p:sldId id="1294" r:id="rId71"/>
    <p:sldId id="1253" r:id="rId72"/>
    <p:sldId id="1319" r:id="rId73"/>
    <p:sldId id="1226" r:id="rId74"/>
    <p:sldId id="1297" r:id="rId75"/>
    <p:sldId id="1227" r:id="rId76"/>
    <p:sldId id="1150" r:id="rId77"/>
    <p:sldId id="1321" r:id="rId78"/>
    <p:sldId id="1228" r:id="rId79"/>
    <p:sldId id="1076" r:id="rId80"/>
  </p:sldIdLst>
  <p:sldSz cx="12436475" cy="6994525"/>
  <p:notesSz cx="7010400" cy="9296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241"/>
            <p14:sldId id="1318"/>
            <p14:sldId id="1295"/>
            <p14:sldId id="1165"/>
            <p14:sldId id="1167"/>
            <p14:sldId id="1168"/>
            <p14:sldId id="1322"/>
            <p14:sldId id="1172"/>
            <p14:sldId id="1311"/>
            <p14:sldId id="1312"/>
            <p14:sldId id="1313"/>
            <p14:sldId id="1314"/>
            <p14:sldId id="1292"/>
            <p14:sldId id="1290"/>
            <p14:sldId id="1291"/>
            <p14:sldId id="1242"/>
            <p14:sldId id="1299"/>
            <p14:sldId id="1298"/>
            <p14:sldId id="1179"/>
            <p14:sldId id="1178"/>
            <p14:sldId id="1181"/>
            <p14:sldId id="1182"/>
            <p14:sldId id="1245"/>
            <p14:sldId id="1184"/>
            <p14:sldId id="1296"/>
            <p14:sldId id="1186"/>
            <p14:sldId id="1187"/>
            <p14:sldId id="1188"/>
            <p14:sldId id="1189"/>
            <p14:sldId id="1190"/>
            <p14:sldId id="1283"/>
            <p14:sldId id="1194"/>
            <p14:sldId id="1315"/>
            <p14:sldId id="1197"/>
            <p14:sldId id="1198"/>
            <p14:sldId id="1243"/>
            <p14:sldId id="1252"/>
            <p14:sldId id="1200"/>
            <p14:sldId id="1202"/>
            <p14:sldId id="1246"/>
            <p14:sldId id="1247"/>
            <p14:sldId id="1288"/>
            <p14:sldId id="1208"/>
            <p14:sldId id="1323"/>
            <p14:sldId id="1209"/>
            <p14:sldId id="1211"/>
            <p14:sldId id="1212"/>
            <p14:sldId id="1254"/>
            <p14:sldId id="1285"/>
            <p14:sldId id="1217"/>
            <p14:sldId id="1301"/>
            <p14:sldId id="1289"/>
            <p14:sldId id="1219"/>
            <p14:sldId id="1249"/>
            <p14:sldId id="1251"/>
            <p14:sldId id="1302"/>
            <p14:sldId id="1303"/>
            <p14:sldId id="1304"/>
            <p14:sldId id="1305"/>
            <p14:sldId id="1306"/>
            <p14:sldId id="1307"/>
            <p14:sldId id="1317"/>
            <p14:sldId id="1320"/>
            <p14:sldId id="1308"/>
            <p14:sldId id="1309"/>
            <p14:sldId id="1238"/>
            <p14:sldId id="1293"/>
            <p14:sldId id="1294"/>
            <p14:sldId id="1253"/>
            <p14:sldId id="1319"/>
            <p14:sldId id="1226"/>
            <p14:sldId id="1297"/>
            <p14:sldId id="1227"/>
            <p14:sldId id="1150"/>
            <p14:sldId id="1321"/>
            <p14:sldId id="122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0810" autoAdjust="0"/>
  </p:normalViewPr>
  <p:slideViewPr>
    <p:cSldViewPr snapToGrid="0">
      <p:cViewPr varScale="1">
        <p:scale>
          <a:sx n="101" d="100"/>
          <a:sy n="101" d="100"/>
        </p:scale>
        <p:origin x="918"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Live</a:t>
            </a:r>
            <a:r>
              <a:rPr lang="en-US" baseline="0"/>
              <a:t> Migration Times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FFFF"/>
            </a:solidFill>
            <a:ln>
              <a:noFill/>
            </a:ln>
            <a:effectLst/>
          </c:spPr>
          <c:invertIfNegative val="0"/>
          <c:val>
            <c:numRef>
              <c:f>Sheet1!$B$2:$B$4</c:f>
              <c:numCache>
                <c:formatCode>General</c:formatCode>
                <c:ptCount val="3"/>
                <c:pt idx="0">
                  <c:v>64</c:v>
                </c:pt>
                <c:pt idx="1">
                  <c:v>14</c:v>
                </c:pt>
                <c:pt idx="2">
                  <c:v>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Time</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Traditional</c:v>
                      </c:pt>
                      <c:pt idx="1">
                        <c:v>Compression</c:v>
                      </c:pt>
                      <c:pt idx="2">
                        <c:v>SMB w/RDMA</c:v>
                      </c:pt>
                    </c:strCache>
                  </c:strRef>
                </c15:cat>
              </c15:filteredCategoryTitle>
            </c:ext>
          </c:extLst>
        </c:ser>
        <c:dLbls>
          <c:showLegendKey val="0"/>
          <c:showVal val="0"/>
          <c:showCatName val="0"/>
          <c:showSerName val="0"/>
          <c:showPercent val="0"/>
          <c:showBubbleSize val="0"/>
        </c:dLbls>
        <c:gapWidth val="219"/>
        <c:overlap val="-27"/>
        <c:axId val="324625888"/>
        <c:axId val="324627848"/>
      </c:barChart>
      <c:catAx>
        <c:axId val="32462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627848"/>
        <c:crosses val="autoZero"/>
        <c:auto val="1"/>
        <c:lblAlgn val="ctr"/>
        <c:lblOffset val="100"/>
        <c:noMultiLvlLbl val="0"/>
      </c:catAx>
      <c:valAx>
        <c:axId val="324627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625888"/>
        <c:crosses val="autoZero"/>
        <c:crossBetween val="between"/>
      </c:valAx>
      <c:spPr>
        <a:noFill/>
        <a:ln>
          <a:noFill/>
        </a:ln>
        <a:effectLst/>
      </c:spPr>
    </c:plotArea>
    <c:plotVisOnly val="1"/>
    <c:dispBlanksAs val="gap"/>
    <c:showDLblsOverMax val="0"/>
  </c:chart>
  <c:spPr>
    <a:solidFill>
      <a:schemeClr val="accent5"/>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6A60E7-2D53-4E43-BBED-95418411E14A}" type="datetime8">
              <a:rPr lang="en-US" smtClean="0">
                <a:latin typeface="Segoe UI" pitchFamily="34" charset="0"/>
              </a:rPr>
              <a:t>6/26/2013 1:36 PM</a:t>
            </a:fld>
            <a:endParaRPr lang="en-US" dirty="0">
              <a:latin typeface="Segoe UI" pitchFamily="34" charset="0"/>
            </a:endParaRPr>
          </a:p>
        </p:txBody>
      </p:sp>
      <p:sp>
        <p:nvSpPr>
          <p:cNvPr id="8" name="Footer Placeholder 7"/>
          <p:cNvSpPr>
            <a:spLocks noGrp="1"/>
          </p:cNvSpPr>
          <p:nvPr>
            <p:ph type="ftr" sz="quarter" idx="2"/>
          </p:nvPr>
        </p:nvSpPr>
        <p:spPr>
          <a:xfrm>
            <a:off x="0" y="8829966"/>
            <a:ext cx="5923788" cy="337975"/>
          </a:xfrm>
          <a:prstGeom prst="rect">
            <a:avLst/>
          </a:prstGeom>
        </p:spPr>
        <p:txBody>
          <a:bodyPr vert="horz" lIns="93177" tIns="46589" rIns="93177" bIns="46589" rtlCol="0" anchor="b"/>
          <a:lstStyle>
            <a:lvl1pPr algn="l">
              <a:defRPr sz="1200"/>
            </a:lvl1pPr>
          </a:lstStyle>
          <a:p>
            <a:pPr marL="406034" defTabSz="931467"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912103" y="8829967"/>
            <a:ext cx="1096674" cy="4648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8831580"/>
            <a:ext cx="6052312" cy="361897"/>
          </a:xfrm>
          <a:prstGeom prst="rect">
            <a:avLst/>
          </a:prstGeom>
        </p:spPr>
        <p:txBody>
          <a:bodyPr vert="horz" lIns="93177" tIns="46589" rIns="93177" bIns="46589" rtlCol="0" anchor="b"/>
          <a:lstStyle>
            <a:lvl1pPr marL="582359" indent="0" algn="l">
              <a:defRPr sz="1200"/>
            </a:lvl1p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2DFDA5C7-BBAE-481E-8BF7-731156A2E2C1}" type="datetime8">
              <a:rPr lang="en-US" smtClean="0"/>
              <a:t>6/26/2013 1:36 PM</a:t>
            </a:fld>
            <a:endParaRPr lang="en-US" dirty="0"/>
          </a:p>
        </p:txBody>
      </p:sp>
      <p:sp>
        <p:nvSpPr>
          <p:cNvPr id="12" name="Notes Placeholder 11"/>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40627" y="8829967"/>
            <a:ext cx="968150" cy="4648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1:36 PM</a:t>
            </a:fld>
            <a:endParaRPr lang="en-US" dirty="0"/>
          </a:p>
        </p:txBody>
      </p:sp>
      <p:sp>
        <p:nvSpPr>
          <p:cNvPr id="11" name="Footer Placeholder 10"/>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28803F2-90DB-405D-A922-436E0B6B5F07}" type="slidenum">
              <a:rPr lang="en-US" smtClean="0"/>
              <a:pPr/>
              <a:t>12</a:t>
            </a:fld>
            <a:endParaRPr lang="en-US" smtClean="0"/>
          </a:p>
        </p:txBody>
      </p:sp>
      <p:sp>
        <p:nvSpPr>
          <p:cNvPr id="5" name="Notes Placeholder 4"/>
          <p:cNvSpPr>
            <a:spLocks noGrp="1"/>
          </p:cNvSpPr>
          <p:nvPr>
            <p:ph type="body" sz="quarter" idx="10"/>
          </p:nvPr>
        </p:nvSpPr>
        <p:spPr/>
        <p:txBody>
          <a:bodyPr>
            <a:noAutofit/>
          </a:bodyPr>
          <a:lstStyle/>
          <a:p>
            <a:endParaRPr lang="en-US" sz="1000" dirty="0"/>
          </a:p>
        </p:txBody>
      </p:sp>
      <p:sp>
        <p:nvSpPr>
          <p:cNvPr id="7" name="Slide Image Placeholder 6"/>
          <p:cNvSpPr>
            <a:spLocks noGrp="1" noRot="1" noChangeAspect="1"/>
          </p:cNvSpPr>
          <p:nvPr>
            <p:ph type="sldImg"/>
          </p:nvPr>
        </p:nvSpPr>
        <p:spPr>
          <a:xfrm>
            <a:off x="936625" y="284163"/>
            <a:ext cx="4984750" cy="2805112"/>
          </a:xfrm>
        </p:spPr>
      </p:sp>
    </p:spTree>
    <p:extLst>
      <p:ext uri="{BB962C8B-B14F-4D97-AF65-F5344CB8AC3E}">
        <p14:creationId xmlns:p14="http://schemas.microsoft.com/office/powerpoint/2010/main" val="236094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6/26/2013 1:39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2082446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7"/>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72416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87"/>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00561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99444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18</a:t>
            </a:fld>
            <a:endParaRPr lang="en-US"/>
          </a:p>
        </p:txBody>
      </p:sp>
    </p:spTree>
    <p:extLst>
      <p:ext uri="{BB962C8B-B14F-4D97-AF65-F5344CB8AC3E}">
        <p14:creationId xmlns:p14="http://schemas.microsoft.com/office/powerpoint/2010/main" val="202845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536575"/>
            <a:ext cx="4759325" cy="26765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20</a:t>
            </a:fld>
            <a:endParaRPr lang="en-US"/>
          </a:p>
        </p:txBody>
      </p:sp>
      <p:sp>
        <p:nvSpPr>
          <p:cNvPr id="6" name="Date Placeholder 5"/>
          <p:cNvSpPr>
            <a:spLocks noGrp="1"/>
          </p:cNvSpPr>
          <p:nvPr>
            <p:ph type="dt" idx="12"/>
          </p:nvPr>
        </p:nvSpPr>
        <p:spPr/>
        <p:txBody>
          <a:bodyPr/>
          <a:lstStyle/>
          <a:p>
            <a:fld id="{9D4B7149-1FD8-488F-8F6B-34FA6E4ECC93}" type="datetime8">
              <a:rPr lang="en-US" smtClean="0"/>
              <a:t>6/26/2013 1:39 PM</a:t>
            </a:fld>
            <a:endParaRPr lang="en-US"/>
          </a:p>
        </p:txBody>
      </p:sp>
    </p:spTree>
    <p:extLst>
      <p:ext uri="{BB962C8B-B14F-4D97-AF65-F5344CB8AC3E}">
        <p14:creationId xmlns:p14="http://schemas.microsoft.com/office/powerpoint/2010/main" val="249747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22</a:t>
            </a:fld>
            <a:endParaRPr lang="en-US"/>
          </a:p>
        </p:txBody>
      </p:sp>
    </p:spTree>
    <p:extLst>
      <p:ext uri="{BB962C8B-B14F-4D97-AF65-F5344CB8AC3E}">
        <p14:creationId xmlns:p14="http://schemas.microsoft.com/office/powerpoint/2010/main" val="696532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18012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25</a:t>
            </a:fld>
            <a:endParaRPr lang="en-US"/>
          </a:p>
        </p:txBody>
      </p:sp>
    </p:spTree>
    <p:extLst>
      <p:ext uri="{BB962C8B-B14F-4D97-AF65-F5344CB8AC3E}">
        <p14:creationId xmlns:p14="http://schemas.microsoft.com/office/powerpoint/2010/main" val="305723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a:t>
            </a:fld>
            <a:endParaRPr lang="en-US"/>
          </a:p>
        </p:txBody>
      </p:sp>
    </p:spTree>
    <p:extLst>
      <p:ext uri="{BB962C8B-B14F-4D97-AF65-F5344CB8AC3E}">
        <p14:creationId xmlns:p14="http://schemas.microsoft.com/office/powerpoint/2010/main" val="334441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26</a:t>
            </a:fld>
            <a:endParaRPr lang="en-US"/>
          </a:p>
        </p:txBody>
      </p:sp>
    </p:spTree>
    <p:extLst>
      <p:ext uri="{BB962C8B-B14F-4D97-AF65-F5344CB8AC3E}">
        <p14:creationId xmlns:p14="http://schemas.microsoft.com/office/powerpoint/2010/main" val="168687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28</a:t>
            </a:fld>
            <a:endParaRPr lang="en-US" dirty="0"/>
          </a:p>
        </p:txBody>
      </p:sp>
    </p:spTree>
    <p:extLst>
      <p:ext uri="{BB962C8B-B14F-4D97-AF65-F5344CB8AC3E}">
        <p14:creationId xmlns:p14="http://schemas.microsoft.com/office/powerpoint/2010/main" val="37663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31</a:t>
            </a:fld>
            <a:endParaRPr lang="en-US" dirty="0"/>
          </a:p>
        </p:txBody>
      </p:sp>
    </p:spTree>
    <p:extLst>
      <p:ext uri="{BB962C8B-B14F-4D97-AF65-F5344CB8AC3E}">
        <p14:creationId xmlns:p14="http://schemas.microsoft.com/office/powerpoint/2010/main" val="185608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08361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33</a:t>
            </a:fld>
            <a:endParaRPr lang="en-US"/>
          </a:p>
        </p:txBody>
      </p:sp>
    </p:spTree>
    <p:extLst>
      <p:ext uri="{BB962C8B-B14F-4D97-AF65-F5344CB8AC3E}">
        <p14:creationId xmlns:p14="http://schemas.microsoft.com/office/powerpoint/2010/main" val="192825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48328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36</a:t>
            </a:fld>
            <a:endParaRPr lang="en-US" dirty="0"/>
          </a:p>
        </p:txBody>
      </p:sp>
    </p:spTree>
    <p:extLst>
      <p:ext uri="{BB962C8B-B14F-4D97-AF65-F5344CB8AC3E}">
        <p14:creationId xmlns:p14="http://schemas.microsoft.com/office/powerpoint/2010/main" val="624432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40</a:t>
            </a:fld>
            <a:endParaRPr lang="en-US"/>
          </a:p>
        </p:txBody>
      </p:sp>
    </p:spTree>
    <p:extLst>
      <p:ext uri="{BB962C8B-B14F-4D97-AF65-F5344CB8AC3E}">
        <p14:creationId xmlns:p14="http://schemas.microsoft.com/office/powerpoint/2010/main" val="3287212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511947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t>45</a:t>
            </a:fld>
            <a:endParaRPr lang="en-US" dirty="0"/>
          </a:p>
        </p:txBody>
      </p:sp>
    </p:spTree>
    <p:extLst>
      <p:ext uri="{BB962C8B-B14F-4D97-AF65-F5344CB8AC3E}">
        <p14:creationId xmlns:p14="http://schemas.microsoft.com/office/powerpoint/2010/main" val="263124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DD67F-FF99-4ADB-AFE3-AFC4362E995D}" type="slidenum">
              <a:rPr lang="en-US" smtClean="0"/>
              <a:t>4</a:t>
            </a:fld>
            <a:endParaRPr lang="en-US"/>
          </a:p>
        </p:txBody>
      </p:sp>
    </p:spTree>
    <p:extLst>
      <p:ext uri="{BB962C8B-B14F-4D97-AF65-F5344CB8AC3E}">
        <p14:creationId xmlns:p14="http://schemas.microsoft.com/office/powerpoint/2010/main" val="4150301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46</a:t>
            </a:fld>
            <a:endParaRPr lang="en-US"/>
          </a:p>
        </p:txBody>
      </p:sp>
    </p:spTree>
    <p:extLst>
      <p:ext uri="{BB962C8B-B14F-4D97-AF65-F5344CB8AC3E}">
        <p14:creationId xmlns:p14="http://schemas.microsoft.com/office/powerpoint/2010/main" val="467432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493232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48</a:t>
            </a:fld>
            <a:endParaRPr lang="en-US"/>
          </a:p>
        </p:txBody>
      </p:sp>
    </p:spTree>
    <p:extLst>
      <p:ext uri="{BB962C8B-B14F-4D97-AF65-F5344CB8AC3E}">
        <p14:creationId xmlns:p14="http://schemas.microsoft.com/office/powerpoint/2010/main" val="3896215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3326483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3385843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6/26/2013 1:39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extLst>
      <p:ext uri="{BB962C8B-B14F-4D97-AF65-F5344CB8AC3E}">
        <p14:creationId xmlns:p14="http://schemas.microsoft.com/office/powerpoint/2010/main" val="977079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extLst>
      <p:ext uri="{BB962C8B-B14F-4D97-AF65-F5344CB8AC3E}">
        <p14:creationId xmlns:p14="http://schemas.microsoft.com/office/powerpoint/2010/main" val="2718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6/26/2013 1:39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extLst>
      <p:ext uri="{BB962C8B-B14F-4D97-AF65-F5344CB8AC3E}">
        <p14:creationId xmlns:p14="http://schemas.microsoft.com/office/powerpoint/2010/main" val="324392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6/26/2013 1:39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65</a:t>
            </a:fld>
            <a:endParaRPr lang="en-US" dirty="0"/>
          </a:p>
        </p:txBody>
      </p:sp>
    </p:spTree>
    <p:extLst>
      <p:ext uri="{BB962C8B-B14F-4D97-AF65-F5344CB8AC3E}">
        <p14:creationId xmlns:p14="http://schemas.microsoft.com/office/powerpoint/2010/main" val="2470926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47767E-7CF7-4474-983E-B81EE5F9963A}" type="datetime1">
              <a:rPr lang="en-US" smtClean="0">
                <a:solidFill>
                  <a:prstClr val="black"/>
                </a:solidFill>
              </a:rPr>
              <a:pPr/>
              <a:t>6/26/2013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31067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5</a:t>
            </a:fld>
            <a:endParaRPr lang="en-US"/>
          </a:p>
        </p:txBody>
      </p:sp>
    </p:spTree>
    <p:extLst>
      <p:ext uri="{BB962C8B-B14F-4D97-AF65-F5344CB8AC3E}">
        <p14:creationId xmlns:p14="http://schemas.microsoft.com/office/powerpoint/2010/main" val="3602944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73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1:39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07533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1:39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106155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1:39 PM</a:t>
            </a:fld>
            <a:endParaRPr lang="en-US" dirty="0"/>
          </a:p>
        </p:txBody>
      </p:sp>
      <p:sp>
        <p:nvSpPr>
          <p:cNvPr id="12" name="Footer Placeholder 11"/>
          <p:cNvSpPr>
            <a:spLocks noGrp="1"/>
          </p:cNvSpPr>
          <p:nvPr>
            <p:ph type="ftr" sz="quarter" idx="15"/>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p>
        </p:txBody>
      </p:sp>
      <p:sp>
        <p:nvSpPr>
          <p:cNvPr id="77828" name="Slide Number Placeholder 3"/>
          <p:cNvSpPr txBox="1">
            <a:spLocks noGrp="1"/>
          </p:cNvSpPr>
          <p:nvPr/>
        </p:nvSpPr>
        <p:spPr bwMode="auto">
          <a:xfrm>
            <a:off x="3970938" y="8976836"/>
            <a:ext cx="3037840" cy="472890"/>
          </a:xfrm>
          <a:prstGeom prst="rect">
            <a:avLst/>
          </a:prstGeom>
          <a:noFill/>
          <a:ln w="9525">
            <a:noFill/>
            <a:miter lim="800000"/>
            <a:headEnd/>
            <a:tailEnd/>
          </a:ln>
        </p:spPr>
        <p:txBody>
          <a:bodyPr lIns="93177" tIns="46589" rIns="93177" bIns="46589" anchor="b"/>
          <a:lstStyle/>
          <a:p>
            <a:pPr algn="r"/>
            <a:fld id="{6CA9562A-F59F-48D5-8ABC-6448274787C5}" type="slidenum">
              <a:rPr lang="en-US" sz="1200">
                <a:solidFill>
                  <a:srgbClr val="000000"/>
                </a:solidFill>
                <a:latin typeface="Arial" pitchFamily="34" charset="0"/>
              </a:rPr>
              <a:pPr algn="r"/>
              <a:t>6</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val="385078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t>8</a:t>
            </a:fld>
            <a:endParaRPr lang="en-US" dirty="0"/>
          </a:p>
        </p:txBody>
      </p:sp>
    </p:spTree>
    <p:extLst>
      <p:ext uri="{BB962C8B-B14F-4D97-AF65-F5344CB8AC3E}">
        <p14:creationId xmlns:p14="http://schemas.microsoft.com/office/powerpoint/2010/main" val="226614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536575"/>
            <a:ext cx="4759325" cy="267652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a:p>
        </p:txBody>
      </p:sp>
      <p:sp>
        <p:nvSpPr>
          <p:cNvPr id="5" name="Slide Number Placeholder 4"/>
          <p:cNvSpPr>
            <a:spLocks noGrp="1"/>
          </p:cNvSpPr>
          <p:nvPr>
            <p:ph type="sldNum" sz="quarter" idx="11"/>
          </p:nvPr>
        </p:nvSpPr>
        <p:spPr/>
        <p:txBody>
          <a:bodyPr/>
          <a:lstStyle/>
          <a:p>
            <a:fld id="{B7EA4ABD-046D-4B62-9F3A-DA4F74D4CE05}" type="slidenum">
              <a:rPr lang="en-US" smtClean="0"/>
              <a:pPr/>
              <a:t>9</a:t>
            </a:fld>
            <a:endParaRPr lang="en-US"/>
          </a:p>
        </p:txBody>
      </p:sp>
      <p:sp>
        <p:nvSpPr>
          <p:cNvPr id="6" name="Date Placeholder 5"/>
          <p:cNvSpPr>
            <a:spLocks noGrp="1"/>
          </p:cNvSpPr>
          <p:nvPr>
            <p:ph type="dt" idx="12"/>
          </p:nvPr>
        </p:nvSpPr>
        <p:spPr/>
        <p:txBody>
          <a:bodyPr/>
          <a:lstStyle/>
          <a:p>
            <a:fld id="{0DC5F797-A22F-4A04-8EDE-2EDC604518A1}" type="datetime8">
              <a:rPr lang="en-US" smtClean="0"/>
              <a:t>6/26/2013 1:39 PM</a:t>
            </a:fld>
            <a:endParaRPr lang="en-US"/>
          </a:p>
        </p:txBody>
      </p:sp>
    </p:spTree>
    <p:extLst>
      <p:ext uri="{BB962C8B-B14F-4D97-AF65-F5344CB8AC3E}">
        <p14:creationId xmlns:p14="http://schemas.microsoft.com/office/powerpoint/2010/main" val="330234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284163"/>
            <a:ext cx="49847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extLst>
      <p:ext uri="{BB962C8B-B14F-4D97-AF65-F5344CB8AC3E}">
        <p14:creationId xmlns:p14="http://schemas.microsoft.com/office/powerpoint/2010/main" val="131734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284163"/>
            <a:ext cx="49847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extLst>
      <p:ext uri="{BB962C8B-B14F-4D97-AF65-F5344CB8AC3E}">
        <p14:creationId xmlns:p14="http://schemas.microsoft.com/office/powerpoint/2010/main" val="135999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31311" y="6450506"/>
            <a:ext cx="1245920" cy="155434"/>
          </a:xfrm>
          <a:prstGeom prst="rect">
            <a:avLst/>
          </a:prstGeom>
        </p:spPr>
        <p:txBody>
          <a:bodyPr lIns="121725" tIns="60862" rIns="121725" bIns="60862"/>
          <a:lstStyle>
            <a:lvl1pPr>
              <a:defRPr/>
            </a:lvl1pPr>
          </a:lstStyle>
          <a:p>
            <a:fld id="{C67D9213-28D9-4D4A-B805-BDA1844BF6B3}" type="datetimeFigureOut">
              <a:rPr lang="en-US" smtClean="0"/>
              <a:t>6/26/2013</a:t>
            </a:fld>
            <a:endParaRPr lang="en-US"/>
          </a:p>
        </p:txBody>
      </p:sp>
      <p:sp>
        <p:nvSpPr>
          <p:cNvPr id="5" name="Footer Placeholder 4"/>
          <p:cNvSpPr>
            <a:spLocks noGrp="1"/>
          </p:cNvSpPr>
          <p:nvPr>
            <p:ph type="ftr" sz="quarter" idx="11"/>
          </p:nvPr>
        </p:nvSpPr>
        <p:spPr>
          <a:xfrm>
            <a:off x="626614" y="6590286"/>
            <a:ext cx="1850618" cy="131135"/>
          </a:xfrm>
          <a:prstGeom prst="rect">
            <a:avLst/>
          </a:prstGeom>
        </p:spPr>
        <p:txBody>
          <a:bodyPr lIns="121725" tIns="60862" rIns="121725" bIns="60862"/>
          <a:lstStyle>
            <a:lvl1pPr>
              <a:defRPr/>
            </a:lvl1pPr>
          </a:lstStyle>
          <a:p>
            <a:endParaRPr lang="en-US"/>
          </a:p>
        </p:txBody>
      </p:sp>
      <p:sp>
        <p:nvSpPr>
          <p:cNvPr id="6" name="Slide Number Placeholder 5"/>
          <p:cNvSpPr>
            <a:spLocks noGrp="1"/>
          </p:cNvSpPr>
          <p:nvPr>
            <p:ph type="sldNum" sz="quarter" idx="12"/>
          </p:nvPr>
        </p:nvSpPr>
        <p:spPr>
          <a:xfrm>
            <a:off x="626613" y="6450508"/>
            <a:ext cx="526777" cy="141256"/>
          </a:xfrm>
          <a:prstGeom prst="rect">
            <a:avLst/>
          </a:prstGeom>
        </p:spPr>
        <p:txBody>
          <a:bodyPr/>
          <a:lstStyle>
            <a:lvl1pPr>
              <a:defRPr/>
            </a:lvl1pPr>
          </a:lstStyle>
          <a:p>
            <a:fld id="{12410D97-DE8C-49BB-92FD-94D47C5C8A50}" type="slidenum">
              <a:rPr lang="en-US" smtClean="0"/>
              <a:t>‹#›</a:t>
            </a:fld>
            <a:endParaRPr lang="en-US"/>
          </a:p>
        </p:txBody>
      </p:sp>
    </p:spTree>
    <p:extLst>
      <p:ext uri="{BB962C8B-B14F-4D97-AF65-F5344CB8AC3E}">
        <p14:creationId xmlns:p14="http://schemas.microsoft.com/office/powerpoint/2010/main" val="170174033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1" y="1476622"/>
            <a:ext cx="5597872" cy="1957715"/>
          </a:xfrm>
        </p:spPr>
        <p:txBody>
          <a:bodyPr/>
          <a:lstStyle>
            <a:lvl1pPr marL="345860" indent="-345860">
              <a:lnSpc>
                <a:spcPct val="90000"/>
              </a:lnSpc>
              <a:defRPr sz="2850"/>
            </a:lvl1pPr>
            <a:lvl2pPr marL="684993" indent="-331056">
              <a:lnSpc>
                <a:spcPct val="90000"/>
              </a:lnSpc>
              <a:defRPr sz="2443"/>
            </a:lvl2pPr>
            <a:lvl3pPr marL="970295" indent="-293375">
              <a:lnSpc>
                <a:spcPct val="90000"/>
              </a:lnSpc>
              <a:defRPr sz="2036"/>
            </a:lvl3pPr>
            <a:lvl4pPr marL="1248868" indent="-278573">
              <a:lnSpc>
                <a:spcPct val="90000"/>
              </a:lnSpc>
              <a:defRPr sz="1832"/>
            </a:lvl4pPr>
            <a:lvl5pPr marL="1542244" indent="-285301">
              <a:lnSpc>
                <a:spcPct val="90000"/>
              </a:lnSpc>
              <a:defRPr sz="1832"/>
            </a:lvl5pPr>
            <a:lvl6pPr>
              <a:defRPr sz="1832"/>
            </a:lvl6pPr>
            <a:lvl7pPr>
              <a:defRPr sz="1832"/>
            </a:lvl7pPr>
            <a:lvl8pPr>
              <a:defRPr sz="1832"/>
            </a:lvl8pPr>
            <a:lvl9pPr>
              <a:defRPr sz="18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2" cy="1957715"/>
          </a:xfrm>
        </p:spPr>
        <p:txBody>
          <a:bodyPr/>
          <a:lstStyle>
            <a:lvl1pPr marL="353935" indent="-353935">
              <a:lnSpc>
                <a:spcPct val="90000"/>
              </a:lnSpc>
              <a:defRPr sz="2850"/>
            </a:lvl1pPr>
            <a:lvl2pPr marL="684993" indent="-345860">
              <a:lnSpc>
                <a:spcPct val="90000"/>
              </a:lnSpc>
              <a:defRPr sz="2443"/>
            </a:lvl2pPr>
            <a:lvl3pPr marL="978370" indent="-308181">
              <a:lnSpc>
                <a:spcPct val="90000"/>
              </a:lnSpc>
              <a:defRPr sz="2036"/>
            </a:lvl3pPr>
            <a:lvl4pPr marL="1248868" indent="-270499">
              <a:lnSpc>
                <a:spcPct val="90000"/>
              </a:lnSpc>
              <a:defRPr sz="1832"/>
            </a:lvl4pPr>
            <a:lvl5pPr marL="1542244" indent="-278573">
              <a:lnSpc>
                <a:spcPct val="90000"/>
              </a:lnSpc>
              <a:defRPr sz="1832"/>
            </a:lvl5pPr>
            <a:lvl6pPr>
              <a:defRPr sz="1832"/>
            </a:lvl6pPr>
            <a:lvl7pPr>
              <a:defRPr sz="1832"/>
            </a:lvl7pPr>
            <a:lvl8pPr>
              <a:defRPr sz="1832"/>
            </a:lvl8pPr>
            <a:lvl9pPr>
              <a:defRPr sz="18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43501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7" cy="1017048"/>
          </a:xfrm>
        </p:spPr>
        <p:txBody>
          <a:bodyPr anchor="b" anchorCtr="0"/>
          <a:lstStyle>
            <a:lvl1pPr>
              <a:defRPr sz="7343"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79" y="4749130"/>
            <a:ext cx="11378777"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83240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29661" y="1254955"/>
            <a:ext cx="5597872" cy="537840"/>
          </a:xfrm>
        </p:spPr>
        <p:txBody>
          <a:bodyPr anchor="b"/>
          <a:lstStyle>
            <a:lvl1pPr marL="0" indent="0">
              <a:lnSpc>
                <a:spcPct val="90000"/>
              </a:lnSpc>
              <a:spcBef>
                <a:spcPts val="0"/>
              </a:spcBef>
              <a:buNone/>
              <a:defRPr sz="2550" b="1"/>
            </a:lvl1pPr>
            <a:lvl2pPr marL="466121" indent="0">
              <a:buNone/>
              <a:defRPr sz="2040" b="1"/>
            </a:lvl2pPr>
            <a:lvl3pPr marL="932242" indent="0">
              <a:buNone/>
              <a:defRPr sz="1836" b="1"/>
            </a:lvl3pPr>
            <a:lvl4pPr marL="1398362" indent="0">
              <a:buNone/>
              <a:defRPr sz="1632" b="1"/>
            </a:lvl4pPr>
            <a:lvl5pPr marL="1864484" indent="0">
              <a:buNone/>
              <a:defRPr sz="1632" b="1"/>
            </a:lvl5pPr>
            <a:lvl6pPr marL="2330606" indent="0">
              <a:buNone/>
              <a:defRPr sz="1632" b="1"/>
            </a:lvl6pPr>
            <a:lvl7pPr marL="2796726" indent="0">
              <a:buNone/>
              <a:defRPr sz="1632" b="1"/>
            </a:lvl7pPr>
            <a:lvl8pPr marL="3262847" indent="0">
              <a:buNone/>
              <a:defRPr sz="1632" b="1"/>
            </a:lvl8pPr>
            <a:lvl9pPr marL="3728968"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518189" y="2176075"/>
            <a:ext cx="5596413" cy="1752659"/>
          </a:xfrm>
        </p:spPr>
        <p:txBody>
          <a:bodyPr/>
          <a:lstStyle>
            <a:lvl1pPr marL="287279" indent="-287279">
              <a:defRPr sz="2346"/>
            </a:lvl1pPr>
            <a:lvl2pPr marL="573210" indent="-271096">
              <a:defRPr sz="2040"/>
            </a:lvl2pPr>
            <a:lvl3pPr marL="829470" indent="-248166">
              <a:defRPr sz="1836"/>
            </a:lvl3pPr>
            <a:lvl4pPr marL="1070892" indent="-233331">
              <a:defRPr sz="1734"/>
            </a:lvl4pPr>
            <a:lvl5pPr marL="1304223" indent="-210402">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07324" y="1254955"/>
            <a:ext cx="5597872" cy="537840"/>
          </a:xfrm>
        </p:spPr>
        <p:txBody>
          <a:bodyPr anchor="b"/>
          <a:lstStyle>
            <a:lvl1pPr marL="0" indent="0">
              <a:lnSpc>
                <a:spcPct val="90000"/>
              </a:lnSpc>
              <a:spcBef>
                <a:spcPts val="0"/>
              </a:spcBef>
              <a:buNone/>
              <a:defRPr sz="2550" b="1"/>
            </a:lvl1pPr>
            <a:lvl2pPr marL="466121" indent="0">
              <a:buNone/>
              <a:defRPr sz="2040" b="1"/>
            </a:lvl2pPr>
            <a:lvl3pPr marL="932242" indent="0">
              <a:buNone/>
              <a:defRPr sz="1836" b="1"/>
            </a:lvl3pPr>
            <a:lvl4pPr marL="1398362" indent="0">
              <a:buNone/>
              <a:defRPr sz="1632" b="1"/>
            </a:lvl4pPr>
            <a:lvl5pPr marL="1864484" indent="0">
              <a:buNone/>
              <a:defRPr sz="1632" b="1"/>
            </a:lvl5pPr>
            <a:lvl6pPr marL="2330606" indent="0">
              <a:buNone/>
              <a:defRPr sz="1632" b="1"/>
            </a:lvl6pPr>
            <a:lvl7pPr marL="2796726" indent="0">
              <a:buNone/>
              <a:defRPr sz="1632" b="1"/>
            </a:lvl7pPr>
            <a:lvl8pPr marL="3262847" indent="0">
              <a:buNone/>
              <a:defRPr sz="1632" b="1"/>
            </a:lvl8pPr>
            <a:lvl9pPr marL="3728968"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07324" y="2176078"/>
            <a:ext cx="5597872" cy="1752659"/>
          </a:xfrm>
        </p:spPr>
        <p:txBody>
          <a:bodyPr/>
          <a:lstStyle>
            <a:lvl1pPr marL="302115" indent="-302115">
              <a:defRPr sz="2346"/>
            </a:lvl1pPr>
            <a:lvl2pPr marL="581302" indent="-279187">
              <a:defRPr sz="2040"/>
            </a:lvl2pPr>
            <a:lvl3pPr marL="837561" indent="-249514">
              <a:defRPr sz="1836"/>
            </a:lvl3pPr>
            <a:lvl4pPr marL="1070892" indent="-241424">
              <a:defRPr sz="1734"/>
            </a:lvl4pPr>
            <a:lvl5pPr marL="1304223" indent="-225239">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07766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11887199"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20819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lIns="146304"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594703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562487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849294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0"/>
            <a:ext cx="12436475" cy="6994525"/>
            <a:chOff x="0" y="0"/>
            <a:chExt cx="12436475" cy="6994525"/>
          </a:xfrm>
          <a:solidFill>
            <a:schemeClr val="accent1"/>
          </a:solidFill>
        </p:grpSpPr>
        <p:grpSp>
          <p:nvGrpSpPr>
            <p:cNvPr id="12" name="Group 11"/>
            <p:cNvGrpSpPr/>
            <p:nvPr userDrawn="1"/>
          </p:nvGrpSpPr>
          <p:grpSpPr>
            <a:xfrm>
              <a:off x="0" y="0"/>
              <a:ext cx="12436475" cy="6994525"/>
              <a:chOff x="0" y="0"/>
              <a:chExt cx="12436475" cy="6994525"/>
            </a:xfrm>
            <a:grpFill/>
          </p:grpSpPr>
          <p:sp>
            <p:nvSpPr>
              <p:cNvPr id="14" name="Frame 13"/>
              <p:cNvSpPr/>
              <p:nvPr userDrawn="1"/>
            </p:nvSpPr>
            <p:spPr bwMode="auto">
              <a:xfrm>
                <a:off x="0" y="0"/>
                <a:ext cx="12436475" cy="6994525"/>
              </a:xfrm>
              <a:prstGeom prst="frame">
                <a:avLst>
                  <a:gd name="adj1" fmla="val 3785"/>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5" name="Group 14"/>
              <p:cNvGrpSpPr/>
              <p:nvPr userDrawn="1"/>
            </p:nvGrpSpPr>
            <p:grpSpPr>
              <a:xfrm>
                <a:off x="182886" y="190969"/>
                <a:ext cx="12118113" cy="6607864"/>
                <a:chOff x="182886" y="190969"/>
                <a:chExt cx="12118113" cy="6607864"/>
              </a:xfrm>
              <a:grpFill/>
            </p:grpSpPr>
            <p:sp>
              <p:nvSpPr>
                <p:cNvPr id="16" name="Rectangle 15"/>
                <p:cNvSpPr/>
                <p:nvPr userDrawn="1"/>
              </p:nvSpPr>
              <p:spPr bwMode="auto">
                <a:xfrm>
                  <a:off x="236668" y="6702014"/>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userDrawn="1"/>
              </p:nvSpPr>
              <p:spPr bwMode="auto">
                <a:xfrm>
                  <a:off x="182886" y="190969"/>
                  <a:ext cx="12064331" cy="9681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 name="Rectangle 12"/>
            <p:cNvSpPr/>
            <p:nvPr userDrawn="1"/>
          </p:nvSpPr>
          <p:spPr bwMode="auto">
            <a:xfrm>
              <a:off x="12161837" y="190969"/>
              <a:ext cx="85380" cy="660786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ight Triangle 7"/>
          <p:cNvSpPr/>
          <p:nvPr userDrawn="1"/>
        </p:nvSpPr>
        <p:spPr bwMode="auto">
          <a:xfrm rot="10800000" flipH="1">
            <a:off x="12173128" y="5783262"/>
            <a:ext cx="263347" cy="237147"/>
          </a:xfrm>
          <a:prstGeom prst="rtTriangle">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gray">
          <a:xfrm>
            <a:off x="1205347" y="3940191"/>
            <a:ext cx="11231128" cy="1843071"/>
          </a:xfrm>
          <a:prstGeom prst="rect">
            <a:avLst/>
          </a:prstGeom>
          <a:solidFill>
            <a:srgbClr val="00BCF2">
              <a:alpha val="8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reeform 9"/>
          <p:cNvSpPr>
            <a:spLocks noEditPoints="1"/>
          </p:cNvSpPr>
          <p:nvPr userDrawn="1"/>
        </p:nvSpPr>
        <p:spPr bwMode="black">
          <a:xfrm>
            <a:off x="11671609" y="5254831"/>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505050"/>
              </a:solidFill>
            </a:endParaRPr>
          </a:p>
        </p:txBody>
      </p:sp>
      <p:sp>
        <p:nvSpPr>
          <p:cNvPr id="2" name="Title 1"/>
          <p:cNvSpPr>
            <a:spLocks noGrp="1"/>
          </p:cNvSpPr>
          <p:nvPr>
            <p:ph type="title" hasCustomPrompt="1"/>
          </p:nvPr>
        </p:nvSpPr>
        <p:spPr>
          <a:xfrm>
            <a:off x="1205347" y="3951287"/>
            <a:ext cx="10196944"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289969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2 lines of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67813"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86240127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Line Title &amp; 2-color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hasCustomPrompt="1"/>
          </p:nvPr>
        </p:nvSpPr>
        <p:spPr>
          <a:xfrm>
            <a:off x="274320" y="471031"/>
            <a:ext cx="10867813" cy="743441"/>
          </a:xfrm>
        </p:spPr>
        <p:txBody>
          <a:bodyPr anchor="t" anchorCtr="0"/>
          <a:lstStyle>
            <a:lvl1pPr>
              <a:defRPr>
                <a:solidFill>
                  <a:schemeClr val="accent2">
                    <a:alpha val="99000"/>
                  </a:scheme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8" y="1931326"/>
            <a:ext cx="11702873"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9983951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8" name="Frame 7"/>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p:cNvGrpSpPr/>
              <p:nvPr userDrawn="1"/>
            </p:nvGrpSpPr>
            <p:grpSpPr>
              <a:xfrm>
                <a:off x="182886" y="190969"/>
                <a:ext cx="12118113" cy="6607864"/>
                <a:chOff x="182886" y="190969"/>
                <a:chExt cx="12118113" cy="6607864"/>
              </a:xfrm>
            </p:grpSpPr>
            <p:sp>
              <p:nvSpPr>
                <p:cNvPr id="10" name="Rectangle 9"/>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 name="Rectangle 6"/>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 name="Rectangle 11"/>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ight Triangle 12"/>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45236"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725451"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414703378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0" y="0"/>
            <a:ext cx="12436475" cy="6994525"/>
            <a:chOff x="0" y="0"/>
            <a:chExt cx="12436475" cy="6994525"/>
          </a:xfrm>
        </p:grpSpPr>
        <p:grpSp>
          <p:nvGrpSpPr>
            <p:cNvPr id="5" name="Group 4"/>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5"/>
          <p:cNvSpPr>
            <a:spLocks noGrp="1"/>
          </p:cNvSpPr>
          <p:nvPr>
            <p:ph type="title"/>
          </p:nvPr>
        </p:nvSpPr>
        <p:spPr>
          <a:xfrm>
            <a:off x="274320" y="471031"/>
            <a:ext cx="10867813" cy="743441"/>
          </a:xfrm>
        </p:spPr>
        <p:txBody>
          <a:bodyPr anchor="t" anchorCtr="0"/>
          <a:lstStyle>
            <a:lvl1pPr>
              <a:defRPr>
                <a:gradFill>
                  <a:gsLst>
                    <a:gs pos="1250">
                      <a:schemeClr val="bg1"/>
                    </a:gs>
                    <a:gs pos="100000">
                      <a:schemeClr val="bg1"/>
                    </a:gs>
                  </a:gsLst>
                  <a:lin ang="5400000" scaled="0"/>
                </a:gradFill>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274638" y="1214438"/>
            <a:ext cx="11770606" cy="53556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96700132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30371333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38370"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30663306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6254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410201026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41131932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grpSp>
        <p:nvGrpSpPr>
          <p:cNvPr id="6" name="Group 5"/>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146304" bIns="9144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25691116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 name="Rectangle 9"/>
          <p:cNvSpPr/>
          <p:nvPr userDrawn="1"/>
        </p:nvSpPr>
        <p:spPr bwMode="auto">
          <a:xfrm>
            <a:off x="-1" y="471031"/>
            <a:ext cx="11246070" cy="748169"/>
          </a:xfrm>
          <a:prstGeom prst="rect">
            <a:avLst/>
          </a:prstGeom>
          <a:solidFill>
            <a:srgbClr val="0072C6">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Triangle 10"/>
          <p:cNvSpPr/>
          <p:nvPr userDrawn="1"/>
        </p:nvSpPr>
        <p:spPr bwMode="auto">
          <a:xfrm rot="10800000">
            <a:off x="0" y="1224032"/>
            <a:ext cx="263347" cy="237147"/>
          </a:xfrm>
          <a:prstGeom prst="r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8278627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Line Title Only">
    <p:spTree>
      <p:nvGrpSpPr>
        <p:cNvPr id="1" name=""/>
        <p:cNvGrpSpPr/>
        <p:nvPr/>
      </p:nvGrpSpPr>
      <p:grpSpPr>
        <a:xfrm>
          <a:off x="0" y="0"/>
          <a:ext cx="0" cy="0"/>
          <a:chOff x="0" y="0"/>
          <a:chExt cx="0" cy="0"/>
        </a:xfrm>
      </p:grpSpPr>
      <p:grpSp>
        <p:nvGrpSpPr>
          <p:cNvPr id="3" name="Group 2"/>
          <p:cNvGrpSpPr/>
          <p:nvPr userDrawn="1"/>
        </p:nvGrpSpPr>
        <p:grpSpPr>
          <a:xfrm>
            <a:off x="0" y="0"/>
            <a:ext cx="12436475" cy="6994525"/>
            <a:chOff x="0" y="0"/>
            <a:chExt cx="12436475" cy="6994525"/>
          </a:xfrm>
        </p:grpSpPr>
        <p:grpSp>
          <p:nvGrpSpPr>
            <p:cNvPr id="4" name="Group 3"/>
            <p:cNvGrpSpPr/>
            <p:nvPr userDrawn="1"/>
          </p:nvGrpSpPr>
          <p:grpSpPr>
            <a:xfrm>
              <a:off x="0" y="0"/>
              <a:ext cx="12436475" cy="6994525"/>
              <a:chOff x="0" y="0"/>
              <a:chExt cx="12436475" cy="6994525"/>
            </a:xfrm>
          </p:grpSpPr>
          <p:sp>
            <p:nvSpPr>
              <p:cNvPr id="6" name="Frame 5"/>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userDrawn="1"/>
            </p:nvGrpSpPr>
            <p:grpSpPr>
              <a:xfrm>
                <a:off x="182886" y="190969"/>
                <a:ext cx="12118113" cy="6607864"/>
                <a:chOff x="182886" y="190969"/>
                <a:chExt cx="12118113" cy="6607864"/>
              </a:xfrm>
            </p:grpSpPr>
            <p:sp>
              <p:nvSpPr>
                <p:cNvPr id="8" name="Rectangle 7"/>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 name="Rectangle 4"/>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971749" cy="743441"/>
          </a:xfrm>
        </p:spPr>
        <p:txBody>
          <a:bodyPr anchor="t" anchorCtr="0"/>
          <a:lstStyle>
            <a:lvl1pPr>
              <a:defRPr>
                <a:solidFill>
                  <a:schemeClr val="accent2">
                    <a:alpha val="99000"/>
                  </a:schemeClr>
                </a:solidFill>
              </a:defRPr>
            </a:lvl1pPr>
          </a:lstStyle>
          <a:p>
            <a:r>
              <a:rPr lang="en-US" smtClean="0"/>
              <a:t>Click to edit Master title style</a:t>
            </a:r>
            <a:endParaRPr lang="en-US" dirty="0"/>
          </a:p>
        </p:txBody>
      </p:sp>
      <p:sp>
        <p:nvSpPr>
          <p:cNvPr id="12"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Tree>
    <p:extLst>
      <p:ext uri="{BB962C8B-B14F-4D97-AF65-F5344CB8AC3E}">
        <p14:creationId xmlns:p14="http://schemas.microsoft.com/office/powerpoint/2010/main" val="81800026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513819"/>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3029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357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4987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821211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50873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092" r:id="rId13"/>
    <p:sldLayoutId id="2147484093" r:id="rId14"/>
    <p:sldLayoutId id="2147484127" r:id="rId15"/>
    <p:sldLayoutId id="2147484094" r:id="rId16"/>
    <p:sldLayoutId id="2147484096" r:id="rId17"/>
    <p:sldLayoutId id="2147484194" r:id="rId18"/>
    <p:sldLayoutId id="2147484198" r:id="rId19"/>
    <p:sldLayoutId id="2147484199" r:id="rId20"/>
    <p:sldLayoutId id="2147484270" r:id="rId2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1778949"/>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6794212"/>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 id="2147484289" r:id="rId18"/>
    <p:sldLayoutId id="2147484290" r:id="rId19"/>
    <p:sldLayoutId id="2147484291" r:id="rId20"/>
    <p:sldLayoutId id="2147484292" r:id="rId21"/>
    <p:sldLayoutId id="2147484293"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3.emf"/><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15.emf"/></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windowsservercatalog.com/"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40.png"/><Relationship Id="rId7" Type="http://schemas.openxmlformats.org/officeDocument/2006/relationships/hyperlink" Target="http://www.cisco.com/" TargetMode="External"/><Relationship Id="rId12" Type="http://schemas.openxmlformats.org/officeDocument/2006/relationships/image" Target="../media/image48.jpg"/><Relationship Id="rId17" Type="http://schemas.openxmlformats.org/officeDocument/2006/relationships/image" Target="../media/image52.png"/><Relationship Id="rId2" Type="http://schemas.openxmlformats.org/officeDocument/2006/relationships/notesSlide" Target="../notesSlides/notesSlide39.xml"/><Relationship Id="rId16" Type="http://schemas.openxmlformats.org/officeDocument/2006/relationships/image" Target="../media/image51.jpg"/><Relationship Id="rId1" Type="http://schemas.openxmlformats.org/officeDocument/2006/relationships/slideLayout" Target="../slideLayouts/slideLayout36.xml"/><Relationship Id="rId6" Type="http://schemas.openxmlformats.org/officeDocument/2006/relationships/image" Target="../media/image43.jpg"/><Relationship Id="rId11" Type="http://schemas.openxmlformats.org/officeDocument/2006/relationships/image" Target="../media/image47.jpeg"/><Relationship Id="rId5" Type="http://schemas.openxmlformats.org/officeDocument/2006/relationships/image" Target="../media/image42.jpg"/><Relationship Id="rId15" Type="http://schemas.openxmlformats.org/officeDocument/2006/relationships/image" Target="../media/image50.png"/><Relationship Id="rId10" Type="http://schemas.openxmlformats.org/officeDocument/2006/relationships/image" Target="../media/image46.tiff"/><Relationship Id="rId4" Type="http://schemas.openxmlformats.org/officeDocument/2006/relationships/image" Target="../media/image41.jpg"/><Relationship Id="rId9" Type="http://schemas.openxmlformats.org/officeDocument/2006/relationships/image" Target="../media/image45.gif"/><Relationship Id="rId14" Type="http://schemas.openxmlformats.org/officeDocument/2006/relationships/hyperlink" Target="http://www.ironnetworks.co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err="1" smtClean="0"/>
              <a:t>NetBackup</a:t>
            </a:r>
            <a:r>
              <a:rPr lang="en-US" dirty="0" smtClean="0"/>
              <a:t> for Hyper-V </a:t>
            </a:r>
            <a:endParaRPr lang="en-US" dirty="0"/>
          </a:p>
        </p:txBody>
      </p:sp>
      <p:sp>
        <p:nvSpPr>
          <p:cNvPr id="5" name="Text Placeholder 4"/>
          <p:cNvSpPr>
            <a:spLocks noGrp="1"/>
          </p:cNvSpPr>
          <p:nvPr>
            <p:ph type="body" sz="quarter" idx="12"/>
          </p:nvPr>
        </p:nvSpPr>
        <p:spPr>
          <a:xfrm>
            <a:off x="274638" y="3954457"/>
            <a:ext cx="10058401" cy="1351073"/>
          </a:xfrm>
        </p:spPr>
        <p:txBody>
          <a:bodyPr/>
          <a:lstStyle/>
          <a:p>
            <a:r>
              <a:rPr lang="en-US" dirty="0" err="1" smtClean="0"/>
              <a:t>NetBackup</a:t>
            </a:r>
            <a:r>
              <a:rPr lang="en-US" dirty="0" smtClean="0"/>
              <a:t> Product Management</a:t>
            </a:r>
          </a:p>
          <a:p>
            <a:r>
              <a:rPr lang="en-US" dirty="0"/>
              <a:t>Amit </a:t>
            </a:r>
            <a:r>
              <a:rPr lang="en-US" dirty="0" smtClean="0"/>
              <a:t>Sinha: amit_sinha@symantec.com</a:t>
            </a:r>
            <a:endParaRPr lang="en-US" dirty="0"/>
          </a:p>
        </p:txBody>
      </p:sp>
      <p:sp>
        <p:nvSpPr>
          <p:cNvPr id="2" name="Slide Number Placeholder 1"/>
          <p:cNvSpPr>
            <a:spLocks noGrp="1"/>
          </p:cNvSpPr>
          <p:nvPr>
            <p:ph type="sldNum" sz="quarter" idx="4294967295"/>
          </p:nvPr>
        </p:nvSpPr>
        <p:spPr>
          <a:xfrm>
            <a:off x="11762342" y="6524625"/>
            <a:ext cx="674133" cy="348448"/>
          </a:xfrm>
          <a:prstGeom prst="rect">
            <a:avLst/>
          </a:prstGeom>
        </p:spPr>
        <p:txBody>
          <a:bodyPr/>
          <a:lstStyle/>
          <a:p>
            <a:pPr>
              <a:defRPr/>
            </a:pPr>
            <a:fld id="{46082381-925A-4C25-AB18-0C99AD89CFC0}" type="slidenum">
              <a:rPr lang="en-US" smtClean="0"/>
              <a:pPr>
                <a:defRPr/>
              </a:pPr>
              <a:t>10</a:t>
            </a:fld>
            <a:endParaRPr lang="en-US" dirty="0"/>
          </a:p>
        </p:txBody>
      </p:sp>
      <p:pic>
        <p:nvPicPr>
          <p:cNvPr id="8" name="Picture 2"/>
          <p:cNvPicPr>
            <a:picLocks noChangeAspect="1" noChangeArrowheads="1"/>
          </p:cNvPicPr>
          <p:nvPr/>
        </p:nvPicPr>
        <p:blipFill>
          <a:blip r:embed="rId3" cstate="print"/>
          <a:srcRect b="13665"/>
          <a:stretch>
            <a:fillRect/>
          </a:stretch>
        </p:blipFill>
        <p:spPr bwMode="auto">
          <a:xfrm>
            <a:off x="8956606" y="4406007"/>
            <a:ext cx="3066360" cy="2300148"/>
          </a:xfrm>
          <a:prstGeom prst="rect">
            <a:avLst/>
          </a:prstGeom>
          <a:noFill/>
          <a:ln w="9525">
            <a:noFill/>
            <a:miter lim="800000"/>
            <a:headEnd/>
            <a:tailEnd/>
          </a:ln>
          <a:effectLst/>
        </p:spPr>
      </p:pic>
      <p:pic>
        <p:nvPicPr>
          <p:cNvPr id="9" name="Picture 8" descr="SYM_Horiz_RGB.png"/>
          <p:cNvPicPr>
            <a:picLocks noChangeAspect="1"/>
          </p:cNvPicPr>
          <p:nvPr/>
        </p:nvPicPr>
        <p:blipFill>
          <a:blip r:embed="rId4" cstate="print"/>
          <a:stretch>
            <a:fillRect/>
          </a:stretch>
        </p:blipFill>
        <p:spPr>
          <a:xfrm>
            <a:off x="1560817" y="1493312"/>
            <a:ext cx="2430467" cy="640080"/>
          </a:xfrm>
          <a:prstGeom prst="rect">
            <a:avLst/>
          </a:prstGeom>
        </p:spPr>
      </p:pic>
    </p:spTree>
    <p:extLst>
      <p:ext uri="{BB962C8B-B14F-4D97-AF65-F5344CB8AC3E}">
        <p14:creationId xmlns:p14="http://schemas.microsoft.com/office/powerpoint/2010/main" val="3918127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72593" y="1126335"/>
            <a:ext cx="11815574" cy="5465429"/>
          </a:xfrm>
          <a:prstGeom prst="roundRect">
            <a:avLst>
              <a:gd name="adj" fmla="val 2013"/>
            </a:avLst>
          </a:prstGeom>
          <a:gradFill flip="none" rotWithShape="1">
            <a:gsLst>
              <a:gs pos="19000">
                <a:schemeClr val="bg2">
                  <a:lumMod val="40000"/>
                  <a:lumOff val="60000"/>
                </a:schemeClr>
              </a:gs>
              <a:gs pos="100000">
                <a:schemeClr val="bg1"/>
              </a:gs>
            </a:gsLst>
            <a:lin ang="16200000" scaled="0"/>
            <a:tileRect/>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3260" tIns="46630" rIns="93260" bIns="46630" numCol="1" rtlCol="0" anchor="ctr" anchorCtr="0" compatLnSpc="1">
            <a:prstTxWarp prst="textNoShape">
              <a:avLst/>
            </a:prstTxWarp>
          </a:bodyPr>
          <a:lstStyle/>
          <a:p>
            <a:pPr>
              <a:lnSpc>
                <a:spcPct val="90000"/>
              </a:lnSpc>
              <a:defRPr/>
            </a:pPr>
            <a:endParaRPr lang="en-US" sz="1632" kern="0" dirty="0">
              <a:latin typeface="Calibri"/>
            </a:endParaRPr>
          </a:p>
        </p:txBody>
      </p:sp>
      <p:sp>
        <p:nvSpPr>
          <p:cNvPr id="2" name="Title 1"/>
          <p:cNvSpPr>
            <a:spLocks noGrp="1"/>
          </p:cNvSpPr>
          <p:nvPr>
            <p:ph type="title"/>
          </p:nvPr>
        </p:nvSpPr>
        <p:spPr/>
        <p:txBody>
          <a:bodyPr anchor="ctr"/>
          <a:lstStyle/>
          <a:p>
            <a:r>
              <a:rPr lang="en-US" dirty="0" smtClean="0"/>
              <a:t>NetBackup for Hyper-V Overview</a:t>
            </a:r>
            <a:endParaRPr lang="en-US" dirty="0"/>
          </a:p>
        </p:txBody>
      </p:sp>
      <p:sp>
        <p:nvSpPr>
          <p:cNvPr id="3" name="Content Placeholder 2"/>
          <p:cNvSpPr>
            <a:spLocks noGrp="1"/>
          </p:cNvSpPr>
          <p:nvPr>
            <p:ph idx="1"/>
          </p:nvPr>
        </p:nvSpPr>
        <p:spPr>
          <a:xfrm>
            <a:off x="274640" y="1212850"/>
            <a:ext cx="11887198" cy="5237657"/>
          </a:xfrm>
          <a:prstGeom prst="rect">
            <a:avLst/>
          </a:prstGeom>
        </p:spPr>
        <p:txBody>
          <a:bodyPr>
            <a:normAutofit fontScale="92500"/>
          </a:bodyPr>
          <a:lstStyle/>
          <a:p>
            <a:pPr>
              <a:lnSpc>
                <a:spcPct val="150000"/>
              </a:lnSpc>
            </a:pPr>
            <a:r>
              <a:rPr lang="en-US" sz="2856" dirty="0">
                <a:solidFill>
                  <a:schemeClr val="tx1"/>
                </a:solidFill>
              </a:rPr>
              <a:t>Support for Windows Server 2012  Hyper-V</a:t>
            </a:r>
          </a:p>
          <a:p>
            <a:pPr lvl="1">
              <a:lnSpc>
                <a:spcPct val="150000"/>
              </a:lnSpc>
            </a:pPr>
            <a:r>
              <a:rPr lang="en-US" sz="2448" dirty="0">
                <a:solidFill>
                  <a:schemeClr val="tx1"/>
                </a:solidFill>
              </a:rPr>
              <a:t> </a:t>
            </a:r>
            <a:r>
              <a:rPr lang="en-US" sz="2448" dirty="0" err="1">
                <a:solidFill>
                  <a:schemeClr val="tx1"/>
                </a:solidFill>
              </a:rPr>
              <a:t>NetBackup</a:t>
            </a:r>
            <a:r>
              <a:rPr lang="en-US" sz="2448" dirty="0">
                <a:solidFill>
                  <a:schemeClr val="tx1"/>
                </a:solidFill>
              </a:rPr>
              <a:t> 7.5.0.6  -  mid – late June’13</a:t>
            </a:r>
          </a:p>
          <a:p>
            <a:pPr>
              <a:lnSpc>
                <a:spcPct val="150000"/>
              </a:lnSpc>
            </a:pPr>
            <a:r>
              <a:rPr lang="en-US" sz="2856" dirty="0">
                <a:solidFill>
                  <a:schemeClr val="tx1"/>
                </a:solidFill>
              </a:rPr>
              <a:t>Up to 90% less back-end storage (disk, tape, VTL, etc.).  </a:t>
            </a:r>
          </a:p>
          <a:p>
            <a:pPr lvl="1">
              <a:lnSpc>
                <a:spcPct val="150000"/>
              </a:lnSpc>
            </a:pPr>
            <a:r>
              <a:rPr lang="en-US" sz="2448" dirty="0">
                <a:solidFill>
                  <a:schemeClr val="tx1"/>
                </a:solidFill>
              </a:rPr>
              <a:t>NetBackup offers media storage optimization </a:t>
            </a:r>
            <a:r>
              <a:rPr lang="en-US" sz="2448" dirty="0" err="1">
                <a:solidFill>
                  <a:schemeClr val="tx1"/>
                </a:solidFill>
              </a:rPr>
              <a:t>deduplication</a:t>
            </a:r>
            <a:r>
              <a:rPr lang="en-US" sz="2448" dirty="0">
                <a:solidFill>
                  <a:schemeClr val="tx1"/>
                </a:solidFill>
              </a:rPr>
              <a:t> </a:t>
            </a:r>
            <a:r>
              <a:rPr lang="en-US" sz="2448" strike="sngStrike" dirty="0">
                <a:solidFill>
                  <a:schemeClr val="tx1"/>
                </a:solidFill>
              </a:rPr>
              <a:t> </a:t>
            </a:r>
          </a:p>
          <a:p>
            <a:pPr>
              <a:lnSpc>
                <a:spcPct val="150000"/>
              </a:lnSpc>
            </a:pPr>
            <a:r>
              <a:rPr lang="en-US" sz="2856" dirty="0">
                <a:solidFill>
                  <a:schemeClr val="tx1"/>
                </a:solidFill>
              </a:rPr>
              <a:t>Flexible backup and recovery</a:t>
            </a:r>
            <a:endParaRPr lang="en-US" sz="2856" strike="sngStrike" dirty="0">
              <a:solidFill>
                <a:schemeClr val="tx1"/>
              </a:solidFill>
            </a:endParaRPr>
          </a:p>
          <a:p>
            <a:pPr lvl="1">
              <a:lnSpc>
                <a:spcPct val="150000"/>
              </a:lnSpc>
            </a:pPr>
            <a:r>
              <a:rPr lang="en-US" sz="2448" dirty="0">
                <a:solidFill>
                  <a:schemeClr val="tx1"/>
                </a:solidFill>
              </a:rPr>
              <a:t>Restore single file from any incremental or full backup</a:t>
            </a:r>
          </a:p>
          <a:p>
            <a:pPr>
              <a:lnSpc>
                <a:spcPct val="150000"/>
              </a:lnSpc>
            </a:pPr>
            <a:r>
              <a:rPr lang="en-US" sz="2856" dirty="0">
                <a:solidFill>
                  <a:schemeClr val="tx1"/>
                </a:solidFill>
              </a:rPr>
              <a:t>Simple and faster, disaster recovery</a:t>
            </a:r>
          </a:p>
          <a:p>
            <a:pPr lvl="1">
              <a:lnSpc>
                <a:spcPct val="150000"/>
              </a:lnSpc>
            </a:pPr>
            <a:r>
              <a:rPr lang="en-US" sz="2448" dirty="0">
                <a:solidFill>
                  <a:schemeClr val="tx1"/>
                </a:solidFill>
              </a:rPr>
              <a:t>Restore entire virtual machine with a few mouse clicks</a:t>
            </a:r>
          </a:p>
        </p:txBody>
      </p:sp>
    </p:spTree>
    <p:extLst>
      <p:ext uri="{BB962C8B-B14F-4D97-AF65-F5344CB8AC3E}">
        <p14:creationId xmlns:p14="http://schemas.microsoft.com/office/powerpoint/2010/main" val="39015220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err="1" smtClean="0"/>
              <a:t>NetBackup</a:t>
            </a:r>
            <a:r>
              <a:rPr lang="en-US" dirty="0" smtClean="0"/>
              <a:t> for Hyper-V - Features and Benefits</a:t>
            </a:r>
          </a:p>
        </p:txBody>
      </p:sp>
      <p:graphicFrame>
        <p:nvGraphicFramePr>
          <p:cNvPr id="9" name="Table Placeholder 8"/>
          <p:cNvGraphicFramePr>
            <a:graphicFrameLocks noGrp="1"/>
          </p:cNvGraphicFramePr>
          <p:nvPr>
            <p:ph idx="1"/>
            <p:extLst>
              <p:ext uri="{D42A27DB-BD31-4B8C-83A1-F6EECF244321}">
                <p14:modId xmlns:p14="http://schemas.microsoft.com/office/powerpoint/2010/main" val="2117124624"/>
              </p:ext>
            </p:extLst>
          </p:nvPr>
        </p:nvGraphicFramePr>
        <p:xfrm>
          <a:off x="274638" y="1212850"/>
          <a:ext cx="11887528" cy="5519155"/>
        </p:xfrm>
        <a:graphic>
          <a:graphicData uri="http://schemas.openxmlformats.org/drawingml/2006/table">
            <a:tbl>
              <a:tblPr firstRow="1" bandRow="1">
                <a:tableStyleId>{6E25E649-3F16-4E02-A733-19D2CDBF48F0}</a:tableStyleId>
              </a:tblPr>
              <a:tblGrid>
                <a:gridCol w="3768316"/>
                <a:gridCol w="8119212"/>
              </a:tblGrid>
              <a:tr h="539052">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pPr>
                      <a:r>
                        <a:rPr kumimoji="0" lang="en-US" sz="1800" u="none" strike="noStrike" cap="none" normalizeH="0" baseline="0" dirty="0" smtClean="0">
                          <a:ln>
                            <a:noFill/>
                          </a:ln>
                          <a:effectLst/>
                        </a:rPr>
                        <a:t>Feature </a:t>
                      </a:r>
                      <a:endParaRPr kumimoji="0" lang="en-US" sz="1800" b="1" i="0" u="none" strike="noStrike" cap="none" normalizeH="0" baseline="0" dirty="0" smtClean="0">
                        <a:ln>
                          <a:noFill/>
                        </a:ln>
                        <a:solidFill>
                          <a:schemeClr val="tx1"/>
                        </a:solidFill>
                        <a:effectLst/>
                        <a:latin typeface="Calibri" pitchFamily="34" charset="0"/>
                      </a:endParaRPr>
                    </a:p>
                  </a:txBody>
                  <a:tcPr marL="182683" marR="182683" marT="139891" marB="139891" anchor="ctr" horzOverflow="overflow"/>
                </a:tc>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pPr>
                      <a:r>
                        <a:rPr kumimoji="0" lang="en-US" sz="1800" u="none" strike="noStrike" cap="none" normalizeH="0" baseline="0" dirty="0" smtClean="0">
                          <a:ln>
                            <a:noFill/>
                          </a:ln>
                          <a:effectLst/>
                        </a:rPr>
                        <a:t>Benefits</a:t>
                      </a:r>
                      <a:endParaRPr kumimoji="0" lang="en-US" sz="1800" b="1" i="0" u="none" strike="noStrike" cap="none" normalizeH="0" baseline="0" dirty="0" smtClean="0">
                        <a:ln>
                          <a:noFill/>
                        </a:ln>
                        <a:solidFill>
                          <a:schemeClr val="tx1"/>
                        </a:solidFill>
                        <a:effectLst/>
                        <a:latin typeface="Calibri" pitchFamily="34" charset="0"/>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Scalable Enterprise Class Data Protection</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Backup and Recovery of thousands of VMs</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Efficient </a:t>
                      </a:r>
                      <a:r>
                        <a:rPr kumimoji="0" lang="en-US" sz="1800" u="none" strike="noStrike" kern="1200" cap="none" normalizeH="0" baseline="0" dirty="0" err="1" smtClean="0">
                          <a:ln>
                            <a:noFill/>
                          </a:ln>
                          <a:effectLst/>
                        </a:rPr>
                        <a:t>Deduplication</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Maximize storage and network utilization  by using Media Server  or Client Side</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Flexible Deployment Models</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Flexible configuration via either </a:t>
                      </a:r>
                      <a:r>
                        <a:rPr kumimoji="0" lang="en-US" sz="1800" u="none" strike="noStrike" kern="1200" cap="none" normalizeH="0" baseline="0" dirty="0" err="1" smtClean="0">
                          <a:ln>
                            <a:noFill/>
                          </a:ln>
                          <a:effectLst/>
                        </a:rPr>
                        <a:t>NetBackup</a:t>
                      </a:r>
                      <a:r>
                        <a:rPr kumimoji="0" lang="en-US" sz="1800" u="none" strike="noStrike" kern="1200" cap="none" normalizeH="0" baseline="0" dirty="0" smtClean="0">
                          <a:ln>
                            <a:noFill/>
                          </a:ln>
                          <a:effectLst/>
                        </a:rPr>
                        <a:t> agent on the host or on a Proxy server</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531584">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Advance Recovery Options</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P2V or V2P, BMR Recovery</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531584">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Simplified Recovery</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Recover a VM, a single file in a Windows or Linux  VM </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System Center Integration </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Monitor and manage </a:t>
                      </a:r>
                      <a:r>
                        <a:rPr kumimoji="0" lang="en-US" sz="1800" u="none" strike="noStrike" kern="1200" cap="none" normalizeH="0" baseline="0" dirty="0" err="1" smtClean="0">
                          <a:ln>
                            <a:noFill/>
                          </a:ln>
                          <a:effectLst/>
                        </a:rPr>
                        <a:t>NetBackup</a:t>
                      </a:r>
                      <a:r>
                        <a:rPr kumimoji="0" lang="en-US" sz="1800" u="none" strike="noStrike" kern="1200" cap="none" normalizeH="0" baseline="0" dirty="0" smtClean="0">
                          <a:ln>
                            <a:noFill/>
                          </a:ln>
                          <a:effectLst/>
                        </a:rPr>
                        <a:t> backup and recovery operations via System Center</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r h="783387">
                <a:tc>
                  <a:txBody>
                    <a:bodyPr/>
                    <a:lstStyle/>
                    <a:p>
                      <a:pPr marL="0" marR="0" lvl="0" indent="0" algn="ctr"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Self Service Recovery </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c>
                  <a:txBody>
                    <a:bodyPr/>
                    <a:lstStyle/>
                    <a:p>
                      <a:pPr marL="0" marR="0" lvl="0" indent="0" algn="l" defTabSz="914400" rtl="0" eaLnBrk="1" fontAlgn="base" latinLnBrk="0" hangingPunct="1">
                        <a:lnSpc>
                          <a:spcPct val="90000"/>
                        </a:lnSpc>
                        <a:spcBef>
                          <a:spcPct val="0"/>
                        </a:spcBef>
                        <a:spcAft>
                          <a:spcPts val="600"/>
                        </a:spcAft>
                        <a:buClr>
                          <a:srgbClr val="678BA8"/>
                        </a:buClr>
                        <a:buSzTx/>
                        <a:buFontTx/>
                        <a:buNone/>
                        <a:tabLst/>
                        <a:defRPr/>
                      </a:pPr>
                      <a:r>
                        <a:rPr kumimoji="0" lang="en-US" sz="1800" u="none" strike="noStrike" kern="1200" cap="none" normalizeH="0" baseline="0" dirty="0" smtClean="0">
                          <a:ln>
                            <a:noFill/>
                          </a:ln>
                          <a:effectLst/>
                        </a:rPr>
                        <a:t>Recovery Hyper-VMs or a single file within a VM from System Center</a:t>
                      </a:r>
                      <a:endParaRPr kumimoji="0" lang="en-US" sz="1800" b="0" i="0" u="none" strike="noStrike" kern="1200" cap="none" normalizeH="0" baseline="0" dirty="0" smtClean="0">
                        <a:ln>
                          <a:noFill/>
                        </a:ln>
                        <a:solidFill>
                          <a:schemeClr val="tx1"/>
                        </a:solidFill>
                        <a:effectLst/>
                        <a:latin typeface="Calibri" pitchFamily="34" charset="0"/>
                        <a:ea typeface="+mn-ea"/>
                        <a:cs typeface="+mn-cs"/>
                      </a:endParaRPr>
                    </a:p>
                  </a:txBody>
                  <a:tcPr marL="182683" marR="182683" marT="139891" marB="139891" anchor="ctr" horzOverflow="overflow"/>
                </a:tc>
              </a:tr>
            </a:tbl>
          </a:graphicData>
        </a:graphic>
      </p:graphicFrame>
    </p:spTree>
    <p:extLst>
      <p:ext uri="{BB962C8B-B14F-4D97-AF65-F5344CB8AC3E}">
        <p14:creationId xmlns:p14="http://schemas.microsoft.com/office/powerpoint/2010/main" val="23047668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Hyper-V Data Protection Demo </a:t>
            </a:r>
            <a:endParaRPr lang="en-US" dirty="0"/>
          </a:p>
        </p:txBody>
      </p:sp>
      <p:sp>
        <p:nvSpPr>
          <p:cNvPr id="8" name="Text Placeholder 7"/>
          <p:cNvSpPr>
            <a:spLocks noGrp="1"/>
          </p:cNvSpPr>
          <p:nvPr>
            <p:ph type="body" sz="quarter" idx="12"/>
          </p:nvPr>
        </p:nvSpPr>
        <p:spPr/>
        <p:txBody>
          <a:bodyPr/>
          <a:lstStyle/>
          <a:p>
            <a:r>
              <a:rPr lang="en-US" dirty="0"/>
              <a:t>Amit </a:t>
            </a:r>
            <a:r>
              <a:rPr lang="en-US" dirty="0" smtClean="0"/>
              <a:t>Sinha, Symantec</a:t>
            </a:r>
            <a:endParaRPr lang="en-US" dirty="0"/>
          </a:p>
        </p:txBody>
      </p:sp>
      <p:sp>
        <p:nvSpPr>
          <p:cNvPr id="3" name="Slide Number Placeholder 2"/>
          <p:cNvSpPr>
            <a:spLocks noGrp="1"/>
          </p:cNvSpPr>
          <p:nvPr>
            <p:ph type="sldNum" sz="quarter" idx="4294967295"/>
          </p:nvPr>
        </p:nvSpPr>
        <p:spPr>
          <a:xfrm>
            <a:off x="12226925" y="6524625"/>
            <a:ext cx="209550" cy="157163"/>
          </a:xfrm>
          <a:prstGeom prst="rect">
            <a:avLst/>
          </a:prstGeom>
        </p:spPr>
        <p:txBody>
          <a:bodyPr/>
          <a:lstStyle/>
          <a:p>
            <a:pPr>
              <a:defRPr/>
            </a:pPr>
            <a:fld id="{46082381-925A-4C25-AB18-0C99AD89CFC0}" type="slidenum">
              <a:rPr lang="en-US" smtClean="0"/>
              <a:pPr>
                <a:defRPr/>
              </a:pPr>
              <a:t>13</a:t>
            </a:fld>
            <a:endParaRPr lang="en-US" dirty="0"/>
          </a:p>
        </p:txBody>
      </p:sp>
    </p:spTree>
    <p:extLst>
      <p:ext uri="{BB962C8B-B14F-4D97-AF65-F5344CB8AC3E}">
        <p14:creationId xmlns:p14="http://schemas.microsoft.com/office/powerpoint/2010/main" val="2347587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De-Mystifying Storage Appliances</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6850442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17430" y="2369441"/>
            <a:ext cx="5643305" cy="2735945"/>
          </a:xfrm>
          <a:prstGeom prst="rect">
            <a:avLst/>
          </a:prstGeom>
          <a:solidFill>
            <a:srgbClr val="585858">
              <a:alpha val="10196"/>
            </a:srgbClr>
          </a:solidFill>
          <a:ln w="25400" cap="flat" cmpd="sng" algn="ctr">
            <a:solidFill>
              <a:srgbClr val="FFFFFF">
                <a:lumMod val="75000"/>
                <a:lumOff val="25000"/>
              </a:srgbClr>
            </a:solidFill>
            <a:prstDash val="lgDash"/>
          </a:ln>
          <a:effectLst/>
        </p:spPr>
        <p:txBody>
          <a:bodyPr lIns="124148" tIns="62074" rIns="124148" bIns="62074" rtlCol="0" anchor="b"/>
          <a:lstStyle/>
          <a:p>
            <a:pPr algn="ctr" defTabSz="932559">
              <a:defRPr/>
            </a:pPr>
            <a:r>
              <a:rPr lang="en-US" sz="2040" b="1" kern="0" dirty="0">
                <a:solidFill>
                  <a:srgbClr val="FFFFFF"/>
                </a:solidFill>
                <a:latin typeface="Segoe UI Semibold"/>
              </a:rPr>
              <a:t>Clustered</a:t>
            </a:r>
          </a:p>
        </p:txBody>
      </p:sp>
      <p:sp>
        <p:nvSpPr>
          <p:cNvPr id="5" name="Title 4"/>
          <p:cNvSpPr>
            <a:spLocks noGrp="1"/>
          </p:cNvSpPr>
          <p:nvPr>
            <p:ph type="title"/>
          </p:nvPr>
        </p:nvSpPr>
        <p:spPr>
          <a:xfrm>
            <a:off x="274320" y="137402"/>
            <a:ext cx="11889564" cy="917575"/>
          </a:xfrm>
        </p:spPr>
        <p:txBody>
          <a:bodyPr/>
          <a:lstStyle/>
          <a:p>
            <a:r>
              <a:rPr lang="en-US" sz="4800" b="0" dirty="0"/>
              <a:t>Demystifying Storage Appliances</a:t>
            </a:r>
          </a:p>
        </p:txBody>
      </p:sp>
      <p:sp>
        <p:nvSpPr>
          <p:cNvPr id="7" name="Content Placeholder 6"/>
          <p:cNvSpPr>
            <a:spLocks noGrp="1"/>
          </p:cNvSpPr>
          <p:nvPr>
            <p:ph sz="half" idx="1"/>
          </p:nvPr>
        </p:nvSpPr>
        <p:spPr>
          <a:xfrm>
            <a:off x="531949" y="1476621"/>
            <a:ext cx="4168266" cy="4366067"/>
          </a:xfrm>
        </p:spPr>
        <p:txBody>
          <a:bodyPr/>
          <a:lstStyle/>
          <a:p>
            <a:pPr>
              <a:lnSpc>
                <a:spcPct val="100000"/>
              </a:lnSpc>
            </a:pPr>
            <a:r>
              <a:rPr lang="en-US" dirty="0" smtClean="0"/>
              <a:t>What’s in a storage appliance?</a:t>
            </a:r>
          </a:p>
          <a:p>
            <a:pPr lvl="1">
              <a:lnSpc>
                <a:spcPct val="100000"/>
              </a:lnSpc>
            </a:pPr>
            <a:r>
              <a:rPr lang="en-US" dirty="0"/>
              <a:t>x</a:t>
            </a:r>
            <a:r>
              <a:rPr lang="en-US" dirty="0" smtClean="0"/>
              <a:t>86/x64 Processors</a:t>
            </a:r>
          </a:p>
          <a:p>
            <a:pPr lvl="1">
              <a:lnSpc>
                <a:spcPct val="100000"/>
              </a:lnSpc>
            </a:pPr>
            <a:r>
              <a:rPr lang="en-US" dirty="0" smtClean="0"/>
              <a:t>Memory</a:t>
            </a:r>
          </a:p>
          <a:p>
            <a:pPr lvl="1">
              <a:lnSpc>
                <a:spcPct val="100000"/>
              </a:lnSpc>
            </a:pPr>
            <a:r>
              <a:rPr lang="en-US" dirty="0" smtClean="0"/>
              <a:t>Network Adapters</a:t>
            </a:r>
          </a:p>
          <a:p>
            <a:pPr lvl="1">
              <a:lnSpc>
                <a:spcPct val="100000"/>
              </a:lnSpc>
            </a:pPr>
            <a:r>
              <a:rPr lang="en-US" dirty="0" smtClean="0"/>
              <a:t>Storage HBAs</a:t>
            </a:r>
          </a:p>
          <a:p>
            <a:pPr>
              <a:lnSpc>
                <a:spcPct val="100000"/>
              </a:lnSpc>
            </a:pPr>
            <a:r>
              <a:rPr lang="en-US" dirty="0" smtClean="0"/>
              <a:t>Sound familiar?</a:t>
            </a:r>
          </a:p>
          <a:p>
            <a:pPr>
              <a:lnSpc>
                <a:spcPct val="100000"/>
              </a:lnSpc>
            </a:pPr>
            <a:r>
              <a:rPr lang="en-US" dirty="0" smtClean="0"/>
              <a:t>Let’s have a closer look…</a:t>
            </a:r>
            <a:endParaRPr lang="en-US" dirty="0"/>
          </a:p>
        </p:txBody>
      </p:sp>
      <p:sp>
        <p:nvSpPr>
          <p:cNvPr id="20" name="Rectangle 19"/>
          <p:cNvSpPr>
            <a:spLocks/>
          </p:cNvSpPr>
          <p:nvPr/>
        </p:nvSpPr>
        <p:spPr>
          <a:xfrm>
            <a:off x="6720063" y="2498205"/>
            <a:ext cx="2308130" cy="2077269"/>
          </a:xfrm>
          <a:prstGeom prst="rect">
            <a:avLst/>
          </a:prstGeom>
          <a:solidFill>
            <a:schemeClr val="accent1"/>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62" name="Straight Connector 61"/>
          <p:cNvCxnSpPr>
            <a:stCxn id="20" idx="1"/>
            <a:endCxn id="20" idx="3"/>
          </p:cNvCxnSpPr>
          <p:nvPr/>
        </p:nvCxnSpPr>
        <p:spPr>
          <a:xfrm>
            <a:off x="6720063" y="3536840"/>
            <a:ext cx="2308130" cy="0"/>
          </a:xfrm>
          <a:prstGeom prst="line">
            <a:avLst/>
          </a:prstGeom>
          <a:ln>
            <a:solidFill>
              <a:schemeClr val="tx1"/>
            </a:solidFill>
            <a:prstDash val="sysDot"/>
          </a:ln>
        </p:spPr>
        <p:style>
          <a:lnRef idx="3">
            <a:schemeClr val="accent3"/>
          </a:lnRef>
          <a:fillRef idx="0">
            <a:schemeClr val="accent3"/>
          </a:fillRef>
          <a:effectRef idx="2">
            <a:schemeClr val="accent3"/>
          </a:effectRef>
          <a:fontRef idx="minor">
            <a:schemeClr val="tx1"/>
          </a:fontRef>
        </p:style>
      </p:cxnSp>
      <p:sp>
        <p:nvSpPr>
          <p:cNvPr id="63" name="TextBox 62"/>
          <p:cNvSpPr txBox="1"/>
          <p:nvPr/>
        </p:nvSpPr>
        <p:spPr>
          <a:xfrm>
            <a:off x="5321522" y="2707783"/>
            <a:ext cx="87173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“Back”</a:t>
            </a:r>
            <a:endParaRPr lang="en-US" sz="1632" dirty="0">
              <a:solidFill>
                <a:schemeClr val="tx1">
                  <a:alpha val="99000"/>
                </a:schemeClr>
              </a:solidFill>
            </a:endParaRPr>
          </a:p>
        </p:txBody>
      </p:sp>
      <p:sp>
        <p:nvSpPr>
          <p:cNvPr id="64" name="TextBox 63"/>
          <p:cNvSpPr txBox="1"/>
          <p:nvPr/>
        </p:nvSpPr>
        <p:spPr>
          <a:xfrm>
            <a:off x="5270132" y="3760464"/>
            <a:ext cx="937133"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“Front”</a:t>
            </a:r>
            <a:endParaRPr lang="en-US" sz="1632" dirty="0">
              <a:solidFill>
                <a:schemeClr val="tx1">
                  <a:alpha val="99000"/>
                </a:schemeClr>
              </a:solidFill>
            </a:endParaRPr>
          </a:p>
        </p:txBody>
      </p:sp>
      <p:sp>
        <p:nvSpPr>
          <p:cNvPr id="65" name="TextBox 64"/>
          <p:cNvSpPr txBox="1"/>
          <p:nvPr/>
        </p:nvSpPr>
        <p:spPr>
          <a:xfrm>
            <a:off x="6720063" y="2482595"/>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Parity etc. </a:t>
            </a:r>
          </a:p>
        </p:txBody>
      </p:sp>
      <p:sp>
        <p:nvSpPr>
          <p:cNvPr id="66" name="TextBox 65"/>
          <p:cNvSpPr txBox="1"/>
          <p:nvPr/>
        </p:nvSpPr>
        <p:spPr>
          <a:xfrm>
            <a:off x="6715211" y="3572924"/>
            <a:ext cx="2317079" cy="991638"/>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kern="0" dirty="0" err="1">
                <a:gradFill>
                  <a:gsLst>
                    <a:gs pos="0">
                      <a:srgbClr val="FFFFFF"/>
                    </a:gs>
                    <a:gs pos="100000">
                      <a:srgbClr val="FFFFFF"/>
                    </a:gs>
                  </a:gsLst>
                  <a:lin ang="5400000" scaled="0"/>
                </a:gradFill>
              </a:rPr>
              <a:t>iSCSI</a:t>
            </a:r>
            <a:r>
              <a:rPr lang="en-US" kern="0" dirty="0">
                <a:gradFill>
                  <a:gsLst>
                    <a:gs pos="0">
                      <a:srgbClr val="FFFFFF"/>
                    </a:gs>
                    <a:gs pos="100000">
                      <a:srgbClr val="FFFFFF"/>
                    </a:gs>
                  </a:gsLst>
                  <a:lin ang="5400000" scaled="0"/>
                </a:gradFill>
              </a:rPr>
              <a:t>, FC, </a:t>
            </a:r>
            <a:r>
              <a:rPr lang="en-US" kern="0" dirty="0" err="1">
                <a:gradFill>
                  <a:gsLst>
                    <a:gs pos="0">
                      <a:srgbClr val="FFFFFF"/>
                    </a:gs>
                    <a:gs pos="100000">
                      <a:srgbClr val="FFFFFF"/>
                    </a:gs>
                  </a:gsLst>
                  <a:lin ang="5400000" scaled="0"/>
                </a:gradFill>
              </a:rPr>
              <a:t>FCoE</a:t>
            </a:r>
            <a:r>
              <a:rPr lang="en-US" kern="0" dirty="0">
                <a:gradFill>
                  <a:gsLst>
                    <a:gs pos="0">
                      <a:srgbClr val="FFFFFF"/>
                    </a:gs>
                    <a:gs pos="100000">
                      <a:srgbClr val="FFFFFF"/>
                    </a:gs>
                  </a:gsLst>
                  <a:lin ang="5400000" scaled="0"/>
                </a:gradFill>
              </a:rPr>
              <a:t>, NFS, SMB</a:t>
            </a:r>
            <a:endParaRPr lang="en-US" dirty="0">
              <a:solidFill>
                <a:schemeClr val="tx1">
                  <a:alpha val="99000"/>
                </a:schemeClr>
              </a:solidFill>
            </a:endParaRPr>
          </a:p>
        </p:txBody>
      </p:sp>
      <p:sp>
        <p:nvSpPr>
          <p:cNvPr id="67" name="Left Brace 66"/>
          <p:cNvSpPr/>
          <p:nvPr/>
        </p:nvSpPr>
        <p:spPr>
          <a:xfrm>
            <a:off x="-453730" y="4787114"/>
            <a:ext cx="473193" cy="2217381"/>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36"/>
          </a:p>
        </p:txBody>
      </p:sp>
      <p:cxnSp>
        <p:nvCxnSpPr>
          <p:cNvPr id="71" name="Straight Connector 70"/>
          <p:cNvCxnSpPr/>
          <p:nvPr/>
        </p:nvCxnSpPr>
        <p:spPr>
          <a:xfrm>
            <a:off x="7875384" y="2176938"/>
            <a:ext cx="0" cy="316492"/>
          </a:xfrm>
          <a:prstGeom prst="line">
            <a:avLst/>
          </a:prstGeom>
        </p:spPr>
        <p:style>
          <a:lnRef idx="3">
            <a:schemeClr val="accent3"/>
          </a:lnRef>
          <a:fillRef idx="0">
            <a:schemeClr val="accent3"/>
          </a:fillRef>
          <a:effectRef idx="2">
            <a:schemeClr val="accent3"/>
          </a:effectRef>
          <a:fontRef idx="minor">
            <a:schemeClr val="tx1"/>
          </a:fontRef>
        </p:style>
      </p:cxnSp>
      <p:grpSp>
        <p:nvGrpSpPr>
          <p:cNvPr id="89" name="Group 88"/>
          <p:cNvGrpSpPr/>
          <p:nvPr/>
        </p:nvGrpSpPr>
        <p:grpSpPr>
          <a:xfrm>
            <a:off x="4857454" y="961391"/>
            <a:ext cx="7372324" cy="1536815"/>
            <a:chOff x="4760189" y="942626"/>
            <a:chExt cx="7228425" cy="1506818"/>
          </a:xfrm>
        </p:grpSpPr>
        <p:grpSp>
          <p:nvGrpSpPr>
            <p:cNvPr id="88" name="Group 87"/>
            <p:cNvGrpSpPr/>
            <p:nvPr/>
          </p:nvGrpSpPr>
          <p:grpSpPr>
            <a:xfrm>
              <a:off x="4760189" y="942626"/>
              <a:ext cx="7228425" cy="897240"/>
              <a:chOff x="4760189" y="942626"/>
              <a:chExt cx="7228425" cy="897240"/>
            </a:xfrm>
          </p:grpSpPr>
          <p:grpSp>
            <p:nvGrpSpPr>
              <p:cNvPr id="28" name="Group 27"/>
              <p:cNvGrpSpPr/>
              <p:nvPr/>
            </p:nvGrpSpPr>
            <p:grpSpPr>
              <a:xfrm>
                <a:off x="4760189" y="942626"/>
                <a:ext cx="3293185" cy="401101"/>
                <a:chOff x="1224048" y="4876800"/>
                <a:chExt cx="3293185" cy="401101"/>
              </a:xfrm>
            </p:grpSpPr>
            <p:sp>
              <p:nvSpPr>
                <p:cNvPr id="30" name="Can 29"/>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1" name="Can 30"/>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2" name="Can 31"/>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3" name="Can 32"/>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22" name="Group 21"/>
              <p:cNvGrpSpPr/>
              <p:nvPr/>
            </p:nvGrpSpPr>
            <p:grpSpPr>
              <a:xfrm>
                <a:off x="5197437" y="1427717"/>
                <a:ext cx="3293185" cy="401101"/>
                <a:chOff x="1224048" y="4876800"/>
                <a:chExt cx="3293185" cy="401101"/>
              </a:xfrm>
            </p:grpSpPr>
            <p:sp>
              <p:nvSpPr>
                <p:cNvPr id="26" name="Can 2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7" name="Can 2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9" name="Can 28"/>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4" name="Can 33"/>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35" name="Group 34"/>
              <p:cNvGrpSpPr/>
              <p:nvPr/>
            </p:nvGrpSpPr>
            <p:grpSpPr>
              <a:xfrm>
                <a:off x="8258181" y="948150"/>
                <a:ext cx="3293185" cy="401101"/>
                <a:chOff x="1224048" y="4876800"/>
                <a:chExt cx="3293185" cy="401101"/>
              </a:xfrm>
            </p:grpSpPr>
            <p:sp>
              <p:nvSpPr>
                <p:cNvPr id="36" name="Can 3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7" name="Can 3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8" name="Can 37"/>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9" name="Can 38"/>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40" name="Group 39"/>
              <p:cNvGrpSpPr/>
              <p:nvPr/>
            </p:nvGrpSpPr>
            <p:grpSpPr>
              <a:xfrm>
                <a:off x="8695429" y="1438765"/>
                <a:ext cx="3293185" cy="401101"/>
                <a:chOff x="1224048" y="4876800"/>
                <a:chExt cx="3293185" cy="401101"/>
              </a:xfrm>
            </p:grpSpPr>
            <p:sp>
              <p:nvSpPr>
                <p:cNvPr id="41" name="Can 40"/>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4" name="Can 43"/>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5" name="Can 44"/>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6" name="Can 45"/>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grpSp>
          <p:nvGrpSpPr>
            <p:cNvPr id="87" name="Group 86"/>
            <p:cNvGrpSpPr/>
            <p:nvPr/>
          </p:nvGrpSpPr>
          <p:grpSpPr>
            <a:xfrm>
              <a:off x="5532284" y="1828818"/>
              <a:ext cx="6121485" cy="620626"/>
              <a:chOff x="5532284" y="1828818"/>
              <a:chExt cx="6121485" cy="620626"/>
            </a:xfrm>
          </p:grpSpPr>
          <p:cxnSp>
            <p:nvCxnSpPr>
              <p:cNvPr id="4" name="Elbow Connector 3"/>
              <p:cNvCxnSpPr>
                <a:stCxn id="20" idx="0"/>
                <a:endCxn id="26" idx="3"/>
              </p:cNvCxnSpPr>
              <p:nvPr/>
            </p:nvCxnSpPr>
            <p:spPr>
              <a:xfrm rot="16200000" flipV="1">
                <a:off x="6314821" y="1046281"/>
                <a:ext cx="620625" cy="218569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Elbow Connector 7"/>
              <p:cNvCxnSpPr>
                <a:stCxn id="20" idx="0"/>
                <a:endCxn id="27" idx="3"/>
              </p:cNvCxnSpPr>
              <p:nvPr/>
            </p:nvCxnSpPr>
            <p:spPr>
              <a:xfrm rot="16200000" flipV="1">
                <a:off x="6752070" y="1483530"/>
                <a:ext cx="620625" cy="131120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Elbow Connector 9"/>
              <p:cNvCxnSpPr>
                <a:stCxn id="20" idx="0"/>
                <a:endCxn id="29" idx="3"/>
              </p:cNvCxnSpPr>
              <p:nvPr/>
            </p:nvCxnSpPr>
            <p:spPr>
              <a:xfrm rot="16200000" flipV="1">
                <a:off x="7189319" y="1920779"/>
                <a:ext cx="620625" cy="43670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Elbow Connector 11"/>
              <p:cNvCxnSpPr>
                <a:stCxn id="20" idx="0"/>
                <a:endCxn id="34" idx="3"/>
              </p:cNvCxnSpPr>
              <p:nvPr/>
            </p:nvCxnSpPr>
            <p:spPr>
              <a:xfrm rot="5400000" flipH="1" flipV="1">
                <a:off x="7626567" y="1920234"/>
                <a:ext cx="620625" cy="43779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Elbow Connector 13"/>
              <p:cNvCxnSpPr>
                <a:stCxn id="20" idx="0"/>
                <a:endCxn id="41" idx="3"/>
              </p:cNvCxnSpPr>
              <p:nvPr/>
            </p:nvCxnSpPr>
            <p:spPr>
              <a:xfrm rot="5400000" flipH="1" flipV="1">
                <a:off x="8069340" y="1488509"/>
                <a:ext cx="609577" cy="131229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Elbow Connector 15"/>
              <p:cNvCxnSpPr>
                <a:stCxn id="20" idx="0"/>
                <a:endCxn id="44" idx="3"/>
              </p:cNvCxnSpPr>
              <p:nvPr/>
            </p:nvCxnSpPr>
            <p:spPr>
              <a:xfrm rot="5400000" flipH="1" flipV="1">
                <a:off x="8506589" y="1051260"/>
                <a:ext cx="609577" cy="218679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7" name="Elbow Connector 46"/>
              <p:cNvCxnSpPr>
                <a:stCxn id="20" idx="0"/>
                <a:endCxn id="45" idx="3"/>
              </p:cNvCxnSpPr>
              <p:nvPr/>
            </p:nvCxnSpPr>
            <p:spPr>
              <a:xfrm rot="5400000" flipH="1" flipV="1">
                <a:off x="8943838" y="614011"/>
                <a:ext cx="609577" cy="306128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9" name="Elbow Connector 48"/>
              <p:cNvCxnSpPr>
                <a:stCxn id="20" idx="0"/>
                <a:endCxn id="46" idx="3"/>
              </p:cNvCxnSpPr>
              <p:nvPr/>
            </p:nvCxnSpPr>
            <p:spPr>
              <a:xfrm rot="5400000" flipH="1" flipV="1">
                <a:off x="9381087" y="176762"/>
                <a:ext cx="609577" cy="3935787"/>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4" name="Straight Connector 73"/>
              <p:cNvCxnSpPr/>
              <p:nvPr/>
            </p:nvCxnSpPr>
            <p:spPr>
              <a:xfrm>
                <a:off x="6973059"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Straight Connector 74"/>
              <p:cNvCxnSpPr/>
              <p:nvPr/>
            </p:nvCxnSpPr>
            <p:spPr>
              <a:xfrm>
                <a:off x="9494150"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Straight Connector 75"/>
              <p:cNvCxnSpPr/>
              <p:nvPr/>
            </p:nvCxnSpPr>
            <p:spPr>
              <a:xfrm>
                <a:off x="10269486" y="2134447"/>
                <a:ext cx="0" cy="310314"/>
              </a:xfrm>
              <a:prstGeom prst="line">
                <a:avLst/>
              </a:prstGeom>
            </p:spPr>
            <p:style>
              <a:lnRef idx="3">
                <a:schemeClr val="accent3"/>
              </a:lnRef>
              <a:fillRef idx="0">
                <a:schemeClr val="accent3"/>
              </a:fillRef>
              <a:effectRef idx="2">
                <a:schemeClr val="accent3"/>
              </a:effectRef>
              <a:fontRef idx="minor">
                <a:schemeClr val="tx1"/>
              </a:fontRef>
            </p:style>
          </p:cxnSp>
        </p:grpSp>
      </p:grpSp>
      <p:sp>
        <p:nvSpPr>
          <p:cNvPr id="70" name="Rectangle 69"/>
          <p:cNvSpPr>
            <a:spLocks/>
          </p:cNvSpPr>
          <p:nvPr/>
        </p:nvSpPr>
        <p:spPr>
          <a:xfrm>
            <a:off x="9258147" y="2487293"/>
            <a:ext cx="2308130" cy="2077269"/>
          </a:xfrm>
          <a:prstGeom prst="rect">
            <a:avLst/>
          </a:prstGeom>
          <a:solidFill>
            <a:schemeClr val="tx2"/>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72" name="Straight Connector 71"/>
          <p:cNvCxnSpPr>
            <a:stCxn id="70" idx="1"/>
            <a:endCxn id="70" idx="3"/>
          </p:cNvCxnSpPr>
          <p:nvPr/>
        </p:nvCxnSpPr>
        <p:spPr>
          <a:xfrm>
            <a:off x="9258147" y="3525928"/>
            <a:ext cx="2308130" cy="0"/>
          </a:xfrm>
          <a:prstGeom prst="line">
            <a:avLst/>
          </a:prstGeom>
          <a:ln>
            <a:solidFill>
              <a:schemeClr val="tx1"/>
            </a:solidFill>
            <a:prstDash val="sysDot"/>
          </a:ln>
        </p:spPr>
        <p:style>
          <a:lnRef idx="3">
            <a:schemeClr val="accent3"/>
          </a:lnRef>
          <a:fillRef idx="0">
            <a:schemeClr val="accent3"/>
          </a:fillRef>
          <a:effectRef idx="2">
            <a:schemeClr val="accent3"/>
          </a:effectRef>
          <a:fontRef idx="minor">
            <a:schemeClr val="tx1"/>
          </a:fontRef>
        </p:style>
      </p:cxnSp>
      <p:sp>
        <p:nvSpPr>
          <p:cNvPr id="73" name="TextBox 72"/>
          <p:cNvSpPr txBox="1"/>
          <p:nvPr/>
        </p:nvSpPr>
        <p:spPr>
          <a:xfrm>
            <a:off x="9258147" y="2476030"/>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Parity etc. </a:t>
            </a:r>
          </a:p>
        </p:txBody>
      </p:sp>
      <p:sp>
        <p:nvSpPr>
          <p:cNvPr id="77" name="TextBox 76"/>
          <p:cNvSpPr txBox="1"/>
          <p:nvPr/>
        </p:nvSpPr>
        <p:spPr>
          <a:xfrm>
            <a:off x="9249198" y="3557502"/>
            <a:ext cx="2347541" cy="1023849"/>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836"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sz="1836" kern="0" dirty="0" err="1">
                <a:gradFill>
                  <a:gsLst>
                    <a:gs pos="0">
                      <a:srgbClr val="FFFFFF"/>
                    </a:gs>
                    <a:gs pos="100000">
                      <a:srgbClr val="FFFFFF"/>
                    </a:gs>
                  </a:gsLst>
                  <a:lin ang="5400000" scaled="0"/>
                </a:gradFill>
              </a:rPr>
              <a:t>iSCSI</a:t>
            </a:r>
            <a:r>
              <a:rPr lang="en-US" sz="1836" kern="0" dirty="0">
                <a:gradFill>
                  <a:gsLst>
                    <a:gs pos="0">
                      <a:srgbClr val="FFFFFF"/>
                    </a:gs>
                    <a:gs pos="100000">
                      <a:srgbClr val="FFFFFF"/>
                    </a:gs>
                  </a:gsLst>
                  <a:lin ang="5400000" scaled="0"/>
                </a:gradFill>
              </a:rPr>
              <a:t>, FC, </a:t>
            </a:r>
            <a:r>
              <a:rPr lang="en-US" sz="1836" kern="0" dirty="0" err="1">
                <a:gradFill>
                  <a:gsLst>
                    <a:gs pos="0">
                      <a:srgbClr val="FFFFFF"/>
                    </a:gs>
                    <a:gs pos="100000">
                      <a:srgbClr val="FFFFFF"/>
                    </a:gs>
                  </a:gsLst>
                  <a:lin ang="5400000" scaled="0"/>
                </a:gradFill>
              </a:rPr>
              <a:t>FCoE</a:t>
            </a:r>
            <a:r>
              <a:rPr lang="en-US" sz="1836" kern="0" dirty="0">
                <a:gradFill>
                  <a:gsLst>
                    <a:gs pos="0">
                      <a:srgbClr val="FFFFFF"/>
                    </a:gs>
                    <a:gs pos="100000">
                      <a:srgbClr val="FFFFFF"/>
                    </a:gs>
                  </a:gsLst>
                  <a:lin ang="5400000" scaled="0"/>
                </a:gradFill>
              </a:rPr>
              <a:t>, NFS, SMB</a:t>
            </a:r>
            <a:endParaRPr lang="en-US" sz="1836" dirty="0">
              <a:solidFill>
                <a:schemeClr val="tx1">
                  <a:alpha val="99000"/>
                </a:schemeClr>
              </a:solidFill>
            </a:endParaRPr>
          </a:p>
        </p:txBody>
      </p:sp>
      <p:sp>
        <p:nvSpPr>
          <p:cNvPr id="79" name="TextBox 78"/>
          <p:cNvSpPr txBox="1"/>
          <p:nvPr/>
        </p:nvSpPr>
        <p:spPr>
          <a:xfrm>
            <a:off x="6730636" y="5051602"/>
            <a:ext cx="4835640" cy="649388"/>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kern="0" dirty="0">
                <a:gradFill>
                  <a:gsLst>
                    <a:gs pos="0">
                      <a:srgbClr val="FFFFFF"/>
                    </a:gs>
                    <a:gs pos="100000">
                      <a:srgbClr val="FFFFFF"/>
                    </a:gs>
                  </a:gsLst>
                  <a:lin ang="5400000" scaled="0"/>
                </a:gradFill>
              </a:rPr>
              <a:t>Deploy two or more for a Scale Out CA Solution</a:t>
            </a:r>
            <a:endParaRPr lang="en-US" sz="1632" dirty="0">
              <a:solidFill>
                <a:schemeClr val="tx1">
                  <a:alpha val="99000"/>
                </a:schemeClr>
              </a:solidFill>
            </a:endParaRPr>
          </a:p>
        </p:txBody>
      </p:sp>
      <p:grpSp>
        <p:nvGrpSpPr>
          <p:cNvPr id="90" name="Group 89"/>
          <p:cNvGrpSpPr/>
          <p:nvPr/>
        </p:nvGrpSpPr>
        <p:grpSpPr>
          <a:xfrm>
            <a:off x="5429072" y="5700990"/>
            <a:ext cx="6928804" cy="1138101"/>
            <a:chOff x="5320650" y="5589713"/>
            <a:chExt cx="6793562" cy="1115887"/>
          </a:xfrm>
        </p:grpSpPr>
        <p:sp>
          <p:nvSpPr>
            <p:cNvPr id="19" name="Rectangle 18"/>
            <p:cNvSpPr>
              <a:spLocks/>
            </p:cNvSpPr>
            <p:nvPr/>
          </p:nvSpPr>
          <p:spPr>
            <a:xfrm>
              <a:off x="5320650"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48" name="Rectangle 47"/>
            <p:cNvSpPr>
              <a:spLocks/>
            </p:cNvSpPr>
            <p:nvPr/>
          </p:nvSpPr>
          <p:spPr>
            <a:xfrm>
              <a:off x="5652961"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0" name="Rectangle 49"/>
            <p:cNvSpPr>
              <a:spLocks/>
            </p:cNvSpPr>
            <p:nvPr/>
          </p:nvSpPr>
          <p:spPr>
            <a:xfrm>
              <a:off x="6967244"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1" name="Rectangle 50"/>
            <p:cNvSpPr>
              <a:spLocks/>
            </p:cNvSpPr>
            <p:nvPr/>
          </p:nvSpPr>
          <p:spPr>
            <a:xfrm>
              <a:off x="7299555"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2" name="Rectangle 51"/>
            <p:cNvSpPr>
              <a:spLocks/>
            </p:cNvSpPr>
            <p:nvPr/>
          </p:nvSpPr>
          <p:spPr>
            <a:xfrm>
              <a:off x="8581283"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3" name="Rectangle 52"/>
            <p:cNvSpPr>
              <a:spLocks/>
            </p:cNvSpPr>
            <p:nvPr/>
          </p:nvSpPr>
          <p:spPr>
            <a:xfrm>
              <a:off x="8913594"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4" name="Rectangle 53"/>
            <p:cNvSpPr>
              <a:spLocks/>
            </p:cNvSpPr>
            <p:nvPr/>
          </p:nvSpPr>
          <p:spPr>
            <a:xfrm>
              <a:off x="10227877"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5" name="Rectangle 54"/>
            <p:cNvSpPr>
              <a:spLocks/>
            </p:cNvSpPr>
            <p:nvPr/>
          </p:nvSpPr>
          <p:spPr>
            <a:xfrm>
              <a:off x="10560188"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cxnSp>
          <p:nvCxnSpPr>
            <p:cNvPr id="80" name="Straight Arrow Connector 79"/>
            <p:cNvCxnSpPr>
              <a:stCxn id="19" idx="0"/>
              <a:endCxn id="79" idx="2"/>
            </p:cNvCxnSpPr>
            <p:nvPr/>
          </p:nvCxnSpPr>
          <p:spPr>
            <a:xfrm flipV="1">
              <a:off x="6097662" y="5589713"/>
              <a:ext cx="2869775"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2" name="Straight Arrow Connector 81"/>
            <p:cNvCxnSpPr>
              <a:stCxn id="54" idx="0"/>
              <a:endCxn id="79" idx="2"/>
            </p:cNvCxnSpPr>
            <p:nvPr/>
          </p:nvCxnSpPr>
          <p:spPr>
            <a:xfrm flipH="1" flipV="1">
              <a:off x="8967437" y="5589713"/>
              <a:ext cx="2037452"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4" name="Straight Arrow Connector 83"/>
            <p:cNvCxnSpPr>
              <a:stCxn id="52" idx="0"/>
              <a:endCxn id="79" idx="2"/>
            </p:cNvCxnSpPr>
            <p:nvPr/>
          </p:nvCxnSpPr>
          <p:spPr>
            <a:xfrm flipH="1" flipV="1">
              <a:off x="8967437" y="5589713"/>
              <a:ext cx="390858"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a:stCxn id="50" idx="0"/>
              <a:endCxn id="79" idx="2"/>
            </p:cNvCxnSpPr>
            <p:nvPr/>
          </p:nvCxnSpPr>
          <p:spPr>
            <a:xfrm flipV="1">
              <a:off x="7744256" y="5589713"/>
              <a:ext cx="1223181"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
        <p:nvSpPr>
          <p:cNvPr id="91" name="TextBox 90"/>
          <p:cNvSpPr txBox="1"/>
          <p:nvPr/>
        </p:nvSpPr>
        <p:spPr>
          <a:xfrm>
            <a:off x="5025590" y="1980172"/>
            <a:ext cx="577452"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SAS</a:t>
            </a:r>
            <a:endParaRPr lang="en-US" sz="1632" dirty="0">
              <a:solidFill>
                <a:schemeClr val="tx1">
                  <a:alpha val="99000"/>
                </a:schemeClr>
              </a:solidFill>
            </a:endParaRPr>
          </a:p>
        </p:txBody>
      </p:sp>
      <p:sp>
        <p:nvSpPr>
          <p:cNvPr id="68" name="TextBox 67"/>
          <p:cNvSpPr txBox="1"/>
          <p:nvPr/>
        </p:nvSpPr>
        <p:spPr>
          <a:xfrm>
            <a:off x="4208565" y="5189944"/>
            <a:ext cx="2191113" cy="700594"/>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Ethernet: 1Gb/10Gb</a:t>
            </a:r>
          </a:p>
          <a:p>
            <a:pPr>
              <a:lnSpc>
                <a:spcPct val="90000"/>
              </a:lnSpc>
              <a:spcBef>
                <a:spcPct val="20000"/>
              </a:spcBef>
              <a:buSzPct val="90000"/>
            </a:pPr>
            <a:r>
              <a:rPr lang="en-US" sz="1632" b="1" kern="0" dirty="0">
                <a:gradFill>
                  <a:gsLst>
                    <a:gs pos="0">
                      <a:srgbClr val="FFFFFF"/>
                    </a:gs>
                    <a:gs pos="100000">
                      <a:srgbClr val="FFFFFF"/>
                    </a:gs>
                  </a:gsLst>
                  <a:lin ang="5400000" scaled="0"/>
                </a:gradFill>
              </a:rPr>
              <a:t>FC: 1/2/4/8/16 Gb</a:t>
            </a:r>
            <a:endParaRPr lang="en-US" sz="1632" dirty="0">
              <a:solidFill>
                <a:schemeClr val="tx1">
                  <a:alpha val="99000"/>
                </a:schemeClr>
              </a:solidFill>
            </a:endParaRPr>
          </a:p>
        </p:txBody>
      </p:sp>
    </p:spTree>
    <p:extLst>
      <p:ext uri="{BB962C8B-B14F-4D97-AF65-F5344CB8AC3E}">
        <p14:creationId xmlns:p14="http://schemas.microsoft.com/office/powerpoint/2010/main" val="542959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500"/>
                                        <p:tgtEl>
                                          <p:spTgt spid="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fade">
                                      <p:cBhvr>
                                        <p:cTn id="88" dur="500"/>
                                        <p:tgtEl>
                                          <p:spTgt spid="7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fade">
                                      <p:cBhvr>
                                        <p:cTn id="96" dur="500"/>
                                        <p:tgtEl>
                                          <p:spTgt spid="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63" grpId="0"/>
      <p:bldP spid="64" grpId="0"/>
      <p:bldP spid="65" grpId="0" animBg="1"/>
      <p:bldP spid="66" grpId="0" animBg="1"/>
      <p:bldP spid="70" grpId="0" animBg="1"/>
      <p:bldP spid="73" grpId="0" animBg="1"/>
      <p:bldP spid="77" grpId="0" animBg="1"/>
      <p:bldP spid="79" grpId="0"/>
      <p:bldP spid="91"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217430" y="2369441"/>
            <a:ext cx="5643305" cy="2735945"/>
          </a:xfrm>
          <a:prstGeom prst="rect">
            <a:avLst/>
          </a:prstGeom>
          <a:solidFill>
            <a:schemeClr val="accent1">
              <a:alpha val="10196"/>
            </a:schemeClr>
          </a:solidFill>
          <a:ln w="25400" cap="flat" cmpd="sng" algn="ctr">
            <a:solidFill>
              <a:srgbClr val="FFFFFF">
                <a:lumMod val="75000"/>
                <a:lumOff val="25000"/>
              </a:srgbClr>
            </a:solidFill>
            <a:prstDash val="lgDash"/>
          </a:ln>
          <a:effectLst/>
        </p:spPr>
        <p:txBody>
          <a:bodyPr lIns="124148" tIns="62074" rIns="124148" bIns="62074" rtlCol="0" anchor="b"/>
          <a:lstStyle/>
          <a:p>
            <a:pPr algn="ctr" defTabSz="932559">
              <a:defRPr/>
            </a:pPr>
            <a:r>
              <a:rPr lang="en-US" sz="2040" b="1" kern="0" dirty="0">
                <a:solidFill>
                  <a:srgbClr val="FFFFFF"/>
                </a:solidFill>
                <a:latin typeface="Segoe UI Semibold"/>
              </a:rPr>
              <a:t>Clustered</a:t>
            </a:r>
          </a:p>
        </p:txBody>
      </p:sp>
      <p:sp>
        <p:nvSpPr>
          <p:cNvPr id="5" name="Title 4"/>
          <p:cNvSpPr>
            <a:spLocks noGrp="1"/>
          </p:cNvSpPr>
          <p:nvPr>
            <p:ph type="title"/>
          </p:nvPr>
        </p:nvSpPr>
        <p:spPr>
          <a:xfrm>
            <a:off x="274320" y="158669"/>
            <a:ext cx="11889564" cy="917575"/>
          </a:xfrm>
        </p:spPr>
        <p:txBody>
          <a:bodyPr>
            <a:normAutofit fontScale="90000"/>
          </a:bodyPr>
          <a:lstStyle/>
          <a:p>
            <a:r>
              <a:rPr lang="en-US" dirty="0" smtClean="0"/>
              <a:t>Windows Server 2012 R2 File Server &amp; Spaces</a:t>
            </a:r>
            <a:endParaRPr lang="en-US" b="0" dirty="0"/>
          </a:p>
        </p:txBody>
      </p:sp>
      <p:sp>
        <p:nvSpPr>
          <p:cNvPr id="20" name="Rectangle 19"/>
          <p:cNvSpPr>
            <a:spLocks/>
          </p:cNvSpPr>
          <p:nvPr/>
        </p:nvSpPr>
        <p:spPr>
          <a:xfrm>
            <a:off x="6720063" y="2498205"/>
            <a:ext cx="2308130" cy="2077269"/>
          </a:xfrm>
          <a:prstGeom prst="rect">
            <a:avLst/>
          </a:prstGeom>
          <a:solidFill>
            <a:schemeClr val="accent1"/>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62" name="Straight Connector 61"/>
          <p:cNvCxnSpPr>
            <a:stCxn id="20" idx="1"/>
            <a:endCxn id="20" idx="3"/>
          </p:cNvCxnSpPr>
          <p:nvPr/>
        </p:nvCxnSpPr>
        <p:spPr>
          <a:xfrm>
            <a:off x="6720063" y="3536840"/>
            <a:ext cx="230813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a:off x="1181070" y="2765108"/>
            <a:ext cx="5035478" cy="941817"/>
          </a:xfrm>
          <a:prstGeom prst="rect">
            <a:avLst/>
          </a:prstGeom>
          <a:noFill/>
        </p:spPr>
        <p:txBody>
          <a:bodyPr wrap="square" lIns="93260" tIns="93260" rIns="93260" bIns="93260" rtlCol="0">
            <a:spAutoFit/>
          </a:bodyPr>
          <a:lstStyle/>
          <a:p>
            <a:pPr>
              <a:lnSpc>
                <a:spcPct val="90000"/>
              </a:lnSpc>
              <a:spcBef>
                <a:spcPct val="20000"/>
              </a:spcBef>
              <a:buSzPct val="90000"/>
            </a:pPr>
            <a:r>
              <a:rPr lang="en-US" sz="2448" b="1" kern="0" dirty="0">
                <a:gradFill>
                  <a:gsLst>
                    <a:gs pos="0">
                      <a:srgbClr val="FFFFFF"/>
                    </a:gs>
                    <a:gs pos="100000">
                      <a:srgbClr val="FFFFFF"/>
                    </a:gs>
                  </a:gsLst>
                  <a:lin ang="5400000" scaled="0"/>
                </a:gradFill>
              </a:rPr>
              <a:t>Windows Server </a:t>
            </a:r>
            <a:r>
              <a:rPr lang="en-US" sz="2448" b="1" kern="0" dirty="0" smtClean="0">
                <a:gradFill>
                  <a:gsLst>
                    <a:gs pos="0">
                      <a:srgbClr val="FFFFFF"/>
                    </a:gs>
                    <a:gs pos="100000">
                      <a:srgbClr val="FFFFFF"/>
                    </a:gs>
                  </a:gsLst>
                  <a:lin ang="5400000" scaled="0"/>
                </a:gradFill>
              </a:rPr>
              <a:t>2012 Spaces</a:t>
            </a:r>
          </a:p>
          <a:p>
            <a:pPr>
              <a:lnSpc>
                <a:spcPct val="90000"/>
              </a:lnSpc>
              <a:spcBef>
                <a:spcPct val="20000"/>
              </a:spcBef>
              <a:buSzPct val="90000"/>
            </a:pPr>
            <a:r>
              <a:rPr lang="en-US" sz="2448" b="1" u="sng" kern="0" dirty="0" smtClean="0">
                <a:gradFill>
                  <a:gsLst>
                    <a:gs pos="0">
                      <a:srgbClr val="FFFFFF"/>
                    </a:gs>
                    <a:gs pos="100000">
                      <a:srgbClr val="FFFFFF"/>
                    </a:gs>
                  </a:gsLst>
                  <a:lin ang="5400000" scaled="0"/>
                </a:gradFill>
              </a:rPr>
              <a:t>New in R2: Automatic Tiering</a:t>
            </a:r>
            <a:r>
              <a:rPr lang="en-US" sz="2448" b="1" kern="0" dirty="0" smtClean="0">
                <a:gradFill>
                  <a:gsLst>
                    <a:gs pos="0">
                      <a:srgbClr val="FFFFFF"/>
                    </a:gs>
                    <a:gs pos="100000">
                      <a:srgbClr val="FFFFFF"/>
                    </a:gs>
                  </a:gsLst>
                  <a:lin ang="5400000" scaled="0"/>
                </a:gradFill>
              </a:rPr>
              <a:t>  </a:t>
            </a:r>
            <a:r>
              <a:rPr lang="en-US" sz="2448" b="1" kern="0" dirty="0">
                <a:gradFill>
                  <a:gsLst>
                    <a:gs pos="0">
                      <a:srgbClr val="FFFFFF"/>
                    </a:gs>
                    <a:gs pos="100000">
                      <a:srgbClr val="FFFFFF"/>
                    </a:gs>
                  </a:gsLst>
                  <a:lin ang="5400000" scaled="0"/>
                </a:gradFill>
                <a:sym typeface="Wingdings" panose="05000000000000000000" pitchFamily="2" charset="2"/>
              </a:rPr>
              <a:t></a:t>
            </a:r>
            <a:endParaRPr lang="en-US" sz="2448" dirty="0">
              <a:solidFill>
                <a:schemeClr val="tx1">
                  <a:alpha val="99000"/>
                </a:schemeClr>
              </a:solidFill>
            </a:endParaRPr>
          </a:p>
        </p:txBody>
      </p:sp>
      <p:sp>
        <p:nvSpPr>
          <p:cNvPr id="64" name="TextBox 63"/>
          <p:cNvSpPr txBox="1"/>
          <p:nvPr/>
        </p:nvSpPr>
        <p:spPr>
          <a:xfrm>
            <a:off x="748959" y="3803098"/>
            <a:ext cx="5463354" cy="534159"/>
          </a:xfrm>
          <a:prstGeom prst="rect">
            <a:avLst/>
          </a:prstGeom>
          <a:noFill/>
        </p:spPr>
        <p:txBody>
          <a:bodyPr wrap="square" lIns="93260" tIns="93260" rIns="93260" bIns="93260" rtlCol="0">
            <a:spAutoFit/>
          </a:bodyPr>
          <a:lstStyle/>
          <a:p>
            <a:pPr>
              <a:lnSpc>
                <a:spcPct val="90000"/>
              </a:lnSpc>
              <a:spcBef>
                <a:spcPct val="20000"/>
              </a:spcBef>
              <a:buSzPct val="90000"/>
            </a:pPr>
            <a:r>
              <a:rPr lang="en-US" sz="2448" b="1" kern="0" dirty="0">
                <a:gradFill>
                  <a:gsLst>
                    <a:gs pos="0">
                      <a:srgbClr val="FFFFFF"/>
                    </a:gs>
                    <a:gs pos="100000">
                      <a:srgbClr val="FFFFFF"/>
                    </a:gs>
                  </a:gsLst>
                  <a:lin ang="5400000" scaled="0"/>
                </a:gradFill>
              </a:rPr>
              <a:t>Windows Server 2012 File Server  </a:t>
            </a:r>
            <a:r>
              <a:rPr lang="en-US" sz="2448" b="1" kern="0" dirty="0">
                <a:gradFill>
                  <a:gsLst>
                    <a:gs pos="0">
                      <a:srgbClr val="FFFFFF"/>
                    </a:gs>
                    <a:gs pos="100000">
                      <a:srgbClr val="FFFFFF"/>
                    </a:gs>
                  </a:gsLst>
                  <a:lin ang="5400000" scaled="0"/>
                </a:gradFill>
                <a:sym typeface="Wingdings" panose="05000000000000000000" pitchFamily="2" charset="2"/>
              </a:rPr>
              <a:t></a:t>
            </a:r>
            <a:endParaRPr lang="en-US" sz="2448" dirty="0">
              <a:solidFill>
                <a:schemeClr val="tx1">
                  <a:alpha val="99000"/>
                </a:schemeClr>
              </a:solidFill>
            </a:endParaRPr>
          </a:p>
        </p:txBody>
      </p:sp>
      <p:sp>
        <p:nvSpPr>
          <p:cNvPr id="65" name="TextBox 64"/>
          <p:cNvSpPr txBox="1"/>
          <p:nvPr/>
        </p:nvSpPr>
        <p:spPr>
          <a:xfrm>
            <a:off x="6727975" y="2487293"/>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etc. </a:t>
            </a:r>
          </a:p>
        </p:txBody>
      </p:sp>
      <p:sp>
        <p:nvSpPr>
          <p:cNvPr id="66" name="TextBox 65"/>
          <p:cNvSpPr txBox="1"/>
          <p:nvPr/>
        </p:nvSpPr>
        <p:spPr>
          <a:xfrm>
            <a:off x="6719026" y="3797697"/>
            <a:ext cx="2317079" cy="742339"/>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kern="0" dirty="0" err="1">
                <a:gradFill>
                  <a:gsLst>
                    <a:gs pos="0">
                      <a:srgbClr val="FFFFFF"/>
                    </a:gs>
                    <a:gs pos="100000">
                      <a:srgbClr val="FFFFFF"/>
                    </a:gs>
                  </a:gsLst>
                  <a:lin ang="5400000" scaled="0"/>
                </a:gradFill>
              </a:rPr>
              <a:t>iSCSI</a:t>
            </a:r>
            <a:r>
              <a:rPr lang="en-US" kern="0" dirty="0">
                <a:gradFill>
                  <a:gsLst>
                    <a:gs pos="0">
                      <a:srgbClr val="FFFFFF"/>
                    </a:gs>
                    <a:gs pos="100000">
                      <a:srgbClr val="FFFFFF"/>
                    </a:gs>
                  </a:gsLst>
                  <a:lin ang="5400000" scaled="0"/>
                </a:gradFill>
              </a:rPr>
              <a:t>, NFS, SMB</a:t>
            </a:r>
            <a:endParaRPr lang="en-US" dirty="0">
              <a:solidFill>
                <a:schemeClr val="tx1">
                  <a:alpha val="99000"/>
                </a:schemeClr>
              </a:solidFill>
            </a:endParaRPr>
          </a:p>
        </p:txBody>
      </p:sp>
      <p:cxnSp>
        <p:nvCxnSpPr>
          <p:cNvPr id="71" name="Straight Connector 70"/>
          <p:cNvCxnSpPr/>
          <p:nvPr/>
        </p:nvCxnSpPr>
        <p:spPr>
          <a:xfrm>
            <a:off x="7875384" y="2176938"/>
            <a:ext cx="0" cy="316492"/>
          </a:xfrm>
          <a:prstGeom prst="line">
            <a:avLst/>
          </a:prstGeom>
        </p:spPr>
        <p:style>
          <a:lnRef idx="3">
            <a:schemeClr val="accent3"/>
          </a:lnRef>
          <a:fillRef idx="0">
            <a:schemeClr val="accent3"/>
          </a:fillRef>
          <a:effectRef idx="2">
            <a:schemeClr val="accent3"/>
          </a:effectRef>
          <a:fontRef idx="minor">
            <a:schemeClr val="tx1"/>
          </a:fontRef>
        </p:style>
      </p:cxnSp>
      <p:grpSp>
        <p:nvGrpSpPr>
          <p:cNvPr id="89" name="Group 88"/>
          <p:cNvGrpSpPr/>
          <p:nvPr/>
        </p:nvGrpSpPr>
        <p:grpSpPr>
          <a:xfrm>
            <a:off x="4857454" y="961391"/>
            <a:ext cx="7372324" cy="1536815"/>
            <a:chOff x="4760189" y="942626"/>
            <a:chExt cx="7228425" cy="1506818"/>
          </a:xfrm>
        </p:grpSpPr>
        <p:grpSp>
          <p:nvGrpSpPr>
            <p:cNvPr id="88" name="Group 87"/>
            <p:cNvGrpSpPr/>
            <p:nvPr/>
          </p:nvGrpSpPr>
          <p:grpSpPr>
            <a:xfrm>
              <a:off x="4760189" y="942626"/>
              <a:ext cx="7228425" cy="897240"/>
              <a:chOff x="4760189" y="942626"/>
              <a:chExt cx="7228425" cy="897240"/>
            </a:xfrm>
          </p:grpSpPr>
          <p:grpSp>
            <p:nvGrpSpPr>
              <p:cNvPr id="28" name="Group 27"/>
              <p:cNvGrpSpPr/>
              <p:nvPr/>
            </p:nvGrpSpPr>
            <p:grpSpPr>
              <a:xfrm>
                <a:off x="4760189" y="942626"/>
                <a:ext cx="3293185" cy="401101"/>
                <a:chOff x="1224048" y="4876800"/>
                <a:chExt cx="3293185" cy="401101"/>
              </a:xfrm>
            </p:grpSpPr>
            <p:sp>
              <p:nvSpPr>
                <p:cNvPr id="30" name="Can 29"/>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1" name="Can 30"/>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2" name="Can 31"/>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3" name="Can 32"/>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22" name="Group 21"/>
              <p:cNvGrpSpPr/>
              <p:nvPr/>
            </p:nvGrpSpPr>
            <p:grpSpPr>
              <a:xfrm>
                <a:off x="5197437" y="1427717"/>
                <a:ext cx="3293185" cy="401101"/>
                <a:chOff x="1224048" y="4876800"/>
                <a:chExt cx="3293185" cy="401101"/>
              </a:xfrm>
            </p:grpSpPr>
            <p:sp>
              <p:nvSpPr>
                <p:cNvPr id="26" name="Can 2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7" name="Can 2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29" name="Can 28"/>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4" name="Can 33"/>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35" name="Group 34"/>
              <p:cNvGrpSpPr/>
              <p:nvPr/>
            </p:nvGrpSpPr>
            <p:grpSpPr>
              <a:xfrm>
                <a:off x="8258181" y="948150"/>
                <a:ext cx="3293185" cy="401101"/>
                <a:chOff x="1224048" y="4876800"/>
                <a:chExt cx="3293185" cy="401101"/>
              </a:xfrm>
            </p:grpSpPr>
            <p:sp>
              <p:nvSpPr>
                <p:cNvPr id="36" name="Can 35"/>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7" name="Can 36"/>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8" name="Can 37"/>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39" name="Can 38"/>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nvGrpSpPr>
              <p:cNvPr id="40" name="Group 39"/>
              <p:cNvGrpSpPr/>
              <p:nvPr/>
            </p:nvGrpSpPr>
            <p:grpSpPr>
              <a:xfrm>
                <a:off x="8695429" y="1438765"/>
                <a:ext cx="3293185" cy="401101"/>
                <a:chOff x="1224048" y="4876800"/>
                <a:chExt cx="3293185" cy="401101"/>
              </a:xfrm>
            </p:grpSpPr>
            <p:sp>
              <p:nvSpPr>
                <p:cNvPr id="41" name="Can 40"/>
                <p:cNvSpPr/>
                <p:nvPr/>
              </p:nvSpPr>
              <p:spPr>
                <a:xfrm>
                  <a:off x="1224048"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4" name="Can 43"/>
                <p:cNvSpPr/>
                <p:nvPr/>
              </p:nvSpPr>
              <p:spPr>
                <a:xfrm>
                  <a:off x="2098546"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5" name="Can 44"/>
                <p:cNvSpPr/>
                <p:nvPr/>
              </p:nvSpPr>
              <p:spPr>
                <a:xfrm>
                  <a:off x="2973044"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sp>
              <p:nvSpPr>
                <p:cNvPr id="46" name="Can 45"/>
                <p:cNvSpPr/>
                <p:nvPr/>
              </p:nvSpPr>
              <p:spPr>
                <a:xfrm>
                  <a:off x="3847542" y="4876800"/>
                  <a:ext cx="669691" cy="401101"/>
                </a:xfrm>
                <a:prstGeom prst="can">
                  <a:avLst/>
                </a:prstGeom>
                <a:solidFill>
                  <a:srgbClr val="FFBE0A"/>
                </a:solidFill>
                <a:ln w="9525" cap="flat" cmpd="sng" algn="ctr">
                  <a:solidFill>
                    <a:srgbClr val="FFBE0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836" kern="0" dirty="0">
                    <a:gradFill>
                      <a:gsLst>
                        <a:gs pos="0">
                          <a:srgbClr val="000000"/>
                        </a:gs>
                        <a:gs pos="100000">
                          <a:srgbClr val="000000"/>
                        </a:gs>
                      </a:gsLst>
                      <a:lin ang="5400000" scaled="0"/>
                    </a:gradFill>
                    <a:latin typeface="Segoe UI"/>
                  </a:endParaRPr>
                </a:p>
              </p:txBody>
            </p:sp>
          </p:grpSp>
        </p:grpSp>
        <p:grpSp>
          <p:nvGrpSpPr>
            <p:cNvPr id="87" name="Group 86"/>
            <p:cNvGrpSpPr/>
            <p:nvPr/>
          </p:nvGrpSpPr>
          <p:grpSpPr>
            <a:xfrm>
              <a:off x="5532284" y="1828818"/>
              <a:ext cx="6121485" cy="620626"/>
              <a:chOff x="5532284" y="1828818"/>
              <a:chExt cx="6121485" cy="620626"/>
            </a:xfrm>
          </p:grpSpPr>
          <p:cxnSp>
            <p:nvCxnSpPr>
              <p:cNvPr id="4" name="Elbow Connector 3"/>
              <p:cNvCxnSpPr>
                <a:stCxn id="20" idx="0"/>
                <a:endCxn id="26" idx="3"/>
              </p:cNvCxnSpPr>
              <p:nvPr/>
            </p:nvCxnSpPr>
            <p:spPr>
              <a:xfrm rot="16200000" flipV="1">
                <a:off x="6314821" y="1046281"/>
                <a:ext cx="620625" cy="218569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Elbow Connector 7"/>
              <p:cNvCxnSpPr>
                <a:stCxn id="20" idx="0"/>
                <a:endCxn id="27" idx="3"/>
              </p:cNvCxnSpPr>
              <p:nvPr/>
            </p:nvCxnSpPr>
            <p:spPr>
              <a:xfrm rot="16200000" flipV="1">
                <a:off x="6752070" y="1483530"/>
                <a:ext cx="620625" cy="131120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Elbow Connector 9"/>
              <p:cNvCxnSpPr>
                <a:stCxn id="20" idx="0"/>
                <a:endCxn id="29" idx="3"/>
              </p:cNvCxnSpPr>
              <p:nvPr/>
            </p:nvCxnSpPr>
            <p:spPr>
              <a:xfrm rot="16200000" flipV="1">
                <a:off x="7189319" y="1920779"/>
                <a:ext cx="620625" cy="43670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2" name="Elbow Connector 11"/>
              <p:cNvCxnSpPr>
                <a:stCxn id="20" idx="0"/>
                <a:endCxn id="34" idx="3"/>
              </p:cNvCxnSpPr>
              <p:nvPr/>
            </p:nvCxnSpPr>
            <p:spPr>
              <a:xfrm rot="5400000" flipH="1" flipV="1">
                <a:off x="7626567" y="1920234"/>
                <a:ext cx="620625" cy="437795"/>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Elbow Connector 13"/>
              <p:cNvCxnSpPr>
                <a:stCxn id="20" idx="0"/>
                <a:endCxn id="41" idx="3"/>
              </p:cNvCxnSpPr>
              <p:nvPr/>
            </p:nvCxnSpPr>
            <p:spPr>
              <a:xfrm rot="5400000" flipH="1" flipV="1">
                <a:off x="8069340" y="1488509"/>
                <a:ext cx="609577" cy="131229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Elbow Connector 15"/>
              <p:cNvCxnSpPr>
                <a:stCxn id="20" idx="0"/>
                <a:endCxn id="44" idx="3"/>
              </p:cNvCxnSpPr>
              <p:nvPr/>
            </p:nvCxnSpPr>
            <p:spPr>
              <a:xfrm rot="5400000" flipH="1" flipV="1">
                <a:off x="8506589" y="1051260"/>
                <a:ext cx="609577" cy="2186791"/>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7" name="Elbow Connector 46"/>
              <p:cNvCxnSpPr>
                <a:stCxn id="20" idx="0"/>
                <a:endCxn id="45" idx="3"/>
              </p:cNvCxnSpPr>
              <p:nvPr/>
            </p:nvCxnSpPr>
            <p:spPr>
              <a:xfrm rot="5400000" flipH="1" flipV="1">
                <a:off x="8943838" y="614011"/>
                <a:ext cx="609577" cy="3061289"/>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9" name="Elbow Connector 48"/>
              <p:cNvCxnSpPr>
                <a:stCxn id="20" idx="0"/>
                <a:endCxn id="46" idx="3"/>
              </p:cNvCxnSpPr>
              <p:nvPr/>
            </p:nvCxnSpPr>
            <p:spPr>
              <a:xfrm rot="5400000" flipH="1" flipV="1">
                <a:off x="9381087" y="176762"/>
                <a:ext cx="609577" cy="3935787"/>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4" name="Straight Connector 73"/>
              <p:cNvCxnSpPr/>
              <p:nvPr/>
            </p:nvCxnSpPr>
            <p:spPr>
              <a:xfrm>
                <a:off x="6973059"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Straight Connector 74"/>
              <p:cNvCxnSpPr/>
              <p:nvPr/>
            </p:nvCxnSpPr>
            <p:spPr>
              <a:xfrm>
                <a:off x="9494150" y="2134447"/>
                <a:ext cx="0" cy="310314"/>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Straight Connector 75"/>
              <p:cNvCxnSpPr/>
              <p:nvPr/>
            </p:nvCxnSpPr>
            <p:spPr>
              <a:xfrm>
                <a:off x="10269486" y="2134447"/>
                <a:ext cx="0" cy="310314"/>
              </a:xfrm>
              <a:prstGeom prst="line">
                <a:avLst/>
              </a:prstGeom>
            </p:spPr>
            <p:style>
              <a:lnRef idx="3">
                <a:schemeClr val="accent3"/>
              </a:lnRef>
              <a:fillRef idx="0">
                <a:schemeClr val="accent3"/>
              </a:fillRef>
              <a:effectRef idx="2">
                <a:schemeClr val="accent3"/>
              </a:effectRef>
              <a:fontRef idx="minor">
                <a:schemeClr val="tx1"/>
              </a:fontRef>
            </p:style>
          </p:cxnSp>
        </p:grpSp>
      </p:grpSp>
      <p:sp>
        <p:nvSpPr>
          <p:cNvPr id="70" name="Rectangle 69"/>
          <p:cNvSpPr>
            <a:spLocks/>
          </p:cNvSpPr>
          <p:nvPr/>
        </p:nvSpPr>
        <p:spPr>
          <a:xfrm>
            <a:off x="9258147" y="2487293"/>
            <a:ext cx="2308130" cy="2077269"/>
          </a:xfrm>
          <a:prstGeom prst="rect">
            <a:avLst/>
          </a:prstGeom>
          <a:solidFill>
            <a:schemeClr val="accent1"/>
          </a:solidFill>
          <a:ln w="9525" cap="flat" cmpd="sng" algn="ctr">
            <a:solidFill>
              <a:schemeClr val="accent1"/>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endParaRPr lang="en-US" sz="2244" b="1" kern="0" dirty="0">
              <a:gradFill>
                <a:gsLst>
                  <a:gs pos="0">
                    <a:srgbClr val="FFFFFF"/>
                  </a:gs>
                  <a:gs pos="100000">
                    <a:srgbClr val="FFFFFF"/>
                  </a:gs>
                </a:gsLst>
                <a:lin ang="5400000" scaled="0"/>
              </a:gradFill>
              <a:latin typeface="Segoe UI"/>
            </a:endParaRPr>
          </a:p>
        </p:txBody>
      </p:sp>
      <p:cxnSp>
        <p:nvCxnSpPr>
          <p:cNvPr id="72" name="Straight Connector 71"/>
          <p:cNvCxnSpPr>
            <a:stCxn id="70" idx="1"/>
            <a:endCxn id="70" idx="3"/>
          </p:cNvCxnSpPr>
          <p:nvPr/>
        </p:nvCxnSpPr>
        <p:spPr>
          <a:xfrm>
            <a:off x="9258147" y="3525928"/>
            <a:ext cx="230813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3" name="TextBox 72"/>
          <p:cNvSpPr txBox="1"/>
          <p:nvPr/>
        </p:nvSpPr>
        <p:spPr>
          <a:xfrm>
            <a:off x="9257265" y="2506011"/>
            <a:ext cx="2308130" cy="1110434"/>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632" kern="0" dirty="0">
                <a:gradFill>
                  <a:gsLst>
                    <a:gs pos="0">
                      <a:srgbClr val="FFFFFF"/>
                    </a:gs>
                    <a:gs pos="100000">
                      <a:srgbClr val="FFFFFF"/>
                    </a:gs>
                  </a:gsLst>
                  <a:lin ang="5400000" scaled="0"/>
                </a:gradFill>
              </a:rPr>
              <a:t>Multiple physical interfaces; Pools disks, presents LUNs, Simple, Mirrored, etc. </a:t>
            </a:r>
          </a:p>
        </p:txBody>
      </p:sp>
      <p:sp>
        <p:nvSpPr>
          <p:cNvPr id="77" name="TextBox 76"/>
          <p:cNvSpPr txBox="1"/>
          <p:nvPr/>
        </p:nvSpPr>
        <p:spPr>
          <a:xfrm>
            <a:off x="9267142" y="3766205"/>
            <a:ext cx="2258749" cy="764552"/>
          </a:xfrm>
          <a:prstGeom prst="rect">
            <a:avLst/>
          </a:prstGeom>
          <a:solidFill>
            <a:schemeClr val="accent1"/>
          </a:solidFill>
        </p:spPr>
        <p:txBody>
          <a:bodyPr wrap="square" lIns="93260" tIns="93260" rIns="93260" bIns="93260" rtlCol="0">
            <a:spAutoFit/>
          </a:bodyPr>
          <a:lstStyle/>
          <a:p>
            <a:pPr algn="ctr">
              <a:lnSpc>
                <a:spcPct val="90000"/>
              </a:lnSpc>
              <a:spcBef>
                <a:spcPct val="20000"/>
              </a:spcBef>
              <a:buSzPct val="90000"/>
            </a:pPr>
            <a:r>
              <a:rPr lang="en-US" sz="1836" kern="0" dirty="0">
                <a:gradFill>
                  <a:gsLst>
                    <a:gs pos="0">
                      <a:srgbClr val="FFFFFF"/>
                    </a:gs>
                    <a:gs pos="100000">
                      <a:srgbClr val="FFFFFF"/>
                    </a:gs>
                  </a:gsLst>
                  <a:lin ang="5400000" scaled="0"/>
                </a:gradFill>
              </a:rPr>
              <a:t>Presents interfaces:</a:t>
            </a:r>
          </a:p>
          <a:p>
            <a:pPr algn="ctr">
              <a:lnSpc>
                <a:spcPct val="90000"/>
              </a:lnSpc>
              <a:spcBef>
                <a:spcPct val="20000"/>
              </a:spcBef>
              <a:buSzPct val="90000"/>
            </a:pPr>
            <a:r>
              <a:rPr lang="en-US" sz="1836" kern="0" dirty="0" err="1">
                <a:gradFill>
                  <a:gsLst>
                    <a:gs pos="0">
                      <a:srgbClr val="FFFFFF"/>
                    </a:gs>
                    <a:gs pos="100000">
                      <a:srgbClr val="FFFFFF"/>
                    </a:gs>
                  </a:gsLst>
                  <a:lin ang="5400000" scaled="0"/>
                </a:gradFill>
              </a:rPr>
              <a:t>iSCSI</a:t>
            </a:r>
            <a:r>
              <a:rPr lang="en-US" sz="1836" kern="0" dirty="0">
                <a:gradFill>
                  <a:gsLst>
                    <a:gs pos="0">
                      <a:srgbClr val="FFFFFF"/>
                    </a:gs>
                    <a:gs pos="100000">
                      <a:srgbClr val="FFFFFF"/>
                    </a:gs>
                  </a:gsLst>
                  <a:lin ang="5400000" scaled="0"/>
                </a:gradFill>
              </a:rPr>
              <a:t>, NFS, SMB</a:t>
            </a:r>
            <a:endParaRPr lang="en-US" sz="1836" dirty="0">
              <a:solidFill>
                <a:schemeClr val="tx1">
                  <a:alpha val="99000"/>
                </a:schemeClr>
              </a:solidFill>
            </a:endParaRPr>
          </a:p>
        </p:txBody>
      </p:sp>
      <p:sp>
        <p:nvSpPr>
          <p:cNvPr id="79" name="TextBox 78"/>
          <p:cNvSpPr txBox="1"/>
          <p:nvPr/>
        </p:nvSpPr>
        <p:spPr>
          <a:xfrm>
            <a:off x="6730636" y="5051602"/>
            <a:ext cx="4835640" cy="649388"/>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b="1" kern="0" dirty="0">
                <a:gradFill>
                  <a:gsLst>
                    <a:gs pos="0">
                      <a:srgbClr val="FFFFFF"/>
                    </a:gs>
                    <a:gs pos="100000">
                      <a:srgbClr val="FFFFFF"/>
                    </a:gs>
                  </a:gsLst>
                  <a:lin ang="5400000" scaled="0"/>
                </a:gradFill>
              </a:rPr>
              <a:t>Deploy two or more for a Scale Out CA Solution</a:t>
            </a:r>
            <a:endParaRPr lang="en-US" sz="1632" dirty="0">
              <a:solidFill>
                <a:schemeClr val="tx1">
                  <a:alpha val="99000"/>
                </a:schemeClr>
              </a:solidFill>
            </a:endParaRPr>
          </a:p>
        </p:txBody>
      </p:sp>
      <p:grpSp>
        <p:nvGrpSpPr>
          <p:cNvPr id="90" name="Group 89"/>
          <p:cNvGrpSpPr/>
          <p:nvPr/>
        </p:nvGrpSpPr>
        <p:grpSpPr>
          <a:xfrm>
            <a:off x="5429072" y="5700990"/>
            <a:ext cx="6928804" cy="1138101"/>
            <a:chOff x="5320650" y="5589713"/>
            <a:chExt cx="6793562" cy="1115887"/>
          </a:xfrm>
        </p:grpSpPr>
        <p:sp>
          <p:nvSpPr>
            <p:cNvPr id="19" name="Rectangle 18"/>
            <p:cNvSpPr>
              <a:spLocks/>
            </p:cNvSpPr>
            <p:nvPr/>
          </p:nvSpPr>
          <p:spPr>
            <a:xfrm>
              <a:off x="5320650"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48" name="Rectangle 47"/>
            <p:cNvSpPr>
              <a:spLocks/>
            </p:cNvSpPr>
            <p:nvPr/>
          </p:nvSpPr>
          <p:spPr>
            <a:xfrm>
              <a:off x="5652961"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0" name="Rectangle 49"/>
            <p:cNvSpPr>
              <a:spLocks/>
            </p:cNvSpPr>
            <p:nvPr/>
          </p:nvSpPr>
          <p:spPr>
            <a:xfrm>
              <a:off x="6967244"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1" name="Rectangle 50"/>
            <p:cNvSpPr>
              <a:spLocks/>
            </p:cNvSpPr>
            <p:nvPr/>
          </p:nvSpPr>
          <p:spPr>
            <a:xfrm>
              <a:off x="7299555"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2" name="Rectangle 51"/>
            <p:cNvSpPr>
              <a:spLocks/>
            </p:cNvSpPr>
            <p:nvPr/>
          </p:nvSpPr>
          <p:spPr>
            <a:xfrm>
              <a:off x="8581283"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3" name="Rectangle 52"/>
            <p:cNvSpPr>
              <a:spLocks/>
            </p:cNvSpPr>
            <p:nvPr/>
          </p:nvSpPr>
          <p:spPr>
            <a:xfrm>
              <a:off x="8913594"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sp>
          <p:nvSpPr>
            <p:cNvPr id="54" name="Rectangle 53"/>
            <p:cNvSpPr>
              <a:spLocks/>
            </p:cNvSpPr>
            <p:nvPr/>
          </p:nvSpPr>
          <p:spPr>
            <a:xfrm>
              <a:off x="10227877" y="5780726"/>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dirty="0">
                  <a:gradFill>
                    <a:gsLst>
                      <a:gs pos="0">
                        <a:srgbClr val="FFFFFF"/>
                      </a:gs>
                      <a:gs pos="100000">
                        <a:srgbClr val="FFFFFF"/>
                      </a:gs>
                    </a:gsLst>
                    <a:lin ang="5400000" scaled="0"/>
                  </a:gradFill>
                  <a:latin typeface="Segoe UI"/>
                </a:rPr>
                <a:t>Servers</a:t>
              </a:r>
            </a:p>
          </p:txBody>
        </p:sp>
        <p:sp>
          <p:nvSpPr>
            <p:cNvPr id="55" name="Rectangle 54"/>
            <p:cNvSpPr>
              <a:spLocks/>
            </p:cNvSpPr>
            <p:nvPr/>
          </p:nvSpPr>
          <p:spPr>
            <a:xfrm>
              <a:off x="10560188" y="6275741"/>
              <a:ext cx="1554024" cy="429859"/>
            </a:xfrm>
            <a:prstGeom prst="rect">
              <a:avLst/>
            </a:prstGeom>
            <a:solidFill>
              <a:srgbClr val="EF440F"/>
            </a:solidFill>
            <a:ln w="9525" cap="flat" cmpd="sng" algn="ctr">
              <a:solidFill>
                <a:srgbClr val="EF440F"/>
              </a:solidFill>
              <a:prstDash val="solid"/>
              <a:headEnd type="none" w="med" len="med"/>
              <a:tailEnd type="none" w="med" len="med"/>
            </a:ln>
            <a:effectLst>
              <a:outerShdw blurRad="40000" dist="23000" dir="5400000" rotWithShape="0">
                <a:srgbClr val="000000">
                  <a:alpha val="35000"/>
                </a:srgbClr>
              </a:outerShdw>
            </a:effectLst>
          </p:spPr>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defRPr/>
              </a:pPr>
              <a:r>
                <a:rPr lang="en-US" sz="2244" b="1" kern="0">
                  <a:gradFill>
                    <a:gsLst>
                      <a:gs pos="0">
                        <a:srgbClr val="FFFFFF"/>
                      </a:gs>
                      <a:gs pos="100000">
                        <a:srgbClr val="FFFFFF"/>
                      </a:gs>
                    </a:gsLst>
                    <a:lin ang="5400000" scaled="0"/>
                  </a:gradFill>
                  <a:latin typeface="Segoe UI"/>
                </a:rPr>
                <a:t>Servers</a:t>
              </a:r>
              <a:endParaRPr lang="en-US" sz="2244" b="1" kern="0" dirty="0">
                <a:gradFill>
                  <a:gsLst>
                    <a:gs pos="0">
                      <a:srgbClr val="FFFFFF"/>
                    </a:gs>
                    <a:gs pos="100000">
                      <a:srgbClr val="FFFFFF"/>
                    </a:gs>
                  </a:gsLst>
                  <a:lin ang="5400000" scaled="0"/>
                </a:gradFill>
                <a:latin typeface="Segoe UI"/>
              </a:endParaRPr>
            </a:p>
          </p:txBody>
        </p:sp>
        <p:cxnSp>
          <p:nvCxnSpPr>
            <p:cNvPr id="80" name="Straight Arrow Connector 79"/>
            <p:cNvCxnSpPr>
              <a:stCxn id="19" idx="0"/>
              <a:endCxn id="79" idx="2"/>
            </p:cNvCxnSpPr>
            <p:nvPr/>
          </p:nvCxnSpPr>
          <p:spPr>
            <a:xfrm flipV="1">
              <a:off x="6097662" y="5589713"/>
              <a:ext cx="2869775"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2" name="Straight Arrow Connector 81"/>
            <p:cNvCxnSpPr>
              <a:stCxn id="54" idx="0"/>
              <a:endCxn id="79" idx="2"/>
            </p:cNvCxnSpPr>
            <p:nvPr/>
          </p:nvCxnSpPr>
          <p:spPr>
            <a:xfrm flipH="1" flipV="1">
              <a:off x="8967437" y="5589713"/>
              <a:ext cx="2037452"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4" name="Straight Arrow Connector 83"/>
            <p:cNvCxnSpPr>
              <a:stCxn id="52" idx="0"/>
              <a:endCxn id="79" idx="2"/>
            </p:cNvCxnSpPr>
            <p:nvPr/>
          </p:nvCxnSpPr>
          <p:spPr>
            <a:xfrm flipH="1" flipV="1">
              <a:off x="8967437" y="5589713"/>
              <a:ext cx="390858"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a:stCxn id="50" idx="0"/>
              <a:endCxn id="79" idx="2"/>
            </p:cNvCxnSpPr>
            <p:nvPr/>
          </p:nvCxnSpPr>
          <p:spPr>
            <a:xfrm flipV="1">
              <a:off x="7744256" y="5589713"/>
              <a:ext cx="1223181" cy="1910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sp>
        <p:nvSpPr>
          <p:cNvPr id="68" name="TextBox 67"/>
          <p:cNvSpPr txBox="1"/>
          <p:nvPr/>
        </p:nvSpPr>
        <p:spPr>
          <a:xfrm>
            <a:off x="5025590" y="1980172"/>
            <a:ext cx="577452"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SAS</a:t>
            </a:r>
            <a:endParaRPr lang="en-US" sz="1632" dirty="0">
              <a:solidFill>
                <a:schemeClr val="tx1">
                  <a:alpha val="99000"/>
                </a:schemeClr>
              </a:solidFill>
            </a:endParaRPr>
          </a:p>
        </p:txBody>
      </p:sp>
      <p:sp>
        <p:nvSpPr>
          <p:cNvPr id="69" name="TextBox 68"/>
          <p:cNvSpPr txBox="1"/>
          <p:nvPr/>
        </p:nvSpPr>
        <p:spPr>
          <a:xfrm>
            <a:off x="3342711" y="5189944"/>
            <a:ext cx="2869602" cy="700594"/>
          </a:xfrm>
          <a:prstGeom prst="rect">
            <a:avLst/>
          </a:prstGeom>
          <a:noFill/>
        </p:spPr>
        <p:txBody>
          <a:bodyPr wrap="none" lIns="93260" tIns="93260" rIns="93260" bIns="93260" rtlCol="0">
            <a:spAutoFit/>
          </a:bodyPr>
          <a:lstStyle/>
          <a:p>
            <a:pPr>
              <a:lnSpc>
                <a:spcPct val="90000"/>
              </a:lnSpc>
              <a:spcBef>
                <a:spcPct val="20000"/>
              </a:spcBef>
              <a:buSzPct val="90000"/>
            </a:pPr>
            <a:r>
              <a:rPr lang="en-US" sz="1632" b="1" kern="0" dirty="0">
                <a:gradFill>
                  <a:gsLst>
                    <a:gs pos="0">
                      <a:srgbClr val="FFFFFF"/>
                    </a:gs>
                    <a:gs pos="100000">
                      <a:srgbClr val="FFFFFF"/>
                    </a:gs>
                  </a:gsLst>
                  <a:lin ang="5400000" scaled="0"/>
                </a:gradFill>
              </a:rPr>
              <a:t>SMB3/Ethernet: 1Gb/10Gb</a:t>
            </a:r>
          </a:p>
          <a:p>
            <a:pPr>
              <a:lnSpc>
                <a:spcPct val="90000"/>
              </a:lnSpc>
              <a:spcBef>
                <a:spcPct val="20000"/>
              </a:spcBef>
              <a:buSzPct val="90000"/>
            </a:pPr>
            <a:r>
              <a:rPr lang="en-US" sz="1632" b="1" kern="0" dirty="0">
                <a:gradFill>
                  <a:gsLst>
                    <a:gs pos="0">
                      <a:srgbClr val="FFFFFF"/>
                    </a:gs>
                    <a:gs pos="100000">
                      <a:srgbClr val="FFFFFF"/>
                    </a:gs>
                  </a:gsLst>
                  <a:lin ang="5400000" scaled="0"/>
                </a:gradFill>
              </a:rPr>
              <a:t>40Gb/56 Gb RDMA</a:t>
            </a:r>
          </a:p>
        </p:txBody>
      </p:sp>
      <p:sp>
        <p:nvSpPr>
          <p:cNvPr id="67" name="Rectangle 66"/>
          <p:cNvSpPr/>
          <p:nvPr/>
        </p:nvSpPr>
        <p:spPr bwMode="auto">
          <a:xfrm>
            <a:off x="1060879" y="6406058"/>
            <a:ext cx="4368193"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nSpc>
                <a:spcPct val="90000"/>
              </a:lnSpc>
              <a:spcBef>
                <a:spcPct val="20000"/>
              </a:spcBef>
              <a:buSzPct val="105000"/>
            </a:pPr>
            <a:r>
              <a:rPr lang="en-US" sz="1600" dirty="0">
                <a:gradFill>
                  <a:gsLst>
                    <a:gs pos="1250">
                      <a:schemeClr val="tx1"/>
                    </a:gs>
                    <a:gs pos="100000">
                      <a:schemeClr val="tx1"/>
                    </a:gs>
                  </a:gsLst>
                  <a:lin ang="5400000" scaled="0"/>
                </a:gradFill>
              </a:rPr>
              <a:t>MDC-B333 Software-Defined Storage in Windows Server R2 </a:t>
            </a:r>
            <a:r>
              <a:rPr lang="en-US" sz="1600" dirty="0" smtClean="0">
                <a:gradFill>
                  <a:gsLst>
                    <a:gs pos="1250">
                      <a:schemeClr val="tx1"/>
                    </a:gs>
                    <a:gs pos="100000">
                      <a:schemeClr val="tx1"/>
                    </a:gs>
                  </a:gsLst>
                  <a:lin ang="5400000" scaled="0"/>
                </a:gradFill>
              </a:rPr>
              <a:t>&amp; </a:t>
            </a:r>
            <a:r>
              <a:rPr lang="en-US" sz="1600" dirty="0">
                <a:gradFill>
                  <a:gsLst>
                    <a:gs pos="1250">
                      <a:schemeClr val="tx1"/>
                    </a:gs>
                    <a:gs pos="100000">
                      <a:schemeClr val="tx1"/>
                    </a:gs>
                  </a:gsLst>
                  <a:lin ang="5400000" scaled="0"/>
                </a:gradFill>
              </a:rPr>
              <a:t>System Center 2012 R2</a:t>
            </a:r>
          </a:p>
        </p:txBody>
      </p:sp>
      <p:sp>
        <p:nvSpPr>
          <p:cNvPr id="78" name="Rectangle 77"/>
          <p:cNvSpPr/>
          <p:nvPr/>
        </p:nvSpPr>
        <p:spPr bwMode="auto">
          <a:xfrm>
            <a:off x="146479" y="6400675"/>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3023384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9" grpId="0"/>
      <p:bldP spid="67" grpId="0" animBg="1"/>
      <p:bldP spid="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4271002" y="4041281"/>
            <a:ext cx="3738691" cy="2875527"/>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3" name="Line 5"/>
          <p:cNvSpPr>
            <a:spLocks noChangeShapeType="1"/>
          </p:cNvSpPr>
          <p:nvPr/>
        </p:nvSpPr>
        <p:spPr bwMode="auto">
          <a:xfrm>
            <a:off x="5395559" y="5073604"/>
            <a:ext cx="432216" cy="1067475"/>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3252" tIns="46627" rIns="93252" bIns="46627"/>
          <a:lstStyle/>
          <a:p>
            <a:endParaRPr lang="en-US" sz="1836" dirty="0">
              <a:ln>
                <a:solidFill>
                  <a:sysClr val="windowText" lastClr="000000"/>
                </a:solidFill>
              </a:ln>
            </a:endParaRPr>
          </a:p>
        </p:txBody>
      </p:sp>
      <p:sp>
        <p:nvSpPr>
          <p:cNvPr id="4" name="Line 6"/>
          <p:cNvSpPr>
            <a:spLocks noChangeShapeType="1"/>
          </p:cNvSpPr>
          <p:nvPr/>
        </p:nvSpPr>
        <p:spPr bwMode="auto">
          <a:xfrm flipH="1">
            <a:off x="6679534" y="5098406"/>
            <a:ext cx="299946" cy="1060310"/>
          </a:xfrm>
          <a:prstGeom prst="line">
            <a:avLst/>
          </a:prstGeom>
          <a:noFill/>
          <a:ln w="57150" cap="rnd">
            <a:solidFill>
              <a:schemeClr val="tx1"/>
            </a:solidFill>
            <a:round/>
            <a:headEnd/>
            <a:tailEnd/>
          </a:ln>
          <a:effectLst>
            <a:outerShdw blurRad="50800" dist="38100" dir="2700000" algn="tl" rotWithShape="0">
              <a:prstClr val="black">
                <a:alpha val="40000"/>
              </a:prstClr>
            </a:outerShdw>
          </a:effectLst>
        </p:spPr>
        <p:txBody>
          <a:bodyPr wrap="none" lIns="93252" tIns="46627" rIns="93252" bIns="46627"/>
          <a:lstStyle/>
          <a:p>
            <a:endParaRPr lang="en-US" sz="1836" dirty="0"/>
          </a:p>
        </p:txBody>
      </p:sp>
      <p:sp>
        <p:nvSpPr>
          <p:cNvPr id="5" name="Rectangle 4"/>
          <p:cNvSpPr/>
          <p:nvPr/>
        </p:nvSpPr>
        <p:spPr bwMode="auto">
          <a:xfrm>
            <a:off x="4664313" y="6122998"/>
            <a:ext cx="2979739" cy="54148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TextBox 6"/>
          <p:cNvSpPr txBox="1"/>
          <p:nvPr/>
        </p:nvSpPr>
        <p:spPr>
          <a:xfrm>
            <a:off x="4623517" y="6166476"/>
            <a:ext cx="1061049" cy="446397"/>
          </a:xfrm>
          <a:prstGeom prst="rect">
            <a:avLst/>
          </a:prstGeom>
          <a:noFill/>
        </p:spPr>
        <p:txBody>
          <a:bodyPr wrap="square" rtlCol="0">
            <a:spAutoFit/>
          </a:bodyPr>
          <a:lstStyle/>
          <a:p>
            <a:r>
              <a:rPr lang="en-US" sz="1122" dirty="0">
                <a:solidFill>
                  <a:srgbClr val="FFFFFF"/>
                </a:solidFill>
              </a:rPr>
              <a:t>Block</a:t>
            </a:r>
            <a:br>
              <a:rPr lang="en-US" sz="1122" dirty="0">
                <a:solidFill>
                  <a:srgbClr val="FFFFFF"/>
                </a:solidFill>
              </a:rPr>
            </a:br>
            <a:r>
              <a:rPr lang="en-US" sz="1122" dirty="0">
                <a:solidFill>
                  <a:srgbClr val="FFFFFF"/>
                </a:solidFill>
              </a:rPr>
              <a:t>Storage</a:t>
            </a:r>
          </a:p>
        </p:txBody>
      </p:sp>
      <p:sp>
        <p:nvSpPr>
          <p:cNvPr id="8" name="Freeform 79"/>
          <p:cNvSpPr>
            <a:spLocks noEditPoints="1"/>
          </p:cNvSpPr>
          <p:nvPr/>
        </p:nvSpPr>
        <p:spPr bwMode="black">
          <a:xfrm>
            <a:off x="5459533"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pic>
        <p:nvPicPr>
          <p:cNvPr id="1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924679" y="4434300"/>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reeform 79"/>
          <p:cNvSpPr>
            <a:spLocks noEditPoints="1"/>
          </p:cNvSpPr>
          <p:nvPr/>
        </p:nvSpPr>
        <p:spPr bwMode="black">
          <a:xfrm>
            <a:off x="5888231"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27" name="Freeform 79"/>
          <p:cNvSpPr>
            <a:spLocks noEditPoints="1"/>
          </p:cNvSpPr>
          <p:nvPr/>
        </p:nvSpPr>
        <p:spPr bwMode="black">
          <a:xfrm>
            <a:off x="6316929"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28" name="Freeform 79"/>
          <p:cNvSpPr>
            <a:spLocks noEditPoints="1"/>
          </p:cNvSpPr>
          <p:nvPr/>
        </p:nvSpPr>
        <p:spPr bwMode="black">
          <a:xfrm>
            <a:off x="6745628"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29" name="Freeform 79"/>
          <p:cNvSpPr>
            <a:spLocks noEditPoints="1"/>
          </p:cNvSpPr>
          <p:nvPr/>
        </p:nvSpPr>
        <p:spPr bwMode="black">
          <a:xfrm>
            <a:off x="7174326" y="6184325"/>
            <a:ext cx="304269" cy="40883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9896" tIns="34947" rIns="69896" bIns="34947" numCol="1" anchor="t" anchorCtr="0" compatLnSpc="1">
            <a:prstTxWarp prst="textNoShape">
              <a:avLst/>
            </a:prstTxWarp>
          </a:bodyPr>
          <a:lstStyle/>
          <a:p>
            <a:pPr defTabSz="776859" fontAlgn="base">
              <a:spcBef>
                <a:spcPct val="0"/>
              </a:spcBef>
              <a:spcAft>
                <a:spcPct val="0"/>
              </a:spcAft>
            </a:pPr>
            <a:endParaRPr lang="en-US" sz="1326">
              <a:solidFill>
                <a:srgbClr val="000000"/>
              </a:solidFill>
            </a:endParaRPr>
          </a:p>
        </p:txBody>
      </p:sp>
      <p:sp>
        <p:nvSpPr>
          <p:cNvPr id="33" name="Title 32"/>
          <p:cNvSpPr>
            <a:spLocks noGrp="1"/>
          </p:cNvSpPr>
          <p:nvPr>
            <p:ph type="title"/>
          </p:nvPr>
        </p:nvSpPr>
        <p:spPr/>
        <p:txBody>
          <a:bodyPr/>
          <a:lstStyle/>
          <a:p>
            <a:r>
              <a:rPr lang="en-US" dirty="0" smtClean="0"/>
              <a:t>Cloud Deployment Storage</a:t>
            </a:r>
            <a:endParaRPr lang="en-US" dirty="0"/>
          </a:p>
        </p:txBody>
      </p:sp>
      <p:sp>
        <p:nvSpPr>
          <p:cNvPr id="35" name="TextBox 34"/>
          <p:cNvSpPr txBox="1"/>
          <p:nvPr/>
        </p:nvSpPr>
        <p:spPr>
          <a:xfrm>
            <a:off x="4271003" y="4041282"/>
            <a:ext cx="2733577" cy="345817"/>
          </a:xfrm>
          <a:prstGeom prst="rect">
            <a:avLst/>
          </a:prstGeom>
          <a:noFill/>
        </p:spPr>
        <p:txBody>
          <a:bodyPr wrap="none" lIns="0" tIns="0" rIns="0" bIns="0" rtlCol="0">
            <a:spAutoFit/>
          </a:bodyPr>
          <a:lstStyle/>
          <a:p>
            <a:pPr>
              <a:lnSpc>
                <a:spcPct val="90000"/>
              </a:lnSpc>
            </a:pPr>
            <a:r>
              <a:rPr lang="en-US" sz="2448" spc="-51" dirty="0">
                <a:solidFill>
                  <a:srgbClr val="FBFBFB"/>
                </a:solidFill>
              </a:rPr>
              <a:t>Scale-out File Server</a:t>
            </a:r>
          </a:p>
        </p:txBody>
      </p:sp>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696443" y="4434300"/>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4999096" y="5107047"/>
            <a:ext cx="2396602" cy="5414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TextBox 11"/>
          <p:cNvSpPr txBox="1"/>
          <p:nvPr/>
        </p:nvSpPr>
        <p:spPr>
          <a:xfrm>
            <a:off x="4963356" y="5084664"/>
            <a:ext cx="1179799" cy="599071"/>
          </a:xfrm>
          <a:prstGeom prst="rect">
            <a:avLst/>
          </a:prstGeom>
          <a:noFill/>
        </p:spPr>
        <p:txBody>
          <a:bodyPr wrap="square" lIns="70048" tIns="35024" rIns="70048" bIns="35024" rtlCol="0">
            <a:spAutoFit/>
          </a:bodyPr>
          <a:lstStyle/>
          <a:p>
            <a:r>
              <a:rPr lang="en-US" sz="1122" dirty="0">
                <a:solidFill>
                  <a:srgbClr val="FFFFFF"/>
                </a:solidFill>
              </a:rPr>
              <a:t>Spaces-Based</a:t>
            </a:r>
            <a:br>
              <a:rPr lang="en-US" sz="1122" dirty="0">
                <a:solidFill>
                  <a:srgbClr val="FFFFFF"/>
                </a:solidFill>
              </a:rPr>
            </a:br>
            <a:r>
              <a:rPr lang="en-US" sz="1122" dirty="0">
                <a:solidFill>
                  <a:srgbClr val="FFFFFF"/>
                </a:solidFill>
              </a:rPr>
              <a:t>Virtualized</a:t>
            </a:r>
            <a:br>
              <a:rPr lang="en-US" sz="1122" dirty="0">
                <a:solidFill>
                  <a:srgbClr val="FFFFFF"/>
                </a:solidFill>
              </a:rPr>
            </a:br>
            <a:r>
              <a:rPr lang="en-US" sz="1122" dirty="0">
                <a:solidFill>
                  <a:srgbClr val="FFFFFF"/>
                </a:solidFill>
              </a:rPr>
              <a:t>Storage</a:t>
            </a:r>
          </a:p>
        </p:txBody>
      </p:sp>
      <p:grpSp>
        <p:nvGrpSpPr>
          <p:cNvPr id="13" name="Group 12"/>
          <p:cNvGrpSpPr/>
          <p:nvPr/>
        </p:nvGrpSpPr>
        <p:grpSpPr>
          <a:xfrm>
            <a:off x="5922419" y="5248330"/>
            <a:ext cx="611899" cy="279341"/>
            <a:chOff x="4429125" y="2127251"/>
            <a:chExt cx="1423988" cy="639762"/>
          </a:xfrm>
          <a:solidFill>
            <a:srgbClr val="FFFFFF"/>
          </a:solidFill>
        </p:grpSpPr>
        <p:sp>
          <p:nvSpPr>
            <p:cNvPr id="14"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5"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16"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nvGrpSpPr>
          <p:cNvPr id="21" name="Group 20"/>
          <p:cNvGrpSpPr/>
          <p:nvPr/>
        </p:nvGrpSpPr>
        <p:grpSpPr>
          <a:xfrm>
            <a:off x="6759627" y="5237211"/>
            <a:ext cx="611899" cy="279341"/>
            <a:chOff x="4429125" y="2127251"/>
            <a:chExt cx="1423988" cy="639762"/>
          </a:xfrm>
          <a:solidFill>
            <a:srgbClr val="FFFFFF"/>
          </a:solidFill>
        </p:grpSpPr>
        <p:sp>
          <p:nvSpPr>
            <p:cNvPr id="22"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37" name="Rectangle 36"/>
          <p:cNvSpPr/>
          <p:nvPr/>
        </p:nvSpPr>
        <p:spPr bwMode="auto">
          <a:xfrm>
            <a:off x="1700653" y="1321187"/>
            <a:ext cx="9035170" cy="178749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012211"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95565"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78918"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962272"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945625"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928979"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879040"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912332"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895686"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1706847" y="1321189"/>
            <a:ext cx="1128811" cy="345817"/>
          </a:xfrm>
          <a:prstGeom prst="rect">
            <a:avLst/>
          </a:prstGeom>
          <a:noFill/>
        </p:spPr>
        <p:txBody>
          <a:bodyPr wrap="none" lIns="0" tIns="0" rIns="0" bIns="0" rtlCol="0">
            <a:spAutoFit/>
          </a:bodyPr>
          <a:lstStyle/>
          <a:p>
            <a:pPr>
              <a:lnSpc>
                <a:spcPct val="90000"/>
              </a:lnSpc>
            </a:pPr>
            <a:r>
              <a:rPr lang="en-US" sz="2448" spc="-51" dirty="0">
                <a:solidFill>
                  <a:srgbClr val="FBFBFB"/>
                </a:solidFill>
              </a:rPr>
              <a:t>Hyper-V</a:t>
            </a:r>
          </a:p>
        </p:txBody>
      </p:sp>
      <p:sp>
        <p:nvSpPr>
          <p:cNvPr id="49" name="Rectangle 48"/>
          <p:cNvSpPr/>
          <p:nvPr/>
        </p:nvSpPr>
        <p:spPr bwMode="auto">
          <a:xfrm>
            <a:off x="2090100" y="3419545"/>
            <a:ext cx="8256276" cy="31086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solidFill>
                  <a:schemeClr val="tx1"/>
                </a:solidFill>
              </a:rPr>
              <a:t>SMB</a:t>
            </a:r>
          </a:p>
        </p:txBody>
      </p:sp>
      <p:sp>
        <p:nvSpPr>
          <p:cNvPr id="48" name="Text Placeholder 3"/>
          <p:cNvSpPr txBox="1">
            <a:spLocks/>
          </p:cNvSpPr>
          <p:nvPr/>
        </p:nvSpPr>
        <p:spPr>
          <a:xfrm>
            <a:off x="83855" y="3882314"/>
            <a:ext cx="4118377" cy="2953244"/>
          </a:xfrm>
          <a:prstGeom prst="rect">
            <a:avLst/>
          </a:prstGeom>
        </p:spPr>
        <p:txBody>
          <a:bodyPr>
            <a:norm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448" dirty="0"/>
              <a:t>Configuration highlights</a:t>
            </a:r>
          </a:p>
          <a:p>
            <a:pPr lvl="1">
              <a:lnSpc>
                <a:spcPct val="120000"/>
              </a:lnSpc>
            </a:pPr>
            <a:r>
              <a:rPr lang="en-US" sz="1632" dirty="0"/>
              <a:t>Flexibility (Migration, shared storage)</a:t>
            </a:r>
          </a:p>
          <a:p>
            <a:pPr lvl="1">
              <a:lnSpc>
                <a:spcPct val="120000"/>
              </a:lnSpc>
            </a:pPr>
            <a:r>
              <a:rPr lang="en-US" sz="1632" dirty="0"/>
              <a:t>Simplicity (File Shares, permissions)</a:t>
            </a:r>
          </a:p>
          <a:p>
            <a:pPr lvl="1">
              <a:lnSpc>
                <a:spcPct val="120000"/>
              </a:lnSpc>
            </a:pPr>
            <a:r>
              <a:rPr lang="en-US" sz="1632" dirty="0"/>
              <a:t>Low acquisition and operations cost</a:t>
            </a:r>
          </a:p>
          <a:p>
            <a:pPr lvl="1">
              <a:lnSpc>
                <a:spcPct val="120000"/>
              </a:lnSpc>
            </a:pPr>
            <a:r>
              <a:rPr lang="en-US" sz="1632" dirty="0"/>
              <a:t>Storage is Fault Tolerant</a:t>
            </a:r>
          </a:p>
          <a:p>
            <a:pPr lvl="1">
              <a:lnSpc>
                <a:spcPct val="120000"/>
              </a:lnSpc>
            </a:pPr>
            <a:r>
              <a:rPr lang="en-US" sz="1632" u="sng" dirty="0"/>
              <a:t>Hyper-V VMs are highly available</a:t>
            </a:r>
            <a:endParaRPr lang="en-US" sz="1632" dirty="0"/>
          </a:p>
          <a:p>
            <a:pPr lvl="1">
              <a:lnSpc>
                <a:spcPct val="120000"/>
              </a:lnSpc>
            </a:pPr>
            <a:r>
              <a:rPr lang="en-US" sz="1632" u="sng" dirty="0"/>
              <a:t>File Server is Continuously Available</a:t>
            </a:r>
            <a:endParaRPr lang="en-US" sz="1632" dirty="0"/>
          </a:p>
        </p:txBody>
      </p:sp>
    </p:spTree>
    <p:extLst>
      <p:ext uri="{BB962C8B-B14F-4D97-AF65-F5344CB8AC3E}">
        <p14:creationId xmlns:p14="http://schemas.microsoft.com/office/powerpoint/2010/main" val="7050325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181118"/>
            <a:ext cx="11887200" cy="4632289"/>
          </a:xfrm>
        </p:spPr>
        <p:txBody>
          <a:bodyPr/>
          <a:lstStyle/>
          <a:p>
            <a:r>
              <a:rPr lang="en-US" sz="6000" i="1" dirty="0" smtClean="0">
                <a:solidFill>
                  <a:schemeClr val="tx1"/>
                </a:solidFill>
              </a:rPr>
              <a:t>“Deploying a Microsoft Private Cloud with the Scale out File Server looks great. Can you show me what an ideal networking and storage configuration looks like?”</a:t>
            </a:r>
            <a:endParaRPr lang="en-US" sz="6000" i="1" dirty="0">
              <a:solidFill>
                <a:schemeClr val="tx1"/>
              </a:solidFill>
            </a:endParaRPr>
          </a:p>
        </p:txBody>
      </p:sp>
    </p:spTree>
    <p:extLst>
      <p:ext uri="{BB962C8B-B14F-4D97-AF65-F5344CB8AC3E}">
        <p14:creationId xmlns:p14="http://schemas.microsoft.com/office/powerpoint/2010/main" val="4323393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771270" y="3004462"/>
            <a:ext cx="11231394" cy="402770"/>
          </a:xfrm>
          <a:prstGeom prst="roundRect">
            <a:avLst/>
          </a:prstGeom>
          <a:solidFill>
            <a:srgbClr val="0072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Parent Partition</a:t>
            </a:r>
          </a:p>
        </p:txBody>
      </p:sp>
      <p:sp>
        <p:nvSpPr>
          <p:cNvPr id="17" name="Rounded Rectangle 16"/>
          <p:cNvSpPr/>
          <p:nvPr/>
        </p:nvSpPr>
        <p:spPr bwMode="auto">
          <a:xfrm>
            <a:off x="771270" y="2525492"/>
            <a:ext cx="11231394" cy="40277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Hyper-V</a:t>
            </a:r>
          </a:p>
        </p:txBody>
      </p:sp>
      <p:sp>
        <p:nvSpPr>
          <p:cNvPr id="21" name="Rounded Rectangle 20"/>
          <p:cNvSpPr/>
          <p:nvPr/>
        </p:nvSpPr>
        <p:spPr bwMode="auto">
          <a:xfrm>
            <a:off x="771270" y="2046522"/>
            <a:ext cx="11231394" cy="40277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Switches</a:t>
            </a:r>
          </a:p>
        </p:txBody>
      </p:sp>
      <p:grpSp>
        <p:nvGrpSpPr>
          <p:cNvPr id="106" name="Group 105"/>
          <p:cNvGrpSpPr/>
          <p:nvPr/>
        </p:nvGrpSpPr>
        <p:grpSpPr>
          <a:xfrm>
            <a:off x="771270" y="1567552"/>
            <a:ext cx="11231394" cy="402770"/>
            <a:chOff x="771270" y="1567552"/>
            <a:chExt cx="11231394" cy="402770"/>
          </a:xfrm>
        </p:grpSpPr>
        <p:sp>
          <p:nvSpPr>
            <p:cNvPr id="25" name="Rounded Rectangle 24"/>
            <p:cNvSpPr/>
            <p:nvPr/>
          </p:nvSpPr>
          <p:spPr bwMode="auto">
            <a:xfrm>
              <a:off x="771270"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VM VLAN Trunk</a:t>
              </a:r>
            </a:p>
          </p:txBody>
        </p:sp>
        <p:sp>
          <p:nvSpPr>
            <p:cNvPr id="26" name="Rounded Rectangle 25"/>
            <p:cNvSpPr/>
            <p:nvPr/>
          </p:nvSpPr>
          <p:spPr bwMode="auto">
            <a:xfrm>
              <a:off x="3659450"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Live Migration</a:t>
              </a:r>
            </a:p>
          </p:txBody>
        </p:sp>
        <p:sp>
          <p:nvSpPr>
            <p:cNvPr id="27" name="Rounded Rectangle 26"/>
            <p:cNvSpPr/>
            <p:nvPr/>
          </p:nvSpPr>
          <p:spPr bwMode="auto">
            <a:xfrm>
              <a:off x="6547630"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Cluster/CSV</a:t>
              </a:r>
            </a:p>
          </p:txBody>
        </p:sp>
        <p:sp>
          <p:nvSpPr>
            <p:cNvPr id="28" name="Rounded Rectangle 27"/>
            <p:cNvSpPr/>
            <p:nvPr/>
          </p:nvSpPr>
          <p:spPr bwMode="auto">
            <a:xfrm>
              <a:off x="9435811" y="1567552"/>
              <a:ext cx="2566853" cy="402770"/>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iSCSI</a:t>
              </a:r>
            </a:p>
          </p:txBody>
        </p:sp>
      </p:grpSp>
      <p:sp>
        <p:nvSpPr>
          <p:cNvPr id="29" name="Rounded Rectangle 28"/>
          <p:cNvSpPr/>
          <p:nvPr/>
        </p:nvSpPr>
        <p:spPr bwMode="auto">
          <a:xfrm>
            <a:off x="771270" y="555171"/>
            <a:ext cx="2566853" cy="40277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Non- Clustered VM</a:t>
            </a:r>
          </a:p>
        </p:txBody>
      </p:sp>
      <p:sp>
        <p:nvSpPr>
          <p:cNvPr id="30" name="Rounded Rectangle 29"/>
          <p:cNvSpPr/>
          <p:nvPr/>
        </p:nvSpPr>
        <p:spPr bwMode="auto">
          <a:xfrm>
            <a:off x="3659450" y="555171"/>
            <a:ext cx="2566853" cy="40277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Guest Cluster Node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31" name="Rounded Rectangle 30"/>
          <p:cNvSpPr/>
          <p:nvPr/>
        </p:nvSpPr>
        <p:spPr bwMode="auto">
          <a:xfrm>
            <a:off x="6547630" y="555171"/>
            <a:ext cx="2566853" cy="40277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Guest Cluster Node</a:t>
            </a:r>
          </a:p>
        </p:txBody>
      </p:sp>
      <p:cxnSp>
        <p:nvCxnSpPr>
          <p:cNvPr id="45" name="Straight Arrow Connector 44"/>
          <p:cNvCxnSpPr>
            <a:stCxn id="30" idx="2"/>
            <a:endCxn id="25" idx="0"/>
          </p:cNvCxnSpPr>
          <p:nvPr/>
        </p:nvCxnSpPr>
        <p:spPr>
          <a:xfrm flipH="1">
            <a:off x="2054697" y="957941"/>
            <a:ext cx="2888180"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a:stCxn id="30" idx="2"/>
            <a:endCxn id="26" idx="0"/>
          </p:cNvCxnSpPr>
          <p:nvPr/>
        </p:nvCxnSpPr>
        <p:spPr>
          <a:xfrm>
            <a:off x="4942877" y="957941"/>
            <a:ext cx="0"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stCxn id="30" idx="2"/>
            <a:endCxn id="27" idx="0"/>
          </p:cNvCxnSpPr>
          <p:nvPr/>
        </p:nvCxnSpPr>
        <p:spPr>
          <a:xfrm>
            <a:off x="4942877" y="957941"/>
            <a:ext cx="2888180"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30" idx="2"/>
            <a:endCxn id="28" idx="0"/>
          </p:cNvCxnSpPr>
          <p:nvPr/>
        </p:nvCxnSpPr>
        <p:spPr>
          <a:xfrm>
            <a:off x="4942877" y="957941"/>
            <a:ext cx="5776361" cy="609611"/>
          </a:xfrm>
          <a:prstGeom prst="straightConnector1">
            <a:avLst/>
          </a:prstGeom>
          <a:ln w="28575">
            <a:headEnd type="none"/>
            <a:tailEnd type="triangle"/>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29" idx="2"/>
            <a:endCxn id="25" idx="0"/>
          </p:cNvCxnSpPr>
          <p:nvPr/>
        </p:nvCxnSpPr>
        <p:spPr>
          <a:xfrm>
            <a:off x="2054697" y="957941"/>
            <a:ext cx="0" cy="609611"/>
          </a:xfrm>
          <a:prstGeom prst="straightConnector1">
            <a:avLst/>
          </a:prstGeom>
          <a:ln w="28575">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1" idx="2"/>
            <a:endCxn id="25" idx="0"/>
          </p:cNvCxnSpPr>
          <p:nvPr/>
        </p:nvCxnSpPr>
        <p:spPr>
          <a:xfrm flipH="1">
            <a:off x="2054697" y="957941"/>
            <a:ext cx="5776360" cy="60961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1" idx="2"/>
            <a:endCxn id="28" idx="0"/>
          </p:cNvCxnSpPr>
          <p:nvPr/>
        </p:nvCxnSpPr>
        <p:spPr>
          <a:xfrm>
            <a:off x="7831057" y="957941"/>
            <a:ext cx="2888181" cy="60961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1" idx="2"/>
            <a:endCxn id="27" idx="0"/>
          </p:cNvCxnSpPr>
          <p:nvPr/>
        </p:nvCxnSpPr>
        <p:spPr>
          <a:xfrm>
            <a:off x="7831057" y="957941"/>
            <a:ext cx="0" cy="60961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Left-Right Arrow 65"/>
          <p:cNvSpPr/>
          <p:nvPr/>
        </p:nvSpPr>
        <p:spPr bwMode="auto">
          <a:xfrm>
            <a:off x="522514" y="5127171"/>
            <a:ext cx="11582400" cy="566058"/>
          </a:xfrm>
          <a:prstGeom prst="lef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10 Gb/E Top of Rack LAN RDMA</a:t>
            </a:r>
          </a:p>
        </p:txBody>
      </p:sp>
      <p:grpSp>
        <p:nvGrpSpPr>
          <p:cNvPr id="100" name="Group 99"/>
          <p:cNvGrpSpPr/>
          <p:nvPr/>
        </p:nvGrpSpPr>
        <p:grpSpPr>
          <a:xfrm>
            <a:off x="9039385" y="5704109"/>
            <a:ext cx="3359702" cy="1378983"/>
            <a:chOff x="9039385" y="5704109"/>
            <a:chExt cx="3359702" cy="1378983"/>
          </a:xfrm>
        </p:grpSpPr>
        <p:pic>
          <p:nvPicPr>
            <p:cNvPr id="68" name="Picture 67"/>
            <p:cNvPicPr>
              <a:picLocks noChangeAspect="1"/>
            </p:cNvPicPr>
            <p:nvPr/>
          </p:nvPicPr>
          <p:blipFill rotWithShape="1">
            <a:blip r:embed="rId2"/>
            <a:srcRect b="23774"/>
            <a:stretch/>
          </p:blipFill>
          <p:spPr>
            <a:xfrm>
              <a:off x="10083783" y="5704109"/>
              <a:ext cx="1270907" cy="849092"/>
            </a:xfrm>
            <a:prstGeom prst="rect">
              <a:avLst/>
            </a:prstGeom>
          </p:spPr>
        </p:pic>
        <p:sp>
          <p:nvSpPr>
            <p:cNvPr id="85" name="TextBox 84"/>
            <p:cNvSpPr txBox="1"/>
            <p:nvPr/>
          </p:nvSpPr>
          <p:spPr>
            <a:xfrm>
              <a:off x="9039385" y="6455228"/>
              <a:ext cx="335970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Scale-Out File Cluster</a:t>
              </a:r>
            </a:p>
          </p:txBody>
        </p:sp>
      </p:grpSp>
      <p:grpSp>
        <p:nvGrpSpPr>
          <p:cNvPr id="104" name="Group 103"/>
          <p:cNvGrpSpPr/>
          <p:nvPr/>
        </p:nvGrpSpPr>
        <p:grpSpPr>
          <a:xfrm>
            <a:off x="771270" y="4103915"/>
            <a:ext cx="5455034" cy="566063"/>
            <a:chOff x="771270" y="4103915"/>
            <a:chExt cx="5455034" cy="566063"/>
          </a:xfrm>
        </p:grpSpPr>
        <p:sp>
          <p:nvSpPr>
            <p:cNvPr id="9" name="Rounded Rectangle 8"/>
            <p:cNvSpPr/>
            <p:nvPr/>
          </p:nvSpPr>
          <p:spPr bwMode="auto">
            <a:xfrm>
              <a:off x="771270" y="4103915"/>
              <a:ext cx="5455034"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NIC Teaming/VLAN Trunk(s)</a:t>
              </a:r>
            </a:p>
          </p:txBody>
        </p:sp>
        <p:cxnSp>
          <p:nvCxnSpPr>
            <p:cNvPr id="89" name="Straight Connector 88"/>
            <p:cNvCxnSpPr>
              <a:stCxn id="38" idx="0"/>
            </p:cNvCxnSpPr>
            <p:nvPr/>
          </p:nvCxnSpPr>
          <p:spPr>
            <a:xfrm flipH="1" flipV="1">
              <a:off x="2054696" y="4506685"/>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4942876" y="4506684"/>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71270" y="3516088"/>
            <a:ext cx="5455033" cy="587816"/>
            <a:chOff x="771270" y="3516088"/>
            <a:chExt cx="5455033" cy="587816"/>
          </a:xfrm>
        </p:grpSpPr>
        <p:sp>
          <p:nvSpPr>
            <p:cNvPr id="43" name="Rectangle 42"/>
            <p:cNvSpPr/>
            <p:nvPr/>
          </p:nvSpPr>
          <p:spPr bwMode="auto">
            <a:xfrm>
              <a:off x="771270" y="3516088"/>
              <a:ext cx="5455033" cy="402770"/>
            </a:xfrm>
            <a:prstGeom prst="rect">
              <a:avLst/>
            </a:prstGeom>
            <a:solidFill>
              <a:schemeClr val="accent1"/>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VLAN Trunk</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VM LANs, LM, CSV, iSCSI, Host </a:t>
              </a:r>
              <a:r>
                <a:rPr lang="en-US" sz="1400" dirty="0" err="1" smtClean="0">
                  <a:gradFill>
                    <a:gsLst>
                      <a:gs pos="0">
                        <a:srgbClr val="FFFFFF"/>
                      </a:gs>
                      <a:gs pos="100000">
                        <a:srgbClr val="FFFFFF"/>
                      </a:gs>
                    </a:gsLst>
                    <a:lin ang="5400000" scaled="0"/>
                  </a:gradFill>
                  <a:ea typeface="Segoe UI" pitchFamily="34" charset="0"/>
                  <a:cs typeface="Segoe UI" pitchFamily="34" charset="0"/>
                </a:rPr>
                <a:t>Mgmt</a:t>
              </a: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1" name="Straight Connector 90"/>
            <p:cNvCxnSpPr/>
            <p:nvPr/>
          </p:nvCxnSpPr>
          <p:spPr>
            <a:xfrm flipH="1" flipV="1">
              <a:off x="2054696" y="3940611"/>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4942876" y="3940610"/>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6547630" y="4103915"/>
            <a:ext cx="5455034" cy="555168"/>
            <a:chOff x="6547630" y="4103915"/>
            <a:chExt cx="5455034" cy="555168"/>
          </a:xfrm>
        </p:grpSpPr>
        <p:sp>
          <p:nvSpPr>
            <p:cNvPr id="11" name="Rounded Rectangle 10"/>
            <p:cNvSpPr/>
            <p:nvPr/>
          </p:nvSpPr>
          <p:spPr bwMode="auto">
            <a:xfrm>
              <a:off x="6547630" y="4103915"/>
              <a:ext cx="5455034"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SMB Multi-Channel / Transparent Failover</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93" name="Straight Connector 92"/>
            <p:cNvCxnSpPr/>
            <p:nvPr/>
          </p:nvCxnSpPr>
          <p:spPr>
            <a:xfrm flipH="1" flipV="1">
              <a:off x="7831058" y="4495790"/>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0719238" y="4495789"/>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771270" y="4669975"/>
            <a:ext cx="5455033" cy="576944"/>
            <a:chOff x="771270" y="4669975"/>
            <a:chExt cx="5455033" cy="576944"/>
          </a:xfrm>
        </p:grpSpPr>
        <p:sp>
          <p:nvSpPr>
            <p:cNvPr id="38" name="Rounded Rectangle 37"/>
            <p:cNvSpPr/>
            <p:nvPr/>
          </p:nvSpPr>
          <p:spPr bwMode="auto">
            <a:xfrm>
              <a:off x="771270" y="4669978"/>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10 Gb/E</a:t>
              </a:r>
            </a:p>
          </p:txBody>
        </p:sp>
        <p:sp>
          <p:nvSpPr>
            <p:cNvPr id="39" name="Rounded Rectangle 38"/>
            <p:cNvSpPr/>
            <p:nvPr/>
          </p:nvSpPr>
          <p:spPr bwMode="auto">
            <a:xfrm>
              <a:off x="3659450" y="4669975"/>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a:gradFill>
                    <a:gsLst>
                      <a:gs pos="0">
                        <a:srgbClr val="FFFFFF"/>
                      </a:gs>
                      <a:gs pos="100000">
                        <a:srgbClr val="FFFFFF"/>
                      </a:gs>
                    </a:gsLst>
                    <a:lin ang="5400000" scaled="0"/>
                  </a:gradFill>
                  <a:ea typeface="Segoe UI" pitchFamily="34" charset="0"/>
                  <a:cs typeface="Segoe UI" pitchFamily="34" charset="0"/>
                </a:rPr>
                <a:t>10 Gb/E</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95" name="Straight Connector 94"/>
            <p:cNvCxnSpPr/>
            <p:nvPr/>
          </p:nvCxnSpPr>
          <p:spPr>
            <a:xfrm flipH="1" flipV="1">
              <a:off x="2054695" y="5083626"/>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4942875" y="5083625"/>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6547630" y="4669975"/>
            <a:ext cx="5455034" cy="566049"/>
            <a:chOff x="6547630" y="4669975"/>
            <a:chExt cx="5455034" cy="566049"/>
          </a:xfrm>
        </p:grpSpPr>
        <p:sp>
          <p:nvSpPr>
            <p:cNvPr id="40" name="Rounded Rectangle 39"/>
            <p:cNvSpPr/>
            <p:nvPr/>
          </p:nvSpPr>
          <p:spPr bwMode="auto">
            <a:xfrm>
              <a:off x="6547630" y="4669975"/>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10 </a:t>
              </a:r>
              <a:r>
                <a:rPr lang="en-US" dirty="0" smtClean="0">
                  <a:gradFill>
                    <a:gsLst>
                      <a:gs pos="0">
                        <a:srgbClr val="FFFFFF"/>
                      </a:gs>
                      <a:gs pos="100000">
                        <a:srgbClr val="FFFFFF"/>
                      </a:gs>
                    </a:gsLst>
                    <a:lin ang="5400000" scaled="0"/>
                  </a:gradFill>
                  <a:ea typeface="Segoe UI" pitchFamily="34" charset="0"/>
                  <a:cs typeface="Segoe UI" pitchFamily="34" charset="0"/>
                </a:rPr>
                <a:t>Gb/E with RDMA</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1" name="Rounded Rectangle 40"/>
            <p:cNvSpPr/>
            <p:nvPr/>
          </p:nvSpPr>
          <p:spPr bwMode="auto">
            <a:xfrm>
              <a:off x="9435811" y="4669975"/>
              <a:ext cx="2566853" cy="402770"/>
            </a:xfrm>
            <a:prstGeom prst="roundRect">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10 Gb/E with RDMA</a:t>
              </a:r>
            </a:p>
          </p:txBody>
        </p:sp>
        <p:cxnSp>
          <p:nvCxnSpPr>
            <p:cNvPr id="97" name="Straight Connector 96"/>
            <p:cNvCxnSpPr/>
            <p:nvPr/>
          </p:nvCxnSpPr>
          <p:spPr>
            <a:xfrm flipH="1" flipV="1">
              <a:off x="7831057" y="5072731"/>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10719237" y="5072730"/>
              <a:ext cx="1" cy="16329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3346265" y="5825417"/>
            <a:ext cx="5743945"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Highly available at every layer.</a:t>
            </a:r>
          </a:p>
        </p:txBody>
      </p:sp>
    </p:spTree>
    <p:extLst>
      <p:ext uri="{BB962C8B-B14F-4D97-AF65-F5344CB8AC3E}">
        <p14:creationId xmlns:p14="http://schemas.microsoft.com/office/powerpoint/2010/main" val="2385316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500"/>
                                        <p:tgtEl>
                                          <p:spTgt spid="10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par>
                                <p:cTn id="81" presetID="10"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par>
                                <p:cTn id="87" presetID="10"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10" presetClass="entr" presetSubtype="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1" grpId="0" animBg="1"/>
      <p:bldP spid="29" grpId="0" animBg="1"/>
      <p:bldP spid="30" grpId="0" animBg="1"/>
      <p:bldP spid="31"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Server 2012/2012 R2 Hyper-V</a:t>
            </a:r>
            <a:endParaRPr lang="en-US" dirty="0"/>
          </a:p>
        </p:txBody>
      </p:sp>
      <p:sp>
        <p:nvSpPr>
          <p:cNvPr id="5" name="Subtitle 4"/>
          <p:cNvSpPr>
            <a:spLocks noGrp="1"/>
          </p:cNvSpPr>
          <p:nvPr>
            <p:ph type="body" sz="quarter" idx="12"/>
          </p:nvPr>
        </p:nvSpPr>
        <p:spPr/>
        <p:txBody>
          <a:bodyPr/>
          <a:lstStyle/>
          <a:p>
            <a:r>
              <a:rPr lang="en-US" dirty="0" smtClean="0"/>
              <a:t>Jeff Woolsey</a:t>
            </a:r>
          </a:p>
          <a:p>
            <a:r>
              <a:rPr lang="en-US" dirty="0" smtClean="0"/>
              <a:t>Principal Program Manager</a:t>
            </a:r>
          </a:p>
          <a:p>
            <a:r>
              <a:rPr lang="en-US" dirty="0" smtClean="0"/>
              <a:t>Windows Server</a:t>
            </a:r>
            <a:endParaRPr lang="en-US" dirty="0"/>
          </a:p>
        </p:txBody>
      </p:sp>
      <p:sp>
        <p:nvSpPr>
          <p:cNvPr id="2" name="Text Placeholder 1"/>
          <p:cNvSpPr>
            <a:spLocks noGrp="1"/>
          </p:cNvSpPr>
          <p:nvPr>
            <p:ph type="body" sz="quarter" idx="13"/>
          </p:nvPr>
        </p:nvSpPr>
        <p:spPr/>
        <p:txBody>
          <a:bodyPr/>
          <a:lstStyle/>
          <a:p>
            <a:r>
              <a:rPr lang="en-US" dirty="0"/>
              <a:t>MDC-B338</a:t>
            </a:r>
          </a:p>
        </p:txBody>
      </p:sp>
    </p:spTree>
    <p:extLst>
      <p:ext uri="{BB962C8B-B14F-4D97-AF65-F5344CB8AC3E}">
        <p14:creationId xmlns:p14="http://schemas.microsoft.com/office/powerpoint/2010/main" val="25630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998" dirty="0"/>
              <a:t>VM Mobility</a:t>
            </a:r>
            <a:r>
              <a:rPr lang="en-US" dirty="0"/>
              <a:t/>
            </a:r>
            <a:br>
              <a:rPr lang="en-US" dirty="0"/>
            </a:br>
            <a:r>
              <a:rPr lang="en-US" sz="4080" dirty="0"/>
              <a:t>Complete mobility. Simply the best.</a:t>
            </a:r>
          </a:p>
        </p:txBody>
      </p:sp>
      <p:sp>
        <p:nvSpPr>
          <p:cNvPr id="5" name="Content Placeholder 4"/>
          <p:cNvSpPr>
            <a:spLocks noGrp="1"/>
          </p:cNvSpPr>
          <p:nvPr>
            <p:ph type="body" sz="quarter" idx="10"/>
          </p:nvPr>
        </p:nvSpPr>
        <p:spPr>
          <a:xfrm>
            <a:off x="531951" y="1476624"/>
            <a:ext cx="11370961" cy="5051602"/>
          </a:xfrm>
          <a:prstGeom prst="rect">
            <a:avLst/>
          </a:prstGeom>
        </p:spPr>
        <p:txBody>
          <a:bodyPr>
            <a:normAutofit/>
          </a:bodyPr>
          <a:lstStyle/>
          <a:p>
            <a:pPr>
              <a:lnSpc>
                <a:spcPct val="120000"/>
              </a:lnSpc>
            </a:pPr>
            <a:r>
              <a:rPr lang="en-US" sz="2856" dirty="0"/>
              <a:t>Live Migration with High Availability</a:t>
            </a:r>
          </a:p>
          <a:p>
            <a:pPr lvl="1">
              <a:lnSpc>
                <a:spcPct val="120000"/>
              </a:lnSpc>
            </a:pPr>
            <a:r>
              <a:rPr lang="en-US" dirty="0" smtClean="0"/>
              <a:t>Live Migrate among servers in a failover cluster</a:t>
            </a:r>
          </a:p>
          <a:p>
            <a:pPr>
              <a:lnSpc>
                <a:spcPct val="120000"/>
              </a:lnSpc>
            </a:pPr>
            <a:r>
              <a:rPr lang="en-US" sz="2856" dirty="0"/>
              <a:t>SMB Live Migration</a:t>
            </a:r>
          </a:p>
          <a:p>
            <a:pPr lvl="1">
              <a:lnSpc>
                <a:spcPct val="120000"/>
              </a:lnSpc>
            </a:pPr>
            <a:r>
              <a:rPr lang="en-US" dirty="0" smtClean="0"/>
              <a:t>Live Migrate VMs among servers with SMB storage</a:t>
            </a:r>
          </a:p>
          <a:p>
            <a:pPr>
              <a:lnSpc>
                <a:spcPct val="120000"/>
              </a:lnSpc>
            </a:pPr>
            <a:r>
              <a:rPr lang="en-US" sz="2856" dirty="0"/>
              <a:t>Live Storage Migration</a:t>
            </a:r>
          </a:p>
          <a:p>
            <a:pPr lvl="1">
              <a:lnSpc>
                <a:spcPct val="120000"/>
              </a:lnSpc>
            </a:pPr>
            <a:r>
              <a:rPr lang="en-US" dirty="0"/>
              <a:t>Live Migrate VM storage from one volume to another without downtime</a:t>
            </a:r>
          </a:p>
          <a:p>
            <a:pPr>
              <a:lnSpc>
                <a:spcPct val="120000"/>
              </a:lnSpc>
            </a:pPr>
            <a:r>
              <a:rPr lang="en-US" sz="2856" dirty="0"/>
              <a:t>Share Nothing (SNO) Live Migration</a:t>
            </a:r>
          </a:p>
          <a:p>
            <a:pPr lvl="1">
              <a:lnSpc>
                <a:spcPct val="120000"/>
              </a:lnSpc>
            </a:pPr>
            <a:r>
              <a:rPr lang="en-US" dirty="0" smtClean="0"/>
              <a:t>Live Migrate VMs among servers with nothing, but an Ethernet connection</a:t>
            </a:r>
          </a:p>
        </p:txBody>
      </p:sp>
    </p:spTree>
    <p:extLst>
      <p:ext uri="{BB962C8B-B14F-4D97-AF65-F5344CB8AC3E}">
        <p14:creationId xmlns:p14="http://schemas.microsoft.com/office/powerpoint/2010/main" val="11844445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0Migrations.wmv">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1043644" y="155433"/>
            <a:ext cx="9944531" cy="6761374"/>
          </a:xfrm>
          <a:prstGeom prst="rect">
            <a:avLst/>
          </a:prstGeom>
        </p:spPr>
      </p:pic>
      <p:sp>
        <p:nvSpPr>
          <p:cNvPr id="8" name="Flowchart: Alternate Process 7"/>
          <p:cNvSpPr/>
          <p:nvPr/>
        </p:nvSpPr>
        <p:spPr bwMode="auto">
          <a:xfrm>
            <a:off x="8114267" y="699452"/>
            <a:ext cx="4116874" cy="1865207"/>
          </a:xfrm>
          <a:prstGeom prst="flowChartAlternateProcess">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a:r>
              <a:rPr lang="en-US" sz="2244" dirty="0">
                <a:solidFill>
                  <a:srgbClr val="FFFFFF">
                    <a:alpha val="98824"/>
                  </a:srgbClr>
                </a:solidFill>
                <a:latin typeface="Segoe UI" pitchFamily="34" charset="0"/>
                <a:ea typeface="Segoe UI" pitchFamily="34" charset="0"/>
                <a:cs typeface="Segoe UI" pitchFamily="34" charset="0"/>
              </a:rPr>
              <a:t>Windows Server 2012 Hyper-V Live Migrating </a:t>
            </a:r>
            <a:r>
              <a:rPr lang="en-US" sz="2244" b="1" u="sng" dirty="0">
                <a:solidFill>
                  <a:srgbClr val="FFFFFF">
                    <a:alpha val="98824"/>
                  </a:srgbClr>
                </a:solidFill>
                <a:latin typeface="Segoe UI" pitchFamily="34" charset="0"/>
                <a:ea typeface="Segoe UI" pitchFamily="34" charset="0"/>
                <a:cs typeface="Segoe UI" pitchFamily="34" charset="0"/>
              </a:rPr>
              <a:t>40</a:t>
            </a:r>
            <a:r>
              <a:rPr lang="en-US" sz="2244" dirty="0">
                <a:solidFill>
                  <a:srgbClr val="FFFFFF">
                    <a:alpha val="98824"/>
                  </a:srgbClr>
                </a:solidFill>
                <a:latin typeface="Segoe UI" pitchFamily="34" charset="0"/>
                <a:ea typeface="Segoe UI" pitchFamily="34" charset="0"/>
                <a:cs typeface="Segoe UI" pitchFamily="34" charset="0"/>
              </a:rPr>
              <a:t> VMs Simultaneously…</a:t>
            </a:r>
          </a:p>
        </p:txBody>
      </p:sp>
    </p:spTree>
    <p:extLst>
      <p:ext uri="{BB962C8B-B14F-4D97-AF65-F5344CB8AC3E}">
        <p14:creationId xmlns:p14="http://schemas.microsoft.com/office/powerpoint/2010/main" val="176810792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Taking those learnings to Windows Server 2012 R2</a:t>
            </a:r>
            <a:endParaRPr lang="en-US" dirty="0">
              <a:solidFill>
                <a:schemeClr val="tx1"/>
              </a:solidFill>
            </a:endParaRPr>
          </a:p>
        </p:txBody>
      </p:sp>
    </p:spTree>
    <p:extLst>
      <p:ext uri="{BB962C8B-B14F-4D97-AF65-F5344CB8AC3E}">
        <p14:creationId xmlns:p14="http://schemas.microsoft.com/office/powerpoint/2010/main" val="16149508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Datacenter licensing is great, activation is a challenge</a:t>
            </a:r>
            <a:endParaRPr lang="en-US" sz="204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Thanks for not implementing a </a:t>
              </a:r>
              <a:r>
                <a:rPr lang="en-US" sz="1628" dirty="0" smtClean="0">
                  <a:solidFill>
                    <a:schemeClr val="bg1">
                      <a:alpha val="99000"/>
                    </a:schemeClr>
                  </a:solidFill>
                  <a:latin typeface="Segoe UI" pitchFamily="34" charset="0"/>
                  <a:ea typeface="Segoe UI" pitchFamily="34" charset="0"/>
                  <a:cs typeface="Segoe UI" pitchFamily="34" charset="0"/>
                </a:rPr>
                <a:t>memory tax</a:t>
              </a:r>
              <a:endParaRPr lang="en-US" sz="1628" dirty="0">
                <a:solidFill>
                  <a:schemeClr val="bg1">
                    <a:alpha val="99000"/>
                  </a:schemeClr>
                </a:solidFill>
                <a:latin typeface="Segoe UI" pitchFamily="34" charset="0"/>
                <a:ea typeface="Segoe UI" pitchFamily="34" charset="0"/>
                <a:cs typeface="Segoe UI" pitchFamily="34" charset="0"/>
              </a:endParaRP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PXE </a:t>
            </a:r>
            <a:r>
              <a:rPr lang="en-US" sz="2856" dirty="0" smtClean="0">
                <a:solidFill>
                  <a:schemeClr val="tx1">
                    <a:lumMod val="20000"/>
                    <a:lumOff val="80000"/>
                    <a:alpha val="99000"/>
                  </a:schemeClr>
                </a:solidFill>
                <a:latin typeface="Segoe UI" pitchFamily="34" charset="0"/>
                <a:ea typeface="Segoe UI" pitchFamily="34" charset="0"/>
                <a:cs typeface="Segoe UI" pitchFamily="34" charset="0"/>
              </a:rPr>
              <a:t>Boot/OS Deployment</a:t>
            </a:r>
            <a:endParaRPr lang="en-US" sz="2856"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The Emulated NIC works, but it’s another thing to manage</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WS2012 Storage investments are great, more please…</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Maximize your investment</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0" dirty="0">
                <a:solidFill>
                  <a:schemeClr val="tx1">
                    <a:alpha val="99000"/>
                  </a:schemeClr>
                </a:solidFill>
                <a:latin typeface="Segoe UI" pitchFamily="34" charset="0"/>
                <a:ea typeface="Segoe UI" pitchFamily="34" charset="0"/>
                <a:cs typeface="Segoe UI" pitchFamily="34" charset="0"/>
              </a:rPr>
              <a:t>Guest Clustering is difficult</a:t>
            </a: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Let’s build the best cloud together</a:t>
              </a: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290533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Cloud Service </a:t>
            </a:r>
            <a:r>
              <a:rPr lang="en-US" dirty="0"/>
              <a:t>Providers &amp; Activation</a:t>
            </a:r>
            <a:endParaRPr lang="en-US" sz="4080" dirty="0">
              <a:solidFill>
                <a:schemeClr val="tx2"/>
              </a:solidFill>
            </a:endParaRPr>
          </a:p>
        </p:txBody>
      </p:sp>
      <p:sp>
        <p:nvSpPr>
          <p:cNvPr id="3" name="Content Placeholder 2"/>
          <p:cNvSpPr>
            <a:spLocks noGrp="1"/>
          </p:cNvSpPr>
          <p:nvPr>
            <p:ph type="body" sz="quarter" idx="10"/>
          </p:nvPr>
        </p:nvSpPr>
        <p:spPr>
          <a:xfrm>
            <a:off x="531948" y="1746821"/>
            <a:ext cx="10639588" cy="1084864"/>
          </a:xfrm>
          <a:prstGeom prst="rect">
            <a:avLst/>
          </a:prstGeom>
        </p:spPr>
        <p:txBody>
          <a:bodyPr/>
          <a:lstStyle/>
          <a:p>
            <a:r>
              <a:rPr lang="en-US" sz="2856" dirty="0">
                <a:solidFill>
                  <a:schemeClr val="tx1"/>
                </a:solidFill>
              </a:rPr>
              <a:t>Service Providers activate their hosts with their infrastructure</a:t>
            </a:r>
          </a:p>
          <a:p>
            <a:r>
              <a:rPr lang="en-US" sz="2856" dirty="0">
                <a:solidFill>
                  <a:schemeClr val="tx1"/>
                </a:solidFill>
              </a:rPr>
              <a:t>How do tenant VMs/Services activate?</a:t>
            </a:r>
          </a:p>
        </p:txBody>
      </p:sp>
      <p:sp>
        <p:nvSpPr>
          <p:cNvPr id="49" name="Content Placeholder 2"/>
          <p:cNvSpPr>
            <a:spLocks noGrp="1"/>
          </p:cNvSpPr>
          <p:nvPr>
            <p:ph type="body" sz="quarter" idx="4294967295"/>
          </p:nvPr>
        </p:nvSpPr>
        <p:spPr>
          <a:xfrm>
            <a:off x="0" y="4539965"/>
            <a:ext cx="2713617" cy="447640"/>
          </a:xfrm>
          <a:prstGeom prst="rect">
            <a:avLst/>
          </a:prstGeom>
        </p:spPr>
        <p:txBody>
          <a:bodyPr/>
          <a:lstStyle/>
          <a:p>
            <a:pPr marL="0" indent="0">
              <a:buNone/>
            </a:pPr>
            <a:r>
              <a:rPr lang="en-US" sz="1836" dirty="0">
                <a:solidFill>
                  <a:schemeClr val="tx1"/>
                </a:solidFill>
              </a:rPr>
              <a:t>Tenant VMs/Services</a:t>
            </a:r>
          </a:p>
        </p:txBody>
      </p:sp>
      <p:pic>
        <p:nvPicPr>
          <p:cNvPr id="2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1" y="5052968"/>
            <a:ext cx="4999308" cy="8092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40"/>
          <p:cNvSpPr/>
          <p:nvPr/>
        </p:nvSpPr>
        <p:spPr bwMode="auto">
          <a:xfrm flipV="1">
            <a:off x="6698975" y="5052970"/>
            <a:ext cx="5017404" cy="8091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ounded Rectangle 41"/>
          <p:cNvSpPr/>
          <p:nvPr/>
        </p:nvSpPr>
        <p:spPr bwMode="auto">
          <a:xfrm flipV="1">
            <a:off x="5317629" y="5043182"/>
            <a:ext cx="2808407"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8" name="Elbow Connector 7"/>
          <p:cNvCxnSpPr>
            <a:stCxn id="43" idx="1"/>
            <a:endCxn id="25" idx="3"/>
          </p:cNvCxnSpPr>
          <p:nvPr/>
        </p:nvCxnSpPr>
        <p:spPr>
          <a:xfrm rot="10800000" flipV="1">
            <a:off x="2557359" y="5725314"/>
            <a:ext cx="1518276" cy="691488"/>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8" idx="0"/>
          </p:cNvCxnSpPr>
          <p:nvPr/>
        </p:nvCxnSpPr>
        <p:spPr>
          <a:xfrm rot="5400000" flipH="1" flipV="1">
            <a:off x="7618886" y="3148379"/>
            <a:ext cx="650328" cy="1614550"/>
          </a:xfrm>
          <a:prstGeom prst="bentConnector2">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7"/>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920366" y="6084682"/>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Elbow Connector 26"/>
          <p:cNvCxnSpPr>
            <a:stCxn id="37" idx="0"/>
          </p:cNvCxnSpPr>
          <p:nvPr/>
        </p:nvCxnSpPr>
        <p:spPr>
          <a:xfrm rot="5400000" flipH="1" flipV="1">
            <a:off x="5603364" y="2984905"/>
            <a:ext cx="1010181" cy="158164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798050" y="2941553"/>
            <a:ext cx="2713617" cy="25929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solidFill>
                  <a:schemeClr val="tx1"/>
                </a:solidFill>
              </a:rPr>
              <a:t>Tenant 1 Network</a:t>
            </a:r>
          </a:p>
        </p:txBody>
      </p:sp>
      <p:sp>
        <p:nvSpPr>
          <p:cNvPr id="31" name="Content Placeholder 2"/>
          <p:cNvSpPr txBox="1">
            <a:spLocks/>
          </p:cNvSpPr>
          <p:nvPr/>
        </p:nvSpPr>
        <p:spPr>
          <a:xfrm>
            <a:off x="8679427" y="3296878"/>
            <a:ext cx="2713617" cy="25929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solidFill>
                  <a:schemeClr val="tx1"/>
                </a:solidFill>
              </a:rPr>
              <a:t>Tenant 2 Network</a:t>
            </a:r>
          </a:p>
        </p:txBody>
      </p:sp>
      <p:sp>
        <p:nvSpPr>
          <p:cNvPr id="32" name="Content Placeholder 2"/>
          <p:cNvSpPr txBox="1">
            <a:spLocks/>
          </p:cNvSpPr>
          <p:nvPr/>
        </p:nvSpPr>
        <p:spPr>
          <a:xfrm>
            <a:off x="365089" y="6291167"/>
            <a:ext cx="1769477" cy="254237"/>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err="1">
                <a:solidFill>
                  <a:schemeClr val="tx1"/>
                </a:solidFill>
              </a:rPr>
              <a:t>Hoster</a:t>
            </a:r>
            <a:r>
              <a:rPr lang="en-US" sz="1836" dirty="0">
                <a:solidFill>
                  <a:schemeClr val="tx1"/>
                </a:solidFill>
              </a:rPr>
              <a:t> Network</a:t>
            </a:r>
          </a:p>
        </p:txBody>
      </p:sp>
      <p:sp>
        <p:nvSpPr>
          <p:cNvPr id="33" name="Content Placeholder 2"/>
          <p:cNvSpPr txBox="1">
            <a:spLocks/>
          </p:cNvSpPr>
          <p:nvPr/>
        </p:nvSpPr>
        <p:spPr>
          <a:xfrm>
            <a:off x="0" y="5366453"/>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dirty="0" smtClean="0">
                <a:solidFill>
                  <a:schemeClr val="tx1"/>
                </a:solidFill>
              </a:rPr>
              <a:t>Cloud Service Provider Infrastructure</a:t>
            </a:r>
            <a:endParaRPr lang="en-US" sz="1836" dirty="0">
              <a:solidFill>
                <a:schemeClr val="tx1"/>
              </a:solidFill>
            </a:endParaRPr>
          </a:p>
        </p:txBody>
      </p:sp>
      <p:sp>
        <p:nvSpPr>
          <p:cNvPr id="34" name="Content Placeholder 2"/>
          <p:cNvSpPr txBox="1">
            <a:spLocks/>
          </p:cNvSpPr>
          <p:nvPr/>
        </p:nvSpPr>
        <p:spPr>
          <a:xfrm>
            <a:off x="5732838" y="6051025"/>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5" name="Content Placeholder 2"/>
          <p:cNvSpPr txBox="1">
            <a:spLocks/>
          </p:cNvSpPr>
          <p:nvPr/>
        </p:nvSpPr>
        <p:spPr>
          <a:xfrm>
            <a:off x="3782149" y="6068713"/>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6" name="Content Placeholder 2"/>
          <p:cNvSpPr txBox="1">
            <a:spLocks/>
          </p:cNvSpPr>
          <p:nvPr/>
        </p:nvSpPr>
        <p:spPr>
          <a:xfrm>
            <a:off x="7329465" y="6057433"/>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40" name="Picture 1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998052" y="5334059"/>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7"/>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4075635" y="5393194"/>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452511"/>
            <a:ext cx="827766" cy="435269"/>
          </a:xfrm>
          <a:prstGeom prst="rect">
            <a:avLst/>
          </a:prstGeom>
          <a:noFill/>
          <a:ln>
            <a:noFill/>
          </a:ln>
        </p:spPr>
      </p:pic>
    </p:spTree>
    <p:extLst>
      <p:ext uri="{BB962C8B-B14F-4D97-AF65-F5344CB8AC3E}">
        <p14:creationId xmlns:p14="http://schemas.microsoft.com/office/powerpoint/2010/main" val="2787412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VM Activation with 2012 R2</a:t>
            </a:r>
            <a:endParaRPr lang="en-US" dirty="0"/>
          </a:p>
        </p:txBody>
      </p:sp>
      <p:sp>
        <p:nvSpPr>
          <p:cNvPr id="3" name="Text Placeholder 2"/>
          <p:cNvSpPr>
            <a:spLocks noGrp="1"/>
          </p:cNvSpPr>
          <p:nvPr>
            <p:ph idx="1"/>
          </p:nvPr>
        </p:nvSpPr>
        <p:spPr>
          <a:xfrm>
            <a:off x="274640" y="1212851"/>
            <a:ext cx="11887198" cy="5449206"/>
          </a:xfrm>
        </p:spPr>
        <p:txBody>
          <a:bodyPr>
            <a:normAutofit/>
          </a:bodyPr>
          <a:lstStyle/>
          <a:p>
            <a:pPr lvl="1">
              <a:lnSpc>
                <a:spcPct val="110000"/>
              </a:lnSpc>
            </a:pPr>
            <a:r>
              <a:rPr lang="en-US" sz="3264" dirty="0"/>
              <a:t>Windows Server Datacenter provides unlimited guest OS instance for Windows Server</a:t>
            </a:r>
          </a:p>
          <a:p>
            <a:pPr lvl="1">
              <a:lnSpc>
                <a:spcPct val="110000"/>
              </a:lnSpc>
            </a:pPr>
            <a:r>
              <a:rPr lang="en-US" sz="3264" dirty="0" smtClean="0"/>
              <a:t>With activated hosts, automatically </a:t>
            </a:r>
            <a:r>
              <a:rPr lang="en-US" sz="3264" dirty="0"/>
              <a:t>activates guest </a:t>
            </a:r>
            <a:r>
              <a:rPr lang="en-US" sz="3264" dirty="0" smtClean="0"/>
              <a:t>OS</a:t>
            </a:r>
          </a:p>
          <a:p>
            <a:pPr lvl="1">
              <a:lnSpc>
                <a:spcPct val="110000"/>
              </a:lnSpc>
            </a:pPr>
            <a:r>
              <a:rPr lang="en-US" sz="3264" dirty="0" smtClean="0"/>
              <a:t>Eases deployments for cloud service providers and EE</a:t>
            </a:r>
            <a:endParaRPr lang="en-US" sz="3264" dirty="0"/>
          </a:p>
          <a:p>
            <a:pPr lvl="1">
              <a:lnSpc>
                <a:spcPct val="110000"/>
              </a:lnSpc>
            </a:pPr>
            <a:r>
              <a:rPr lang="en-US" sz="3264" dirty="0"/>
              <a:t>Host Requirement</a:t>
            </a:r>
          </a:p>
          <a:p>
            <a:pPr lvl="2">
              <a:lnSpc>
                <a:spcPct val="110000"/>
              </a:lnSpc>
            </a:pPr>
            <a:r>
              <a:rPr lang="en-US" dirty="0" smtClean="0"/>
              <a:t>Windows Server 2012 R2 Datacenter with Hyper-V</a:t>
            </a:r>
          </a:p>
          <a:p>
            <a:pPr lvl="1">
              <a:lnSpc>
                <a:spcPct val="110000"/>
              </a:lnSpc>
            </a:pPr>
            <a:r>
              <a:rPr lang="en-US" dirty="0" smtClean="0"/>
              <a:t>Guest Requirements</a:t>
            </a:r>
          </a:p>
          <a:p>
            <a:pPr lvl="2">
              <a:lnSpc>
                <a:spcPct val="110000"/>
              </a:lnSpc>
            </a:pPr>
            <a:r>
              <a:rPr lang="en-US" dirty="0" smtClean="0"/>
              <a:t>Windows Server 2012 R2 Standard/Datacenter/Essentials</a:t>
            </a:r>
          </a:p>
          <a:p>
            <a:pPr lvl="2">
              <a:lnSpc>
                <a:spcPct val="110000"/>
              </a:lnSpc>
            </a:pPr>
            <a:r>
              <a:rPr lang="en-US" dirty="0" smtClean="0"/>
              <a:t>Channel Independent: OEM, VL, FPP, MSDN</a:t>
            </a:r>
          </a:p>
        </p:txBody>
      </p:sp>
    </p:spTree>
    <p:extLst>
      <p:ext uri="{BB962C8B-B14F-4D97-AF65-F5344CB8AC3E}">
        <p14:creationId xmlns:p14="http://schemas.microsoft.com/office/powerpoint/2010/main" val="1248447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solidFill>
                  <a:schemeClr val="tx1"/>
                </a:solidFill>
              </a:rPr>
              <a:t>Hyper-V VMs…</a:t>
            </a:r>
            <a:endParaRPr lang="en-US" sz="8000" dirty="0">
              <a:solidFill>
                <a:schemeClr val="tx1"/>
              </a:solidFill>
            </a:endParaRPr>
          </a:p>
        </p:txBody>
      </p:sp>
    </p:spTree>
    <p:extLst>
      <p:ext uri="{BB962C8B-B14F-4D97-AF65-F5344CB8AC3E}">
        <p14:creationId xmlns:p14="http://schemas.microsoft.com/office/powerpoint/2010/main" val="9975312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VMs Today…</a:t>
            </a:r>
            <a:endParaRPr lang="en-US" dirty="0"/>
          </a:p>
        </p:txBody>
      </p:sp>
      <p:sp>
        <p:nvSpPr>
          <p:cNvPr id="3" name="Text Placeholder 2"/>
          <p:cNvSpPr>
            <a:spLocks noGrp="1"/>
          </p:cNvSpPr>
          <p:nvPr>
            <p:ph type="body" sz="quarter" idx="10"/>
          </p:nvPr>
        </p:nvSpPr>
        <p:spPr>
          <a:xfrm>
            <a:off x="531948" y="1476621"/>
            <a:ext cx="11370961" cy="4542782"/>
          </a:xfrm>
        </p:spPr>
        <p:txBody>
          <a:bodyPr/>
          <a:lstStyle/>
          <a:p>
            <a:r>
              <a:rPr lang="en-US" dirty="0" smtClean="0"/>
              <a:t>PXE Boot</a:t>
            </a:r>
          </a:p>
          <a:p>
            <a:pPr lvl="1"/>
            <a:r>
              <a:rPr lang="en-US" dirty="0" smtClean="0"/>
              <a:t>Only from the emulated NIC</a:t>
            </a:r>
          </a:p>
          <a:p>
            <a:r>
              <a:rPr lang="en-US" dirty="0" smtClean="0"/>
              <a:t>Traditional PC-AT BIOS</a:t>
            </a:r>
          </a:p>
          <a:p>
            <a:pPr lvl="1"/>
            <a:r>
              <a:rPr lang="en-US" dirty="0" smtClean="0"/>
              <a:t>Limited to 2.2 TB Boot Volume</a:t>
            </a:r>
          </a:p>
          <a:p>
            <a:pPr lvl="1"/>
            <a:r>
              <a:rPr lang="en-US" dirty="0" smtClean="0"/>
              <a:t>Boots from virtual IDE only</a:t>
            </a:r>
            <a:endParaRPr lang="en-US" dirty="0"/>
          </a:p>
          <a:p>
            <a:r>
              <a:rPr lang="en-US" dirty="0" smtClean="0"/>
              <a:t>This VM has been highly optimized, but we want to do more.</a:t>
            </a:r>
          </a:p>
          <a:p>
            <a:r>
              <a:rPr lang="en-US" dirty="0" smtClean="0"/>
              <a:t>It’s time to advance the state of the art.</a:t>
            </a:r>
          </a:p>
        </p:txBody>
      </p:sp>
    </p:spTree>
    <p:extLst>
      <p:ext uri="{BB962C8B-B14F-4D97-AF65-F5344CB8AC3E}">
        <p14:creationId xmlns:p14="http://schemas.microsoft.com/office/powerpoint/2010/main" val="3000549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Hyper-V VMs: Generation 2 VMs</a:t>
            </a:r>
            <a:endParaRPr lang="en-US" dirty="0"/>
          </a:p>
        </p:txBody>
      </p:sp>
      <p:sp>
        <p:nvSpPr>
          <p:cNvPr id="3" name="Text Placeholder 2"/>
          <p:cNvSpPr>
            <a:spLocks noGrp="1"/>
          </p:cNvSpPr>
          <p:nvPr>
            <p:ph type="body" sz="quarter" idx="10"/>
          </p:nvPr>
        </p:nvSpPr>
        <p:spPr>
          <a:xfrm>
            <a:off x="531948" y="1476620"/>
            <a:ext cx="11370961" cy="5160045"/>
          </a:xfrm>
        </p:spPr>
        <p:txBody>
          <a:bodyPr>
            <a:normAutofit lnSpcReduction="10000"/>
          </a:bodyPr>
          <a:lstStyle/>
          <a:p>
            <a:pPr>
              <a:lnSpc>
                <a:spcPct val="110000"/>
              </a:lnSpc>
            </a:pPr>
            <a:r>
              <a:rPr lang="en-US" sz="3672" dirty="0"/>
              <a:t>Ease of Management and Operations</a:t>
            </a:r>
          </a:p>
          <a:p>
            <a:pPr lvl="1">
              <a:lnSpc>
                <a:spcPct val="110000"/>
              </a:lnSpc>
            </a:pPr>
            <a:r>
              <a:rPr lang="en-US" sz="2040" dirty="0"/>
              <a:t>Gen 2 VMs PXE boot VMs using the optimized virtual NIC; (Emulated NIC removed)</a:t>
            </a:r>
          </a:p>
          <a:p>
            <a:pPr lvl="1">
              <a:lnSpc>
                <a:spcPct val="110000"/>
              </a:lnSpc>
            </a:pPr>
            <a:r>
              <a:rPr lang="en-US" sz="2040" dirty="0"/>
              <a:t>Reduced infrastructure network requirements (managing two MAC/IP addresses); Less possibility of erroneous configurations</a:t>
            </a:r>
          </a:p>
          <a:p>
            <a:pPr lvl="0">
              <a:lnSpc>
                <a:spcPct val="110000"/>
              </a:lnSpc>
            </a:pPr>
            <a:r>
              <a:rPr lang="en-US" sz="3672" dirty="0" smtClean="0"/>
              <a:t>Dynamic, Flexible </a:t>
            </a:r>
            <a:r>
              <a:rPr lang="en-US" sz="3672" dirty="0"/>
              <a:t>Storage</a:t>
            </a:r>
          </a:p>
          <a:p>
            <a:pPr lvl="1">
              <a:lnSpc>
                <a:spcPct val="110000"/>
              </a:lnSpc>
            </a:pPr>
            <a:r>
              <a:rPr lang="en-US" sz="2040" dirty="0"/>
              <a:t>Use UEFI firmware and can boot from virtual SCSI (virtual IDE removed)</a:t>
            </a:r>
          </a:p>
          <a:p>
            <a:pPr lvl="1">
              <a:lnSpc>
                <a:spcPct val="110000"/>
              </a:lnSpc>
            </a:pPr>
            <a:r>
              <a:rPr lang="en-US" sz="2040" dirty="0"/>
              <a:t>Support GPT partitioned disks &gt;2.2 TB OS boot disks</a:t>
            </a:r>
          </a:p>
          <a:p>
            <a:pPr lvl="1">
              <a:lnSpc>
                <a:spcPct val="110000"/>
              </a:lnSpc>
            </a:pPr>
            <a:r>
              <a:rPr lang="en-US" sz="2040" dirty="0"/>
              <a:t>OS boot disk can be dynamically resized with Windows Server 2012 R2 Online disk resizing</a:t>
            </a:r>
          </a:p>
          <a:p>
            <a:pPr lvl="1">
              <a:lnSpc>
                <a:spcPct val="110000"/>
              </a:lnSpc>
            </a:pPr>
            <a:r>
              <a:rPr lang="en-US" sz="2040" dirty="0"/>
              <a:t>Hot Add/Remove DVD</a:t>
            </a:r>
          </a:p>
          <a:p>
            <a:pPr lvl="0">
              <a:lnSpc>
                <a:spcPct val="110000"/>
              </a:lnSpc>
            </a:pPr>
            <a:r>
              <a:rPr lang="en-US" sz="3672" dirty="0"/>
              <a:t>Security</a:t>
            </a:r>
          </a:p>
          <a:p>
            <a:pPr lvl="1">
              <a:lnSpc>
                <a:spcPct val="110000"/>
              </a:lnSpc>
            </a:pPr>
            <a:r>
              <a:rPr lang="en-US" sz="2040" dirty="0"/>
              <a:t>Now supports Secure Boot</a:t>
            </a:r>
          </a:p>
        </p:txBody>
      </p:sp>
      <p:sp>
        <p:nvSpPr>
          <p:cNvPr id="2" name="Slide Number Placeholder 1"/>
          <p:cNvSpPr>
            <a:spLocks noGrp="1"/>
          </p:cNvSpPr>
          <p:nvPr>
            <p:ph type="sldNum" sz="quarter" idx="4294967295"/>
          </p:nvPr>
        </p:nvSpPr>
        <p:spPr>
          <a:xfrm>
            <a:off x="11674615" y="6782485"/>
            <a:ext cx="233151" cy="127131"/>
          </a:xfrm>
          <a:prstGeom prst="rect">
            <a:avLst/>
          </a:prstGeom>
        </p:spPr>
        <p:txBody>
          <a:bodyPr/>
          <a:lstStyle/>
          <a:p>
            <a:pPr>
              <a:lnSpc>
                <a:spcPct val="90000"/>
              </a:lnSpc>
            </a:pPr>
            <a:fld id="{1BC86A1F-E589-44B2-A543-2EC98F5547A7}" type="slidenum">
              <a:rPr lang="en-US" smtClean="0"/>
              <a:pPr>
                <a:lnSpc>
                  <a:spcPct val="90000"/>
                </a:lnSpc>
              </a:pPr>
              <a:t>28</a:t>
            </a:fld>
            <a:endParaRPr lang="en-US" dirty="0"/>
          </a:p>
        </p:txBody>
      </p:sp>
    </p:spTree>
    <p:extLst>
      <p:ext uri="{BB962C8B-B14F-4D97-AF65-F5344CB8AC3E}">
        <p14:creationId xmlns:p14="http://schemas.microsoft.com/office/powerpoint/2010/main" val="3315207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Generation 2 VM</a:t>
            </a:r>
            <a:endParaRPr lang="en-US" dirty="0"/>
          </a:p>
        </p:txBody>
      </p:sp>
      <p:sp>
        <p:nvSpPr>
          <p:cNvPr id="3" name="Text Placeholder 2"/>
          <p:cNvSpPr>
            <a:spLocks noGrp="1"/>
          </p:cNvSpPr>
          <p:nvPr>
            <p:ph type="body" sz="quarter" idx="10"/>
          </p:nvPr>
        </p:nvSpPr>
        <p:spPr>
          <a:xfrm>
            <a:off x="531949" y="1476620"/>
            <a:ext cx="4434238" cy="3705630"/>
          </a:xfrm>
        </p:spPr>
        <p:txBody>
          <a:bodyPr/>
          <a:lstStyle/>
          <a:p>
            <a:r>
              <a:rPr lang="en-US" dirty="0" smtClean="0"/>
              <a:t>Create a New VM</a:t>
            </a:r>
          </a:p>
          <a:p>
            <a:r>
              <a:rPr lang="en-US" dirty="0" smtClean="0"/>
              <a:t>Choose type</a:t>
            </a:r>
          </a:p>
          <a:p>
            <a:pPr lvl="1"/>
            <a:r>
              <a:rPr lang="en-US" dirty="0" smtClean="0"/>
              <a:t>Generation 1</a:t>
            </a:r>
          </a:p>
          <a:p>
            <a:pPr lvl="1"/>
            <a:r>
              <a:rPr lang="en-US" dirty="0" smtClean="0"/>
              <a:t>Generation 2</a:t>
            </a:r>
          </a:p>
          <a:p>
            <a:pPr lvl="1"/>
            <a:endParaRPr lang="en-US" dirty="0"/>
          </a:p>
          <a:p>
            <a:pPr lvl="1"/>
            <a:r>
              <a:rPr lang="en-US" dirty="0" smtClean="0"/>
              <a:t>Note: Once a VM has been created you cannot change its generation.</a:t>
            </a:r>
            <a:endParaRPr lang="en-US" dirty="0"/>
          </a:p>
        </p:txBody>
      </p:sp>
      <p:pic>
        <p:nvPicPr>
          <p:cNvPr id="4" name="Picture 3"/>
          <p:cNvPicPr>
            <a:picLocks noChangeAspect="1"/>
          </p:cNvPicPr>
          <p:nvPr/>
        </p:nvPicPr>
        <p:blipFill>
          <a:blip r:embed="rId2"/>
          <a:stretch>
            <a:fillRect/>
          </a:stretch>
        </p:blipFill>
        <p:spPr>
          <a:xfrm>
            <a:off x="4966186" y="1212384"/>
            <a:ext cx="7263134" cy="5462524"/>
          </a:xfrm>
          <a:prstGeom prst="rect">
            <a:avLst/>
          </a:prstGeom>
        </p:spPr>
      </p:pic>
    </p:spTree>
    <p:extLst>
      <p:ext uri="{BB962C8B-B14F-4D97-AF65-F5344CB8AC3E}">
        <p14:creationId xmlns:p14="http://schemas.microsoft.com/office/powerpoint/2010/main" val="23180030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09" y="2642376"/>
            <a:ext cx="6605940" cy="1356064"/>
          </a:xfrm>
        </p:spPr>
        <p:txBody>
          <a:bodyPr/>
          <a:lstStyle/>
          <a:p>
            <a:pPr algn="ctr"/>
            <a:r>
              <a:rPr lang="en-US" sz="9791" dirty="0"/>
              <a:t>Thank You! </a:t>
            </a:r>
          </a:p>
        </p:txBody>
      </p:sp>
    </p:spTree>
    <p:extLst>
      <p:ext uri="{BB962C8B-B14F-4D97-AF65-F5344CB8AC3E}">
        <p14:creationId xmlns:p14="http://schemas.microsoft.com/office/powerpoint/2010/main" val="302848419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Settings: Gen 1 &amp; Gen 2</a:t>
            </a:r>
            <a:endParaRPr lang="en-US" dirty="0"/>
          </a:p>
        </p:txBody>
      </p:sp>
      <p:pic>
        <p:nvPicPr>
          <p:cNvPr id="4" name="Picture 3"/>
          <p:cNvPicPr>
            <a:picLocks noChangeAspect="1"/>
          </p:cNvPicPr>
          <p:nvPr/>
        </p:nvPicPr>
        <p:blipFill>
          <a:blip r:embed="rId2"/>
          <a:stretch>
            <a:fillRect/>
          </a:stretch>
        </p:blipFill>
        <p:spPr>
          <a:xfrm>
            <a:off x="364425" y="1222265"/>
            <a:ext cx="5672365" cy="5348670"/>
          </a:xfrm>
          <a:prstGeom prst="rect">
            <a:avLst/>
          </a:prstGeom>
        </p:spPr>
      </p:pic>
      <p:pic>
        <p:nvPicPr>
          <p:cNvPr id="5" name="Picture 4"/>
          <p:cNvPicPr>
            <a:picLocks noChangeAspect="1"/>
          </p:cNvPicPr>
          <p:nvPr/>
        </p:nvPicPr>
        <p:blipFill>
          <a:blip r:embed="rId3"/>
          <a:stretch>
            <a:fillRect/>
          </a:stretch>
        </p:blipFill>
        <p:spPr>
          <a:xfrm>
            <a:off x="6398713" y="1222265"/>
            <a:ext cx="5673337" cy="5349587"/>
          </a:xfrm>
          <a:prstGeom prst="rect">
            <a:avLst/>
          </a:prstGeom>
        </p:spPr>
      </p:pic>
      <p:sp>
        <p:nvSpPr>
          <p:cNvPr id="6" name="TextBox 5"/>
          <p:cNvSpPr txBox="1"/>
          <p:nvPr/>
        </p:nvSpPr>
        <p:spPr>
          <a:xfrm>
            <a:off x="2161291" y="6570935"/>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1</a:t>
            </a:r>
          </a:p>
        </p:txBody>
      </p:sp>
      <p:sp>
        <p:nvSpPr>
          <p:cNvPr id="7" name="TextBox 6"/>
          <p:cNvSpPr txBox="1"/>
          <p:nvPr/>
        </p:nvSpPr>
        <p:spPr>
          <a:xfrm>
            <a:off x="8747802" y="6570934"/>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2</a:t>
            </a:r>
          </a:p>
        </p:txBody>
      </p:sp>
    </p:spTree>
    <p:extLst>
      <p:ext uri="{BB962C8B-B14F-4D97-AF65-F5344CB8AC3E}">
        <p14:creationId xmlns:p14="http://schemas.microsoft.com/office/powerpoint/2010/main" val="35936871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VMs: Generation 2 VMs</a:t>
            </a:r>
            <a:endParaRPr lang="en-US" dirty="0"/>
          </a:p>
        </p:txBody>
      </p:sp>
      <p:sp>
        <p:nvSpPr>
          <p:cNvPr id="11" name="TextBox 10"/>
          <p:cNvSpPr txBox="1"/>
          <p:nvPr/>
        </p:nvSpPr>
        <p:spPr>
          <a:xfrm>
            <a:off x="5385992" y="5194622"/>
            <a:ext cx="1309013" cy="678134"/>
          </a:xfrm>
          <a:prstGeom prst="rect">
            <a:avLst/>
          </a:prstGeom>
          <a:noFill/>
        </p:spPr>
        <p:txBody>
          <a:bodyPr wrap="none" lIns="0" tIns="0" rIns="0" bIns="0" rtlCol="0">
            <a:spAutoFit/>
          </a:bodyPr>
          <a:lstStyle/>
          <a:p>
            <a:pPr>
              <a:lnSpc>
                <a:spcPct val="90000"/>
              </a:lnSpc>
            </a:pPr>
            <a:r>
              <a:rPr lang="en-US" sz="2448" spc="-51" dirty="0" smtClean="0">
                <a:gradFill>
                  <a:gsLst>
                    <a:gs pos="2917">
                      <a:schemeClr val="tx1"/>
                    </a:gs>
                    <a:gs pos="30000">
                      <a:schemeClr val="tx1"/>
                    </a:gs>
                  </a:gsLst>
                  <a:lin ang="5400000" scaled="0"/>
                </a:gradFill>
              </a:rPr>
              <a:t>IDE</a:t>
            </a:r>
          </a:p>
          <a:p>
            <a:pPr>
              <a:lnSpc>
                <a:spcPct val="90000"/>
              </a:lnSpc>
            </a:pPr>
            <a:r>
              <a:rPr lang="en-US" sz="2448" spc="-51" dirty="0" smtClean="0">
                <a:gradFill>
                  <a:gsLst>
                    <a:gs pos="2917">
                      <a:schemeClr val="tx1"/>
                    </a:gs>
                    <a:gs pos="30000">
                      <a:schemeClr val="tx1"/>
                    </a:gs>
                  </a:gsLst>
                  <a:lin ang="5400000" scaled="0"/>
                </a:gradFill>
              </a:rPr>
              <a:t>Controller</a:t>
            </a:r>
            <a:endParaRPr lang="en-US" sz="2448" spc="-51" dirty="0">
              <a:gradFill>
                <a:gsLst>
                  <a:gs pos="2917">
                    <a:schemeClr val="tx1"/>
                  </a:gs>
                  <a:gs pos="30000">
                    <a:schemeClr val="tx1"/>
                  </a:gs>
                </a:gsLst>
                <a:lin ang="5400000" scaled="0"/>
              </a:gradFill>
            </a:endParaRPr>
          </a:p>
        </p:txBody>
      </p:sp>
      <p:sp>
        <p:nvSpPr>
          <p:cNvPr id="13" name="TextBox 12"/>
          <p:cNvSpPr txBox="1"/>
          <p:nvPr/>
        </p:nvSpPr>
        <p:spPr>
          <a:xfrm>
            <a:off x="5385992" y="3028112"/>
            <a:ext cx="147148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COM Ports</a:t>
            </a:r>
          </a:p>
        </p:txBody>
      </p:sp>
      <p:sp>
        <p:nvSpPr>
          <p:cNvPr id="14" name="TextBox 13"/>
          <p:cNvSpPr txBox="1"/>
          <p:nvPr/>
        </p:nvSpPr>
        <p:spPr>
          <a:xfrm>
            <a:off x="5385992" y="3610361"/>
            <a:ext cx="1335072" cy="691634"/>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Floppy</a:t>
            </a:r>
          </a:p>
          <a:p>
            <a:pPr>
              <a:lnSpc>
                <a:spcPct val="90000"/>
              </a:lnSpc>
            </a:pPr>
            <a:r>
              <a:rPr lang="en-US" sz="2448" spc="-51" dirty="0">
                <a:gradFill>
                  <a:gsLst>
                    <a:gs pos="2917">
                      <a:schemeClr val="tx1"/>
                    </a:gs>
                    <a:gs pos="30000">
                      <a:schemeClr val="tx1"/>
                    </a:gs>
                  </a:gsLst>
                  <a:lin ang="5400000" scaled="0"/>
                </a:gradFill>
              </a:rPr>
              <a:t>Controller</a:t>
            </a:r>
          </a:p>
        </p:txBody>
      </p:sp>
      <p:sp>
        <p:nvSpPr>
          <p:cNvPr id="3" name="Slide Number Placeholder 2"/>
          <p:cNvSpPr>
            <a:spLocks noGrp="1"/>
          </p:cNvSpPr>
          <p:nvPr>
            <p:ph type="sldNum" sz="quarter" idx="4294967295"/>
          </p:nvPr>
        </p:nvSpPr>
        <p:spPr>
          <a:xfrm>
            <a:off x="11674615" y="6766401"/>
            <a:ext cx="233151" cy="127131"/>
          </a:xfrm>
          <a:prstGeom prst="rect">
            <a:avLst/>
          </a:prstGeom>
        </p:spPr>
        <p:txBody>
          <a:bodyPr/>
          <a:lstStyle/>
          <a:p>
            <a:pPr>
              <a:lnSpc>
                <a:spcPct val="90000"/>
              </a:lnSpc>
            </a:pPr>
            <a:fld id="{1BC86A1F-E589-44B2-A543-2EC98F5547A7}" type="slidenum">
              <a:rPr lang="en-US" smtClean="0"/>
              <a:pPr>
                <a:lnSpc>
                  <a:spcPct val="90000"/>
                </a:lnSpc>
              </a:pPr>
              <a:t>31</a:t>
            </a:fld>
            <a:endParaRPr lang="en-US" dirty="0"/>
          </a:p>
        </p:txBody>
      </p:sp>
      <p:grpSp>
        <p:nvGrpSpPr>
          <p:cNvPr id="15" name="Group 14"/>
          <p:cNvGrpSpPr/>
          <p:nvPr/>
        </p:nvGrpSpPr>
        <p:grpSpPr>
          <a:xfrm>
            <a:off x="960036" y="1230934"/>
            <a:ext cx="3611968" cy="5526499"/>
            <a:chOff x="1070564" y="1230934"/>
            <a:chExt cx="3611968" cy="5526499"/>
          </a:xfrm>
        </p:grpSpPr>
        <p:sp>
          <p:nvSpPr>
            <p:cNvPr id="6" name="TextBox 5"/>
            <p:cNvSpPr txBox="1"/>
            <p:nvPr/>
          </p:nvSpPr>
          <p:spPr>
            <a:xfrm>
              <a:off x="2004289" y="6411616"/>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1</a:t>
              </a:r>
            </a:p>
          </p:txBody>
        </p:sp>
        <p:pic>
          <p:nvPicPr>
            <p:cNvPr id="8" name="Picture 7"/>
            <p:cNvPicPr>
              <a:picLocks noChangeAspect="1"/>
            </p:cNvPicPr>
            <p:nvPr/>
          </p:nvPicPr>
          <p:blipFill>
            <a:blip r:embed="rId3"/>
            <a:stretch>
              <a:fillRect/>
            </a:stretch>
          </p:blipFill>
          <p:spPr>
            <a:xfrm>
              <a:off x="1070564" y="1230934"/>
              <a:ext cx="3611968" cy="5135767"/>
            </a:xfrm>
            <a:prstGeom prst="rect">
              <a:avLst/>
            </a:prstGeom>
          </p:spPr>
        </p:pic>
      </p:grpSp>
      <p:grpSp>
        <p:nvGrpSpPr>
          <p:cNvPr id="16" name="Group 15"/>
          <p:cNvGrpSpPr/>
          <p:nvPr/>
        </p:nvGrpSpPr>
        <p:grpSpPr>
          <a:xfrm>
            <a:off x="8097316" y="1230933"/>
            <a:ext cx="3609006" cy="5526500"/>
            <a:chOff x="7263310" y="1230933"/>
            <a:chExt cx="3609006" cy="5526500"/>
          </a:xfrm>
        </p:grpSpPr>
        <p:sp>
          <p:nvSpPr>
            <p:cNvPr id="7" name="TextBox 6"/>
            <p:cNvSpPr txBox="1"/>
            <p:nvPr/>
          </p:nvSpPr>
          <p:spPr>
            <a:xfrm>
              <a:off x="8195554" y="6411616"/>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2</a:t>
              </a:r>
            </a:p>
          </p:txBody>
        </p:sp>
        <p:pic>
          <p:nvPicPr>
            <p:cNvPr id="10" name="Picture 9"/>
            <p:cNvPicPr>
              <a:picLocks noChangeAspect="1"/>
            </p:cNvPicPr>
            <p:nvPr/>
          </p:nvPicPr>
          <p:blipFill>
            <a:blip r:embed="rId4"/>
            <a:stretch>
              <a:fillRect/>
            </a:stretch>
          </p:blipFill>
          <p:spPr>
            <a:xfrm>
              <a:off x="7263310" y="1230933"/>
              <a:ext cx="3609006" cy="5131555"/>
            </a:xfrm>
            <a:prstGeom prst="rect">
              <a:avLst/>
            </a:prstGeom>
          </p:spPr>
        </p:pic>
      </p:grpSp>
      <p:sp>
        <p:nvSpPr>
          <p:cNvPr id="22" name="TextBox 21"/>
          <p:cNvSpPr txBox="1"/>
          <p:nvPr/>
        </p:nvSpPr>
        <p:spPr>
          <a:xfrm>
            <a:off x="5385993" y="2210862"/>
            <a:ext cx="1369286" cy="678134"/>
          </a:xfrm>
          <a:prstGeom prst="rect">
            <a:avLst/>
          </a:prstGeom>
          <a:noFill/>
        </p:spPr>
        <p:txBody>
          <a:bodyPr wrap="none" lIns="0" tIns="0" rIns="0" bIns="0" rtlCol="0">
            <a:spAutoFit/>
          </a:bodyPr>
          <a:lstStyle/>
          <a:p>
            <a:pPr>
              <a:lnSpc>
                <a:spcPct val="90000"/>
              </a:lnSpc>
            </a:pPr>
            <a:r>
              <a:rPr lang="en-US" sz="2448" spc="-51" dirty="0" smtClean="0">
                <a:gradFill>
                  <a:gsLst>
                    <a:gs pos="2917">
                      <a:schemeClr val="tx1"/>
                    </a:gs>
                    <a:gs pos="30000">
                      <a:schemeClr val="tx1"/>
                    </a:gs>
                  </a:gsLst>
                  <a:lin ang="5400000" scaled="0"/>
                </a:gradFill>
              </a:rPr>
              <a:t>PCI to </a:t>
            </a:r>
          </a:p>
          <a:p>
            <a:pPr>
              <a:lnSpc>
                <a:spcPct val="90000"/>
              </a:lnSpc>
            </a:pPr>
            <a:r>
              <a:rPr lang="en-US" sz="2448" spc="-51" dirty="0" smtClean="0">
                <a:gradFill>
                  <a:gsLst>
                    <a:gs pos="2917">
                      <a:schemeClr val="tx1"/>
                    </a:gs>
                    <a:gs pos="30000">
                      <a:schemeClr val="tx1"/>
                    </a:gs>
                  </a:gsLst>
                  <a:lin ang="5400000" scaled="0"/>
                </a:gradFill>
              </a:rPr>
              <a:t>ISA </a:t>
            </a:r>
            <a:r>
              <a:rPr lang="en-US" sz="2448" spc="-51" dirty="0">
                <a:gradFill>
                  <a:gsLst>
                    <a:gs pos="2917">
                      <a:schemeClr val="tx1"/>
                    </a:gs>
                    <a:gs pos="30000">
                      <a:schemeClr val="tx1"/>
                    </a:gs>
                  </a:gsLst>
                  <a:lin ang="5400000" scaled="0"/>
                </a:gradFill>
              </a:rPr>
              <a:t>Bridge</a:t>
            </a:r>
          </a:p>
        </p:txBody>
      </p:sp>
      <p:sp>
        <p:nvSpPr>
          <p:cNvPr id="24" name="TextBox 23"/>
          <p:cNvSpPr txBox="1"/>
          <p:nvPr/>
        </p:nvSpPr>
        <p:spPr>
          <a:xfrm>
            <a:off x="5385993" y="1688207"/>
            <a:ext cx="1004558"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PCI Bus</a:t>
            </a:r>
          </a:p>
        </p:txBody>
      </p:sp>
      <p:sp>
        <p:nvSpPr>
          <p:cNvPr id="26" name="TextBox 25"/>
          <p:cNvSpPr txBox="1"/>
          <p:nvPr/>
        </p:nvSpPr>
        <p:spPr>
          <a:xfrm>
            <a:off x="5385993" y="4440687"/>
            <a:ext cx="1660943" cy="691634"/>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Processor to</a:t>
            </a:r>
          </a:p>
          <a:p>
            <a:pPr>
              <a:lnSpc>
                <a:spcPct val="90000"/>
              </a:lnSpc>
            </a:pPr>
            <a:r>
              <a:rPr lang="en-US" sz="2448" spc="-51" dirty="0">
                <a:gradFill>
                  <a:gsLst>
                    <a:gs pos="2917">
                      <a:schemeClr val="tx1"/>
                    </a:gs>
                    <a:gs pos="30000">
                      <a:schemeClr val="tx1"/>
                    </a:gs>
                  </a:gsLst>
                  <a:lin ang="5400000" scaled="0"/>
                </a:gradFill>
              </a:rPr>
              <a:t>PCI Bridge</a:t>
            </a:r>
          </a:p>
        </p:txBody>
      </p:sp>
      <p:cxnSp>
        <p:nvCxnSpPr>
          <p:cNvPr id="20" name="Straight Arrow Connector 19"/>
          <p:cNvCxnSpPr>
            <a:stCxn id="24" idx="1"/>
          </p:cNvCxnSpPr>
          <p:nvPr/>
        </p:nvCxnSpPr>
        <p:spPr>
          <a:xfrm flipH="1">
            <a:off x="2182978" y="1861116"/>
            <a:ext cx="3203015" cy="912229"/>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22" idx="1"/>
          </p:cNvCxnSpPr>
          <p:nvPr/>
        </p:nvCxnSpPr>
        <p:spPr>
          <a:xfrm flipH="1">
            <a:off x="3638280" y="2549929"/>
            <a:ext cx="1747713" cy="383982"/>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13" idx="1"/>
          </p:cNvCxnSpPr>
          <p:nvPr/>
        </p:nvCxnSpPr>
        <p:spPr>
          <a:xfrm flipH="1" flipV="1">
            <a:off x="3187512" y="3110959"/>
            <a:ext cx="2198480" cy="90062"/>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14" idx="1"/>
          </p:cNvCxnSpPr>
          <p:nvPr/>
        </p:nvCxnSpPr>
        <p:spPr>
          <a:xfrm flipH="1" flipV="1">
            <a:off x="3187512" y="3955754"/>
            <a:ext cx="2198480" cy="424"/>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6" idx="1"/>
          </p:cNvCxnSpPr>
          <p:nvPr/>
        </p:nvCxnSpPr>
        <p:spPr>
          <a:xfrm flipH="1" flipV="1">
            <a:off x="3784485" y="4586985"/>
            <a:ext cx="1601508" cy="199519"/>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11" idx="1"/>
          </p:cNvCxnSpPr>
          <p:nvPr/>
        </p:nvCxnSpPr>
        <p:spPr>
          <a:xfrm flipH="1" flipV="1">
            <a:off x="3784485" y="4747551"/>
            <a:ext cx="1601507" cy="786138"/>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85082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 Virtual Machine Hardware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2683218"/>
              </p:ext>
            </p:extLst>
          </p:nvPr>
        </p:nvGraphicFramePr>
        <p:xfrm>
          <a:off x="531948" y="1106376"/>
          <a:ext cx="11491611" cy="5673330"/>
        </p:xfrm>
        <a:graphic>
          <a:graphicData uri="http://schemas.openxmlformats.org/drawingml/2006/table">
            <a:tbl>
              <a:tblPr firstRow="1" bandRow="1">
                <a:tableStyleId>{5C22544A-7EE6-4342-B048-85BDC9FD1C3A}</a:tableStyleId>
              </a:tblPr>
              <a:tblGrid>
                <a:gridCol w="4312768"/>
                <a:gridCol w="3360821"/>
                <a:gridCol w="3818022"/>
              </a:tblGrid>
              <a:tr h="378222">
                <a:tc>
                  <a:txBody>
                    <a:bodyPr/>
                    <a:lstStyle/>
                    <a:p>
                      <a:pPr algn="ctr"/>
                      <a:r>
                        <a:rPr lang="en-US" sz="1800" dirty="0" smtClean="0"/>
                        <a:t>Legacy Devices Removed</a:t>
                      </a:r>
                      <a:endParaRPr lang="en-US" sz="1800" dirty="0"/>
                    </a:p>
                  </a:txBody>
                  <a:tcPr marL="93260" marR="93260" marT="46630" marB="46630"/>
                </a:tc>
                <a:tc>
                  <a:txBody>
                    <a:bodyPr/>
                    <a:lstStyle/>
                    <a:p>
                      <a:pPr algn="ctr"/>
                      <a:r>
                        <a:rPr lang="en-US" sz="1800" dirty="0" smtClean="0"/>
                        <a:t>Replacement Devices</a:t>
                      </a:r>
                      <a:endParaRPr lang="en-US" sz="1800" dirty="0"/>
                    </a:p>
                  </a:txBody>
                  <a:tcPr marL="93260" marR="93260" marT="46630" marB="46630"/>
                </a:tc>
                <a:tc>
                  <a:txBody>
                    <a:bodyPr/>
                    <a:lstStyle/>
                    <a:p>
                      <a:pPr algn="ctr"/>
                      <a:r>
                        <a:rPr lang="en-US" sz="1800" dirty="0" smtClean="0"/>
                        <a:t>Enhancements</a:t>
                      </a:r>
                      <a:endParaRPr lang="en-US" sz="1800" dirty="0"/>
                    </a:p>
                  </a:txBody>
                  <a:tcPr marL="93260" marR="93260" marT="46630" marB="46630"/>
                </a:tc>
              </a:tr>
              <a:tr h="378222">
                <a:tc>
                  <a:txBody>
                    <a:bodyPr/>
                    <a:lstStyle/>
                    <a:p>
                      <a:pPr algn="ctr"/>
                      <a:r>
                        <a:rPr lang="en-US" sz="1600" dirty="0" smtClean="0"/>
                        <a:t>IDE Controller</a:t>
                      </a:r>
                    </a:p>
                  </a:txBody>
                  <a:tcPr marL="93260" marR="93260" marT="46630" marB="46630"/>
                </a:tc>
                <a:tc>
                  <a:txBody>
                    <a:bodyPr/>
                    <a:lstStyle/>
                    <a:p>
                      <a:pPr algn="ctr"/>
                      <a:r>
                        <a:rPr lang="en-US" sz="1600" dirty="0" smtClean="0"/>
                        <a:t>Virtual</a:t>
                      </a:r>
                      <a:r>
                        <a:rPr lang="en-US" sz="1600" baseline="0" dirty="0" smtClean="0"/>
                        <a:t> SCSI Controller</a:t>
                      </a:r>
                      <a:endParaRPr lang="en-US" sz="1600" dirty="0" smtClean="0"/>
                    </a:p>
                  </a:txBody>
                  <a:tcPr marL="93260" marR="93260" marT="46630" marB="46630"/>
                </a:tc>
                <a:tc>
                  <a:txBody>
                    <a:bodyPr/>
                    <a:lstStyle/>
                    <a:p>
                      <a:pPr algn="ctr"/>
                      <a:r>
                        <a:rPr lang="en-US" sz="1600" dirty="0" smtClean="0"/>
                        <a:t>Boot from</a:t>
                      </a:r>
                      <a:r>
                        <a:rPr lang="en-US" sz="1600" baseline="0" dirty="0" smtClean="0"/>
                        <a:t> </a:t>
                      </a:r>
                      <a:r>
                        <a:rPr lang="en-US" sz="1600" baseline="0" dirty="0" err="1" smtClean="0"/>
                        <a:t>VHDx</a:t>
                      </a:r>
                      <a:r>
                        <a:rPr lang="en-US" sz="1600" baseline="0" smtClean="0"/>
                        <a:t> (</a:t>
                      </a:r>
                      <a:r>
                        <a:rPr lang="en-US" sz="1200" i="1" baseline="0" smtClean="0"/>
                        <a:t>64TB </a:t>
                      </a:r>
                      <a:r>
                        <a:rPr lang="en-US" sz="1200" i="1" baseline="0" dirty="0" smtClean="0"/>
                        <a:t>max size, </a:t>
                      </a:r>
                      <a:r>
                        <a:rPr lang="en-US" sz="1200" i="1" baseline="0" smtClean="0"/>
                        <a:t>online resize)</a:t>
                      </a:r>
                      <a:endParaRPr lang="en-US" sz="1600" i="1" dirty="0" smtClean="0"/>
                    </a:p>
                  </a:txBody>
                  <a:tcPr marL="93260" marR="93260" marT="46630" marB="46630"/>
                </a:tc>
              </a:tr>
              <a:tr h="378222">
                <a:tc>
                  <a:txBody>
                    <a:bodyPr/>
                    <a:lstStyle/>
                    <a:p>
                      <a:pPr algn="ctr"/>
                      <a:r>
                        <a:rPr lang="en-US" sz="1600" dirty="0" smtClean="0"/>
                        <a:t>IDE CD-ROM</a:t>
                      </a:r>
                      <a:endParaRPr lang="en-US" sz="1600" dirty="0"/>
                    </a:p>
                  </a:txBody>
                  <a:tcPr marL="93260" marR="93260" marT="46630" marB="46630"/>
                </a:tc>
                <a:tc>
                  <a:txBody>
                    <a:bodyPr/>
                    <a:lstStyle/>
                    <a:p>
                      <a:pPr algn="ctr"/>
                      <a:r>
                        <a:rPr lang="en-US" sz="1600" dirty="0" smtClean="0"/>
                        <a:t>Virtual SCSI CD-ROM</a:t>
                      </a:r>
                      <a:endParaRPr lang="en-US" sz="1600" dirty="0"/>
                    </a:p>
                  </a:txBody>
                  <a:tcPr marL="93260" marR="93260" marT="46630" marB="46630"/>
                </a:tc>
                <a:tc>
                  <a:txBody>
                    <a:bodyPr/>
                    <a:lstStyle/>
                    <a:p>
                      <a:pPr algn="ctr"/>
                      <a:r>
                        <a:rPr lang="en-US" sz="1600" dirty="0" smtClean="0"/>
                        <a:t>Hot add/remove</a:t>
                      </a:r>
                      <a:endParaRPr lang="en-US" sz="1600" dirty="0"/>
                    </a:p>
                  </a:txBody>
                  <a:tcPr marL="93260" marR="93260" marT="46630" marB="46630"/>
                </a:tc>
              </a:tr>
              <a:tr h="378222">
                <a:tc>
                  <a:txBody>
                    <a:bodyPr/>
                    <a:lstStyle/>
                    <a:p>
                      <a:pPr algn="ctr"/>
                      <a:r>
                        <a:rPr lang="en-US" sz="1600" dirty="0" smtClean="0"/>
                        <a:t>Legacy BIOS</a:t>
                      </a:r>
                      <a:endParaRPr lang="en-US" sz="1600" dirty="0"/>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UEFI firmware</a:t>
                      </a:r>
                      <a:endParaRPr lang="en-US" sz="1600" dirty="0"/>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Secure Boot</a:t>
                      </a:r>
                    </a:p>
                  </a:txBody>
                  <a:tcPr marL="93260" marR="93260" marT="46630" marB="46630"/>
                </a:tc>
              </a:tr>
              <a:tr h="378222">
                <a:tc>
                  <a:txBody>
                    <a:bodyPr/>
                    <a:lstStyle/>
                    <a:p>
                      <a:pPr algn="ctr"/>
                      <a:r>
                        <a:rPr lang="en-US" sz="1600" dirty="0" smtClean="0"/>
                        <a:t>Legacy NIC</a:t>
                      </a:r>
                      <a:endParaRPr lang="en-US" sz="1600" dirty="0"/>
                    </a:p>
                  </a:txBody>
                  <a:tcPr marL="93260" marR="93260" marT="46630" marB="46630"/>
                </a:tc>
                <a:tc>
                  <a:txBody>
                    <a:bodyPr/>
                    <a:lstStyle/>
                    <a:p>
                      <a:pPr algn="ctr"/>
                      <a:r>
                        <a:rPr lang="en-US" sz="1600" dirty="0" smtClean="0"/>
                        <a:t>Synthetic</a:t>
                      </a:r>
                      <a:r>
                        <a:rPr lang="en-US" sz="1600" baseline="0" dirty="0" smtClean="0"/>
                        <a:t> NIC</a:t>
                      </a:r>
                      <a:endParaRPr lang="en-US" sz="1600" dirty="0"/>
                    </a:p>
                  </a:txBody>
                  <a:tcPr marL="93260" marR="93260" marT="46630" marB="46630"/>
                </a:tc>
                <a:tc>
                  <a:txBody>
                    <a:bodyPr/>
                    <a:lstStyle/>
                    <a:p>
                      <a:pPr algn="ctr"/>
                      <a:r>
                        <a:rPr lang="en-US" sz="1600" dirty="0" smtClean="0"/>
                        <a:t>Network boot</a:t>
                      </a:r>
                      <a:r>
                        <a:rPr lang="en-US" sz="1600" baseline="0" dirty="0" smtClean="0"/>
                        <a:t> with IPv4 &amp; IPv6</a:t>
                      </a:r>
                      <a:endParaRPr lang="en-US" sz="1600" dirty="0"/>
                    </a:p>
                  </a:txBody>
                  <a:tcPr marL="93260" marR="93260" marT="46630" marB="46630"/>
                </a:tc>
              </a:tr>
              <a:tr h="378222">
                <a:tc>
                  <a:txBody>
                    <a:bodyPr/>
                    <a:lstStyle/>
                    <a:p>
                      <a:pPr algn="ctr"/>
                      <a:r>
                        <a:rPr lang="en-US" sz="1600" dirty="0" smtClean="0"/>
                        <a:t>Floppy &amp; DMA Controller</a:t>
                      </a:r>
                      <a:endParaRPr lang="en-US" sz="1600" dirty="0"/>
                    </a:p>
                  </a:txBody>
                  <a:tcPr marL="93260" marR="93260" marT="46630" marB="46630"/>
                </a:tc>
                <a:tc>
                  <a:txBody>
                    <a:bodyPr/>
                    <a:lstStyle/>
                    <a:p>
                      <a:pPr algn="ctr"/>
                      <a:r>
                        <a:rPr lang="en-US" sz="1600" dirty="0" smtClean="0"/>
                        <a:t>No floppy</a:t>
                      </a:r>
                      <a:r>
                        <a:rPr lang="en-US" sz="1600" baseline="0" dirty="0" smtClean="0"/>
                        <a:t> support</a:t>
                      </a:r>
                      <a:endParaRPr lang="en-US" sz="1600" dirty="0"/>
                    </a:p>
                  </a:txBody>
                  <a:tcPr marL="93260" marR="93260" marT="46630" marB="46630"/>
                </a:tc>
                <a:tc>
                  <a:txBody>
                    <a:bodyPr/>
                    <a:lstStyle/>
                    <a:p>
                      <a:pPr algn="ctr"/>
                      <a:endParaRPr lang="en-US" sz="1600" dirty="0"/>
                    </a:p>
                  </a:txBody>
                  <a:tcPr marL="93260" marR="93260" marT="46630" marB="46630"/>
                </a:tc>
              </a:tr>
              <a:tr h="378222">
                <a:tc>
                  <a:txBody>
                    <a:bodyPr/>
                    <a:lstStyle/>
                    <a:p>
                      <a:pPr algn="ctr"/>
                      <a:r>
                        <a:rPr lang="en-US" sz="1600" dirty="0" smtClean="0"/>
                        <a:t>UART (COM Ports)</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Optional UART</a:t>
                      </a:r>
                      <a:r>
                        <a:rPr lang="en-US" sz="1600" baseline="0" dirty="0" smtClean="0"/>
                        <a:t> for debugging</a:t>
                      </a:r>
                      <a:endParaRPr lang="en-US" sz="1600" dirty="0" smtClean="0"/>
                    </a:p>
                  </a:txBody>
                  <a:tcPr marL="93260" marR="93260" marT="46630" marB="46630"/>
                </a:tc>
                <a:tc>
                  <a:txBody>
                    <a:bodyPr/>
                    <a:lstStyle/>
                    <a:p>
                      <a:pPr algn="ctr"/>
                      <a:r>
                        <a:rPr lang="en-US" sz="1600" dirty="0" smtClean="0"/>
                        <a:t>Faster and more reliable</a:t>
                      </a:r>
                    </a:p>
                  </a:txBody>
                  <a:tcPr marL="93260" marR="93260" marT="46630" marB="46630"/>
                </a:tc>
              </a:tr>
              <a:tr h="378222">
                <a:tc>
                  <a:txBody>
                    <a:bodyPr/>
                    <a:lstStyle/>
                    <a:p>
                      <a:pPr algn="ctr"/>
                      <a:r>
                        <a:rPr lang="en-US" sz="1600" dirty="0" smtClean="0"/>
                        <a:t>i8042 keyboard controller</a:t>
                      </a:r>
                    </a:p>
                  </a:txBody>
                  <a:tcPr marL="93260" marR="93260" marT="46630" marB="46630"/>
                </a:tc>
                <a:tc>
                  <a:txBody>
                    <a:bodyPr/>
                    <a:lstStyle/>
                    <a:p>
                      <a:pPr algn="ctr"/>
                      <a:r>
                        <a:rPr lang="en-US" sz="1600" dirty="0" smtClean="0"/>
                        <a:t>Software based input</a:t>
                      </a:r>
                    </a:p>
                  </a:txBody>
                  <a:tcPr marL="93260" marR="93260" marT="46630" marB="46630"/>
                </a:tc>
                <a:tc>
                  <a:txBody>
                    <a:bodyPr/>
                    <a:lstStyle/>
                    <a:p>
                      <a:pPr algn="ct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PS/2 keyboard</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Software based keyboard</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PS/2 mouse</a:t>
                      </a:r>
                    </a:p>
                  </a:txBody>
                  <a:tcPr marL="93260" marR="93260" marT="46630" marB="46630"/>
                </a:tc>
                <a:tc>
                  <a:txBody>
                    <a:bodyPr/>
                    <a:lstStyle/>
                    <a:p>
                      <a:pPr algn="ctr"/>
                      <a:r>
                        <a:rPr lang="en-US" sz="1600" dirty="0" smtClean="0"/>
                        <a:t>Software based mouse</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S3 video</a:t>
                      </a:r>
                    </a:p>
                  </a:txBody>
                  <a:tcPr marL="93260" marR="93260" marT="46630" marB="46630"/>
                </a:tc>
                <a:tc>
                  <a:txBody>
                    <a:bodyPr/>
                    <a:lstStyle/>
                    <a:p>
                      <a:pPr algn="ctr"/>
                      <a:r>
                        <a:rPr lang="en-US" sz="1600" dirty="0" smtClean="0"/>
                        <a:t>Software based video</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PCI Bus</a:t>
                      </a:r>
                    </a:p>
                  </a:txBody>
                  <a:tcPr marL="93260" marR="93260" marT="46630" marB="46630"/>
                </a:tc>
                <a:tc>
                  <a:txBody>
                    <a:bodyPr/>
                    <a:lstStyle/>
                    <a:p>
                      <a:pPr algn="ctr"/>
                      <a:r>
                        <a:rPr lang="en-US" sz="1600" dirty="0" err="1" smtClean="0"/>
                        <a:t>VMBus</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Programmable Interrupt Controller (PIC)</a:t>
                      </a:r>
                    </a:p>
                  </a:txBody>
                  <a:tcPr marL="93260" marR="93260" marT="46630" marB="46630"/>
                </a:tc>
                <a:tc>
                  <a:txBody>
                    <a:bodyPr/>
                    <a:lstStyle/>
                    <a:p>
                      <a:pPr algn="ct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Programmable Interrupt Timer (PIT)</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Super I/O device</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bl>
          </a:graphicData>
        </a:graphic>
      </p:graphicFrame>
    </p:spTree>
    <p:extLst>
      <p:ext uri="{BB962C8B-B14F-4D97-AF65-F5344CB8AC3E}">
        <p14:creationId xmlns:p14="http://schemas.microsoft.com/office/powerpoint/2010/main" val="129132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VMs: Generation 2 VMs</a:t>
            </a:r>
            <a:endParaRPr lang="en-US" dirty="0"/>
          </a:p>
        </p:txBody>
      </p:sp>
      <p:sp>
        <p:nvSpPr>
          <p:cNvPr id="3" name="Text Placeholder 2"/>
          <p:cNvSpPr>
            <a:spLocks noGrp="1"/>
          </p:cNvSpPr>
          <p:nvPr>
            <p:ph idx="1"/>
          </p:nvPr>
        </p:nvSpPr>
        <p:spPr>
          <a:xfrm>
            <a:off x="274640" y="1212850"/>
            <a:ext cx="11887198" cy="5248239"/>
          </a:xfrm>
        </p:spPr>
        <p:txBody>
          <a:bodyPr>
            <a:normAutofit/>
          </a:bodyPr>
          <a:lstStyle/>
          <a:p>
            <a:pPr>
              <a:lnSpc>
                <a:spcPct val="120000"/>
              </a:lnSpc>
            </a:pPr>
            <a:r>
              <a:rPr lang="en-US" dirty="0" smtClean="0"/>
              <a:t>Not for Everyone</a:t>
            </a:r>
          </a:p>
          <a:p>
            <a:pPr lvl="1">
              <a:lnSpc>
                <a:spcPct val="120000"/>
              </a:lnSpc>
            </a:pPr>
            <a:r>
              <a:rPr lang="en-US" b="1" u="sng" dirty="0"/>
              <a:t>x</a:t>
            </a:r>
            <a:r>
              <a:rPr lang="en-US" b="1" u="sng" dirty="0" smtClean="0"/>
              <a:t>64</a:t>
            </a:r>
            <a:r>
              <a:rPr lang="en-US" dirty="0" smtClean="0"/>
              <a:t> VMs only</a:t>
            </a:r>
          </a:p>
          <a:p>
            <a:pPr lvl="1">
              <a:lnSpc>
                <a:spcPct val="120000"/>
              </a:lnSpc>
            </a:pPr>
            <a:r>
              <a:rPr lang="en-US" dirty="0" smtClean="0"/>
              <a:t>Guest support:</a:t>
            </a:r>
          </a:p>
          <a:p>
            <a:pPr lvl="2">
              <a:lnSpc>
                <a:spcPct val="120000"/>
              </a:lnSpc>
            </a:pPr>
            <a:r>
              <a:rPr lang="en-US" dirty="0" smtClean="0"/>
              <a:t>Windows 8/2012 and later</a:t>
            </a:r>
          </a:p>
          <a:p>
            <a:pPr lvl="2">
              <a:lnSpc>
                <a:spcPct val="120000"/>
              </a:lnSpc>
            </a:pPr>
            <a:r>
              <a:rPr lang="en-US" dirty="0" smtClean="0"/>
              <a:t>Support for Linux underway</a:t>
            </a:r>
          </a:p>
          <a:p>
            <a:pPr>
              <a:lnSpc>
                <a:spcPct val="120000"/>
              </a:lnSpc>
            </a:pPr>
            <a:r>
              <a:rPr lang="en-US" b="1" u="sng" dirty="0" smtClean="0"/>
              <a:t>Your investment in Hyper-V is safe</a:t>
            </a:r>
          </a:p>
          <a:p>
            <a:pPr lvl="2">
              <a:lnSpc>
                <a:spcPct val="120000"/>
              </a:lnSpc>
            </a:pPr>
            <a:r>
              <a:rPr lang="en-US" u="sng" dirty="0" smtClean="0"/>
              <a:t>All your existing Hyper-V VMs will run without modification on WS2012 R2</a:t>
            </a:r>
          </a:p>
          <a:p>
            <a:pPr lvl="2">
              <a:lnSpc>
                <a:spcPct val="120000"/>
              </a:lnSpc>
            </a:pPr>
            <a:r>
              <a:rPr lang="en-US" dirty="0" smtClean="0"/>
              <a:t>Gen 1 and Gen 2 VMs run great together</a:t>
            </a:r>
          </a:p>
          <a:p>
            <a:pPr lvl="2">
              <a:lnSpc>
                <a:spcPct val="120000"/>
              </a:lnSpc>
            </a:pPr>
            <a:endParaRPr lang="en-US" dirty="0"/>
          </a:p>
        </p:txBody>
      </p:sp>
    </p:spTree>
    <p:extLst>
      <p:ext uri="{BB962C8B-B14F-4D97-AF65-F5344CB8AC3E}">
        <p14:creationId xmlns:p14="http://schemas.microsoft.com/office/powerpoint/2010/main" val="1485442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VM Interaction</a:t>
            </a:r>
            <a:br>
              <a:rPr lang="en-US" dirty="0" smtClean="0"/>
            </a:br>
            <a:r>
              <a:rPr lang="en-US" sz="3200" dirty="0" smtClean="0"/>
              <a:t>Remote Desktop over </a:t>
            </a:r>
            <a:r>
              <a:rPr lang="en-US" sz="3200" dirty="0" err="1" smtClean="0"/>
              <a:t>VMBus</a:t>
            </a:r>
            <a:endParaRPr lang="en-US" dirty="0"/>
          </a:p>
        </p:txBody>
      </p:sp>
      <p:sp>
        <p:nvSpPr>
          <p:cNvPr id="3" name="Text Placeholder 2"/>
          <p:cNvSpPr>
            <a:spLocks noGrp="1"/>
          </p:cNvSpPr>
          <p:nvPr>
            <p:ph sz="quarter" idx="10"/>
          </p:nvPr>
        </p:nvSpPr>
        <p:spPr>
          <a:xfrm>
            <a:off x="274638" y="1660358"/>
            <a:ext cx="11887200" cy="4801314"/>
          </a:xfrm>
        </p:spPr>
        <p:txBody>
          <a:bodyPr/>
          <a:lstStyle/>
          <a:p>
            <a:r>
              <a:rPr lang="en-US" dirty="0" smtClean="0"/>
              <a:t>Full remote desktop capabilities</a:t>
            </a:r>
          </a:p>
          <a:p>
            <a:pPr lvl="1"/>
            <a:r>
              <a:rPr lang="en-US" dirty="0" smtClean="0"/>
              <a:t>Shared clipboard</a:t>
            </a:r>
          </a:p>
          <a:p>
            <a:pPr lvl="1"/>
            <a:r>
              <a:rPr lang="en-US" dirty="0" smtClean="0"/>
              <a:t>Audio redirection</a:t>
            </a:r>
          </a:p>
          <a:p>
            <a:pPr lvl="1"/>
            <a:r>
              <a:rPr lang="en-US" dirty="0" smtClean="0"/>
              <a:t>Enhanced login</a:t>
            </a:r>
          </a:p>
          <a:p>
            <a:pPr lvl="1"/>
            <a:r>
              <a:rPr lang="en-US" dirty="0" smtClean="0"/>
              <a:t>and more….</a:t>
            </a:r>
          </a:p>
          <a:p>
            <a:r>
              <a:rPr lang="en-US" dirty="0" smtClean="0"/>
              <a:t>Enabled even when the network is down</a:t>
            </a:r>
          </a:p>
          <a:p>
            <a:pPr lvl="1"/>
            <a:r>
              <a:rPr lang="en-US" dirty="0" smtClean="0"/>
              <a:t>Integrates with Remote Desktop Gateway</a:t>
            </a:r>
            <a:endParaRPr lang="en-US" dirty="0"/>
          </a:p>
          <a:p>
            <a:r>
              <a:rPr lang="en-US" dirty="0" smtClean="0"/>
              <a:t>Integrated into Hyper-V Management experience</a:t>
            </a:r>
            <a:endParaRPr lang="en-US" dirty="0"/>
          </a:p>
          <a:p>
            <a:r>
              <a:rPr lang="en-US" dirty="0" smtClean="0"/>
              <a:t>(Yes, all of this just works with Live Migration…)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95" y="1743990"/>
            <a:ext cx="1305457" cy="7643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723" y="2689576"/>
            <a:ext cx="1599959" cy="10328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049" y="3099798"/>
            <a:ext cx="1803295" cy="1245325"/>
          </a:xfrm>
          <a:prstGeom prst="rect">
            <a:avLst/>
          </a:prstGeom>
        </p:spPr>
      </p:pic>
    </p:spTree>
    <p:extLst>
      <p:ext uri="{BB962C8B-B14F-4D97-AF65-F5344CB8AC3E}">
        <p14:creationId xmlns:p14="http://schemas.microsoft.com/office/powerpoint/2010/main" val="1229366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 on Storage</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We would like to dynamically resize virtual storage</a:t>
            </a:r>
            <a:endParaRPr lang="en-US" sz="204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Keep making more storage investments</a:t>
              </a: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3663" dirty="0">
                <a:solidFill>
                  <a:schemeClr val="tx1">
                    <a:lumMod val="20000"/>
                    <a:lumOff val="80000"/>
                    <a:alpha val="99000"/>
                  </a:schemeClr>
                </a:solidFill>
                <a:latin typeface="Segoe UI" pitchFamily="34" charset="0"/>
                <a:ea typeface="Segoe UI" pitchFamily="34" charset="0"/>
                <a:cs typeface="Segoe UI" pitchFamily="34" charset="0"/>
              </a:rPr>
              <a:t>We need to manage storage to an SLA</a:t>
            </a: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Help us protect against the “noisy neighbor”</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lumMod val="20000"/>
                    <a:lumOff val="80000"/>
                    <a:alpha val="99000"/>
                  </a:schemeClr>
                </a:solidFill>
                <a:latin typeface="Segoe UI" pitchFamily="34" charset="0"/>
                <a:ea typeface="Segoe UI" pitchFamily="34" charset="0"/>
                <a:cs typeface="Segoe UI" pitchFamily="34" charset="0"/>
              </a:rPr>
              <a:t>Guest Clustering is difficult to manage</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594685"/>
            </a:xfrm>
            <a:prstGeom prst="rect">
              <a:avLst/>
            </a:prstGeom>
          </p:spPr>
          <p:txBody>
            <a:bodyPr wrap="square">
              <a:spAutoFit/>
            </a:bodyPr>
            <a:lstStyle/>
            <a:p>
              <a:pPr marL="0" lvl="1" algn="ctr">
                <a:tabLst>
                  <a:tab pos="1860457" algn="l"/>
                </a:tabLst>
              </a:pPr>
              <a:r>
                <a:rPr lang="en-US" sz="1628" dirty="0">
                  <a:solidFill>
                    <a:schemeClr val="bg1"/>
                  </a:solidFill>
                  <a:latin typeface="Segoe UI" pitchFamily="34" charset="0"/>
                  <a:ea typeface="Segoe UI" pitchFamily="34" charset="0"/>
                  <a:cs typeface="Segoe UI" pitchFamily="34" charset="0"/>
                </a:rPr>
                <a:t>We want to maintain separation between the cloud infrastructure and tenants</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alpha val="99000"/>
                  </a:schemeClr>
                </a:solidFill>
                <a:latin typeface="Segoe UI" pitchFamily="34" charset="0"/>
                <a:ea typeface="Segoe UI" pitchFamily="34" charset="0"/>
                <a:cs typeface="Segoe UI" pitchFamily="34" charset="0"/>
              </a:rPr>
              <a:t>De-dupe is great for VM libraries but we need more…</a:t>
            </a: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594685"/>
            </a:xfrm>
            <a:prstGeom prst="rect">
              <a:avLst/>
            </a:prstGeom>
          </p:spPr>
          <p:txBody>
            <a:bodyPr wrap="square">
              <a:spAutoFit/>
            </a:bodyPr>
            <a:lstStyle/>
            <a:p>
              <a:pPr marL="0" lvl="1" algn="ctr">
                <a:tabLst>
                  <a:tab pos="1860457" algn="l"/>
                </a:tabLst>
              </a:pPr>
              <a:r>
                <a:rPr lang="en-US" sz="1628" dirty="0">
                  <a:solidFill>
                    <a:schemeClr val="bg1"/>
                  </a:solidFill>
                  <a:latin typeface="Segoe UI" pitchFamily="34" charset="0"/>
                  <a:ea typeface="Segoe UI" pitchFamily="34" charset="0"/>
                  <a:cs typeface="Segoe UI" pitchFamily="34" charset="0"/>
                </a:rPr>
                <a:t>A top reason for VDI deployment failures. Lack of IOPs and immense storage requirements.</a:t>
              </a: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180969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37" y="233153"/>
            <a:ext cx="11345785" cy="762786"/>
          </a:xfrm>
        </p:spPr>
        <p:txBody>
          <a:bodyPr/>
          <a:lstStyle/>
          <a:p>
            <a:r>
              <a:rPr lang="en-US" dirty="0" smtClean="0"/>
              <a:t>Hyper-V Storage</a:t>
            </a:r>
            <a:endParaRPr lang="en-US" dirty="0"/>
          </a:p>
        </p:txBody>
      </p:sp>
      <p:sp>
        <p:nvSpPr>
          <p:cNvPr id="3" name="Text Placeholder 2"/>
          <p:cNvSpPr>
            <a:spLocks noGrp="1"/>
          </p:cNvSpPr>
          <p:nvPr>
            <p:ph type="body" sz="quarter" idx="10"/>
          </p:nvPr>
        </p:nvSpPr>
        <p:spPr>
          <a:xfrm>
            <a:off x="544537" y="1476622"/>
            <a:ext cx="11345785" cy="4896169"/>
          </a:xfrm>
        </p:spPr>
        <p:txBody>
          <a:bodyPr>
            <a:normAutofit/>
          </a:bodyPr>
          <a:lstStyle/>
          <a:p>
            <a:pPr lvl="1">
              <a:lnSpc>
                <a:spcPct val="110000"/>
              </a:lnSpc>
            </a:pPr>
            <a:r>
              <a:rPr lang="en-US" sz="3264" dirty="0"/>
              <a:t>Online Virtual Disk Resize</a:t>
            </a:r>
          </a:p>
          <a:p>
            <a:pPr lvl="2">
              <a:lnSpc>
                <a:spcPct val="110000"/>
              </a:lnSpc>
            </a:pPr>
            <a:r>
              <a:rPr lang="en-US" sz="2856" dirty="0"/>
              <a:t>Dynamically Grow or Shrink SCSI VHDX Virtual Disks on the fly…</a:t>
            </a:r>
          </a:p>
          <a:p>
            <a:pPr lvl="1">
              <a:lnSpc>
                <a:spcPct val="110000"/>
              </a:lnSpc>
            </a:pPr>
            <a:endParaRPr lang="en-US" sz="3264" dirty="0"/>
          </a:p>
        </p:txBody>
      </p:sp>
      <p:sp>
        <p:nvSpPr>
          <p:cNvPr id="6" name="Freeform 79"/>
          <p:cNvSpPr>
            <a:spLocks noEditPoints="1"/>
          </p:cNvSpPr>
          <p:nvPr/>
        </p:nvSpPr>
        <p:spPr bwMode="black">
          <a:xfrm>
            <a:off x="2794112" y="3699344"/>
            <a:ext cx="1058107" cy="143042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932029"/>
            <a:endParaRPr lang="en-US" sz="1632" dirty="0">
              <a:solidFill>
                <a:srgbClr val="505050"/>
              </a:solidFill>
            </a:endParaRPr>
          </a:p>
        </p:txBody>
      </p:sp>
      <p:sp>
        <p:nvSpPr>
          <p:cNvPr id="2" name="Right Arrow 1"/>
          <p:cNvSpPr/>
          <p:nvPr/>
        </p:nvSpPr>
        <p:spPr bwMode="auto">
          <a:xfrm>
            <a:off x="4403951" y="3654850"/>
            <a:ext cx="4569227" cy="81602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4" name="Slide Number Placeholder 3"/>
          <p:cNvSpPr>
            <a:spLocks noGrp="1"/>
          </p:cNvSpPr>
          <p:nvPr>
            <p:ph type="sldNum" sz="quarter" idx="4294967295"/>
          </p:nvPr>
        </p:nvSpPr>
        <p:spPr>
          <a:xfrm>
            <a:off x="11674615" y="6734241"/>
            <a:ext cx="233151" cy="127131"/>
          </a:xfrm>
          <a:prstGeom prst="rect">
            <a:avLst/>
          </a:prstGeom>
        </p:spPr>
        <p:txBody>
          <a:bodyPr/>
          <a:lstStyle/>
          <a:p>
            <a:pPr>
              <a:lnSpc>
                <a:spcPct val="90000"/>
              </a:lnSpc>
            </a:pPr>
            <a:fld id="{1BC86A1F-E589-44B2-A543-2EC98F5547A7}" type="slidenum">
              <a:rPr lang="en-US" smtClean="0"/>
              <a:pPr>
                <a:lnSpc>
                  <a:spcPct val="90000"/>
                </a:lnSpc>
              </a:pPr>
              <a:t>36</a:t>
            </a:fld>
            <a:endParaRPr lang="en-US" dirty="0"/>
          </a:p>
        </p:txBody>
      </p:sp>
      <p:sp>
        <p:nvSpPr>
          <p:cNvPr id="7" name="Right Arrow 6"/>
          <p:cNvSpPr/>
          <p:nvPr/>
        </p:nvSpPr>
        <p:spPr bwMode="auto">
          <a:xfrm rot="10800000">
            <a:off x="4403949" y="4543547"/>
            <a:ext cx="4569227" cy="81602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1048003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neighbors</a:t>
            </a:r>
            <a:endParaRPr lang="en-US" dirty="0"/>
          </a:p>
        </p:txBody>
      </p:sp>
      <p:sp>
        <p:nvSpPr>
          <p:cNvPr id="3" name="Content Placeholder 2"/>
          <p:cNvSpPr>
            <a:spLocks noGrp="1"/>
          </p:cNvSpPr>
          <p:nvPr>
            <p:ph type="body" sz="quarter" idx="10"/>
          </p:nvPr>
        </p:nvSpPr>
        <p:spPr>
          <a:xfrm>
            <a:off x="274638" y="1214438"/>
            <a:ext cx="11887200" cy="3360920"/>
          </a:xfrm>
        </p:spPr>
        <p:txBody>
          <a:bodyPr/>
          <a:lstStyle/>
          <a:p>
            <a:r>
              <a:rPr lang="en-US" dirty="0" smtClean="0"/>
              <a:t>Scenario:</a:t>
            </a:r>
          </a:p>
          <a:p>
            <a:pPr lvl="1"/>
            <a:r>
              <a:rPr lang="en-US" dirty="0" smtClean="0"/>
              <a:t>Cloud Service Provider has storage that provides 1000 IOP/s</a:t>
            </a:r>
          </a:p>
          <a:p>
            <a:pPr lvl="1"/>
            <a:r>
              <a:rPr lang="en-US" dirty="0" smtClean="0"/>
              <a:t>10 customers, with 10 VMs. Everything is running fine</a:t>
            </a:r>
          </a:p>
          <a:p>
            <a:pPr lvl="1"/>
            <a:r>
              <a:rPr lang="en-US" dirty="0" smtClean="0"/>
              <a:t>Customer 1 running VM 1 Fires up a SQL Server consuming 950 IOPs. Customer 1 is thrilled.</a:t>
            </a:r>
          </a:p>
          <a:p>
            <a:pPr lvl="1"/>
            <a:r>
              <a:rPr lang="en-US" dirty="0" smtClean="0"/>
              <a:t>Customers 2-10 are not. Their performance has fallen off a cliff. They are calling support demanding to know what’s wrong and calling sales to demand an immediate refund.</a:t>
            </a:r>
            <a:endParaRPr lang="en-US" dirty="0"/>
          </a:p>
        </p:txBody>
      </p:sp>
      <p:sp>
        <p:nvSpPr>
          <p:cNvPr id="48" name="Content Placeholder 2"/>
          <p:cNvSpPr>
            <a:spLocks noGrp="1"/>
          </p:cNvSpPr>
          <p:nvPr>
            <p:ph type="body" sz="quarter" idx="4294967295"/>
          </p:nvPr>
        </p:nvSpPr>
        <p:spPr>
          <a:xfrm>
            <a:off x="0" y="5798537"/>
            <a:ext cx="2713038" cy="692150"/>
          </a:xfrm>
          <a:prstGeom prst="rect">
            <a:avLst/>
          </a:prstGeom>
        </p:spPr>
        <p:txBody>
          <a:bodyPr/>
          <a:lstStyle/>
          <a:p>
            <a:pPr marL="0" indent="0">
              <a:buNone/>
            </a:pPr>
            <a:r>
              <a:rPr lang="en-US" sz="1836" dirty="0" smtClean="0">
                <a:solidFill>
                  <a:schemeClr val="tx1"/>
                </a:solidFill>
              </a:rPr>
              <a:t>Cloud Service Provider </a:t>
            </a:r>
            <a:r>
              <a:rPr lang="en-US" sz="1836" dirty="0">
                <a:solidFill>
                  <a:schemeClr val="tx1"/>
                </a:solidFill>
              </a:rPr>
              <a:t>Infrastructure</a:t>
            </a:r>
          </a:p>
        </p:txBody>
      </p:sp>
      <p:sp>
        <p:nvSpPr>
          <p:cNvPr id="49" name="Content Placeholder 2"/>
          <p:cNvSpPr>
            <a:spLocks noGrp="1"/>
          </p:cNvSpPr>
          <p:nvPr>
            <p:ph type="body" sz="quarter" idx="4294967295"/>
          </p:nvPr>
        </p:nvSpPr>
        <p:spPr>
          <a:xfrm>
            <a:off x="0" y="5028599"/>
            <a:ext cx="2713038" cy="447675"/>
          </a:xfrm>
          <a:prstGeom prst="rect">
            <a:avLst/>
          </a:prstGeom>
        </p:spPr>
        <p:txBody>
          <a:bodyPr/>
          <a:lstStyle/>
          <a:p>
            <a:pPr marL="0" indent="0">
              <a:buNone/>
            </a:pPr>
            <a:r>
              <a:rPr lang="en-US" sz="1836" dirty="0">
                <a:solidFill>
                  <a:schemeClr val="tx1"/>
                </a:solidFill>
              </a:rPr>
              <a:t>Tenant VMs/Services</a:t>
            </a:r>
          </a:p>
        </p:txBody>
      </p:sp>
      <p:sp>
        <p:nvSpPr>
          <p:cNvPr id="22" name="Content Placeholder 2"/>
          <p:cNvSpPr>
            <a:spLocks noGrp="1"/>
          </p:cNvSpPr>
          <p:nvPr>
            <p:ph type="body" sz="quarter" idx="4294967295"/>
          </p:nvPr>
        </p:nvSpPr>
        <p:spPr>
          <a:xfrm>
            <a:off x="5732838" y="6483109"/>
            <a:ext cx="1065212" cy="409575"/>
          </a:xfrm>
          <a:prstGeom prst="rect">
            <a:avLst/>
          </a:prstGeom>
        </p:spPr>
        <p:txBody>
          <a:bodyPr/>
          <a:lstStyle/>
          <a:p>
            <a:pPr marL="0" indent="0" algn="ctr">
              <a:buNone/>
            </a:pPr>
            <a:r>
              <a:rPr lang="en-US" sz="1632" dirty="0" smtClean="0">
                <a:solidFill>
                  <a:schemeClr val="tx1"/>
                </a:solidFill>
              </a:rPr>
              <a:t>Storage</a:t>
            </a:r>
            <a:endParaRPr lang="en-US" sz="1632" dirty="0">
              <a:solidFill>
                <a:schemeClr val="tx1"/>
              </a:solidFill>
            </a:endParaRPr>
          </a:p>
        </p:txBody>
      </p:sp>
      <p:sp>
        <p:nvSpPr>
          <p:cNvPr id="23" name="Content Placeholder 2"/>
          <p:cNvSpPr>
            <a:spLocks noGrp="1"/>
          </p:cNvSpPr>
          <p:nvPr>
            <p:ph type="body" sz="quarter" idx="4294967295"/>
          </p:nvPr>
        </p:nvSpPr>
        <p:spPr>
          <a:xfrm>
            <a:off x="3782149" y="6500797"/>
            <a:ext cx="1223963" cy="409575"/>
          </a:xfrm>
          <a:prstGeom prst="rect">
            <a:avLst/>
          </a:prstGeom>
        </p:spPr>
        <p:txBody>
          <a:bodyPr/>
          <a:lstStyle/>
          <a:p>
            <a:pPr marL="0" indent="0" algn="ctr">
              <a:buNone/>
            </a:pPr>
            <a:r>
              <a:rPr lang="en-US" sz="1632" dirty="0">
                <a:solidFill>
                  <a:schemeClr val="tx1"/>
                </a:solidFill>
              </a:rPr>
              <a:t>Compute</a:t>
            </a:r>
          </a:p>
        </p:txBody>
      </p:sp>
      <p:sp>
        <p:nvSpPr>
          <p:cNvPr id="24" name="Content Placeholder 2"/>
          <p:cNvSpPr>
            <a:spLocks noGrp="1"/>
          </p:cNvSpPr>
          <p:nvPr>
            <p:ph type="body" sz="quarter" idx="4294967295"/>
          </p:nvPr>
        </p:nvSpPr>
        <p:spPr>
          <a:xfrm>
            <a:off x="7329465" y="6489517"/>
            <a:ext cx="1441450" cy="419100"/>
          </a:xfrm>
          <a:prstGeom prst="rect">
            <a:avLst/>
          </a:prstGeom>
        </p:spPr>
        <p:txBody>
          <a:bodyPr/>
          <a:lstStyle/>
          <a:p>
            <a:pPr marL="0" indent="0" algn="ctr">
              <a:buNone/>
            </a:pPr>
            <a:r>
              <a:rPr lang="en-US" sz="1632" dirty="0">
                <a:solidFill>
                  <a:schemeClr val="tx1"/>
                </a:solidFill>
              </a:rPr>
              <a:t>Networking</a:t>
            </a:r>
          </a:p>
        </p:txBody>
      </p:sp>
      <p:pic>
        <p:nvPicPr>
          <p:cNvPr id="15"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61482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0" y="5541847"/>
            <a:ext cx="10972799"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230246"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9645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583853"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748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882909"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4911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6516"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79358"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47275"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a:spLocks/>
          </p:cNvSpPr>
          <p:nvPr/>
        </p:nvSpPr>
        <p:spPr>
          <a:xfrm>
            <a:off x="2125944" y="4455112"/>
            <a:ext cx="1949691" cy="37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solidFill>
                  <a:schemeClr val="tx1"/>
                </a:solidFill>
              </a:rPr>
              <a:t>950+ IOPs</a:t>
            </a:r>
            <a:endParaRPr lang="en-US" sz="1400" dirty="0">
              <a:solidFill>
                <a:schemeClr val="tx1"/>
              </a:solidFill>
            </a:endParaRPr>
          </a:p>
        </p:txBody>
      </p:sp>
    </p:spTree>
    <p:extLst>
      <p:ext uri="{BB962C8B-B14F-4D97-AF65-F5344CB8AC3E}">
        <p14:creationId xmlns:p14="http://schemas.microsoft.com/office/powerpoint/2010/main" val="3158974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neighbors</a:t>
            </a:r>
            <a:endParaRPr lang="en-US" dirty="0"/>
          </a:p>
        </p:txBody>
      </p:sp>
      <p:sp>
        <p:nvSpPr>
          <p:cNvPr id="3" name="Content Placeholder 2"/>
          <p:cNvSpPr>
            <a:spLocks noGrp="1"/>
          </p:cNvSpPr>
          <p:nvPr>
            <p:ph type="body" sz="quarter" idx="10"/>
          </p:nvPr>
        </p:nvSpPr>
        <p:spPr>
          <a:xfrm>
            <a:off x="274638" y="1214438"/>
            <a:ext cx="11887200" cy="1551194"/>
          </a:xfrm>
        </p:spPr>
        <p:txBody>
          <a:bodyPr/>
          <a:lstStyle/>
          <a:p>
            <a:r>
              <a:rPr lang="en-US" dirty="0" smtClean="0"/>
              <a:t>Outcome:</a:t>
            </a:r>
          </a:p>
          <a:p>
            <a:pPr lvl="1"/>
            <a:r>
              <a:rPr lang="en-US" dirty="0" smtClean="0"/>
              <a:t>Cloud Service Provider needs to resolve situation quickly</a:t>
            </a:r>
          </a:p>
          <a:p>
            <a:pPr lvl="1"/>
            <a:r>
              <a:rPr lang="en-US" dirty="0" smtClean="0"/>
              <a:t>Turns off Customer 1 VM</a:t>
            </a:r>
          </a:p>
        </p:txBody>
      </p:sp>
      <p:sp>
        <p:nvSpPr>
          <p:cNvPr id="48" name="Content Placeholder 2"/>
          <p:cNvSpPr>
            <a:spLocks noGrp="1"/>
          </p:cNvSpPr>
          <p:nvPr>
            <p:ph type="body" sz="quarter" idx="4294967295"/>
          </p:nvPr>
        </p:nvSpPr>
        <p:spPr>
          <a:xfrm>
            <a:off x="0" y="5798537"/>
            <a:ext cx="2713038" cy="692150"/>
          </a:xfrm>
          <a:prstGeom prst="rect">
            <a:avLst/>
          </a:prstGeom>
        </p:spPr>
        <p:txBody>
          <a:bodyPr/>
          <a:lstStyle/>
          <a:p>
            <a:pPr marL="0" indent="0">
              <a:buNone/>
            </a:pPr>
            <a:r>
              <a:rPr lang="en-US" sz="1836" dirty="0" smtClean="0">
                <a:solidFill>
                  <a:schemeClr val="tx1"/>
                </a:solidFill>
              </a:rPr>
              <a:t>Cloud Service Provider </a:t>
            </a:r>
            <a:r>
              <a:rPr lang="en-US" sz="1836" dirty="0">
                <a:solidFill>
                  <a:schemeClr val="tx1"/>
                </a:solidFill>
              </a:rPr>
              <a:t>Infrastructure</a:t>
            </a:r>
          </a:p>
        </p:txBody>
      </p:sp>
      <p:sp>
        <p:nvSpPr>
          <p:cNvPr id="49" name="Content Placeholder 2"/>
          <p:cNvSpPr>
            <a:spLocks noGrp="1"/>
          </p:cNvSpPr>
          <p:nvPr>
            <p:ph type="body" sz="quarter" idx="4294967295"/>
          </p:nvPr>
        </p:nvSpPr>
        <p:spPr>
          <a:xfrm>
            <a:off x="0" y="5028599"/>
            <a:ext cx="2713038" cy="447675"/>
          </a:xfrm>
          <a:prstGeom prst="rect">
            <a:avLst/>
          </a:prstGeom>
        </p:spPr>
        <p:txBody>
          <a:bodyPr/>
          <a:lstStyle/>
          <a:p>
            <a:pPr marL="0" indent="0">
              <a:buNone/>
            </a:pPr>
            <a:r>
              <a:rPr lang="en-US" sz="1836" dirty="0">
                <a:solidFill>
                  <a:schemeClr val="tx1"/>
                </a:solidFill>
              </a:rPr>
              <a:t>Tenant VMs/Services</a:t>
            </a:r>
          </a:p>
        </p:txBody>
      </p:sp>
      <p:sp>
        <p:nvSpPr>
          <p:cNvPr id="22" name="Content Placeholder 2"/>
          <p:cNvSpPr>
            <a:spLocks noGrp="1"/>
          </p:cNvSpPr>
          <p:nvPr>
            <p:ph type="body" sz="quarter" idx="4294967295"/>
          </p:nvPr>
        </p:nvSpPr>
        <p:spPr>
          <a:xfrm>
            <a:off x="5732838" y="6483109"/>
            <a:ext cx="1065212" cy="409575"/>
          </a:xfrm>
          <a:prstGeom prst="rect">
            <a:avLst/>
          </a:prstGeom>
        </p:spPr>
        <p:txBody>
          <a:bodyPr/>
          <a:lstStyle/>
          <a:p>
            <a:pPr marL="0" indent="0" algn="ctr">
              <a:buNone/>
            </a:pPr>
            <a:r>
              <a:rPr lang="en-US" sz="1632" dirty="0" smtClean="0">
                <a:solidFill>
                  <a:schemeClr val="tx1"/>
                </a:solidFill>
              </a:rPr>
              <a:t>Storage</a:t>
            </a:r>
            <a:endParaRPr lang="en-US" sz="1632" dirty="0">
              <a:solidFill>
                <a:schemeClr val="tx1"/>
              </a:solidFill>
            </a:endParaRPr>
          </a:p>
        </p:txBody>
      </p:sp>
      <p:sp>
        <p:nvSpPr>
          <p:cNvPr id="23" name="Content Placeholder 2"/>
          <p:cNvSpPr>
            <a:spLocks noGrp="1"/>
          </p:cNvSpPr>
          <p:nvPr>
            <p:ph type="body" sz="quarter" idx="4294967295"/>
          </p:nvPr>
        </p:nvSpPr>
        <p:spPr>
          <a:xfrm>
            <a:off x="3782149" y="6500797"/>
            <a:ext cx="1223963" cy="409575"/>
          </a:xfrm>
          <a:prstGeom prst="rect">
            <a:avLst/>
          </a:prstGeom>
        </p:spPr>
        <p:txBody>
          <a:bodyPr/>
          <a:lstStyle/>
          <a:p>
            <a:pPr marL="0" indent="0" algn="ctr">
              <a:buNone/>
            </a:pPr>
            <a:r>
              <a:rPr lang="en-US" sz="1632" dirty="0">
                <a:solidFill>
                  <a:schemeClr val="tx1"/>
                </a:solidFill>
              </a:rPr>
              <a:t>Compute</a:t>
            </a:r>
          </a:p>
        </p:txBody>
      </p:sp>
      <p:sp>
        <p:nvSpPr>
          <p:cNvPr id="24" name="Content Placeholder 2"/>
          <p:cNvSpPr>
            <a:spLocks noGrp="1"/>
          </p:cNvSpPr>
          <p:nvPr>
            <p:ph type="body" sz="quarter" idx="4294967295"/>
          </p:nvPr>
        </p:nvSpPr>
        <p:spPr>
          <a:xfrm>
            <a:off x="7329465" y="6489517"/>
            <a:ext cx="1441450" cy="419100"/>
          </a:xfrm>
          <a:prstGeom prst="rect">
            <a:avLst/>
          </a:prstGeom>
        </p:spPr>
        <p:txBody>
          <a:bodyPr/>
          <a:lstStyle/>
          <a:p>
            <a:pPr marL="0" indent="0" algn="ctr">
              <a:buNone/>
            </a:pPr>
            <a:r>
              <a:rPr lang="en-US" sz="1632" dirty="0">
                <a:solidFill>
                  <a:schemeClr val="tx1"/>
                </a:solidFill>
              </a:rPr>
              <a:t>Networking</a:t>
            </a:r>
          </a:p>
        </p:txBody>
      </p:sp>
      <p:pic>
        <p:nvPicPr>
          <p:cNvPr id="15"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61482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0" y="5541847"/>
            <a:ext cx="10972799"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230246"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9645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583853"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748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882909"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4911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6516"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79358"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47275"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a:spLocks/>
          </p:cNvSpPr>
          <p:nvPr/>
        </p:nvSpPr>
        <p:spPr>
          <a:xfrm>
            <a:off x="2125944" y="4455112"/>
            <a:ext cx="1949691" cy="37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solidFill>
                  <a:schemeClr val="tx1"/>
                </a:solidFill>
              </a:rPr>
              <a:t>950+ IOPs</a:t>
            </a:r>
            <a:endParaRPr lang="en-US" sz="1400" dirty="0">
              <a:solidFill>
                <a:schemeClr val="tx1"/>
              </a:solidFill>
            </a:endParaRPr>
          </a:p>
        </p:txBody>
      </p:sp>
      <p:sp>
        <p:nvSpPr>
          <p:cNvPr id="4" name="&quot;No&quot; Symbol 3"/>
          <p:cNvSpPr/>
          <p:nvPr/>
        </p:nvSpPr>
        <p:spPr bwMode="auto">
          <a:xfrm>
            <a:off x="2710701" y="4674337"/>
            <a:ext cx="977304" cy="873452"/>
          </a:xfrm>
          <a:prstGeom prst="noSmoking">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32512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Storage </a:t>
            </a:r>
            <a:r>
              <a:rPr lang="en-US" dirty="0" err="1" smtClean="0"/>
              <a:t>QoS</a:t>
            </a:r>
            <a:r>
              <a:rPr lang="en-US" dirty="0"/>
              <a:t/>
            </a:r>
            <a:br>
              <a:rPr lang="en-US" dirty="0"/>
            </a:br>
            <a:r>
              <a:rPr lang="en-US" dirty="0"/>
              <a:t/>
            </a:r>
            <a:br>
              <a:rPr lang="en-US" dirty="0"/>
            </a:br>
            <a:endParaRPr lang="en-US" dirty="0"/>
          </a:p>
        </p:txBody>
      </p:sp>
      <p:sp>
        <p:nvSpPr>
          <p:cNvPr id="4" name="Content Placeholder 3"/>
          <p:cNvSpPr>
            <a:spLocks noGrp="1"/>
          </p:cNvSpPr>
          <p:nvPr>
            <p:ph sz="half" idx="1"/>
          </p:nvPr>
        </p:nvSpPr>
        <p:spPr>
          <a:xfrm>
            <a:off x="529661" y="1476622"/>
            <a:ext cx="5597872" cy="579389"/>
          </a:xfrm>
        </p:spPr>
        <p:txBody>
          <a:bodyPr/>
          <a:lstStyle/>
          <a:p>
            <a:endParaRPr lang="en-US"/>
          </a:p>
        </p:txBody>
      </p:sp>
      <p:sp>
        <p:nvSpPr>
          <p:cNvPr id="3" name="Content Placeholder 2"/>
          <p:cNvSpPr>
            <a:spLocks noGrp="1"/>
          </p:cNvSpPr>
          <p:nvPr>
            <p:ph sz="half" idx="2"/>
          </p:nvPr>
        </p:nvSpPr>
        <p:spPr>
          <a:xfrm>
            <a:off x="6307091" y="1481099"/>
            <a:ext cx="5583230" cy="4981273"/>
          </a:xfrm>
        </p:spPr>
        <p:txBody>
          <a:bodyPr>
            <a:normAutofit fontScale="92500" lnSpcReduction="10000"/>
          </a:bodyPr>
          <a:lstStyle/>
          <a:p>
            <a:pPr>
              <a:lnSpc>
                <a:spcPct val="150000"/>
              </a:lnSpc>
            </a:pPr>
            <a:r>
              <a:rPr lang="en-US" b="1" dirty="0" smtClean="0"/>
              <a:t>Bandwidth Management </a:t>
            </a:r>
            <a:r>
              <a:rPr lang="en-US" dirty="0" smtClean="0"/>
              <a:t>allows you to set hard caps on a per virtual disk basis</a:t>
            </a:r>
            <a:endParaRPr lang="en-US" dirty="0"/>
          </a:p>
          <a:p>
            <a:pPr>
              <a:lnSpc>
                <a:spcPct val="150000"/>
              </a:lnSpc>
            </a:pPr>
            <a:r>
              <a:rPr lang="en-US" dirty="0" smtClean="0"/>
              <a:t>Great solution for “noisy neighbors”</a:t>
            </a:r>
          </a:p>
          <a:p>
            <a:pPr>
              <a:lnSpc>
                <a:spcPct val="150000"/>
              </a:lnSpc>
            </a:pPr>
            <a:r>
              <a:rPr lang="en-US" dirty="0" smtClean="0"/>
              <a:t>Dynamically configurable</a:t>
            </a:r>
          </a:p>
          <a:p>
            <a:pPr>
              <a:lnSpc>
                <a:spcPct val="150000"/>
              </a:lnSpc>
            </a:pPr>
            <a:r>
              <a:rPr lang="en-US" dirty="0" smtClean="0"/>
              <a:t>Work with:</a:t>
            </a:r>
          </a:p>
          <a:p>
            <a:pPr lvl="1">
              <a:lnSpc>
                <a:spcPct val="150000"/>
              </a:lnSpc>
            </a:pPr>
            <a:r>
              <a:rPr lang="en-US" dirty="0" smtClean="0"/>
              <a:t>Virtual IDE, virtual SCSI</a:t>
            </a:r>
          </a:p>
          <a:p>
            <a:pPr lvl="1">
              <a:lnSpc>
                <a:spcPct val="150000"/>
              </a:lnSpc>
            </a:pPr>
            <a:r>
              <a:rPr lang="en-US" dirty="0" smtClean="0"/>
              <a:t>Gen 1 or Gen 2</a:t>
            </a:r>
            <a:endParaRPr lang="en-US" dirty="0"/>
          </a:p>
        </p:txBody>
      </p:sp>
      <p:pic>
        <p:nvPicPr>
          <p:cNvPr id="6" name="Picture 5"/>
          <p:cNvPicPr>
            <a:picLocks noChangeAspect="1"/>
          </p:cNvPicPr>
          <p:nvPr/>
        </p:nvPicPr>
        <p:blipFill>
          <a:blip r:embed="rId2"/>
          <a:stretch>
            <a:fillRect/>
          </a:stretch>
        </p:blipFill>
        <p:spPr>
          <a:xfrm>
            <a:off x="531947" y="1186065"/>
            <a:ext cx="5595622" cy="5276306"/>
          </a:xfrm>
          <a:prstGeom prst="rect">
            <a:avLst/>
          </a:prstGeom>
        </p:spPr>
      </p:pic>
    </p:spTree>
    <p:extLst>
      <p:ext uri="{BB962C8B-B14F-4D97-AF65-F5344CB8AC3E}">
        <p14:creationId xmlns:p14="http://schemas.microsoft.com/office/powerpoint/2010/main" val="345511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p:cNvSpPr/>
          <p:nvPr/>
        </p:nvSpPr>
        <p:spPr bwMode="auto">
          <a:xfrm>
            <a:off x="2169890" y="1084503"/>
            <a:ext cx="8112989" cy="5082837"/>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598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119" tIns="35059" rIns="35059" bIns="70119" numCol="1" spcCol="0" rtlCol="0" fromWordArt="0" anchor="b" anchorCtr="0" forceAA="0" compatLnSpc="1">
            <a:prstTxWarp prst="textNoShape">
              <a:avLst/>
            </a:prstTxWarp>
            <a:noAutofit/>
          </a:bodyPr>
          <a:lstStyle/>
          <a:p>
            <a:pPr algn="ctr" defTabSz="700988" fontAlgn="base">
              <a:spcBef>
                <a:spcPct val="0"/>
              </a:spcBef>
              <a:spcAft>
                <a:spcPct val="0"/>
              </a:spcAft>
            </a:pPr>
            <a:endParaRPr lang="en-US" sz="1380" spc="-39"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 name="Demark Right"/>
          <p:cNvCxnSpPr/>
          <p:nvPr/>
        </p:nvCxnSpPr>
        <p:spPr>
          <a:xfrm flipH="1" flipV="1">
            <a:off x="3362559" y="2434316"/>
            <a:ext cx="2846710" cy="1625305"/>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Demark Left"/>
          <p:cNvCxnSpPr/>
          <p:nvPr/>
        </p:nvCxnSpPr>
        <p:spPr>
          <a:xfrm flipH="1">
            <a:off x="6209269" y="2370213"/>
            <a:ext cx="2852638" cy="1689406"/>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Demark Low"/>
          <p:cNvCxnSpPr/>
          <p:nvPr/>
        </p:nvCxnSpPr>
        <p:spPr>
          <a:xfrm>
            <a:off x="6209269" y="4059620"/>
            <a:ext cx="0" cy="2029731"/>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1 Consist Plat Fill"/>
          <p:cNvSpPr/>
          <p:nvPr/>
        </p:nvSpPr>
        <p:spPr bwMode="auto">
          <a:xfrm>
            <a:off x="5267698" y="3156329"/>
            <a:ext cx="1817555" cy="1817555"/>
          </a:xfrm>
          <a:prstGeom prst="ellipse">
            <a:avLst/>
          </a:prstGeom>
          <a:solidFill>
            <a:srgbClr val="0598C6"/>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Circular Arrow 39"/>
          <p:cNvSpPr/>
          <p:nvPr/>
        </p:nvSpPr>
        <p:spPr>
          <a:xfrm rot="13255785">
            <a:off x="5053237" y="2897702"/>
            <a:ext cx="2298623" cy="2368773"/>
          </a:xfrm>
          <a:prstGeom prst="circularArrow">
            <a:avLst>
              <a:gd name="adj1" fmla="val 9156"/>
              <a:gd name="adj2" fmla="val 928018"/>
              <a:gd name="adj3" fmla="val 15872473"/>
              <a:gd name="adj4" fmla="val 5839770"/>
              <a:gd name="adj5" fmla="val 9132"/>
            </a:avLst>
          </a:prstGeom>
          <a:ln>
            <a:noFill/>
          </a:ln>
        </p:spPr>
        <p:style>
          <a:lnRef idx="2">
            <a:schemeClr val="accent2"/>
          </a:lnRef>
          <a:fillRef idx="1">
            <a:schemeClr val="lt1"/>
          </a:fillRef>
          <a:effectRef idx="0">
            <a:schemeClr val="accent2"/>
          </a:effectRef>
          <a:fontRef idx="minor">
            <a:schemeClr val="dk1"/>
          </a:fontRef>
        </p:style>
      </p:sp>
      <p:sp>
        <p:nvSpPr>
          <p:cNvPr id="42" name="Circular Arrow 41"/>
          <p:cNvSpPr/>
          <p:nvPr/>
        </p:nvSpPr>
        <p:spPr>
          <a:xfrm rot="2481426">
            <a:off x="4991632" y="2834242"/>
            <a:ext cx="2298623" cy="2368773"/>
          </a:xfrm>
          <a:prstGeom prst="circularArrow">
            <a:avLst>
              <a:gd name="adj1" fmla="val 9156"/>
              <a:gd name="adj2" fmla="val 928018"/>
              <a:gd name="adj3" fmla="val 15872473"/>
              <a:gd name="adj4" fmla="val 5839770"/>
              <a:gd name="adj5" fmla="val 9132"/>
            </a:avLst>
          </a:prstGeom>
          <a:ln>
            <a:noFill/>
          </a:ln>
        </p:spPr>
        <p:style>
          <a:lnRef idx="2">
            <a:schemeClr val="accent2"/>
          </a:lnRef>
          <a:fillRef idx="1">
            <a:schemeClr val="lt1"/>
          </a:fillRef>
          <a:effectRef idx="0">
            <a:schemeClr val="accent2"/>
          </a:effectRef>
          <a:fontRef idx="minor">
            <a:schemeClr val="dk1"/>
          </a:fontRef>
        </p:style>
      </p:sp>
      <p:grpSp>
        <p:nvGrpSpPr>
          <p:cNvPr id="36" name="1 Consistant Plat"/>
          <p:cNvGrpSpPr/>
          <p:nvPr/>
        </p:nvGrpSpPr>
        <p:grpSpPr>
          <a:xfrm>
            <a:off x="5251482" y="3505372"/>
            <a:ext cx="1706536" cy="1152484"/>
            <a:chOff x="3706961" y="3095762"/>
            <a:chExt cx="1673226" cy="1129989"/>
          </a:xfrm>
        </p:grpSpPr>
        <p:sp>
          <p:nvSpPr>
            <p:cNvPr id="37" name="TextBox 36"/>
            <p:cNvSpPr txBox="1"/>
            <p:nvPr/>
          </p:nvSpPr>
          <p:spPr>
            <a:xfrm>
              <a:off x="3706961" y="3095762"/>
              <a:ext cx="508152" cy="1129989"/>
            </a:xfrm>
            <a:prstGeom prst="rect">
              <a:avLst/>
            </a:prstGeom>
            <a:noFill/>
          </p:spPr>
          <p:txBody>
            <a:bodyPr wrap="none" lIns="0" tIns="0" rIns="0" bIns="0" rtlCol="0">
              <a:spAutoFit/>
            </a:bodyPr>
            <a:lstStyle/>
            <a:p>
              <a:r>
                <a:rPr lang="en-US" sz="7343" dirty="0">
                  <a:effectLst>
                    <a:outerShdw blurRad="38100" dist="38100" dir="2700000" algn="tl">
                      <a:srgbClr val="000000">
                        <a:alpha val="43137"/>
                      </a:srgbClr>
                    </a:outerShdw>
                  </a:effectLst>
                </a:rPr>
                <a:t>1</a:t>
              </a:r>
            </a:p>
          </p:txBody>
        </p:sp>
        <p:sp>
          <p:nvSpPr>
            <p:cNvPr id="38" name="TextBox 37"/>
            <p:cNvSpPr txBox="1"/>
            <p:nvPr/>
          </p:nvSpPr>
          <p:spPr>
            <a:xfrm>
              <a:off x="4098234" y="3443860"/>
              <a:ext cx="1281953" cy="502949"/>
            </a:xfrm>
            <a:prstGeom prst="rect">
              <a:avLst/>
            </a:prstGeom>
            <a:noFill/>
          </p:spPr>
          <p:txBody>
            <a:bodyPr wrap="none" lIns="0" tIns="0" rIns="0" bIns="0" rtlCol="0">
              <a:spAutoFit/>
            </a:bodyPr>
            <a:lstStyle/>
            <a:p>
              <a:pPr>
                <a:lnSpc>
                  <a:spcPts val="2040"/>
                </a:lnSpc>
              </a:pPr>
              <a:r>
                <a:rPr lang="en-US" sz="2200" dirty="0">
                  <a:effectLst>
                    <a:outerShdw blurRad="38100" dist="38100" dir="2700000" algn="tl">
                      <a:srgbClr val="000000">
                        <a:alpha val="43137"/>
                      </a:srgbClr>
                    </a:outerShdw>
                  </a:effectLst>
                </a:rPr>
                <a:t>Consistent</a:t>
              </a:r>
            </a:p>
            <a:p>
              <a:pPr>
                <a:lnSpc>
                  <a:spcPts val="2040"/>
                </a:lnSpc>
              </a:pPr>
              <a:r>
                <a:rPr lang="en-US" sz="2200" dirty="0">
                  <a:effectLst>
                    <a:outerShdw blurRad="38100" dist="38100" dir="2700000" algn="tl">
                      <a:srgbClr val="000000">
                        <a:alpha val="43137"/>
                      </a:srgbClr>
                    </a:outerShdw>
                  </a:effectLst>
                </a:rPr>
                <a:t>Platform</a:t>
              </a:r>
            </a:p>
          </p:txBody>
        </p:sp>
      </p:grpSp>
      <p:pic>
        <p:nvPicPr>
          <p:cNvPr id="48" name="Hoster-Windows Ser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463" y="5115373"/>
            <a:ext cx="2419867" cy="568798"/>
          </a:xfrm>
          <a:prstGeom prst="rect">
            <a:avLst/>
          </a:prstGeom>
        </p:spPr>
      </p:pic>
      <p:pic>
        <p:nvPicPr>
          <p:cNvPr id="49" name="Hoster-System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998" y="4638504"/>
            <a:ext cx="2136413" cy="452560"/>
          </a:xfrm>
          <a:prstGeom prst="rect">
            <a:avLst/>
          </a:prstGeom>
        </p:spPr>
      </p:pic>
      <p:sp>
        <p:nvSpPr>
          <p:cNvPr id="50" name="Hoster-Azure Services"/>
          <p:cNvSpPr txBox="1"/>
          <p:nvPr/>
        </p:nvSpPr>
        <p:spPr>
          <a:xfrm>
            <a:off x="7388844" y="3471167"/>
            <a:ext cx="1909305" cy="251159"/>
          </a:xfrm>
          <a:prstGeom prst="rect">
            <a:avLst/>
          </a:prstGeom>
          <a:noFill/>
        </p:spPr>
        <p:txBody>
          <a:bodyPr wrap="none" lIns="0" tIns="0" rIns="0" bIns="0" rtlCol="0">
            <a:spAutoFit/>
          </a:bodyPr>
          <a:lstStyle/>
          <a:p>
            <a:r>
              <a:rPr lang="en-US" sz="1632" dirty="0"/>
              <a:t>Windows Azure </a:t>
            </a:r>
            <a:r>
              <a:rPr lang="en-US" sz="1632" dirty="0" smtClean="0"/>
              <a:t>Pack</a:t>
            </a:r>
            <a:endParaRPr lang="en-US" sz="1632" dirty="0"/>
          </a:p>
        </p:txBody>
      </p:sp>
      <p:sp>
        <p:nvSpPr>
          <p:cNvPr id="19" name="Service Providers"/>
          <p:cNvSpPr txBox="1"/>
          <p:nvPr/>
        </p:nvSpPr>
        <p:spPr>
          <a:xfrm>
            <a:off x="6317661" y="5718454"/>
            <a:ext cx="2801787"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Service Providers</a:t>
            </a:r>
          </a:p>
        </p:txBody>
      </p:sp>
      <p:pic>
        <p:nvPicPr>
          <p:cNvPr id="53" name="Pri-Windows Ser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6728" y="5115373"/>
            <a:ext cx="2419867" cy="568798"/>
          </a:xfrm>
          <a:prstGeom prst="rect">
            <a:avLst/>
          </a:prstGeom>
        </p:spPr>
      </p:pic>
      <p:pic>
        <p:nvPicPr>
          <p:cNvPr id="54" name="Pri-System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304" y="4638504"/>
            <a:ext cx="2136413" cy="452560"/>
          </a:xfrm>
          <a:prstGeom prst="rect">
            <a:avLst/>
          </a:prstGeom>
        </p:spPr>
      </p:pic>
      <p:sp>
        <p:nvSpPr>
          <p:cNvPr id="16" name="Pri Cloud"/>
          <p:cNvSpPr txBox="1"/>
          <p:nvPr/>
        </p:nvSpPr>
        <p:spPr>
          <a:xfrm>
            <a:off x="3896027" y="5718454"/>
            <a:ext cx="2181107"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Private Cloud</a:t>
            </a:r>
          </a:p>
        </p:txBody>
      </p:sp>
      <p:pic>
        <p:nvPicPr>
          <p:cNvPr id="15" name="Pub - O3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812" y="2098144"/>
            <a:ext cx="1678686" cy="581493"/>
          </a:xfrm>
          <a:prstGeom prst="rect">
            <a:avLst/>
          </a:prstGeom>
        </p:spPr>
      </p:pic>
      <p:pic>
        <p:nvPicPr>
          <p:cNvPr id="14" name="Pub - Azu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5659" y="1955651"/>
            <a:ext cx="2144241" cy="559562"/>
          </a:xfrm>
          <a:prstGeom prst="rect">
            <a:avLst/>
          </a:prstGeom>
        </p:spPr>
      </p:pic>
      <p:sp>
        <p:nvSpPr>
          <p:cNvPr id="13" name="Public Cloud"/>
          <p:cNvSpPr txBox="1"/>
          <p:nvPr/>
        </p:nvSpPr>
        <p:spPr>
          <a:xfrm>
            <a:off x="6202548" y="1469132"/>
            <a:ext cx="2066532"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Public Cloud</a:t>
            </a:r>
          </a:p>
        </p:txBody>
      </p:sp>
      <p:sp>
        <p:nvSpPr>
          <p:cNvPr id="55" name="Title 54"/>
          <p:cNvSpPr>
            <a:spLocks noGrp="1"/>
          </p:cNvSpPr>
          <p:nvPr>
            <p:ph type="title"/>
          </p:nvPr>
        </p:nvSpPr>
        <p:spPr/>
        <p:txBody>
          <a:bodyPr>
            <a:normAutofit fontScale="90000"/>
          </a:bodyPr>
          <a:lstStyle/>
          <a:p>
            <a:r>
              <a:rPr lang="en-US" dirty="0" smtClean="0"/>
              <a:t>Microsoft Cloud OS Vision</a:t>
            </a:r>
            <a:endParaRPr lang="en-US" dirty="0"/>
          </a:p>
        </p:txBody>
      </p:sp>
      <p:sp>
        <p:nvSpPr>
          <p:cNvPr id="24" name="Rectangle 23"/>
          <p:cNvSpPr/>
          <p:nvPr/>
        </p:nvSpPr>
        <p:spPr bwMode="auto">
          <a:xfrm>
            <a:off x="2557" y="6378269"/>
            <a:ext cx="12428124" cy="6144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0" tIns="46606" rIns="46606" bIns="93210" numCol="1" spcCol="0" rtlCol="0" fromWordArt="0" anchor="b" anchorCtr="0" forceAA="0" compatLnSpc="1">
            <a:prstTxWarp prst="textNoShape">
              <a:avLst/>
            </a:prstTxWarp>
            <a:noAutofit/>
          </a:bodyPr>
          <a:lstStyle/>
          <a:p>
            <a:pPr algn="ctr" defTabSz="931828" fontAlgn="base">
              <a:spcBef>
                <a:spcPct val="0"/>
              </a:spcBef>
              <a:spcAft>
                <a:spcPct val="0"/>
              </a:spcAft>
            </a:pPr>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448299" y="6468433"/>
            <a:ext cx="1810055" cy="382117"/>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DEVELOPMENT</a:t>
            </a:r>
          </a:p>
        </p:txBody>
      </p:sp>
      <p:sp>
        <p:nvSpPr>
          <p:cNvPr id="26" name="TextBox 25"/>
          <p:cNvSpPr txBox="1"/>
          <p:nvPr/>
        </p:nvSpPr>
        <p:spPr>
          <a:xfrm>
            <a:off x="3225684" y="6468444"/>
            <a:ext cx="1819131"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MANAGEMENT</a:t>
            </a:r>
          </a:p>
        </p:txBody>
      </p:sp>
      <p:sp>
        <p:nvSpPr>
          <p:cNvPr id="27" name="TextBox 26"/>
          <p:cNvSpPr txBox="1"/>
          <p:nvPr/>
        </p:nvSpPr>
        <p:spPr>
          <a:xfrm>
            <a:off x="7765703" y="6468444"/>
            <a:ext cx="1172048"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IDENTITY</a:t>
            </a:r>
          </a:p>
        </p:txBody>
      </p:sp>
      <p:sp>
        <p:nvSpPr>
          <p:cNvPr id="28" name="TextBox 27"/>
          <p:cNvSpPr txBox="1"/>
          <p:nvPr/>
        </p:nvSpPr>
        <p:spPr>
          <a:xfrm>
            <a:off x="9921367" y="6468444"/>
            <a:ext cx="1981882"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VIRTUALIZATION</a:t>
            </a:r>
          </a:p>
        </p:txBody>
      </p:sp>
      <p:sp>
        <p:nvSpPr>
          <p:cNvPr id="29" name="TextBox 28"/>
          <p:cNvSpPr txBox="1"/>
          <p:nvPr/>
        </p:nvSpPr>
        <p:spPr>
          <a:xfrm>
            <a:off x="6028429" y="6468444"/>
            <a:ext cx="753666"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DATA</a:t>
            </a:r>
          </a:p>
        </p:txBody>
      </p:sp>
      <p:sp>
        <p:nvSpPr>
          <p:cNvPr id="3" name="Rectangle 2"/>
          <p:cNvSpPr/>
          <p:nvPr/>
        </p:nvSpPr>
        <p:spPr>
          <a:xfrm>
            <a:off x="5013633" y="2572390"/>
            <a:ext cx="2628158" cy="382308"/>
          </a:xfrm>
          <a:prstGeom prst="rect">
            <a:avLst/>
          </a:prstGeom>
        </p:spPr>
        <p:txBody>
          <a:bodyPr wrap="none">
            <a:spAutoFit/>
          </a:bodyPr>
          <a:lstStyle/>
          <a:p>
            <a:r>
              <a:rPr lang="en-US" sz="1836" dirty="0">
                <a:effectLst>
                  <a:outerShdw blurRad="38100" dist="38100" dir="2700000" algn="tl">
                    <a:srgbClr val="000000">
                      <a:alpha val="43137"/>
                    </a:srgbClr>
                  </a:outerShdw>
                </a:effectLst>
              </a:rPr>
              <a:t>Azure Virtual Machines</a:t>
            </a:r>
          </a:p>
        </p:txBody>
      </p:sp>
      <p:pic>
        <p:nvPicPr>
          <p:cNvPr id="30" name="Picture 3"/>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3225684" y="3960268"/>
            <a:ext cx="1548411" cy="3932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8080986" y="3960268"/>
            <a:ext cx="1548411" cy="393296"/>
          </a:xfrm>
          <a:prstGeom prst="rect">
            <a:avLst/>
          </a:prstGeom>
          <a:noFill/>
          <a:extLst>
            <a:ext uri="{909E8E84-426E-40DD-AFC4-6F175D3DCCD1}">
              <a14:hiddenFill xmlns:a14="http://schemas.microsoft.com/office/drawing/2010/main">
                <a:solidFill>
                  <a:srgbClr val="FFFFFF"/>
                </a:solidFill>
              </a14:hiddenFill>
            </a:ext>
          </a:extLst>
        </p:spPr>
      </p:pic>
      <p:sp>
        <p:nvSpPr>
          <p:cNvPr id="32" name="Hoster-Azure Services"/>
          <p:cNvSpPr txBox="1"/>
          <p:nvPr/>
        </p:nvSpPr>
        <p:spPr>
          <a:xfrm>
            <a:off x="2883194" y="3471167"/>
            <a:ext cx="1909305" cy="251159"/>
          </a:xfrm>
          <a:prstGeom prst="rect">
            <a:avLst/>
          </a:prstGeom>
          <a:noFill/>
        </p:spPr>
        <p:txBody>
          <a:bodyPr wrap="none" lIns="0" tIns="0" rIns="0" bIns="0" rtlCol="0">
            <a:spAutoFit/>
          </a:bodyPr>
          <a:lstStyle/>
          <a:p>
            <a:r>
              <a:rPr lang="en-US" sz="1632" dirty="0"/>
              <a:t>Windows Azure </a:t>
            </a:r>
            <a:r>
              <a:rPr lang="en-US" sz="1632" dirty="0" smtClean="0"/>
              <a:t>Pack</a:t>
            </a:r>
            <a:endParaRPr lang="en-US" sz="1632" dirty="0"/>
          </a:p>
        </p:txBody>
      </p:sp>
      <p:pic>
        <p:nvPicPr>
          <p:cNvPr id="8" name="Picture 7"/>
          <p:cNvPicPr>
            <a:picLocks noChangeAspect="1"/>
          </p:cNvPicPr>
          <p:nvPr/>
        </p:nvPicPr>
        <p:blipFill>
          <a:blip r:embed="rId8"/>
          <a:stretch>
            <a:fillRect/>
          </a:stretch>
        </p:blipFill>
        <p:spPr>
          <a:xfrm>
            <a:off x="8759189" y="796369"/>
            <a:ext cx="1368282" cy="953770"/>
          </a:xfrm>
          <a:prstGeom prst="rect">
            <a:avLst/>
          </a:prstGeom>
        </p:spPr>
      </p:pic>
      <p:pic>
        <p:nvPicPr>
          <p:cNvPr id="39" name="Picture 38"/>
          <p:cNvPicPr>
            <a:picLocks noChangeAspect="1"/>
          </p:cNvPicPr>
          <p:nvPr/>
        </p:nvPicPr>
        <p:blipFill>
          <a:blip r:embed="rId8"/>
          <a:stretch>
            <a:fillRect/>
          </a:stretch>
        </p:blipFill>
        <p:spPr>
          <a:xfrm>
            <a:off x="10177713" y="3096556"/>
            <a:ext cx="1368282" cy="953770"/>
          </a:xfrm>
          <a:prstGeom prst="rect">
            <a:avLst/>
          </a:prstGeom>
        </p:spPr>
      </p:pic>
      <p:pic>
        <p:nvPicPr>
          <p:cNvPr id="43" name="Picture 42"/>
          <p:cNvPicPr>
            <a:picLocks noChangeAspect="1"/>
          </p:cNvPicPr>
          <p:nvPr/>
        </p:nvPicPr>
        <p:blipFill>
          <a:blip r:embed="rId8"/>
          <a:stretch>
            <a:fillRect/>
          </a:stretch>
        </p:blipFill>
        <p:spPr>
          <a:xfrm>
            <a:off x="713441" y="3096556"/>
            <a:ext cx="1368282" cy="953770"/>
          </a:xfrm>
          <a:prstGeom prst="rect">
            <a:avLst/>
          </a:prstGeom>
        </p:spPr>
      </p:pic>
    </p:spTree>
    <p:extLst>
      <p:ext uri="{BB962C8B-B14F-4D97-AF65-F5344CB8AC3E}">
        <p14:creationId xmlns:p14="http://schemas.microsoft.com/office/powerpoint/2010/main" val="2750413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par>
                                <p:cTn id="97" presetID="10"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p:bldP spid="19" grpId="0"/>
      <p:bldP spid="16" grpId="0"/>
      <p:bldP spid="13" grpId="0"/>
      <p:bldP spid="25" grpId="0"/>
      <p:bldP spid="26" grpId="0"/>
      <p:bldP spid="27" grpId="0"/>
      <p:bldP spid="28" grpId="0"/>
      <p:bldP spid="29" grpId="0"/>
      <p:bldP spid="3"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a:t>Hyper-V Online Resizing and Storage QoS</a:t>
            </a:r>
            <a:endParaRPr lang="en-US" dirty="0"/>
          </a:p>
        </p:txBody>
      </p:sp>
      <p:sp>
        <p:nvSpPr>
          <p:cNvPr id="5" name="Rectangle 4"/>
          <p:cNvSpPr/>
          <p:nvPr/>
        </p:nvSpPr>
        <p:spPr bwMode="auto">
          <a:xfrm>
            <a:off x="9229320" y="1575534"/>
            <a:ext cx="2749769" cy="493149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448" spc="-51" dirty="0">
                <a:solidFill>
                  <a:schemeClr val="tx1"/>
                </a:solidFill>
              </a:rPr>
              <a:t>Hyper-V</a:t>
            </a:r>
          </a:p>
        </p:txBody>
      </p:sp>
      <p:pic>
        <p:nvPicPr>
          <p:cNvPr id="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116009" y="2521715"/>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10199396" y="4357251"/>
            <a:ext cx="601253" cy="88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a:stCxn id="6" idx="2"/>
          </p:cNvCxnSpPr>
          <p:nvPr/>
        </p:nvCxnSpPr>
        <p:spPr>
          <a:xfrm flipH="1">
            <a:off x="10497419" y="3838469"/>
            <a:ext cx="2604" cy="5187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10280312" y="4626159"/>
            <a:ext cx="427527" cy="45184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21" name="TextBox 20"/>
          <p:cNvSpPr txBox="1"/>
          <p:nvPr/>
        </p:nvSpPr>
        <p:spPr>
          <a:xfrm>
            <a:off x="10297550" y="4910736"/>
            <a:ext cx="391007" cy="172909"/>
          </a:xfrm>
          <a:prstGeom prst="rect">
            <a:avLst/>
          </a:prstGeom>
          <a:noFill/>
        </p:spPr>
        <p:txBody>
          <a:bodyPr wrap="none" lIns="0" tIns="0" rIns="0" bIns="0" rtlCol="0">
            <a:spAutoFit/>
          </a:bodyPr>
          <a:lstStyle/>
          <a:p>
            <a:pPr>
              <a:lnSpc>
                <a:spcPct val="90000"/>
              </a:lnSpc>
            </a:pPr>
            <a:r>
              <a:rPr lang="en-US" sz="1224" spc="-51" dirty="0">
                <a:solidFill>
                  <a:srgbClr val="FFFFFF"/>
                </a:solidFill>
              </a:rPr>
              <a:t>VHDX</a:t>
            </a:r>
            <a:endParaRPr lang="en-US" sz="2448" spc="-51" dirty="0">
              <a:solidFill>
                <a:srgbClr val="FFFFFF"/>
              </a:solidFill>
            </a:endParaRPr>
          </a:p>
        </p:txBody>
      </p:sp>
      <p:grpSp>
        <p:nvGrpSpPr>
          <p:cNvPr id="22" name="Group 21"/>
          <p:cNvGrpSpPr/>
          <p:nvPr/>
        </p:nvGrpSpPr>
        <p:grpSpPr>
          <a:xfrm>
            <a:off x="10318177" y="4677974"/>
            <a:ext cx="345020" cy="192782"/>
            <a:chOff x="4429125" y="2127251"/>
            <a:chExt cx="1423988" cy="639762"/>
          </a:xfrm>
          <a:solidFill>
            <a:srgbClr val="FFFFFF"/>
          </a:solidFill>
        </p:grpSpPr>
        <p:sp>
          <p:nvSpPr>
            <p:cNvPr id="23"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4"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5"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28" name="Left-Right Arrow 27"/>
          <p:cNvSpPr/>
          <p:nvPr/>
        </p:nvSpPr>
        <p:spPr bwMode="auto">
          <a:xfrm>
            <a:off x="9776045" y="5269894"/>
            <a:ext cx="1476596" cy="271099"/>
          </a:xfrm>
          <a:prstGeom prst="leftRightArrow">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29" name="TextBox 28"/>
          <p:cNvSpPr txBox="1"/>
          <p:nvPr/>
        </p:nvSpPr>
        <p:spPr>
          <a:xfrm>
            <a:off x="10618053" y="3953957"/>
            <a:ext cx="900824" cy="344967"/>
          </a:xfrm>
          <a:prstGeom prst="rect">
            <a:avLst/>
          </a:prstGeom>
          <a:noFill/>
        </p:spPr>
        <p:txBody>
          <a:bodyPr wrap="square" lIns="0" tIns="0" rIns="0" bIns="0" rtlCol="0">
            <a:spAutoFit/>
          </a:bodyPr>
          <a:lstStyle/>
          <a:p>
            <a:pPr>
              <a:lnSpc>
                <a:spcPct val="90000"/>
              </a:lnSpc>
            </a:pPr>
            <a:r>
              <a:rPr lang="en-US" sz="2442" spc="-51" dirty="0" err="1"/>
              <a:t>QoS</a:t>
            </a:r>
            <a:endParaRPr lang="en-US" sz="2442" spc="-51" dirty="0"/>
          </a:p>
        </p:txBody>
      </p:sp>
      <p:sp>
        <p:nvSpPr>
          <p:cNvPr id="16" name="Rectangle 15"/>
          <p:cNvSpPr/>
          <p:nvPr/>
        </p:nvSpPr>
        <p:spPr bwMode="auto">
          <a:xfrm>
            <a:off x="531947" y="1575534"/>
            <a:ext cx="1585426" cy="158542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VHDX Resize</a:t>
            </a:r>
          </a:p>
        </p:txBody>
      </p:sp>
      <p:sp>
        <p:nvSpPr>
          <p:cNvPr id="17" name="Rectangle 16"/>
          <p:cNvSpPr/>
          <p:nvPr/>
        </p:nvSpPr>
        <p:spPr bwMode="auto">
          <a:xfrm>
            <a:off x="2187601" y="1575534"/>
            <a:ext cx="6493935"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Grow or shrink a virtual disk with no downtime</a:t>
            </a:r>
          </a:p>
        </p:txBody>
      </p:sp>
      <p:sp>
        <p:nvSpPr>
          <p:cNvPr id="26" name="Rectangle 25"/>
          <p:cNvSpPr/>
          <p:nvPr/>
        </p:nvSpPr>
        <p:spPr bwMode="auto">
          <a:xfrm>
            <a:off x="526368" y="3248569"/>
            <a:ext cx="1585426" cy="158542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Storage </a:t>
            </a:r>
            <a:r>
              <a:rPr lang="en-US" sz="1836" spc="-51" dirty="0" err="1">
                <a:solidFill>
                  <a:schemeClr val="tx1"/>
                </a:solidFill>
              </a:rPr>
              <a:t>QoS</a:t>
            </a:r>
            <a:endParaRPr lang="en-US" sz="1836" spc="-51" dirty="0">
              <a:solidFill>
                <a:schemeClr val="tx1"/>
              </a:solidFill>
            </a:endParaRPr>
          </a:p>
        </p:txBody>
      </p:sp>
      <p:sp>
        <p:nvSpPr>
          <p:cNvPr id="27" name="Rectangle 26"/>
          <p:cNvSpPr/>
          <p:nvPr/>
        </p:nvSpPr>
        <p:spPr bwMode="auto">
          <a:xfrm>
            <a:off x="2182022" y="3248569"/>
            <a:ext cx="6493935"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Maximum Bandwidth – Strict Policies</a:t>
            </a:r>
          </a:p>
          <a:p>
            <a:r>
              <a:rPr lang="en-US" sz="1428" dirty="0">
                <a:solidFill>
                  <a:schemeClr val="bg1"/>
                </a:solidFill>
              </a:rPr>
              <a:t>Policy to throttle IO to a given VHD/VHDX to a maximum IO threshold</a:t>
            </a:r>
          </a:p>
          <a:p>
            <a:endParaRPr lang="en-US" sz="1836" dirty="0">
              <a:solidFill>
                <a:schemeClr val="bg1"/>
              </a:solidFill>
            </a:endParaRPr>
          </a:p>
          <a:p>
            <a:r>
              <a:rPr lang="en-US" sz="1836" dirty="0">
                <a:solidFill>
                  <a:schemeClr val="bg1"/>
                </a:solidFill>
              </a:rPr>
              <a:t>Minimum Bandwidth – Threshold Warnings </a:t>
            </a:r>
          </a:p>
          <a:p>
            <a:r>
              <a:rPr lang="en-US" sz="1428" dirty="0">
                <a:solidFill>
                  <a:schemeClr val="bg1"/>
                </a:solidFill>
              </a:rPr>
              <a:t>Policy to alert when specified minimum IOPS are not met for a VHD/VHDX </a:t>
            </a:r>
          </a:p>
        </p:txBody>
      </p:sp>
      <p:sp>
        <p:nvSpPr>
          <p:cNvPr id="32" name="Rectangle 31"/>
          <p:cNvSpPr/>
          <p:nvPr/>
        </p:nvSpPr>
        <p:spPr bwMode="auto">
          <a:xfrm>
            <a:off x="531947" y="4921603"/>
            <a:ext cx="1585426" cy="1585426"/>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pPr>
            <a:r>
              <a:rPr lang="en-US" sz="1836" spc="-51" dirty="0">
                <a:solidFill>
                  <a:schemeClr val="tx1"/>
                </a:solidFill>
              </a:rPr>
              <a:t>VM Metrics</a:t>
            </a:r>
          </a:p>
        </p:txBody>
      </p:sp>
      <p:sp>
        <p:nvSpPr>
          <p:cNvPr id="33" name="Rectangle 32"/>
          <p:cNvSpPr/>
          <p:nvPr/>
        </p:nvSpPr>
        <p:spPr bwMode="auto">
          <a:xfrm>
            <a:off x="2187601" y="4921603"/>
            <a:ext cx="6493935" cy="1585426"/>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r>
              <a:rPr lang="en-US" sz="1836" dirty="0">
                <a:solidFill>
                  <a:schemeClr val="bg1"/>
                </a:solidFill>
              </a:rPr>
              <a:t>Storage attributes added to VM Metrics</a:t>
            </a:r>
          </a:p>
          <a:p>
            <a:r>
              <a:rPr lang="en-US" sz="1428" dirty="0">
                <a:solidFill>
                  <a:schemeClr val="bg1"/>
                </a:solidFill>
              </a:rPr>
              <a:t>Average normalized IOPS</a:t>
            </a:r>
          </a:p>
          <a:p>
            <a:r>
              <a:rPr lang="en-US" sz="1428" dirty="0">
                <a:solidFill>
                  <a:schemeClr val="bg1"/>
                </a:solidFill>
              </a:rPr>
              <a:t>Average latency</a:t>
            </a: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023" y="5269894"/>
            <a:ext cx="762639" cy="665021"/>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760" y="1977061"/>
            <a:ext cx="739163" cy="622042"/>
          </a:xfrm>
          <a:prstGeom prst="rect">
            <a:avLst/>
          </a:prstGeom>
        </p:spPr>
      </p:pic>
      <p:pic>
        <p:nvPicPr>
          <p:cNvPr id="40" name="Picture 5" descr="\\MAGNUM\Projects\Microsoft\Cloud Power FY12\Design\ICONS_PNG\Multi_tenancy.png"/>
          <p:cNvPicPr>
            <a:picLocks noChangeAspect="1" noChangeArrowheads="1"/>
          </p:cNvPicPr>
          <p:nvPr/>
        </p:nvPicPr>
        <p:blipFill>
          <a:blip r:embed="rId7" cstate="print">
            <a:lum bright="100000"/>
          </a:blip>
          <a:srcRect/>
          <a:stretch>
            <a:fillRect/>
          </a:stretch>
        </p:blipFill>
        <p:spPr bwMode="auto">
          <a:xfrm>
            <a:off x="619446" y="3252338"/>
            <a:ext cx="1399269" cy="1398905"/>
          </a:xfrm>
          <a:prstGeom prst="rect">
            <a:avLst/>
          </a:prstGeom>
          <a:noFill/>
        </p:spPr>
      </p:pic>
    </p:spTree>
    <p:extLst>
      <p:ext uri="{BB962C8B-B14F-4D97-AF65-F5344CB8AC3E}">
        <p14:creationId xmlns:p14="http://schemas.microsoft.com/office/powerpoint/2010/main" val="377269921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Challenges of Guest Clustering</a:t>
            </a:r>
            <a:endParaRPr lang="en-US" sz="4080" dirty="0">
              <a:solidFill>
                <a:schemeClr val="tx2"/>
              </a:solidFill>
            </a:endParaRPr>
          </a:p>
        </p:txBody>
      </p:sp>
      <p:sp>
        <p:nvSpPr>
          <p:cNvPr id="3" name="Content Placeholder 2"/>
          <p:cNvSpPr>
            <a:spLocks noGrp="1"/>
          </p:cNvSpPr>
          <p:nvPr>
            <p:ph type="body" sz="quarter" idx="10"/>
          </p:nvPr>
        </p:nvSpPr>
        <p:spPr>
          <a:xfrm>
            <a:off x="531948" y="1450081"/>
            <a:ext cx="11518214" cy="2771528"/>
          </a:xfrm>
          <a:prstGeom prst="rect">
            <a:avLst/>
          </a:prstGeom>
        </p:spPr>
        <p:txBody>
          <a:bodyPr/>
          <a:lstStyle/>
          <a:p>
            <a:r>
              <a:rPr lang="en-US" sz="2856" dirty="0">
                <a:solidFill>
                  <a:schemeClr val="tx1"/>
                </a:solidFill>
              </a:rPr>
              <a:t>Infrastructure Administrators</a:t>
            </a:r>
          </a:p>
          <a:p>
            <a:pPr lvl="1"/>
            <a:r>
              <a:rPr lang="en-US" sz="2448" dirty="0" smtClean="0">
                <a:solidFill>
                  <a:schemeClr val="tx1"/>
                </a:solidFill>
              </a:rPr>
              <a:t>Focused on uptime, agility, performance and lowering cost</a:t>
            </a:r>
          </a:p>
          <a:p>
            <a:pPr lvl="1"/>
            <a:r>
              <a:rPr lang="en-US" sz="2448" dirty="0" smtClean="0">
                <a:solidFill>
                  <a:schemeClr val="tx1"/>
                </a:solidFill>
              </a:rPr>
              <a:t>VMs </a:t>
            </a:r>
            <a:r>
              <a:rPr lang="en-US" sz="2448" dirty="0">
                <a:solidFill>
                  <a:schemeClr val="tx1"/>
                </a:solidFill>
              </a:rPr>
              <a:t>and Services are provisioned, but physical resources are opaque to users</a:t>
            </a:r>
          </a:p>
          <a:p>
            <a:r>
              <a:rPr lang="en-US" sz="2856" dirty="0" smtClean="0">
                <a:solidFill>
                  <a:schemeClr val="tx1"/>
                </a:solidFill>
              </a:rPr>
              <a:t>Customers demand high availability for their applications</a:t>
            </a:r>
          </a:p>
          <a:p>
            <a:r>
              <a:rPr lang="en-US" sz="2856" dirty="0" smtClean="0">
                <a:solidFill>
                  <a:schemeClr val="tx1"/>
                </a:solidFill>
              </a:rPr>
              <a:t>Guest </a:t>
            </a:r>
            <a:r>
              <a:rPr lang="en-US" sz="2856" dirty="0">
                <a:solidFill>
                  <a:schemeClr val="tx1"/>
                </a:solidFill>
              </a:rPr>
              <a:t>Clustering requires </a:t>
            </a:r>
            <a:r>
              <a:rPr lang="en-US" sz="2856" dirty="0" smtClean="0">
                <a:solidFill>
                  <a:schemeClr val="tx1"/>
                </a:solidFill>
              </a:rPr>
              <a:t>opening a </a:t>
            </a:r>
            <a:r>
              <a:rPr lang="en-US" sz="2856" dirty="0">
                <a:solidFill>
                  <a:schemeClr val="tx1"/>
                </a:solidFill>
              </a:rPr>
              <a:t>hole </a:t>
            </a:r>
            <a:r>
              <a:rPr lang="en-US" sz="2856" dirty="0" smtClean="0">
                <a:solidFill>
                  <a:schemeClr val="tx1"/>
                </a:solidFill>
              </a:rPr>
              <a:t>to present a LUN from </a:t>
            </a:r>
            <a:r>
              <a:rPr lang="en-US" sz="2856" dirty="0">
                <a:solidFill>
                  <a:schemeClr val="tx1"/>
                </a:solidFill>
              </a:rPr>
              <a:t>physical </a:t>
            </a:r>
            <a:r>
              <a:rPr lang="en-US" sz="2856" dirty="0" smtClean="0">
                <a:solidFill>
                  <a:schemeClr val="tx1"/>
                </a:solidFill>
              </a:rPr>
              <a:t>infrastructure</a:t>
            </a:r>
            <a:endParaRPr lang="en-US" sz="2856" dirty="0">
              <a:solidFill>
                <a:schemeClr val="tx1"/>
              </a:solidFill>
            </a:endParaRPr>
          </a:p>
        </p:txBody>
      </p:sp>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ontent Placeholder 2"/>
          <p:cNvSpPr txBox="1">
            <a:spLocks/>
          </p:cNvSpPr>
          <p:nvPr/>
        </p:nvSpPr>
        <p:spPr>
          <a:xfrm>
            <a:off x="0" y="5798537"/>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Cloud Service Provider Infrastructure</a:t>
            </a:r>
            <a:endParaRPr lang="en-US" sz="1836" dirty="0">
              <a:solidFill>
                <a:schemeClr val="tx1"/>
              </a:solidFill>
            </a:endParaRPr>
          </a:p>
        </p:txBody>
      </p:sp>
      <p:sp>
        <p:nvSpPr>
          <p:cNvPr id="27" name="Content Placeholder 2"/>
          <p:cNvSpPr txBox="1">
            <a:spLocks/>
          </p:cNvSpPr>
          <p:nvPr/>
        </p:nvSpPr>
        <p:spPr>
          <a:xfrm>
            <a:off x="5732838" y="6483109"/>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0" name="Content Placeholder 2"/>
          <p:cNvSpPr txBox="1">
            <a:spLocks/>
          </p:cNvSpPr>
          <p:nvPr/>
        </p:nvSpPr>
        <p:spPr>
          <a:xfrm>
            <a:off x="3782149" y="6500797"/>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1" name="Content Placeholder 2"/>
          <p:cNvSpPr txBox="1">
            <a:spLocks/>
          </p:cNvSpPr>
          <p:nvPr/>
        </p:nvSpPr>
        <p:spPr>
          <a:xfrm>
            <a:off x="7329465" y="6489517"/>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32" name="Picture 18"/>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sp>
        <p:nvSpPr>
          <p:cNvPr id="23" name="Content Placeholder 2"/>
          <p:cNvSpPr txBox="1">
            <a:spLocks/>
          </p:cNvSpPr>
          <p:nvPr/>
        </p:nvSpPr>
        <p:spPr>
          <a:xfrm>
            <a:off x="0" y="5066737"/>
            <a:ext cx="2713617" cy="4476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Tenant VMs/Services</a:t>
            </a:r>
            <a:endParaRPr lang="en-US" sz="1836" dirty="0">
              <a:solidFill>
                <a:schemeClr val="tx1"/>
              </a:solidFill>
            </a:endParaRPr>
          </a:p>
        </p:txBody>
      </p:sp>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flipV="1">
            <a:off x="733531" y="5579740"/>
            <a:ext cx="4999308" cy="8092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2"/>
          <p:cNvSpPr/>
          <p:nvPr/>
        </p:nvSpPr>
        <p:spPr bwMode="auto">
          <a:xfrm flipV="1">
            <a:off x="6698975" y="5579742"/>
            <a:ext cx="5017404" cy="8091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ounded Rectangle 44"/>
          <p:cNvSpPr/>
          <p:nvPr/>
        </p:nvSpPr>
        <p:spPr bwMode="auto">
          <a:xfrm flipV="1">
            <a:off x="5317630" y="5569954"/>
            <a:ext cx="1819146" cy="9070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46" name="Elbow Connector 45"/>
          <p:cNvCxnSpPr/>
          <p:nvPr/>
        </p:nvCxnSpPr>
        <p:spPr>
          <a:xfrm rot="16200000" flipH="1" flipV="1">
            <a:off x="6260450" y="4841844"/>
            <a:ext cx="958553" cy="890044"/>
          </a:xfrm>
          <a:prstGeom prst="bentConnector3">
            <a:avLst>
              <a:gd name="adj1" fmla="val -23848"/>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5216134" y="4822316"/>
            <a:ext cx="958553" cy="929101"/>
          </a:xfrm>
          <a:prstGeom prst="bentConnector3">
            <a:avLst>
              <a:gd name="adj1" fmla="val -2384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86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xit" presetSubtype="0" fill="hold" grpId="0" nodeType="with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solidFill>
              </a:rPr>
              <a:t>Solving the Challenge of Guest Clustering</a:t>
            </a:r>
            <a:endParaRPr lang="en-US" dirty="0">
              <a:solidFill>
                <a:schemeClr val="tx2"/>
              </a:solidFill>
            </a:endParaRPr>
          </a:p>
        </p:txBody>
      </p:sp>
      <p:sp>
        <p:nvSpPr>
          <p:cNvPr id="3" name="Content Placeholder 2"/>
          <p:cNvSpPr>
            <a:spLocks noGrp="1"/>
          </p:cNvSpPr>
          <p:nvPr>
            <p:ph type="body" sz="quarter" idx="10"/>
          </p:nvPr>
        </p:nvSpPr>
        <p:spPr>
          <a:xfrm>
            <a:off x="407407" y="1450081"/>
            <a:ext cx="11642756" cy="2290627"/>
          </a:xfrm>
          <a:prstGeom prst="rect">
            <a:avLst/>
          </a:prstGeom>
        </p:spPr>
        <p:txBody>
          <a:bodyPr/>
          <a:lstStyle/>
          <a:p>
            <a:r>
              <a:rPr lang="en-US" sz="2856" dirty="0">
                <a:solidFill>
                  <a:schemeClr val="tx1"/>
                </a:solidFill>
              </a:rPr>
              <a:t>Introducing Shared VHDX Virtual Disks</a:t>
            </a:r>
          </a:p>
          <a:p>
            <a:pPr lvl="1"/>
            <a:r>
              <a:rPr lang="en-US" sz="2448" dirty="0">
                <a:solidFill>
                  <a:schemeClr val="tx1"/>
                </a:solidFill>
              </a:rPr>
              <a:t>Virtual disks that can be shared without presenting real </a:t>
            </a:r>
            <a:r>
              <a:rPr lang="en-US" sz="2448" dirty="0" smtClean="0">
                <a:solidFill>
                  <a:schemeClr val="tx1"/>
                </a:solidFill>
              </a:rPr>
              <a:t>LUNs to </a:t>
            </a:r>
            <a:r>
              <a:rPr lang="en-US" sz="2448" dirty="0">
                <a:solidFill>
                  <a:schemeClr val="tx1"/>
                </a:solidFill>
              </a:rPr>
              <a:t>tenants</a:t>
            </a:r>
          </a:p>
          <a:p>
            <a:r>
              <a:rPr lang="en-US" sz="2856" dirty="0">
                <a:solidFill>
                  <a:schemeClr val="tx1"/>
                </a:solidFill>
              </a:rPr>
              <a:t>Enabling Guest Clustering</a:t>
            </a:r>
          </a:p>
          <a:p>
            <a:pPr lvl="1"/>
            <a:r>
              <a:rPr lang="en-US" dirty="0">
                <a:solidFill>
                  <a:schemeClr val="tx1"/>
                </a:solidFill>
              </a:rPr>
              <a:t>Eases operations and management</a:t>
            </a:r>
          </a:p>
          <a:p>
            <a:pPr lvl="1"/>
            <a:r>
              <a:rPr lang="en-US" dirty="0">
                <a:solidFill>
                  <a:schemeClr val="tx1"/>
                </a:solidFill>
              </a:rPr>
              <a:t>Provides a business opportunity </a:t>
            </a:r>
            <a:endParaRPr lang="en-US" sz="1224" dirty="0">
              <a:solidFill>
                <a:schemeClr val="tx1"/>
              </a:solidFill>
            </a:endParaRPr>
          </a:p>
        </p:txBody>
      </p:sp>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11674615" y="6766401"/>
            <a:ext cx="233151" cy="127131"/>
          </a:xfrm>
          <a:prstGeom prst="rect">
            <a:avLst/>
          </a:prstGeom>
        </p:spPr>
        <p:txBody>
          <a:bodyPr/>
          <a:lstStyle/>
          <a:p>
            <a:pPr>
              <a:lnSpc>
                <a:spcPct val="90000"/>
              </a:lnSpc>
            </a:pPr>
            <a:fld id="{1BC86A1F-E589-44B2-A543-2EC98F5547A7}" type="slidenum">
              <a:rPr lang="en-US" smtClean="0"/>
              <a:pPr>
                <a:lnSpc>
                  <a:spcPct val="90000"/>
                </a:lnSpc>
              </a:pPr>
              <a:t>42</a:t>
            </a:fld>
            <a:endParaRPr lang="en-US" dirty="0"/>
          </a:p>
        </p:txBody>
      </p:sp>
      <p:sp>
        <p:nvSpPr>
          <p:cNvPr id="26" name="Content Placeholder 2"/>
          <p:cNvSpPr txBox="1">
            <a:spLocks/>
          </p:cNvSpPr>
          <p:nvPr/>
        </p:nvSpPr>
        <p:spPr>
          <a:xfrm>
            <a:off x="0" y="5798537"/>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Cloud Service Provider Infrastructure</a:t>
            </a:r>
            <a:endParaRPr lang="en-US" sz="1836" dirty="0">
              <a:solidFill>
                <a:schemeClr val="tx1"/>
              </a:solidFill>
            </a:endParaRPr>
          </a:p>
        </p:txBody>
      </p:sp>
      <p:sp>
        <p:nvSpPr>
          <p:cNvPr id="27" name="Content Placeholder 2"/>
          <p:cNvSpPr txBox="1">
            <a:spLocks/>
          </p:cNvSpPr>
          <p:nvPr/>
        </p:nvSpPr>
        <p:spPr>
          <a:xfrm>
            <a:off x="5732838" y="6483109"/>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0" name="Content Placeholder 2"/>
          <p:cNvSpPr txBox="1">
            <a:spLocks/>
          </p:cNvSpPr>
          <p:nvPr/>
        </p:nvSpPr>
        <p:spPr>
          <a:xfrm>
            <a:off x="3782149" y="6500797"/>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1" name="Content Placeholder 2"/>
          <p:cNvSpPr txBox="1">
            <a:spLocks/>
          </p:cNvSpPr>
          <p:nvPr/>
        </p:nvSpPr>
        <p:spPr>
          <a:xfrm>
            <a:off x="7329465" y="6489517"/>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32" name="Picture 18"/>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sp>
        <p:nvSpPr>
          <p:cNvPr id="23" name="Content Placeholder 2"/>
          <p:cNvSpPr txBox="1">
            <a:spLocks/>
          </p:cNvSpPr>
          <p:nvPr/>
        </p:nvSpPr>
        <p:spPr>
          <a:xfrm>
            <a:off x="0" y="5066737"/>
            <a:ext cx="2713617" cy="4476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Tenant VMs/Services</a:t>
            </a:r>
            <a:endParaRPr lang="en-US" sz="1836" dirty="0">
              <a:solidFill>
                <a:schemeClr val="tx1"/>
              </a:solidFill>
            </a:endParaRPr>
          </a:p>
        </p:txBody>
      </p:sp>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flipV="1">
            <a:off x="733531" y="5579738"/>
            <a:ext cx="10941084"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Elbow Connector 45"/>
          <p:cNvCxnSpPr>
            <a:stCxn id="36" idx="0"/>
            <a:endCxn id="28" idx="0"/>
          </p:cNvCxnSpPr>
          <p:nvPr/>
        </p:nvCxnSpPr>
        <p:spPr>
          <a:xfrm rot="16200000" flipH="1" flipV="1">
            <a:off x="6675845" y="4512989"/>
            <a:ext cx="166330" cy="755531"/>
          </a:xfrm>
          <a:prstGeom prst="bentConnector4">
            <a:avLst>
              <a:gd name="adj1" fmla="val -137438"/>
              <a:gd name="adj2" fmla="val 62086"/>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5" idx="0"/>
            <a:endCxn id="28" idx="3"/>
          </p:cNvCxnSpPr>
          <p:nvPr/>
        </p:nvCxnSpPr>
        <p:spPr>
          <a:xfrm rot="16200000" flipH="1">
            <a:off x="5594774" y="4530445"/>
            <a:ext cx="176017" cy="730306"/>
          </a:xfrm>
          <a:prstGeom prst="bentConnector4">
            <a:avLst>
              <a:gd name="adj1" fmla="val -129874"/>
              <a:gd name="adj2" fmla="val 7110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79"/>
          <p:cNvSpPr>
            <a:spLocks noEditPoints="1"/>
          </p:cNvSpPr>
          <p:nvPr/>
        </p:nvSpPr>
        <p:spPr bwMode="black">
          <a:xfrm>
            <a:off x="6032950" y="4942195"/>
            <a:ext cx="390350" cy="5277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932029"/>
            <a:endParaRPr lang="en-US" sz="1632" dirty="0">
              <a:solidFill>
                <a:schemeClr val="bg1"/>
              </a:solidFill>
            </a:endParaRPr>
          </a:p>
        </p:txBody>
      </p:sp>
    </p:spTree>
    <p:extLst>
      <p:ext uri="{BB962C8B-B14F-4D97-AF65-F5344CB8AC3E}">
        <p14:creationId xmlns:p14="http://schemas.microsoft.com/office/powerpoint/2010/main" val="1543227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31948" y="5500255"/>
            <a:ext cx="11258836"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a:t>
            </a:r>
            <a:r>
              <a:rPr lang="en-US" sz="2400" dirty="0">
                <a:gradFill>
                  <a:gsLst>
                    <a:gs pos="0">
                      <a:srgbClr val="FFFFFF"/>
                    </a:gs>
                    <a:gs pos="100000">
                      <a:srgbClr val="FFFFFF"/>
                    </a:gs>
                  </a:gsLst>
                  <a:lin ang="5400000" scaled="0"/>
                </a:gradFill>
                <a:ea typeface="Segoe UI" pitchFamily="34" charset="0"/>
                <a:cs typeface="Segoe UI" pitchFamily="34" charset="0"/>
              </a:rPr>
              <a:t>MDC-B311 - Application Availability Strategies for the Private Cloud </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588623" y="2187387"/>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File Based Storage</a:t>
            </a:r>
          </a:p>
        </p:txBody>
      </p:sp>
      <p:pic>
        <p:nvPicPr>
          <p:cNvPr id="8"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532469" y="3982320"/>
            <a:ext cx="884954" cy="6128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9" name="Rectangle 8"/>
          <p:cNvSpPr/>
          <p:nvPr/>
        </p:nvSpPr>
        <p:spPr bwMode="auto">
          <a:xfrm>
            <a:off x="6990696" y="2180734"/>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Block Storage</a:t>
            </a:r>
          </a:p>
        </p:txBody>
      </p:sp>
      <p:pic>
        <p:nvPicPr>
          <p:cNvPr id="10" name="Picture 9"/>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8113266" y="3926891"/>
            <a:ext cx="519547" cy="7660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1" name="Title 1"/>
          <p:cNvSpPr>
            <a:spLocks noGrp="1"/>
          </p:cNvSpPr>
          <p:nvPr/>
        </p:nvSpPr>
        <p:spPr>
          <a:xfrm>
            <a:off x="433510" y="251624"/>
            <a:ext cx="11490569"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Guest clustering with shared </a:t>
            </a:r>
            <a:r>
              <a:rPr lang="en-US" dirty="0"/>
              <a:t>v</a:t>
            </a:r>
            <a:r>
              <a:rPr lang="en-US" dirty="0" smtClean="0"/>
              <a:t>irtual </a:t>
            </a:r>
            <a:r>
              <a:rPr lang="en-US" dirty="0"/>
              <a:t>d</a:t>
            </a:r>
            <a:r>
              <a:rPr lang="en-US" dirty="0" smtClean="0"/>
              <a:t>isks</a:t>
            </a:r>
            <a:endParaRPr lang="en-US" dirty="0"/>
          </a:p>
        </p:txBody>
      </p:sp>
      <p:cxnSp>
        <p:nvCxnSpPr>
          <p:cNvPr id="12" name="Straight Connector 11"/>
          <p:cNvCxnSpPr>
            <a:stCxn id="19" idx="2"/>
          </p:cNvCxnSpPr>
          <p:nvPr/>
        </p:nvCxnSpPr>
        <p:spPr>
          <a:xfrm>
            <a:off x="7844153" y="3453596"/>
            <a:ext cx="458764" cy="528724"/>
          </a:xfrm>
          <a:prstGeom prst="line">
            <a:avLst/>
          </a:prstGeom>
          <a:ln/>
        </p:spPr>
        <p:style>
          <a:lnRef idx="3">
            <a:schemeClr val="lt1"/>
          </a:lnRef>
          <a:fillRef idx="1">
            <a:schemeClr val="accent1"/>
          </a:fillRef>
          <a:effectRef idx="1">
            <a:schemeClr val="accent1"/>
          </a:effectRef>
          <a:fontRef idx="minor">
            <a:schemeClr val="lt1"/>
          </a:fontRef>
        </p:style>
      </p:cxnSp>
      <p:cxnSp>
        <p:nvCxnSpPr>
          <p:cNvPr id="13" name="Straight Connector 12"/>
          <p:cNvCxnSpPr>
            <a:stCxn id="16" idx="2"/>
          </p:cNvCxnSpPr>
          <p:nvPr/>
        </p:nvCxnSpPr>
        <p:spPr>
          <a:xfrm flipH="1">
            <a:off x="8393340" y="3476135"/>
            <a:ext cx="612837" cy="506185"/>
          </a:xfrm>
          <a:prstGeom prst="line">
            <a:avLst/>
          </a:prstGeom>
          <a:ln/>
        </p:spPr>
        <p:style>
          <a:lnRef idx="3">
            <a:schemeClr val="lt1"/>
          </a:lnRef>
          <a:fillRef idx="1">
            <a:schemeClr val="accent1"/>
          </a:fillRef>
          <a:effectRef idx="1">
            <a:schemeClr val="accent1"/>
          </a:effectRef>
          <a:fontRef idx="minor">
            <a:schemeClr val="lt1"/>
          </a:fontRef>
        </p:style>
      </p:cxnSp>
      <p:pic>
        <p:nvPicPr>
          <p:cNvPr id="14"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382380" y="2351586"/>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15"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143096" y="2313127"/>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6" name="Rounded Rectangle 15"/>
          <p:cNvSpPr/>
          <p:nvPr/>
        </p:nvSpPr>
        <p:spPr bwMode="auto">
          <a:xfrm>
            <a:off x="8819496"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7" name="Picture 16"/>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863851"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8" name="Rounded Rectangle 17"/>
          <p:cNvSpPr/>
          <p:nvPr/>
        </p:nvSpPr>
        <p:spPr bwMode="auto">
          <a:xfrm>
            <a:off x="7568647"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9" name="Picture 18"/>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613002"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0" name="Rounded Rectangle 19"/>
          <p:cNvSpPr/>
          <p:nvPr/>
        </p:nvSpPr>
        <p:spPr bwMode="auto">
          <a:xfrm>
            <a:off x="8164384" y="4111131"/>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21" name="TextBox 79"/>
          <p:cNvSpPr txBox="1"/>
          <p:nvPr/>
        </p:nvSpPr>
        <p:spPr>
          <a:xfrm>
            <a:off x="8181249" y="4390154"/>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22" name="Group 21"/>
          <p:cNvGrpSpPr/>
          <p:nvPr/>
        </p:nvGrpSpPr>
        <p:grpSpPr>
          <a:xfrm>
            <a:off x="8200275" y="4162091"/>
            <a:ext cx="337166" cy="189066"/>
            <a:chOff x="4429125" y="2127251"/>
            <a:chExt cx="1423988" cy="639762"/>
          </a:xfrm>
          <a:solidFill>
            <a:srgbClr val="FFFFFF"/>
          </a:solidFill>
        </p:grpSpPr>
        <p:sp>
          <p:nvSpPr>
            <p:cNvPr id="50" name="Freeform 49"/>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cxnSp>
        <p:nvCxnSpPr>
          <p:cNvPr id="23" name="Straight Connector 22"/>
          <p:cNvCxnSpPr>
            <a:stCxn id="30" idx="2"/>
            <a:endCxn id="31" idx="0"/>
          </p:cNvCxnSpPr>
          <p:nvPr/>
        </p:nvCxnSpPr>
        <p:spPr>
          <a:xfrm>
            <a:off x="10442080" y="3460248"/>
            <a:ext cx="535287" cy="657534"/>
          </a:xfrm>
          <a:prstGeom prst="line">
            <a:avLst/>
          </a:prstGeom>
          <a:ln/>
        </p:spPr>
        <p:style>
          <a:lnRef idx="3">
            <a:schemeClr val="lt1"/>
          </a:lnRef>
          <a:fillRef idx="1">
            <a:schemeClr val="accent1"/>
          </a:fillRef>
          <a:effectRef idx="1">
            <a:schemeClr val="accent1"/>
          </a:effectRef>
          <a:fontRef idx="minor">
            <a:schemeClr val="lt1"/>
          </a:fontRef>
        </p:style>
      </p:cxnSp>
      <p:cxnSp>
        <p:nvCxnSpPr>
          <p:cNvPr id="24" name="Straight Connector 23"/>
          <p:cNvCxnSpPr>
            <a:stCxn id="27" idx="2"/>
            <a:endCxn id="31" idx="0"/>
          </p:cNvCxnSpPr>
          <p:nvPr/>
        </p:nvCxnSpPr>
        <p:spPr>
          <a:xfrm flipH="1">
            <a:off x="10977367" y="3482788"/>
            <a:ext cx="626737" cy="634995"/>
          </a:xfrm>
          <a:prstGeom prst="line">
            <a:avLst/>
          </a:prstGeom>
          <a:ln/>
        </p:spPr>
        <p:style>
          <a:lnRef idx="3">
            <a:schemeClr val="lt1"/>
          </a:lnRef>
          <a:fillRef idx="1">
            <a:schemeClr val="accent1"/>
          </a:fillRef>
          <a:effectRef idx="1">
            <a:schemeClr val="accent1"/>
          </a:effectRef>
          <a:fontRef idx="minor">
            <a:schemeClr val="lt1"/>
          </a:fontRef>
        </p:style>
      </p:cxnSp>
      <p:pic>
        <p:nvPicPr>
          <p:cNvPr id="25" name="Picture 2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980307" y="2358239"/>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26" name="Picture 2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41023" y="2319780"/>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7" name="Rounded Rectangle 26"/>
          <p:cNvSpPr/>
          <p:nvPr/>
        </p:nvSpPr>
        <p:spPr bwMode="auto">
          <a:xfrm>
            <a:off x="11417423"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28" name="Picture 2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461778"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9" name="Rounded Rectangle 28"/>
          <p:cNvSpPr/>
          <p:nvPr/>
        </p:nvSpPr>
        <p:spPr bwMode="auto">
          <a:xfrm>
            <a:off x="10166574"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30" name="Picture 2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210929"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31" name="Rounded Rectangle 30"/>
          <p:cNvSpPr/>
          <p:nvPr/>
        </p:nvSpPr>
        <p:spPr bwMode="auto">
          <a:xfrm>
            <a:off x="10768239" y="4117783"/>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32" name="TextBox 38"/>
          <p:cNvSpPr txBox="1"/>
          <p:nvPr/>
        </p:nvSpPr>
        <p:spPr>
          <a:xfrm>
            <a:off x="10785104" y="4396806"/>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33" name="Group 32"/>
          <p:cNvGrpSpPr/>
          <p:nvPr/>
        </p:nvGrpSpPr>
        <p:grpSpPr>
          <a:xfrm>
            <a:off x="10804130" y="4168743"/>
            <a:ext cx="337166" cy="189066"/>
            <a:chOff x="4429125" y="2127251"/>
            <a:chExt cx="1423988" cy="639762"/>
          </a:xfrm>
          <a:solidFill>
            <a:srgbClr val="FFFFFF"/>
          </a:solidFill>
        </p:grpSpPr>
        <p:sp>
          <p:nvSpPr>
            <p:cNvPr id="47" name="Freeform 46"/>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sp>
        <p:nvSpPr>
          <p:cNvPr id="36" name="Rectangle 35"/>
          <p:cNvSpPr/>
          <p:nvPr/>
        </p:nvSpPr>
        <p:spPr bwMode="auto">
          <a:xfrm>
            <a:off x="333252" y="1491901"/>
            <a:ext cx="1554480"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Guest Clustering</a:t>
            </a:r>
          </a:p>
        </p:txBody>
      </p:sp>
      <p:sp>
        <p:nvSpPr>
          <p:cNvPr id="37" name="Rectangle 36"/>
          <p:cNvSpPr/>
          <p:nvPr/>
        </p:nvSpPr>
        <p:spPr bwMode="auto">
          <a:xfrm>
            <a:off x="1956589" y="1491901"/>
            <a:ext cx="4655309"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Guest Clustering with commodity storage</a:t>
            </a:r>
          </a:p>
          <a:p>
            <a:endParaRPr lang="en-US" sz="1200" dirty="0"/>
          </a:p>
          <a:p>
            <a:r>
              <a:rPr lang="en-US" dirty="0"/>
              <a:t>Sharing VHDX files provides shared storage for Hyper-V Failover Clustering</a:t>
            </a:r>
          </a:p>
          <a:p>
            <a:endParaRPr lang="en-US" sz="1200" dirty="0"/>
          </a:p>
          <a:p>
            <a:r>
              <a:rPr lang="en-US" dirty="0"/>
              <a:t>Maintains separation between infrastructure and tenants</a:t>
            </a:r>
          </a:p>
        </p:txBody>
      </p:sp>
      <p:sp>
        <p:nvSpPr>
          <p:cNvPr id="38" name="Rectangle 37"/>
          <p:cNvSpPr/>
          <p:nvPr/>
        </p:nvSpPr>
        <p:spPr bwMode="auto">
          <a:xfrm>
            <a:off x="333252" y="3439460"/>
            <a:ext cx="1554480"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Virtual SAS</a:t>
            </a:r>
          </a:p>
        </p:txBody>
      </p:sp>
      <p:sp>
        <p:nvSpPr>
          <p:cNvPr id="39" name="Rectangle 38"/>
          <p:cNvSpPr/>
          <p:nvPr/>
        </p:nvSpPr>
        <p:spPr bwMode="auto">
          <a:xfrm>
            <a:off x="1947329" y="3439460"/>
            <a:ext cx="4659016"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VM presented a shared virtual SAS disk</a:t>
            </a:r>
          </a:p>
          <a:p>
            <a:endParaRPr lang="en-US" sz="1200" dirty="0"/>
          </a:p>
          <a:p>
            <a:r>
              <a:rPr lang="en-US" dirty="0"/>
              <a:t>Appears as shared SAS disk to VM</a:t>
            </a:r>
          </a:p>
        </p:txBody>
      </p:sp>
      <p:sp>
        <p:nvSpPr>
          <p:cNvPr id="40" name="Freeform 39"/>
          <p:cNvSpPr>
            <a:spLocks noEditPoints="1"/>
          </p:cNvSpPr>
          <p:nvPr/>
        </p:nvSpPr>
        <p:spPr bwMode="black">
          <a:xfrm>
            <a:off x="913765" y="3753729"/>
            <a:ext cx="437739" cy="6368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532" tIns="34265" rIns="68532" bIns="3426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761701" fontAlgn="base">
              <a:spcBef>
                <a:spcPct val="0"/>
              </a:spcBef>
              <a:spcAft>
                <a:spcPct val="0"/>
              </a:spcAft>
            </a:pPr>
            <a:endParaRPr lang="en-US" sz="1100">
              <a:solidFill>
                <a:srgbClr val="000000"/>
              </a:solidFill>
            </a:endParaRPr>
          </a:p>
        </p:txBody>
      </p:sp>
      <p:pic>
        <p:nvPicPr>
          <p:cNvPr id="41" name="Picture 40"/>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7131" y="1955357"/>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42" name="Picture 41"/>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86937" y="1955356"/>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43" name="Rectangle 42"/>
          <p:cNvSpPr/>
          <p:nvPr/>
        </p:nvSpPr>
        <p:spPr bwMode="auto">
          <a:xfrm>
            <a:off x="6990696" y="1725621"/>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Cluster Shared Volumes (CSV) </a:t>
            </a:r>
            <a:br>
              <a:rPr lang="en-US" sz="1400" dirty="0"/>
            </a:br>
            <a:r>
              <a:rPr lang="en-US" sz="1400" dirty="0"/>
              <a:t>on block storage</a:t>
            </a:r>
          </a:p>
        </p:txBody>
      </p:sp>
      <p:sp>
        <p:nvSpPr>
          <p:cNvPr id="44" name="Rectangle 43"/>
          <p:cNvSpPr/>
          <p:nvPr/>
        </p:nvSpPr>
        <p:spPr bwMode="auto">
          <a:xfrm>
            <a:off x="9588623" y="1723840"/>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Scale-Out File Server </a:t>
            </a:r>
            <a:br>
              <a:rPr lang="en-US" sz="1400" dirty="0"/>
            </a:br>
            <a:r>
              <a:rPr lang="en-US" sz="1400" dirty="0"/>
              <a:t>for file based storage</a:t>
            </a:r>
          </a:p>
        </p:txBody>
      </p:sp>
    </p:spTree>
    <p:extLst>
      <p:ext uri="{BB962C8B-B14F-4D97-AF65-F5344CB8AC3E}">
        <p14:creationId xmlns:p14="http://schemas.microsoft.com/office/powerpoint/2010/main" val="1569635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Deduplication</a:t>
            </a:r>
            <a:r>
              <a:rPr lang="en-US" dirty="0" smtClean="0"/>
              <a:t> with Running VMs!</a:t>
            </a:r>
            <a:endParaRPr lang="en-US" dirty="0"/>
          </a:p>
        </p:txBody>
      </p:sp>
      <p:sp>
        <p:nvSpPr>
          <p:cNvPr id="122" name="Text Placeholder 2"/>
          <p:cNvSpPr>
            <a:spLocks noGrp="1"/>
          </p:cNvSpPr>
          <p:nvPr>
            <p:ph type="body" sz="quarter" idx="10"/>
          </p:nvPr>
        </p:nvSpPr>
        <p:spPr>
          <a:xfrm>
            <a:off x="531948" y="1476621"/>
            <a:ext cx="7405344" cy="5355312"/>
          </a:xfrm>
        </p:spPr>
        <p:txBody>
          <a:bodyPr/>
          <a:lstStyle/>
          <a:p>
            <a:r>
              <a:rPr lang="en-US" dirty="0" smtClean="0"/>
              <a:t>Optimize open VHD/VHDX files on remote </a:t>
            </a:r>
            <a:r>
              <a:rPr lang="en-US" u="sng" dirty="0" smtClean="0"/>
              <a:t>VDI</a:t>
            </a:r>
            <a:r>
              <a:rPr lang="en-US" dirty="0" smtClean="0"/>
              <a:t> storage</a:t>
            </a:r>
          </a:p>
          <a:p>
            <a:r>
              <a:rPr lang="en-US" dirty="0" smtClean="0"/>
              <a:t>CSV volume support</a:t>
            </a:r>
          </a:p>
          <a:p>
            <a:r>
              <a:rPr lang="en-US" dirty="0" smtClean="0"/>
              <a:t>Provides:</a:t>
            </a:r>
          </a:p>
          <a:p>
            <a:pPr lvl="1"/>
            <a:r>
              <a:rPr lang="en-US" dirty="0" smtClean="0"/>
              <a:t>Increased VDI storage density</a:t>
            </a:r>
          </a:p>
          <a:p>
            <a:pPr lvl="1"/>
            <a:r>
              <a:rPr lang="en-US" dirty="0" smtClean="0"/>
              <a:t>Faster read/write of optimized files</a:t>
            </a:r>
          </a:p>
          <a:p>
            <a:pPr lvl="1"/>
            <a:r>
              <a:rPr lang="en-US" dirty="0" smtClean="0"/>
              <a:t>Improved optimization speed</a:t>
            </a:r>
          </a:p>
          <a:p>
            <a:pPr lvl="1"/>
            <a:r>
              <a:rPr lang="en-US" dirty="0" smtClean="0"/>
              <a:t>Advanced caching of duplicated data</a:t>
            </a:r>
          </a:p>
          <a:p>
            <a:pPr lvl="1"/>
            <a:r>
              <a:rPr lang="en-US" dirty="0" smtClean="0"/>
              <a:t>More space savings</a:t>
            </a:r>
          </a:p>
          <a:p>
            <a:endParaRPr lang="en-US" dirty="0"/>
          </a:p>
        </p:txBody>
      </p:sp>
      <p:sp>
        <p:nvSpPr>
          <p:cNvPr id="31" name="Rectangle 30"/>
          <p:cNvSpPr/>
          <p:nvPr/>
        </p:nvSpPr>
        <p:spPr bwMode="auto">
          <a:xfrm>
            <a:off x="8477030" y="3695873"/>
            <a:ext cx="3738691" cy="314321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3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130705" y="4088891"/>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8499827" y="3695872"/>
            <a:ext cx="2733577" cy="345817"/>
          </a:xfrm>
          <a:prstGeom prst="rect">
            <a:avLst/>
          </a:prstGeom>
          <a:noFill/>
        </p:spPr>
        <p:txBody>
          <a:bodyPr wrap="none" lIns="0" tIns="0" rIns="0" bIns="0" rtlCol="0">
            <a:spAutoFit/>
          </a:bodyPr>
          <a:lstStyle/>
          <a:p>
            <a:pPr>
              <a:lnSpc>
                <a:spcPct val="90000"/>
              </a:lnSpc>
            </a:pPr>
            <a:r>
              <a:rPr lang="en-US" sz="2448" spc="-51" dirty="0">
                <a:solidFill>
                  <a:srgbClr val="FFFFFF"/>
                </a:solidFill>
              </a:rPr>
              <a:t>Scale-out File Server</a:t>
            </a:r>
          </a:p>
        </p:txBody>
      </p:sp>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902469" y="4088891"/>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bwMode="auto">
          <a:xfrm>
            <a:off x="8477030" y="3264111"/>
            <a:ext cx="3738691" cy="3108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chemeClr val="bg1"/>
                    </a:gs>
                    <a:gs pos="100000">
                      <a:schemeClr val="bg1"/>
                    </a:gs>
                  </a:gsLst>
                  <a:lin ang="5400000" scaled="0"/>
                </a:gradFill>
              </a:rPr>
              <a:t>SMB</a:t>
            </a:r>
          </a:p>
        </p:txBody>
      </p:sp>
      <p:sp>
        <p:nvSpPr>
          <p:cNvPr id="39" name="Rectangle 38"/>
          <p:cNvSpPr/>
          <p:nvPr/>
        </p:nvSpPr>
        <p:spPr bwMode="auto">
          <a:xfrm>
            <a:off x="8477030" y="1321187"/>
            <a:ext cx="3738691" cy="178749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24518"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485613"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446706"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1407800"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8490485" y="1321189"/>
            <a:ext cx="1698872" cy="345817"/>
          </a:xfrm>
          <a:prstGeom prst="rect">
            <a:avLst/>
          </a:prstGeom>
          <a:noFill/>
        </p:spPr>
        <p:txBody>
          <a:bodyPr wrap="none" lIns="0" tIns="0" rIns="0" bIns="0" rtlCol="0">
            <a:spAutoFit/>
          </a:bodyPr>
          <a:lstStyle/>
          <a:p>
            <a:pPr>
              <a:lnSpc>
                <a:spcPct val="90000"/>
              </a:lnSpc>
            </a:pPr>
            <a:r>
              <a:rPr lang="en-US" sz="2448" spc="-51" dirty="0">
                <a:solidFill>
                  <a:srgbClr val="FFFFFF"/>
                </a:solidFill>
              </a:rPr>
              <a:t>Hyper-V VDI</a:t>
            </a:r>
          </a:p>
        </p:txBody>
      </p:sp>
      <p:pic>
        <p:nvPicPr>
          <p:cNvPr id="45" name="Picture 44"/>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10153441" y="5648637"/>
            <a:ext cx="529752" cy="7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Straight Connector 45"/>
          <p:cNvCxnSpPr>
            <a:stCxn id="32" idx="2"/>
          </p:cNvCxnSpPr>
          <p:nvPr/>
        </p:nvCxnSpPr>
        <p:spPr>
          <a:xfrm>
            <a:off x="9514718" y="5405644"/>
            <a:ext cx="894963" cy="43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2"/>
          </p:cNvCxnSpPr>
          <p:nvPr/>
        </p:nvCxnSpPr>
        <p:spPr>
          <a:xfrm flipH="1">
            <a:off x="10422133" y="5405644"/>
            <a:ext cx="864350" cy="43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bwMode="auto">
          <a:xfrm>
            <a:off x="10217435" y="5836081"/>
            <a:ext cx="399438" cy="450723"/>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26" tIns="46513" rIns="93026" bIns="46513" numCol="1" rtlCol="0" anchor="ctr" anchorCtr="0" compatLnSpc="1">
            <a:prstTxWarp prst="textNoShape">
              <a:avLst/>
            </a:prstTxWarp>
          </a:bodyPr>
          <a:lstStyle/>
          <a:p>
            <a:pPr algn="ctr" defTabSz="929959" fontAlgn="base">
              <a:lnSpc>
                <a:spcPct val="90000"/>
              </a:lnSpc>
              <a:spcBef>
                <a:spcPct val="0"/>
              </a:spcBef>
              <a:spcAft>
                <a:spcPct val="0"/>
              </a:spcAft>
            </a:pPr>
            <a:endParaRPr lang="en-US" sz="2035" spc="-51" dirty="0">
              <a:gradFill>
                <a:gsLst>
                  <a:gs pos="0">
                    <a:schemeClr val="bg1"/>
                  </a:gs>
                  <a:gs pos="100000">
                    <a:schemeClr val="bg1"/>
                  </a:gs>
                </a:gsLst>
                <a:lin ang="5400000" scaled="0"/>
              </a:gradFill>
            </a:endParaRPr>
          </a:p>
        </p:txBody>
      </p:sp>
      <p:sp>
        <p:nvSpPr>
          <p:cNvPr id="49" name="TextBox 48"/>
          <p:cNvSpPr txBox="1"/>
          <p:nvPr/>
        </p:nvSpPr>
        <p:spPr>
          <a:xfrm>
            <a:off x="10260127" y="6119954"/>
            <a:ext cx="303702" cy="172451"/>
          </a:xfrm>
          <a:prstGeom prst="rect">
            <a:avLst/>
          </a:prstGeom>
          <a:noFill/>
        </p:spPr>
        <p:txBody>
          <a:bodyPr wrap="none" lIns="0" tIns="0" rIns="0" bIns="0" rtlCol="0">
            <a:spAutoFit/>
          </a:bodyPr>
          <a:lstStyle/>
          <a:p>
            <a:pPr>
              <a:lnSpc>
                <a:spcPct val="90000"/>
              </a:lnSpc>
            </a:pPr>
            <a:r>
              <a:rPr lang="en-US" sz="1221" spc="-51" dirty="0">
                <a:solidFill>
                  <a:srgbClr val="FFFFFF"/>
                </a:solidFill>
              </a:rPr>
              <a:t>VHD</a:t>
            </a:r>
            <a:endParaRPr lang="en-US" sz="2442" spc="-51" dirty="0">
              <a:solidFill>
                <a:srgbClr val="FFFFFF"/>
              </a:solidFill>
            </a:endParaRPr>
          </a:p>
        </p:txBody>
      </p:sp>
      <p:grpSp>
        <p:nvGrpSpPr>
          <p:cNvPr id="50" name="Group 49"/>
          <p:cNvGrpSpPr/>
          <p:nvPr/>
        </p:nvGrpSpPr>
        <p:grpSpPr>
          <a:xfrm>
            <a:off x="10243336" y="5887768"/>
            <a:ext cx="344167" cy="192305"/>
            <a:chOff x="4429125" y="2127251"/>
            <a:chExt cx="1423988" cy="639762"/>
          </a:xfrm>
          <a:solidFill>
            <a:srgbClr val="FFFFFF"/>
          </a:solidFill>
        </p:grpSpPr>
        <p:sp>
          <p:nvSpPr>
            <p:cNvPr id="51"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52"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53"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grpSp>
      <p:sp>
        <p:nvSpPr>
          <p:cNvPr id="54" name="TextBox 53"/>
          <p:cNvSpPr txBox="1"/>
          <p:nvPr/>
        </p:nvSpPr>
        <p:spPr>
          <a:xfrm>
            <a:off x="8632809" y="6501762"/>
            <a:ext cx="3172059" cy="259298"/>
          </a:xfrm>
          <a:prstGeom prst="rect">
            <a:avLst/>
          </a:prstGeom>
          <a:noFill/>
        </p:spPr>
        <p:txBody>
          <a:bodyPr wrap="square" lIns="0" tIns="0" rIns="0" bIns="0" rtlCol="0">
            <a:spAutoFit/>
          </a:bodyPr>
          <a:lstStyle/>
          <a:p>
            <a:pPr>
              <a:lnSpc>
                <a:spcPct val="90000"/>
              </a:lnSpc>
            </a:pPr>
            <a:r>
              <a:rPr lang="en-US" sz="1836" spc="-51" dirty="0">
                <a:solidFill>
                  <a:srgbClr val="FFFFFF"/>
                </a:solidFill>
              </a:rPr>
              <a:t>Cluster Shared Volumes</a:t>
            </a:r>
          </a:p>
        </p:txBody>
      </p:sp>
      <p:sp>
        <p:nvSpPr>
          <p:cNvPr id="55" name="TextBox 54"/>
          <p:cNvSpPr txBox="1"/>
          <p:nvPr/>
        </p:nvSpPr>
        <p:spPr>
          <a:xfrm>
            <a:off x="9104514" y="5898014"/>
            <a:ext cx="900824" cy="338234"/>
          </a:xfrm>
          <a:prstGeom prst="rect">
            <a:avLst/>
          </a:prstGeom>
          <a:noFill/>
        </p:spPr>
        <p:txBody>
          <a:bodyPr wrap="square" lIns="0" tIns="0" rIns="0" bIns="0" rtlCol="0">
            <a:spAutoFit/>
          </a:bodyPr>
          <a:lstStyle/>
          <a:p>
            <a:pPr>
              <a:lnSpc>
                <a:spcPct val="90000"/>
              </a:lnSpc>
            </a:pPr>
            <a:r>
              <a:rPr lang="en-US" sz="2442" spc="-51" dirty="0" err="1">
                <a:solidFill>
                  <a:srgbClr val="FFFFFF"/>
                </a:solidFill>
              </a:rPr>
              <a:t>Dedup</a:t>
            </a:r>
            <a:endParaRPr lang="en-US" sz="2442" spc="-51" dirty="0">
              <a:solidFill>
                <a:srgbClr val="FFFFFF"/>
              </a:solidFill>
            </a:endParaRPr>
          </a:p>
        </p:txBody>
      </p:sp>
    </p:spTree>
    <p:extLst>
      <p:ext uri="{BB962C8B-B14F-4D97-AF65-F5344CB8AC3E}">
        <p14:creationId xmlns:p14="http://schemas.microsoft.com/office/powerpoint/2010/main" val="670071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500"/>
                                        <p:tgtEl>
                                          <p:spTgt spid="1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
                                            <p:txEl>
                                              <p:pRg st="1" end="1"/>
                                            </p:txEl>
                                          </p:spTgt>
                                        </p:tgtEl>
                                        <p:attrNameLst>
                                          <p:attrName>style.visibility</p:attrName>
                                        </p:attrNameLst>
                                      </p:cBhvr>
                                      <p:to>
                                        <p:strVal val="visible"/>
                                      </p:to>
                                    </p:set>
                                    <p:animEffect transition="in" filter="fade">
                                      <p:cBhvr>
                                        <p:cTn id="10" dur="500"/>
                                        <p:tgtEl>
                                          <p:spTgt spid="12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
                                            <p:txEl>
                                              <p:pRg st="2" end="2"/>
                                            </p:txEl>
                                          </p:spTgt>
                                        </p:tgtEl>
                                        <p:attrNameLst>
                                          <p:attrName>style.visibility</p:attrName>
                                        </p:attrNameLst>
                                      </p:cBhvr>
                                      <p:to>
                                        <p:strVal val="visible"/>
                                      </p:to>
                                    </p:set>
                                    <p:animEffect transition="in" filter="fade">
                                      <p:cBhvr>
                                        <p:cTn id="15" dur="500"/>
                                        <p:tgtEl>
                                          <p:spTgt spid="12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
                                            <p:txEl>
                                              <p:pRg st="3" end="3"/>
                                            </p:txEl>
                                          </p:spTgt>
                                        </p:tgtEl>
                                        <p:attrNameLst>
                                          <p:attrName>style.visibility</p:attrName>
                                        </p:attrNameLst>
                                      </p:cBhvr>
                                      <p:to>
                                        <p:strVal val="visible"/>
                                      </p:to>
                                    </p:set>
                                    <p:animEffect transition="in" filter="fade">
                                      <p:cBhvr>
                                        <p:cTn id="18" dur="500"/>
                                        <p:tgtEl>
                                          <p:spTgt spid="12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2">
                                            <p:txEl>
                                              <p:pRg st="4" end="4"/>
                                            </p:txEl>
                                          </p:spTgt>
                                        </p:tgtEl>
                                        <p:attrNameLst>
                                          <p:attrName>style.visibility</p:attrName>
                                        </p:attrNameLst>
                                      </p:cBhvr>
                                      <p:to>
                                        <p:strVal val="visible"/>
                                      </p:to>
                                    </p:set>
                                    <p:animEffect transition="in" filter="fade">
                                      <p:cBhvr>
                                        <p:cTn id="21" dur="500"/>
                                        <p:tgtEl>
                                          <p:spTgt spid="12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2">
                                            <p:txEl>
                                              <p:pRg st="5" end="5"/>
                                            </p:txEl>
                                          </p:spTgt>
                                        </p:tgtEl>
                                        <p:attrNameLst>
                                          <p:attrName>style.visibility</p:attrName>
                                        </p:attrNameLst>
                                      </p:cBhvr>
                                      <p:to>
                                        <p:strVal val="visible"/>
                                      </p:to>
                                    </p:set>
                                    <p:animEffect transition="in" filter="fade">
                                      <p:cBhvr>
                                        <p:cTn id="24" dur="500"/>
                                        <p:tgtEl>
                                          <p:spTgt spid="12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22">
                                            <p:txEl>
                                              <p:pRg st="6" end="6"/>
                                            </p:txEl>
                                          </p:spTgt>
                                        </p:tgtEl>
                                        <p:attrNameLst>
                                          <p:attrName>style.visibility</p:attrName>
                                        </p:attrNameLst>
                                      </p:cBhvr>
                                      <p:to>
                                        <p:strVal val="visible"/>
                                      </p:to>
                                    </p:set>
                                    <p:animEffect transition="in" filter="fade">
                                      <p:cBhvr>
                                        <p:cTn id="27" dur="500"/>
                                        <p:tgtEl>
                                          <p:spTgt spid="12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
                                            <p:txEl>
                                              <p:pRg st="7" end="7"/>
                                            </p:txEl>
                                          </p:spTgt>
                                        </p:tgtEl>
                                        <p:attrNameLst>
                                          <p:attrName>style.visibility</p:attrName>
                                        </p:attrNameLst>
                                      </p:cBhvr>
                                      <p:to>
                                        <p:strVal val="visible"/>
                                      </p:to>
                                    </p:set>
                                    <p:animEffect transition="in" filter="fade">
                                      <p:cBhvr>
                                        <p:cTn id="30" dur="500"/>
                                        <p:tgtEl>
                                          <p:spTgt spid="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662" y="1579109"/>
            <a:ext cx="6018424" cy="494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nvPr>
        </p:nvGraphicFramePr>
        <p:xfrm>
          <a:off x="403887" y="5048160"/>
          <a:ext cx="5122709" cy="1467344"/>
        </p:xfrm>
        <a:graphic>
          <a:graphicData uri="http://schemas.openxmlformats.org/drawingml/2006/table">
            <a:tbl>
              <a:tblPr>
                <a:tableStyleId>{69CF1AB2-1976-4502-BF36-3FF5EA218861}</a:tableStyleId>
              </a:tblPr>
              <a:tblGrid>
                <a:gridCol w="1627262"/>
                <a:gridCol w="1582634"/>
                <a:gridCol w="1912813"/>
              </a:tblGrid>
              <a:tr h="731930">
                <a:tc>
                  <a:txBody>
                    <a:bodyPr/>
                    <a:lstStyle/>
                    <a:p>
                      <a:pPr algn="ctr"/>
                      <a:r>
                        <a:rPr lang="en-US" sz="1600" dirty="0" smtClean="0"/>
                        <a:t>Windows Server</a:t>
                      </a:r>
                      <a:r>
                        <a:rPr lang="en-US" sz="1600" baseline="0" dirty="0" smtClean="0"/>
                        <a:t> </a:t>
                      </a:r>
                      <a:r>
                        <a:rPr lang="en-US" sz="1600" dirty="0" smtClean="0"/>
                        <a:t>2008</a:t>
                      </a:r>
                      <a:r>
                        <a:rPr lang="en-US" sz="1600" baseline="0" dirty="0" smtClean="0"/>
                        <a:t> R2</a:t>
                      </a:r>
                      <a:endParaRPr lang="en-US" sz="1600" dirty="0"/>
                    </a:p>
                  </a:txBody>
                  <a:tcPr marL="124039" marR="124039" marT="62036" marB="620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a:t>
                      </a:r>
                    </a:p>
                  </a:txBody>
                  <a:tcPr marL="124039" marR="124039" marT="62036" marB="620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 R2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124039" marR="124039" marT="62036" marB="62036"/>
                </a:tc>
              </a:tr>
              <a:tr h="478331">
                <a:tc>
                  <a:txBody>
                    <a:bodyPr/>
                    <a:lstStyle/>
                    <a:p>
                      <a:pPr algn="ctr"/>
                      <a:r>
                        <a:rPr lang="en-US" sz="1600" dirty="0" smtClean="0"/>
                        <a:t>250,000</a:t>
                      </a:r>
                    </a:p>
                    <a:p>
                      <a:pPr algn="ctr"/>
                      <a:r>
                        <a:rPr lang="en-US" sz="1600" dirty="0" smtClean="0"/>
                        <a:t>4k IOPs</a:t>
                      </a:r>
                      <a:endParaRPr lang="en-US" sz="1600" dirty="0"/>
                    </a:p>
                  </a:txBody>
                  <a:tcPr marL="124039" marR="124039" marT="62036" marB="62036"/>
                </a:tc>
                <a:tc>
                  <a:txBody>
                    <a:bodyPr/>
                    <a:lstStyle/>
                    <a:p>
                      <a:pPr algn="ctr"/>
                      <a:r>
                        <a:rPr lang="en-US" sz="1600" dirty="0" smtClean="0"/>
                        <a:t>1,000,000+</a:t>
                      </a:r>
                    </a:p>
                    <a:p>
                      <a:pPr algn="ctr"/>
                      <a:r>
                        <a:rPr lang="en-US" sz="1600" dirty="0" smtClean="0"/>
                        <a:t>4k IOPs</a:t>
                      </a:r>
                      <a:endParaRPr lang="en-US" sz="1600" dirty="0"/>
                    </a:p>
                  </a:txBody>
                  <a:tcPr marL="124039" marR="124039" marT="62036" marB="62036"/>
                </a:tc>
                <a:tc>
                  <a:txBody>
                    <a:bodyPr/>
                    <a:lstStyle/>
                    <a:p>
                      <a:pPr algn="ctr"/>
                      <a:r>
                        <a:rPr lang="en-US" sz="1600" dirty="0" smtClean="0"/>
                        <a:t>1,600,000+</a:t>
                      </a:r>
                    </a:p>
                    <a:p>
                      <a:pPr algn="ctr"/>
                      <a:r>
                        <a:rPr lang="en-US" sz="1600" dirty="0" smtClean="0"/>
                        <a:t>8k IOPs</a:t>
                      </a:r>
                      <a:endParaRPr lang="en-US" sz="1600" dirty="0"/>
                    </a:p>
                  </a:txBody>
                  <a:tcPr marL="124039" marR="124039" marT="62036" marB="62036"/>
                </a:tc>
              </a:tr>
            </a:tbl>
          </a:graphicData>
        </a:graphic>
      </p:graphicFrame>
      <p:sp>
        <p:nvSpPr>
          <p:cNvPr id="10" name="Rectangle 8"/>
          <p:cNvSpPr>
            <a:spLocks noChangeArrowheads="1"/>
          </p:cNvSpPr>
          <p:nvPr/>
        </p:nvSpPr>
        <p:spPr bwMode="auto">
          <a:xfrm>
            <a:off x="1437554" y="460088"/>
            <a:ext cx="10647530" cy="904691"/>
          </a:xfrm>
          <a:prstGeom prst="rect">
            <a:avLst/>
          </a:prstGeom>
          <a:solidFill>
            <a:srgbClr val="107289"/>
          </a:solidFill>
          <a:ln w="9525">
            <a:noFill/>
            <a:miter lim="800000"/>
            <a:headEnd/>
            <a:tailEnd/>
          </a:ln>
        </p:spPr>
        <p:txBody>
          <a:bodyPr lIns="221422" tIns="55355" rIns="221422" bIns="55355" anchor="ctr"/>
          <a:lstStyle/>
          <a:p>
            <a:pPr defTabSz="1107414"/>
            <a:r>
              <a:rPr lang="en-US" sz="3155" dirty="0" smtClean="0"/>
              <a:t>Hyper-V 2012 R2: 1.6+ Million 8k </a:t>
            </a:r>
            <a:r>
              <a:rPr lang="en-US" sz="3155" dirty="0"/>
              <a:t>IOPs from a Single </a:t>
            </a:r>
            <a:r>
              <a:rPr lang="en-US" sz="3155" dirty="0" smtClean="0"/>
              <a:t>VM</a:t>
            </a:r>
            <a:endParaRPr lang="en-US" sz="3155" dirty="0"/>
          </a:p>
        </p:txBody>
      </p:sp>
      <p:sp>
        <p:nvSpPr>
          <p:cNvPr id="11" name="Rectangle 15"/>
          <p:cNvSpPr>
            <a:spLocks noChangeArrowheads="1"/>
          </p:cNvSpPr>
          <p:nvPr/>
        </p:nvSpPr>
        <p:spPr bwMode="auto">
          <a:xfrm>
            <a:off x="403887" y="460088"/>
            <a:ext cx="904454"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2" name="Rectangle 15"/>
          <p:cNvSpPr>
            <a:spLocks noChangeArrowheads="1"/>
          </p:cNvSpPr>
          <p:nvPr/>
        </p:nvSpPr>
        <p:spPr bwMode="auto">
          <a:xfrm>
            <a:off x="403887" y="460088"/>
            <a:ext cx="937018"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4" name="Rectangle 7"/>
          <p:cNvSpPr>
            <a:spLocks noChangeArrowheads="1"/>
          </p:cNvSpPr>
          <p:nvPr/>
        </p:nvSpPr>
        <p:spPr bwMode="auto">
          <a:xfrm>
            <a:off x="403887" y="1687883"/>
            <a:ext cx="5122706" cy="3231036"/>
          </a:xfrm>
          <a:prstGeom prst="rect">
            <a:avLst/>
          </a:prstGeom>
          <a:solidFill>
            <a:schemeClr val="accent5"/>
          </a:solidFill>
          <a:ln w="9525">
            <a:noFill/>
            <a:miter lim="800000"/>
            <a:headEnd/>
            <a:tailEnd/>
          </a:ln>
        </p:spPr>
        <p:txBody>
          <a:bodyPr lIns="310018" tIns="38751" rIns="310018" bIns="38751" anchor="ctr"/>
          <a:lstStyle/>
          <a:p>
            <a:pPr>
              <a:spcBef>
                <a:spcPct val="30000"/>
              </a:spcBef>
            </a:pPr>
            <a:r>
              <a:rPr lang="en-US" sz="2443" b="1" dirty="0"/>
              <a:t>Industry Leading </a:t>
            </a:r>
            <a:r>
              <a:rPr lang="en-US" sz="2443" b="1" dirty="0" smtClean="0"/>
              <a:t>IO Performance</a:t>
            </a:r>
            <a:endParaRPr lang="en-US" sz="2443" b="1" dirty="0"/>
          </a:p>
          <a:p>
            <a:pPr marL="335050" lvl="1" indent="-191074">
              <a:spcBef>
                <a:spcPct val="30000"/>
              </a:spcBef>
              <a:buClr>
                <a:schemeClr val="accent2"/>
              </a:buClr>
              <a:buFontTx/>
              <a:buChar char="•"/>
            </a:pPr>
            <a:r>
              <a:rPr lang="en-US" sz="2036" dirty="0"/>
              <a:t>VM storage performance on par with native</a:t>
            </a:r>
          </a:p>
          <a:p>
            <a:pPr marL="335050" lvl="1" indent="-191074">
              <a:spcBef>
                <a:spcPct val="30000"/>
              </a:spcBef>
              <a:buClr>
                <a:schemeClr val="accent2"/>
              </a:buClr>
              <a:buFontTx/>
              <a:buChar char="•"/>
            </a:pPr>
            <a:r>
              <a:rPr lang="en-US" sz="2036" dirty="0"/>
              <a:t>Performance scales linearly with increase in virtual processors</a:t>
            </a:r>
          </a:p>
          <a:p>
            <a:pPr marL="335050" lvl="1" indent="-191074">
              <a:spcBef>
                <a:spcPct val="30000"/>
              </a:spcBef>
              <a:buClr>
                <a:schemeClr val="accent2"/>
              </a:buClr>
              <a:buFontTx/>
              <a:buChar char="•"/>
            </a:pPr>
            <a:r>
              <a:rPr lang="en-US" sz="2036" dirty="0"/>
              <a:t>Windows Server </a:t>
            </a:r>
            <a:r>
              <a:rPr lang="en-US" sz="2036" dirty="0" smtClean="0"/>
              <a:t>2012/2012 R2 </a:t>
            </a:r>
            <a:r>
              <a:rPr lang="en-US" sz="2036" dirty="0"/>
              <a:t>Hyper-V can virtualize over 99% of the world’s SQL Server.</a:t>
            </a:r>
          </a:p>
        </p:txBody>
      </p:sp>
      <p:cxnSp>
        <p:nvCxnSpPr>
          <p:cNvPr id="4" name="Straight Connector 3"/>
          <p:cNvCxnSpPr/>
          <p:nvPr/>
        </p:nvCxnSpPr>
        <p:spPr>
          <a:xfrm>
            <a:off x="8229601" y="4950818"/>
            <a:ext cx="1594884" cy="0"/>
          </a:xfrm>
          <a:prstGeom prst="line">
            <a:avLst/>
          </a:prstGeom>
          <a:ln w="69850">
            <a:solidFill>
              <a:schemeClr val="accent2">
                <a:shade val="95000"/>
                <a:satMod val="150000"/>
                <a:alpha val="45000"/>
              </a:schemeClr>
            </a:solidFill>
            <a:headEnd type="none"/>
            <a:tailEnd type="non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039212" y="5165149"/>
            <a:ext cx="2073324" cy="627864"/>
          </a:xfrm>
          <a:prstGeom prst="rect">
            <a:avLst/>
          </a:prstGeom>
          <a:noFill/>
        </p:spPr>
        <p:txBody>
          <a:bodyPr wrap="none" lIns="182880" tIns="146304" rIns="182880" bIns="146304" rtlCol="0">
            <a:spAutoFit/>
          </a:bodyPr>
          <a:lstStyle/>
          <a:p>
            <a:pPr>
              <a:lnSpc>
                <a:spcPct val="90000"/>
              </a:lnSpc>
              <a:spcAft>
                <a:spcPts val="600"/>
              </a:spcAft>
            </a:pPr>
            <a:r>
              <a:rPr lang="en-US" sz="2400" b="1" i="1" u="sng" dirty="0" smtClean="0">
                <a:solidFill>
                  <a:srgbClr val="FF0000"/>
                </a:solidFill>
              </a:rPr>
              <a:t>1,600,000+</a:t>
            </a:r>
          </a:p>
        </p:txBody>
      </p:sp>
    </p:spTree>
    <p:extLst>
      <p:ext uri="{BB962C8B-B14F-4D97-AF65-F5344CB8AC3E}">
        <p14:creationId xmlns:p14="http://schemas.microsoft.com/office/powerpoint/2010/main" val="28043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37" y="233153"/>
            <a:ext cx="11345785" cy="762786"/>
          </a:xfrm>
        </p:spPr>
        <p:txBody>
          <a:bodyPr/>
          <a:lstStyle/>
          <a:p>
            <a:r>
              <a:rPr lang="en-US" dirty="0" smtClean="0"/>
              <a:t>Solving Tough Problems…</a:t>
            </a:r>
            <a:endParaRPr lang="en-US" dirty="0"/>
          </a:p>
        </p:txBody>
      </p:sp>
      <p:sp>
        <p:nvSpPr>
          <p:cNvPr id="3" name="Text Placeholder 2"/>
          <p:cNvSpPr>
            <a:spLocks noGrp="1"/>
          </p:cNvSpPr>
          <p:nvPr>
            <p:ph type="body" sz="quarter" idx="10"/>
          </p:nvPr>
        </p:nvSpPr>
        <p:spPr>
          <a:xfrm>
            <a:off x="544537" y="1476622"/>
            <a:ext cx="11345785" cy="4896169"/>
          </a:xfrm>
        </p:spPr>
        <p:txBody>
          <a:bodyPr>
            <a:normAutofit lnSpcReduction="10000"/>
          </a:bodyPr>
          <a:lstStyle/>
          <a:p>
            <a:r>
              <a:rPr lang="en-US" dirty="0" smtClean="0"/>
              <a:t>Scenario</a:t>
            </a:r>
            <a:r>
              <a:rPr lang="en-US" dirty="0"/>
              <a:t>: You get an error in production. What do you do?</a:t>
            </a:r>
          </a:p>
          <a:p>
            <a:r>
              <a:rPr lang="en-US" dirty="0"/>
              <a:t>You’re left with two </a:t>
            </a:r>
            <a:r>
              <a:rPr lang="en-US" dirty="0" smtClean="0"/>
              <a:t>options:</a:t>
            </a:r>
            <a:endParaRPr lang="en-US" dirty="0"/>
          </a:p>
          <a:p>
            <a:pPr lvl="2"/>
            <a:r>
              <a:rPr lang="en-US" dirty="0"/>
              <a:t>Option 1: T</a:t>
            </a:r>
            <a:r>
              <a:rPr lang="en-US" dirty="0" smtClean="0"/>
              <a:t>ake </a:t>
            </a:r>
            <a:r>
              <a:rPr lang="en-US" dirty="0"/>
              <a:t>the service </a:t>
            </a:r>
            <a:r>
              <a:rPr lang="en-US" dirty="0" smtClean="0"/>
              <a:t>down</a:t>
            </a:r>
            <a:r>
              <a:rPr lang="en-US" dirty="0"/>
              <a:t> </a:t>
            </a:r>
            <a:r>
              <a:rPr lang="en-US" dirty="0" smtClean="0"/>
              <a:t>and investigate</a:t>
            </a:r>
            <a:endParaRPr lang="en-US" dirty="0"/>
          </a:p>
          <a:p>
            <a:pPr lvl="2"/>
            <a:r>
              <a:rPr lang="en-US" dirty="0"/>
              <a:t>Option 2: L</a:t>
            </a:r>
            <a:r>
              <a:rPr lang="en-US" dirty="0" smtClean="0"/>
              <a:t>eave </a:t>
            </a:r>
            <a:r>
              <a:rPr lang="en-US" dirty="0"/>
              <a:t>the service </a:t>
            </a:r>
            <a:r>
              <a:rPr lang="en-US" dirty="0" smtClean="0"/>
              <a:t>running and hope it was transient</a:t>
            </a:r>
          </a:p>
          <a:p>
            <a:r>
              <a:rPr lang="en-US" dirty="0" smtClean="0"/>
              <a:t>R2: Live </a:t>
            </a:r>
            <a:r>
              <a:rPr lang="en-US" dirty="0"/>
              <a:t>Export of a VM (Live </a:t>
            </a:r>
            <a:r>
              <a:rPr lang="en-US" dirty="0" smtClean="0"/>
              <a:t>Cloning)</a:t>
            </a:r>
          </a:p>
          <a:p>
            <a:pPr lvl="1"/>
            <a:r>
              <a:rPr lang="en-US" dirty="0" smtClean="0"/>
              <a:t>New </a:t>
            </a:r>
            <a:r>
              <a:rPr lang="en-US" dirty="0"/>
              <a:t>Option 3: Take a live clone and go have a look; debug </a:t>
            </a:r>
            <a:r>
              <a:rPr lang="en-US" dirty="0" smtClean="0"/>
              <a:t>offline</a:t>
            </a:r>
            <a:endParaRPr lang="en-US" dirty="0"/>
          </a:p>
          <a:p>
            <a:r>
              <a:rPr lang="en-US" dirty="0" smtClean="0"/>
              <a:t>You can:</a:t>
            </a:r>
          </a:p>
          <a:p>
            <a:pPr lvl="1"/>
            <a:r>
              <a:rPr lang="en-US" dirty="0" smtClean="0"/>
              <a:t>Export </a:t>
            </a:r>
            <a:r>
              <a:rPr lang="en-US" dirty="0"/>
              <a:t>a complete copy – including memory </a:t>
            </a:r>
            <a:r>
              <a:rPr lang="en-US" dirty="0" smtClean="0"/>
              <a:t>state</a:t>
            </a:r>
          </a:p>
          <a:p>
            <a:pPr lvl="1"/>
            <a:r>
              <a:rPr lang="en-US" dirty="0" smtClean="0"/>
              <a:t>Export </a:t>
            </a:r>
            <a:r>
              <a:rPr lang="en-US" dirty="0"/>
              <a:t>any snapshot of a virtual </a:t>
            </a:r>
            <a:r>
              <a:rPr lang="en-US" dirty="0" smtClean="0"/>
              <a:t>machine</a:t>
            </a:r>
            <a:endParaRPr lang="en-US" dirty="0"/>
          </a:p>
          <a:p>
            <a:pPr lvl="1"/>
            <a:endParaRPr lang="en-US" dirty="0"/>
          </a:p>
        </p:txBody>
      </p:sp>
    </p:spTree>
    <p:extLst>
      <p:ext uri="{BB962C8B-B14F-4D97-AF65-F5344CB8AC3E}">
        <p14:creationId xmlns:p14="http://schemas.microsoft.com/office/powerpoint/2010/main" val="554458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Input on HA/Mobility/Replica</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lumMod val="20000"/>
                    <a:lumOff val="80000"/>
                    <a:alpha val="99000"/>
                  </a:schemeClr>
                </a:solidFill>
                <a:latin typeface="Segoe UI" pitchFamily="34" charset="0"/>
                <a:ea typeface="Segoe UI" pitchFamily="34" charset="0"/>
                <a:cs typeface="Segoe UI" pitchFamily="34" charset="0"/>
              </a:rPr>
              <a:t>Windows Server 2012 NIC Teaming is great, keep improving network HA.</a:t>
            </a: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Uptime is paramount.</a:t>
              </a: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Make it easier to upgrade the cloud infrastructure</a:t>
            </a: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We want to take advantage of new infrastructure features as soon as possible</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3264" dirty="0">
                <a:solidFill>
                  <a:schemeClr val="tx1">
                    <a:lumMod val="20000"/>
                    <a:lumOff val="80000"/>
                    <a:alpha val="99000"/>
                  </a:schemeClr>
                </a:solidFill>
                <a:latin typeface="Segoe UI" pitchFamily="34" charset="0"/>
                <a:ea typeface="Segoe UI" pitchFamily="34" charset="0"/>
                <a:cs typeface="Segoe UI" pitchFamily="34" charset="0"/>
              </a:rPr>
              <a:t>Hyper-V Live Migration is awesome. Push it further.</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No tradeoffs.</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alpha val="99000"/>
                  </a:schemeClr>
                </a:solidFill>
                <a:latin typeface="Segoe UI" pitchFamily="34" charset="0"/>
                <a:ea typeface="Segoe UI" pitchFamily="34" charset="0"/>
                <a:cs typeface="Segoe UI" pitchFamily="34" charset="0"/>
              </a:rPr>
              <a:t>Hyper-V Replica is awesome. Can we configure the replication frequency?</a:t>
            </a:r>
            <a:endParaRPr lang="en-US" sz="2856" dirty="0">
              <a:solidFill>
                <a:schemeClr val="tx1">
                  <a:alpha val="99000"/>
                </a:schemeClr>
              </a:solidFill>
              <a:latin typeface="Segoe UI" pitchFamily="34" charset="0"/>
              <a:ea typeface="Segoe UI" pitchFamily="34" charset="0"/>
              <a:cs typeface="Segoe UI" pitchFamily="34" charset="0"/>
            </a:endParaRP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We have good network connectivity and </a:t>
              </a:r>
              <a:r>
                <a:rPr lang="en-US" sz="1628" dirty="0" smtClean="0">
                  <a:solidFill>
                    <a:schemeClr val="bg1">
                      <a:alpha val="99000"/>
                    </a:schemeClr>
                  </a:solidFill>
                  <a:latin typeface="Segoe UI" pitchFamily="34" charset="0"/>
                  <a:ea typeface="Segoe UI" pitchFamily="34" charset="0"/>
                  <a:cs typeface="Segoe UI" pitchFamily="34" charset="0"/>
                </a:rPr>
                <a:t>are willing to use more for replication…</a:t>
              </a:r>
              <a:endParaRPr lang="en-US" sz="1628" dirty="0">
                <a:solidFill>
                  <a:schemeClr val="bg1">
                    <a:alpha val="99000"/>
                  </a:schemeClr>
                </a:solidFill>
                <a:latin typeface="Segoe UI" pitchFamily="34" charset="0"/>
                <a:ea typeface="Segoe UI" pitchFamily="34" charset="0"/>
                <a:cs typeface="Segoe UI" pitchFamily="34" charset="0"/>
              </a:endParaRP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2399830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2" grpId="0" animBg="1"/>
      <p:bldP spid="3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Protecting VMs from Network Outages</a:t>
            </a:r>
            <a:endParaRPr lang="en-US" dirty="0"/>
          </a:p>
        </p:txBody>
      </p:sp>
      <p:sp>
        <p:nvSpPr>
          <p:cNvPr id="3" name="Text Placeholder 2"/>
          <p:cNvSpPr>
            <a:spLocks noGrp="1"/>
          </p:cNvSpPr>
          <p:nvPr>
            <p:ph idx="1"/>
          </p:nvPr>
        </p:nvSpPr>
        <p:spPr>
          <a:xfrm>
            <a:off x="274640" y="1212851"/>
            <a:ext cx="5935241" cy="5388916"/>
          </a:xfrm>
        </p:spPr>
        <p:txBody>
          <a:bodyPr>
            <a:noAutofit/>
          </a:bodyPr>
          <a:lstStyle/>
          <a:p>
            <a:pPr lvl="1">
              <a:lnSpc>
                <a:spcPct val="110000"/>
              </a:lnSpc>
            </a:pPr>
            <a:r>
              <a:rPr lang="en-US" sz="3264" dirty="0"/>
              <a:t>Taking HA to the </a:t>
            </a:r>
            <a:r>
              <a:rPr lang="en-US" sz="3264" dirty="0" smtClean="0"/>
              <a:t>network</a:t>
            </a:r>
          </a:p>
          <a:p>
            <a:pPr lvl="1">
              <a:lnSpc>
                <a:spcPct val="110000"/>
              </a:lnSpc>
            </a:pPr>
            <a:r>
              <a:rPr lang="en-US" sz="2857" dirty="0" smtClean="0"/>
              <a:t>Detects network failure</a:t>
            </a:r>
          </a:p>
          <a:p>
            <a:pPr lvl="2">
              <a:lnSpc>
                <a:spcPct val="110000"/>
              </a:lnSpc>
            </a:pPr>
            <a:r>
              <a:rPr lang="en-US" sz="2800" dirty="0" smtClean="0"/>
              <a:t>Cable unplugged</a:t>
            </a:r>
          </a:p>
          <a:p>
            <a:pPr lvl="2">
              <a:lnSpc>
                <a:spcPct val="110000"/>
              </a:lnSpc>
            </a:pPr>
            <a:r>
              <a:rPr lang="en-US" sz="2800" dirty="0" smtClean="0"/>
              <a:t>Network Adapter failure</a:t>
            </a:r>
          </a:p>
          <a:p>
            <a:pPr lvl="2">
              <a:lnSpc>
                <a:spcPct val="110000"/>
              </a:lnSpc>
            </a:pPr>
            <a:r>
              <a:rPr lang="en-US" sz="2800" dirty="0" smtClean="0"/>
              <a:t>Works with Windows Server NIC Teaming</a:t>
            </a:r>
          </a:p>
        </p:txBody>
      </p:sp>
      <p:pic>
        <p:nvPicPr>
          <p:cNvPr id="2" name="Picture 1"/>
          <p:cNvPicPr>
            <a:picLocks noChangeAspect="1"/>
          </p:cNvPicPr>
          <p:nvPr/>
        </p:nvPicPr>
        <p:blipFill>
          <a:blip r:embed="rId3"/>
          <a:stretch>
            <a:fillRect/>
          </a:stretch>
        </p:blipFill>
        <p:spPr>
          <a:xfrm>
            <a:off x="6549417" y="1075673"/>
            <a:ext cx="5481547" cy="5164433"/>
          </a:xfrm>
          <a:prstGeom prst="rect">
            <a:avLst/>
          </a:prstGeom>
        </p:spPr>
      </p:pic>
    </p:spTree>
    <p:extLst>
      <p:ext uri="{BB962C8B-B14F-4D97-AF65-F5344CB8AC3E}">
        <p14:creationId xmlns:p14="http://schemas.microsoft.com/office/powerpoint/2010/main" val="2371064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RSS (</a:t>
            </a:r>
            <a:r>
              <a:rPr lang="en-US" dirty="0" err="1" smtClean="0"/>
              <a:t>vRSS</a:t>
            </a:r>
            <a:r>
              <a:rPr lang="en-US" dirty="0" smtClean="0"/>
              <a:t>)</a:t>
            </a:r>
            <a:endParaRPr lang="en-US" dirty="0"/>
          </a:p>
        </p:txBody>
      </p:sp>
      <p:sp>
        <p:nvSpPr>
          <p:cNvPr id="3" name="Content Placeholder 2"/>
          <p:cNvSpPr>
            <a:spLocks noGrp="1"/>
          </p:cNvSpPr>
          <p:nvPr>
            <p:ph sz="quarter" idx="10"/>
          </p:nvPr>
        </p:nvSpPr>
        <p:spPr>
          <a:prstGeom prst="rect">
            <a:avLst/>
          </a:prstGeom>
        </p:spPr>
        <p:txBody>
          <a:bodyPr/>
          <a:lstStyle/>
          <a:p>
            <a:pPr marL="349724" indent="-349724"/>
            <a:r>
              <a:rPr lang="en-US" dirty="0">
                <a:cs typeface="Segoe UI Light" panose="020B0502040204020203" pitchFamily="34" charset="0"/>
              </a:rPr>
              <a:t>Get near line rate to a VM on existing </a:t>
            </a:r>
            <a:r>
              <a:rPr lang="en-US" dirty="0" smtClean="0">
                <a:cs typeface="Segoe UI Light" panose="020B0502040204020203" pitchFamily="34" charset="0"/>
              </a:rPr>
              <a:t>hardware</a:t>
            </a:r>
          </a:p>
          <a:p>
            <a:pPr marL="349724" indent="-349724"/>
            <a:endParaRPr lang="en-US" dirty="0">
              <a:cs typeface="Segoe UI Light" panose="020B0502040204020203" pitchFamily="34" charset="0"/>
            </a:endParaRPr>
          </a:p>
          <a:p>
            <a:pPr marL="349724" indent="-349724"/>
            <a:r>
              <a:rPr lang="en-US" dirty="0" smtClean="0">
                <a:cs typeface="Segoe UI Light" panose="020B0502040204020203" pitchFamily="34" charset="0"/>
              </a:rPr>
              <a:t>Virtualize traditionally physical workloads </a:t>
            </a:r>
            <a:r>
              <a:rPr lang="en-US" dirty="0">
                <a:cs typeface="Segoe UI Light" panose="020B0502040204020203" pitchFamily="34" charset="0"/>
              </a:rPr>
              <a:t>that </a:t>
            </a:r>
            <a:r>
              <a:rPr lang="en-US" dirty="0" smtClean="0">
                <a:cs typeface="Segoe UI Light" panose="020B0502040204020203" pitchFamily="34" charset="0"/>
              </a:rPr>
              <a:t>required high network performance</a:t>
            </a:r>
          </a:p>
          <a:p>
            <a:pPr marL="349724" indent="-349724"/>
            <a:endParaRPr lang="en-US" dirty="0" smtClean="0">
              <a:cs typeface="Segoe UI Light" panose="020B0502040204020203" pitchFamily="34" charset="0"/>
            </a:endParaRPr>
          </a:p>
          <a:p>
            <a:pPr marL="349724" indent="-349724"/>
            <a:r>
              <a:rPr lang="en-US" dirty="0" smtClean="0">
                <a:cs typeface="Segoe UI Light" panose="020B0502040204020203" pitchFamily="34" charset="0"/>
              </a:rPr>
              <a:t>Maximize ROI by being able to optimally utilize bandwidth available</a:t>
            </a:r>
            <a:endParaRPr lang="en-US" dirty="0">
              <a:cs typeface="Segoe UI Light" panose="020B0502040204020203" pitchFamily="34" charset="0"/>
            </a:endParaRPr>
          </a:p>
        </p:txBody>
      </p:sp>
      <p:sp>
        <p:nvSpPr>
          <p:cNvPr id="4" name="Slide Number Placeholder 2"/>
          <p:cNvSpPr>
            <a:spLocks noGrp="1"/>
          </p:cNvSpPr>
          <p:nvPr/>
        </p:nvSpPr>
        <p:spPr>
          <a:xfrm>
            <a:off x="11890322" y="6761374"/>
            <a:ext cx="232635" cy="1512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fld id="{1BC86A1F-E589-44B2-A543-2EC98F5547A7}" type="slidenum">
              <a:rPr lang="en-US" sz="1071"/>
              <a:pPr>
                <a:lnSpc>
                  <a:spcPct val="90000"/>
                </a:lnSpc>
              </a:pPr>
              <a:t>49</a:t>
            </a:fld>
            <a:endParaRPr lang="en-US" sz="1071" dirty="0"/>
          </a:p>
        </p:txBody>
      </p:sp>
    </p:spTree>
    <p:extLst>
      <p:ext uri="{BB962C8B-B14F-4D97-AF65-F5344CB8AC3E}">
        <p14:creationId xmlns:p14="http://schemas.microsoft.com/office/powerpoint/2010/main" val="1018133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What we delivered in Windows Server 2012</a:t>
            </a:r>
            <a:endParaRPr lang="en-US" dirty="0">
              <a:solidFill>
                <a:schemeClr val="tx1"/>
              </a:solidFill>
            </a:endParaRPr>
          </a:p>
        </p:txBody>
      </p:sp>
    </p:spTree>
    <p:extLst>
      <p:ext uri="{BB962C8B-B14F-4D97-AF65-F5344CB8AC3E}">
        <p14:creationId xmlns:p14="http://schemas.microsoft.com/office/powerpoint/2010/main" val="53977082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Content Placeholder 2"/>
          <p:cNvSpPr>
            <a:spLocks noGrp="1"/>
          </p:cNvSpPr>
          <p:nvPr>
            <p:ph idx="4294967295"/>
          </p:nvPr>
        </p:nvSpPr>
        <p:spPr>
          <a:xfrm>
            <a:off x="531948" y="1476622"/>
            <a:ext cx="11370960" cy="3853363"/>
          </a:xfrm>
          <a:prstGeom prst="rect">
            <a:avLst/>
          </a:prstGeom>
        </p:spPr>
        <p:txBody>
          <a:bodyPr/>
          <a:lstStyle/>
          <a:p>
            <a:r>
              <a:rPr lang="en-US" dirty="0"/>
              <a:t>Compression</a:t>
            </a:r>
            <a:endParaRPr lang="en-US" dirty="0" smtClean="0"/>
          </a:p>
          <a:p>
            <a:pPr lvl="1"/>
            <a:r>
              <a:rPr lang="en-US" dirty="0" smtClean="0"/>
              <a:t>Over 2x improvement in live migration time</a:t>
            </a:r>
          </a:p>
          <a:p>
            <a:pPr lvl="1"/>
            <a:r>
              <a:rPr lang="en-US" dirty="0" smtClean="0"/>
              <a:t>No hardware changes are required</a:t>
            </a:r>
          </a:p>
          <a:p>
            <a:pPr lvl="1"/>
            <a:r>
              <a:rPr lang="en-US" dirty="0" smtClean="0"/>
              <a:t>Enabled by default</a:t>
            </a:r>
          </a:p>
          <a:p>
            <a:r>
              <a:rPr lang="en-US" dirty="0" smtClean="0"/>
              <a:t>SMB Direct </a:t>
            </a:r>
          </a:p>
          <a:p>
            <a:pPr lvl="1"/>
            <a:r>
              <a:rPr lang="en-US" dirty="0" smtClean="0"/>
              <a:t>Utilizes existing and new high-end networks</a:t>
            </a:r>
          </a:p>
          <a:p>
            <a:pPr lvl="1"/>
            <a:r>
              <a:rPr lang="en-US" dirty="0" smtClean="0"/>
              <a:t>Enables super high-speed live migrations</a:t>
            </a:r>
          </a:p>
          <a:p>
            <a:pPr lvl="1"/>
            <a:r>
              <a:rPr lang="en-US" dirty="0" smtClean="0"/>
              <a:t>Supports SMB Multichannel to leverage multiple interfaces</a:t>
            </a:r>
          </a:p>
        </p:txBody>
      </p:sp>
    </p:spTree>
    <p:extLst>
      <p:ext uri="{BB962C8B-B14F-4D97-AF65-F5344CB8AC3E}">
        <p14:creationId xmlns:p14="http://schemas.microsoft.com/office/powerpoint/2010/main" val="3742379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Hyper-V Live Migration over SMB</a:t>
            </a:r>
            <a:endParaRPr lang="en-US" dirty="0"/>
          </a:p>
        </p:txBody>
      </p:sp>
      <p:sp>
        <p:nvSpPr>
          <p:cNvPr id="3" name="Text Placeholder 2"/>
          <p:cNvSpPr>
            <a:spLocks noGrp="1"/>
          </p:cNvSpPr>
          <p:nvPr>
            <p:ph type="body" sz="quarter" idx="10"/>
          </p:nvPr>
        </p:nvSpPr>
        <p:spPr>
          <a:xfrm>
            <a:off x="531949" y="1476621"/>
            <a:ext cx="7794533" cy="1942933"/>
          </a:xfrm>
        </p:spPr>
        <p:txBody>
          <a:bodyPr/>
          <a:lstStyle/>
          <a:p>
            <a:r>
              <a:rPr lang="en-US" sz="2448" dirty="0"/>
              <a:t>SMB as a transport for Live Migration of VMs</a:t>
            </a:r>
          </a:p>
          <a:p>
            <a:r>
              <a:rPr lang="en-US" sz="2448" dirty="0"/>
              <a:t>Delivers the power of SMB to provide:</a:t>
            </a:r>
          </a:p>
          <a:p>
            <a:pPr lvl="1"/>
            <a:r>
              <a:rPr lang="en-US" sz="1632" dirty="0"/>
              <a:t>RDMA (SMB Direct)</a:t>
            </a:r>
          </a:p>
          <a:p>
            <a:pPr lvl="1"/>
            <a:r>
              <a:rPr lang="en-US" sz="1632" dirty="0"/>
              <a:t>Steaming over multiple NICs (SMB Multichannel)</a:t>
            </a:r>
          </a:p>
          <a:p>
            <a:r>
              <a:rPr lang="en-US" sz="2448" dirty="0"/>
              <a:t>Provides highest bandwidth and lowest latency</a:t>
            </a:r>
          </a:p>
        </p:txBody>
      </p:sp>
      <p:pic>
        <p:nvPicPr>
          <p:cNvPr id="4" name="Picture 3"/>
          <p:cNvPicPr>
            <a:picLocks noChangeAspect="1"/>
          </p:cNvPicPr>
          <p:nvPr/>
        </p:nvPicPr>
        <p:blipFill>
          <a:blip r:embed="rId2"/>
          <a:stretch>
            <a:fillRect/>
          </a:stretch>
        </p:blipFill>
        <p:spPr>
          <a:xfrm>
            <a:off x="1222822" y="3405027"/>
            <a:ext cx="4940814" cy="338798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6570410" y="5791782"/>
            <a:ext cx="2730381"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chemeClr val="tx1"/>
                </a:solidFill>
                <a:latin typeface="Segoe UI" pitchFamily="34" charset="0"/>
                <a:ea typeface="Segoe UI" pitchFamily="34" charset="0"/>
                <a:cs typeface="Segoe UI" pitchFamily="34" charset="0"/>
              </a:rPr>
              <a:t>Live migration can stream over multiple networks for improved bandwidth</a:t>
            </a:r>
          </a:p>
        </p:txBody>
      </p:sp>
      <p:sp>
        <p:nvSpPr>
          <p:cNvPr id="6" name="Rectangle 5"/>
          <p:cNvSpPr/>
          <p:nvPr/>
        </p:nvSpPr>
        <p:spPr bwMode="auto">
          <a:xfrm>
            <a:off x="8635845" y="4667667"/>
            <a:ext cx="2450799"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chemeClr val="tx1"/>
                </a:solidFill>
                <a:latin typeface="Segoe UI" pitchFamily="34" charset="0"/>
                <a:ea typeface="Segoe UI" pitchFamily="34" charset="0"/>
                <a:cs typeface="Segoe UI" pitchFamily="34" charset="0"/>
              </a:rPr>
              <a:t>Live Migration can take advantage of high speed networking</a:t>
            </a:r>
          </a:p>
        </p:txBody>
      </p:sp>
      <p:sp>
        <p:nvSpPr>
          <p:cNvPr id="7" name="Rectangle 6"/>
          <p:cNvSpPr/>
          <p:nvPr/>
        </p:nvSpPr>
        <p:spPr bwMode="auto">
          <a:xfrm>
            <a:off x="9549509" y="5926233"/>
            <a:ext cx="2767320" cy="1001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i="1" spc="-51" dirty="0">
                <a:solidFill>
                  <a:schemeClr val="tx1"/>
                </a:solidFill>
                <a:latin typeface="Segoe UI" pitchFamily="34" charset="0"/>
                <a:ea typeface="Segoe UI" pitchFamily="34" charset="0"/>
                <a:cs typeface="Segoe UI" pitchFamily="34" charset="0"/>
              </a:rPr>
              <a:t>RDMA enables offloading CPU resources to NIC during live migration</a:t>
            </a:r>
          </a:p>
        </p:txBody>
      </p:sp>
      <p:graphicFrame>
        <p:nvGraphicFramePr>
          <p:cNvPr id="8" name="Chart 7"/>
          <p:cNvGraphicFramePr>
            <a:graphicFrameLocks/>
          </p:cNvGraphicFramePr>
          <p:nvPr>
            <p:extLst/>
          </p:nvPr>
        </p:nvGraphicFramePr>
        <p:xfrm>
          <a:off x="8432671" y="1409772"/>
          <a:ext cx="3050768" cy="2797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33179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Text Placeholder 2"/>
          <p:cNvSpPr>
            <a:spLocks noGrp="1"/>
          </p:cNvSpPr>
          <p:nvPr>
            <p:ph type="body" sz="quarter" idx="10"/>
          </p:nvPr>
        </p:nvSpPr>
        <p:spPr>
          <a:xfrm>
            <a:off x="274638" y="1212850"/>
            <a:ext cx="11887200" cy="3854450"/>
          </a:xfrm>
        </p:spPr>
        <p:txBody>
          <a:bodyPr/>
          <a:lstStyle/>
          <a:p>
            <a:r>
              <a:rPr lang="en-US" dirty="0" smtClean="0"/>
              <a:t>Simple guidance:</a:t>
            </a:r>
          </a:p>
          <a:p>
            <a:r>
              <a:rPr lang="en-US" dirty="0" smtClean="0"/>
              <a:t>If your live migration network is….</a:t>
            </a:r>
          </a:p>
          <a:p>
            <a:r>
              <a:rPr lang="en-US" dirty="0" smtClean="0"/>
              <a:t>	10 </a:t>
            </a:r>
            <a:r>
              <a:rPr lang="en-US" dirty="0" err="1" smtClean="0"/>
              <a:t>Gbit</a:t>
            </a:r>
            <a:r>
              <a:rPr lang="en-US" dirty="0" smtClean="0"/>
              <a:t> or less – use compression</a:t>
            </a:r>
          </a:p>
          <a:p>
            <a:r>
              <a:rPr lang="en-US" dirty="0"/>
              <a:t>	</a:t>
            </a:r>
            <a:r>
              <a:rPr lang="en-US" dirty="0" smtClean="0"/>
              <a:t>Over 10 </a:t>
            </a:r>
            <a:r>
              <a:rPr lang="en-US" dirty="0" err="1" smtClean="0"/>
              <a:t>Gbit</a:t>
            </a:r>
            <a:r>
              <a:rPr lang="en-US" dirty="0" smtClean="0"/>
              <a:t> – use SMB / SMB Direct</a:t>
            </a:r>
            <a:endParaRPr lang="en-US" dirty="0"/>
          </a:p>
        </p:txBody>
      </p:sp>
    </p:spTree>
    <p:extLst>
      <p:ext uri="{BB962C8B-B14F-4D97-AF65-F5344CB8AC3E}">
        <p14:creationId xmlns:p14="http://schemas.microsoft.com/office/powerpoint/2010/main" val="9748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Zero-downtime infrastructure upgrade</a:t>
            </a:r>
            <a:endParaRPr lang="en-US" dirty="0"/>
          </a:p>
        </p:txBody>
      </p:sp>
      <p:sp>
        <p:nvSpPr>
          <p:cNvPr id="3" name="Content Placeholder 2"/>
          <p:cNvSpPr>
            <a:spLocks noGrp="1"/>
          </p:cNvSpPr>
          <p:nvPr>
            <p:ph idx="4294967295"/>
          </p:nvPr>
        </p:nvSpPr>
        <p:spPr>
          <a:xfrm>
            <a:off x="531948" y="1476622"/>
            <a:ext cx="11370960" cy="1969770"/>
          </a:xfrm>
          <a:prstGeom prst="rect">
            <a:avLst/>
          </a:prstGeom>
        </p:spPr>
        <p:txBody>
          <a:bodyPr/>
          <a:lstStyle/>
          <a:p>
            <a:r>
              <a:rPr lang="en-US" dirty="0" smtClean="0"/>
              <a:t>Live migrate virtual machines from </a:t>
            </a:r>
            <a:r>
              <a:rPr lang="en-US" dirty="0"/>
              <a:t/>
            </a:r>
            <a:br>
              <a:rPr lang="en-US" dirty="0"/>
            </a:br>
            <a:r>
              <a:rPr lang="en-US" dirty="0" smtClean="0"/>
              <a:t>Windows Server 2012 to Windows Server 2012 R2</a:t>
            </a:r>
          </a:p>
          <a:p>
            <a:r>
              <a:rPr lang="en-US" dirty="0" smtClean="0"/>
              <a:t>Includes shared nothing live migration</a:t>
            </a:r>
          </a:p>
        </p:txBody>
      </p:sp>
      <p:sp>
        <p:nvSpPr>
          <p:cNvPr id="5" name="Rectangle 4"/>
          <p:cNvSpPr/>
          <p:nvPr/>
        </p:nvSpPr>
        <p:spPr bwMode="auto">
          <a:xfrm>
            <a:off x="531948" y="5500255"/>
            <a:ext cx="11022743" cy="5957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Learn more: MDC-B331 – Upgrading Your Private Cloud</a:t>
            </a:r>
          </a:p>
        </p:txBody>
      </p:sp>
    </p:spTree>
    <p:extLst>
      <p:ext uri="{BB962C8B-B14F-4D97-AF65-F5344CB8AC3E}">
        <p14:creationId xmlns:p14="http://schemas.microsoft.com/office/powerpoint/2010/main" val="304918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Synchronous Replication</a:t>
            </a:r>
            <a:endParaRPr lang="en-US" dirty="0"/>
          </a:p>
        </p:txBody>
      </p:sp>
      <p:sp>
        <p:nvSpPr>
          <p:cNvPr id="3" name="Text Placeholder 2"/>
          <p:cNvSpPr>
            <a:spLocks noGrp="1"/>
          </p:cNvSpPr>
          <p:nvPr>
            <p:ph type="body" sz="quarter" idx="10"/>
          </p:nvPr>
        </p:nvSpPr>
        <p:spPr>
          <a:xfrm>
            <a:off x="531949" y="1476620"/>
            <a:ext cx="5475000" cy="3040832"/>
          </a:xfrm>
        </p:spPr>
        <p:txBody>
          <a:bodyPr/>
          <a:lstStyle/>
          <a:p>
            <a:r>
              <a:rPr lang="en-US" dirty="0" smtClean="0"/>
              <a:t>Top Replica Request</a:t>
            </a:r>
          </a:p>
          <a:p>
            <a:pPr lvl="1"/>
            <a:r>
              <a:rPr lang="en-US" dirty="0" smtClean="0"/>
              <a:t>Default is still 5 minutes</a:t>
            </a:r>
          </a:p>
          <a:p>
            <a:pPr lvl="1"/>
            <a:endParaRPr lang="en-US" dirty="0"/>
          </a:p>
          <a:p>
            <a:r>
              <a:rPr lang="en-US" dirty="0" smtClean="0"/>
              <a:t>New Options:</a:t>
            </a:r>
          </a:p>
          <a:p>
            <a:pPr lvl="1"/>
            <a:r>
              <a:rPr lang="en-US" dirty="0" smtClean="0"/>
              <a:t>30 seconds</a:t>
            </a:r>
          </a:p>
          <a:p>
            <a:pPr lvl="1"/>
            <a:r>
              <a:rPr lang="en-US" dirty="0" smtClean="0"/>
              <a:t>15 minutes</a:t>
            </a:r>
          </a:p>
        </p:txBody>
      </p:sp>
      <p:pic>
        <p:nvPicPr>
          <p:cNvPr id="4" name="Picture 3"/>
          <p:cNvPicPr>
            <a:picLocks noChangeAspect="1"/>
          </p:cNvPicPr>
          <p:nvPr/>
        </p:nvPicPr>
        <p:blipFill>
          <a:blip r:embed="rId2"/>
          <a:stretch>
            <a:fillRect/>
          </a:stretch>
        </p:blipFill>
        <p:spPr>
          <a:xfrm>
            <a:off x="6006948" y="1476621"/>
            <a:ext cx="6263495" cy="4710707"/>
          </a:xfrm>
          <a:prstGeom prst="rect">
            <a:avLst/>
          </a:prstGeom>
        </p:spPr>
      </p:pic>
      <p:sp>
        <p:nvSpPr>
          <p:cNvPr id="5" name="Slide Number Placeholder 4"/>
          <p:cNvSpPr>
            <a:spLocks noGrp="1"/>
          </p:cNvSpPr>
          <p:nvPr>
            <p:ph type="sldNum" sz="quarter" idx="4294967295"/>
          </p:nvPr>
        </p:nvSpPr>
        <p:spPr>
          <a:xfrm>
            <a:off x="11674615" y="6734241"/>
            <a:ext cx="233151" cy="127131"/>
          </a:xfrm>
          <a:prstGeom prst="rect">
            <a:avLst/>
          </a:prstGeom>
        </p:spPr>
        <p:txBody>
          <a:bodyPr/>
          <a:lstStyle/>
          <a:p>
            <a:pPr>
              <a:lnSpc>
                <a:spcPct val="90000"/>
              </a:lnSpc>
            </a:pPr>
            <a:fld id="{1BC86A1F-E589-44B2-A543-2EC98F5547A7}" type="slidenum">
              <a:rPr lang="en-US" smtClean="0"/>
              <a:pPr>
                <a:lnSpc>
                  <a:spcPct val="90000"/>
                </a:lnSpc>
              </a:pPr>
              <a:t>54</a:t>
            </a:fld>
            <a:endParaRPr lang="en-US" dirty="0"/>
          </a:p>
        </p:txBody>
      </p:sp>
    </p:spTree>
    <p:extLst>
      <p:ext uri="{BB962C8B-B14F-4D97-AF65-F5344CB8AC3E}">
        <p14:creationId xmlns:p14="http://schemas.microsoft.com/office/powerpoint/2010/main" val="343827745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Replica…</a:t>
            </a:r>
            <a:endParaRPr lang="en-US" dirty="0"/>
          </a:p>
        </p:txBody>
      </p:sp>
      <p:sp>
        <p:nvSpPr>
          <p:cNvPr id="3" name="Content Placeholder 2"/>
          <p:cNvSpPr>
            <a:spLocks noGrp="1"/>
          </p:cNvSpPr>
          <p:nvPr>
            <p:ph sz="quarter" idx="10"/>
          </p:nvPr>
        </p:nvSpPr>
        <p:spPr>
          <a:xfrm>
            <a:off x="274638" y="1214438"/>
            <a:ext cx="11428078" cy="2905411"/>
          </a:xfrm>
        </p:spPr>
        <p:txBody>
          <a:bodyPr/>
          <a:lstStyle/>
          <a:p>
            <a:r>
              <a:rPr lang="en-US" dirty="0" smtClean="0"/>
              <a:t>Integrated VM Replication</a:t>
            </a:r>
          </a:p>
          <a:p>
            <a:pPr lvl="1"/>
            <a:r>
              <a:rPr lang="en-US" dirty="0" smtClean="0"/>
              <a:t>Customers Love It</a:t>
            </a:r>
          </a:p>
          <a:p>
            <a:r>
              <a:rPr lang="en-US" dirty="0" smtClean="0"/>
              <a:t>Service Provider Opportunity</a:t>
            </a:r>
          </a:p>
          <a:p>
            <a:pPr lvl="1"/>
            <a:r>
              <a:rPr lang="en-US" dirty="0" smtClean="0"/>
              <a:t>One challenge though…</a:t>
            </a:r>
          </a:p>
          <a:p>
            <a:endParaRPr lang="en-US" dirty="0"/>
          </a:p>
        </p:txBody>
      </p:sp>
      <p:grpSp>
        <p:nvGrpSpPr>
          <p:cNvPr id="8" name="Group 90"/>
          <p:cNvGrpSpPr>
            <a:grpSpLocks noChangeAspect="1"/>
          </p:cNvGrpSpPr>
          <p:nvPr/>
        </p:nvGrpSpPr>
        <p:grpSpPr bwMode="auto">
          <a:xfrm>
            <a:off x="7165730" y="4850338"/>
            <a:ext cx="1490198" cy="1371600"/>
            <a:chOff x="2369" y="777"/>
            <a:chExt cx="3091" cy="2845"/>
          </a:xfrm>
        </p:grpSpPr>
        <p:sp>
          <p:nvSpPr>
            <p:cNvPr id="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7165730" y="3940280"/>
            <a:ext cx="1498600" cy="827848"/>
            <a:chOff x="9139224" y="3865303"/>
            <a:chExt cx="1498600" cy="827848"/>
          </a:xfrm>
        </p:grpSpPr>
        <p:sp>
          <p:nvSpPr>
            <p:cNvPr id="12"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4" name="Group 13"/>
          <p:cNvGrpSpPr/>
          <p:nvPr/>
        </p:nvGrpSpPr>
        <p:grpSpPr>
          <a:xfrm>
            <a:off x="4399739" y="3940280"/>
            <a:ext cx="1498600" cy="827848"/>
            <a:chOff x="9139224" y="3865303"/>
            <a:chExt cx="1498600" cy="827848"/>
          </a:xfrm>
        </p:grpSpPr>
        <p:sp>
          <p:nvSpPr>
            <p:cNvPr id="15"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7" name="Group 16"/>
          <p:cNvGrpSpPr/>
          <p:nvPr/>
        </p:nvGrpSpPr>
        <p:grpSpPr>
          <a:xfrm>
            <a:off x="4399739" y="3690512"/>
            <a:ext cx="719177" cy="595369"/>
            <a:chOff x="6472856" y="3694558"/>
            <a:chExt cx="719177" cy="595369"/>
          </a:xfrm>
        </p:grpSpPr>
        <p:sp>
          <p:nvSpPr>
            <p:cNvPr id="18" name="Rectangle 17"/>
            <p:cNvSpPr/>
            <p:nvPr/>
          </p:nvSpPr>
          <p:spPr bwMode="auto">
            <a:xfrm>
              <a:off x="6745266" y="3865303"/>
              <a:ext cx="176234" cy="3764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Freeform 62"/>
            <p:cNvSpPr>
              <a:spLocks noEditPoints="1"/>
            </p:cNvSpPr>
            <p:nvPr/>
          </p:nvSpPr>
          <p:spPr bwMode="black">
            <a:xfrm>
              <a:off x="6472856" y="3694558"/>
              <a:ext cx="719177" cy="595369"/>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1" name="Group 20"/>
          <p:cNvGrpSpPr/>
          <p:nvPr/>
        </p:nvGrpSpPr>
        <p:grpSpPr>
          <a:xfrm>
            <a:off x="7411924" y="5254348"/>
            <a:ext cx="762000" cy="608059"/>
            <a:chOff x="9398000" y="5397500"/>
            <a:chExt cx="762000" cy="608059"/>
          </a:xfrm>
        </p:grpSpPr>
        <p:sp>
          <p:nvSpPr>
            <p:cNvPr id="22" name="Rectangle 21"/>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9398000" y="5397500"/>
              <a:ext cx="762000" cy="608059"/>
              <a:chOff x="9398000" y="5397500"/>
              <a:chExt cx="762000" cy="608059"/>
            </a:xfrm>
          </p:grpSpPr>
          <p:sp>
            <p:nvSpPr>
              <p:cNvPr id="24" name="Freeform 23"/>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Freeform 24"/>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Freeform 25"/>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3" name="Group 90"/>
          <p:cNvGrpSpPr>
            <a:grpSpLocks noChangeAspect="1"/>
          </p:cNvGrpSpPr>
          <p:nvPr/>
        </p:nvGrpSpPr>
        <p:grpSpPr bwMode="auto">
          <a:xfrm>
            <a:off x="4399739" y="4850337"/>
            <a:ext cx="1490199" cy="1371600"/>
            <a:chOff x="2369" y="777"/>
            <a:chExt cx="3091" cy="2845"/>
          </a:xfrm>
        </p:grpSpPr>
        <p:sp>
          <p:nvSpPr>
            <p:cNvPr id="34"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4635907" y="5222153"/>
            <a:ext cx="762000" cy="610777"/>
            <a:chOff x="6928840" y="5404312"/>
            <a:chExt cx="762000" cy="610777"/>
          </a:xfrm>
        </p:grpSpPr>
        <p:grpSp>
          <p:nvGrpSpPr>
            <p:cNvPr id="37" name="Group 36"/>
            <p:cNvGrpSpPr/>
            <p:nvPr/>
          </p:nvGrpSpPr>
          <p:grpSpPr>
            <a:xfrm flipH="1">
              <a:off x="6928840" y="5407030"/>
              <a:ext cx="762000" cy="608059"/>
              <a:chOff x="9398000" y="5397500"/>
              <a:chExt cx="762000" cy="608059"/>
            </a:xfrm>
          </p:grpSpPr>
          <p:sp>
            <p:nvSpPr>
              <p:cNvPr id="41" name="Rectangle 40"/>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2" name="Group 41"/>
              <p:cNvGrpSpPr/>
              <p:nvPr/>
            </p:nvGrpSpPr>
            <p:grpSpPr>
              <a:xfrm>
                <a:off x="9398000" y="5397500"/>
                <a:ext cx="762000" cy="608059"/>
                <a:chOff x="9398000" y="5397500"/>
                <a:chExt cx="762000" cy="608059"/>
              </a:xfrm>
            </p:grpSpPr>
            <p:sp>
              <p:nvSpPr>
                <p:cNvPr id="43" name="Freeform 42"/>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Freeform 43"/>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44"/>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8" name="Rectangle 37"/>
            <p:cNvSpPr/>
            <p:nvPr/>
          </p:nvSpPr>
          <p:spPr bwMode="auto">
            <a:xfrm>
              <a:off x="6928840" y="5404312"/>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6928840" y="561390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6928840" y="582345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46"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8998"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4989"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4612609" y="6262467"/>
            <a:ext cx="1064459"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Customer</a:t>
            </a:r>
          </a:p>
        </p:txBody>
      </p:sp>
      <p:sp>
        <p:nvSpPr>
          <p:cNvPr id="49" name="TextBox 48"/>
          <p:cNvSpPr txBox="1"/>
          <p:nvPr/>
        </p:nvSpPr>
        <p:spPr>
          <a:xfrm>
            <a:off x="7137477" y="6262467"/>
            <a:ext cx="154670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a:t>
            </a:r>
          </a:p>
        </p:txBody>
      </p:sp>
      <p:grpSp>
        <p:nvGrpSpPr>
          <p:cNvPr id="56" name="Group 55"/>
          <p:cNvGrpSpPr/>
          <p:nvPr/>
        </p:nvGrpSpPr>
        <p:grpSpPr>
          <a:xfrm>
            <a:off x="5954354" y="5333797"/>
            <a:ext cx="1183285" cy="740851"/>
            <a:chOff x="5801955" y="5333797"/>
            <a:chExt cx="1183285" cy="740851"/>
          </a:xfrm>
        </p:grpSpPr>
        <p:sp>
          <p:nvSpPr>
            <p:cNvPr id="7" name="Left Arrow 6"/>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5930135" y="5333797"/>
              <a:ext cx="550667" cy="439419"/>
              <a:chOff x="8624252" y="5419799"/>
              <a:chExt cx="550667" cy="439419"/>
            </a:xfrm>
          </p:grpSpPr>
          <p:sp>
            <p:nvSpPr>
              <p:cNvPr id="28" name="Rectangle 27"/>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flipH="1">
                <a:off x="8624253" y="5419799"/>
                <a:ext cx="550666" cy="439419"/>
                <a:chOff x="9398000" y="5397500"/>
                <a:chExt cx="762000" cy="608059"/>
              </a:xfrm>
            </p:grpSpPr>
            <p:sp>
              <p:nvSpPr>
                <p:cNvPr id="30" name="Freeform 29"/>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Freeform 30"/>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31"/>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0" name="TextBox 49"/>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grpSp>
        <p:nvGrpSpPr>
          <p:cNvPr id="55" name="Group 54"/>
          <p:cNvGrpSpPr/>
          <p:nvPr/>
        </p:nvGrpSpPr>
        <p:grpSpPr>
          <a:xfrm>
            <a:off x="6168161" y="3695703"/>
            <a:ext cx="755671" cy="583682"/>
            <a:chOff x="6113864" y="3543304"/>
            <a:chExt cx="755671" cy="583682"/>
          </a:xfrm>
        </p:grpSpPr>
        <p:sp>
          <p:nvSpPr>
            <p:cNvPr id="20" name="Freeform 24"/>
            <p:cNvSpPr>
              <a:spLocks noEditPoints="1"/>
            </p:cNvSpPr>
            <p:nvPr/>
          </p:nvSpPr>
          <p:spPr bwMode="black">
            <a:xfrm>
              <a:off x="6113864" y="3543304"/>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TextBox 50"/>
            <p:cNvSpPr txBox="1"/>
            <p:nvPr/>
          </p:nvSpPr>
          <p:spPr>
            <a:xfrm>
              <a:off x="6206239" y="3658392"/>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t>Fail</a:t>
              </a:r>
            </a:p>
          </p:txBody>
        </p:sp>
      </p:grpSp>
      <p:cxnSp>
        <p:nvCxnSpPr>
          <p:cNvPr id="52" name="Straight Arrow Connector 51"/>
          <p:cNvCxnSpPr/>
          <p:nvPr/>
        </p:nvCxnSpPr>
        <p:spPr>
          <a:xfrm>
            <a:off x="5906360" y="4438167"/>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7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R2 Replica…</a:t>
            </a:r>
            <a:endParaRPr lang="en-US" dirty="0"/>
          </a:p>
        </p:txBody>
      </p:sp>
      <p:sp>
        <p:nvSpPr>
          <p:cNvPr id="3" name="Content Placeholder 2"/>
          <p:cNvSpPr>
            <a:spLocks noGrp="1"/>
          </p:cNvSpPr>
          <p:nvPr>
            <p:ph sz="quarter" idx="10"/>
          </p:nvPr>
        </p:nvSpPr>
        <p:spPr>
          <a:xfrm>
            <a:off x="274638" y="1214438"/>
            <a:ext cx="11428078" cy="1415772"/>
          </a:xfrm>
        </p:spPr>
        <p:txBody>
          <a:bodyPr/>
          <a:lstStyle/>
          <a:p>
            <a:r>
              <a:rPr lang="en-US" dirty="0" smtClean="0"/>
              <a:t>Even Better for Cloud Service Providers</a:t>
            </a:r>
          </a:p>
          <a:p>
            <a:r>
              <a:rPr lang="en-US" dirty="0" smtClean="0"/>
              <a:t>Tertiary Replication in the Box</a:t>
            </a:r>
            <a:endParaRPr lang="en-US" dirty="0"/>
          </a:p>
        </p:txBody>
      </p:sp>
      <p:grpSp>
        <p:nvGrpSpPr>
          <p:cNvPr id="99" name="Group 90"/>
          <p:cNvGrpSpPr>
            <a:grpSpLocks noChangeAspect="1"/>
          </p:cNvGrpSpPr>
          <p:nvPr/>
        </p:nvGrpSpPr>
        <p:grpSpPr bwMode="auto">
          <a:xfrm>
            <a:off x="5473299" y="4850338"/>
            <a:ext cx="1490198" cy="1371600"/>
            <a:chOff x="2369" y="777"/>
            <a:chExt cx="3091" cy="2845"/>
          </a:xfrm>
        </p:grpSpPr>
        <p:sp>
          <p:nvSpPr>
            <p:cNvPr id="100"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473299" y="3940280"/>
            <a:ext cx="1498600" cy="827848"/>
            <a:chOff x="9139224" y="3865303"/>
            <a:chExt cx="1498600" cy="827848"/>
          </a:xfrm>
        </p:grpSpPr>
        <p:sp>
          <p:nvSpPr>
            <p:cNvPr id="103"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5" name="Group 104"/>
          <p:cNvGrpSpPr/>
          <p:nvPr/>
        </p:nvGrpSpPr>
        <p:grpSpPr>
          <a:xfrm>
            <a:off x="2707308" y="3940280"/>
            <a:ext cx="1498600" cy="827848"/>
            <a:chOff x="9139224" y="3865303"/>
            <a:chExt cx="1498600" cy="827848"/>
          </a:xfrm>
        </p:grpSpPr>
        <p:sp>
          <p:nvSpPr>
            <p:cNvPr id="106"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8" name="Group 107"/>
          <p:cNvGrpSpPr/>
          <p:nvPr/>
        </p:nvGrpSpPr>
        <p:grpSpPr>
          <a:xfrm>
            <a:off x="2707308" y="3690512"/>
            <a:ext cx="719177" cy="595369"/>
            <a:chOff x="6472856" y="3694558"/>
            <a:chExt cx="719177" cy="595369"/>
          </a:xfrm>
        </p:grpSpPr>
        <p:sp>
          <p:nvSpPr>
            <p:cNvPr id="109" name="Rectangle 108"/>
            <p:cNvSpPr/>
            <p:nvPr/>
          </p:nvSpPr>
          <p:spPr bwMode="auto">
            <a:xfrm>
              <a:off x="6745266" y="3865303"/>
              <a:ext cx="176234" cy="3764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62"/>
            <p:cNvSpPr>
              <a:spLocks noEditPoints="1"/>
            </p:cNvSpPr>
            <p:nvPr/>
          </p:nvSpPr>
          <p:spPr bwMode="black">
            <a:xfrm>
              <a:off x="6472856" y="3694558"/>
              <a:ext cx="719177" cy="595369"/>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1" name="Group 110"/>
          <p:cNvGrpSpPr/>
          <p:nvPr/>
        </p:nvGrpSpPr>
        <p:grpSpPr>
          <a:xfrm>
            <a:off x="5719493" y="5254348"/>
            <a:ext cx="762000" cy="608059"/>
            <a:chOff x="9398000" y="5397500"/>
            <a:chExt cx="762000" cy="608059"/>
          </a:xfrm>
        </p:grpSpPr>
        <p:sp>
          <p:nvSpPr>
            <p:cNvPr id="112" name="Rectangle 111"/>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3" name="Group 112"/>
            <p:cNvGrpSpPr/>
            <p:nvPr/>
          </p:nvGrpSpPr>
          <p:grpSpPr>
            <a:xfrm>
              <a:off x="9398000" y="5397500"/>
              <a:ext cx="762000" cy="608059"/>
              <a:chOff x="9398000" y="5397500"/>
              <a:chExt cx="762000" cy="608059"/>
            </a:xfrm>
          </p:grpSpPr>
          <p:sp>
            <p:nvSpPr>
              <p:cNvPr id="114" name="Freeform 113"/>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Freeform 114"/>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Freeform 115"/>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17" name="Group 90"/>
          <p:cNvGrpSpPr>
            <a:grpSpLocks noChangeAspect="1"/>
          </p:cNvGrpSpPr>
          <p:nvPr/>
        </p:nvGrpSpPr>
        <p:grpSpPr bwMode="auto">
          <a:xfrm>
            <a:off x="2707308" y="4850337"/>
            <a:ext cx="1490199" cy="1371600"/>
            <a:chOff x="2369" y="777"/>
            <a:chExt cx="3091" cy="2845"/>
          </a:xfrm>
        </p:grpSpPr>
        <p:sp>
          <p:nvSpPr>
            <p:cNvPr id="11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p:nvGrpSpPr>
        <p:grpSpPr>
          <a:xfrm>
            <a:off x="2943476" y="5222153"/>
            <a:ext cx="762000" cy="610777"/>
            <a:chOff x="6928840" y="5404312"/>
            <a:chExt cx="762000" cy="610777"/>
          </a:xfrm>
        </p:grpSpPr>
        <p:grpSp>
          <p:nvGrpSpPr>
            <p:cNvPr id="121" name="Group 120"/>
            <p:cNvGrpSpPr/>
            <p:nvPr/>
          </p:nvGrpSpPr>
          <p:grpSpPr>
            <a:xfrm flipH="1">
              <a:off x="6928840" y="5407030"/>
              <a:ext cx="762000" cy="608059"/>
              <a:chOff x="9398000" y="5397500"/>
              <a:chExt cx="762000" cy="608059"/>
            </a:xfrm>
          </p:grpSpPr>
          <p:sp>
            <p:nvSpPr>
              <p:cNvPr id="125" name="Rectangle 124"/>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9398000" y="5397500"/>
                <a:ext cx="762000" cy="608059"/>
                <a:chOff x="9398000" y="5397500"/>
                <a:chExt cx="762000" cy="608059"/>
              </a:xfrm>
            </p:grpSpPr>
            <p:sp>
              <p:nvSpPr>
                <p:cNvPr id="127" name="Freeform 126"/>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Freeform 127"/>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28"/>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2" name="Rectangle 121"/>
            <p:cNvSpPr/>
            <p:nvPr/>
          </p:nvSpPr>
          <p:spPr bwMode="auto">
            <a:xfrm>
              <a:off x="6928840" y="5404312"/>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6928840" y="561390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6928840" y="582345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30"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6567"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2558"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Box 131"/>
          <p:cNvSpPr txBox="1"/>
          <p:nvPr/>
        </p:nvSpPr>
        <p:spPr>
          <a:xfrm>
            <a:off x="2920178" y="6262467"/>
            <a:ext cx="1064459"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Customer</a:t>
            </a:r>
          </a:p>
        </p:txBody>
      </p:sp>
      <p:sp>
        <p:nvSpPr>
          <p:cNvPr id="133" name="TextBox 132"/>
          <p:cNvSpPr txBox="1"/>
          <p:nvPr/>
        </p:nvSpPr>
        <p:spPr>
          <a:xfrm>
            <a:off x="5223320" y="6262467"/>
            <a:ext cx="1990161"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 Site 1</a:t>
            </a:r>
          </a:p>
        </p:txBody>
      </p:sp>
      <p:grpSp>
        <p:nvGrpSpPr>
          <p:cNvPr id="134" name="Group 133"/>
          <p:cNvGrpSpPr/>
          <p:nvPr/>
        </p:nvGrpSpPr>
        <p:grpSpPr>
          <a:xfrm>
            <a:off x="4261923" y="5333797"/>
            <a:ext cx="1183285" cy="740851"/>
            <a:chOff x="5801955" y="5333797"/>
            <a:chExt cx="1183285" cy="740851"/>
          </a:xfrm>
        </p:grpSpPr>
        <p:sp>
          <p:nvSpPr>
            <p:cNvPr id="135" name="Left Arrow 134"/>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6" name="Group 135"/>
            <p:cNvGrpSpPr/>
            <p:nvPr/>
          </p:nvGrpSpPr>
          <p:grpSpPr>
            <a:xfrm>
              <a:off x="5930135" y="5333797"/>
              <a:ext cx="550667" cy="439419"/>
              <a:chOff x="8624252" y="5419799"/>
              <a:chExt cx="550667" cy="439419"/>
            </a:xfrm>
          </p:grpSpPr>
          <p:sp>
            <p:nvSpPr>
              <p:cNvPr id="138" name="Rectangle 137"/>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9" name="Group 138"/>
              <p:cNvGrpSpPr/>
              <p:nvPr/>
            </p:nvGrpSpPr>
            <p:grpSpPr>
              <a:xfrm flipH="1">
                <a:off x="8624253" y="5419799"/>
                <a:ext cx="550666" cy="439419"/>
                <a:chOff x="9398000" y="5397500"/>
                <a:chExt cx="762000" cy="608059"/>
              </a:xfrm>
            </p:grpSpPr>
            <p:sp>
              <p:nvSpPr>
                <p:cNvPr id="140" name="Freeform 139"/>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Freeform 140"/>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Freeform 141"/>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7" name="TextBox 136"/>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grpSp>
        <p:nvGrpSpPr>
          <p:cNvPr id="143" name="Group 142"/>
          <p:cNvGrpSpPr/>
          <p:nvPr/>
        </p:nvGrpSpPr>
        <p:grpSpPr>
          <a:xfrm>
            <a:off x="4475730" y="3695703"/>
            <a:ext cx="755671" cy="583682"/>
            <a:chOff x="6113864" y="3543304"/>
            <a:chExt cx="755671" cy="583682"/>
          </a:xfrm>
        </p:grpSpPr>
        <p:sp>
          <p:nvSpPr>
            <p:cNvPr id="144" name="Freeform 24"/>
            <p:cNvSpPr>
              <a:spLocks noEditPoints="1"/>
            </p:cNvSpPr>
            <p:nvPr/>
          </p:nvSpPr>
          <p:spPr bwMode="black">
            <a:xfrm>
              <a:off x="6113864" y="3543304"/>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TextBox 144"/>
            <p:cNvSpPr txBox="1"/>
            <p:nvPr/>
          </p:nvSpPr>
          <p:spPr>
            <a:xfrm>
              <a:off x="6206239" y="3658392"/>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t>Fail</a:t>
              </a:r>
            </a:p>
          </p:txBody>
        </p:sp>
      </p:grpSp>
      <p:cxnSp>
        <p:nvCxnSpPr>
          <p:cNvPr id="146" name="Straight Arrow Connector 145"/>
          <p:cNvCxnSpPr/>
          <p:nvPr/>
        </p:nvCxnSpPr>
        <p:spPr>
          <a:xfrm>
            <a:off x="4213929" y="4438167"/>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7" name="Group 90"/>
          <p:cNvGrpSpPr>
            <a:grpSpLocks noChangeAspect="1"/>
          </p:cNvGrpSpPr>
          <p:nvPr/>
        </p:nvGrpSpPr>
        <p:grpSpPr bwMode="auto">
          <a:xfrm>
            <a:off x="8259142" y="4850337"/>
            <a:ext cx="1490198" cy="1371600"/>
            <a:chOff x="2369" y="777"/>
            <a:chExt cx="3091" cy="2845"/>
          </a:xfrm>
        </p:grpSpPr>
        <p:sp>
          <p:nvSpPr>
            <p:cNvPr id="14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p:nvGrpSpPr>
        <p:grpSpPr>
          <a:xfrm>
            <a:off x="8259142" y="3940279"/>
            <a:ext cx="1498600" cy="827848"/>
            <a:chOff x="9139224" y="3865303"/>
            <a:chExt cx="1498600" cy="827848"/>
          </a:xfrm>
        </p:grpSpPr>
        <p:sp>
          <p:nvSpPr>
            <p:cNvPr id="151"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59" name="Group 158"/>
          <p:cNvGrpSpPr/>
          <p:nvPr/>
        </p:nvGrpSpPr>
        <p:grpSpPr>
          <a:xfrm>
            <a:off x="8505336" y="5254347"/>
            <a:ext cx="762000" cy="608059"/>
            <a:chOff x="9398000" y="5397500"/>
            <a:chExt cx="762000" cy="608059"/>
          </a:xfrm>
        </p:grpSpPr>
        <p:sp>
          <p:nvSpPr>
            <p:cNvPr id="160" name="Rectangle 159"/>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9398000" y="5397500"/>
              <a:ext cx="762000" cy="608059"/>
              <a:chOff x="9398000" y="5397500"/>
              <a:chExt cx="762000" cy="608059"/>
            </a:xfrm>
          </p:grpSpPr>
          <p:sp>
            <p:nvSpPr>
              <p:cNvPr id="162" name="Freeform 161"/>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Freeform 162"/>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Freeform 163"/>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179"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8401" y="6471940"/>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TextBox 180"/>
          <p:cNvSpPr txBox="1"/>
          <p:nvPr/>
        </p:nvSpPr>
        <p:spPr>
          <a:xfrm>
            <a:off x="8009163" y="6262466"/>
            <a:ext cx="1990161"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 Site 2</a:t>
            </a:r>
          </a:p>
        </p:txBody>
      </p:sp>
      <p:grpSp>
        <p:nvGrpSpPr>
          <p:cNvPr id="182" name="Group 181"/>
          <p:cNvGrpSpPr/>
          <p:nvPr/>
        </p:nvGrpSpPr>
        <p:grpSpPr>
          <a:xfrm>
            <a:off x="7047766" y="5333796"/>
            <a:ext cx="1183285" cy="740851"/>
            <a:chOff x="5801955" y="5333797"/>
            <a:chExt cx="1183285" cy="740851"/>
          </a:xfrm>
        </p:grpSpPr>
        <p:sp>
          <p:nvSpPr>
            <p:cNvPr id="183" name="Left Arrow 182"/>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4" name="Group 183"/>
            <p:cNvGrpSpPr/>
            <p:nvPr/>
          </p:nvGrpSpPr>
          <p:grpSpPr>
            <a:xfrm>
              <a:off x="5930135" y="5333797"/>
              <a:ext cx="550667" cy="439419"/>
              <a:chOff x="8624252" y="5419799"/>
              <a:chExt cx="550667" cy="439419"/>
            </a:xfrm>
          </p:grpSpPr>
          <p:sp>
            <p:nvSpPr>
              <p:cNvPr id="186" name="Rectangle 185"/>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7" name="Group 186"/>
              <p:cNvGrpSpPr/>
              <p:nvPr/>
            </p:nvGrpSpPr>
            <p:grpSpPr>
              <a:xfrm flipH="1">
                <a:off x="8624253" y="5419799"/>
                <a:ext cx="550666" cy="439419"/>
                <a:chOff x="9398000" y="5397500"/>
                <a:chExt cx="762000" cy="608059"/>
              </a:xfrm>
            </p:grpSpPr>
            <p:sp>
              <p:nvSpPr>
                <p:cNvPr id="188" name="Freeform 187"/>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Freeform 188"/>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Freeform 189"/>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85" name="TextBox 184"/>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cxnSp>
        <p:nvCxnSpPr>
          <p:cNvPr id="194" name="Straight Arrow Connector 193"/>
          <p:cNvCxnSpPr/>
          <p:nvPr/>
        </p:nvCxnSpPr>
        <p:spPr>
          <a:xfrm>
            <a:off x="6999772" y="4438166"/>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01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fade">
                                      <p:cBhvr>
                                        <p:cTn id="18" dur="500"/>
                                        <p:tgtEl>
                                          <p:spTgt spid="102"/>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par>
                                <p:cTn id="22" presetID="10" presetClass="entr" presetSubtype="0" fill="hold"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10" presetClass="entr" presetSubtype="0" fill="hold"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par>
                                <p:cTn id="28" presetID="10" presetClass="entr" presetSubtype="0"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par>
                                <p:cTn id="34" presetID="10" presetClass="entr" presetSubtype="0" fill="hold"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500"/>
                                        <p:tgtEl>
                                          <p:spTgt spid="130"/>
                                        </p:tgtEl>
                                      </p:cBhvr>
                                    </p:animEffect>
                                  </p:childTnLst>
                                </p:cTn>
                              </p:par>
                              <p:par>
                                <p:cTn id="37" presetID="10" presetClass="entr" presetSubtype="0" fill="hold" nodeType="withEffect">
                                  <p:stCondLst>
                                    <p:cond delay="0"/>
                                  </p:stCondLst>
                                  <p:childTnLst>
                                    <p:set>
                                      <p:cBhvr>
                                        <p:cTn id="38" dur="1" fill="hold">
                                          <p:stCondLst>
                                            <p:cond delay="0"/>
                                          </p:stCondLst>
                                        </p:cTn>
                                        <p:tgtEl>
                                          <p:spTgt spid="131"/>
                                        </p:tgtEl>
                                        <p:attrNameLst>
                                          <p:attrName>style.visibility</p:attrName>
                                        </p:attrNameLst>
                                      </p:cBhvr>
                                      <p:to>
                                        <p:strVal val="visible"/>
                                      </p:to>
                                    </p:set>
                                    <p:animEffect transition="in" filter="fade">
                                      <p:cBhvr>
                                        <p:cTn id="39" dur="500"/>
                                        <p:tgtEl>
                                          <p:spTgt spid="1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2"/>
                                        </p:tgtEl>
                                        <p:attrNameLst>
                                          <p:attrName>style.visibility</p:attrName>
                                        </p:attrNameLst>
                                      </p:cBhvr>
                                      <p:to>
                                        <p:strVal val="visible"/>
                                      </p:to>
                                    </p:set>
                                    <p:animEffect transition="in" filter="fade">
                                      <p:cBhvr>
                                        <p:cTn id="42" dur="500"/>
                                        <p:tgtEl>
                                          <p:spTgt spid="1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animEffect transition="in" filter="fade">
                                      <p:cBhvr>
                                        <p:cTn id="45" dur="500"/>
                                        <p:tgtEl>
                                          <p:spTgt spid="133"/>
                                        </p:tgtEl>
                                      </p:cBhvr>
                                    </p:animEffect>
                                  </p:childTnLst>
                                </p:cTn>
                              </p:par>
                              <p:par>
                                <p:cTn id="46" presetID="10" presetClass="entr" presetSubtype="0" fill="hold" nodeType="withEffect">
                                  <p:stCondLst>
                                    <p:cond delay="0"/>
                                  </p:stCondLst>
                                  <p:childTnLst>
                                    <p:set>
                                      <p:cBhvr>
                                        <p:cTn id="47" dur="1" fill="hold">
                                          <p:stCondLst>
                                            <p:cond delay="0"/>
                                          </p:stCondLst>
                                        </p:cTn>
                                        <p:tgtEl>
                                          <p:spTgt spid="134"/>
                                        </p:tgtEl>
                                        <p:attrNameLst>
                                          <p:attrName>style.visibility</p:attrName>
                                        </p:attrNameLst>
                                      </p:cBhvr>
                                      <p:to>
                                        <p:strVal val="visible"/>
                                      </p:to>
                                    </p:set>
                                    <p:animEffect transition="in" filter="fade">
                                      <p:cBhvr>
                                        <p:cTn id="48" dur="500"/>
                                        <p:tgtEl>
                                          <p:spTgt spid="134"/>
                                        </p:tgtEl>
                                      </p:cBhvr>
                                    </p:animEffect>
                                  </p:childTnLst>
                                </p:cTn>
                              </p:par>
                              <p:par>
                                <p:cTn id="49" presetID="10"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500"/>
                                        <p:tgtEl>
                                          <p:spTgt spid="143"/>
                                        </p:tgtEl>
                                      </p:cBhvr>
                                    </p:animEffect>
                                  </p:childTnLst>
                                </p:cTn>
                              </p:par>
                              <p:par>
                                <p:cTn id="52" presetID="10" presetClass="entr" presetSubtype="0" fill="hold" nodeType="withEffect">
                                  <p:stCondLst>
                                    <p:cond delay="0"/>
                                  </p:stCondLst>
                                  <p:childTnLst>
                                    <p:set>
                                      <p:cBhvr>
                                        <p:cTn id="53" dur="1" fill="hold">
                                          <p:stCondLst>
                                            <p:cond delay="0"/>
                                          </p:stCondLst>
                                        </p:cTn>
                                        <p:tgtEl>
                                          <p:spTgt spid="146"/>
                                        </p:tgtEl>
                                        <p:attrNameLst>
                                          <p:attrName>style.visibility</p:attrName>
                                        </p:attrNameLst>
                                      </p:cBhvr>
                                      <p:to>
                                        <p:strVal val="visible"/>
                                      </p:to>
                                    </p:set>
                                    <p:animEffect transition="in" filter="fade">
                                      <p:cBhvr>
                                        <p:cTn id="54" dur="500"/>
                                        <p:tgtEl>
                                          <p:spTgt spid="146"/>
                                        </p:tgtEl>
                                      </p:cBhvr>
                                    </p:animEffect>
                                  </p:childTnLst>
                                </p:cTn>
                              </p:par>
                              <p:par>
                                <p:cTn id="55" presetID="10"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fade">
                                      <p:cBhvr>
                                        <p:cTn id="57" dur="500"/>
                                        <p:tgtEl>
                                          <p:spTgt spid="147"/>
                                        </p:tgtEl>
                                      </p:cBhvr>
                                    </p:animEffect>
                                  </p:childTnLst>
                                </p:cTn>
                              </p:par>
                              <p:par>
                                <p:cTn id="58" presetID="10" presetClass="entr" presetSubtype="0" fill="hold" nodeType="withEffect">
                                  <p:stCondLst>
                                    <p:cond delay="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nodeType="withEffect">
                                  <p:stCondLst>
                                    <p:cond delay="0"/>
                                  </p:stCondLst>
                                  <p:childTnLst>
                                    <p:set>
                                      <p:cBhvr>
                                        <p:cTn id="62" dur="1" fill="hold">
                                          <p:stCondLst>
                                            <p:cond delay="0"/>
                                          </p:stCondLst>
                                        </p:cTn>
                                        <p:tgtEl>
                                          <p:spTgt spid="159"/>
                                        </p:tgtEl>
                                        <p:attrNameLst>
                                          <p:attrName>style.visibility</p:attrName>
                                        </p:attrNameLst>
                                      </p:cBhvr>
                                      <p:to>
                                        <p:strVal val="visible"/>
                                      </p:to>
                                    </p:set>
                                    <p:animEffect transition="in" filter="fade">
                                      <p:cBhvr>
                                        <p:cTn id="63" dur="500"/>
                                        <p:tgtEl>
                                          <p:spTgt spid="159"/>
                                        </p:tgtEl>
                                      </p:cBhvr>
                                    </p:animEffect>
                                  </p:childTnLst>
                                </p:cTn>
                              </p:par>
                              <p:par>
                                <p:cTn id="64" presetID="10" presetClass="entr" presetSubtype="0" fill="hold" nodeType="withEffect">
                                  <p:stCondLst>
                                    <p:cond delay="0"/>
                                  </p:stCondLst>
                                  <p:childTnLst>
                                    <p:set>
                                      <p:cBhvr>
                                        <p:cTn id="65" dur="1" fill="hold">
                                          <p:stCondLst>
                                            <p:cond delay="0"/>
                                          </p:stCondLst>
                                        </p:cTn>
                                        <p:tgtEl>
                                          <p:spTgt spid="179"/>
                                        </p:tgtEl>
                                        <p:attrNameLst>
                                          <p:attrName>style.visibility</p:attrName>
                                        </p:attrNameLst>
                                      </p:cBhvr>
                                      <p:to>
                                        <p:strVal val="visible"/>
                                      </p:to>
                                    </p:set>
                                    <p:animEffect transition="in" filter="fade">
                                      <p:cBhvr>
                                        <p:cTn id="66" dur="500"/>
                                        <p:tgtEl>
                                          <p:spTgt spid="1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1"/>
                                        </p:tgtEl>
                                        <p:attrNameLst>
                                          <p:attrName>style.visibility</p:attrName>
                                        </p:attrNameLst>
                                      </p:cBhvr>
                                      <p:to>
                                        <p:strVal val="visible"/>
                                      </p:to>
                                    </p:set>
                                    <p:animEffect transition="in" filter="fade">
                                      <p:cBhvr>
                                        <p:cTn id="69" dur="500"/>
                                        <p:tgtEl>
                                          <p:spTgt spid="181"/>
                                        </p:tgtEl>
                                      </p:cBhvr>
                                    </p:animEffect>
                                  </p:childTnLst>
                                </p:cTn>
                              </p:par>
                              <p:par>
                                <p:cTn id="70" presetID="10" presetClass="entr" presetSubtype="0" fill="hold" nodeType="with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fade">
                                      <p:cBhvr>
                                        <p:cTn id="72" dur="500"/>
                                        <p:tgtEl>
                                          <p:spTgt spid="182"/>
                                        </p:tgtEl>
                                      </p:cBhvr>
                                    </p:animEffect>
                                  </p:childTnLst>
                                </p:cTn>
                              </p:par>
                              <p:par>
                                <p:cTn id="73" presetID="10" presetClass="entr" presetSubtype="0" fill="hold" nodeType="withEffect">
                                  <p:stCondLst>
                                    <p:cond delay="0"/>
                                  </p:stCondLst>
                                  <p:childTnLst>
                                    <p:set>
                                      <p:cBhvr>
                                        <p:cTn id="74" dur="1" fill="hold">
                                          <p:stCondLst>
                                            <p:cond delay="0"/>
                                          </p:stCondLst>
                                        </p:cTn>
                                        <p:tgtEl>
                                          <p:spTgt spid="194"/>
                                        </p:tgtEl>
                                        <p:attrNameLst>
                                          <p:attrName>style.visibility</p:attrName>
                                        </p:attrNameLst>
                                      </p:cBhvr>
                                      <p:to>
                                        <p:strVal val="visible"/>
                                      </p:to>
                                    </p:set>
                                    <p:animEffect transition="in" filter="fade">
                                      <p:cBhvr>
                                        <p:cTn id="75"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33" grpId="0"/>
      <p:bldP spid="18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Microsoft Hyper-V S</a:t>
            </a:r>
            <a:r>
              <a:rPr lang="en-US" dirty="0" smtClean="0"/>
              <a:t>e</a:t>
            </a:r>
            <a:r>
              <a:rPr dirty="0" smtClean="0"/>
              <a:t>rver 2012</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20517844"/>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Microsoft Hyper-V Server?</a:t>
            </a:r>
            <a:endParaRPr lang="en-US" dirty="0"/>
          </a:p>
        </p:txBody>
      </p:sp>
      <p:sp>
        <p:nvSpPr>
          <p:cNvPr id="3" name="Text Placeholder 2"/>
          <p:cNvSpPr>
            <a:spLocks noGrp="1"/>
          </p:cNvSpPr>
          <p:nvPr>
            <p:ph sz="half" idx="1"/>
          </p:nvPr>
        </p:nvSpPr>
        <p:spPr>
          <a:xfrm>
            <a:off x="531949" y="1476621"/>
            <a:ext cx="5595620" cy="5322419"/>
          </a:xfrm>
        </p:spPr>
        <p:txBody>
          <a:bodyPr/>
          <a:lstStyle/>
          <a:p>
            <a:pPr>
              <a:lnSpc>
                <a:spcPct val="100000"/>
              </a:lnSpc>
            </a:pPr>
            <a:r>
              <a:rPr lang="en-US" dirty="0"/>
              <a:t>E</a:t>
            </a:r>
            <a:r>
              <a:rPr lang="en-US" dirty="0" smtClean="0"/>
              <a:t>nterprise-class</a:t>
            </a:r>
            <a:r>
              <a:rPr lang="en-US" dirty="0"/>
              <a:t>, Microsoft </a:t>
            </a:r>
            <a:r>
              <a:rPr lang="en-US" dirty="0" smtClean="0"/>
              <a:t>hypervisor</a:t>
            </a:r>
          </a:p>
          <a:p>
            <a:pPr lvl="1">
              <a:lnSpc>
                <a:spcPct val="100000"/>
              </a:lnSpc>
            </a:pPr>
            <a:r>
              <a:rPr lang="en-US" dirty="0" smtClean="0"/>
              <a:t>Local Command </a:t>
            </a:r>
            <a:r>
              <a:rPr lang="en-US" dirty="0"/>
              <a:t>Line Interface</a:t>
            </a:r>
          </a:p>
          <a:p>
            <a:pPr lvl="1">
              <a:lnSpc>
                <a:spcPct val="100000"/>
              </a:lnSpc>
            </a:pPr>
            <a:r>
              <a:rPr lang="en-US" dirty="0"/>
              <a:t>Does not </a:t>
            </a:r>
            <a:r>
              <a:rPr lang="en-US" dirty="0" smtClean="0"/>
              <a:t>include guest OS licenses</a:t>
            </a:r>
            <a:endParaRPr lang="en-US" dirty="0"/>
          </a:p>
          <a:p>
            <a:pPr>
              <a:lnSpc>
                <a:spcPct val="100000"/>
              </a:lnSpc>
            </a:pPr>
            <a:r>
              <a:rPr lang="en-US" dirty="0" smtClean="0"/>
              <a:t>Standalone Hyper-V</a:t>
            </a:r>
          </a:p>
          <a:p>
            <a:pPr>
              <a:lnSpc>
                <a:spcPct val="100000"/>
              </a:lnSpc>
            </a:pPr>
            <a:r>
              <a:rPr lang="en-US" dirty="0" smtClean="0"/>
              <a:t>Free ISO download from Microsoft.com website </a:t>
            </a:r>
          </a:p>
          <a:p>
            <a:pPr>
              <a:lnSpc>
                <a:spcPct val="100000"/>
              </a:lnSpc>
            </a:pPr>
            <a:r>
              <a:rPr lang="en-US" dirty="0" smtClean="0"/>
              <a:t>Designed for remote management</a:t>
            </a:r>
          </a:p>
          <a:p>
            <a:pPr>
              <a:lnSpc>
                <a:spcPct val="100000"/>
              </a:lnSpc>
            </a:pPr>
            <a:r>
              <a:rPr lang="en-US" dirty="0"/>
              <a:t>Contains all Hyper-V </a:t>
            </a:r>
            <a:r>
              <a:rPr lang="en-US" dirty="0" smtClean="0"/>
              <a:t>features</a:t>
            </a:r>
            <a:endParaRPr lang="en-US" dirty="0"/>
          </a:p>
        </p:txBody>
      </p:sp>
      <p:sp>
        <p:nvSpPr>
          <p:cNvPr id="5" name="Content Placeholder 4"/>
          <p:cNvSpPr>
            <a:spLocks noGrp="1"/>
          </p:cNvSpPr>
          <p:nvPr>
            <p:ph sz="half" idx="2"/>
          </p:nvPr>
        </p:nvSpPr>
        <p:spPr>
          <a:xfrm>
            <a:off x="6307288" y="1476624"/>
            <a:ext cx="5595620" cy="579389"/>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134" y="1312080"/>
            <a:ext cx="5827152" cy="43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66748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Reasons to use MS Hyper-V Server</a:t>
            </a:r>
            <a:endParaRPr lang="en-US" dirty="0"/>
          </a:p>
        </p:txBody>
      </p:sp>
      <p:sp>
        <p:nvSpPr>
          <p:cNvPr id="3" name="Text Placeholder 2"/>
          <p:cNvSpPr>
            <a:spLocks noGrp="1"/>
          </p:cNvSpPr>
          <p:nvPr>
            <p:ph idx="4294967295"/>
          </p:nvPr>
        </p:nvSpPr>
        <p:spPr>
          <a:xfrm>
            <a:off x="531951" y="1476624"/>
            <a:ext cx="11370961" cy="2980776"/>
          </a:xfrm>
          <a:prstGeom prst="rect">
            <a:avLst/>
          </a:prstGeom>
        </p:spPr>
        <p:txBody>
          <a:bodyPr/>
          <a:lstStyle/>
          <a:p>
            <a:r>
              <a:rPr lang="en-US" sz="3672" dirty="0"/>
              <a:t>Linux VM Consolidation</a:t>
            </a:r>
          </a:p>
          <a:p>
            <a:pPr marL="0" indent="0">
              <a:buNone/>
            </a:pPr>
            <a:endParaRPr lang="en-US" sz="3672" dirty="0"/>
          </a:p>
          <a:p>
            <a:r>
              <a:rPr lang="en-US" sz="3672" dirty="0"/>
              <a:t>VDI platform</a:t>
            </a:r>
          </a:p>
          <a:p>
            <a:pPr marL="0" indent="0">
              <a:buNone/>
            </a:pPr>
            <a:endParaRPr lang="en-US" sz="3672" dirty="0"/>
          </a:p>
          <a:p>
            <a:r>
              <a:rPr lang="en-US" sz="3672" dirty="0"/>
              <a:t>Hoster virtualization platform</a:t>
            </a:r>
          </a:p>
        </p:txBody>
      </p:sp>
    </p:spTree>
    <p:extLst>
      <p:ext uri="{BB962C8B-B14F-4D97-AF65-F5344CB8AC3E}">
        <p14:creationId xmlns:p14="http://schemas.microsoft.com/office/powerpoint/2010/main" val="1521389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1437550" y="460880"/>
            <a:ext cx="10647530" cy="904455"/>
          </a:xfrm>
          <a:prstGeom prst="rect">
            <a:avLst/>
          </a:prstGeom>
          <a:solidFill>
            <a:srgbClr val="107289"/>
          </a:solidFill>
          <a:ln w="9525">
            <a:noFill/>
            <a:miter lim="800000"/>
            <a:headEnd/>
            <a:tailEnd/>
          </a:ln>
        </p:spPr>
        <p:txBody>
          <a:bodyPr lIns="221479" tIns="55371" rIns="221479" bIns="55371" anchor="ctr"/>
          <a:lstStyle/>
          <a:p>
            <a:pPr defTabSz="1107717"/>
            <a:r>
              <a:rPr lang="en-US" sz="3053" dirty="0"/>
              <a:t>Hyper-V host scale and scale-up workload support</a:t>
            </a:r>
          </a:p>
        </p:txBody>
      </p:sp>
      <p:sp>
        <p:nvSpPr>
          <p:cNvPr id="24579" name="Rectangle 15"/>
          <p:cNvSpPr>
            <a:spLocks noChangeArrowheads="1"/>
          </p:cNvSpPr>
          <p:nvPr/>
        </p:nvSpPr>
        <p:spPr bwMode="auto">
          <a:xfrm>
            <a:off x="403887" y="460880"/>
            <a:ext cx="904455" cy="904455"/>
          </a:xfrm>
          <a:prstGeom prst="rect">
            <a:avLst/>
          </a:prstGeom>
          <a:solidFill>
            <a:srgbClr val="11A7D8"/>
          </a:solidFill>
          <a:ln w="9525">
            <a:noFill/>
            <a:miter lim="800000"/>
            <a:headEnd/>
            <a:tailEnd/>
          </a:ln>
        </p:spPr>
        <p:txBody>
          <a:bodyPr wrap="none" anchor="ctr"/>
          <a:lstStyle/>
          <a:p>
            <a:endParaRPr lang="en-US" sz="2119" dirty="0"/>
          </a:p>
        </p:txBody>
      </p:sp>
      <p:sp>
        <p:nvSpPr>
          <p:cNvPr id="24580" name="Rectangle 15"/>
          <p:cNvSpPr>
            <a:spLocks noChangeArrowheads="1"/>
          </p:cNvSpPr>
          <p:nvPr/>
        </p:nvSpPr>
        <p:spPr bwMode="auto">
          <a:xfrm>
            <a:off x="403887" y="460880"/>
            <a:ext cx="904455" cy="904455"/>
          </a:xfrm>
          <a:prstGeom prst="rect">
            <a:avLst/>
          </a:prstGeom>
          <a:solidFill>
            <a:srgbClr val="11A7D8"/>
          </a:solidFill>
          <a:ln w="9525">
            <a:noFill/>
            <a:miter lim="800000"/>
            <a:headEnd/>
            <a:tailEnd/>
          </a:ln>
        </p:spPr>
        <p:txBody>
          <a:bodyPr wrap="none" anchor="ctr"/>
          <a:lstStyle/>
          <a:p>
            <a:endParaRPr lang="en-US" sz="2119" dirty="0"/>
          </a:p>
        </p:txBody>
      </p:sp>
      <p:graphicFrame>
        <p:nvGraphicFramePr>
          <p:cNvPr id="297044" name="Group 84"/>
          <p:cNvGraphicFramePr>
            <a:graphicFrameLocks noGrp="1"/>
          </p:cNvGraphicFramePr>
          <p:nvPr>
            <p:extLst>
              <p:ext uri="{D42A27DB-BD31-4B8C-83A1-F6EECF244321}">
                <p14:modId xmlns:p14="http://schemas.microsoft.com/office/powerpoint/2010/main" val="1259488600"/>
              </p:ext>
            </p:extLst>
          </p:nvPr>
        </p:nvGraphicFramePr>
        <p:xfrm>
          <a:off x="403887" y="1494541"/>
          <a:ext cx="11693306" cy="4991996"/>
        </p:xfrm>
        <a:graphic>
          <a:graphicData uri="http://schemas.openxmlformats.org/drawingml/2006/table">
            <a:tbl>
              <a:tblPr>
                <a:tableStyleId>{69CF1AB2-1976-4502-BF36-3FF5EA218861}</a:tableStyleId>
              </a:tblPr>
              <a:tblGrid>
                <a:gridCol w="1227474"/>
                <a:gridCol w="4419983"/>
                <a:gridCol w="1903123"/>
                <a:gridCol w="2270559"/>
                <a:gridCol w="1872167"/>
              </a:tblGrid>
              <a:tr h="3782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System</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Resource</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Maximum number</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Improvement factor</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r>
              <a:tr h="652769">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2008 R2</a:t>
                      </a:r>
                      <a:endParaRPr kumimoji="0" lang="en-US" sz="1600" b="0" i="0" u="none" strike="noStrike" cap="none" normalizeH="0" baseline="0" dirty="0" smtClean="0">
                        <a:ln>
                          <a:noFill/>
                        </a:ln>
                        <a:solidFill>
                          <a:schemeClr val="bg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Server 2012 </a:t>
                      </a:r>
                      <a:endParaRPr kumimoji="0" lang="en-US" sz="1600" b="0" i="0" u="none" strike="noStrike" cap="none" normalizeH="0" baseline="30000" dirty="0" smtClean="0">
                        <a:ln>
                          <a:noFill/>
                        </a:ln>
                        <a:solidFill>
                          <a:schemeClr val="bg1"/>
                        </a:solidFill>
                        <a:effectLst/>
                        <a:latin typeface="Segoe UI" pitchFamily="34" charset="0"/>
                        <a:cs typeface="Arial" pitchFamily="34" charset="0"/>
                      </a:endParaRPr>
                    </a:p>
                  </a:txBody>
                  <a:tcPr marL="124039" marR="124039" marT="46515" marB="46515" anchor="ctr" horzOverflow="overflow"/>
                </a:tc>
                <a:tc vMerge="1">
                  <a:txBody>
                    <a:bodyPr/>
                    <a:lstStyle/>
                    <a:p>
                      <a:endParaRPr lang="en-US"/>
                    </a:p>
                  </a:txBody>
                  <a:tcPr/>
                </a:tc>
              </a:tr>
              <a:tr h="43338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Host</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Logical processors on hardware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320</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378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Physical memory </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 TB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1857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processors per host</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512</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2,048</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2396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machine</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processors per virtual machine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52356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Memory per virtual machine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 GB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52356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disk capacity</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 TB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32x</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7376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Active virtual machines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384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1,024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2.7×</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0781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Cluster</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Nodes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378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machines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1,000</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8,000</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bl>
          </a:graphicData>
        </a:graphic>
      </p:graphicFrame>
      <p:sp>
        <p:nvSpPr>
          <p:cNvPr id="24644" name="Slide Number Placeholder 5"/>
          <p:cNvSpPr txBox="1">
            <a:spLocks noGrp="1"/>
          </p:cNvSpPr>
          <p:nvPr/>
        </p:nvSpPr>
        <p:spPr bwMode="auto">
          <a:xfrm>
            <a:off x="9319225" y="6362715"/>
            <a:ext cx="2895062" cy="484529"/>
          </a:xfrm>
          <a:prstGeom prst="rect">
            <a:avLst/>
          </a:prstGeom>
          <a:noFill/>
          <a:ln w="9525">
            <a:noFill/>
            <a:miter lim="800000"/>
            <a:headEnd/>
            <a:tailEnd/>
          </a:ln>
        </p:spPr>
        <p:txBody>
          <a:bodyPr lIns="110738" tIns="55371" rIns="110738" bIns="55371" anchor="b"/>
          <a:lstStyle/>
          <a:p>
            <a:pPr algn="r" defTabSz="1107717"/>
            <a:fld id="{9A7972E4-1320-47BE-97C5-AC1FE1F6B19F}" type="slidenum">
              <a:rPr lang="en-US" sz="1103">
                <a:solidFill>
                  <a:schemeClr val="accent2"/>
                </a:solidFill>
              </a:rPr>
              <a:pPr algn="r" defTabSz="1107717"/>
              <a:t>6</a:t>
            </a:fld>
            <a:endParaRPr lang="en-US" sz="1103" dirty="0">
              <a:solidFill>
                <a:schemeClr val="accent2"/>
              </a:solidFill>
            </a:endParaRPr>
          </a:p>
        </p:txBody>
      </p:sp>
    </p:spTree>
    <p:custDataLst>
      <p:tags r:id="rId1"/>
    </p:custDataLst>
    <p:extLst>
      <p:ext uri="{BB962C8B-B14F-4D97-AF65-F5344CB8AC3E}">
        <p14:creationId xmlns:p14="http://schemas.microsoft.com/office/powerpoint/2010/main" val="24203079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 Hyper-V Server 2012 Q&amp;A (1/2)</a:t>
            </a:r>
            <a:endParaRPr lang="en-US" dirty="0"/>
          </a:p>
        </p:txBody>
      </p:sp>
      <p:sp>
        <p:nvSpPr>
          <p:cNvPr id="8" name="Content Placeholder 7"/>
          <p:cNvSpPr>
            <a:spLocks noGrp="1"/>
          </p:cNvSpPr>
          <p:nvPr>
            <p:ph idx="4294967295"/>
          </p:nvPr>
        </p:nvSpPr>
        <p:spPr>
          <a:xfrm>
            <a:off x="531951" y="1476624"/>
            <a:ext cx="11370961" cy="5129319"/>
          </a:xfrm>
          <a:prstGeom prst="rect">
            <a:avLst/>
          </a:prstGeom>
        </p:spPr>
        <p:txBody>
          <a:bodyPr>
            <a:normAutofit fontScale="92500" lnSpcReduction="10000"/>
          </a:bodyPr>
          <a:lstStyle/>
          <a:p>
            <a:pPr>
              <a:lnSpc>
                <a:spcPct val="110000"/>
              </a:lnSpc>
            </a:pPr>
            <a:r>
              <a:rPr lang="en-US" dirty="0" smtClean="0"/>
              <a:t>Is this an evaluation version? Is their Activation?</a:t>
            </a:r>
          </a:p>
          <a:p>
            <a:pPr lvl="1">
              <a:lnSpc>
                <a:spcPct val="110000"/>
              </a:lnSpc>
            </a:pPr>
            <a:r>
              <a:rPr lang="en-US" dirty="0" smtClean="0"/>
              <a:t>No and No. Enterprise class hypervisor for everyone.</a:t>
            </a:r>
          </a:p>
          <a:p>
            <a:pPr>
              <a:lnSpc>
                <a:spcPct val="110000"/>
              </a:lnSpc>
            </a:pPr>
            <a:r>
              <a:rPr lang="en-US" dirty="0" smtClean="0"/>
              <a:t>Is this supported in production?</a:t>
            </a:r>
          </a:p>
          <a:p>
            <a:pPr lvl="1">
              <a:lnSpc>
                <a:spcPct val="110000"/>
              </a:lnSpc>
            </a:pPr>
            <a:r>
              <a:rPr lang="en-US" dirty="0" smtClean="0"/>
              <a:t>Yes, since day one.</a:t>
            </a:r>
          </a:p>
          <a:p>
            <a:pPr>
              <a:lnSpc>
                <a:spcPct val="110000"/>
              </a:lnSpc>
            </a:pPr>
            <a:r>
              <a:rPr lang="en-US" dirty="0" smtClean="0"/>
              <a:t>Does Hyper-V Server have reduced/limited scale?</a:t>
            </a:r>
          </a:p>
          <a:p>
            <a:pPr lvl="1">
              <a:lnSpc>
                <a:spcPct val="110000"/>
              </a:lnSpc>
            </a:pPr>
            <a:r>
              <a:rPr lang="en-US" dirty="0" smtClean="0"/>
              <a:t>No.</a:t>
            </a:r>
          </a:p>
          <a:p>
            <a:pPr>
              <a:lnSpc>
                <a:spcPct val="110000"/>
              </a:lnSpc>
            </a:pPr>
            <a:r>
              <a:rPr lang="en-US" dirty="0"/>
              <a:t>Is System Center required </a:t>
            </a:r>
            <a:r>
              <a:rPr lang="en-US" dirty="0" smtClean="0"/>
              <a:t>for Live </a:t>
            </a:r>
            <a:r>
              <a:rPr lang="en-US" dirty="0"/>
              <a:t>Migration or Live Storage Migrate VMs?</a:t>
            </a:r>
          </a:p>
          <a:p>
            <a:pPr lvl="1">
              <a:lnSpc>
                <a:spcPct val="110000"/>
              </a:lnSpc>
            </a:pPr>
            <a:r>
              <a:rPr lang="en-US" dirty="0"/>
              <a:t>No. </a:t>
            </a:r>
            <a:r>
              <a:rPr lang="en-US" dirty="0" smtClean="0"/>
              <a:t>You can manage using free </a:t>
            </a:r>
            <a:r>
              <a:rPr lang="en-US" dirty="0"/>
              <a:t>RSAT </a:t>
            </a:r>
            <a:r>
              <a:rPr lang="en-US" dirty="0" smtClean="0"/>
              <a:t>tools, or System Center or </a:t>
            </a:r>
            <a:r>
              <a:rPr lang="en-US" dirty="0"/>
              <a:t>via </a:t>
            </a:r>
            <a:r>
              <a:rPr lang="en-US" dirty="0" smtClean="0"/>
              <a:t>PowerShell</a:t>
            </a:r>
            <a:endParaRPr lang="en-US" dirty="0"/>
          </a:p>
        </p:txBody>
      </p:sp>
      <p:sp>
        <p:nvSpPr>
          <p:cNvPr id="9" name="Icon-Social"/>
          <p:cNvSpPr>
            <a:spLocks noEditPoints="1"/>
          </p:cNvSpPr>
          <p:nvPr/>
        </p:nvSpPr>
        <p:spPr bwMode="auto">
          <a:xfrm>
            <a:off x="11165020" y="6139639"/>
            <a:ext cx="959351" cy="687452"/>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9" tIns="46615" rIns="93229" bIns="46615"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202945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 Hyper-V Server 2012 Q&amp;A (2/2)</a:t>
            </a:r>
            <a:endParaRPr lang="en-US" dirty="0"/>
          </a:p>
        </p:txBody>
      </p:sp>
      <p:sp>
        <p:nvSpPr>
          <p:cNvPr id="8" name="Content Placeholder 7"/>
          <p:cNvSpPr>
            <a:spLocks noGrp="1"/>
          </p:cNvSpPr>
          <p:nvPr>
            <p:ph idx="4294967295"/>
          </p:nvPr>
        </p:nvSpPr>
        <p:spPr>
          <a:xfrm>
            <a:off x="531951" y="1476620"/>
            <a:ext cx="11370961" cy="5006744"/>
          </a:xfrm>
          <a:prstGeom prst="rect">
            <a:avLst/>
          </a:prstGeom>
        </p:spPr>
        <p:txBody>
          <a:bodyPr>
            <a:normAutofit fontScale="92500" lnSpcReduction="20000"/>
          </a:bodyPr>
          <a:lstStyle/>
          <a:p>
            <a:pPr>
              <a:lnSpc>
                <a:spcPct val="100000"/>
              </a:lnSpc>
            </a:pPr>
            <a:r>
              <a:rPr lang="en-US" dirty="0" smtClean="0"/>
              <a:t>Is clustering included with Hyper-V Server 2012?</a:t>
            </a:r>
          </a:p>
          <a:p>
            <a:pPr lvl="1">
              <a:lnSpc>
                <a:spcPct val="100000"/>
              </a:lnSpc>
            </a:pPr>
            <a:r>
              <a:rPr lang="en-US" dirty="0" smtClean="0"/>
              <a:t>Yes. It has been since Hyper-V Server 2008 R2.</a:t>
            </a:r>
          </a:p>
          <a:p>
            <a:pPr>
              <a:lnSpc>
                <a:spcPct val="100000"/>
              </a:lnSpc>
            </a:pPr>
            <a:r>
              <a:rPr lang="en-US" dirty="0" smtClean="0"/>
              <a:t>Does Hyper-V Server include Live Migration?</a:t>
            </a:r>
          </a:p>
          <a:p>
            <a:pPr lvl="1">
              <a:lnSpc>
                <a:spcPct val="100000"/>
              </a:lnSpc>
            </a:pPr>
            <a:r>
              <a:rPr lang="en-US" dirty="0" smtClean="0"/>
              <a:t>Yes. Yes. Yes.</a:t>
            </a:r>
          </a:p>
          <a:p>
            <a:pPr>
              <a:lnSpc>
                <a:spcPct val="100000"/>
              </a:lnSpc>
            </a:pPr>
            <a:r>
              <a:rPr lang="en-US" dirty="0" smtClean="0"/>
              <a:t>Shared Nothing Live Migration?	</a:t>
            </a:r>
          </a:p>
          <a:p>
            <a:pPr lvl="1">
              <a:lnSpc>
                <a:spcPct val="100000"/>
              </a:lnSpc>
            </a:pPr>
            <a:r>
              <a:rPr lang="en-US" dirty="0" smtClean="0"/>
              <a:t>Yes. Yes. Yes.</a:t>
            </a:r>
          </a:p>
          <a:p>
            <a:pPr>
              <a:lnSpc>
                <a:spcPct val="100000"/>
              </a:lnSpc>
            </a:pPr>
            <a:r>
              <a:rPr lang="en-US" dirty="0" smtClean="0"/>
              <a:t>Does </a:t>
            </a:r>
            <a:r>
              <a:rPr lang="en-US" dirty="0"/>
              <a:t>Hyper-V Server include </a:t>
            </a:r>
            <a:r>
              <a:rPr lang="en-US" dirty="0" smtClean="0"/>
              <a:t>the Extensible Switch?</a:t>
            </a:r>
          </a:p>
          <a:p>
            <a:pPr lvl="1">
              <a:lnSpc>
                <a:spcPct val="100000"/>
              </a:lnSpc>
            </a:pPr>
            <a:r>
              <a:rPr lang="en-US" dirty="0" smtClean="0"/>
              <a:t>Yes. Yes. Yes.</a:t>
            </a:r>
          </a:p>
          <a:p>
            <a:pPr>
              <a:lnSpc>
                <a:spcPct val="100000"/>
              </a:lnSpc>
            </a:pPr>
            <a:r>
              <a:rPr lang="en-US" dirty="0" smtClean="0"/>
              <a:t>Does </a:t>
            </a:r>
            <a:r>
              <a:rPr lang="en-US" dirty="0"/>
              <a:t>Hyper-V Server include </a:t>
            </a:r>
            <a:r>
              <a:rPr lang="en-US" dirty="0" smtClean="0"/>
              <a:t>Hyper-V Replica?</a:t>
            </a:r>
          </a:p>
          <a:p>
            <a:pPr lvl="1">
              <a:lnSpc>
                <a:spcPct val="100000"/>
              </a:lnSpc>
            </a:pPr>
            <a:r>
              <a:rPr lang="en-US" dirty="0" smtClean="0"/>
              <a:t>Yes. Yes. Yes.</a:t>
            </a:r>
          </a:p>
        </p:txBody>
      </p:sp>
      <p:sp>
        <p:nvSpPr>
          <p:cNvPr id="9" name="Icon-Social"/>
          <p:cNvSpPr>
            <a:spLocks noEditPoints="1"/>
          </p:cNvSpPr>
          <p:nvPr/>
        </p:nvSpPr>
        <p:spPr bwMode="auto">
          <a:xfrm>
            <a:off x="11165020" y="6139639"/>
            <a:ext cx="959351" cy="687452"/>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9" tIns="46615" rIns="93229" bIns="46615"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1466471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500"/>
                                        <p:tgtEl>
                                          <p:spTgt spid="8">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1951" y="233150"/>
            <a:ext cx="11370961" cy="565027"/>
          </a:xfrm>
        </p:spPr>
        <p:txBody>
          <a:bodyPr/>
          <a:lstStyle/>
          <a:p>
            <a:r>
              <a:rPr lang="pt-BR" sz="4080" dirty="0"/>
              <a:t>Microsoft Hyper-V Server 2012</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370311455"/>
              </p:ext>
            </p:extLst>
          </p:nvPr>
        </p:nvGraphicFramePr>
        <p:xfrm>
          <a:off x="234032" y="1010323"/>
          <a:ext cx="11812977" cy="5125443"/>
        </p:xfrm>
        <a:graphic>
          <a:graphicData uri="http://schemas.openxmlformats.org/drawingml/2006/table">
            <a:tbl>
              <a:tblPr>
                <a:tableStyleId>{D113A9D2-9D6B-4929-AA2D-F23B5EE8CBE7}</a:tableStyleId>
              </a:tblPr>
              <a:tblGrid>
                <a:gridCol w="3937659"/>
                <a:gridCol w="3937659"/>
                <a:gridCol w="3937659"/>
              </a:tblGrid>
              <a:tr h="410236">
                <a:tc>
                  <a:txBody>
                    <a:bodyPr/>
                    <a:lstStyle/>
                    <a:p>
                      <a:pPr algn="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effectLst>
                            <a:outerShdw blurRad="38100" dist="38100" dir="2700000" algn="tl">
                              <a:srgbClr val="000000">
                                <a:alpha val="43137"/>
                              </a:srgbClr>
                            </a:outerShdw>
                          </a:effectLst>
                        </a:rPr>
                        <a:t>VMware </a:t>
                      </a:r>
                      <a:r>
                        <a:rPr lang="en-US" sz="1400" b="1" dirty="0" err="1" smtClean="0">
                          <a:effectLst>
                            <a:outerShdw blurRad="38100" dist="38100" dir="2700000" algn="tl">
                              <a:srgbClr val="000000">
                                <a:alpha val="43137"/>
                              </a:srgbClr>
                            </a:outerShdw>
                          </a:effectLst>
                        </a:rPr>
                        <a:t>ESXi</a:t>
                      </a: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effectLst>
                            <a:outerShdw blurRad="38100" dist="38100" dir="2700000" algn="tl">
                              <a:srgbClr val="000000">
                                <a:alpha val="43137"/>
                              </a:srgbClr>
                            </a:outerShdw>
                          </a:effectLst>
                        </a:rPr>
                        <a:t>Microsoft</a:t>
                      </a:r>
                      <a:r>
                        <a:rPr lang="en-US" sz="1400" b="1" baseline="0" dirty="0" smtClean="0">
                          <a:effectLst>
                            <a:outerShdw blurRad="38100" dist="38100" dir="2700000" algn="tl">
                              <a:srgbClr val="000000">
                                <a:alpha val="43137"/>
                              </a:srgbClr>
                            </a:outerShdw>
                          </a:effectLst>
                        </a:rPr>
                        <a:t> Hyper-V Server 2012</a:t>
                      </a: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921">
                <a:tc>
                  <a:txBody>
                    <a:bodyPr/>
                    <a:lstStyle/>
                    <a:p>
                      <a:pPr algn="r"/>
                      <a:r>
                        <a:rPr lang="en-US" sz="1400" dirty="0" smtClean="0">
                          <a:effectLst>
                            <a:outerShdw blurRad="38100" dist="38100" dir="2700000" algn="tl">
                              <a:srgbClr val="000000">
                                <a:alpha val="43137"/>
                              </a:srgbClr>
                            </a:outerShdw>
                          </a:effectLst>
                        </a:rPr>
                        <a:t>Cost: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Free</a:t>
                      </a:r>
                      <a:r>
                        <a:rPr lang="en-US" sz="1400" baseline="0" dirty="0" smtClean="0">
                          <a:effectLst>
                            <a:outerShdw blurRad="38100" dist="38100" dir="2700000" algn="tl">
                              <a:srgbClr val="000000">
                                <a:alpha val="43137"/>
                              </a:srgbClr>
                            </a:outerShdw>
                          </a:effectLst>
                        </a:rPr>
                        <a:t> Download</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Free</a:t>
                      </a:r>
                      <a:r>
                        <a:rPr lang="en-US" sz="1400" baseline="0" dirty="0" smtClean="0">
                          <a:effectLst>
                            <a:outerShdw blurRad="38100" dist="38100" dir="2700000" algn="tl">
                              <a:srgbClr val="000000">
                                <a:alpha val="43137"/>
                              </a:srgbClr>
                            </a:outerShdw>
                          </a:effectLst>
                        </a:rPr>
                        <a:t> Download</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557921">
                <a:tc>
                  <a:txBody>
                    <a:bodyPr/>
                    <a:lstStyle/>
                    <a:p>
                      <a:pPr algn="r"/>
                      <a:r>
                        <a:rPr lang="en-US" sz="1400" dirty="0" smtClean="0">
                          <a:effectLst>
                            <a:outerShdw blurRad="38100" dist="38100" dir="2700000" algn="tl">
                              <a:srgbClr val="000000">
                                <a:alpha val="43137"/>
                              </a:srgbClr>
                            </a:outerShdw>
                          </a:effectLst>
                        </a:rPr>
                        <a:t>Physical</a:t>
                      </a:r>
                      <a:r>
                        <a:rPr lang="en-US" sz="1400" baseline="0" dirty="0" smtClean="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Processor</a:t>
                      </a:r>
                      <a:r>
                        <a:rPr lang="en-US" sz="1400" baseline="0" dirty="0" smtClean="0">
                          <a:effectLst>
                            <a:outerShdw blurRad="38100" dist="38100" dir="2700000" algn="tl">
                              <a:srgbClr val="000000">
                                <a:alpha val="43137"/>
                              </a:srgbClr>
                            </a:outerShdw>
                          </a:effectLst>
                        </a:rPr>
                        <a:t> Support: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Can’t find, but irrelevant,</a:t>
                      </a:r>
                      <a:r>
                        <a:rPr lang="en-US" sz="1400" baseline="0" dirty="0" smtClean="0">
                          <a:effectLst>
                            <a:outerShdw blurRad="38100" dist="38100" dir="2700000" algn="tl">
                              <a:srgbClr val="000000">
                                <a:alpha val="43137"/>
                              </a:srgbClr>
                            </a:outerShdw>
                          </a:effectLst>
                        </a:rPr>
                        <a:t> limited by host memory restriction.</a:t>
                      </a:r>
                      <a:endParaRPr lang="en-US" sz="1400"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Up</a:t>
                      </a:r>
                      <a:r>
                        <a:rPr lang="en-US" sz="1400" baseline="0" dirty="0" smtClean="0">
                          <a:effectLst>
                            <a:outerShdw blurRad="38100" dist="38100" dir="2700000" algn="tl">
                              <a:srgbClr val="000000">
                                <a:alpha val="43137"/>
                              </a:srgbClr>
                            </a:outerShdw>
                          </a:effectLst>
                        </a:rPr>
                        <a:t> to 64</a:t>
                      </a:r>
                      <a:r>
                        <a:rPr lang="en-US" sz="1400" dirty="0" smtClean="0">
                          <a:effectLst>
                            <a:outerShdw blurRad="38100" dist="38100" dir="2700000" algn="tl">
                              <a:srgbClr val="000000">
                                <a:alpha val="43137"/>
                              </a:srgbClr>
                            </a:outerShdw>
                          </a:effectLst>
                        </a:rPr>
                        <a:t> processors</a:t>
                      </a:r>
                      <a:endParaRPr lang="en-US" sz="1400" baseline="0"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18142">
                <a:tc>
                  <a:txBody>
                    <a:bodyPr/>
                    <a:lstStyle/>
                    <a:p>
                      <a:pPr algn="r"/>
                      <a:r>
                        <a:rPr lang="en-US" sz="1400" dirty="0" smtClean="0">
                          <a:effectLst>
                            <a:outerShdw blurRad="38100" dist="38100" dir="2700000" algn="tl">
                              <a:srgbClr val="000000">
                                <a:alpha val="43137"/>
                              </a:srgbClr>
                            </a:outerShdw>
                          </a:effectLst>
                        </a:rPr>
                        <a:t>Physical Memory Support: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Up to 32</a:t>
                      </a:r>
                      <a:r>
                        <a:rPr lang="en-US" sz="1400" baseline="0" dirty="0" smtClean="0">
                          <a:effectLst>
                            <a:outerShdw blurRad="38100" dist="38100" dir="2700000" algn="tl">
                              <a:srgbClr val="000000">
                                <a:alpha val="43137"/>
                              </a:srgbClr>
                            </a:outerShdw>
                          </a:effectLst>
                        </a:rPr>
                        <a:t> GB per server</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Up to 4</a:t>
                      </a:r>
                      <a:r>
                        <a:rPr lang="en-US" sz="1400" baseline="0" dirty="0" smtClean="0">
                          <a:effectLst>
                            <a:outerShdw blurRad="38100" dist="38100" dir="2700000" algn="tl">
                              <a:srgbClr val="000000">
                                <a:alpha val="43137"/>
                              </a:srgbClr>
                            </a:outerShdw>
                          </a:effectLst>
                        </a:rPr>
                        <a:t> TB per server</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47987">
                <a:tc>
                  <a:txBody>
                    <a:bodyPr/>
                    <a:lstStyle/>
                    <a:p>
                      <a:pPr algn="r"/>
                      <a:r>
                        <a:rPr lang="en-US" sz="1400" dirty="0" smtClean="0">
                          <a:effectLst>
                            <a:outerShdw blurRad="38100" dist="38100" dir="2700000" algn="tl">
                              <a:srgbClr val="000000">
                                <a:alpha val="43137"/>
                              </a:srgbClr>
                            </a:outerShdw>
                          </a:effectLst>
                        </a:rPr>
                        <a:t>Virtual Processors</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i="0" dirty="0" smtClean="0">
                          <a:effectLst>
                            <a:outerShdw blurRad="38100" dist="38100" dir="2700000" algn="tl">
                              <a:srgbClr val="000000">
                                <a:alpha val="43137"/>
                              </a:srgbClr>
                            </a:outerShdw>
                          </a:effectLst>
                        </a:rPr>
                        <a:t>Up</a:t>
                      </a:r>
                      <a:r>
                        <a:rPr lang="en-US" sz="1400" i="0" baseline="0" dirty="0" smtClean="0">
                          <a:effectLst>
                            <a:outerShdw blurRad="38100" dist="38100" dir="2700000" algn="tl">
                              <a:srgbClr val="000000">
                                <a:alpha val="43137"/>
                              </a:srgbClr>
                            </a:outerShdw>
                          </a:effectLst>
                        </a:rPr>
                        <a:t> to 4 per VM</a:t>
                      </a:r>
                      <a:endParaRPr lang="en-US" sz="1400" i="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i="0" dirty="0" smtClean="0">
                          <a:effectLst>
                            <a:outerShdw blurRad="38100" dist="38100" dir="2700000" algn="tl">
                              <a:srgbClr val="000000">
                                <a:alpha val="43137"/>
                              </a:srgbClr>
                            </a:outerShdw>
                          </a:effectLst>
                        </a:rPr>
                        <a:t>Up</a:t>
                      </a:r>
                      <a:r>
                        <a:rPr lang="en-US" sz="1400" i="0" baseline="0" dirty="0" smtClean="0">
                          <a:effectLst>
                            <a:outerShdw blurRad="38100" dist="38100" dir="2700000" algn="tl">
                              <a:srgbClr val="000000">
                                <a:alpha val="43137"/>
                              </a:srgbClr>
                            </a:outerShdw>
                          </a:effectLst>
                        </a:rPr>
                        <a:t> to 64 per VM</a:t>
                      </a:r>
                      <a:endParaRPr lang="en-US" sz="1400" i="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27883">
                <a:tc>
                  <a:txBody>
                    <a:bodyPr/>
                    <a:lstStyle/>
                    <a:p>
                      <a:pPr algn="r"/>
                      <a:r>
                        <a:rPr lang="en-US" sz="1400" dirty="0" smtClean="0">
                          <a:effectLst>
                            <a:outerShdw blurRad="38100" dist="38100" dir="2700000" algn="tl">
                              <a:srgbClr val="000000">
                                <a:alpha val="43137"/>
                              </a:srgbClr>
                            </a:outerShdw>
                          </a:effectLst>
                        </a:rPr>
                        <a:t>Virtual Machine Memory Support: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Limited by host max</a:t>
                      </a:r>
                      <a:r>
                        <a:rPr lang="en-US" sz="1400" baseline="0" dirty="0" smtClean="0">
                          <a:effectLst>
                            <a:outerShdw blurRad="38100" dist="38100" dir="2700000" algn="tl">
                              <a:srgbClr val="000000">
                                <a:alpha val="43137"/>
                              </a:srgbClr>
                            </a:outerShdw>
                          </a:effectLst>
                        </a:rPr>
                        <a:t> support of 32 GB</a:t>
                      </a:r>
                      <a:endParaRPr lang="en-US" sz="1400" i="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1 TB of memory per VM</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72729">
                <a:tc>
                  <a:txBody>
                    <a:bodyPr/>
                    <a:lstStyle/>
                    <a:p>
                      <a:pPr algn="r"/>
                      <a:r>
                        <a:rPr lang="en-US" sz="1400" dirty="0" smtClean="0">
                          <a:effectLst>
                            <a:outerShdw blurRad="38100" dist="38100" dir="2700000" algn="tl">
                              <a:srgbClr val="000000">
                                <a:alpha val="43137"/>
                              </a:srgbClr>
                            </a:outerShdw>
                          </a:effectLst>
                        </a:rPr>
                        <a:t>Live Migration/High Availability:</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endParaRPr lang="en-US" sz="1400" b="1"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08449">
                <a:tc>
                  <a:txBody>
                    <a:bodyPr/>
                    <a:lstStyle/>
                    <a:p>
                      <a:pPr algn="r"/>
                      <a:r>
                        <a:rPr lang="en-US" sz="1400" baseline="0" dirty="0" smtClean="0">
                          <a:effectLst>
                            <a:outerShdw blurRad="38100" dist="38100" dir="2700000" algn="tl">
                              <a:srgbClr val="000000">
                                <a:alpha val="43137"/>
                              </a:srgbClr>
                            </a:outerShdw>
                          </a:effectLst>
                        </a:rPr>
                        <a:t>Live Storage Migration</a:t>
                      </a:r>
                      <a:r>
                        <a:rPr lang="en-US" sz="1400" dirty="0" smtClean="0">
                          <a:effectLst>
                            <a:outerShdw blurRad="38100" dist="38100" dir="2700000" algn="tl">
                              <a:srgbClr val="000000">
                                <a:alpha val="43137"/>
                              </a:srgbClr>
                            </a:outerShdw>
                          </a:effectLst>
                        </a:rPr>
                        <a: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endParaRPr lang="en-US" sz="1400" b="0"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08449">
                <a:tc>
                  <a:txBody>
                    <a:bodyPr/>
                    <a:lstStyle/>
                    <a:p>
                      <a:pPr algn="r"/>
                      <a:r>
                        <a:rPr lang="en-US" sz="1400" dirty="0" smtClean="0">
                          <a:effectLst>
                            <a:outerShdw blurRad="38100" dist="38100" dir="2700000" algn="tl">
                              <a:srgbClr val="000000">
                                <a:alpha val="43137"/>
                              </a:srgbClr>
                            </a:outerShdw>
                          </a:effectLst>
                        </a:rPr>
                        <a:t>Shared</a:t>
                      </a:r>
                      <a:r>
                        <a:rPr lang="en-US" sz="1400" baseline="0" dirty="0" smtClean="0">
                          <a:effectLst>
                            <a:outerShdw blurRad="38100" dist="38100" dir="2700000" algn="tl">
                              <a:srgbClr val="000000">
                                <a:alpha val="43137"/>
                              </a:srgbClr>
                            </a:outerShdw>
                          </a:effectLst>
                        </a:rPr>
                        <a:t> Nothing Live Migration</a:t>
                      </a:r>
                      <a:r>
                        <a:rPr lang="en-US" sz="1400" dirty="0" smtClean="0">
                          <a:effectLst>
                            <a:outerShdw blurRad="38100" dist="38100" dir="2700000" algn="tl">
                              <a:srgbClr val="000000">
                                <a:alpha val="43137"/>
                              </a:srgbClr>
                            </a:outerShdw>
                          </a:effectLst>
                        </a:rPr>
                        <a: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effectLst>
                            <a:outerShdw blurRad="38100" dist="38100" dir="2700000" algn="tl">
                              <a:srgbClr val="000000">
                                <a:alpha val="43137"/>
                              </a:srgbClr>
                            </a:outerShdw>
                          </a:effectLst>
                        </a:rPr>
                        <a:t>No</a:t>
                      </a:r>
                      <a:endParaRPr lang="en-US" sz="1400" b="1"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endParaRPr lang="en-US" sz="1400" b="1" dirty="0" smtClean="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313458">
                <a:tc>
                  <a:txBody>
                    <a:bodyPr/>
                    <a:lstStyle/>
                    <a:p>
                      <a:pPr algn="r"/>
                      <a:r>
                        <a:rPr lang="en-US" sz="1400" dirty="0" smtClean="0">
                          <a:effectLst>
                            <a:outerShdw blurRad="38100" dist="38100" dir="2700000" algn="tl">
                              <a:srgbClr val="000000">
                                <a:alpha val="43137"/>
                              </a:srgbClr>
                            </a:outerShdw>
                          </a:effectLst>
                        </a:rPr>
                        <a:t>Storage Virtualization</a:t>
                      </a:r>
                      <a:r>
                        <a:rPr lang="en-US" sz="1400" baseline="0" dirty="0" smtClean="0">
                          <a:effectLst>
                            <a:outerShdw blurRad="38100" dist="38100" dir="2700000" algn="tl">
                              <a:srgbClr val="000000">
                                <a:alpha val="43137"/>
                              </a:srgbClr>
                            </a:outerShdw>
                          </a:effectLst>
                        </a:rPr>
                        <a:t>:</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51134">
                <a:tc>
                  <a:txBody>
                    <a:bodyPr/>
                    <a:lstStyle/>
                    <a:p>
                      <a:pPr algn="r"/>
                      <a:r>
                        <a:rPr lang="en-US" sz="1400" dirty="0" smtClean="0">
                          <a:effectLst>
                            <a:outerShdw blurRad="38100" dist="38100" dir="2700000" algn="tl">
                              <a:srgbClr val="000000">
                                <a:alpha val="43137"/>
                              </a:srgbClr>
                            </a:outerShdw>
                          </a:effectLst>
                        </a:rPr>
                        <a:t>VM Replicatio</a:t>
                      </a:r>
                      <a:r>
                        <a:rPr lang="en-US" sz="1400" baseline="0" dirty="0" smtClean="0">
                          <a:effectLst>
                            <a:outerShdw blurRad="38100" dist="38100" dir="2700000" algn="tl">
                              <a:srgbClr val="000000">
                                <a:alpha val="43137"/>
                              </a:srgbClr>
                            </a:outerShdw>
                          </a:effectLst>
                        </a:rPr>
                        <a:t>n</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 Hyper-V Replica</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r h="451134">
                <a:tc>
                  <a:txBody>
                    <a:bodyPr/>
                    <a:lstStyle/>
                    <a:p>
                      <a:pPr algn="r"/>
                      <a:r>
                        <a:rPr lang="en-US" sz="1400" dirty="0" smtClean="0">
                          <a:effectLst>
                            <a:outerShdw blurRad="38100" dist="38100" dir="2700000" algn="tl">
                              <a:srgbClr val="000000">
                                <a:alpha val="43137"/>
                              </a:srgbClr>
                            </a:outerShdw>
                          </a:effectLst>
                        </a:rPr>
                        <a:t>SR-IOV</a:t>
                      </a:r>
                      <a:r>
                        <a:rPr lang="en-US" sz="1400" baseline="0" dirty="0" smtClean="0">
                          <a:effectLst>
                            <a:outerShdw blurRad="38100" dist="38100" dir="2700000" algn="tl">
                              <a:srgbClr val="000000">
                                <a:alpha val="43137"/>
                              </a:srgbClr>
                            </a:outerShdw>
                          </a:effectLst>
                        </a:rPr>
                        <a:t> with Live Migration</a:t>
                      </a:r>
                      <a:endParaRPr lang="en-US" sz="1400" dirty="0">
                        <a:effectLst>
                          <a:outerShdw blurRad="38100" dist="38100" dir="2700000" algn="tl">
                            <a:srgbClr val="000000">
                              <a:alpha val="43137"/>
                            </a:srgbClr>
                          </a:outerShdw>
                        </a:effectLst>
                      </a:endParaRP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effectLst>
                            <a:outerShdw blurRad="38100" dist="38100" dir="2700000" algn="tl">
                              <a:srgbClr val="000000">
                                <a:alpha val="43137"/>
                              </a:srgbClr>
                            </a:outerShdw>
                          </a:effectLst>
                        </a:rPr>
                        <a:t>No</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400" dirty="0" smtClean="0">
                          <a:effectLst>
                            <a:outerShdw blurRad="38100" dist="38100" dir="2700000" algn="tl">
                              <a:srgbClr val="000000">
                                <a:alpha val="43137"/>
                              </a:srgbClr>
                            </a:outerShdw>
                          </a:effectLst>
                        </a:rPr>
                        <a:t>Yes</a:t>
                      </a:r>
                    </a:p>
                  </a:txBody>
                  <a:tcPr marL="114665" marR="114665"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r>
            </a:tbl>
          </a:graphicData>
        </a:graphic>
      </p:graphicFrame>
      <p:sp>
        <p:nvSpPr>
          <p:cNvPr id="3" name="Horizontal Scroll 2"/>
          <p:cNvSpPr/>
          <p:nvPr/>
        </p:nvSpPr>
        <p:spPr bwMode="auto">
          <a:xfrm>
            <a:off x="544900" y="6263533"/>
            <a:ext cx="11346674" cy="616691"/>
          </a:xfrm>
          <a:prstGeom prst="horizontalScroll">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a:r>
              <a:rPr lang="en-US" sz="2244" b="1" u="sng" dirty="0">
                <a:solidFill>
                  <a:srgbClr val="FFFFFF">
                    <a:alpha val="98824"/>
                  </a:srgbClr>
                </a:solidFill>
                <a:latin typeface="Segoe UI" pitchFamily="34" charset="0"/>
                <a:ea typeface="Segoe UI" pitchFamily="34" charset="0"/>
                <a:cs typeface="Segoe UI" pitchFamily="34" charset="0"/>
              </a:rPr>
              <a:t>HVS 2012: Customer Driven</a:t>
            </a:r>
            <a:r>
              <a:rPr lang="en-US" sz="2244" dirty="0">
                <a:solidFill>
                  <a:srgbClr val="FFFFFF">
                    <a:alpha val="98824"/>
                  </a:srgbClr>
                </a:solidFill>
                <a:latin typeface="Segoe UI" pitchFamily="34" charset="0"/>
                <a:ea typeface="Segoe UI" pitchFamily="34" charset="0"/>
                <a:cs typeface="Segoe UI" pitchFamily="34" charset="0"/>
              </a:rPr>
              <a:t>: More Features, Scale, Availability, Mobility…</a:t>
            </a:r>
          </a:p>
        </p:txBody>
      </p:sp>
    </p:spTree>
    <p:extLst>
      <p:ext uri="{BB962C8B-B14F-4D97-AF65-F5344CB8AC3E}">
        <p14:creationId xmlns:p14="http://schemas.microsoft.com/office/powerpoint/2010/main" val="1976149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51" y="233150"/>
            <a:ext cx="11370961" cy="621530"/>
          </a:xfrm>
        </p:spPr>
        <p:txBody>
          <a:bodyPr/>
          <a:lstStyle/>
          <a:p>
            <a:r>
              <a:rPr lang="en-US" sz="4800" dirty="0" smtClean="0"/>
              <a:t>VMware </a:t>
            </a:r>
            <a:r>
              <a:rPr lang="en-US" sz="4800" dirty="0" err="1" smtClean="0"/>
              <a:t>ESXi</a:t>
            </a:r>
            <a:r>
              <a:rPr lang="en-US" sz="4800" dirty="0" smtClean="0"/>
              <a:t> 5.1 </a:t>
            </a:r>
            <a:r>
              <a:rPr lang="en-US" sz="4800" dirty="0" err="1" smtClean="0"/>
              <a:t>vs</a:t>
            </a:r>
            <a:r>
              <a:rPr lang="en-US" sz="4800" dirty="0"/>
              <a:t> MS Hyper-V Server </a:t>
            </a:r>
            <a:r>
              <a:rPr lang="en-US" sz="4800" dirty="0" smtClean="0"/>
              <a:t>2012</a:t>
            </a:r>
            <a:endParaRPr lang="en-US" sz="4800" dirty="0"/>
          </a:p>
        </p:txBody>
      </p:sp>
      <p:sp>
        <p:nvSpPr>
          <p:cNvPr id="4" name="Content Placeholder 3"/>
          <p:cNvSpPr>
            <a:spLocks noGrp="1"/>
          </p:cNvSpPr>
          <p:nvPr>
            <p:ph sz="half" idx="2"/>
          </p:nvPr>
        </p:nvSpPr>
        <p:spPr>
          <a:xfrm>
            <a:off x="520481" y="2176075"/>
            <a:ext cx="5594163" cy="4014240"/>
          </a:xfrm>
        </p:spPr>
        <p:txBody>
          <a:bodyPr/>
          <a:lstStyle/>
          <a:p>
            <a:r>
              <a:rPr lang="en-US" dirty="0" smtClean="0"/>
              <a:t>Scale</a:t>
            </a:r>
          </a:p>
          <a:p>
            <a:pPr lvl="1"/>
            <a:r>
              <a:rPr lang="en-US" b="1" i="1" dirty="0" smtClean="0"/>
              <a:t>Limited</a:t>
            </a:r>
            <a:r>
              <a:rPr lang="en-US" dirty="0" smtClean="0"/>
              <a:t> to 4 </a:t>
            </a:r>
            <a:r>
              <a:rPr lang="en-US" dirty="0" err="1" smtClean="0"/>
              <a:t>vCPUs</a:t>
            </a:r>
            <a:r>
              <a:rPr lang="en-US" dirty="0" smtClean="0"/>
              <a:t> </a:t>
            </a:r>
            <a:r>
              <a:rPr lang="en-US" dirty="0"/>
              <a:t>in </a:t>
            </a:r>
            <a:r>
              <a:rPr lang="en-US" dirty="0" smtClean="0"/>
              <a:t>VM</a:t>
            </a:r>
          </a:p>
          <a:p>
            <a:pPr lvl="1"/>
            <a:r>
              <a:rPr lang="en-US" b="1" i="1" dirty="0" smtClean="0"/>
              <a:t>Limited</a:t>
            </a:r>
            <a:r>
              <a:rPr lang="en-US" dirty="0" smtClean="0"/>
              <a:t> Host </a:t>
            </a:r>
            <a:r>
              <a:rPr lang="en-US" dirty="0"/>
              <a:t>RAM </a:t>
            </a:r>
            <a:r>
              <a:rPr lang="en-US" dirty="0" smtClean="0"/>
              <a:t>to 32 GB</a:t>
            </a:r>
          </a:p>
          <a:p>
            <a:pPr lvl="1"/>
            <a:r>
              <a:rPr lang="en-US" b="1" i="1" dirty="0" smtClean="0"/>
              <a:t>Limited</a:t>
            </a:r>
            <a:r>
              <a:rPr lang="en-US" dirty="0" smtClean="0"/>
              <a:t> VM Memory Support</a:t>
            </a:r>
          </a:p>
          <a:p>
            <a:pPr lvl="1"/>
            <a:endParaRPr lang="en-US" dirty="0"/>
          </a:p>
          <a:p>
            <a:r>
              <a:rPr lang="en-US" u="sng" dirty="0" smtClean="0"/>
              <a:t>No </a:t>
            </a:r>
            <a:r>
              <a:rPr lang="en-US" u="sng" dirty="0"/>
              <a:t>Enterprise level features</a:t>
            </a:r>
          </a:p>
          <a:p>
            <a:pPr lvl="1"/>
            <a:r>
              <a:rPr lang="en-US" dirty="0"/>
              <a:t>No </a:t>
            </a:r>
            <a:r>
              <a:rPr lang="en-US" dirty="0" err="1" smtClean="0"/>
              <a:t>vMotion</a:t>
            </a:r>
            <a:endParaRPr lang="en-US" dirty="0" smtClean="0"/>
          </a:p>
          <a:p>
            <a:pPr lvl="1"/>
            <a:r>
              <a:rPr lang="en-US" dirty="0" smtClean="0"/>
              <a:t>No Storage </a:t>
            </a:r>
            <a:r>
              <a:rPr lang="en-US" dirty="0" err="1" smtClean="0"/>
              <a:t>vMotion</a:t>
            </a:r>
            <a:endParaRPr lang="en-US" dirty="0"/>
          </a:p>
          <a:p>
            <a:pPr lvl="1"/>
            <a:r>
              <a:rPr lang="en-US" dirty="0"/>
              <a:t>No High </a:t>
            </a:r>
            <a:r>
              <a:rPr lang="en-US" dirty="0" smtClean="0"/>
              <a:t>Availability</a:t>
            </a:r>
          </a:p>
          <a:p>
            <a:pPr lvl="1"/>
            <a:r>
              <a:rPr lang="en-US" dirty="0" smtClean="0"/>
              <a:t>No Extensible Switch</a:t>
            </a:r>
            <a:endParaRPr lang="en-US" dirty="0"/>
          </a:p>
          <a:p>
            <a:pPr lvl="1"/>
            <a:r>
              <a:rPr lang="en-US" dirty="0"/>
              <a:t>No </a:t>
            </a:r>
            <a:r>
              <a:rPr lang="en-US" dirty="0" smtClean="0"/>
              <a:t>VM Replication</a:t>
            </a:r>
            <a:endParaRPr lang="en-US" dirty="0"/>
          </a:p>
        </p:txBody>
      </p:sp>
      <p:sp>
        <p:nvSpPr>
          <p:cNvPr id="5" name="Text Placeholder 4"/>
          <p:cNvSpPr>
            <a:spLocks noGrp="1"/>
          </p:cNvSpPr>
          <p:nvPr>
            <p:ph type="body" sz="quarter" idx="3"/>
          </p:nvPr>
        </p:nvSpPr>
        <p:spPr>
          <a:xfrm>
            <a:off x="6307288" y="1254958"/>
            <a:ext cx="5595620" cy="537840"/>
          </a:xfrm>
        </p:spPr>
        <p:txBody>
          <a:bodyPr/>
          <a:lstStyle/>
          <a:p>
            <a:r>
              <a:rPr lang="en-US" dirty="0" smtClean="0"/>
              <a:t>Microsoft Hyper-V Server 2012</a:t>
            </a:r>
            <a:endParaRPr lang="en-US" dirty="0"/>
          </a:p>
        </p:txBody>
      </p:sp>
      <p:sp>
        <p:nvSpPr>
          <p:cNvPr id="6" name="Content Placeholder 5"/>
          <p:cNvSpPr>
            <a:spLocks noGrp="1"/>
          </p:cNvSpPr>
          <p:nvPr>
            <p:ph sz="quarter" idx="4"/>
          </p:nvPr>
        </p:nvSpPr>
        <p:spPr>
          <a:xfrm>
            <a:off x="6307290" y="2176075"/>
            <a:ext cx="5895154" cy="4787291"/>
          </a:xfrm>
        </p:spPr>
        <p:txBody>
          <a:bodyPr/>
          <a:lstStyle/>
          <a:p>
            <a:r>
              <a:rPr lang="en-US" dirty="0" smtClean="0"/>
              <a:t>Scale</a:t>
            </a:r>
          </a:p>
          <a:p>
            <a:pPr lvl="1"/>
            <a:r>
              <a:rPr lang="en-US" dirty="0" smtClean="0"/>
              <a:t>Up to </a:t>
            </a:r>
            <a:r>
              <a:rPr lang="en-US" b="1" dirty="0" smtClean="0"/>
              <a:t>64 VPs</a:t>
            </a:r>
            <a:r>
              <a:rPr lang="en-US" dirty="0" smtClean="0"/>
              <a:t> per VM</a:t>
            </a:r>
          </a:p>
          <a:p>
            <a:pPr lvl="1"/>
            <a:r>
              <a:rPr lang="en-US" dirty="0" smtClean="0"/>
              <a:t>Up to </a:t>
            </a:r>
            <a:r>
              <a:rPr lang="en-US" b="1" dirty="0" smtClean="0"/>
              <a:t>4 TB </a:t>
            </a:r>
            <a:r>
              <a:rPr lang="en-US" dirty="0" smtClean="0"/>
              <a:t>of memory per Host RAM</a:t>
            </a:r>
          </a:p>
          <a:p>
            <a:pPr lvl="1"/>
            <a:r>
              <a:rPr lang="en-US" dirty="0" smtClean="0"/>
              <a:t>Up to </a:t>
            </a:r>
            <a:r>
              <a:rPr lang="en-US" b="1" dirty="0" smtClean="0"/>
              <a:t>1 TB </a:t>
            </a:r>
            <a:r>
              <a:rPr lang="en-US" dirty="0" smtClean="0"/>
              <a:t>of memory per VM</a:t>
            </a:r>
          </a:p>
          <a:p>
            <a:pPr marL="0" indent="0">
              <a:buNone/>
            </a:pPr>
            <a:endParaRPr lang="en-US" dirty="0" smtClean="0"/>
          </a:p>
          <a:p>
            <a:r>
              <a:rPr lang="en-US" dirty="0" smtClean="0"/>
              <a:t>Enterprise level features </a:t>
            </a:r>
            <a:r>
              <a:rPr lang="en-US" b="1" i="1" dirty="0" smtClean="0"/>
              <a:t>included</a:t>
            </a:r>
          </a:p>
          <a:p>
            <a:pPr lvl="1"/>
            <a:r>
              <a:rPr lang="en-US" b="1" dirty="0" smtClean="0"/>
              <a:t>Shared </a:t>
            </a:r>
            <a:r>
              <a:rPr lang="en-US" b="1" dirty="0"/>
              <a:t>Nothing Live </a:t>
            </a:r>
            <a:r>
              <a:rPr lang="en-US" b="1" dirty="0" smtClean="0"/>
              <a:t>Migration</a:t>
            </a:r>
          </a:p>
          <a:p>
            <a:pPr lvl="1"/>
            <a:r>
              <a:rPr lang="en-US" b="1" dirty="0" smtClean="0"/>
              <a:t>Live Storage Migration</a:t>
            </a:r>
          </a:p>
          <a:p>
            <a:pPr lvl="1"/>
            <a:r>
              <a:rPr lang="en-US" b="1" dirty="0" smtClean="0"/>
              <a:t>High Availability via Clustering</a:t>
            </a:r>
          </a:p>
          <a:p>
            <a:pPr lvl="1"/>
            <a:r>
              <a:rPr lang="en-US" b="1" dirty="0" smtClean="0"/>
              <a:t>Hyper-V Replica (Unlimited VM Replication)</a:t>
            </a:r>
          </a:p>
          <a:p>
            <a:pPr lvl="1"/>
            <a:r>
              <a:rPr lang="en-US" b="1" dirty="0" smtClean="0"/>
              <a:t>Storage Spaces</a:t>
            </a:r>
          </a:p>
          <a:p>
            <a:pPr lvl="1"/>
            <a:r>
              <a:rPr lang="en-US" b="1" dirty="0" smtClean="0"/>
              <a:t>…much more…</a:t>
            </a:r>
          </a:p>
        </p:txBody>
      </p:sp>
      <p:sp>
        <p:nvSpPr>
          <p:cNvPr id="7" name="Text Placeholder 6"/>
          <p:cNvSpPr>
            <a:spLocks noGrp="1"/>
          </p:cNvSpPr>
          <p:nvPr>
            <p:ph type="body" idx="1"/>
          </p:nvPr>
        </p:nvSpPr>
        <p:spPr>
          <a:xfrm>
            <a:off x="531949" y="1254958"/>
            <a:ext cx="5595620" cy="537840"/>
          </a:xfrm>
        </p:spPr>
        <p:txBody>
          <a:bodyPr/>
          <a:lstStyle/>
          <a:p>
            <a:r>
              <a:rPr lang="en-US" dirty="0" smtClean="0"/>
              <a:t>VMware </a:t>
            </a:r>
            <a:r>
              <a:rPr lang="en-US" dirty="0" err="1" smtClean="0"/>
              <a:t>ESXi</a:t>
            </a:r>
            <a:r>
              <a:rPr lang="en-US" dirty="0" smtClean="0"/>
              <a:t> 5.1 (Free Version)</a:t>
            </a:r>
            <a:endParaRPr lang="en-US" dirty="0"/>
          </a:p>
        </p:txBody>
      </p:sp>
    </p:spTree>
    <p:extLst>
      <p:ext uri="{BB962C8B-B14F-4D97-AF65-F5344CB8AC3E}">
        <p14:creationId xmlns:p14="http://schemas.microsoft.com/office/powerpoint/2010/main" val="3912744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fade">
                                      <p:cBhvr>
                                        <p:cTn id="54" dur="500"/>
                                        <p:tgtEl>
                                          <p:spTgt spid="6">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fade">
                                      <p:cBhvr>
                                        <p:cTn id="57" dur="500"/>
                                        <p:tgtEl>
                                          <p:spTgt spid="6">
                                            <p:txEl>
                                              <p:pRg st="2" end="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500"/>
                                        <p:tgtEl>
                                          <p:spTgt spid="6">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500"/>
                                        <p:tgtEl>
                                          <p:spTgt spid="6">
                                            <p:txEl>
                                              <p:pRg st="5" end="5"/>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Effect transition="in" filter="fade">
                                      <p:cBhvr>
                                        <p:cTn id="68" dur="500"/>
                                        <p:tgtEl>
                                          <p:spTgt spid="6">
                                            <p:txEl>
                                              <p:pRg st="6" end="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500"/>
                                        <p:tgtEl>
                                          <p:spTgt spid="6">
                                            <p:txEl>
                                              <p:pRg st="7" end="7"/>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
                                            <p:txEl>
                                              <p:pRg st="8" end="8"/>
                                            </p:txEl>
                                          </p:spTgt>
                                        </p:tgtEl>
                                        <p:attrNameLst>
                                          <p:attrName>style.visibility</p:attrName>
                                        </p:attrNameLst>
                                      </p:cBhvr>
                                      <p:to>
                                        <p:strVal val="visible"/>
                                      </p:to>
                                    </p:set>
                                    <p:animEffect transition="in" filter="fade">
                                      <p:cBhvr>
                                        <p:cTn id="74" dur="500"/>
                                        <p:tgtEl>
                                          <p:spTgt spid="6">
                                            <p:txEl>
                                              <p:pRg st="8" end="8"/>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txEl>
                                              <p:pRg st="10" end="10"/>
                                            </p:txEl>
                                          </p:spTgt>
                                        </p:tgtEl>
                                        <p:attrNameLst>
                                          <p:attrName>style.visibility</p:attrName>
                                        </p:attrNameLst>
                                      </p:cBhvr>
                                      <p:to>
                                        <p:strVal val="visible"/>
                                      </p:to>
                                    </p:set>
                                    <p:animEffect transition="in" filter="fade">
                                      <p:cBhvr>
                                        <p:cTn id="80" dur="500"/>
                                        <p:tgtEl>
                                          <p:spTgt spid="6">
                                            <p:txEl>
                                              <p:pRg st="10" end="1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txEl>
                                              <p:pRg st="11" end="11"/>
                                            </p:txEl>
                                          </p:spTgt>
                                        </p:tgtEl>
                                        <p:attrNameLst>
                                          <p:attrName>style.visibility</p:attrName>
                                        </p:attrNameLst>
                                      </p:cBhvr>
                                      <p:to>
                                        <p:strVal val="visible"/>
                                      </p:to>
                                    </p:set>
                                    <p:animEffect transition="in" filter="fade">
                                      <p:cBhvr>
                                        <p:cTn id="8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One More Thing</a:t>
            </a:r>
            <a:r>
              <a:rPr lang="en-US" dirty="0" smtClean="0"/>
              <a:t>…</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59117966"/>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Announcing: Microsoft Hyper-V Server 2012 R2</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55773615"/>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MS Hyper-V Server 2012 R2</a:t>
            </a:r>
            <a:endParaRPr lang="en-US" dirty="0"/>
          </a:p>
        </p:txBody>
      </p:sp>
      <p:sp>
        <p:nvSpPr>
          <p:cNvPr id="3" name="Content Placeholder 2"/>
          <p:cNvSpPr>
            <a:spLocks noGrp="1"/>
          </p:cNvSpPr>
          <p:nvPr>
            <p:ph sz="half" idx="1"/>
          </p:nvPr>
        </p:nvSpPr>
        <p:spPr>
          <a:xfrm>
            <a:off x="529661" y="1476622"/>
            <a:ext cx="5597872" cy="4439292"/>
          </a:xfrm>
        </p:spPr>
        <p:txBody>
          <a:bodyPr/>
          <a:lstStyle/>
          <a:p>
            <a:r>
              <a:rPr lang="en-US" dirty="0" smtClean="0"/>
              <a:t>Generation 2 VMs</a:t>
            </a:r>
          </a:p>
          <a:p>
            <a:r>
              <a:rPr lang="en-US" dirty="0" smtClean="0"/>
              <a:t>Networking</a:t>
            </a:r>
          </a:p>
          <a:p>
            <a:pPr lvl="1"/>
            <a:r>
              <a:rPr lang="en-US" dirty="0" smtClean="0"/>
              <a:t>VM Network Protection</a:t>
            </a:r>
          </a:p>
          <a:p>
            <a:pPr lvl="1"/>
            <a:r>
              <a:rPr lang="en-US" dirty="0" smtClean="0"/>
              <a:t>Virtual RSS</a:t>
            </a:r>
            <a:endParaRPr lang="en-US" dirty="0"/>
          </a:p>
          <a:p>
            <a:r>
              <a:rPr lang="en-US" dirty="0" smtClean="0"/>
              <a:t>Storage</a:t>
            </a:r>
          </a:p>
          <a:p>
            <a:pPr lvl="1"/>
            <a:r>
              <a:rPr lang="en-US" dirty="0" smtClean="0"/>
              <a:t>Online Disk Resize</a:t>
            </a:r>
            <a:endParaRPr lang="en-US" dirty="0"/>
          </a:p>
          <a:p>
            <a:pPr lvl="1"/>
            <a:r>
              <a:rPr lang="en-US" dirty="0" smtClean="0"/>
              <a:t>Storage </a:t>
            </a:r>
            <a:r>
              <a:rPr lang="en-US" dirty="0" err="1" smtClean="0"/>
              <a:t>QoS</a:t>
            </a:r>
            <a:endParaRPr lang="en-US" dirty="0" smtClean="0"/>
          </a:p>
          <a:p>
            <a:pPr lvl="1"/>
            <a:r>
              <a:rPr lang="en-US" dirty="0" smtClean="0"/>
              <a:t>Shared VHDX</a:t>
            </a:r>
          </a:p>
          <a:p>
            <a:pPr lvl="1"/>
            <a:r>
              <a:rPr lang="en-US" dirty="0" smtClean="0"/>
              <a:t>Spaces Storage Tiering</a:t>
            </a:r>
          </a:p>
          <a:p>
            <a:pPr lvl="1"/>
            <a:endParaRPr lang="en-US" dirty="0" smtClean="0"/>
          </a:p>
        </p:txBody>
      </p:sp>
      <p:sp>
        <p:nvSpPr>
          <p:cNvPr id="4" name="Content Placeholder 3"/>
          <p:cNvSpPr>
            <a:spLocks noGrp="1"/>
          </p:cNvSpPr>
          <p:nvPr>
            <p:ph sz="half" idx="2"/>
          </p:nvPr>
        </p:nvSpPr>
        <p:spPr>
          <a:xfrm>
            <a:off x="6307324" y="1476622"/>
            <a:ext cx="5597872" cy="4432945"/>
          </a:xfrm>
        </p:spPr>
        <p:txBody>
          <a:bodyPr/>
          <a:lstStyle/>
          <a:p>
            <a:r>
              <a:rPr lang="en-US" dirty="0" smtClean="0"/>
              <a:t>Live Export</a:t>
            </a:r>
          </a:p>
          <a:p>
            <a:r>
              <a:rPr lang="en-US" dirty="0" smtClean="0"/>
              <a:t>Live </a:t>
            </a:r>
            <a:r>
              <a:rPr lang="en-US" dirty="0"/>
              <a:t>Migration</a:t>
            </a:r>
          </a:p>
          <a:p>
            <a:pPr lvl="1"/>
            <a:r>
              <a:rPr lang="en-US" dirty="0"/>
              <a:t>Compression</a:t>
            </a:r>
          </a:p>
          <a:p>
            <a:pPr lvl="1"/>
            <a:r>
              <a:rPr lang="en-US" dirty="0"/>
              <a:t>SMB Direct</a:t>
            </a:r>
          </a:p>
          <a:p>
            <a:r>
              <a:rPr lang="en-US" dirty="0"/>
              <a:t>Hyper-V Replica</a:t>
            </a:r>
          </a:p>
          <a:p>
            <a:pPr lvl="1"/>
            <a:r>
              <a:rPr lang="en-US" dirty="0"/>
              <a:t>Configurable </a:t>
            </a:r>
            <a:r>
              <a:rPr lang="en-US" dirty="0" smtClean="0"/>
              <a:t>Replication</a:t>
            </a:r>
          </a:p>
          <a:p>
            <a:pPr lvl="1"/>
            <a:r>
              <a:rPr lang="en-US" dirty="0" smtClean="0"/>
              <a:t>Tertiary Replication</a:t>
            </a:r>
          </a:p>
          <a:p>
            <a:pPr lvl="1"/>
            <a:r>
              <a:rPr lang="en-US" dirty="0" smtClean="0"/>
              <a:t>Manageable SCVMM &amp; Azure Recovery Manager</a:t>
            </a:r>
            <a:endParaRPr lang="en-US" dirty="0"/>
          </a:p>
          <a:p>
            <a:endParaRPr lang="en-US" dirty="0"/>
          </a:p>
        </p:txBody>
      </p:sp>
    </p:spTree>
    <p:extLst>
      <p:ext uri="{BB962C8B-B14F-4D97-AF65-F5344CB8AC3E}">
        <p14:creationId xmlns:p14="http://schemas.microsoft.com/office/powerpoint/2010/main" val="1548434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5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500"/>
                                        <p:tgtEl>
                                          <p:spTgt spid="4">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fade">
                                      <p:cBhvr>
                                        <p:cTn id="59" dur="500"/>
                                        <p:tgtEl>
                                          <p:spTgt spid="4">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500"/>
                                        <p:tgtEl>
                                          <p:spTgt spid="4">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Effect transition="in" filter="fade">
                                      <p:cBhvr>
                                        <p:cTn id="6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836990"/>
            <a:ext cx="11887200" cy="3320545"/>
          </a:xfrm>
        </p:spPr>
        <p:txBody>
          <a:bodyPr>
            <a:noAutofit/>
          </a:bodyPr>
          <a:lstStyle/>
          <a:p>
            <a:pPr algn="ctr"/>
            <a:r>
              <a:rPr lang="en-US" sz="6600" dirty="0"/>
              <a:t>“I’m getting ready to purchase new storage for cloud infrastructure. What should I look for</a:t>
            </a:r>
            <a:r>
              <a:rPr lang="en-US" sz="6600" dirty="0" smtClean="0"/>
              <a:t>?”</a:t>
            </a:r>
            <a:endParaRPr lang="en-US" sz="6600" dirty="0"/>
          </a:p>
        </p:txBody>
      </p:sp>
    </p:spTree>
    <p:extLst>
      <p:ext uri="{BB962C8B-B14F-4D97-AF65-F5344CB8AC3E}">
        <p14:creationId xmlns:p14="http://schemas.microsoft.com/office/powerpoint/2010/main" val="95615277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Based Storage Features to Look For:</a:t>
            </a:r>
            <a:endParaRPr lang="en-US" dirty="0"/>
          </a:p>
        </p:txBody>
      </p:sp>
      <p:sp>
        <p:nvSpPr>
          <p:cNvPr id="3" name="Content Placeholder 2"/>
          <p:cNvSpPr>
            <a:spLocks noGrp="1"/>
          </p:cNvSpPr>
          <p:nvPr>
            <p:ph sz="quarter" idx="10"/>
          </p:nvPr>
        </p:nvSpPr>
        <p:spPr>
          <a:xfrm>
            <a:off x="274638" y="1214438"/>
            <a:ext cx="11887200" cy="5101695"/>
          </a:xfrm>
        </p:spPr>
        <p:txBody>
          <a:bodyPr>
            <a:normAutofit fontScale="92500" lnSpcReduction="10000"/>
          </a:bodyPr>
          <a:lstStyle/>
          <a:p>
            <a:pPr>
              <a:lnSpc>
                <a:spcPct val="150000"/>
              </a:lnSpc>
            </a:pPr>
            <a:r>
              <a:rPr lang="en-US" dirty="0" smtClean="0"/>
              <a:t>SMB </a:t>
            </a:r>
            <a:r>
              <a:rPr lang="en-US" b="1" u="sng" dirty="0" smtClean="0"/>
              <a:t>3.0</a:t>
            </a:r>
          </a:p>
          <a:p>
            <a:pPr lvl="1">
              <a:lnSpc>
                <a:spcPct val="150000"/>
              </a:lnSpc>
            </a:pPr>
            <a:r>
              <a:rPr lang="en-US" b="1" u="sng" dirty="0" smtClean="0"/>
              <a:t>Not SMB 1.x/2.x</a:t>
            </a:r>
            <a:endParaRPr lang="en-US" b="1" u="sng" dirty="0"/>
          </a:p>
          <a:p>
            <a:pPr>
              <a:lnSpc>
                <a:spcPct val="150000"/>
              </a:lnSpc>
            </a:pPr>
            <a:r>
              <a:rPr lang="en-US" dirty="0"/>
              <a:t>SMB </a:t>
            </a:r>
            <a:r>
              <a:rPr lang="en-US" dirty="0" smtClean="0"/>
              <a:t>Direct/RDMA</a:t>
            </a:r>
          </a:p>
          <a:p>
            <a:pPr lvl="1">
              <a:lnSpc>
                <a:spcPct val="150000"/>
              </a:lnSpc>
            </a:pPr>
            <a:r>
              <a:rPr lang="en-US" dirty="0" smtClean="0"/>
              <a:t>Superior performance File Server and Hyper-V without additional CPU utilization</a:t>
            </a:r>
          </a:p>
          <a:p>
            <a:pPr lvl="1">
              <a:lnSpc>
                <a:spcPct val="150000"/>
              </a:lnSpc>
            </a:pPr>
            <a:r>
              <a:rPr lang="en-US" dirty="0" smtClean="0"/>
              <a:t>Microsoft investing heavily in this technology</a:t>
            </a:r>
            <a:endParaRPr lang="en-US" dirty="0"/>
          </a:p>
          <a:p>
            <a:pPr>
              <a:lnSpc>
                <a:spcPct val="150000"/>
              </a:lnSpc>
            </a:pPr>
            <a:r>
              <a:rPr lang="en-US" dirty="0" smtClean="0"/>
              <a:t>Spaces Certified JBOD</a:t>
            </a:r>
          </a:p>
          <a:p>
            <a:pPr lvl="1">
              <a:lnSpc>
                <a:spcPct val="150000"/>
              </a:lnSpc>
            </a:pPr>
            <a:r>
              <a:rPr lang="en-US" dirty="0" smtClean="0"/>
              <a:t>You can find these on the </a:t>
            </a:r>
            <a:r>
              <a:rPr lang="en-US" dirty="0" smtClean="0">
                <a:hlinkClick r:id="rId2"/>
              </a:rPr>
              <a:t>Windows Server Catalog</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406" y="1410555"/>
            <a:ext cx="3185328" cy="2123552"/>
          </a:xfrm>
          <a:prstGeom prst="rect">
            <a:avLst/>
          </a:prstGeom>
        </p:spPr>
      </p:pic>
    </p:spTree>
    <p:extLst>
      <p:ext uri="{BB962C8B-B14F-4D97-AF65-F5344CB8AC3E}">
        <p14:creationId xmlns:p14="http://schemas.microsoft.com/office/powerpoint/2010/main" val="1372511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Array Features to Look For:</a:t>
            </a:r>
            <a:endParaRPr lang="en-US" dirty="0"/>
          </a:p>
        </p:txBody>
      </p:sp>
      <p:sp>
        <p:nvSpPr>
          <p:cNvPr id="3" name="Content Placeholder 2"/>
          <p:cNvSpPr>
            <a:spLocks noGrp="1"/>
          </p:cNvSpPr>
          <p:nvPr>
            <p:ph sz="quarter" idx="10"/>
          </p:nvPr>
        </p:nvSpPr>
        <p:spPr>
          <a:xfrm>
            <a:off x="274638" y="1214438"/>
            <a:ext cx="11887200" cy="5101695"/>
          </a:xfrm>
        </p:spPr>
        <p:txBody>
          <a:bodyPr>
            <a:normAutofit fontScale="92500" lnSpcReduction="20000"/>
          </a:bodyPr>
          <a:lstStyle/>
          <a:p>
            <a:pPr>
              <a:lnSpc>
                <a:spcPct val="150000"/>
              </a:lnSpc>
            </a:pPr>
            <a:r>
              <a:rPr lang="en-US" dirty="0"/>
              <a:t>Offloaded Data </a:t>
            </a:r>
            <a:r>
              <a:rPr lang="en-US" dirty="0" smtClean="0"/>
              <a:t>Transfer (ODX)</a:t>
            </a:r>
            <a:endParaRPr lang="en-US" dirty="0"/>
          </a:p>
          <a:p>
            <a:pPr lvl="1">
              <a:lnSpc>
                <a:spcPct val="150000"/>
              </a:lnSpc>
            </a:pPr>
            <a:r>
              <a:rPr lang="en-US" dirty="0"/>
              <a:t>Secure, copy </a:t>
            </a:r>
            <a:r>
              <a:rPr lang="en-US" dirty="0" smtClean="0"/>
              <a:t>offload</a:t>
            </a:r>
            <a:endParaRPr lang="en-US" dirty="0"/>
          </a:p>
          <a:p>
            <a:pPr>
              <a:lnSpc>
                <a:spcPct val="150000"/>
              </a:lnSpc>
            </a:pPr>
            <a:r>
              <a:rPr lang="en-US" dirty="0" smtClean="0"/>
              <a:t>NPIV</a:t>
            </a:r>
          </a:p>
          <a:p>
            <a:pPr lvl="1">
              <a:lnSpc>
                <a:spcPct val="150000"/>
              </a:lnSpc>
            </a:pPr>
            <a:r>
              <a:rPr lang="en-US" dirty="0" smtClean="0"/>
              <a:t>If you’re going to use virtual fibre channel this is required</a:t>
            </a:r>
          </a:p>
          <a:p>
            <a:pPr lvl="1">
              <a:lnSpc>
                <a:spcPct val="150000"/>
              </a:lnSpc>
            </a:pPr>
            <a:r>
              <a:rPr lang="en-US" dirty="0" smtClean="0"/>
              <a:t>Make sure it’s certified hardware and on the Windows Server Catalog</a:t>
            </a:r>
            <a:endParaRPr lang="en-US" dirty="0"/>
          </a:p>
          <a:p>
            <a:pPr>
              <a:lnSpc>
                <a:spcPct val="150000"/>
              </a:lnSpc>
            </a:pPr>
            <a:r>
              <a:rPr lang="en-US" dirty="0" smtClean="0"/>
              <a:t>Trim/</a:t>
            </a:r>
            <a:r>
              <a:rPr lang="en-US" dirty="0" err="1" smtClean="0"/>
              <a:t>Unmap</a:t>
            </a:r>
            <a:endParaRPr lang="en-US" dirty="0" smtClean="0"/>
          </a:p>
          <a:p>
            <a:pPr>
              <a:lnSpc>
                <a:spcPct val="150000"/>
              </a:lnSpc>
            </a:pPr>
            <a:r>
              <a:rPr lang="en-US" dirty="0" smtClean="0"/>
              <a:t>SMI-S Support</a:t>
            </a:r>
          </a:p>
        </p:txBody>
      </p:sp>
    </p:spTree>
    <p:extLst>
      <p:ext uri="{BB962C8B-B14F-4D97-AF65-F5344CB8AC3E}">
        <p14:creationId xmlns:p14="http://schemas.microsoft.com/office/powerpoint/2010/main" val="502585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Performance &amp; Scale with SQL</a:t>
            </a:r>
            <a:endParaRPr lang="en-US" dirty="0"/>
          </a:p>
        </p:txBody>
      </p:sp>
      <p:sp>
        <p:nvSpPr>
          <p:cNvPr id="3" name="Content Placeholder 2"/>
          <p:cNvSpPr>
            <a:spLocks noGrp="1"/>
          </p:cNvSpPr>
          <p:nvPr>
            <p:ph type="body" sz="quarter" idx="10"/>
          </p:nvPr>
        </p:nvSpPr>
        <p:spPr>
          <a:xfrm>
            <a:off x="531950" y="1476624"/>
            <a:ext cx="11902024" cy="2253789"/>
          </a:xfrm>
          <a:prstGeom prst="rect">
            <a:avLst/>
          </a:prstGeom>
        </p:spPr>
        <p:txBody>
          <a:bodyPr>
            <a:normAutofit fontScale="55000" lnSpcReduction="20000"/>
          </a:bodyPr>
          <a:lstStyle/>
          <a:p>
            <a:pPr>
              <a:lnSpc>
                <a:spcPct val="120000"/>
              </a:lnSpc>
            </a:pPr>
            <a:r>
              <a:rPr lang="en-US" dirty="0" smtClean="0"/>
              <a:t>ESG Labs Validation: </a:t>
            </a:r>
            <a:r>
              <a:rPr lang="en-US" b="1" dirty="0" smtClean="0"/>
              <a:t>Windows Server 2012 with SQL Server 2012</a:t>
            </a:r>
          </a:p>
          <a:p>
            <a:pPr>
              <a:lnSpc>
                <a:spcPct val="120000"/>
              </a:lnSpc>
            </a:pPr>
            <a:r>
              <a:rPr lang="en-US" i="1" dirty="0" smtClean="0"/>
              <a:t>The sum of the number of transactions processed per second and the average response time for the 10 transaction types were monitored as virtual CPUs were added from 4-64. The OLTP workload and concurrent user counts remained constant. The number of brokerage transactions per second scaled linearly up to 64 virtual processors.</a:t>
            </a:r>
            <a:endParaRPr lang="en-US" i="1" dirty="0"/>
          </a:p>
        </p:txBody>
      </p:sp>
      <p:pic>
        <p:nvPicPr>
          <p:cNvPr id="4" name="Picture 3"/>
          <p:cNvPicPr>
            <a:picLocks noChangeAspect="1"/>
          </p:cNvPicPr>
          <p:nvPr/>
        </p:nvPicPr>
        <p:blipFill rotWithShape="1">
          <a:blip r:embed="rId2"/>
          <a:srcRect t="39148"/>
          <a:stretch/>
        </p:blipFill>
        <p:spPr>
          <a:xfrm>
            <a:off x="2254673" y="3459699"/>
            <a:ext cx="7927128" cy="3457109"/>
          </a:xfrm>
          <a:prstGeom prst="rect">
            <a:avLst/>
          </a:prstGeom>
        </p:spPr>
      </p:pic>
    </p:spTree>
    <p:extLst>
      <p:ext uri="{BB962C8B-B14F-4D97-AF65-F5344CB8AC3E}">
        <p14:creationId xmlns:p14="http://schemas.microsoft.com/office/powerpoint/2010/main" val="76851374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 Features to Look For:</a:t>
            </a:r>
            <a:endParaRPr lang="en-US" dirty="0"/>
          </a:p>
        </p:txBody>
      </p:sp>
      <p:sp>
        <p:nvSpPr>
          <p:cNvPr id="3" name="Content Placeholder 2"/>
          <p:cNvSpPr>
            <a:spLocks noGrp="1"/>
          </p:cNvSpPr>
          <p:nvPr>
            <p:ph sz="quarter" idx="10"/>
          </p:nvPr>
        </p:nvSpPr>
        <p:spPr>
          <a:xfrm>
            <a:off x="274638" y="1214438"/>
            <a:ext cx="11887200" cy="5072158"/>
          </a:xfrm>
        </p:spPr>
        <p:txBody>
          <a:bodyPr/>
          <a:lstStyle/>
          <a:p>
            <a:r>
              <a:rPr lang="en-US" dirty="0" smtClean="0"/>
              <a:t>VMQ</a:t>
            </a:r>
          </a:p>
          <a:p>
            <a:pPr lvl="1"/>
            <a:r>
              <a:rPr lang="en-US" dirty="0" smtClean="0"/>
              <a:t>Virtual RSS requires NICs to support VMQ</a:t>
            </a:r>
          </a:p>
          <a:p>
            <a:r>
              <a:rPr lang="en-US" dirty="0" smtClean="0"/>
              <a:t>NV-GRE</a:t>
            </a:r>
          </a:p>
          <a:p>
            <a:pPr lvl="1"/>
            <a:r>
              <a:rPr lang="en-US" dirty="0" smtClean="0"/>
              <a:t>Flexibility between clouds.</a:t>
            </a:r>
          </a:p>
          <a:p>
            <a:r>
              <a:rPr lang="en-US" dirty="0" smtClean="0"/>
              <a:t>SR-IOV</a:t>
            </a:r>
          </a:p>
          <a:p>
            <a:r>
              <a:rPr lang="en-US" u="sng" dirty="0" smtClean="0"/>
              <a:t>O</a:t>
            </a:r>
            <a:r>
              <a:rPr lang="en-US" dirty="0" smtClean="0"/>
              <a:t>pen </a:t>
            </a:r>
            <a:r>
              <a:rPr lang="en-US" u="sng" dirty="0" smtClean="0"/>
              <a:t>M</a:t>
            </a:r>
            <a:r>
              <a:rPr lang="en-US" dirty="0" smtClean="0"/>
              <a:t>anagement </a:t>
            </a:r>
            <a:r>
              <a:rPr lang="en-US" u="sng" dirty="0" smtClean="0"/>
              <a:t>I</a:t>
            </a:r>
            <a:r>
              <a:rPr lang="en-US" dirty="0" smtClean="0"/>
              <a:t>nfrastructure (OMI)</a:t>
            </a:r>
          </a:p>
          <a:p>
            <a:pPr lvl="1"/>
            <a:r>
              <a:rPr lang="en-US" dirty="0" smtClean="0"/>
              <a:t>Look </a:t>
            </a:r>
            <a:r>
              <a:rPr lang="en-US" dirty="0" err="1" smtClean="0"/>
              <a:t>fors</a:t>
            </a:r>
            <a:r>
              <a:rPr lang="en-US" dirty="0" smtClean="0"/>
              <a:t> support in switches and routers</a:t>
            </a:r>
          </a:p>
          <a:p>
            <a:r>
              <a:rPr lang="en-US" dirty="0" smtClean="0"/>
              <a:t>Plugins for System Center</a:t>
            </a:r>
          </a:p>
          <a:p>
            <a:pPr lvl="1"/>
            <a:r>
              <a:rPr lang="en-US" dirty="0" smtClean="0"/>
              <a:t>Virtual Machine Manager and Operations Manager</a:t>
            </a:r>
          </a:p>
        </p:txBody>
      </p:sp>
    </p:spTree>
    <p:extLst>
      <p:ext uri="{BB962C8B-B14F-4D97-AF65-F5344CB8AC3E}">
        <p14:creationId xmlns:p14="http://schemas.microsoft.com/office/powerpoint/2010/main" val="240403104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Networking partner ecosystem</a:t>
            </a:r>
            <a:endParaRPr lang="en-US" dirty="0"/>
          </a:p>
        </p:txBody>
      </p:sp>
      <p:grpSp>
        <p:nvGrpSpPr>
          <p:cNvPr id="5" name="Group 4"/>
          <p:cNvGrpSpPr/>
          <p:nvPr/>
        </p:nvGrpSpPr>
        <p:grpSpPr>
          <a:xfrm>
            <a:off x="905623" y="5112763"/>
            <a:ext cx="2898550" cy="1446978"/>
            <a:chOff x="905623" y="5112763"/>
            <a:chExt cx="2898550" cy="1446978"/>
          </a:xfrm>
        </p:grpSpPr>
        <p:pic>
          <p:nvPicPr>
            <p:cNvPr id="31" name="Picture 30"/>
            <p:cNvPicPr/>
            <p:nvPr/>
          </p:nvPicPr>
          <p:blipFill>
            <a:blip r:embed="rId3">
              <a:extLst>
                <a:ext uri="{28A0092B-C50C-407E-A947-70E740481C1C}">
                  <a14:useLocalDpi xmlns:a14="http://schemas.microsoft.com/office/drawing/2010/main" val="0"/>
                </a:ext>
              </a:extLst>
            </a:blip>
            <a:srcRect/>
            <a:stretch>
              <a:fillRect/>
            </a:stretch>
          </p:blipFill>
          <p:spPr bwMode="auto">
            <a:xfrm>
              <a:off x="1370277" y="5112763"/>
              <a:ext cx="1969236" cy="332803"/>
            </a:xfrm>
            <a:prstGeom prst="rect">
              <a:avLst/>
            </a:prstGeom>
            <a:noFill/>
          </p:spPr>
        </p:pic>
        <p:sp>
          <p:nvSpPr>
            <p:cNvPr id="19" name="Rectangle 18"/>
            <p:cNvSpPr/>
            <p:nvPr/>
          </p:nvSpPr>
          <p:spPr>
            <a:xfrm>
              <a:off x="905623" y="5605634"/>
              <a:ext cx="2898550" cy="954107"/>
            </a:xfrm>
            <a:prstGeom prst="rect">
              <a:avLst/>
            </a:prstGeom>
          </p:spPr>
          <p:txBody>
            <a:bodyPr wrap="none">
              <a:spAutoFit/>
            </a:bodyPr>
            <a:lstStyle/>
            <a:p>
              <a:pPr algn="ctr"/>
              <a:r>
                <a:rPr lang="en-US" sz="2800" dirty="0" smtClean="0">
                  <a:solidFill>
                    <a:srgbClr val="505050"/>
                  </a:solidFill>
                  <a:latin typeface="Segoe UI Light" pitchFamily="34" charset="0"/>
                </a:rPr>
                <a:t>OMI-based</a:t>
              </a:r>
              <a:br>
                <a:rPr lang="en-US" sz="2800" dirty="0" smtClean="0">
                  <a:solidFill>
                    <a:srgbClr val="505050"/>
                  </a:solidFill>
                  <a:latin typeface="Segoe UI Light" pitchFamily="34" charset="0"/>
                </a:rPr>
              </a:br>
              <a:r>
                <a:rPr lang="en-US" sz="2800" dirty="0" smtClean="0">
                  <a:solidFill>
                    <a:srgbClr val="505050"/>
                  </a:solidFill>
                  <a:latin typeface="Segoe UI Light" pitchFamily="34" charset="0"/>
                </a:rPr>
                <a:t>top-of-rack switch</a:t>
              </a:r>
              <a:endParaRPr lang="en-US" sz="2800" dirty="0">
                <a:solidFill>
                  <a:srgbClr val="505050"/>
                </a:solidFill>
              </a:endParaRPr>
            </a:p>
          </p:txBody>
        </p:sp>
      </p:grpSp>
      <p:grpSp>
        <p:nvGrpSpPr>
          <p:cNvPr id="7" name="Group 6"/>
          <p:cNvGrpSpPr/>
          <p:nvPr/>
        </p:nvGrpSpPr>
        <p:grpSpPr>
          <a:xfrm>
            <a:off x="5022305" y="1472712"/>
            <a:ext cx="2464136" cy="5087028"/>
            <a:chOff x="5123903" y="1472712"/>
            <a:chExt cx="2464136" cy="508702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016" y="2792400"/>
              <a:ext cx="2087906" cy="640291"/>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073" y="4745819"/>
              <a:ext cx="1891792" cy="685432"/>
            </a:xfrm>
            <a:prstGeom prst="rect">
              <a:avLst/>
            </a:prstGeom>
          </p:spPr>
        </p:pic>
        <p:pic>
          <p:nvPicPr>
            <p:cNvPr id="33" name="Picture 32"/>
            <p:cNvPicPr/>
            <p:nvPr/>
          </p:nvPicPr>
          <p:blipFill>
            <a:blip r:embed="rId6" cstate="print">
              <a:extLst>
                <a:ext uri="{28A0092B-C50C-407E-A947-70E740481C1C}">
                  <a14:useLocalDpi xmlns:a14="http://schemas.microsoft.com/office/drawing/2010/main" val="0"/>
                </a:ext>
              </a:extLst>
            </a:blip>
            <a:stretch>
              <a:fillRect/>
            </a:stretch>
          </p:blipFill>
          <p:spPr>
            <a:xfrm>
              <a:off x="5394905" y="3749609"/>
              <a:ext cx="1922128" cy="679292"/>
            </a:xfrm>
            <a:prstGeom prst="rect">
              <a:avLst/>
            </a:prstGeom>
          </p:spPr>
        </p:pic>
        <p:pic>
          <p:nvPicPr>
            <p:cNvPr id="34" name="Picture 5" descr="http://www.2013mms.com/p/mms2013/resources/Cisco_Logo_RGB_Screen_2color.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8908" y="1472712"/>
              <a:ext cx="1894123" cy="10027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123903" y="5605633"/>
              <a:ext cx="2464136" cy="954107"/>
            </a:xfrm>
            <a:prstGeom prst="rect">
              <a:avLst/>
            </a:prstGeom>
          </p:spPr>
          <p:txBody>
            <a:bodyPr wrap="none">
              <a:spAutoFit/>
            </a:bodyPr>
            <a:lstStyle/>
            <a:p>
              <a:pPr algn="ctr"/>
              <a:r>
                <a:rPr lang="en-US" sz="2800" dirty="0" smtClean="0">
                  <a:solidFill>
                    <a:srgbClr val="505050"/>
                  </a:solidFill>
                  <a:latin typeface="Segoe UI Light" pitchFamily="34" charset="0"/>
                </a:rPr>
                <a:t>Hyper-V switch</a:t>
              </a:r>
              <a:br>
                <a:rPr lang="en-US" sz="2800" dirty="0" smtClean="0">
                  <a:solidFill>
                    <a:srgbClr val="505050"/>
                  </a:solidFill>
                  <a:latin typeface="Segoe UI Light" pitchFamily="34" charset="0"/>
                </a:rPr>
              </a:br>
              <a:r>
                <a:rPr lang="en-US" sz="2800" dirty="0" smtClean="0">
                  <a:solidFill>
                    <a:srgbClr val="505050"/>
                  </a:solidFill>
                  <a:latin typeface="Segoe UI Light" pitchFamily="34" charset="0"/>
                </a:rPr>
                <a:t>extensions</a:t>
              </a:r>
              <a:endParaRPr lang="en-US" sz="2800" dirty="0">
                <a:solidFill>
                  <a:srgbClr val="505050"/>
                </a:solidFill>
              </a:endParaRPr>
            </a:p>
          </p:txBody>
        </p:sp>
      </p:grpSp>
      <p:grpSp>
        <p:nvGrpSpPr>
          <p:cNvPr id="9" name="Group 8"/>
          <p:cNvGrpSpPr/>
          <p:nvPr/>
        </p:nvGrpSpPr>
        <p:grpSpPr>
          <a:xfrm>
            <a:off x="8114905" y="1405469"/>
            <a:ext cx="3946742" cy="5157760"/>
            <a:chOff x="8114905" y="1405469"/>
            <a:chExt cx="3946742" cy="5157760"/>
          </a:xfrm>
        </p:grpSpPr>
        <p:pic>
          <p:nvPicPr>
            <p:cNvPr id="23" name="Picture 2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3109" y="4402530"/>
              <a:ext cx="2490335" cy="1249937"/>
            </a:xfrm>
            <a:prstGeom prst="rect">
              <a:avLst/>
            </a:prstGeom>
          </p:spPr>
        </p:pic>
        <p:grpSp>
          <p:nvGrpSpPr>
            <p:cNvPr id="8" name="Group 7"/>
            <p:cNvGrpSpPr/>
            <p:nvPr/>
          </p:nvGrpSpPr>
          <p:grpSpPr>
            <a:xfrm>
              <a:off x="8312806" y="1405469"/>
              <a:ext cx="3550940" cy="1185334"/>
              <a:chOff x="8370128" y="1557868"/>
              <a:chExt cx="3550940" cy="1185334"/>
            </a:xfrm>
          </p:grpSpPr>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b="27949"/>
              <a:stretch/>
            </p:blipFill>
            <p:spPr>
              <a:xfrm>
                <a:off x="8370128" y="1724635"/>
                <a:ext cx="1718148" cy="851801"/>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244668" y="1557868"/>
                <a:ext cx="1676400" cy="1185334"/>
              </a:xfrm>
              <a:prstGeom prst="rect">
                <a:avLst/>
              </a:prstGeom>
            </p:spPr>
          </p:pic>
        </p:grpSp>
        <p:pic>
          <p:nvPicPr>
            <p:cNvPr id="32" name="Picture 31"/>
            <p:cNvPicPr/>
            <p:nvPr/>
          </p:nvPicPr>
          <p:blipFill>
            <a:blip r:embed="rId12">
              <a:extLst>
                <a:ext uri="{28A0092B-C50C-407E-A947-70E740481C1C}">
                  <a14:useLocalDpi xmlns:a14="http://schemas.microsoft.com/office/drawing/2010/main" val="0"/>
                </a:ext>
              </a:extLst>
            </a:blip>
            <a:stretch>
              <a:fillRect/>
            </a:stretch>
          </p:blipFill>
          <p:spPr>
            <a:xfrm>
              <a:off x="9238724" y="2593479"/>
              <a:ext cx="1699105" cy="1092923"/>
            </a:xfrm>
            <a:prstGeom prst="rect">
              <a:avLst/>
            </a:prstGeom>
          </p:spPr>
        </p:pic>
        <p:pic>
          <p:nvPicPr>
            <p:cNvPr id="35" name="Picture 7" descr="http://www.emulex.com/files/branding/elx-logo/elxLogo.jpg"/>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14905" y="3824542"/>
              <a:ext cx="3946742" cy="71077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9141808" y="5609122"/>
              <a:ext cx="1744388" cy="954107"/>
            </a:xfrm>
            <a:prstGeom prst="rect">
              <a:avLst/>
            </a:prstGeom>
          </p:spPr>
          <p:txBody>
            <a:bodyPr wrap="none">
              <a:spAutoFit/>
            </a:bodyPr>
            <a:lstStyle/>
            <a:p>
              <a:pPr algn="ctr"/>
              <a:r>
                <a:rPr lang="en-US" sz="2800" dirty="0" smtClean="0">
                  <a:solidFill>
                    <a:srgbClr val="505050"/>
                  </a:solidFill>
                  <a:latin typeface="Segoe UI Light" pitchFamily="34" charset="0"/>
                </a:rPr>
                <a:t>Chipset</a:t>
              </a:r>
              <a:br>
                <a:rPr lang="en-US" sz="2800" dirty="0" smtClean="0">
                  <a:solidFill>
                    <a:srgbClr val="505050"/>
                  </a:solidFill>
                  <a:latin typeface="Segoe UI Light" pitchFamily="34" charset="0"/>
                </a:rPr>
              </a:br>
              <a:r>
                <a:rPr lang="en-US" sz="2800" dirty="0" smtClean="0">
                  <a:solidFill>
                    <a:srgbClr val="505050"/>
                  </a:solidFill>
                  <a:latin typeface="Segoe UI Light" pitchFamily="34" charset="0"/>
                </a:rPr>
                <a:t>extensions</a:t>
              </a:r>
              <a:endParaRPr lang="en-US" sz="2800" dirty="0">
                <a:solidFill>
                  <a:srgbClr val="505050"/>
                </a:solidFill>
              </a:endParaRPr>
            </a:p>
          </p:txBody>
        </p:sp>
      </p:grpSp>
      <p:grpSp>
        <p:nvGrpSpPr>
          <p:cNvPr id="15" name="Group 14"/>
          <p:cNvGrpSpPr/>
          <p:nvPr/>
        </p:nvGrpSpPr>
        <p:grpSpPr>
          <a:xfrm>
            <a:off x="646801" y="1736408"/>
            <a:ext cx="3296095" cy="2774740"/>
            <a:chOff x="646801" y="1736408"/>
            <a:chExt cx="3296095" cy="2774740"/>
          </a:xfrm>
        </p:grpSpPr>
        <p:grpSp>
          <p:nvGrpSpPr>
            <p:cNvPr id="13" name="Group 12"/>
            <p:cNvGrpSpPr/>
            <p:nvPr/>
          </p:nvGrpSpPr>
          <p:grpSpPr>
            <a:xfrm>
              <a:off x="646801" y="1919270"/>
              <a:ext cx="3296095" cy="2591878"/>
              <a:chOff x="646801" y="1919270"/>
              <a:chExt cx="3296095" cy="2591878"/>
            </a:xfrm>
          </p:grpSpPr>
          <p:grpSp>
            <p:nvGrpSpPr>
              <p:cNvPr id="4" name="Group 3"/>
              <p:cNvGrpSpPr/>
              <p:nvPr/>
            </p:nvGrpSpPr>
            <p:grpSpPr>
              <a:xfrm>
                <a:off x="646801" y="1919270"/>
                <a:ext cx="3296095" cy="2591878"/>
                <a:chOff x="646801" y="1919270"/>
                <a:chExt cx="3296095" cy="2591878"/>
              </a:xfrm>
            </p:grpSpPr>
            <p:pic>
              <p:nvPicPr>
                <p:cNvPr id="36" name="Picture 9" descr="Home">
                  <a:hlinkClick r:id="rId14" tooltip="Ho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5110" y="1919270"/>
                  <a:ext cx="1673696" cy="9582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6801" y="3987928"/>
                  <a:ext cx="3296095" cy="523220"/>
                </a:xfrm>
                <a:prstGeom prst="rect">
                  <a:avLst/>
                </a:prstGeom>
              </p:spPr>
              <p:txBody>
                <a:bodyPr wrap="none">
                  <a:spAutoFit/>
                </a:bodyPr>
                <a:lstStyle/>
                <a:p>
                  <a:pPr algn="ctr"/>
                  <a:r>
                    <a:rPr lang="en-US" sz="2800" dirty="0">
                      <a:solidFill>
                        <a:srgbClr val="505050"/>
                      </a:solidFill>
                      <a:latin typeface="Segoe UI Light" pitchFamily="34" charset="0"/>
                    </a:rPr>
                    <a:t>Gateway </a:t>
                  </a:r>
                  <a:r>
                    <a:rPr lang="en-US" sz="2800" dirty="0" smtClean="0">
                      <a:solidFill>
                        <a:srgbClr val="505050"/>
                      </a:solidFill>
                      <a:latin typeface="Segoe UI Light" pitchFamily="34" charset="0"/>
                    </a:rPr>
                    <a:t>appliances </a:t>
                  </a:r>
                  <a:endParaRPr lang="en-US" sz="2800" dirty="0">
                    <a:solidFill>
                      <a:srgbClr val="505050"/>
                    </a:solidFill>
                  </a:endParaRPr>
                </a:p>
              </p:txBody>
            </p:sp>
          </p:gr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6076" y="3097825"/>
                <a:ext cx="2797638" cy="658320"/>
              </a:xfrm>
              <a:prstGeom prst="rect">
                <a:avLst/>
              </a:prstGeom>
            </p:spPr>
          </p:pic>
        </p:grpSp>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8518" y="1736408"/>
              <a:ext cx="1201349" cy="1201349"/>
            </a:xfrm>
            <a:prstGeom prst="rect">
              <a:avLst/>
            </a:prstGeom>
          </p:spPr>
        </p:pic>
      </p:grpSp>
    </p:spTree>
    <p:extLst>
      <p:ext uri="{BB962C8B-B14F-4D97-AF65-F5344CB8AC3E}">
        <p14:creationId xmlns:p14="http://schemas.microsoft.com/office/powerpoint/2010/main" val="2522457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Platform for Microsoft Apps</a:t>
            </a:r>
            <a:endParaRPr lang="en-US" dirty="0"/>
          </a:p>
        </p:txBody>
      </p:sp>
      <p:sp>
        <p:nvSpPr>
          <p:cNvPr id="3" name="Text Placeholder 2"/>
          <p:cNvSpPr>
            <a:spLocks noGrp="1"/>
          </p:cNvSpPr>
          <p:nvPr>
            <p:ph type="body" sz="quarter" idx="10"/>
          </p:nvPr>
        </p:nvSpPr>
        <p:spPr>
          <a:xfrm>
            <a:off x="531949" y="1476620"/>
            <a:ext cx="11370961" cy="4952389"/>
          </a:xfrm>
        </p:spPr>
        <p:txBody>
          <a:bodyPr>
            <a:normAutofit fontScale="77500" lnSpcReduction="20000"/>
          </a:bodyPr>
          <a:lstStyle/>
          <a:p>
            <a:pPr>
              <a:lnSpc>
                <a:spcPct val="110000"/>
              </a:lnSpc>
            </a:pPr>
            <a:r>
              <a:rPr lang="en-US" sz="3264" dirty="0"/>
              <a:t>If you’re creating a virtualization or cloud infrastructure, the best platform for…</a:t>
            </a:r>
          </a:p>
          <a:p>
            <a:pPr lvl="1">
              <a:lnSpc>
                <a:spcPct val="110000"/>
              </a:lnSpc>
            </a:pPr>
            <a:r>
              <a:rPr lang="en-US" sz="3264" dirty="0"/>
              <a:t>Microsoft Dynamics</a:t>
            </a:r>
          </a:p>
          <a:p>
            <a:pPr lvl="1">
              <a:lnSpc>
                <a:spcPct val="110000"/>
              </a:lnSpc>
            </a:pPr>
            <a:r>
              <a:rPr lang="en-US" sz="3264" dirty="0"/>
              <a:t>Microsoft Exchange</a:t>
            </a:r>
          </a:p>
          <a:p>
            <a:pPr lvl="1">
              <a:lnSpc>
                <a:spcPct val="110000"/>
              </a:lnSpc>
            </a:pPr>
            <a:r>
              <a:rPr lang="en-US" sz="3264" dirty="0"/>
              <a:t>Microsoft Lync</a:t>
            </a:r>
          </a:p>
          <a:p>
            <a:pPr lvl="1">
              <a:lnSpc>
                <a:spcPct val="110000"/>
              </a:lnSpc>
            </a:pPr>
            <a:r>
              <a:rPr lang="en-US" sz="3264" dirty="0"/>
              <a:t>Microsoft SharePoint</a:t>
            </a:r>
          </a:p>
          <a:p>
            <a:pPr lvl="1">
              <a:lnSpc>
                <a:spcPct val="110000"/>
              </a:lnSpc>
            </a:pPr>
            <a:r>
              <a:rPr lang="en-US" sz="3264" dirty="0"/>
              <a:t>Microsoft SQL Server</a:t>
            </a:r>
          </a:p>
          <a:p>
            <a:pPr lvl="1">
              <a:lnSpc>
                <a:spcPct val="110000"/>
              </a:lnSpc>
            </a:pPr>
            <a:r>
              <a:rPr lang="en-US" sz="3264" dirty="0"/>
              <a:t>…is Microsoft Windows Server with Microsoft Hyper-V managed by Microsoft System Center.</a:t>
            </a:r>
          </a:p>
          <a:p>
            <a:pPr>
              <a:lnSpc>
                <a:spcPct val="110000"/>
              </a:lnSpc>
            </a:pPr>
            <a:r>
              <a:rPr lang="en-US" sz="3264" dirty="0"/>
              <a:t>This is the best tested, best performing, most scalable solution and is supported end to end by Microsoft.</a:t>
            </a:r>
          </a:p>
        </p:txBody>
      </p:sp>
    </p:spTree>
    <p:extLst>
      <p:ext uri="{BB962C8B-B14F-4D97-AF65-F5344CB8AC3E}">
        <p14:creationId xmlns:p14="http://schemas.microsoft.com/office/powerpoint/2010/main" val="290771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MDC-B331 – Upgrading Your Private Cloud</a:t>
            </a:r>
          </a:p>
        </p:txBody>
      </p:sp>
      <p:sp>
        <p:nvSpPr>
          <p:cNvPr id="12" name="Rectangle 11"/>
          <p:cNvSpPr/>
          <p:nvPr/>
        </p:nvSpPr>
        <p:spPr bwMode="invGray">
          <a:xfrm>
            <a:off x="369622" y="5439777"/>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 Hyper-V Booth in the MSE</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1668" y="1986918"/>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MDC-B345 - Windows Server 2012 Hyper-V Storage Performance</a:t>
            </a:r>
          </a:p>
        </p:txBody>
      </p:sp>
      <p:sp>
        <p:nvSpPr>
          <p:cNvPr id="14" name="Rectangle 13"/>
          <p:cNvSpPr/>
          <p:nvPr/>
        </p:nvSpPr>
        <p:spPr bwMode="invGray">
          <a:xfrm>
            <a:off x="369622" y="3076447"/>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MDC-B311 - Application Availability Strategies for the Private Cloud </a:t>
            </a:r>
          </a:p>
        </p:txBody>
      </p:sp>
      <p:sp>
        <p:nvSpPr>
          <p:cNvPr id="15" name="Rectangle 14"/>
          <p:cNvSpPr/>
          <p:nvPr/>
        </p:nvSpPr>
        <p:spPr bwMode="invGray">
          <a:xfrm>
            <a:off x="369622" y="4165976"/>
            <a:ext cx="11790169" cy="10895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MDC-B373 - Understanding Hyper-V Replica: Performance, Networking and Automation</a:t>
            </a:r>
          </a:p>
        </p:txBody>
      </p:sp>
    </p:spTree>
    <p:extLst>
      <p:ext uri="{BB962C8B-B14F-4D97-AF65-F5344CB8AC3E}">
        <p14:creationId xmlns:p14="http://schemas.microsoft.com/office/powerpoint/2010/main" val="342463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503" y="2797992"/>
            <a:ext cx="12431473" cy="1631631"/>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369" tIns="46684" rIns="93369" bIns="46684" numCol="1" rtlCol="0" anchor="ctr" anchorCtr="0" compatLnSpc="1">
            <a:prstTxWarp prst="textNoShape">
              <a:avLst/>
            </a:prstTxWarp>
          </a:bodyPr>
          <a:lstStyle/>
          <a:p>
            <a:pPr algn="ctr" defTabSz="933424" fontAlgn="base">
              <a:lnSpc>
                <a:spcPct val="90000"/>
              </a:lnSpc>
              <a:spcBef>
                <a:spcPct val="0"/>
              </a:spcBef>
              <a:spcAft>
                <a:spcPct val="0"/>
              </a:spcAft>
            </a:pPr>
            <a:endParaRPr lang="en-US" sz="2040" spc="-52" dirty="0">
              <a:gradFill>
                <a:gsLst>
                  <a:gs pos="0">
                    <a:schemeClr val="bg1"/>
                  </a:gs>
                  <a:gs pos="100000">
                    <a:schemeClr val="bg1"/>
                  </a:gs>
                </a:gsLst>
                <a:lin ang="5400000" scaled="0"/>
              </a:gradFill>
              <a:latin typeface="Verdana" pitchFamily="34" charset="0"/>
            </a:endParaRPr>
          </a:p>
        </p:txBody>
      </p:sp>
      <p:sp>
        <p:nvSpPr>
          <p:cNvPr id="2" name="Title 1"/>
          <p:cNvSpPr>
            <a:spLocks noGrp="1"/>
          </p:cNvSpPr>
          <p:nvPr>
            <p:ph type="title"/>
          </p:nvPr>
        </p:nvSpPr>
        <p:spPr>
          <a:xfrm>
            <a:off x="531139" y="2992379"/>
            <a:ext cx="11374199" cy="1242797"/>
          </a:xfrm>
        </p:spPr>
        <p:txBody>
          <a:bodyPr/>
          <a:lstStyle/>
          <a:p>
            <a:r>
              <a:rPr lang="en-US" sz="8973" dirty="0">
                <a:solidFill>
                  <a:schemeClr val="tx2"/>
                </a:solidFill>
              </a:rPr>
              <a:t>Q&amp;A</a:t>
            </a:r>
          </a:p>
        </p:txBody>
      </p:sp>
      <p:sp>
        <p:nvSpPr>
          <p:cNvPr id="4" name="TextBox 3"/>
          <p:cNvSpPr txBox="1"/>
          <p:nvPr/>
        </p:nvSpPr>
        <p:spPr>
          <a:xfrm>
            <a:off x="4271004" y="-154482"/>
            <a:ext cx="3894471" cy="7163149"/>
          </a:xfrm>
          <a:prstGeom prst="rect">
            <a:avLst/>
          </a:prstGeom>
          <a:noFill/>
        </p:spPr>
        <p:txBody>
          <a:bodyPr wrap="square" lIns="0" tIns="0" rIns="0" bIns="0" rtlCol="0">
            <a:spAutoFit/>
          </a:bodyPr>
          <a:lstStyle/>
          <a:p>
            <a:pPr algn="ctr">
              <a:lnSpc>
                <a:spcPct val="90000"/>
              </a:lnSpc>
            </a:pPr>
            <a:r>
              <a:rPr lang="en-US" sz="50710" b="1" spc="-52" dirty="0">
                <a:solidFill>
                  <a:schemeClr val="accent2"/>
                </a:solidFill>
                <a:latin typeface="Verdana" pitchFamily="34" charset="0"/>
              </a:rPr>
              <a:t>?</a:t>
            </a:r>
          </a:p>
        </p:txBody>
      </p:sp>
      <p:sp>
        <p:nvSpPr>
          <p:cNvPr id="5" name="TextBox 4"/>
          <p:cNvSpPr txBox="1"/>
          <p:nvPr/>
        </p:nvSpPr>
        <p:spPr>
          <a:xfrm>
            <a:off x="8165472" y="537496"/>
            <a:ext cx="2492461" cy="2861428"/>
          </a:xfrm>
          <a:prstGeom prst="rect">
            <a:avLst/>
          </a:prstGeom>
          <a:noFill/>
        </p:spPr>
        <p:txBody>
          <a:bodyPr wrap="square" lIns="0" tIns="0" rIns="0" bIns="0" rtlCol="0">
            <a:spAutoFit/>
          </a:bodyPr>
          <a:lstStyle/>
          <a:p>
            <a:pPr algn="ctr">
              <a:lnSpc>
                <a:spcPct val="90000"/>
              </a:lnSpc>
            </a:pPr>
            <a:r>
              <a:rPr lang="en-US" sz="20257" spc="-52" dirty="0">
                <a:solidFill>
                  <a:schemeClr val="accent2"/>
                </a:solidFill>
                <a:latin typeface="Verdana" pitchFamily="34" charset="0"/>
              </a:rPr>
              <a:t>?</a:t>
            </a:r>
          </a:p>
        </p:txBody>
      </p:sp>
      <p:sp>
        <p:nvSpPr>
          <p:cNvPr id="6" name="TextBox 5"/>
          <p:cNvSpPr txBox="1"/>
          <p:nvPr/>
        </p:nvSpPr>
        <p:spPr>
          <a:xfrm>
            <a:off x="2635325" y="3526459"/>
            <a:ext cx="2492461" cy="2861428"/>
          </a:xfrm>
          <a:prstGeom prst="rect">
            <a:avLst/>
          </a:prstGeom>
          <a:noFill/>
        </p:spPr>
        <p:txBody>
          <a:bodyPr wrap="square" lIns="0" tIns="0" rIns="0" bIns="0" rtlCol="0">
            <a:spAutoFit/>
          </a:bodyPr>
          <a:lstStyle/>
          <a:p>
            <a:pPr algn="ctr">
              <a:lnSpc>
                <a:spcPct val="90000"/>
              </a:lnSpc>
            </a:pPr>
            <a:r>
              <a:rPr lang="en-US" sz="20257" spc="-52" dirty="0">
                <a:solidFill>
                  <a:schemeClr val="accent2"/>
                </a:solidFill>
                <a:latin typeface="Verdana" pitchFamily="34" charset="0"/>
              </a:rPr>
              <a:t>?</a:t>
            </a:r>
          </a:p>
        </p:txBody>
      </p:sp>
      <p:sp>
        <p:nvSpPr>
          <p:cNvPr id="7" name="TextBox 6"/>
          <p:cNvSpPr txBox="1"/>
          <p:nvPr/>
        </p:nvSpPr>
        <p:spPr>
          <a:xfrm>
            <a:off x="7230800" y="3347769"/>
            <a:ext cx="2492461" cy="1382811"/>
          </a:xfrm>
          <a:prstGeom prst="rect">
            <a:avLst/>
          </a:prstGeom>
          <a:noFill/>
        </p:spPr>
        <p:txBody>
          <a:bodyPr wrap="square" lIns="0" tIns="0" rIns="0" bIns="0" rtlCol="0">
            <a:spAutoFit/>
          </a:bodyPr>
          <a:lstStyle/>
          <a:p>
            <a:pPr algn="ctr">
              <a:lnSpc>
                <a:spcPct val="90000"/>
              </a:lnSpc>
            </a:pPr>
            <a:r>
              <a:rPr lang="en-US" sz="9789" spc="-52" dirty="0">
                <a:solidFill>
                  <a:schemeClr val="accent2"/>
                </a:solidFill>
                <a:latin typeface="Verdana" pitchFamily="34" charset="0"/>
              </a:rPr>
              <a:t>?</a:t>
            </a:r>
          </a:p>
        </p:txBody>
      </p:sp>
      <p:sp>
        <p:nvSpPr>
          <p:cNvPr id="8" name="TextBox 7"/>
          <p:cNvSpPr txBox="1"/>
          <p:nvPr/>
        </p:nvSpPr>
        <p:spPr>
          <a:xfrm>
            <a:off x="9941512" y="4174267"/>
            <a:ext cx="2492461" cy="2861428"/>
          </a:xfrm>
          <a:prstGeom prst="rect">
            <a:avLst/>
          </a:prstGeom>
          <a:noFill/>
        </p:spPr>
        <p:txBody>
          <a:bodyPr wrap="square" lIns="0" tIns="0" rIns="0" bIns="0" rtlCol="0">
            <a:spAutoFit/>
          </a:bodyPr>
          <a:lstStyle/>
          <a:p>
            <a:pPr algn="ctr">
              <a:lnSpc>
                <a:spcPct val="90000"/>
              </a:lnSpc>
            </a:pPr>
            <a:r>
              <a:rPr lang="en-US" sz="20257" spc="-52" dirty="0">
                <a:solidFill>
                  <a:schemeClr val="accent2"/>
                </a:solidFill>
                <a:latin typeface="Verdana" pitchFamily="34" charset="0"/>
              </a:rPr>
              <a:t>?</a:t>
            </a:r>
          </a:p>
        </p:txBody>
      </p:sp>
      <p:sp>
        <p:nvSpPr>
          <p:cNvPr id="9" name="TextBox 8"/>
          <p:cNvSpPr txBox="1"/>
          <p:nvPr/>
        </p:nvSpPr>
        <p:spPr>
          <a:xfrm>
            <a:off x="376533" y="855575"/>
            <a:ext cx="2492461" cy="1382811"/>
          </a:xfrm>
          <a:prstGeom prst="rect">
            <a:avLst/>
          </a:prstGeom>
          <a:noFill/>
        </p:spPr>
        <p:txBody>
          <a:bodyPr wrap="square" lIns="0" tIns="0" rIns="0" bIns="0" rtlCol="0">
            <a:spAutoFit/>
          </a:bodyPr>
          <a:lstStyle/>
          <a:p>
            <a:pPr algn="ctr">
              <a:lnSpc>
                <a:spcPct val="90000"/>
              </a:lnSpc>
            </a:pPr>
            <a:r>
              <a:rPr lang="en-US" sz="9789" spc="-52" dirty="0">
                <a:solidFill>
                  <a:schemeClr val="accent2"/>
                </a:solidFill>
                <a:latin typeface="Verdana" pitchFamily="34" charset="0"/>
              </a:rPr>
              <a:t>?</a:t>
            </a:r>
          </a:p>
        </p:txBody>
      </p:sp>
    </p:spTree>
    <p:extLst>
      <p:ext uri="{BB962C8B-B14F-4D97-AF65-F5344CB8AC3E}">
        <p14:creationId xmlns:p14="http://schemas.microsoft.com/office/powerpoint/2010/main" val="3408896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03890992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09" y="2642376"/>
            <a:ext cx="6605940" cy="1356064"/>
          </a:xfrm>
        </p:spPr>
        <p:txBody>
          <a:bodyPr/>
          <a:lstStyle/>
          <a:p>
            <a:pPr algn="ctr"/>
            <a:r>
              <a:rPr lang="en-US" sz="9791" dirty="0"/>
              <a:t>Thank You! </a:t>
            </a:r>
          </a:p>
        </p:txBody>
      </p:sp>
    </p:spTree>
    <p:extLst>
      <p:ext uri="{BB962C8B-B14F-4D97-AF65-F5344CB8AC3E}">
        <p14:creationId xmlns:p14="http://schemas.microsoft.com/office/powerpoint/2010/main" val="340418598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662" y="1579109"/>
            <a:ext cx="6018424" cy="494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nvPr>
        </p:nvGraphicFramePr>
        <p:xfrm>
          <a:off x="403887" y="5048160"/>
          <a:ext cx="5295166" cy="1210261"/>
        </p:xfrm>
        <a:graphic>
          <a:graphicData uri="http://schemas.openxmlformats.org/drawingml/2006/table">
            <a:tbl>
              <a:tblPr>
                <a:tableStyleId>{69CF1AB2-1976-4502-BF36-3FF5EA218861}</a:tableStyleId>
              </a:tblPr>
              <a:tblGrid>
                <a:gridCol w="2647583"/>
                <a:gridCol w="2647583"/>
              </a:tblGrid>
              <a:tr h="731930">
                <a:tc>
                  <a:txBody>
                    <a:bodyPr/>
                    <a:lstStyle/>
                    <a:p>
                      <a:pPr algn="ctr"/>
                      <a:r>
                        <a:rPr lang="en-US" sz="1600" dirty="0" smtClean="0"/>
                        <a:t>Windows Server</a:t>
                      </a:r>
                      <a:r>
                        <a:rPr lang="en-US" sz="1600" baseline="0" dirty="0" smtClean="0"/>
                        <a:t> </a:t>
                      </a:r>
                      <a:r>
                        <a:rPr lang="en-US" sz="1600" dirty="0" smtClean="0"/>
                        <a:t>2008</a:t>
                      </a:r>
                      <a:r>
                        <a:rPr lang="en-US" sz="1600" baseline="0" dirty="0" smtClean="0"/>
                        <a:t> R2</a:t>
                      </a:r>
                      <a:endParaRPr lang="en-US" sz="1600" dirty="0"/>
                    </a:p>
                  </a:txBody>
                  <a:tcPr marL="124039" marR="124039" marT="62036" marB="620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a:t>
                      </a:r>
                    </a:p>
                  </a:txBody>
                  <a:tcPr marL="124039" marR="124039" marT="62036" marB="62036"/>
                </a:tc>
              </a:tr>
              <a:tr h="478331">
                <a:tc>
                  <a:txBody>
                    <a:bodyPr/>
                    <a:lstStyle/>
                    <a:p>
                      <a:pPr algn="ctr"/>
                      <a:r>
                        <a:rPr lang="en-US" sz="1600" dirty="0" smtClean="0"/>
                        <a:t>250,000 4k IOPs</a:t>
                      </a:r>
                      <a:endParaRPr lang="en-US" sz="1600" dirty="0"/>
                    </a:p>
                  </a:txBody>
                  <a:tcPr marL="124039" marR="124039" marT="62036" marB="62036"/>
                </a:tc>
                <a:tc>
                  <a:txBody>
                    <a:bodyPr/>
                    <a:lstStyle/>
                    <a:p>
                      <a:pPr algn="ctr"/>
                      <a:r>
                        <a:rPr lang="en-US" sz="1600" dirty="0" smtClean="0"/>
                        <a:t>1,000,000+ 4k IOPs</a:t>
                      </a:r>
                      <a:endParaRPr lang="en-US" sz="1600" dirty="0"/>
                    </a:p>
                  </a:txBody>
                  <a:tcPr marL="124039" marR="124039" marT="62036" marB="62036"/>
                </a:tc>
              </a:tr>
            </a:tbl>
          </a:graphicData>
        </a:graphic>
      </p:graphicFrame>
      <p:sp>
        <p:nvSpPr>
          <p:cNvPr id="10" name="Rectangle 8"/>
          <p:cNvSpPr>
            <a:spLocks noChangeArrowheads="1"/>
          </p:cNvSpPr>
          <p:nvPr/>
        </p:nvSpPr>
        <p:spPr bwMode="auto">
          <a:xfrm>
            <a:off x="1437554" y="460088"/>
            <a:ext cx="10647530" cy="904691"/>
          </a:xfrm>
          <a:prstGeom prst="rect">
            <a:avLst/>
          </a:prstGeom>
          <a:solidFill>
            <a:srgbClr val="107289"/>
          </a:solidFill>
          <a:ln w="9525">
            <a:noFill/>
            <a:miter lim="800000"/>
            <a:headEnd/>
            <a:tailEnd/>
          </a:ln>
        </p:spPr>
        <p:txBody>
          <a:bodyPr lIns="221422" tIns="55355" rIns="221422" bIns="55355" anchor="ctr"/>
          <a:lstStyle/>
          <a:p>
            <a:pPr defTabSz="1107414"/>
            <a:r>
              <a:rPr lang="en-US" sz="3155" dirty="0"/>
              <a:t>Hyper-V: Over 1 </a:t>
            </a:r>
            <a:r>
              <a:rPr lang="en-US" sz="3155" dirty="0" smtClean="0"/>
              <a:t>Million 4k </a:t>
            </a:r>
            <a:r>
              <a:rPr lang="en-US" sz="3155" dirty="0"/>
              <a:t>IOPs from a Single VM</a:t>
            </a:r>
          </a:p>
        </p:txBody>
      </p:sp>
      <p:sp>
        <p:nvSpPr>
          <p:cNvPr id="11" name="Rectangle 15"/>
          <p:cNvSpPr>
            <a:spLocks noChangeArrowheads="1"/>
          </p:cNvSpPr>
          <p:nvPr/>
        </p:nvSpPr>
        <p:spPr bwMode="auto">
          <a:xfrm>
            <a:off x="403887" y="460088"/>
            <a:ext cx="904454"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2" name="Rectangle 15"/>
          <p:cNvSpPr>
            <a:spLocks noChangeArrowheads="1"/>
          </p:cNvSpPr>
          <p:nvPr/>
        </p:nvSpPr>
        <p:spPr bwMode="auto">
          <a:xfrm>
            <a:off x="403887" y="460088"/>
            <a:ext cx="1015510"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4" name="Rectangle 7"/>
          <p:cNvSpPr>
            <a:spLocks noChangeArrowheads="1"/>
          </p:cNvSpPr>
          <p:nvPr/>
        </p:nvSpPr>
        <p:spPr bwMode="auto">
          <a:xfrm>
            <a:off x="403887" y="1687883"/>
            <a:ext cx="5295164" cy="3231036"/>
          </a:xfrm>
          <a:prstGeom prst="rect">
            <a:avLst/>
          </a:prstGeom>
          <a:solidFill>
            <a:schemeClr val="accent5"/>
          </a:solidFill>
          <a:ln w="9525">
            <a:noFill/>
            <a:miter lim="800000"/>
            <a:headEnd/>
            <a:tailEnd/>
          </a:ln>
        </p:spPr>
        <p:txBody>
          <a:bodyPr lIns="310018" tIns="38751" rIns="310018" bIns="38751" anchor="ctr"/>
          <a:lstStyle/>
          <a:p>
            <a:pPr>
              <a:spcBef>
                <a:spcPct val="30000"/>
              </a:spcBef>
            </a:pPr>
            <a:r>
              <a:rPr lang="en-US" sz="2443" b="1" dirty="0"/>
              <a:t>Industry Leading IO Performance</a:t>
            </a:r>
          </a:p>
          <a:p>
            <a:pPr marL="335050" lvl="1" indent="-191074">
              <a:spcBef>
                <a:spcPct val="30000"/>
              </a:spcBef>
              <a:buClr>
                <a:schemeClr val="accent2"/>
              </a:buClr>
              <a:buFontTx/>
              <a:buChar char="•"/>
            </a:pPr>
            <a:r>
              <a:rPr lang="en-US" sz="2036" dirty="0"/>
              <a:t>VM storage performance on par with native</a:t>
            </a:r>
          </a:p>
          <a:p>
            <a:pPr marL="335050" lvl="1" indent="-191074">
              <a:spcBef>
                <a:spcPct val="30000"/>
              </a:spcBef>
              <a:buClr>
                <a:schemeClr val="accent2"/>
              </a:buClr>
              <a:buFontTx/>
              <a:buChar char="•"/>
            </a:pPr>
            <a:r>
              <a:rPr lang="en-US" sz="2036" dirty="0"/>
              <a:t>Performance scales linearly with increase in virtual processors</a:t>
            </a:r>
          </a:p>
          <a:p>
            <a:pPr marL="335050" lvl="1" indent="-191074">
              <a:spcBef>
                <a:spcPct val="30000"/>
              </a:spcBef>
              <a:buClr>
                <a:schemeClr val="accent2"/>
              </a:buClr>
              <a:buFontTx/>
              <a:buChar char="•"/>
            </a:pPr>
            <a:r>
              <a:rPr lang="en-US" sz="2036" dirty="0"/>
              <a:t>Windows Server 2012 Hyper-V can virtualize over 99% of the world’s SQL Server.</a:t>
            </a:r>
          </a:p>
        </p:txBody>
      </p:sp>
    </p:spTree>
    <p:extLst>
      <p:ext uri="{BB962C8B-B14F-4D97-AF65-F5344CB8AC3E}">
        <p14:creationId xmlns:p14="http://schemas.microsoft.com/office/powerpoint/2010/main" val="240403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Dynamic, High Performance Storage</a:t>
            </a:r>
            <a:endParaRPr lang="en-US" dirty="0"/>
          </a:p>
        </p:txBody>
      </p:sp>
      <p:sp>
        <p:nvSpPr>
          <p:cNvPr id="2" name="Content Placeholder 1"/>
          <p:cNvSpPr>
            <a:spLocks noGrp="1"/>
          </p:cNvSpPr>
          <p:nvPr>
            <p:ph sz="half" idx="1"/>
          </p:nvPr>
        </p:nvSpPr>
        <p:spPr>
          <a:xfrm>
            <a:off x="531949" y="1476621"/>
            <a:ext cx="5595620" cy="5209760"/>
          </a:xfrm>
        </p:spPr>
        <p:txBody>
          <a:bodyPr/>
          <a:lstStyle/>
          <a:p>
            <a:pPr>
              <a:lnSpc>
                <a:spcPct val="100000"/>
              </a:lnSpc>
            </a:pPr>
            <a:r>
              <a:rPr lang="en-US" dirty="0" smtClean="0"/>
              <a:t>Live Storage Migration</a:t>
            </a:r>
          </a:p>
          <a:p>
            <a:pPr>
              <a:lnSpc>
                <a:spcPct val="100000"/>
              </a:lnSpc>
            </a:pPr>
            <a:r>
              <a:rPr lang="en-US" dirty="0" smtClean="0"/>
              <a:t>New </a:t>
            </a:r>
            <a:r>
              <a:rPr lang="en-US" b="1" dirty="0" smtClean="0"/>
              <a:t>VHDX</a:t>
            </a:r>
            <a:r>
              <a:rPr lang="en-US" dirty="0" smtClean="0"/>
              <a:t> Format</a:t>
            </a:r>
          </a:p>
          <a:p>
            <a:pPr lvl="1">
              <a:lnSpc>
                <a:spcPct val="100000"/>
              </a:lnSpc>
            </a:pPr>
            <a:r>
              <a:rPr lang="en-US" dirty="0" smtClean="0"/>
              <a:t>Up to 64 TB </a:t>
            </a:r>
            <a:r>
              <a:rPr lang="en-US" b="1" i="1" dirty="0" smtClean="0"/>
              <a:t>per disk</a:t>
            </a:r>
          </a:p>
          <a:p>
            <a:pPr lvl="1">
              <a:lnSpc>
                <a:spcPct val="100000"/>
              </a:lnSpc>
            </a:pPr>
            <a:r>
              <a:rPr lang="en-US" dirty="0" smtClean="0"/>
              <a:t>Auto-Alignment with SAN storage</a:t>
            </a:r>
          </a:p>
          <a:p>
            <a:pPr lvl="1">
              <a:lnSpc>
                <a:spcPct val="100000"/>
              </a:lnSpc>
            </a:pPr>
            <a:r>
              <a:rPr lang="en-US" dirty="0" smtClean="0"/>
              <a:t>Major performance improvements</a:t>
            </a:r>
          </a:p>
          <a:p>
            <a:pPr>
              <a:lnSpc>
                <a:spcPct val="100000"/>
              </a:lnSpc>
            </a:pPr>
            <a:r>
              <a:rPr lang="en-US" dirty="0" smtClean="0"/>
              <a:t>Native 4K Disk Support</a:t>
            </a:r>
          </a:p>
          <a:p>
            <a:pPr>
              <a:lnSpc>
                <a:spcPct val="100000"/>
              </a:lnSpc>
            </a:pPr>
            <a:r>
              <a:rPr lang="en-US" dirty="0" smtClean="0"/>
              <a:t>Online Meta Operations</a:t>
            </a:r>
          </a:p>
          <a:p>
            <a:pPr lvl="1">
              <a:lnSpc>
                <a:spcPct val="100000"/>
              </a:lnSpc>
            </a:pPr>
            <a:r>
              <a:rPr lang="en-US" dirty="0" smtClean="0"/>
              <a:t>Live virtual disk merge</a:t>
            </a:r>
          </a:p>
          <a:p>
            <a:pPr lvl="1">
              <a:lnSpc>
                <a:spcPct val="100000"/>
              </a:lnSpc>
            </a:pPr>
            <a:r>
              <a:rPr lang="en-US" dirty="0" smtClean="0"/>
              <a:t>Live new </a:t>
            </a:r>
            <a:r>
              <a:rPr lang="en-US" dirty="0"/>
              <a:t>p</a:t>
            </a:r>
            <a:r>
              <a:rPr lang="en-US" dirty="0" smtClean="0"/>
              <a:t>arent</a:t>
            </a:r>
          </a:p>
        </p:txBody>
      </p:sp>
      <p:sp>
        <p:nvSpPr>
          <p:cNvPr id="3" name="Content Placeholder 2"/>
          <p:cNvSpPr>
            <a:spLocks noGrp="1"/>
          </p:cNvSpPr>
          <p:nvPr>
            <p:ph sz="half" idx="2"/>
          </p:nvPr>
        </p:nvSpPr>
        <p:spPr>
          <a:xfrm>
            <a:off x="6307288" y="1476623"/>
            <a:ext cx="5856596" cy="5129318"/>
          </a:xfrm>
        </p:spPr>
        <p:txBody>
          <a:bodyPr>
            <a:normAutofit fontScale="92500" lnSpcReduction="10000"/>
          </a:bodyPr>
          <a:lstStyle/>
          <a:p>
            <a:pPr>
              <a:lnSpc>
                <a:spcPct val="100000"/>
              </a:lnSpc>
            </a:pPr>
            <a:r>
              <a:rPr lang="en-US" dirty="0"/>
              <a:t>Virtual </a:t>
            </a:r>
            <a:r>
              <a:rPr lang="en-US" dirty="0" err="1"/>
              <a:t>F</a:t>
            </a:r>
            <a:r>
              <a:rPr lang="en-US" dirty="0" err="1" smtClean="0"/>
              <a:t>ibre</a:t>
            </a:r>
            <a:r>
              <a:rPr lang="en-US" dirty="0" smtClean="0"/>
              <a:t> </a:t>
            </a:r>
            <a:r>
              <a:rPr lang="en-US" dirty="0"/>
              <a:t>Channel</a:t>
            </a:r>
          </a:p>
          <a:p>
            <a:pPr lvl="1">
              <a:lnSpc>
                <a:spcPct val="100000"/>
              </a:lnSpc>
            </a:pPr>
            <a:r>
              <a:rPr lang="en-US" dirty="0"/>
              <a:t>Virtual FC HBA presented in VM</a:t>
            </a:r>
          </a:p>
          <a:p>
            <a:pPr>
              <a:lnSpc>
                <a:spcPct val="100000"/>
              </a:lnSpc>
            </a:pPr>
            <a:r>
              <a:rPr lang="en-US" dirty="0" smtClean="0"/>
              <a:t>Offloaded Data Transfer (ODX)</a:t>
            </a:r>
          </a:p>
          <a:p>
            <a:pPr>
              <a:lnSpc>
                <a:spcPct val="100000"/>
              </a:lnSpc>
            </a:pPr>
            <a:r>
              <a:rPr lang="en-US" dirty="0" smtClean="0"/>
              <a:t>Automatic Trim/</a:t>
            </a:r>
            <a:r>
              <a:rPr lang="en-US" dirty="0" err="1" smtClean="0"/>
              <a:t>Unmap</a:t>
            </a:r>
            <a:endParaRPr lang="en-US" dirty="0" smtClean="0"/>
          </a:p>
          <a:p>
            <a:pPr lvl="1">
              <a:lnSpc>
                <a:spcPct val="100000"/>
              </a:lnSpc>
            </a:pPr>
            <a:r>
              <a:rPr lang="en-US" dirty="0" smtClean="0"/>
              <a:t>Allows storage subsystem to automatically reclaim/reuse storage deleted from a VM</a:t>
            </a:r>
          </a:p>
          <a:p>
            <a:pPr lvl="1">
              <a:lnSpc>
                <a:spcPct val="100000"/>
              </a:lnSpc>
            </a:pPr>
            <a:r>
              <a:rPr lang="en-US" dirty="0" smtClean="0"/>
              <a:t>Only Hyper-V provides this</a:t>
            </a:r>
          </a:p>
          <a:p>
            <a:pPr>
              <a:lnSpc>
                <a:spcPct val="100000"/>
              </a:lnSpc>
            </a:pPr>
            <a:r>
              <a:rPr lang="en-US" dirty="0" smtClean="0"/>
              <a:t>Support for VMs on CA File Servers via SMB 3.0</a:t>
            </a:r>
          </a:p>
          <a:p>
            <a:pPr lvl="1">
              <a:lnSpc>
                <a:spcPct val="100000"/>
              </a:lnSpc>
            </a:pPr>
            <a:r>
              <a:rPr lang="en-US" dirty="0" smtClean="0"/>
              <a:t>SMB Multi-Channel, SMB Scale Out</a:t>
            </a:r>
          </a:p>
          <a:p>
            <a:pPr lvl="1">
              <a:lnSpc>
                <a:spcPct val="100000"/>
              </a:lnSpc>
            </a:pPr>
            <a:r>
              <a:rPr lang="en-US" dirty="0" smtClean="0"/>
              <a:t>SMB Transparent Failover, Encryption</a:t>
            </a:r>
          </a:p>
        </p:txBody>
      </p:sp>
    </p:spTree>
    <p:extLst>
      <p:ext uri="{BB962C8B-B14F-4D97-AF65-F5344CB8AC3E}">
        <p14:creationId xmlns:p14="http://schemas.microsoft.com/office/powerpoint/2010/main" val="65385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500"/>
                                        <p:tgtEl>
                                          <p:spTgt spid="3">
                                            <p:txEl>
                                              <p:pRg st="7" end="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MMS13 Speaker PPT Template">
  <a:themeElements>
    <a:clrScheme name="Custom 24">
      <a:dk1>
        <a:srgbClr val="505050"/>
      </a:dk1>
      <a:lt1>
        <a:srgbClr val="FFFFFF"/>
      </a:lt1>
      <a:dk2>
        <a:srgbClr val="7FBA00"/>
      </a:dk2>
      <a:lt2>
        <a:srgbClr val="D2D2D2"/>
      </a:lt2>
      <a:accent1>
        <a:srgbClr val="505050"/>
      </a:accent1>
      <a:accent2>
        <a:srgbClr val="00BCF2"/>
      </a:accent2>
      <a:accent3>
        <a:srgbClr val="7FBA00"/>
      </a:accent3>
      <a:accent4>
        <a:srgbClr val="969696"/>
      </a:accent4>
      <a:accent5>
        <a:srgbClr val="0072C6"/>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LIGHT_BLACK_DARK.potx" id="{F88D7E8C-41C2-4F80-B50F-AF7F4BA402DF}" vid="{1E52C5CB-7F3B-4964-8160-750367E066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TechEd_2013_Speaker_PPT_Template</Template>
  <TotalTime>0</TotalTime>
  <Words>4768</Words>
  <Application>Microsoft Office PowerPoint</Application>
  <PresentationFormat>Custom</PresentationFormat>
  <Paragraphs>853</Paragraphs>
  <Slides>78</Slides>
  <Notes>43</Notes>
  <HiddenSlides>1</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78</vt:i4>
      </vt:variant>
    </vt:vector>
  </HeadingPairs>
  <TitlesOfParts>
    <vt:vector size="88" baseType="lpstr">
      <vt:lpstr>Arial</vt:lpstr>
      <vt:lpstr>Calibri</vt:lpstr>
      <vt:lpstr>Consolas</vt:lpstr>
      <vt:lpstr>Segoe UI</vt:lpstr>
      <vt:lpstr>Segoe UI Light</vt:lpstr>
      <vt:lpstr>Segoe UI Semibold</vt:lpstr>
      <vt:lpstr>Verdana</vt:lpstr>
      <vt:lpstr>Wingdings</vt:lpstr>
      <vt:lpstr>TechEd_2013_Template_16x9</vt:lpstr>
      <vt:lpstr>MMS13 Speaker PPT Template</vt:lpstr>
      <vt:lpstr>PowerPoint Presentation</vt:lpstr>
      <vt:lpstr>Windows Server 2012/2012 R2 Hyper-V</vt:lpstr>
      <vt:lpstr>Thank You! </vt:lpstr>
      <vt:lpstr>Microsoft Cloud OS Vision</vt:lpstr>
      <vt:lpstr>What we delivered in Windows Server 2012</vt:lpstr>
      <vt:lpstr>PowerPoint Presentation</vt:lpstr>
      <vt:lpstr>Linear Performance &amp; Scale with SQL</vt:lpstr>
      <vt:lpstr>PowerPoint Presentation</vt:lpstr>
      <vt:lpstr>Dynamic, High Performance Storage</vt:lpstr>
      <vt:lpstr> NetBackup for Hyper-V </vt:lpstr>
      <vt:lpstr>NetBackup for Hyper-V Overview</vt:lpstr>
      <vt:lpstr>NetBackup for Hyper-V - Features and Benefits</vt:lpstr>
      <vt:lpstr>Hyper-V Data Protection Demo </vt:lpstr>
      <vt:lpstr>De-Mystifying Storage Appliances</vt:lpstr>
      <vt:lpstr>Demystifying Storage Appliances</vt:lpstr>
      <vt:lpstr>Windows Server 2012 R2 File Server &amp; Spaces</vt:lpstr>
      <vt:lpstr>Cloud Deployment Storage</vt:lpstr>
      <vt:lpstr>“Deploying a Microsoft Private Cloud with the Scale out File Server looks great. Can you show me what an ideal networking and storage configuration looks like?”</vt:lpstr>
      <vt:lpstr>PowerPoint Presentation</vt:lpstr>
      <vt:lpstr>VM Mobility Complete mobility. Simply the best.</vt:lpstr>
      <vt:lpstr>PowerPoint Presentation</vt:lpstr>
      <vt:lpstr>Taking those learnings to Windows Server 2012 R2</vt:lpstr>
      <vt:lpstr>Your Feedback</vt:lpstr>
      <vt:lpstr>Cloud Service Providers &amp; Activation</vt:lpstr>
      <vt:lpstr>Automatic VM Activation with 2012 R2</vt:lpstr>
      <vt:lpstr>Hyper-V VMs…</vt:lpstr>
      <vt:lpstr>Hyper-V VMs Today…</vt:lpstr>
      <vt:lpstr>New Hyper-V VMs: Generation 2 VMs</vt:lpstr>
      <vt:lpstr>Creating a Generation 2 VM</vt:lpstr>
      <vt:lpstr>VM Settings: Gen 1 &amp; Gen 2</vt:lpstr>
      <vt:lpstr>New VMs: Generation 2 VMs</vt:lpstr>
      <vt:lpstr>Generation 2 Virtual Machine Hardware</vt:lpstr>
      <vt:lpstr>New VMs: Generation 2 VMs</vt:lpstr>
      <vt:lpstr>Enhanced VM Interaction Remote Desktop over VMBus</vt:lpstr>
      <vt:lpstr>Your Feedback on Storage</vt:lpstr>
      <vt:lpstr>Hyper-V Storage</vt:lpstr>
      <vt:lpstr>Noisy neighbors</vt:lpstr>
      <vt:lpstr>Noisy neighbors</vt:lpstr>
      <vt:lpstr>Storage QoS  </vt:lpstr>
      <vt:lpstr>Hyper-V Online Resizing and Storage QoS</vt:lpstr>
      <vt:lpstr>Challenges of Guest Clustering</vt:lpstr>
      <vt:lpstr>Solving the Challenge of Guest Clustering</vt:lpstr>
      <vt:lpstr>PowerPoint Presentation</vt:lpstr>
      <vt:lpstr>Deduplication with Running VMs!</vt:lpstr>
      <vt:lpstr>PowerPoint Presentation</vt:lpstr>
      <vt:lpstr>Solving Tough Problems…</vt:lpstr>
      <vt:lpstr>Your Input on HA/Mobility/Replica</vt:lpstr>
      <vt:lpstr>Protecting VMs from Network Outages</vt:lpstr>
      <vt:lpstr>Virtual RSS (vRSS)</vt:lpstr>
      <vt:lpstr>Faster Live Migration</vt:lpstr>
      <vt:lpstr>Hyper-V Live Migration over SMB</vt:lpstr>
      <vt:lpstr>Faster Live Migration</vt:lpstr>
      <vt:lpstr>Zero-downtime infrastructure upgrade</vt:lpstr>
      <vt:lpstr>Near Synchronous Replication</vt:lpstr>
      <vt:lpstr>Windows Server 2012 Replica…</vt:lpstr>
      <vt:lpstr>Windows Server 2012 R2 Replica…</vt:lpstr>
      <vt:lpstr>Microsoft Hyper-V Server 2012</vt:lpstr>
      <vt:lpstr>What is Microsoft Hyper-V Server?</vt:lpstr>
      <vt:lpstr>Great Reasons to use MS Hyper-V Server</vt:lpstr>
      <vt:lpstr>MS Hyper-V Server 2012 Q&amp;A (1/2)</vt:lpstr>
      <vt:lpstr>MS Hyper-V Server 2012 Q&amp;A (2/2)</vt:lpstr>
      <vt:lpstr>Microsoft Hyper-V Server 2012</vt:lpstr>
      <vt:lpstr>VMware ESXi 5.1 vs MS Hyper-V Server 2012</vt:lpstr>
      <vt:lpstr>One More Thing…</vt:lpstr>
      <vt:lpstr>Announcing: Microsoft Hyper-V Server 2012 R2</vt:lpstr>
      <vt:lpstr>New in MS Hyper-V Server 2012 R2</vt:lpstr>
      <vt:lpstr>“I’m getting ready to purchase new storage for cloud infrastructure. What should I look for?”</vt:lpstr>
      <vt:lpstr>File Based Storage Features to Look For:</vt:lpstr>
      <vt:lpstr>SAN Array Features to Look For:</vt:lpstr>
      <vt:lpstr>Networking Features to Look For:</vt:lpstr>
      <vt:lpstr>Networking partner ecosystem</vt:lpstr>
      <vt:lpstr>The Best Platform for Microsoft Apps</vt:lpstr>
      <vt:lpstr>Related content</vt:lpstr>
      <vt:lpstr>Q&amp;A</vt:lpstr>
      <vt:lpstr>Resources</vt:lpstr>
      <vt:lpstr>Evaluate this session</vt:lpstr>
      <vt:lpstr>Thank You!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MDC-B338: Windows Server 2012/2012 R2 Hyper-V</dc:title>
  <dc:subject>TechEd 2013</dc:subject>
  <dc:creator/>
  <cp:keywords>TechEd 2013</cp:keywords>
  <dc:description>Template by: Jordan Cayabyab, Artitudes Design, Inc.
Formatting by: Jeremy Jenkins, Silver Fox Productions, Inc.
Audience Type: Internal/External</dc:description>
  <cp:lastModifiedBy/>
  <cp:revision>1</cp:revision>
  <dcterms:created xsi:type="dcterms:W3CDTF">2013-06-05T21:25:15Z</dcterms:created>
  <dcterms:modified xsi:type="dcterms:W3CDTF">2013-06-26T11:39:43Z</dcterms:modified>
  <cp:contentStatus/>
</cp:coreProperties>
</file>