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4" r:id="rId5"/>
  </p:sldMasterIdLst>
  <p:notesMasterIdLst>
    <p:notesMasterId r:id="rId56"/>
  </p:notesMasterIdLst>
  <p:handoutMasterIdLst>
    <p:handoutMasterId r:id="rId57"/>
  </p:handoutMasterIdLst>
  <p:sldIdLst>
    <p:sldId id="1135" r:id="rId6"/>
    <p:sldId id="1054" r:id="rId7"/>
    <p:sldId id="1215" r:id="rId8"/>
    <p:sldId id="1194" r:id="rId9"/>
    <p:sldId id="1196" r:id="rId10"/>
    <p:sldId id="1226" r:id="rId11"/>
    <p:sldId id="1221" r:id="rId12"/>
    <p:sldId id="1233" r:id="rId13"/>
    <p:sldId id="1232" r:id="rId14"/>
    <p:sldId id="1198" r:id="rId15"/>
    <p:sldId id="1228" r:id="rId16"/>
    <p:sldId id="1177" r:id="rId17"/>
    <p:sldId id="1159" r:id="rId18"/>
    <p:sldId id="1236" r:id="rId19"/>
    <p:sldId id="1179" r:id="rId20"/>
    <p:sldId id="1238" r:id="rId21"/>
    <p:sldId id="1165" r:id="rId22"/>
    <p:sldId id="1227" r:id="rId23"/>
    <p:sldId id="1224" r:id="rId24"/>
    <p:sldId id="1164" r:id="rId25"/>
    <p:sldId id="1199" r:id="rId26"/>
    <p:sldId id="1225" r:id="rId27"/>
    <p:sldId id="1166" r:id="rId28"/>
    <p:sldId id="1169" r:id="rId29"/>
    <p:sldId id="1241" r:id="rId30"/>
    <p:sldId id="1242" r:id="rId31"/>
    <p:sldId id="1172" r:id="rId32"/>
    <p:sldId id="1237" r:id="rId33"/>
    <p:sldId id="1240" r:id="rId34"/>
    <p:sldId id="1243" r:id="rId35"/>
    <p:sldId id="1170" r:id="rId36"/>
    <p:sldId id="1174" r:id="rId37"/>
    <p:sldId id="1203" r:id="rId38"/>
    <p:sldId id="1235" r:id="rId39"/>
    <p:sldId id="1205" r:id="rId40"/>
    <p:sldId id="1180" r:id="rId41"/>
    <p:sldId id="1157" r:id="rId42"/>
    <p:sldId id="1204" r:id="rId43"/>
    <p:sldId id="1181" r:id="rId44"/>
    <p:sldId id="1182" r:id="rId45"/>
    <p:sldId id="1183" r:id="rId46"/>
    <p:sldId id="1184" r:id="rId47"/>
    <p:sldId id="1206" r:id="rId48"/>
    <p:sldId id="1207" r:id="rId49"/>
    <p:sldId id="1214" r:id="rId50"/>
    <p:sldId id="1218" r:id="rId51"/>
    <p:sldId id="1219" r:id="rId52"/>
    <p:sldId id="1210" r:id="rId53"/>
    <p:sldId id="1244" r:id="rId54"/>
    <p:sldId id="1213" r:id="rId5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215"/>
            <p14:sldId id="1194"/>
          </p14:sldIdLst>
        </p14:section>
        <p14:section name="Server Configurations" id="{358F1133-D126-46F7-B8BD-C7CF40973BAD}">
          <p14:sldIdLst>
            <p14:sldId id="1196"/>
            <p14:sldId id="1226"/>
            <p14:sldId id="1221"/>
            <p14:sldId id="1233"/>
            <p14:sldId id="1232"/>
            <p14:sldId id="1198"/>
            <p14:sldId id="1228"/>
            <p14:sldId id="1177"/>
            <p14:sldId id="1159"/>
            <p14:sldId id="1236"/>
            <p14:sldId id="1179"/>
            <p14:sldId id="1238"/>
            <p14:sldId id="1165"/>
            <p14:sldId id="1227"/>
            <p14:sldId id="1224"/>
            <p14:sldId id="1164"/>
          </p14:sldIdLst>
        </p14:section>
        <p14:section name="Features on Demand" id="{BA860495-4C0C-4CBF-961D-315B77D2037B}">
          <p14:sldIdLst>
            <p14:sldId id="1199"/>
            <p14:sldId id="1225"/>
            <p14:sldId id="1166"/>
            <p14:sldId id="1169"/>
            <p14:sldId id="1241"/>
            <p14:sldId id="1242"/>
            <p14:sldId id="1172"/>
            <p14:sldId id="1237"/>
            <p14:sldId id="1240"/>
            <p14:sldId id="1243"/>
            <p14:sldId id="1170"/>
            <p14:sldId id="1174"/>
          </p14:sldIdLst>
        </p14:section>
        <p14:section name="Server Manager" id="{604F366C-848E-4D81-9D37-1497AE98C7D5}">
          <p14:sldIdLst>
            <p14:sldId id="1203"/>
            <p14:sldId id="1235"/>
            <p14:sldId id="1205"/>
            <p14:sldId id="1180"/>
            <p14:sldId id="1157"/>
            <p14:sldId id="1204"/>
            <p14:sldId id="1181"/>
            <p14:sldId id="1182"/>
            <p14:sldId id="1183"/>
            <p14:sldId id="1184"/>
            <p14:sldId id="1206"/>
            <p14:sldId id="1207"/>
          </p14:sldIdLst>
        </p14:section>
        <p14:section name="Recap and Close" id="{1E2B60C3-0855-4679-9341-771DF0E13990}">
          <p14:sldIdLst>
            <p14:sldId id="1214"/>
            <p14:sldId id="1218"/>
            <p14:sldId id="1219"/>
            <p14:sldId id="1210"/>
            <p14:sldId id="1244"/>
            <p14:sldId id="1213"/>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Benjamin Herila" initials="BH" lastIdx="4" clrIdx="2"/>
  <p:cmAuthor id="3" name="Yigal Edery" initials="YE" lastIdx="2" clrIdx="3">
    <p:extLst>
      <p:ext uri="{19B8F6BF-5375-455C-9EA6-DF929625EA0E}">
        <p15:presenceInfo xmlns:p15="http://schemas.microsoft.com/office/powerpoint/2012/main" userId="S-1-5-21-2127521184-1604012920-1887927527-6460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C00"/>
    <a:srgbClr val="F2F2F2"/>
    <a:srgbClr val="FFFFFF"/>
    <a:srgbClr val="7FBA00"/>
    <a:srgbClr val="007233"/>
    <a:srgbClr val="0072C6"/>
    <a:srgbClr val="B4009E"/>
    <a:srgbClr val="B0B186"/>
    <a:srgbClr val="FF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6" autoAdjust="0"/>
    <p:restoredTop sz="88679" autoAdjust="0"/>
  </p:normalViewPr>
  <p:slideViewPr>
    <p:cSldViewPr snapToGrid="0">
      <p:cViewPr varScale="1">
        <p:scale>
          <a:sx n="98" d="100"/>
          <a:sy n="98" d="100"/>
        </p:scale>
        <p:origin x="1134" y="90"/>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6/27/2013 5:11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6/27/2013 5:10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6/27/2013 5:10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169349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461158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4257799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789945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5:11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627971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289522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735705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61339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204953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597918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6/27/2013 5:10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465519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5:11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773533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1276382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669493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5:11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444611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392123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623576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1923432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423718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34</a:t>
            </a:fld>
            <a:endParaRPr lang="en-US" dirty="0"/>
          </a:p>
        </p:txBody>
      </p:sp>
    </p:spTree>
    <p:extLst>
      <p:ext uri="{BB962C8B-B14F-4D97-AF65-F5344CB8AC3E}">
        <p14:creationId xmlns:p14="http://schemas.microsoft.com/office/powerpoint/2010/main" val="2481698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5:10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52910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3074537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3894359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3762074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5:11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58216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2036006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2788959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872989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718297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3920859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44</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5:11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66356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5:10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460223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27860057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39126666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47</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6/27/2013 5:11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426201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4202799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6/27/2013 5:11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7673462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50</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6/27/2013 5:11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198773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5:10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01556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16618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417870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91206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5:11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25619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119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custDataLst>
              <p:tags r:id="rId4"/>
            </p:custDataLst>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232767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326778568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17777046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8" name="Group 97"/>
          <p:cNvGrpSpPr/>
          <p:nvPr userDrawn="1"/>
        </p:nvGrpSpPr>
        <p:grpSpPr>
          <a:xfrm>
            <a:off x="7136679"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38161027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109684" rIns="146246" bIns="10968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412196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05852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0354843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705291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8961687"/>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0563057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8413638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sz="1999"/>
            </a:lvl3pPr>
            <a:lvl4pPr marL="457019" indent="0">
              <a:buNone/>
              <a:defRPr sz="1799"/>
            </a:lvl4pPr>
            <a:lvl5pPr marL="685529"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313954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3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615561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68368"/>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760282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805520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222816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005485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3386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98567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57954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09186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03" fontAlgn="base">
              <a:spcBef>
                <a:spcPct val="0"/>
              </a:spcBef>
              <a:spcAft>
                <a:spcPct val="0"/>
              </a:spcAft>
            </a:pPr>
            <a:endParaRPr lang="en-US" sz="17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3"/>
            <a:ext cx="11887199" cy="2131353"/>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917360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43746"/>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617691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711714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139046118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29823071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8" name="Group 97"/>
          <p:cNvGrpSpPr/>
          <p:nvPr userDrawn="1"/>
        </p:nvGrpSpPr>
        <p:grpSpPr>
          <a:xfrm>
            <a:off x="7136679"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2618096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109684" rIns="146246" bIns="10968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1734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5366304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391545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2758524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97516602"/>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87856144"/>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9239399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sz="1999"/>
            </a:lvl3pPr>
            <a:lvl4pPr marL="457019" indent="0">
              <a:buNone/>
              <a:defRPr sz="1799"/>
            </a:lvl4pPr>
            <a:lvl5pPr marL="685529"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141630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3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258299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68368"/>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995673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744722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277880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7288657"/>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682712"/>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437251"/>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52935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64024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03" fontAlgn="base">
              <a:spcBef>
                <a:spcPct val="0"/>
              </a:spcBef>
              <a:spcAft>
                <a:spcPct val="0"/>
              </a:spcAft>
            </a:pPr>
            <a:endParaRPr lang="en-US" sz="17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3"/>
            <a:ext cx="11887199" cy="2131353"/>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3032093"/>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43746"/>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5108824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slideLayout" Target="../slideLayouts/slideLayout65.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41" Type="http://schemas.openxmlformats.org/officeDocument/2006/relationships/slideLayout" Target="../slideLayouts/slideLayout6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2875044"/>
      </p:ext>
    </p:extLst>
  </p:cSld>
  <p:clrMap bg1="dk1" tx1="lt1" bg2="dk2" tx2="lt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 id="2147484212" r:id="rId18"/>
    <p:sldLayoutId id="2147484213" r:id="rId19"/>
    <p:sldLayoutId id="2147484214" r:id="rId20"/>
    <p:sldLayoutId id="2147484215" r:id="rId21"/>
    <p:sldLayoutId id="2147484216" r:id="rId22"/>
    <p:sldLayoutId id="2147484217" r:id="rId23"/>
    <p:sldLayoutId id="2147484218" r:id="rId24"/>
    <p:sldLayoutId id="2147484219" r:id="rId25"/>
    <p:sldLayoutId id="2147484220" r:id="rId26"/>
    <p:sldLayoutId id="2147484221" r:id="rId27"/>
    <p:sldLayoutId id="2147484222" r:id="rId28"/>
    <p:sldLayoutId id="2147484223" r:id="rId29"/>
    <p:sldLayoutId id="2147484224" r:id="rId30"/>
    <p:sldLayoutId id="2147484225" r:id="rId31"/>
    <p:sldLayoutId id="2147484226" r:id="rId32"/>
    <p:sldLayoutId id="2147484227" r:id="rId33"/>
    <p:sldLayoutId id="2147484228" r:id="rId34"/>
    <p:sldLayoutId id="2147484229" r:id="rId35"/>
    <p:sldLayoutId id="2147484230" r:id="rId36"/>
    <p:sldLayoutId id="2147484231" r:id="rId37"/>
    <p:sldLayoutId id="2147484232" r:id="rId38"/>
    <p:sldLayoutId id="2147484233" r:id="rId39"/>
    <p:sldLayoutId id="2147484234" r:id="rId40"/>
    <p:sldLayoutId id="2147484235" r:id="rId41"/>
    <p:sldLayoutId id="2147484236" r:id="rId42"/>
    <p:sldLayoutId id="2147484237" r:id="rId43"/>
    <p:sldLayoutId id="2147484238" r:id="rId44"/>
    <p:sldLayoutId id="2147484239" r:id="rId45"/>
  </p:sldLayoutIdLst>
  <p:transition>
    <p:fade/>
  </p:transition>
  <p:timing>
    <p:tnLst>
      <p:par>
        <p:cTn id="1" dur="indefinite" restart="never" nodeType="tmRoot"/>
      </p:par>
    </p:tnLst>
  </p:timing>
  <p:txStyles>
    <p:title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64" marR="0" indent="-342764" algn="l" defTabSz="932372" rtl="0" eaLnBrk="1" fontAlgn="auto" latinLnBrk="0" hangingPunct="1">
        <a:lnSpc>
          <a:spcPct val="90000"/>
        </a:lnSpc>
        <a:spcBef>
          <a:spcPct val="20000"/>
        </a:spcBef>
        <a:spcAft>
          <a:spcPts val="0"/>
        </a:spcAft>
        <a:buClrTx/>
        <a:buSzPct val="90000"/>
        <a:buFont typeface="Arial" pitchFamily="34" charset="0"/>
        <a:buChar char="•"/>
        <a:tabLst/>
        <a:defRPr sz="3998" kern="1200" spc="0" baseline="0">
          <a:gradFill>
            <a:gsLst>
              <a:gs pos="1250">
                <a:schemeClr val="tx1"/>
              </a:gs>
              <a:gs pos="100000">
                <a:schemeClr val="tx1"/>
              </a:gs>
            </a:gsLst>
            <a:lin ang="5400000" scaled="0"/>
          </a:gradFill>
          <a:latin typeface="+mj-lt"/>
          <a:ea typeface="+mn-ea"/>
          <a:cs typeface="+mn-cs"/>
        </a:defRPr>
      </a:lvl1pPr>
      <a:lvl2pPr marL="583968" marR="0" indent="-241204"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2pPr>
      <a:lvl3pPr marL="79978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3pPr>
      <a:lvl4pPr marL="102829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4pPr>
      <a:lvl5pPr marL="1256802"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5pPr>
      <a:lvl6pPr marL="256402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3030212"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96398"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96258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32372" rtl="0" eaLnBrk="1" latinLnBrk="0" hangingPunct="1">
        <a:defRPr sz="1799" kern="1200">
          <a:solidFill>
            <a:schemeClr val="tx1"/>
          </a:solidFill>
          <a:latin typeface="+mn-lt"/>
          <a:ea typeface="+mn-ea"/>
          <a:cs typeface="+mn-cs"/>
        </a:defRPr>
      </a:lvl1pPr>
      <a:lvl2pPr marL="466186" algn="l" defTabSz="932372" rtl="0" eaLnBrk="1" latinLnBrk="0" hangingPunct="1">
        <a:defRPr sz="1799" kern="1200">
          <a:solidFill>
            <a:schemeClr val="tx1"/>
          </a:solidFill>
          <a:latin typeface="+mn-lt"/>
          <a:ea typeface="+mn-ea"/>
          <a:cs typeface="+mn-cs"/>
        </a:defRPr>
      </a:lvl2pPr>
      <a:lvl3pPr marL="932372" algn="l" defTabSz="932372" rtl="0" eaLnBrk="1" latinLnBrk="0" hangingPunct="1">
        <a:defRPr sz="1799" kern="1200">
          <a:solidFill>
            <a:schemeClr val="tx1"/>
          </a:solidFill>
          <a:latin typeface="+mn-lt"/>
          <a:ea typeface="+mn-ea"/>
          <a:cs typeface="+mn-cs"/>
        </a:defRPr>
      </a:lvl3pPr>
      <a:lvl4pPr marL="1398559" algn="l" defTabSz="932372" rtl="0" eaLnBrk="1" latinLnBrk="0" hangingPunct="1">
        <a:defRPr sz="1799" kern="1200">
          <a:solidFill>
            <a:schemeClr val="tx1"/>
          </a:solidFill>
          <a:latin typeface="+mn-lt"/>
          <a:ea typeface="+mn-ea"/>
          <a:cs typeface="+mn-cs"/>
        </a:defRPr>
      </a:lvl4pPr>
      <a:lvl5pPr marL="1864745" algn="l" defTabSz="932372" rtl="0" eaLnBrk="1" latinLnBrk="0" hangingPunct="1">
        <a:defRPr sz="1799" kern="1200">
          <a:solidFill>
            <a:schemeClr val="tx1"/>
          </a:solidFill>
          <a:latin typeface="+mn-lt"/>
          <a:ea typeface="+mn-ea"/>
          <a:cs typeface="+mn-cs"/>
        </a:defRPr>
      </a:lvl5pPr>
      <a:lvl6pPr marL="2330932" algn="l" defTabSz="932372" rtl="0" eaLnBrk="1" latinLnBrk="0" hangingPunct="1">
        <a:defRPr sz="1799" kern="1200">
          <a:solidFill>
            <a:schemeClr val="tx1"/>
          </a:solidFill>
          <a:latin typeface="+mn-lt"/>
          <a:ea typeface="+mn-ea"/>
          <a:cs typeface="+mn-cs"/>
        </a:defRPr>
      </a:lvl6pPr>
      <a:lvl7pPr marL="2797118" algn="l" defTabSz="932372" rtl="0" eaLnBrk="1" latinLnBrk="0" hangingPunct="1">
        <a:defRPr sz="1799" kern="1200">
          <a:solidFill>
            <a:schemeClr val="tx1"/>
          </a:solidFill>
          <a:latin typeface="+mn-lt"/>
          <a:ea typeface="+mn-ea"/>
          <a:cs typeface="+mn-cs"/>
        </a:defRPr>
      </a:lvl7pPr>
      <a:lvl8pPr marL="3263305" algn="l" defTabSz="932372" rtl="0" eaLnBrk="1" latinLnBrk="0" hangingPunct="1">
        <a:defRPr sz="1799" kern="1200">
          <a:solidFill>
            <a:schemeClr val="tx1"/>
          </a:solidFill>
          <a:latin typeface="+mn-lt"/>
          <a:ea typeface="+mn-ea"/>
          <a:cs typeface="+mn-cs"/>
        </a:defRPr>
      </a:lvl8pPr>
      <a:lvl9pPr marL="3729492" algn="l" defTabSz="932372"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dependencywalker.com/"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hyperlink" Target="http://msdn.microsoft.com/en-us/windows/cc280268"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technet.microsoft.com/en-us/library/jj127275"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bing.com/videos/search?q=at&amp;t+less+is+more+commercial&amp;qpvt=at&amp;t+less+is+more+commercial&amp;form=VDRE&amp;first=1&amp;view=detail&amp;mid=C51E8A1015E5B7FF555FC51E8A1015E5B7FF555F"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hyperlink" Target="http://msdn.microsoft.com/library/windows/hardware/hh975396"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5.xml"/><Relationship Id="rId7" Type="http://schemas.openxmlformats.org/officeDocument/2006/relationships/image" Target="../media/image5.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29.xml"/><Relationship Id="rId4" Type="http://schemas.openxmlformats.org/officeDocument/2006/relationships/slideLayout" Target="../slideLayouts/slideLayout34.xml"/><Relationship Id="rId9"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openxmlformats.org/officeDocument/2006/relationships/hyperlink" Target="http://technet.microsoft.com/en-us/library/hh831809#BKMK_FoD" TargetMode="External"/><Relationship Id="rId3" Type="http://schemas.openxmlformats.org/officeDocument/2006/relationships/hyperlink" Target="http://technet.microsoft.com/en-us/library/jj574091.aspx" TargetMode="External"/><Relationship Id="rId7" Type="http://schemas.openxmlformats.org/officeDocument/2006/relationships/hyperlink" Target="http://blogs.technet.com/b/server_core/archive/2012/11/05/using-features-on-demand-with-updated-systems-and-patched-images.aspx"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hyperlink" Target="http://technet.microsoft.com/en-us/library/jj127275" TargetMode="External"/><Relationship Id="rId11" Type="http://schemas.openxmlformats.org/officeDocument/2006/relationships/hyperlink" Target="http://blogs.technet.com/b/servermanager/archive/2012/07/09/customize-tools-menu-in-server-manager.aspx" TargetMode="External"/><Relationship Id="rId5" Type="http://schemas.openxmlformats.org/officeDocument/2006/relationships/hyperlink" Target="http://msdn.microsoft.com/en-us/library/hh231669.aspx" TargetMode="External"/><Relationship Id="rId10" Type="http://schemas.openxmlformats.org/officeDocument/2006/relationships/hyperlink" Target="http://social.technet.microsoft.com/wiki/contents/articles/13443.windows-server-2012-server-manager-troubleshooting-guide-part-i-overview.aspx" TargetMode="External"/><Relationship Id="rId4" Type="http://schemas.openxmlformats.org/officeDocument/2006/relationships/hyperlink" Target="http://msdn.microsoft.com/en-us/windows/cc280268" TargetMode="External"/><Relationship Id="rId9" Type="http://schemas.openxmlformats.org/officeDocument/2006/relationships/hyperlink" Target="http://blogs.technet.com/b/servermanager/archive/2012/06/27/server-manager-power-of-many-simplicity-of-one.aspx"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34.xml"/><Relationship Id="rId5" Type="http://schemas.openxmlformats.org/officeDocument/2006/relationships/hyperlink" Target="http://aka.ms/SC2012R2" TargetMode="External"/><Relationship Id="rId4" Type="http://schemas.openxmlformats.org/officeDocument/2006/relationships/hyperlink" Target="http://aka.ms/WS2012R2"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Limitations of the Minimal Server Interface</a:t>
            </a:r>
            <a:endParaRPr lang="en-US" sz="4800" dirty="0"/>
          </a:p>
        </p:txBody>
      </p:sp>
      <p:sp>
        <p:nvSpPr>
          <p:cNvPr id="3" name="Content Placeholder 2"/>
          <p:cNvSpPr>
            <a:spLocks noGrp="1"/>
          </p:cNvSpPr>
          <p:nvPr>
            <p:ph idx="4294967295"/>
          </p:nvPr>
        </p:nvSpPr>
        <p:spPr>
          <a:xfrm>
            <a:off x="531948" y="1476621"/>
            <a:ext cx="11370961" cy="5302131"/>
          </a:xfrm>
          <a:prstGeom prst="rect">
            <a:avLst/>
          </a:prstGeom>
        </p:spPr>
        <p:txBody>
          <a:bodyPr>
            <a:normAutofit fontScale="92500" lnSpcReduction="20000"/>
          </a:bodyPr>
          <a:lstStyle/>
          <a:p>
            <a:r>
              <a:rPr lang="en-US" dirty="0" smtClean="0"/>
              <a:t>Not all Common </a:t>
            </a:r>
            <a:r>
              <a:rPr lang="en-US" dirty="0"/>
              <a:t>Dialog </a:t>
            </a:r>
            <a:r>
              <a:rPr lang="en-US" dirty="0" smtClean="0"/>
              <a:t>boxes are fully functional</a:t>
            </a:r>
            <a:endParaRPr lang="en-US" dirty="0"/>
          </a:p>
          <a:p>
            <a:pPr marL="342900" lvl="1" indent="0">
              <a:buNone/>
            </a:pPr>
            <a:endParaRPr lang="en-US" dirty="0" smtClean="0"/>
          </a:p>
          <a:p>
            <a:r>
              <a:rPr lang="en-US" dirty="0" smtClean="0"/>
              <a:t>UI dependent </a:t>
            </a:r>
            <a:r>
              <a:rPr lang="en-US" dirty="0"/>
              <a:t>on </a:t>
            </a:r>
            <a:r>
              <a:rPr lang="en-US" dirty="0" smtClean="0"/>
              <a:t>Shell </a:t>
            </a:r>
            <a:r>
              <a:rPr lang="en-US" dirty="0"/>
              <a:t>Namespace Extensions will </a:t>
            </a:r>
            <a:r>
              <a:rPr lang="en-US" dirty="0" smtClean="0"/>
              <a:t>not work</a:t>
            </a:r>
            <a:endParaRPr lang="en-US" dirty="0"/>
          </a:p>
          <a:p>
            <a:pPr marL="342900" lvl="1" indent="0">
              <a:lnSpc>
                <a:spcPct val="100000"/>
              </a:lnSpc>
              <a:buNone/>
            </a:pPr>
            <a:r>
              <a:rPr lang="en-US" dirty="0" smtClean="0"/>
              <a:t>Certain </a:t>
            </a:r>
            <a:r>
              <a:rPr lang="en-US" dirty="0"/>
              <a:t>CPLs are namespace </a:t>
            </a:r>
            <a:r>
              <a:rPr lang="en-US" dirty="0" smtClean="0"/>
              <a:t>extensions, e.g. Networking</a:t>
            </a:r>
            <a:br>
              <a:rPr lang="en-US" dirty="0" smtClean="0"/>
            </a:br>
            <a:endParaRPr lang="en-US" dirty="0"/>
          </a:p>
          <a:p>
            <a:r>
              <a:rPr lang="en-US" sz="3900" dirty="0" smtClean="0"/>
              <a:t>No Internet Explorer</a:t>
            </a:r>
          </a:p>
          <a:p>
            <a:pPr marL="342900" lvl="1" indent="0">
              <a:buNone/>
            </a:pPr>
            <a:r>
              <a:rPr lang="en-US" dirty="0" smtClean="0"/>
              <a:t>Links in UI won’t work</a:t>
            </a:r>
          </a:p>
          <a:p>
            <a:pPr marL="342900" lvl="1" indent="0">
              <a:buNone/>
            </a:pPr>
            <a:r>
              <a:rPr lang="en-US" dirty="0" smtClean="0"/>
              <a:t>Help isn’t available – </a:t>
            </a:r>
            <a:r>
              <a:rPr lang="en-US" i="1" dirty="0" smtClean="0">
                <a:solidFill>
                  <a:schemeClr val="tx2"/>
                </a:solidFill>
              </a:rPr>
              <a:t>calls to HTML Help API will return NULL!</a:t>
            </a:r>
            <a:br>
              <a:rPr lang="en-US" i="1" dirty="0" smtClean="0">
                <a:solidFill>
                  <a:schemeClr val="tx2"/>
                </a:solidFill>
              </a:rPr>
            </a:br>
            <a:endParaRPr lang="en-US" dirty="0">
              <a:solidFill>
                <a:schemeClr val="tx2"/>
              </a:solidFill>
            </a:endParaRPr>
          </a:p>
          <a:p>
            <a:r>
              <a:rPr lang="en-US" dirty="0"/>
              <a:t>Some file associations and protocol handlers are not available</a:t>
            </a:r>
          </a:p>
          <a:p>
            <a:pPr marL="342900" lvl="1" indent="0">
              <a:buNone/>
            </a:pPr>
            <a:r>
              <a:rPr lang="en-US" dirty="0"/>
              <a:t>http</a:t>
            </a:r>
            <a:r>
              <a:rPr lang="en-US" dirty="0" smtClean="0"/>
              <a:t>://     file://     *.</a:t>
            </a:r>
            <a:r>
              <a:rPr lang="en-US" dirty="0"/>
              <a:t>chm</a:t>
            </a:r>
          </a:p>
          <a:p>
            <a:pPr lvl="1"/>
            <a:endParaRPr lang="en-US" dirty="0"/>
          </a:p>
        </p:txBody>
      </p:sp>
    </p:spTree>
    <p:extLst>
      <p:ext uri="{BB962C8B-B14F-4D97-AF65-F5344CB8AC3E}">
        <p14:creationId xmlns:p14="http://schemas.microsoft.com/office/powerpoint/2010/main" val="225796854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Demos: </a:t>
            </a:r>
            <a:br>
              <a:rPr lang="en-US" sz="6000" dirty="0" smtClean="0"/>
            </a:br>
            <a:r>
              <a:rPr lang="en-US" sz="6000" dirty="0" smtClean="0"/>
              <a:t>Transitioning from Server Core to Server Graphical Shell</a:t>
            </a:r>
            <a:endParaRPr lang="en-US" dirty="0"/>
          </a:p>
        </p:txBody>
      </p:sp>
    </p:spTree>
    <p:extLst>
      <p:ext uri="{BB962C8B-B14F-4D97-AF65-F5344CB8AC3E}">
        <p14:creationId xmlns:p14="http://schemas.microsoft.com/office/powerpoint/2010/main" val="139825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31948" y="233150"/>
            <a:ext cx="11370961"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800" dirty="0"/>
              <a:t>Transitioning between Server </a:t>
            </a:r>
            <a:r>
              <a:rPr lang="en-US" sz="4800" dirty="0" smtClean="0"/>
              <a:t>and Server Core</a:t>
            </a:r>
            <a:endParaRPr lang="en-US" sz="4800" dirty="0"/>
          </a:p>
        </p:txBody>
      </p:sp>
      <p:sp>
        <p:nvSpPr>
          <p:cNvPr id="12" name="Content Placeholder 2"/>
          <p:cNvSpPr txBox="1">
            <a:spLocks/>
          </p:cNvSpPr>
          <p:nvPr/>
        </p:nvSpPr>
        <p:spPr>
          <a:xfrm>
            <a:off x="531948" y="1364063"/>
            <a:ext cx="11370960" cy="461111"/>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64" dirty="0" smtClean="0"/>
              <a:t>Server Manager</a:t>
            </a:r>
            <a:endParaRPr lang="en-US" sz="3264"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469"/>
          <a:stretch/>
        </p:blipFill>
        <p:spPr bwMode="auto">
          <a:xfrm>
            <a:off x="1183341" y="2227982"/>
            <a:ext cx="9694194" cy="414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12423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31949" y="1975098"/>
            <a:ext cx="11281909" cy="517065"/>
          </a:xfrm>
        </p:spPr>
        <p:txBody>
          <a:bodyPr/>
          <a:lstStyle/>
          <a:p>
            <a:pPr lvl="1"/>
            <a:r>
              <a:rPr lang="en-US" dirty="0" smtClean="0"/>
              <a:t>Full Server to Server Core</a:t>
            </a:r>
          </a:p>
        </p:txBody>
      </p:sp>
      <p:sp>
        <p:nvSpPr>
          <p:cNvPr id="4" name="Rectangle 3"/>
          <p:cNvSpPr/>
          <p:nvPr/>
        </p:nvSpPr>
        <p:spPr bwMode="auto">
          <a:xfrm>
            <a:off x="1049251" y="2601762"/>
            <a:ext cx="10996570" cy="777169"/>
          </a:xfrm>
          <a:prstGeom prst="rect">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marL="0" lvl="1" defTabSz="932290" fontAlgn="base">
              <a:spcBef>
                <a:spcPct val="0"/>
              </a:spcBef>
              <a:spcAft>
                <a:spcPct val="0"/>
              </a:spcAft>
            </a:pPr>
            <a:r>
              <a:rPr lang="en-US" sz="2000" dirty="0" smtClean="0">
                <a:solidFill>
                  <a:schemeClr val="bg1"/>
                </a:solidFill>
                <a:latin typeface="Consolas" panose="020B0609020204030204" pitchFamily="49" charset="0"/>
                <a:cs typeface="Consolas" pitchFamily="49" charset="0"/>
              </a:rPr>
              <a:t>PS&gt; Get-</a:t>
            </a:r>
            <a:r>
              <a:rPr lang="en-US" sz="2000" dirty="0" err="1" smtClean="0">
                <a:solidFill>
                  <a:schemeClr val="bg1"/>
                </a:solidFill>
                <a:latin typeface="Consolas" panose="020B0609020204030204" pitchFamily="49" charset="0"/>
                <a:cs typeface="Consolas" pitchFamily="49" charset="0"/>
              </a:rPr>
              <a:t>WindowsFeature</a:t>
            </a:r>
            <a:endParaRPr lang="en-US" sz="2000" dirty="0" smtClean="0">
              <a:solidFill>
                <a:schemeClr val="bg1"/>
              </a:solidFill>
              <a:latin typeface="Consolas" panose="020B0609020204030204" pitchFamily="49" charset="0"/>
              <a:cs typeface="Consolas" pitchFamily="49" charset="0"/>
            </a:endParaRPr>
          </a:p>
        </p:txBody>
      </p:sp>
      <p:sp>
        <p:nvSpPr>
          <p:cNvPr id="10" name="Title 1"/>
          <p:cNvSpPr txBox="1">
            <a:spLocks/>
          </p:cNvSpPr>
          <p:nvPr/>
        </p:nvSpPr>
        <p:spPr>
          <a:xfrm>
            <a:off x="531948" y="233150"/>
            <a:ext cx="11370961"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800" dirty="0" smtClean="0"/>
              <a:t>User Interface Feature Names</a:t>
            </a:r>
            <a:endParaRPr lang="en-US" sz="4800" dirty="0"/>
          </a:p>
        </p:txBody>
      </p:sp>
      <p:sp>
        <p:nvSpPr>
          <p:cNvPr id="12" name="Content Placeholder 2"/>
          <p:cNvSpPr txBox="1">
            <a:spLocks/>
          </p:cNvSpPr>
          <p:nvPr/>
        </p:nvSpPr>
        <p:spPr>
          <a:xfrm>
            <a:off x="531948" y="1364063"/>
            <a:ext cx="11370960" cy="461111"/>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64" dirty="0"/>
              <a:t>PowerShell Cmdlets</a:t>
            </a:r>
          </a:p>
        </p:txBody>
      </p:sp>
      <p:graphicFrame>
        <p:nvGraphicFramePr>
          <p:cNvPr id="13" name="Table 12"/>
          <p:cNvGraphicFramePr>
            <a:graphicFrameLocks noGrp="1"/>
          </p:cNvGraphicFramePr>
          <p:nvPr>
            <p:extLst>
              <p:ext uri="{D42A27DB-BD31-4B8C-83A1-F6EECF244321}">
                <p14:modId xmlns:p14="http://schemas.microsoft.com/office/powerpoint/2010/main" val="348096942"/>
              </p:ext>
            </p:extLst>
          </p:nvPr>
        </p:nvGraphicFramePr>
        <p:xfrm>
          <a:off x="531948" y="3700737"/>
          <a:ext cx="11512626" cy="1902862"/>
        </p:xfrm>
        <a:graphic>
          <a:graphicData uri="http://schemas.openxmlformats.org/drawingml/2006/table">
            <a:tbl>
              <a:tblPr firstRow="1" bandRow="1">
                <a:tableStyleId>{5C22544A-7EE6-4342-B048-85BDC9FD1C3A}</a:tableStyleId>
              </a:tblPr>
              <a:tblGrid>
                <a:gridCol w="5756313"/>
                <a:gridCol w="5756313"/>
              </a:tblGrid>
              <a:tr h="254817">
                <a:tc>
                  <a:txBody>
                    <a:bodyPr/>
                    <a:lstStyle/>
                    <a:p>
                      <a:r>
                        <a:rPr lang="en-US" dirty="0" smtClean="0"/>
                        <a:t>Server Manager</a:t>
                      </a:r>
                      <a:endParaRPr lang="en-US" dirty="0"/>
                    </a:p>
                  </a:txBody>
                  <a:tcPr/>
                </a:tc>
                <a:tc>
                  <a:txBody>
                    <a:bodyPr/>
                    <a:lstStyle/>
                    <a:p>
                      <a:r>
                        <a:rPr lang="en-US" dirty="0" smtClean="0"/>
                        <a:t>PowerShell</a:t>
                      </a:r>
                      <a:endParaRPr lang="en-US" dirty="0"/>
                    </a:p>
                  </a:txBody>
                  <a:tcPr/>
                </a:tc>
              </a:tr>
              <a:tr h="254817">
                <a:tc>
                  <a:txBody>
                    <a:bodyPr/>
                    <a:lstStyle/>
                    <a:p>
                      <a:r>
                        <a:rPr lang="en-US" dirty="0" smtClean="0"/>
                        <a:t>User Interfaces and Infrastructure</a:t>
                      </a:r>
                      <a:endParaRPr lang="en-US" dirty="0"/>
                    </a:p>
                  </a:txBody>
                  <a:tcPr/>
                </a:tc>
                <a:tc>
                  <a:txBody>
                    <a:bodyPr/>
                    <a:lstStyle/>
                    <a:p>
                      <a:r>
                        <a:rPr lang="en-US" dirty="0" smtClean="0"/>
                        <a:t>User-Interfaces-Infra</a:t>
                      </a:r>
                    </a:p>
                  </a:txBody>
                  <a:tcPr/>
                </a:tc>
              </a:tr>
              <a:tr h="439822">
                <a:tc>
                  <a:txBody>
                    <a:bodyPr/>
                    <a:lstStyle/>
                    <a:p>
                      <a:pPr lvl="1"/>
                      <a:r>
                        <a:rPr lang="en-US" dirty="0" smtClean="0"/>
                        <a:t>- Graphical Management Tools and Infrastructure</a:t>
                      </a:r>
                      <a:endParaRPr lang="en-US" dirty="0"/>
                    </a:p>
                  </a:txBody>
                  <a:tcPr/>
                </a:tc>
                <a:tc>
                  <a:txBody>
                    <a:bodyPr/>
                    <a:lstStyle/>
                    <a:p>
                      <a:r>
                        <a:rPr lang="en-US" dirty="0" smtClean="0"/>
                        <a:t>Server-</a:t>
                      </a:r>
                      <a:r>
                        <a:rPr lang="en-US" dirty="0" err="1" smtClean="0"/>
                        <a:t>Gui</a:t>
                      </a:r>
                      <a:r>
                        <a:rPr lang="en-US" dirty="0" smtClean="0"/>
                        <a:t>-</a:t>
                      </a:r>
                      <a:r>
                        <a:rPr lang="en-US" dirty="0" err="1" smtClean="0"/>
                        <a:t>Mgmt</a:t>
                      </a:r>
                      <a:r>
                        <a:rPr lang="en-US" dirty="0" smtClean="0"/>
                        <a:t>-Infra</a:t>
                      </a:r>
                    </a:p>
                  </a:txBody>
                  <a:tcPr/>
                </a:tc>
              </a:tr>
              <a:tr h="254817">
                <a:tc>
                  <a:txBody>
                    <a:bodyPr/>
                    <a:lstStyle/>
                    <a:p>
                      <a:pPr lvl="1"/>
                      <a:r>
                        <a:rPr lang="en-US" dirty="0" smtClean="0"/>
                        <a:t>- Server Graphical Shell</a:t>
                      </a:r>
                      <a:endParaRPr lang="en-US" dirty="0"/>
                    </a:p>
                  </a:txBody>
                  <a:tcPr/>
                </a:tc>
                <a:tc>
                  <a:txBody>
                    <a:bodyPr/>
                    <a:lstStyle/>
                    <a:p>
                      <a:r>
                        <a:rPr lang="en-US" dirty="0" smtClean="0"/>
                        <a:t>Server-</a:t>
                      </a:r>
                      <a:r>
                        <a:rPr lang="en-US" dirty="0" err="1" smtClean="0"/>
                        <a:t>Gui</a:t>
                      </a:r>
                      <a:r>
                        <a:rPr lang="en-US" dirty="0" smtClean="0"/>
                        <a:t>-Shell</a:t>
                      </a:r>
                    </a:p>
                  </a:txBody>
                  <a:tcPr/>
                </a:tc>
              </a:tr>
              <a:tr h="254817">
                <a:tc>
                  <a:txBody>
                    <a:bodyPr/>
                    <a:lstStyle/>
                    <a:p>
                      <a:pPr lvl="1"/>
                      <a:r>
                        <a:rPr lang="en-US" dirty="0" smtClean="0"/>
                        <a:t>-</a:t>
                      </a:r>
                      <a:r>
                        <a:rPr lang="en-US" baseline="0" dirty="0" smtClean="0"/>
                        <a:t> Desktop Experience</a:t>
                      </a:r>
                      <a:endParaRPr lang="en-US" dirty="0"/>
                    </a:p>
                  </a:txBody>
                  <a:tcPr/>
                </a:tc>
                <a:tc>
                  <a:txBody>
                    <a:bodyPr/>
                    <a:lstStyle/>
                    <a:p>
                      <a:r>
                        <a:rPr lang="en-US" dirty="0" smtClean="0"/>
                        <a:t>Desktop-Experience</a:t>
                      </a:r>
                    </a:p>
                  </a:txBody>
                  <a:tcPr/>
                </a:tc>
              </a:tr>
            </a:tbl>
          </a:graphicData>
        </a:graphic>
      </p:graphicFrame>
    </p:spTree>
    <p:extLst>
      <p:ext uri="{BB962C8B-B14F-4D97-AF65-F5344CB8AC3E}">
        <p14:creationId xmlns:p14="http://schemas.microsoft.com/office/powerpoint/2010/main" val="103249096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31949" y="1975098"/>
            <a:ext cx="11281909" cy="3631763"/>
          </a:xfrm>
        </p:spPr>
        <p:txBody>
          <a:bodyPr/>
          <a:lstStyle/>
          <a:p>
            <a:pPr lvl="1"/>
            <a:r>
              <a:rPr lang="en-US" dirty="0" smtClean="0"/>
              <a:t>Full Server to Server Core</a:t>
            </a:r>
          </a:p>
          <a:p>
            <a:endParaRPr lang="en-US" dirty="0"/>
          </a:p>
          <a:p>
            <a:endParaRPr lang="en-US" dirty="0" smtClean="0"/>
          </a:p>
          <a:p>
            <a:pPr lvl="1"/>
            <a:r>
              <a:rPr lang="en-US" dirty="0" smtClean="0"/>
              <a:t>Server Core to Full Server</a:t>
            </a:r>
          </a:p>
          <a:p>
            <a:endParaRPr lang="en-US" dirty="0" smtClean="0"/>
          </a:p>
          <a:p>
            <a:endParaRPr lang="en-US" dirty="0"/>
          </a:p>
        </p:txBody>
      </p:sp>
      <p:sp>
        <p:nvSpPr>
          <p:cNvPr id="4" name="Rectangle 3"/>
          <p:cNvSpPr/>
          <p:nvPr/>
        </p:nvSpPr>
        <p:spPr bwMode="auto">
          <a:xfrm>
            <a:off x="1049250" y="2601762"/>
            <a:ext cx="11167133" cy="777169"/>
          </a:xfrm>
          <a:prstGeom prst="rect">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marL="0" lvl="1" defTabSz="932290" fontAlgn="base">
              <a:spcBef>
                <a:spcPct val="0"/>
              </a:spcBef>
              <a:spcAft>
                <a:spcPct val="0"/>
              </a:spcAft>
            </a:pPr>
            <a:r>
              <a:rPr lang="en-US" sz="2000" dirty="0" smtClean="0">
                <a:solidFill>
                  <a:schemeClr val="bg1"/>
                </a:solidFill>
                <a:latin typeface="Consolas" panose="020B0609020204030204" pitchFamily="49" charset="0"/>
                <a:cs typeface="Consolas" pitchFamily="49" charset="0"/>
              </a:rPr>
              <a:t>PS&gt; Uninstall-</a:t>
            </a:r>
            <a:r>
              <a:rPr lang="en-US" sz="2000" dirty="0" err="1" smtClean="0">
                <a:solidFill>
                  <a:schemeClr val="bg1"/>
                </a:solidFill>
                <a:latin typeface="Consolas" panose="020B0609020204030204" pitchFamily="49" charset="0"/>
                <a:cs typeface="Consolas" pitchFamily="49" charset="0"/>
              </a:rPr>
              <a:t>WindowsFeature</a:t>
            </a:r>
            <a:r>
              <a:rPr lang="en-US" sz="2000" dirty="0" smtClean="0">
                <a:solidFill>
                  <a:schemeClr val="bg1"/>
                </a:solidFill>
                <a:latin typeface="Consolas" panose="020B0609020204030204" pitchFamily="49" charset="0"/>
                <a:cs typeface="Consolas" pitchFamily="49" charset="0"/>
              </a:rPr>
              <a:t> Server-</a:t>
            </a:r>
            <a:r>
              <a:rPr lang="en-US" sz="2000" dirty="0" err="1" smtClean="0">
                <a:solidFill>
                  <a:schemeClr val="bg1"/>
                </a:solidFill>
                <a:latin typeface="Consolas" panose="020B0609020204030204" pitchFamily="49" charset="0"/>
                <a:cs typeface="Consolas" pitchFamily="49" charset="0"/>
              </a:rPr>
              <a:t>Gui</a:t>
            </a:r>
            <a:r>
              <a:rPr lang="en-US" sz="2000" dirty="0" smtClean="0">
                <a:solidFill>
                  <a:schemeClr val="bg1"/>
                </a:solidFill>
                <a:latin typeface="Consolas" panose="020B0609020204030204" pitchFamily="49" charset="0"/>
                <a:cs typeface="Consolas" pitchFamily="49" charset="0"/>
              </a:rPr>
              <a:t>-</a:t>
            </a:r>
            <a:r>
              <a:rPr lang="en-US" sz="2000" dirty="0" err="1" smtClean="0">
                <a:solidFill>
                  <a:schemeClr val="bg1"/>
                </a:solidFill>
                <a:latin typeface="Consolas" panose="020B0609020204030204" pitchFamily="49" charset="0"/>
                <a:cs typeface="Consolas" pitchFamily="49" charset="0"/>
              </a:rPr>
              <a:t>Mgmt</a:t>
            </a:r>
            <a:r>
              <a:rPr lang="en-US" sz="2000" dirty="0" smtClean="0">
                <a:solidFill>
                  <a:schemeClr val="bg1"/>
                </a:solidFill>
                <a:latin typeface="Consolas" panose="020B0609020204030204" pitchFamily="49" charset="0"/>
                <a:cs typeface="Consolas" pitchFamily="49" charset="0"/>
              </a:rPr>
              <a:t>-</a:t>
            </a:r>
            <a:r>
              <a:rPr lang="en-US" sz="2000" dirty="0" err="1" smtClean="0">
                <a:solidFill>
                  <a:schemeClr val="bg1"/>
                </a:solidFill>
                <a:latin typeface="Consolas" panose="020B0609020204030204" pitchFamily="49" charset="0"/>
                <a:cs typeface="Consolas" pitchFamily="49" charset="0"/>
              </a:rPr>
              <a:t>Infra,Server</a:t>
            </a:r>
            <a:r>
              <a:rPr lang="en-US" sz="2000" dirty="0" smtClean="0">
                <a:solidFill>
                  <a:schemeClr val="bg1"/>
                </a:solidFill>
                <a:latin typeface="Consolas" panose="020B0609020204030204" pitchFamily="49" charset="0"/>
                <a:cs typeface="Consolas" pitchFamily="49" charset="0"/>
              </a:rPr>
              <a:t>-</a:t>
            </a:r>
            <a:r>
              <a:rPr lang="en-US" sz="2000" dirty="0" err="1" smtClean="0">
                <a:solidFill>
                  <a:schemeClr val="bg1"/>
                </a:solidFill>
                <a:latin typeface="Consolas" panose="020B0609020204030204" pitchFamily="49" charset="0"/>
                <a:cs typeface="Consolas" pitchFamily="49" charset="0"/>
              </a:rPr>
              <a:t>Gui</a:t>
            </a:r>
            <a:r>
              <a:rPr lang="en-US" sz="2000" dirty="0" smtClean="0">
                <a:solidFill>
                  <a:schemeClr val="bg1"/>
                </a:solidFill>
                <a:latin typeface="Consolas" panose="020B0609020204030204" pitchFamily="49" charset="0"/>
                <a:cs typeface="Consolas" pitchFamily="49" charset="0"/>
              </a:rPr>
              <a:t>-Shell -</a:t>
            </a:r>
            <a:r>
              <a:rPr lang="en-US" sz="2000" dirty="0">
                <a:solidFill>
                  <a:schemeClr val="bg1"/>
                </a:solidFill>
                <a:latin typeface="Consolas" pitchFamily="49" charset="0"/>
                <a:cs typeface="Consolas" pitchFamily="49" charset="0"/>
              </a:rPr>
              <a:t>Restart</a:t>
            </a:r>
          </a:p>
        </p:txBody>
      </p:sp>
      <p:sp>
        <p:nvSpPr>
          <p:cNvPr id="5" name="Rectangle 4"/>
          <p:cNvSpPr/>
          <p:nvPr/>
        </p:nvSpPr>
        <p:spPr bwMode="auto">
          <a:xfrm>
            <a:off x="1049250" y="4386784"/>
            <a:ext cx="11167133" cy="777169"/>
          </a:xfrm>
          <a:prstGeom prst="rect">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marL="0" lvl="1" defTabSz="932290" fontAlgn="base">
              <a:spcBef>
                <a:spcPct val="0"/>
              </a:spcBef>
              <a:spcAft>
                <a:spcPct val="0"/>
              </a:spcAft>
            </a:pPr>
            <a:r>
              <a:rPr lang="en-US" sz="2000" dirty="0" smtClean="0">
                <a:solidFill>
                  <a:schemeClr val="bg1"/>
                </a:solidFill>
                <a:latin typeface="Consolas" panose="020B0609020204030204" pitchFamily="49" charset="0"/>
                <a:cs typeface="Consolas" pitchFamily="49" charset="0"/>
              </a:rPr>
              <a:t>PS&gt; Install-</a:t>
            </a:r>
            <a:r>
              <a:rPr lang="en-US" sz="2000" dirty="0" err="1" smtClean="0">
                <a:solidFill>
                  <a:schemeClr val="bg1"/>
                </a:solidFill>
                <a:latin typeface="Consolas" panose="020B0609020204030204" pitchFamily="49" charset="0"/>
                <a:cs typeface="Consolas" pitchFamily="49" charset="0"/>
              </a:rPr>
              <a:t>WindowsFeature</a:t>
            </a:r>
            <a:r>
              <a:rPr lang="en-US" sz="2000" dirty="0" smtClean="0">
                <a:solidFill>
                  <a:schemeClr val="bg1"/>
                </a:solidFill>
                <a:latin typeface="Consolas" panose="020B0609020204030204" pitchFamily="49" charset="0"/>
                <a:cs typeface="Consolas" pitchFamily="49" charset="0"/>
              </a:rPr>
              <a:t> Server-</a:t>
            </a:r>
            <a:r>
              <a:rPr lang="en-US" sz="2000" dirty="0" err="1" smtClean="0">
                <a:solidFill>
                  <a:schemeClr val="bg1"/>
                </a:solidFill>
                <a:latin typeface="Consolas" panose="020B0609020204030204" pitchFamily="49" charset="0"/>
                <a:cs typeface="Consolas" pitchFamily="49" charset="0"/>
              </a:rPr>
              <a:t>Gui</a:t>
            </a:r>
            <a:r>
              <a:rPr lang="en-US" sz="2000" dirty="0" smtClean="0">
                <a:solidFill>
                  <a:schemeClr val="bg1"/>
                </a:solidFill>
                <a:latin typeface="Consolas" panose="020B0609020204030204" pitchFamily="49" charset="0"/>
                <a:cs typeface="Consolas" pitchFamily="49" charset="0"/>
              </a:rPr>
              <a:t>-</a:t>
            </a:r>
            <a:r>
              <a:rPr lang="en-US" sz="2000" dirty="0" err="1" smtClean="0">
                <a:solidFill>
                  <a:schemeClr val="bg1"/>
                </a:solidFill>
                <a:latin typeface="Consolas" panose="020B0609020204030204" pitchFamily="49" charset="0"/>
                <a:cs typeface="Consolas" pitchFamily="49" charset="0"/>
              </a:rPr>
              <a:t>Mgmt</a:t>
            </a:r>
            <a:r>
              <a:rPr lang="en-US" sz="2000" dirty="0" smtClean="0">
                <a:solidFill>
                  <a:schemeClr val="bg1"/>
                </a:solidFill>
                <a:latin typeface="Consolas" panose="020B0609020204030204" pitchFamily="49" charset="0"/>
                <a:cs typeface="Consolas" pitchFamily="49" charset="0"/>
              </a:rPr>
              <a:t>-</a:t>
            </a:r>
            <a:r>
              <a:rPr lang="en-US" sz="2000" dirty="0" err="1" smtClean="0">
                <a:solidFill>
                  <a:schemeClr val="bg1"/>
                </a:solidFill>
                <a:latin typeface="Consolas" panose="020B0609020204030204" pitchFamily="49" charset="0"/>
                <a:cs typeface="Consolas" pitchFamily="49" charset="0"/>
              </a:rPr>
              <a:t>Infra,Server</a:t>
            </a:r>
            <a:r>
              <a:rPr lang="en-US" sz="2000" dirty="0" smtClean="0">
                <a:solidFill>
                  <a:schemeClr val="bg1"/>
                </a:solidFill>
                <a:latin typeface="Consolas" panose="020B0609020204030204" pitchFamily="49" charset="0"/>
                <a:cs typeface="Consolas" pitchFamily="49" charset="0"/>
              </a:rPr>
              <a:t>-</a:t>
            </a:r>
            <a:r>
              <a:rPr lang="en-US" sz="2000" dirty="0" err="1" smtClean="0">
                <a:solidFill>
                  <a:schemeClr val="bg1"/>
                </a:solidFill>
                <a:latin typeface="Consolas" panose="020B0609020204030204" pitchFamily="49" charset="0"/>
                <a:cs typeface="Consolas" pitchFamily="49" charset="0"/>
              </a:rPr>
              <a:t>Gui</a:t>
            </a:r>
            <a:r>
              <a:rPr lang="en-US" sz="2000" dirty="0" smtClean="0">
                <a:solidFill>
                  <a:schemeClr val="bg1"/>
                </a:solidFill>
                <a:latin typeface="Consolas" panose="020B0609020204030204" pitchFamily="49" charset="0"/>
                <a:cs typeface="Consolas" pitchFamily="49" charset="0"/>
              </a:rPr>
              <a:t>-Shell </a:t>
            </a:r>
            <a:r>
              <a:rPr lang="en-US" sz="2000" dirty="0">
                <a:solidFill>
                  <a:schemeClr val="bg1"/>
                </a:solidFill>
                <a:latin typeface="Consolas" panose="020B0609020204030204" pitchFamily="49" charset="0"/>
                <a:cs typeface="Consolas" pitchFamily="49" charset="0"/>
              </a:rPr>
              <a:t>-Restart</a:t>
            </a:r>
          </a:p>
        </p:txBody>
      </p:sp>
      <p:grpSp>
        <p:nvGrpSpPr>
          <p:cNvPr id="11" name="Group 10"/>
          <p:cNvGrpSpPr/>
          <p:nvPr/>
        </p:nvGrpSpPr>
        <p:grpSpPr>
          <a:xfrm>
            <a:off x="7170714" y="5163953"/>
            <a:ext cx="4214891" cy="477065"/>
            <a:chOff x="7539424" y="5635187"/>
            <a:chExt cx="6524985" cy="477065"/>
          </a:xfrm>
        </p:grpSpPr>
        <p:sp>
          <p:nvSpPr>
            <p:cNvPr id="6" name="Up Arrow 5"/>
            <p:cNvSpPr/>
            <p:nvPr/>
          </p:nvSpPr>
          <p:spPr bwMode="auto">
            <a:xfrm>
              <a:off x="7539424" y="5635187"/>
              <a:ext cx="310868" cy="410020"/>
            </a:xfrm>
            <a:prstGeom prst="upArrow">
              <a:avLst/>
            </a:prstGeom>
            <a:solidFill>
              <a:srgbClr val="FFC00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a:xfrm>
              <a:off x="7850292" y="5742920"/>
              <a:ext cx="6214117" cy="369332"/>
            </a:xfrm>
            <a:prstGeom prst="rect">
              <a:avLst/>
            </a:prstGeom>
          </p:spPr>
          <p:txBody>
            <a:bodyPr>
              <a:spAutoFit/>
            </a:bodyPr>
            <a:lstStyle/>
            <a:p>
              <a:r>
                <a:rPr lang="en-US" i="1" dirty="0" smtClean="0">
                  <a:solidFill>
                    <a:srgbClr val="FFC000"/>
                  </a:solidFill>
                </a:rPr>
                <a:t>Install </a:t>
              </a:r>
              <a:r>
                <a:rPr lang="en-US" i="1" dirty="0">
                  <a:solidFill>
                    <a:srgbClr val="FFC000"/>
                  </a:solidFill>
                </a:rPr>
                <a:t>multiple </a:t>
              </a:r>
              <a:r>
                <a:rPr lang="en-US" i="1" dirty="0" smtClean="0">
                  <a:solidFill>
                    <a:srgbClr val="FFC000"/>
                  </a:solidFill>
                </a:rPr>
                <a:t>features</a:t>
              </a:r>
              <a:endParaRPr lang="en-US" i="1" dirty="0">
                <a:solidFill>
                  <a:srgbClr val="FFC000"/>
                </a:solidFill>
              </a:endParaRPr>
            </a:p>
          </p:txBody>
        </p:sp>
      </p:grpSp>
      <p:grpSp>
        <p:nvGrpSpPr>
          <p:cNvPr id="2" name="Group 1"/>
          <p:cNvGrpSpPr/>
          <p:nvPr/>
        </p:nvGrpSpPr>
        <p:grpSpPr>
          <a:xfrm>
            <a:off x="8825054" y="3451985"/>
            <a:ext cx="2687018" cy="369332"/>
            <a:chOff x="8659995" y="3499121"/>
            <a:chExt cx="3817028" cy="369332"/>
          </a:xfrm>
        </p:grpSpPr>
        <p:sp>
          <p:nvSpPr>
            <p:cNvPr id="8" name="Up Arrow 7"/>
            <p:cNvSpPr/>
            <p:nvPr/>
          </p:nvSpPr>
          <p:spPr bwMode="auto">
            <a:xfrm>
              <a:off x="12166155" y="3499121"/>
              <a:ext cx="310868" cy="367569"/>
            </a:xfrm>
            <a:prstGeom prst="upArrow">
              <a:avLst/>
            </a:prstGeom>
            <a:solidFill>
              <a:srgbClr val="FFC00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 name="Rectangle 8"/>
            <p:cNvSpPr/>
            <p:nvPr/>
          </p:nvSpPr>
          <p:spPr>
            <a:xfrm>
              <a:off x="8659995" y="3499121"/>
              <a:ext cx="3637379" cy="369332"/>
            </a:xfrm>
            <a:prstGeom prst="rect">
              <a:avLst/>
            </a:prstGeom>
          </p:spPr>
          <p:txBody>
            <a:bodyPr wrap="square">
              <a:spAutoFit/>
            </a:bodyPr>
            <a:lstStyle/>
            <a:p>
              <a:r>
                <a:rPr lang="en-US" i="1" dirty="0">
                  <a:solidFill>
                    <a:srgbClr val="FFC000"/>
                  </a:solidFill>
                </a:rPr>
                <a:t>Single reboot </a:t>
              </a:r>
              <a:r>
                <a:rPr lang="en-US" i="1" dirty="0" smtClean="0">
                  <a:solidFill>
                    <a:srgbClr val="FFC000"/>
                  </a:solidFill>
                </a:rPr>
                <a:t>required</a:t>
              </a:r>
              <a:endParaRPr lang="en-US" i="1" dirty="0"/>
            </a:p>
          </p:txBody>
        </p:sp>
      </p:grpSp>
      <p:sp>
        <p:nvSpPr>
          <p:cNvPr id="10" name="Title 1"/>
          <p:cNvSpPr txBox="1">
            <a:spLocks/>
          </p:cNvSpPr>
          <p:nvPr/>
        </p:nvSpPr>
        <p:spPr>
          <a:xfrm>
            <a:off x="531948" y="233150"/>
            <a:ext cx="11370961"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800" dirty="0"/>
              <a:t>Transitioning between Server </a:t>
            </a:r>
            <a:r>
              <a:rPr lang="en-US" sz="4800" dirty="0" smtClean="0"/>
              <a:t>and Server Core</a:t>
            </a:r>
            <a:endParaRPr lang="en-US" sz="4800" dirty="0"/>
          </a:p>
        </p:txBody>
      </p:sp>
      <p:sp>
        <p:nvSpPr>
          <p:cNvPr id="12" name="Content Placeholder 2"/>
          <p:cNvSpPr txBox="1">
            <a:spLocks/>
          </p:cNvSpPr>
          <p:nvPr/>
        </p:nvSpPr>
        <p:spPr>
          <a:xfrm>
            <a:off x="531948" y="1364063"/>
            <a:ext cx="11370960" cy="461111"/>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64" dirty="0"/>
              <a:t>PowerShell Cmdlets</a:t>
            </a:r>
          </a:p>
        </p:txBody>
      </p:sp>
    </p:spTree>
    <p:extLst>
      <p:ext uri="{BB962C8B-B14F-4D97-AF65-F5344CB8AC3E}">
        <p14:creationId xmlns:p14="http://schemas.microsoft.com/office/powerpoint/2010/main" val="187522381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31949" y="1975098"/>
            <a:ext cx="11281909" cy="4985980"/>
          </a:xfrm>
        </p:spPr>
        <p:txBody>
          <a:bodyPr/>
          <a:lstStyle/>
          <a:p>
            <a:pPr marL="342900" lvl="1" indent="0">
              <a:buNone/>
            </a:pPr>
            <a:r>
              <a:rPr lang="en-US" dirty="0" smtClean="0"/>
              <a:t>Server with a GUI to </a:t>
            </a:r>
            <a:r>
              <a:rPr lang="en-US" dirty="0"/>
              <a:t>Minimal Server Interface</a:t>
            </a:r>
          </a:p>
          <a:p>
            <a:pPr marL="0" indent="0">
              <a:buNone/>
            </a:pPr>
            <a:endParaRPr lang="en-US" dirty="0"/>
          </a:p>
          <a:p>
            <a:pPr marL="342900" lvl="1" indent="0">
              <a:buNone/>
            </a:pPr>
            <a:endParaRPr lang="en-US" dirty="0"/>
          </a:p>
          <a:p>
            <a:pPr marL="342900" lvl="1" indent="0">
              <a:buNone/>
            </a:pPr>
            <a:r>
              <a:rPr lang="en-US" dirty="0"/>
              <a:t>Minimal Server Interface </a:t>
            </a:r>
            <a:r>
              <a:rPr lang="en-US" dirty="0" smtClean="0"/>
              <a:t>to </a:t>
            </a:r>
            <a:r>
              <a:rPr lang="en-US" dirty="0"/>
              <a:t>Server with a GUI </a:t>
            </a:r>
            <a:endParaRPr lang="en-US" dirty="0" smtClean="0"/>
          </a:p>
          <a:p>
            <a:pPr marL="342900" lvl="1" indent="0">
              <a:buNone/>
            </a:pPr>
            <a:endParaRPr lang="en-US" dirty="0" smtClean="0"/>
          </a:p>
          <a:p>
            <a:pPr marL="342900" lvl="1" indent="0">
              <a:buNone/>
            </a:pPr>
            <a:endParaRPr lang="en-US" dirty="0" smtClean="0"/>
          </a:p>
          <a:p>
            <a:pPr marL="342900" lvl="1" indent="0">
              <a:buNone/>
            </a:pPr>
            <a:endParaRPr lang="en-US" dirty="0"/>
          </a:p>
          <a:p>
            <a:pPr marL="342900" lvl="1" indent="0">
              <a:buNone/>
            </a:pPr>
            <a:r>
              <a:rPr lang="en-US" dirty="0"/>
              <a:t>Server Core to Minimal Server Interface</a:t>
            </a:r>
          </a:p>
          <a:p>
            <a:pPr marL="0" indent="0">
              <a:buNone/>
            </a:pPr>
            <a:endParaRPr lang="en-US" dirty="0" smtClean="0"/>
          </a:p>
          <a:p>
            <a:pPr marL="0" indent="0">
              <a:buNone/>
            </a:pPr>
            <a:endParaRPr lang="en-US" dirty="0"/>
          </a:p>
        </p:txBody>
      </p:sp>
      <p:sp>
        <p:nvSpPr>
          <p:cNvPr id="4" name="Rectangle 3"/>
          <p:cNvSpPr/>
          <p:nvPr/>
        </p:nvSpPr>
        <p:spPr bwMode="auto">
          <a:xfrm>
            <a:off x="1049251" y="2521080"/>
            <a:ext cx="10764606" cy="531403"/>
          </a:xfrm>
          <a:prstGeom prst="rect">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marL="0" lvl="1" defTabSz="932290" fontAlgn="base">
              <a:spcBef>
                <a:spcPct val="0"/>
              </a:spcBef>
              <a:spcAft>
                <a:spcPct val="0"/>
              </a:spcAft>
            </a:pPr>
            <a:r>
              <a:rPr lang="en-US" sz="2000" dirty="0" smtClean="0">
                <a:solidFill>
                  <a:schemeClr val="bg1"/>
                </a:solidFill>
                <a:latin typeface="Consolas" panose="020B0609020204030204" pitchFamily="49" charset="0"/>
                <a:cs typeface="Consolas" pitchFamily="49" charset="0"/>
              </a:rPr>
              <a:t>PS</a:t>
            </a:r>
            <a:r>
              <a:rPr lang="en-US" sz="2000" dirty="0">
                <a:solidFill>
                  <a:schemeClr val="bg1"/>
                </a:solidFill>
                <a:latin typeface="Consolas" panose="020B0609020204030204" pitchFamily="49" charset="0"/>
                <a:cs typeface="Consolas" pitchFamily="49" charset="0"/>
              </a:rPr>
              <a:t>&gt; Uninstall-</a:t>
            </a:r>
            <a:r>
              <a:rPr lang="en-US" sz="2000" dirty="0" err="1">
                <a:solidFill>
                  <a:schemeClr val="bg1"/>
                </a:solidFill>
                <a:latin typeface="Consolas" panose="020B0609020204030204" pitchFamily="49" charset="0"/>
                <a:cs typeface="Consolas" pitchFamily="49" charset="0"/>
              </a:rPr>
              <a:t>WindowsFeature</a:t>
            </a:r>
            <a:r>
              <a:rPr lang="en-US" sz="2000" dirty="0">
                <a:solidFill>
                  <a:schemeClr val="bg1"/>
                </a:solidFill>
                <a:latin typeface="Consolas" panose="020B0609020204030204" pitchFamily="49" charset="0"/>
                <a:cs typeface="Consolas" pitchFamily="49" charset="0"/>
              </a:rPr>
              <a:t> Server-</a:t>
            </a:r>
            <a:r>
              <a:rPr lang="en-US" sz="2000" dirty="0" err="1">
                <a:solidFill>
                  <a:schemeClr val="bg1"/>
                </a:solidFill>
                <a:latin typeface="Consolas" panose="020B0609020204030204" pitchFamily="49" charset="0"/>
                <a:cs typeface="Consolas" pitchFamily="49" charset="0"/>
              </a:rPr>
              <a:t>Gui</a:t>
            </a:r>
            <a:r>
              <a:rPr lang="en-US" sz="2000" dirty="0">
                <a:solidFill>
                  <a:schemeClr val="bg1"/>
                </a:solidFill>
                <a:latin typeface="Consolas" panose="020B0609020204030204" pitchFamily="49" charset="0"/>
                <a:cs typeface="Consolas" pitchFamily="49" charset="0"/>
              </a:rPr>
              <a:t>-Shell -Restart</a:t>
            </a:r>
          </a:p>
        </p:txBody>
      </p:sp>
      <p:sp>
        <p:nvSpPr>
          <p:cNvPr id="5" name="Rectangle 4"/>
          <p:cNvSpPr/>
          <p:nvPr/>
        </p:nvSpPr>
        <p:spPr bwMode="auto">
          <a:xfrm>
            <a:off x="1049250" y="4037162"/>
            <a:ext cx="10764607" cy="561734"/>
          </a:xfrm>
          <a:prstGeom prst="rect">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marL="0" lvl="1" defTabSz="932290" fontAlgn="base">
              <a:spcBef>
                <a:spcPct val="0"/>
              </a:spcBef>
              <a:spcAft>
                <a:spcPct val="0"/>
              </a:spcAft>
            </a:pPr>
            <a:r>
              <a:rPr lang="en-US" sz="2000" dirty="0" smtClean="0">
                <a:solidFill>
                  <a:schemeClr val="bg1"/>
                </a:solidFill>
                <a:latin typeface="Consolas" panose="020B0609020204030204" pitchFamily="49" charset="0"/>
                <a:cs typeface="Consolas" pitchFamily="49" charset="0"/>
              </a:rPr>
              <a:t>PS</a:t>
            </a:r>
            <a:r>
              <a:rPr lang="en-US" sz="2000" dirty="0">
                <a:solidFill>
                  <a:schemeClr val="bg1"/>
                </a:solidFill>
                <a:latin typeface="Consolas" panose="020B0609020204030204" pitchFamily="49" charset="0"/>
                <a:cs typeface="Consolas" pitchFamily="49" charset="0"/>
              </a:rPr>
              <a:t>&gt; Install-</a:t>
            </a:r>
            <a:r>
              <a:rPr lang="en-US" sz="2000" dirty="0" err="1">
                <a:solidFill>
                  <a:schemeClr val="bg1"/>
                </a:solidFill>
                <a:latin typeface="Consolas" panose="020B0609020204030204" pitchFamily="49" charset="0"/>
                <a:cs typeface="Consolas" pitchFamily="49" charset="0"/>
              </a:rPr>
              <a:t>WindowsFeature</a:t>
            </a:r>
            <a:r>
              <a:rPr lang="en-US" sz="2000" dirty="0">
                <a:solidFill>
                  <a:schemeClr val="bg1"/>
                </a:solidFill>
                <a:latin typeface="Consolas" panose="020B0609020204030204" pitchFamily="49" charset="0"/>
                <a:cs typeface="Consolas" pitchFamily="49" charset="0"/>
              </a:rPr>
              <a:t> Server-</a:t>
            </a:r>
            <a:r>
              <a:rPr lang="en-US" sz="2000" dirty="0" err="1">
                <a:solidFill>
                  <a:schemeClr val="bg1"/>
                </a:solidFill>
                <a:latin typeface="Consolas" panose="020B0609020204030204" pitchFamily="49" charset="0"/>
                <a:cs typeface="Consolas" pitchFamily="49" charset="0"/>
              </a:rPr>
              <a:t>Gui</a:t>
            </a:r>
            <a:r>
              <a:rPr lang="en-US" sz="2000" dirty="0">
                <a:solidFill>
                  <a:schemeClr val="bg1"/>
                </a:solidFill>
                <a:latin typeface="Consolas" panose="020B0609020204030204" pitchFamily="49" charset="0"/>
                <a:cs typeface="Consolas" pitchFamily="49" charset="0"/>
              </a:rPr>
              <a:t>-Shell -</a:t>
            </a:r>
            <a:r>
              <a:rPr lang="en-US" sz="2000" dirty="0" smtClean="0">
                <a:solidFill>
                  <a:schemeClr val="bg1"/>
                </a:solidFill>
                <a:latin typeface="Consolas" panose="020B0609020204030204" pitchFamily="49" charset="0"/>
                <a:cs typeface="Consolas" pitchFamily="49" charset="0"/>
              </a:rPr>
              <a:t>Restart</a:t>
            </a:r>
            <a:endParaRPr lang="en-US" sz="2000" dirty="0">
              <a:solidFill>
                <a:schemeClr val="bg1"/>
              </a:solidFill>
              <a:latin typeface="Consolas" panose="020B0609020204030204" pitchFamily="49" charset="0"/>
              <a:cs typeface="Consolas" pitchFamily="49" charset="0"/>
            </a:endParaRPr>
          </a:p>
        </p:txBody>
      </p:sp>
      <p:sp>
        <p:nvSpPr>
          <p:cNvPr id="10" name="Title 1"/>
          <p:cNvSpPr txBox="1">
            <a:spLocks/>
          </p:cNvSpPr>
          <p:nvPr/>
        </p:nvSpPr>
        <p:spPr>
          <a:xfrm>
            <a:off x="531948" y="233150"/>
            <a:ext cx="11370961" cy="63395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488" dirty="0" smtClean="0"/>
              <a:t>Transitioning to/from Minimal Server Interface</a:t>
            </a:r>
            <a:endParaRPr lang="en-US" sz="4488" dirty="0"/>
          </a:p>
        </p:txBody>
      </p:sp>
      <p:sp>
        <p:nvSpPr>
          <p:cNvPr id="12" name="Content Placeholder 2"/>
          <p:cNvSpPr txBox="1">
            <a:spLocks/>
          </p:cNvSpPr>
          <p:nvPr/>
        </p:nvSpPr>
        <p:spPr>
          <a:xfrm>
            <a:off x="531948" y="1364063"/>
            <a:ext cx="11370960" cy="461111"/>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64" dirty="0"/>
              <a:t>PowerShell Cmdlets</a:t>
            </a:r>
          </a:p>
        </p:txBody>
      </p:sp>
      <p:sp>
        <p:nvSpPr>
          <p:cNvPr id="13" name="Rectangle 12"/>
          <p:cNvSpPr/>
          <p:nvPr/>
        </p:nvSpPr>
        <p:spPr bwMode="auto">
          <a:xfrm>
            <a:off x="1049249" y="5583575"/>
            <a:ext cx="10764607" cy="561734"/>
          </a:xfrm>
          <a:prstGeom prst="rect">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marL="0" lvl="1" defTabSz="932290" fontAlgn="base">
              <a:spcBef>
                <a:spcPct val="0"/>
              </a:spcBef>
              <a:spcAft>
                <a:spcPct val="0"/>
              </a:spcAft>
            </a:pPr>
            <a:r>
              <a:rPr lang="en-US" sz="2000" dirty="0" smtClean="0">
                <a:solidFill>
                  <a:schemeClr val="bg1"/>
                </a:solidFill>
                <a:latin typeface="Consolas" panose="020B0609020204030204" pitchFamily="49" charset="0"/>
                <a:cs typeface="Consolas" pitchFamily="49" charset="0"/>
              </a:rPr>
              <a:t>PS</a:t>
            </a:r>
            <a:r>
              <a:rPr lang="en-US" sz="2000" dirty="0">
                <a:solidFill>
                  <a:schemeClr val="bg1"/>
                </a:solidFill>
                <a:latin typeface="Consolas" panose="020B0609020204030204" pitchFamily="49" charset="0"/>
                <a:cs typeface="Consolas" pitchFamily="49" charset="0"/>
              </a:rPr>
              <a:t>&gt; Install-</a:t>
            </a:r>
            <a:r>
              <a:rPr lang="en-US" sz="2000" dirty="0" err="1">
                <a:solidFill>
                  <a:schemeClr val="bg1"/>
                </a:solidFill>
                <a:latin typeface="Consolas" panose="020B0609020204030204" pitchFamily="49" charset="0"/>
                <a:cs typeface="Consolas" pitchFamily="49" charset="0"/>
              </a:rPr>
              <a:t>WindowsFeature</a:t>
            </a:r>
            <a:r>
              <a:rPr lang="en-US" sz="2000" dirty="0">
                <a:solidFill>
                  <a:schemeClr val="bg1"/>
                </a:solidFill>
                <a:latin typeface="Consolas" panose="020B0609020204030204" pitchFamily="49" charset="0"/>
                <a:cs typeface="Consolas" pitchFamily="49" charset="0"/>
              </a:rPr>
              <a:t> Server-</a:t>
            </a:r>
            <a:r>
              <a:rPr lang="en-US" sz="2000" dirty="0" err="1">
                <a:solidFill>
                  <a:schemeClr val="bg1"/>
                </a:solidFill>
                <a:latin typeface="Consolas" panose="020B0609020204030204" pitchFamily="49" charset="0"/>
                <a:cs typeface="Consolas" pitchFamily="49" charset="0"/>
              </a:rPr>
              <a:t>Gui</a:t>
            </a:r>
            <a:r>
              <a:rPr lang="en-US" sz="2000" dirty="0">
                <a:solidFill>
                  <a:schemeClr val="bg1"/>
                </a:solidFill>
                <a:latin typeface="Consolas" panose="020B0609020204030204" pitchFamily="49" charset="0"/>
                <a:cs typeface="Consolas" pitchFamily="49" charset="0"/>
              </a:rPr>
              <a:t>-</a:t>
            </a:r>
            <a:r>
              <a:rPr lang="en-US" sz="2000" dirty="0" err="1">
                <a:solidFill>
                  <a:schemeClr val="bg1"/>
                </a:solidFill>
                <a:latin typeface="Consolas" panose="020B0609020204030204" pitchFamily="49" charset="0"/>
                <a:cs typeface="Consolas" pitchFamily="49" charset="0"/>
              </a:rPr>
              <a:t>Mgmt</a:t>
            </a:r>
            <a:r>
              <a:rPr lang="en-US" sz="2000" dirty="0">
                <a:solidFill>
                  <a:schemeClr val="bg1"/>
                </a:solidFill>
                <a:latin typeface="Consolas" panose="020B0609020204030204" pitchFamily="49" charset="0"/>
                <a:cs typeface="Consolas" pitchFamily="49" charset="0"/>
              </a:rPr>
              <a:t>-Infra -</a:t>
            </a:r>
            <a:r>
              <a:rPr lang="en-US" sz="2000" dirty="0" smtClean="0">
                <a:solidFill>
                  <a:schemeClr val="bg1"/>
                </a:solidFill>
                <a:latin typeface="Consolas" panose="020B0609020204030204" pitchFamily="49" charset="0"/>
                <a:cs typeface="Consolas" pitchFamily="49" charset="0"/>
              </a:rPr>
              <a:t>Restart</a:t>
            </a:r>
            <a:endParaRPr lang="en-US" sz="2000" dirty="0">
              <a:solidFill>
                <a:schemeClr val="bg1"/>
              </a:solidFill>
              <a:latin typeface="Consolas" panose="020B0609020204030204" pitchFamily="49" charset="0"/>
              <a:cs typeface="Consolas" pitchFamily="49" charset="0"/>
            </a:endParaRPr>
          </a:p>
        </p:txBody>
      </p:sp>
    </p:spTree>
    <p:extLst>
      <p:ext uri="{BB962C8B-B14F-4D97-AF65-F5344CB8AC3E}">
        <p14:creationId xmlns:p14="http://schemas.microsoft.com/office/powerpoint/2010/main" val="37170337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Demos: </a:t>
            </a:r>
            <a:br>
              <a:rPr lang="en-US" sz="6000" dirty="0" smtClean="0"/>
            </a:br>
            <a:r>
              <a:rPr lang="en-US" sz="6000" dirty="0" smtClean="0"/>
              <a:t>Minimal Server Interface and transitioning to Server Core </a:t>
            </a:r>
            <a:endParaRPr lang="en-US" dirty="0"/>
          </a:p>
        </p:txBody>
      </p:sp>
    </p:spTree>
    <p:extLst>
      <p:ext uri="{BB962C8B-B14F-4D97-AF65-F5344CB8AC3E}">
        <p14:creationId xmlns:p14="http://schemas.microsoft.com/office/powerpoint/2010/main" val="173423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Summary of Local Shell Capabilities</a:t>
            </a:r>
            <a:endParaRPr lang="en-US" sz="44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165733438"/>
              </p:ext>
            </p:extLst>
          </p:nvPr>
        </p:nvGraphicFramePr>
        <p:xfrm>
          <a:off x="274320" y="1214472"/>
          <a:ext cx="11889564" cy="5512053"/>
        </p:xfrm>
        <a:graphic>
          <a:graphicData uri="http://schemas.openxmlformats.org/drawingml/2006/table">
            <a:tbl>
              <a:tblPr firstRow="1" bandRow="1">
                <a:tableStyleId>{21E4AEA4-8DFA-4A89-87EB-49C32662AFE0}</a:tableStyleId>
              </a:tblPr>
              <a:tblGrid>
                <a:gridCol w="2264679"/>
                <a:gridCol w="2345560"/>
                <a:gridCol w="2749967"/>
                <a:gridCol w="2183798"/>
                <a:gridCol w="2345560"/>
              </a:tblGrid>
              <a:tr h="382728">
                <a:tc>
                  <a:txBody>
                    <a:bodyPr/>
                    <a:lstStyle/>
                    <a:p>
                      <a:endParaRPr lang="en-US" sz="1600" dirty="0"/>
                    </a:p>
                  </a:txBody>
                  <a:tcPr marL="93260" marR="93260" marT="46630" marB="46630"/>
                </a:tc>
                <a:tc>
                  <a:txBody>
                    <a:bodyPr/>
                    <a:lstStyle/>
                    <a:p>
                      <a:pPr algn="ctr"/>
                      <a:r>
                        <a:rPr lang="en-US" sz="1600" dirty="0" smtClean="0"/>
                        <a:t>Server Core</a:t>
                      </a:r>
                      <a:endParaRPr lang="en-US" sz="1600" dirty="0"/>
                    </a:p>
                  </a:txBody>
                  <a:tcPr marL="93260" marR="93260" marT="46630" marB="46630"/>
                </a:tc>
                <a:tc>
                  <a:txBody>
                    <a:bodyPr/>
                    <a:lstStyle/>
                    <a:p>
                      <a:pPr algn="ctr"/>
                      <a:r>
                        <a:rPr lang="en-US" sz="1600" dirty="0" smtClean="0"/>
                        <a:t>Minimal</a:t>
                      </a:r>
                      <a:r>
                        <a:rPr lang="en-US" sz="1600" baseline="0" dirty="0" smtClean="0"/>
                        <a:t> Server Interface</a:t>
                      </a:r>
                      <a:endParaRPr lang="en-US" sz="1600" b="1" dirty="0"/>
                    </a:p>
                  </a:txBody>
                  <a:tcPr marL="93260" marR="93260" marT="46630" marB="46630"/>
                </a:tc>
                <a:tc>
                  <a:txBody>
                    <a:bodyPr/>
                    <a:lstStyle/>
                    <a:p>
                      <a:pPr algn="ctr"/>
                      <a:r>
                        <a:rPr lang="en-US" sz="1600" dirty="0" smtClean="0"/>
                        <a:t>Server with a GUI</a:t>
                      </a:r>
                      <a:endParaRPr lang="en-US" sz="1600" dirty="0"/>
                    </a:p>
                  </a:txBody>
                  <a:tcPr marL="93260" marR="93260" marT="46630" marB="46630"/>
                </a:tc>
                <a:tc>
                  <a:txBody>
                    <a:bodyPr/>
                    <a:lstStyle/>
                    <a:p>
                      <a:pPr algn="ctr"/>
                      <a:r>
                        <a:rPr lang="en-US" sz="1600" dirty="0" smtClean="0"/>
                        <a:t>Desktop</a:t>
                      </a:r>
                      <a:r>
                        <a:rPr lang="en-US" sz="1600" baseline="0" dirty="0" smtClean="0"/>
                        <a:t> Experience</a:t>
                      </a:r>
                      <a:endParaRPr lang="en-US" sz="1600" dirty="0"/>
                    </a:p>
                  </a:txBody>
                  <a:tcPr marL="93260" marR="93260" marT="46630" marB="46630"/>
                </a:tc>
              </a:tr>
              <a:tr h="341955">
                <a:tc>
                  <a:txBody>
                    <a:bodyPr/>
                    <a:lstStyle/>
                    <a:p>
                      <a:r>
                        <a:rPr lang="en-US" sz="1600" dirty="0" smtClean="0"/>
                        <a:t>Command Prompt</a:t>
                      </a:r>
                      <a:endParaRPr lang="en-US" sz="1600" b="1" dirty="0"/>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r>
              <a:tr h="341955">
                <a:tc>
                  <a:txBody>
                    <a:bodyPr/>
                    <a:lstStyle/>
                    <a:p>
                      <a:r>
                        <a:rPr lang="en-US" sz="1600" dirty="0" smtClean="0"/>
                        <a:t>PowerShell/.NET</a:t>
                      </a:r>
                      <a:endParaRPr lang="en-US" sz="1600" b="1" dirty="0"/>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r>
              <a:tr h="341955">
                <a:tc>
                  <a:txBody>
                    <a:bodyPr/>
                    <a:lstStyle/>
                    <a:p>
                      <a:r>
                        <a:rPr lang="en-US" sz="1600" dirty="0" smtClean="0"/>
                        <a:t>Server Manager</a:t>
                      </a:r>
                      <a:endParaRPr lang="en-US" sz="1600" b="1" dirty="0"/>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r>
              <a:tr h="341955">
                <a:tc>
                  <a:txBody>
                    <a:bodyPr/>
                    <a:lstStyle/>
                    <a:p>
                      <a:r>
                        <a:rPr lang="en-US" sz="1600" dirty="0" smtClean="0"/>
                        <a:t>MMC</a:t>
                      </a:r>
                      <a:endParaRPr lang="en-US" sz="1600" b="1" dirty="0"/>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r>
              <a:tr h="341955">
                <a:tc>
                  <a:txBody>
                    <a:bodyPr/>
                    <a:lstStyle/>
                    <a:p>
                      <a:r>
                        <a:rPr lang="en-US" sz="1600" dirty="0" smtClean="0"/>
                        <a:t>Control Panel</a:t>
                      </a:r>
                      <a:endParaRPr lang="en-US" sz="1600" b="1" dirty="0"/>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r>
              <a:tr h="341955">
                <a:tc>
                  <a:txBody>
                    <a:bodyPr/>
                    <a:lstStyle/>
                    <a:p>
                      <a:r>
                        <a:rPr lang="en-US" sz="1600" dirty="0" smtClean="0"/>
                        <a:t>CPL Applets</a:t>
                      </a:r>
                      <a:endParaRPr lang="en-US" sz="1600" b="1" dirty="0"/>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b="1" dirty="0" smtClean="0">
                          <a:solidFill>
                            <a:srgbClr val="FF0000"/>
                          </a:solidFill>
                          <a:latin typeface="+mn-lt"/>
                        </a:rPr>
                        <a:t>Some</a:t>
                      </a:r>
                      <a:endParaRPr lang="en-US" sz="1600" b="1" dirty="0">
                        <a:solidFill>
                          <a:srgbClr val="FF0000"/>
                        </a:solidFill>
                        <a:latin typeface="+mn-lt"/>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b="1" dirty="0">
                        <a:solidFill>
                          <a:schemeClr val="bg2"/>
                        </a:solidFill>
                        <a:latin typeface="Webdings" pitchFamily="18" charset="2"/>
                      </a:endParaRPr>
                    </a:p>
                  </a:txBody>
                  <a:tcPr marL="93260" marR="93260" marT="46630" marB="46630"/>
                </a:tc>
              </a:tr>
              <a:tr h="341955">
                <a:tc>
                  <a:txBody>
                    <a:bodyPr/>
                    <a:lstStyle/>
                    <a:p>
                      <a:r>
                        <a:rPr lang="en-US" sz="1600" dirty="0" smtClean="0"/>
                        <a:t>Explorer</a:t>
                      </a:r>
                      <a:r>
                        <a:rPr lang="en-US" sz="1600" baseline="0" dirty="0" smtClean="0"/>
                        <a:t> Shell</a:t>
                      </a:r>
                      <a:endParaRPr lang="en-US" sz="1600" b="1" dirty="0"/>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dirty="0">
                        <a:solidFill>
                          <a:schemeClr val="bg2"/>
                        </a:solidFill>
                        <a:latin typeface="Webdings" pitchFamily="18" charset="2"/>
                      </a:endParaRPr>
                    </a:p>
                  </a:txBody>
                  <a:tcPr marL="93260" marR="93260" marT="46630" marB="46630"/>
                </a:tc>
              </a:tr>
              <a:tr h="341955">
                <a:tc>
                  <a:txBody>
                    <a:bodyPr/>
                    <a:lstStyle/>
                    <a:p>
                      <a:r>
                        <a:rPr lang="en-US" sz="1600" dirty="0" smtClean="0"/>
                        <a:t>Taskbar</a:t>
                      </a:r>
                      <a:endParaRPr lang="en-US" sz="1600" b="1" dirty="0"/>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dirty="0">
                        <a:solidFill>
                          <a:schemeClr val="bg2"/>
                        </a:solidFill>
                        <a:latin typeface="Webdings" pitchFamily="18" charset="2"/>
                      </a:endParaRPr>
                    </a:p>
                  </a:txBody>
                  <a:tcPr marL="93260" marR="93260" marT="46630" marB="46630"/>
                </a:tc>
              </a:tr>
              <a:tr h="341955">
                <a:tc>
                  <a:txBody>
                    <a:bodyPr/>
                    <a:lstStyle/>
                    <a:p>
                      <a:r>
                        <a:rPr lang="en-US" sz="1600" dirty="0" smtClean="0"/>
                        <a:t>System Tray</a:t>
                      </a:r>
                      <a:endParaRPr lang="en-US" sz="1600" b="1" dirty="0"/>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dirty="0">
                        <a:solidFill>
                          <a:schemeClr val="bg2"/>
                        </a:solidFill>
                        <a:latin typeface="Webdings" pitchFamily="18" charset="2"/>
                      </a:endParaRPr>
                    </a:p>
                  </a:txBody>
                  <a:tcPr marL="93260" marR="93260" marT="46630" marB="46630"/>
                </a:tc>
              </a:tr>
              <a:tr h="341955">
                <a:tc>
                  <a:txBody>
                    <a:bodyPr/>
                    <a:lstStyle/>
                    <a:p>
                      <a:r>
                        <a:rPr lang="en-US" sz="1600" dirty="0" smtClean="0"/>
                        <a:t>Internet Explorer</a:t>
                      </a:r>
                      <a:endParaRPr lang="en-US" sz="1600" b="1" dirty="0"/>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dirty="0">
                        <a:solidFill>
                          <a:schemeClr val="bg2"/>
                        </a:solidFill>
                        <a:latin typeface="Webdings" pitchFamily="18" charset="2"/>
                      </a:endParaRPr>
                    </a:p>
                  </a:txBody>
                  <a:tcPr marL="93260" marR="93260" marT="46630" marB="46630"/>
                </a:tc>
              </a:tr>
              <a:tr h="341955">
                <a:tc>
                  <a:txBody>
                    <a:bodyPr/>
                    <a:lstStyle/>
                    <a:p>
                      <a:r>
                        <a:rPr lang="en-US" sz="1600" dirty="0" smtClean="0"/>
                        <a:t>Help</a:t>
                      </a:r>
                      <a:endParaRPr lang="en-US" sz="1600" b="1" dirty="0"/>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dirty="0">
                        <a:solidFill>
                          <a:schemeClr val="bg2"/>
                        </a:solidFill>
                        <a:latin typeface="Webdings" pitchFamily="18" charset="2"/>
                      </a:endParaRPr>
                    </a:p>
                  </a:txBody>
                  <a:tcPr marL="93260" marR="93260" marT="46630" marB="46630"/>
                </a:tc>
              </a:tr>
              <a:tr h="341955">
                <a:tc>
                  <a:txBody>
                    <a:bodyPr/>
                    <a:lstStyle/>
                    <a:p>
                      <a:r>
                        <a:rPr lang="en-US" sz="1600" dirty="0" smtClean="0"/>
                        <a:t>Themes</a:t>
                      </a:r>
                      <a:endParaRPr lang="en-US" sz="1600" b="1" dirty="0"/>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dirty="0">
                        <a:solidFill>
                          <a:schemeClr val="bg2"/>
                        </a:solidFill>
                        <a:latin typeface="Webdings" pitchFamily="18" charset="2"/>
                      </a:endParaRPr>
                    </a:p>
                  </a:txBody>
                  <a:tcPr marL="93260" marR="93260" marT="46630" marB="46630"/>
                </a:tc>
              </a:tr>
              <a:tr h="34195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Start screen (Modern) </a:t>
                      </a:r>
                      <a:endParaRPr lang="en-US" sz="1600" b="1" dirty="0" smtClean="0"/>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b="0" dirty="0" smtClean="0">
                          <a:solidFill>
                            <a:schemeClr val="bg2"/>
                          </a:solidFill>
                          <a:latin typeface="Webdings" pitchFamily="18" charset="2"/>
                        </a:rPr>
                        <a:t>a</a:t>
                      </a:r>
                      <a:endParaRPr lang="en-US" sz="1600" b="0" dirty="0">
                        <a:solidFill>
                          <a:schemeClr val="bg2"/>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dirty="0">
                        <a:solidFill>
                          <a:schemeClr val="bg2"/>
                        </a:solidFill>
                        <a:latin typeface="Webdings" pitchFamily="18" charset="2"/>
                      </a:endParaRPr>
                    </a:p>
                  </a:txBody>
                  <a:tcPr marL="93260" marR="93260" marT="46630" marB="46630"/>
                </a:tc>
              </a:tr>
              <a:tr h="34195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smtClean="0"/>
                        <a:t>Modern-style</a:t>
                      </a:r>
                      <a:r>
                        <a:rPr lang="en-US" sz="1600" baseline="0" smtClean="0"/>
                        <a:t> apps</a:t>
                      </a:r>
                      <a:endParaRPr lang="en-US" sz="1600" b="1" dirty="0" smtClean="0"/>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dirty="0">
                        <a:solidFill>
                          <a:schemeClr val="bg2"/>
                        </a:solidFill>
                        <a:latin typeface="Webdings" pitchFamily="18" charset="2"/>
                      </a:endParaRPr>
                    </a:p>
                  </a:txBody>
                  <a:tcPr marL="93260" marR="93260" marT="46630" marB="46630"/>
                </a:tc>
              </a:tr>
              <a:tr h="34195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Media Player</a:t>
                      </a:r>
                      <a:endParaRPr lang="en-US" sz="1600" b="1" dirty="0" smtClean="0"/>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b="1" dirty="0" smtClean="0">
                          <a:solidFill>
                            <a:srgbClr val="FF0000"/>
                          </a:solidFill>
                          <a:latin typeface="Webdings" pitchFamily="18" charset="2"/>
                        </a:rPr>
                        <a:t>x</a:t>
                      </a:r>
                      <a:endParaRPr lang="en-US" sz="1600" b="1" dirty="0">
                        <a:solidFill>
                          <a:srgbClr val="FF0000"/>
                        </a:solidFill>
                        <a:latin typeface="Webdings" pitchFamily="18" charset="2"/>
                      </a:endParaRPr>
                    </a:p>
                  </a:txBody>
                  <a:tcPr marL="93260" marR="93260" marT="46630" marB="46630"/>
                </a:tc>
                <a:tc>
                  <a:txBody>
                    <a:bodyPr/>
                    <a:lstStyle/>
                    <a:p>
                      <a:pPr algn="ctr"/>
                      <a:r>
                        <a:rPr lang="en-US" sz="1600" dirty="0" smtClean="0">
                          <a:solidFill>
                            <a:schemeClr val="bg2"/>
                          </a:solidFill>
                          <a:latin typeface="Webdings" pitchFamily="18" charset="2"/>
                        </a:rPr>
                        <a:t>a</a:t>
                      </a:r>
                      <a:endParaRPr lang="en-US" sz="1600" dirty="0">
                        <a:solidFill>
                          <a:schemeClr val="bg2"/>
                        </a:solidFill>
                        <a:latin typeface="Webdings" pitchFamily="18" charset="2"/>
                      </a:endParaRPr>
                    </a:p>
                  </a:txBody>
                  <a:tcPr marL="93260" marR="93260" marT="46630" marB="46630"/>
                </a:tc>
              </a:tr>
            </a:tbl>
          </a:graphicData>
        </a:graphic>
      </p:graphicFrame>
    </p:spTree>
    <p:extLst>
      <p:ext uri="{BB962C8B-B14F-4D97-AF65-F5344CB8AC3E}">
        <p14:creationId xmlns:p14="http://schemas.microsoft.com/office/powerpoint/2010/main" val="410330826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Server Core Improvements Journey</a:t>
            </a:r>
            <a:endParaRPr lang="en-US" dirty="0"/>
          </a:p>
        </p:txBody>
      </p:sp>
      <p:graphicFrame>
        <p:nvGraphicFramePr>
          <p:cNvPr id="19" name="Content Placeholder 18"/>
          <p:cNvGraphicFramePr>
            <a:graphicFrameLocks noGrp="1"/>
          </p:cNvGraphicFramePr>
          <p:nvPr>
            <p:ph idx="4294967295"/>
            <p:extLst>
              <p:ext uri="{D42A27DB-BD31-4B8C-83A1-F6EECF244321}">
                <p14:modId xmlns:p14="http://schemas.microsoft.com/office/powerpoint/2010/main" val="3767434572"/>
              </p:ext>
            </p:extLst>
          </p:nvPr>
        </p:nvGraphicFramePr>
        <p:xfrm>
          <a:off x="541375" y="1774457"/>
          <a:ext cx="11370960" cy="4131180"/>
        </p:xfrm>
        <a:graphic>
          <a:graphicData uri="http://schemas.openxmlformats.org/drawingml/2006/table">
            <a:tbl>
              <a:tblPr firstRow="1">
                <a:tableStyleId>{5C22544A-7EE6-4342-B048-85BDC9FD1C3A}</a:tableStyleId>
              </a:tblPr>
              <a:tblGrid>
                <a:gridCol w="2842740"/>
                <a:gridCol w="2842740"/>
                <a:gridCol w="2842740"/>
                <a:gridCol w="2842740"/>
              </a:tblGrid>
              <a:tr h="168072">
                <a:tc>
                  <a:txBody>
                    <a:bodyPr/>
                    <a:lstStyle/>
                    <a:p>
                      <a:endParaRPr lang="en-US" sz="1800" dirty="0"/>
                    </a:p>
                  </a:txBody>
                  <a:tcPr marL="93260" marR="93260" marT="46630" marB="46630"/>
                </a:tc>
                <a:tc>
                  <a:txBody>
                    <a:bodyPr/>
                    <a:lstStyle/>
                    <a:p>
                      <a:pPr algn="ctr"/>
                      <a:r>
                        <a:rPr lang="en-US" sz="1800" dirty="0" smtClean="0"/>
                        <a:t>WS 2008</a:t>
                      </a:r>
                      <a:endParaRPr lang="en-US" sz="1800" dirty="0"/>
                    </a:p>
                  </a:txBody>
                  <a:tcPr marL="93260" marR="93260" marT="46630" marB="46630"/>
                </a:tc>
                <a:tc>
                  <a:txBody>
                    <a:bodyPr/>
                    <a:lstStyle/>
                    <a:p>
                      <a:pPr algn="ctr"/>
                      <a:r>
                        <a:rPr lang="en-US" sz="1800" dirty="0" smtClean="0"/>
                        <a:t>WS 2008</a:t>
                      </a:r>
                      <a:r>
                        <a:rPr lang="en-US" sz="1800" baseline="0" dirty="0" smtClean="0"/>
                        <a:t> </a:t>
                      </a:r>
                      <a:r>
                        <a:rPr lang="en-US" sz="1800" dirty="0" smtClean="0"/>
                        <a:t>R2</a:t>
                      </a:r>
                      <a:endParaRPr lang="en-US" sz="1800" dirty="0"/>
                    </a:p>
                  </a:txBody>
                  <a:tcPr marL="93260" marR="93260" marT="46630" marB="46630"/>
                </a:tc>
                <a:tc>
                  <a:txBody>
                    <a:bodyPr/>
                    <a:lstStyle/>
                    <a:p>
                      <a:pPr algn="ctr"/>
                      <a:r>
                        <a:rPr lang="en-US" sz="1800" dirty="0" smtClean="0"/>
                        <a:t>WS 2012 /</a:t>
                      </a:r>
                      <a:r>
                        <a:rPr lang="en-US" sz="1800" baseline="0" dirty="0" smtClean="0"/>
                        <a:t> 2012</a:t>
                      </a:r>
                      <a:r>
                        <a:rPr lang="en-US" sz="1800" dirty="0" smtClean="0"/>
                        <a:t> R2</a:t>
                      </a:r>
                      <a:endParaRPr lang="en-US" sz="1800" dirty="0"/>
                    </a:p>
                  </a:txBody>
                  <a:tcPr marL="93260" marR="93260" marT="46630" marB="46630"/>
                </a:tc>
              </a:tr>
              <a:tr h="168072">
                <a:tc>
                  <a:txBody>
                    <a:bodyPr/>
                    <a:lstStyle/>
                    <a:p>
                      <a:pPr lvl="0"/>
                      <a:r>
                        <a:rPr lang="en-US" sz="1800" b="0" i="1" dirty="0" smtClean="0"/>
                        <a:t>Flexibility</a:t>
                      </a:r>
                      <a:r>
                        <a:rPr lang="en-US" sz="1800" b="0" i="1" baseline="0" dirty="0" smtClean="0"/>
                        <a:t> - </a:t>
                      </a:r>
                      <a:endParaRPr lang="en-US" sz="1800" b="0" i="1" dirty="0"/>
                    </a:p>
                  </a:txBody>
                  <a:tcPr marL="93260" marR="93260" marT="46630" marB="46630">
                    <a:solidFill>
                      <a:schemeClr val="bg1">
                        <a:lumMod val="50000"/>
                        <a:lumOff val="50000"/>
                      </a:schemeClr>
                    </a:solidFill>
                  </a:tcPr>
                </a:tc>
                <a:tc>
                  <a:txBody>
                    <a:bodyPr/>
                    <a:lstStyle/>
                    <a:p>
                      <a:pPr algn="ctr"/>
                      <a:endParaRPr lang="en-US" sz="1800" b="0" i="1" dirty="0">
                        <a:solidFill>
                          <a:schemeClr val="bg2"/>
                        </a:solidFill>
                        <a:latin typeface="Webdings" pitchFamily="18" charset="2"/>
                      </a:endParaRPr>
                    </a:p>
                  </a:txBody>
                  <a:tcPr marL="93260" marR="93260" marT="46630" marB="46630">
                    <a:solidFill>
                      <a:schemeClr val="bg1">
                        <a:lumMod val="50000"/>
                        <a:lumOff val="50000"/>
                      </a:schemeClr>
                    </a:solidFill>
                  </a:tcPr>
                </a:tc>
                <a:tc>
                  <a:txBody>
                    <a:bodyPr/>
                    <a:lstStyle/>
                    <a:p>
                      <a:pPr algn="ctr"/>
                      <a:endParaRPr lang="en-US" sz="1800" b="0" i="1" dirty="0">
                        <a:solidFill>
                          <a:schemeClr val="bg2"/>
                        </a:solidFill>
                        <a:latin typeface="Webdings" pitchFamily="18" charset="2"/>
                      </a:endParaRPr>
                    </a:p>
                  </a:txBody>
                  <a:tcPr marL="93260" marR="93260" marT="46630" marB="46630">
                    <a:solidFill>
                      <a:schemeClr val="bg1">
                        <a:lumMod val="50000"/>
                        <a:lumOff val="50000"/>
                      </a:schemeClr>
                    </a:solidFill>
                  </a:tcPr>
                </a:tc>
                <a:tc>
                  <a:txBody>
                    <a:bodyPr/>
                    <a:lstStyle/>
                    <a:p>
                      <a:pPr algn="ctr"/>
                      <a:endParaRPr lang="en-US" sz="1800" b="0" i="1" dirty="0">
                        <a:solidFill>
                          <a:schemeClr val="bg2"/>
                        </a:solidFill>
                        <a:latin typeface="Webdings" pitchFamily="18" charset="2"/>
                      </a:endParaRPr>
                    </a:p>
                  </a:txBody>
                  <a:tcPr marL="93260" marR="93260" marT="46630" marB="46630">
                    <a:solidFill>
                      <a:schemeClr val="bg1">
                        <a:lumMod val="50000"/>
                        <a:lumOff val="50000"/>
                      </a:schemeClr>
                    </a:solidFill>
                  </a:tcPr>
                </a:tc>
              </a:tr>
              <a:tr h="407145">
                <a:tc>
                  <a:txBody>
                    <a:bodyPr/>
                    <a:lstStyle/>
                    <a:p>
                      <a:pPr lvl="0"/>
                      <a:r>
                        <a:rPr lang="en-US" sz="1800" b="1" dirty="0" smtClean="0"/>
                        <a:t>Transition</a:t>
                      </a:r>
                      <a:r>
                        <a:rPr lang="en-US" sz="1800" b="1" baseline="0" dirty="0" smtClean="0"/>
                        <a:t> </a:t>
                      </a:r>
                      <a:r>
                        <a:rPr lang="en-US" sz="1800" b="1" dirty="0" smtClean="0"/>
                        <a:t>between Server Core and Full Server</a:t>
                      </a:r>
                      <a:endParaRPr lang="en-US" sz="1800" b="1" dirty="0"/>
                    </a:p>
                  </a:txBody>
                  <a:tcPr marL="93260" marR="93260" marT="46630" marB="46630">
                    <a:solidFill>
                      <a:schemeClr val="accent1">
                        <a:lumMod val="20000"/>
                        <a:lumOff val="80000"/>
                      </a:schemeClr>
                    </a:solidFill>
                  </a:tcPr>
                </a:tc>
                <a:tc>
                  <a:txBody>
                    <a:bodyPr/>
                    <a:lstStyle/>
                    <a:p>
                      <a:pPr algn="ctr"/>
                      <a:r>
                        <a:rPr lang="en-US" sz="1800" b="1" dirty="0" smtClean="0">
                          <a:solidFill>
                            <a:schemeClr val="accent1"/>
                          </a:solidFill>
                          <a:latin typeface="Webdings" pitchFamily="18" charset="2"/>
                        </a:rPr>
                        <a:t>x</a:t>
                      </a:r>
                      <a:endParaRPr lang="en-US" sz="1800" b="1" dirty="0">
                        <a:solidFill>
                          <a:schemeClr val="accent1"/>
                        </a:solidFill>
                        <a:latin typeface="Webdings" pitchFamily="18" charset="2"/>
                      </a:endParaRPr>
                    </a:p>
                  </a:txBody>
                  <a:tcPr marL="93260" marR="93260" marT="46630" marB="46630">
                    <a:solidFill>
                      <a:schemeClr val="accent1">
                        <a:lumMod val="20000"/>
                        <a:lumOff val="80000"/>
                      </a:schemeClr>
                    </a:solidFill>
                  </a:tcPr>
                </a:tc>
                <a:tc>
                  <a:txBody>
                    <a:bodyPr/>
                    <a:lstStyle/>
                    <a:p>
                      <a:pPr algn="ctr"/>
                      <a:r>
                        <a:rPr lang="en-US" sz="1800" b="1" dirty="0" smtClean="0">
                          <a:solidFill>
                            <a:schemeClr val="accent1"/>
                          </a:solidFill>
                          <a:latin typeface="Webdings" pitchFamily="18" charset="2"/>
                        </a:rPr>
                        <a:t>x</a:t>
                      </a:r>
                      <a:endParaRPr lang="en-US" sz="1800" b="1" dirty="0">
                        <a:solidFill>
                          <a:schemeClr val="accent1"/>
                        </a:solidFill>
                        <a:latin typeface="Webdings" pitchFamily="18" charset="2"/>
                      </a:endParaRPr>
                    </a:p>
                  </a:txBody>
                  <a:tcPr marL="93260" marR="93260" marT="46630" marB="46630">
                    <a:solidFill>
                      <a:schemeClr val="accent1">
                        <a:lumMod val="20000"/>
                        <a:lumOff val="80000"/>
                      </a:schemeClr>
                    </a:solidFill>
                  </a:tcPr>
                </a:tc>
                <a:tc>
                  <a:txBody>
                    <a:bodyPr/>
                    <a:lstStyle/>
                    <a:p>
                      <a:pPr algn="ctr"/>
                      <a:r>
                        <a:rPr lang="en-US" sz="1800" b="1" dirty="0" smtClean="0">
                          <a:solidFill>
                            <a:schemeClr val="bg2"/>
                          </a:solidFill>
                          <a:latin typeface="Webdings" pitchFamily="18" charset="2"/>
                        </a:rPr>
                        <a:t>a</a:t>
                      </a:r>
                    </a:p>
                    <a:p>
                      <a:pPr algn="ctr"/>
                      <a:r>
                        <a:rPr lang="en-US" sz="1800" b="1" kern="1200" baseline="0" dirty="0" smtClean="0">
                          <a:solidFill>
                            <a:schemeClr val="bg2"/>
                          </a:solidFill>
                          <a:latin typeface="+mn-lt"/>
                          <a:ea typeface="+mn-ea"/>
                          <a:cs typeface="+mn-cs"/>
                        </a:rPr>
                        <a:t>(Defaults to Core)</a:t>
                      </a:r>
                      <a:endParaRPr lang="en-US" sz="1800" b="1" kern="1200" baseline="0" dirty="0">
                        <a:solidFill>
                          <a:schemeClr val="bg2"/>
                        </a:solidFill>
                        <a:latin typeface="+mn-lt"/>
                        <a:ea typeface="+mn-ea"/>
                        <a:cs typeface="+mn-cs"/>
                      </a:endParaRPr>
                    </a:p>
                  </a:txBody>
                  <a:tcPr marL="93260" marR="93260" marT="46630" marB="46630">
                    <a:solidFill>
                      <a:srgbClr val="00B050"/>
                    </a:solidFill>
                  </a:tcPr>
                </a:tc>
              </a:tr>
              <a:tr h="168072">
                <a:tc>
                  <a:txBody>
                    <a:bodyPr/>
                    <a:lstStyle/>
                    <a:p>
                      <a:r>
                        <a:rPr lang="en-US" sz="1800" i="1" dirty="0" smtClean="0"/>
                        <a:t>Manageability-</a:t>
                      </a:r>
                      <a:endParaRPr lang="en-US" sz="1800" b="1" dirty="0"/>
                    </a:p>
                  </a:txBody>
                  <a:tcPr marL="93260" marR="93260" marT="46630" marB="46630">
                    <a:solidFill>
                      <a:schemeClr val="bg1">
                        <a:lumMod val="50000"/>
                        <a:lumOff val="50000"/>
                      </a:schemeClr>
                    </a:solidFill>
                  </a:tcPr>
                </a:tc>
                <a:tc>
                  <a:txBody>
                    <a:bodyPr/>
                    <a:lstStyle/>
                    <a:p>
                      <a:pPr algn="ctr"/>
                      <a:endParaRPr lang="en-US" sz="1800" b="1" dirty="0">
                        <a:solidFill>
                          <a:schemeClr val="bg2"/>
                        </a:solidFill>
                        <a:latin typeface="Webdings" pitchFamily="18" charset="2"/>
                      </a:endParaRPr>
                    </a:p>
                  </a:txBody>
                  <a:tcPr marL="93260" marR="93260" marT="46630" marB="46630">
                    <a:solidFill>
                      <a:schemeClr val="bg1">
                        <a:lumMod val="50000"/>
                        <a:lumOff val="50000"/>
                      </a:schemeClr>
                    </a:solidFill>
                  </a:tcPr>
                </a:tc>
                <a:tc>
                  <a:txBody>
                    <a:bodyPr/>
                    <a:lstStyle/>
                    <a:p>
                      <a:pPr algn="ctr"/>
                      <a:endParaRPr lang="en-US" sz="1800" b="1" dirty="0">
                        <a:solidFill>
                          <a:schemeClr val="bg2"/>
                        </a:solidFill>
                        <a:latin typeface="Webdings" pitchFamily="18" charset="2"/>
                      </a:endParaRPr>
                    </a:p>
                  </a:txBody>
                  <a:tcPr marL="93260" marR="93260" marT="46630" marB="46630">
                    <a:solidFill>
                      <a:schemeClr val="bg1">
                        <a:lumMod val="50000"/>
                        <a:lumOff val="50000"/>
                      </a:schemeClr>
                    </a:solidFill>
                  </a:tcPr>
                </a:tc>
                <a:tc>
                  <a:txBody>
                    <a:bodyPr/>
                    <a:lstStyle/>
                    <a:p>
                      <a:pPr algn="ctr"/>
                      <a:endParaRPr lang="en-US" sz="1800" b="1" dirty="0">
                        <a:solidFill>
                          <a:schemeClr val="bg2"/>
                        </a:solidFill>
                        <a:latin typeface="Webdings" pitchFamily="18" charset="2"/>
                      </a:endParaRPr>
                    </a:p>
                  </a:txBody>
                  <a:tcPr marL="93260" marR="93260" marT="46630" marB="46630">
                    <a:solidFill>
                      <a:schemeClr val="bg1">
                        <a:lumMod val="50000"/>
                        <a:lumOff val="50000"/>
                      </a:schemeClr>
                    </a:solidFill>
                  </a:tcPr>
                </a:tc>
              </a:tr>
              <a:tr h="168072">
                <a:tc>
                  <a:txBody>
                    <a:bodyPr/>
                    <a:lstStyle/>
                    <a:p>
                      <a:pPr lvl="0"/>
                      <a:r>
                        <a:rPr lang="en-US" sz="1800" b="1" dirty="0" smtClean="0"/>
                        <a:t>PowerShell </a:t>
                      </a:r>
                      <a:r>
                        <a:rPr lang="en-US" sz="1800" b="1" dirty="0" err="1" smtClean="0"/>
                        <a:t>cmdlets</a:t>
                      </a:r>
                      <a:endParaRPr lang="en-US" sz="1800" b="1" dirty="0"/>
                    </a:p>
                  </a:txBody>
                  <a:tcPr marL="93260" marR="93260" marT="46630" marB="46630">
                    <a:solidFill>
                      <a:schemeClr val="accent1">
                        <a:lumMod val="20000"/>
                        <a:lumOff val="80000"/>
                      </a:schemeClr>
                    </a:solidFill>
                  </a:tcPr>
                </a:tc>
                <a:tc>
                  <a:txBody>
                    <a:bodyPr/>
                    <a:lstStyle/>
                    <a:p>
                      <a:pPr algn="ctr"/>
                      <a:r>
                        <a:rPr lang="en-US" sz="1800" b="1" dirty="0" smtClean="0">
                          <a:solidFill>
                            <a:schemeClr val="accent1"/>
                          </a:solidFill>
                          <a:latin typeface="Webdings" pitchFamily="18" charset="2"/>
                        </a:rPr>
                        <a:t>x</a:t>
                      </a:r>
                      <a:endParaRPr lang="en-US" sz="1800" b="1" dirty="0">
                        <a:solidFill>
                          <a:schemeClr val="accent1"/>
                        </a:solidFill>
                        <a:latin typeface="Webdings" pitchFamily="18" charset="2"/>
                      </a:endParaRPr>
                    </a:p>
                  </a:txBody>
                  <a:tcPr marL="93260" marR="93260" marT="46630" marB="46630">
                    <a:solidFill>
                      <a:schemeClr val="accent1">
                        <a:lumMod val="20000"/>
                        <a:lumOff val="80000"/>
                      </a:schemeClr>
                    </a:solidFill>
                  </a:tcPr>
                </a:tc>
                <a:tc>
                  <a:txBody>
                    <a:bodyPr/>
                    <a:lstStyle/>
                    <a:p>
                      <a:pPr algn="ctr"/>
                      <a:r>
                        <a:rPr lang="en-US" sz="1800" b="0" dirty="0" smtClean="0">
                          <a:solidFill>
                            <a:schemeClr val="bg1"/>
                          </a:solidFill>
                          <a:latin typeface="+mn-lt"/>
                        </a:rPr>
                        <a:t>230</a:t>
                      </a:r>
                      <a:endParaRPr lang="en-US" sz="1800" b="0" dirty="0">
                        <a:solidFill>
                          <a:schemeClr val="bg1"/>
                        </a:solidFill>
                        <a:latin typeface="+mn-lt"/>
                      </a:endParaRPr>
                    </a:p>
                  </a:txBody>
                  <a:tcPr marL="93260" marR="93260" marT="46630" marB="46630">
                    <a:solidFill>
                      <a:schemeClr val="accent1">
                        <a:lumMod val="20000"/>
                        <a:lumOff val="80000"/>
                      </a:schemeClr>
                    </a:solidFill>
                  </a:tcPr>
                </a:tc>
                <a:tc>
                  <a:txBody>
                    <a:bodyPr/>
                    <a:lstStyle/>
                    <a:p>
                      <a:pPr algn="ctr"/>
                      <a:r>
                        <a:rPr lang="en-US" sz="1800" b="1" dirty="0" smtClean="0">
                          <a:solidFill>
                            <a:schemeClr val="bg2"/>
                          </a:solidFill>
                          <a:latin typeface="+mn-lt"/>
                        </a:rPr>
                        <a:t>~2400</a:t>
                      </a:r>
                      <a:endParaRPr lang="en-US" sz="1800" b="1" dirty="0">
                        <a:solidFill>
                          <a:schemeClr val="bg2"/>
                        </a:solidFill>
                        <a:latin typeface="+mn-lt"/>
                      </a:endParaRPr>
                    </a:p>
                  </a:txBody>
                  <a:tcPr marL="93260" marR="93260" marT="46630" marB="46630">
                    <a:solidFill>
                      <a:srgbClr val="00B050"/>
                    </a:solidFill>
                  </a:tcPr>
                </a:tc>
              </a:tr>
              <a:tr h="290098">
                <a:tc>
                  <a:txBody>
                    <a:bodyPr/>
                    <a:lstStyle/>
                    <a:p>
                      <a:pPr lvl="0"/>
                      <a:r>
                        <a:rPr lang="en-US" sz="1800" b="1" dirty="0" smtClean="0"/>
                        <a:t>Remote install/ </a:t>
                      </a:r>
                      <a:r>
                        <a:rPr lang="en-US" sz="1800" b="1" dirty="0" err="1" smtClean="0"/>
                        <a:t>config</a:t>
                      </a:r>
                      <a:r>
                        <a:rPr lang="en-US" sz="1800" b="1" dirty="0" smtClean="0"/>
                        <a:t> of</a:t>
                      </a:r>
                      <a:r>
                        <a:rPr lang="en-US" sz="1800" b="1" baseline="0" dirty="0" smtClean="0"/>
                        <a:t> roles</a:t>
                      </a:r>
                      <a:endParaRPr lang="en-US" sz="1800" b="1" dirty="0"/>
                    </a:p>
                  </a:txBody>
                  <a:tcPr marL="93260" marR="93260" marT="46630" marB="46630">
                    <a:solidFill>
                      <a:schemeClr val="accent1">
                        <a:lumMod val="20000"/>
                        <a:lumOff val="80000"/>
                      </a:schemeClr>
                    </a:solidFill>
                  </a:tcPr>
                </a:tc>
                <a:tc>
                  <a:txBody>
                    <a:bodyPr/>
                    <a:lstStyle/>
                    <a:p>
                      <a:pPr algn="ctr"/>
                      <a:r>
                        <a:rPr lang="en-US" sz="1800" b="1" dirty="0" smtClean="0">
                          <a:solidFill>
                            <a:schemeClr val="accent1"/>
                          </a:solidFill>
                          <a:latin typeface="Webdings" pitchFamily="18" charset="2"/>
                        </a:rPr>
                        <a:t>x</a:t>
                      </a:r>
                      <a:endParaRPr lang="en-US" sz="1800" b="1" dirty="0">
                        <a:solidFill>
                          <a:schemeClr val="accent1"/>
                        </a:solidFill>
                        <a:latin typeface="Webdings" pitchFamily="18" charset="2"/>
                      </a:endParaRPr>
                    </a:p>
                  </a:txBody>
                  <a:tcPr marL="93260" marR="93260" marT="46630" marB="46630">
                    <a:solidFill>
                      <a:schemeClr val="accent1">
                        <a:lumMod val="20000"/>
                        <a:lumOff val="80000"/>
                      </a:schemeClr>
                    </a:solidFill>
                  </a:tcPr>
                </a:tc>
                <a:tc>
                  <a:txBody>
                    <a:bodyPr/>
                    <a:lstStyle/>
                    <a:p>
                      <a:pPr algn="ctr"/>
                      <a:r>
                        <a:rPr lang="en-US" sz="1800" b="1" dirty="0" smtClean="0">
                          <a:solidFill>
                            <a:schemeClr val="accent1"/>
                          </a:solidFill>
                          <a:latin typeface="Webdings" pitchFamily="18" charset="2"/>
                        </a:rPr>
                        <a:t>x</a:t>
                      </a:r>
                      <a:endParaRPr lang="en-US" sz="1800" b="1" dirty="0">
                        <a:solidFill>
                          <a:schemeClr val="accent1"/>
                        </a:solidFill>
                        <a:latin typeface="Webdings" pitchFamily="18" charset="2"/>
                      </a:endParaRPr>
                    </a:p>
                  </a:txBody>
                  <a:tcPr marL="93260" marR="93260" marT="46630" marB="46630">
                    <a:solidFill>
                      <a:schemeClr val="accent1">
                        <a:lumMod val="20000"/>
                        <a:lumOff val="80000"/>
                      </a:schemeClr>
                    </a:solidFill>
                  </a:tcPr>
                </a:tc>
                <a:tc>
                  <a:txBody>
                    <a:bodyPr/>
                    <a:lstStyle/>
                    <a:p>
                      <a:pPr algn="ctr"/>
                      <a:r>
                        <a:rPr lang="en-US" sz="1800" b="1" dirty="0" smtClean="0">
                          <a:solidFill>
                            <a:schemeClr val="bg2"/>
                          </a:solidFill>
                          <a:latin typeface="Webdings" pitchFamily="18" charset="2"/>
                        </a:rPr>
                        <a:t>a</a:t>
                      </a:r>
                      <a:endParaRPr lang="en-US" sz="1800" b="1" dirty="0">
                        <a:solidFill>
                          <a:schemeClr val="bg2"/>
                        </a:solidFill>
                        <a:latin typeface="Webdings" pitchFamily="18" charset="2"/>
                      </a:endParaRPr>
                    </a:p>
                  </a:txBody>
                  <a:tcPr marL="93260" marR="93260" marT="46630" marB="46630">
                    <a:solidFill>
                      <a:srgbClr val="00B050"/>
                    </a:solidFill>
                  </a:tcPr>
                </a:tc>
              </a:tr>
              <a:tr h="163343">
                <a:tc>
                  <a:txBody>
                    <a:bodyPr/>
                    <a:lstStyle/>
                    <a:p>
                      <a:pPr lvl="0"/>
                      <a:r>
                        <a:rPr lang="en-US" sz="1800" b="1" dirty="0" smtClean="0"/>
                        <a:t>Remote GUI</a:t>
                      </a:r>
                      <a:endParaRPr lang="en-US" sz="1800" b="1" dirty="0"/>
                    </a:p>
                  </a:txBody>
                  <a:tcPr marL="93260" marR="93260" marT="46630" marB="46630">
                    <a:solidFill>
                      <a:schemeClr val="accent1">
                        <a:lumMod val="20000"/>
                        <a:lumOff val="80000"/>
                      </a:schemeClr>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1" dirty="0" smtClean="0">
                          <a:solidFill>
                            <a:schemeClr val="accent1"/>
                          </a:solidFill>
                          <a:latin typeface="Webdings" pitchFamily="18" charset="2"/>
                        </a:rPr>
                        <a:t>x</a:t>
                      </a:r>
                    </a:p>
                  </a:txBody>
                  <a:tcPr marL="93260" marR="93260" marT="46630" marB="46630">
                    <a:solidFill>
                      <a:schemeClr val="accent1">
                        <a:lumMod val="20000"/>
                        <a:lumOff val="80000"/>
                      </a:schemeClr>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1" dirty="0" smtClean="0">
                          <a:solidFill>
                            <a:schemeClr val="accent1"/>
                          </a:solidFill>
                          <a:latin typeface="Webdings" pitchFamily="18" charset="2"/>
                        </a:rPr>
                        <a:t>x</a:t>
                      </a:r>
                    </a:p>
                  </a:txBody>
                  <a:tcPr marL="93260" marR="93260" marT="46630" marB="46630">
                    <a:solidFill>
                      <a:schemeClr val="accent1">
                        <a:lumMod val="20000"/>
                        <a:lumOff val="80000"/>
                      </a:schemeClr>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b="1" dirty="0" smtClean="0">
                          <a:solidFill>
                            <a:schemeClr val="bg2"/>
                          </a:solidFill>
                          <a:latin typeface="Webdings" pitchFamily="18" charset="2"/>
                        </a:rPr>
                        <a:t>a </a:t>
                      </a:r>
                      <a:r>
                        <a:rPr lang="en-US" sz="1800" b="1" baseline="0" dirty="0" smtClean="0">
                          <a:solidFill>
                            <a:schemeClr val="bg2"/>
                          </a:solidFill>
                          <a:latin typeface="+mn-lt"/>
                        </a:rPr>
                        <a:t>(Server Manager) </a:t>
                      </a:r>
                      <a:endParaRPr lang="en-US" sz="1800" b="1" dirty="0" smtClean="0">
                        <a:solidFill>
                          <a:schemeClr val="bg2"/>
                        </a:solidFill>
                        <a:latin typeface="Webdings" pitchFamily="18" charset="2"/>
                      </a:endParaRPr>
                    </a:p>
                  </a:txBody>
                  <a:tcPr marL="93260" marR="93260" marT="46630" marB="46630">
                    <a:solidFill>
                      <a:srgbClr val="00B050"/>
                    </a:solidFill>
                  </a:tcPr>
                </a:tc>
              </a:tr>
              <a:tr h="168072">
                <a:tc>
                  <a:txBody>
                    <a:bodyPr/>
                    <a:lstStyle/>
                    <a:p>
                      <a:pPr lvl="0"/>
                      <a:r>
                        <a:rPr lang="en-US" sz="1800" i="1" kern="1200" dirty="0" smtClean="0">
                          <a:solidFill>
                            <a:schemeClr val="dk1"/>
                          </a:solidFill>
                          <a:latin typeface="+mn-lt"/>
                          <a:ea typeface="+mn-ea"/>
                          <a:cs typeface="+mn-cs"/>
                        </a:rPr>
                        <a:t>Windows Server</a:t>
                      </a:r>
                      <a:r>
                        <a:rPr lang="en-US" sz="1800" i="1" kern="1200" baseline="0" dirty="0" smtClean="0">
                          <a:solidFill>
                            <a:schemeClr val="dk1"/>
                          </a:solidFill>
                          <a:latin typeface="+mn-lt"/>
                          <a:ea typeface="+mn-ea"/>
                          <a:cs typeface="+mn-cs"/>
                        </a:rPr>
                        <a:t> </a:t>
                      </a:r>
                      <a:r>
                        <a:rPr lang="en-US" sz="1800" i="1" kern="1200" dirty="0" smtClean="0">
                          <a:solidFill>
                            <a:schemeClr val="dk1"/>
                          </a:solidFill>
                          <a:latin typeface="+mn-lt"/>
                          <a:ea typeface="+mn-ea"/>
                          <a:cs typeface="+mn-cs"/>
                        </a:rPr>
                        <a:t>Roles</a:t>
                      </a:r>
                      <a:endParaRPr lang="en-US" sz="1800" i="1" kern="1200" dirty="0">
                        <a:solidFill>
                          <a:schemeClr val="dk1"/>
                        </a:solidFill>
                        <a:latin typeface="+mn-lt"/>
                        <a:ea typeface="+mn-ea"/>
                        <a:cs typeface="+mn-cs"/>
                      </a:endParaRPr>
                    </a:p>
                  </a:txBody>
                  <a:tcPr marL="93260" marR="93260" marT="46630" marB="46630">
                    <a:solidFill>
                      <a:schemeClr val="bg1">
                        <a:lumMod val="50000"/>
                        <a:lumOff val="50000"/>
                      </a:schemeClr>
                    </a:solidFill>
                  </a:tcPr>
                </a:tc>
                <a:tc>
                  <a:txBody>
                    <a:bodyPr/>
                    <a:lstStyle/>
                    <a:p>
                      <a:pPr algn="ctr"/>
                      <a:endParaRPr lang="en-US" sz="1800" b="1" dirty="0">
                        <a:solidFill>
                          <a:schemeClr val="bg2"/>
                        </a:solidFill>
                        <a:latin typeface="Webdings" pitchFamily="18" charset="2"/>
                      </a:endParaRPr>
                    </a:p>
                  </a:txBody>
                  <a:tcPr marL="93260" marR="93260" marT="46630" marB="46630">
                    <a:solidFill>
                      <a:schemeClr val="bg1">
                        <a:lumMod val="50000"/>
                        <a:lumOff val="50000"/>
                      </a:schemeClr>
                    </a:solidFill>
                  </a:tcPr>
                </a:tc>
                <a:tc>
                  <a:txBody>
                    <a:bodyPr/>
                    <a:lstStyle/>
                    <a:p>
                      <a:endParaRPr lang="en-US" sz="1800" dirty="0"/>
                    </a:p>
                  </a:txBody>
                  <a:tcPr marL="93260" marR="93260" marT="46630" marB="46630">
                    <a:solidFill>
                      <a:schemeClr val="bg1">
                        <a:lumMod val="50000"/>
                        <a:lumOff val="50000"/>
                      </a:schemeClr>
                    </a:solidFill>
                  </a:tcPr>
                </a:tc>
                <a:tc>
                  <a:txBody>
                    <a:bodyPr/>
                    <a:lstStyle/>
                    <a:p>
                      <a:endParaRPr lang="en-US" sz="1800" dirty="0"/>
                    </a:p>
                  </a:txBody>
                  <a:tcPr marL="93260" marR="93260" marT="46630" marB="46630">
                    <a:solidFill>
                      <a:schemeClr val="bg1">
                        <a:lumMod val="50000"/>
                        <a:lumOff val="50000"/>
                      </a:schemeClr>
                    </a:solidFill>
                  </a:tcPr>
                </a:tc>
              </a:tr>
              <a:tr h="163343">
                <a:tc>
                  <a:txBody>
                    <a:bodyPr/>
                    <a:lstStyle/>
                    <a:p>
                      <a:pPr lvl="0"/>
                      <a:r>
                        <a:rPr lang="en-US" sz="1800" b="1" dirty="0" smtClean="0"/>
                        <a:t>#</a:t>
                      </a:r>
                      <a:r>
                        <a:rPr lang="en-US" sz="1800" b="1" baseline="0" dirty="0" smtClean="0"/>
                        <a:t> of supported roles</a:t>
                      </a:r>
                      <a:endParaRPr lang="en-US" sz="1800" b="1" dirty="0"/>
                    </a:p>
                  </a:txBody>
                  <a:tcPr marL="93260" marR="93260" marT="46630" marB="46630">
                    <a:solidFill>
                      <a:schemeClr val="accent1">
                        <a:lumMod val="20000"/>
                        <a:lumOff val="80000"/>
                      </a:schemeClr>
                    </a:solidFill>
                  </a:tcPr>
                </a:tc>
                <a:tc>
                  <a:txBody>
                    <a:bodyPr/>
                    <a:lstStyle/>
                    <a:p>
                      <a:pPr algn="ctr"/>
                      <a:r>
                        <a:rPr lang="en-US" sz="1800" b="0" dirty="0" smtClean="0">
                          <a:solidFill>
                            <a:schemeClr val="bg1"/>
                          </a:solidFill>
                          <a:latin typeface="+mn-lt"/>
                        </a:rPr>
                        <a:t>9</a:t>
                      </a:r>
                      <a:endParaRPr lang="en-US" sz="1800" b="1" dirty="0">
                        <a:solidFill>
                          <a:schemeClr val="bg2"/>
                        </a:solidFill>
                        <a:latin typeface="Webdings" pitchFamily="18" charset="2"/>
                      </a:endParaRPr>
                    </a:p>
                  </a:txBody>
                  <a:tcPr marL="93260" marR="93260" marT="46630" marB="46630">
                    <a:solidFill>
                      <a:schemeClr val="accent1">
                        <a:lumMod val="20000"/>
                        <a:lumOff val="80000"/>
                      </a:schemeClr>
                    </a:solidFill>
                  </a:tcPr>
                </a:tc>
                <a:tc>
                  <a:txBody>
                    <a:bodyPr/>
                    <a:lstStyle/>
                    <a:p>
                      <a:pPr algn="ctr"/>
                      <a:r>
                        <a:rPr lang="en-US" sz="1800" b="0" dirty="0" smtClean="0">
                          <a:solidFill>
                            <a:schemeClr val="bg1"/>
                          </a:solidFill>
                          <a:latin typeface="+mn-lt"/>
                        </a:rPr>
                        <a:t>10</a:t>
                      </a:r>
                      <a:endParaRPr lang="en-US" sz="1800" b="0" dirty="0">
                        <a:solidFill>
                          <a:schemeClr val="bg1"/>
                        </a:solidFill>
                        <a:latin typeface="+mn-lt"/>
                      </a:endParaRPr>
                    </a:p>
                  </a:txBody>
                  <a:tcPr marL="93260" marR="93260" marT="46630" marB="46630">
                    <a:solidFill>
                      <a:schemeClr val="accent1">
                        <a:lumMod val="20000"/>
                        <a:lumOff val="80000"/>
                      </a:schemeClr>
                    </a:solidFill>
                  </a:tcPr>
                </a:tc>
                <a:tc>
                  <a:txBody>
                    <a:bodyPr/>
                    <a:lstStyle/>
                    <a:p>
                      <a:pPr algn="ctr"/>
                      <a:r>
                        <a:rPr lang="en-US" sz="1800" b="1" dirty="0" smtClean="0">
                          <a:solidFill>
                            <a:schemeClr val="bg2"/>
                          </a:solidFill>
                          <a:latin typeface="+mn-lt"/>
                        </a:rPr>
                        <a:t>All</a:t>
                      </a:r>
                      <a:r>
                        <a:rPr lang="en-US" sz="1800" b="1" baseline="0" dirty="0" smtClean="0">
                          <a:solidFill>
                            <a:schemeClr val="bg2"/>
                          </a:solidFill>
                          <a:latin typeface="+mn-lt"/>
                        </a:rPr>
                        <a:t> except Fax</a:t>
                      </a:r>
                      <a:endParaRPr lang="en-US" sz="1800" b="1" dirty="0">
                        <a:solidFill>
                          <a:schemeClr val="bg2"/>
                        </a:solidFill>
                        <a:latin typeface="+mn-lt"/>
                      </a:endParaRPr>
                    </a:p>
                  </a:txBody>
                  <a:tcPr marL="93260" marR="93260" marT="46630" marB="46630">
                    <a:solidFill>
                      <a:srgbClr val="00B050"/>
                    </a:solidFill>
                  </a:tcPr>
                </a:tc>
              </a:tr>
            </a:tbl>
          </a:graphicData>
        </a:graphic>
      </p:graphicFrame>
    </p:spTree>
    <p:extLst>
      <p:ext uri="{BB962C8B-B14F-4D97-AF65-F5344CB8AC3E}">
        <p14:creationId xmlns:p14="http://schemas.microsoft.com/office/powerpoint/2010/main" val="25489241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runs on Server Core?</a:t>
            </a:r>
            <a:endParaRPr lang="en-US" dirty="0"/>
          </a:p>
        </p:txBody>
      </p:sp>
      <p:sp>
        <p:nvSpPr>
          <p:cNvPr id="5" name="Text Placeholder 4"/>
          <p:cNvSpPr>
            <a:spLocks noGrp="1"/>
          </p:cNvSpPr>
          <p:nvPr>
            <p:ph type="body" sz="quarter" idx="10"/>
          </p:nvPr>
        </p:nvSpPr>
        <p:spPr>
          <a:xfrm>
            <a:off x="274638" y="1212850"/>
            <a:ext cx="11887200" cy="5164491"/>
          </a:xfrm>
        </p:spPr>
        <p:txBody>
          <a:bodyPr/>
          <a:lstStyle/>
          <a:p>
            <a:r>
              <a:rPr lang="en-US" sz="3200" dirty="0" smtClean="0"/>
              <a:t>Windows Server Roles </a:t>
            </a:r>
          </a:p>
          <a:p>
            <a:pPr lvl="1"/>
            <a:r>
              <a:rPr lang="en-US" sz="1600" dirty="0"/>
              <a:t>	</a:t>
            </a:r>
            <a:r>
              <a:rPr lang="en-US" sz="2400" dirty="0">
                <a:gradFill>
                  <a:gsLst>
                    <a:gs pos="1250">
                      <a:schemeClr val="tx1"/>
                    </a:gs>
                    <a:gs pos="99000">
                      <a:schemeClr val="tx1"/>
                    </a:gs>
                  </a:gsLst>
                  <a:lin ang="5400000" scaled="0"/>
                </a:gradFill>
                <a:latin typeface="+mj-lt"/>
              </a:rPr>
              <a:t>Everything except </a:t>
            </a:r>
            <a:r>
              <a:rPr lang="en-US" sz="2400" dirty="0" smtClean="0">
                <a:gradFill>
                  <a:gsLst>
                    <a:gs pos="1250">
                      <a:schemeClr val="tx1"/>
                    </a:gs>
                    <a:gs pos="99000">
                      <a:schemeClr val="tx1"/>
                    </a:gs>
                  </a:gsLst>
                  <a:lin ang="5400000" scaled="0"/>
                </a:gradFill>
                <a:latin typeface="+mj-lt"/>
              </a:rPr>
              <a:t>the fax role</a:t>
            </a:r>
            <a:endParaRPr lang="en-US" sz="2400" dirty="0">
              <a:gradFill>
                <a:gsLst>
                  <a:gs pos="1250">
                    <a:schemeClr val="tx1"/>
                  </a:gs>
                  <a:gs pos="99000">
                    <a:schemeClr val="tx1"/>
                  </a:gs>
                </a:gsLst>
                <a:lin ang="5400000" scaled="0"/>
              </a:gradFill>
              <a:latin typeface="+mj-lt"/>
            </a:endParaRPr>
          </a:p>
          <a:p>
            <a:endParaRPr lang="en-US" sz="3200" dirty="0" smtClean="0"/>
          </a:p>
          <a:p>
            <a:r>
              <a:rPr lang="en-US" sz="3200" dirty="0" smtClean="0"/>
              <a:t>Microsoft applications</a:t>
            </a:r>
          </a:p>
          <a:p>
            <a:r>
              <a:rPr lang="en-US" sz="2400" dirty="0" smtClean="0"/>
              <a:t>	SQL Server</a:t>
            </a:r>
          </a:p>
          <a:p>
            <a:r>
              <a:rPr lang="en-US" sz="2400" dirty="0"/>
              <a:t>	</a:t>
            </a:r>
            <a:r>
              <a:rPr lang="en-US" sz="2400" dirty="0" smtClean="0"/>
              <a:t>Dynamics NAV Server</a:t>
            </a:r>
          </a:p>
          <a:p>
            <a:r>
              <a:rPr lang="en-US" sz="2400" dirty="0"/>
              <a:t>	</a:t>
            </a:r>
            <a:r>
              <a:rPr lang="en-US" sz="2400" dirty="0" smtClean="0"/>
              <a:t>Most of System Center server components (with UI </a:t>
            </a:r>
            <a:r>
              <a:rPr lang="en-US" sz="2400" dirty="0" err="1" smtClean="0"/>
              <a:t>remoted</a:t>
            </a:r>
            <a:r>
              <a:rPr lang="en-US" sz="2400" dirty="0" smtClean="0"/>
              <a:t>)</a:t>
            </a:r>
          </a:p>
          <a:p>
            <a:r>
              <a:rPr lang="en-US" sz="2400" dirty="0"/>
              <a:t>	</a:t>
            </a:r>
            <a:r>
              <a:rPr lang="en-US" sz="2400" dirty="0" smtClean="0"/>
              <a:t>Biz Talk Host Integration Services</a:t>
            </a:r>
          </a:p>
          <a:p>
            <a:r>
              <a:rPr lang="en-US" sz="2400" dirty="0"/>
              <a:t>	</a:t>
            </a:r>
            <a:r>
              <a:rPr lang="en-US" sz="2400" dirty="0" smtClean="0"/>
              <a:t>Forefront Endpoint Protection</a:t>
            </a:r>
          </a:p>
          <a:p>
            <a:endParaRPr lang="en-US" sz="2400" dirty="0" smtClean="0"/>
          </a:p>
          <a:p>
            <a:r>
              <a:rPr lang="en-US" sz="3200" dirty="0" smtClean="0"/>
              <a:t>Working with the eco-system to enable more 3</a:t>
            </a:r>
            <a:r>
              <a:rPr lang="en-US" sz="3200" baseline="30000" dirty="0" smtClean="0"/>
              <a:t>rd</a:t>
            </a:r>
            <a:r>
              <a:rPr lang="en-US" sz="3200" dirty="0" smtClean="0"/>
              <a:t> party apps</a:t>
            </a:r>
            <a:endParaRPr lang="en-US" sz="3200" dirty="0"/>
          </a:p>
        </p:txBody>
      </p:sp>
    </p:spTree>
    <p:extLst>
      <p:ext uri="{BB962C8B-B14F-4D97-AF65-F5344CB8AC3E}">
        <p14:creationId xmlns:p14="http://schemas.microsoft.com/office/powerpoint/2010/main" val="247995538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Windows Server 2012 Deployment and Ongoing Management: </a:t>
            </a:r>
            <a:r>
              <a:rPr lang="en-US" sz="4000" dirty="0" smtClean="0"/>
              <a:t/>
            </a:r>
            <a:br>
              <a:rPr lang="en-US" sz="4000" dirty="0" smtClean="0"/>
            </a:br>
            <a:r>
              <a:rPr lang="en-US" sz="4000" dirty="0" smtClean="0"/>
              <a:t>Why </a:t>
            </a:r>
            <a:r>
              <a:rPr lang="en-US" sz="4000" dirty="0"/>
              <a:t>Server Core Is Right for You </a:t>
            </a:r>
          </a:p>
        </p:txBody>
      </p:sp>
      <p:sp>
        <p:nvSpPr>
          <p:cNvPr id="5" name="Text Placeholder 4"/>
          <p:cNvSpPr>
            <a:spLocks noGrp="1"/>
          </p:cNvSpPr>
          <p:nvPr>
            <p:ph type="body" sz="quarter" idx="12"/>
          </p:nvPr>
        </p:nvSpPr>
        <p:spPr/>
        <p:txBody>
          <a:bodyPr/>
          <a:lstStyle/>
          <a:p>
            <a:r>
              <a:rPr lang="en-US" sz="2800" dirty="0" smtClean="0"/>
              <a:t>Yigal Edery</a:t>
            </a:r>
          </a:p>
          <a:p>
            <a:r>
              <a:rPr lang="en-US" sz="2000" dirty="0" smtClean="0"/>
              <a:t>Principal Program Manager</a:t>
            </a:r>
          </a:p>
          <a:p>
            <a:r>
              <a:rPr lang="en-US" sz="2000" dirty="0" smtClean="0"/>
              <a:t>Windows Server</a:t>
            </a:r>
            <a:endParaRPr lang="en-US" sz="2000" dirty="0"/>
          </a:p>
        </p:txBody>
      </p:sp>
      <p:sp>
        <p:nvSpPr>
          <p:cNvPr id="14" name="Text Placeholder 13"/>
          <p:cNvSpPr>
            <a:spLocks noGrp="1"/>
          </p:cNvSpPr>
          <p:nvPr>
            <p:ph type="body" sz="quarter" idx="13"/>
          </p:nvPr>
        </p:nvSpPr>
        <p:spPr/>
        <p:txBody>
          <a:bodyPr/>
          <a:lstStyle/>
          <a:p>
            <a:r>
              <a:rPr lang="en-US" dirty="0" smtClean="0"/>
              <a:t>MDC-B339</a:t>
            </a:r>
            <a:endParaRPr lang="en-US" dirty="0"/>
          </a:p>
        </p:txBody>
      </p:sp>
      <p:sp>
        <p:nvSpPr>
          <p:cNvPr id="6" name="Text Placeholder 4"/>
          <p:cNvSpPr txBox="1">
            <a:spLocks/>
          </p:cNvSpPr>
          <p:nvPr/>
        </p:nvSpPr>
        <p:spPr>
          <a:xfrm>
            <a:off x="3511658" y="3955786"/>
            <a:ext cx="2838904" cy="1828007"/>
          </a:xfrm>
          <a:prstGeom prst="rect">
            <a:avLst/>
          </a:prstGeom>
          <a:noFill/>
        </p:spPr>
        <p:txBody>
          <a:bodyPr vert="horz" wrap="square" lIns="182880" tIns="146304" rIns="182880" bIns="146304"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600" kern="1200" spc="0" baseline="0">
                <a:gradFill>
                  <a:gsLst>
                    <a:gs pos="0">
                      <a:schemeClr val="bg2"/>
                    </a:gs>
                    <a:gs pos="100000">
                      <a:schemeClr val="bg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Benjamin Herila</a:t>
            </a:r>
          </a:p>
          <a:p>
            <a:r>
              <a:rPr lang="en-US" sz="2000" dirty="0" smtClean="0"/>
              <a:t>Program Manager</a:t>
            </a:r>
          </a:p>
          <a:p>
            <a:r>
              <a:rPr lang="en-US" sz="2000" dirty="0" smtClean="0"/>
              <a:t>Windows Server</a:t>
            </a:r>
            <a:endParaRPr lang="en-US" sz="2000"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Server Core for Developers</a:t>
            </a:r>
            <a:endParaRPr lang="en-US" dirty="0"/>
          </a:p>
        </p:txBody>
      </p:sp>
      <p:sp>
        <p:nvSpPr>
          <p:cNvPr id="3" name="Text Placeholder 2"/>
          <p:cNvSpPr>
            <a:spLocks noGrp="1"/>
          </p:cNvSpPr>
          <p:nvPr>
            <p:ph type="body" sz="quarter" idx="10"/>
          </p:nvPr>
        </p:nvSpPr>
        <p:spPr>
          <a:xfrm>
            <a:off x="531949" y="1327948"/>
            <a:ext cx="11370960" cy="5277992"/>
          </a:xfrm>
        </p:spPr>
        <p:txBody>
          <a:bodyPr>
            <a:normAutofit fontScale="70000" lnSpcReduction="20000"/>
          </a:bodyPr>
          <a:lstStyle/>
          <a:p>
            <a:r>
              <a:rPr lang="en-US" dirty="0" smtClean="0"/>
              <a:t>Test your applications for your specific DLL dependencies!</a:t>
            </a:r>
            <a:endParaRPr lang="en-US" dirty="0"/>
          </a:p>
          <a:p>
            <a:pPr lvl="1"/>
            <a:r>
              <a:rPr lang="en-US" dirty="0" smtClean="0"/>
              <a:t>If you do need UI, test on </a:t>
            </a:r>
            <a:r>
              <a:rPr lang="en-US" dirty="0"/>
              <a:t>the Minimal Server Interface!</a:t>
            </a:r>
            <a:endParaRPr lang="en-US" i="1" dirty="0">
              <a:solidFill>
                <a:schemeClr val="tx2"/>
              </a:solidFill>
            </a:endParaRPr>
          </a:p>
          <a:p>
            <a:pPr lvl="1"/>
            <a:r>
              <a:rPr lang="en-US" dirty="0"/>
              <a:t>Check for dependencies or delay loads might fail! </a:t>
            </a:r>
          </a:p>
          <a:p>
            <a:pPr lvl="1"/>
            <a:r>
              <a:rPr lang="en-US" dirty="0"/>
              <a:t>DUMPBIN (Windows SDK)</a:t>
            </a:r>
          </a:p>
          <a:p>
            <a:pPr lvl="1"/>
            <a:r>
              <a:rPr lang="en-US" dirty="0"/>
              <a:t>Dependency Walker (</a:t>
            </a:r>
            <a:r>
              <a:rPr lang="en-US" dirty="0">
                <a:hlinkClick r:id="rId3"/>
              </a:rPr>
              <a:t>http://www.dependencywalker.com</a:t>
            </a:r>
            <a:r>
              <a:rPr lang="en-US" dirty="0"/>
              <a:t>, freeware) </a:t>
            </a:r>
          </a:p>
          <a:p>
            <a:endParaRPr lang="en-US" sz="2856" dirty="0" smtClean="0"/>
          </a:p>
          <a:p>
            <a:r>
              <a:rPr lang="en-US" sz="2856" dirty="0" smtClean="0"/>
              <a:t>Detecting GUI State using </a:t>
            </a:r>
            <a:r>
              <a:rPr lang="en-US" sz="2856" dirty="0"/>
              <a:t>the Registry</a:t>
            </a:r>
          </a:p>
          <a:p>
            <a:pPr lvl="1"/>
            <a:r>
              <a:rPr lang="en-US" sz="2200" dirty="0" smtClean="0">
                <a:latin typeface="Consolas" pitchFamily="49" charset="0"/>
                <a:cs typeface="Consolas" pitchFamily="49" charset="0"/>
              </a:rPr>
              <a:t>HKLM\SOFTWARE\Microsoft\Windows NT\</a:t>
            </a:r>
            <a:r>
              <a:rPr lang="en-US" sz="2200" dirty="0" err="1" smtClean="0">
                <a:latin typeface="Consolas" pitchFamily="49" charset="0"/>
                <a:cs typeface="Consolas" pitchFamily="49" charset="0"/>
              </a:rPr>
              <a:t>CurrentVersion</a:t>
            </a:r>
            <a:r>
              <a:rPr lang="en-US" sz="2200" dirty="0" smtClean="0">
                <a:latin typeface="Consolas" pitchFamily="49" charset="0"/>
                <a:cs typeface="Consolas" pitchFamily="49" charset="0"/>
              </a:rPr>
              <a:t>\Server\</a:t>
            </a:r>
            <a:r>
              <a:rPr lang="en-US" sz="2200" dirty="0" err="1" smtClean="0">
                <a:latin typeface="Consolas" pitchFamily="49" charset="0"/>
                <a:cs typeface="Consolas" pitchFamily="49" charset="0"/>
              </a:rPr>
              <a:t>ServerLevels</a:t>
            </a:r>
            <a:r>
              <a:rPr lang="en-US" sz="2448" dirty="0" smtClean="0">
                <a:latin typeface="Consolas" pitchFamily="49" charset="0"/>
                <a:cs typeface="Consolas" pitchFamily="49" charset="0"/>
              </a:rPr>
              <a:t/>
            </a:r>
            <a:br>
              <a:rPr lang="en-US" sz="2448" dirty="0" smtClean="0">
                <a:latin typeface="Consolas" pitchFamily="49" charset="0"/>
                <a:cs typeface="Consolas" pitchFamily="49" charset="0"/>
              </a:rPr>
            </a:br>
            <a:endParaRPr lang="en-US" sz="2448" dirty="0">
              <a:latin typeface="Consolas" pitchFamily="49" charset="0"/>
              <a:cs typeface="Consolas" pitchFamily="49" charset="0"/>
            </a:endParaRPr>
          </a:p>
          <a:p>
            <a:endParaRPr lang="en-US" sz="2856" dirty="0"/>
          </a:p>
          <a:p>
            <a:endParaRPr lang="en-US" sz="2856" dirty="0"/>
          </a:p>
          <a:p>
            <a:endParaRPr lang="en-US" sz="2856" dirty="0"/>
          </a:p>
          <a:p>
            <a:endParaRPr lang="en-US" sz="2856" dirty="0"/>
          </a:p>
          <a:p>
            <a:endParaRPr lang="en-US" sz="2856" dirty="0"/>
          </a:p>
          <a:p>
            <a:endParaRPr lang="en-US" sz="2856" dirty="0"/>
          </a:p>
          <a:p>
            <a:r>
              <a:rPr lang="en-US" sz="2856" dirty="0" smtClean="0"/>
              <a:t>Detecting GUI State using WMI</a:t>
            </a:r>
            <a:endParaRPr lang="en-US" sz="2856" dirty="0"/>
          </a:p>
          <a:p>
            <a:pPr lvl="1"/>
            <a:r>
              <a:rPr lang="en-US" sz="2448" dirty="0">
                <a:solidFill>
                  <a:srgbClr val="FFC000"/>
                </a:solidFill>
                <a:latin typeface="Consolas" pitchFamily="49" charset="0"/>
                <a:cs typeface="Consolas" pitchFamily="49" charset="0"/>
              </a:rPr>
              <a:t>Win32_ServerFeature</a:t>
            </a:r>
            <a:r>
              <a:rPr lang="en-US" sz="2448" dirty="0"/>
              <a:t> class </a:t>
            </a:r>
            <a:r>
              <a:rPr lang="en-US" sz="2448" dirty="0" smtClean="0"/>
              <a:t>for installed roles/features</a:t>
            </a:r>
            <a:r>
              <a:rPr lang="en-US" sz="2448" dirty="0"/>
              <a:t/>
            </a:r>
            <a:br>
              <a:rPr lang="en-US" sz="2448" dirty="0"/>
            </a:br>
            <a:r>
              <a:rPr lang="en-US" dirty="0" smtClean="0">
                <a:hlinkClick r:id="rId4"/>
              </a:rPr>
              <a:t>http</a:t>
            </a:r>
            <a:r>
              <a:rPr lang="en-US" dirty="0">
                <a:hlinkClick r:id="rId4"/>
              </a:rPr>
              <a:t>://</a:t>
            </a:r>
            <a:r>
              <a:rPr lang="en-US" dirty="0" smtClean="0">
                <a:hlinkClick r:id="rId4"/>
              </a:rPr>
              <a:t>msdn.microsoft.com/en-us/windows/cc280268</a:t>
            </a:r>
            <a:endParaRPr lang="en-US" dirty="0" smtClean="0"/>
          </a:p>
          <a:p>
            <a:pPr lvl="2"/>
            <a:r>
              <a:rPr lang="en-US" dirty="0" smtClean="0"/>
              <a:t>Server-</a:t>
            </a:r>
            <a:r>
              <a:rPr lang="en-US" dirty="0" err="1" smtClean="0"/>
              <a:t>Gui</a:t>
            </a:r>
            <a:r>
              <a:rPr lang="en-US" dirty="0" smtClean="0"/>
              <a:t>-Shell has an </a:t>
            </a:r>
            <a:r>
              <a:rPr lang="en-US" dirty="0"/>
              <a:t>ID of </a:t>
            </a:r>
            <a:r>
              <a:rPr lang="en-US" dirty="0" smtClean="0"/>
              <a:t>99</a:t>
            </a:r>
          </a:p>
          <a:p>
            <a:pPr lvl="2"/>
            <a:r>
              <a:rPr lang="en-US" dirty="0" smtClean="0"/>
              <a:t>Server-</a:t>
            </a:r>
            <a:r>
              <a:rPr lang="en-US" dirty="0" err="1" smtClean="0"/>
              <a:t>Gui</a:t>
            </a:r>
            <a:r>
              <a:rPr lang="en-US" dirty="0" smtClean="0"/>
              <a:t>-</a:t>
            </a:r>
            <a:r>
              <a:rPr lang="en-US" dirty="0" err="1" smtClean="0"/>
              <a:t>Mgmt</a:t>
            </a:r>
            <a:r>
              <a:rPr lang="en-US" dirty="0" smtClean="0"/>
              <a:t>-Infra has an ID of 478</a:t>
            </a:r>
          </a:p>
        </p:txBody>
      </p:sp>
      <p:graphicFrame>
        <p:nvGraphicFramePr>
          <p:cNvPr id="4" name="Table 3"/>
          <p:cNvGraphicFramePr>
            <a:graphicFrameLocks noGrp="1"/>
          </p:cNvGraphicFramePr>
          <p:nvPr>
            <p:extLst>
              <p:ext uri="{D42A27DB-BD31-4B8C-83A1-F6EECF244321}">
                <p14:modId xmlns:p14="http://schemas.microsoft.com/office/powerpoint/2010/main" val="2272687579"/>
              </p:ext>
            </p:extLst>
          </p:nvPr>
        </p:nvGraphicFramePr>
        <p:xfrm>
          <a:off x="1261598" y="3504634"/>
          <a:ext cx="8203415" cy="1488496"/>
        </p:xfrm>
        <a:graphic>
          <a:graphicData uri="http://schemas.openxmlformats.org/drawingml/2006/table">
            <a:tbl>
              <a:tblPr firstRow="1" bandRow="1">
                <a:tableStyleId>{21E4AEA4-8DFA-4A89-87EB-49C32662AFE0}</a:tableStyleId>
              </a:tblPr>
              <a:tblGrid>
                <a:gridCol w="2206046"/>
                <a:gridCol w="1999123"/>
                <a:gridCol w="1999123"/>
                <a:gridCol w="1999123"/>
              </a:tblGrid>
              <a:tr h="0">
                <a:tc>
                  <a:txBody>
                    <a:bodyPr/>
                    <a:lstStyle/>
                    <a:p>
                      <a:endParaRPr lang="en-US" sz="1400" dirty="0"/>
                    </a:p>
                  </a:txBody>
                  <a:tcPr marL="105425" marR="105425" marT="52712" marB="52712"/>
                </a:tc>
                <a:tc>
                  <a:txBody>
                    <a:bodyPr/>
                    <a:lstStyle/>
                    <a:p>
                      <a:pPr algn="ctr"/>
                      <a:r>
                        <a:rPr lang="en-US" sz="1400" dirty="0" smtClean="0"/>
                        <a:t>Server Core</a:t>
                      </a:r>
                      <a:endParaRPr lang="en-US" sz="1400" dirty="0"/>
                    </a:p>
                  </a:txBody>
                  <a:tcPr marL="105425" marR="105425" marT="52712" marB="52712"/>
                </a:tc>
                <a:tc>
                  <a:txBody>
                    <a:bodyPr/>
                    <a:lstStyle/>
                    <a:p>
                      <a:pPr algn="ctr"/>
                      <a:r>
                        <a:rPr lang="en-US" sz="1400" dirty="0" smtClean="0"/>
                        <a:t>Minimal Server Interface</a:t>
                      </a:r>
                      <a:endParaRPr lang="en-US" sz="1400" dirty="0"/>
                    </a:p>
                  </a:txBody>
                  <a:tcPr marL="105425" marR="105425" marT="52712" marB="52712"/>
                </a:tc>
                <a:tc>
                  <a:txBody>
                    <a:bodyPr/>
                    <a:lstStyle/>
                    <a:p>
                      <a:pPr algn="ctr"/>
                      <a:r>
                        <a:rPr lang="en-US" sz="1400" dirty="0" smtClean="0"/>
                        <a:t>Server Graphical Shell</a:t>
                      </a:r>
                      <a:endParaRPr lang="en-US" sz="1400" dirty="0"/>
                    </a:p>
                  </a:txBody>
                  <a:tcPr marL="105425" marR="105425" marT="52712" marB="52712"/>
                </a:tc>
              </a:tr>
              <a:tr h="204672">
                <a:tc>
                  <a:txBody>
                    <a:bodyPr/>
                    <a:lstStyle/>
                    <a:p>
                      <a:r>
                        <a:rPr lang="en-US" sz="1400" dirty="0" err="1" smtClean="0"/>
                        <a:t>ServerCore</a:t>
                      </a:r>
                      <a:r>
                        <a:rPr lang="en-US" sz="1400" dirty="0" smtClean="0"/>
                        <a:t> = 1</a:t>
                      </a:r>
                      <a:endParaRPr lang="en-US" sz="1400" dirty="0"/>
                    </a:p>
                  </a:txBody>
                  <a:tcPr marL="105425" marR="105425" marT="52712" marB="52712"/>
                </a:tc>
                <a:tc>
                  <a:txBody>
                    <a:bodyPr/>
                    <a:lstStyle/>
                    <a:p>
                      <a:pPr algn="ctr"/>
                      <a:r>
                        <a:rPr lang="en-US" sz="1400" dirty="0" smtClean="0"/>
                        <a:t>Set</a:t>
                      </a:r>
                      <a:endParaRPr lang="en-US" sz="1400" dirty="0"/>
                    </a:p>
                  </a:txBody>
                  <a:tcPr marL="105425" marR="105425" marT="52712" marB="52712"/>
                </a:tc>
                <a:tc>
                  <a:txBody>
                    <a:bodyPr/>
                    <a:lstStyle/>
                    <a:p>
                      <a:pPr algn="ctr"/>
                      <a:r>
                        <a:rPr lang="en-US" sz="1400" dirty="0" smtClean="0"/>
                        <a:t>Set</a:t>
                      </a:r>
                      <a:endParaRPr lang="en-US" sz="1400" dirty="0"/>
                    </a:p>
                  </a:txBody>
                  <a:tcPr marL="105425" marR="105425" marT="52712" marB="52712"/>
                </a:tc>
                <a:tc>
                  <a:txBody>
                    <a:bodyPr/>
                    <a:lstStyle/>
                    <a:p>
                      <a:pPr algn="ctr"/>
                      <a:r>
                        <a:rPr lang="en-US" sz="1400" dirty="0" smtClean="0"/>
                        <a:t>Set</a:t>
                      </a:r>
                      <a:endParaRPr lang="en-US" sz="1400" dirty="0"/>
                    </a:p>
                  </a:txBody>
                  <a:tcPr marL="105425" marR="105425" marT="52712" marB="52712"/>
                </a:tc>
              </a:tr>
              <a:tr h="204672">
                <a:tc>
                  <a:txBody>
                    <a:bodyPr/>
                    <a:lstStyle/>
                    <a:p>
                      <a:r>
                        <a:rPr lang="en-US" sz="1400" dirty="0" err="1" smtClean="0"/>
                        <a:t>ServerGuiMgmt</a:t>
                      </a:r>
                      <a:r>
                        <a:rPr lang="en-US" sz="1400" dirty="0" smtClean="0"/>
                        <a:t> = 1</a:t>
                      </a:r>
                      <a:endParaRPr lang="en-US" sz="1400" dirty="0"/>
                    </a:p>
                  </a:txBody>
                  <a:tcPr marL="105425" marR="105425" marT="52712" marB="52712"/>
                </a:tc>
                <a:tc>
                  <a:txBody>
                    <a:bodyPr/>
                    <a:lstStyle/>
                    <a:p>
                      <a:pPr algn="ctr"/>
                      <a:r>
                        <a:rPr lang="en-US" sz="1400" dirty="0" smtClean="0"/>
                        <a:t>Not Set</a:t>
                      </a:r>
                      <a:endParaRPr lang="en-US" sz="1400" dirty="0"/>
                    </a:p>
                  </a:txBody>
                  <a:tcPr marL="105425" marR="105425" marT="52712" marB="52712"/>
                </a:tc>
                <a:tc>
                  <a:txBody>
                    <a:bodyPr/>
                    <a:lstStyle/>
                    <a:p>
                      <a:pPr algn="ctr"/>
                      <a:r>
                        <a:rPr lang="en-US" sz="1400" dirty="0" smtClean="0"/>
                        <a:t>Set</a:t>
                      </a:r>
                      <a:endParaRPr lang="en-US" sz="1400" dirty="0"/>
                    </a:p>
                  </a:txBody>
                  <a:tcPr marL="105425" marR="105425" marT="52712" marB="52712"/>
                </a:tc>
                <a:tc>
                  <a:txBody>
                    <a:bodyPr/>
                    <a:lstStyle/>
                    <a:p>
                      <a:pPr algn="ctr"/>
                      <a:r>
                        <a:rPr lang="en-US" sz="1400" dirty="0" smtClean="0"/>
                        <a:t>Set</a:t>
                      </a:r>
                      <a:endParaRPr lang="en-US" sz="1400" dirty="0"/>
                    </a:p>
                  </a:txBody>
                  <a:tcPr marL="105425" marR="105425" marT="52712" marB="52712"/>
                </a:tc>
              </a:tr>
              <a:tr h="204672">
                <a:tc>
                  <a:txBody>
                    <a:bodyPr/>
                    <a:lstStyle/>
                    <a:p>
                      <a:r>
                        <a:rPr lang="en-US" sz="1400" dirty="0" err="1" smtClean="0"/>
                        <a:t>ServerGuiShell</a:t>
                      </a:r>
                      <a:r>
                        <a:rPr lang="en-US" sz="1400" dirty="0" smtClean="0"/>
                        <a:t> = 1</a:t>
                      </a:r>
                      <a:endParaRPr lang="en-US" sz="1400" dirty="0"/>
                    </a:p>
                  </a:txBody>
                  <a:tcPr marL="105425" marR="105425" marT="52712" marB="52712"/>
                </a:tc>
                <a:tc>
                  <a:txBody>
                    <a:bodyPr/>
                    <a:lstStyle/>
                    <a:p>
                      <a:pPr algn="ctr"/>
                      <a:r>
                        <a:rPr lang="en-US" sz="1400" dirty="0" smtClean="0"/>
                        <a:t>Not Set</a:t>
                      </a:r>
                      <a:endParaRPr lang="en-US" sz="1400" dirty="0"/>
                    </a:p>
                  </a:txBody>
                  <a:tcPr marL="105425" marR="105425" marT="52712" marB="52712"/>
                </a:tc>
                <a:tc>
                  <a:txBody>
                    <a:bodyPr/>
                    <a:lstStyle/>
                    <a:p>
                      <a:pPr algn="ctr"/>
                      <a:r>
                        <a:rPr lang="en-US" sz="1400" dirty="0" smtClean="0"/>
                        <a:t>Not Set</a:t>
                      </a:r>
                      <a:endParaRPr lang="en-US" sz="1400" dirty="0"/>
                    </a:p>
                  </a:txBody>
                  <a:tcPr marL="105425" marR="105425" marT="52712" marB="52712"/>
                </a:tc>
                <a:tc>
                  <a:txBody>
                    <a:bodyPr/>
                    <a:lstStyle/>
                    <a:p>
                      <a:pPr algn="ctr"/>
                      <a:r>
                        <a:rPr lang="en-US" sz="1400" dirty="0" smtClean="0"/>
                        <a:t>Set</a:t>
                      </a:r>
                      <a:endParaRPr lang="en-US" sz="1400" dirty="0"/>
                    </a:p>
                  </a:txBody>
                  <a:tcPr marL="105425" marR="105425" marT="52712" marB="52712"/>
                </a:tc>
              </a:tr>
            </a:tbl>
          </a:graphicData>
        </a:graphic>
      </p:graphicFrame>
    </p:spTree>
    <p:extLst>
      <p:ext uri="{BB962C8B-B14F-4D97-AF65-F5344CB8AC3E}">
        <p14:creationId xmlns:p14="http://schemas.microsoft.com/office/powerpoint/2010/main" val="175266554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on Demand</a:t>
            </a:r>
            <a:endParaRPr lang="en-US" dirty="0"/>
          </a:p>
        </p:txBody>
      </p:sp>
      <p:sp>
        <p:nvSpPr>
          <p:cNvPr id="5" name="TextBox 4"/>
          <p:cNvSpPr txBox="1"/>
          <p:nvPr/>
        </p:nvSpPr>
        <p:spPr>
          <a:xfrm>
            <a:off x="1716065" y="3832964"/>
            <a:ext cx="8154445" cy="1778949"/>
          </a:xfrm>
          <a:prstGeom prst="rect">
            <a:avLst/>
          </a:prstGeom>
          <a:noFill/>
        </p:spPr>
        <p:txBody>
          <a:bodyPr wrap="square" lIns="182880" tIns="146304" rIns="182880" bIns="146304" rtlCol="0">
            <a:spAutoFit/>
          </a:bodyPr>
          <a:lstStyle/>
          <a:p>
            <a:pPr algn="ctr">
              <a:lnSpc>
                <a:spcPct val="90000"/>
              </a:lnSpc>
              <a:spcAft>
                <a:spcPts val="600"/>
              </a:spcAft>
            </a:pPr>
            <a:r>
              <a:rPr lang="en-US" sz="2400" i="1" dirty="0"/>
              <a:t>“Perfection is achieved, not when there is nothing more to add, but when there is nothing left to take away</a:t>
            </a:r>
            <a:r>
              <a:rPr lang="en-US" sz="2400" i="1" dirty="0" smtClean="0"/>
              <a:t>.”</a:t>
            </a:r>
            <a:endParaRPr lang="en-US" sz="2400" i="1" dirty="0"/>
          </a:p>
          <a:p>
            <a:pPr algn="r">
              <a:lnSpc>
                <a:spcPct val="90000"/>
              </a:lnSpc>
              <a:spcAft>
                <a:spcPts val="600"/>
              </a:spcAft>
            </a:pPr>
            <a:endParaRPr lang="en-US" sz="2400" i="1" dirty="0" smtClean="0"/>
          </a:p>
          <a:p>
            <a:pPr algn="r">
              <a:lnSpc>
                <a:spcPct val="90000"/>
              </a:lnSpc>
              <a:spcAft>
                <a:spcPts val="600"/>
              </a:spcAft>
            </a:pPr>
            <a:r>
              <a:rPr lang="en-US" sz="2400" i="1" dirty="0" smtClean="0"/>
              <a:t>Antoine </a:t>
            </a:r>
            <a:r>
              <a:rPr lang="en-US" sz="2400" i="1" dirty="0"/>
              <a:t>de </a:t>
            </a:r>
            <a:r>
              <a:rPr lang="en-US" sz="2400" i="1" dirty="0" smtClean="0"/>
              <a:t>Saint-Exupery</a:t>
            </a:r>
            <a:endParaRPr lang="en-US" sz="2400" i="1" dirty="0"/>
          </a:p>
        </p:txBody>
      </p:sp>
    </p:spTree>
    <p:extLst>
      <p:ext uri="{BB962C8B-B14F-4D97-AF65-F5344CB8AC3E}">
        <p14:creationId xmlns:p14="http://schemas.microsoft.com/office/powerpoint/2010/main" val="151996715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Feature Installation in Windows Server</a:t>
            </a:r>
            <a:endParaRPr lang="en-US" sz="4800" dirty="0"/>
          </a:p>
        </p:txBody>
      </p:sp>
      <p:sp>
        <p:nvSpPr>
          <p:cNvPr id="4" name="Text Placeholder 3"/>
          <p:cNvSpPr>
            <a:spLocks noGrp="1"/>
          </p:cNvSpPr>
          <p:nvPr>
            <p:ph type="body" sz="quarter" idx="10"/>
          </p:nvPr>
        </p:nvSpPr>
        <p:spPr>
          <a:xfrm>
            <a:off x="274638" y="1212850"/>
            <a:ext cx="11887200" cy="5764655"/>
          </a:xfrm>
        </p:spPr>
        <p:txBody>
          <a:bodyPr/>
          <a:lstStyle/>
          <a:p>
            <a:r>
              <a:rPr lang="en-US" sz="3600" dirty="0" smtClean="0"/>
              <a:t>Features are put in the Windows </a:t>
            </a:r>
            <a:r>
              <a:rPr lang="en-US" sz="3600" dirty="0"/>
              <a:t>Side by Side Store</a:t>
            </a:r>
          </a:p>
          <a:p>
            <a:pPr lvl="1"/>
            <a:r>
              <a:rPr lang="en-US" sz="1800" dirty="0"/>
              <a:t>All Roles and Features are copied to \windows\</a:t>
            </a:r>
            <a:r>
              <a:rPr lang="en-US" sz="1800" dirty="0" err="1"/>
              <a:t>winsxs</a:t>
            </a:r>
            <a:r>
              <a:rPr lang="en-US" sz="1800" dirty="0"/>
              <a:t> during Setup</a:t>
            </a:r>
          </a:p>
          <a:p>
            <a:endParaRPr lang="en-US" sz="3600" dirty="0" smtClean="0"/>
          </a:p>
          <a:p>
            <a:r>
              <a:rPr lang="en-US" sz="3600" dirty="0" smtClean="0"/>
              <a:t>Allows to easily add/remove/service any server features</a:t>
            </a:r>
          </a:p>
          <a:p>
            <a:pPr lvl="1"/>
            <a:endParaRPr lang="en-US" sz="3600" dirty="0" smtClean="0">
              <a:gradFill>
                <a:gsLst>
                  <a:gs pos="1250">
                    <a:schemeClr val="tx1"/>
                  </a:gs>
                  <a:gs pos="99000">
                    <a:schemeClr val="tx1"/>
                  </a:gs>
                </a:gsLst>
                <a:lin ang="5400000" scaled="0"/>
              </a:gradFill>
              <a:latin typeface="+mj-lt"/>
            </a:endParaRPr>
          </a:p>
          <a:p>
            <a:pPr lvl="1"/>
            <a:r>
              <a:rPr lang="en-US" sz="3600" dirty="0" smtClean="0">
                <a:gradFill>
                  <a:gsLst>
                    <a:gs pos="1250">
                      <a:schemeClr val="tx1"/>
                    </a:gs>
                    <a:gs pos="99000">
                      <a:schemeClr val="tx1"/>
                    </a:gs>
                  </a:gsLst>
                  <a:lin ang="5400000" scaled="0"/>
                </a:gradFill>
                <a:latin typeface="+mj-lt"/>
              </a:rPr>
              <a:t>Consumes </a:t>
            </a:r>
            <a:r>
              <a:rPr lang="en-US" sz="3600" dirty="0">
                <a:gradFill>
                  <a:gsLst>
                    <a:gs pos="1250">
                      <a:schemeClr val="tx1"/>
                    </a:gs>
                    <a:gs pos="99000">
                      <a:schemeClr val="tx1"/>
                    </a:gs>
                  </a:gsLst>
                  <a:lin ang="5400000" scaled="0"/>
                </a:gradFill>
                <a:latin typeface="+mj-lt"/>
              </a:rPr>
              <a:t>disk space for binaries that may never be installed</a:t>
            </a:r>
          </a:p>
          <a:p>
            <a:endParaRPr lang="en-US" sz="3600" dirty="0" smtClean="0"/>
          </a:p>
          <a:p>
            <a:r>
              <a:rPr lang="en-US" sz="3600" dirty="0" smtClean="0"/>
              <a:t>How can we minimize disk space and still allow to easily install/remove?</a:t>
            </a:r>
            <a:endParaRPr lang="en-US" sz="3600" dirty="0"/>
          </a:p>
        </p:txBody>
      </p:sp>
    </p:spTree>
    <p:extLst>
      <p:ext uri="{BB962C8B-B14F-4D97-AF65-F5344CB8AC3E}">
        <p14:creationId xmlns:p14="http://schemas.microsoft.com/office/powerpoint/2010/main" val="419392097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 Features on Demand</a:t>
            </a:r>
            <a:endParaRPr lang="en-US" dirty="0"/>
          </a:p>
        </p:txBody>
      </p:sp>
      <p:sp>
        <p:nvSpPr>
          <p:cNvPr id="3" name="Content Placeholder 2"/>
          <p:cNvSpPr>
            <a:spLocks noGrp="1"/>
          </p:cNvSpPr>
          <p:nvPr>
            <p:ph idx="4294967295"/>
          </p:nvPr>
        </p:nvSpPr>
        <p:spPr>
          <a:xfrm>
            <a:off x="531948" y="1476620"/>
            <a:ext cx="11370961" cy="4487382"/>
          </a:xfrm>
          <a:prstGeom prst="rect">
            <a:avLst/>
          </a:prstGeom>
        </p:spPr>
        <p:txBody>
          <a:bodyPr/>
          <a:lstStyle/>
          <a:p>
            <a:r>
              <a:rPr lang="en-US" dirty="0" smtClean="0"/>
              <a:t>Administrator can remove unneeded roles and features</a:t>
            </a:r>
          </a:p>
          <a:p>
            <a:r>
              <a:rPr lang="en-US" dirty="0" smtClean="0"/>
              <a:t>Files for removed roles and features are deleted from the Side by Side store</a:t>
            </a:r>
          </a:p>
          <a:p>
            <a:r>
              <a:rPr lang="en-US" dirty="0" smtClean="0"/>
              <a:t>Minimizes disk footprint (VHD size)</a:t>
            </a:r>
          </a:p>
          <a:p>
            <a:r>
              <a:rPr lang="en-US" dirty="0" smtClean="0"/>
              <a:t>WS 2012 R2: Optional </a:t>
            </a:r>
            <a:r>
              <a:rPr lang="en-US" dirty="0"/>
              <a:t>Components </a:t>
            </a:r>
            <a:r>
              <a:rPr lang="en-US" dirty="0" smtClean="0"/>
              <a:t>Compression</a:t>
            </a:r>
            <a:endParaRPr lang="en-US" dirty="0"/>
          </a:p>
          <a:p>
            <a:r>
              <a:rPr lang="en-US" sz="3600" dirty="0" smtClean="0">
                <a:hlinkClick r:id="rId3"/>
              </a:rPr>
              <a:t>http</a:t>
            </a:r>
            <a:r>
              <a:rPr lang="en-US" sz="3600" dirty="0">
                <a:hlinkClick r:id="rId3"/>
              </a:rPr>
              <a:t>://</a:t>
            </a:r>
            <a:r>
              <a:rPr lang="en-US" sz="3600" dirty="0" smtClean="0">
                <a:hlinkClick r:id="rId3"/>
              </a:rPr>
              <a:t>technet.microsoft.com/en-us/library/jj127275</a:t>
            </a:r>
            <a:r>
              <a:rPr lang="en-US" sz="3600" dirty="0" smtClean="0"/>
              <a:t> </a:t>
            </a:r>
          </a:p>
        </p:txBody>
      </p:sp>
    </p:spTree>
    <p:extLst>
      <p:ext uri="{BB962C8B-B14F-4D97-AF65-F5344CB8AC3E}">
        <p14:creationId xmlns:p14="http://schemas.microsoft.com/office/powerpoint/2010/main" val="129405088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Sources for </a:t>
            </a:r>
            <a:r>
              <a:rPr lang="en-US" dirty="0" err="1" smtClean="0"/>
              <a:t>FoD</a:t>
            </a:r>
            <a:endParaRPr lang="en-US" dirty="0"/>
          </a:p>
        </p:txBody>
      </p:sp>
      <p:sp>
        <p:nvSpPr>
          <p:cNvPr id="3" name="Content Placeholder 2"/>
          <p:cNvSpPr>
            <a:spLocks noGrp="1"/>
          </p:cNvSpPr>
          <p:nvPr>
            <p:ph type="body" sz="quarter" idx="10"/>
          </p:nvPr>
        </p:nvSpPr>
        <p:spPr>
          <a:xfrm>
            <a:off x="531948" y="1476621"/>
            <a:ext cx="11370961" cy="4185761"/>
          </a:xfrm>
        </p:spPr>
        <p:txBody>
          <a:bodyPr/>
          <a:lstStyle/>
          <a:p>
            <a:r>
              <a:rPr lang="en-US" dirty="0" smtClean="0"/>
              <a:t>Possible locations</a:t>
            </a:r>
          </a:p>
          <a:p>
            <a:pPr lvl="1"/>
            <a:r>
              <a:rPr lang="en-US" dirty="0"/>
              <a:t>Windows Update    </a:t>
            </a:r>
            <a:r>
              <a:rPr lang="en-US" sz="2000" i="1" dirty="0"/>
              <a:t>(requires Internet access)</a:t>
            </a:r>
            <a:endParaRPr lang="en-US" i="1" dirty="0"/>
          </a:p>
          <a:p>
            <a:pPr lvl="1"/>
            <a:r>
              <a:rPr lang="en-US" dirty="0"/>
              <a:t>Windows Install Media (WIM)</a:t>
            </a:r>
          </a:p>
          <a:p>
            <a:pPr lvl="1"/>
            <a:r>
              <a:rPr lang="en-US" dirty="0"/>
              <a:t>Running Server’s \windows\</a:t>
            </a:r>
            <a:r>
              <a:rPr lang="en-US" dirty="0" err="1"/>
              <a:t>winsxs</a:t>
            </a:r>
            <a:r>
              <a:rPr lang="en-US" dirty="0"/>
              <a:t> </a:t>
            </a:r>
            <a:r>
              <a:rPr lang="en-US" dirty="0" smtClean="0"/>
              <a:t>folder</a:t>
            </a:r>
            <a:endParaRPr lang="en-US" dirty="0"/>
          </a:p>
          <a:p>
            <a:pPr lvl="1"/>
            <a:r>
              <a:rPr lang="en-US" dirty="0"/>
              <a:t>Copy (or captured WIM) of \windows\</a:t>
            </a:r>
            <a:r>
              <a:rPr lang="en-US" dirty="0" err="1"/>
              <a:t>winsxs</a:t>
            </a:r>
            <a:r>
              <a:rPr lang="en-US" dirty="0"/>
              <a:t> on network </a:t>
            </a:r>
            <a:r>
              <a:rPr lang="en-US" dirty="0" smtClean="0"/>
              <a:t>share</a:t>
            </a:r>
          </a:p>
          <a:p>
            <a:pPr lvl="1"/>
            <a:endParaRPr lang="en-US" dirty="0"/>
          </a:p>
          <a:p>
            <a:r>
              <a:rPr lang="en-US" dirty="0"/>
              <a:t>Location can be specified via Group Policy:</a:t>
            </a:r>
          </a:p>
          <a:p>
            <a:pPr lvl="1"/>
            <a:r>
              <a:rPr lang="en-US" dirty="0"/>
              <a:t>Computer Configuration &gt; Administrative Templates &gt; System &gt; “Specify settings for optional component installation and component repair” </a:t>
            </a:r>
          </a:p>
        </p:txBody>
      </p:sp>
    </p:spTree>
    <p:extLst>
      <p:ext uri="{BB962C8B-B14F-4D97-AF65-F5344CB8AC3E}">
        <p14:creationId xmlns:p14="http://schemas.microsoft.com/office/powerpoint/2010/main" val="283982926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9564" cy="781189"/>
          </a:xfrm>
        </p:spPr>
        <p:txBody>
          <a:bodyPr/>
          <a:lstStyle/>
          <a:p>
            <a:r>
              <a:rPr lang="en-US" sz="4800" dirty="0" smtClean="0"/>
              <a:t>How to use it?... </a:t>
            </a:r>
            <a:endParaRPr lang="en-US" sz="4800" dirty="0"/>
          </a:p>
        </p:txBody>
      </p:sp>
      <p:sp>
        <p:nvSpPr>
          <p:cNvPr id="3" name="Content Placeholder 2"/>
          <p:cNvSpPr>
            <a:spLocks noGrp="1"/>
          </p:cNvSpPr>
          <p:nvPr>
            <p:ph idx="4294967295"/>
          </p:nvPr>
        </p:nvSpPr>
        <p:spPr>
          <a:xfrm>
            <a:off x="434396" y="1181952"/>
            <a:ext cx="11370961" cy="5133713"/>
          </a:xfrm>
          <a:prstGeom prst="rect">
            <a:avLst/>
          </a:prstGeom>
        </p:spPr>
        <p:txBody>
          <a:bodyPr/>
          <a:lstStyle/>
          <a:p>
            <a:r>
              <a:rPr lang="en-US" dirty="0" smtClean="0"/>
              <a:t>Removing Roles and Features</a:t>
            </a:r>
          </a:p>
          <a:p>
            <a:pPr lvl="1"/>
            <a:r>
              <a:rPr lang="en-US" dirty="0" smtClean="0"/>
              <a:t>Server Manager - No </a:t>
            </a:r>
            <a:r>
              <a:rPr lang="en-US" dirty="0"/>
              <a:t>remove option (use PowerShell)</a:t>
            </a:r>
          </a:p>
          <a:p>
            <a:pPr lvl="1"/>
            <a:r>
              <a:rPr lang="en-US" dirty="0" smtClean="0"/>
              <a:t>PowerShell</a:t>
            </a:r>
            <a:br>
              <a:rPr lang="en-US" dirty="0" smtClean="0"/>
            </a:br>
            <a:endParaRPr lang="en-US" dirty="0" smtClean="0"/>
          </a:p>
          <a:p>
            <a:pPr lvl="1"/>
            <a:endParaRPr lang="en-US" dirty="0"/>
          </a:p>
          <a:p>
            <a:r>
              <a:rPr lang="en-US" dirty="0" smtClean="0"/>
              <a:t>Detecting </a:t>
            </a:r>
            <a:r>
              <a:rPr lang="en-US" dirty="0"/>
              <a:t>r</a:t>
            </a:r>
            <a:r>
              <a:rPr lang="en-US" dirty="0" smtClean="0"/>
              <a:t>emoved Features</a:t>
            </a:r>
          </a:p>
          <a:p>
            <a:pPr lvl="1"/>
            <a:r>
              <a:rPr lang="en-US" dirty="0" smtClean="0"/>
              <a:t>PowerShell - show </a:t>
            </a:r>
            <a:r>
              <a:rPr lang="en-US" dirty="0"/>
              <a:t>as ‘Removed</a:t>
            </a:r>
            <a:r>
              <a:rPr lang="en-US" dirty="0" smtClean="0"/>
              <a:t>’  (Get-</a:t>
            </a:r>
            <a:r>
              <a:rPr lang="en-US" dirty="0" err="1" smtClean="0"/>
              <a:t>WindowsFeature</a:t>
            </a:r>
            <a:r>
              <a:rPr lang="en-US" dirty="0" smtClean="0"/>
              <a:t>)</a:t>
            </a:r>
          </a:p>
          <a:p>
            <a:pPr lvl="1"/>
            <a:r>
              <a:rPr lang="en-US" dirty="0" smtClean="0"/>
              <a:t>DISM - show </a:t>
            </a:r>
            <a:r>
              <a:rPr lang="en-US" dirty="0"/>
              <a:t>as ‘Disabled with Payload </a:t>
            </a:r>
            <a:r>
              <a:rPr lang="en-US" dirty="0" smtClean="0"/>
              <a:t>Removed’ </a:t>
            </a:r>
          </a:p>
          <a:p>
            <a:r>
              <a:rPr lang="en-US" dirty="0" smtClean="0"/>
              <a:t>Removing all uninstalled Features</a:t>
            </a:r>
          </a:p>
          <a:p>
            <a:pPr marL="0" indent="0">
              <a:buNone/>
            </a:pPr>
            <a:endParaRPr lang="en-US" dirty="0" smtClean="0"/>
          </a:p>
        </p:txBody>
      </p:sp>
      <p:sp>
        <p:nvSpPr>
          <p:cNvPr id="7" name="Rectangle 6"/>
          <p:cNvSpPr/>
          <p:nvPr/>
        </p:nvSpPr>
        <p:spPr bwMode="auto">
          <a:xfrm>
            <a:off x="941138" y="2778821"/>
            <a:ext cx="10037825" cy="515725"/>
          </a:xfrm>
          <a:prstGeom prst="rect">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marL="0" lvl="1" defTabSz="932290" fontAlgn="base">
              <a:spcBef>
                <a:spcPct val="0"/>
              </a:spcBef>
              <a:spcAft>
                <a:spcPct val="0"/>
              </a:spcAft>
            </a:pPr>
            <a:r>
              <a:rPr lang="en-US" sz="2000" dirty="0" smtClean="0">
                <a:solidFill>
                  <a:schemeClr val="bg1"/>
                </a:solidFill>
                <a:latin typeface="Consolas" panose="020B0609020204030204" pitchFamily="49" charset="0"/>
                <a:cs typeface="Consolas" pitchFamily="49" charset="0"/>
              </a:rPr>
              <a:t>PS&gt; Uninstall-</a:t>
            </a:r>
            <a:r>
              <a:rPr lang="en-US" sz="2000" dirty="0" err="1" smtClean="0">
                <a:solidFill>
                  <a:schemeClr val="bg1"/>
                </a:solidFill>
                <a:latin typeface="Consolas" panose="020B0609020204030204" pitchFamily="49" charset="0"/>
                <a:cs typeface="Consolas" pitchFamily="49" charset="0"/>
              </a:rPr>
              <a:t>WindowsFeature</a:t>
            </a:r>
            <a:r>
              <a:rPr lang="en-US" sz="2000" dirty="0" smtClean="0">
                <a:solidFill>
                  <a:schemeClr val="bg1"/>
                </a:solidFill>
                <a:latin typeface="Consolas" panose="020B0609020204030204" pitchFamily="49" charset="0"/>
                <a:cs typeface="Consolas" pitchFamily="49" charset="0"/>
              </a:rPr>
              <a:t> </a:t>
            </a:r>
            <a:r>
              <a:rPr lang="en-US" sz="2000" dirty="0">
                <a:solidFill>
                  <a:schemeClr val="bg1"/>
                </a:solidFill>
                <a:latin typeface="Consolas" panose="020B0609020204030204" pitchFamily="49" charset="0"/>
                <a:cs typeface="Consolas" pitchFamily="49" charset="0"/>
              </a:rPr>
              <a:t>&lt;</a:t>
            </a:r>
            <a:r>
              <a:rPr lang="en-US" sz="2000" dirty="0" err="1">
                <a:solidFill>
                  <a:schemeClr val="bg1"/>
                </a:solidFill>
                <a:latin typeface="Consolas" panose="020B0609020204030204" pitchFamily="49" charset="0"/>
                <a:cs typeface="Consolas" pitchFamily="49" charset="0"/>
              </a:rPr>
              <a:t>FeatureName</a:t>
            </a:r>
            <a:r>
              <a:rPr lang="en-US" sz="2000" dirty="0">
                <a:solidFill>
                  <a:schemeClr val="bg1"/>
                </a:solidFill>
                <a:latin typeface="Consolas" panose="020B0609020204030204" pitchFamily="49" charset="0"/>
                <a:cs typeface="Consolas" pitchFamily="49" charset="0"/>
              </a:rPr>
              <a:t>&gt; </a:t>
            </a:r>
            <a:r>
              <a:rPr lang="en-US" sz="2000" dirty="0">
                <a:solidFill>
                  <a:srgbClr val="FF0000"/>
                </a:solidFill>
                <a:latin typeface="Consolas" panose="020B0609020204030204" pitchFamily="49" charset="0"/>
                <a:cs typeface="Consolas" pitchFamily="49" charset="0"/>
              </a:rPr>
              <a:t>-Remove</a:t>
            </a:r>
          </a:p>
        </p:txBody>
      </p:sp>
      <p:sp>
        <p:nvSpPr>
          <p:cNvPr id="10" name="Rectangle 9"/>
          <p:cNvSpPr/>
          <p:nvPr/>
        </p:nvSpPr>
        <p:spPr bwMode="auto">
          <a:xfrm>
            <a:off x="941137" y="5621877"/>
            <a:ext cx="10037825" cy="812402"/>
          </a:xfrm>
          <a:prstGeom prst="rect">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marL="0" lvl="1" defTabSz="932290" fontAlgn="base">
              <a:spcBef>
                <a:spcPct val="0"/>
              </a:spcBef>
              <a:spcAft>
                <a:spcPct val="0"/>
              </a:spcAft>
            </a:pPr>
            <a:r>
              <a:rPr lang="en-US" sz="2000" dirty="0" smtClean="0">
                <a:solidFill>
                  <a:schemeClr val="bg1"/>
                </a:solidFill>
                <a:latin typeface="Consolas" panose="020B0609020204030204" pitchFamily="49" charset="0"/>
                <a:cs typeface="Consolas" pitchFamily="49" charset="0"/>
              </a:rPr>
              <a:t>PS</a:t>
            </a:r>
            <a:r>
              <a:rPr lang="en-US" sz="2000" dirty="0">
                <a:solidFill>
                  <a:schemeClr val="bg1"/>
                </a:solidFill>
                <a:latin typeface="Consolas" panose="020B0609020204030204" pitchFamily="49" charset="0"/>
                <a:cs typeface="Consolas" pitchFamily="49" charset="0"/>
              </a:rPr>
              <a:t>&gt; $</a:t>
            </a:r>
            <a:r>
              <a:rPr lang="en-US" sz="2000" dirty="0" err="1">
                <a:solidFill>
                  <a:schemeClr val="bg1"/>
                </a:solidFill>
                <a:latin typeface="Consolas" panose="020B0609020204030204" pitchFamily="49" charset="0"/>
                <a:cs typeface="Consolas" pitchFamily="49" charset="0"/>
              </a:rPr>
              <a:t>toRemove</a:t>
            </a:r>
            <a:r>
              <a:rPr lang="en-US" sz="2000" dirty="0">
                <a:solidFill>
                  <a:schemeClr val="bg1"/>
                </a:solidFill>
                <a:latin typeface="Consolas" panose="020B0609020204030204" pitchFamily="49" charset="0"/>
                <a:cs typeface="Consolas" pitchFamily="49" charset="0"/>
              </a:rPr>
              <a:t> = </a:t>
            </a:r>
            <a:r>
              <a:rPr lang="en-US" sz="2000" dirty="0" smtClean="0">
                <a:solidFill>
                  <a:schemeClr val="bg1"/>
                </a:solidFill>
                <a:latin typeface="Consolas" panose="020B0609020204030204" pitchFamily="49" charset="0"/>
                <a:cs typeface="Consolas" pitchFamily="49" charset="0"/>
              </a:rPr>
              <a:t>Get-</a:t>
            </a:r>
            <a:r>
              <a:rPr lang="en-US" sz="2000" dirty="0" err="1" smtClean="0">
                <a:solidFill>
                  <a:schemeClr val="bg1"/>
                </a:solidFill>
                <a:latin typeface="Consolas" panose="020B0609020204030204" pitchFamily="49" charset="0"/>
                <a:cs typeface="Consolas" pitchFamily="49" charset="0"/>
              </a:rPr>
              <a:t>WindowsFeature</a:t>
            </a:r>
            <a:r>
              <a:rPr lang="en-US" sz="2000" dirty="0" smtClean="0">
                <a:solidFill>
                  <a:schemeClr val="bg1"/>
                </a:solidFill>
                <a:latin typeface="Consolas" panose="020B0609020204030204" pitchFamily="49" charset="0"/>
                <a:cs typeface="Consolas" pitchFamily="49" charset="0"/>
              </a:rPr>
              <a:t> </a:t>
            </a:r>
            <a:r>
              <a:rPr lang="en-US" sz="2000" dirty="0">
                <a:solidFill>
                  <a:schemeClr val="bg1"/>
                </a:solidFill>
                <a:latin typeface="Consolas" panose="020B0609020204030204" pitchFamily="49" charset="0"/>
                <a:cs typeface="Consolas" pitchFamily="49" charset="0"/>
              </a:rPr>
              <a:t>| Where </a:t>
            </a:r>
            <a:r>
              <a:rPr lang="en-US" sz="2000" dirty="0" err="1">
                <a:solidFill>
                  <a:schemeClr val="bg1"/>
                </a:solidFill>
                <a:latin typeface="Consolas" panose="020B0609020204030204" pitchFamily="49" charset="0"/>
                <a:cs typeface="Consolas" pitchFamily="49" charset="0"/>
              </a:rPr>
              <a:t>InstallState</a:t>
            </a:r>
            <a:r>
              <a:rPr lang="en-US" sz="2000" dirty="0">
                <a:solidFill>
                  <a:schemeClr val="bg1"/>
                </a:solidFill>
                <a:latin typeface="Consolas" panose="020B0609020204030204" pitchFamily="49" charset="0"/>
                <a:cs typeface="Consolas" pitchFamily="49" charset="0"/>
              </a:rPr>
              <a:t> -EQ </a:t>
            </a:r>
            <a:r>
              <a:rPr lang="en-US" sz="2000" dirty="0" smtClean="0">
                <a:solidFill>
                  <a:schemeClr val="bg1"/>
                </a:solidFill>
                <a:latin typeface="Consolas" panose="020B0609020204030204" pitchFamily="49" charset="0"/>
                <a:cs typeface="Consolas" pitchFamily="49" charset="0"/>
              </a:rPr>
              <a:t>Available</a:t>
            </a:r>
            <a:br>
              <a:rPr lang="en-US" sz="2000" dirty="0" smtClean="0">
                <a:solidFill>
                  <a:schemeClr val="bg1"/>
                </a:solidFill>
                <a:latin typeface="Consolas" panose="020B0609020204030204" pitchFamily="49" charset="0"/>
                <a:cs typeface="Consolas" pitchFamily="49" charset="0"/>
              </a:rPr>
            </a:br>
            <a:r>
              <a:rPr lang="en-US" sz="2000" dirty="0" smtClean="0">
                <a:solidFill>
                  <a:schemeClr val="bg1"/>
                </a:solidFill>
                <a:latin typeface="Consolas" panose="020B0609020204030204" pitchFamily="49" charset="0"/>
                <a:cs typeface="Consolas" pitchFamily="49" charset="0"/>
              </a:rPr>
              <a:t>PS&gt; Uninstall-</a:t>
            </a:r>
            <a:r>
              <a:rPr lang="en-US" sz="2000" dirty="0" err="1" smtClean="0">
                <a:solidFill>
                  <a:schemeClr val="bg1"/>
                </a:solidFill>
                <a:latin typeface="Consolas" panose="020B0609020204030204" pitchFamily="49" charset="0"/>
                <a:cs typeface="Consolas" pitchFamily="49" charset="0"/>
              </a:rPr>
              <a:t>WindowsFeature</a:t>
            </a:r>
            <a:r>
              <a:rPr lang="en-US" sz="2000" dirty="0" smtClean="0">
                <a:solidFill>
                  <a:schemeClr val="bg1"/>
                </a:solidFill>
                <a:latin typeface="Consolas" panose="020B0609020204030204" pitchFamily="49" charset="0"/>
                <a:cs typeface="Consolas" pitchFamily="49" charset="0"/>
              </a:rPr>
              <a:t> </a:t>
            </a:r>
            <a:r>
              <a:rPr lang="en-US" sz="2000" dirty="0">
                <a:solidFill>
                  <a:schemeClr val="bg1"/>
                </a:solidFill>
                <a:latin typeface="Consolas" panose="020B0609020204030204" pitchFamily="49" charset="0"/>
                <a:cs typeface="Consolas" pitchFamily="49" charset="0"/>
              </a:rPr>
              <a:t>$</a:t>
            </a:r>
            <a:r>
              <a:rPr lang="en-US" sz="2000" dirty="0" err="1">
                <a:solidFill>
                  <a:schemeClr val="bg1"/>
                </a:solidFill>
                <a:latin typeface="Consolas" panose="020B0609020204030204" pitchFamily="49" charset="0"/>
                <a:cs typeface="Consolas" pitchFamily="49" charset="0"/>
              </a:rPr>
              <a:t>toRemove</a:t>
            </a:r>
            <a:r>
              <a:rPr lang="en-US" sz="2000" dirty="0">
                <a:solidFill>
                  <a:schemeClr val="bg1"/>
                </a:solidFill>
                <a:latin typeface="Consolas" panose="020B0609020204030204" pitchFamily="49" charset="0"/>
                <a:cs typeface="Consolas" pitchFamily="49" charset="0"/>
              </a:rPr>
              <a:t> </a:t>
            </a:r>
            <a:r>
              <a:rPr lang="en-US" sz="2000" dirty="0">
                <a:solidFill>
                  <a:srgbClr val="FF0000"/>
                </a:solidFill>
                <a:latin typeface="Consolas" panose="020B0609020204030204" pitchFamily="49" charset="0"/>
                <a:cs typeface="Consolas" pitchFamily="49" charset="0"/>
              </a:rPr>
              <a:t>-</a:t>
            </a:r>
            <a:r>
              <a:rPr lang="en-US" sz="2000" dirty="0" smtClean="0">
                <a:solidFill>
                  <a:srgbClr val="FF0000"/>
                </a:solidFill>
                <a:latin typeface="Consolas" panose="020B0609020204030204" pitchFamily="49" charset="0"/>
                <a:cs typeface="Consolas" pitchFamily="49" charset="0"/>
              </a:rPr>
              <a:t>Remove</a:t>
            </a:r>
            <a:endParaRPr lang="en-US" sz="2000" dirty="0">
              <a:solidFill>
                <a:srgbClr val="FF0000"/>
              </a:solidFill>
              <a:latin typeface="Consolas" panose="020B0609020204030204" pitchFamily="49" charset="0"/>
              <a:cs typeface="Consolas" pitchFamily="49" charset="0"/>
            </a:endParaRPr>
          </a:p>
        </p:txBody>
      </p:sp>
    </p:spTree>
    <p:extLst>
      <p:ext uri="{BB962C8B-B14F-4D97-AF65-F5344CB8AC3E}">
        <p14:creationId xmlns:p14="http://schemas.microsoft.com/office/powerpoint/2010/main" val="263480800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Demo:</a:t>
            </a:r>
            <a:br>
              <a:rPr lang="en-US" sz="5400" dirty="0" smtClean="0"/>
            </a:br>
            <a:r>
              <a:rPr lang="en-US" sz="5400" dirty="0" smtClean="0"/>
              <a:t>Reducing disk footprint using Features on Demand</a:t>
            </a:r>
            <a:endParaRPr lang="en-US" sz="5400" dirty="0"/>
          </a:p>
        </p:txBody>
      </p:sp>
    </p:spTree>
    <p:extLst>
      <p:ext uri="{BB962C8B-B14F-4D97-AF65-F5344CB8AC3E}">
        <p14:creationId xmlns:p14="http://schemas.microsoft.com/office/powerpoint/2010/main" val="395884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Reinstalling Roles and Features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63" y="1946253"/>
            <a:ext cx="5477778" cy="347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1481294" y="4843960"/>
            <a:ext cx="2152992" cy="247060"/>
            <a:chOff x="1481294" y="4843960"/>
            <a:chExt cx="2152992" cy="247060"/>
          </a:xfrm>
        </p:grpSpPr>
        <p:sp>
          <p:nvSpPr>
            <p:cNvPr id="4" name="Right Arrow 3"/>
            <p:cNvSpPr/>
            <p:nvPr/>
          </p:nvSpPr>
          <p:spPr bwMode="auto">
            <a:xfrm>
              <a:off x="1481294" y="4843960"/>
              <a:ext cx="790607" cy="247060"/>
            </a:xfrm>
            <a:prstGeom prst="righ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 name="Rectangle 4"/>
            <p:cNvSpPr/>
            <p:nvPr/>
          </p:nvSpPr>
          <p:spPr bwMode="auto">
            <a:xfrm>
              <a:off x="2271900" y="4871540"/>
              <a:ext cx="1362386" cy="168920"/>
            </a:xfrm>
            <a:prstGeom prst="rect">
              <a:avLst/>
            </a:prstGeom>
            <a:noFill/>
            <a:ln w="28575">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461" y="1484250"/>
            <a:ext cx="4999695" cy="349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584424" y="5422005"/>
            <a:ext cx="10857842" cy="1012799"/>
            <a:chOff x="823778" y="5602011"/>
            <a:chExt cx="10857842" cy="1012799"/>
          </a:xfrm>
        </p:grpSpPr>
        <p:sp>
          <p:nvSpPr>
            <p:cNvPr id="7" name="Rectangle 6"/>
            <p:cNvSpPr/>
            <p:nvPr/>
          </p:nvSpPr>
          <p:spPr bwMode="auto">
            <a:xfrm>
              <a:off x="957785" y="6117704"/>
              <a:ext cx="10723835" cy="497106"/>
            </a:xfrm>
            <a:prstGeom prst="rect">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marL="0" lvl="1" defTabSz="932290" fontAlgn="base">
                <a:spcBef>
                  <a:spcPct val="0"/>
                </a:spcBef>
                <a:spcAft>
                  <a:spcPct val="0"/>
                </a:spcAft>
              </a:pPr>
              <a:r>
                <a:rPr lang="en-US" sz="2000" dirty="0" smtClean="0">
                  <a:solidFill>
                    <a:schemeClr val="bg1"/>
                  </a:solidFill>
                  <a:latin typeface="Consolas" panose="020B0609020204030204" pitchFamily="49" charset="0"/>
                  <a:cs typeface="Consolas" pitchFamily="49" charset="0"/>
                </a:rPr>
                <a:t>PS&gt; Install-</a:t>
              </a:r>
              <a:r>
                <a:rPr lang="en-US" sz="2000" dirty="0" err="1" smtClean="0">
                  <a:solidFill>
                    <a:schemeClr val="bg1"/>
                  </a:solidFill>
                  <a:latin typeface="Consolas" panose="020B0609020204030204" pitchFamily="49" charset="0"/>
                  <a:cs typeface="Consolas" pitchFamily="49" charset="0"/>
                </a:rPr>
                <a:t>WindowsFeature</a:t>
              </a:r>
              <a:r>
                <a:rPr lang="en-US" sz="2000" dirty="0" smtClean="0">
                  <a:solidFill>
                    <a:schemeClr val="bg1"/>
                  </a:solidFill>
                  <a:latin typeface="Consolas" panose="020B0609020204030204" pitchFamily="49" charset="0"/>
                  <a:cs typeface="Consolas" pitchFamily="49" charset="0"/>
                </a:rPr>
                <a:t> </a:t>
              </a:r>
              <a:r>
                <a:rPr lang="en-US" sz="2000" dirty="0">
                  <a:solidFill>
                    <a:schemeClr val="bg1"/>
                  </a:solidFill>
                  <a:latin typeface="Consolas" panose="020B0609020204030204" pitchFamily="49" charset="0"/>
                  <a:cs typeface="Consolas" pitchFamily="49" charset="0"/>
                </a:rPr>
                <a:t>&lt;</a:t>
              </a:r>
              <a:r>
                <a:rPr lang="en-US" sz="2000" dirty="0" err="1">
                  <a:solidFill>
                    <a:schemeClr val="bg1"/>
                  </a:solidFill>
                  <a:latin typeface="Consolas" panose="020B0609020204030204" pitchFamily="49" charset="0"/>
                  <a:cs typeface="Consolas" pitchFamily="49" charset="0"/>
                </a:rPr>
                <a:t>FeatureName</a:t>
              </a:r>
              <a:r>
                <a:rPr lang="en-US" sz="2000" dirty="0">
                  <a:solidFill>
                    <a:schemeClr val="bg1"/>
                  </a:solidFill>
                  <a:latin typeface="Consolas" panose="020B0609020204030204" pitchFamily="49" charset="0"/>
                  <a:cs typeface="Consolas" pitchFamily="49" charset="0"/>
                </a:rPr>
                <a:t>&gt; -Source &lt;Source&gt;</a:t>
              </a:r>
            </a:p>
          </p:txBody>
        </p:sp>
        <p:sp>
          <p:nvSpPr>
            <p:cNvPr id="9" name="TextBox 8"/>
            <p:cNvSpPr txBox="1"/>
            <p:nvPr/>
          </p:nvSpPr>
          <p:spPr>
            <a:xfrm>
              <a:off x="823778" y="5602011"/>
              <a:ext cx="3727434" cy="603242"/>
            </a:xfrm>
            <a:prstGeom prst="rect">
              <a:avLst/>
            </a:prstGeom>
            <a:noFill/>
          </p:spPr>
          <p:txBody>
            <a:bodyPr wrap="square" lIns="182880" tIns="146304" rIns="182880" bIns="146304" rtlCol="0">
              <a:spAutoFit/>
            </a:bodyPr>
            <a:lstStyle/>
            <a:p>
              <a:pPr marL="0" lvl="1"/>
              <a:r>
                <a:rPr lang="en-US" sz="2000" dirty="0" smtClean="0"/>
                <a:t>PowerShell</a:t>
              </a:r>
              <a:endParaRPr lang="en-US" sz="2000" dirty="0"/>
            </a:p>
          </p:txBody>
        </p:sp>
      </p:grpSp>
      <p:sp>
        <p:nvSpPr>
          <p:cNvPr id="11" name="TextBox 10"/>
          <p:cNvSpPr txBox="1"/>
          <p:nvPr/>
        </p:nvSpPr>
        <p:spPr>
          <a:xfrm>
            <a:off x="584424" y="1344621"/>
            <a:ext cx="4432072" cy="603242"/>
          </a:xfrm>
          <a:prstGeom prst="rect">
            <a:avLst/>
          </a:prstGeom>
          <a:noFill/>
        </p:spPr>
        <p:txBody>
          <a:bodyPr wrap="square" lIns="182880" tIns="146304" rIns="182880" bIns="146304" rtlCol="0">
            <a:spAutoFit/>
          </a:bodyPr>
          <a:lstStyle/>
          <a:p>
            <a:pPr marL="0" lvl="1"/>
            <a:r>
              <a:rPr lang="en-US" sz="2000" dirty="0" smtClean="0"/>
              <a:t>Server Manager</a:t>
            </a:r>
          </a:p>
        </p:txBody>
      </p:sp>
    </p:spTree>
    <p:extLst>
      <p:ext uri="{BB962C8B-B14F-4D97-AF65-F5344CB8AC3E}">
        <p14:creationId xmlns:p14="http://schemas.microsoft.com/office/powerpoint/2010/main" val="4022075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a:t>
            </a:r>
            <a:r>
              <a:rPr lang="en-US"/>
              <a:t>WIM </a:t>
            </a:r>
            <a:r>
              <a:rPr lang="en-US" dirty="0"/>
              <a:t>as</a:t>
            </a:r>
            <a:r>
              <a:rPr lang="en-US"/>
              <a:t> the </a:t>
            </a:r>
            <a:r>
              <a:rPr lang="en-US" smtClean="0"/>
              <a:t>Source</a:t>
            </a:r>
            <a:endParaRPr lang="en-US" dirty="0"/>
          </a:p>
        </p:txBody>
      </p:sp>
      <p:sp>
        <p:nvSpPr>
          <p:cNvPr id="3" name="Text Placeholder 2"/>
          <p:cNvSpPr>
            <a:spLocks noGrp="1"/>
          </p:cNvSpPr>
          <p:nvPr>
            <p:ph type="body" sz="quarter" idx="10"/>
          </p:nvPr>
        </p:nvSpPr>
        <p:spPr>
          <a:xfrm>
            <a:off x="531948" y="1476621"/>
            <a:ext cx="11370961" cy="2646878"/>
          </a:xfrm>
        </p:spPr>
        <p:txBody>
          <a:bodyPr/>
          <a:lstStyle/>
          <a:p>
            <a:pPr lvl="0"/>
            <a:endParaRPr lang="en-US" dirty="0" smtClean="0"/>
          </a:p>
          <a:p>
            <a:pPr lvl="0"/>
            <a:r>
              <a:rPr lang="en-US" dirty="0" smtClean="0"/>
              <a:t>Install role or feature specifying a source of WIM:&lt;path&gt;:4</a:t>
            </a:r>
            <a:endParaRPr lang="en-US" dirty="0"/>
          </a:p>
          <a:p>
            <a:endParaRPr lang="en-US" dirty="0"/>
          </a:p>
        </p:txBody>
      </p:sp>
      <p:sp>
        <p:nvSpPr>
          <p:cNvPr id="5" name="Rectangle 4"/>
          <p:cNvSpPr/>
          <p:nvPr/>
        </p:nvSpPr>
        <p:spPr bwMode="auto">
          <a:xfrm>
            <a:off x="529660" y="3750710"/>
            <a:ext cx="11373249" cy="745577"/>
          </a:xfrm>
          <a:prstGeom prst="rect">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marL="0" lvl="1" defTabSz="932290" fontAlgn="base">
              <a:spcBef>
                <a:spcPct val="0"/>
              </a:spcBef>
              <a:spcAft>
                <a:spcPct val="0"/>
              </a:spcAft>
            </a:pPr>
            <a:r>
              <a:rPr lang="en-US" sz="2000" dirty="0" smtClean="0">
                <a:solidFill>
                  <a:schemeClr val="bg1"/>
                </a:solidFill>
                <a:latin typeface="Consolas" panose="020B0609020204030204" pitchFamily="49" charset="0"/>
                <a:cs typeface="Consolas" pitchFamily="49" charset="0"/>
              </a:rPr>
              <a:t>PS&gt; Install-</a:t>
            </a:r>
            <a:r>
              <a:rPr lang="en-US" sz="2000" dirty="0" err="1" smtClean="0">
                <a:solidFill>
                  <a:schemeClr val="bg1"/>
                </a:solidFill>
                <a:latin typeface="Consolas" panose="020B0609020204030204" pitchFamily="49" charset="0"/>
                <a:cs typeface="Consolas" pitchFamily="49" charset="0"/>
              </a:rPr>
              <a:t>WindowsFeature</a:t>
            </a:r>
            <a:r>
              <a:rPr lang="en-US" sz="2000" dirty="0" smtClean="0">
                <a:solidFill>
                  <a:schemeClr val="bg1"/>
                </a:solidFill>
                <a:latin typeface="Consolas" panose="020B0609020204030204" pitchFamily="49" charset="0"/>
                <a:cs typeface="Consolas" pitchFamily="49" charset="0"/>
              </a:rPr>
              <a:t> &lt;features&gt; –Source </a:t>
            </a:r>
            <a:r>
              <a:rPr lang="en-US" sz="2000" dirty="0" err="1">
                <a:solidFill>
                  <a:srgbClr val="FF0000"/>
                </a:solidFill>
                <a:latin typeface="Consolas" panose="020B0609020204030204" pitchFamily="49" charset="0"/>
                <a:cs typeface="Consolas" pitchFamily="49" charset="0"/>
              </a:rPr>
              <a:t>wim</a:t>
            </a:r>
            <a:r>
              <a:rPr lang="en-US" sz="2000" dirty="0">
                <a:solidFill>
                  <a:srgbClr val="FF0000"/>
                </a:solidFill>
                <a:latin typeface="Consolas" panose="020B0609020204030204" pitchFamily="49" charset="0"/>
                <a:cs typeface="Consolas" pitchFamily="49" charset="0"/>
              </a:rPr>
              <a:t>:&lt;drive&gt;:\</a:t>
            </a:r>
            <a:r>
              <a:rPr lang="en-US" sz="2000" dirty="0" smtClean="0">
                <a:solidFill>
                  <a:srgbClr val="FF0000"/>
                </a:solidFill>
                <a:latin typeface="Consolas" panose="020B0609020204030204" pitchFamily="49" charset="0"/>
                <a:cs typeface="Consolas" pitchFamily="49" charset="0"/>
              </a:rPr>
              <a:t>sources\install.wim:4</a:t>
            </a:r>
            <a:endParaRPr lang="en-US" sz="2000" dirty="0">
              <a:solidFill>
                <a:srgbClr val="FF0000"/>
              </a:solidFill>
              <a:latin typeface="Consolas" panose="020B0609020204030204" pitchFamily="49" charset="0"/>
              <a:cs typeface="Consolas" pitchFamily="49" charset="0"/>
            </a:endParaRPr>
          </a:p>
        </p:txBody>
      </p:sp>
      <p:sp>
        <p:nvSpPr>
          <p:cNvPr id="4" name="Rectangle 3"/>
          <p:cNvSpPr/>
          <p:nvPr/>
        </p:nvSpPr>
        <p:spPr bwMode="auto">
          <a:xfrm>
            <a:off x="7041660" y="5595156"/>
            <a:ext cx="4861249" cy="8024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:4 for datacenter edition</a:t>
            </a:r>
          </a:p>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:2 for standard edition</a:t>
            </a:r>
          </a:p>
        </p:txBody>
      </p:sp>
      <p:cxnSp>
        <p:nvCxnSpPr>
          <p:cNvPr id="7" name="Straight Arrow Connector 6"/>
          <p:cNvCxnSpPr/>
          <p:nvPr/>
        </p:nvCxnSpPr>
        <p:spPr>
          <a:xfrm flipH="1">
            <a:off x="7343192" y="4301412"/>
            <a:ext cx="4394718" cy="1380931"/>
          </a:xfrm>
          <a:prstGeom prst="straightConnector1">
            <a:avLst/>
          </a:prstGeom>
          <a:ln w="762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439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Demo:</a:t>
            </a:r>
            <a:br>
              <a:rPr lang="en-US" sz="5400" dirty="0" smtClean="0"/>
            </a:br>
            <a:r>
              <a:rPr lang="en-US" sz="5400" dirty="0" smtClean="0"/>
              <a:t>Reinstalling removed features using Features on Demand</a:t>
            </a:r>
            <a:endParaRPr lang="en-US" sz="5400" dirty="0"/>
          </a:p>
        </p:txBody>
      </p:sp>
    </p:spTree>
    <p:extLst>
      <p:ext uri="{BB962C8B-B14F-4D97-AF65-F5344CB8AC3E}">
        <p14:creationId xmlns:p14="http://schemas.microsoft.com/office/powerpoint/2010/main" val="251221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4228329"/>
            <a:ext cx="12436475" cy="849463"/>
          </a:xfrm>
        </p:spPr>
        <p:txBody>
          <a:bodyPr/>
          <a:lstStyle/>
          <a:p>
            <a:pPr marL="0" indent="0" algn="ctr">
              <a:buNone/>
            </a:pPr>
            <a:r>
              <a:rPr lang="en-US" sz="4800" b="1" dirty="0" smtClean="0">
                <a:latin typeface="Gabriola" panose="04040605051002020D02" pitchFamily="82" charset="0"/>
              </a:rPr>
              <a:t>less </a:t>
            </a:r>
            <a:r>
              <a:rPr lang="en-US" sz="4800" b="1" u="sng" dirty="0" smtClean="0">
                <a:latin typeface="Gabriola" panose="04040605051002020D02" pitchFamily="82" charset="0"/>
              </a:rPr>
              <a:t>is</a:t>
            </a:r>
            <a:r>
              <a:rPr lang="en-US" sz="4800" b="1" dirty="0" smtClean="0">
                <a:latin typeface="Gabriola" panose="04040605051002020D02" pitchFamily="82" charset="0"/>
              </a:rPr>
              <a:t> more</a:t>
            </a:r>
            <a:endParaRPr lang="en-US" sz="4400" b="1" dirty="0" smtClean="0">
              <a:latin typeface="Gabriola" panose="04040605051002020D02" pitchFamily="82" charset="0"/>
            </a:endParaRPr>
          </a:p>
        </p:txBody>
      </p:sp>
      <p:sp>
        <p:nvSpPr>
          <p:cNvPr id="4" name="Text Placeholder 2"/>
          <p:cNvSpPr txBox="1">
            <a:spLocks/>
          </p:cNvSpPr>
          <p:nvPr/>
        </p:nvSpPr>
        <p:spPr>
          <a:xfrm>
            <a:off x="0" y="1866900"/>
            <a:ext cx="12436475" cy="2095958"/>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3800" b="1" dirty="0" smtClean="0"/>
              <a:t>&lt; = &gt;</a:t>
            </a:r>
          </a:p>
        </p:txBody>
      </p:sp>
      <p:sp>
        <p:nvSpPr>
          <p:cNvPr id="5" name="Action Button: Movie 4">
            <a:hlinkClick r:id="rId3" highlightClick="1"/>
          </p:cNvPr>
          <p:cNvSpPr/>
          <p:nvPr/>
        </p:nvSpPr>
        <p:spPr bwMode="auto">
          <a:xfrm>
            <a:off x="0" y="6466624"/>
            <a:ext cx="499621" cy="527901"/>
          </a:xfrm>
          <a:prstGeom prst="actionButtonMovi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11912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Servicing </a:t>
            </a:r>
            <a:r>
              <a:rPr lang="en-US" sz="4800" dirty="0" err="1" smtClean="0"/>
              <a:t>FoD</a:t>
            </a:r>
            <a:r>
              <a:rPr lang="en-US" sz="4800" dirty="0" smtClean="0"/>
              <a:t> Sources using a running server</a:t>
            </a:r>
            <a:endParaRPr lang="en-US" sz="4800" dirty="0"/>
          </a:p>
        </p:txBody>
      </p:sp>
      <p:sp>
        <p:nvSpPr>
          <p:cNvPr id="3" name="Content Placeholder 2"/>
          <p:cNvSpPr>
            <a:spLocks noGrp="1"/>
          </p:cNvSpPr>
          <p:nvPr>
            <p:ph sz="quarter" idx="10"/>
          </p:nvPr>
        </p:nvSpPr>
        <p:spPr>
          <a:xfrm>
            <a:off x="274320" y="1214472"/>
            <a:ext cx="11887200" cy="4247317"/>
          </a:xfrm>
        </p:spPr>
        <p:txBody>
          <a:bodyPr/>
          <a:lstStyle/>
          <a:p>
            <a:r>
              <a:rPr lang="en-US" sz="3200" dirty="0" smtClean="0"/>
              <a:t>Run </a:t>
            </a:r>
            <a:r>
              <a:rPr lang="en-US" sz="3200" dirty="0"/>
              <a:t>Windows Update on Installation Source Server </a:t>
            </a:r>
          </a:p>
          <a:p>
            <a:pPr lvl="1"/>
            <a:r>
              <a:rPr lang="en-US" sz="2800" dirty="0" smtClean="0"/>
              <a:t>Note</a:t>
            </a:r>
            <a:r>
              <a:rPr lang="en-US" sz="2800" dirty="0"/>
              <a:t>: WU will only patch </a:t>
            </a:r>
            <a:r>
              <a:rPr lang="en-US" sz="2800" u="sng" dirty="0"/>
              <a:t>enabled</a:t>
            </a:r>
            <a:r>
              <a:rPr lang="en-US" sz="2800" dirty="0"/>
              <a:t> features</a:t>
            </a:r>
          </a:p>
          <a:p>
            <a:pPr lvl="1"/>
            <a:r>
              <a:rPr lang="en-US" sz="2800" dirty="0" smtClean="0"/>
              <a:t>Install all </a:t>
            </a:r>
            <a:r>
              <a:rPr lang="en-US" sz="2800" dirty="0"/>
              <a:t>features that will be needed to be used as a source</a:t>
            </a:r>
            <a:r>
              <a:rPr lang="en-US" sz="2800" dirty="0" smtClean="0"/>
              <a:t>.</a:t>
            </a:r>
          </a:p>
          <a:p>
            <a:r>
              <a:rPr lang="en-US" sz="3200" dirty="0" smtClean="0"/>
              <a:t>Share the </a:t>
            </a:r>
            <a:r>
              <a:rPr lang="en-US" sz="3200" dirty="0" err="1" smtClean="0"/>
              <a:t>SxS</a:t>
            </a:r>
            <a:r>
              <a:rPr lang="en-US" sz="3200" dirty="0" smtClean="0"/>
              <a:t> folder</a:t>
            </a:r>
          </a:p>
          <a:p>
            <a:pPr lvl="1"/>
            <a:r>
              <a:rPr lang="en-US" sz="2800" dirty="0" smtClean="0"/>
              <a:t>Server Manager requires machine account read permissions on </a:t>
            </a:r>
            <a:r>
              <a:rPr lang="en-US" sz="2800" dirty="0" err="1" smtClean="0"/>
              <a:t>WinSxS</a:t>
            </a:r>
            <a:r>
              <a:rPr lang="en-US" sz="2800" dirty="0" smtClean="0"/>
              <a:t> share. Recommend making a copy to avoid changing permissions on system folders.</a:t>
            </a:r>
          </a:p>
          <a:p>
            <a:r>
              <a:rPr lang="en-US" sz="3200" dirty="0" smtClean="0"/>
              <a:t>Can also capture this server as a WIM and just share the image.</a:t>
            </a:r>
          </a:p>
          <a:p>
            <a:pPr lvl="1"/>
            <a:r>
              <a:rPr lang="en-US" sz="2000" dirty="0" smtClean="0">
                <a:latin typeface="Consolas" panose="020B0609020204030204" pitchFamily="49" charset="0"/>
                <a:cs typeface="Consolas" panose="020B0609020204030204" pitchFamily="49" charset="0"/>
              </a:rPr>
              <a:t>New-</a:t>
            </a:r>
            <a:r>
              <a:rPr lang="en-US" sz="2000" dirty="0" err="1" smtClean="0">
                <a:latin typeface="Consolas" panose="020B0609020204030204" pitchFamily="49" charset="0"/>
                <a:cs typeface="Consolas" panose="020B0609020204030204" pitchFamily="49" charset="0"/>
              </a:rPr>
              <a:t>WindowsImage</a:t>
            </a:r>
            <a:r>
              <a:rPr lang="en-US" sz="2000" dirty="0" smtClean="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CaptureDir</a:t>
            </a:r>
            <a:r>
              <a:rPr lang="en-US" sz="2000" dirty="0" smtClean="0">
                <a:latin typeface="Consolas" panose="020B0609020204030204" pitchFamily="49" charset="0"/>
                <a:cs typeface="Consolas" panose="020B0609020204030204" pitchFamily="49" charset="0"/>
              </a:rPr>
              <a:t> C:\ -</a:t>
            </a:r>
            <a:r>
              <a:rPr lang="en-US" sz="2000" dirty="0" err="1" smtClean="0">
                <a:latin typeface="Consolas" panose="020B0609020204030204" pitchFamily="49" charset="0"/>
                <a:cs typeface="Consolas" panose="020B0609020204030204" pitchFamily="49" charset="0"/>
              </a:rPr>
              <a:t>ImageFile</a:t>
            </a:r>
            <a:r>
              <a:rPr lang="en-US" sz="2000" dirty="0" smtClean="0">
                <a:latin typeface="Consolas" panose="020B0609020204030204" pitchFamily="49" charset="0"/>
                <a:cs typeface="Consolas" panose="020B0609020204030204" pitchFamily="49" charset="0"/>
              </a:rPr>
              <a:t> Z:\share\install.wim -Name </a:t>
            </a:r>
            <a:r>
              <a:rPr lang="en-US" sz="2000" dirty="0" err="1" smtClean="0">
                <a:latin typeface="Consolas" panose="020B0609020204030204" pitchFamily="49" charset="0"/>
                <a:cs typeface="Consolas" panose="020B0609020204030204" pitchFamily="49" charset="0"/>
              </a:rPr>
              <a:t>MyImage</a:t>
            </a:r>
            <a:endParaRPr lang="en-US" sz="20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3870588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Servicing a WIM offline using updates from the MU catalog</a:t>
            </a:r>
            <a:endParaRPr lang="en-US" sz="3600" dirty="0"/>
          </a:p>
        </p:txBody>
      </p:sp>
      <p:sp>
        <p:nvSpPr>
          <p:cNvPr id="3" name="Content Placeholder 2"/>
          <p:cNvSpPr>
            <a:spLocks noGrp="1"/>
          </p:cNvSpPr>
          <p:nvPr>
            <p:ph type="body" sz="quarter" idx="10"/>
          </p:nvPr>
        </p:nvSpPr>
        <p:spPr>
          <a:xfrm>
            <a:off x="531948" y="1166327"/>
            <a:ext cx="11370961" cy="4659737"/>
          </a:xfrm>
        </p:spPr>
        <p:txBody>
          <a:bodyPr/>
          <a:lstStyle/>
          <a:p>
            <a:pPr lvl="0"/>
            <a:r>
              <a:rPr lang="en-US" sz="3200" dirty="0" smtClean="0"/>
              <a:t>Download desired updates from </a:t>
            </a:r>
            <a:r>
              <a:rPr lang="en-US" sz="3200" dirty="0"/>
              <a:t>the catalog </a:t>
            </a:r>
            <a:r>
              <a:rPr lang="en-US" sz="3200" dirty="0" smtClean="0"/>
              <a:t>(http://catalog.update.microsoft.com)</a:t>
            </a:r>
          </a:p>
          <a:p>
            <a:pPr lvl="0"/>
            <a:r>
              <a:rPr lang="en-US" sz="3200" dirty="0" smtClean="0"/>
              <a:t>Create </a:t>
            </a:r>
            <a:r>
              <a:rPr lang="en-US" sz="3200" dirty="0"/>
              <a:t>a folder to mount the WIM </a:t>
            </a:r>
            <a:r>
              <a:rPr lang="en-US" sz="3200" dirty="0" smtClean="0"/>
              <a:t>in</a:t>
            </a:r>
            <a:r>
              <a:rPr lang="en-US" sz="3200" dirty="0"/>
              <a:t> </a:t>
            </a:r>
            <a:r>
              <a:rPr lang="en-US" sz="3200" dirty="0" smtClean="0"/>
              <a:t>(e.g. c:\mount)</a:t>
            </a:r>
          </a:p>
          <a:p>
            <a:pPr lvl="0"/>
            <a:r>
              <a:rPr lang="en-US" sz="3200" dirty="0" smtClean="0"/>
              <a:t>Mount the WIM file:</a:t>
            </a:r>
          </a:p>
          <a:p>
            <a:pPr lvl="0"/>
            <a:endParaRPr lang="en-US" sz="1600" dirty="0" smtClean="0"/>
          </a:p>
          <a:p>
            <a:pPr lvl="0"/>
            <a:endParaRPr lang="en-US" sz="1600" dirty="0"/>
          </a:p>
          <a:p>
            <a:pPr lvl="0"/>
            <a:endParaRPr lang="en-US" sz="1600" dirty="0"/>
          </a:p>
          <a:p>
            <a:pPr lvl="0"/>
            <a:r>
              <a:rPr lang="en-US" sz="3200" dirty="0" smtClean="0"/>
              <a:t>Install the update package(s)</a:t>
            </a:r>
            <a:endParaRPr lang="en-US" sz="1800" dirty="0"/>
          </a:p>
          <a:p>
            <a:pPr lvl="0"/>
            <a:endParaRPr lang="en-US" sz="1800" dirty="0"/>
          </a:p>
          <a:p>
            <a:pPr lvl="0"/>
            <a:endParaRPr lang="en-US" sz="1800" dirty="0"/>
          </a:p>
          <a:p>
            <a:pPr lvl="0"/>
            <a:r>
              <a:rPr lang="en-US" sz="3200" dirty="0" smtClean="0"/>
              <a:t>Commit the WIM</a:t>
            </a:r>
          </a:p>
        </p:txBody>
      </p:sp>
      <p:sp>
        <p:nvSpPr>
          <p:cNvPr id="6" name="Rectangle 5"/>
          <p:cNvSpPr/>
          <p:nvPr/>
        </p:nvSpPr>
        <p:spPr bwMode="auto">
          <a:xfrm>
            <a:off x="1027315" y="3225547"/>
            <a:ext cx="11022965" cy="840300"/>
          </a:xfrm>
          <a:prstGeom prst="rect">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marL="0" lvl="1" defTabSz="932290" fontAlgn="base">
              <a:spcBef>
                <a:spcPct val="0"/>
              </a:spcBef>
              <a:spcAft>
                <a:spcPct val="0"/>
              </a:spcAft>
            </a:pPr>
            <a:r>
              <a:rPr lang="en-US" sz="2000" dirty="0" smtClean="0">
                <a:solidFill>
                  <a:schemeClr val="bg1"/>
                </a:solidFill>
                <a:latin typeface="Consolas" panose="020B0609020204030204" pitchFamily="49" charset="0"/>
                <a:cs typeface="Consolas" pitchFamily="49" charset="0"/>
              </a:rPr>
              <a:t>PS&gt; Mount-</a:t>
            </a:r>
            <a:r>
              <a:rPr lang="en-US" sz="2000" dirty="0" err="1" smtClean="0">
                <a:solidFill>
                  <a:schemeClr val="bg1"/>
                </a:solidFill>
                <a:latin typeface="Consolas" panose="020B0609020204030204" pitchFamily="49" charset="0"/>
                <a:cs typeface="Consolas" pitchFamily="49" charset="0"/>
              </a:rPr>
              <a:t>WindowsImage</a:t>
            </a:r>
            <a:r>
              <a:rPr lang="en-US" sz="2000" dirty="0" smtClean="0">
                <a:solidFill>
                  <a:schemeClr val="bg1"/>
                </a:solidFill>
                <a:latin typeface="Consolas" panose="020B0609020204030204" pitchFamily="49" charset="0"/>
                <a:cs typeface="Consolas" pitchFamily="49" charset="0"/>
              </a:rPr>
              <a:t> –</a:t>
            </a:r>
            <a:r>
              <a:rPr lang="en-US" sz="2000" dirty="0" err="1" smtClean="0">
                <a:solidFill>
                  <a:schemeClr val="bg1"/>
                </a:solidFill>
                <a:latin typeface="Consolas" panose="020B0609020204030204" pitchFamily="49" charset="0"/>
                <a:cs typeface="Consolas" pitchFamily="49" charset="0"/>
              </a:rPr>
              <a:t>ImagePath</a:t>
            </a:r>
            <a:r>
              <a:rPr lang="en-US" sz="2000" dirty="0" smtClean="0">
                <a:solidFill>
                  <a:schemeClr val="bg1"/>
                </a:solidFill>
                <a:latin typeface="Consolas" panose="020B0609020204030204" pitchFamily="49" charset="0"/>
                <a:cs typeface="Consolas" pitchFamily="49" charset="0"/>
              </a:rPr>
              <a:t> &lt;</a:t>
            </a:r>
            <a:r>
              <a:rPr lang="en-US" sz="2000" dirty="0">
                <a:solidFill>
                  <a:schemeClr val="bg1"/>
                </a:solidFill>
                <a:latin typeface="Consolas" panose="020B0609020204030204" pitchFamily="49" charset="0"/>
                <a:cs typeface="Consolas" pitchFamily="49" charset="0"/>
              </a:rPr>
              <a:t>drive&gt;:\</a:t>
            </a:r>
            <a:r>
              <a:rPr lang="en-US" sz="2000" dirty="0" smtClean="0">
                <a:solidFill>
                  <a:schemeClr val="bg1"/>
                </a:solidFill>
                <a:latin typeface="Consolas" panose="020B0609020204030204" pitchFamily="49" charset="0"/>
                <a:cs typeface="Consolas" pitchFamily="49" charset="0"/>
              </a:rPr>
              <a:t>sources\</a:t>
            </a:r>
            <a:r>
              <a:rPr lang="en-US" sz="2000" dirty="0" err="1" smtClean="0">
                <a:solidFill>
                  <a:schemeClr val="bg1"/>
                </a:solidFill>
                <a:latin typeface="Consolas" panose="020B0609020204030204" pitchFamily="49" charset="0"/>
                <a:cs typeface="Consolas" pitchFamily="49" charset="0"/>
              </a:rPr>
              <a:t>install.wim</a:t>
            </a:r>
            <a:r>
              <a:rPr lang="en-US" sz="2000" dirty="0">
                <a:solidFill>
                  <a:schemeClr val="bg1"/>
                </a:solidFill>
                <a:latin typeface="Consolas" panose="020B0609020204030204" pitchFamily="49" charset="0"/>
                <a:cs typeface="Consolas" pitchFamily="49" charset="0"/>
              </a:rPr>
              <a:t> </a:t>
            </a:r>
            <a:r>
              <a:rPr lang="en-US" sz="2000" dirty="0" smtClean="0">
                <a:solidFill>
                  <a:schemeClr val="bg1"/>
                </a:solidFill>
                <a:latin typeface="Consolas" panose="020B0609020204030204" pitchFamily="49" charset="0"/>
                <a:cs typeface="Consolas" pitchFamily="49" charset="0"/>
              </a:rPr>
              <a:t>–Index &lt;#&gt;</a:t>
            </a:r>
          </a:p>
          <a:p>
            <a:pPr marL="0" lvl="1" defTabSz="932290" fontAlgn="base">
              <a:spcBef>
                <a:spcPct val="0"/>
              </a:spcBef>
              <a:spcAft>
                <a:spcPct val="0"/>
              </a:spcAft>
            </a:pPr>
            <a:r>
              <a:rPr lang="en-US" sz="2000" dirty="0" smtClean="0">
                <a:solidFill>
                  <a:schemeClr val="bg1"/>
                </a:solidFill>
                <a:latin typeface="Consolas" panose="020B0609020204030204" pitchFamily="49" charset="0"/>
                <a:cs typeface="Consolas" pitchFamily="49" charset="0"/>
              </a:rPr>
              <a:t>-Path c:\mountdir</a:t>
            </a:r>
            <a:endParaRPr lang="en-US" sz="2000" dirty="0">
              <a:solidFill>
                <a:schemeClr val="bg1"/>
              </a:solidFill>
              <a:latin typeface="Consolas" panose="020B0609020204030204" pitchFamily="49" charset="0"/>
              <a:cs typeface="Consolas" pitchFamily="49" charset="0"/>
            </a:endParaRPr>
          </a:p>
        </p:txBody>
      </p:sp>
      <p:sp>
        <p:nvSpPr>
          <p:cNvPr id="8" name="Rectangle 7"/>
          <p:cNvSpPr/>
          <p:nvPr/>
        </p:nvSpPr>
        <p:spPr bwMode="auto">
          <a:xfrm>
            <a:off x="948074" y="4546134"/>
            <a:ext cx="11226846" cy="634678"/>
          </a:xfrm>
          <a:prstGeom prst="rect">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marL="0" lvl="1" defTabSz="932290" fontAlgn="base">
              <a:spcBef>
                <a:spcPct val="0"/>
              </a:spcBef>
              <a:spcAft>
                <a:spcPct val="0"/>
              </a:spcAft>
            </a:pPr>
            <a:r>
              <a:rPr lang="en-US" sz="2000" dirty="0" smtClean="0">
                <a:solidFill>
                  <a:schemeClr val="bg1"/>
                </a:solidFill>
                <a:latin typeface="Consolas" panose="020B0609020204030204" pitchFamily="49" charset="0"/>
                <a:cs typeface="Consolas" pitchFamily="49" charset="0"/>
              </a:rPr>
              <a:t>PS&gt; </a:t>
            </a:r>
            <a:r>
              <a:rPr lang="en-US" sz="2000" dirty="0">
                <a:solidFill>
                  <a:schemeClr val="bg1"/>
                </a:solidFill>
                <a:latin typeface="Consolas" panose="020B0609020204030204" pitchFamily="49" charset="0"/>
                <a:cs typeface="Consolas" pitchFamily="49" charset="0"/>
              </a:rPr>
              <a:t>Add-</a:t>
            </a:r>
            <a:r>
              <a:rPr lang="en-US" sz="2000" dirty="0" err="1">
                <a:solidFill>
                  <a:schemeClr val="bg1"/>
                </a:solidFill>
                <a:latin typeface="Consolas" panose="020B0609020204030204" pitchFamily="49" charset="0"/>
                <a:cs typeface="Consolas" pitchFamily="49" charset="0"/>
              </a:rPr>
              <a:t>WindowsPackage</a:t>
            </a:r>
            <a:r>
              <a:rPr lang="en-US" sz="2000" dirty="0">
                <a:solidFill>
                  <a:schemeClr val="bg1"/>
                </a:solidFill>
                <a:latin typeface="Consolas" panose="020B0609020204030204" pitchFamily="49" charset="0"/>
                <a:cs typeface="Consolas" pitchFamily="49" charset="0"/>
              </a:rPr>
              <a:t> –</a:t>
            </a:r>
            <a:r>
              <a:rPr lang="en-US" sz="2000" dirty="0" err="1">
                <a:solidFill>
                  <a:schemeClr val="bg1"/>
                </a:solidFill>
                <a:latin typeface="Consolas" panose="020B0609020204030204" pitchFamily="49" charset="0"/>
                <a:cs typeface="Consolas" pitchFamily="49" charset="0"/>
              </a:rPr>
              <a:t>PackagePath</a:t>
            </a:r>
            <a:r>
              <a:rPr lang="en-US" sz="2000" dirty="0">
                <a:solidFill>
                  <a:schemeClr val="bg1"/>
                </a:solidFill>
                <a:latin typeface="Consolas" panose="020B0609020204030204" pitchFamily="49" charset="0"/>
                <a:cs typeface="Consolas" pitchFamily="49" charset="0"/>
              </a:rPr>
              <a:t> c:\downloads\kb999999.msu –Path c:\mount</a:t>
            </a:r>
          </a:p>
        </p:txBody>
      </p:sp>
      <p:sp>
        <p:nvSpPr>
          <p:cNvPr id="9" name="Rectangle 8"/>
          <p:cNvSpPr/>
          <p:nvPr/>
        </p:nvSpPr>
        <p:spPr bwMode="auto">
          <a:xfrm>
            <a:off x="948074" y="5740228"/>
            <a:ext cx="11022965" cy="651960"/>
          </a:xfrm>
          <a:prstGeom prst="rect">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marL="0" lvl="1" defTabSz="932290" fontAlgn="base">
              <a:spcBef>
                <a:spcPct val="0"/>
              </a:spcBef>
              <a:spcAft>
                <a:spcPct val="0"/>
              </a:spcAft>
            </a:pPr>
            <a:r>
              <a:rPr lang="en-US" sz="2000" dirty="0" smtClean="0">
                <a:solidFill>
                  <a:schemeClr val="bg1"/>
                </a:solidFill>
                <a:latin typeface="Consolas" panose="020B0609020204030204" pitchFamily="49" charset="0"/>
                <a:cs typeface="Consolas" pitchFamily="49" charset="0"/>
              </a:rPr>
              <a:t>PS&gt; Save-</a:t>
            </a:r>
            <a:r>
              <a:rPr lang="en-US" sz="2000" dirty="0" err="1" smtClean="0">
                <a:solidFill>
                  <a:schemeClr val="bg1"/>
                </a:solidFill>
                <a:latin typeface="Consolas" panose="020B0609020204030204" pitchFamily="49" charset="0"/>
                <a:cs typeface="Consolas" pitchFamily="49" charset="0"/>
              </a:rPr>
              <a:t>WindowsImage</a:t>
            </a:r>
            <a:r>
              <a:rPr lang="en-US" sz="2000" dirty="0" smtClean="0">
                <a:solidFill>
                  <a:schemeClr val="bg1"/>
                </a:solidFill>
                <a:latin typeface="Consolas" panose="020B0609020204030204" pitchFamily="49" charset="0"/>
                <a:cs typeface="Consolas" pitchFamily="49" charset="0"/>
              </a:rPr>
              <a:t> –Path c:\mountdir</a:t>
            </a:r>
            <a:endParaRPr lang="en-US" sz="2000" dirty="0">
              <a:solidFill>
                <a:schemeClr val="accent2"/>
              </a:solidFill>
              <a:latin typeface="Consolas" panose="020B0609020204030204" pitchFamily="49" charset="0"/>
              <a:cs typeface="Consolas" pitchFamily="49" charset="0"/>
            </a:endParaRPr>
          </a:p>
        </p:txBody>
      </p:sp>
    </p:spTree>
    <p:extLst>
      <p:ext uri="{BB962C8B-B14F-4D97-AF65-F5344CB8AC3E}">
        <p14:creationId xmlns:p14="http://schemas.microsoft.com/office/powerpoint/2010/main" val="1295542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FoD</a:t>
            </a:r>
            <a:r>
              <a:rPr lang="en-US" dirty="0" smtClean="0"/>
              <a:t> and .NET 3.5</a:t>
            </a:r>
            <a:endParaRPr lang="en-US" dirty="0"/>
          </a:p>
        </p:txBody>
      </p:sp>
      <p:sp>
        <p:nvSpPr>
          <p:cNvPr id="3" name="Content Placeholder 2"/>
          <p:cNvSpPr>
            <a:spLocks noGrp="1"/>
          </p:cNvSpPr>
          <p:nvPr>
            <p:ph idx="4294967295"/>
          </p:nvPr>
        </p:nvSpPr>
        <p:spPr>
          <a:xfrm>
            <a:off x="531948" y="1476620"/>
            <a:ext cx="11370961" cy="4770537"/>
          </a:xfrm>
          <a:prstGeom prst="rect">
            <a:avLst/>
          </a:prstGeom>
        </p:spPr>
        <p:txBody>
          <a:bodyPr/>
          <a:lstStyle/>
          <a:p>
            <a:r>
              <a:rPr lang="en-US" sz="3600" dirty="0" smtClean="0"/>
              <a:t>Not included in the Windows Server 2012 image</a:t>
            </a:r>
          </a:p>
          <a:p>
            <a:r>
              <a:rPr lang="en-US" sz="3600" dirty="0" smtClean="0"/>
              <a:t>Application Compatibility shim will prompt to install if running an application that requires .NET 3.5</a:t>
            </a:r>
          </a:p>
          <a:p>
            <a:r>
              <a:rPr lang="en-US" sz="3600" dirty="0" smtClean="0"/>
              <a:t>Installation sources</a:t>
            </a:r>
            <a:endParaRPr lang="en-US" sz="3600" dirty="0"/>
          </a:p>
          <a:p>
            <a:pPr lvl="1"/>
            <a:r>
              <a:rPr lang="en-US" sz="2000" dirty="0" smtClean="0"/>
              <a:t>Windows Update</a:t>
            </a:r>
          </a:p>
          <a:p>
            <a:pPr lvl="1"/>
            <a:r>
              <a:rPr lang="en-US" sz="2000" dirty="0" smtClean="0"/>
              <a:t>Install media \sources\</a:t>
            </a:r>
            <a:r>
              <a:rPr lang="en-US" sz="2000" dirty="0" err="1" smtClean="0"/>
              <a:t>sxs</a:t>
            </a:r>
            <a:endParaRPr lang="en-US" sz="2000" dirty="0" smtClean="0"/>
          </a:p>
          <a:p>
            <a:r>
              <a:rPr lang="en-US" sz="3600" dirty="0" smtClean="0"/>
              <a:t>Whitepaper on .NET 3.5 in Windows Server 2012</a:t>
            </a:r>
            <a:endParaRPr lang="en-US" sz="3600" dirty="0"/>
          </a:p>
          <a:p>
            <a:pPr lvl="1"/>
            <a:r>
              <a:rPr lang="en-US" sz="2000" u="sng" dirty="0"/>
              <a:t>http://technet.microsoft.com/en-us/library/hh831809#BKMK_FoD</a:t>
            </a:r>
          </a:p>
          <a:p>
            <a:pPr lvl="1"/>
            <a:r>
              <a:rPr lang="en-US" sz="2000" u="sng" dirty="0">
                <a:hlinkClick r:id="rId3"/>
              </a:rPr>
              <a:t>http://msdn.microsoft.com/library/windows/hardware/hh975396</a:t>
            </a:r>
            <a:endParaRPr lang="en-US" sz="2000" u="sng" dirty="0"/>
          </a:p>
          <a:p>
            <a:pPr lvl="2"/>
            <a:r>
              <a:rPr lang="en-US" sz="2000" dirty="0"/>
              <a:t>Covers Client and Server</a:t>
            </a:r>
          </a:p>
        </p:txBody>
      </p:sp>
    </p:spTree>
    <p:extLst>
      <p:ext uri="{BB962C8B-B14F-4D97-AF65-F5344CB8AC3E}">
        <p14:creationId xmlns:p14="http://schemas.microsoft.com/office/powerpoint/2010/main" val="312483482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Manager</a:t>
            </a:r>
            <a:endParaRPr lang="en-US" dirty="0"/>
          </a:p>
        </p:txBody>
      </p:sp>
      <p:sp>
        <p:nvSpPr>
          <p:cNvPr id="3" name="TextBox 2"/>
          <p:cNvSpPr txBox="1"/>
          <p:nvPr/>
        </p:nvSpPr>
        <p:spPr>
          <a:xfrm>
            <a:off x="2129424" y="3782860"/>
            <a:ext cx="7791189" cy="1446550"/>
          </a:xfrm>
          <a:prstGeom prst="rect">
            <a:avLst/>
          </a:prstGeom>
          <a:noFill/>
        </p:spPr>
        <p:txBody>
          <a:bodyPr wrap="square" lIns="182880" tIns="146304" rIns="182880" bIns="146304" rtlCol="0">
            <a:spAutoFit/>
          </a:bodyPr>
          <a:lstStyle/>
          <a:p>
            <a:pPr algn="ctr">
              <a:lnSpc>
                <a:spcPct val="90000"/>
              </a:lnSpc>
              <a:spcAft>
                <a:spcPts val="600"/>
              </a:spcAft>
            </a:pPr>
            <a:r>
              <a:rPr lang="en-US" sz="2400" i="1" dirty="0"/>
              <a:t>“It's not the notes you play, it’s the notes you don't play”</a:t>
            </a:r>
            <a:endParaRPr lang="en-US" sz="2400" i="1" dirty="0" smtClean="0"/>
          </a:p>
          <a:p>
            <a:pPr algn="ctr">
              <a:lnSpc>
                <a:spcPct val="90000"/>
              </a:lnSpc>
              <a:spcAft>
                <a:spcPts val="600"/>
              </a:spcAft>
            </a:pPr>
            <a:endParaRPr lang="en-US" sz="2400" i="1" dirty="0"/>
          </a:p>
          <a:p>
            <a:pPr algn="r">
              <a:lnSpc>
                <a:spcPct val="90000"/>
              </a:lnSpc>
              <a:spcAft>
                <a:spcPts val="600"/>
              </a:spcAft>
            </a:pPr>
            <a:r>
              <a:rPr lang="en-US" sz="2400" i="1" dirty="0" smtClean="0"/>
              <a:t>Miles Davis</a:t>
            </a:r>
            <a:endParaRPr lang="en-US" sz="2400" i="1" dirty="0"/>
          </a:p>
        </p:txBody>
      </p:sp>
    </p:spTree>
    <p:extLst>
      <p:ext uri="{BB962C8B-B14F-4D97-AF65-F5344CB8AC3E}">
        <p14:creationId xmlns:p14="http://schemas.microsoft.com/office/powerpoint/2010/main" val="125217199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4121" y="1619"/>
          <a:ext cx="1619" cy="1619"/>
        </p:xfrm>
        <a:graphic>
          <a:graphicData uri="http://schemas.openxmlformats.org/presentationml/2006/ole">
            <mc:AlternateContent xmlns:mc="http://schemas.openxmlformats.org/markup-compatibility/2006">
              <mc:Choice xmlns:v="urn:schemas-microsoft-com:vml" Requires="v">
                <p:oleObj spid="_x0000_s312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4121" y="1619"/>
                        <a:ext cx="1619" cy="1619"/>
                      </a:xfrm>
                      <a:prstGeom prst="rect">
                        <a:avLst/>
                      </a:prstGeom>
                    </p:spPr>
                  </p:pic>
                </p:oleObj>
              </mc:Fallback>
            </mc:AlternateContent>
          </a:graphicData>
        </a:graphic>
      </p:graphicFrame>
      <p:sp>
        <p:nvSpPr>
          <p:cNvPr id="3" name="Title 2"/>
          <p:cNvSpPr>
            <a:spLocks noGrp="1"/>
          </p:cNvSpPr>
          <p:nvPr>
            <p:ph type="title"/>
            <p:custDataLst>
              <p:tags r:id="rId3"/>
            </p:custDataLst>
          </p:nvPr>
        </p:nvSpPr>
        <p:spPr/>
        <p:txBody>
          <a:bodyPr>
            <a:noAutofit/>
          </a:bodyPr>
          <a:lstStyle/>
          <a:p>
            <a:r>
              <a:rPr lang="en-US" sz="4800" dirty="0" smtClean="0">
                <a:solidFill>
                  <a:schemeClr val="tx2"/>
                </a:solidFill>
              </a:rPr>
              <a:t>Managing using Server Manager</a:t>
            </a:r>
            <a:endParaRPr lang="en-US" sz="4800" i="1" dirty="0">
              <a:solidFill>
                <a:schemeClr val="tx2"/>
              </a:solidFill>
            </a:endParaRPr>
          </a:p>
        </p:txBody>
      </p:sp>
      <p:sp>
        <p:nvSpPr>
          <p:cNvPr id="6" name="Text Placeholder 5"/>
          <p:cNvSpPr>
            <a:spLocks noGrp="1"/>
          </p:cNvSpPr>
          <p:nvPr>
            <p:ph type="body" sz="quarter" idx="10"/>
          </p:nvPr>
        </p:nvSpPr>
        <p:spPr>
          <a:xfrm>
            <a:off x="284365" y="1570946"/>
            <a:ext cx="8978388" cy="5404556"/>
          </a:xfrm>
        </p:spPr>
        <p:txBody>
          <a:bodyPr/>
          <a:lstStyle/>
          <a:p>
            <a:r>
              <a:rPr lang="en-US" sz="3200" dirty="0"/>
              <a:t>GUI is good! (Just not on the server…)</a:t>
            </a:r>
          </a:p>
          <a:p>
            <a:endParaRPr lang="en-US" sz="3200" dirty="0"/>
          </a:p>
          <a:p>
            <a:r>
              <a:rPr lang="en-US" sz="3200" dirty="0"/>
              <a:t>Manage </a:t>
            </a:r>
            <a:r>
              <a:rPr lang="en-US" sz="3200" dirty="0" smtClean="0"/>
              <a:t>Multiple </a:t>
            </a:r>
            <a:r>
              <a:rPr lang="en-US" sz="3200" dirty="0"/>
              <a:t>Remote Servers </a:t>
            </a:r>
          </a:p>
          <a:p>
            <a:endParaRPr lang="en-US" sz="3200" dirty="0" smtClean="0"/>
          </a:p>
          <a:p>
            <a:r>
              <a:rPr lang="en-US" sz="3200" dirty="0" smtClean="0"/>
              <a:t>Glance-able</a:t>
            </a:r>
            <a:r>
              <a:rPr lang="en-US" sz="3200" dirty="0"/>
              <a:t>, Relevant, Actionable Views</a:t>
            </a:r>
          </a:p>
          <a:p>
            <a:endParaRPr lang="en-US" sz="3200" dirty="0"/>
          </a:p>
          <a:p>
            <a:r>
              <a:rPr lang="en-US" sz="3200" dirty="0" smtClean="0"/>
              <a:t>Manage </a:t>
            </a:r>
            <a:r>
              <a:rPr lang="en-US" sz="3200" dirty="0"/>
              <a:t>by </a:t>
            </a:r>
            <a:r>
              <a:rPr lang="en-US" sz="3200" dirty="0" smtClean="0"/>
              <a:t>Technology, Can Span Servers</a:t>
            </a:r>
          </a:p>
          <a:p>
            <a:endParaRPr lang="en-US" sz="3200" dirty="0"/>
          </a:p>
          <a:p>
            <a:r>
              <a:rPr lang="en-US" sz="3200" dirty="0" smtClean="0"/>
              <a:t>Designed for the IT Admin – Manage My Servers</a:t>
            </a:r>
          </a:p>
        </p:txBody>
      </p:sp>
      <p:grpSp>
        <p:nvGrpSpPr>
          <p:cNvPr id="5" name="Group 4"/>
          <p:cNvGrpSpPr/>
          <p:nvPr/>
        </p:nvGrpSpPr>
        <p:grpSpPr>
          <a:xfrm>
            <a:off x="10035744" y="384712"/>
            <a:ext cx="2196752" cy="6321021"/>
            <a:chOff x="10115323" y="478774"/>
            <a:chExt cx="2153874" cy="6197642"/>
          </a:xfrm>
        </p:grpSpPr>
        <p:grpSp>
          <p:nvGrpSpPr>
            <p:cNvPr id="2" name="Group 1"/>
            <p:cNvGrpSpPr/>
            <p:nvPr/>
          </p:nvGrpSpPr>
          <p:grpSpPr>
            <a:xfrm>
              <a:off x="10115323" y="478774"/>
              <a:ext cx="1945548" cy="3717970"/>
              <a:chOff x="8455669" y="2025186"/>
              <a:chExt cx="1945548" cy="3717970"/>
            </a:xfrm>
          </p:grpSpPr>
          <p:grpSp>
            <p:nvGrpSpPr>
              <p:cNvPr id="9" name="Group 8"/>
              <p:cNvGrpSpPr/>
              <p:nvPr/>
            </p:nvGrpSpPr>
            <p:grpSpPr>
              <a:xfrm>
                <a:off x="8893675" y="2025186"/>
                <a:ext cx="1447800" cy="1229380"/>
                <a:chOff x="3656012" y="5105400"/>
                <a:chExt cx="1447800" cy="1229380"/>
              </a:xfrm>
            </p:grpSpPr>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25" name="Picture 24"/>
                <p:cNvPicPr>
                  <a:picLocks noChangeAspect="1"/>
                </p:cNvPicPr>
                <p:nvPr/>
              </p:nvPicPr>
              <p:blipFill>
                <a:blip r:embed="rId8">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26" name="Picture 25"/>
                <p:cNvPicPr>
                  <a:picLocks noChangeAspect="1"/>
                </p:cNvPicPr>
                <p:nvPr/>
              </p:nvPicPr>
              <p:blipFill>
                <a:blip r:embed="rId8">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nvGrpSpPr>
              <p:cNvPr id="10" name="Group 9"/>
              <p:cNvGrpSpPr/>
              <p:nvPr/>
            </p:nvGrpSpPr>
            <p:grpSpPr>
              <a:xfrm>
                <a:off x="8800729" y="3793056"/>
                <a:ext cx="1447800" cy="1229380"/>
                <a:chOff x="3656012" y="5105400"/>
                <a:chExt cx="1447800" cy="1229380"/>
              </a:xfrm>
            </p:grpSpPr>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22" name="Picture 21"/>
                <p:cNvPicPr>
                  <a:picLocks noChangeAspect="1"/>
                </p:cNvPicPr>
                <p:nvPr/>
              </p:nvPicPr>
              <p:blipFill>
                <a:blip r:embed="rId8">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nvGrpSpPr>
              <p:cNvPr id="11" name="Group 10"/>
              <p:cNvGrpSpPr/>
              <p:nvPr/>
            </p:nvGrpSpPr>
            <p:grpSpPr>
              <a:xfrm>
                <a:off x="8529709" y="2457646"/>
                <a:ext cx="1871508" cy="1335410"/>
                <a:chOff x="5934693" y="5146115"/>
                <a:chExt cx="1871508" cy="1335410"/>
              </a:xfrm>
            </p:grpSpPr>
            <p:grpSp>
              <p:nvGrpSpPr>
                <p:cNvPr id="13" name="Group 12"/>
                <p:cNvGrpSpPr/>
                <p:nvPr/>
              </p:nvGrpSpPr>
              <p:grpSpPr>
                <a:xfrm>
                  <a:off x="5934693" y="5146115"/>
                  <a:ext cx="1447800" cy="1229380"/>
                  <a:chOff x="3656012" y="5105400"/>
                  <a:chExt cx="1447800" cy="1229380"/>
                </a:xfrm>
              </p:grpSpPr>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20" name="Picture 19"/>
                  <p:cNvPicPr>
                    <a:picLocks noChangeAspect="1"/>
                  </p:cNvPicPr>
                  <p:nvPr/>
                </p:nvPicPr>
                <p:blipFill>
                  <a:blip r:embed="rId8">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nvGrpSpPr>
                <p:cNvPr id="14" name="Group 13"/>
                <p:cNvGrpSpPr/>
                <p:nvPr/>
              </p:nvGrpSpPr>
              <p:grpSpPr>
                <a:xfrm>
                  <a:off x="6358401" y="5252145"/>
                  <a:ext cx="1447800" cy="1229380"/>
                  <a:chOff x="3656012" y="5105400"/>
                  <a:chExt cx="1447800" cy="1229380"/>
                </a:xfrm>
              </p:grpSpPr>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16" name="Picture 15"/>
                  <p:cNvPicPr>
                    <a:picLocks noChangeAspect="1"/>
                  </p:cNvPicPr>
                  <p:nvPr/>
                </p:nvPicPr>
                <p:blipFill>
                  <a:blip r:embed="rId8">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grpSp>
            <p:nvGrpSpPr>
              <p:cNvPr id="27" name="Group 26"/>
              <p:cNvGrpSpPr/>
              <p:nvPr/>
            </p:nvGrpSpPr>
            <p:grpSpPr>
              <a:xfrm>
                <a:off x="8455669" y="4407746"/>
                <a:ext cx="1871508" cy="1335410"/>
                <a:chOff x="5934693" y="5146115"/>
                <a:chExt cx="1871508" cy="1335410"/>
              </a:xfrm>
            </p:grpSpPr>
            <p:grpSp>
              <p:nvGrpSpPr>
                <p:cNvPr id="28" name="Group 27"/>
                <p:cNvGrpSpPr/>
                <p:nvPr/>
              </p:nvGrpSpPr>
              <p:grpSpPr>
                <a:xfrm>
                  <a:off x="5934693" y="5146115"/>
                  <a:ext cx="1447800" cy="1229380"/>
                  <a:chOff x="3656012" y="5105400"/>
                  <a:chExt cx="1447800" cy="1229380"/>
                </a:xfrm>
              </p:grpSpPr>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35" name="Picture 34"/>
                  <p:cNvPicPr>
                    <a:picLocks noChangeAspect="1"/>
                  </p:cNvPicPr>
                  <p:nvPr/>
                </p:nvPicPr>
                <p:blipFill>
                  <a:blip r:embed="rId8">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nvGrpSpPr>
                <p:cNvPr id="29" name="Group 28"/>
                <p:cNvGrpSpPr/>
                <p:nvPr/>
              </p:nvGrpSpPr>
              <p:grpSpPr>
                <a:xfrm>
                  <a:off x="6358401" y="5252145"/>
                  <a:ext cx="1447800" cy="1229380"/>
                  <a:chOff x="3656012" y="5105400"/>
                  <a:chExt cx="1447800" cy="1229380"/>
                </a:xfrm>
              </p:grpSpPr>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31" name="Picture 30"/>
                  <p:cNvPicPr>
                    <a:picLocks noChangeAspect="1"/>
                  </p:cNvPicPr>
                  <p:nvPr/>
                </p:nvPicPr>
                <p:blipFill>
                  <a:blip r:embed="rId8">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grpSp>
        <p:grpSp>
          <p:nvGrpSpPr>
            <p:cNvPr id="36" name="Group 35"/>
            <p:cNvGrpSpPr/>
            <p:nvPr/>
          </p:nvGrpSpPr>
          <p:grpSpPr>
            <a:xfrm>
              <a:off x="10323649" y="2958446"/>
              <a:ext cx="1945548" cy="3717970"/>
              <a:chOff x="8455669" y="2025186"/>
              <a:chExt cx="1945548" cy="3717970"/>
            </a:xfrm>
          </p:grpSpPr>
          <p:grpSp>
            <p:nvGrpSpPr>
              <p:cNvPr id="37" name="Group 36"/>
              <p:cNvGrpSpPr/>
              <p:nvPr/>
            </p:nvGrpSpPr>
            <p:grpSpPr>
              <a:xfrm>
                <a:off x="8893675" y="2025186"/>
                <a:ext cx="1447800" cy="1229380"/>
                <a:chOff x="3656012" y="5105400"/>
                <a:chExt cx="1447800" cy="1229380"/>
              </a:xfrm>
            </p:grpSpPr>
            <p:pic>
              <p:nvPicPr>
                <p:cNvPr id="60" name="Picture 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61" name="Picture 60"/>
                <p:cNvPicPr>
                  <a:picLocks noChangeAspect="1"/>
                </p:cNvPicPr>
                <p:nvPr/>
              </p:nvPicPr>
              <p:blipFill>
                <a:blip r:embed="rId8">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62" name="Picture 61"/>
                <p:cNvPicPr>
                  <a:picLocks noChangeAspect="1"/>
                </p:cNvPicPr>
                <p:nvPr/>
              </p:nvPicPr>
              <p:blipFill>
                <a:blip r:embed="rId8">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nvGrpSpPr>
              <p:cNvPr id="38" name="Group 37"/>
              <p:cNvGrpSpPr/>
              <p:nvPr/>
            </p:nvGrpSpPr>
            <p:grpSpPr>
              <a:xfrm>
                <a:off x="8800729" y="3793056"/>
                <a:ext cx="1447800" cy="1229380"/>
                <a:chOff x="3656012" y="5105400"/>
                <a:chExt cx="1447800" cy="1229380"/>
              </a:xfrm>
            </p:grpSpPr>
            <p:pic>
              <p:nvPicPr>
                <p:cNvPr id="57" name="Picture 5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58" name="Picture 57"/>
                <p:cNvPicPr>
                  <a:picLocks noChangeAspect="1"/>
                </p:cNvPicPr>
                <p:nvPr/>
              </p:nvPicPr>
              <p:blipFill>
                <a:blip r:embed="rId8">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59" name="Picture 5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nvGrpSpPr>
              <p:cNvPr id="39" name="Group 38"/>
              <p:cNvGrpSpPr/>
              <p:nvPr/>
            </p:nvGrpSpPr>
            <p:grpSpPr>
              <a:xfrm>
                <a:off x="8529709" y="2457646"/>
                <a:ext cx="1871508" cy="1335410"/>
                <a:chOff x="5934693" y="5146115"/>
                <a:chExt cx="1871508" cy="1335410"/>
              </a:xfrm>
            </p:grpSpPr>
            <p:grpSp>
              <p:nvGrpSpPr>
                <p:cNvPr id="49" name="Group 48"/>
                <p:cNvGrpSpPr/>
                <p:nvPr/>
              </p:nvGrpSpPr>
              <p:grpSpPr>
                <a:xfrm>
                  <a:off x="5934693" y="5146115"/>
                  <a:ext cx="1447800" cy="1229380"/>
                  <a:chOff x="3656012" y="5105400"/>
                  <a:chExt cx="1447800" cy="1229380"/>
                </a:xfrm>
              </p:grpSpPr>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55" name="Pictur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56" name="Picture 55"/>
                  <p:cNvPicPr>
                    <a:picLocks noChangeAspect="1"/>
                  </p:cNvPicPr>
                  <p:nvPr/>
                </p:nvPicPr>
                <p:blipFill>
                  <a:blip r:embed="rId8">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nvGrpSpPr>
                <p:cNvPr id="50" name="Group 49"/>
                <p:cNvGrpSpPr/>
                <p:nvPr/>
              </p:nvGrpSpPr>
              <p:grpSpPr>
                <a:xfrm>
                  <a:off x="6358401" y="5252145"/>
                  <a:ext cx="1447800" cy="1229380"/>
                  <a:chOff x="3656012" y="5105400"/>
                  <a:chExt cx="1447800" cy="1229380"/>
                </a:xfrm>
              </p:grpSpPr>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52" name="Picture 51"/>
                  <p:cNvPicPr>
                    <a:picLocks noChangeAspect="1"/>
                  </p:cNvPicPr>
                  <p:nvPr/>
                </p:nvPicPr>
                <p:blipFill>
                  <a:blip r:embed="rId8">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grpSp>
            <p:nvGrpSpPr>
              <p:cNvPr id="40" name="Group 39"/>
              <p:cNvGrpSpPr/>
              <p:nvPr/>
            </p:nvGrpSpPr>
            <p:grpSpPr>
              <a:xfrm>
                <a:off x="8455669" y="4407746"/>
                <a:ext cx="1871508" cy="1335410"/>
                <a:chOff x="5934693" y="5146115"/>
                <a:chExt cx="1871508" cy="1335410"/>
              </a:xfrm>
            </p:grpSpPr>
            <p:grpSp>
              <p:nvGrpSpPr>
                <p:cNvPr id="41" name="Group 40"/>
                <p:cNvGrpSpPr/>
                <p:nvPr/>
              </p:nvGrpSpPr>
              <p:grpSpPr>
                <a:xfrm>
                  <a:off x="5934693" y="5146115"/>
                  <a:ext cx="1447800" cy="1229380"/>
                  <a:chOff x="3656012" y="5105400"/>
                  <a:chExt cx="1447800" cy="1229380"/>
                </a:xfrm>
              </p:grpSpPr>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48" name="Picture 47"/>
                  <p:cNvPicPr>
                    <a:picLocks noChangeAspect="1"/>
                  </p:cNvPicPr>
                  <p:nvPr/>
                </p:nvPicPr>
                <p:blipFill>
                  <a:blip r:embed="rId8">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nvGrpSpPr>
                <p:cNvPr id="42" name="Group 41"/>
                <p:cNvGrpSpPr/>
                <p:nvPr/>
              </p:nvGrpSpPr>
              <p:grpSpPr>
                <a:xfrm>
                  <a:off x="6358401" y="5252145"/>
                  <a:ext cx="1447800" cy="1229380"/>
                  <a:chOff x="3656012" y="5105400"/>
                  <a:chExt cx="1447800" cy="1229380"/>
                </a:xfrm>
              </p:grpSpPr>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44" name="Picture 43"/>
                  <p:cNvPicPr>
                    <a:picLocks noChangeAspect="1"/>
                  </p:cNvPicPr>
                  <p:nvPr/>
                </p:nvPicPr>
                <p:blipFill>
                  <a:blip r:embed="rId8">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grpSp>
      </p:grpSp>
      <p:pic>
        <p:nvPicPr>
          <p:cNvPr id="63" name="Picture 6" descr="\\MAGNUM\Projects\Microsoft\Cloud Power FY12\Design\ICONS_PNG\Screen.png"/>
          <p:cNvPicPr>
            <a:picLocks noChangeAspect="1" noChangeArrowheads="1"/>
          </p:cNvPicPr>
          <p:nvPr/>
        </p:nvPicPr>
        <p:blipFill>
          <a:blip r:embed="rId9" cstate="print">
            <a:lum bright="100000"/>
            <a:extLst>
              <a:ext uri="{28A0092B-C50C-407E-A947-70E740481C1C}">
                <a14:useLocalDpi xmlns:a14="http://schemas.microsoft.com/office/drawing/2010/main"/>
              </a:ext>
            </a:extLst>
          </a:blip>
          <a:srcRect/>
          <a:stretch>
            <a:fillRect/>
          </a:stretch>
        </p:blipFill>
        <p:spPr bwMode="auto">
          <a:xfrm flipH="1">
            <a:off x="7984503" y="1224570"/>
            <a:ext cx="1600250" cy="1600250"/>
          </a:xfrm>
          <a:prstGeom prst="rect">
            <a:avLst/>
          </a:prstGeom>
          <a:noFill/>
        </p:spPr>
      </p:pic>
      <p:pic>
        <p:nvPicPr>
          <p:cNvPr id="64" name="Picture 63"/>
          <p:cNvPicPr>
            <a:picLocks noChangeAspect="1"/>
          </p:cNvPicPr>
          <p:nvPr/>
        </p:nvPicPr>
        <p:blipFill>
          <a:blip r:embed="rId8">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8483825" y="1580883"/>
            <a:ext cx="366792" cy="460885"/>
          </a:xfrm>
          <a:prstGeom prst="rect">
            <a:avLst/>
          </a:prstGeom>
        </p:spPr>
      </p:pic>
      <p:pic>
        <p:nvPicPr>
          <p:cNvPr id="65" name="Picture 64"/>
          <p:cNvPicPr>
            <a:picLocks noChangeAspect="1"/>
          </p:cNvPicPr>
          <p:nvPr/>
        </p:nvPicPr>
        <p:blipFill>
          <a:blip r:embed="rId8">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8636225" y="1733283"/>
            <a:ext cx="366792" cy="460885"/>
          </a:xfrm>
          <a:prstGeom prst="rect">
            <a:avLst/>
          </a:prstGeom>
        </p:spPr>
      </p:pic>
      <p:pic>
        <p:nvPicPr>
          <p:cNvPr id="66" name="Picture 65"/>
          <p:cNvPicPr>
            <a:picLocks noChangeAspect="1"/>
          </p:cNvPicPr>
          <p:nvPr/>
        </p:nvPicPr>
        <p:blipFill>
          <a:blip r:embed="rId8">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8796652" y="1585056"/>
            <a:ext cx="366792" cy="460885"/>
          </a:xfrm>
          <a:prstGeom prst="rect">
            <a:avLst/>
          </a:prstGeom>
        </p:spPr>
      </p:pic>
      <p:cxnSp>
        <p:nvCxnSpPr>
          <p:cNvPr id="8" name="Straight Connector 7"/>
          <p:cNvCxnSpPr>
            <a:stCxn id="63" idx="0"/>
          </p:cNvCxnSpPr>
          <p:nvPr/>
        </p:nvCxnSpPr>
        <p:spPr>
          <a:xfrm flipV="1">
            <a:off x="8784628" y="449769"/>
            <a:ext cx="1546300" cy="7748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3" idx="2"/>
            <a:endCxn id="46" idx="1"/>
          </p:cNvCxnSpPr>
          <p:nvPr/>
        </p:nvCxnSpPr>
        <p:spPr>
          <a:xfrm>
            <a:off x="8784628" y="2824820"/>
            <a:ext cx="1463589" cy="322356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59179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Deployment Choice</a:t>
            </a:r>
            <a:endParaRPr lang="en-US" dirty="0"/>
          </a:p>
        </p:txBody>
      </p:sp>
      <p:sp>
        <p:nvSpPr>
          <p:cNvPr id="3" name="Text Placeholder 2"/>
          <p:cNvSpPr>
            <a:spLocks noGrp="1"/>
          </p:cNvSpPr>
          <p:nvPr>
            <p:ph type="body" sz="quarter" idx="10"/>
          </p:nvPr>
        </p:nvSpPr>
        <p:spPr>
          <a:xfrm>
            <a:off x="531948" y="1476620"/>
            <a:ext cx="11370961" cy="4259628"/>
          </a:xfrm>
        </p:spPr>
        <p:txBody>
          <a:bodyPr/>
          <a:lstStyle/>
          <a:p>
            <a:r>
              <a:rPr lang="en-US" dirty="0" smtClean="0"/>
              <a:t>Improvements in WS2012 (and later)</a:t>
            </a:r>
          </a:p>
          <a:p>
            <a:pPr lvl="1"/>
            <a:r>
              <a:rPr lang="en-US" dirty="0" smtClean="0"/>
              <a:t>Consolidate Role and Feature deployment </a:t>
            </a:r>
          </a:p>
          <a:p>
            <a:pPr lvl="1"/>
            <a:r>
              <a:rPr lang="en-US" dirty="0" smtClean="0"/>
              <a:t>Simplify initial server configuration</a:t>
            </a:r>
          </a:p>
          <a:p>
            <a:r>
              <a:rPr lang="en-US" dirty="0" smtClean="0"/>
              <a:t>New deployment options</a:t>
            </a:r>
          </a:p>
          <a:p>
            <a:pPr lvl="1"/>
            <a:r>
              <a:rPr lang="en-US" dirty="0" smtClean="0"/>
              <a:t>Uses and supports Features-On-Demand</a:t>
            </a:r>
            <a:endParaRPr lang="en-US" dirty="0"/>
          </a:p>
          <a:p>
            <a:pPr lvl="1"/>
            <a:r>
              <a:rPr lang="en-US" dirty="0" smtClean="0"/>
              <a:t>Deploy to offline VHD</a:t>
            </a:r>
          </a:p>
          <a:p>
            <a:pPr lvl="1"/>
            <a:r>
              <a:rPr lang="en-US" dirty="0" smtClean="0"/>
              <a:t>Deployment configuration templates</a:t>
            </a:r>
          </a:p>
          <a:p>
            <a:pPr lvl="1"/>
            <a:r>
              <a:rPr lang="en-US" dirty="0" smtClean="0"/>
              <a:t>Batch deploy via automation</a:t>
            </a:r>
          </a:p>
          <a:p>
            <a:pPr lvl="1"/>
            <a:r>
              <a:rPr lang="en-US" dirty="0" smtClean="0"/>
              <a:t>Distributed deployments (RDS)</a:t>
            </a:r>
          </a:p>
        </p:txBody>
      </p:sp>
    </p:spTree>
    <p:extLst>
      <p:ext uri="{BB962C8B-B14F-4D97-AF65-F5344CB8AC3E}">
        <p14:creationId xmlns:p14="http://schemas.microsoft.com/office/powerpoint/2010/main" val="194919544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178"/>
          <p:cNvSpPr/>
          <p:nvPr/>
        </p:nvSpPr>
        <p:spPr bwMode="auto">
          <a:xfrm>
            <a:off x="2502" y="5284752"/>
            <a:ext cx="12431473" cy="1709773"/>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31948" y="233150"/>
            <a:ext cx="11370961" cy="452021"/>
          </a:xfrm>
        </p:spPr>
        <p:txBody>
          <a:bodyPr/>
          <a:lstStyle/>
          <a:p>
            <a:r>
              <a:rPr lang="en-US" sz="3264" dirty="0" smtClean="0"/>
              <a:t>Server Manager: </a:t>
            </a:r>
            <a:r>
              <a:rPr lang="en-US" sz="3264" dirty="0"/>
              <a:t>Core Functionalities</a:t>
            </a:r>
          </a:p>
        </p:txBody>
      </p:sp>
      <p:sp>
        <p:nvSpPr>
          <p:cNvPr id="6" name="Flowchart: Magnetic Disk 5"/>
          <p:cNvSpPr/>
          <p:nvPr/>
        </p:nvSpPr>
        <p:spPr bwMode="auto">
          <a:xfrm>
            <a:off x="6807117" y="3388495"/>
            <a:ext cx="1509478" cy="1567331"/>
          </a:xfrm>
          <a:prstGeom prst="flowChartMagneticDisk">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
            </a:r>
            <a:br>
              <a:rPr lang="en-US" sz="1428" dirty="0">
                <a:solidFill>
                  <a:srgbClr val="FFFFFF">
                    <a:alpha val="98824"/>
                  </a:srgbClr>
                </a:solidFill>
                <a:latin typeface="Segoe UI" pitchFamily="34" charset="0"/>
                <a:ea typeface="Segoe UI" pitchFamily="34" charset="0"/>
                <a:cs typeface="Segoe UI" pitchFamily="34" charset="0"/>
              </a:rPr>
            </a:br>
            <a:r>
              <a:rPr lang="en-US" sz="1428" dirty="0">
                <a:solidFill>
                  <a:srgbClr val="FFFFFF">
                    <a:alpha val="98824"/>
                  </a:srgbClr>
                </a:solidFill>
                <a:latin typeface="Segoe UI" pitchFamily="34" charset="0"/>
                <a:ea typeface="Segoe UI" pitchFamily="34" charset="0"/>
                <a:cs typeface="Segoe UI" pitchFamily="34" charset="0"/>
              </a:rPr>
              <a:t>Events</a:t>
            </a:r>
            <a:br>
              <a:rPr lang="en-US" sz="1428" dirty="0">
                <a:solidFill>
                  <a:srgbClr val="FFFFFF">
                    <a:alpha val="98824"/>
                  </a:srgbClr>
                </a:solidFill>
                <a:latin typeface="Segoe UI" pitchFamily="34" charset="0"/>
                <a:ea typeface="Segoe UI" pitchFamily="34" charset="0"/>
                <a:cs typeface="Segoe UI" pitchFamily="34" charset="0"/>
              </a:rPr>
            </a:br>
            <a:r>
              <a:rPr lang="en-US" sz="1428" dirty="0">
                <a:solidFill>
                  <a:srgbClr val="FFFFFF">
                    <a:alpha val="98824"/>
                  </a:srgbClr>
                </a:solidFill>
                <a:latin typeface="Segoe UI" pitchFamily="34" charset="0"/>
                <a:ea typeface="Segoe UI" pitchFamily="34" charset="0"/>
                <a:cs typeface="Segoe UI" pitchFamily="34" charset="0"/>
              </a:rPr>
              <a:t>Services</a:t>
            </a:r>
            <a:br>
              <a:rPr lang="en-US" sz="1428" dirty="0">
                <a:solidFill>
                  <a:srgbClr val="FFFFFF">
                    <a:alpha val="98824"/>
                  </a:srgbClr>
                </a:solidFill>
                <a:latin typeface="Segoe UI" pitchFamily="34" charset="0"/>
                <a:ea typeface="Segoe UI" pitchFamily="34" charset="0"/>
                <a:cs typeface="Segoe UI" pitchFamily="34" charset="0"/>
              </a:rPr>
            </a:br>
            <a:r>
              <a:rPr lang="en-US" sz="1428" dirty="0">
                <a:solidFill>
                  <a:srgbClr val="FFFFFF">
                    <a:alpha val="98824"/>
                  </a:srgbClr>
                </a:solidFill>
                <a:latin typeface="Segoe UI" pitchFamily="34" charset="0"/>
                <a:ea typeface="Segoe UI" pitchFamily="34" charset="0"/>
                <a:cs typeface="Segoe UI" pitchFamily="34" charset="0"/>
              </a:rPr>
              <a:t>Performance</a:t>
            </a:r>
            <a:br>
              <a:rPr lang="en-US" sz="1428" dirty="0">
                <a:solidFill>
                  <a:srgbClr val="FFFFFF">
                    <a:alpha val="98824"/>
                  </a:srgbClr>
                </a:solidFill>
                <a:latin typeface="Segoe UI" pitchFamily="34" charset="0"/>
                <a:ea typeface="Segoe UI" pitchFamily="34" charset="0"/>
                <a:cs typeface="Segoe UI" pitchFamily="34" charset="0"/>
              </a:rPr>
            </a:br>
            <a:r>
              <a:rPr lang="en-US" sz="1428" dirty="0">
                <a:solidFill>
                  <a:srgbClr val="FFFFFF">
                    <a:alpha val="98824"/>
                  </a:srgbClr>
                </a:solidFill>
                <a:latin typeface="Segoe UI" pitchFamily="34" charset="0"/>
                <a:ea typeface="Segoe UI" pitchFamily="34" charset="0"/>
                <a:cs typeface="Segoe UI" pitchFamily="34" charset="0"/>
              </a:rPr>
              <a:t>BPA</a:t>
            </a:r>
          </a:p>
        </p:txBody>
      </p:sp>
      <p:grpSp>
        <p:nvGrpSpPr>
          <p:cNvPr id="185" name="Group 184"/>
          <p:cNvGrpSpPr/>
          <p:nvPr/>
        </p:nvGrpSpPr>
        <p:grpSpPr>
          <a:xfrm>
            <a:off x="1311608" y="5477096"/>
            <a:ext cx="6602419" cy="1361995"/>
            <a:chOff x="1283554" y="5370190"/>
            <a:chExt cx="6473547" cy="1335410"/>
          </a:xfrm>
        </p:grpSpPr>
        <p:grpSp>
          <p:nvGrpSpPr>
            <p:cNvPr id="22" name="Group 21"/>
            <p:cNvGrpSpPr/>
            <p:nvPr/>
          </p:nvGrpSpPr>
          <p:grpSpPr>
            <a:xfrm>
              <a:off x="2727901" y="5400020"/>
              <a:ext cx="1447800" cy="1229380"/>
              <a:chOff x="3656012" y="5105400"/>
              <a:chExt cx="1447800" cy="122938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20" name="Picture 19"/>
              <p:cNvPicPr>
                <a:picLocks noChangeAspect="1"/>
              </p:cNvPicPr>
              <p:nvPr/>
            </p:nvPicPr>
            <p:blipFill>
              <a:blip r:embed="rId3">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21" name="Picture 20"/>
              <p:cNvPicPr>
                <a:picLocks noChangeAspect="1"/>
              </p:cNvPicPr>
              <p:nvPr/>
            </p:nvPicPr>
            <p:blipFill>
              <a:blip r:embed="rId3">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nvGrpSpPr>
            <p:cNvPr id="23" name="Group 22"/>
            <p:cNvGrpSpPr/>
            <p:nvPr/>
          </p:nvGrpSpPr>
          <p:grpSpPr>
            <a:xfrm>
              <a:off x="6309301" y="5476220"/>
              <a:ext cx="1447800" cy="1229380"/>
              <a:chOff x="3656012" y="5105400"/>
              <a:chExt cx="1447800" cy="122938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25" name="Picture 24"/>
              <p:cNvPicPr>
                <a:picLocks noChangeAspect="1"/>
              </p:cNvPicPr>
              <p:nvPr/>
            </p:nvPicPr>
            <p:blipFill>
              <a:blip r:embed="rId3">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nvGrpSpPr>
            <p:cNvPr id="35" name="Group 34"/>
            <p:cNvGrpSpPr/>
            <p:nvPr/>
          </p:nvGrpSpPr>
          <p:grpSpPr>
            <a:xfrm>
              <a:off x="4251901" y="5370190"/>
              <a:ext cx="1871508" cy="1335410"/>
              <a:chOff x="5934693" y="5146115"/>
              <a:chExt cx="1871508" cy="1335410"/>
            </a:xfrm>
          </p:grpSpPr>
          <p:grpSp>
            <p:nvGrpSpPr>
              <p:cNvPr id="27" name="Group 26"/>
              <p:cNvGrpSpPr/>
              <p:nvPr/>
            </p:nvGrpSpPr>
            <p:grpSpPr>
              <a:xfrm>
                <a:off x="5934693" y="5146115"/>
                <a:ext cx="1447800" cy="1229380"/>
                <a:chOff x="3656012" y="5105400"/>
                <a:chExt cx="1447800" cy="122938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30" name="Picture 29"/>
                <p:cNvPicPr>
                  <a:picLocks noChangeAspect="1"/>
                </p:cNvPicPr>
                <p:nvPr/>
              </p:nvPicPr>
              <p:blipFill>
                <a:blip r:embed="rId3">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nvGrpSpPr>
              <p:cNvPr id="31" name="Group 30"/>
              <p:cNvGrpSpPr/>
              <p:nvPr/>
            </p:nvGrpSpPr>
            <p:grpSpPr>
              <a:xfrm>
                <a:off x="6358401" y="5252145"/>
                <a:ext cx="1447800" cy="1229380"/>
                <a:chOff x="3656012" y="5105400"/>
                <a:chExt cx="1447800" cy="1229380"/>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33" name="Picture 32"/>
                <p:cNvPicPr>
                  <a:picLocks noChangeAspect="1"/>
                </p:cNvPicPr>
                <p:nvPr/>
              </p:nvPicPr>
              <p:blipFill>
                <a:blip r:embed="rId3">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sp>
          <p:nvSpPr>
            <p:cNvPr id="81" name="TextBox 80"/>
            <p:cNvSpPr txBox="1"/>
            <p:nvPr/>
          </p:nvSpPr>
          <p:spPr>
            <a:xfrm>
              <a:off x="1283554" y="5643248"/>
              <a:ext cx="1291947" cy="636713"/>
            </a:xfrm>
            <a:prstGeom prst="rect">
              <a:avLst/>
            </a:prstGeom>
            <a:noFill/>
          </p:spPr>
          <p:txBody>
            <a:bodyPr wrap="square" lIns="93260" tIns="93260" rIns="93260" bIns="93260" rtlCol="0">
              <a:spAutoFit/>
            </a:bodyPr>
            <a:lstStyle/>
            <a:p>
              <a:pPr>
                <a:lnSpc>
                  <a:spcPct val="90000"/>
                </a:lnSpc>
                <a:spcBef>
                  <a:spcPct val="20000"/>
                </a:spcBef>
                <a:buSzPct val="90000"/>
              </a:pPr>
              <a:r>
                <a:rPr lang="en-US" sz="1632" b="1" dirty="0">
                  <a:solidFill>
                    <a:schemeClr val="tx1">
                      <a:alpha val="99000"/>
                    </a:schemeClr>
                  </a:solidFill>
                </a:rPr>
                <a:t>REMOTE SERVERS</a:t>
              </a:r>
            </a:p>
          </p:txBody>
        </p:sp>
      </p:grpSp>
      <p:grpSp>
        <p:nvGrpSpPr>
          <p:cNvPr id="182" name="Group 181"/>
          <p:cNvGrpSpPr/>
          <p:nvPr/>
        </p:nvGrpSpPr>
        <p:grpSpPr>
          <a:xfrm>
            <a:off x="2946606" y="1726382"/>
            <a:ext cx="5914008" cy="1567861"/>
            <a:chOff x="2886639" y="1692686"/>
            <a:chExt cx="5798573" cy="1537258"/>
          </a:xfrm>
        </p:grpSpPr>
        <p:cxnSp>
          <p:nvCxnSpPr>
            <p:cNvPr id="38" name="Straight Connector 37"/>
            <p:cNvCxnSpPr/>
            <p:nvPr/>
          </p:nvCxnSpPr>
          <p:spPr>
            <a:xfrm>
              <a:off x="2886639" y="3200400"/>
              <a:ext cx="5798573" cy="0"/>
            </a:xfrm>
            <a:prstGeom prst="line">
              <a:avLst/>
            </a:prstGeom>
            <a:ln w="3175">
              <a:solidFill>
                <a:schemeClr val="bg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81" name="Group 180"/>
            <p:cNvGrpSpPr/>
            <p:nvPr/>
          </p:nvGrpSpPr>
          <p:grpSpPr>
            <a:xfrm>
              <a:off x="4139343" y="1692686"/>
              <a:ext cx="2717069" cy="1353705"/>
              <a:chOff x="4139343" y="1692686"/>
              <a:chExt cx="2717069" cy="1353705"/>
            </a:xfrm>
          </p:grpSpPr>
          <p:sp>
            <p:nvSpPr>
              <p:cNvPr id="62" name="Rounded Rectangle 61"/>
              <p:cNvSpPr/>
              <p:nvPr/>
            </p:nvSpPr>
            <p:spPr bwMode="auto">
              <a:xfrm>
                <a:off x="4567896" y="2057400"/>
                <a:ext cx="866847" cy="547007"/>
              </a:xfrm>
              <a:prstGeom prst="roundRect">
                <a:avLst>
                  <a:gd name="adj" fmla="val 34035"/>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63" name="Rounded Rectangle 62"/>
              <p:cNvSpPr/>
              <p:nvPr/>
            </p:nvSpPr>
            <p:spPr bwMode="auto">
              <a:xfrm>
                <a:off x="4491695" y="2133600"/>
                <a:ext cx="866847" cy="547007"/>
              </a:xfrm>
              <a:prstGeom prst="roundRect">
                <a:avLst>
                  <a:gd name="adj" fmla="val 34035"/>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64" name="Rounded Rectangle 63"/>
              <p:cNvSpPr/>
              <p:nvPr/>
            </p:nvSpPr>
            <p:spPr bwMode="auto">
              <a:xfrm>
                <a:off x="4410625" y="2211655"/>
                <a:ext cx="866847" cy="547007"/>
              </a:xfrm>
              <a:prstGeom prst="roundRect">
                <a:avLst>
                  <a:gd name="adj" fmla="val 34035"/>
                </a:avLst>
              </a:prstGeom>
              <a:solidFill>
                <a:schemeClr val="tx2"/>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65" name="Rounded Rectangle 64"/>
              <p:cNvSpPr/>
              <p:nvPr/>
            </p:nvSpPr>
            <p:spPr bwMode="auto">
              <a:xfrm>
                <a:off x="4296614" y="2279071"/>
                <a:ext cx="866847" cy="547007"/>
              </a:xfrm>
              <a:prstGeom prst="roundRect">
                <a:avLst>
                  <a:gd name="adj" fmla="val 34035"/>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66" name="Rounded Rectangle 65"/>
              <p:cNvSpPr/>
              <p:nvPr/>
            </p:nvSpPr>
            <p:spPr bwMode="auto">
              <a:xfrm>
                <a:off x="4220413" y="2355271"/>
                <a:ext cx="866847" cy="547007"/>
              </a:xfrm>
              <a:prstGeom prst="roundRect">
                <a:avLst>
                  <a:gd name="adj" fmla="val 34035"/>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67" name="Rounded Rectangle 66"/>
              <p:cNvSpPr/>
              <p:nvPr/>
            </p:nvSpPr>
            <p:spPr bwMode="auto">
              <a:xfrm>
                <a:off x="4139343" y="2433326"/>
                <a:ext cx="866847" cy="547007"/>
              </a:xfrm>
              <a:prstGeom prst="roundRect">
                <a:avLst>
                  <a:gd name="adj" fmla="val 34035"/>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80" name="Rounded Rectangle 79"/>
              <p:cNvSpPr/>
              <p:nvPr/>
            </p:nvSpPr>
            <p:spPr bwMode="auto">
              <a:xfrm>
                <a:off x="5615790" y="2499384"/>
                <a:ext cx="866847" cy="547007"/>
              </a:xfrm>
              <a:prstGeom prst="roundRect">
                <a:avLst>
                  <a:gd name="adj" fmla="val 34035"/>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21" name="TextBox 120"/>
              <p:cNvSpPr txBox="1"/>
              <p:nvPr/>
            </p:nvSpPr>
            <p:spPr>
              <a:xfrm>
                <a:off x="4532438" y="1692686"/>
                <a:ext cx="947504" cy="382412"/>
              </a:xfrm>
              <a:prstGeom prst="rect">
                <a:avLst/>
              </a:prstGeom>
              <a:noFill/>
            </p:spPr>
            <p:txBody>
              <a:bodyPr wrap="square" lIns="93260" tIns="93260" rIns="93260" bIns="93260" rtlCol="0">
                <a:spAutoFit/>
              </a:bodyPr>
              <a:lstStyle/>
              <a:p>
                <a:pPr>
                  <a:lnSpc>
                    <a:spcPct val="90000"/>
                  </a:lnSpc>
                  <a:spcBef>
                    <a:spcPct val="20000"/>
                  </a:spcBef>
                  <a:buSzPct val="90000"/>
                </a:pPr>
                <a:r>
                  <a:rPr lang="en-US" sz="1428" dirty="0">
                    <a:solidFill>
                      <a:schemeClr val="tx1">
                        <a:alpha val="99000"/>
                      </a:schemeClr>
                    </a:solidFill>
                  </a:rPr>
                  <a:t>Roles</a:t>
                </a:r>
              </a:p>
            </p:txBody>
          </p:sp>
          <p:sp>
            <p:nvSpPr>
              <p:cNvPr id="122" name="TextBox 121"/>
              <p:cNvSpPr txBox="1"/>
              <p:nvPr/>
            </p:nvSpPr>
            <p:spPr>
              <a:xfrm>
                <a:off x="5651661" y="2071251"/>
                <a:ext cx="1204751" cy="382412"/>
              </a:xfrm>
              <a:prstGeom prst="rect">
                <a:avLst/>
              </a:prstGeom>
              <a:noFill/>
            </p:spPr>
            <p:txBody>
              <a:bodyPr wrap="square" lIns="93260" tIns="93260" rIns="93260" bIns="93260" rtlCol="0">
                <a:spAutoFit/>
              </a:bodyPr>
              <a:lstStyle/>
              <a:p>
                <a:pPr>
                  <a:lnSpc>
                    <a:spcPct val="90000"/>
                  </a:lnSpc>
                  <a:spcBef>
                    <a:spcPct val="20000"/>
                  </a:spcBef>
                  <a:buSzPct val="90000"/>
                </a:pPr>
                <a:r>
                  <a:rPr lang="en-US" sz="1428" dirty="0">
                    <a:solidFill>
                      <a:schemeClr val="tx1">
                        <a:alpha val="99000"/>
                      </a:schemeClr>
                    </a:solidFill>
                  </a:rPr>
                  <a:t>All Servers</a:t>
                </a:r>
              </a:p>
            </p:txBody>
          </p:sp>
        </p:grpSp>
        <p:sp>
          <p:nvSpPr>
            <p:cNvPr id="123" name="TextBox 122"/>
            <p:cNvSpPr txBox="1"/>
            <p:nvPr/>
          </p:nvSpPr>
          <p:spPr>
            <a:xfrm>
              <a:off x="2886639" y="2819254"/>
              <a:ext cx="1091935" cy="410690"/>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632" b="1" dirty="0">
                  <a:solidFill>
                    <a:schemeClr val="tx1">
                      <a:alpha val="99000"/>
                    </a:schemeClr>
                  </a:solidFill>
                </a:rPr>
                <a:t>GROUPS</a:t>
              </a:r>
            </a:p>
          </p:txBody>
        </p:sp>
      </p:grpSp>
      <p:grpSp>
        <p:nvGrpSpPr>
          <p:cNvPr id="184" name="Group 183"/>
          <p:cNvGrpSpPr/>
          <p:nvPr/>
        </p:nvGrpSpPr>
        <p:grpSpPr>
          <a:xfrm>
            <a:off x="359285" y="1010320"/>
            <a:ext cx="2361690" cy="3993845"/>
            <a:chOff x="349819" y="990600"/>
            <a:chExt cx="2315593" cy="3915890"/>
          </a:xfrm>
        </p:grpSpPr>
        <p:sp>
          <p:nvSpPr>
            <p:cNvPr id="43" name="Rectangle 42"/>
            <p:cNvSpPr/>
            <p:nvPr/>
          </p:nvSpPr>
          <p:spPr bwMode="auto">
            <a:xfrm>
              <a:off x="354121" y="1331398"/>
              <a:ext cx="704004" cy="2828430"/>
            </a:xfrm>
            <a:prstGeom prst="rect">
              <a:avLst/>
            </a:prstGeom>
            <a:solidFill>
              <a:schemeClr val="tx2">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44" name="Rectangle 43"/>
            <p:cNvSpPr/>
            <p:nvPr/>
          </p:nvSpPr>
          <p:spPr bwMode="auto">
            <a:xfrm>
              <a:off x="358388" y="1439388"/>
              <a:ext cx="697034" cy="160812"/>
            </a:xfrm>
            <a:prstGeom prst="rect">
              <a:avLst/>
            </a:prstGeom>
            <a:solidFill>
              <a:schemeClr val="accent1"/>
            </a:solidFill>
            <a:ln w="12700">
              <a:solidFill>
                <a:srgbClr val="FFC0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nvGrpSpPr>
            <p:cNvPr id="48" name="Group 47"/>
            <p:cNvGrpSpPr/>
            <p:nvPr/>
          </p:nvGrpSpPr>
          <p:grpSpPr>
            <a:xfrm>
              <a:off x="354121" y="1714500"/>
              <a:ext cx="704786" cy="571500"/>
              <a:chOff x="208808" y="2095500"/>
              <a:chExt cx="704786" cy="571500"/>
            </a:xfrm>
          </p:grpSpPr>
          <p:sp>
            <p:nvSpPr>
              <p:cNvPr id="45" name="Rectangle 44"/>
              <p:cNvSpPr/>
              <p:nvPr/>
            </p:nvSpPr>
            <p:spPr bwMode="auto">
              <a:xfrm>
                <a:off x="209590" y="2095500"/>
                <a:ext cx="704004" cy="1608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46" name="Rectangle 45"/>
              <p:cNvSpPr/>
              <p:nvPr/>
            </p:nvSpPr>
            <p:spPr bwMode="auto">
              <a:xfrm>
                <a:off x="208808" y="2297875"/>
                <a:ext cx="704004" cy="1608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47" name="Rectangle 46"/>
              <p:cNvSpPr/>
              <p:nvPr/>
            </p:nvSpPr>
            <p:spPr bwMode="auto">
              <a:xfrm>
                <a:off x="209590" y="2506188"/>
                <a:ext cx="704004" cy="1608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49" name="Group 48"/>
            <p:cNvGrpSpPr/>
            <p:nvPr/>
          </p:nvGrpSpPr>
          <p:grpSpPr>
            <a:xfrm>
              <a:off x="349819" y="2341913"/>
              <a:ext cx="711044" cy="571500"/>
              <a:chOff x="205288" y="2095500"/>
              <a:chExt cx="711044" cy="571500"/>
            </a:xfrm>
          </p:grpSpPr>
          <p:sp>
            <p:nvSpPr>
              <p:cNvPr id="50" name="Rectangle 49"/>
              <p:cNvSpPr/>
              <p:nvPr/>
            </p:nvSpPr>
            <p:spPr bwMode="auto">
              <a:xfrm>
                <a:off x="209590" y="2095500"/>
                <a:ext cx="704004" cy="160812"/>
              </a:xfrm>
              <a:prstGeom prst="rect">
                <a:avLst/>
              </a:prstGeom>
              <a:solidFill>
                <a:srgbClr val="F6AE1E"/>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51" name="Rectangle 50"/>
              <p:cNvSpPr/>
              <p:nvPr/>
            </p:nvSpPr>
            <p:spPr bwMode="auto">
              <a:xfrm>
                <a:off x="205288" y="2297875"/>
                <a:ext cx="711044" cy="1608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52" name="Rectangle 51"/>
              <p:cNvSpPr/>
              <p:nvPr/>
            </p:nvSpPr>
            <p:spPr bwMode="auto">
              <a:xfrm>
                <a:off x="209590" y="2506188"/>
                <a:ext cx="704004" cy="1608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59" name="Group 58"/>
            <p:cNvGrpSpPr/>
            <p:nvPr/>
          </p:nvGrpSpPr>
          <p:grpSpPr>
            <a:xfrm>
              <a:off x="1293812" y="1331398"/>
              <a:ext cx="1371600" cy="999505"/>
              <a:chOff x="1493414" y="1418110"/>
              <a:chExt cx="2006152" cy="1432585"/>
            </a:xfrm>
          </p:grpSpPr>
          <p:sp>
            <p:nvSpPr>
              <p:cNvPr id="15" name="Rectangle 14"/>
              <p:cNvSpPr/>
              <p:nvPr/>
            </p:nvSpPr>
            <p:spPr bwMode="auto">
              <a:xfrm>
                <a:off x="1493414" y="1418110"/>
                <a:ext cx="2006152" cy="1432585"/>
              </a:xfrm>
              <a:prstGeom prst="rect">
                <a:avLst/>
              </a:prstGeom>
              <a:solidFill>
                <a:schemeClr val="accent1">
                  <a:lumMod val="40000"/>
                  <a:lumOff val="60000"/>
                </a:schemeClr>
              </a:solidFill>
              <a:ln w="12700">
                <a:solidFill>
                  <a:srgbClr val="FFC0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2" name="Rounded Rectangle 11"/>
              <p:cNvSpPr/>
              <p:nvPr/>
            </p:nvSpPr>
            <p:spPr bwMode="auto">
              <a:xfrm>
                <a:off x="1598612" y="1524001"/>
                <a:ext cx="399204" cy="376793"/>
              </a:xfrm>
              <a:prstGeom prst="roundRect">
                <a:avLst/>
              </a:prstGeom>
              <a:solidFill>
                <a:schemeClr val="accent1"/>
              </a:solidFill>
              <a:ln w="127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53" name="Rounded Rectangle 52"/>
              <p:cNvSpPr/>
              <p:nvPr/>
            </p:nvSpPr>
            <p:spPr bwMode="auto">
              <a:xfrm>
                <a:off x="2055812" y="1528207"/>
                <a:ext cx="399204" cy="376793"/>
              </a:xfrm>
              <a:prstGeom prst="roundRect">
                <a:avLst/>
              </a:prstGeom>
              <a:solidFill>
                <a:schemeClr val="accent1"/>
              </a:solidFill>
              <a:ln w="127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54" name="Rounded Rectangle 53"/>
              <p:cNvSpPr/>
              <p:nvPr/>
            </p:nvSpPr>
            <p:spPr bwMode="auto">
              <a:xfrm>
                <a:off x="2513012" y="1528207"/>
                <a:ext cx="399204" cy="376793"/>
              </a:xfrm>
              <a:prstGeom prst="roundRect">
                <a:avLst/>
              </a:prstGeom>
              <a:solidFill>
                <a:schemeClr val="accent1"/>
              </a:solidFill>
              <a:ln w="127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55" name="Rounded Rectangle 54"/>
              <p:cNvSpPr/>
              <p:nvPr/>
            </p:nvSpPr>
            <p:spPr bwMode="auto">
              <a:xfrm>
                <a:off x="2970212" y="1528207"/>
                <a:ext cx="399204" cy="376793"/>
              </a:xfrm>
              <a:prstGeom prst="roundRect">
                <a:avLst/>
              </a:prstGeom>
              <a:solidFill>
                <a:schemeClr val="accent1"/>
              </a:solidFill>
              <a:ln w="127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56" name="Rounded Rectangle 55"/>
              <p:cNvSpPr/>
              <p:nvPr/>
            </p:nvSpPr>
            <p:spPr bwMode="auto">
              <a:xfrm>
                <a:off x="1580408" y="1985407"/>
                <a:ext cx="399204" cy="376793"/>
              </a:xfrm>
              <a:prstGeom prst="roundRect">
                <a:avLst/>
              </a:prstGeom>
              <a:solidFill>
                <a:srgbClr val="F6AE1E"/>
              </a:solidFill>
              <a:ln w="12700">
                <a:solidFill>
                  <a:srgbClr val="FFC0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57" name="Rounded Rectangle 56"/>
              <p:cNvSpPr/>
              <p:nvPr/>
            </p:nvSpPr>
            <p:spPr bwMode="auto">
              <a:xfrm>
                <a:off x="2037608" y="1985407"/>
                <a:ext cx="399204" cy="376793"/>
              </a:xfrm>
              <a:prstGeom prst="roundRect">
                <a:avLst/>
              </a:prstGeom>
              <a:solidFill>
                <a:schemeClr val="accent1"/>
              </a:solidFill>
              <a:ln w="127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58" name="Rounded Rectangle 57"/>
              <p:cNvSpPr/>
              <p:nvPr/>
            </p:nvSpPr>
            <p:spPr bwMode="auto">
              <a:xfrm>
                <a:off x="2513012" y="1985407"/>
                <a:ext cx="399204" cy="376793"/>
              </a:xfrm>
              <a:prstGeom prst="roundRect">
                <a:avLst/>
              </a:prstGeom>
              <a:solidFill>
                <a:schemeClr val="accent1"/>
              </a:solidFill>
              <a:ln w="127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88" name="Group 87"/>
            <p:cNvGrpSpPr/>
            <p:nvPr/>
          </p:nvGrpSpPr>
          <p:grpSpPr>
            <a:xfrm>
              <a:off x="1703615" y="2766739"/>
              <a:ext cx="762924" cy="916465"/>
              <a:chOff x="1165014" y="2618013"/>
              <a:chExt cx="1247463" cy="1338077"/>
            </a:xfrm>
          </p:grpSpPr>
          <p:sp>
            <p:nvSpPr>
              <p:cNvPr id="70" name="Rectangle 69"/>
              <p:cNvSpPr/>
              <p:nvPr/>
            </p:nvSpPr>
            <p:spPr bwMode="auto">
              <a:xfrm>
                <a:off x="1165014" y="2618013"/>
                <a:ext cx="1247463" cy="1338077"/>
              </a:xfrm>
              <a:prstGeom prst="rect">
                <a:avLst/>
              </a:prstGeom>
              <a:solidFill>
                <a:schemeClr val="accent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71" name="Rounded Rectangle 70"/>
              <p:cNvSpPr/>
              <p:nvPr/>
            </p:nvSpPr>
            <p:spPr bwMode="auto">
              <a:xfrm>
                <a:off x="1233514" y="2682902"/>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85" name="Rounded Rectangle 84"/>
              <p:cNvSpPr/>
              <p:nvPr/>
            </p:nvSpPr>
            <p:spPr bwMode="auto">
              <a:xfrm>
                <a:off x="1220858" y="3096511"/>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86" name="Rounded Rectangle 85"/>
              <p:cNvSpPr/>
              <p:nvPr/>
            </p:nvSpPr>
            <p:spPr bwMode="auto">
              <a:xfrm>
                <a:off x="1218719" y="3507638"/>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89" name="Group 88"/>
            <p:cNvGrpSpPr/>
            <p:nvPr/>
          </p:nvGrpSpPr>
          <p:grpSpPr>
            <a:xfrm>
              <a:off x="1623023" y="2862564"/>
              <a:ext cx="762924" cy="916465"/>
              <a:chOff x="1165014" y="2618013"/>
              <a:chExt cx="1247463" cy="1338077"/>
            </a:xfrm>
          </p:grpSpPr>
          <p:sp>
            <p:nvSpPr>
              <p:cNvPr id="90" name="Rectangle 89"/>
              <p:cNvSpPr/>
              <p:nvPr/>
            </p:nvSpPr>
            <p:spPr bwMode="auto">
              <a:xfrm>
                <a:off x="1165014" y="2618013"/>
                <a:ext cx="1247463" cy="1338077"/>
              </a:xfrm>
              <a:prstGeom prst="rect">
                <a:avLst/>
              </a:prstGeom>
              <a:solidFill>
                <a:schemeClr val="accent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91" name="Rounded Rectangle 90"/>
              <p:cNvSpPr/>
              <p:nvPr/>
            </p:nvSpPr>
            <p:spPr bwMode="auto">
              <a:xfrm>
                <a:off x="1233514" y="2682902"/>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92" name="Rounded Rectangle 91"/>
              <p:cNvSpPr/>
              <p:nvPr/>
            </p:nvSpPr>
            <p:spPr bwMode="auto">
              <a:xfrm>
                <a:off x="1220858" y="3096511"/>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93" name="Rounded Rectangle 92"/>
              <p:cNvSpPr/>
              <p:nvPr/>
            </p:nvSpPr>
            <p:spPr bwMode="auto">
              <a:xfrm>
                <a:off x="1218719" y="3507638"/>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94" name="Group 93"/>
            <p:cNvGrpSpPr/>
            <p:nvPr/>
          </p:nvGrpSpPr>
          <p:grpSpPr>
            <a:xfrm>
              <a:off x="1538872" y="2946742"/>
              <a:ext cx="762924" cy="916465"/>
              <a:chOff x="1165014" y="2618013"/>
              <a:chExt cx="1247463" cy="1338077"/>
            </a:xfrm>
          </p:grpSpPr>
          <p:sp>
            <p:nvSpPr>
              <p:cNvPr id="95" name="Rectangle 94"/>
              <p:cNvSpPr/>
              <p:nvPr/>
            </p:nvSpPr>
            <p:spPr bwMode="auto">
              <a:xfrm>
                <a:off x="1165014" y="2618013"/>
                <a:ext cx="1247463" cy="1338077"/>
              </a:xfrm>
              <a:prstGeom prst="rect">
                <a:avLst/>
              </a:prstGeom>
              <a:solidFill>
                <a:srgbClr val="F6AE1E"/>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96" name="Rounded Rectangle 95"/>
              <p:cNvSpPr/>
              <p:nvPr/>
            </p:nvSpPr>
            <p:spPr bwMode="auto">
              <a:xfrm>
                <a:off x="1233514" y="2682902"/>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97" name="Rounded Rectangle 96"/>
              <p:cNvSpPr/>
              <p:nvPr/>
            </p:nvSpPr>
            <p:spPr bwMode="auto">
              <a:xfrm>
                <a:off x="1220858" y="3096511"/>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98" name="Rounded Rectangle 97"/>
              <p:cNvSpPr/>
              <p:nvPr/>
            </p:nvSpPr>
            <p:spPr bwMode="auto">
              <a:xfrm>
                <a:off x="1218719" y="3507638"/>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99" name="Group 98"/>
            <p:cNvGrpSpPr/>
            <p:nvPr/>
          </p:nvGrpSpPr>
          <p:grpSpPr>
            <a:xfrm>
              <a:off x="1450080" y="3036064"/>
              <a:ext cx="762924" cy="916465"/>
              <a:chOff x="1165014" y="2618013"/>
              <a:chExt cx="1247463" cy="1338077"/>
            </a:xfrm>
          </p:grpSpPr>
          <p:sp>
            <p:nvSpPr>
              <p:cNvPr id="100" name="Rectangle 99"/>
              <p:cNvSpPr/>
              <p:nvPr/>
            </p:nvSpPr>
            <p:spPr bwMode="auto">
              <a:xfrm>
                <a:off x="1165014" y="2618013"/>
                <a:ext cx="1247463" cy="1338077"/>
              </a:xfrm>
              <a:prstGeom prst="rect">
                <a:avLst/>
              </a:prstGeom>
              <a:solidFill>
                <a:schemeClr val="accent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01" name="Rounded Rectangle 100"/>
              <p:cNvSpPr/>
              <p:nvPr/>
            </p:nvSpPr>
            <p:spPr bwMode="auto">
              <a:xfrm>
                <a:off x="1233514" y="2682902"/>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02" name="Rounded Rectangle 101"/>
              <p:cNvSpPr/>
              <p:nvPr/>
            </p:nvSpPr>
            <p:spPr bwMode="auto">
              <a:xfrm>
                <a:off x="1220858" y="3096511"/>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03" name="Rounded Rectangle 102"/>
              <p:cNvSpPr/>
              <p:nvPr/>
            </p:nvSpPr>
            <p:spPr bwMode="auto">
              <a:xfrm>
                <a:off x="1218719" y="3507638"/>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104" name="Group 103"/>
            <p:cNvGrpSpPr/>
            <p:nvPr/>
          </p:nvGrpSpPr>
          <p:grpSpPr>
            <a:xfrm>
              <a:off x="1361037" y="3127378"/>
              <a:ext cx="762924" cy="916465"/>
              <a:chOff x="1165014" y="2618013"/>
              <a:chExt cx="1247463" cy="1338077"/>
            </a:xfrm>
          </p:grpSpPr>
          <p:sp>
            <p:nvSpPr>
              <p:cNvPr id="105" name="Rectangle 104"/>
              <p:cNvSpPr/>
              <p:nvPr/>
            </p:nvSpPr>
            <p:spPr bwMode="auto">
              <a:xfrm>
                <a:off x="1165014" y="2618013"/>
                <a:ext cx="1247463" cy="1338077"/>
              </a:xfrm>
              <a:prstGeom prst="rect">
                <a:avLst/>
              </a:prstGeom>
              <a:solidFill>
                <a:schemeClr val="accent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06" name="Rounded Rectangle 105"/>
              <p:cNvSpPr/>
              <p:nvPr/>
            </p:nvSpPr>
            <p:spPr bwMode="auto">
              <a:xfrm>
                <a:off x="1233514" y="2682902"/>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07" name="Rounded Rectangle 106"/>
              <p:cNvSpPr/>
              <p:nvPr/>
            </p:nvSpPr>
            <p:spPr bwMode="auto">
              <a:xfrm>
                <a:off x="1220858" y="3096511"/>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08" name="Rounded Rectangle 107"/>
              <p:cNvSpPr/>
              <p:nvPr/>
            </p:nvSpPr>
            <p:spPr bwMode="auto">
              <a:xfrm>
                <a:off x="1218719" y="3507638"/>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109" name="Group 108"/>
            <p:cNvGrpSpPr/>
            <p:nvPr/>
          </p:nvGrpSpPr>
          <p:grpSpPr>
            <a:xfrm>
              <a:off x="1283554" y="3214059"/>
              <a:ext cx="762924" cy="916465"/>
              <a:chOff x="1165014" y="2618013"/>
              <a:chExt cx="1247463" cy="1338077"/>
            </a:xfrm>
          </p:grpSpPr>
          <p:sp>
            <p:nvSpPr>
              <p:cNvPr id="110" name="Rectangle 109"/>
              <p:cNvSpPr/>
              <p:nvPr/>
            </p:nvSpPr>
            <p:spPr bwMode="auto">
              <a:xfrm>
                <a:off x="1165014" y="2618013"/>
                <a:ext cx="1247463" cy="1338077"/>
              </a:xfrm>
              <a:prstGeom prst="rect">
                <a:avLst/>
              </a:prstGeom>
              <a:solidFill>
                <a:schemeClr val="accent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11" name="Rounded Rectangle 110"/>
              <p:cNvSpPr/>
              <p:nvPr/>
            </p:nvSpPr>
            <p:spPr bwMode="auto">
              <a:xfrm>
                <a:off x="1233514" y="2682902"/>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12" name="Rounded Rectangle 111"/>
              <p:cNvSpPr/>
              <p:nvPr/>
            </p:nvSpPr>
            <p:spPr bwMode="auto">
              <a:xfrm>
                <a:off x="1220858" y="3096511"/>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13" name="Rounded Rectangle 112"/>
              <p:cNvSpPr/>
              <p:nvPr/>
            </p:nvSpPr>
            <p:spPr bwMode="auto">
              <a:xfrm>
                <a:off x="1218719" y="3507638"/>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sp>
          <p:nvSpPr>
            <p:cNvPr id="114" name="TextBox 113"/>
            <p:cNvSpPr txBox="1"/>
            <p:nvPr/>
          </p:nvSpPr>
          <p:spPr>
            <a:xfrm>
              <a:off x="1241585" y="990600"/>
              <a:ext cx="1099904" cy="382412"/>
            </a:xfrm>
            <a:prstGeom prst="rect">
              <a:avLst/>
            </a:prstGeom>
            <a:noFill/>
          </p:spPr>
          <p:txBody>
            <a:bodyPr wrap="square" lIns="93260" tIns="93260" rIns="93260" bIns="93260" rtlCol="0">
              <a:spAutoFit/>
            </a:bodyPr>
            <a:lstStyle/>
            <a:p>
              <a:pPr>
                <a:lnSpc>
                  <a:spcPct val="90000"/>
                </a:lnSpc>
                <a:spcBef>
                  <a:spcPct val="20000"/>
                </a:spcBef>
                <a:buSzPct val="90000"/>
              </a:pPr>
              <a:r>
                <a:rPr lang="en-US" sz="1428" dirty="0">
                  <a:solidFill>
                    <a:schemeClr val="tx1">
                      <a:alpha val="99000"/>
                    </a:schemeClr>
                  </a:solidFill>
                </a:rPr>
                <a:t>Dashboard</a:t>
              </a:r>
            </a:p>
          </p:txBody>
        </p:sp>
        <p:sp>
          <p:nvSpPr>
            <p:cNvPr id="115" name="TextBox 114"/>
            <p:cNvSpPr txBox="1"/>
            <p:nvPr/>
          </p:nvSpPr>
          <p:spPr>
            <a:xfrm>
              <a:off x="1207125" y="4117235"/>
              <a:ext cx="1296512" cy="382412"/>
            </a:xfrm>
            <a:prstGeom prst="rect">
              <a:avLst/>
            </a:prstGeom>
            <a:noFill/>
          </p:spPr>
          <p:txBody>
            <a:bodyPr wrap="square" lIns="93260" tIns="93260" rIns="93260" bIns="93260" rtlCol="0">
              <a:spAutoFit/>
            </a:bodyPr>
            <a:lstStyle/>
            <a:p>
              <a:pPr>
                <a:lnSpc>
                  <a:spcPct val="90000"/>
                </a:lnSpc>
                <a:spcBef>
                  <a:spcPct val="20000"/>
                </a:spcBef>
                <a:buSzPct val="90000"/>
              </a:pPr>
              <a:r>
                <a:rPr lang="en-US" sz="1428" dirty="0">
                  <a:solidFill>
                    <a:schemeClr val="tx1">
                      <a:alpha val="99000"/>
                    </a:schemeClr>
                  </a:solidFill>
                </a:rPr>
                <a:t>Detail Views</a:t>
              </a:r>
            </a:p>
          </p:txBody>
        </p:sp>
        <p:cxnSp>
          <p:nvCxnSpPr>
            <p:cNvPr id="117" name="Straight Arrow Connector 116"/>
            <p:cNvCxnSpPr>
              <a:stCxn id="44" idx="3"/>
            </p:cNvCxnSpPr>
            <p:nvPr/>
          </p:nvCxnSpPr>
          <p:spPr>
            <a:xfrm>
              <a:off x="1055422" y="1519794"/>
              <a:ext cx="23839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1058907" y="2417834"/>
              <a:ext cx="479965" cy="5598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760633" y="4495800"/>
              <a:ext cx="1123690" cy="410690"/>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632" b="1" dirty="0">
                  <a:solidFill>
                    <a:schemeClr val="tx1">
                      <a:alpha val="99000"/>
                    </a:schemeClr>
                  </a:solidFill>
                </a:rPr>
                <a:t>VIEWS</a:t>
              </a:r>
            </a:p>
          </p:txBody>
        </p:sp>
      </p:grpSp>
      <p:grpSp>
        <p:nvGrpSpPr>
          <p:cNvPr id="183" name="Group 182"/>
          <p:cNvGrpSpPr/>
          <p:nvPr/>
        </p:nvGrpSpPr>
        <p:grpSpPr>
          <a:xfrm>
            <a:off x="2948827" y="3264112"/>
            <a:ext cx="4236526" cy="2212986"/>
            <a:chOff x="2888817" y="3200400"/>
            <a:chExt cx="4153834" cy="2169791"/>
          </a:xfrm>
        </p:grpSpPr>
        <p:sp>
          <p:nvSpPr>
            <p:cNvPr id="60" name="Flowchart: Document 59"/>
            <p:cNvSpPr/>
            <p:nvPr/>
          </p:nvSpPr>
          <p:spPr bwMode="auto">
            <a:xfrm>
              <a:off x="3656012" y="3692966"/>
              <a:ext cx="1019247" cy="981999"/>
            </a:xfrm>
            <a:prstGeom prst="flowChartDocumen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Server Pool</a:t>
              </a:r>
            </a:p>
          </p:txBody>
        </p:sp>
        <p:sp>
          <p:nvSpPr>
            <p:cNvPr id="124" name="TextBox 123"/>
            <p:cNvSpPr txBox="1"/>
            <p:nvPr/>
          </p:nvSpPr>
          <p:spPr>
            <a:xfrm>
              <a:off x="2888817" y="3200400"/>
              <a:ext cx="1071995" cy="410690"/>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632" b="1" dirty="0">
                  <a:solidFill>
                    <a:schemeClr val="tx1">
                      <a:alpha val="99000"/>
                    </a:schemeClr>
                  </a:solidFill>
                </a:rPr>
                <a:t>DATA</a:t>
              </a:r>
            </a:p>
          </p:txBody>
        </p:sp>
        <p:sp>
          <p:nvSpPr>
            <p:cNvPr id="175" name="Left Brace 174"/>
            <p:cNvSpPr/>
            <p:nvPr/>
          </p:nvSpPr>
          <p:spPr>
            <a:xfrm rot="5400000">
              <a:off x="4749336" y="3076875"/>
              <a:ext cx="645790" cy="3940841"/>
            </a:xfrm>
            <a:prstGeom prst="leftBrace">
              <a:avLst>
                <a:gd name="adj1" fmla="val 26863"/>
                <a:gd name="adj2" fmla="val 72164"/>
              </a:avLst>
            </a:prstGeom>
            <a:ln w="19050">
              <a:solidFill>
                <a:schemeClr val="accent6"/>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grpSp>
      <p:grpSp>
        <p:nvGrpSpPr>
          <p:cNvPr id="9" name="Group 8"/>
          <p:cNvGrpSpPr/>
          <p:nvPr/>
        </p:nvGrpSpPr>
        <p:grpSpPr>
          <a:xfrm>
            <a:off x="5130200" y="3837766"/>
            <a:ext cx="1172420" cy="1639331"/>
            <a:chOff x="5027612" y="3762857"/>
            <a:chExt cx="1149536" cy="1607333"/>
          </a:xfrm>
        </p:grpSpPr>
        <p:sp>
          <p:nvSpPr>
            <p:cNvPr id="5" name="Flowchart: Magnetic Disk 4"/>
            <p:cNvSpPr/>
            <p:nvPr/>
          </p:nvSpPr>
          <p:spPr bwMode="auto">
            <a:xfrm>
              <a:off x="5027612" y="3762857"/>
              <a:ext cx="1149536" cy="829406"/>
            </a:xfrm>
            <a:prstGeom prst="flowChartMagneticDisk">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Inventory</a:t>
              </a:r>
            </a:p>
          </p:txBody>
        </p:sp>
        <p:sp>
          <p:nvSpPr>
            <p:cNvPr id="8" name="Up-Down Arrow 7"/>
            <p:cNvSpPr/>
            <p:nvPr/>
          </p:nvSpPr>
          <p:spPr bwMode="auto">
            <a:xfrm>
              <a:off x="5520197" y="4724400"/>
              <a:ext cx="179504" cy="645790"/>
            </a:xfrm>
            <a:prstGeom prst="upDown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10" name="Group 9"/>
          <p:cNvGrpSpPr/>
          <p:nvPr/>
        </p:nvGrpSpPr>
        <p:grpSpPr>
          <a:xfrm>
            <a:off x="4224248" y="2090692"/>
            <a:ext cx="1321188" cy="941306"/>
            <a:chOff x="4291743" y="2209800"/>
            <a:chExt cx="1295400" cy="922933"/>
          </a:xfrm>
        </p:grpSpPr>
        <p:sp>
          <p:nvSpPr>
            <p:cNvPr id="146" name="Rounded Rectangle 145"/>
            <p:cNvSpPr/>
            <p:nvPr/>
          </p:nvSpPr>
          <p:spPr bwMode="auto">
            <a:xfrm>
              <a:off x="4720296" y="2209800"/>
              <a:ext cx="866847" cy="547007"/>
            </a:xfrm>
            <a:prstGeom prst="roundRect">
              <a:avLst>
                <a:gd name="adj" fmla="val 34035"/>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58" name="Rounded Rectangle 157"/>
            <p:cNvSpPr/>
            <p:nvPr/>
          </p:nvSpPr>
          <p:spPr bwMode="auto">
            <a:xfrm>
              <a:off x="4644095" y="2286000"/>
              <a:ext cx="866847" cy="547007"/>
            </a:xfrm>
            <a:prstGeom prst="roundRect">
              <a:avLst>
                <a:gd name="adj" fmla="val 34035"/>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64" name="Rounded Rectangle 163"/>
            <p:cNvSpPr/>
            <p:nvPr/>
          </p:nvSpPr>
          <p:spPr bwMode="auto">
            <a:xfrm>
              <a:off x="4563025" y="2364055"/>
              <a:ext cx="866847" cy="547007"/>
            </a:xfrm>
            <a:prstGeom prst="roundRect">
              <a:avLst>
                <a:gd name="adj" fmla="val 34035"/>
              </a:avLst>
            </a:prstGeom>
            <a:solidFill>
              <a:srgbClr val="FFC000"/>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70" name="Rounded Rectangle 169"/>
            <p:cNvSpPr/>
            <p:nvPr/>
          </p:nvSpPr>
          <p:spPr bwMode="auto">
            <a:xfrm>
              <a:off x="4449014" y="2431471"/>
              <a:ext cx="866847" cy="547007"/>
            </a:xfrm>
            <a:prstGeom prst="roundRect">
              <a:avLst>
                <a:gd name="adj" fmla="val 34035"/>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73" name="Rounded Rectangle 172"/>
            <p:cNvSpPr/>
            <p:nvPr/>
          </p:nvSpPr>
          <p:spPr bwMode="auto">
            <a:xfrm>
              <a:off x="4372813" y="2507671"/>
              <a:ext cx="866847" cy="547007"/>
            </a:xfrm>
            <a:prstGeom prst="roundRect">
              <a:avLst>
                <a:gd name="adj" fmla="val 34035"/>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74" name="Rounded Rectangle 173"/>
            <p:cNvSpPr/>
            <p:nvPr/>
          </p:nvSpPr>
          <p:spPr bwMode="auto">
            <a:xfrm>
              <a:off x="4291743" y="2585726"/>
              <a:ext cx="866847" cy="547007"/>
            </a:xfrm>
            <a:prstGeom prst="roundRect">
              <a:avLst>
                <a:gd name="adj" fmla="val 34035"/>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202" name="Group 201"/>
          <p:cNvGrpSpPr/>
          <p:nvPr/>
        </p:nvGrpSpPr>
        <p:grpSpPr>
          <a:xfrm>
            <a:off x="1313272" y="5477097"/>
            <a:ext cx="6602419" cy="1361995"/>
            <a:chOff x="1283554" y="5370190"/>
            <a:chExt cx="6473547" cy="1335410"/>
          </a:xfrm>
        </p:grpSpPr>
        <p:grpSp>
          <p:nvGrpSpPr>
            <p:cNvPr id="203" name="Group 202"/>
            <p:cNvGrpSpPr/>
            <p:nvPr/>
          </p:nvGrpSpPr>
          <p:grpSpPr>
            <a:xfrm>
              <a:off x="2727901" y="5400020"/>
              <a:ext cx="1447800" cy="1229380"/>
              <a:chOff x="3656012" y="5105400"/>
              <a:chExt cx="1447800" cy="1229380"/>
            </a:xfrm>
          </p:grpSpPr>
          <p:pic>
            <p:nvPicPr>
              <p:cNvPr id="218" name="Picture 2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219" name="Picture 2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220" name="Picture 2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nvGrpSpPr>
            <p:cNvPr id="204" name="Group 203"/>
            <p:cNvGrpSpPr/>
            <p:nvPr/>
          </p:nvGrpSpPr>
          <p:grpSpPr>
            <a:xfrm>
              <a:off x="6309301" y="5476220"/>
              <a:ext cx="1447800" cy="1229380"/>
              <a:chOff x="3656012" y="5105400"/>
              <a:chExt cx="1447800" cy="1229380"/>
            </a:xfrm>
          </p:grpSpPr>
          <p:pic>
            <p:nvPicPr>
              <p:cNvPr id="215" name="Picture 2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216" name="Picture 2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217" name="Picture 2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nvGrpSpPr>
            <p:cNvPr id="205" name="Group 204"/>
            <p:cNvGrpSpPr/>
            <p:nvPr/>
          </p:nvGrpSpPr>
          <p:grpSpPr>
            <a:xfrm>
              <a:off x="4251901" y="5370190"/>
              <a:ext cx="1871508" cy="1335410"/>
              <a:chOff x="5934693" y="5146115"/>
              <a:chExt cx="1871508" cy="1335410"/>
            </a:xfrm>
          </p:grpSpPr>
          <p:grpSp>
            <p:nvGrpSpPr>
              <p:cNvPr id="207" name="Group 206"/>
              <p:cNvGrpSpPr/>
              <p:nvPr/>
            </p:nvGrpSpPr>
            <p:grpSpPr>
              <a:xfrm>
                <a:off x="5934693" y="5146115"/>
                <a:ext cx="1447800" cy="1229380"/>
                <a:chOff x="3656012" y="5105400"/>
                <a:chExt cx="1447800" cy="1229380"/>
              </a:xfrm>
            </p:grpSpPr>
            <p:pic>
              <p:nvPicPr>
                <p:cNvPr id="212" name="Picture 2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213" name="Picture 2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214" name="Picture 2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nvGrpSpPr>
              <p:cNvPr id="208" name="Group 207"/>
              <p:cNvGrpSpPr/>
              <p:nvPr/>
            </p:nvGrpSpPr>
            <p:grpSpPr>
              <a:xfrm>
                <a:off x="6358401" y="5252145"/>
                <a:ext cx="1447800" cy="1229380"/>
                <a:chOff x="3656012" y="5105400"/>
                <a:chExt cx="1447800" cy="1229380"/>
              </a:xfrm>
            </p:grpSpPr>
            <p:pic>
              <p:nvPicPr>
                <p:cNvPr id="209" name="Picture 20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210" name="Picture 20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211" name="Picture 2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sp>
          <p:nvSpPr>
            <p:cNvPr id="206" name="TextBox 205"/>
            <p:cNvSpPr txBox="1"/>
            <p:nvPr/>
          </p:nvSpPr>
          <p:spPr>
            <a:xfrm>
              <a:off x="1283554" y="5643248"/>
              <a:ext cx="1291947" cy="636713"/>
            </a:xfrm>
            <a:prstGeom prst="rect">
              <a:avLst/>
            </a:prstGeom>
            <a:noFill/>
          </p:spPr>
          <p:txBody>
            <a:bodyPr wrap="square" lIns="93260" tIns="93260" rIns="93260" bIns="93260" rtlCol="0">
              <a:spAutoFit/>
            </a:bodyPr>
            <a:lstStyle/>
            <a:p>
              <a:pPr>
                <a:lnSpc>
                  <a:spcPct val="90000"/>
                </a:lnSpc>
                <a:spcBef>
                  <a:spcPct val="20000"/>
                </a:spcBef>
                <a:buSzPct val="90000"/>
              </a:pPr>
              <a:r>
                <a:rPr lang="en-US" sz="1632" b="1" dirty="0">
                  <a:solidFill>
                    <a:schemeClr val="tx1">
                      <a:alpha val="99000"/>
                    </a:schemeClr>
                  </a:solidFill>
                </a:rPr>
                <a:t>REMOTE SERVERS</a:t>
              </a:r>
            </a:p>
          </p:txBody>
        </p:sp>
      </p:grpSp>
    </p:spTree>
    <p:extLst>
      <p:ext uri="{BB962C8B-B14F-4D97-AF65-F5344CB8AC3E}">
        <p14:creationId xmlns:p14="http://schemas.microsoft.com/office/powerpoint/2010/main" val="3189903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par>
                                <p:cTn id="8" presetID="1" presetClass="exit" presetSubtype="0" fill="hold" nodeType="withEffect">
                                  <p:stCondLst>
                                    <p:cond delay="0"/>
                                  </p:stCondLst>
                                  <p:childTnLst>
                                    <p:set>
                                      <p:cBhvr>
                                        <p:cTn id="9" dur="1" fill="hold">
                                          <p:stCondLst>
                                            <p:cond delay="0"/>
                                          </p:stCondLst>
                                        </p:cTn>
                                        <p:tgtEl>
                                          <p:spTgt spid="20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2"/>
                                        </p:tgtEl>
                                        <p:attrNameLst>
                                          <p:attrName>style.visibility</p:attrName>
                                        </p:attrNameLst>
                                      </p:cBhvr>
                                      <p:to>
                                        <p:strVal val="visible"/>
                                      </p:to>
                                    </p:set>
                                    <p:animEffect transition="in" filter="fade">
                                      <p:cBhvr>
                                        <p:cTn id="19" dur="500"/>
                                        <p:tgtEl>
                                          <p:spTgt spid="18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4"/>
                                        </p:tgtEl>
                                        <p:attrNameLst>
                                          <p:attrName>style.visibility</p:attrName>
                                        </p:attrNameLst>
                                      </p:cBhvr>
                                      <p:to>
                                        <p:strVal val="visible"/>
                                      </p:to>
                                    </p:set>
                                    <p:animEffect transition="in" filter="fade">
                                      <p:cBhvr>
                                        <p:cTn id="24" dur="500"/>
                                        <p:tgtEl>
                                          <p:spTgt spid="184"/>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178"/>
          <p:cNvSpPr/>
          <p:nvPr/>
        </p:nvSpPr>
        <p:spPr bwMode="auto">
          <a:xfrm>
            <a:off x="2502" y="5284752"/>
            <a:ext cx="12431473" cy="1709773"/>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31948" y="233150"/>
            <a:ext cx="11370961" cy="452021"/>
          </a:xfrm>
        </p:spPr>
        <p:txBody>
          <a:bodyPr/>
          <a:lstStyle/>
          <a:p>
            <a:r>
              <a:rPr lang="en-US" sz="3264" dirty="0"/>
              <a:t>Server </a:t>
            </a:r>
            <a:r>
              <a:rPr lang="en-US" sz="3264" dirty="0" smtClean="0"/>
              <a:t>Manager: Customization concepts</a:t>
            </a:r>
            <a:endParaRPr lang="en-US" sz="3264" dirty="0"/>
          </a:p>
        </p:txBody>
      </p:sp>
      <p:sp>
        <p:nvSpPr>
          <p:cNvPr id="5" name="Flowchart: Magnetic Disk 4"/>
          <p:cNvSpPr/>
          <p:nvPr/>
        </p:nvSpPr>
        <p:spPr bwMode="auto">
          <a:xfrm>
            <a:off x="5130200" y="3837765"/>
            <a:ext cx="1172420" cy="845917"/>
          </a:xfrm>
          <a:prstGeom prst="flowChartMagneticDisk">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Inventory</a:t>
            </a:r>
          </a:p>
        </p:txBody>
      </p:sp>
      <p:sp>
        <p:nvSpPr>
          <p:cNvPr id="6" name="Flowchart: Magnetic Disk 5"/>
          <p:cNvSpPr/>
          <p:nvPr/>
        </p:nvSpPr>
        <p:spPr bwMode="auto">
          <a:xfrm>
            <a:off x="6807117" y="3388495"/>
            <a:ext cx="1509478" cy="1567331"/>
          </a:xfrm>
          <a:prstGeom prst="flowChartMagneticDisk">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
            </a:r>
            <a:br>
              <a:rPr lang="en-US" sz="1428" dirty="0">
                <a:solidFill>
                  <a:srgbClr val="FFFFFF">
                    <a:alpha val="98824"/>
                  </a:srgbClr>
                </a:solidFill>
                <a:latin typeface="Segoe UI" pitchFamily="34" charset="0"/>
                <a:ea typeface="Segoe UI" pitchFamily="34" charset="0"/>
                <a:cs typeface="Segoe UI" pitchFamily="34" charset="0"/>
              </a:rPr>
            </a:br>
            <a:r>
              <a:rPr lang="en-US" sz="1428" dirty="0">
                <a:solidFill>
                  <a:srgbClr val="FFFFFF">
                    <a:alpha val="98824"/>
                  </a:srgbClr>
                </a:solidFill>
                <a:latin typeface="Segoe UI" pitchFamily="34" charset="0"/>
                <a:ea typeface="Segoe UI" pitchFamily="34" charset="0"/>
                <a:cs typeface="Segoe UI" pitchFamily="34" charset="0"/>
              </a:rPr>
              <a:t>Events</a:t>
            </a:r>
            <a:br>
              <a:rPr lang="en-US" sz="1428" dirty="0">
                <a:solidFill>
                  <a:srgbClr val="FFFFFF">
                    <a:alpha val="98824"/>
                  </a:srgbClr>
                </a:solidFill>
                <a:latin typeface="Segoe UI" pitchFamily="34" charset="0"/>
                <a:ea typeface="Segoe UI" pitchFamily="34" charset="0"/>
                <a:cs typeface="Segoe UI" pitchFamily="34" charset="0"/>
              </a:rPr>
            </a:br>
            <a:r>
              <a:rPr lang="en-US" sz="1428" dirty="0">
                <a:solidFill>
                  <a:srgbClr val="FFFFFF">
                    <a:alpha val="98824"/>
                  </a:srgbClr>
                </a:solidFill>
                <a:latin typeface="Segoe UI" pitchFamily="34" charset="0"/>
                <a:ea typeface="Segoe UI" pitchFamily="34" charset="0"/>
                <a:cs typeface="Segoe UI" pitchFamily="34" charset="0"/>
              </a:rPr>
              <a:t>Services</a:t>
            </a:r>
            <a:br>
              <a:rPr lang="en-US" sz="1428" dirty="0">
                <a:solidFill>
                  <a:srgbClr val="FFFFFF">
                    <a:alpha val="98824"/>
                  </a:srgbClr>
                </a:solidFill>
                <a:latin typeface="Segoe UI" pitchFamily="34" charset="0"/>
                <a:ea typeface="Segoe UI" pitchFamily="34" charset="0"/>
                <a:cs typeface="Segoe UI" pitchFamily="34" charset="0"/>
              </a:rPr>
            </a:br>
            <a:r>
              <a:rPr lang="en-US" sz="1428" dirty="0">
                <a:solidFill>
                  <a:srgbClr val="FFFFFF">
                    <a:alpha val="98824"/>
                  </a:srgbClr>
                </a:solidFill>
                <a:latin typeface="Segoe UI" pitchFamily="34" charset="0"/>
                <a:ea typeface="Segoe UI" pitchFamily="34" charset="0"/>
                <a:cs typeface="Segoe UI" pitchFamily="34" charset="0"/>
              </a:rPr>
              <a:t>Performance</a:t>
            </a:r>
            <a:br>
              <a:rPr lang="en-US" sz="1428" dirty="0">
                <a:solidFill>
                  <a:srgbClr val="FFFFFF">
                    <a:alpha val="98824"/>
                  </a:srgbClr>
                </a:solidFill>
                <a:latin typeface="Segoe UI" pitchFamily="34" charset="0"/>
                <a:ea typeface="Segoe UI" pitchFamily="34" charset="0"/>
                <a:cs typeface="Segoe UI" pitchFamily="34" charset="0"/>
              </a:rPr>
            </a:br>
            <a:r>
              <a:rPr lang="en-US" sz="1428" dirty="0">
                <a:solidFill>
                  <a:srgbClr val="FFFFFF">
                    <a:alpha val="98824"/>
                  </a:srgbClr>
                </a:solidFill>
                <a:latin typeface="Segoe UI" pitchFamily="34" charset="0"/>
                <a:ea typeface="Segoe UI" pitchFamily="34" charset="0"/>
                <a:cs typeface="Segoe UI" pitchFamily="34" charset="0"/>
              </a:rPr>
              <a:t>BPA</a:t>
            </a:r>
          </a:p>
        </p:txBody>
      </p:sp>
      <p:grpSp>
        <p:nvGrpSpPr>
          <p:cNvPr id="185" name="Group 184"/>
          <p:cNvGrpSpPr/>
          <p:nvPr/>
        </p:nvGrpSpPr>
        <p:grpSpPr>
          <a:xfrm>
            <a:off x="1311608" y="5477096"/>
            <a:ext cx="6602419" cy="1361995"/>
            <a:chOff x="1283554" y="5370190"/>
            <a:chExt cx="6473547" cy="1335410"/>
          </a:xfrm>
        </p:grpSpPr>
        <p:grpSp>
          <p:nvGrpSpPr>
            <p:cNvPr id="22" name="Group 21"/>
            <p:cNvGrpSpPr/>
            <p:nvPr/>
          </p:nvGrpSpPr>
          <p:grpSpPr>
            <a:xfrm>
              <a:off x="2727901" y="5400020"/>
              <a:ext cx="1447800" cy="1229380"/>
              <a:chOff x="3656012" y="5105400"/>
              <a:chExt cx="1447800" cy="122938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20" name="Picture 19"/>
              <p:cNvPicPr>
                <a:picLocks noChangeAspect="1"/>
              </p:cNvPicPr>
              <p:nvPr/>
            </p:nvPicPr>
            <p:blipFill>
              <a:blip r:embed="rId3">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21" name="Picture 20"/>
              <p:cNvPicPr>
                <a:picLocks noChangeAspect="1"/>
              </p:cNvPicPr>
              <p:nvPr/>
            </p:nvPicPr>
            <p:blipFill>
              <a:blip r:embed="rId3">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nvGrpSpPr>
            <p:cNvPr id="23" name="Group 22"/>
            <p:cNvGrpSpPr/>
            <p:nvPr/>
          </p:nvGrpSpPr>
          <p:grpSpPr>
            <a:xfrm>
              <a:off x="6309301" y="5476220"/>
              <a:ext cx="1447800" cy="1229380"/>
              <a:chOff x="3656012" y="5105400"/>
              <a:chExt cx="1447800" cy="122938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25" name="Picture 24"/>
              <p:cNvPicPr>
                <a:picLocks noChangeAspect="1"/>
              </p:cNvPicPr>
              <p:nvPr/>
            </p:nvPicPr>
            <p:blipFill>
              <a:blip r:embed="rId3">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nvGrpSpPr>
            <p:cNvPr id="35" name="Group 34"/>
            <p:cNvGrpSpPr/>
            <p:nvPr/>
          </p:nvGrpSpPr>
          <p:grpSpPr>
            <a:xfrm>
              <a:off x="4251901" y="5370190"/>
              <a:ext cx="1871508" cy="1335410"/>
              <a:chOff x="5934693" y="5146115"/>
              <a:chExt cx="1871508" cy="1335410"/>
            </a:xfrm>
          </p:grpSpPr>
          <p:grpSp>
            <p:nvGrpSpPr>
              <p:cNvPr id="27" name="Group 26"/>
              <p:cNvGrpSpPr/>
              <p:nvPr/>
            </p:nvGrpSpPr>
            <p:grpSpPr>
              <a:xfrm>
                <a:off x="5934693" y="5146115"/>
                <a:ext cx="1447800" cy="1229380"/>
                <a:chOff x="3656012" y="5105400"/>
                <a:chExt cx="1447800" cy="122938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30" name="Picture 29"/>
                <p:cNvPicPr>
                  <a:picLocks noChangeAspect="1"/>
                </p:cNvPicPr>
                <p:nvPr/>
              </p:nvPicPr>
              <p:blipFill>
                <a:blip r:embed="rId3">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nvGrpSpPr>
              <p:cNvPr id="31" name="Group 30"/>
              <p:cNvGrpSpPr/>
              <p:nvPr/>
            </p:nvGrpSpPr>
            <p:grpSpPr>
              <a:xfrm>
                <a:off x="6358401" y="5252145"/>
                <a:ext cx="1447800" cy="1229380"/>
                <a:chOff x="3656012" y="5105400"/>
                <a:chExt cx="1447800" cy="1229380"/>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12" y="5257800"/>
                  <a:ext cx="857106" cy="1076980"/>
                </a:xfrm>
                <a:prstGeom prst="rect">
                  <a:avLst/>
                </a:prstGeom>
              </p:spPr>
            </p:pic>
            <p:pic>
              <p:nvPicPr>
                <p:cNvPr id="33" name="Picture 32"/>
                <p:cNvPicPr>
                  <a:picLocks noChangeAspect="1"/>
                </p:cNvPicPr>
                <p:nvPr/>
              </p:nvPicPr>
              <p:blipFill>
                <a:blip r:embed="rId3">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3960812" y="5181600"/>
                  <a:ext cx="857106" cy="1076980"/>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706" y="5105400"/>
                  <a:ext cx="857106" cy="1076980"/>
                </a:xfrm>
                <a:prstGeom prst="rect">
                  <a:avLst/>
                </a:prstGeom>
              </p:spPr>
            </p:pic>
          </p:grpSp>
        </p:grpSp>
        <p:sp>
          <p:nvSpPr>
            <p:cNvPr id="81" name="TextBox 80"/>
            <p:cNvSpPr txBox="1"/>
            <p:nvPr/>
          </p:nvSpPr>
          <p:spPr>
            <a:xfrm>
              <a:off x="1283554" y="5643248"/>
              <a:ext cx="1291947" cy="636713"/>
            </a:xfrm>
            <a:prstGeom prst="rect">
              <a:avLst/>
            </a:prstGeom>
            <a:noFill/>
          </p:spPr>
          <p:txBody>
            <a:bodyPr wrap="square" lIns="93260" tIns="93260" rIns="93260" bIns="93260" rtlCol="0">
              <a:spAutoFit/>
            </a:bodyPr>
            <a:lstStyle/>
            <a:p>
              <a:pPr>
                <a:lnSpc>
                  <a:spcPct val="90000"/>
                </a:lnSpc>
                <a:spcBef>
                  <a:spcPct val="20000"/>
                </a:spcBef>
                <a:buSzPct val="90000"/>
              </a:pPr>
              <a:r>
                <a:rPr lang="en-US" sz="1632" b="1" dirty="0">
                  <a:solidFill>
                    <a:schemeClr val="bg1">
                      <a:alpha val="99000"/>
                    </a:schemeClr>
                  </a:solidFill>
                </a:rPr>
                <a:t>REMOTE SERVERS</a:t>
              </a:r>
            </a:p>
          </p:txBody>
        </p:sp>
      </p:grpSp>
      <p:grpSp>
        <p:nvGrpSpPr>
          <p:cNvPr id="182" name="Group 181"/>
          <p:cNvGrpSpPr/>
          <p:nvPr/>
        </p:nvGrpSpPr>
        <p:grpSpPr>
          <a:xfrm>
            <a:off x="2946606" y="1726382"/>
            <a:ext cx="5914008" cy="1567861"/>
            <a:chOff x="2886639" y="1692686"/>
            <a:chExt cx="5798573" cy="1537258"/>
          </a:xfrm>
        </p:grpSpPr>
        <p:cxnSp>
          <p:nvCxnSpPr>
            <p:cNvPr id="38" name="Straight Connector 37"/>
            <p:cNvCxnSpPr/>
            <p:nvPr/>
          </p:nvCxnSpPr>
          <p:spPr>
            <a:xfrm>
              <a:off x="2886639" y="3200400"/>
              <a:ext cx="5798573" cy="0"/>
            </a:xfrm>
            <a:prstGeom prst="line">
              <a:avLst/>
            </a:prstGeom>
            <a:ln w="3175">
              <a:solidFill>
                <a:schemeClr val="bg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81" name="Group 180"/>
            <p:cNvGrpSpPr/>
            <p:nvPr/>
          </p:nvGrpSpPr>
          <p:grpSpPr>
            <a:xfrm>
              <a:off x="4139343" y="1692686"/>
              <a:ext cx="2717069" cy="1353705"/>
              <a:chOff x="4139343" y="1692686"/>
              <a:chExt cx="2717069" cy="1353705"/>
            </a:xfrm>
          </p:grpSpPr>
          <p:sp>
            <p:nvSpPr>
              <p:cNvPr id="62" name="Rounded Rectangle 61"/>
              <p:cNvSpPr/>
              <p:nvPr/>
            </p:nvSpPr>
            <p:spPr bwMode="auto">
              <a:xfrm>
                <a:off x="4567896" y="2057400"/>
                <a:ext cx="866847" cy="547007"/>
              </a:xfrm>
              <a:prstGeom prst="roundRect">
                <a:avLst>
                  <a:gd name="adj" fmla="val 34035"/>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63" name="Rounded Rectangle 62"/>
              <p:cNvSpPr/>
              <p:nvPr/>
            </p:nvSpPr>
            <p:spPr bwMode="auto">
              <a:xfrm>
                <a:off x="4491695" y="2133600"/>
                <a:ext cx="866847" cy="547007"/>
              </a:xfrm>
              <a:prstGeom prst="roundRect">
                <a:avLst>
                  <a:gd name="adj" fmla="val 34035"/>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64" name="Rounded Rectangle 63"/>
              <p:cNvSpPr/>
              <p:nvPr/>
            </p:nvSpPr>
            <p:spPr bwMode="auto">
              <a:xfrm>
                <a:off x="4410625" y="2211655"/>
                <a:ext cx="866847" cy="547007"/>
              </a:xfrm>
              <a:prstGeom prst="roundRect">
                <a:avLst>
                  <a:gd name="adj" fmla="val 34035"/>
                </a:avLst>
              </a:prstGeom>
              <a:solidFill>
                <a:srgbClr val="F6AE1E"/>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65" name="Rounded Rectangle 64"/>
              <p:cNvSpPr/>
              <p:nvPr/>
            </p:nvSpPr>
            <p:spPr bwMode="auto">
              <a:xfrm>
                <a:off x="4296614" y="2279071"/>
                <a:ext cx="866847" cy="547007"/>
              </a:xfrm>
              <a:prstGeom prst="roundRect">
                <a:avLst>
                  <a:gd name="adj" fmla="val 34035"/>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66" name="Rounded Rectangle 65"/>
              <p:cNvSpPr/>
              <p:nvPr/>
            </p:nvSpPr>
            <p:spPr bwMode="auto">
              <a:xfrm>
                <a:off x="4220413" y="2355271"/>
                <a:ext cx="866847" cy="547007"/>
              </a:xfrm>
              <a:prstGeom prst="roundRect">
                <a:avLst>
                  <a:gd name="adj" fmla="val 34035"/>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67" name="Rounded Rectangle 66"/>
              <p:cNvSpPr/>
              <p:nvPr/>
            </p:nvSpPr>
            <p:spPr bwMode="auto">
              <a:xfrm>
                <a:off x="4139343" y="2433326"/>
                <a:ext cx="866847" cy="547007"/>
              </a:xfrm>
              <a:prstGeom prst="roundRect">
                <a:avLst>
                  <a:gd name="adj" fmla="val 34035"/>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80" name="Rounded Rectangle 79"/>
              <p:cNvSpPr/>
              <p:nvPr/>
            </p:nvSpPr>
            <p:spPr bwMode="auto">
              <a:xfrm>
                <a:off x="5615790" y="2499384"/>
                <a:ext cx="866847" cy="547007"/>
              </a:xfrm>
              <a:prstGeom prst="roundRect">
                <a:avLst>
                  <a:gd name="adj" fmla="val 34035"/>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21" name="TextBox 120"/>
              <p:cNvSpPr txBox="1"/>
              <p:nvPr/>
            </p:nvSpPr>
            <p:spPr>
              <a:xfrm>
                <a:off x="4532438" y="1692686"/>
                <a:ext cx="947504" cy="382412"/>
              </a:xfrm>
              <a:prstGeom prst="rect">
                <a:avLst/>
              </a:prstGeom>
              <a:noFill/>
            </p:spPr>
            <p:txBody>
              <a:bodyPr wrap="square" lIns="93260" tIns="93260" rIns="93260" bIns="93260" rtlCol="0">
                <a:spAutoFit/>
              </a:bodyPr>
              <a:lstStyle/>
              <a:p>
                <a:pPr>
                  <a:lnSpc>
                    <a:spcPct val="90000"/>
                  </a:lnSpc>
                  <a:spcBef>
                    <a:spcPct val="20000"/>
                  </a:spcBef>
                  <a:buSzPct val="90000"/>
                </a:pPr>
                <a:r>
                  <a:rPr lang="en-US" sz="1428" dirty="0">
                    <a:solidFill>
                      <a:schemeClr val="tx1">
                        <a:alpha val="99000"/>
                      </a:schemeClr>
                    </a:solidFill>
                  </a:rPr>
                  <a:t>Roles</a:t>
                </a:r>
              </a:p>
            </p:txBody>
          </p:sp>
          <p:sp>
            <p:nvSpPr>
              <p:cNvPr id="122" name="TextBox 121"/>
              <p:cNvSpPr txBox="1"/>
              <p:nvPr/>
            </p:nvSpPr>
            <p:spPr>
              <a:xfrm>
                <a:off x="5651661" y="2071251"/>
                <a:ext cx="1204751" cy="382412"/>
              </a:xfrm>
              <a:prstGeom prst="rect">
                <a:avLst/>
              </a:prstGeom>
              <a:noFill/>
            </p:spPr>
            <p:txBody>
              <a:bodyPr wrap="square" lIns="93260" tIns="93260" rIns="93260" bIns="93260" rtlCol="0">
                <a:spAutoFit/>
              </a:bodyPr>
              <a:lstStyle/>
              <a:p>
                <a:pPr>
                  <a:lnSpc>
                    <a:spcPct val="90000"/>
                  </a:lnSpc>
                  <a:spcBef>
                    <a:spcPct val="20000"/>
                  </a:spcBef>
                  <a:buSzPct val="90000"/>
                </a:pPr>
                <a:r>
                  <a:rPr lang="en-US" sz="1428" dirty="0">
                    <a:solidFill>
                      <a:schemeClr val="tx1">
                        <a:alpha val="99000"/>
                      </a:schemeClr>
                    </a:solidFill>
                  </a:rPr>
                  <a:t>All Servers</a:t>
                </a:r>
              </a:p>
            </p:txBody>
          </p:sp>
        </p:grpSp>
        <p:sp>
          <p:nvSpPr>
            <p:cNvPr id="123" name="TextBox 122"/>
            <p:cNvSpPr txBox="1"/>
            <p:nvPr/>
          </p:nvSpPr>
          <p:spPr>
            <a:xfrm>
              <a:off x="2886639" y="2819254"/>
              <a:ext cx="1091935" cy="410690"/>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632" b="1" dirty="0">
                  <a:solidFill>
                    <a:schemeClr val="tx1">
                      <a:alpha val="99000"/>
                    </a:schemeClr>
                  </a:solidFill>
                </a:rPr>
                <a:t>GROUPS</a:t>
              </a:r>
            </a:p>
          </p:txBody>
        </p:sp>
      </p:grpSp>
      <p:grpSp>
        <p:nvGrpSpPr>
          <p:cNvPr id="180" name="Group 179"/>
          <p:cNvGrpSpPr/>
          <p:nvPr/>
        </p:nvGrpSpPr>
        <p:grpSpPr>
          <a:xfrm>
            <a:off x="6910652" y="1747648"/>
            <a:ext cx="1128838" cy="1289325"/>
            <a:chOff x="6773312" y="1713536"/>
            <a:chExt cx="1106804" cy="1264159"/>
          </a:xfrm>
          <a:solidFill>
            <a:schemeClr val="accent6"/>
          </a:solidFill>
        </p:grpSpPr>
        <p:sp>
          <p:nvSpPr>
            <p:cNvPr id="132" name="Rounded Rectangle 131"/>
            <p:cNvSpPr/>
            <p:nvPr/>
          </p:nvSpPr>
          <p:spPr bwMode="auto">
            <a:xfrm>
              <a:off x="6930583" y="2276433"/>
              <a:ext cx="866847" cy="547007"/>
            </a:xfrm>
            <a:prstGeom prst="roundRect">
              <a:avLst>
                <a:gd name="adj" fmla="val 34035"/>
              </a:avLst>
            </a:prstGeom>
            <a:grp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33" name="Rounded Rectangle 132"/>
            <p:cNvSpPr/>
            <p:nvPr/>
          </p:nvSpPr>
          <p:spPr bwMode="auto">
            <a:xfrm>
              <a:off x="6854382" y="2352633"/>
              <a:ext cx="866847" cy="547007"/>
            </a:xfrm>
            <a:prstGeom prst="roundRect">
              <a:avLst>
                <a:gd name="adj" fmla="val 34035"/>
              </a:avLst>
            </a:prstGeom>
            <a:grp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34" name="Rounded Rectangle 133"/>
            <p:cNvSpPr/>
            <p:nvPr/>
          </p:nvSpPr>
          <p:spPr bwMode="auto">
            <a:xfrm>
              <a:off x="6773312" y="2430688"/>
              <a:ext cx="866847" cy="547007"/>
            </a:xfrm>
            <a:prstGeom prst="roundRect">
              <a:avLst>
                <a:gd name="adj" fmla="val 34035"/>
              </a:avLst>
            </a:prstGeom>
            <a:grp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35" name="TextBox 134"/>
            <p:cNvSpPr txBox="1"/>
            <p:nvPr/>
          </p:nvSpPr>
          <p:spPr>
            <a:xfrm>
              <a:off x="6932612" y="1713536"/>
              <a:ext cx="947504" cy="580159"/>
            </a:xfrm>
            <a:prstGeom prst="rect">
              <a:avLst/>
            </a:prstGeom>
            <a:noFill/>
          </p:spPr>
          <p:txBody>
            <a:bodyPr wrap="square" lIns="93260" tIns="93260" rIns="93260" bIns="93260" rtlCol="0">
              <a:spAutoFit/>
            </a:bodyPr>
            <a:lstStyle/>
            <a:p>
              <a:pPr>
                <a:lnSpc>
                  <a:spcPct val="90000"/>
                </a:lnSpc>
                <a:spcBef>
                  <a:spcPct val="20000"/>
                </a:spcBef>
                <a:buSzPct val="90000"/>
              </a:pPr>
              <a:r>
                <a:rPr lang="en-US" sz="1428" dirty="0">
                  <a:solidFill>
                    <a:schemeClr val="tx1">
                      <a:alpha val="99000"/>
                    </a:schemeClr>
                  </a:solidFill>
                </a:rPr>
                <a:t>User Custom </a:t>
              </a:r>
            </a:p>
          </p:txBody>
        </p:sp>
      </p:grpSp>
      <p:grpSp>
        <p:nvGrpSpPr>
          <p:cNvPr id="157" name="Group 156"/>
          <p:cNvGrpSpPr/>
          <p:nvPr/>
        </p:nvGrpSpPr>
        <p:grpSpPr>
          <a:xfrm>
            <a:off x="1808331" y="2594160"/>
            <a:ext cx="908531" cy="1113263"/>
            <a:chOff x="2431645" y="3642554"/>
            <a:chExt cx="1040105" cy="1266863"/>
          </a:xfrm>
        </p:grpSpPr>
        <p:grpSp>
          <p:nvGrpSpPr>
            <p:cNvPr id="141" name="Group 140"/>
            <p:cNvGrpSpPr/>
            <p:nvPr/>
          </p:nvGrpSpPr>
          <p:grpSpPr>
            <a:xfrm>
              <a:off x="2580952" y="3642554"/>
              <a:ext cx="890798" cy="1170041"/>
              <a:chOff x="1165014" y="2618013"/>
              <a:chExt cx="1247463" cy="1338077"/>
            </a:xfrm>
          </p:grpSpPr>
          <p:sp>
            <p:nvSpPr>
              <p:cNvPr id="142" name="Rectangle 141"/>
              <p:cNvSpPr/>
              <p:nvPr/>
            </p:nvSpPr>
            <p:spPr bwMode="auto">
              <a:xfrm>
                <a:off x="1165014" y="2618013"/>
                <a:ext cx="1247463" cy="13380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43" name="Rounded Rectangle 142"/>
              <p:cNvSpPr/>
              <p:nvPr/>
            </p:nvSpPr>
            <p:spPr bwMode="auto">
              <a:xfrm>
                <a:off x="1233514" y="2682902"/>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44" name="Rounded Rectangle 143"/>
              <p:cNvSpPr/>
              <p:nvPr/>
            </p:nvSpPr>
            <p:spPr bwMode="auto">
              <a:xfrm>
                <a:off x="1220858" y="3096511"/>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45" name="Rounded Rectangle 144"/>
              <p:cNvSpPr/>
              <p:nvPr/>
            </p:nvSpPr>
            <p:spPr bwMode="auto">
              <a:xfrm>
                <a:off x="1218719" y="3507638"/>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147" name="Group 146"/>
            <p:cNvGrpSpPr/>
            <p:nvPr/>
          </p:nvGrpSpPr>
          <p:grpSpPr>
            <a:xfrm>
              <a:off x="2504864" y="3747085"/>
              <a:ext cx="890798" cy="1063674"/>
              <a:chOff x="1165014" y="2618013"/>
              <a:chExt cx="1247463" cy="1338077"/>
            </a:xfrm>
          </p:grpSpPr>
          <p:sp>
            <p:nvSpPr>
              <p:cNvPr id="148" name="Rectangle 147"/>
              <p:cNvSpPr/>
              <p:nvPr/>
            </p:nvSpPr>
            <p:spPr bwMode="auto">
              <a:xfrm>
                <a:off x="1165014" y="2618013"/>
                <a:ext cx="1247463" cy="13380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49" name="Rounded Rectangle 148"/>
              <p:cNvSpPr/>
              <p:nvPr/>
            </p:nvSpPr>
            <p:spPr bwMode="auto">
              <a:xfrm>
                <a:off x="1233514" y="2682902"/>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50" name="Rounded Rectangle 149"/>
              <p:cNvSpPr/>
              <p:nvPr/>
            </p:nvSpPr>
            <p:spPr bwMode="auto">
              <a:xfrm>
                <a:off x="1220858" y="3096511"/>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51" name="Rounded Rectangle 150"/>
              <p:cNvSpPr/>
              <p:nvPr/>
            </p:nvSpPr>
            <p:spPr bwMode="auto">
              <a:xfrm>
                <a:off x="1218719" y="3507638"/>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152" name="Group 151"/>
            <p:cNvGrpSpPr/>
            <p:nvPr/>
          </p:nvGrpSpPr>
          <p:grpSpPr>
            <a:xfrm>
              <a:off x="2431645" y="3845743"/>
              <a:ext cx="890798" cy="1063674"/>
              <a:chOff x="1165014" y="2618013"/>
              <a:chExt cx="1247463" cy="1338077"/>
            </a:xfrm>
          </p:grpSpPr>
          <p:sp>
            <p:nvSpPr>
              <p:cNvPr id="153" name="Rectangle 152"/>
              <p:cNvSpPr/>
              <p:nvPr/>
            </p:nvSpPr>
            <p:spPr bwMode="auto">
              <a:xfrm>
                <a:off x="1165014" y="2618013"/>
                <a:ext cx="1247463" cy="13380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54" name="Rounded Rectangle 153"/>
              <p:cNvSpPr/>
              <p:nvPr/>
            </p:nvSpPr>
            <p:spPr bwMode="auto">
              <a:xfrm>
                <a:off x="1233514" y="2682902"/>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55" name="Rounded Rectangle 154"/>
              <p:cNvSpPr/>
              <p:nvPr/>
            </p:nvSpPr>
            <p:spPr bwMode="auto">
              <a:xfrm>
                <a:off x="1220858" y="3096511"/>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56" name="Rounded Rectangle 155"/>
              <p:cNvSpPr/>
              <p:nvPr/>
            </p:nvSpPr>
            <p:spPr bwMode="auto">
              <a:xfrm>
                <a:off x="1218719" y="3507638"/>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sp>
        <p:nvSpPr>
          <p:cNvPr id="43" name="Rectangle 42"/>
          <p:cNvSpPr/>
          <p:nvPr/>
        </p:nvSpPr>
        <p:spPr bwMode="auto">
          <a:xfrm>
            <a:off x="363672" y="1357902"/>
            <a:ext cx="718019" cy="2884737"/>
          </a:xfrm>
          <a:prstGeom prst="rect">
            <a:avLst/>
          </a:prstGeom>
          <a:solidFill>
            <a:schemeClr val="tx2">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44" name="Rectangle 43"/>
          <p:cNvSpPr/>
          <p:nvPr/>
        </p:nvSpPr>
        <p:spPr bwMode="auto">
          <a:xfrm>
            <a:off x="368024" y="1468042"/>
            <a:ext cx="710910" cy="164013"/>
          </a:xfrm>
          <a:prstGeom prst="rect">
            <a:avLst/>
          </a:prstGeom>
          <a:solidFill>
            <a:schemeClr val="accent1"/>
          </a:solidFill>
          <a:ln w="12700">
            <a:solidFill>
              <a:srgbClr val="FFC0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nvGrpSpPr>
          <p:cNvPr id="48" name="Group 47"/>
          <p:cNvGrpSpPr/>
          <p:nvPr/>
        </p:nvGrpSpPr>
        <p:grpSpPr>
          <a:xfrm>
            <a:off x="363672" y="1748631"/>
            <a:ext cx="718816" cy="582877"/>
            <a:chOff x="208808" y="2095500"/>
            <a:chExt cx="704786" cy="571500"/>
          </a:xfrm>
        </p:grpSpPr>
        <p:sp>
          <p:nvSpPr>
            <p:cNvPr id="45" name="Rectangle 44"/>
            <p:cNvSpPr/>
            <p:nvPr/>
          </p:nvSpPr>
          <p:spPr bwMode="auto">
            <a:xfrm>
              <a:off x="209590" y="2095500"/>
              <a:ext cx="704004" cy="1608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46" name="Rectangle 45"/>
            <p:cNvSpPr/>
            <p:nvPr/>
          </p:nvSpPr>
          <p:spPr bwMode="auto">
            <a:xfrm>
              <a:off x="208808" y="2297875"/>
              <a:ext cx="704004" cy="1608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47" name="Rectangle 46"/>
            <p:cNvSpPr/>
            <p:nvPr/>
          </p:nvSpPr>
          <p:spPr bwMode="auto">
            <a:xfrm>
              <a:off x="209590" y="2506188"/>
              <a:ext cx="704004" cy="1608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49" name="Group 48"/>
          <p:cNvGrpSpPr/>
          <p:nvPr/>
        </p:nvGrpSpPr>
        <p:grpSpPr>
          <a:xfrm>
            <a:off x="359284" y="2388534"/>
            <a:ext cx="725199" cy="582877"/>
            <a:chOff x="205288" y="2095500"/>
            <a:chExt cx="711044" cy="571500"/>
          </a:xfrm>
        </p:grpSpPr>
        <p:sp>
          <p:nvSpPr>
            <p:cNvPr id="50" name="Rectangle 49"/>
            <p:cNvSpPr/>
            <p:nvPr/>
          </p:nvSpPr>
          <p:spPr bwMode="auto">
            <a:xfrm>
              <a:off x="209590" y="2095500"/>
              <a:ext cx="704004" cy="160812"/>
            </a:xfrm>
            <a:prstGeom prst="rect">
              <a:avLst/>
            </a:prstGeom>
            <a:solidFill>
              <a:srgbClr val="F6AE1E"/>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51" name="Rectangle 50"/>
            <p:cNvSpPr/>
            <p:nvPr/>
          </p:nvSpPr>
          <p:spPr bwMode="auto">
            <a:xfrm>
              <a:off x="205288" y="2297875"/>
              <a:ext cx="711044" cy="1608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52" name="Rectangle 51"/>
            <p:cNvSpPr/>
            <p:nvPr/>
          </p:nvSpPr>
          <p:spPr bwMode="auto">
            <a:xfrm>
              <a:off x="209590" y="2506188"/>
              <a:ext cx="704004" cy="1608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59" name="Group 58"/>
          <p:cNvGrpSpPr/>
          <p:nvPr/>
        </p:nvGrpSpPr>
        <p:grpSpPr>
          <a:xfrm>
            <a:off x="1322070" y="1357902"/>
            <a:ext cx="1398905" cy="1019403"/>
            <a:chOff x="1493414" y="1418110"/>
            <a:chExt cx="2006152" cy="1432585"/>
          </a:xfrm>
        </p:grpSpPr>
        <p:sp>
          <p:nvSpPr>
            <p:cNvPr id="15" name="Rectangle 14"/>
            <p:cNvSpPr/>
            <p:nvPr/>
          </p:nvSpPr>
          <p:spPr bwMode="auto">
            <a:xfrm>
              <a:off x="1493414" y="1418110"/>
              <a:ext cx="2006152" cy="1432585"/>
            </a:xfrm>
            <a:prstGeom prst="rect">
              <a:avLst/>
            </a:prstGeom>
            <a:solidFill>
              <a:schemeClr val="accent1">
                <a:lumMod val="40000"/>
                <a:lumOff val="60000"/>
              </a:schemeClr>
            </a:solidFill>
            <a:ln w="12700">
              <a:solidFill>
                <a:srgbClr val="FFC0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2" name="Rounded Rectangle 11"/>
            <p:cNvSpPr/>
            <p:nvPr/>
          </p:nvSpPr>
          <p:spPr bwMode="auto">
            <a:xfrm>
              <a:off x="1598612" y="1524001"/>
              <a:ext cx="399204" cy="376793"/>
            </a:xfrm>
            <a:prstGeom prst="roundRect">
              <a:avLst/>
            </a:prstGeom>
            <a:solidFill>
              <a:schemeClr val="accent1"/>
            </a:solidFill>
            <a:ln w="127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53" name="Rounded Rectangle 52"/>
            <p:cNvSpPr/>
            <p:nvPr/>
          </p:nvSpPr>
          <p:spPr bwMode="auto">
            <a:xfrm>
              <a:off x="2055812" y="1528207"/>
              <a:ext cx="399204" cy="376793"/>
            </a:xfrm>
            <a:prstGeom prst="roundRect">
              <a:avLst/>
            </a:prstGeom>
            <a:solidFill>
              <a:schemeClr val="accent1"/>
            </a:solidFill>
            <a:ln w="127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54" name="Rounded Rectangle 53"/>
            <p:cNvSpPr/>
            <p:nvPr/>
          </p:nvSpPr>
          <p:spPr bwMode="auto">
            <a:xfrm>
              <a:off x="2513012" y="1528207"/>
              <a:ext cx="399204" cy="376793"/>
            </a:xfrm>
            <a:prstGeom prst="roundRect">
              <a:avLst/>
            </a:prstGeom>
            <a:solidFill>
              <a:schemeClr val="accent1"/>
            </a:solidFill>
            <a:ln w="127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55" name="Rounded Rectangle 54"/>
            <p:cNvSpPr/>
            <p:nvPr/>
          </p:nvSpPr>
          <p:spPr bwMode="auto">
            <a:xfrm>
              <a:off x="2970212" y="1528207"/>
              <a:ext cx="399204" cy="376793"/>
            </a:xfrm>
            <a:prstGeom prst="roundRect">
              <a:avLst/>
            </a:prstGeom>
            <a:solidFill>
              <a:schemeClr val="accent1"/>
            </a:solidFill>
            <a:ln w="127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56" name="Rounded Rectangle 55"/>
            <p:cNvSpPr/>
            <p:nvPr/>
          </p:nvSpPr>
          <p:spPr bwMode="auto">
            <a:xfrm>
              <a:off x="1580408" y="1985407"/>
              <a:ext cx="399204" cy="376793"/>
            </a:xfrm>
            <a:prstGeom prst="roundRect">
              <a:avLst/>
            </a:prstGeom>
            <a:solidFill>
              <a:srgbClr val="F6AE1E"/>
            </a:solidFill>
            <a:ln w="12700">
              <a:solidFill>
                <a:srgbClr val="FFC0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57" name="Rounded Rectangle 56"/>
            <p:cNvSpPr/>
            <p:nvPr/>
          </p:nvSpPr>
          <p:spPr bwMode="auto">
            <a:xfrm>
              <a:off x="2037608" y="1985407"/>
              <a:ext cx="399204" cy="376793"/>
            </a:xfrm>
            <a:prstGeom prst="roundRect">
              <a:avLst/>
            </a:prstGeom>
            <a:solidFill>
              <a:schemeClr val="accent1"/>
            </a:solidFill>
            <a:ln w="127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58" name="Rounded Rectangle 57"/>
            <p:cNvSpPr/>
            <p:nvPr/>
          </p:nvSpPr>
          <p:spPr bwMode="auto">
            <a:xfrm>
              <a:off x="2513012" y="1985407"/>
              <a:ext cx="399204" cy="376793"/>
            </a:xfrm>
            <a:prstGeom prst="roundRect">
              <a:avLst/>
            </a:prstGeom>
            <a:solidFill>
              <a:schemeClr val="accent1"/>
            </a:solidFill>
            <a:ln w="127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88" name="Group 87"/>
          <p:cNvGrpSpPr/>
          <p:nvPr/>
        </p:nvGrpSpPr>
        <p:grpSpPr>
          <a:xfrm>
            <a:off x="1740031" y="2821818"/>
            <a:ext cx="778112" cy="934709"/>
            <a:chOff x="1165014" y="2618013"/>
            <a:chExt cx="1247463" cy="1338077"/>
          </a:xfrm>
        </p:grpSpPr>
        <p:sp>
          <p:nvSpPr>
            <p:cNvPr id="70" name="Rectangle 69"/>
            <p:cNvSpPr/>
            <p:nvPr/>
          </p:nvSpPr>
          <p:spPr bwMode="auto">
            <a:xfrm>
              <a:off x="1165014" y="2618013"/>
              <a:ext cx="1247463" cy="1338077"/>
            </a:xfrm>
            <a:prstGeom prst="rect">
              <a:avLst/>
            </a:prstGeom>
            <a:solidFill>
              <a:schemeClr val="accent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71" name="Rounded Rectangle 70"/>
            <p:cNvSpPr/>
            <p:nvPr/>
          </p:nvSpPr>
          <p:spPr bwMode="auto">
            <a:xfrm>
              <a:off x="1233514" y="2682902"/>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85" name="Rounded Rectangle 84"/>
            <p:cNvSpPr/>
            <p:nvPr/>
          </p:nvSpPr>
          <p:spPr bwMode="auto">
            <a:xfrm>
              <a:off x="1220858" y="3096511"/>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86" name="Rounded Rectangle 85"/>
            <p:cNvSpPr/>
            <p:nvPr/>
          </p:nvSpPr>
          <p:spPr bwMode="auto">
            <a:xfrm>
              <a:off x="1218719" y="3507638"/>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89" name="Group 88"/>
          <p:cNvGrpSpPr/>
          <p:nvPr/>
        </p:nvGrpSpPr>
        <p:grpSpPr>
          <a:xfrm>
            <a:off x="1657834" y="2919550"/>
            <a:ext cx="778112" cy="934709"/>
            <a:chOff x="1165014" y="2618013"/>
            <a:chExt cx="1247463" cy="1338077"/>
          </a:xfrm>
        </p:grpSpPr>
        <p:sp>
          <p:nvSpPr>
            <p:cNvPr id="90" name="Rectangle 89"/>
            <p:cNvSpPr/>
            <p:nvPr/>
          </p:nvSpPr>
          <p:spPr bwMode="auto">
            <a:xfrm>
              <a:off x="1165014" y="2618013"/>
              <a:ext cx="1247463" cy="1338077"/>
            </a:xfrm>
            <a:prstGeom prst="rect">
              <a:avLst/>
            </a:prstGeom>
            <a:solidFill>
              <a:schemeClr val="accent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91" name="Rounded Rectangle 90"/>
            <p:cNvSpPr/>
            <p:nvPr/>
          </p:nvSpPr>
          <p:spPr bwMode="auto">
            <a:xfrm>
              <a:off x="1233514" y="2682902"/>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92" name="Rounded Rectangle 91"/>
            <p:cNvSpPr/>
            <p:nvPr/>
          </p:nvSpPr>
          <p:spPr bwMode="auto">
            <a:xfrm>
              <a:off x="1220858" y="3096511"/>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93" name="Rounded Rectangle 92"/>
            <p:cNvSpPr/>
            <p:nvPr/>
          </p:nvSpPr>
          <p:spPr bwMode="auto">
            <a:xfrm>
              <a:off x="1218719" y="3507638"/>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94" name="Group 93"/>
          <p:cNvGrpSpPr/>
          <p:nvPr/>
        </p:nvGrpSpPr>
        <p:grpSpPr>
          <a:xfrm>
            <a:off x="1572008" y="3005404"/>
            <a:ext cx="778112" cy="934709"/>
            <a:chOff x="1165014" y="2618013"/>
            <a:chExt cx="1247463" cy="1338077"/>
          </a:xfrm>
        </p:grpSpPr>
        <p:sp>
          <p:nvSpPr>
            <p:cNvPr id="95" name="Rectangle 94"/>
            <p:cNvSpPr/>
            <p:nvPr/>
          </p:nvSpPr>
          <p:spPr bwMode="auto">
            <a:xfrm>
              <a:off x="1165014" y="2618013"/>
              <a:ext cx="1247463" cy="1338077"/>
            </a:xfrm>
            <a:prstGeom prst="rect">
              <a:avLst/>
            </a:prstGeom>
            <a:solidFill>
              <a:srgbClr val="F6AE1E"/>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96" name="Rounded Rectangle 95"/>
            <p:cNvSpPr/>
            <p:nvPr/>
          </p:nvSpPr>
          <p:spPr bwMode="auto">
            <a:xfrm>
              <a:off x="1233514" y="2682902"/>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97" name="Rounded Rectangle 96"/>
            <p:cNvSpPr/>
            <p:nvPr/>
          </p:nvSpPr>
          <p:spPr bwMode="auto">
            <a:xfrm>
              <a:off x="1220858" y="3096511"/>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98" name="Rounded Rectangle 97"/>
            <p:cNvSpPr/>
            <p:nvPr/>
          </p:nvSpPr>
          <p:spPr bwMode="auto">
            <a:xfrm>
              <a:off x="1218719" y="3507638"/>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99" name="Group 98"/>
          <p:cNvGrpSpPr/>
          <p:nvPr/>
        </p:nvGrpSpPr>
        <p:grpSpPr>
          <a:xfrm>
            <a:off x="1481448" y="3096504"/>
            <a:ext cx="778112" cy="934709"/>
            <a:chOff x="1165014" y="2618013"/>
            <a:chExt cx="1247463" cy="1338077"/>
          </a:xfrm>
        </p:grpSpPr>
        <p:sp>
          <p:nvSpPr>
            <p:cNvPr id="100" name="Rectangle 99"/>
            <p:cNvSpPr/>
            <p:nvPr/>
          </p:nvSpPr>
          <p:spPr bwMode="auto">
            <a:xfrm>
              <a:off x="1165014" y="2618013"/>
              <a:ext cx="1247463" cy="1338077"/>
            </a:xfrm>
            <a:prstGeom prst="rect">
              <a:avLst/>
            </a:prstGeom>
            <a:solidFill>
              <a:schemeClr val="accent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01" name="Rounded Rectangle 100"/>
            <p:cNvSpPr/>
            <p:nvPr/>
          </p:nvSpPr>
          <p:spPr bwMode="auto">
            <a:xfrm>
              <a:off x="1233514" y="2682902"/>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02" name="Rounded Rectangle 101"/>
            <p:cNvSpPr/>
            <p:nvPr/>
          </p:nvSpPr>
          <p:spPr bwMode="auto">
            <a:xfrm>
              <a:off x="1220858" y="3096511"/>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03" name="Rounded Rectangle 102"/>
            <p:cNvSpPr/>
            <p:nvPr/>
          </p:nvSpPr>
          <p:spPr bwMode="auto">
            <a:xfrm>
              <a:off x="1218719" y="3507638"/>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104" name="Group 103"/>
          <p:cNvGrpSpPr/>
          <p:nvPr/>
        </p:nvGrpSpPr>
        <p:grpSpPr>
          <a:xfrm>
            <a:off x="1390633" y="3189636"/>
            <a:ext cx="778112" cy="934709"/>
            <a:chOff x="1165014" y="2618013"/>
            <a:chExt cx="1247463" cy="1338077"/>
          </a:xfrm>
        </p:grpSpPr>
        <p:sp>
          <p:nvSpPr>
            <p:cNvPr id="105" name="Rectangle 104"/>
            <p:cNvSpPr/>
            <p:nvPr/>
          </p:nvSpPr>
          <p:spPr bwMode="auto">
            <a:xfrm>
              <a:off x="1165014" y="2618013"/>
              <a:ext cx="1247463" cy="1338077"/>
            </a:xfrm>
            <a:prstGeom prst="rect">
              <a:avLst/>
            </a:prstGeom>
            <a:solidFill>
              <a:schemeClr val="accent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06" name="Rounded Rectangle 105"/>
            <p:cNvSpPr/>
            <p:nvPr/>
          </p:nvSpPr>
          <p:spPr bwMode="auto">
            <a:xfrm>
              <a:off x="1233514" y="2682902"/>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07" name="Rounded Rectangle 106"/>
            <p:cNvSpPr/>
            <p:nvPr/>
          </p:nvSpPr>
          <p:spPr bwMode="auto">
            <a:xfrm>
              <a:off x="1220858" y="3096511"/>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08" name="Rounded Rectangle 107"/>
            <p:cNvSpPr/>
            <p:nvPr/>
          </p:nvSpPr>
          <p:spPr bwMode="auto">
            <a:xfrm>
              <a:off x="1218719" y="3507638"/>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109" name="Group 108"/>
          <p:cNvGrpSpPr/>
          <p:nvPr/>
        </p:nvGrpSpPr>
        <p:grpSpPr>
          <a:xfrm>
            <a:off x="1311607" y="3278043"/>
            <a:ext cx="778112" cy="934709"/>
            <a:chOff x="1165014" y="2618013"/>
            <a:chExt cx="1247463" cy="1338077"/>
          </a:xfrm>
        </p:grpSpPr>
        <p:sp>
          <p:nvSpPr>
            <p:cNvPr id="110" name="Rectangle 109"/>
            <p:cNvSpPr/>
            <p:nvPr/>
          </p:nvSpPr>
          <p:spPr bwMode="auto">
            <a:xfrm>
              <a:off x="1165014" y="2618013"/>
              <a:ext cx="1247463" cy="1338077"/>
            </a:xfrm>
            <a:prstGeom prst="rect">
              <a:avLst/>
            </a:prstGeom>
            <a:solidFill>
              <a:schemeClr val="accent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11" name="Rounded Rectangle 110"/>
            <p:cNvSpPr/>
            <p:nvPr/>
          </p:nvSpPr>
          <p:spPr bwMode="auto">
            <a:xfrm>
              <a:off x="1233514" y="2682902"/>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12" name="Rounded Rectangle 111"/>
            <p:cNvSpPr/>
            <p:nvPr/>
          </p:nvSpPr>
          <p:spPr bwMode="auto">
            <a:xfrm>
              <a:off x="1220858" y="3096511"/>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13" name="Rounded Rectangle 112"/>
            <p:cNvSpPr/>
            <p:nvPr/>
          </p:nvSpPr>
          <p:spPr bwMode="auto">
            <a:xfrm>
              <a:off x="1218719" y="3507638"/>
              <a:ext cx="1114248" cy="34809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sp>
        <p:nvSpPr>
          <p:cNvPr id="114" name="TextBox 113"/>
          <p:cNvSpPr txBox="1"/>
          <p:nvPr/>
        </p:nvSpPr>
        <p:spPr>
          <a:xfrm>
            <a:off x="1268803" y="1010320"/>
            <a:ext cx="1121800" cy="390025"/>
          </a:xfrm>
          <a:prstGeom prst="rect">
            <a:avLst/>
          </a:prstGeom>
          <a:noFill/>
        </p:spPr>
        <p:txBody>
          <a:bodyPr wrap="square" lIns="93260" tIns="93260" rIns="93260" bIns="93260" rtlCol="0">
            <a:spAutoFit/>
          </a:bodyPr>
          <a:lstStyle/>
          <a:p>
            <a:pPr>
              <a:lnSpc>
                <a:spcPct val="90000"/>
              </a:lnSpc>
              <a:spcBef>
                <a:spcPct val="20000"/>
              </a:spcBef>
              <a:buSzPct val="90000"/>
            </a:pPr>
            <a:r>
              <a:rPr lang="en-US" sz="1428" dirty="0">
                <a:solidFill>
                  <a:schemeClr val="tx1">
                    <a:alpha val="99000"/>
                  </a:schemeClr>
                </a:solidFill>
              </a:rPr>
              <a:t>Dashboard</a:t>
            </a:r>
          </a:p>
        </p:txBody>
      </p:sp>
      <p:sp>
        <p:nvSpPr>
          <p:cNvPr id="115" name="TextBox 114"/>
          <p:cNvSpPr txBox="1"/>
          <p:nvPr/>
        </p:nvSpPr>
        <p:spPr>
          <a:xfrm>
            <a:off x="1233657" y="4199198"/>
            <a:ext cx="1322322" cy="390025"/>
          </a:xfrm>
          <a:prstGeom prst="rect">
            <a:avLst/>
          </a:prstGeom>
          <a:noFill/>
        </p:spPr>
        <p:txBody>
          <a:bodyPr wrap="square" lIns="93260" tIns="93260" rIns="93260" bIns="93260" rtlCol="0">
            <a:spAutoFit/>
          </a:bodyPr>
          <a:lstStyle/>
          <a:p>
            <a:pPr>
              <a:lnSpc>
                <a:spcPct val="90000"/>
              </a:lnSpc>
              <a:spcBef>
                <a:spcPct val="20000"/>
              </a:spcBef>
              <a:buSzPct val="90000"/>
            </a:pPr>
            <a:r>
              <a:rPr lang="en-US" sz="1428" dirty="0">
                <a:solidFill>
                  <a:schemeClr val="tx1">
                    <a:alpha val="99000"/>
                  </a:schemeClr>
                </a:solidFill>
              </a:rPr>
              <a:t>Detail Views</a:t>
            </a:r>
          </a:p>
        </p:txBody>
      </p:sp>
      <p:cxnSp>
        <p:nvCxnSpPr>
          <p:cNvPr id="117" name="Straight Arrow Connector 116"/>
          <p:cNvCxnSpPr>
            <a:stCxn id="44" idx="3"/>
          </p:cNvCxnSpPr>
          <p:nvPr/>
        </p:nvCxnSpPr>
        <p:spPr>
          <a:xfrm>
            <a:off x="1078934" y="1550049"/>
            <a:ext cx="24313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1082489" y="2465967"/>
            <a:ext cx="489520" cy="5710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778276" y="4585299"/>
            <a:ext cx="1146060" cy="418866"/>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632" b="1" dirty="0">
                <a:solidFill>
                  <a:schemeClr val="tx1">
                    <a:alpha val="99000"/>
                  </a:schemeClr>
                </a:solidFill>
              </a:rPr>
              <a:t>VIEWS</a:t>
            </a:r>
          </a:p>
        </p:txBody>
      </p:sp>
      <p:grpSp>
        <p:nvGrpSpPr>
          <p:cNvPr id="136" name="Group 135"/>
          <p:cNvGrpSpPr/>
          <p:nvPr/>
        </p:nvGrpSpPr>
        <p:grpSpPr>
          <a:xfrm>
            <a:off x="364381" y="3044838"/>
            <a:ext cx="718816" cy="582877"/>
            <a:chOff x="208808" y="2095500"/>
            <a:chExt cx="704786" cy="571500"/>
          </a:xfrm>
          <a:solidFill>
            <a:schemeClr val="accent6"/>
          </a:solidFill>
        </p:grpSpPr>
        <p:sp>
          <p:nvSpPr>
            <p:cNvPr id="137" name="Rectangle 136"/>
            <p:cNvSpPr/>
            <p:nvPr/>
          </p:nvSpPr>
          <p:spPr bwMode="auto">
            <a:xfrm>
              <a:off x="209590" y="2095500"/>
              <a:ext cx="704004" cy="16081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38" name="Rectangle 137"/>
            <p:cNvSpPr/>
            <p:nvPr/>
          </p:nvSpPr>
          <p:spPr bwMode="auto">
            <a:xfrm>
              <a:off x="208808" y="2297875"/>
              <a:ext cx="704004" cy="16081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39" name="Rectangle 138"/>
            <p:cNvSpPr/>
            <p:nvPr/>
          </p:nvSpPr>
          <p:spPr bwMode="auto">
            <a:xfrm>
              <a:off x="209590" y="2506188"/>
              <a:ext cx="704004" cy="16081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162" name="Group 161"/>
          <p:cNvGrpSpPr/>
          <p:nvPr/>
        </p:nvGrpSpPr>
        <p:grpSpPr>
          <a:xfrm>
            <a:off x="1392208" y="1761581"/>
            <a:ext cx="1237066" cy="587127"/>
            <a:chOff x="1362581" y="1879597"/>
            <a:chExt cx="1212920" cy="575667"/>
          </a:xfrm>
          <a:solidFill>
            <a:schemeClr val="accent6"/>
          </a:solidFill>
        </p:grpSpPr>
        <p:sp>
          <p:nvSpPr>
            <p:cNvPr id="159" name="Rounded Rectangle 158"/>
            <p:cNvSpPr/>
            <p:nvPr/>
          </p:nvSpPr>
          <p:spPr bwMode="auto">
            <a:xfrm>
              <a:off x="2302566" y="1879597"/>
              <a:ext cx="272935" cy="268718"/>
            </a:xfrm>
            <a:prstGeom prst="roundRect">
              <a:avLst/>
            </a:prstGeom>
            <a:grpFill/>
            <a:ln w="127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60" name="Rounded Rectangle 159"/>
            <p:cNvSpPr/>
            <p:nvPr/>
          </p:nvSpPr>
          <p:spPr bwMode="auto">
            <a:xfrm flipH="1">
              <a:off x="1362581" y="2187394"/>
              <a:ext cx="276090" cy="262886"/>
            </a:xfrm>
            <a:prstGeom prst="roundRect">
              <a:avLst/>
            </a:prstGeom>
            <a:grpFill/>
            <a:ln w="127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61" name="Rounded Rectangle 160"/>
            <p:cNvSpPr/>
            <p:nvPr/>
          </p:nvSpPr>
          <p:spPr bwMode="auto">
            <a:xfrm flipH="1">
              <a:off x="1678462" y="2192378"/>
              <a:ext cx="276090" cy="262886"/>
            </a:xfrm>
            <a:prstGeom prst="roundRect">
              <a:avLst/>
            </a:prstGeom>
            <a:grpFill/>
            <a:ln w="127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grpSp>
        <p:nvGrpSpPr>
          <p:cNvPr id="188" name="Group 187"/>
          <p:cNvGrpSpPr/>
          <p:nvPr/>
        </p:nvGrpSpPr>
        <p:grpSpPr>
          <a:xfrm>
            <a:off x="8549745" y="1570306"/>
            <a:ext cx="3341829" cy="3385520"/>
            <a:chOff x="8380412" y="1539655"/>
            <a:chExt cx="3276600" cy="3319439"/>
          </a:xfrm>
        </p:grpSpPr>
        <p:sp>
          <p:nvSpPr>
            <p:cNvPr id="163" name="Rounded Rectangle 162"/>
            <p:cNvSpPr/>
            <p:nvPr/>
          </p:nvSpPr>
          <p:spPr bwMode="auto">
            <a:xfrm>
              <a:off x="9523412" y="1928263"/>
              <a:ext cx="2133600" cy="2930831"/>
            </a:xfrm>
            <a:prstGeom prst="roundRect">
              <a:avLst>
                <a:gd name="adj" fmla="val 20602"/>
              </a:avLst>
            </a:prstGeom>
            <a:solidFill>
              <a:schemeClr val="tx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65" name="Rectangle 164"/>
            <p:cNvSpPr/>
            <p:nvPr/>
          </p:nvSpPr>
          <p:spPr bwMode="auto">
            <a:xfrm>
              <a:off x="9828212" y="2211655"/>
              <a:ext cx="1524000" cy="338281"/>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632" dirty="0">
                  <a:solidFill>
                    <a:schemeClr val="tx1">
                      <a:alpha val="98824"/>
                    </a:schemeClr>
                  </a:solidFill>
                  <a:latin typeface="Segoe UI" pitchFamily="34" charset="0"/>
                  <a:ea typeface="Segoe UI" pitchFamily="34" charset="0"/>
                  <a:cs typeface="Segoe UI" pitchFamily="34" charset="0"/>
                </a:rPr>
                <a:t>Server Set</a:t>
              </a:r>
            </a:p>
          </p:txBody>
        </p:sp>
        <p:sp>
          <p:nvSpPr>
            <p:cNvPr id="166" name="Rectangle 165"/>
            <p:cNvSpPr/>
            <p:nvPr/>
          </p:nvSpPr>
          <p:spPr bwMode="auto">
            <a:xfrm>
              <a:off x="9797054" y="4031547"/>
              <a:ext cx="1524000" cy="54994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632" dirty="0">
                  <a:solidFill>
                    <a:schemeClr val="tx1">
                      <a:alpha val="98824"/>
                    </a:schemeClr>
                  </a:solidFill>
                  <a:latin typeface="Segoe UI" pitchFamily="34" charset="0"/>
                  <a:ea typeface="Segoe UI" pitchFamily="34" charset="0"/>
                  <a:cs typeface="Segoe UI" pitchFamily="34" charset="0"/>
                </a:rPr>
                <a:t>Dashboard Filter</a:t>
              </a:r>
            </a:p>
          </p:txBody>
        </p:sp>
        <p:sp>
          <p:nvSpPr>
            <p:cNvPr id="167" name="Rectangle 166"/>
            <p:cNvSpPr/>
            <p:nvPr/>
          </p:nvSpPr>
          <p:spPr bwMode="auto">
            <a:xfrm>
              <a:off x="9828212" y="2985796"/>
              <a:ext cx="1524000" cy="930463"/>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632" i="1" dirty="0">
                  <a:solidFill>
                    <a:srgbClr val="FFFFFF">
                      <a:alpha val="98824"/>
                    </a:srgbClr>
                  </a:solidFill>
                  <a:latin typeface="Segoe UI" pitchFamily="34" charset="0"/>
                  <a:ea typeface="Segoe UI" pitchFamily="34" charset="0"/>
                  <a:cs typeface="Segoe UI" pitchFamily="34" charset="0"/>
                </a:rPr>
                <a:t>Data Sets</a:t>
              </a:r>
              <a:r>
                <a:rPr lang="en-US" sz="1632" i="1" u="sng" dirty="0">
                  <a:solidFill>
                    <a:srgbClr val="FFFFFF">
                      <a:alpha val="98824"/>
                    </a:srgbClr>
                  </a:solidFill>
                  <a:latin typeface="Segoe UI" pitchFamily="34" charset="0"/>
                  <a:ea typeface="Segoe UI" pitchFamily="34" charset="0"/>
                  <a:cs typeface="Segoe UI" pitchFamily="34" charset="0"/>
                </a:rPr>
                <a:t/>
              </a:r>
              <a:br>
                <a:rPr lang="en-US" sz="1632" i="1" u="sng" dirty="0">
                  <a:solidFill>
                    <a:srgbClr val="FFFFFF">
                      <a:alpha val="98824"/>
                    </a:srgbClr>
                  </a:solidFill>
                  <a:latin typeface="Segoe UI" pitchFamily="34" charset="0"/>
                  <a:ea typeface="Segoe UI" pitchFamily="34" charset="0"/>
                  <a:cs typeface="Segoe UI" pitchFamily="34" charset="0"/>
                </a:rPr>
              </a:br>
              <a:r>
                <a:rPr lang="en-US" sz="1632" i="1" dirty="0">
                  <a:solidFill>
                    <a:srgbClr val="FFFFFF">
                      <a:alpha val="98824"/>
                    </a:srgbClr>
                  </a:solidFill>
                  <a:latin typeface="Segoe UI" pitchFamily="34" charset="0"/>
                  <a:ea typeface="Segoe UI" pitchFamily="34" charset="0"/>
                  <a:cs typeface="Segoe UI" pitchFamily="34" charset="0"/>
                </a:rPr>
                <a:t>+</a:t>
              </a:r>
              <a:br>
                <a:rPr lang="en-US" sz="1632" i="1" dirty="0">
                  <a:solidFill>
                    <a:srgbClr val="FFFFFF">
                      <a:alpha val="98824"/>
                    </a:srgbClr>
                  </a:solidFill>
                  <a:latin typeface="Segoe UI" pitchFamily="34" charset="0"/>
                  <a:ea typeface="Segoe UI" pitchFamily="34" charset="0"/>
                  <a:cs typeface="Segoe UI" pitchFamily="34" charset="0"/>
                </a:rPr>
              </a:br>
              <a:r>
                <a:rPr lang="en-US" sz="1632" i="1" dirty="0">
                  <a:solidFill>
                    <a:srgbClr val="FFFFFF">
                      <a:alpha val="98824"/>
                    </a:srgbClr>
                  </a:solidFill>
                  <a:latin typeface="Segoe UI" pitchFamily="34" charset="0"/>
                  <a:ea typeface="Segoe UI" pitchFamily="34" charset="0"/>
                  <a:cs typeface="Segoe UI" pitchFamily="34" charset="0"/>
                </a:rPr>
                <a:t>Query</a:t>
              </a:r>
            </a:p>
          </p:txBody>
        </p:sp>
        <p:sp>
          <p:nvSpPr>
            <p:cNvPr id="168" name="TextBox 167"/>
            <p:cNvSpPr txBox="1"/>
            <p:nvPr/>
          </p:nvSpPr>
          <p:spPr>
            <a:xfrm>
              <a:off x="9752012" y="2650186"/>
              <a:ext cx="1524000" cy="410690"/>
            </a:xfrm>
            <a:prstGeom prst="rect">
              <a:avLst/>
            </a:prstGeom>
            <a:noFill/>
          </p:spPr>
          <p:txBody>
            <a:bodyPr wrap="square" lIns="93260" tIns="93260" rIns="93260" bIns="93260" rtlCol="0">
              <a:spAutoFit/>
            </a:bodyPr>
            <a:lstStyle/>
            <a:p>
              <a:pPr>
                <a:lnSpc>
                  <a:spcPct val="90000"/>
                </a:lnSpc>
                <a:spcBef>
                  <a:spcPct val="20000"/>
                </a:spcBef>
                <a:buSzPct val="90000"/>
              </a:pPr>
              <a:r>
                <a:rPr lang="en-US" sz="1632" b="1" dirty="0">
                  <a:solidFill>
                    <a:schemeClr val="bg1">
                      <a:alpha val="99000"/>
                    </a:schemeClr>
                  </a:solidFill>
                </a:rPr>
                <a:t>Data Query</a:t>
              </a:r>
            </a:p>
          </p:txBody>
        </p:sp>
        <p:sp>
          <p:nvSpPr>
            <p:cNvPr id="169" name="TextBox 168"/>
            <p:cNvSpPr txBox="1"/>
            <p:nvPr/>
          </p:nvSpPr>
          <p:spPr>
            <a:xfrm>
              <a:off x="9523412" y="1539655"/>
              <a:ext cx="2133600" cy="438903"/>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836" dirty="0">
                  <a:solidFill>
                    <a:schemeClr val="tx1">
                      <a:alpha val="99000"/>
                    </a:schemeClr>
                  </a:solidFill>
                </a:rPr>
                <a:t>Group Taxonomy</a:t>
              </a:r>
            </a:p>
          </p:txBody>
        </p:sp>
        <p:cxnSp>
          <p:nvCxnSpPr>
            <p:cNvPr id="171" name="Straight Connector 170"/>
            <p:cNvCxnSpPr/>
            <p:nvPr/>
          </p:nvCxnSpPr>
          <p:spPr>
            <a:xfrm flipV="1">
              <a:off x="8380412" y="1990083"/>
              <a:ext cx="1371600" cy="5542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380412" y="2689668"/>
              <a:ext cx="1295400" cy="20207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2948827" y="3264112"/>
            <a:ext cx="4236526" cy="2212986"/>
            <a:chOff x="2888817" y="3200400"/>
            <a:chExt cx="4153834" cy="2169791"/>
          </a:xfrm>
        </p:grpSpPr>
        <p:sp>
          <p:nvSpPr>
            <p:cNvPr id="60" name="Flowchart: Document 59"/>
            <p:cNvSpPr/>
            <p:nvPr/>
          </p:nvSpPr>
          <p:spPr bwMode="auto">
            <a:xfrm>
              <a:off x="3656012" y="3692966"/>
              <a:ext cx="1019247" cy="981999"/>
            </a:xfrm>
            <a:prstGeom prst="flowChartDocumen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Server Pool</a:t>
              </a:r>
            </a:p>
          </p:txBody>
        </p:sp>
        <p:sp>
          <p:nvSpPr>
            <p:cNvPr id="124" name="TextBox 123"/>
            <p:cNvSpPr txBox="1"/>
            <p:nvPr/>
          </p:nvSpPr>
          <p:spPr>
            <a:xfrm>
              <a:off x="2888817" y="3200400"/>
              <a:ext cx="1071995" cy="410690"/>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632" b="1" dirty="0">
                  <a:solidFill>
                    <a:schemeClr val="tx1">
                      <a:alpha val="99000"/>
                    </a:schemeClr>
                  </a:solidFill>
                </a:rPr>
                <a:t>DATA</a:t>
              </a:r>
            </a:p>
          </p:txBody>
        </p:sp>
        <p:sp>
          <p:nvSpPr>
            <p:cNvPr id="175" name="Left Brace 174"/>
            <p:cNvSpPr/>
            <p:nvPr/>
          </p:nvSpPr>
          <p:spPr>
            <a:xfrm rot="5400000">
              <a:off x="4749336" y="3076875"/>
              <a:ext cx="645790" cy="3940841"/>
            </a:xfrm>
            <a:prstGeom prst="leftBrace">
              <a:avLst>
                <a:gd name="adj1" fmla="val 26863"/>
                <a:gd name="adj2" fmla="val 72164"/>
              </a:avLst>
            </a:prstGeom>
            <a:ln w="19050">
              <a:solidFill>
                <a:schemeClr val="accent6"/>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grpSp>
    </p:spTree>
    <p:extLst>
      <p:ext uri="{BB962C8B-B14F-4D97-AF65-F5344CB8AC3E}">
        <p14:creationId xmlns:p14="http://schemas.microsoft.com/office/powerpoint/2010/main" val="873922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par>
                                <p:cTn id="8" presetID="10" presetClass="entr" presetSubtype="0"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fade">
                                      <p:cBhvr>
                                        <p:cTn id="10" dur="500"/>
                                        <p:tgtEl>
                                          <p:spTgt spid="136"/>
                                        </p:tgtEl>
                                      </p:cBhvr>
                                    </p:animEffect>
                                  </p:childTnLst>
                                </p:cTn>
                              </p:par>
                              <p:par>
                                <p:cTn id="11" presetID="10" presetClass="entr" presetSubtype="0" fill="hold" nodeType="withEffect">
                                  <p:stCondLst>
                                    <p:cond delay="0"/>
                                  </p:stCondLst>
                                  <p:childTnLst>
                                    <p:set>
                                      <p:cBhvr>
                                        <p:cTn id="12" dur="1" fill="hold">
                                          <p:stCondLst>
                                            <p:cond delay="0"/>
                                          </p:stCondLst>
                                        </p:cTn>
                                        <p:tgtEl>
                                          <p:spTgt spid="162"/>
                                        </p:tgtEl>
                                        <p:attrNameLst>
                                          <p:attrName>style.visibility</p:attrName>
                                        </p:attrNameLst>
                                      </p:cBhvr>
                                      <p:to>
                                        <p:strVal val="visible"/>
                                      </p:to>
                                    </p:set>
                                    <p:animEffect transition="in" filter="fade">
                                      <p:cBhvr>
                                        <p:cTn id="13" dur="500"/>
                                        <p:tgtEl>
                                          <p:spTgt spid="162"/>
                                        </p:tgtEl>
                                      </p:cBhvr>
                                    </p:animEffect>
                                  </p:childTnLst>
                                </p:cTn>
                              </p:par>
                              <p:par>
                                <p:cTn id="14" presetID="10" presetClass="entr" presetSubtype="0" fill="hold" nodeType="with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fade">
                                      <p:cBhvr>
                                        <p:cTn id="16" dur="500"/>
                                        <p:tgtEl>
                                          <p:spTgt spid="18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8"/>
                                        </p:tgtEl>
                                        <p:attrNameLst>
                                          <p:attrName>style.visibility</p:attrName>
                                        </p:attrNameLst>
                                      </p:cBhvr>
                                      <p:to>
                                        <p:strVal val="visible"/>
                                      </p:to>
                                    </p:set>
                                    <p:animEffect transition="in" filter="fade">
                                      <p:cBhvr>
                                        <p:cTn id="21"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Demo – Server Manager “Orientation” and Custom Groups</a:t>
            </a:r>
            <a:endParaRPr lang="en-US" sz="5400" dirty="0"/>
          </a:p>
        </p:txBody>
      </p:sp>
    </p:spTree>
    <p:extLst>
      <p:ext uri="{BB962C8B-B14F-4D97-AF65-F5344CB8AC3E}">
        <p14:creationId xmlns:p14="http://schemas.microsoft.com/office/powerpoint/2010/main" val="222981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34032" y="3677920"/>
            <a:ext cx="11917328" cy="252984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34032" y="233150"/>
            <a:ext cx="11375536" cy="621530"/>
          </a:xfrm>
        </p:spPr>
        <p:txBody>
          <a:bodyPr/>
          <a:lstStyle/>
          <a:p>
            <a:r>
              <a:rPr lang="en-US" sz="4400" dirty="0" smtClean="0"/>
              <a:t>What are the implications</a:t>
            </a:r>
            <a:r>
              <a:rPr lang="en-US" sz="4400" dirty="0"/>
              <a:t> </a:t>
            </a:r>
            <a:r>
              <a:rPr lang="en-US" sz="4400" dirty="0" smtClean="0"/>
              <a:t>of all this data?</a:t>
            </a:r>
            <a:endParaRPr lang="en-US" sz="4400" dirty="0"/>
          </a:p>
        </p:txBody>
      </p:sp>
      <p:sp>
        <p:nvSpPr>
          <p:cNvPr id="3" name="Text Placeholder 2"/>
          <p:cNvSpPr>
            <a:spLocks noGrp="1"/>
          </p:cNvSpPr>
          <p:nvPr>
            <p:ph type="body" sz="quarter" idx="10"/>
          </p:nvPr>
        </p:nvSpPr>
        <p:spPr>
          <a:xfrm>
            <a:off x="520613" y="1165754"/>
            <a:ext cx="11370961" cy="1335750"/>
          </a:xfrm>
        </p:spPr>
        <p:txBody>
          <a:bodyPr vert="horz" wrap="square" lIns="0" tIns="0" rIns="0" bIns="0" rtlCol="0">
            <a:spAutoFit/>
          </a:bodyPr>
          <a:lstStyle/>
          <a:p>
            <a:pPr marL="460375" indent="-460375" defTabSz="914363">
              <a:buFontTx/>
              <a:buBlip>
                <a:blip r:embed="rId3"/>
              </a:buBlip>
            </a:pPr>
            <a:r>
              <a:rPr lang="en-US" sz="2800" dirty="0">
                <a:gradFill>
                  <a:gsLst>
                    <a:gs pos="0">
                      <a:schemeClr val="tx1"/>
                    </a:gs>
                    <a:gs pos="86000">
                      <a:schemeClr val="tx1"/>
                    </a:gs>
                  </a:gsLst>
                  <a:lin ang="5400000" scaled="0"/>
                </a:gradFill>
                <a:latin typeface="+mn-lt"/>
              </a:rPr>
              <a:t>Confidence in data</a:t>
            </a:r>
          </a:p>
          <a:p>
            <a:pPr marL="460375" indent="-460375" defTabSz="914363">
              <a:buFontTx/>
              <a:buBlip>
                <a:blip r:embed="rId3"/>
              </a:buBlip>
            </a:pPr>
            <a:r>
              <a:rPr lang="en-US" sz="2800" dirty="0">
                <a:gradFill>
                  <a:gsLst>
                    <a:gs pos="0">
                      <a:schemeClr val="tx1"/>
                    </a:gs>
                    <a:gs pos="86000">
                      <a:schemeClr val="tx1"/>
                    </a:gs>
                  </a:gsLst>
                  <a:lin ang="5400000" scaled="0"/>
                </a:gradFill>
                <a:latin typeface="+mn-lt"/>
              </a:rPr>
              <a:t>How does this impact my servers?</a:t>
            </a:r>
          </a:p>
          <a:p>
            <a:pPr marL="460375" indent="-460375" defTabSz="914363">
              <a:buFontTx/>
              <a:buBlip>
                <a:blip r:embed="rId3"/>
              </a:buBlip>
            </a:pPr>
            <a:r>
              <a:rPr lang="en-US" sz="2800" dirty="0">
                <a:gradFill>
                  <a:gsLst>
                    <a:gs pos="0">
                      <a:schemeClr val="tx1"/>
                    </a:gs>
                    <a:gs pos="86000">
                      <a:schemeClr val="tx1"/>
                    </a:gs>
                  </a:gsLst>
                  <a:lin ang="5400000" scaled="0"/>
                </a:gradFill>
                <a:latin typeface="+mn-lt"/>
              </a:rPr>
              <a:t>What is the load on my network?</a:t>
            </a:r>
          </a:p>
        </p:txBody>
      </p:sp>
      <p:sp>
        <p:nvSpPr>
          <p:cNvPr id="7" name="Title 1"/>
          <p:cNvSpPr txBox="1">
            <a:spLocks/>
          </p:cNvSpPr>
          <p:nvPr/>
        </p:nvSpPr>
        <p:spPr>
          <a:xfrm>
            <a:off x="238607" y="2895316"/>
            <a:ext cx="11370961" cy="609398"/>
          </a:xfrm>
          <a:prstGeom prst="rect">
            <a:avLst/>
          </a:prstGeom>
        </p:spPr>
        <p:txBody>
          <a:bodyPr vert="horz" wrap="square" lIns="146304" tIns="91440" rIns="146304" bIns="91440" rtlCol="0" anchor="t">
            <a:noAutofit/>
          </a:bodyPr>
          <a:lstStyle>
            <a:lvl1pPr>
              <a:lnSpc>
                <a:spcPct val="90000"/>
              </a:lnSpc>
              <a:spcBef>
                <a:spcPct val="0"/>
              </a:spcBef>
              <a:buNone/>
              <a:defRPr lang="en-US" sz="4400" b="0" cap="none" spc="-102" baseline="0">
                <a:ln w="3175">
                  <a:noFill/>
                </a:ln>
                <a:gradFill>
                  <a:gsLst>
                    <a:gs pos="1250">
                      <a:schemeClr val="tx1"/>
                    </a:gs>
                    <a:gs pos="100000">
                      <a:schemeClr val="tx1"/>
                    </a:gs>
                  </a:gsLst>
                  <a:lin ang="5400000" scaled="0"/>
                </a:gradFill>
                <a:effectLst/>
                <a:latin typeface="+mj-lt"/>
                <a:cs typeface="Segoe UI" pitchFamily="34" charset="0"/>
              </a:defRPr>
            </a:lvl1pPr>
          </a:lstStyle>
          <a:p>
            <a:r>
              <a:rPr lang="en-US" dirty="0" smtClean="0"/>
              <a:t>Behind the scenes…</a:t>
            </a:r>
            <a:endParaRPr lang="en-US" dirty="0"/>
          </a:p>
        </p:txBody>
      </p:sp>
      <p:sp>
        <p:nvSpPr>
          <p:cNvPr id="8" name="Text Placeholder 2"/>
          <p:cNvSpPr txBox="1">
            <a:spLocks/>
          </p:cNvSpPr>
          <p:nvPr/>
        </p:nvSpPr>
        <p:spPr>
          <a:xfrm>
            <a:off x="544901" y="3926567"/>
            <a:ext cx="11370961" cy="1809726"/>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Data time-stamping</a:t>
            </a:r>
          </a:p>
          <a:p>
            <a:r>
              <a:rPr lang="en-US" sz="2800" dirty="0"/>
              <a:t>Configurable poll interval</a:t>
            </a:r>
          </a:p>
          <a:p>
            <a:r>
              <a:rPr lang="en-US" sz="2800" dirty="0"/>
              <a:t>Provider side caching</a:t>
            </a:r>
          </a:p>
          <a:p>
            <a:r>
              <a:rPr lang="en-US" sz="2800" dirty="0"/>
              <a:t>Data query optimization</a:t>
            </a:r>
          </a:p>
        </p:txBody>
      </p:sp>
      <p:grpSp>
        <p:nvGrpSpPr>
          <p:cNvPr id="9" name="Group 8"/>
          <p:cNvGrpSpPr/>
          <p:nvPr/>
        </p:nvGrpSpPr>
        <p:grpSpPr>
          <a:xfrm>
            <a:off x="10414906" y="4218746"/>
            <a:ext cx="1476622" cy="1253854"/>
            <a:chOff x="8274079" y="1772023"/>
            <a:chExt cx="1476622" cy="1253854"/>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4079" y="1927457"/>
              <a:ext cx="874169" cy="1098420"/>
            </a:xfrm>
            <a:prstGeom prst="rect">
              <a:avLst/>
            </a:prstGeom>
          </p:spPr>
        </p:pic>
        <p:pic>
          <p:nvPicPr>
            <p:cNvPr id="12" name="Picture 11"/>
            <p:cNvPicPr>
              <a:picLocks noChangeAspect="1"/>
            </p:cNvPicPr>
            <p:nvPr/>
          </p:nvPicPr>
          <p:blipFill>
            <a:blip r:embed="rId4">
              <a:duotone>
                <a:prstClr val="black"/>
                <a:srgbClr val="F6AE1E">
                  <a:tint val="45000"/>
                  <a:satMod val="400000"/>
                </a:srgbClr>
              </a:duotone>
              <a:extLst>
                <a:ext uri="{28A0092B-C50C-407E-A947-70E740481C1C}">
                  <a14:useLocalDpi xmlns:a14="http://schemas.microsoft.com/office/drawing/2010/main" val="0"/>
                </a:ext>
              </a:extLst>
            </a:blip>
            <a:stretch>
              <a:fillRect/>
            </a:stretch>
          </p:blipFill>
          <p:spPr>
            <a:xfrm>
              <a:off x="8545809" y="1859868"/>
              <a:ext cx="874169" cy="109842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6532" y="1772023"/>
              <a:ext cx="874169" cy="1098420"/>
            </a:xfrm>
            <a:prstGeom prst="rect">
              <a:avLst/>
            </a:prstGeom>
          </p:spPr>
        </p:pic>
      </p:grpSp>
      <p:pic>
        <p:nvPicPr>
          <p:cNvPr id="15"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5904746" y="4291496"/>
            <a:ext cx="1420968" cy="110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H="1" flipV="1">
            <a:off x="7936566" y="4710269"/>
            <a:ext cx="1851553" cy="9893"/>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8007608" y="4925846"/>
            <a:ext cx="1796446" cy="1122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8007608" y="5083883"/>
            <a:ext cx="1796446" cy="1122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8007607" y="5217671"/>
            <a:ext cx="1796446" cy="1122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333559" y="4668170"/>
            <a:ext cx="686649" cy="627864"/>
          </a:xfrm>
          <a:prstGeom prst="rect">
            <a:avLst/>
          </a:prstGeom>
          <a:noFill/>
        </p:spPr>
        <p:txBody>
          <a:bodyPr wrap="square" lIns="182880" tIns="146304" rIns="182880" bIns="146304" rtlCol="0">
            <a:spAutoFit/>
          </a:bodyPr>
          <a:lstStyle/>
          <a:p>
            <a:pPr>
              <a:lnSpc>
                <a:spcPct val="90000"/>
              </a:lnSpc>
              <a:spcAft>
                <a:spcPts val="600"/>
              </a:spcAft>
            </a:pPr>
            <a:r>
              <a:rPr lang="el-GR" sz="2400" dirty="0" smtClean="0">
                <a:gradFill>
                  <a:gsLst>
                    <a:gs pos="2917">
                      <a:schemeClr val="tx1"/>
                    </a:gs>
                    <a:gs pos="30000">
                      <a:schemeClr val="tx1"/>
                    </a:gs>
                  </a:gsLst>
                  <a:lin ang="5400000" scaled="0"/>
                </a:gradFill>
              </a:rPr>
              <a:t>Δ</a:t>
            </a:r>
            <a:r>
              <a:rPr lang="en-US" sz="2400" dirty="0" smtClean="0">
                <a:gradFill>
                  <a:gsLst>
                    <a:gs pos="2917">
                      <a:schemeClr val="tx1"/>
                    </a:gs>
                    <a:gs pos="30000">
                      <a:schemeClr val="tx1"/>
                    </a:gs>
                  </a:gsLst>
                  <a:lin ang="5400000" scaled="0"/>
                </a:gradFill>
              </a:rPr>
              <a:t>t</a:t>
            </a:r>
          </a:p>
        </p:txBody>
      </p:sp>
      <p:grpSp>
        <p:nvGrpSpPr>
          <p:cNvPr id="61" name="Group 60"/>
          <p:cNvGrpSpPr/>
          <p:nvPr/>
        </p:nvGrpSpPr>
        <p:grpSpPr>
          <a:xfrm>
            <a:off x="9758950" y="5170573"/>
            <a:ext cx="809813" cy="793160"/>
            <a:chOff x="9758950" y="5170573"/>
            <a:chExt cx="809813" cy="793160"/>
          </a:xfrm>
        </p:grpSpPr>
        <p:sp>
          <p:nvSpPr>
            <p:cNvPr id="59" name="Flowchart: Magnetic Disk 58"/>
            <p:cNvSpPr/>
            <p:nvPr/>
          </p:nvSpPr>
          <p:spPr bwMode="auto">
            <a:xfrm>
              <a:off x="10033625" y="5170573"/>
              <a:ext cx="287079" cy="414670"/>
            </a:xfrm>
            <a:prstGeom prst="flowChartMagneticDisk">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TextBox 59"/>
            <p:cNvSpPr txBox="1"/>
            <p:nvPr/>
          </p:nvSpPr>
          <p:spPr>
            <a:xfrm>
              <a:off x="9758950" y="5502068"/>
              <a:ext cx="809813" cy="461665"/>
            </a:xfrm>
            <a:prstGeom prst="rect">
              <a:avLst/>
            </a:prstGeom>
            <a:noFill/>
          </p:spPr>
          <p:txBody>
            <a:bodyPr wrap="squar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Cache</a:t>
              </a:r>
            </a:p>
          </p:txBody>
        </p:sp>
      </p:grpSp>
    </p:spTree>
    <p:extLst>
      <p:ext uri="{BB962C8B-B14F-4D97-AF65-F5344CB8AC3E}">
        <p14:creationId xmlns:p14="http://schemas.microsoft.com/office/powerpoint/2010/main" val="1659995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500"/>
                                        <p:tgtEl>
                                          <p:spTgt spid="8">
                                            <p:txEl>
                                              <p:pRg st="0" end="0"/>
                                            </p:txEl>
                                          </p:spTgt>
                                        </p:tgtEl>
                                      </p:cBhvr>
                                    </p:animEffec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1000"/>
                            </p:stCondLst>
                            <p:childTnLst>
                              <p:par>
                                <p:cTn id="45" presetID="22" presetClass="entr" presetSubtype="4"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fade">
                                      <p:cBhvr>
                                        <p:cTn id="52" dur="500"/>
                                        <p:tgtEl>
                                          <p:spTgt spid="8">
                                            <p:txEl>
                                              <p:pRg st="1" end="1"/>
                                            </p:txEl>
                                          </p:spTgt>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animEffect transition="in" filter="fade">
                                      <p:cBhvr>
                                        <p:cTn id="62" dur="500"/>
                                        <p:tgtEl>
                                          <p:spTgt spid="8">
                                            <p:txEl>
                                              <p:pRg st="2" end="2"/>
                                            </p:txEl>
                                          </p:spTgt>
                                        </p:tgtEl>
                                      </p:cBhvr>
                                    </p:animEffect>
                                  </p:childTnLst>
                                </p:cTn>
                              </p:par>
                              <p:par>
                                <p:cTn id="63" presetID="42"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1000"/>
                                        <p:tgtEl>
                                          <p:spTgt spid="61"/>
                                        </p:tgtEl>
                                      </p:cBhvr>
                                    </p:animEffect>
                                    <p:anim calcmode="lin" valueType="num">
                                      <p:cBhvr>
                                        <p:cTn id="66" dur="1000" fill="hold"/>
                                        <p:tgtEl>
                                          <p:spTgt spid="61"/>
                                        </p:tgtEl>
                                        <p:attrNameLst>
                                          <p:attrName>ppt_x</p:attrName>
                                        </p:attrNameLst>
                                      </p:cBhvr>
                                      <p:tavLst>
                                        <p:tav tm="0">
                                          <p:val>
                                            <p:strVal val="#ppt_x"/>
                                          </p:val>
                                        </p:tav>
                                        <p:tav tm="100000">
                                          <p:val>
                                            <p:strVal val="#ppt_x"/>
                                          </p:val>
                                        </p:tav>
                                      </p:tavLst>
                                    </p:anim>
                                    <p:anim calcmode="lin" valueType="num">
                                      <p:cBhvr>
                                        <p:cTn id="6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fade">
                                      <p:cBhvr>
                                        <p:cTn id="7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P spid="7" grpId="0"/>
      <p:bldP spid="8" grpId="0" uiExpand="1" build="p"/>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br>
              <a:rPr lang="en-US" dirty="0" smtClean="0"/>
            </a:br>
            <a:endParaRPr lang="en-US" dirty="0"/>
          </a:p>
        </p:txBody>
      </p:sp>
      <p:sp>
        <p:nvSpPr>
          <p:cNvPr id="3" name="Content Placeholder 2"/>
          <p:cNvSpPr>
            <a:spLocks noGrp="1"/>
          </p:cNvSpPr>
          <p:nvPr>
            <p:ph sz="quarter" idx="10"/>
          </p:nvPr>
        </p:nvSpPr>
        <p:spPr>
          <a:xfrm>
            <a:off x="274320" y="1491164"/>
            <a:ext cx="11887200" cy="4308872"/>
          </a:xfrm>
        </p:spPr>
        <p:txBody>
          <a:bodyPr/>
          <a:lstStyle/>
          <a:p>
            <a:r>
              <a:rPr lang="en-US" dirty="0" smtClean="0"/>
              <a:t>Deploying Server Core</a:t>
            </a:r>
          </a:p>
          <a:p>
            <a:pPr marL="342900" lvl="1" indent="0">
              <a:buNone/>
            </a:pPr>
            <a:r>
              <a:rPr lang="en-US" i="1" dirty="0" smtClean="0"/>
              <a:t>The </a:t>
            </a:r>
            <a:r>
              <a:rPr lang="en-US" i="1" u="sng" dirty="0" smtClean="0"/>
              <a:t>why</a:t>
            </a:r>
            <a:r>
              <a:rPr lang="en-US" i="1" dirty="0"/>
              <a:t> and </a:t>
            </a:r>
            <a:r>
              <a:rPr lang="en-US" i="1" u="sng" dirty="0" smtClean="0"/>
              <a:t>how</a:t>
            </a:r>
            <a:r>
              <a:rPr lang="en-US" i="1" dirty="0" smtClean="0"/>
              <a:t> </a:t>
            </a:r>
            <a:r>
              <a:rPr lang="en-US" i="1" dirty="0"/>
              <a:t>of </a:t>
            </a:r>
            <a:r>
              <a:rPr lang="en-US" i="1" dirty="0" smtClean="0"/>
              <a:t>moving to Server Core.</a:t>
            </a:r>
            <a:r>
              <a:rPr lang="en-US" dirty="0" smtClean="0"/>
              <a:t> </a:t>
            </a:r>
            <a:br>
              <a:rPr lang="en-US" dirty="0" smtClean="0"/>
            </a:br>
            <a:endParaRPr lang="en-US" dirty="0" smtClean="0"/>
          </a:p>
          <a:p>
            <a:r>
              <a:rPr lang="en-US" dirty="0" smtClean="0"/>
              <a:t>Features on Demand</a:t>
            </a:r>
          </a:p>
          <a:p>
            <a:pPr marL="342900" lvl="1" indent="0">
              <a:buNone/>
            </a:pPr>
            <a:r>
              <a:rPr lang="en-US" i="1" u="sng" dirty="0" smtClean="0"/>
              <a:t>What</a:t>
            </a:r>
            <a:r>
              <a:rPr lang="en-US" i="1" dirty="0" smtClean="0"/>
              <a:t> is this new feature, </a:t>
            </a:r>
            <a:r>
              <a:rPr lang="en-US" i="1" u="sng" dirty="0" smtClean="0"/>
              <a:t>why</a:t>
            </a:r>
            <a:r>
              <a:rPr lang="en-US" i="1" dirty="0" smtClean="0"/>
              <a:t> is it important, and </a:t>
            </a:r>
            <a:r>
              <a:rPr lang="en-US" i="1" u="sng" dirty="0" smtClean="0"/>
              <a:t>how</a:t>
            </a:r>
            <a:r>
              <a:rPr lang="en-US" i="1" dirty="0" smtClean="0"/>
              <a:t> do I leverage it best?</a:t>
            </a:r>
            <a:br>
              <a:rPr lang="en-US" i="1" dirty="0" smtClean="0"/>
            </a:br>
            <a:endParaRPr lang="en-US" i="1" dirty="0" smtClean="0"/>
          </a:p>
          <a:p>
            <a:r>
              <a:rPr lang="en-US" dirty="0" smtClean="0"/>
              <a:t>Managing Servers with Server Manager</a:t>
            </a:r>
          </a:p>
          <a:p>
            <a:pPr marL="342900" lvl="1" indent="0">
              <a:buNone/>
            </a:pPr>
            <a:r>
              <a:rPr lang="en-US" i="1" u="sng" dirty="0" smtClean="0"/>
              <a:t>How</a:t>
            </a:r>
            <a:r>
              <a:rPr lang="en-US" i="1" dirty="0" smtClean="0"/>
              <a:t> do I get the most of Server Manager, by </a:t>
            </a:r>
            <a:r>
              <a:rPr lang="en-US" i="1" u="sng" dirty="0" smtClean="0"/>
              <a:t>customizing</a:t>
            </a:r>
            <a:r>
              <a:rPr lang="en-US" i="1" dirty="0" smtClean="0"/>
              <a:t> it to work better in my environment?</a:t>
            </a:r>
          </a:p>
        </p:txBody>
      </p:sp>
    </p:spTree>
    <p:extLst>
      <p:ext uri="{BB962C8B-B14F-4D97-AF65-F5344CB8AC3E}">
        <p14:creationId xmlns:p14="http://schemas.microsoft.com/office/powerpoint/2010/main" val="328568461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1948" y="233150"/>
            <a:ext cx="11370961" cy="621530"/>
          </a:xfrm>
        </p:spPr>
        <p:txBody>
          <a:bodyPr/>
          <a:lstStyle/>
          <a:p>
            <a:r>
              <a:rPr lang="en-US" sz="4800" dirty="0" smtClean="0"/>
              <a:t>Query optimization: Events</a:t>
            </a:r>
            <a:endParaRPr lang="en-US" sz="4800" dirty="0"/>
          </a:p>
        </p:txBody>
      </p:sp>
      <p:sp>
        <p:nvSpPr>
          <p:cNvPr id="16" name="Rounded Rectangle 15"/>
          <p:cNvSpPr/>
          <p:nvPr/>
        </p:nvSpPr>
        <p:spPr bwMode="auto">
          <a:xfrm>
            <a:off x="8238878" y="-1"/>
            <a:ext cx="4213360" cy="6994525"/>
          </a:xfrm>
          <a:prstGeom prst="roundRect">
            <a:avLst>
              <a:gd name="adj" fmla="val 0"/>
            </a:avLst>
          </a:prstGeom>
          <a:solidFill>
            <a:schemeClr val="bg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836" b="1" dirty="0">
                <a:solidFill>
                  <a:schemeClr val="tx1">
                    <a:alpha val="98824"/>
                  </a:schemeClr>
                </a:solidFill>
                <a:latin typeface="Segoe UI" pitchFamily="34" charset="0"/>
                <a:ea typeface="Segoe UI" pitchFamily="34" charset="0"/>
                <a:cs typeface="Segoe UI" pitchFamily="34" charset="0"/>
              </a:rPr>
              <a:t/>
            </a:r>
            <a:br>
              <a:rPr lang="en-US" sz="1836" b="1" dirty="0">
                <a:solidFill>
                  <a:schemeClr val="tx1">
                    <a:alpha val="98824"/>
                  </a:schemeClr>
                </a:solidFill>
                <a:latin typeface="Segoe UI" pitchFamily="34" charset="0"/>
                <a:ea typeface="Segoe UI" pitchFamily="34" charset="0"/>
                <a:cs typeface="Segoe UI" pitchFamily="34" charset="0"/>
              </a:rPr>
            </a:br>
            <a:r>
              <a:rPr lang="en-US" sz="1836" b="1" dirty="0">
                <a:solidFill>
                  <a:schemeClr val="tx1">
                    <a:alpha val="98824"/>
                  </a:schemeClr>
                </a:solidFill>
                <a:latin typeface="Segoe UI" pitchFamily="34" charset="0"/>
                <a:ea typeface="Segoe UI" pitchFamily="34" charset="0"/>
                <a:cs typeface="Segoe UI" pitchFamily="34" charset="0"/>
              </a:rPr>
              <a:t>Query – SvrDemo1</a:t>
            </a:r>
            <a:endParaRPr lang="en-US" sz="1836" dirty="0">
              <a:solidFill>
                <a:schemeClr val="tx1">
                  <a:alpha val="98824"/>
                </a:schemeClr>
              </a:solidFill>
              <a:latin typeface="Segoe UI" pitchFamily="34" charset="0"/>
              <a:ea typeface="Segoe UI" pitchFamily="34" charset="0"/>
              <a:cs typeface="Segoe UI" pitchFamily="34" charset="0"/>
            </a:endParaRPr>
          </a:p>
          <a:p>
            <a:pPr defTabSz="932290"/>
            <a:endParaRPr lang="en-US" sz="1428" dirty="0">
              <a:solidFill>
                <a:schemeClr val="tx1">
                  <a:alpha val="98824"/>
                </a:schemeClr>
              </a:solidFill>
              <a:latin typeface="Segoe UI" pitchFamily="34" charset="0"/>
              <a:ea typeface="Segoe UI" pitchFamily="34" charset="0"/>
              <a:cs typeface="Segoe UI" pitchFamily="34" charset="0"/>
            </a:endParaRPr>
          </a:p>
        </p:txBody>
      </p:sp>
      <p:graphicFrame>
        <p:nvGraphicFramePr>
          <p:cNvPr id="19" name="Table 18"/>
          <p:cNvGraphicFramePr>
            <a:graphicFrameLocks noGrp="1"/>
          </p:cNvGraphicFramePr>
          <p:nvPr>
            <p:extLst/>
          </p:nvPr>
        </p:nvGraphicFramePr>
        <p:xfrm>
          <a:off x="544900" y="1243471"/>
          <a:ext cx="3308102" cy="5144860"/>
        </p:xfrm>
        <a:graphic>
          <a:graphicData uri="http://schemas.openxmlformats.org/drawingml/2006/table">
            <a:tbl>
              <a:tblPr firstRow="1" bandRow="1">
                <a:tableStyleId>{5C22544A-7EE6-4342-B048-85BDC9FD1C3A}</a:tableStyleId>
              </a:tblPr>
              <a:tblGrid>
                <a:gridCol w="1309457"/>
                <a:gridCol w="1998645"/>
              </a:tblGrid>
              <a:tr h="46630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600" b="1" i="0" u="none" strike="noStrike" dirty="0" smtClean="0">
                        <a:solidFill>
                          <a:srgbClr val="FFFFFF"/>
                        </a:solidFill>
                        <a:effectLst/>
                        <a:latin typeface="+mn-lt"/>
                      </a:endParaRPr>
                    </a:p>
                  </a:txBody>
                  <a:tcPr marL="93260" marR="93260" marT="46630" marB="4663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b="1" i="0" u="none" strike="noStrike" dirty="0" smtClean="0">
                          <a:solidFill>
                            <a:srgbClr val="FFFFFF"/>
                          </a:solidFill>
                          <a:effectLst/>
                          <a:latin typeface="+mn-lt"/>
                        </a:rPr>
                        <a:t>All Servers</a:t>
                      </a: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336731">
                <a:tc rowSpan="3">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Event Data Query</a:t>
                      </a: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Levels: </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dirty="0" smtClean="0">
                          <a:solidFill>
                            <a:srgbClr val="FFFFFF"/>
                          </a:solidFill>
                          <a:effectLst/>
                          <a:latin typeface="+mn-lt"/>
                        </a:rPr>
                        <a:t>Critical</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dirty="0" smtClean="0">
                          <a:solidFill>
                            <a:srgbClr val="FFFFFF"/>
                          </a:solidFill>
                          <a:effectLst/>
                          <a:latin typeface="+mn-lt"/>
                        </a:rPr>
                        <a:t>Error</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baseline="0" dirty="0" smtClean="0">
                          <a:solidFill>
                            <a:srgbClr val="FFFFFF"/>
                          </a:solidFill>
                          <a:effectLst/>
                          <a:latin typeface="+mn-lt"/>
                        </a:rPr>
                        <a:t>Warning</a:t>
                      </a:r>
                    </a:p>
                    <a:p>
                      <a:pPr marL="0" marR="0" indent="0" algn="l" defTabSz="914363" rtl="0" eaLnBrk="1" fontAlgn="auto" latinLnBrk="0" hangingPunct="1">
                        <a:lnSpc>
                          <a:spcPct val="100000"/>
                        </a:lnSpc>
                        <a:spcBef>
                          <a:spcPts val="0"/>
                        </a:spcBef>
                        <a:spcAft>
                          <a:spcPts val="0"/>
                        </a:spcAft>
                        <a:buClrTx/>
                        <a:buSzTx/>
                        <a:buFontTx/>
                        <a:buNone/>
                        <a:tabLst/>
                        <a:defRPr/>
                      </a:pPr>
                      <a:endParaRPr lang="en-US" sz="1600" b="0" i="0" u="none" strike="noStrike" dirty="0" smtClean="0">
                        <a:solidFill>
                          <a:srgbClr val="FFFFFF"/>
                        </a:solidFill>
                        <a:effectLst/>
                        <a:latin typeface="+mn-lt"/>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590649">
                <a:tc vMerge="1">
                  <a:txBody>
                    <a:bodyPr/>
                    <a:lstStyle/>
                    <a:p>
                      <a:endParaRPr lang="en-US"/>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Period: </a:t>
                      </a:r>
                      <a:br>
                        <a:rPr lang="en-US" sz="1600" b="1" i="0" u="none" strike="noStrike" dirty="0" smtClean="0">
                          <a:solidFill>
                            <a:srgbClr val="FFFFFF"/>
                          </a:solidFill>
                          <a:effectLst/>
                          <a:latin typeface="+mn-lt"/>
                        </a:rPr>
                      </a:br>
                      <a:r>
                        <a:rPr lang="en-US" sz="1600" b="0" i="0" u="none" strike="noStrike" dirty="0" smtClean="0">
                          <a:solidFill>
                            <a:srgbClr val="FFFFFF"/>
                          </a:solidFill>
                          <a:effectLst/>
                          <a:latin typeface="+mn-lt"/>
                        </a:rPr>
                        <a:t>24</a:t>
                      </a:r>
                      <a:r>
                        <a:rPr lang="en-US" sz="1600" b="0" i="0" u="none" strike="noStrike" baseline="0" dirty="0" smtClean="0">
                          <a:solidFill>
                            <a:srgbClr val="FFFFFF"/>
                          </a:solidFill>
                          <a:effectLst/>
                          <a:latin typeface="+mn-lt"/>
                        </a:rPr>
                        <a:t> hours</a:t>
                      </a:r>
                      <a:endParaRPr lang="en-US" sz="1600" b="0" i="0" u="none" strike="noStrike" dirty="0" smtClean="0">
                        <a:solidFill>
                          <a:srgbClr val="FFFFFF"/>
                        </a:solidFill>
                        <a:effectLst/>
                        <a:latin typeface="+mn-lt"/>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088037">
                <a:tc vMerge="1">
                  <a:txBody>
                    <a:bodyPr/>
                    <a:lstStyle/>
                    <a:p>
                      <a:endParaRPr lang="en-US"/>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Logs: </a:t>
                      </a:r>
                      <a:br>
                        <a:rPr lang="en-US" sz="1600" b="1" i="0" u="none" strike="noStrike" dirty="0" smtClean="0">
                          <a:solidFill>
                            <a:srgbClr val="FFFFFF"/>
                          </a:solidFill>
                          <a:effectLst/>
                          <a:latin typeface="+mn-lt"/>
                        </a:rPr>
                      </a:br>
                      <a:r>
                        <a:rPr lang="en-US" sz="1600" b="0" i="0" u="none" strike="noStrike" dirty="0" smtClean="0">
                          <a:solidFill>
                            <a:srgbClr val="FFFFFF"/>
                          </a:solidFill>
                          <a:effectLst/>
                          <a:latin typeface="+mn-lt"/>
                        </a:rPr>
                        <a:t>Application</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baseline="0" dirty="0" smtClean="0">
                          <a:solidFill>
                            <a:srgbClr val="FFFFFF"/>
                          </a:solidFill>
                          <a:effectLst/>
                          <a:latin typeface="+mn-lt"/>
                        </a:rPr>
                        <a:t>Setup</a:t>
                      </a:r>
                      <a:br>
                        <a:rPr lang="en-US" sz="1600" b="0" i="0" u="none" strike="noStrike" baseline="0" dirty="0" smtClean="0">
                          <a:solidFill>
                            <a:srgbClr val="FFFFFF"/>
                          </a:solidFill>
                          <a:effectLst/>
                          <a:latin typeface="+mn-lt"/>
                        </a:rPr>
                      </a:br>
                      <a:r>
                        <a:rPr lang="en-US" sz="1600" b="0" i="0" u="none" strike="noStrike" baseline="0" dirty="0" smtClean="0">
                          <a:solidFill>
                            <a:srgbClr val="FFFFFF"/>
                          </a:solidFill>
                          <a:effectLst/>
                          <a:latin typeface="+mn-lt"/>
                        </a:rPr>
                        <a:t>System</a:t>
                      </a:r>
                      <a:endParaRPr lang="en-US" sz="1600" b="0" i="0" u="none" strike="noStrike" dirty="0" smtClean="0">
                        <a:solidFill>
                          <a:srgbClr val="FFFFFF"/>
                        </a:solidFill>
                        <a:effectLst/>
                        <a:latin typeface="+mn-lt"/>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450758">
                <a:tc>
                  <a:txBody>
                    <a:bodyPr/>
                    <a:lstStyle/>
                    <a:p>
                      <a:pPr algn="ctr"/>
                      <a:r>
                        <a:rPr lang="en-US" sz="1600" kern="1200" dirty="0" smtClean="0">
                          <a:solidFill>
                            <a:schemeClr val="dk1"/>
                          </a:solidFill>
                          <a:latin typeface="+mn-lt"/>
                          <a:ea typeface="+mn-ea"/>
                          <a:cs typeface="+mn-cs"/>
                        </a:rPr>
                        <a:t>SvrDemo1</a:t>
                      </a:r>
                      <a:endParaRPr lang="en-US" sz="1600" kern="1200" dirty="0">
                        <a:solidFill>
                          <a:schemeClr val="dk1"/>
                        </a:solidFill>
                        <a:latin typeface="+mn-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 typeface="Wingdings" pitchFamily="2" charset="2"/>
                        <a:buNone/>
                        <a:tabLst/>
                        <a:defRPr/>
                      </a:pPr>
                      <a:r>
                        <a:rPr lang="en-US" sz="2000" dirty="0" smtClean="0">
                          <a:sym typeface="Wingdings"/>
                        </a:rPr>
                        <a:t></a:t>
                      </a:r>
                      <a:endParaRPr lang="en-US" sz="200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128">
                <a:tc>
                  <a:txBody>
                    <a:bodyPr/>
                    <a:lstStyle/>
                    <a:p>
                      <a:pPr algn="ctr"/>
                      <a:r>
                        <a:rPr lang="en-US" sz="1600" kern="1200" dirty="0" smtClean="0">
                          <a:solidFill>
                            <a:schemeClr val="dk1"/>
                          </a:solidFill>
                          <a:latin typeface="+mn-lt"/>
                          <a:ea typeface="+mn-ea"/>
                          <a:cs typeface="+mn-cs"/>
                        </a:rPr>
                        <a:t>SvrDemo2</a:t>
                      </a:r>
                      <a:endParaRPr lang="en-US" sz="1600" kern="1200" dirty="0">
                        <a:solidFill>
                          <a:schemeClr val="dk1"/>
                        </a:solidFill>
                        <a:latin typeface="+mn-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 typeface="Wingdings" pitchFamily="2" charset="2"/>
                        <a:buNone/>
                        <a:tabLst/>
                        <a:defRPr/>
                      </a:pPr>
                      <a:r>
                        <a:rPr lang="en-US" sz="2000" dirty="0" smtClean="0">
                          <a:sym typeface="Wingdings"/>
                        </a:rPr>
                        <a:t></a:t>
                      </a:r>
                      <a:endParaRPr lang="en-US" sz="200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128">
                <a:tc>
                  <a:txBody>
                    <a:bodyPr/>
                    <a:lstStyle/>
                    <a:p>
                      <a:pPr algn="ctr"/>
                      <a:r>
                        <a:rPr lang="en-US" sz="1600" kern="1200" dirty="0" smtClean="0">
                          <a:solidFill>
                            <a:schemeClr val="dk1"/>
                          </a:solidFill>
                          <a:latin typeface="+mn-lt"/>
                          <a:ea typeface="+mn-ea"/>
                          <a:cs typeface="+mn-cs"/>
                        </a:rPr>
                        <a:t>SvrDemo3</a:t>
                      </a:r>
                      <a:endParaRPr lang="en-US" sz="1600" kern="1200" dirty="0">
                        <a:solidFill>
                          <a:schemeClr val="dk1"/>
                        </a:solidFill>
                        <a:latin typeface="+mn-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 typeface="Wingdings" pitchFamily="2" charset="2"/>
                        <a:buNone/>
                        <a:tabLst/>
                        <a:defRPr/>
                      </a:pPr>
                      <a:r>
                        <a:rPr lang="en-US" sz="2000" dirty="0" smtClean="0">
                          <a:sym typeface="Wingdings"/>
                        </a:rPr>
                        <a:t></a:t>
                      </a:r>
                      <a:endParaRPr lang="en-US" sz="200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128">
                <a:tc>
                  <a:txBody>
                    <a:bodyPr/>
                    <a:lstStyle/>
                    <a:p>
                      <a:pPr algn="ctr"/>
                      <a:r>
                        <a:rPr lang="en-US" sz="1600" kern="1200" dirty="0" smtClean="0">
                          <a:solidFill>
                            <a:schemeClr val="dk1"/>
                          </a:solidFill>
                          <a:latin typeface="+mn-lt"/>
                          <a:ea typeface="+mn-ea"/>
                          <a:cs typeface="+mn-cs"/>
                        </a:rPr>
                        <a:t>SvrDemo4</a:t>
                      </a:r>
                      <a:endParaRPr lang="en-US" sz="1600" kern="1200" dirty="0">
                        <a:solidFill>
                          <a:schemeClr val="dk1"/>
                        </a:solidFill>
                        <a:latin typeface="+mn-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 typeface="Wingdings" pitchFamily="2" charset="2"/>
                        <a:buNone/>
                        <a:tabLst/>
                        <a:defRPr/>
                      </a:pPr>
                      <a:r>
                        <a:rPr lang="en-US" sz="2000" dirty="0" smtClean="0">
                          <a:sym typeface="Wingdings"/>
                        </a:rPr>
                        <a:t></a:t>
                      </a:r>
                      <a:endParaRPr lang="en-US" sz="200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extLst/>
          </p:nvPr>
        </p:nvGraphicFramePr>
        <p:xfrm>
          <a:off x="8348059" y="854886"/>
          <a:ext cx="3994998" cy="1211128"/>
        </p:xfrm>
        <a:graphic>
          <a:graphicData uri="http://schemas.openxmlformats.org/drawingml/2006/table">
            <a:tbl>
              <a:tblPr firstRow="1" bandRow="1">
                <a:tableStyleId>{073A0DAA-6AF3-43AB-8588-CEC1D06C72B9}</a:tableStyleId>
              </a:tblPr>
              <a:tblGrid>
                <a:gridCol w="1211714"/>
                <a:gridCol w="1405707"/>
                <a:gridCol w="1377577"/>
              </a:tblGrid>
              <a:tr h="371785">
                <a:tc>
                  <a:txBody>
                    <a:bodyPr/>
                    <a:lstStyle/>
                    <a:p>
                      <a:r>
                        <a:rPr lang="en-US" sz="1600" dirty="0" smtClean="0"/>
                        <a:t>Period</a:t>
                      </a:r>
                      <a:endParaRPr lang="en-US" sz="1600" dirty="0"/>
                    </a:p>
                  </a:txBody>
                  <a:tcPr marL="93260" marR="93260" marT="46630" marB="46630"/>
                </a:tc>
                <a:tc>
                  <a:txBody>
                    <a:bodyPr/>
                    <a:lstStyle/>
                    <a:p>
                      <a:r>
                        <a:rPr lang="en-US" sz="1600" dirty="0" smtClean="0"/>
                        <a:t>Levels</a:t>
                      </a:r>
                      <a:endParaRPr lang="en-US" sz="1600" dirty="0"/>
                    </a:p>
                  </a:txBody>
                  <a:tcPr marL="93260" marR="93260" marT="46630" marB="46630"/>
                </a:tc>
                <a:tc>
                  <a:txBody>
                    <a:bodyPr/>
                    <a:lstStyle/>
                    <a:p>
                      <a:r>
                        <a:rPr lang="en-US" sz="1600" dirty="0" smtClean="0"/>
                        <a:t>Log</a:t>
                      </a:r>
                      <a:endParaRPr lang="en-US" sz="1600" dirty="0"/>
                    </a:p>
                  </a:txBody>
                  <a:tcPr marL="93260" marR="93260" marT="46630" marB="46630"/>
                </a:tc>
              </a:tr>
              <a:tr h="839343">
                <a:tc>
                  <a:txBody>
                    <a:bodyPr/>
                    <a:lstStyle/>
                    <a:p>
                      <a:r>
                        <a:rPr lang="en-US" sz="1600" dirty="0" smtClean="0"/>
                        <a:t>T-24hr</a:t>
                      </a:r>
                      <a:endParaRPr lang="en-US" sz="1600" dirty="0"/>
                    </a:p>
                  </a:txBody>
                  <a:tcPr marL="93260" marR="93260" marT="46630" marB="46630"/>
                </a:tc>
                <a:tc>
                  <a:txBody>
                    <a:bodyPr/>
                    <a:lstStyle/>
                    <a:p>
                      <a:r>
                        <a:rPr lang="en-US" sz="1600" dirty="0" smtClean="0"/>
                        <a:t>Critical</a:t>
                      </a:r>
                      <a:br>
                        <a:rPr lang="en-US" sz="1600" dirty="0" smtClean="0"/>
                      </a:br>
                      <a:r>
                        <a:rPr lang="en-US" sz="1600" dirty="0" smtClean="0"/>
                        <a:t>Error</a:t>
                      </a:r>
                    </a:p>
                    <a:p>
                      <a:r>
                        <a:rPr lang="en-US" sz="1600" dirty="0" smtClean="0"/>
                        <a:t>Warning</a:t>
                      </a:r>
                      <a:endParaRPr lang="en-US" sz="1600" dirty="0"/>
                    </a:p>
                  </a:txBody>
                  <a:tcPr marL="93260" marR="93260" marT="46630" marB="46630"/>
                </a:tc>
                <a:tc>
                  <a:txBody>
                    <a:bodyPr/>
                    <a:lstStyle/>
                    <a:p>
                      <a:r>
                        <a:rPr lang="en-US" sz="1600" dirty="0" smtClean="0"/>
                        <a:t>Application</a:t>
                      </a:r>
                    </a:p>
                    <a:p>
                      <a:r>
                        <a:rPr lang="en-US" sz="1600" dirty="0" smtClean="0"/>
                        <a:t>Setup</a:t>
                      </a:r>
                    </a:p>
                    <a:p>
                      <a:r>
                        <a:rPr lang="en-US" sz="1600" dirty="0" smtClean="0"/>
                        <a:t>System</a:t>
                      </a:r>
                      <a:endParaRPr lang="en-US" sz="1600" dirty="0"/>
                    </a:p>
                  </a:txBody>
                  <a:tcPr marL="93260" marR="93260" marT="46630" marB="46630"/>
                </a:tc>
              </a:tr>
            </a:tbl>
          </a:graphicData>
        </a:graphic>
      </p:graphicFrame>
      <p:sp>
        <p:nvSpPr>
          <p:cNvPr id="23" name="Rectangle 22"/>
          <p:cNvSpPr/>
          <p:nvPr/>
        </p:nvSpPr>
        <p:spPr>
          <a:xfrm>
            <a:off x="8436473" y="6061921"/>
            <a:ext cx="3818170" cy="670445"/>
          </a:xfrm>
          <a:prstGeom prst="rect">
            <a:avLst/>
          </a:prstGeom>
        </p:spPr>
        <p:txBody>
          <a:bodyPr wrap="square">
            <a:spAutoFit/>
          </a:bodyPr>
          <a:lstStyle/>
          <a:p>
            <a:pPr defTabSz="932290"/>
            <a:r>
              <a:rPr lang="en-US" sz="1836" dirty="0">
                <a:solidFill>
                  <a:schemeClr val="tx1">
                    <a:alpha val="98824"/>
                  </a:schemeClr>
                </a:solidFill>
                <a:latin typeface="Segoe UI" pitchFamily="34" charset="0"/>
                <a:ea typeface="Segoe UI" pitchFamily="34" charset="0"/>
                <a:cs typeface="Segoe UI" pitchFamily="34" charset="0"/>
              </a:rPr>
              <a:t>Next query will include timestamp of last event</a:t>
            </a:r>
          </a:p>
        </p:txBody>
      </p:sp>
    </p:spTree>
    <p:extLst>
      <p:ext uri="{BB962C8B-B14F-4D97-AF65-F5344CB8AC3E}">
        <p14:creationId xmlns:p14="http://schemas.microsoft.com/office/powerpoint/2010/main" val="362412398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1948" y="233150"/>
            <a:ext cx="11370961" cy="621530"/>
          </a:xfrm>
        </p:spPr>
        <p:txBody>
          <a:bodyPr/>
          <a:lstStyle/>
          <a:p>
            <a:r>
              <a:rPr lang="en-US" dirty="0" smtClean="0"/>
              <a:t>Query optimization: Events</a:t>
            </a:r>
            <a:endParaRPr lang="en-US" dirty="0"/>
          </a:p>
        </p:txBody>
      </p:sp>
      <p:sp>
        <p:nvSpPr>
          <p:cNvPr id="16" name="Rounded Rectangle 15"/>
          <p:cNvSpPr/>
          <p:nvPr/>
        </p:nvSpPr>
        <p:spPr bwMode="auto">
          <a:xfrm>
            <a:off x="8238878" y="-1"/>
            <a:ext cx="4213360" cy="6994525"/>
          </a:xfrm>
          <a:prstGeom prst="roundRect">
            <a:avLst>
              <a:gd name="adj" fmla="val 0"/>
            </a:avLst>
          </a:prstGeom>
          <a:solidFill>
            <a:schemeClr val="bg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836" b="1" dirty="0">
                <a:solidFill>
                  <a:schemeClr val="tx1">
                    <a:alpha val="98824"/>
                  </a:schemeClr>
                </a:solidFill>
                <a:latin typeface="Segoe UI" pitchFamily="34" charset="0"/>
                <a:ea typeface="Segoe UI" pitchFamily="34" charset="0"/>
                <a:cs typeface="Segoe UI" pitchFamily="34" charset="0"/>
              </a:rPr>
              <a:t/>
            </a:r>
            <a:br>
              <a:rPr lang="en-US" sz="1836" b="1" dirty="0">
                <a:solidFill>
                  <a:schemeClr val="tx1">
                    <a:alpha val="98824"/>
                  </a:schemeClr>
                </a:solidFill>
                <a:latin typeface="Segoe UI" pitchFamily="34" charset="0"/>
                <a:ea typeface="Segoe UI" pitchFamily="34" charset="0"/>
                <a:cs typeface="Segoe UI" pitchFamily="34" charset="0"/>
              </a:rPr>
            </a:br>
            <a:r>
              <a:rPr lang="en-US" sz="1836" b="1" dirty="0">
                <a:solidFill>
                  <a:schemeClr val="tx1">
                    <a:alpha val="98824"/>
                  </a:schemeClr>
                </a:solidFill>
                <a:latin typeface="Segoe UI" pitchFamily="34" charset="0"/>
                <a:ea typeface="Segoe UI" pitchFamily="34" charset="0"/>
                <a:cs typeface="Segoe UI" pitchFamily="34" charset="0"/>
              </a:rPr>
              <a:t>Query – SvrDemo1</a:t>
            </a:r>
            <a:endParaRPr lang="en-US" sz="1836" dirty="0">
              <a:solidFill>
                <a:schemeClr val="tx1">
                  <a:alpha val="98824"/>
                </a:schemeClr>
              </a:solidFill>
              <a:latin typeface="Segoe UI" pitchFamily="34" charset="0"/>
              <a:ea typeface="Segoe UI" pitchFamily="34" charset="0"/>
              <a:cs typeface="Segoe UI" pitchFamily="34" charset="0"/>
            </a:endParaRPr>
          </a:p>
          <a:p>
            <a:pPr defTabSz="932290"/>
            <a:endParaRPr lang="en-US" sz="1428" dirty="0">
              <a:solidFill>
                <a:schemeClr val="tx1">
                  <a:alpha val="98824"/>
                </a:schemeClr>
              </a:solidFill>
              <a:latin typeface="Segoe UI" pitchFamily="34" charset="0"/>
              <a:ea typeface="Segoe UI" pitchFamily="34" charset="0"/>
              <a:cs typeface="Segoe UI" pitchFamily="34" charset="0"/>
            </a:endParaRPr>
          </a:p>
        </p:txBody>
      </p:sp>
      <p:graphicFrame>
        <p:nvGraphicFramePr>
          <p:cNvPr id="19" name="Table 18"/>
          <p:cNvGraphicFramePr>
            <a:graphicFrameLocks noGrp="1"/>
          </p:cNvGraphicFramePr>
          <p:nvPr>
            <p:extLst/>
          </p:nvPr>
        </p:nvGraphicFramePr>
        <p:xfrm>
          <a:off x="544900" y="1243471"/>
          <a:ext cx="5306747" cy="5144860"/>
        </p:xfrm>
        <a:graphic>
          <a:graphicData uri="http://schemas.openxmlformats.org/drawingml/2006/table">
            <a:tbl>
              <a:tblPr firstRow="1" bandRow="1">
                <a:tableStyleId>{5C22544A-7EE6-4342-B048-85BDC9FD1C3A}</a:tableStyleId>
              </a:tblPr>
              <a:tblGrid>
                <a:gridCol w="1309457"/>
                <a:gridCol w="1998645"/>
                <a:gridCol w="1998645"/>
              </a:tblGrid>
              <a:tr h="46630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600" b="1" i="0" u="none" strike="noStrike" dirty="0" smtClean="0">
                        <a:solidFill>
                          <a:srgbClr val="FFFFFF"/>
                        </a:solidFill>
                        <a:effectLst/>
                        <a:latin typeface="+mn-lt"/>
                      </a:endParaRPr>
                    </a:p>
                  </a:txBody>
                  <a:tcPr marL="93260" marR="93260" marT="46630" marB="4663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b="1" i="0" u="none" strike="noStrike" dirty="0" smtClean="0">
                          <a:solidFill>
                            <a:srgbClr val="FFFFFF"/>
                          </a:solidFill>
                          <a:effectLst/>
                          <a:latin typeface="+mn-lt"/>
                        </a:rPr>
                        <a:t>All Servers</a:t>
                      </a: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b="1" i="0" u="none" strike="noStrike" dirty="0" smtClean="0">
                          <a:solidFill>
                            <a:srgbClr val="FFFFFF"/>
                          </a:solidFill>
                          <a:effectLst/>
                          <a:latin typeface="+mn-lt"/>
                        </a:rPr>
                        <a:t>Role-X</a:t>
                      </a: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336731">
                <a:tc rowSpan="3">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Event Data Query</a:t>
                      </a: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Levels: </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dirty="0" smtClean="0">
                          <a:solidFill>
                            <a:srgbClr val="FFFFFF"/>
                          </a:solidFill>
                          <a:effectLst/>
                          <a:latin typeface="+mn-lt"/>
                        </a:rPr>
                        <a:t>Critical</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dirty="0" smtClean="0">
                          <a:solidFill>
                            <a:srgbClr val="FFFFFF"/>
                          </a:solidFill>
                          <a:effectLst/>
                          <a:latin typeface="+mn-lt"/>
                        </a:rPr>
                        <a:t>Error</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baseline="0" dirty="0" smtClean="0">
                          <a:solidFill>
                            <a:srgbClr val="FFFFFF"/>
                          </a:solidFill>
                          <a:effectLst/>
                          <a:latin typeface="+mn-lt"/>
                        </a:rPr>
                        <a:t>Warning</a:t>
                      </a:r>
                      <a:endParaRPr lang="en-US" sz="1600" b="0" i="0" u="none" strike="noStrike" dirty="0" smtClean="0">
                        <a:solidFill>
                          <a:srgbClr val="FFFFFF"/>
                        </a:solidFill>
                        <a:effectLst/>
                        <a:latin typeface="+mn-lt"/>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Levels: </a:t>
                      </a:r>
                      <a:br>
                        <a:rPr lang="en-US" sz="1600" b="1" i="0" u="none" strike="noStrike" dirty="0" smtClean="0">
                          <a:solidFill>
                            <a:srgbClr val="FFFFFF"/>
                          </a:solidFill>
                          <a:effectLst/>
                          <a:latin typeface="+mn-lt"/>
                        </a:rPr>
                      </a:br>
                      <a:r>
                        <a:rPr lang="en-US" sz="1600" b="0" i="0" u="none" strike="noStrike" dirty="0" smtClean="0">
                          <a:solidFill>
                            <a:srgbClr val="FFFFFF"/>
                          </a:solidFill>
                          <a:effectLst/>
                          <a:latin typeface="+mn-lt"/>
                        </a:rPr>
                        <a:t>Critical</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dirty="0" smtClean="0">
                          <a:solidFill>
                            <a:srgbClr val="FFFFFF"/>
                          </a:solidFill>
                          <a:effectLst/>
                          <a:latin typeface="+mn-lt"/>
                        </a:rPr>
                        <a:t>Error</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baseline="0" dirty="0" smtClean="0">
                          <a:solidFill>
                            <a:srgbClr val="FFFFFF"/>
                          </a:solidFill>
                          <a:effectLst/>
                          <a:latin typeface="+mn-lt"/>
                        </a:rPr>
                        <a:t>Warning</a:t>
                      </a:r>
                      <a:br>
                        <a:rPr lang="en-US" sz="1600" b="0" i="0" u="none" strike="noStrike" baseline="0" dirty="0" smtClean="0">
                          <a:solidFill>
                            <a:srgbClr val="FFFFFF"/>
                          </a:solidFill>
                          <a:effectLst/>
                          <a:latin typeface="+mn-lt"/>
                        </a:rPr>
                      </a:br>
                      <a:r>
                        <a:rPr lang="en-US" sz="1600" b="0" i="0" u="none" strike="noStrike" baseline="0" dirty="0" smtClean="0">
                          <a:solidFill>
                            <a:srgbClr val="FFFFFF"/>
                          </a:solidFill>
                          <a:effectLst/>
                          <a:latin typeface="+mn-lt"/>
                        </a:rPr>
                        <a:t>Informational</a:t>
                      </a:r>
                      <a:endParaRPr lang="en-US" sz="1600" b="0" i="0" u="none" strike="noStrike" dirty="0" smtClean="0">
                        <a:solidFill>
                          <a:srgbClr val="FFFFFF"/>
                        </a:solidFill>
                        <a:effectLst/>
                        <a:latin typeface="+mn-lt"/>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590649">
                <a:tc vMerge="1">
                  <a:txBody>
                    <a:bodyPr/>
                    <a:lstStyle/>
                    <a:p>
                      <a:endParaRPr lang="en-US"/>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Period: </a:t>
                      </a:r>
                      <a:br>
                        <a:rPr lang="en-US" sz="1600" b="1" i="0" u="none" strike="noStrike" dirty="0" smtClean="0">
                          <a:solidFill>
                            <a:srgbClr val="FFFFFF"/>
                          </a:solidFill>
                          <a:effectLst/>
                          <a:latin typeface="+mn-lt"/>
                        </a:rPr>
                      </a:br>
                      <a:r>
                        <a:rPr lang="en-US" sz="1600" b="0" i="0" u="none" strike="noStrike" dirty="0" smtClean="0">
                          <a:solidFill>
                            <a:srgbClr val="FFFFFF"/>
                          </a:solidFill>
                          <a:effectLst/>
                          <a:latin typeface="+mn-lt"/>
                        </a:rPr>
                        <a:t>24</a:t>
                      </a:r>
                      <a:r>
                        <a:rPr lang="en-US" sz="1600" b="0" i="0" u="none" strike="noStrike" baseline="0" dirty="0" smtClean="0">
                          <a:solidFill>
                            <a:srgbClr val="FFFFFF"/>
                          </a:solidFill>
                          <a:effectLst/>
                          <a:latin typeface="+mn-lt"/>
                        </a:rPr>
                        <a:t> hours</a:t>
                      </a:r>
                      <a:endParaRPr lang="en-US" sz="1600" b="0" i="0" u="none" strike="noStrike" dirty="0" smtClean="0">
                        <a:solidFill>
                          <a:srgbClr val="FFFFFF"/>
                        </a:solidFill>
                        <a:effectLst/>
                        <a:latin typeface="+mn-lt"/>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Period: </a:t>
                      </a:r>
                      <a:br>
                        <a:rPr lang="en-US" sz="1600" b="1" i="0" u="none" strike="noStrike" dirty="0" smtClean="0">
                          <a:solidFill>
                            <a:srgbClr val="FFFFFF"/>
                          </a:solidFill>
                          <a:effectLst/>
                          <a:latin typeface="+mn-lt"/>
                        </a:rPr>
                      </a:br>
                      <a:r>
                        <a:rPr lang="en-US" sz="1600" b="0" i="0" u="none" strike="noStrike" dirty="0" smtClean="0">
                          <a:solidFill>
                            <a:srgbClr val="FFFFFF"/>
                          </a:solidFill>
                          <a:effectLst/>
                          <a:latin typeface="+mn-lt"/>
                        </a:rPr>
                        <a:t>12 hours</a:t>
                      </a: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088037">
                <a:tc vMerge="1">
                  <a:txBody>
                    <a:bodyPr/>
                    <a:lstStyle/>
                    <a:p>
                      <a:endParaRPr lang="en-US"/>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Logs: </a:t>
                      </a:r>
                      <a:br>
                        <a:rPr lang="en-US" sz="1600" b="1" i="0" u="none" strike="noStrike" dirty="0" smtClean="0">
                          <a:solidFill>
                            <a:srgbClr val="FFFFFF"/>
                          </a:solidFill>
                          <a:effectLst/>
                          <a:latin typeface="+mn-lt"/>
                        </a:rPr>
                      </a:br>
                      <a:r>
                        <a:rPr lang="en-US" sz="1600" b="0" i="0" u="none" strike="noStrike" dirty="0" smtClean="0">
                          <a:solidFill>
                            <a:srgbClr val="FFFFFF"/>
                          </a:solidFill>
                          <a:effectLst/>
                          <a:latin typeface="+mn-lt"/>
                        </a:rPr>
                        <a:t>Application</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baseline="0" dirty="0" smtClean="0">
                          <a:solidFill>
                            <a:srgbClr val="FFFFFF"/>
                          </a:solidFill>
                          <a:effectLst/>
                          <a:latin typeface="+mn-lt"/>
                        </a:rPr>
                        <a:t>Setup</a:t>
                      </a:r>
                      <a:br>
                        <a:rPr lang="en-US" sz="1600" b="0" i="0" u="none" strike="noStrike" baseline="0" dirty="0" smtClean="0">
                          <a:solidFill>
                            <a:srgbClr val="FFFFFF"/>
                          </a:solidFill>
                          <a:effectLst/>
                          <a:latin typeface="+mn-lt"/>
                        </a:rPr>
                      </a:br>
                      <a:r>
                        <a:rPr lang="en-US" sz="1600" b="0" i="0" u="none" strike="noStrike" baseline="0" dirty="0" smtClean="0">
                          <a:solidFill>
                            <a:srgbClr val="FFFFFF"/>
                          </a:solidFill>
                          <a:effectLst/>
                          <a:latin typeface="+mn-lt"/>
                        </a:rPr>
                        <a:t>System</a:t>
                      </a:r>
                      <a:endParaRPr lang="en-US" sz="1600" b="0" i="0" u="none" strike="noStrike" dirty="0" smtClean="0">
                        <a:solidFill>
                          <a:srgbClr val="FFFFFF"/>
                        </a:solidFill>
                        <a:effectLst/>
                        <a:latin typeface="+mn-lt"/>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Logs</a:t>
                      </a:r>
                      <a:r>
                        <a:rPr lang="en-US" sz="1600" b="0" i="0" u="none" strike="noStrike" dirty="0" smtClean="0">
                          <a:solidFill>
                            <a:srgbClr val="FFFFFF"/>
                          </a:solidFill>
                          <a:effectLst/>
                          <a:latin typeface="+mn-lt"/>
                        </a:rPr>
                        <a:t>: </a:t>
                      </a:r>
                      <a:br>
                        <a:rPr lang="en-US" sz="1600" b="0" i="0" u="none" strike="noStrike" dirty="0" smtClean="0">
                          <a:solidFill>
                            <a:srgbClr val="FFFFFF"/>
                          </a:solidFill>
                          <a:effectLst/>
                          <a:latin typeface="+mn-lt"/>
                        </a:rPr>
                      </a:br>
                      <a:r>
                        <a:rPr lang="en-US" sz="1600" b="0" i="1" u="none" strike="noStrike" dirty="0" smtClean="0">
                          <a:solidFill>
                            <a:srgbClr val="FFFFFF"/>
                          </a:solidFill>
                          <a:effectLst/>
                          <a:latin typeface="+mn-lt"/>
                        </a:rPr>
                        <a:t>&lt;</a:t>
                      </a:r>
                      <a:r>
                        <a:rPr lang="en-US" sz="1600" b="0" i="1" u="none" strike="noStrike" dirty="0" smtClean="0">
                          <a:solidFill>
                            <a:schemeClr val="tx1"/>
                          </a:solidFill>
                          <a:effectLst/>
                          <a:latin typeface="+mn-lt"/>
                        </a:rPr>
                        <a:t>Defined</a:t>
                      </a:r>
                      <a:r>
                        <a:rPr lang="en-US" sz="1600" b="0" i="1" u="none" strike="noStrike" baseline="0" dirty="0" smtClean="0">
                          <a:solidFill>
                            <a:schemeClr val="tx1"/>
                          </a:solidFill>
                          <a:effectLst/>
                          <a:latin typeface="+mn-lt"/>
                        </a:rPr>
                        <a:t> by </a:t>
                      </a:r>
                      <a:r>
                        <a:rPr lang="en-US" sz="1600" b="0" i="1" u="none" strike="noStrike" dirty="0" smtClean="0">
                          <a:solidFill>
                            <a:schemeClr val="tx1"/>
                          </a:solidFill>
                          <a:effectLst/>
                          <a:latin typeface="+mn-lt"/>
                        </a:rPr>
                        <a:t>Role&gt;</a:t>
                      </a: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450758">
                <a:tc>
                  <a:txBody>
                    <a:bodyPr/>
                    <a:lstStyle/>
                    <a:p>
                      <a:pPr algn="ctr"/>
                      <a:r>
                        <a:rPr lang="en-US" sz="1600" kern="1200" dirty="0" smtClean="0">
                          <a:solidFill>
                            <a:schemeClr val="dk1"/>
                          </a:solidFill>
                          <a:latin typeface="+mn-lt"/>
                          <a:ea typeface="+mn-ea"/>
                          <a:cs typeface="+mn-cs"/>
                        </a:rPr>
                        <a:t>SvrDemo1</a:t>
                      </a:r>
                      <a:endParaRPr lang="en-US" sz="1600" kern="1200" dirty="0">
                        <a:solidFill>
                          <a:schemeClr val="dk1"/>
                        </a:solidFill>
                        <a:latin typeface="+mn-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 typeface="Wingdings" pitchFamily="2" charset="2"/>
                        <a:buNone/>
                        <a:tabLst/>
                        <a:defRPr/>
                      </a:pPr>
                      <a:r>
                        <a:rPr lang="en-US" sz="2000" dirty="0" smtClean="0">
                          <a:sym typeface="Wingdings"/>
                        </a:rPr>
                        <a:t></a:t>
                      </a:r>
                      <a:endParaRPr lang="en-US" sz="200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128">
                <a:tc>
                  <a:txBody>
                    <a:bodyPr/>
                    <a:lstStyle/>
                    <a:p>
                      <a:pPr algn="ctr"/>
                      <a:r>
                        <a:rPr lang="en-US" sz="1600" kern="1200" dirty="0" smtClean="0">
                          <a:solidFill>
                            <a:schemeClr val="dk1"/>
                          </a:solidFill>
                          <a:latin typeface="+mn-lt"/>
                          <a:ea typeface="+mn-ea"/>
                          <a:cs typeface="+mn-cs"/>
                        </a:rPr>
                        <a:t>SvrDemo2</a:t>
                      </a:r>
                      <a:endParaRPr lang="en-US" sz="1600" kern="1200" dirty="0">
                        <a:solidFill>
                          <a:schemeClr val="dk1"/>
                        </a:solidFill>
                        <a:latin typeface="+mn-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 typeface="Wingdings" pitchFamily="2" charset="2"/>
                        <a:buNone/>
                        <a:tabLst/>
                        <a:defRPr/>
                      </a:pPr>
                      <a:r>
                        <a:rPr lang="en-US" sz="2000" dirty="0" smtClean="0">
                          <a:sym typeface="Wingdings"/>
                        </a:rPr>
                        <a:t></a:t>
                      </a:r>
                      <a:endParaRPr lang="en-US" sz="200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2000" dirty="0" smtClean="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128">
                <a:tc>
                  <a:txBody>
                    <a:bodyPr/>
                    <a:lstStyle/>
                    <a:p>
                      <a:pPr algn="ctr"/>
                      <a:r>
                        <a:rPr lang="en-US" sz="1600" kern="1200" dirty="0" smtClean="0">
                          <a:solidFill>
                            <a:schemeClr val="dk1"/>
                          </a:solidFill>
                          <a:latin typeface="+mn-lt"/>
                          <a:ea typeface="+mn-ea"/>
                          <a:cs typeface="+mn-cs"/>
                        </a:rPr>
                        <a:t>SvrDemo3</a:t>
                      </a:r>
                      <a:endParaRPr lang="en-US" sz="1600" kern="1200" dirty="0">
                        <a:solidFill>
                          <a:schemeClr val="dk1"/>
                        </a:solidFill>
                        <a:latin typeface="+mn-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 typeface="Wingdings" pitchFamily="2" charset="2"/>
                        <a:buNone/>
                        <a:tabLst/>
                        <a:defRPr/>
                      </a:pPr>
                      <a:r>
                        <a:rPr lang="en-US" sz="2000" dirty="0" smtClean="0">
                          <a:sym typeface="Wingdings"/>
                        </a:rPr>
                        <a:t></a:t>
                      </a:r>
                      <a:endParaRPr lang="en-US" sz="200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128">
                <a:tc>
                  <a:txBody>
                    <a:bodyPr/>
                    <a:lstStyle/>
                    <a:p>
                      <a:pPr algn="ctr"/>
                      <a:r>
                        <a:rPr lang="en-US" sz="1600" kern="1200" dirty="0" smtClean="0">
                          <a:solidFill>
                            <a:schemeClr val="dk1"/>
                          </a:solidFill>
                          <a:latin typeface="+mn-lt"/>
                          <a:ea typeface="+mn-ea"/>
                          <a:cs typeface="+mn-cs"/>
                        </a:rPr>
                        <a:t>SvrDemo4</a:t>
                      </a:r>
                      <a:endParaRPr lang="en-US" sz="1600" kern="1200" dirty="0">
                        <a:solidFill>
                          <a:schemeClr val="dk1"/>
                        </a:solidFill>
                        <a:latin typeface="+mn-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 typeface="Wingdings" pitchFamily="2" charset="2"/>
                        <a:buNone/>
                        <a:tabLst/>
                        <a:defRPr/>
                      </a:pPr>
                      <a:r>
                        <a:rPr lang="en-US" sz="2000" dirty="0" smtClean="0">
                          <a:sym typeface="Wingdings"/>
                        </a:rPr>
                        <a:t></a:t>
                      </a:r>
                      <a:endParaRPr lang="en-US" sz="200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200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extLst/>
          </p:nvPr>
        </p:nvGraphicFramePr>
        <p:xfrm>
          <a:off x="8346807" y="854886"/>
          <a:ext cx="3997501" cy="2305602"/>
        </p:xfrm>
        <a:graphic>
          <a:graphicData uri="http://schemas.openxmlformats.org/drawingml/2006/table">
            <a:tbl>
              <a:tblPr firstRow="1" bandRow="1">
                <a:tableStyleId>{073A0DAA-6AF3-43AB-8588-CEC1D06C72B9}</a:tableStyleId>
              </a:tblPr>
              <a:tblGrid>
                <a:gridCol w="936415"/>
                <a:gridCol w="1530543"/>
                <a:gridCol w="1530543"/>
              </a:tblGrid>
              <a:tr h="378222">
                <a:tc>
                  <a:txBody>
                    <a:bodyPr/>
                    <a:lstStyle/>
                    <a:p>
                      <a:r>
                        <a:rPr lang="en-US" sz="1600" dirty="0" smtClean="0"/>
                        <a:t>Period</a:t>
                      </a:r>
                      <a:endParaRPr lang="en-US" sz="1600" dirty="0"/>
                    </a:p>
                  </a:txBody>
                  <a:tcPr marL="93260" marR="93260" marT="46630" marB="46630"/>
                </a:tc>
                <a:tc>
                  <a:txBody>
                    <a:bodyPr/>
                    <a:lstStyle/>
                    <a:p>
                      <a:r>
                        <a:rPr lang="en-US" sz="1600" dirty="0" smtClean="0"/>
                        <a:t>Levels</a:t>
                      </a:r>
                      <a:endParaRPr lang="en-US" sz="1600" dirty="0"/>
                    </a:p>
                  </a:txBody>
                  <a:tcPr marL="93260" marR="93260" marT="46630" marB="46630"/>
                </a:tc>
                <a:tc>
                  <a:txBody>
                    <a:bodyPr/>
                    <a:lstStyle/>
                    <a:p>
                      <a:r>
                        <a:rPr lang="en-US" sz="1600" dirty="0" smtClean="0"/>
                        <a:t>Log</a:t>
                      </a:r>
                      <a:endParaRPr lang="en-US" sz="1600" dirty="0"/>
                    </a:p>
                  </a:txBody>
                  <a:tcPr marL="93260" marR="93260" marT="46630" marB="46630"/>
                </a:tc>
              </a:tr>
              <a:tr h="839343">
                <a:tc>
                  <a:txBody>
                    <a:bodyPr/>
                    <a:lstStyle/>
                    <a:p>
                      <a:r>
                        <a:rPr lang="en-US" sz="1600" dirty="0" smtClean="0"/>
                        <a:t>T-24hr</a:t>
                      </a:r>
                      <a:endParaRPr lang="en-US" sz="1600" dirty="0"/>
                    </a:p>
                  </a:txBody>
                  <a:tcPr marL="93260" marR="93260" marT="46630" marB="46630"/>
                </a:tc>
                <a:tc>
                  <a:txBody>
                    <a:bodyPr/>
                    <a:lstStyle/>
                    <a:p>
                      <a:r>
                        <a:rPr lang="en-US" sz="1600" dirty="0" smtClean="0"/>
                        <a:t>Critical</a:t>
                      </a:r>
                      <a:br>
                        <a:rPr lang="en-US" sz="1600" dirty="0" smtClean="0"/>
                      </a:br>
                      <a:r>
                        <a:rPr lang="en-US" sz="1600" dirty="0" smtClean="0"/>
                        <a:t>Error</a:t>
                      </a:r>
                    </a:p>
                    <a:p>
                      <a:r>
                        <a:rPr lang="en-US" sz="1600" dirty="0" smtClean="0"/>
                        <a:t>Warning</a:t>
                      </a:r>
                      <a:endParaRPr lang="en-US" sz="1600" dirty="0"/>
                    </a:p>
                  </a:txBody>
                  <a:tcPr marL="93260" marR="93260" marT="46630" marB="46630"/>
                </a:tc>
                <a:tc>
                  <a:txBody>
                    <a:bodyPr/>
                    <a:lstStyle/>
                    <a:p>
                      <a:r>
                        <a:rPr lang="en-US" sz="1600" dirty="0" smtClean="0"/>
                        <a:t>Application</a:t>
                      </a:r>
                    </a:p>
                    <a:p>
                      <a:r>
                        <a:rPr lang="en-US" sz="1600" dirty="0" smtClean="0"/>
                        <a:t>Setup</a:t>
                      </a:r>
                    </a:p>
                    <a:p>
                      <a:r>
                        <a:rPr lang="en-US" sz="1600" dirty="0" smtClean="0"/>
                        <a:t>System</a:t>
                      </a:r>
                      <a:endParaRPr lang="en-US" sz="1600" dirty="0"/>
                    </a:p>
                  </a:txBody>
                  <a:tcPr marL="93260" marR="93260" marT="46630" marB="46630"/>
                </a:tc>
              </a:tr>
              <a:tr h="1088037">
                <a:tc>
                  <a:txBody>
                    <a:bodyPr/>
                    <a:lstStyle/>
                    <a:p>
                      <a:r>
                        <a:rPr lang="en-US" sz="1600" dirty="0" smtClean="0"/>
                        <a:t>T-12hr</a:t>
                      </a:r>
                      <a:endParaRPr lang="en-US" sz="1600" dirty="0"/>
                    </a:p>
                  </a:txBody>
                  <a:tcPr marL="93260" marR="93260" marT="46630" marB="46630"/>
                </a:tc>
                <a:tc>
                  <a:txBody>
                    <a:bodyPr/>
                    <a:lstStyle/>
                    <a:p>
                      <a:r>
                        <a:rPr lang="en-US" sz="1600" dirty="0" smtClean="0"/>
                        <a:t>Critical</a:t>
                      </a:r>
                    </a:p>
                    <a:p>
                      <a:r>
                        <a:rPr lang="en-US" sz="1600" dirty="0" smtClean="0"/>
                        <a:t>Error</a:t>
                      </a:r>
                    </a:p>
                    <a:p>
                      <a:r>
                        <a:rPr lang="en-US" sz="1600" dirty="0" smtClean="0"/>
                        <a:t>Warning</a:t>
                      </a:r>
                    </a:p>
                    <a:p>
                      <a:r>
                        <a:rPr lang="en-US" sz="1600" dirty="0" smtClean="0"/>
                        <a:t>Informational</a:t>
                      </a:r>
                    </a:p>
                  </a:txBody>
                  <a:tcPr marL="93260" marR="93260" marT="46630" marB="46630"/>
                </a:tc>
                <a:tc>
                  <a:txBody>
                    <a:bodyPr/>
                    <a:lstStyle/>
                    <a:p>
                      <a:r>
                        <a:rPr lang="en-US" sz="1600" dirty="0" smtClean="0"/>
                        <a:t>Role-X</a:t>
                      </a:r>
                      <a:r>
                        <a:rPr lang="en-US" sz="1600" baseline="0" dirty="0" smtClean="0"/>
                        <a:t> Logs</a:t>
                      </a:r>
                    </a:p>
                  </a:txBody>
                  <a:tcPr marL="93260" marR="93260" marT="46630" marB="46630"/>
                </a:tc>
              </a:tr>
            </a:tbl>
          </a:graphicData>
        </a:graphic>
      </p:graphicFrame>
      <p:sp>
        <p:nvSpPr>
          <p:cNvPr id="6" name="Rectangle 5"/>
          <p:cNvSpPr/>
          <p:nvPr/>
        </p:nvSpPr>
        <p:spPr>
          <a:xfrm>
            <a:off x="8436473" y="6061921"/>
            <a:ext cx="3818170" cy="670445"/>
          </a:xfrm>
          <a:prstGeom prst="rect">
            <a:avLst/>
          </a:prstGeom>
        </p:spPr>
        <p:txBody>
          <a:bodyPr wrap="square">
            <a:spAutoFit/>
          </a:bodyPr>
          <a:lstStyle/>
          <a:p>
            <a:pPr defTabSz="932290"/>
            <a:r>
              <a:rPr lang="en-US" sz="1836" dirty="0">
                <a:solidFill>
                  <a:schemeClr val="tx1">
                    <a:alpha val="98824"/>
                  </a:schemeClr>
                </a:solidFill>
                <a:latin typeface="Segoe UI" pitchFamily="34" charset="0"/>
                <a:ea typeface="Segoe UI" pitchFamily="34" charset="0"/>
                <a:cs typeface="Segoe UI" pitchFamily="34" charset="0"/>
              </a:rPr>
              <a:t>Next query will include timestamp of last event</a:t>
            </a:r>
          </a:p>
        </p:txBody>
      </p:sp>
    </p:spTree>
    <p:extLst>
      <p:ext uri="{BB962C8B-B14F-4D97-AF65-F5344CB8AC3E}">
        <p14:creationId xmlns:p14="http://schemas.microsoft.com/office/powerpoint/2010/main" val="63331824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1948" y="233150"/>
            <a:ext cx="11370961" cy="621530"/>
          </a:xfrm>
        </p:spPr>
        <p:txBody>
          <a:bodyPr/>
          <a:lstStyle/>
          <a:p>
            <a:r>
              <a:rPr lang="en-US" dirty="0" smtClean="0"/>
              <a:t>Query optimization: Events</a:t>
            </a:r>
            <a:endParaRPr lang="en-US" dirty="0"/>
          </a:p>
        </p:txBody>
      </p:sp>
      <p:sp>
        <p:nvSpPr>
          <p:cNvPr id="16" name="Rounded Rectangle 15"/>
          <p:cNvSpPr/>
          <p:nvPr/>
        </p:nvSpPr>
        <p:spPr bwMode="auto">
          <a:xfrm>
            <a:off x="8262777" y="-1"/>
            <a:ext cx="4213360" cy="6994525"/>
          </a:xfrm>
          <a:prstGeom prst="roundRect">
            <a:avLst>
              <a:gd name="adj" fmla="val 0"/>
            </a:avLst>
          </a:prstGeom>
          <a:solidFill>
            <a:schemeClr val="bg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836" b="1" dirty="0">
                <a:solidFill>
                  <a:schemeClr val="tx1">
                    <a:alpha val="98824"/>
                  </a:schemeClr>
                </a:solidFill>
                <a:latin typeface="Segoe UI" pitchFamily="34" charset="0"/>
                <a:ea typeface="Segoe UI" pitchFamily="34" charset="0"/>
                <a:cs typeface="Segoe UI" pitchFamily="34" charset="0"/>
              </a:rPr>
              <a:t/>
            </a:r>
            <a:br>
              <a:rPr lang="en-US" sz="1836" b="1" dirty="0">
                <a:solidFill>
                  <a:schemeClr val="tx1">
                    <a:alpha val="98824"/>
                  </a:schemeClr>
                </a:solidFill>
                <a:latin typeface="Segoe UI" pitchFamily="34" charset="0"/>
                <a:ea typeface="Segoe UI" pitchFamily="34" charset="0"/>
                <a:cs typeface="Segoe UI" pitchFamily="34" charset="0"/>
              </a:rPr>
            </a:br>
            <a:r>
              <a:rPr lang="en-US" sz="1836" b="1" dirty="0">
                <a:solidFill>
                  <a:schemeClr val="tx1">
                    <a:alpha val="98824"/>
                  </a:schemeClr>
                </a:solidFill>
                <a:latin typeface="Segoe UI" pitchFamily="34" charset="0"/>
                <a:ea typeface="Segoe UI" pitchFamily="34" charset="0"/>
                <a:cs typeface="Segoe UI" pitchFamily="34" charset="0"/>
              </a:rPr>
              <a:t>Query – SvrDemo1</a:t>
            </a:r>
            <a:endParaRPr lang="en-US" sz="1836" dirty="0">
              <a:solidFill>
                <a:schemeClr val="tx1">
                  <a:alpha val="98824"/>
                </a:schemeClr>
              </a:solidFill>
              <a:latin typeface="Segoe UI" pitchFamily="34" charset="0"/>
              <a:ea typeface="Segoe UI" pitchFamily="34" charset="0"/>
              <a:cs typeface="Segoe UI" pitchFamily="34" charset="0"/>
            </a:endParaRPr>
          </a:p>
          <a:p>
            <a:pPr defTabSz="932290"/>
            <a:endParaRPr lang="en-US" sz="1428" dirty="0">
              <a:solidFill>
                <a:schemeClr val="tx1">
                  <a:alpha val="98824"/>
                </a:schemeClr>
              </a:solidFill>
              <a:latin typeface="Segoe UI" pitchFamily="34" charset="0"/>
              <a:ea typeface="Segoe UI" pitchFamily="34" charset="0"/>
              <a:cs typeface="Segoe UI" pitchFamily="34" charset="0"/>
            </a:endParaRPr>
          </a:p>
        </p:txBody>
      </p:sp>
      <p:graphicFrame>
        <p:nvGraphicFramePr>
          <p:cNvPr id="19" name="Table 18"/>
          <p:cNvGraphicFramePr>
            <a:graphicFrameLocks noGrp="1"/>
          </p:cNvGraphicFramePr>
          <p:nvPr>
            <p:extLst/>
          </p:nvPr>
        </p:nvGraphicFramePr>
        <p:xfrm>
          <a:off x="544900" y="1243471"/>
          <a:ext cx="7305392" cy="5144860"/>
        </p:xfrm>
        <a:graphic>
          <a:graphicData uri="http://schemas.openxmlformats.org/drawingml/2006/table">
            <a:tbl>
              <a:tblPr firstRow="1" bandRow="1">
                <a:tableStyleId>{5C22544A-7EE6-4342-B048-85BDC9FD1C3A}</a:tableStyleId>
              </a:tblPr>
              <a:tblGrid>
                <a:gridCol w="1309457"/>
                <a:gridCol w="1998645"/>
                <a:gridCol w="1998645"/>
                <a:gridCol w="1998645"/>
              </a:tblGrid>
              <a:tr h="46630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600" b="1" i="0" u="none" strike="noStrike" dirty="0" smtClean="0">
                        <a:solidFill>
                          <a:srgbClr val="FFFFFF"/>
                        </a:solidFill>
                        <a:effectLst/>
                        <a:latin typeface="+mn-lt"/>
                      </a:endParaRPr>
                    </a:p>
                  </a:txBody>
                  <a:tcPr marL="93260" marR="93260" marT="46630" marB="4663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b="1" i="0" u="none" strike="noStrike" dirty="0" smtClean="0">
                          <a:solidFill>
                            <a:srgbClr val="FFFFFF"/>
                          </a:solidFill>
                          <a:effectLst/>
                          <a:latin typeface="+mn-lt"/>
                        </a:rPr>
                        <a:t>All Servers</a:t>
                      </a: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b="1" i="0" u="none" strike="noStrike" dirty="0" smtClean="0">
                          <a:solidFill>
                            <a:srgbClr val="FFFFFF"/>
                          </a:solidFill>
                          <a:effectLst/>
                          <a:latin typeface="+mn-lt"/>
                        </a:rPr>
                        <a:t>Role-X</a:t>
                      </a: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b="1" i="0" u="none" strike="noStrike" dirty="0" smtClean="0">
                          <a:solidFill>
                            <a:srgbClr val="FFFFFF"/>
                          </a:solidFill>
                          <a:effectLst/>
                          <a:latin typeface="+mn-lt"/>
                        </a:rPr>
                        <a:t>Custom1</a:t>
                      </a: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336731">
                <a:tc rowSpan="3">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Event Data Query</a:t>
                      </a: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Levels: </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dirty="0" smtClean="0">
                          <a:solidFill>
                            <a:srgbClr val="FFFFFF"/>
                          </a:solidFill>
                          <a:effectLst/>
                          <a:latin typeface="+mn-lt"/>
                        </a:rPr>
                        <a:t>Critical</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dirty="0" smtClean="0">
                          <a:solidFill>
                            <a:srgbClr val="FFFFFF"/>
                          </a:solidFill>
                          <a:effectLst/>
                          <a:latin typeface="+mn-lt"/>
                        </a:rPr>
                        <a:t>Error</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baseline="0" dirty="0" smtClean="0">
                          <a:solidFill>
                            <a:srgbClr val="FFFFFF"/>
                          </a:solidFill>
                          <a:effectLst/>
                          <a:latin typeface="+mn-lt"/>
                        </a:rPr>
                        <a:t>Warning</a:t>
                      </a:r>
                      <a:endParaRPr lang="en-US" sz="1600" b="0" i="0" u="none" strike="noStrike" dirty="0" smtClean="0">
                        <a:solidFill>
                          <a:srgbClr val="FFFFFF"/>
                        </a:solidFill>
                        <a:effectLst/>
                        <a:latin typeface="+mn-lt"/>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Levels: </a:t>
                      </a:r>
                      <a:br>
                        <a:rPr lang="en-US" sz="1600" b="1" i="0" u="none" strike="noStrike" dirty="0" smtClean="0">
                          <a:solidFill>
                            <a:srgbClr val="FFFFFF"/>
                          </a:solidFill>
                          <a:effectLst/>
                          <a:latin typeface="+mn-lt"/>
                        </a:rPr>
                      </a:br>
                      <a:r>
                        <a:rPr lang="en-US" sz="1600" b="0" i="0" u="none" strike="noStrike" dirty="0" smtClean="0">
                          <a:solidFill>
                            <a:srgbClr val="FFFFFF"/>
                          </a:solidFill>
                          <a:effectLst/>
                          <a:latin typeface="+mn-lt"/>
                        </a:rPr>
                        <a:t>Critical</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dirty="0" smtClean="0">
                          <a:solidFill>
                            <a:srgbClr val="FFFFFF"/>
                          </a:solidFill>
                          <a:effectLst/>
                          <a:latin typeface="+mn-lt"/>
                        </a:rPr>
                        <a:t>Error</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baseline="0" dirty="0" smtClean="0">
                          <a:solidFill>
                            <a:srgbClr val="FFFFFF"/>
                          </a:solidFill>
                          <a:effectLst/>
                          <a:latin typeface="+mn-lt"/>
                        </a:rPr>
                        <a:t>Warning</a:t>
                      </a:r>
                      <a:br>
                        <a:rPr lang="en-US" sz="1600" b="0" i="0" u="none" strike="noStrike" baseline="0" dirty="0" smtClean="0">
                          <a:solidFill>
                            <a:srgbClr val="FFFFFF"/>
                          </a:solidFill>
                          <a:effectLst/>
                          <a:latin typeface="+mn-lt"/>
                        </a:rPr>
                      </a:br>
                      <a:r>
                        <a:rPr lang="en-US" sz="1600" b="0" i="0" u="none" strike="noStrike" baseline="0" dirty="0" smtClean="0">
                          <a:solidFill>
                            <a:srgbClr val="FFFFFF"/>
                          </a:solidFill>
                          <a:effectLst/>
                          <a:latin typeface="+mn-lt"/>
                        </a:rPr>
                        <a:t>Informational</a:t>
                      </a:r>
                      <a:endParaRPr lang="en-US" sz="1600" b="0" i="0" u="none" strike="noStrike" dirty="0" smtClean="0">
                        <a:solidFill>
                          <a:srgbClr val="FFFFFF"/>
                        </a:solidFill>
                        <a:effectLst/>
                        <a:latin typeface="+mn-lt"/>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Levels: </a:t>
                      </a:r>
                      <a:br>
                        <a:rPr lang="en-US" sz="1600" b="1" i="0" u="none" strike="noStrike" dirty="0" smtClean="0">
                          <a:solidFill>
                            <a:srgbClr val="FFFFFF"/>
                          </a:solidFill>
                          <a:effectLst/>
                          <a:latin typeface="+mn-lt"/>
                        </a:rPr>
                      </a:br>
                      <a:r>
                        <a:rPr lang="en-US" sz="1600" b="0" i="0" u="none" strike="noStrike" dirty="0" smtClean="0">
                          <a:solidFill>
                            <a:srgbClr val="FFFFFF"/>
                          </a:solidFill>
                          <a:effectLst/>
                          <a:latin typeface="+mn-lt"/>
                        </a:rPr>
                        <a:t>Critical</a:t>
                      </a:r>
                      <a:br>
                        <a:rPr lang="en-US" sz="1600" b="0" i="0" u="none" strike="noStrike" dirty="0" smtClean="0">
                          <a:solidFill>
                            <a:srgbClr val="FFFFFF"/>
                          </a:solidFill>
                          <a:effectLst/>
                          <a:latin typeface="+mn-lt"/>
                        </a:rPr>
                      </a:br>
                      <a:r>
                        <a:rPr lang="en-US" sz="1600" b="0" i="0" u="none" strike="noStrike" dirty="0" smtClean="0">
                          <a:solidFill>
                            <a:srgbClr val="FFFFFF"/>
                          </a:solidFill>
                          <a:effectLst/>
                          <a:latin typeface="+mn-lt"/>
                        </a:rPr>
                        <a:t>Errors</a:t>
                      </a: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590649">
                <a:tc vMerge="1">
                  <a:txBody>
                    <a:bodyPr/>
                    <a:lstStyle/>
                    <a:p>
                      <a:endParaRPr lang="en-US"/>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Period: </a:t>
                      </a:r>
                      <a:br>
                        <a:rPr lang="en-US" sz="1600" b="1" i="0" u="none" strike="noStrike" dirty="0" smtClean="0">
                          <a:solidFill>
                            <a:srgbClr val="FFFFFF"/>
                          </a:solidFill>
                          <a:effectLst/>
                          <a:latin typeface="+mn-lt"/>
                        </a:rPr>
                      </a:br>
                      <a:r>
                        <a:rPr lang="en-US" sz="1600" b="0" i="0" u="none" strike="noStrike" dirty="0" smtClean="0">
                          <a:solidFill>
                            <a:srgbClr val="FFFFFF"/>
                          </a:solidFill>
                          <a:effectLst/>
                          <a:latin typeface="+mn-lt"/>
                        </a:rPr>
                        <a:t>24</a:t>
                      </a:r>
                      <a:r>
                        <a:rPr lang="en-US" sz="1600" b="0" i="0" u="none" strike="noStrike" baseline="0" dirty="0" smtClean="0">
                          <a:solidFill>
                            <a:srgbClr val="FFFFFF"/>
                          </a:solidFill>
                          <a:effectLst/>
                          <a:latin typeface="+mn-lt"/>
                        </a:rPr>
                        <a:t> hours</a:t>
                      </a:r>
                      <a:endParaRPr lang="en-US" sz="1600" b="0" i="0" u="none" strike="noStrike" dirty="0" smtClean="0">
                        <a:solidFill>
                          <a:srgbClr val="FFFFFF"/>
                        </a:solidFill>
                        <a:effectLst/>
                        <a:latin typeface="+mn-lt"/>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Period: </a:t>
                      </a:r>
                      <a:br>
                        <a:rPr lang="en-US" sz="1600" b="1" i="0" u="none" strike="noStrike" dirty="0" smtClean="0">
                          <a:solidFill>
                            <a:srgbClr val="FFFFFF"/>
                          </a:solidFill>
                          <a:effectLst/>
                          <a:latin typeface="+mn-lt"/>
                        </a:rPr>
                      </a:br>
                      <a:r>
                        <a:rPr lang="en-US" sz="1600" b="0" i="0" u="none" strike="noStrike" dirty="0" smtClean="0">
                          <a:solidFill>
                            <a:srgbClr val="FFFFFF"/>
                          </a:solidFill>
                          <a:effectLst/>
                          <a:latin typeface="+mn-lt"/>
                        </a:rPr>
                        <a:t>12 hours</a:t>
                      </a: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Period: </a:t>
                      </a:r>
                      <a:br>
                        <a:rPr lang="en-US" sz="1600" b="1" i="0" u="none" strike="noStrike" dirty="0" smtClean="0">
                          <a:solidFill>
                            <a:srgbClr val="FFFFFF"/>
                          </a:solidFill>
                          <a:effectLst/>
                          <a:latin typeface="+mn-lt"/>
                        </a:rPr>
                      </a:br>
                      <a:r>
                        <a:rPr lang="en-US" sz="1600" b="0" i="0" u="none" strike="noStrike" dirty="0" smtClean="0">
                          <a:solidFill>
                            <a:srgbClr val="FFFFFF"/>
                          </a:solidFill>
                          <a:effectLst/>
                          <a:latin typeface="+mn-lt"/>
                        </a:rPr>
                        <a:t>3 days</a:t>
                      </a: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088037">
                <a:tc vMerge="1">
                  <a:txBody>
                    <a:bodyPr/>
                    <a:lstStyle/>
                    <a:p>
                      <a:endParaRPr lang="en-US"/>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Logs: </a:t>
                      </a:r>
                      <a:br>
                        <a:rPr lang="en-US" sz="1600" b="1" i="0" u="none" strike="noStrike" dirty="0" smtClean="0">
                          <a:solidFill>
                            <a:srgbClr val="FFFFFF"/>
                          </a:solidFill>
                          <a:effectLst/>
                          <a:latin typeface="+mn-lt"/>
                        </a:rPr>
                      </a:br>
                      <a:r>
                        <a:rPr lang="en-US" sz="1600" b="0" i="0" u="none" strike="noStrike" dirty="0" smtClean="0">
                          <a:solidFill>
                            <a:srgbClr val="FFFFFF"/>
                          </a:solidFill>
                          <a:effectLst/>
                          <a:latin typeface="+mn-lt"/>
                        </a:rPr>
                        <a:t>Application</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baseline="0" dirty="0" smtClean="0">
                          <a:solidFill>
                            <a:srgbClr val="FFFFFF"/>
                          </a:solidFill>
                          <a:effectLst/>
                          <a:latin typeface="+mn-lt"/>
                        </a:rPr>
                        <a:t>Setup</a:t>
                      </a:r>
                      <a:br>
                        <a:rPr lang="en-US" sz="1600" b="0" i="0" u="none" strike="noStrike" baseline="0" dirty="0" smtClean="0">
                          <a:solidFill>
                            <a:srgbClr val="FFFFFF"/>
                          </a:solidFill>
                          <a:effectLst/>
                          <a:latin typeface="+mn-lt"/>
                        </a:rPr>
                      </a:br>
                      <a:r>
                        <a:rPr lang="en-US" sz="1600" b="0" i="0" u="none" strike="noStrike" baseline="0" dirty="0" smtClean="0">
                          <a:solidFill>
                            <a:srgbClr val="FFFFFF"/>
                          </a:solidFill>
                          <a:effectLst/>
                          <a:latin typeface="+mn-lt"/>
                        </a:rPr>
                        <a:t>System</a:t>
                      </a:r>
                      <a:endParaRPr lang="en-US" sz="1600" b="0" i="0" u="none" strike="noStrike" dirty="0" smtClean="0">
                        <a:solidFill>
                          <a:srgbClr val="FFFFFF"/>
                        </a:solidFill>
                        <a:effectLst/>
                        <a:latin typeface="+mn-lt"/>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Logs</a:t>
                      </a:r>
                      <a:r>
                        <a:rPr lang="en-US" sz="1600" b="0" i="0" u="none" strike="noStrike" dirty="0" smtClean="0">
                          <a:solidFill>
                            <a:srgbClr val="FFFFFF"/>
                          </a:solidFill>
                          <a:effectLst/>
                          <a:latin typeface="+mn-lt"/>
                        </a:rPr>
                        <a:t>: </a:t>
                      </a:r>
                      <a:br>
                        <a:rPr lang="en-US" sz="1600" b="0" i="0" u="none" strike="noStrike" dirty="0" smtClean="0">
                          <a:solidFill>
                            <a:srgbClr val="FFFFFF"/>
                          </a:solidFill>
                          <a:effectLst/>
                          <a:latin typeface="+mn-lt"/>
                        </a:rPr>
                      </a:br>
                      <a:r>
                        <a:rPr lang="en-US" sz="1600" b="0" i="1" u="none" strike="noStrike" dirty="0" smtClean="0">
                          <a:solidFill>
                            <a:srgbClr val="FFFFFF"/>
                          </a:solidFill>
                          <a:effectLst/>
                          <a:latin typeface="+mn-lt"/>
                        </a:rPr>
                        <a:t>&lt;</a:t>
                      </a:r>
                      <a:r>
                        <a:rPr lang="en-US" sz="1600" b="0" i="1" u="none" strike="noStrike" dirty="0" smtClean="0">
                          <a:solidFill>
                            <a:schemeClr val="tx1"/>
                          </a:solidFill>
                          <a:effectLst/>
                          <a:latin typeface="+mn-lt"/>
                        </a:rPr>
                        <a:t>Defined</a:t>
                      </a:r>
                      <a:r>
                        <a:rPr lang="en-US" sz="1600" b="0" i="1" u="none" strike="noStrike" baseline="0" dirty="0" smtClean="0">
                          <a:solidFill>
                            <a:schemeClr val="tx1"/>
                          </a:solidFill>
                          <a:effectLst/>
                          <a:latin typeface="+mn-lt"/>
                        </a:rPr>
                        <a:t> by </a:t>
                      </a:r>
                      <a:r>
                        <a:rPr lang="en-US" sz="1600" b="0" i="1" u="none" strike="noStrike" dirty="0" smtClean="0">
                          <a:solidFill>
                            <a:schemeClr val="tx1"/>
                          </a:solidFill>
                          <a:effectLst/>
                          <a:latin typeface="+mn-lt"/>
                        </a:rPr>
                        <a:t>Role&gt;</a:t>
                      </a: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mn-lt"/>
                        </a:rPr>
                        <a:t>Logs: </a:t>
                      </a:r>
                      <a:br>
                        <a:rPr lang="en-US" sz="1600" b="1" i="0" u="none" strike="noStrike" dirty="0" smtClean="0">
                          <a:solidFill>
                            <a:srgbClr val="FFFFFF"/>
                          </a:solidFill>
                          <a:effectLst/>
                          <a:latin typeface="+mn-lt"/>
                        </a:rPr>
                      </a:br>
                      <a:r>
                        <a:rPr lang="en-US" sz="1600" b="0" i="0" u="none" strike="noStrike" dirty="0" smtClean="0">
                          <a:solidFill>
                            <a:srgbClr val="FFFFFF"/>
                          </a:solidFill>
                          <a:effectLst/>
                          <a:latin typeface="+mn-lt"/>
                        </a:rPr>
                        <a:t>Application</a:t>
                      </a: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dirty="0" err="1" smtClean="0">
                          <a:solidFill>
                            <a:srgbClr val="FFFFFF"/>
                          </a:solidFill>
                          <a:effectLst/>
                          <a:latin typeface="+mn-lt"/>
                        </a:rPr>
                        <a:t>AppLogA</a:t>
                      </a:r>
                      <a:endParaRPr lang="en-US" sz="1600" b="0" i="0" u="none" strike="noStrike" dirty="0" smtClean="0">
                        <a:solidFill>
                          <a:srgbClr val="FFFFFF"/>
                        </a:solidFill>
                        <a:effectLst/>
                        <a:latin typeface="+mn-lt"/>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dirty="0" err="1" smtClean="0">
                          <a:solidFill>
                            <a:srgbClr val="FFFFFF"/>
                          </a:solidFill>
                          <a:effectLst/>
                          <a:latin typeface="+mn-lt"/>
                        </a:rPr>
                        <a:t>AppLogB</a:t>
                      </a:r>
                      <a:endParaRPr lang="en-US" sz="1600" b="0" i="0" u="none" strike="noStrike" dirty="0" smtClean="0">
                        <a:solidFill>
                          <a:srgbClr val="FFFFFF"/>
                        </a:solidFill>
                        <a:effectLst/>
                        <a:latin typeface="+mn-lt"/>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450758">
                <a:tc>
                  <a:txBody>
                    <a:bodyPr/>
                    <a:lstStyle/>
                    <a:p>
                      <a:pPr algn="ctr"/>
                      <a:r>
                        <a:rPr lang="en-US" sz="1600" kern="1200" dirty="0" smtClean="0">
                          <a:solidFill>
                            <a:schemeClr val="dk1"/>
                          </a:solidFill>
                          <a:latin typeface="+mn-lt"/>
                          <a:ea typeface="+mn-ea"/>
                          <a:cs typeface="+mn-cs"/>
                        </a:rPr>
                        <a:t>SvrDemo1</a:t>
                      </a:r>
                      <a:endParaRPr lang="en-US" sz="1600" kern="1200" dirty="0">
                        <a:solidFill>
                          <a:schemeClr val="dk1"/>
                        </a:solidFill>
                        <a:latin typeface="+mn-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 typeface="Wingdings" pitchFamily="2" charset="2"/>
                        <a:buNone/>
                        <a:tabLst/>
                        <a:defRPr/>
                      </a:pPr>
                      <a:r>
                        <a:rPr lang="en-US" sz="2000" dirty="0" smtClean="0">
                          <a:sym typeface="Wingdings"/>
                        </a:rPr>
                        <a:t></a:t>
                      </a:r>
                      <a:endParaRPr lang="en-US" sz="200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ym typeface="Wingdings"/>
                        </a:rPr>
                        <a:t></a:t>
                      </a:r>
                      <a:endParaRPr lang="en-US" sz="200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128">
                <a:tc>
                  <a:txBody>
                    <a:bodyPr/>
                    <a:lstStyle/>
                    <a:p>
                      <a:pPr algn="ctr"/>
                      <a:r>
                        <a:rPr lang="en-US" sz="1600" kern="1200" dirty="0" smtClean="0">
                          <a:solidFill>
                            <a:schemeClr val="dk1"/>
                          </a:solidFill>
                          <a:latin typeface="+mn-lt"/>
                          <a:ea typeface="+mn-ea"/>
                          <a:cs typeface="+mn-cs"/>
                        </a:rPr>
                        <a:t>SvrDemo2</a:t>
                      </a:r>
                      <a:endParaRPr lang="en-US" sz="1600" kern="1200" dirty="0">
                        <a:solidFill>
                          <a:schemeClr val="dk1"/>
                        </a:solidFill>
                        <a:latin typeface="+mn-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 typeface="Wingdings" pitchFamily="2" charset="2"/>
                        <a:buNone/>
                        <a:tabLst/>
                        <a:defRPr/>
                      </a:pPr>
                      <a:r>
                        <a:rPr lang="en-US" sz="2000" dirty="0" smtClean="0">
                          <a:sym typeface="Wingdings"/>
                        </a:rPr>
                        <a:t></a:t>
                      </a:r>
                      <a:endParaRPr lang="en-US" sz="200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2000" dirty="0" smtClean="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128">
                <a:tc>
                  <a:txBody>
                    <a:bodyPr/>
                    <a:lstStyle/>
                    <a:p>
                      <a:pPr algn="ctr"/>
                      <a:r>
                        <a:rPr lang="en-US" sz="1600" kern="1200" dirty="0" smtClean="0">
                          <a:solidFill>
                            <a:schemeClr val="dk1"/>
                          </a:solidFill>
                          <a:latin typeface="+mn-lt"/>
                          <a:ea typeface="+mn-ea"/>
                          <a:cs typeface="+mn-cs"/>
                        </a:rPr>
                        <a:t>SvrDemo3</a:t>
                      </a:r>
                      <a:endParaRPr lang="en-US" sz="1600" kern="1200" dirty="0">
                        <a:solidFill>
                          <a:schemeClr val="dk1"/>
                        </a:solidFill>
                        <a:latin typeface="+mn-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 typeface="Wingdings" pitchFamily="2" charset="2"/>
                        <a:buNone/>
                        <a:tabLst/>
                        <a:defRPr/>
                      </a:pPr>
                      <a:r>
                        <a:rPr lang="en-US" sz="2000" dirty="0" smtClean="0">
                          <a:sym typeface="Wingdings"/>
                        </a:rPr>
                        <a:t></a:t>
                      </a:r>
                      <a:endParaRPr lang="en-US" sz="200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128">
                <a:tc>
                  <a:txBody>
                    <a:bodyPr/>
                    <a:lstStyle/>
                    <a:p>
                      <a:pPr algn="ctr"/>
                      <a:r>
                        <a:rPr lang="en-US" sz="1600" kern="1200" dirty="0" smtClean="0">
                          <a:solidFill>
                            <a:schemeClr val="dk1"/>
                          </a:solidFill>
                          <a:latin typeface="+mn-lt"/>
                          <a:ea typeface="+mn-ea"/>
                          <a:cs typeface="+mn-cs"/>
                        </a:rPr>
                        <a:t>SvrDemo4</a:t>
                      </a:r>
                      <a:endParaRPr lang="en-US" sz="1600" kern="1200" dirty="0">
                        <a:solidFill>
                          <a:schemeClr val="dk1"/>
                        </a:solidFill>
                        <a:latin typeface="+mn-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 typeface="Wingdings" pitchFamily="2" charset="2"/>
                        <a:buNone/>
                        <a:tabLst/>
                        <a:defRPr/>
                      </a:pPr>
                      <a:r>
                        <a:rPr lang="en-US" sz="2000" dirty="0" smtClean="0">
                          <a:sym typeface="Wingdings"/>
                        </a:rPr>
                        <a:t></a:t>
                      </a:r>
                      <a:endParaRPr lang="en-US" sz="200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200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extLst/>
          </p:nvPr>
        </p:nvGraphicFramePr>
        <p:xfrm>
          <a:off x="8375725" y="777169"/>
          <a:ext cx="3982151" cy="3736280"/>
        </p:xfrm>
        <a:graphic>
          <a:graphicData uri="http://schemas.openxmlformats.org/drawingml/2006/table">
            <a:tbl>
              <a:tblPr firstRow="1" bandRow="1">
                <a:tableStyleId>{073A0DAA-6AF3-43AB-8588-CEC1D06C72B9}</a:tableStyleId>
              </a:tblPr>
              <a:tblGrid>
                <a:gridCol w="980709"/>
                <a:gridCol w="1476416"/>
                <a:gridCol w="1525026"/>
              </a:tblGrid>
              <a:tr h="385665">
                <a:tc>
                  <a:txBody>
                    <a:bodyPr/>
                    <a:lstStyle/>
                    <a:p>
                      <a:r>
                        <a:rPr lang="en-US" sz="1600" dirty="0" smtClean="0"/>
                        <a:t>Period</a:t>
                      </a:r>
                      <a:endParaRPr lang="en-US" sz="1600" dirty="0"/>
                    </a:p>
                  </a:txBody>
                  <a:tcPr marL="93260" marR="93260" marT="46630" marB="46630"/>
                </a:tc>
                <a:tc>
                  <a:txBody>
                    <a:bodyPr/>
                    <a:lstStyle/>
                    <a:p>
                      <a:r>
                        <a:rPr lang="en-US" sz="1600" dirty="0" smtClean="0"/>
                        <a:t>Levels</a:t>
                      </a:r>
                      <a:endParaRPr lang="en-US" sz="1600" dirty="0"/>
                    </a:p>
                  </a:txBody>
                  <a:tcPr marL="93260" marR="93260" marT="46630" marB="46630"/>
                </a:tc>
                <a:tc>
                  <a:txBody>
                    <a:bodyPr/>
                    <a:lstStyle/>
                    <a:p>
                      <a:r>
                        <a:rPr lang="en-US" sz="1600" dirty="0" smtClean="0"/>
                        <a:t>Log</a:t>
                      </a:r>
                      <a:endParaRPr lang="en-US" sz="1600" dirty="0"/>
                    </a:p>
                  </a:txBody>
                  <a:tcPr marL="93260" marR="93260" marT="46630" marB="46630"/>
                </a:tc>
              </a:tr>
              <a:tr h="855859">
                <a:tc>
                  <a:txBody>
                    <a:bodyPr/>
                    <a:lstStyle/>
                    <a:p>
                      <a:r>
                        <a:rPr lang="en-US" sz="1600" dirty="0" smtClean="0"/>
                        <a:t>T-3d</a:t>
                      </a:r>
                      <a:endParaRPr lang="en-US" sz="1600" dirty="0"/>
                    </a:p>
                  </a:txBody>
                  <a:tcPr marL="93260" marR="93260" marT="46630" marB="46630"/>
                </a:tc>
                <a:tc>
                  <a:txBody>
                    <a:bodyPr/>
                    <a:lstStyle/>
                    <a:p>
                      <a:r>
                        <a:rPr lang="en-US" sz="1600" dirty="0" smtClean="0"/>
                        <a:t>Critical</a:t>
                      </a:r>
                    </a:p>
                    <a:p>
                      <a:r>
                        <a:rPr lang="en-US" sz="1600" dirty="0" smtClean="0"/>
                        <a:t>Error</a:t>
                      </a:r>
                    </a:p>
                  </a:txBody>
                  <a:tcPr marL="93260" marR="93260" marT="46630" marB="46630"/>
                </a:tc>
                <a:tc>
                  <a:txBody>
                    <a:bodyPr/>
                    <a:lstStyle/>
                    <a:p>
                      <a:r>
                        <a:rPr lang="en-US" sz="1600" dirty="0" smtClean="0"/>
                        <a:t>Application</a:t>
                      </a:r>
                    </a:p>
                    <a:p>
                      <a:r>
                        <a:rPr lang="en-US" sz="1600" dirty="0" err="1" smtClean="0"/>
                        <a:t>AppLogA</a:t>
                      </a:r>
                      <a:r>
                        <a:rPr lang="en-US" sz="1600" dirty="0" smtClean="0"/>
                        <a:t/>
                      </a:r>
                      <a:br>
                        <a:rPr lang="en-US" sz="1600" dirty="0" smtClean="0"/>
                      </a:br>
                      <a:r>
                        <a:rPr lang="en-US" sz="1600" dirty="0" err="1" smtClean="0"/>
                        <a:t>AppLogB</a:t>
                      </a:r>
                      <a:endParaRPr lang="en-US" sz="1600" dirty="0"/>
                    </a:p>
                  </a:txBody>
                  <a:tcPr marL="93260" marR="93260" marT="46630" marB="46630"/>
                </a:tc>
              </a:tr>
              <a:tr h="839343">
                <a:tc rowSpan="2">
                  <a:txBody>
                    <a:bodyPr/>
                    <a:lstStyle/>
                    <a:p>
                      <a:r>
                        <a:rPr lang="en-US" sz="1600" dirty="0" smtClean="0"/>
                        <a:t>T-24hr</a:t>
                      </a:r>
                      <a:endParaRPr lang="en-US" sz="1600" dirty="0"/>
                    </a:p>
                  </a:txBody>
                  <a:tcPr marL="93260" marR="93260" marT="46630" marB="46630"/>
                </a:tc>
                <a:tc>
                  <a:txBody>
                    <a:bodyPr/>
                    <a:lstStyle/>
                    <a:p>
                      <a:r>
                        <a:rPr lang="en-US" sz="1600" dirty="0" smtClean="0"/>
                        <a:t>Critical</a:t>
                      </a:r>
                      <a:br>
                        <a:rPr lang="en-US" sz="1600" dirty="0" smtClean="0"/>
                      </a:br>
                      <a:r>
                        <a:rPr lang="en-US" sz="1600" dirty="0" smtClean="0"/>
                        <a:t>Error</a:t>
                      </a:r>
                    </a:p>
                    <a:p>
                      <a:r>
                        <a:rPr lang="en-US" sz="1600" dirty="0" smtClean="0"/>
                        <a:t>Warning</a:t>
                      </a:r>
                      <a:endParaRPr lang="en-US" sz="1600" dirty="0"/>
                    </a:p>
                  </a:txBody>
                  <a:tcPr marL="93260" marR="93260" marT="46630" marB="46630"/>
                </a:tc>
                <a:tc>
                  <a:txBody>
                    <a:bodyPr/>
                    <a:lstStyle/>
                    <a:p>
                      <a:r>
                        <a:rPr lang="en-US" sz="1600" strike="sngStrike" baseline="0" dirty="0" smtClean="0"/>
                        <a:t>Application</a:t>
                      </a:r>
                    </a:p>
                    <a:p>
                      <a:r>
                        <a:rPr lang="en-US" sz="1600" dirty="0" smtClean="0"/>
                        <a:t>Setup</a:t>
                      </a:r>
                    </a:p>
                    <a:p>
                      <a:r>
                        <a:rPr lang="en-US" sz="1600" dirty="0" smtClean="0"/>
                        <a:t>System</a:t>
                      </a:r>
                      <a:endParaRPr lang="en-US" sz="1600" dirty="0"/>
                    </a:p>
                  </a:txBody>
                  <a:tcPr marL="93260" marR="93260" marT="46630" marB="46630"/>
                </a:tc>
              </a:tr>
              <a:tr h="545966">
                <a:tc vMerge="1">
                  <a:txBody>
                    <a:bodyPr/>
                    <a:lstStyle/>
                    <a:p>
                      <a:endParaRPr lang="en-US" sz="1600" dirty="0"/>
                    </a:p>
                  </a:txBody>
                  <a:tcPr/>
                </a:tc>
                <a:tc>
                  <a:txBody>
                    <a:bodyPr/>
                    <a:lstStyle/>
                    <a:p>
                      <a:r>
                        <a:rPr lang="en-US" sz="1600" dirty="0" smtClean="0"/>
                        <a:t>Warning</a:t>
                      </a:r>
                      <a:endParaRPr lang="en-US" sz="1600" dirty="0"/>
                    </a:p>
                  </a:txBody>
                  <a:tcPr marL="93260" marR="93260" marT="46630" marB="46630"/>
                </a:tc>
                <a:tc>
                  <a:txBody>
                    <a:bodyPr/>
                    <a:lstStyle/>
                    <a:p>
                      <a:r>
                        <a:rPr lang="en-US" sz="1600" dirty="0" smtClean="0"/>
                        <a:t>Application</a:t>
                      </a:r>
                      <a:endParaRPr lang="en-US" sz="1600" dirty="0"/>
                    </a:p>
                  </a:txBody>
                  <a:tcPr marL="93260" marR="93260" marT="46630" marB="46630"/>
                </a:tc>
              </a:tr>
              <a:tr h="1109447">
                <a:tc>
                  <a:txBody>
                    <a:bodyPr/>
                    <a:lstStyle/>
                    <a:p>
                      <a:r>
                        <a:rPr lang="en-US" sz="1600" dirty="0" smtClean="0"/>
                        <a:t>T-12hr</a:t>
                      </a:r>
                      <a:endParaRPr lang="en-US" sz="1600" dirty="0"/>
                    </a:p>
                  </a:txBody>
                  <a:tcPr marL="93260" marR="93260" marT="46630" marB="46630"/>
                </a:tc>
                <a:tc>
                  <a:txBody>
                    <a:bodyPr/>
                    <a:lstStyle/>
                    <a:p>
                      <a:r>
                        <a:rPr lang="en-US" sz="1600" dirty="0" smtClean="0"/>
                        <a:t>Critical</a:t>
                      </a:r>
                    </a:p>
                    <a:p>
                      <a:r>
                        <a:rPr lang="en-US" sz="1600" dirty="0" smtClean="0"/>
                        <a:t>Error</a:t>
                      </a:r>
                    </a:p>
                    <a:p>
                      <a:r>
                        <a:rPr lang="en-US" sz="1600" dirty="0" smtClean="0"/>
                        <a:t>Warning</a:t>
                      </a:r>
                    </a:p>
                    <a:p>
                      <a:r>
                        <a:rPr lang="en-US" sz="1600" dirty="0" smtClean="0"/>
                        <a:t>Informational</a:t>
                      </a:r>
                    </a:p>
                  </a:txBody>
                  <a:tcPr marL="93260" marR="93260" marT="46630" marB="46630"/>
                </a:tc>
                <a:tc>
                  <a:txBody>
                    <a:bodyPr/>
                    <a:lstStyle/>
                    <a:p>
                      <a:r>
                        <a:rPr lang="en-US" sz="1600" dirty="0" smtClean="0"/>
                        <a:t>Role-X</a:t>
                      </a:r>
                      <a:r>
                        <a:rPr lang="en-US" sz="1600" baseline="0" dirty="0" smtClean="0"/>
                        <a:t> Logs</a:t>
                      </a:r>
                    </a:p>
                  </a:txBody>
                  <a:tcPr marL="93260" marR="93260" marT="46630" marB="46630"/>
                </a:tc>
              </a:tr>
            </a:tbl>
          </a:graphicData>
        </a:graphic>
      </p:graphicFrame>
      <p:sp>
        <p:nvSpPr>
          <p:cNvPr id="6" name="Rectangle 5"/>
          <p:cNvSpPr/>
          <p:nvPr/>
        </p:nvSpPr>
        <p:spPr>
          <a:xfrm>
            <a:off x="8436473" y="6061921"/>
            <a:ext cx="3818170" cy="670445"/>
          </a:xfrm>
          <a:prstGeom prst="rect">
            <a:avLst/>
          </a:prstGeom>
        </p:spPr>
        <p:txBody>
          <a:bodyPr wrap="square">
            <a:spAutoFit/>
          </a:bodyPr>
          <a:lstStyle/>
          <a:p>
            <a:pPr defTabSz="932290"/>
            <a:r>
              <a:rPr lang="en-US" sz="1836" dirty="0">
                <a:solidFill>
                  <a:schemeClr val="tx1">
                    <a:alpha val="98824"/>
                  </a:schemeClr>
                </a:solidFill>
                <a:latin typeface="Segoe UI" pitchFamily="34" charset="0"/>
                <a:ea typeface="Segoe UI" pitchFamily="34" charset="0"/>
                <a:cs typeface="Segoe UI" pitchFamily="34" charset="0"/>
              </a:rPr>
              <a:t>Next query will include timestamp of last event</a:t>
            </a:r>
          </a:p>
        </p:txBody>
      </p:sp>
    </p:spTree>
    <p:extLst>
      <p:ext uri="{BB962C8B-B14F-4D97-AF65-F5344CB8AC3E}">
        <p14:creationId xmlns:p14="http://schemas.microsoft.com/office/powerpoint/2010/main" val="33813973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Personalizing </a:t>
            </a:r>
            <a:r>
              <a:rPr lang="en-US" dirty="0" smtClean="0"/>
              <a:t>your experience</a:t>
            </a:r>
            <a:endParaRPr lang="en-US" dirty="0"/>
          </a:p>
        </p:txBody>
      </p:sp>
      <p:sp>
        <p:nvSpPr>
          <p:cNvPr id="3" name="Text Placeholder 2"/>
          <p:cNvSpPr>
            <a:spLocks noGrp="1"/>
          </p:cNvSpPr>
          <p:nvPr>
            <p:ph type="body" sz="quarter" idx="10"/>
          </p:nvPr>
        </p:nvSpPr>
        <p:spPr>
          <a:xfrm>
            <a:off x="531948" y="1476620"/>
            <a:ext cx="11370961" cy="3447098"/>
          </a:xfrm>
        </p:spPr>
        <p:txBody>
          <a:bodyPr/>
          <a:lstStyle/>
          <a:p>
            <a:r>
              <a:rPr lang="en-US" dirty="0" smtClean="0"/>
              <a:t>Using Server Manager as your central portal.</a:t>
            </a:r>
          </a:p>
          <a:p>
            <a:pPr lvl="1"/>
            <a:r>
              <a:rPr lang="en-US" dirty="0" smtClean="0"/>
              <a:t>Launching </a:t>
            </a:r>
            <a:r>
              <a:rPr lang="en-US" dirty="0"/>
              <a:t>your favorite scripts and tools from Server Manager</a:t>
            </a:r>
          </a:p>
          <a:p>
            <a:pPr lvl="2"/>
            <a:r>
              <a:rPr lang="en-US" dirty="0"/>
              <a:t>PowerShell scripts launching</a:t>
            </a:r>
          </a:p>
          <a:p>
            <a:pPr lvl="2"/>
            <a:r>
              <a:rPr lang="en-US" dirty="0"/>
              <a:t>Organizing your many tools</a:t>
            </a:r>
          </a:p>
          <a:p>
            <a:r>
              <a:rPr lang="en-US" dirty="0" smtClean="0"/>
              <a:t>Using Server </a:t>
            </a:r>
            <a:r>
              <a:rPr lang="en-US" dirty="0"/>
              <a:t>Manager </a:t>
            </a:r>
            <a:r>
              <a:rPr lang="en-US" dirty="0" smtClean="0"/>
              <a:t>across devices</a:t>
            </a:r>
          </a:p>
          <a:p>
            <a:pPr lvl="1"/>
            <a:r>
              <a:rPr lang="en-US" dirty="0" smtClean="0"/>
              <a:t>ServerList.xml – server pool, custom groups</a:t>
            </a:r>
          </a:p>
          <a:p>
            <a:pPr lvl="1"/>
            <a:r>
              <a:rPr lang="en-US" dirty="0" err="1" smtClean="0"/>
              <a:t>User.config</a:t>
            </a:r>
            <a:r>
              <a:rPr lang="en-US" dirty="0" smtClean="0"/>
              <a:t> – layout preferences, custom queries/filters</a:t>
            </a:r>
            <a:endParaRPr lang="en-US" dirty="0"/>
          </a:p>
        </p:txBody>
      </p:sp>
    </p:spTree>
    <p:extLst>
      <p:ext uri="{BB962C8B-B14F-4D97-AF65-F5344CB8AC3E}">
        <p14:creationId xmlns:p14="http://schemas.microsoft.com/office/powerpoint/2010/main" val="23183174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Demo</a:t>
            </a:r>
            <a:br>
              <a:rPr lang="en-US" sz="5400" dirty="0" smtClean="0"/>
            </a:br>
            <a:r>
              <a:rPr lang="en-US" sz="5400" dirty="0"/>
              <a:t/>
            </a:r>
            <a:br>
              <a:rPr lang="en-US" sz="5400" dirty="0"/>
            </a:br>
            <a:r>
              <a:rPr lang="en-US" sz="5400" dirty="0" smtClean="0"/>
              <a:t>Custom Tools in Server Manager </a:t>
            </a:r>
            <a:endParaRPr lang="en-US" sz="5400" dirty="0"/>
          </a:p>
        </p:txBody>
      </p:sp>
    </p:spTree>
    <p:extLst>
      <p:ext uri="{BB962C8B-B14F-4D97-AF65-F5344CB8AC3E}">
        <p14:creationId xmlns:p14="http://schemas.microsoft.com/office/powerpoint/2010/main" val="28760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4" name="TextBox 3"/>
          <p:cNvSpPr txBox="1"/>
          <p:nvPr/>
        </p:nvSpPr>
        <p:spPr>
          <a:xfrm>
            <a:off x="1716065" y="3832964"/>
            <a:ext cx="8154445" cy="1446550"/>
          </a:xfrm>
          <a:prstGeom prst="rect">
            <a:avLst/>
          </a:prstGeom>
          <a:noFill/>
        </p:spPr>
        <p:txBody>
          <a:bodyPr wrap="square" lIns="182880" tIns="146304" rIns="182880" bIns="146304" rtlCol="0">
            <a:spAutoFit/>
          </a:bodyPr>
          <a:lstStyle/>
          <a:p>
            <a:pPr algn="ctr">
              <a:lnSpc>
                <a:spcPct val="90000"/>
              </a:lnSpc>
              <a:spcAft>
                <a:spcPts val="600"/>
              </a:spcAft>
            </a:pPr>
            <a:r>
              <a:rPr lang="en-US" sz="2400" i="1" dirty="0" smtClean="0"/>
              <a:t>“If I had more time, I would have written less.”</a:t>
            </a:r>
            <a:endParaRPr lang="en-US" sz="2400" i="1" dirty="0"/>
          </a:p>
          <a:p>
            <a:pPr algn="r">
              <a:lnSpc>
                <a:spcPct val="90000"/>
              </a:lnSpc>
              <a:spcAft>
                <a:spcPts val="600"/>
              </a:spcAft>
            </a:pPr>
            <a:endParaRPr lang="en-US" sz="2400" i="1" dirty="0" smtClean="0"/>
          </a:p>
          <a:p>
            <a:pPr algn="r">
              <a:lnSpc>
                <a:spcPct val="90000"/>
              </a:lnSpc>
              <a:spcAft>
                <a:spcPts val="600"/>
              </a:spcAft>
            </a:pPr>
            <a:r>
              <a:rPr lang="en-US" sz="2400" i="1" dirty="0" smtClean="0"/>
              <a:t>Mark Twain(?)</a:t>
            </a:r>
            <a:endParaRPr lang="en-US" sz="2400" i="1" dirty="0"/>
          </a:p>
        </p:txBody>
      </p:sp>
    </p:spTree>
    <p:extLst>
      <p:ext uri="{BB962C8B-B14F-4D97-AF65-F5344CB8AC3E}">
        <p14:creationId xmlns:p14="http://schemas.microsoft.com/office/powerpoint/2010/main" val="402228040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9564" cy="627028"/>
          </a:xfrm>
        </p:spPr>
        <p:txBody>
          <a:bodyPr/>
          <a:lstStyle/>
          <a:p>
            <a:r>
              <a:rPr lang="en-US" sz="4000" dirty="0" smtClean="0"/>
              <a:t>Resources</a:t>
            </a:r>
            <a:endParaRPr lang="en-US" sz="4000" dirty="0"/>
          </a:p>
        </p:txBody>
      </p:sp>
      <p:sp>
        <p:nvSpPr>
          <p:cNvPr id="3" name="Content Placeholder 2"/>
          <p:cNvSpPr>
            <a:spLocks noGrp="1"/>
          </p:cNvSpPr>
          <p:nvPr>
            <p:ph sz="quarter" idx="10"/>
          </p:nvPr>
        </p:nvSpPr>
        <p:spPr>
          <a:xfrm>
            <a:off x="1" y="1026413"/>
            <a:ext cx="12436474" cy="6127831"/>
          </a:xfrm>
        </p:spPr>
        <p:txBody>
          <a:bodyPr/>
          <a:lstStyle/>
          <a:p>
            <a:pPr marL="0" indent="0">
              <a:buNone/>
            </a:pPr>
            <a:r>
              <a:rPr lang="en-US" sz="1600" u="sng" dirty="0" smtClean="0"/>
              <a:t>Server Core</a:t>
            </a:r>
          </a:p>
          <a:p>
            <a:pPr lvl="1"/>
            <a:r>
              <a:rPr lang="en-US" sz="1400" dirty="0"/>
              <a:t>TechNet Library – Configure and Manage Server Core </a:t>
            </a:r>
            <a:r>
              <a:rPr lang="en-US" sz="1400" dirty="0" smtClean="0"/>
              <a:t>Installations</a:t>
            </a:r>
          </a:p>
          <a:p>
            <a:pPr marL="342900" lvl="1" indent="0">
              <a:buNone/>
            </a:pPr>
            <a:r>
              <a:rPr lang="en-US" sz="1400" dirty="0" smtClean="0">
                <a:hlinkClick r:id="rId3"/>
              </a:rPr>
              <a:t>http</a:t>
            </a:r>
            <a:r>
              <a:rPr lang="en-US" sz="1400" dirty="0">
                <a:hlinkClick r:id="rId3"/>
              </a:rPr>
              <a:t>://</a:t>
            </a:r>
            <a:r>
              <a:rPr lang="en-US" sz="1400" dirty="0" smtClean="0">
                <a:hlinkClick r:id="rId3"/>
              </a:rPr>
              <a:t>technet.microsoft.com/en-us/library/jj574091.aspx</a:t>
            </a:r>
            <a:endParaRPr lang="en-US" sz="1400" dirty="0" smtClean="0"/>
          </a:p>
          <a:p>
            <a:pPr lvl="1"/>
            <a:r>
              <a:rPr lang="en-US" sz="1400" dirty="0"/>
              <a:t>Detecting State - Win32_ServerFeature class</a:t>
            </a:r>
          </a:p>
          <a:p>
            <a:pPr marL="342900" lvl="1" indent="0">
              <a:buNone/>
            </a:pPr>
            <a:r>
              <a:rPr lang="en-US" sz="1400" dirty="0" smtClean="0">
                <a:hlinkClick r:id="rId4"/>
              </a:rPr>
              <a:t>http</a:t>
            </a:r>
            <a:r>
              <a:rPr lang="en-US" sz="1400" dirty="0">
                <a:hlinkClick r:id="rId4"/>
              </a:rPr>
              <a:t>://</a:t>
            </a:r>
            <a:r>
              <a:rPr lang="en-US" sz="1400" dirty="0" smtClean="0">
                <a:hlinkClick r:id="rId4"/>
              </a:rPr>
              <a:t>msdn.microsoft.com/en-us/windows/cc280268</a:t>
            </a:r>
            <a:endParaRPr lang="en-US" sz="1400" dirty="0" smtClean="0"/>
          </a:p>
          <a:p>
            <a:pPr lvl="1"/>
            <a:r>
              <a:rPr lang="en-US" sz="1400" dirty="0" smtClean="0"/>
              <a:t>Installing SQL Server on Server Core</a:t>
            </a:r>
            <a:endParaRPr lang="en-US" sz="1400" dirty="0"/>
          </a:p>
          <a:p>
            <a:pPr marL="342900" lvl="1" indent="0">
              <a:buNone/>
            </a:pPr>
            <a:r>
              <a:rPr lang="en-US" sz="1400" dirty="0" smtClean="0">
                <a:hlinkClick r:id="rId5"/>
              </a:rPr>
              <a:t>http</a:t>
            </a:r>
            <a:r>
              <a:rPr lang="en-US" sz="1400" dirty="0">
                <a:hlinkClick r:id="rId5"/>
              </a:rPr>
              <a:t>://</a:t>
            </a:r>
            <a:r>
              <a:rPr lang="en-US" sz="1400" dirty="0" smtClean="0">
                <a:hlinkClick r:id="rId5"/>
              </a:rPr>
              <a:t>msdn.microsoft.com/en-us/library/hh231669.aspx</a:t>
            </a:r>
            <a:endParaRPr lang="en-US" sz="1400" dirty="0" smtClean="0"/>
          </a:p>
          <a:p>
            <a:pPr marL="342900" lvl="1" indent="0">
              <a:buNone/>
            </a:pPr>
            <a:endParaRPr lang="en-US" sz="1400" dirty="0" smtClean="0"/>
          </a:p>
          <a:p>
            <a:pPr marL="0" indent="0">
              <a:buNone/>
            </a:pPr>
            <a:r>
              <a:rPr lang="en-US" sz="1600" u="sng" dirty="0"/>
              <a:t>Features on Demand</a:t>
            </a:r>
          </a:p>
          <a:p>
            <a:pPr lvl="1"/>
            <a:r>
              <a:rPr lang="en-US" sz="1400" dirty="0" smtClean="0"/>
              <a:t>TechNet Library - Configure </a:t>
            </a:r>
            <a:r>
              <a:rPr lang="en-US" sz="1400" dirty="0"/>
              <a:t>Features on Demand in Windows Server</a:t>
            </a:r>
            <a:endParaRPr lang="en-US" sz="1400" dirty="0" smtClean="0"/>
          </a:p>
          <a:p>
            <a:pPr marL="342900" lvl="1" indent="0">
              <a:buNone/>
            </a:pPr>
            <a:r>
              <a:rPr lang="en-US" sz="1400" dirty="0">
                <a:hlinkClick r:id="rId6"/>
              </a:rPr>
              <a:t>http://technet.microsoft.com/en-us/library/jj127275 </a:t>
            </a:r>
            <a:endParaRPr lang="en-US" sz="1400" dirty="0" smtClean="0"/>
          </a:p>
          <a:p>
            <a:pPr lvl="1"/>
            <a:r>
              <a:rPr lang="en-US" sz="1400" dirty="0" smtClean="0"/>
              <a:t>Blog- </a:t>
            </a:r>
            <a:r>
              <a:rPr lang="en-US" sz="1400" dirty="0"/>
              <a:t>Using Features on Demand with Updated Systems and Patched Images</a:t>
            </a:r>
            <a:endParaRPr lang="en-US" sz="1400" dirty="0" smtClean="0"/>
          </a:p>
          <a:p>
            <a:pPr marL="342900" lvl="1" indent="0">
              <a:buNone/>
            </a:pPr>
            <a:r>
              <a:rPr lang="en-US" sz="1400" u="sng" dirty="0" smtClean="0">
                <a:solidFill>
                  <a:schemeClr val="bg1"/>
                </a:solidFill>
                <a:latin typeface="Segoe UI Light" pitchFamily="34" charset="0"/>
                <a:hlinkClick r:id="rId7"/>
              </a:rPr>
              <a:t>http</a:t>
            </a:r>
            <a:r>
              <a:rPr lang="en-US" sz="1400" u="sng" dirty="0">
                <a:solidFill>
                  <a:schemeClr val="bg1"/>
                </a:solidFill>
                <a:latin typeface="Segoe UI Light" pitchFamily="34" charset="0"/>
                <a:hlinkClick r:id="rId7"/>
              </a:rPr>
              <a:t>://blogs.technet.com/b/server_core/archive/2012/11/05/using-features-on-demand-with-updated-systems-and-patched-images.aspx </a:t>
            </a:r>
            <a:endParaRPr lang="en-US" sz="1400" u="sng" dirty="0">
              <a:solidFill>
                <a:schemeClr val="bg1"/>
              </a:solidFill>
              <a:latin typeface="Segoe UI Light" pitchFamily="34" charset="0"/>
            </a:endParaRPr>
          </a:p>
          <a:p>
            <a:pPr lvl="1"/>
            <a:r>
              <a:rPr lang="en-US" sz="1400" dirty="0" smtClean="0"/>
              <a:t>TechNet Library - .NET 3.5 and Features </a:t>
            </a:r>
            <a:r>
              <a:rPr lang="en-US" sz="1400" dirty="0"/>
              <a:t>on </a:t>
            </a:r>
            <a:r>
              <a:rPr lang="en-US" sz="1400" dirty="0" smtClean="0"/>
              <a:t>Demand</a:t>
            </a:r>
            <a:endParaRPr lang="en-US" sz="1400" dirty="0"/>
          </a:p>
          <a:p>
            <a:pPr marL="342900" lvl="1" indent="0">
              <a:buNone/>
            </a:pPr>
            <a:r>
              <a:rPr lang="en-US" sz="1400" u="sng" dirty="0" smtClean="0">
                <a:hlinkClick r:id="rId8"/>
              </a:rPr>
              <a:t>http</a:t>
            </a:r>
            <a:r>
              <a:rPr lang="en-US" sz="1400" u="sng" dirty="0">
                <a:hlinkClick r:id="rId8"/>
              </a:rPr>
              <a:t>://technet.microsoft.com/en-us/library/hh831809#BKMK_FoD</a:t>
            </a:r>
            <a:endParaRPr lang="en-US" sz="1400" u="sng" dirty="0"/>
          </a:p>
          <a:p>
            <a:pPr marL="0" indent="0">
              <a:buNone/>
            </a:pPr>
            <a:endParaRPr lang="en-US" sz="1600" u="sng" dirty="0" smtClean="0"/>
          </a:p>
          <a:p>
            <a:pPr marL="0" indent="0">
              <a:buNone/>
            </a:pPr>
            <a:r>
              <a:rPr lang="en-US" sz="1600" u="sng" dirty="0" smtClean="0"/>
              <a:t>Server </a:t>
            </a:r>
            <a:r>
              <a:rPr lang="en-US" sz="1600" u="sng" dirty="0"/>
              <a:t>Manager</a:t>
            </a:r>
          </a:p>
          <a:p>
            <a:pPr lvl="1"/>
            <a:r>
              <a:rPr lang="en-US" sz="1400" dirty="0" smtClean="0"/>
              <a:t>Blog – Server Manager Overview</a:t>
            </a:r>
          </a:p>
          <a:p>
            <a:pPr marL="342900" lvl="1" indent="0">
              <a:buNone/>
            </a:pPr>
            <a:r>
              <a:rPr lang="en-US" sz="1400" dirty="0">
                <a:hlinkClick r:id="rId9"/>
              </a:rPr>
              <a:t>http://blogs.technet.com/b/servermanager/archive/2012/06/27/server-manager-power-of-many-simplicity-of-one.aspx</a:t>
            </a:r>
            <a:endParaRPr lang="en-US" sz="1400" dirty="0"/>
          </a:p>
          <a:p>
            <a:pPr lvl="1"/>
            <a:r>
              <a:rPr lang="en-US" sz="1400" dirty="0" smtClean="0"/>
              <a:t>TechNet </a:t>
            </a:r>
            <a:r>
              <a:rPr lang="en-US" sz="1400" dirty="0"/>
              <a:t>Library – Server Manager </a:t>
            </a:r>
            <a:r>
              <a:rPr lang="en-US" sz="1400" dirty="0" smtClean="0"/>
              <a:t>Troubleshooting (3 part series)</a:t>
            </a:r>
            <a:endParaRPr lang="en-US" sz="1400" dirty="0"/>
          </a:p>
          <a:p>
            <a:pPr marL="342900" lvl="1" indent="0">
              <a:buNone/>
            </a:pPr>
            <a:r>
              <a:rPr lang="en-US" sz="1400" dirty="0">
                <a:hlinkClick r:id="rId10"/>
              </a:rPr>
              <a:t>http://</a:t>
            </a:r>
            <a:r>
              <a:rPr lang="en-US" sz="1400" dirty="0" smtClean="0">
                <a:hlinkClick r:id="rId10"/>
              </a:rPr>
              <a:t>social.technet.microsoft.com/wiki/contents/articles/13443.windows-server-2012-server-manager-troubleshooting-guide-part-i-overview.aspx</a:t>
            </a:r>
            <a:endParaRPr lang="en-US" sz="1400" dirty="0" smtClean="0"/>
          </a:p>
          <a:p>
            <a:pPr lvl="1"/>
            <a:r>
              <a:rPr lang="en-US" sz="1400" dirty="0" smtClean="0"/>
              <a:t>Blog – Customize Tools Menu</a:t>
            </a:r>
          </a:p>
          <a:p>
            <a:pPr marL="342900" lvl="1" indent="0">
              <a:buNone/>
            </a:pPr>
            <a:r>
              <a:rPr lang="en-US" sz="1400" dirty="0">
                <a:hlinkClick r:id="rId11"/>
              </a:rPr>
              <a:t>http://blogs.technet.com/b/servermanager/archive/2012/07/09/customize-tools-menu-in-server-manager.aspx</a:t>
            </a:r>
            <a:r>
              <a:rPr lang="en-US" sz="1400" dirty="0"/>
              <a:t> </a:t>
            </a:r>
          </a:p>
          <a:p>
            <a:endParaRPr lang="en-US" sz="2400" dirty="0"/>
          </a:p>
        </p:txBody>
      </p:sp>
    </p:spTree>
    <p:extLst>
      <p:ext uri="{BB962C8B-B14F-4D97-AF65-F5344CB8AC3E}">
        <p14:creationId xmlns:p14="http://schemas.microsoft.com/office/powerpoint/2010/main" val="261310822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9213" y="1238650"/>
            <a:ext cx="11878048" cy="455812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Track </a:t>
            </a:r>
            <a:r>
              <a:rPr lang="en-US" dirty="0" smtClean="0"/>
              <a:t>resources</a:t>
            </a:r>
            <a:endParaRPr lang="en-US" dirty="0"/>
          </a:p>
        </p:txBody>
      </p:sp>
      <p:sp>
        <p:nvSpPr>
          <p:cNvPr id="3" name="Text Placeholder 2"/>
          <p:cNvSpPr>
            <a:spLocks noGrp="1"/>
          </p:cNvSpPr>
          <p:nvPr>
            <p:ph type="body" sz="quarter" idx="10"/>
          </p:nvPr>
        </p:nvSpPr>
        <p:spPr>
          <a:xfrm>
            <a:off x="277029" y="1212850"/>
            <a:ext cx="11882419" cy="4265848"/>
          </a:xfrm>
        </p:spPr>
        <p:txBody>
          <a:bodyPr/>
          <a:lstStyle/>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Windows Server 2012 R2 Preview, download the datasheet and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rPr>
              <a:t>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4"/>
              </a:rPr>
              <a:t>http://aka.ms/WS2012R2</a:t>
            </a:r>
            <a:endParaRPr lang="en-US" sz="4080" dirty="0">
              <a:gradFill>
                <a:gsLst>
                  <a:gs pos="1250">
                    <a:srgbClr val="FFFFFF"/>
                  </a:gs>
                  <a:gs pos="100000">
                    <a:srgbClr val="FFFFFF"/>
                  </a:gs>
                </a:gsLst>
                <a:lin ang="5400000" scaled="0"/>
              </a:gradFill>
            </a:endParaRPr>
          </a:p>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System Center 2012 R2 Preview, download the datasheet and 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5"/>
              </a:rPr>
              <a:t>http://aka.ms/SC2012R2</a:t>
            </a:r>
            <a:endParaRPr lang="en-US" sz="408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3350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67308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33243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Core</a:t>
            </a:r>
            <a:endParaRPr lang="en-US" dirty="0"/>
          </a:p>
        </p:txBody>
      </p:sp>
      <p:sp>
        <p:nvSpPr>
          <p:cNvPr id="6" name="TextBox 5"/>
          <p:cNvSpPr txBox="1"/>
          <p:nvPr/>
        </p:nvSpPr>
        <p:spPr>
          <a:xfrm>
            <a:off x="2129425" y="3782860"/>
            <a:ext cx="7440460" cy="1446550"/>
          </a:xfrm>
          <a:prstGeom prst="rect">
            <a:avLst/>
          </a:prstGeom>
          <a:noFill/>
        </p:spPr>
        <p:txBody>
          <a:bodyPr wrap="square" lIns="182880" tIns="146304" rIns="182880" bIns="146304" rtlCol="0">
            <a:spAutoFit/>
          </a:bodyPr>
          <a:lstStyle/>
          <a:p>
            <a:pPr algn="ctr">
              <a:lnSpc>
                <a:spcPct val="90000"/>
              </a:lnSpc>
              <a:spcAft>
                <a:spcPts val="600"/>
              </a:spcAft>
            </a:pPr>
            <a:r>
              <a:rPr lang="en-US" sz="2400" i="1" dirty="0" smtClean="0"/>
              <a:t>“Simplicity is the ultimate sophistication.”</a:t>
            </a:r>
          </a:p>
          <a:p>
            <a:pPr algn="ctr">
              <a:lnSpc>
                <a:spcPct val="90000"/>
              </a:lnSpc>
              <a:spcAft>
                <a:spcPts val="600"/>
              </a:spcAft>
            </a:pPr>
            <a:endParaRPr lang="en-US" sz="2400" i="1" dirty="0"/>
          </a:p>
          <a:p>
            <a:pPr algn="r">
              <a:lnSpc>
                <a:spcPct val="90000"/>
              </a:lnSpc>
              <a:spcAft>
                <a:spcPts val="600"/>
              </a:spcAft>
            </a:pPr>
            <a:r>
              <a:rPr lang="en-US" sz="2400" i="1" dirty="0" smtClean="0"/>
              <a:t>Leonardo da Vinci</a:t>
            </a:r>
            <a:endParaRPr lang="en-US" sz="2400" i="1" dirty="0"/>
          </a:p>
        </p:txBody>
      </p:sp>
    </p:spTree>
    <p:extLst>
      <p:ext uri="{BB962C8B-B14F-4D97-AF65-F5344CB8AC3E}">
        <p14:creationId xmlns:p14="http://schemas.microsoft.com/office/powerpoint/2010/main" val="229622257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66825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Server Core?</a:t>
            </a:r>
            <a:endParaRPr lang="en-US" b="1" dirty="0"/>
          </a:p>
        </p:txBody>
      </p:sp>
      <p:sp>
        <p:nvSpPr>
          <p:cNvPr id="3" name="Text Placeholder 2"/>
          <p:cNvSpPr>
            <a:spLocks noGrp="1"/>
          </p:cNvSpPr>
          <p:nvPr>
            <p:ph type="body" sz="quarter" idx="10"/>
          </p:nvPr>
        </p:nvSpPr>
        <p:spPr>
          <a:xfrm>
            <a:off x="529660" y="1476622"/>
            <a:ext cx="11375536" cy="4339650"/>
          </a:xfrm>
        </p:spPr>
        <p:txBody>
          <a:bodyPr/>
          <a:lstStyle/>
          <a:p>
            <a:pPr marL="0" indent="0">
              <a:buNone/>
            </a:pPr>
            <a:r>
              <a:rPr lang="en-US" sz="3600" dirty="0" smtClean="0"/>
              <a:t>Windows Server, without the GUI</a:t>
            </a:r>
          </a:p>
          <a:p>
            <a:pPr marL="0" indent="0">
              <a:buNone/>
            </a:pPr>
            <a:endParaRPr lang="en-US" sz="3600" dirty="0"/>
          </a:p>
          <a:p>
            <a:pPr marL="0" indent="0">
              <a:buNone/>
            </a:pPr>
            <a:endParaRPr lang="en-US" sz="3600" dirty="0" smtClean="0"/>
          </a:p>
          <a:p>
            <a:pPr marL="0" indent="0">
              <a:buNone/>
            </a:pPr>
            <a:r>
              <a:rPr lang="en-US" sz="3600" dirty="0" smtClean="0"/>
              <a:t>The default deployment option of Windows Server 2012</a:t>
            </a:r>
          </a:p>
          <a:p>
            <a:pPr marL="0" indent="0">
              <a:buNone/>
            </a:pPr>
            <a:endParaRPr lang="en-US" sz="3600" dirty="0"/>
          </a:p>
          <a:p>
            <a:pPr marL="0" indent="0">
              <a:buNone/>
            </a:pPr>
            <a:endParaRPr lang="en-US" sz="3600" dirty="0" smtClean="0"/>
          </a:p>
          <a:p>
            <a:pPr marL="0" indent="0">
              <a:buNone/>
            </a:pPr>
            <a:r>
              <a:rPr lang="en-US" sz="3600" dirty="0" smtClean="0"/>
              <a:t>… Everything </a:t>
            </a:r>
            <a:r>
              <a:rPr lang="en-US" sz="3600" dirty="0"/>
              <a:t>a server needs, but not </a:t>
            </a:r>
            <a:r>
              <a:rPr lang="en-US" sz="3600" dirty="0" smtClean="0"/>
              <a:t>more</a:t>
            </a:r>
            <a:endParaRPr lang="en-US" sz="3600" dirty="0"/>
          </a:p>
        </p:txBody>
      </p:sp>
    </p:spTree>
    <p:extLst>
      <p:ext uri="{BB962C8B-B14F-4D97-AF65-F5344CB8AC3E}">
        <p14:creationId xmlns:p14="http://schemas.microsoft.com/office/powerpoint/2010/main" val="366397498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Server Core?</a:t>
            </a:r>
            <a:endParaRPr lang="en-US" dirty="0"/>
          </a:p>
        </p:txBody>
      </p:sp>
      <p:sp>
        <p:nvSpPr>
          <p:cNvPr id="5" name="Text Placeholder 4"/>
          <p:cNvSpPr>
            <a:spLocks noGrp="1"/>
          </p:cNvSpPr>
          <p:nvPr>
            <p:ph type="body" sz="quarter" idx="10"/>
          </p:nvPr>
        </p:nvSpPr>
        <p:spPr>
          <a:xfrm>
            <a:off x="529660" y="1476622"/>
            <a:ext cx="11375536" cy="5404556"/>
          </a:xfrm>
        </p:spPr>
        <p:txBody>
          <a:bodyPr/>
          <a:lstStyle/>
          <a:p>
            <a:pPr marL="0" indent="0">
              <a:buNone/>
            </a:pPr>
            <a:r>
              <a:rPr lang="en-US" sz="3200" dirty="0" smtClean="0"/>
              <a:t>Reduced Footprint (5GB vs. 12GB)</a:t>
            </a:r>
          </a:p>
          <a:p>
            <a:pPr marL="0" indent="0">
              <a:buNone/>
            </a:pPr>
            <a:endParaRPr lang="en-US" sz="3200" dirty="0" smtClean="0"/>
          </a:p>
          <a:p>
            <a:pPr marL="0" indent="0">
              <a:buNone/>
            </a:pPr>
            <a:r>
              <a:rPr lang="en-US" sz="3200" dirty="0" smtClean="0"/>
              <a:t>Reduced Patching (75% less) &amp; Reboots (50% assuming critical patches only)</a:t>
            </a:r>
            <a:endParaRPr lang="en-US" sz="3200" dirty="0"/>
          </a:p>
          <a:p>
            <a:pPr marL="0" indent="0">
              <a:buNone/>
            </a:pPr>
            <a:endParaRPr lang="en-US" sz="3200" dirty="0" smtClean="0"/>
          </a:p>
          <a:p>
            <a:pPr marL="0" indent="0">
              <a:buNone/>
            </a:pPr>
            <a:r>
              <a:rPr lang="en-US" sz="3200" dirty="0" smtClean="0"/>
              <a:t>Reduced Attack Surface</a:t>
            </a:r>
          </a:p>
          <a:p>
            <a:pPr marL="0" indent="0">
              <a:buNone/>
            </a:pPr>
            <a:endParaRPr lang="en-US" sz="3200" dirty="0"/>
          </a:p>
          <a:p>
            <a:pPr marL="0" indent="0">
              <a:buNone/>
            </a:pPr>
            <a:r>
              <a:rPr lang="en-US" sz="3200" dirty="0" smtClean="0"/>
              <a:t>Helps increase VM density</a:t>
            </a:r>
          </a:p>
          <a:p>
            <a:pPr marL="0" indent="0">
              <a:buNone/>
            </a:pPr>
            <a:endParaRPr lang="en-US" sz="3200" dirty="0"/>
          </a:p>
          <a:p>
            <a:pPr marL="0" indent="0">
              <a:buNone/>
            </a:pPr>
            <a:r>
              <a:rPr lang="en-US" sz="3200" dirty="0" smtClean="0"/>
              <a:t>Servers don’t need </a:t>
            </a:r>
            <a:r>
              <a:rPr lang="en-US" sz="3200" b="1" u="sng" dirty="0" smtClean="0"/>
              <a:t>local</a:t>
            </a:r>
            <a:r>
              <a:rPr lang="en-US" sz="3200" dirty="0" smtClean="0"/>
              <a:t> GUI !</a:t>
            </a:r>
          </a:p>
        </p:txBody>
      </p:sp>
    </p:spTree>
    <p:extLst>
      <p:ext uri="{BB962C8B-B14F-4D97-AF65-F5344CB8AC3E}">
        <p14:creationId xmlns:p14="http://schemas.microsoft.com/office/powerpoint/2010/main" val="27932723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t>Transitioning Between Deployment Options</a:t>
            </a:r>
            <a:endParaRPr lang="en-US" sz="4000" b="0" dirty="0"/>
          </a:p>
        </p:txBody>
      </p:sp>
      <p:sp>
        <p:nvSpPr>
          <p:cNvPr id="5" name="Freeform 4"/>
          <p:cNvSpPr/>
          <p:nvPr/>
        </p:nvSpPr>
        <p:spPr>
          <a:xfrm>
            <a:off x="7463725" y="1430028"/>
            <a:ext cx="4628384" cy="4391377"/>
          </a:xfrm>
          <a:custGeom>
            <a:avLst/>
            <a:gdLst>
              <a:gd name="connsiteX0" fmla="*/ 0 w 4628384"/>
              <a:gd name="connsiteY0" fmla="*/ 2195689 h 4391377"/>
              <a:gd name="connsiteX1" fmla="*/ 2314192 w 4628384"/>
              <a:gd name="connsiteY1" fmla="*/ 0 h 4391377"/>
              <a:gd name="connsiteX2" fmla="*/ 4628384 w 4628384"/>
              <a:gd name="connsiteY2" fmla="*/ 2195689 h 4391377"/>
              <a:gd name="connsiteX3" fmla="*/ 2314192 w 4628384"/>
              <a:gd name="connsiteY3" fmla="*/ 4391378 h 4391377"/>
              <a:gd name="connsiteX4" fmla="*/ 0 w 4628384"/>
              <a:gd name="connsiteY4" fmla="*/ 2195689 h 4391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8384" h="4391377">
                <a:moveTo>
                  <a:pt x="0" y="2195689"/>
                </a:moveTo>
                <a:cubicBezTo>
                  <a:pt x="0" y="983043"/>
                  <a:pt x="1036099" y="0"/>
                  <a:pt x="2314192" y="0"/>
                </a:cubicBezTo>
                <a:cubicBezTo>
                  <a:pt x="3592285" y="0"/>
                  <a:pt x="4628384" y="983043"/>
                  <a:pt x="4628384" y="2195689"/>
                </a:cubicBezTo>
                <a:cubicBezTo>
                  <a:pt x="4628384" y="3408335"/>
                  <a:pt x="3592285" y="4391378"/>
                  <a:pt x="2314192" y="4391378"/>
                </a:cubicBezTo>
                <a:cubicBezTo>
                  <a:pt x="1036099" y="4391378"/>
                  <a:pt x="0" y="3408335"/>
                  <a:pt x="0" y="2195689"/>
                </a:cubicBezTo>
                <a:close/>
              </a:path>
            </a:pathLst>
          </a:custGeom>
          <a:solidFill>
            <a:schemeClr val="accent1"/>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13033" tIns="443145" rIns="1213034" bIns="342928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Server with a GUI</a:t>
            </a:r>
          </a:p>
          <a:p>
            <a:pPr lvl="0" algn="ctr" defTabSz="711200">
              <a:lnSpc>
                <a:spcPct val="90000"/>
              </a:lnSpc>
              <a:spcBef>
                <a:spcPct val="0"/>
              </a:spcBef>
              <a:spcAft>
                <a:spcPct val="35000"/>
              </a:spcAft>
            </a:pPr>
            <a:endParaRPr lang="en-US" sz="1600" kern="1200" dirty="0">
              <a:solidFill>
                <a:schemeClr val="tx1"/>
              </a:solidFill>
            </a:endParaRPr>
          </a:p>
        </p:txBody>
      </p:sp>
      <p:sp>
        <p:nvSpPr>
          <p:cNvPr id="7" name="Freeform 6"/>
          <p:cNvSpPr/>
          <p:nvPr/>
        </p:nvSpPr>
        <p:spPr>
          <a:xfrm>
            <a:off x="8855111" y="4506458"/>
            <a:ext cx="1835296" cy="1314947"/>
          </a:xfrm>
          <a:custGeom>
            <a:avLst/>
            <a:gdLst>
              <a:gd name="connsiteX0" fmla="*/ 0 w 1835296"/>
              <a:gd name="connsiteY0" fmla="*/ 657474 h 1314947"/>
              <a:gd name="connsiteX1" fmla="*/ 917648 w 1835296"/>
              <a:gd name="connsiteY1" fmla="*/ 0 h 1314947"/>
              <a:gd name="connsiteX2" fmla="*/ 1835296 w 1835296"/>
              <a:gd name="connsiteY2" fmla="*/ 657474 h 1314947"/>
              <a:gd name="connsiteX3" fmla="*/ 917648 w 1835296"/>
              <a:gd name="connsiteY3" fmla="*/ 1314948 h 1314947"/>
              <a:gd name="connsiteX4" fmla="*/ 0 w 1835296"/>
              <a:gd name="connsiteY4" fmla="*/ 657474 h 1314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296" h="1314947">
                <a:moveTo>
                  <a:pt x="0" y="657474"/>
                </a:moveTo>
                <a:cubicBezTo>
                  <a:pt x="0" y="294361"/>
                  <a:pt x="410845" y="0"/>
                  <a:pt x="917648" y="0"/>
                </a:cubicBezTo>
                <a:cubicBezTo>
                  <a:pt x="1424451" y="0"/>
                  <a:pt x="1835296" y="294361"/>
                  <a:pt x="1835296" y="657474"/>
                </a:cubicBezTo>
                <a:cubicBezTo>
                  <a:pt x="1835296" y="1020587"/>
                  <a:pt x="1424451" y="1314948"/>
                  <a:pt x="917648" y="1314948"/>
                </a:cubicBezTo>
                <a:cubicBezTo>
                  <a:pt x="410845" y="1314948"/>
                  <a:pt x="0" y="1020587"/>
                  <a:pt x="0" y="657474"/>
                </a:cubicBezTo>
                <a:close/>
              </a:path>
            </a:pathLst>
          </a:custGeom>
          <a:solidFill>
            <a:schemeClr val="accent2"/>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82565" tIns="442529" rIns="382565" bIns="442529"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Server Core</a:t>
            </a:r>
            <a:endParaRPr lang="en-US" sz="1600" kern="1200" dirty="0">
              <a:solidFill>
                <a:schemeClr val="tx1"/>
              </a:solidFill>
            </a:endParaRPr>
          </a:p>
        </p:txBody>
      </p:sp>
      <p:sp>
        <p:nvSpPr>
          <p:cNvPr id="12" name="Up-Down Arrow 11"/>
          <p:cNvSpPr/>
          <p:nvPr/>
        </p:nvSpPr>
        <p:spPr bwMode="auto">
          <a:xfrm>
            <a:off x="9671980" y="2366683"/>
            <a:ext cx="238502" cy="2443792"/>
          </a:xfrm>
          <a:prstGeom prst="upDownArrow">
            <a:avLst/>
          </a:prstGeom>
          <a:solidFill>
            <a:srgbClr val="FFC000"/>
          </a:solidFill>
          <a:ln>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400" dirty="0">
              <a:solidFill>
                <a:schemeClr val="tx2"/>
              </a:solidFill>
            </a:endParaRPr>
          </a:p>
        </p:txBody>
      </p:sp>
      <p:grpSp>
        <p:nvGrpSpPr>
          <p:cNvPr id="19" name="Group 18"/>
          <p:cNvGrpSpPr/>
          <p:nvPr/>
        </p:nvGrpSpPr>
        <p:grpSpPr>
          <a:xfrm>
            <a:off x="349623" y="2855224"/>
            <a:ext cx="5916705" cy="1504899"/>
            <a:chOff x="349623" y="1214472"/>
            <a:chExt cx="5916705" cy="1504899"/>
          </a:xfrm>
        </p:grpSpPr>
        <p:sp>
          <p:nvSpPr>
            <p:cNvPr id="10" name="Rectangle 9"/>
            <p:cNvSpPr/>
            <p:nvPr/>
          </p:nvSpPr>
          <p:spPr>
            <a:xfrm>
              <a:off x="441621" y="1214472"/>
              <a:ext cx="5824707" cy="1504899"/>
            </a:xfrm>
            <a:prstGeom prst="rect">
              <a:avLst/>
            </a:prstGeom>
          </p:spPr>
          <p:txBody>
            <a:bodyPr wrap="square">
              <a:spAutoFit/>
            </a:bodyPr>
            <a:lstStyle/>
            <a:p>
              <a:r>
                <a:rPr lang="en-US" sz="1836" b="1" dirty="0"/>
                <a:t>Server </a:t>
              </a:r>
              <a:r>
                <a:rPr lang="en-US" sz="1836" b="1" dirty="0" smtClean="0"/>
                <a:t>Core </a:t>
              </a:r>
              <a:r>
                <a:rPr lang="en-US" sz="1836" dirty="0" smtClean="0"/>
                <a:t> (default option)</a:t>
              </a:r>
              <a:endParaRPr lang="en-US" sz="1836" dirty="0"/>
            </a:p>
            <a:p>
              <a:pPr marL="291436" indent="-291436">
                <a:buFont typeface="Arial" pitchFamily="34" charset="0"/>
                <a:buChar char="•"/>
              </a:pPr>
              <a:r>
                <a:rPr lang="en-US" sz="1836" dirty="0" smtClean="0"/>
                <a:t>Reduced Attack Surface / Patching</a:t>
              </a:r>
            </a:p>
            <a:p>
              <a:pPr marL="291436" indent="-291436">
                <a:buFont typeface="Arial" pitchFamily="34" charset="0"/>
                <a:buChar char="•"/>
              </a:pPr>
              <a:r>
                <a:rPr lang="en-US" sz="1836" dirty="0" smtClean="0"/>
                <a:t>Increased VM density</a:t>
              </a:r>
              <a:endParaRPr lang="en-US" sz="1836" dirty="0"/>
            </a:p>
            <a:p>
              <a:pPr marL="291436" indent="-291436">
                <a:buFont typeface="Arial" pitchFamily="34" charset="0"/>
                <a:buChar char="•"/>
              </a:pPr>
              <a:r>
                <a:rPr lang="en-US" sz="1836" dirty="0" smtClean="0"/>
                <a:t>Remote Management - RSAT / PowerShell</a:t>
              </a:r>
            </a:p>
            <a:p>
              <a:pPr marL="291436" indent="-291436">
                <a:buFont typeface="Arial" pitchFamily="34" charset="0"/>
                <a:buChar char="•"/>
              </a:pPr>
              <a:r>
                <a:rPr lang="en-US" sz="1836" dirty="0" smtClean="0"/>
                <a:t>More supported Roles / Features</a:t>
              </a:r>
            </a:p>
          </p:txBody>
        </p:sp>
        <p:sp>
          <p:nvSpPr>
            <p:cNvPr id="6" name="Rectangle 5"/>
            <p:cNvSpPr/>
            <p:nvPr/>
          </p:nvSpPr>
          <p:spPr bwMode="auto">
            <a:xfrm>
              <a:off x="349623" y="1214473"/>
              <a:ext cx="45719" cy="15048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8" name="Group 17"/>
          <p:cNvGrpSpPr/>
          <p:nvPr/>
        </p:nvGrpSpPr>
        <p:grpSpPr>
          <a:xfrm>
            <a:off x="350967" y="1500479"/>
            <a:ext cx="5915361" cy="1222386"/>
            <a:chOff x="350967" y="2630027"/>
            <a:chExt cx="5915361" cy="1222386"/>
          </a:xfrm>
        </p:grpSpPr>
        <p:sp>
          <p:nvSpPr>
            <p:cNvPr id="11" name="Rectangle 10"/>
            <p:cNvSpPr/>
            <p:nvPr/>
          </p:nvSpPr>
          <p:spPr>
            <a:xfrm>
              <a:off x="441621" y="2750860"/>
              <a:ext cx="5824707" cy="939873"/>
            </a:xfrm>
            <a:prstGeom prst="rect">
              <a:avLst/>
            </a:prstGeom>
          </p:spPr>
          <p:txBody>
            <a:bodyPr wrap="square">
              <a:spAutoFit/>
            </a:bodyPr>
            <a:lstStyle/>
            <a:p>
              <a:r>
                <a:rPr lang="en-US" sz="1836" b="1" dirty="0"/>
                <a:t>Classic </a:t>
              </a:r>
              <a:r>
                <a:rPr lang="en-US" sz="1836" b="1" i="1" dirty="0"/>
                <a:t>“Full Server”</a:t>
              </a:r>
            </a:p>
            <a:p>
              <a:pPr marL="291436" indent="-291436">
                <a:buFont typeface="Arial" pitchFamily="34" charset="0"/>
                <a:buChar char="•"/>
              </a:pPr>
              <a:r>
                <a:rPr lang="en-US" sz="1836" dirty="0"/>
                <a:t>Full Modern-Style GUI shell</a:t>
              </a:r>
            </a:p>
            <a:p>
              <a:pPr marL="291436" indent="-291436">
                <a:buFont typeface="Arial" pitchFamily="34" charset="0"/>
                <a:buChar char="•"/>
              </a:pPr>
              <a:r>
                <a:rPr lang="en-US" sz="1836" dirty="0"/>
                <a:t>Install </a:t>
              </a:r>
              <a:r>
                <a:rPr lang="en-US" sz="1836" i="1" dirty="0"/>
                <a:t>Desktop Experience</a:t>
              </a:r>
              <a:r>
                <a:rPr lang="en-US" sz="1836" dirty="0"/>
                <a:t> to run Modern apps</a:t>
              </a:r>
            </a:p>
          </p:txBody>
        </p:sp>
        <p:sp>
          <p:nvSpPr>
            <p:cNvPr id="16" name="Rectangle 15"/>
            <p:cNvSpPr/>
            <p:nvPr/>
          </p:nvSpPr>
          <p:spPr bwMode="auto">
            <a:xfrm>
              <a:off x="350967" y="2630027"/>
              <a:ext cx="45719" cy="12223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1" name="TextBox 20"/>
          <p:cNvSpPr txBox="1"/>
          <p:nvPr/>
        </p:nvSpPr>
        <p:spPr>
          <a:xfrm>
            <a:off x="8901953" y="3194035"/>
            <a:ext cx="1169894" cy="544765"/>
          </a:xfrm>
          <a:prstGeom prst="rect">
            <a:avLst/>
          </a:prstGeom>
          <a:noFill/>
        </p:spPr>
        <p:txBody>
          <a:bodyPr wrap="square" lIns="182880" tIns="146304" rIns="182880" bIns="146304" rtlCol="0">
            <a:spAutoFit/>
          </a:bodyPr>
          <a:lstStyle/>
          <a:p>
            <a:pPr>
              <a:lnSpc>
                <a:spcPct val="90000"/>
              </a:lnSpc>
              <a:spcAft>
                <a:spcPts val="600"/>
              </a:spcAft>
            </a:pPr>
            <a:r>
              <a:rPr lang="en-US" b="1" dirty="0">
                <a:solidFill>
                  <a:srgbClr val="FFC000"/>
                </a:solidFill>
              </a:rPr>
              <a:t>~</a:t>
            </a:r>
            <a:r>
              <a:rPr lang="en-US" b="1" dirty="0" smtClean="0">
                <a:solidFill>
                  <a:srgbClr val="FFC000"/>
                </a:solidFill>
              </a:rPr>
              <a:t>4GB</a:t>
            </a:r>
          </a:p>
        </p:txBody>
      </p:sp>
      <p:sp>
        <p:nvSpPr>
          <p:cNvPr id="3" name="Explosion 2 2"/>
          <p:cNvSpPr/>
          <p:nvPr/>
        </p:nvSpPr>
        <p:spPr bwMode="auto">
          <a:xfrm>
            <a:off x="10130289" y="2819527"/>
            <a:ext cx="2149813" cy="1293779"/>
          </a:xfrm>
          <a:prstGeom prst="irregularSeal2">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New</a:t>
            </a:r>
          </a:p>
        </p:txBody>
      </p:sp>
    </p:spTree>
    <p:extLst>
      <p:ext uri="{BB962C8B-B14F-4D97-AF65-F5344CB8AC3E}">
        <p14:creationId xmlns:p14="http://schemas.microsoft.com/office/powerpoint/2010/main" val="2967532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21"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7463725" y="1430028"/>
            <a:ext cx="4628384" cy="4391377"/>
          </a:xfrm>
          <a:custGeom>
            <a:avLst/>
            <a:gdLst>
              <a:gd name="connsiteX0" fmla="*/ 0 w 4628384"/>
              <a:gd name="connsiteY0" fmla="*/ 2195689 h 4391377"/>
              <a:gd name="connsiteX1" fmla="*/ 2314192 w 4628384"/>
              <a:gd name="connsiteY1" fmla="*/ 0 h 4391377"/>
              <a:gd name="connsiteX2" fmla="*/ 4628384 w 4628384"/>
              <a:gd name="connsiteY2" fmla="*/ 2195689 h 4391377"/>
              <a:gd name="connsiteX3" fmla="*/ 2314192 w 4628384"/>
              <a:gd name="connsiteY3" fmla="*/ 4391378 h 4391377"/>
              <a:gd name="connsiteX4" fmla="*/ 0 w 4628384"/>
              <a:gd name="connsiteY4" fmla="*/ 2195689 h 4391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8384" h="4391377">
                <a:moveTo>
                  <a:pt x="0" y="2195689"/>
                </a:moveTo>
                <a:cubicBezTo>
                  <a:pt x="0" y="983043"/>
                  <a:pt x="1036099" y="0"/>
                  <a:pt x="2314192" y="0"/>
                </a:cubicBezTo>
                <a:cubicBezTo>
                  <a:pt x="3592285" y="0"/>
                  <a:pt x="4628384" y="983043"/>
                  <a:pt x="4628384" y="2195689"/>
                </a:cubicBezTo>
                <a:cubicBezTo>
                  <a:pt x="4628384" y="3408335"/>
                  <a:pt x="3592285" y="4391378"/>
                  <a:pt x="2314192" y="4391378"/>
                </a:cubicBezTo>
                <a:cubicBezTo>
                  <a:pt x="1036099" y="4391378"/>
                  <a:pt x="0" y="3408335"/>
                  <a:pt x="0" y="2195689"/>
                </a:cubicBezTo>
                <a:close/>
              </a:path>
            </a:pathLst>
          </a:custGeom>
          <a:solidFill>
            <a:schemeClr val="accent1"/>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13033" tIns="443145" rIns="1213034" bIns="342928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Server with a GUI</a:t>
            </a:r>
          </a:p>
          <a:p>
            <a:pPr lvl="0" algn="ctr" defTabSz="711200">
              <a:lnSpc>
                <a:spcPct val="90000"/>
              </a:lnSpc>
              <a:spcBef>
                <a:spcPct val="0"/>
              </a:spcBef>
              <a:spcAft>
                <a:spcPct val="35000"/>
              </a:spcAft>
            </a:pPr>
            <a:endParaRPr lang="en-US" sz="1600" kern="1200" dirty="0">
              <a:solidFill>
                <a:schemeClr val="tx1"/>
              </a:solidFill>
            </a:endParaRPr>
          </a:p>
        </p:txBody>
      </p:sp>
      <p:sp>
        <p:nvSpPr>
          <p:cNvPr id="17" name="Freeform 16"/>
          <p:cNvSpPr/>
          <p:nvPr/>
        </p:nvSpPr>
        <p:spPr>
          <a:xfrm>
            <a:off x="7871551" y="2437907"/>
            <a:ext cx="3806077" cy="3383498"/>
          </a:xfrm>
          <a:custGeom>
            <a:avLst/>
            <a:gdLst>
              <a:gd name="connsiteX0" fmla="*/ 0 w 3806077"/>
              <a:gd name="connsiteY0" fmla="*/ 1691749 h 3383498"/>
              <a:gd name="connsiteX1" fmla="*/ 1903039 w 3806077"/>
              <a:gd name="connsiteY1" fmla="*/ 0 h 3383498"/>
              <a:gd name="connsiteX2" fmla="*/ 3806078 w 3806077"/>
              <a:gd name="connsiteY2" fmla="*/ 1691749 h 3383498"/>
              <a:gd name="connsiteX3" fmla="*/ 1903039 w 3806077"/>
              <a:gd name="connsiteY3" fmla="*/ 3383498 h 3383498"/>
              <a:gd name="connsiteX4" fmla="*/ 0 w 3806077"/>
              <a:gd name="connsiteY4" fmla="*/ 1691749 h 3383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6077" h="3383498">
                <a:moveTo>
                  <a:pt x="0" y="1691749"/>
                </a:moveTo>
                <a:cubicBezTo>
                  <a:pt x="0" y="757422"/>
                  <a:pt x="852020" y="0"/>
                  <a:pt x="1903039" y="0"/>
                </a:cubicBezTo>
                <a:cubicBezTo>
                  <a:pt x="2954058" y="0"/>
                  <a:pt x="3806078" y="757422"/>
                  <a:pt x="3806078" y="1691749"/>
                </a:cubicBezTo>
                <a:cubicBezTo>
                  <a:pt x="3806078" y="2626076"/>
                  <a:pt x="2954058" y="3383498"/>
                  <a:pt x="1903039" y="3383498"/>
                </a:cubicBezTo>
                <a:cubicBezTo>
                  <a:pt x="852020" y="3383498"/>
                  <a:pt x="0" y="2626076"/>
                  <a:pt x="0" y="1691749"/>
                </a:cubicBez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5791" tIns="311037" rIns="1115790" bIns="2637192" numCol="1" spcCol="1270" anchor="ctr" anchorCtr="0">
            <a:noAutofit/>
          </a:bodyPr>
          <a:lstStyle/>
          <a:p>
            <a:pPr lvl="0" algn="ctr" defTabSz="622300">
              <a:lnSpc>
                <a:spcPct val="90000"/>
              </a:lnSpc>
              <a:spcBef>
                <a:spcPct val="0"/>
              </a:spcBef>
              <a:spcAft>
                <a:spcPct val="35000"/>
              </a:spcAft>
            </a:pPr>
            <a:r>
              <a:rPr lang="en-US" sz="1400" kern="1200" dirty="0" smtClean="0"/>
              <a:t>Minimal Server Interface</a:t>
            </a:r>
            <a:endParaRPr lang="en-US" sz="1400" kern="1200" dirty="0"/>
          </a:p>
        </p:txBody>
      </p:sp>
      <p:sp>
        <p:nvSpPr>
          <p:cNvPr id="2" name="Title 1"/>
          <p:cNvSpPr>
            <a:spLocks noGrp="1"/>
          </p:cNvSpPr>
          <p:nvPr>
            <p:ph type="title"/>
          </p:nvPr>
        </p:nvSpPr>
        <p:spPr/>
        <p:txBody>
          <a:bodyPr/>
          <a:lstStyle/>
          <a:p>
            <a:r>
              <a:rPr lang="en-US" sz="4000" b="0" dirty="0" smtClean="0"/>
              <a:t>Introducing – Minimal Server Interface</a:t>
            </a:r>
            <a:endParaRPr lang="en-US" sz="4000" b="0" dirty="0"/>
          </a:p>
        </p:txBody>
      </p:sp>
      <p:sp>
        <p:nvSpPr>
          <p:cNvPr id="7" name="Freeform 6"/>
          <p:cNvSpPr/>
          <p:nvPr/>
        </p:nvSpPr>
        <p:spPr>
          <a:xfrm>
            <a:off x="8855111" y="4506458"/>
            <a:ext cx="1835296" cy="1314947"/>
          </a:xfrm>
          <a:custGeom>
            <a:avLst/>
            <a:gdLst>
              <a:gd name="connsiteX0" fmla="*/ 0 w 1835296"/>
              <a:gd name="connsiteY0" fmla="*/ 657474 h 1314947"/>
              <a:gd name="connsiteX1" fmla="*/ 917648 w 1835296"/>
              <a:gd name="connsiteY1" fmla="*/ 0 h 1314947"/>
              <a:gd name="connsiteX2" fmla="*/ 1835296 w 1835296"/>
              <a:gd name="connsiteY2" fmla="*/ 657474 h 1314947"/>
              <a:gd name="connsiteX3" fmla="*/ 917648 w 1835296"/>
              <a:gd name="connsiteY3" fmla="*/ 1314948 h 1314947"/>
              <a:gd name="connsiteX4" fmla="*/ 0 w 1835296"/>
              <a:gd name="connsiteY4" fmla="*/ 657474 h 1314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296" h="1314947">
                <a:moveTo>
                  <a:pt x="0" y="657474"/>
                </a:moveTo>
                <a:cubicBezTo>
                  <a:pt x="0" y="294361"/>
                  <a:pt x="410845" y="0"/>
                  <a:pt x="917648" y="0"/>
                </a:cubicBezTo>
                <a:cubicBezTo>
                  <a:pt x="1424451" y="0"/>
                  <a:pt x="1835296" y="294361"/>
                  <a:pt x="1835296" y="657474"/>
                </a:cubicBezTo>
                <a:cubicBezTo>
                  <a:pt x="1835296" y="1020587"/>
                  <a:pt x="1424451" y="1314948"/>
                  <a:pt x="917648" y="1314948"/>
                </a:cubicBezTo>
                <a:cubicBezTo>
                  <a:pt x="410845" y="1314948"/>
                  <a:pt x="0" y="1020587"/>
                  <a:pt x="0" y="657474"/>
                </a:cubicBezTo>
                <a:close/>
              </a:path>
            </a:pathLst>
          </a:custGeom>
          <a:solidFill>
            <a:schemeClr val="accent2"/>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82565" tIns="442529" rIns="382565" bIns="442529"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Server Core</a:t>
            </a:r>
            <a:endParaRPr lang="en-US" sz="1600" kern="1200" dirty="0">
              <a:solidFill>
                <a:schemeClr val="tx1"/>
              </a:solidFill>
            </a:endParaRPr>
          </a:p>
        </p:txBody>
      </p:sp>
      <p:sp>
        <p:nvSpPr>
          <p:cNvPr id="12" name="Up-Down Arrow 11"/>
          <p:cNvSpPr/>
          <p:nvPr/>
        </p:nvSpPr>
        <p:spPr bwMode="auto">
          <a:xfrm>
            <a:off x="9671980" y="2366683"/>
            <a:ext cx="238502" cy="2443792"/>
          </a:xfrm>
          <a:prstGeom prst="upDownArrow">
            <a:avLst/>
          </a:prstGeom>
          <a:solidFill>
            <a:srgbClr val="FFC000"/>
          </a:solidFill>
          <a:ln>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400" dirty="0">
              <a:solidFill>
                <a:schemeClr val="tx2"/>
              </a:solidFill>
            </a:endParaRPr>
          </a:p>
        </p:txBody>
      </p:sp>
      <p:grpSp>
        <p:nvGrpSpPr>
          <p:cNvPr id="18" name="Group 17"/>
          <p:cNvGrpSpPr/>
          <p:nvPr/>
        </p:nvGrpSpPr>
        <p:grpSpPr>
          <a:xfrm>
            <a:off x="350967" y="1500479"/>
            <a:ext cx="5915361" cy="1222386"/>
            <a:chOff x="350967" y="2630027"/>
            <a:chExt cx="5915361" cy="1222386"/>
          </a:xfrm>
        </p:grpSpPr>
        <p:sp>
          <p:nvSpPr>
            <p:cNvPr id="11" name="Rectangle 10"/>
            <p:cNvSpPr/>
            <p:nvPr/>
          </p:nvSpPr>
          <p:spPr>
            <a:xfrm>
              <a:off x="441621" y="2750860"/>
              <a:ext cx="5824707" cy="939873"/>
            </a:xfrm>
            <a:prstGeom prst="rect">
              <a:avLst/>
            </a:prstGeom>
          </p:spPr>
          <p:txBody>
            <a:bodyPr wrap="square">
              <a:spAutoFit/>
            </a:bodyPr>
            <a:lstStyle/>
            <a:p>
              <a:r>
                <a:rPr lang="en-US" sz="1836" b="1" dirty="0"/>
                <a:t>Classic </a:t>
              </a:r>
              <a:r>
                <a:rPr lang="en-US" sz="1836" b="1" i="1" dirty="0"/>
                <a:t>“Full Server”</a:t>
              </a:r>
            </a:p>
            <a:p>
              <a:pPr marL="291436" indent="-291436">
                <a:buFont typeface="Arial" pitchFamily="34" charset="0"/>
                <a:buChar char="•"/>
              </a:pPr>
              <a:r>
                <a:rPr lang="en-US" sz="1836" dirty="0"/>
                <a:t>Full Modern-Style GUI shell</a:t>
              </a:r>
            </a:p>
            <a:p>
              <a:pPr marL="291436" indent="-291436">
                <a:buFont typeface="Arial" pitchFamily="34" charset="0"/>
                <a:buChar char="•"/>
              </a:pPr>
              <a:r>
                <a:rPr lang="en-US" sz="1836" dirty="0"/>
                <a:t>Install </a:t>
              </a:r>
              <a:r>
                <a:rPr lang="en-US" sz="1836" i="1" dirty="0"/>
                <a:t>Desktop Experience</a:t>
              </a:r>
              <a:r>
                <a:rPr lang="en-US" sz="1836" dirty="0"/>
                <a:t> to run Modern apps</a:t>
              </a:r>
            </a:p>
          </p:txBody>
        </p:sp>
        <p:sp>
          <p:nvSpPr>
            <p:cNvPr id="16" name="Rectangle 15"/>
            <p:cNvSpPr/>
            <p:nvPr/>
          </p:nvSpPr>
          <p:spPr bwMode="auto">
            <a:xfrm>
              <a:off x="350967" y="2630027"/>
              <a:ext cx="45719" cy="12223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1" name="TextBox 20"/>
          <p:cNvSpPr txBox="1"/>
          <p:nvPr/>
        </p:nvSpPr>
        <p:spPr>
          <a:xfrm>
            <a:off x="8901953" y="3194035"/>
            <a:ext cx="1169894" cy="544765"/>
          </a:xfrm>
          <a:prstGeom prst="rect">
            <a:avLst/>
          </a:prstGeom>
          <a:noFill/>
        </p:spPr>
        <p:txBody>
          <a:bodyPr wrap="square" lIns="182880" tIns="146304" rIns="182880" bIns="146304" rtlCol="0">
            <a:spAutoFit/>
          </a:bodyPr>
          <a:lstStyle/>
          <a:p>
            <a:pPr>
              <a:lnSpc>
                <a:spcPct val="90000"/>
              </a:lnSpc>
              <a:spcAft>
                <a:spcPts val="600"/>
              </a:spcAft>
            </a:pPr>
            <a:r>
              <a:rPr lang="en-US" b="1" dirty="0">
                <a:solidFill>
                  <a:srgbClr val="FFC000"/>
                </a:solidFill>
              </a:rPr>
              <a:t>~</a:t>
            </a:r>
            <a:r>
              <a:rPr lang="en-US" b="1" dirty="0" smtClean="0">
                <a:solidFill>
                  <a:srgbClr val="FFC000"/>
                </a:solidFill>
              </a:rPr>
              <a:t>4GB</a:t>
            </a:r>
          </a:p>
        </p:txBody>
      </p:sp>
      <p:grpSp>
        <p:nvGrpSpPr>
          <p:cNvPr id="3" name="Group 2"/>
          <p:cNvGrpSpPr/>
          <p:nvPr/>
        </p:nvGrpSpPr>
        <p:grpSpPr>
          <a:xfrm>
            <a:off x="351525" y="2875188"/>
            <a:ext cx="5914804" cy="1785104"/>
            <a:chOff x="351525" y="2875188"/>
            <a:chExt cx="5914804" cy="1785104"/>
          </a:xfrm>
        </p:grpSpPr>
        <p:sp>
          <p:nvSpPr>
            <p:cNvPr id="13" name="Rectangle 12"/>
            <p:cNvSpPr/>
            <p:nvPr/>
          </p:nvSpPr>
          <p:spPr>
            <a:xfrm>
              <a:off x="441621" y="2875188"/>
              <a:ext cx="5824708" cy="1785104"/>
            </a:xfrm>
            <a:prstGeom prst="rect">
              <a:avLst/>
            </a:prstGeom>
          </p:spPr>
          <p:txBody>
            <a:bodyPr wrap="square">
              <a:spAutoFit/>
            </a:bodyPr>
            <a:lstStyle/>
            <a:p>
              <a:pPr>
                <a:spcBef>
                  <a:spcPts val="612"/>
                </a:spcBef>
              </a:pPr>
              <a:r>
                <a:rPr lang="en-US" b="1" dirty="0">
                  <a:solidFill>
                    <a:srgbClr val="FFC000"/>
                  </a:solidFill>
                </a:rPr>
                <a:t>NEW</a:t>
              </a:r>
              <a:r>
                <a:rPr lang="en-US" dirty="0">
                  <a:solidFill>
                    <a:schemeClr val="tx2"/>
                  </a:solidFill>
                </a:rPr>
                <a:t> </a:t>
              </a:r>
              <a:r>
                <a:rPr lang="en-US" b="1" dirty="0" smtClean="0">
                  <a:solidFill>
                    <a:schemeClr val="tx2"/>
                  </a:solidFill>
                </a:rPr>
                <a:t>Minimal Server Interface</a:t>
              </a:r>
              <a:endParaRPr lang="en-US" b="1" dirty="0">
                <a:solidFill>
                  <a:schemeClr val="tx2"/>
                </a:solidFill>
              </a:endParaRPr>
            </a:p>
            <a:p>
              <a:pPr marL="291436" indent="-291436">
                <a:spcBef>
                  <a:spcPts val="612"/>
                </a:spcBef>
                <a:buFont typeface="Arial" pitchFamily="34" charset="0"/>
                <a:buChar char="•"/>
              </a:pPr>
              <a:r>
                <a:rPr lang="en-US" dirty="0" smtClean="0">
                  <a:solidFill>
                    <a:schemeClr val="tx2"/>
                  </a:solidFill>
                </a:rPr>
                <a:t>Reduced Attack Surface / Patching</a:t>
              </a:r>
              <a:endParaRPr lang="en-US" dirty="0">
                <a:solidFill>
                  <a:schemeClr val="tx2"/>
                </a:solidFill>
              </a:endParaRPr>
            </a:p>
            <a:p>
              <a:pPr marL="291436" indent="-291436">
                <a:spcBef>
                  <a:spcPts val="612"/>
                </a:spcBef>
                <a:buFont typeface="Arial" pitchFamily="34" charset="0"/>
                <a:buChar char="•"/>
              </a:pPr>
              <a:r>
                <a:rPr lang="en-US" dirty="0" smtClean="0">
                  <a:solidFill>
                    <a:schemeClr val="tx2"/>
                  </a:solidFill>
                </a:rPr>
                <a:t>Server Core + Management</a:t>
              </a:r>
            </a:p>
            <a:p>
              <a:pPr marL="757807" lvl="1" indent="-291436">
                <a:spcBef>
                  <a:spcPts val="612"/>
                </a:spcBef>
                <a:buFont typeface="Arial" pitchFamily="34" charset="0"/>
                <a:buChar char="•"/>
              </a:pPr>
              <a:r>
                <a:rPr lang="en-US" dirty="0" smtClean="0">
                  <a:solidFill>
                    <a:schemeClr val="tx2"/>
                  </a:solidFill>
                </a:rPr>
                <a:t>MMC</a:t>
              </a:r>
              <a:r>
                <a:rPr lang="en-US" dirty="0">
                  <a:solidFill>
                    <a:schemeClr val="tx2"/>
                  </a:solidFill>
                </a:rPr>
                <a:t>, Server Manager, and some Control </a:t>
              </a:r>
              <a:r>
                <a:rPr lang="en-US" dirty="0" smtClean="0">
                  <a:solidFill>
                    <a:schemeClr val="tx2"/>
                  </a:solidFill>
                </a:rPr>
                <a:t>Panel</a:t>
              </a:r>
            </a:p>
            <a:p>
              <a:pPr marL="291436" indent="-291436">
                <a:spcBef>
                  <a:spcPts val="612"/>
                </a:spcBef>
                <a:buFont typeface="Arial" pitchFamily="34" charset="0"/>
                <a:buChar char="•"/>
              </a:pPr>
              <a:r>
                <a:rPr lang="en-US" dirty="0" smtClean="0">
                  <a:solidFill>
                    <a:schemeClr val="tx2"/>
                  </a:solidFill>
                </a:rPr>
                <a:t>Server with a GUI – (Explorer</a:t>
              </a:r>
              <a:r>
                <a:rPr lang="en-US" dirty="0">
                  <a:solidFill>
                    <a:schemeClr val="tx2"/>
                  </a:solidFill>
                </a:rPr>
                <a:t>, </a:t>
              </a:r>
              <a:r>
                <a:rPr lang="en-US" dirty="0" smtClean="0">
                  <a:solidFill>
                    <a:schemeClr val="tx2"/>
                  </a:solidFill>
                </a:rPr>
                <a:t>IE and associated files)</a:t>
              </a:r>
              <a:endParaRPr lang="en-US" dirty="0">
                <a:solidFill>
                  <a:schemeClr val="tx2"/>
                </a:solidFill>
              </a:endParaRPr>
            </a:p>
          </p:txBody>
        </p:sp>
        <p:sp>
          <p:nvSpPr>
            <p:cNvPr id="14" name="Rectangle 13"/>
            <p:cNvSpPr/>
            <p:nvPr/>
          </p:nvSpPr>
          <p:spPr bwMode="auto">
            <a:xfrm>
              <a:off x="351525" y="2891512"/>
              <a:ext cx="45719" cy="168048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Up-Down Arrow 19"/>
          <p:cNvSpPr/>
          <p:nvPr/>
        </p:nvSpPr>
        <p:spPr bwMode="auto">
          <a:xfrm>
            <a:off x="9685427" y="3271872"/>
            <a:ext cx="230530" cy="1465729"/>
          </a:xfrm>
          <a:prstGeom prst="upDownArrow">
            <a:avLst/>
          </a:prstGeom>
          <a:solidFill>
            <a:srgbClr val="FFC000"/>
          </a:solidFill>
          <a:ln>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400" dirty="0">
              <a:solidFill>
                <a:schemeClr val="tx2"/>
              </a:solidFill>
            </a:endParaRPr>
          </a:p>
        </p:txBody>
      </p:sp>
      <p:sp>
        <p:nvSpPr>
          <p:cNvPr id="22" name="Up-Down Arrow 21"/>
          <p:cNvSpPr/>
          <p:nvPr/>
        </p:nvSpPr>
        <p:spPr bwMode="auto">
          <a:xfrm>
            <a:off x="9685427" y="2097741"/>
            <a:ext cx="230530" cy="625124"/>
          </a:xfrm>
          <a:prstGeom prst="upDownArrow">
            <a:avLst/>
          </a:prstGeom>
          <a:solidFill>
            <a:srgbClr val="FFC000"/>
          </a:solidFill>
          <a:ln>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400" dirty="0">
              <a:solidFill>
                <a:schemeClr val="tx2"/>
              </a:solidFill>
            </a:endParaRPr>
          </a:p>
        </p:txBody>
      </p:sp>
      <p:sp>
        <p:nvSpPr>
          <p:cNvPr id="23" name="TextBox 22"/>
          <p:cNvSpPr txBox="1"/>
          <p:nvPr/>
        </p:nvSpPr>
        <p:spPr>
          <a:xfrm>
            <a:off x="8630798" y="3732353"/>
            <a:ext cx="1169894" cy="517065"/>
          </a:xfrm>
          <a:prstGeom prst="rect">
            <a:avLst/>
          </a:prstGeom>
          <a:noFill/>
        </p:spPr>
        <p:txBody>
          <a:bodyPr wrap="square" lIns="182880" tIns="146304" rIns="182880" bIns="146304" rtlCol="0">
            <a:spAutoFit/>
          </a:bodyPr>
          <a:lstStyle/>
          <a:p>
            <a:pPr algn="r">
              <a:lnSpc>
                <a:spcPct val="90000"/>
              </a:lnSpc>
              <a:spcAft>
                <a:spcPts val="600"/>
              </a:spcAft>
            </a:pPr>
            <a:r>
              <a:rPr lang="en-US" sz="1600" b="1" dirty="0" smtClean="0">
                <a:solidFill>
                  <a:srgbClr val="FFC000"/>
                </a:solidFill>
              </a:rPr>
              <a:t>~3.7GB</a:t>
            </a:r>
          </a:p>
        </p:txBody>
      </p:sp>
      <p:sp>
        <p:nvSpPr>
          <p:cNvPr id="24" name="TextBox 23"/>
          <p:cNvSpPr txBox="1"/>
          <p:nvPr/>
        </p:nvSpPr>
        <p:spPr>
          <a:xfrm>
            <a:off x="8462806" y="2075283"/>
            <a:ext cx="1337886" cy="517065"/>
          </a:xfrm>
          <a:prstGeom prst="rect">
            <a:avLst/>
          </a:prstGeom>
          <a:noFill/>
        </p:spPr>
        <p:txBody>
          <a:bodyPr wrap="square" lIns="182880" tIns="146304" rIns="182880" bIns="146304" rtlCol="0">
            <a:spAutoFit/>
          </a:bodyPr>
          <a:lstStyle/>
          <a:p>
            <a:pPr algn="r">
              <a:lnSpc>
                <a:spcPct val="90000"/>
              </a:lnSpc>
              <a:spcAft>
                <a:spcPts val="600"/>
              </a:spcAft>
            </a:pPr>
            <a:r>
              <a:rPr lang="en-US" sz="1600" b="1" dirty="0" smtClean="0">
                <a:solidFill>
                  <a:srgbClr val="FFC000"/>
                </a:solidFill>
              </a:rPr>
              <a:t>~300MB</a:t>
            </a:r>
          </a:p>
        </p:txBody>
      </p:sp>
      <p:sp>
        <p:nvSpPr>
          <p:cNvPr id="25" name="TextBox 24"/>
          <p:cNvSpPr txBox="1"/>
          <p:nvPr/>
        </p:nvSpPr>
        <p:spPr>
          <a:xfrm>
            <a:off x="10563685" y="1993985"/>
            <a:ext cx="2117600" cy="815608"/>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rgbClr val="FFC000"/>
                </a:solidFill>
              </a:rPr>
              <a:t>- IE</a:t>
            </a:r>
          </a:p>
          <a:p>
            <a:pPr>
              <a:lnSpc>
                <a:spcPct val="90000"/>
              </a:lnSpc>
              <a:spcAft>
                <a:spcPts val="600"/>
              </a:spcAft>
            </a:pPr>
            <a:r>
              <a:rPr lang="en-US" sz="1600" dirty="0" smtClean="0">
                <a:solidFill>
                  <a:srgbClr val="FFC000"/>
                </a:solidFill>
              </a:rPr>
              <a:t>- Explorer</a:t>
            </a:r>
          </a:p>
        </p:txBody>
      </p:sp>
      <p:sp>
        <p:nvSpPr>
          <p:cNvPr id="26" name="TextBox 25"/>
          <p:cNvSpPr txBox="1"/>
          <p:nvPr/>
        </p:nvSpPr>
        <p:spPr>
          <a:xfrm>
            <a:off x="9812681" y="3502378"/>
            <a:ext cx="2133809" cy="1141851"/>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rgbClr val="FFC000"/>
                </a:solidFill>
              </a:rPr>
              <a:t>- Server Manager</a:t>
            </a:r>
          </a:p>
          <a:p>
            <a:pPr>
              <a:lnSpc>
                <a:spcPct val="90000"/>
              </a:lnSpc>
              <a:spcAft>
                <a:spcPts val="600"/>
              </a:spcAft>
            </a:pPr>
            <a:r>
              <a:rPr lang="en-US" sz="1600" dirty="0" smtClean="0">
                <a:solidFill>
                  <a:srgbClr val="FFC000"/>
                </a:solidFill>
              </a:rPr>
              <a:t>- MMC</a:t>
            </a:r>
          </a:p>
          <a:p>
            <a:pPr>
              <a:lnSpc>
                <a:spcPct val="90000"/>
              </a:lnSpc>
              <a:spcAft>
                <a:spcPts val="600"/>
              </a:spcAft>
            </a:pPr>
            <a:r>
              <a:rPr lang="en-US" sz="1600" dirty="0" smtClean="0">
                <a:solidFill>
                  <a:srgbClr val="FFC000"/>
                </a:solidFill>
              </a:rPr>
              <a:t>- CPLs*</a:t>
            </a:r>
          </a:p>
        </p:txBody>
      </p:sp>
      <p:grpSp>
        <p:nvGrpSpPr>
          <p:cNvPr id="27" name="Group 26"/>
          <p:cNvGrpSpPr/>
          <p:nvPr/>
        </p:nvGrpSpPr>
        <p:grpSpPr>
          <a:xfrm>
            <a:off x="349623" y="2855224"/>
            <a:ext cx="5916705" cy="1504899"/>
            <a:chOff x="349623" y="1214472"/>
            <a:chExt cx="5916705" cy="1504899"/>
          </a:xfrm>
        </p:grpSpPr>
        <p:sp>
          <p:nvSpPr>
            <p:cNvPr id="28" name="Rectangle 27"/>
            <p:cNvSpPr/>
            <p:nvPr/>
          </p:nvSpPr>
          <p:spPr>
            <a:xfrm>
              <a:off x="441621" y="1214472"/>
              <a:ext cx="5824707" cy="1504899"/>
            </a:xfrm>
            <a:prstGeom prst="rect">
              <a:avLst/>
            </a:prstGeom>
          </p:spPr>
          <p:txBody>
            <a:bodyPr wrap="square">
              <a:spAutoFit/>
            </a:bodyPr>
            <a:lstStyle/>
            <a:p>
              <a:r>
                <a:rPr lang="en-US" sz="1836" b="1" dirty="0"/>
                <a:t>Server </a:t>
              </a:r>
              <a:r>
                <a:rPr lang="en-US" sz="1836" b="1" dirty="0" smtClean="0"/>
                <a:t>Core </a:t>
              </a:r>
              <a:r>
                <a:rPr lang="en-US" sz="1836" dirty="0" smtClean="0"/>
                <a:t> (default option)</a:t>
              </a:r>
              <a:endParaRPr lang="en-US" sz="1836" dirty="0"/>
            </a:p>
            <a:p>
              <a:pPr marL="291436" indent="-291436">
                <a:buFont typeface="Arial" pitchFamily="34" charset="0"/>
                <a:buChar char="•"/>
              </a:pPr>
              <a:r>
                <a:rPr lang="en-US" sz="1836" dirty="0" smtClean="0"/>
                <a:t>Reduced Attack Surface / Patching</a:t>
              </a:r>
            </a:p>
            <a:p>
              <a:pPr marL="291436" indent="-291436">
                <a:buFont typeface="Arial" pitchFamily="34" charset="0"/>
                <a:buChar char="•"/>
              </a:pPr>
              <a:r>
                <a:rPr lang="en-US" sz="1836" dirty="0" smtClean="0"/>
                <a:t>Increased VM density</a:t>
              </a:r>
              <a:endParaRPr lang="en-US" sz="1836" dirty="0"/>
            </a:p>
            <a:p>
              <a:pPr marL="291436" indent="-291436">
                <a:buFont typeface="Arial" pitchFamily="34" charset="0"/>
                <a:buChar char="•"/>
              </a:pPr>
              <a:r>
                <a:rPr lang="en-US" sz="1836" dirty="0" smtClean="0"/>
                <a:t>Remote Management - RSAT / PowerShell</a:t>
              </a:r>
            </a:p>
            <a:p>
              <a:pPr marL="291436" indent="-291436">
                <a:buFont typeface="Arial" pitchFamily="34" charset="0"/>
                <a:buChar char="•"/>
              </a:pPr>
              <a:r>
                <a:rPr lang="en-US" sz="1836" dirty="0" smtClean="0"/>
                <a:t>More supported Roles / Features</a:t>
              </a:r>
            </a:p>
          </p:txBody>
        </p:sp>
        <p:sp>
          <p:nvSpPr>
            <p:cNvPr id="29" name="Rectangle 28"/>
            <p:cNvSpPr/>
            <p:nvPr/>
          </p:nvSpPr>
          <p:spPr bwMode="auto">
            <a:xfrm>
              <a:off x="349623" y="1214473"/>
              <a:ext cx="45719" cy="15048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44230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6449E-6 2.57376E-6 L -2.26449E-6 0.29074 " pathEditMode="relative" rAng="0" ptsTypes="AA">
                                      <p:cBhvr>
                                        <p:cTn id="6" dur="2000" fill="hold"/>
                                        <p:tgtEl>
                                          <p:spTgt spid="27"/>
                                        </p:tgtEl>
                                        <p:attrNameLst>
                                          <p:attrName>ppt_x</p:attrName>
                                          <p:attrName>ppt_y</p:attrName>
                                        </p:attrNameLst>
                                      </p:cBhvr>
                                      <p:rCtr x="0" y="14526"/>
                                    </p:animMotion>
                                  </p:childTnLst>
                                </p:cTn>
                              </p:par>
                            </p:childTnLst>
                          </p:cTn>
                        </p:par>
                        <p:par>
                          <p:cTn id="7" fill="hold">
                            <p:stCondLst>
                              <p:cond delay="200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xit" presetSubtype="0" fill="hold" grpId="0"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21" grpId="0"/>
      <p:bldP spid="20" grpId="0" animBg="1"/>
      <p:bldP spid="22" grpId="0" animBg="1"/>
      <p:bldP spid="23" grpId="0"/>
      <p:bldP spid="24"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Ut1l6BREOFTULBeo7s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IJcFP9aWEK51n3JNkCZb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wkeGY5kTkyvCebb675pVw"/>
</p:tagLst>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35229F12B15D498B417B9FAEFD33D5" ma:contentTypeVersion="1" ma:contentTypeDescription="Create a new document." ma:contentTypeScope="" ma:versionID="b3bacb029b5ac2829184559ff2fe5f33">
  <xsd:schema xmlns:xsd="http://www.w3.org/2001/XMLSchema" xmlns:xs="http://www.w3.org/2001/XMLSchema" xmlns:p="http://schemas.microsoft.com/office/2006/metadata/properties" xmlns:ns2="93068f26-f316-4e9b-bf9a-693b7ce97348" targetNamespace="http://schemas.microsoft.com/office/2006/metadata/properties" ma:root="true" ma:fieldsID="82b68797d6c3b77bc51403741f6880e5" ns2:_="">
    <xsd:import namespace="93068f26-f316-4e9b-bf9a-693b7ce97348"/>
    <xsd:element name="properties">
      <xsd:complexType>
        <xsd:sequence>
          <xsd:element name="documentManagement">
            <xsd:complexType>
              <xsd:all>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68f26-f316-4e9b-bf9a-693b7ce97348" elementFormDefault="qualified">
    <xsd:import namespace="http://schemas.microsoft.com/office/2006/documentManagement/types"/>
    <xsd:import namespace="http://schemas.microsoft.com/office/infopath/2007/PartnerControls"/>
    <xsd:element name="Status" ma:index="1" nillable="true" ma:displayName="Status" ma:default="Needs review from product team" ma:format="Dropdown" ma:internalName="Status">
      <xsd:simpleType>
        <xsd:restriction base="dms:Choice">
          <xsd:enumeration value="Needs review from product team"/>
          <xsd:enumeration value="Review in progress"/>
          <xsd:enumeration value="Signed off by product team"/>
          <xsd:enumeration value="Publish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93068f26-f316-4e9b-bf9a-693b7ce97348">Needs review from product team</Statu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44E267F7-1090-4913-B110-38E0A093B6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68f26-f316-4e9b-bf9a-693b7ce97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infopath/2007/PartnerControls"/>
    <ds:schemaRef ds:uri="http://schemas.microsoft.com/office/2006/documentManagement/types"/>
    <ds:schemaRef ds:uri="http://purl.org/dc/elements/1.1/"/>
    <ds:schemaRef ds:uri="http://www.w3.org/XML/1998/namespace"/>
    <ds:schemaRef ds:uri="93068f26-f316-4e9b-bf9a-693b7ce97348"/>
    <ds:schemaRef ds:uri="http://schemas.openxmlformats.org/package/2006/metadata/core-properties"/>
    <ds:schemaRef ds:uri="http://purl.org/dc/dcmityp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33950</TotalTime>
  <Words>5381</Words>
  <Application>Microsoft Office PowerPoint</Application>
  <PresentationFormat>Custom</PresentationFormat>
  <Paragraphs>742</Paragraphs>
  <Slides>50</Slides>
  <Notes>45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60" baseType="lpstr">
      <vt:lpstr>Arial</vt:lpstr>
      <vt:lpstr>Consolas</vt:lpstr>
      <vt:lpstr>Gabriola</vt:lpstr>
      <vt:lpstr>Segoe UI</vt:lpstr>
      <vt:lpstr>Segoe UI Light</vt:lpstr>
      <vt:lpstr>Webdings</vt:lpstr>
      <vt:lpstr>Wingdings</vt:lpstr>
      <vt:lpstr>TechEd_2013_Template_r09</vt:lpstr>
      <vt:lpstr>1_TechEd_2013_Template_16x9</vt:lpstr>
      <vt:lpstr>think-cell Slide</vt:lpstr>
      <vt:lpstr>PowerPoint Presentation</vt:lpstr>
      <vt:lpstr>Windows Server 2012 Deployment and Ongoing Management:  Why Server Core Is Right for You </vt:lpstr>
      <vt:lpstr>PowerPoint Presentation</vt:lpstr>
      <vt:lpstr>Agenda </vt:lpstr>
      <vt:lpstr>Server Core</vt:lpstr>
      <vt:lpstr>What is Server Core?</vt:lpstr>
      <vt:lpstr>Why Server Core?</vt:lpstr>
      <vt:lpstr>Transitioning Between Deployment Options</vt:lpstr>
      <vt:lpstr>Introducing – Minimal Server Interface</vt:lpstr>
      <vt:lpstr>Limitations of the Minimal Server Interface</vt:lpstr>
      <vt:lpstr>Demos:  Transitioning from Server Core to Server Graphical Shell</vt:lpstr>
      <vt:lpstr>PowerPoint Presentation</vt:lpstr>
      <vt:lpstr>PowerPoint Presentation</vt:lpstr>
      <vt:lpstr>PowerPoint Presentation</vt:lpstr>
      <vt:lpstr>PowerPoint Presentation</vt:lpstr>
      <vt:lpstr>Demos:  Minimal Server Interface and transitioning to Server Core </vt:lpstr>
      <vt:lpstr>Summary of Local Shell Capabilities</vt:lpstr>
      <vt:lpstr>Server Core Improvements Journey</vt:lpstr>
      <vt:lpstr>What runs on Server Core?</vt:lpstr>
      <vt:lpstr>Server Core for Developers</vt:lpstr>
      <vt:lpstr>Features on Demand</vt:lpstr>
      <vt:lpstr>Feature Installation in Windows Server</vt:lpstr>
      <vt:lpstr>New : Features on Demand</vt:lpstr>
      <vt:lpstr>Installation Sources for FoD</vt:lpstr>
      <vt:lpstr>How to use it?... </vt:lpstr>
      <vt:lpstr>Demo: Reducing disk footprint using Features on Demand</vt:lpstr>
      <vt:lpstr>Reinstalling Roles and Features</vt:lpstr>
      <vt:lpstr>Using the WIM as the Source</vt:lpstr>
      <vt:lpstr>Demo: Reinstalling removed features using Features on Demand</vt:lpstr>
      <vt:lpstr>Servicing FoD Sources using a running server</vt:lpstr>
      <vt:lpstr>Servicing a WIM offline using updates from the MU catalog</vt:lpstr>
      <vt:lpstr>FoD and .NET 3.5</vt:lpstr>
      <vt:lpstr>Server Manager</vt:lpstr>
      <vt:lpstr>Managing using Server Manager</vt:lpstr>
      <vt:lpstr>Evolving Deployment Choice</vt:lpstr>
      <vt:lpstr>Server Manager: Core Functionalities</vt:lpstr>
      <vt:lpstr>Server Manager: Customization concepts</vt:lpstr>
      <vt:lpstr>Demo – Server Manager “Orientation” and Custom Groups</vt:lpstr>
      <vt:lpstr>What are the implications of all this data?</vt:lpstr>
      <vt:lpstr>Query optimization: Events</vt:lpstr>
      <vt:lpstr>Query optimization: Events</vt:lpstr>
      <vt:lpstr>Query optimization: Events</vt:lpstr>
      <vt:lpstr>Personalizing your experience</vt:lpstr>
      <vt:lpstr>Demo  Custom Tools in Server Manager </vt:lpstr>
      <vt:lpstr>Recap</vt:lpstr>
      <vt:lpstr>Resources</vt:lpstr>
      <vt:lpstr>Track resources</vt:lpstr>
      <vt:lpstr>Resources</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MDC-B339: Windows Server 2012 Deployment and Ongoing Management: Why Server Core Is Right for You</dc:title>
  <dc:subject>TechEd 2013</dc:subject>
  <dc:creator>Yigal Edery;Benjamin Herila</dc:creator>
  <cp:keywords>TechEd 2013</cp:keywords>
  <dc:description>Template by: Jordan Cayabyab, Artitudes Design, Inc.
Formatting by: Priscila Mandryk, Silver Fox Productions, Inc.
Audience Type: Internal/External</dc:description>
  <cp:lastModifiedBy>Shows</cp:lastModifiedBy>
  <cp:revision>203</cp:revision>
  <dcterms:created xsi:type="dcterms:W3CDTF">2013-05-02T17:42:00Z</dcterms:created>
  <dcterms:modified xsi:type="dcterms:W3CDTF">2013-06-27T15:12:03Z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0x010100F735229F12B15D498B417B9FAEFD33D5</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