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200" r:id="rId5"/>
  </p:sldMasterIdLst>
  <p:notesMasterIdLst>
    <p:notesMasterId r:id="rId31"/>
  </p:notesMasterIdLst>
  <p:handoutMasterIdLst>
    <p:handoutMasterId r:id="rId32"/>
  </p:handoutMasterIdLst>
  <p:sldIdLst>
    <p:sldId id="1135" r:id="rId6"/>
    <p:sldId id="1180" r:id="rId7"/>
    <p:sldId id="1159" r:id="rId8"/>
    <p:sldId id="1160" r:id="rId9"/>
    <p:sldId id="1161" r:id="rId10"/>
    <p:sldId id="1162" r:id="rId11"/>
    <p:sldId id="1170" r:id="rId12"/>
    <p:sldId id="1171" r:id="rId13"/>
    <p:sldId id="1163" r:id="rId14"/>
    <p:sldId id="1164" r:id="rId15"/>
    <p:sldId id="1165" r:id="rId16"/>
    <p:sldId id="1166" r:id="rId17"/>
    <p:sldId id="1167" r:id="rId18"/>
    <p:sldId id="1168" r:id="rId19"/>
    <p:sldId id="1169" r:id="rId20"/>
    <p:sldId id="1172" r:id="rId21"/>
    <p:sldId id="1173" r:id="rId22"/>
    <p:sldId id="1175" r:id="rId23"/>
    <p:sldId id="1176" r:id="rId24"/>
    <p:sldId id="1177" r:id="rId25"/>
    <p:sldId id="1179" r:id="rId26"/>
    <p:sldId id="1144" r:id="rId27"/>
    <p:sldId id="1150" r:id="rId28"/>
    <p:sldId id="1181" r:id="rId29"/>
    <p:sldId id="1076" r:id="rId30"/>
  </p:sldIdLst>
  <p:sldSz cx="12436475" cy="6994525"/>
  <p:notesSz cx="6858000" cy="9144000"/>
  <p:embeddedFontLst>
    <p:embeddedFont>
      <p:font typeface="Calibri" panose="020F0502020204030204" pitchFamily="34" charset="0"/>
      <p:regular r:id="rId33"/>
      <p:bold r:id="rId34"/>
      <p:italic r:id="rId35"/>
      <p:boldItalic r:id="rId36"/>
    </p:embeddedFont>
    <p:embeddedFont>
      <p:font typeface="MS PGothic" panose="020B0600070205080204" pitchFamily="34" charset="-128"/>
      <p:regular r:id="rId37"/>
    </p:embeddedFont>
    <p:embeddedFont>
      <p:font typeface="Segoe UI Light" panose="020B0502040204020203" pitchFamily="34" charset="0"/>
      <p:regular r:id="rId38"/>
      <p:italic r:id="rId39"/>
    </p:embeddedFont>
    <p:embeddedFont>
      <p:font typeface="Segoe UI" panose="020B0502040204020203" pitchFamily="34" charset="0"/>
      <p:regular r:id="rId40"/>
      <p:bold r:id="rId41"/>
      <p:italic r:id="rId42"/>
      <p:boldItalic r:id="rId43"/>
    </p:embeddedFont>
    <p:embeddedFont>
      <p:font typeface="MS PGothic" panose="020B0600070205080204" pitchFamily="34" charset="-128"/>
      <p:regular r:id="rId37"/>
    </p:embeddedFont>
    <p:embeddedFont>
      <p:font typeface="Consolas" panose="020B0609020204030204" pitchFamily="49" charset="0"/>
      <p:regular r:id="rId44"/>
      <p:bold r:id="rId45"/>
      <p:italic r:id="rId46"/>
      <p:boldItalic r:id="rId47"/>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180"/>
            <p14:sldId id="1159"/>
            <p14:sldId id="1160"/>
            <p14:sldId id="1161"/>
            <p14:sldId id="1162"/>
            <p14:sldId id="1170"/>
            <p14:sldId id="1171"/>
            <p14:sldId id="1163"/>
            <p14:sldId id="1164"/>
            <p14:sldId id="1165"/>
            <p14:sldId id="1166"/>
            <p14:sldId id="1167"/>
            <p14:sldId id="1168"/>
            <p14:sldId id="1169"/>
            <p14:sldId id="1172"/>
            <p14:sldId id="1173"/>
            <p14:sldId id="1175"/>
            <p14:sldId id="1176"/>
            <p14:sldId id="1177"/>
            <p14:sldId id="1179"/>
            <p14:sldId id="1144"/>
            <p14:sldId id="1150"/>
            <p14:sldId id="1181"/>
            <p14:sldId id="1076"/>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BA00"/>
    <a:srgbClr val="007233"/>
    <a:srgbClr val="0072C6"/>
    <a:srgbClr val="B4009E"/>
    <a:srgbClr val="B0B186"/>
    <a:srgbClr val="FF66FF"/>
    <a:srgbClr val="000000"/>
    <a:srgbClr val="33CC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2" autoAdjust="0"/>
    <p:restoredTop sz="82055" autoAdjust="0"/>
  </p:normalViewPr>
  <p:slideViewPr>
    <p:cSldViewPr snapToGrid="0">
      <p:cViewPr varScale="1">
        <p:scale>
          <a:sx n="111" d="100"/>
          <a:sy n="111" d="100"/>
        </p:scale>
        <p:origin x="474" y="96"/>
      </p:cViewPr>
      <p:guideLst>
        <p:guide orient="horz" pos="2203"/>
        <p:guide pos="391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showGuides="1">
      <p:cViewPr>
        <p:scale>
          <a:sx n="41" d="100"/>
          <a:sy n="41" d="100"/>
        </p:scale>
        <p:origin x="-3876" y="-93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6/28/2013 11:13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6/28/2013 11:13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6/28/2013 11:13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2" name="Header Placeholder 11"/>
          <p:cNvSpPr>
            <a:spLocks noGrp="1"/>
          </p:cNvSpPr>
          <p:nvPr>
            <p:ph type="hdr" sz="quarter" idx="15"/>
          </p:nvPr>
        </p:nvSpPr>
        <p:spPr/>
        <p:txBody>
          <a:bodyPr/>
          <a:lstStyle/>
          <a:p>
            <a:r>
              <a:rPr lang="en-US" dirty="0" smtClean="0"/>
              <a:t>TechEd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12</a:t>
            </a:fld>
            <a:endParaRPr lang="en-US" dirty="0"/>
          </a:p>
        </p:txBody>
      </p:sp>
    </p:spTree>
    <p:extLst>
      <p:ext uri="{BB962C8B-B14F-4D97-AF65-F5344CB8AC3E}">
        <p14:creationId xmlns:p14="http://schemas.microsoft.com/office/powerpoint/2010/main" val="3424561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TechReady 16</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11E495A7-26E2-463F-8075-74C05964FF54}" type="datetime1">
              <a:rPr lang="en-US" smtClean="0"/>
              <a:t>6/28/2013</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923768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14</a:t>
            </a:fld>
            <a:endParaRPr lang="en-US" dirty="0"/>
          </a:p>
        </p:txBody>
      </p:sp>
    </p:spTree>
    <p:extLst>
      <p:ext uri="{BB962C8B-B14F-4D97-AF65-F5344CB8AC3E}">
        <p14:creationId xmlns:p14="http://schemas.microsoft.com/office/powerpoint/2010/main" val="317817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16</a:t>
            </a:fld>
            <a:endParaRPr lang="en-US" dirty="0"/>
          </a:p>
        </p:txBody>
      </p:sp>
    </p:spTree>
    <p:extLst>
      <p:ext uri="{BB962C8B-B14F-4D97-AF65-F5344CB8AC3E}">
        <p14:creationId xmlns:p14="http://schemas.microsoft.com/office/powerpoint/2010/main" val="2167499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17</a:t>
            </a:fld>
            <a:endParaRPr lang="en-US" dirty="0"/>
          </a:p>
        </p:txBody>
      </p:sp>
    </p:spTree>
    <p:extLst>
      <p:ext uri="{BB962C8B-B14F-4D97-AF65-F5344CB8AC3E}">
        <p14:creationId xmlns:p14="http://schemas.microsoft.com/office/powerpoint/2010/main" val="2974403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19</a:t>
            </a:fld>
            <a:endParaRPr lang="en-US" dirty="0"/>
          </a:p>
        </p:txBody>
      </p:sp>
    </p:spTree>
    <p:extLst>
      <p:ext uri="{BB962C8B-B14F-4D97-AF65-F5344CB8AC3E}">
        <p14:creationId xmlns:p14="http://schemas.microsoft.com/office/powerpoint/2010/main" val="2836893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pPr/>
              <a:t>22</a:t>
            </a:fld>
            <a:endParaRPr lang="en-US" dirty="0"/>
          </a:p>
        </p:txBody>
      </p:sp>
      <p:sp>
        <p:nvSpPr>
          <p:cNvPr id="12" name="Date Placeholder 11"/>
          <p:cNvSpPr>
            <a:spLocks noGrp="1"/>
          </p:cNvSpPr>
          <p:nvPr>
            <p:ph type="dt" idx="14"/>
          </p:nvPr>
        </p:nvSpPr>
        <p:spPr/>
        <p:txBody>
          <a:bodyPr/>
          <a:lstStyle/>
          <a:p>
            <a:fld id="{64DAA8B1-71E0-4ED8-9A80-C398012240B1}" type="datetime8">
              <a:rPr lang="en-US" smtClean="0"/>
              <a:t>6/28/2013 11:15 AM</a:t>
            </a:fld>
            <a:endParaRPr lang="en-US" dirty="0"/>
          </a:p>
        </p:txBody>
      </p:sp>
      <p:sp>
        <p:nvSpPr>
          <p:cNvPr id="13" name="Footer Placeholder 12"/>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4" name="Header Placeholder 13"/>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3658860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DFDA5C7-BBAE-481E-8BF7-731156A2E2C1}" type="datetime8">
              <a:rPr lang="en-US" smtClean="0"/>
              <a:t>6/28/2013 11:15 AM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68666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6/28/2013 11:15 AM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023458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t>6/28/2013 11:15 AM</a:t>
            </a:fld>
            <a:endParaRPr lang="en-US" dirty="0"/>
          </a:p>
        </p:txBody>
      </p:sp>
      <p:sp>
        <p:nvSpPr>
          <p:cNvPr id="12" name="Footer Placeholder 11"/>
          <p:cNvSpPr>
            <a:spLocks noGrp="1"/>
          </p:cNvSpPr>
          <p:nvPr>
            <p:ph type="ftr" sz="quarter" idx="15"/>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3" name="Header Placeholder 12"/>
          <p:cNvSpPr>
            <a:spLocks noGrp="1"/>
          </p:cNvSpPr>
          <p:nvPr>
            <p:ph type="hdr" sz="quarter" idx="16"/>
          </p:nvPr>
        </p:nvSpPr>
        <p:spPr/>
        <p:txBody>
          <a:bodyPr/>
          <a:lstStyle/>
          <a:p>
            <a:endParaRPr lang="en-US" dirty="0"/>
          </a:p>
        </p:txBody>
      </p:sp>
    </p:spTree>
    <p:extLst>
      <p:ext uri="{BB962C8B-B14F-4D97-AF65-F5344CB8AC3E}">
        <p14:creationId xmlns:p14="http://schemas.microsoft.com/office/powerpoint/2010/main" val="51266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6/28/2013 11:13 AM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15078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sz="900" kern="1200" dirty="0" smtClean="0">
              <a:solidFill>
                <a:schemeClr val="tx1"/>
              </a:solidFill>
              <a:latin typeface="Segoe UI" pitchFamily="34" charset="0"/>
              <a:ea typeface="+mn-ea"/>
              <a:cs typeface="+mn-cs"/>
            </a:endParaRPr>
          </a:p>
        </p:txBody>
      </p:sp>
      <p:sp>
        <p:nvSpPr>
          <p:cNvPr id="5" name="Date Placeholder 4"/>
          <p:cNvSpPr>
            <a:spLocks noGrp="1"/>
          </p:cNvSpPr>
          <p:nvPr>
            <p:ph type="dt" idx="10"/>
          </p:nvPr>
        </p:nvSpPr>
        <p:spPr/>
        <p:txBody>
          <a:bodyPr/>
          <a:lstStyle/>
          <a:p>
            <a:fld id="{F22B3E36-5CE0-4CB7-82DE-38A88C71BFA8}" type="datetime1">
              <a:rPr lang="en-US" smtClean="0"/>
              <a:pPr/>
              <a:t>6/28/2013</a:t>
            </a:fld>
            <a:endParaRPr lang="en-US" dirty="0"/>
          </a:p>
        </p:txBody>
      </p:sp>
      <p:sp>
        <p:nvSpPr>
          <p:cNvPr id="6" name="Footer Placeholder 5"/>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Windows Vista and other product names are or may be registered trademarks and/or trademarks in the U.S. and/or other countries.</a:t>
            </a:r>
          </a:p>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b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p:txBody>
          <a:bodyPr/>
          <a:lstStyle/>
          <a:p>
            <a:fld id="{8B263312-38AA-4E1E-B2B5-0F8F122B24FE}" type="slidenum">
              <a:rPr lang="en-US" smtClean="0"/>
              <a:pPr/>
              <a:t>3</a:t>
            </a:fld>
            <a:endParaRPr lang="en-US" dirty="0"/>
          </a:p>
        </p:txBody>
      </p:sp>
      <p:sp>
        <p:nvSpPr>
          <p:cNvPr id="8" name="Header Placeholder 7"/>
          <p:cNvSpPr>
            <a:spLocks noGrp="1"/>
          </p:cNvSpPr>
          <p:nvPr>
            <p:ph type="hdr" sz="quarter" idx="13"/>
          </p:nvPr>
        </p:nvSpPr>
        <p:spPr/>
        <p:txBody>
          <a:bodyPr/>
          <a:lstStyle/>
          <a:p>
            <a:r>
              <a:rPr lang="en-US" dirty="0"/>
              <a:t>Tech Ready 15</a:t>
            </a:r>
          </a:p>
        </p:txBody>
      </p:sp>
    </p:spTree>
    <p:extLst>
      <p:ext uri="{BB962C8B-B14F-4D97-AF65-F5344CB8AC3E}">
        <p14:creationId xmlns:p14="http://schemas.microsoft.com/office/powerpoint/2010/main" val="339084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4</a:t>
            </a:fld>
            <a:endParaRPr lang="en-US" dirty="0"/>
          </a:p>
        </p:txBody>
      </p:sp>
    </p:spTree>
    <p:extLst>
      <p:ext uri="{BB962C8B-B14F-4D97-AF65-F5344CB8AC3E}">
        <p14:creationId xmlns:p14="http://schemas.microsoft.com/office/powerpoint/2010/main" val="1650700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5</a:t>
            </a:fld>
            <a:endParaRPr lang="en-US" dirty="0"/>
          </a:p>
        </p:txBody>
      </p:sp>
    </p:spTree>
    <p:extLst>
      <p:ext uri="{BB962C8B-B14F-4D97-AF65-F5344CB8AC3E}">
        <p14:creationId xmlns:p14="http://schemas.microsoft.com/office/powerpoint/2010/main" val="165070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dirty="0"/>
          </a:p>
        </p:txBody>
      </p:sp>
      <p:sp>
        <p:nvSpPr>
          <p:cNvPr id="4" name="Date Placeholder 3"/>
          <p:cNvSpPr>
            <a:spLocks noGrp="1"/>
          </p:cNvSpPr>
          <p:nvPr>
            <p:ph type="dt" idx="10"/>
          </p:nvPr>
        </p:nvSpPr>
        <p:spPr>
          <a:xfrm>
            <a:off x="3884613" y="0"/>
            <a:ext cx="2971800" cy="457200"/>
          </a:xfrm>
          <a:prstGeom prst="rect">
            <a:avLst/>
          </a:prstGeom>
        </p:spPr>
        <p:txBody>
          <a:bodyPr/>
          <a:lstStyle/>
          <a:p>
            <a:fld id="{2CB8296B-8E3A-4B2C-9983-2A2FCC44FCAD}" type="datetime1">
              <a:rPr lang="en-US" smtClean="0"/>
              <a:t>6/28/2013</a:t>
            </a:fld>
            <a:endParaRPr lang="en-US" dirty="0"/>
          </a:p>
        </p:txBody>
      </p:sp>
      <p:sp>
        <p:nvSpPr>
          <p:cNvPr id="5" name="Footer Placeholder 4"/>
          <p:cNvSpPr>
            <a:spLocks noGrp="1"/>
          </p:cNvSpPr>
          <p:nvPr>
            <p:ph type="ftr" sz="quarter" idx="11"/>
          </p:nvPr>
        </p:nvSpPr>
        <p:spPr>
          <a:xfrm>
            <a:off x="0" y="8685213"/>
            <a:ext cx="6172200" cy="457200"/>
          </a:xfrm>
          <a:prstGeom prst="rect">
            <a:avLst/>
          </a:prstGeom>
        </p:spPr>
        <p:txBody>
          <a:bodyPr/>
          <a:lstStyle/>
          <a:p>
            <a:r>
              <a:rPr lang="en-US" dirty="0" smtClean="0">
                <a:solidFill>
                  <a:srgbClr val="000000"/>
                </a:solidFill>
                <a:latin typeface="Segoe UI Light" pitchFamily="34" charset="0"/>
              </a:rPr>
              <a:t>© 2012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Light"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Light" pitchFamily="34" charset="0"/>
              </a:rPr>
            </a:br>
            <a:r>
              <a:rPr lang="en-US" dirty="0" smtClean="0">
                <a:solidFill>
                  <a:srgbClr val="000000"/>
                </a:solidFill>
                <a:latin typeface="Segoe UI Light" pitchFamily="34" charset="0"/>
              </a:rPr>
              <a:t>MICROSOFT MAKES NO WARRANTIES, EXPRESS, IMPLIED OR STATUTORY, AS TO THE INFORMATION IN THIS PRESENTATION.</a:t>
            </a: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fld id="{8B263312-38AA-4E1E-B2B5-0F8F122B24FE}" type="slidenum">
              <a:rPr lang="en-US" smtClean="0"/>
              <a:pPr/>
              <a:t>6</a:t>
            </a:fld>
            <a:endParaRPr lang="en-US" dirty="0"/>
          </a:p>
        </p:txBody>
      </p:sp>
      <p:sp>
        <p:nvSpPr>
          <p:cNvPr id="8" name="Header Placeholder 7"/>
          <p:cNvSpPr>
            <a:spLocks noGrp="1"/>
          </p:cNvSpPr>
          <p:nvPr>
            <p:ph type="hdr" sz="quarter" idx="13"/>
          </p:nvPr>
        </p:nvSpPr>
        <p:spPr>
          <a:xfrm>
            <a:off x="0" y="0"/>
            <a:ext cx="2971800" cy="457200"/>
          </a:xfrm>
          <a:prstGeom prst="rect">
            <a:avLst/>
          </a:prstGeom>
        </p:spPr>
        <p:txBody>
          <a:bodyPr/>
          <a:lstStyle/>
          <a:p>
            <a:r>
              <a:rPr lang="en-US" dirty="0" smtClean="0"/>
              <a:t>Microsoft Consumer Channels and Central Marketing Group</a:t>
            </a:r>
            <a:endParaRPr lang="en-US" dirty="0"/>
          </a:p>
        </p:txBody>
      </p:sp>
    </p:spTree>
    <p:extLst>
      <p:ext uri="{BB962C8B-B14F-4D97-AF65-F5344CB8AC3E}">
        <p14:creationId xmlns:p14="http://schemas.microsoft.com/office/powerpoint/2010/main" val="4280739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9C10C470-E6DA-1F45-9CEE-483E5DC92C66}" type="slidenum">
              <a:rPr lang="en-US" smtClean="0"/>
              <a:pPr/>
              <a:t>9</a:t>
            </a:fld>
            <a:endParaRPr lang="en-US" dirty="0"/>
          </a:p>
        </p:txBody>
      </p:sp>
    </p:spTree>
    <p:extLst>
      <p:ext uri="{BB962C8B-B14F-4D97-AF65-F5344CB8AC3E}">
        <p14:creationId xmlns:p14="http://schemas.microsoft.com/office/powerpoint/2010/main" val="3749788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E71FE-35AC-4F5E-A25F-32B9BBA9C556}" type="slidenum">
              <a:rPr lang="en-US" smtClean="0"/>
              <a:t>10</a:t>
            </a:fld>
            <a:endParaRPr lang="en-US" dirty="0"/>
          </a:p>
        </p:txBody>
      </p:sp>
    </p:spTree>
    <p:extLst>
      <p:ext uri="{BB962C8B-B14F-4D97-AF65-F5344CB8AC3E}">
        <p14:creationId xmlns:p14="http://schemas.microsoft.com/office/powerpoint/2010/main" val="23446361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9C10C470-E6DA-1F45-9CEE-483E5DC92C66}" type="slidenum">
              <a:rPr lang="en-US" smtClean="0"/>
              <a:pPr/>
              <a:t>11</a:t>
            </a:fld>
            <a:endParaRPr lang="en-US" dirty="0"/>
          </a:p>
        </p:txBody>
      </p:sp>
    </p:spTree>
    <p:extLst>
      <p:ext uri="{BB962C8B-B14F-4D97-AF65-F5344CB8AC3E}">
        <p14:creationId xmlns:p14="http://schemas.microsoft.com/office/powerpoint/2010/main" val="15656515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5158984"/>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1216286"/>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714919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1733" y="77717"/>
            <a:ext cx="10571004" cy="699453"/>
          </a:xfrm>
          <a:prstGeom prst="rect">
            <a:avLst/>
          </a:prstGeom>
        </p:spPr>
        <p:txBody>
          <a:bodyPr/>
          <a:lstStyle>
            <a:lvl1pPr algn="l">
              <a:defRPr sz="3300"/>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621884" y="1071322"/>
            <a:ext cx="11192769" cy="2092881"/>
          </a:xfrm>
          <a:prstGeom prst="rect">
            <a:avLst/>
          </a:prstGeom>
        </p:spPr>
        <p:txBody>
          <a:bodyPr/>
          <a:lstStyle>
            <a:lvl1pPr marL="239649" indent="-239649">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079712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3522744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0825715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23545494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2348883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446490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233420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952433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5425469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8704286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39200173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7139643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670215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66446226"/>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247883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88775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145393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66458"/>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70242"/>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35219"/>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60774"/>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0546173"/>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4712247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8083268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theme" Target="../theme/theme2.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196" r:id="rId23"/>
    <p:sldLayoutId id="2147484197" r:id="rId24"/>
    <p:sldLayoutId id="2147484198" r:id="rId25"/>
    <p:sldLayoutId id="2147484199" r:id="rId2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7637449"/>
      </p:ext>
    </p:extLst>
  </p:cSld>
  <p:clrMap bg1="dk1" tx1="lt1" bg2="dk2"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 id="2147484212" r:id="rId12"/>
    <p:sldLayoutId id="2147484213" r:id="rId13"/>
    <p:sldLayoutId id="2147484214" r:id="rId14"/>
    <p:sldLayoutId id="2147484215" r:id="rId15"/>
    <p:sldLayoutId id="2147484216" r:id="rId16"/>
    <p:sldLayoutId id="2147484217" r:id="rId17"/>
    <p:sldLayoutId id="2147484218" r:id="rId18"/>
    <p:sldLayoutId id="2147484219" r:id="rId19"/>
    <p:sldLayoutId id="2147484220" r:id="rId20"/>
    <p:sldLayoutId id="2147484221" r:id="rId21"/>
    <p:sldLayoutId id="2147484222" r:id="rId22"/>
    <p:sldLayoutId id="2147484223"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4.png"/><Relationship Id="rId11" Type="http://schemas.microsoft.com/office/2007/relationships/hdphoto" Target="../media/hdphoto2.wdp"/><Relationship Id="rId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2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5" Type="http://schemas.openxmlformats.org/officeDocument/2006/relationships/hyperlink" Target="http://storsimple.xyratex.com/storsimple/specifications" TargetMode="Externa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40.gif"/><Relationship Id="rId11" Type="http://schemas.openxmlformats.org/officeDocument/2006/relationships/image" Target="../media/image45.pn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gif"/><Relationship Id="rId9" Type="http://schemas.openxmlformats.org/officeDocument/2006/relationships/image" Target="../media/image43.gif"/><Relationship Id="rId1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 Id="rId5" Type="http://schemas.openxmlformats.org/officeDocument/2006/relationships/image" Target="../media/image52.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68262"/>
            <a:ext cx="11889564" cy="917575"/>
          </a:xfrm>
        </p:spPr>
        <p:txBody>
          <a:bodyPr/>
          <a:lstStyle/>
          <a:p>
            <a:r>
              <a:rPr lang="en-US" sz="4800" dirty="0" smtClean="0"/>
              <a:t>Targeted Applications &amp; Workloads</a:t>
            </a:r>
            <a:endParaRPr lang="en-US" sz="4800" dirty="0"/>
          </a:p>
        </p:txBody>
      </p:sp>
      <p:sp>
        <p:nvSpPr>
          <p:cNvPr id="4" name="Freeform 3"/>
          <p:cNvSpPr/>
          <p:nvPr/>
        </p:nvSpPr>
        <p:spPr bwMode="auto">
          <a:xfrm>
            <a:off x="793131" y="1908182"/>
            <a:ext cx="5435741" cy="4290567"/>
          </a:xfrm>
          <a:custGeom>
            <a:avLst/>
            <a:gdLst>
              <a:gd name="connsiteX0" fmla="*/ 0 w 6858000"/>
              <a:gd name="connsiteY0" fmla="*/ 0 h 3771900"/>
              <a:gd name="connsiteX1" fmla="*/ 0 w 6858000"/>
              <a:gd name="connsiteY1" fmla="*/ 3771900 h 3771900"/>
              <a:gd name="connsiteX2" fmla="*/ 6858000 w 6858000"/>
              <a:gd name="connsiteY2" fmla="*/ 3771900 h 3771900"/>
            </a:gdLst>
            <a:ahLst/>
            <a:cxnLst>
              <a:cxn ang="0">
                <a:pos x="connsiteX0" y="connsiteY0"/>
              </a:cxn>
              <a:cxn ang="0">
                <a:pos x="connsiteX1" y="connsiteY1"/>
              </a:cxn>
              <a:cxn ang="0">
                <a:pos x="connsiteX2" y="connsiteY2"/>
              </a:cxn>
            </a:cxnLst>
            <a:rect l="l" t="t" r="r" b="b"/>
            <a:pathLst>
              <a:path w="6858000" h="3771900">
                <a:moveTo>
                  <a:pt x="0" y="0"/>
                </a:moveTo>
                <a:lnTo>
                  <a:pt x="0" y="3771900"/>
                </a:lnTo>
                <a:lnTo>
                  <a:pt x="6858000" y="3771900"/>
                </a:lnTo>
              </a:path>
            </a:pathLst>
          </a:custGeom>
          <a:noFill/>
          <a:ln w="19050" cap="flat" cmpd="sng" algn="ctr">
            <a:solidFill>
              <a:schemeClr val="tx1">
                <a:lumMod val="50000"/>
                <a:lumOff val="50000"/>
              </a:schemeClr>
            </a:solidFill>
            <a:prstDash val="solid"/>
            <a:round/>
            <a:headEnd type="none" w="med" len="med"/>
            <a:tailEnd type="none" w="med" len="med"/>
          </a:ln>
          <a:effectLst/>
        </p:spPr>
        <p:txBody>
          <a:bodyPr lIns="93269" tIns="46634" rIns="93269" bIns="46634">
            <a:prstTxWarp prst="textNoShape">
              <a:avLst/>
            </a:prstTxWarp>
          </a:bodyPr>
          <a:lstStyle/>
          <a:p>
            <a:pPr defTabSz="932688">
              <a:defRPr/>
            </a:pPr>
            <a:endParaRPr lang="en-US" sz="1400" kern="0" dirty="0">
              <a:solidFill>
                <a:prstClr val="black"/>
              </a:solidFill>
              <a:latin typeface="Segoe UI" pitchFamily="34" charset="0"/>
              <a:ea typeface="Segoe UI" pitchFamily="34" charset="0"/>
              <a:cs typeface="Segoe UI" pitchFamily="34" charset="0"/>
            </a:endParaRPr>
          </a:p>
        </p:txBody>
      </p:sp>
      <p:sp>
        <p:nvSpPr>
          <p:cNvPr id="5" name="Rectangle 4"/>
          <p:cNvSpPr>
            <a:spLocks noChangeArrowheads="1"/>
          </p:cNvSpPr>
          <p:nvPr/>
        </p:nvSpPr>
        <p:spPr bwMode="auto">
          <a:xfrm rot="16200000">
            <a:off x="9982" y="3915653"/>
            <a:ext cx="1027054" cy="34534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600" b="1" kern="0" dirty="0">
                <a:latin typeface="Segoe UI" pitchFamily="34" charset="0"/>
                <a:ea typeface="Segoe UI" pitchFamily="34" charset="0"/>
                <a:cs typeface="Segoe UI" pitchFamily="34" charset="0"/>
              </a:rPr>
              <a:t>Capacity</a:t>
            </a:r>
          </a:p>
        </p:txBody>
      </p:sp>
      <p:sp>
        <p:nvSpPr>
          <p:cNvPr id="6" name="Rectangle 5"/>
          <p:cNvSpPr>
            <a:spLocks noChangeArrowheads="1"/>
          </p:cNvSpPr>
          <p:nvPr/>
        </p:nvSpPr>
        <p:spPr bwMode="auto">
          <a:xfrm>
            <a:off x="3121840" y="6276168"/>
            <a:ext cx="674008" cy="345294"/>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600" b="1" kern="0" dirty="0">
                <a:latin typeface="Segoe UI" pitchFamily="34" charset="0"/>
                <a:ea typeface="Segoe UI" pitchFamily="34" charset="0"/>
                <a:cs typeface="Segoe UI" pitchFamily="34" charset="0"/>
              </a:rPr>
              <a:t>Time</a:t>
            </a:r>
          </a:p>
        </p:txBody>
      </p:sp>
      <p:sp>
        <p:nvSpPr>
          <p:cNvPr id="7" name="Freeform 6"/>
          <p:cNvSpPr/>
          <p:nvPr/>
        </p:nvSpPr>
        <p:spPr bwMode="auto">
          <a:xfrm>
            <a:off x="793131" y="1977901"/>
            <a:ext cx="5231270" cy="3743491"/>
          </a:xfrm>
          <a:custGeom>
            <a:avLst/>
            <a:gdLst>
              <a:gd name="connsiteX0" fmla="*/ 0 w 6743700"/>
              <a:gd name="connsiteY0" fmla="*/ 3708400 h 3708400"/>
              <a:gd name="connsiteX1" fmla="*/ 787400 w 6743700"/>
              <a:gd name="connsiteY1" fmla="*/ 3632200 h 3708400"/>
              <a:gd name="connsiteX2" fmla="*/ 1727200 w 6743700"/>
              <a:gd name="connsiteY2" fmla="*/ 3429000 h 3708400"/>
              <a:gd name="connsiteX3" fmla="*/ 2552700 w 6743700"/>
              <a:gd name="connsiteY3" fmla="*/ 3149600 h 3708400"/>
              <a:gd name="connsiteX4" fmla="*/ 3340100 w 6743700"/>
              <a:gd name="connsiteY4" fmla="*/ 2781300 h 3708400"/>
              <a:gd name="connsiteX5" fmla="*/ 4343400 w 6743700"/>
              <a:gd name="connsiteY5" fmla="*/ 2197100 h 3708400"/>
              <a:gd name="connsiteX6" fmla="*/ 5321300 w 6743700"/>
              <a:gd name="connsiteY6" fmla="*/ 1447800 h 3708400"/>
              <a:gd name="connsiteX7" fmla="*/ 6286500 w 6743700"/>
              <a:gd name="connsiteY7" fmla="*/ 520700 h 3708400"/>
              <a:gd name="connsiteX8" fmla="*/ 6743700 w 6743700"/>
              <a:gd name="connsiteY8" fmla="*/ 0 h 37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43700" h="3708400">
                <a:moveTo>
                  <a:pt x="0" y="3708400"/>
                </a:moveTo>
                <a:cubicBezTo>
                  <a:pt x="249766" y="3693583"/>
                  <a:pt x="499533" y="3678767"/>
                  <a:pt x="787400" y="3632200"/>
                </a:cubicBezTo>
                <a:cubicBezTo>
                  <a:pt x="1075267" y="3585633"/>
                  <a:pt x="1432984" y="3509433"/>
                  <a:pt x="1727200" y="3429000"/>
                </a:cubicBezTo>
                <a:cubicBezTo>
                  <a:pt x="2021416" y="3348567"/>
                  <a:pt x="2283883" y="3257550"/>
                  <a:pt x="2552700" y="3149600"/>
                </a:cubicBezTo>
                <a:cubicBezTo>
                  <a:pt x="2821517" y="3041650"/>
                  <a:pt x="3041650" y="2940050"/>
                  <a:pt x="3340100" y="2781300"/>
                </a:cubicBezTo>
                <a:cubicBezTo>
                  <a:pt x="3638550" y="2622550"/>
                  <a:pt x="4013200" y="2419350"/>
                  <a:pt x="4343400" y="2197100"/>
                </a:cubicBezTo>
                <a:cubicBezTo>
                  <a:pt x="4673600" y="1974850"/>
                  <a:pt x="4997450" y="1727200"/>
                  <a:pt x="5321300" y="1447800"/>
                </a:cubicBezTo>
                <a:cubicBezTo>
                  <a:pt x="5645150" y="1168400"/>
                  <a:pt x="6049433" y="762000"/>
                  <a:pt x="6286500" y="520700"/>
                </a:cubicBezTo>
                <a:cubicBezTo>
                  <a:pt x="6523567" y="279400"/>
                  <a:pt x="6743700" y="0"/>
                  <a:pt x="6743700" y="0"/>
                </a:cubicBezTo>
              </a:path>
            </a:pathLst>
          </a:custGeom>
          <a:noFill/>
          <a:ln w="38100" cap="flat" cmpd="sng" algn="ctr">
            <a:solidFill>
              <a:srgbClr val="FF0000"/>
            </a:solidFill>
            <a:prstDash val="solid"/>
            <a:round/>
            <a:headEnd type="none" w="med" len="med"/>
            <a:tailEnd type="triangle" w="med" len="med"/>
          </a:ln>
          <a:effectLst/>
        </p:spPr>
        <p:txBody>
          <a:bodyPr lIns="93269" tIns="46634" rIns="93269" bIns="46634">
            <a:prstTxWarp prst="textNoShape">
              <a:avLst/>
            </a:prstTxWarp>
          </a:bodyPr>
          <a:lstStyle/>
          <a:p>
            <a:pPr defTabSz="932688">
              <a:defRPr/>
            </a:pPr>
            <a:endParaRPr lang="en-US" sz="1400" kern="0" dirty="0">
              <a:solidFill>
                <a:prstClr val="black"/>
              </a:solidFill>
              <a:latin typeface="Segoe UI" pitchFamily="34" charset="0"/>
              <a:ea typeface="Segoe UI" pitchFamily="34" charset="0"/>
              <a:cs typeface="Segoe UI" pitchFamily="34" charset="0"/>
            </a:endParaRPr>
          </a:p>
        </p:txBody>
      </p:sp>
      <p:sp>
        <p:nvSpPr>
          <p:cNvPr id="8" name="Freeform 7"/>
          <p:cNvSpPr/>
          <p:nvPr/>
        </p:nvSpPr>
        <p:spPr bwMode="auto">
          <a:xfrm>
            <a:off x="793132" y="5757508"/>
            <a:ext cx="5183100" cy="290497"/>
          </a:xfrm>
          <a:custGeom>
            <a:avLst/>
            <a:gdLst>
              <a:gd name="connsiteX0" fmla="*/ 0 w 6832600"/>
              <a:gd name="connsiteY0" fmla="*/ 203200 h 203200"/>
              <a:gd name="connsiteX1" fmla="*/ 2755900 w 6832600"/>
              <a:gd name="connsiteY1" fmla="*/ 139700 h 203200"/>
              <a:gd name="connsiteX2" fmla="*/ 5054600 w 6832600"/>
              <a:gd name="connsiteY2" fmla="*/ 63500 h 203200"/>
              <a:gd name="connsiteX3" fmla="*/ 6832600 w 6832600"/>
              <a:gd name="connsiteY3" fmla="*/ 0 h 203200"/>
            </a:gdLst>
            <a:ahLst/>
            <a:cxnLst>
              <a:cxn ang="0">
                <a:pos x="connsiteX0" y="connsiteY0"/>
              </a:cxn>
              <a:cxn ang="0">
                <a:pos x="connsiteX1" y="connsiteY1"/>
              </a:cxn>
              <a:cxn ang="0">
                <a:pos x="connsiteX2" y="connsiteY2"/>
              </a:cxn>
              <a:cxn ang="0">
                <a:pos x="connsiteX3" y="connsiteY3"/>
              </a:cxn>
            </a:cxnLst>
            <a:rect l="l" t="t" r="r" b="b"/>
            <a:pathLst>
              <a:path w="6832600" h="203200">
                <a:moveTo>
                  <a:pt x="0" y="203200"/>
                </a:moveTo>
                <a:lnTo>
                  <a:pt x="2755900" y="139700"/>
                </a:lnTo>
                <a:lnTo>
                  <a:pt x="5054600" y="63500"/>
                </a:lnTo>
                <a:lnTo>
                  <a:pt x="6832600" y="0"/>
                </a:lnTo>
              </a:path>
            </a:pathLst>
          </a:custGeom>
          <a:noFill/>
          <a:ln w="38100" cap="flat" cmpd="sng" algn="ctr">
            <a:solidFill>
              <a:srgbClr val="74B230"/>
            </a:solidFill>
            <a:prstDash val="solid"/>
            <a:round/>
            <a:headEnd type="none" w="med" len="med"/>
            <a:tailEnd type="triangle" w="med" len="med"/>
          </a:ln>
          <a:effectLst/>
        </p:spPr>
        <p:txBody>
          <a:bodyPr lIns="93269" tIns="46634" rIns="93269" bIns="46634">
            <a:prstTxWarp prst="textNoShape">
              <a:avLst/>
            </a:prstTxWarp>
          </a:bodyPr>
          <a:lstStyle/>
          <a:p>
            <a:pPr defTabSz="932688">
              <a:defRPr/>
            </a:pPr>
            <a:endParaRPr lang="en-US" sz="1400" kern="0" dirty="0">
              <a:solidFill>
                <a:prstClr val="black"/>
              </a:solidFill>
              <a:latin typeface="Segoe UI" pitchFamily="34" charset="0"/>
              <a:ea typeface="Segoe UI" pitchFamily="34" charset="0"/>
              <a:cs typeface="Segoe UI" pitchFamily="34" charset="0"/>
            </a:endParaRPr>
          </a:p>
        </p:txBody>
      </p:sp>
      <p:grpSp>
        <p:nvGrpSpPr>
          <p:cNvPr id="3" name="Group 2"/>
          <p:cNvGrpSpPr/>
          <p:nvPr/>
        </p:nvGrpSpPr>
        <p:grpSpPr>
          <a:xfrm>
            <a:off x="1466794" y="3663386"/>
            <a:ext cx="1842553" cy="768237"/>
            <a:chOff x="1112837" y="2142738"/>
            <a:chExt cx="1842553" cy="768237"/>
          </a:xfrm>
        </p:grpSpPr>
        <p:sp>
          <p:nvSpPr>
            <p:cNvPr id="42" name="Rounded Rectangle 41"/>
            <p:cNvSpPr/>
            <p:nvPr/>
          </p:nvSpPr>
          <p:spPr bwMode="auto">
            <a:xfrm>
              <a:off x="1112837" y="2142738"/>
              <a:ext cx="1842553" cy="768237"/>
            </a:xfrm>
            <a:prstGeom prst="roundRect">
              <a:avLst>
                <a:gd name="adj" fmla="val 833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p:txBody>
        </p:sp>
        <p:sp>
          <p:nvSpPr>
            <p:cNvPr id="11" name="Rectangle 9"/>
            <p:cNvSpPr>
              <a:spLocks noChangeArrowheads="1"/>
            </p:cNvSpPr>
            <p:nvPr/>
          </p:nvSpPr>
          <p:spPr bwMode="auto">
            <a:xfrm>
              <a:off x="1204242" y="2170408"/>
              <a:ext cx="1584995" cy="692497"/>
            </a:xfrm>
            <a:prstGeom prst="rect">
              <a:avLst/>
            </a:prstGeom>
            <a:noFill/>
            <a:ln w="9525">
              <a:noFill/>
              <a:miter lim="800000"/>
              <a:headEnd/>
              <a:tailEnd/>
            </a:ln>
          </p:spPr>
          <p:txBody>
            <a:bodyPr wrap="square" anchor="ctr">
              <a:prstTxWarp prst="textNoShape">
                <a:avLst/>
              </a:prstTxWarp>
              <a:spAutoFit/>
            </a:bodyPr>
            <a:lstStyle/>
            <a:p>
              <a:pPr algn="ctr" defTabSz="932688">
                <a:spcBef>
                  <a:spcPts val="204"/>
                </a:spcBef>
                <a:defRPr/>
              </a:pPr>
              <a:r>
                <a:rPr lang="en-US" sz="1400" b="1" kern="0" dirty="0">
                  <a:latin typeface="Segoe UI" pitchFamily="34" charset="0"/>
                  <a:ea typeface="Segoe UI" pitchFamily="34" charset="0"/>
                  <a:cs typeface="Segoe UI" pitchFamily="34" charset="0"/>
                </a:rPr>
                <a:t>Data grows exponentially</a:t>
              </a:r>
              <a:br>
                <a:rPr lang="en-US" sz="1400" b="1" kern="0" dirty="0">
                  <a:latin typeface="Segoe UI" pitchFamily="34" charset="0"/>
                  <a:ea typeface="Segoe UI" pitchFamily="34" charset="0"/>
                  <a:cs typeface="Segoe UI" pitchFamily="34" charset="0"/>
                </a:rPr>
              </a:br>
              <a:r>
                <a:rPr lang="en-US" sz="1100" i="1" kern="0" dirty="0">
                  <a:latin typeface="Segoe UI" pitchFamily="34" charset="0"/>
                  <a:ea typeface="Segoe UI" pitchFamily="34" charset="0"/>
                  <a:cs typeface="Segoe UI" pitchFamily="34" charset="0"/>
                </a:rPr>
                <a:t>(50–60% Annually)</a:t>
              </a:r>
              <a:endParaRPr lang="en-US" sz="1400" i="1" kern="0" dirty="0">
                <a:latin typeface="Segoe UI" pitchFamily="34" charset="0"/>
                <a:ea typeface="Segoe UI" pitchFamily="34" charset="0"/>
                <a:cs typeface="Segoe UI" pitchFamily="34" charset="0"/>
              </a:endParaRPr>
            </a:p>
          </p:txBody>
        </p:sp>
      </p:grpSp>
      <p:sp>
        <p:nvSpPr>
          <p:cNvPr id="15" name="Rectangular Callout 14"/>
          <p:cNvSpPr/>
          <p:nvPr/>
        </p:nvSpPr>
        <p:spPr bwMode="auto">
          <a:xfrm>
            <a:off x="3108543" y="2168293"/>
            <a:ext cx="1685576" cy="866188"/>
          </a:xfrm>
          <a:prstGeom prst="wedgeRectCallout">
            <a:avLst>
              <a:gd name="adj1" fmla="val 21982"/>
              <a:gd name="adj2" fmla="val 149669"/>
            </a:avLst>
          </a:prstGeom>
          <a:solidFill>
            <a:schemeClr val="accent2"/>
          </a:solidFill>
          <a:ln w="9525" cap="flat" cmpd="sng" algn="ctr">
            <a:noFill/>
            <a:prstDash val="solid"/>
            <a:round/>
            <a:headEnd type="none" w="med" len="med"/>
            <a:tailEnd type="none" w="med" len="med"/>
          </a:ln>
          <a:effectLst/>
          <a:scene3d>
            <a:camera prst="orthographicFront">
              <a:rot lat="0" lon="0" rev="0"/>
            </a:camera>
            <a:lightRig rig="balanced" dir="t">
              <a:rot lat="0" lon="0" rev="8700000"/>
            </a:lightRig>
          </a:scene3d>
          <a:sp3d/>
        </p:spPr>
        <p:txBody>
          <a:bodyPr lIns="93269" tIns="46634" rIns="93269" bIns="46634">
            <a:prstTxWarp prst="textNoShape">
              <a:avLst/>
            </a:prstTxWarp>
          </a:bodyPr>
          <a:lstStyle/>
          <a:p>
            <a:pPr algn="ctr" defTabSz="932688">
              <a:defRPr/>
            </a:pPr>
            <a:r>
              <a:rPr lang="en-US" sz="1600" b="1" kern="0" dirty="0">
                <a:solidFill>
                  <a:srgbClr val="FFFFFF"/>
                </a:solidFill>
                <a:latin typeface="Segoe UI" pitchFamily="34" charset="0"/>
                <a:ea typeface="Segoe UI" pitchFamily="34" charset="0"/>
                <a:cs typeface="Segoe UI" pitchFamily="34" charset="0"/>
              </a:rPr>
              <a:t>CapEx, OpEx </a:t>
            </a:r>
            <a:br>
              <a:rPr lang="en-US" sz="1600" b="1" kern="0" dirty="0">
                <a:solidFill>
                  <a:srgbClr val="FFFFFF"/>
                </a:solidFill>
                <a:latin typeface="Segoe UI" pitchFamily="34" charset="0"/>
                <a:ea typeface="Segoe UI" pitchFamily="34" charset="0"/>
                <a:cs typeface="Segoe UI" pitchFamily="34" charset="0"/>
              </a:rPr>
            </a:br>
            <a:r>
              <a:rPr lang="en-US" sz="1600" b="1" kern="0" dirty="0">
                <a:solidFill>
                  <a:srgbClr val="FFFFFF"/>
                </a:solidFill>
                <a:latin typeface="Segoe UI" pitchFamily="34" charset="0"/>
                <a:ea typeface="Segoe UI" pitchFamily="34" charset="0"/>
                <a:cs typeface="Segoe UI" pitchFamily="34" charset="0"/>
              </a:rPr>
              <a:t>of traditional storage</a:t>
            </a:r>
          </a:p>
        </p:txBody>
      </p:sp>
      <p:sp>
        <p:nvSpPr>
          <p:cNvPr id="16" name="Rectangular Callout 15"/>
          <p:cNvSpPr/>
          <p:nvPr/>
        </p:nvSpPr>
        <p:spPr bwMode="auto">
          <a:xfrm>
            <a:off x="4794119" y="3939457"/>
            <a:ext cx="1230282" cy="725638"/>
          </a:xfrm>
          <a:prstGeom prst="wedgeRectCallout">
            <a:avLst>
              <a:gd name="adj1" fmla="val 18917"/>
              <a:gd name="adj2" fmla="val 198617"/>
            </a:avLst>
          </a:prstGeom>
          <a:solidFill>
            <a:srgbClr val="74B230"/>
          </a:solidFill>
          <a:ln w="9525" cap="flat" cmpd="sng" algn="ctr">
            <a:noFill/>
            <a:prstDash val="solid"/>
            <a:headEnd type="none" w="med" len="med"/>
            <a:tailEnd type="none" w="med" len="med"/>
          </a:ln>
          <a:effectLst/>
          <a:scene3d>
            <a:camera prst="orthographicFront">
              <a:rot lat="0" lon="0" rev="0"/>
            </a:camera>
            <a:lightRig rig="balanced" dir="t">
              <a:rot lat="0" lon="0" rev="8700000"/>
            </a:lightRig>
          </a:scene3d>
          <a:sp3d/>
        </p:spPr>
        <p:txBody>
          <a:bodyPr vert="horz" wrap="square" lIns="93269" tIns="46634" rIns="93269" bIns="46634" numCol="1" rtlCol="0" anchor="ctr" anchorCtr="0" compatLnSpc="1">
            <a:prstTxWarp prst="textNoShape">
              <a:avLst/>
            </a:prstTxWarp>
          </a:bodyPr>
          <a:lstStyle/>
          <a:p>
            <a:pPr algn="ctr" defTabSz="932688" eaLnBrk="0" fontAlgn="base" hangingPunct="0">
              <a:spcBef>
                <a:spcPct val="0"/>
              </a:spcBef>
              <a:spcAft>
                <a:spcPct val="0"/>
              </a:spcAft>
              <a:defRPr/>
            </a:pPr>
            <a:r>
              <a:rPr lang="en-US" sz="1400" b="1" kern="0" dirty="0">
                <a:solidFill>
                  <a:srgbClr val="FFFFFF"/>
                </a:solidFill>
                <a:latin typeface="Segoe UI" pitchFamily="34" charset="0"/>
                <a:ea typeface="Segoe UI" pitchFamily="34" charset="0"/>
                <a:cs typeface="Segoe UI" pitchFamily="34" charset="0"/>
              </a:rPr>
              <a:t>CapEx, OpEx of StorSimple</a:t>
            </a:r>
          </a:p>
        </p:txBody>
      </p:sp>
      <p:grpSp>
        <p:nvGrpSpPr>
          <p:cNvPr id="10" name="Group 9"/>
          <p:cNvGrpSpPr/>
          <p:nvPr/>
        </p:nvGrpSpPr>
        <p:grpSpPr>
          <a:xfrm>
            <a:off x="6281978" y="1977903"/>
            <a:ext cx="1071957" cy="4225298"/>
            <a:chOff x="6345776" y="1977903"/>
            <a:chExt cx="1071957" cy="4225298"/>
          </a:xfrm>
        </p:grpSpPr>
        <p:sp>
          <p:nvSpPr>
            <p:cNvPr id="25" name="TextBox 24"/>
            <p:cNvSpPr txBox="1"/>
            <p:nvPr/>
          </p:nvSpPr>
          <p:spPr>
            <a:xfrm>
              <a:off x="6523037" y="3539848"/>
              <a:ext cx="894696" cy="533636"/>
            </a:xfrm>
            <a:prstGeom prst="rect">
              <a:avLst/>
            </a:prstGeom>
            <a:noFill/>
            <a:effectLst/>
          </p:spPr>
          <p:txBody>
            <a:bodyPr wrap="square" lIns="93269" tIns="46634" rIns="93269" bIns="46634" rtlCol="0" anchor="ctr">
              <a:spAutoFit/>
            </a:bodyPr>
            <a:lstStyle/>
            <a:p>
              <a:pPr defTabSz="932688">
                <a:defRPr/>
              </a:pPr>
              <a:r>
                <a:rPr lang="en-US" sz="1400" kern="0" dirty="0">
                  <a:latin typeface="Segoe UI" pitchFamily="34" charset="0"/>
                  <a:ea typeface="Segoe UI" pitchFamily="34" charset="0"/>
                  <a:cs typeface="Segoe UI" pitchFamily="34" charset="0"/>
                </a:rPr>
                <a:t>Cloud</a:t>
              </a:r>
              <a:br>
                <a:rPr lang="en-US" sz="1400" kern="0" dirty="0">
                  <a:latin typeface="Segoe UI" pitchFamily="34" charset="0"/>
                  <a:ea typeface="Segoe UI" pitchFamily="34" charset="0"/>
                  <a:cs typeface="Segoe UI" pitchFamily="34" charset="0"/>
                </a:rPr>
              </a:br>
              <a:r>
                <a:rPr lang="en-US" sz="1400" kern="0" dirty="0">
                  <a:latin typeface="Segoe UI" pitchFamily="34" charset="0"/>
                  <a:ea typeface="Segoe UI" pitchFamily="34" charset="0"/>
                  <a:cs typeface="Segoe UI" pitchFamily="34" charset="0"/>
                </a:rPr>
                <a:t>Storage</a:t>
              </a:r>
            </a:p>
          </p:txBody>
        </p:sp>
        <p:sp>
          <p:nvSpPr>
            <p:cNvPr id="17" name="Right Bracket 16"/>
            <p:cNvSpPr/>
            <p:nvPr/>
          </p:nvSpPr>
          <p:spPr>
            <a:xfrm>
              <a:off x="6345776" y="1977903"/>
              <a:ext cx="119017" cy="3657530"/>
            </a:xfrm>
            <a:prstGeom prst="rightBracket">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3269" tIns="46634" rIns="93269" bIns="46634" rtlCol="0" anchor="ctr"/>
            <a:lstStyle/>
            <a:p>
              <a:pPr algn="ctr"/>
              <a:endParaRPr lang="en-US" dirty="0"/>
            </a:p>
          </p:txBody>
        </p:sp>
        <p:sp>
          <p:nvSpPr>
            <p:cNvPr id="49" name="Right Bracket 48"/>
            <p:cNvSpPr/>
            <p:nvPr/>
          </p:nvSpPr>
          <p:spPr>
            <a:xfrm>
              <a:off x="6345776" y="5721393"/>
              <a:ext cx="119017" cy="414208"/>
            </a:xfrm>
            <a:prstGeom prst="rightBracket">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3269" tIns="46634" rIns="93269" bIns="46634" rtlCol="0" anchor="ctr"/>
            <a:lstStyle/>
            <a:p>
              <a:pPr algn="ctr"/>
              <a:endParaRPr lang="en-US" dirty="0"/>
            </a:p>
          </p:txBody>
        </p:sp>
        <p:sp>
          <p:nvSpPr>
            <p:cNvPr id="50" name="TextBox 49"/>
            <p:cNvSpPr txBox="1"/>
            <p:nvPr/>
          </p:nvSpPr>
          <p:spPr>
            <a:xfrm>
              <a:off x="6523037" y="5669565"/>
              <a:ext cx="894696" cy="533636"/>
            </a:xfrm>
            <a:prstGeom prst="rect">
              <a:avLst/>
            </a:prstGeom>
            <a:noFill/>
            <a:effectLst/>
          </p:spPr>
          <p:txBody>
            <a:bodyPr wrap="square" lIns="93269" tIns="46634" rIns="93269" bIns="46634" rtlCol="0" anchor="ctr">
              <a:spAutoFit/>
            </a:bodyPr>
            <a:lstStyle/>
            <a:p>
              <a:pPr defTabSz="932688">
                <a:defRPr/>
              </a:pPr>
              <a:r>
                <a:rPr lang="en-US" sz="1400" kern="0" dirty="0">
                  <a:latin typeface="Segoe UI" pitchFamily="34" charset="0"/>
                  <a:ea typeface="Segoe UI" pitchFamily="34" charset="0"/>
                  <a:cs typeface="Segoe UI" pitchFamily="34" charset="0"/>
                </a:rPr>
                <a:t>Local Storage</a:t>
              </a:r>
            </a:p>
          </p:txBody>
        </p:sp>
      </p:grpSp>
      <p:grpSp>
        <p:nvGrpSpPr>
          <p:cNvPr id="12" name="Group 11"/>
          <p:cNvGrpSpPr/>
          <p:nvPr/>
        </p:nvGrpSpPr>
        <p:grpSpPr>
          <a:xfrm>
            <a:off x="7894637" y="1211263"/>
            <a:ext cx="4159067" cy="5064906"/>
            <a:chOff x="7894637" y="1211263"/>
            <a:chExt cx="4159067" cy="5064906"/>
          </a:xfrm>
        </p:grpSpPr>
        <p:sp>
          <p:nvSpPr>
            <p:cNvPr id="39" name="Rectangle 38"/>
            <p:cNvSpPr/>
            <p:nvPr/>
          </p:nvSpPr>
          <p:spPr>
            <a:xfrm>
              <a:off x="7894637" y="1211263"/>
              <a:ext cx="3886200" cy="5064906"/>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932688">
                <a:defRPr/>
              </a:pPr>
              <a:endParaRPr lang="en-US" kern="0" dirty="0">
                <a:solidFill>
                  <a:srgbClr val="A2C02F"/>
                </a:solidFill>
                <a:latin typeface="Arial"/>
              </a:endParaRPr>
            </a:p>
          </p:txBody>
        </p:sp>
        <p:sp>
          <p:nvSpPr>
            <p:cNvPr id="53" name="TextBox 52"/>
            <p:cNvSpPr txBox="1"/>
            <p:nvPr/>
          </p:nvSpPr>
          <p:spPr>
            <a:xfrm>
              <a:off x="8064033" y="1346522"/>
              <a:ext cx="3934768" cy="408075"/>
            </a:xfrm>
            <a:prstGeom prst="rect">
              <a:avLst/>
            </a:prstGeom>
            <a:noFill/>
          </p:spPr>
          <p:txBody>
            <a:bodyPr wrap="square" rtlCol="0">
              <a:spAutoFit/>
            </a:bodyPr>
            <a:lstStyle/>
            <a:p>
              <a:pPr algn="ctr" defTabSz="932688">
                <a:defRPr/>
              </a:pPr>
              <a:r>
                <a:rPr lang="en-US" sz="2000" b="1" kern="0" dirty="0">
                  <a:solidFill>
                    <a:schemeClr val="accent1"/>
                  </a:solidFill>
                  <a:latin typeface="Segoe UI" pitchFamily="34" charset="0"/>
                  <a:ea typeface="Segoe UI" pitchFamily="34" charset="0"/>
                  <a:cs typeface="Segoe UI" pitchFamily="34" charset="0"/>
                </a:rPr>
                <a:t>Target Use Cases</a:t>
              </a:r>
            </a:p>
          </p:txBody>
        </p:sp>
        <p:grpSp>
          <p:nvGrpSpPr>
            <p:cNvPr id="66" name="Group 65"/>
            <p:cNvGrpSpPr/>
            <p:nvPr/>
          </p:nvGrpSpPr>
          <p:grpSpPr>
            <a:xfrm>
              <a:off x="8118935" y="1884570"/>
              <a:ext cx="3934769" cy="875707"/>
              <a:chOff x="7892136" y="1811267"/>
              <a:chExt cx="3857420" cy="858614"/>
            </a:xfrm>
          </p:grpSpPr>
          <p:sp>
            <p:nvSpPr>
              <p:cNvPr id="52" name="Content Placeholder 2"/>
              <p:cNvSpPr txBox="1">
                <a:spLocks/>
              </p:cNvSpPr>
              <p:nvPr/>
            </p:nvSpPr>
            <p:spPr>
              <a:xfrm>
                <a:off x="7892137" y="1811267"/>
                <a:ext cx="3857419" cy="276293"/>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932688">
                  <a:spcBef>
                    <a:spcPts val="204"/>
                  </a:spcBef>
                  <a:spcAft>
                    <a:spcPts val="0"/>
                  </a:spcAft>
                  <a:defRPr/>
                </a:pPr>
                <a:r>
                  <a:rPr lang="en-US" kern="0" dirty="0">
                    <a:solidFill>
                      <a:srgbClr val="5A5A5A"/>
                    </a:solidFill>
                    <a:latin typeface="Segoe UI" pitchFamily="34" charset="0"/>
                    <a:ea typeface="Segoe UI" pitchFamily="34" charset="0"/>
                    <a:cs typeface="Segoe UI" pitchFamily="34" charset="0"/>
                  </a:rPr>
                  <a:t>File Share</a:t>
                </a:r>
              </a:p>
            </p:txBody>
          </p:sp>
          <p:sp>
            <p:nvSpPr>
              <p:cNvPr id="54" name="Rectangle 53"/>
              <p:cNvSpPr/>
              <p:nvPr/>
            </p:nvSpPr>
            <p:spPr>
              <a:xfrm>
                <a:off x="9838606" y="2087560"/>
                <a:ext cx="1720666" cy="548868"/>
              </a:xfrm>
              <a:prstGeom prst="rect">
                <a:avLst/>
              </a:prstGeom>
            </p:spPr>
            <p:txBody>
              <a:bodyPr wrap="square">
                <a:spAutoFit/>
              </a:bodyPr>
              <a:lstStyle/>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CIFS</a:t>
                </a:r>
              </a:p>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NFS</a:t>
                </a:r>
              </a:p>
            </p:txBody>
          </p:sp>
          <p:sp>
            <p:nvSpPr>
              <p:cNvPr id="55" name="Content Placeholder 2"/>
              <p:cNvSpPr txBox="1">
                <a:spLocks/>
              </p:cNvSpPr>
              <p:nvPr/>
            </p:nvSpPr>
            <p:spPr>
              <a:xfrm>
                <a:off x="7892136" y="2084503"/>
                <a:ext cx="2006769" cy="585378"/>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File servers</a:t>
                </a:r>
              </a:p>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NAS</a:t>
                </a:r>
              </a:p>
            </p:txBody>
          </p:sp>
        </p:grpSp>
        <p:grpSp>
          <p:nvGrpSpPr>
            <p:cNvPr id="67" name="Group 66"/>
            <p:cNvGrpSpPr/>
            <p:nvPr/>
          </p:nvGrpSpPr>
          <p:grpSpPr>
            <a:xfrm>
              <a:off x="8118935" y="2846279"/>
              <a:ext cx="3934769" cy="875707"/>
              <a:chOff x="7892136" y="2754204"/>
              <a:chExt cx="3857420" cy="858614"/>
            </a:xfrm>
          </p:grpSpPr>
          <p:sp>
            <p:nvSpPr>
              <p:cNvPr id="56" name="Content Placeholder 2"/>
              <p:cNvSpPr txBox="1">
                <a:spLocks/>
              </p:cNvSpPr>
              <p:nvPr/>
            </p:nvSpPr>
            <p:spPr>
              <a:xfrm>
                <a:off x="7892137" y="2754204"/>
                <a:ext cx="3857419" cy="276293"/>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932688">
                  <a:spcBef>
                    <a:spcPts val="204"/>
                  </a:spcBef>
                  <a:spcAft>
                    <a:spcPts val="0"/>
                  </a:spcAft>
                  <a:defRPr/>
                </a:pPr>
                <a:r>
                  <a:rPr lang="en-US" kern="0" dirty="0">
                    <a:solidFill>
                      <a:srgbClr val="5A5A5A"/>
                    </a:solidFill>
                    <a:latin typeface="Segoe UI" pitchFamily="34" charset="0"/>
                    <a:ea typeface="Segoe UI" pitchFamily="34" charset="0"/>
                    <a:cs typeface="Segoe UI" pitchFamily="34" charset="0"/>
                  </a:rPr>
                  <a:t>SharePoint</a:t>
                </a:r>
              </a:p>
            </p:txBody>
          </p:sp>
          <p:sp>
            <p:nvSpPr>
              <p:cNvPr id="57" name="Rectangle 56"/>
              <p:cNvSpPr/>
              <p:nvPr/>
            </p:nvSpPr>
            <p:spPr>
              <a:xfrm>
                <a:off x="9836088" y="3030497"/>
                <a:ext cx="1720666" cy="523220"/>
              </a:xfrm>
              <a:prstGeom prst="rect">
                <a:avLst/>
              </a:prstGeom>
            </p:spPr>
            <p:txBody>
              <a:bodyPr wrap="square">
                <a:spAutoFit/>
              </a:bodyPr>
              <a:lstStyle/>
              <a:p>
                <a:pPr marL="181356" lvl="1" indent="-181356">
                  <a:spcBef>
                    <a:spcPts val="204"/>
                  </a:spcBef>
                  <a:buFont typeface="Arial" pitchFamily="34" charset="0"/>
                  <a:buChar char="•"/>
                  <a:defRPr/>
                </a:pPr>
                <a:r>
                  <a:rPr lang="en-US" sz="1400" kern="0" dirty="0" smtClean="0">
                    <a:solidFill>
                      <a:srgbClr val="5A5A5A"/>
                    </a:solidFill>
                    <a:latin typeface="Segoe UI" pitchFamily="34" charset="0"/>
                    <a:ea typeface="Segoe UI" pitchFamily="34" charset="0"/>
                    <a:cs typeface="Segoe UI" pitchFamily="34" charset="0"/>
                  </a:rPr>
                  <a:t>Business intelligence</a:t>
                </a:r>
                <a:endParaRPr lang="en-US" sz="1400" kern="0" dirty="0">
                  <a:solidFill>
                    <a:srgbClr val="5A5A5A"/>
                  </a:solidFill>
                  <a:latin typeface="Segoe UI" pitchFamily="34" charset="0"/>
                  <a:ea typeface="Segoe UI" pitchFamily="34" charset="0"/>
                  <a:cs typeface="Segoe UI" pitchFamily="34" charset="0"/>
                </a:endParaRPr>
              </a:p>
            </p:txBody>
          </p:sp>
          <p:sp>
            <p:nvSpPr>
              <p:cNvPr id="58" name="Content Placeholder 2"/>
              <p:cNvSpPr txBox="1">
                <a:spLocks/>
              </p:cNvSpPr>
              <p:nvPr/>
            </p:nvSpPr>
            <p:spPr>
              <a:xfrm>
                <a:off x="7892136" y="3027440"/>
                <a:ext cx="2006769" cy="585378"/>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Collaboration</a:t>
                </a:r>
              </a:p>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Content &amp; records management</a:t>
                </a:r>
              </a:p>
            </p:txBody>
          </p:sp>
        </p:grpSp>
        <p:grpSp>
          <p:nvGrpSpPr>
            <p:cNvPr id="69" name="Group 68"/>
            <p:cNvGrpSpPr/>
            <p:nvPr/>
          </p:nvGrpSpPr>
          <p:grpSpPr>
            <a:xfrm>
              <a:off x="8118935" y="4009040"/>
              <a:ext cx="3934769" cy="1087479"/>
              <a:chOff x="7892136" y="3868869"/>
              <a:chExt cx="3857420" cy="1066253"/>
            </a:xfrm>
          </p:grpSpPr>
          <p:sp>
            <p:nvSpPr>
              <p:cNvPr id="59" name="Content Placeholder 2"/>
              <p:cNvSpPr txBox="1">
                <a:spLocks/>
              </p:cNvSpPr>
              <p:nvPr/>
            </p:nvSpPr>
            <p:spPr>
              <a:xfrm>
                <a:off x="7892137" y="3868869"/>
                <a:ext cx="3857419" cy="276293"/>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932688">
                  <a:spcBef>
                    <a:spcPts val="204"/>
                  </a:spcBef>
                  <a:spcAft>
                    <a:spcPts val="0"/>
                  </a:spcAft>
                  <a:defRPr/>
                </a:pPr>
                <a:r>
                  <a:rPr lang="en-US" kern="0" dirty="0">
                    <a:solidFill>
                      <a:srgbClr val="5A5A5A"/>
                    </a:solidFill>
                    <a:latin typeface="Segoe UI" pitchFamily="34" charset="0"/>
                    <a:ea typeface="Segoe UI" pitchFamily="34" charset="0"/>
                    <a:cs typeface="Segoe UI" pitchFamily="34" charset="0"/>
                  </a:rPr>
                  <a:t>Archives</a:t>
                </a:r>
              </a:p>
            </p:txBody>
          </p:sp>
          <p:sp>
            <p:nvSpPr>
              <p:cNvPr id="60" name="Rectangle 59"/>
              <p:cNvSpPr/>
              <p:nvPr/>
            </p:nvSpPr>
            <p:spPr>
              <a:xfrm>
                <a:off x="9838606" y="4145162"/>
                <a:ext cx="1720666" cy="789960"/>
              </a:xfrm>
              <a:prstGeom prst="rect">
                <a:avLst/>
              </a:prstGeom>
            </p:spPr>
            <p:txBody>
              <a:bodyPr wrap="square">
                <a:spAutoFit/>
              </a:bodyPr>
              <a:lstStyle/>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EMR/PACS</a:t>
                </a:r>
              </a:p>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Legal</a:t>
                </a:r>
              </a:p>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Construction</a:t>
                </a:r>
              </a:p>
            </p:txBody>
          </p:sp>
          <p:sp>
            <p:nvSpPr>
              <p:cNvPr id="61" name="Content Placeholder 2"/>
              <p:cNvSpPr txBox="1">
                <a:spLocks/>
              </p:cNvSpPr>
              <p:nvPr/>
            </p:nvSpPr>
            <p:spPr>
              <a:xfrm>
                <a:off x="7892136" y="4142105"/>
                <a:ext cx="2006769" cy="585378"/>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Media</a:t>
                </a:r>
              </a:p>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Engineering</a:t>
                </a:r>
              </a:p>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Logs, records</a:t>
                </a:r>
              </a:p>
            </p:txBody>
          </p:sp>
        </p:grpSp>
        <p:grpSp>
          <p:nvGrpSpPr>
            <p:cNvPr id="70" name="Group 69"/>
            <p:cNvGrpSpPr/>
            <p:nvPr/>
          </p:nvGrpSpPr>
          <p:grpSpPr>
            <a:xfrm>
              <a:off x="8118935" y="5258109"/>
              <a:ext cx="3934769" cy="868320"/>
              <a:chOff x="7892136" y="4966558"/>
              <a:chExt cx="3857420" cy="851371"/>
            </a:xfrm>
          </p:grpSpPr>
          <p:sp>
            <p:nvSpPr>
              <p:cNvPr id="62" name="Content Placeholder 2"/>
              <p:cNvSpPr txBox="1">
                <a:spLocks/>
              </p:cNvSpPr>
              <p:nvPr/>
            </p:nvSpPr>
            <p:spPr>
              <a:xfrm>
                <a:off x="7892137" y="4966558"/>
                <a:ext cx="3857419" cy="276293"/>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932688">
                  <a:spcBef>
                    <a:spcPts val="204"/>
                  </a:spcBef>
                  <a:spcAft>
                    <a:spcPts val="0"/>
                  </a:spcAft>
                  <a:defRPr/>
                </a:pPr>
                <a:r>
                  <a:rPr lang="en-US" kern="0" dirty="0">
                    <a:solidFill>
                      <a:srgbClr val="5A5A5A"/>
                    </a:solidFill>
                    <a:latin typeface="Segoe UI" pitchFamily="34" charset="0"/>
                    <a:ea typeface="Segoe UI" pitchFamily="34" charset="0"/>
                    <a:cs typeface="Segoe UI" pitchFamily="34" charset="0"/>
                  </a:rPr>
                  <a:t>VMs</a:t>
                </a:r>
              </a:p>
            </p:txBody>
          </p:sp>
          <p:sp>
            <p:nvSpPr>
              <p:cNvPr id="63" name="Rectangle 62"/>
              <p:cNvSpPr/>
              <p:nvPr/>
            </p:nvSpPr>
            <p:spPr>
              <a:xfrm>
                <a:off x="9838606" y="5242851"/>
                <a:ext cx="1720666" cy="523220"/>
              </a:xfrm>
              <a:prstGeom prst="rect">
                <a:avLst/>
              </a:prstGeom>
            </p:spPr>
            <p:txBody>
              <a:bodyPr wrap="square">
                <a:spAutoFit/>
              </a:bodyPr>
              <a:lstStyle/>
              <a:p>
                <a:pPr marL="181356" lvl="1" indent="-181356">
                  <a:spcBef>
                    <a:spcPts val="204"/>
                  </a:spcBef>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Regional office storage</a:t>
                </a:r>
              </a:p>
            </p:txBody>
          </p:sp>
          <p:sp>
            <p:nvSpPr>
              <p:cNvPr id="64" name="Content Placeholder 2"/>
              <p:cNvSpPr txBox="1">
                <a:spLocks/>
              </p:cNvSpPr>
              <p:nvPr/>
            </p:nvSpPr>
            <p:spPr>
              <a:xfrm>
                <a:off x="7892136" y="5239794"/>
                <a:ext cx="2006769" cy="578135"/>
              </a:xfrm>
              <a:prstGeom prst="rect">
                <a:avLst/>
              </a:prstGeom>
            </p:spPr>
            <p:txBody>
              <a:bodyPr vert="horz" numCol="1"/>
              <a:lstStyle>
                <a:defPPr>
                  <a:defRPr lang="en-US"/>
                </a:defPPr>
                <a:lvl1pPr indent="0">
                  <a:spcBef>
                    <a:spcPts val="0"/>
                  </a:spcBef>
                  <a:spcAft>
                    <a:spcPts val="900"/>
                  </a:spcAft>
                  <a:buFont typeface="Arial"/>
                  <a:buNone/>
                  <a:defRPr sz="1600" b="1">
                    <a:solidFill>
                      <a:schemeClr val="tx2">
                        <a:lumMod val="50000"/>
                      </a:schemeClr>
                    </a:solidFill>
                  </a:defRPr>
                </a:lvl1pPr>
                <a:lvl2pPr marL="177800" lvl="1" indent="-177800">
                  <a:spcBef>
                    <a:spcPts val="0"/>
                  </a:spcBef>
                  <a:spcAft>
                    <a:spcPts val="900"/>
                  </a:spcAft>
                  <a:buFont typeface="Arial"/>
                  <a:buChar char="–"/>
                  <a:defRPr sz="1200">
                    <a:solidFill>
                      <a:schemeClr val="tx2">
                        <a:lumMod val="50000"/>
                      </a:schemeClr>
                    </a:solidFill>
                  </a:defRPr>
                </a:lvl2pPr>
                <a:lvl3pPr marL="1143000" indent="-228600">
                  <a:spcBef>
                    <a:spcPct val="20000"/>
                  </a:spcBef>
                  <a:buFont typeface="Arial"/>
                  <a:buChar char="•"/>
                  <a:defRPr>
                    <a:solidFill>
                      <a:schemeClr val="bg2"/>
                    </a:solidFill>
                  </a:defRPr>
                </a:lvl3pPr>
                <a:lvl4pPr marL="1600200" indent="-228600">
                  <a:spcBef>
                    <a:spcPct val="20000"/>
                  </a:spcBef>
                  <a:buFont typeface="Arial"/>
                  <a:buChar char="–"/>
                  <a:defRPr sz="1600">
                    <a:solidFill>
                      <a:schemeClr val="bg2"/>
                    </a:solidFill>
                  </a:defRPr>
                </a:lvl4pPr>
                <a:lvl5pPr marL="2057400" indent="-228600">
                  <a:spcBef>
                    <a:spcPct val="20000"/>
                  </a:spcBef>
                  <a:buFont typeface="Arial"/>
                  <a:buChar char="»"/>
                  <a:defRPr sz="1400">
                    <a:solidFill>
                      <a:schemeClr val="bg2"/>
                    </a:solidFill>
                  </a:defRPr>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VM sprawl</a:t>
                </a:r>
              </a:p>
              <a:p>
                <a:pPr marL="181356" lvl="1" indent="-181356" defTabSz="932688">
                  <a:spcBef>
                    <a:spcPts val="204"/>
                  </a:spcBef>
                  <a:spcAft>
                    <a:spcPts val="0"/>
                  </a:spcAft>
                  <a:buFont typeface="Arial" pitchFamily="34" charset="0"/>
                  <a:buChar char="•"/>
                  <a:defRPr/>
                </a:pPr>
                <a:r>
                  <a:rPr lang="en-US" sz="1400" kern="0" dirty="0">
                    <a:solidFill>
                      <a:srgbClr val="5A5A5A"/>
                    </a:solidFill>
                    <a:latin typeface="Segoe UI" pitchFamily="34" charset="0"/>
                    <a:ea typeface="Segoe UI" pitchFamily="34" charset="0"/>
                    <a:cs typeface="Segoe UI" pitchFamily="34" charset="0"/>
                  </a:rPr>
                  <a:t>VM archives</a:t>
                </a:r>
              </a:p>
            </p:txBody>
          </p:sp>
        </p:grpSp>
      </p:grpSp>
      <p:grpSp>
        <p:nvGrpSpPr>
          <p:cNvPr id="9" name="Group 8"/>
          <p:cNvGrpSpPr/>
          <p:nvPr/>
        </p:nvGrpSpPr>
        <p:grpSpPr>
          <a:xfrm>
            <a:off x="3350745" y="4945062"/>
            <a:ext cx="1921193" cy="783266"/>
            <a:chOff x="3350745" y="4945062"/>
            <a:chExt cx="1921193" cy="783266"/>
          </a:xfrm>
        </p:grpSpPr>
        <p:sp>
          <p:nvSpPr>
            <p:cNvPr id="40" name="Rounded Rectangle 39"/>
            <p:cNvSpPr/>
            <p:nvPr/>
          </p:nvSpPr>
          <p:spPr bwMode="auto">
            <a:xfrm>
              <a:off x="3408766" y="4945062"/>
              <a:ext cx="1842553" cy="768237"/>
            </a:xfrm>
            <a:prstGeom prst="roundRect">
              <a:avLst>
                <a:gd name="adj" fmla="val 833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endParaRPr>
            </a:p>
          </p:txBody>
        </p:sp>
        <p:sp>
          <p:nvSpPr>
            <p:cNvPr id="41" name="Rectangle 11"/>
            <p:cNvSpPr>
              <a:spLocks noChangeArrowheads="1"/>
            </p:cNvSpPr>
            <p:nvPr/>
          </p:nvSpPr>
          <p:spPr bwMode="auto">
            <a:xfrm>
              <a:off x="3350745" y="4989664"/>
              <a:ext cx="1921193" cy="738664"/>
            </a:xfrm>
            <a:prstGeom prst="rect">
              <a:avLst/>
            </a:prstGeom>
            <a:noFill/>
            <a:ln w="9525">
              <a:noFill/>
              <a:miter lim="800000"/>
              <a:headEnd/>
              <a:tailEnd/>
            </a:ln>
          </p:spPr>
          <p:txBody>
            <a:bodyPr wrap="squar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effectLst/>
                  <a:uLnTx/>
                  <a:uFillTx/>
                </a:rPr>
                <a:t>However, most I/O happens to the “Working Set” data</a:t>
              </a:r>
            </a:p>
          </p:txBody>
        </p:sp>
      </p:grpSp>
    </p:spTree>
    <p:extLst>
      <p:ext uri="{BB962C8B-B14F-4D97-AF65-F5344CB8AC3E}">
        <p14:creationId xmlns:p14="http://schemas.microsoft.com/office/powerpoint/2010/main" val="15907422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1000"/>
                                        <p:tgtEl>
                                          <p:spTgt spid="8"/>
                                        </p:tgtEl>
                                      </p:cBhvr>
                                    </p:animEffect>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96" y="68262"/>
            <a:ext cx="11313737" cy="1176901"/>
          </a:xfrm>
        </p:spPr>
        <p:txBody>
          <a:bodyPr/>
          <a:lstStyle/>
          <a:p>
            <a:r>
              <a:rPr lang="en-US" sz="4800" dirty="0" smtClean="0"/>
              <a:t>StorSimple Solution Operation</a:t>
            </a:r>
            <a:endParaRPr lang="en-US" sz="6000" i="1" dirty="0"/>
          </a:p>
        </p:txBody>
      </p:sp>
      <p:grpSp>
        <p:nvGrpSpPr>
          <p:cNvPr id="23" name="Group 22"/>
          <p:cNvGrpSpPr/>
          <p:nvPr/>
        </p:nvGrpSpPr>
        <p:grpSpPr>
          <a:xfrm>
            <a:off x="7441659" y="2385747"/>
            <a:ext cx="3890946" cy="1169445"/>
            <a:chOff x="5471529" y="2239066"/>
            <a:chExt cx="3058451" cy="1146619"/>
          </a:xfrm>
        </p:grpSpPr>
        <p:pic>
          <p:nvPicPr>
            <p:cNvPr id="8" name="Picture 7" descr="rest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529" y="2239066"/>
              <a:ext cx="1146619" cy="1146619"/>
            </a:xfrm>
            <a:prstGeom prst="rect">
              <a:avLst/>
            </a:prstGeom>
          </p:spPr>
        </p:pic>
        <p:sp>
          <p:nvSpPr>
            <p:cNvPr id="12" name="TextBox 11"/>
            <p:cNvSpPr txBox="1"/>
            <p:nvPr/>
          </p:nvSpPr>
          <p:spPr>
            <a:xfrm>
              <a:off x="6905725" y="2522786"/>
              <a:ext cx="1624255" cy="663892"/>
            </a:xfrm>
            <a:prstGeom prst="rect">
              <a:avLst/>
            </a:prstGeom>
            <a:noFill/>
          </p:spPr>
          <p:txBody>
            <a:bodyPr wrap="square" rtlCol="0">
              <a:spAutoFit/>
            </a:bodyPr>
            <a:lstStyle/>
            <a:p>
              <a:pPr algn="ctr"/>
              <a:r>
                <a:rPr lang="en-US" sz="2000" b="1" dirty="0"/>
                <a:t>SSD </a:t>
              </a:r>
              <a:r>
                <a:rPr lang="en-US" dirty="0" smtClean="0"/>
                <a:t>Deduplicated</a:t>
              </a:r>
              <a:endParaRPr lang="en-US" sz="2000" dirty="0"/>
            </a:p>
          </p:txBody>
        </p:sp>
      </p:grpSp>
      <p:grpSp>
        <p:nvGrpSpPr>
          <p:cNvPr id="24" name="Group 23"/>
          <p:cNvGrpSpPr/>
          <p:nvPr/>
        </p:nvGrpSpPr>
        <p:grpSpPr>
          <a:xfrm>
            <a:off x="7441661" y="3492338"/>
            <a:ext cx="4028201" cy="1169445"/>
            <a:chOff x="5471529" y="3324057"/>
            <a:chExt cx="3166339" cy="1146619"/>
          </a:xfrm>
        </p:grpSpPr>
        <p:pic>
          <p:nvPicPr>
            <p:cNvPr id="9" name="Picture 8" descr="resto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1529" y="3324057"/>
              <a:ext cx="1146619" cy="1146619"/>
            </a:xfrm>
            <a:prstGeom prst="rect">
              <a:avLst/>
            </a:prstGeom>
          </p:spPr>
        </p:pic>
        <p:sp>
          <p:nvSpPr>
            <p:cNvPr id="18" name="TextBox 17"/>
            <p:cNvSpPr txBox="1"/>
            <p:nvPr/>
          </p:nvSpPr>
          <p:spPr>
            <a:xfrm>
              <a:off x="6726035" y="3410480"/>
              <a:ext cx="1911833" cy="954107"/>
            </a:xfrm>
            <a:prstGeom prst="rect">
              <a:avLst/>
            </a:prstGeom>
            <a:noFill/>
          </p:spPr>
          <p:txBody>
            <a:bodyPr wrap="square" rtlCol="0">
              <a:spAutoFit/>
            </a:bodyPr>
            <a:lstStyle/>
            <a:p>
              <a:pPr algn="ctr"/>
              <a:r>
                <a:rPr lang="en-US" sz="2000" b="1" dirty="0"/>
                <a:t>SAS</a:t>
              </a:r>
            </a:p>
            <a:p>
              <a:pPr algn="ctr"/>
              <a:r>
                <a:rPr lang="en-US" dirty="0" smtClean="0"/>
                <a:t>Deduplicated</a:t>
              </a:r>
            </a:p>
            <a:p>
              <a:pPr algn="ctr"/>
              <a:r>
                <a:rPr lang="en-US" dirty="0" smtClean="0"/>
                <a:t>Compressed</a:t>
              </a:r>
            </a:p>
          </p:txBody>
        </p:sp>
      </p:grpSp>
      <p:sp>
        <p:nvSpPr>
          <p:cNvPr id="21" name="TextBox 20"/>
          <p:cNvSpPr txBox="1"/>
          <p:nvPr/>
        </p:nvSpPr>
        <p:spPr>
          <a:xfrm>
            <a:off x="9169142" y="5150535"/>
            <a:ext cx="2432224" cy="1349785"/>
          </a:xfrm>
          <a:prstGeom prst="rect">
            <a:avLst/>
          </a:prstGeom>
          <a:noFill/>
        </p:spPr>
        <p:txBody>
          <a:bodyPr wrap="square" rtlCol="0">
            <a:spAutoFit/>
          </a:bodyPr>
          <a:lstStyle/>
          <a:p>
            <a:pPr algn="ctr"/>
            <a:r>
              <a:rPr lang="en-US" sz="2000" b="1" dirty="0"/>
              <a:t>Cloud</a:t>
            </a:r>
          </a:p>
          <a:p>
            <a:pPr algn="ctr"/>
            <a:r>
              <a:rPr lang="en-US" sz="2000" dirty="0"/>
              <a:t>Deduplicated</a:t>
            </a:r>
          </a:p>
          <a:p>
            <a:pPr algn="ctr"/>
            <a:r>
              <a:rPr lang="en-US" sz="2000" dirty="0"/>
              <a:t>Compressed</a:t>
            </a:r>
          </a:p>
          <a:p>
            <a:pPr algn="ctr"/>
            <a:r>
              <a:rPr lang="en-US" sz="2000" dirty="0"/>
              <a:t>Encrypted</a:t>
            </a:r>
          </a:p>
        </p:txBody>
      </p:sp>
      <p:grpSp>
        <p:nvGrpSpPr>
          <p:cNvPr id="28" name="Group 27"/>
          <p:cNvGrpSpPr/>
          <p:nvPr/>
        </p:nvGrpSpPr>
        <p:grpSpPr>
          <a:xfrm>
            <a:off x="7441660" y="1253101"/>
            <a:ext cx="4034377" cy="1169445"/>
            <a:chOff x="5471529" y="1128528"/>
            <a:chExt cx="3171194" cy="1146619"/>
          </a:xfrm>
        </p:grpSpPr>
        <p:sp>
          <p:nvSpPr>
            <p:cNvPr id="11" name="TextBox 10"/>
            <p:cNvSpPr txBox="1"/>
            <p:nvPr/>
          </p:nvSpPr>
          <p:spPr>
            <a:xfrm>
              <a:off x="6730890" y="1372170"/>
              <a:ext cx="1911833" cy="677108"/>
            </a:xfrm>
            <a:prstGeom prst="rect">
              <a:avLst/>
            </a:prstGeom>
            <a:noFill/>
          </p:spPr>
          <p:txBody>
            <a:bodyPr wrap="square" rtlCol="0">
              <a:spAutoFit/>
            </a:bodyPr>
            <a:lstStyle/>
            <a:p>
              <a:pPr algn="ctr"/>
              <a:r>
                <a:rPr lang="en-US" sz="2000" b="1" dirty="0"/>
                <a:t>SSD</a:t>
              </a:r>
            </a:p>
            <a:p>
              <a:pPr algn="ctr"/>
              <a:r>
                <a:rPr lang="en-US" dirty="0" smtClean="0"/>
                <a:t>Linear Tier</a:t>
              </a:r>
              <a:endParaRPr lang="en-US" dirty="0"/>
            </a:p>
          </p:txBody>
        </p:sp>
        <p:pic>
          <p:nvPicPr>
            <p:cNvPr id="27" name="Picture 26" descr="product_product_stora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1529" y="1128528"/>
              <a:ext cx="1146619" cy="1146619"/>
            </a:xfrm>
            <a:prstGeom prst="rect">
              <a:avLst/>
            </a:prstGeom>
          </p:spPr>
        </p:pic>
      </p:grpSp>
      <p:grpSp>
        <p:nvGrpSpPr>
          <p:cNvPr id="17" name="Group 16"/>
          <p:cNvGrpSpPr/>
          <p:nvPr/>
        </p:nvGrpSpPr>
        <p:grpSpPr>
          <a:xfrm>
            <a:off x="1077528" y="1375329"/>
            <a:ext cx="714129" cy="912203"/>
            <a:chOff x="792259" y="1273772"/>
            <a:chExt cx="525068" cy="894399"/>
          </a:xfrm>
        </p:grpSpPr>
        <p:pic>
          <p:nvPicPr>
            <p:cNvPr id="97" name="Picture 96"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2259" y="1273772"/>
              <a:ext cx="525068" cy="525069"/>
            </a:xfrm>
            <a:prstGeom prst="rect">
              <a:avLst/>
            </a:prstGeom>
          </p:spPr>
        </p:pic>
        <p:sp>
          <p:nvSpPr>
            <p:cNvPr id="3" name="TextBox 2"/>
            <p:cNvSpPr txBox="1"/>
            <p:nvPr/>
          </p:nvSpPr>
          <p:spPr>
            <a:xfrm>
              <a:off x="792259" y="1798839"/>
              <a:ext cx="525068" cy="369332"/>
            </a:xfrm>
            <a:prstGeom prst="rect">
              <a:avLst/>
            </a:prstGeom>
            <a:noFill/>
          </p:spPr>
          <p:txBody>
            <a:bodyPr wrap="square" rtlCol="0">
              <a:spAutoFit/>
            </a:bodyPr>
            <a:lstStyle/>
            <a:p>
              <a:pPr algn="ctr"/>
              <a:r>
                <a:rPr lang="en-US" dirty="0" smtClean="0"/>
                <a:t>A</a:t>
              </a:r>
              <a:endParaRPr lang="en-US" dirty="0"/>
            </a:p>
          </p:txBody>
        </p:sp>
      </p:grpSp>
      <p:grpSp>
        <p:nvGrpSpPr>
          <p:cNvPr id="16" name="Group 15"/>
          <p:cNvGrpSpPr/>
          <p:nvPr/>
        </p:nvGrpSpPr>
        <p:grpSpPr>
          <a:xfrm>
            <a:off x="1791657" y="1375329"/>
            <a:ext cx="714129" cy="912205"/>
            <a:chOff x="1317327" y="1273771"/>
            <a:chExt cx="525068" cy="894400"/>
          </a:xfrm>
        </p:grpSpPr>
        <p:pic>
          <p:nvPicPr>
            <p:cNvPr id="95" name="Picture 94"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7327" y="1273771"/>
              <a:ext cx="525068" cy="525068"/>
            </a:xfrm>
            <a:prstGeom prst="rect">
              <a:avLst/>
            </a:prstGeom>
          </p:spPr>
        </p:pic>
        <p:sp>
          <p:nvSpPr>
            <p:cNvPr id="38" name="TextBox 37"/>
            <p:cNvSpPr txBox="1"/>
            <p:nvPr/>
          </p:nvSpPr>
          <p:spPr>
            <a:xfrm>
              <a:off x="1317327" y="1798839"/>
              <a:ext cx="525068" cy="369332"/>
            </a:xfrm>
            <a:prstGeom prst="rect">
              <a:avLst/>
            </a:prstGeom>
            <a:noFill/>
          </p:spPr>
          <p:txBody>
            <a:bodyPr wrap="square" rtlCol="0">
              <a:spAutoFit/>
            </a:bodyPr>
            <a:lstStyle/>
            <a:p>
              <a:pPr algn="ctr"/>
              <a:r>
                <a:rPr lang="en-US" dirty="0"/>
                <a:t>B</a:t>
              </a:r>
            </a:p>
          </p:txBody>
        </p:sp>
      </p:grpSp>
      <p:grpSp>
        <p:nvGrpSpPr>
          <p:cNvPr id="14" name="Group 13"/>
          <p:cNvGrpSpPr/>
          <p:nvPr/>
        </p:nvGrpSpPr>
        <p:grpSpPr>
          <a:xfrm>
            <a:off x="2505786" y="1375329"/>
            <a:ext cx="714129" cy="912205"/>
            <a:chOff x="1842395" y="1273771"/>
            <a:chExt cx="525068" cy="894400"/>
          </a:xfrm>
        </p:grpSpPr>
        <p:pic>
          <p:nvPicPr>
            <p:cNvPr id="34" name="Picture 33"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2395" y="1273771"/>
              <a:ext cx="525068" cy="525068"/>
            </a:xfrm>
            <a:prstGeom prst="rect">
              <a:avLst/>
            </a:prstGeom>
          </p:spPr>
        </p:pic>
        <p:sp>
          <p:nvSpPr>
            <p:cNvPr id="39" name="TextBox 38"/>
            <p:cNvSpPr txBox="1"/>
            <p:nvPr/>
          </p:nvSpPr>
          <p:spPr>
            <a:xfrm>
              <a:off x="1842395" y="1798839"/>
              <a:ext cx="525068" cy="369332"/>
            </a:xfrm>
            <a:prstGeom prst="rect">
              <a:avLst/>
            </a:prstGeom>
            <a:noFill/>
          </p:spPr>
          <p:txBody>
            <a:bodyPr wrap="square" rtlCol="0">
              <a:spAutoFit/>
            </a:bodyPr>
            <a:lstStyle/>
            <a:p>
              <a:pPr algn="ctr"/>
              <a:r>
                <a:rPr lang="en-US" dirty="0" smtClean="0"/>
                <a:t>C</a:t>
              </a:r>
              <a:endParaRPr lang="en-US" dirty="0"/>
            </a:p>
          </p:txBody>
        </p:sp>
      </p:grpSp>
      <p:grpSp>
        <p:nvGrpSpPr>
          <p:cNvPr id="13" name="Group 12"/>
          <p:cNvGrpSpPr/>
          <p:nvPr/>
        </p:nvGrpSpPr>
        <p:grpSpPr>
          <a:xfrm>
            <a:off x="3219914" y="1375329"/>
            <a:ext cx="714129" cy="920091"/>
            <a:chOff x="2367463" y="1273771"/>
            <a:chExt cx="525068" cy="902132"/>
          </a:xfrm>
        </p:grpSpPr>
        <p:pic>
          <p:nvPicPr>
            <p:cNvPr id="33" name="Picture 32"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463" y="1273771"/>
              <a:ext cx="525068" cy="525068"/>
            </a:xfrm>
            <a:prstGeom prst="rect">
              <a:avLst/>
            </a:prstGeom>
          </p:spPr>
        </p:pic>
        <p:sp>
          <p:nvSpPr>
            <p:cNvPr id="41" name="TextBox 40"/>
            <p:cNvSpPr txBox="1"/>
            <p:nvPr/>
          </p:nvSpPr>
          <p:spPr>
            <a:xfrm>
              <a:off x="2367463" y="1806571"/>
              <a:ext cx="525068" cy="369332"/>
            </a:xfrm>
            <a:prstGeom prst="rect">
              <a:avLst/>
            </a:prstGeom>
            <a:noFill/>
          </p:spPr>
          <p:txBody>
            <a:bodyPr wrap="square" rtlCol="0">
              <a:spAutoFit/>
            </a:bodyPr>
            <a:lstStyle/>
            <a:p>
              <a:pPr algn="ctr"/>
              <a:r>
                <a:rPr lang="en-US" dirty="0" smtClean="0"/>
                <a:t>A</a:t>
              </a:r>
              <a:endParaRPr lang="en-US" dirty="0"/>
            </a:p>
          </p:txBody>
        </p:sp>
      </p:grpSp>
      <p:grpSp>
        <p:nvGrpSpPr>
          <p:cNvPr id="10" name="Group 9"/>
          <p:cNvGrpSpPr/>
          <p:nvPr/>
        </p:nvGrpSpPr>
        <p:grpSpPr>
          <a:xfrm>
            <a:off x="3934044" y="1375329"/>
            <a:ext cx="714129" cy="912205"/>
            <a:chOff x="2892531" y="1273771"/>
            <a:chExt cx="525068" cy="894400"/>
          </a:xfrm>
        </p:grpSpPr>
        <p:pic>
          <p:nvPicPr>
            <p:cNvPr id="35" name="Picture 34"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2531" y="1273771"/>
              <a:ext cx="525068" cy="525068"/>
            </a:xfrm>
            <a:prstGeom prst="rect">
              <a:avLst/>
            </a:prstGeom>
          </p:spPr>
        </p:pic>
        <p:sp>
          <p:nvSpPr>
            <p:cNvPr id="42" name="TextBox 41"/>
            <p:cNvSpPr txBox="1"/>
            <p:nvPr/>
          </p:nvSpPr>
          <p:spPr>
            <a:xfrm>
              <a:off x="2892531" y="1798839"/>
              <a:ext cx="525068" cy="369332"/>
            </a:xfrm>
            <a:prstGeom prst="rect">
              <a:avLst/>
            </a:prstGeom>
            <a:noFill/>
          </p:spPr>
          <p:txBody>
            <a:bodyPr wrap="square" rtlCol="0">
              <a:spAutoFit/>
            </a:bodyPr>
            <a:lstStyle/>
            <a:p>
              <a:pPr algn="ctr"/>
              <a:r>
                <a:rPr lang="en-US" dirty="0" smtClean="0"/>
                <a:t>B</a:t>
              </a:r>
              <a:endParaRPr lang="en-US" dirty="0"/>
            </a:p>
          </p:txBody>
        </p:sp>
      </p:grpSp>
      <p:grpSp>
        <p:nvGrpSpPr>
          <p:cNvPr id="7" name="Group 6"/>
          <p:cNvGrpSpPr/>
          <p:nvPr/>
        </p:nvGrpSpPr>
        <p:grpSpPr>
          <a:xfrm>
            <a:off x="4643450" y="1375330"/>
            <a:ext cx="718852" cy="921975"/>
            <a:chOff x="3414126" y="1273771"/>
            <a:chExt cx="528541" cy="903979"/>
          </a:xfrm>
        </p:grpSpPr>
        <p:pic>
          <p:nvPicPr>
            <p:cNvPr id="36" name="Picture 35"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7599" y="1273771"/>
              <a:ext cx="525068" cy="525068"/>
            </a:xfrm>
            <a:prstGeom prst="rect">
              <a:avLst/>
            </a:prstGeom>
          </p:spPr>
        </p:pic>
        <p:sp>
          <p:nvSpPr>
            <p:cNvPr id="43" name="TextBox 42"/>
            <p:cNvSpPr txBox="1"/>
            <p:nvPr/>
          </p:nvSpPr>
          <p:spPr>
            <a:xfrm>
              <a:off x="3414126" y="1808418"/>
              <a:ext cx="525068" cy="369332"/>
            </a:xfrm>
            <a:prstGeom prst="rect">
              <a:avLst/>
            </a:prstGeom>
            <a:noFill/>
          </p:spPr>
          <p:txBody>
            <a:bodyPr wrap="square" rtlCol="0">
              <a:spAutoFit/>
            </a:bodyPr>
            <a:lstStyle/>
            <a:p>
              <a:pPr algn="ctr"/>
              <a:r>
                <a:rPr lang="en-US" dirty="0" smtClean="0"/>
                <a:t>D</a:t>
              </a:r>
              <a:endParaRPr lang="en-US" dirty="0"/>
            </a:p>
          </p:txBody>
        </p:sp>
      </p:grpSp>
      <p:grpSp>
        <p:nvGrpSpPr>
          <p:cNvPr id="6" name="Group 5"/>
          <p:cNvGrpSpPr/>
          <p:nvPr/>
        </p:nvGrpSpPr>
        <p:grpSpPr>
          <a:xfrm>
            <a:off x="5362301" y="1375330"/>
            <a:ext cx="714129" cy="921975"/>
            <a:chOff x="3942667" y="1273771"/>
            <a:chExt cx="525068" cy="903979"/>
          </a:xfrm>
        </p:grpSpPr>
        <p:pic>
          <p:nvPicPr>
            <p:cNvPr id="32" name="Picture 31"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2667" y="1273771"/>
              <a:ext cx="525068" cy="525068"/>
            </a:xfrm>
            <a:prstGeom prst="rect">
              <a:avLst/>
            </a:prstGeom>
          </p:spPr>
        </p:pic>
        <p:sp>
          <p:nvSpPr>
            <p:cNvPr id="44" name="TextBox 43"/>
            <p:cNvSpPr txBox="1"/>
            <p:nvPr/>
          </p:nvSpPr>
          <p:spPr>
            <a:xfrm>
              <a:off x="3942667" y="1808418"/>
              <a:ext cx="525068" cy="369332"/>
            </a:xfrm>
            <a:prstGeom prst="rect">
              <a:avLst/>
            </a:prstGeom>
            <a:noFill/>
          </p:spPr>
          <p:txBody>
            <a:bodyPr wrap="square" rtlCol="0">
              <a:spAutoFit/>
            </a:bodyPr>
            <a:lstStyle/>
            <a:p>
              <a:pPr algn="ctr"/>
              <a:r>
                <a:rPr lang="en-US" dirty="0" smtClean="0"/>
                <a:t>E</a:t>
              </a:r>
              <a:endParaRPr lang="en-US" dirty="0"/>
            </a:p>
          </p:txBody>
        </p:sp>
      </p:grpSp>
      <p:grpSp>
        <p:nvGrpSpPr>
          <p:cNvPr id="20" name="Group 19"/>
          <p:cNvGrpSpPr/>
          <p:nvPr/>
        </p:nvGrpSpPr>
        <p:grpSpPr>
          <a:xfrm>
            <a:off x="2505786" y="3586225"/>
            <a:ext cx="714129" cy="917665"/>
            <a:chOff x="1842395" y="3602385"/>
            <a:chExt cx="525068" cy="899753"/>
          </a:xfrm>
        </p:grpSpPr>
        <p:pic>
          <p:nvPicPr>
            <p:cNvPr id="101" name="Picture 100" descr="cube_light_blu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2395" y="3602385"/>
              <a:ext cx="525068" cy="525068"/>
            </a:xfrm>
            <a:prstGeom prst="rect">
              <a:avLst/>
            </a:prstGeom>
          </p:spPr>
        </p:pic>
        <p:sp>
          <p:nvSpPr>
            <p:cNvPr id="81" name="TextBox 80"/>
            <p:cNvSpPr txBox="1"/>
            <p:nvPr/>
          </p:nvSpPr>
          <p:spPr>
            <a:xfrm>
              <a:off x="1842395" y="4132806"/>
              <a:ext cx="525068" cy="369332"/>
            </a:xfrm>
            <a:prstGeom prst="rect">
              <a:avLst/>
            </a:prstGeom>
            <a:noFill/>
          </p:spPr>
          <p:txBody>
            <a:bodyPr wrap="square" rtlCol="0">
              <a:spAutoFit/>
            </a:bodyPr>
            <a:lstStyle/>
            <a:p>
              <a:pPr algn="ctr"/>
              <a:r>
                <a:rPr lang="en-US" dirty="0" smtClean="0"/>
                <a:t>C</a:t>
              </a:r>
              <a:endParaRPr lang="en-US" dirty="0"/>
            </a:p>
          </p:txBody>
        </p:sp>
      </p:grpSp>
      <p:grpSp>
        <p:nvGrpSpPr>
          <p:cNvPr id="19" name="Group 18"/>
          <p:cNvGrpSpPr/>
          <p:nvPr/>
        </p:nvGrpSpPr>
        <p:grpSpPr>
          <a:xfrm>
            <a:off x="4643449" y="3586224"/>
            <a:ext cx="714129" cy="927434"/>
            <a:chOff x="3414126" y="3602385"/>
            <a:chExt cx="525068" cy="909332"/>
          </a:xfrm>
        </p:grpSpPr>
        <p:pic>
          <p:nvPicPr>
            <p:cNvPr id="116" name="Picture 115" descr="cube_light_blu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4126" y="3602385"/>
              <a:ext cx="525068" cy="525068"/>
            </a:xfrm>
            <a:prstGeom prst="rect">
              <a:avLst/>
            </a:prstGeom>
          </p:spPr>
        </p:pic>
        <p:sp>
          <p:nvSpPr>
            <p:cNvPr id="84" name="TextBox 83"/>
            <p:cNvSpPr txBox="1"/>
            <p:nvPr/>
          </p:nvSpPr>
          <p:spPr>
            <a:xfrm>
              <a:off x="3414126" y="4142385"/>
              <a:ext cx="525068" cy="369332"/>
            </a:xfrm>
            <a:prstGeom prst="rect">
              <a:avLst/>
            </a:prstGeom>
            <a:noFill/>
          </p:spPr>
          <p:txBody>
            <a:bodyPr wrap="square" rtlCol="0">
              <a:spAutoFit/>
            </a:bodyPr>
            <a:lstStyle/>
            <a:p>
              <a:pPr algn="ctr"/>
              <a:r>
                <a:rPr lang="en-US" dirty="0" smtClean="0"/>
                <a:t>D</a:t>
              </a:r>
              <a:endParaRPr lang="en-US" dirty="0"/>
            </a:p>
          </p:txBody>
        </p:sp>
      </p:grpSp>
      <p:grpSp>
        <p:nvGrpSpPr>
          <p:cNvPr id="5" name="Group 4"/>
          <p:cNvGrpSpPr/>
          <p:nvPr/>
        </p:nvGrpSpPr>
        <p:grpSpPr>
          <a:xfrm>
            <a:off x="5362301" y="3586177"/>
            <a:ext cx="714129" cy="927482"/>
            <a:chOff x="3942667" y="3602338"/>
            <a:chExt cx="525068" cy="909379"/>
          </a:xfrm>
        </p:grpSpPr>
        <p:pic>
          <p:nvPicPr>
            <p:cNvPr id="115" name="Picture 114" descr="cube_light_blue.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2667" y="3602338"/>
              <a:ext cx="525068" cy="525068"/>
            </a:xfrm>
            <a:prstGeom prst="rect">
              <a:avLst/>
            </a:prstGeom>
          </p:spPr>
        </p:pic>
        <p:sp>
          <p:nvSpPr>
            <p:cNvPr id="87" name="TextBox 86"/>
            <p:cNvSpPr txBox="1"/>
            <p:nvPr/>
          </p:nvSpPr>
          <p:spPr>
            <a:xfrm>
              <a:off x="3942667" y="4142385"/>
              <a:ext cx="525068" cy="369332"/>
            </a:xfrm>
            <a:prstGeom prst="rect">
              <a:avLst/>
            </a:prstGeom>
            <a:noFill/>
          </p:spPr>
          <p:txBody>
            <a:bodyPr wrap="square" rtlCol="0">
              <a:spAutoFit/>
            </a:bodyPr>
            <a:lstStyle/>
            <a:p>
              <a:pPr algn="ctr"/>
              <a:r>
                <a:rPr lang="en-US" dirty="0" smtClean="0"/>
                <a:t>E</a:t>
              </a:r>
              <a:endParaRPr lang="en-US" dirty="0"/>
            </a:p>
          </p:txBody>
        </p:sp>
      </p:grpSp>
      <p:grpSp>
        <p:nvGrpSpPr>
          <p:cNvPr id="26" name="Group 25"/>
          <p:cNvGrpSpPr/>
          <p:nvPr/>
        </p:nvGrpSpPr>
        <p:grpSpPr>
          <a:xfrm>
            <a:off x="4648173" y="5508666"/>
            <a:ext cx="714129" cy="969029"/>
            <a:chOff x="3417599" y="5326429"/>
            <a:chExt cx="525068" cy="950115"/>
          </a:xfrm>
        </p:grpSpPr>
        <p:pic>
          <p:nvPicPr>
            <p:cNvPr id="113" name="Picture 112" descr="cube_blu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7599" y="5326429"/>
              <a:ext cx="525068" cy="525068"/>
            </a:xfrm>
            <a:prstGeom prst="rect">
              <a:avLst/>
            </a:prstGeom>
          </p:spPr>
        </p:pic>
        <p:sp>
          <p:nvSpPr>
            <p:cNvPr id="88" name="TextBox 87"/>
            <p:cNvSpPr txBox="1"/>
            <p:nvPr/>
          </p:nvSpPr>
          <p:spPr>
            <a:xfrm>
              <a:off x="3417599" y="5907212"/>
              <a:ext cx="525068" cy="369332"/>
            </a:xfrm>
            <a:prstGeom prst="rect">
              <a:avLst/>
            </a:prstGeom>
            <a:noFill/>
          </p:spPr>
          <p:txBody>
            <a:bodyPr wrap="square" rtlCol="0">
              <a:spAutoFit/>
            </a:bodyPr>
            <a:lstStyle/>
            <a:p>
              <a:pPr algn="ctr"/>
              <a:r>
                <a:rPr lang="en-US" dirty="0" smtClean="0"/>
                <a:t>D</a:t>
              </a:r>
              <a:endParaRPr lang="en-US" dirty="0"/>
            </a:p>
          </p:txBody>
        </p:sp>
      </p:grpSp>
      <p:grpSp>
        <p:nvGrpSpPr>
          <p:cNvPr id="22" name="Group 21"/>
          <p:cNvGrpSpPr/>
          <p:nvPr/>
        </p:nvGrpSpPr>
        <p:grpSpPr>
          <a:xfrm>
            <a:off x="5362302" y="5508666"/>
            <a:ext cx="718852" cy="969029"/>
            <a:chOff x="3942667" y="5326429"/>
            <a:chExt cx="528541" cy="950115"/>
          </a:xfrm>
        </p:grpSpPr>
        <p:pic>
          <p:nvPicPr>
            <p:cNvPr id="93" name="Picture 92" descr="cube_blue.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2667" y="5326429"/>
              <a:ext cx="525068" cy="525068"/>
            </a:xfrm>
            <a:prstGeom prst="rect">
              <a:avLst/>
            </a:prstGeom>
          </p:spPr>
        </p:pic>
        <p:sp>
          <p:nvSpPr>
            <p:cNvPr id="89" name="TextBox 88"/>
            <p:cNvSpPr txBox="1"/>
            <p:nvPr/>
          </p:nvSpPr>
          <p:spPr>
            <a:xfrm>
              <a:off x="3946140" y="5907212"/>
              <a:ext cx="525068" cy="369332"/>
            </a:xfrm>
            <a:prstGeom prst="rect">
              <a:avLst/>
            </a:prstGeom>
            <a:noFill/>
          </p:spPr>
          <p:txBody>
            <a:bodyPr wrap="square" rtlCol="0">
              <a:spAutoFit/>
            </a:bodyPr>
            <a:lstStyle/>
            <a:p>
              <a:pPr algn="ctr"/>
              <a:r>
                <a:rPr lang="en-US" dirty="0" smtClean="0"/>
                <a:t>E</a:t>
              </a:r>
              <a:endParaRPr lang="en-US" dirty="0"/>
            </a:p>
          </p:txBody>
        </p:sp>
      </p:grpSp>
      <p:cxnSp>
        <p:nvCxnSpPr>
          <p:cNvPr id="31" name="Straight Connector 30"/>
          <p:cNvCxnSpPr/>
          <p:nvPr/>
        </p:nvCxnSpPr>
        <p:spPr bwMode="auto">
          <a:xfrm>
            <a:off x="932735" y="2354262"/>
            <a:ext cx="6508924" cy="0"/>
          </a:xfrm>
          <a:prstGeom prst="line">
            <a:avLst/>
          </a:prstGeom>
          <a:solidFill>
            <a:schemeClr val="accent1"/>
          </a:solidFill>
          <a:ln w="19050" cap="flat" cmpd="sng" algn="ctr">
            <a:gradFill>
              <a:gsLst>
                <a:gs pos="0">
                  <a:schemeClr val="bg2"/>
                </a:gs>
                <a:gs pos="100000">
                  <a:schemeClr val="tx1"/>
                </a:gs>
              </a:gsLst>
              <a:lin ang="5400000" scaled="0"/>
            </a:gradFill>
            <a:prstDash val="solid"/>
            <a:round/>
            <a:headEnd type="none" w="med" len="med"/>
            <a:tailEnd type="none" w="med" len="lg"/>
          </a:ln>
          <a:effectLst/>
        </p:spPr>
      </p:cxnSp>
      <p:grpSp>
        <p:nvGrpSpPr>
          <p:cNvPr id="96" name="Group 95"/>
          <p:cNvGrpSpPr/>
          <p:nvPr/>
        </p:nvGrpSpPr>
        <p:grpSpPr>
          <a:xfrm>
            <a:off x="5467038" y="2512338"/>
            <a:ext cx="714129" cy="921975"/>
            <a:chOff x="3942667" y="1273771"/>
            <a:chExt cx="525068" cy="903979"/>
          </a:xfrm>
        </p:grpSpPr>
        <p:pic>
          <p:nvPicPr>
            <p:cNvPr id="98" name="Picture 97" descr="cube_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2667" y="1273771"/>
              <a:ext cx="525068" cy="525068"/>
            </a:xfrm>
            <a:prstGeom prst="rect">
              <a:avLst/>
            </a:prstGeom>
          </p:spPr>
        </p:pic>
        <p:sp>
          <p:nvSpPr>
            <p:cNvPr id="99" name="TextBox 98"/>
            <p:cNvSpPr txBox="1"/>
            <p:nvPr/>
          </p:nvSpPr>
          <p:spPr>
            <a:xfrm>
              <a:off x="3942667" y="1808418"/>
              <a:ext cx="525068" cy="369332"/>
            </a:xfrm>
            <a:prstGeom prst="rect">
              <a:avLst/>
            </a:prstGeom>
            <a:noFill/>
          </p:spPr>
          <p:txBody>
            <a:bodyPr wrap="square" rtlCol="0">
              <a:spAutoFit/>
            </a:bodyPr>
            <a:lstStyle/>
            <a:p>
              <a:pPr algn="ctr"/>
              <a:r>
                <a:rPr lang="en-US" dirty="0" smtClean="0"/>
                <a:t>E</a:t>
              </a:r>
              <a:endParaRPr lang="en-US" dirty="0"/>
            </a:p>
          </p:txBody>
        </p:sp>
      </p:grpSp>
      <p:cxnSp>
        <p:nvCxnSpPr>
          <p:cNvPr id="66" name="Straight Connector 65"/>
          <p:cNvCxnSpPr/>
          <p:nvPr/>
        </p:nvCxnSpPr>
        <p:spPr bwMode="auto">
          <a:xfrm>
            <a:off x="932737" y="3471168"/>
            <a:ext cx="6508924" cy="0"/>
          </a:xfrm>
          <a:prstGeom prst="line">
            <a:avLst/>
          </a:prstGeom>
          <a:solidFill>
            <a:schemeClr val="accent1"/>
          </a:solidFill>
          <a:ln w="19050" cap="flat" cmpd="sng" algn="ctr">
            <a:gradFill>
              <a:gsLst>
                <a:gs pos="0">
                  <a:schemeClr val="bg2"/>
                </a:gs>
                <a:gs pos="100000">
                  <a:schemeClr val="tx1"/>
                </a:gs>
              </a:gsLst>
              <a:lin ang="5400000" scaled="0"/>
            </a:gradFill>
            <a:prstDash val="solid"/>
            <a:round/>
            <a:headEnd type="none" w="med" len="med"/>
            <a:tailEnd type="none" w="med" len="lg"/>
          </a:ln>
          <a:effectLst/>
        </p:spPr>
      </p:cxnSp>
      <p:cxnSp>
        <p:nvCxnSpPr>
          <p:cNvPr id="67" name="Straight Connector 66"/>
          <p:cNvCxnSpPr/>
          <p:nvPr/>
        </p:nvCxnSpPr>
        <p:spPr bwMode="auto">
          <a:xfrm>
            <a:off x="932735" y="4553582"/>
            <a:ext cx="6508924" cy="0"/>
          </a:xfrm>
          <a:prstGeom prst="line">
            <a:avLst/>
          </a:prstGeom>
          <a:solidFill>
            <a:schemeClr val="accent1"/>
          </a:solidFill>
          <a:ln w="19050" cap="flat" cmpd="sng" algn="ctr">
            <a:gradFill>
              <a:gsLst>
                <a:gs pos="0">
                  <a:schemeClr val="bg2"/>
                </a:gs>
                <a:gs pos="100000">
                  <a:schemeClr val="tx1"/>
                </a:gs>
              </a:gsLst>
              <a:lin ang="5400000" scaled="0"/>
            </a:gradFill>
            <a:prstDash val="solid"/>
            <a:round/>
            <a:headEnd type="none" w="med" len="med"/>
            <a:tailEnd type="none" w="med" len="lg"/>
          </a:ln>
          <a:effectLst/>
        </p:spPr>
      </p:cxnSp>
      <p:cxnSp>
        <p:nvCxnSpPr>
          <p:cNvPr id="69" name="Straight Connector 68"/>
          <p:cNvCxnSpPr/>
          <p:nvPr/>
        </p:nvCxnSpPr>
        <p:spPr bwMode="auto">
          <a:xfrm>
            <a:off x="984395" y="5341365"/>
            <a:ext cx="6508924" cy="0"/>
          </a:xfrm>
          <a:prstGeom prst="line">
            <a:avLst/>
          </a:prstGeom>
          <a:solidFill>
            <a:schemeClr val="accent1"/>
          </a:solidFill>
          <a:ln w="19050" cap="flat" cmpd="sng" algn="ctr">
            <a:gradFill>
              <a:gsLst>
                <a:gs pos="0">
                  <a:schemeClr val="bg2"/>
                </a:gs>
                <a:gs pos="100000">
                  <a:schemeClr val="tx1"/>
                </a:gs>
              </a:gsLst>
              <a:lin ang="5400000" scaled="0"/>
            </a:gradFill>
            <a:prstDash val="solid"/>
            <a:round/>
            <a:headEnd type="none" w="med" len="med"/>
            <a:tailEnd type="none" w="med" len="lg"/>
          </a:ln>
          <a:effectLst/>
        </p:spPr>
      </p:cxnSp>
      <p:grpSp>
        <p:nvGrpSpPr>
          <p:cNvPr id="63" name="Group 62"/>
          <p:cNvGrpSpPr/>
          <p:nvPr/>
        </p:nvGrpSpPr>
        <p:grpSpPr>
          <a:xfrm>
            <a:off x="7215504" y="5128451"/>
            <a:ext cx="1935886" cy="1362390"/>
            <a:chOff x="1005715" y="4789655"/>
            <a:chExt cx="1775620" cy="1305337"/>
          </a:xfrm>
        </p:grpSpPr>
        <p:grpSp>
          <p:nvGrpSpPr>
            <p:cNvPr id="64" name="Group 84"/>
            <p:cNvGrpSpPr>
              <a:grpSpLocks noChangeAspect="1"/>
            </p:cNvGrpSpPr>
            <p:nvPr/>
          </p:nvGrpSpPr>
          <p:grpSpPr bwMode="auto">
            <a:xfrm>
              <a:off x="1005715" y="4789655"/>
              <a:ext cx="1775620" cy="1305337"/>
              <a:chOff x="8541941" y="3449516"/>
              <a:chExt cx="1375787" cy="1091894"/>
            </a:xfrm>
          </p:grpSpPr>
          <p:pic>
            <p:nvPicPr>
              <p:cNvPr id="68" name="Picture 85" descr="Cloud-Lr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41941" y="3449516"/>
                <a:ext cx="1375787" cy="109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86" descr="CloudStorageService-Grp-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75034" y="3905441"/>
                <a:ext cx="386259" cy="3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87" descr="CloudStorageService-Grp-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172751" y="4052300"/>
                <a:ext cx="386259" cy="3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5" name="Picture 2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19691" y="5010392"/>
              <a:ext cx="1347667" cy="32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2" name="Straight Arrow Connector 71"/>
          <p:cNvCxnSpPr/>
          <p:nvPr/>
        </p:nvCxnSpPr>
        <p:spPr bwMode="auto">
          <a:xfrm rot="16200000">
            <a:off x="7962012" y="4864226"/>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1303050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0-#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0-#ppt_w/2"/>
                                          </p:val>
                                        </p:tav>
                                        <p:tav tm="100000">
                                          <p:val>
                                            <p:strVal val="#ppt_x"/>
                                          </p:val>
                                        </p:tav>
                                      </p:tavLst>
                                    </p:anim>
                                    <p:anim calcmode="lin" valueType="num">
                                      <p:cBhvr additive="base">
                                        <p:cTn id="23" dur="1000" fill="hold"/>
                                        <p:tgtEl>
                                          <p:spTgt spid="13"/>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000" fill="hold"/>
                                        <p:tgtEl>
                                          <p:spTgt spid="10"/>
                                        </p:tgtEl>
                                        <p:attrNameLst>
                                          <p:attrName>ppt_x</p:attrName>
                                        </p:attrNameLst>
                                      </p:cBhvr>
                                      <p:tavLst>
                                        <p:tav tm="0">
                                          <p:val>
                                            <p:strVal val="0-#ppt_w/2"/>
                                          </p:val>
                                        </p:tav>
                                        <p:tav tm="100000">
                                          <p:val>
                                            <p:strVal val="#ppt_x"/>
                                          </p:val>
                                        </p:tav>
                                      </p:tavLst>
                                    </p:anim>
                                    <p:anim calcmode="lin" valueType="num">
                                      <p:cBhvr additive="base">
                                        <p:cTn id="28" dur="10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000" fill="hold"/>
                                        <p:tgtEl>
                                          <p:spTgt spid="7"/>
                                        </p:tgtEl>
                                        <p:attrNameLst>
                                          <p:attrName>ppt_x</p:attrName>
                                        </p:attrNameLst>
                                      </p:cBhvr>
                                      <p:tavLst>
                                        <p:tav tm="0">
                                          <p:val>
                                            <p:strVal val="0-#ppt_w/2"/>
                                          </p:val>
                                        </p:tav>
                                        <p:tav tm="100000">
                                          <p:val>
                                            <p:strVal val="#ppt_x"/>
                                          </p:val>
                                        </p:tav>
                                      </p:tavLst>
                                    </p:anim>
                                    <p:anim calcmode="lin" valueType="num">
                                      <p:cBhvr additive="base">
                                        <p:cTn id="33" dur="10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6000"/>
                            </p:stCondLst>
                            <p:childTnLst>
                              <p:par>
                                <p:cTn id="35" presetID="2" presetClass="entr" presetSubtype="8"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22222E-6 4.07407E-6 L 0.00069 0.16713 " pathEditMode="relative" rAng="0" ptsTypes="AA">
                                      <p:cBhvr>
                                        <p:cTn id="42" dur="2000" fill="hold"/>
                                        <p:tgtEl>
                                          <p:spTgt spid="17"/>
                                        </p:tgtEl>
                                        <p:attrNameLst>
                                          <p:attrName>ppt_x</p:attrName>
                                          <p:attrName>ppt_y</p:attrName>
                                        </p:attrNameLst>
                                      </p:cBhvr>
                                      <p:rCtr x="35" y="8356"/>
                                    </p:animMotion>
                                  </p:childTnLst>
                                </p:cTn>
                              </p:par>
                            </p:childTnLst>
                          </p:cTn>
                        </p:par>
                        <p:par>
                          <p:cTn id="43" fill="hold">
                            <p:stCondLst>
                              <p:cond delay="2000"/>
                            </p:stCondLst>
                            <p:childTnLst>
                              <p:par>
                                <p:cTn id="44" presetID="42" presetClass="path" presetSubtype="0" accel="50000" decel="50000" fill="hold" nodeType="afterEffect">
                                  <p:stCondLst>
                                    <p:cond delay="0"/>
                                  </p:stCondLst>
                                  <p:childTnLst>
                                    <p:animMotion origin="layout" path="M -3.05556E-6 4.07407E-6 L 0.00139 0.16689 " pathEditMode="relative" rAng="0" ptsTypes="AA">
                                      <p:cBhvr>
                                        <p:cTn id="45" dur="1000" fill="hold"/>
                                        <p:tgtEl>
                                          <p:spTgt spid="16"/>
                                        </p:tgtEl>
                                        <p:attrNameLst>
                                          <p:attrName>ppt_x</p:attrName>
                                          <p:attrName>ppt_y</p:attrName>
                                        </p:attrNameLst>
                                      </p:cBhvr>
                                      <p:rCtr x="69" y="8333"/>
                                    </p:animMotion>
                                  </p:childTnLst>
                                </p:cTn>
                              </p:par>
                            </p:childTnLst>
                          </p:cTn>
                        </p:par>
                        <p:par>
                          <p:cTn id="46" fill="hold">
                            <p:stCondLst>
                              <p:cond delay="3000"/>
                            </p:stCondLst>
                            <p:childTnLst>
                              <p:par>
                                <p:cTn id="47" presetID="42" presetClass="path" presetSubtype="0" accel="50000" decel="50000" fill="hold" nodeType="afterEffect">
                                  <p:stCondLst>
                                    <p:cond delay="0"/>
                                  </p:stCondLst>
                                  <p:childTnLst>
                                    <p:animMotion origin="layout" path="M 1.66667E-6 4.07407E-6 L 0.00139 0.16713 " pathEditMode="relative" rAng="0" ptsTypes="AA">
                                      <p:cBhvr>
                                        <p:cTn id="48" dur="1000" fill="hold"/>
                                        <p:tgtEl>
                                          <p:spTgt spid="14"/>
                                        </p:tgtEl>
                                        <p:attrNameLst>
                                          <p:attrName>ppt_x</p:attrName>
                                          <p:attrName>ppt_y</p:attrName>
                                        </p:attrNameLst>
                                      </p:cBhvr>
                                      <p:rCtr x="69" y="8356"/>
                                    </p:animMotion>
                                  </p:childTnLst>
                                </p:cTn>
                              </p:par>
                            </p:childTnLst>
                          </p:cTn>
                        </p:par>
                        <p:par>
                          <p:cTn id="49" fill="hold">
                            <p:stCondLst>
                              <p:cond delay="4000"/>
                            </p:stCondLst>
                            <p:childTnLst>
                              <p:par>
                                <p:cTn id="50" presetID="1" presetClass="exit" presetSubtype="0" fill="hold" nodeType="afterEffect">
                                  <p:stCondLst>
                                    <p:cond delay="0"/>
                                  </p:stCondLst>
                                  <p:childTnLst>
                                    <p:set>
                                      <p:cBhvr>
                                        <p:cTn id="51" dur="1" fill="hold">
                                          <p:stCondLst>
                                            <p:cond delay="0"/>
                                          </p:stCondLst>
                                        </p:cTn>
                                        <p:tgtEl>
                                          <p:spTgt spid="13"/>
                                        </p:tgtEl>
                                        <p:attrNameLst>
                                          <p:attrName>style.visibility</p:attrName>
                                        </p:attrNameLst>
                                      </p:cBhvr>
                                      <p:to>
                                        <p:strVal val="hidden"/>
                                      </p:to>
                                    </p:set>
                                  </p:childTnLst>
                                </p:cTn>
                              </p:par>
                            </p:childTnLst>
                          </p:cTn>
                        </p:par>
                        <p:par>
                          <p:cTn id="52" fill="hold">
                            <p:stCondLst>
                              <p:cond delay="4000"/>
                            </p:stCondLst>
                            <p:childTnLst>
                              <p:par>
                                <p:cTn id="53" presetID="1" presetClass="exit" presetSubtype="0" fill="hold" nodeType="afterEffect">
                                  <p:stCondLst>
                                    <p:cond delay="0"/>
                                  </p:stCondLst>
                                  <p:childTnLst>
                                    <p:set>
                                      <p:cBhvr>
                                        <p:cTn id="54" dur="1" fill="hold">
                                          <p:stCondLst>
                                            <p:cond delay="0"/>
                                          </p:stCondLst>
                                        </p:cTn>
                                        <p:tgtEl>
                                          <p:spTgt spid="10"/>
                                        </p:tgtEl>
                                        <p:attrNameLst>
                                          <p:attrName>style.visibility</p:attrName>
                                        </p:attrNameLst>
                                      </p:cBhvr>
                                      <p:to>
                                        <p:strVal val="hidden"/>
                                      </p:to>
                                    </p:set>
                                  </p:childTnLst>
                                </p:cTn>
                              </p:par>
                            </p:childTnLst>
                          </p:cTn>
                        </p:par>
                        <p:par>
                          <p:cTn id="55" fill="hold">
                            <p:stCondLst>
                              <p:cond delay="4000"/>
                            </p:stCondLst>
                            <p:childTnLst>
                              <p:par>
                                <p:cTn id="56" presetID="42" presetClass="path" presetSubtype="0" accel="50000" decel="50000" fill="hold" nodeType="afterEffect">
                                  <p:stCondLst>
                                    <p:cond delay="0"/>
                                  </p:stCondLst>
                                  <p:childTnLst>
                                    <p:animMotion origin="layout" path="M 3.05556E-6 -3.7037E-7 L 0.00139 0.16644 " pathEditMode="relative" rAng="0" ptsTypes="AA">
                                      <p:cBhvr>
                                        <p:cTn id="57" dur="1000" fill="hold"/>
                                        <p:tgtEl>
                                          <p:spTgt spid="7"/>
                                        </p:tgtEl>
                                        <p:attrNameLst>
                                          <p:attrName>ppt_x</p:attrName>
                                          <p:attrName>ppt_y</p:attrName>
                                        </p:attrNameLst>
                                      </p:cBhvr>
                                      <p:rCtr x="69" y="8310"/>
                                    </p:animMotion>
                                  </p:childTnLst>
                                </p:cTn>
                              </p:par>
                            </p:childTnLst>
                          </p:cTn>
                        </p:par>
                        <p:par>
                          <p:cTn id="58" fill="hold">
                            <p:stCondLst>
                              <p:cond delay="5000"/>
                            </p:stCondLst>
                            <p:childTnLst>
                              <p:par>
                                <p:cTn id="59" presetID="42" presetClass="path" presetSubtype="0" accel="50000" decel="50000" fill="hold" nodeType="afterEffect">
                                  <p:stCondLst>
                                    <p:cond delay="0"/>
                                  </p:stCondLst>
                                  <p:childTnLst>
                                    <p:animMotion origin="layout" path="M 4.16667E-6 -3.7037E-7 L 4.16667E-6 0.16644 " pathEditMode="relative" rAng="0" ptsTypes="AA">
                                      <p:cBhvr>
                                        <p:cTn id="60" dur="1000" fill="hold"/>
                                        <p:tgtEl>
                                          <p:spTgt spid="6"/>
                                        </p:tgtEl>
                                        <p:attrNameLst>
                                          <p:attrName>ppt_x</p:attrName>
                                          <p:attrName>ppt_y</p:attrName>
                                        </p:attrNameLst>
                                      </p:cBhvr>
                                      <p:rCtr x="0" y="8310"/>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139 0.16713 L 0.00156 0.32222 " pathEditMode="relative" rAng="0" ptsTypes="AA">
                                      <p:cBhvr>
                                        <p:cTn id="64" dur="2000" fill="hold"/>
                                        <p:tgtEl>
                                          <p:spTgt spid="14"/>
                                        </p:tgtEl>
                                        <p:attrNameLst>
                                          <p:attrName>ppt_x</p:attrName>
                                          <p:attrName>ppt_y</p:attrName>
                                        </p:attrNameLst>
                                      </p:cBhvr>
                                      <p:rCtr x="0" y="7755"/>
                                    </p:animMotion>
                                  </p:childTnLst>
                                </p:cTn>
                              </p:par>
                            </p:childTnLst>
                          </p:cTn>
                        </p:par>
                        <p:par>
                          <p:cTn id="65" fill="hold">
                            <p:stCondLst>
                              <p:cond delay="2000"/>
                            </p:stCondLst>
                            <p:childTnLst>
                              <p:par>
                                <p:cTn id="66" presetID="1" presetClass="exit" presetSubtype="0" fill="hold" nodeType="afterEffect">
                                  <p:stCondLst>
                                    <p:cond delay="0"/>
                                  </p:stCondLst>
                                  <p:childTnLst>
                                    <p:set>
                                      <p:cBhvr>
                                        <p:cTn id="67" dur="1" fill="hold">
                                          <p:stCondLst>
                                            <p:cond delay="0"/>
                                          </p:stCondLst>
                                        </p:cTn>
                                        <p:tgtEl>
                                          <p:spTgt spid="14"/>
                                        </p:tgtEl>
                                        <p:attrNameLst>
                                          <p:attrName>style.visibility</p:attrName>
                                        </p:attrNameLst>
                                      </p:cBhvr>
                                      <p:to>
                                        <p:strVal val="hidden"/>
                                      </p:to>
                                    </p:set>
                                  </p:childTnLst>
                                </p:cTn>
                              </p:par>
                            </p:childTnLst>
                          </p:cTn>
                        </p:par>
                        <p:par>
                          <p:cTn id="68" fill="hold">
                            <p:stCondLst>
                              <p:cond delay="2000"/>
                            </p:stCondLst>
                            <p:childTnLst>
                              <p:par>
                                <p:cTn id="69" presetID="9" presetClass="entr" presetSubtype="0" fill="hold"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dissolve">
                                      <p:cBhvr>
                                        <p:cTn id="71" dur="1000"/>
                                        <p:tgtEl>
                                          <p:spTgt spid="20"/>
                                        </p:tgtEl>
                                      </p:cBhvr>
                                    </p:animEffect>
                                  </p:childTnLst>
                                </p:cTn>
                              </p:par>
                            </p:childTnLst>
                          </p:cTn>
                        </p:par>
                        <p:par>
                          <p:cTn id="72" fill="hold">
                            <p:stCondLst>
                              <p:cond delay="3000"/>
                            </p:stCondLst>
                            <p:childTnLst>
                              <p:par>
                                <p:cTn id="73" presetID="42" presetClass="path" presetSubtype="0" accel="50000" decel="50000" fill="hold" nodeType="afterEffect">
                                  <p:stCondLst>
                                    <p:cond delay="0"/>
                                  </p:stCondLst>
                                  <p:childTnLst>
                                    <p:animMotion origin="layout" path="M 0.00139 0.16644 L 0.00052 0.32176 " pathEditMode="relative" rAng="0" ptsTypes="AA">
                                      <p:cBhvr>
                                        <p:cTn id="74" dur="1000" fill="hold"/>
                                        <p:tgtEl>
                                          <p:spTgt spid="7"/>
                                        </p:tgtEl>
                                        <p:attrNameLst>
                                          <p:attrName>ppt_x</p:attrName>
                                          <p:attrName>ppt_y</p:attrName>
                                        </p:attrNameLst>
                                      </p:cBhvr>
                                      <p:rCtr x="-52" y="7755"/>
                                    </p:animMotion>
                                  </p:childTnLst>
                                </p:cTn>
                              </p:par>
                            </p:childTnLst>
                          </p:cTn>
                        </p:par>
                        <p:par>
                          <p:cTn id="75" fill="hold">
                            <p:stCondLst>
                              <p:cond delay="4000"/>
                            </p:stCondLst>
                            <p:childTnLst>
                              <p:par>
                                <p:cTn id="76" presetID="1" presetClass="exit" presetSubtype="0" fill="hold" nodeType="afterEffect">
                                  <p:stCondLst>
                                    <p:cond delay="0"/>
                                  </p:stCondLst>
                                  <p:childTnLst>
                                    <p:set>
                                      <p:cBhvr>
                                        <p:cTn id="77" dur="1" fill="hold">
                                          <p:stCondLst>
                                            <p:cond delay="0"/>
                                          </p:stCondLst>
                                        </p:cTn>
                                        <p:tgtEl>
                                          <p:spTgt spid="7"/>
                                        </p:tgtEl>
                                        <p:attrNameLst>
                                          <p:attrName>style.visibility</p:attrName>
                                        </p:attrNameLst>
                                      </p:cBhvr>
                                      <p:to>
                                        <p:strVal val="hidden"/>
                                      </p:to>
                                    </p:set>
                                  </p:childTnLst>
                                </p:cTn>
                              </p:par>
                            </p:childTnLst>
                          </p:cTn>
                        </p:par>
                        <p:par>
                          <p:cTn id="78" fill="hold">
                            <p:stCondLst>
                              <p:cond delay="4000"/>
                            </p:stCondLst>
                            <p:childTnLst>
                              <p:par>
                                <p:cTn id="79" presetID="9" presetClass="entr" presetSubtype="0" fill="hold" nodeType="after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dissolve">
                                      <p:cBhvr>
                                        <p:cTn id="81" dur="1000"/>
                                        <p:tgtEl>
                                          <p:spTgt spid="19"/>
                                        </p:tgtEl>
                                      </p:cBhvr>
                                    </p:animEffect>
                                  </p:childTnLst>
                                </p:cTn>
                              </p:par>
                            </p:childTnLst>
                          </p:cTn>
                        </p:par>
                        <p:par>
                          <p:cTn id="82" fill="hold">
                            <p:stCondLst>
                              <p:cond delay="5000"/>
                            </p:stCondLst>
                            <p:childTnLst>
                              <p:par>
                                <p:cTn id="83" presetID="42" presetClass="path" presetSubtype="0" accel="50000" decel="50000" fill="hold" nodeType="afterEffect">
                                  <p:stCondLst>
                                    <p:cond delay="0"/>
                                  </p:stCondLst>
                                  <p:childTnLst>
                                    <p:animMotion origin="layout" path="M 4.16667E-6 0.16644 L 4.16667E-6 0.33333 " pathEditMode="relative" rAng="0" ptsTypes="AA">
                                      <p:cBhvr>
                                        <p:cTn id="84" dur="1000" fill="hold"/>
                                        <p:tgtEl>
                                          <p:spTgt spid="6"/>
                                        </p:tgtEl>
                                        <p:attrNameLst>
                                          <p:attrName>ppt_x</p:attrName>
                                          <p:attrName>ppt_y</p:attrName>
                                        </p:attrNameLst>
                                      </p:cBhvr>
                                      <p:rCtr x="0" y="8333"/>
                                    </p:animMotion>
                                  </p:childTnLst>
                                </p:cTn>
                              </p:par>
                            </p:childTnLst>
                          </p:cTn>
                        </p:par>
                        <p:par>
                          <p:cTn id="85" fill="hold">
                            <p:stCondLst>
                              <p:cond delay="6000"/>
                            </p:stCondLst>
                            <p:childTnLst>
                              <p:par>
                                <p:cTn id="86" presetID="1" presetClass="exit" presetSubtype="0" fill="hold" nodeType="afterEffect">
                                  <p:stCondLst>
                                    <p:cond delay="0"/>
                                  </p:stCondLst>
                                  <p:childTnLst>
                                    <p:set>
                                      <p:cBhvr>
                                        <p:cTn id="87" dur="1" fill="hold">
                                          <p:stCondLst>
                                            <p:cond delay="0"/>
                                          </p:stCondLst>
                                        </p:cTn>
                                        <p:tgtEl>
                                          <p:spTgt spid="6"/>
                                        </p:tgtEl>
                                        <p:attrNameLst>
                                          <p:attrName>style.visibility</p:attrName>
                                        </p:attrNameLst>
                                      </p:cBhvr>
                                      <p:to>
                                        <p:strVal val="hidden"/>
                                      </p:to>
                                    </p:set>
                                  </p:childTnLst>
                                </p:cTn>
                              </p:par>
                            </p:childTnLst>
                          </p:cTn>
                        </p:par>
                        <p:par>
                          <p:cTn id="88" fill="hold">
                            <p:stCondLst>
                              <p:cond delay="6000"/>
                            </p:stCondLst>
                            <p:childTnLst>
                              <p:par>
                                <p:cTn id="89" presetID="9" presetClass="entr" presetSubtype="0" fill="hold"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dissolve">
                                      <p:cBhvr>
                                        <p:cTn id="91" dur="1000"/>
                                        <p:tgtEl>
                                          <p:spTgt spid="5"/>
                                        </p:tgtEl>
                                      </p:cBhvr>
                                    </p:animEffect>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069 0.00533 L 0.00191 0.28125 " pathEditMode="relative" rAng="0" ptsTypes="AA">
                                      <p:cBhvr>
                                        <p:cTn id="95" dur="1000" fill="hold"/>
                                        <p:tgtEl>
                                          <p:spTgt spid="19"/>
                                        </p:tgtEl>
                                        <p:attrNameLst>
                                          <p:attrName>ppt_x</p:attrName>
                                          <p:attrName>ppt_y</p:attrName>
                                        </p:attrNameLst>
                                      </p:cBhvr>
                                      <p:rCtr x="52" y="13796"/>
                                    </p:animMotion>
                                  </p:childTnLst>
                                </p:cTn>
                              </p:par>
                            </p:childTnLst>
                          </p:cTn>
                        </p:par>
                        <p:par>
                          <p:cTn id="96" fill="hold">
                            <p:stCondLst>
                              <p:cond delay="1000"/>
                            </p:stCondLst>
                            <p:childTnLst>
                              <p:par>
                                <p:cTn id="97" presetID="1" presetClass="exit" presetSubtype="0" fill="hold" nodeType="afterEffect">
                                  <p:stCondLst>
                                    <p:cond delay="0"/>
                                  </p:stCondLst>
                                  <p:childTnLst>
                                    <p:set>
                                      <p:cBhvr>
                                        <p:cTn id="98" dur="1" fill="hold">
                                          <p:stCondLst>
                                            <p:cond delay="0"/>
                                          </p:stCondLst>
                                        </p:cTn>
                                        <p:tgtEl>
                                          <p:spTgt spid="19"/>
                                        </p:tgtEl>
                                        <p:attrNameLst>
                                          <p:attrName>style.visibility</p:attrName>
                                        </p:attrNameLst>
                                      </p:cBhvr>
                                      <p:to>
                                        <p:strVal val="hidden"/>
                                      </p:to>
                                    </p:set>
                                  </p:childTnLst>
                                </p:cTn>
                              </p:par>
                            </p:childTnLst>
                          </p:cTn>
                        </p:par>
                        <p:par>
                          <p:cTn id="99" fill="hold">
                            <p:stCondLst>
                              <p:cond delay="1000"/>
                            </p:stCondLst>
                            <p:childTnLst>
                              <p:par>
                                <p:cTn id="100" presetID="9" presetClass="entr" presetSubtype="0" fill="hold" nodeType="afterEffect">
                                  <p:stCondLst>
                                    <p:cond delay="0"/>
                                  </p:stCondLst>
                                  <p:childTnLst>
                                    <p:set>
                                      <p:cBhvr>
                                        <p:cTn id="101" dur="1" fill="hold">
                                          <p:stCondLst>
                                            <p:cond delay="0"/>
                                          </p:stCondLst>
                                        </p:cTn>
                                        <p:tgtEl>
                                          <p:spTgt spid="26"/>
                                        </p:tgtEl>
                                        <p:attrNameLst>
                                          <p:attrName>style.visibility</p:attrName>
                                        </p:attrNameLst>
                                      </p:cBhvr>
                                      <p:to>
                                        <p:strVal val="visible"/>
                                      </p:to>
                                    </p:set>
                                    <p:animEffect transition="in" filter="dissolve">
                                      <p:cBhvr>
                                        <p:cTn id="102" dur="1000"/>
                                        <p:tgtEl>
                                          <p:spTgt spid="26"/>
                                        </p:tgtEl>
                                      </p:cBhvr>
                                    </p:animEffect>
                                  </p:childTnLst>
                                </p:cTn>
                              </p:par>
                            </p:childTnLst>
                          </p:cTn>
                        </p:par>
                        <p:par>
                          <p:cTn id="103" fill="hold">
                            <p:stCondLst>
                              <p:cond delay="2000"/>
                            </p:stCondLst>
                            <p:childTnLst>
                              <p:par>
                                <p:cTn id="104" presetID="42" presetClass="path" presetSubtype="0" accel="50000" decel="50000" fill="hold" nodeType="afterEffect">
                                  <p:stCondLst>
                                    <p:cond delay="0"/>
                                  </p:stCondLst>
                                  <p:childTnLst>
                                    <p:animMotion origin="layout" path="M 4.16667E-6 0.0169 L 0.00017 0.29838 " pathEditMode="relative" rAng="0" ptsTypes="AA">
                                      <p:cBhvr>
                                        <p:cTn id="105" dur="1000" fill="hold"/>
                                        <p:tgtEl>
                                          <p:spTgt spid="5"/>
                                        </p:tgtEl>
                                        <p:attrNameLst>
                                          <p:attrName>ppt_x</p:attrName>
                                          <p:attrName>ppt_y</p:attrName>
                                        </p:attrNameLst>
                                      </p:cBhvr>
                                      <p:rCtr x="0" y="14074"/>
                                    </p:animMotion>
                                  </p:childTnLst>
                                </p:cTn>
                              </p:par>
                            </p:childTnLst>
                          </p:cTn>
                        </p:par>
                        <p:par>
                          <p:cTn id="106" fill="hold">
                            <p:stCondLst>
                              <p:cond delay="3000"/>
                            </p:stCondLst>
                            <p:childTnLst>
                              <p:par>
                                <p:cTn id="107" presetID="1" presetClass="exit" presetSubtype="0" fill="hold" nodeType="afterEffect">
                                  <p:stCondLst>
                                    <p:cond delay="0"/>
                                  </p:stCondLst>
                                  <p:childTnLst>
                                    <p:set>
                                      <p:cBhvr>
                                        <p:cTn id="108" dur="1" fill="hold">
                                          <p:stCondLst>
                                            <p:cond delay="0"/>
                                          </p:stCondLst>
                                        </p:cTn>
                                        <p:tgtEl>
                                          <p:spTgt spid="5"/>
                                        </p:tgtEl>
                                        <p:attrNameLst>
                                          <p:attrName>style.visibility</p:attrName>
                                        </p:attrNameLst>
                                      </p:cBhvr>
                                      <p:to>
                                        <p:strVal val="hidden"/>
                                      </p:to>
                                    </p:set>
                                  </p:childTnLst>
                                </p:cTn>
                              </p:par>
                            </p:childTnLst>
                          </p:cTn>
                        </p:par>
                        <p:par>
                          <p:cTn id="109" fill="hold">
                            <p:stCondLst>
                              <p:cond delay="3000"/>
                            </p:stCondLst>
                            <p:childTnLst>
                              <p:par>
                                <p:cTn id="110" presetID="9" presetClass="entr" presetSubtype="0" fill="hold" nodeType="afterEffect">
                                  <p:stCondLst>
                                    <p:cond delay="0"/>
                                  </p:stCondLst>
                                  <p:childTnLst>
                                    <p:set>
                                      <p:cBhvr>
                                        <p:cTn id="111" dur="1" fill="hold">
                                          <p:stCondLst>
                                            <p:cond delay="0"/>
                                          </p:stCondLst>
                                        </p:cTn>
                                        <p:tgtEl>
                                          <p:spTgt spid="22"/>
                                        </p:tgtEl>
                                        <p:attrNameLst>
                                          <p:attrName>style.visibility</p:attrName>
                                        </p:attrNameLst>
                                      </p:cBhvr>
                                      <p:to>
                                        <p:strVal val="visible"/>
                                      </p:to>
                                    </p:set>
                                    <p:animEffect transition="in" filter="dissolve">
                                      <p:cBhvr>
                                        <p:cTn id="112" dur="1000"/>
                                        <p:tgtEl>
                                          <p:spTgt spid="22"/>
                                        </p:tgtEl>
                                      </p:cBhvr>
                                    </p:animEffect>
                                  </p:childTnLst>
                                </p:cTn>
                              </p:par>
                            </p:childTnLst>
                          </p:cTn>
                        </p:par>
                      </p:childTnLst>
                    </p:cTn>
                  </p:par>
                  <p:par>
                    <p:cTn id="113" fill="hold">
                      <p:stCondLst>
                        <p:cond delay="indefinite"/>
                      </p:stCondLst>
                      <p:childTnLst>
                        <p:par>
                          <p:cTn id="114" fill="hold">
                            <p:stCondLst>
                              <p:cond delay="0"/>
                            </p:stCondLst>
                            <p:childTnLst>
                              <p:par>
                                <p:cTn id="115" presetID="42" presetClass="path" presetSubtype="0" accel="50000" decel="50000" fill="hold" nodeType="clickEffect">
                                  <p:stCondLst>
                                    <p:cond delay="0"/>
                                  </p:stCondLst>
                                  <p:childTnLst>
                                    <p:animMotion origin="layout" path="M -2.77778E-6 4.44444E-6 L -0.00139 -0.43149 " pathEditMode="relative" rAng="0" ptsTypes="AA">
                                      <p:cBhvr>
                                        <p:cTn id="116" dur="2000" fill="hold"/>
                                        <p:tgtEl>
                                          <p:spTgt spid="22"/>
                                        </p:tgtEl>
                                        <p:attrNameLst>
                                          <p:attrName>ppt_x</p:attrName>
                                          <p:attrName>ppt_y</p:attrName>
                                        </p:attrNameLst>
                                      </p:cBhvr>
                                      <p:rCtr x="-69" y="-21574"/>
                                    </p:animMotion>
                                  </p:childTnLst>
                                </p:cTn>
                              </p:par>
                            </p:childTnLst>
                          </p:cTn>
                        </p:par>
                        <p:par>
                          <p:cTn id="117" fill="hold">
                            <p:stCondLst>
                              <p:cond delay="2000"/>
                            </p:stCondLst>
                            <p:childTnLst>
                              <p:par>
                                <p:cTn id="118" presetID="1" presetClass="exit" presetSubtype="0" fill="hold" nodeType="afterEffect">
                                  <p:stCondLst>
                                    <p:cond delay="0"/>
                                  </p:stCondLst>
                                  <p:childTnLst>
                                    <p:set>
                                      <p:cBhvr>
                                        <p:cTn id="119" dur="1" fill="hold">
                                          <p:stCondLst>
                                            <p:cond delay="0"/>
                                          </p:stCondLst>
                                        </p:cTn>
                                        <p:tgtEl>
                                          <p:spTgt spid="22"/>
                                        </p:tgtEl>
                                        <p:attrNameLst>
                                          <p:attrName>style.visibility</p:attrName>
                                        </p:attrNameLst>
                                      </p:cBhvr>
                                      <p:to>
                                        <p:strVal val="hidden"/>
                                      </p:to>
                                    </p:set>
                                  </p:childTnLst>
                                </p:cTn>
                              </p:par>
                            </p:childTnLst>
                          </p:cTn>
                        </p:par>
                        <p:par>
                          <p:cTn id="120" fill="hold">
                            <p:stCondLst>
                              <p:cond delay="2000"/>
                            </p:stCondLst>
                            <p:childTnLst>
                              <p:par>
                                <p:cTn id="121" presetID="9" presetClass="entr" presetSubtype="0" fill="hold" nodeType="afterEffect">
                                  <p:stCondLst>
                                    <p:cond delay="0"/>
                                  </p:stCondLst>
                                  <p:childTnLst>
                                    <p:set>
                                      <p:cBhvr>
                                        <p:cTn id="122" dur="1" fill="hold">
                                          <p:stCondLst>
                                            <p:cond delay="0"/>
                                          </p:stCondLst>
                                        </p:cTn>
                                        <p:tgtEl>
                                          <p:spTgt spid="96"/>
                                        </p:tgtEl>
                                        <p:attrNameLst>
                                          <p:attrName>style.visibility</p:attrName>
                                        </p:attrNameLst>
                                      </p:cBhvr>
                                      <p:to>
                                        <p:strVal val="visible"/>
                                      </p:to>
                                    </p:set>
                                    <p:animEffect transition="in" filter="dissolve">
                                      <p:cBhvr>
                                        <p:cTn id="123"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7166708" y="3602169"/>
            <a:ext cx="3318729" cy="1591579"/>
          </a:xfrm>
          <a:prstGeom prst="rect">
            <a:avLst/>
          </a:prstGeom>
          <a:solidFill>
            <a:schemeClr val="tx1">
              <a:lumMod val="75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3269" tIns="46634" rIns="93269" bIns="46634" rtlCol="0" anchor="ctr">
            <a:prstTxWarp prst="textNoShape">
              <a:avLst/>
            </a:prstTxWarp>
          </a:bodyPr>
          <a:lstStyle/>
          <a:p>
            <a:pPr algn="ctr" defTabSz="466344"/>
            <a:endParaRPr lang="en-US" dirty="0">
              <a:solidFill>
                <a:srgbClr val="5F9632"/>
              </a:solidFill>
            </a:endParaRPr>
          </a:p>
        </p:txBody>
      </p:sp>
      <p:pic>
        <p:nvPicPr>
          <p:cNvPr id="70" name="Picture 81" descr="StorSimple-Applianc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1969" y="4191521"/>
            <a:ext cx="1091298" cy="86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3426188" y="1152031"/>
            <a:ext cx="2899135" cy="2130980"/>
            <a:chOff x="1005715" y="4789655"/>
            <a:chExt cx="1775620" cy="1305337"/>
          </a:xfrm>
        </p:grpSpPr>
        <p:grpSp>
          <p:nvGrpSpPr>
            <p:cNvPr id="44" name="Group 84"/>
            <p:cNvGrpSpPr>
              <a:grpSpLocks noChangeAspect="1"/>
            </p:cNvGrpSpPr>
            <p:nvPr/>
          </p:nvGrpSpPr>
          <p:grpSpPr bwMode="auto">
            <a:xfrm>
              <a:off x="1005715" y="4789655"/>
              <a:ext cx="1775620" cy="1305337"/>
              <a:chOff x="8541941" y="3449516"/>
              <a:chExt cx="1375787" cy="1091894"/>
            </a:xfrm>
          </p:grpSpPr>
          <p:pic>
            <p:nvPicPr>
              <p:cNvPr id="45" name="Picture 85" descr="Cloud-Lr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41941" y="3449516"/>
                <a:ext cx="1375787" cy="109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6" descr="CloudStorageService-Grp-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75034" y="3905441"/>
                <a:ext cx="386259" cy="3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7" descr="CloudStorageService-Grp-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72751" y="4052300"/>
                <a:ext cx="386259" cy="3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 name="Picture 24"/>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219691" y="5010392"/>
              <a:ext cx="1347667" cy="324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274639" y="144462"/>
            <a:ext cx="11889564" cy="917575"/>
          </a:xfrm>
        </p:spPr>
        <p:txBody>
          <a:bodyPr/>
          <a:lstStyle/>
          <a:p>
            <a:r>
              <a:rPr lang="en-US" sz="4800" dirty="0" smtClean="0"/>
              <a:t>Seamless Scalability &amp; Rapid Recovery</a:t>
            </a:r>
            <a:endParaRPr lang="en-US" sz="4800" dirty="0"/>
          </a:p>
        </p:txBody>
      </p:sp>
      <p:sp>
        <p:nvSpPr>
          <p:cNvPr id="6" name="TextBox 5"/>
          <p:cNvSpPr txBox="1"/>
          <p:nvPr/>
        </p:nvSpPr>
        <p:spPr>
          <a:xfrm>
            <a:off x="6308994" y="2041832"/>
            <a:ext cx="1339406" cy="596416"/>
          </a:xfrm>
          <a:prstGeom prst="rect">
            <a:avLst/>
          </a:prstGeom>
          <a:noFill/>
        </p:spPr>
        <p:txBody>
          <a:bodyPr wrap="square" lIns="93269" tIns="46634" rIns="93269" bIns="46634" rtlCol="0" anchor="ctr">
            <a:sp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kern="0" cap="none" spc="0" normalizeH="0" baseline="0">
                <a:ln>
                  <a:noFill/>
                </a:ln>
                <a:solidFill>
                  <a:srgbClr val="5A5A5A"/>
                </a:solidFill>
                <a:effectLst/>
                <a:uLnTx/>
                <a:uFillTx/>
                <a:latin typeface="Segoe UI" pitchFamily="34" charset="0"/>
                <a:ea typeface="Segoe UI" pitchFamily="34" charset="0"/>
                <a:cs typeface="Segoe UI" pitchFamily="34" charset="0"/>
              </a:defRPr>
            </a:lvl1pPr>
          </a:lstStyle>
          <a:p>
            <a:pPr algn="l"/>
            <a:r>
              <a:rPr lang="en-US" dirty="0">
                <a:solidFill>
                  <a:schemeClr val="tx1">
                    <a:lumMod val="85000"/>
                  </a:schemeClr>
                </a:solidFill>
              </a:rPr>
              <a:t>Cloud</a:t>
            </a:r>
          </a:p>
          <a:p>
            <a:pPr algn="l"/>
            <a:r>
              <a:rPr lang="en-US" dirty="0">
                <a:solidFill>
                  <a:schemeClr val="tx1">
                    <a:lumMod val="85000"/>
                  </a:schemeClr>
                </a:solidFill>
              </a:rPr>
              <a:t>Snapshots</a:t>
            </a:r>
          </a:p>
        </p:txBody>
      </p:sp>
      <p:sp>
        <p:nvSpPr>
          <p:cNvPr id="7" name="Rectangle 6"/>
          <p:cNvSpPr/>
          <p:nvPr/>
        </p:nvSpPr>
        <p:spPr>
          <a:xfrm>
            <a:off x="2468737" y="3602169"/>
            <a:ext cx="3318729" cy="1591579"/>
          </a:xfrm>
          <a:prstGeom prst="rect">
            <a:avLst/>
          </a:prstGeom>
          <a:solidFill>
            <a:schemeClr val="tx1">
              <a:lumMod val="75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lIns="93269" tIns="46634" rIns="93269" bIns="46634" rtlCol="0" anchor="ctr">
            <a:prstTxWarp prst="textNoShape">
              <a:avLst/>
            </a:prstTxWarp>
          </a:bodyPr>
          <a:lstStyle/>
          <a:p>
            <a:pPr algn="ctr" defTabSz="466344"/>
            <a:endParaRPr lang="en-US" dirty="0">
              <a:solidFill>
                <a:srgbClr val="5F9632"/>
              </a:solidFill>
            </a:endParaRPr>
          </a:p>
        </p:txBody>
      </p:sp>
      <p:sp>
        <p:nvSpPr>
          <p:cNvPr id="10" name="TextBox 9"/>
          <p:cNvSpPr txBox="1"/>
          <p:nvPr/>
        </p:nvSpPr>
        <p:spPr>
          <a:xfrm>
            <a:off x="2765717" y="5306372"/>
            <a:ext cx="2724768" cy="345294"/>
          </a:xfrm>
          <a:prstGeom prst="rect">
            <a:avLst/>
          </a:prstGeom>
          <a:noFill/>
        </p:spPr>
        <p:txBody>
          <a:bodyPr wrap="square" lIns="93269" tIns="46634" rIns="93269" bIns="46634" rtlCol="0" anchor="ctr">
            <a:spAutoFit/>
          </a:bodyPr>
          <a:lstStyle/>
          <a:p>
            <a:pPr algn="ctr" defTabSz="932688">
              <a:defRPr/>
            </a:pPr>
            <a:r>
              <a:rPr lang="en-US" sz="1600" b="1" kern="0" dirty="0">
                <a:solidFill>
                  <a:schemeClr val="tx1">
                    <a:lumMod val="95000"/>
                  </a:schemeClr>
                </a:solidFill>
                <a:latin typeface="Segoe UI" pitchFamily="34" charset="0"/>
                <a:ea typeface="Segoe UI" pitchFamily="34" charset="0"/>
                <a:cs typeface="Segoe UI" pitchFamily="34" charset="0"/>
              </a:rPr>
              <a:t>Enterprise Data Center 1</a:t>
            </a:r>
          </a:p>
        </p:txBody>
      </p:sp>
      <p:sp>
        <p:nvSpPr>
          <p:cNvPr id="17" name="TextBox 16"/>
          <p:cNvSpPr txBox="1"/>
          <p:nvPr/>
        </p:nvSpPr>
        <p:spPr>
          <a:xfrm>
            <a:off x="7463689" y="5306372"/>
            <a:ext cx="2724768" cy="345294"/>
          </a:xfrm>
          <a:prstGeom prst="rect">
            <a:avLst/>
          </a:prstGeom>
          <a:noFill/>
        </p:spPr>
        <p:txBody>
          <a:bodyPr wrap="square" lIns="93269" tIns="46634" rIns="93269" bIns="46634" rtlCol="0" anchor="ctr">
            <a:spAutoFit/>
          </a:bodyPr>
          <a:lstStyle/>
          <a:p>
            <a:pPr algn="ctr" defTabSz="932688">
              <a:defRPr/>
            </a:pPr>
            <a:r>
              <a:rPr lang="en-US" sz="1600" b="1" kern="0" dirty="0">
                <a:solidFill>
                  <a:schemeClr val="tx1">
                    <a:lumMod val="95000"/>
                  </a:schemeClr>
                </a:solidFill>
                <a:latin typeface="Segoe UI" pitchFamily="34" charset="0"/>
                <a:ea typeface="Segoe UI" pitchFamily="34" charset="0"/>
                <a:cs typeface="Segoe UI" pitchFamily="34" charset="0"/>
              </a:rPr>
              <a:t>Enterprise Data Center 2</a:t>
            </a:r>
          </a:p>
        </p:txBody>
      </p:sp>
      <p:sp>
        <p:nvSpPr>
          <p:cNvPr id="19" name="TextBox 18"/>
          <p:cNvSpPr txBox="1"/>
          <p:nvPr/>
        </p:nvSpPr>
        <p:spPr>
          <a:xfrm>
            <a:off x="2508501" y="5697722"/>
            <a:ext cx="3239199" cy="847540"/>
          </a:xfrm>
          <a:prstGeom prst="rect">
            <a:avLst/>
          </a:prstGeom>
          <a:noFill/>
        </p:spPr>
        <p:txBody>
          <a:bodyPr wrap="square" lIns="93269" tIns="46634" rIns="93269" bIns="46634" rtlCol="0">
            <a:spAutoFit/>
          </a:bodyPr>
          <a:lstStyle/>
          <a:p>
            <a:pPr algn="ctr" defTabSz="932688">
              <a:defRPr/>
            </a:pPr>
            <a:r>
              <a:rPr lang="en-US" sz="1600" kern="0" dirty="0">
                <a:solidFill>
                  <a:schemeClr val="tx1">
                    <a:lumMod val="85000"/>
                  </a:schemeClr>
                </a:solidFill>
                <a:latin typeface="Segoe UI" pitchFamily="34" charset="0"/>
                <a:ea typeface="Segoe UI" pitchFamily="34" charset="0"/>
                <a:cs typeface="Segoe UI" pitchFamily="34" charset="0"/>
              </a:rPr>
              <a:t>Connect many servers to cloud storage and scale data sets </a:t>
            </a:r>
            <a:br>
              <a:rPr lang="en-US" sz="1600" kern="0" dirty="0">
                <a:solidFill>
                  <a:schemeClr val="tx1">
                    <a:lumMod val="85000"/>
                  </a:schemeClr>
                </a:solidFill>
                <a:latin typeface="Segoe UI" pitchFamily="34" charset="0"/>
                <a:ea typeface="Segoe UI" pitchFamily="34" charset="0"/>
                <a:cs typeface="Segoe UI" pitchFamily="34" charset="0"/>
              </a:rPr>
            </a:br>
            <a:r>
              <a:rPr lang="en-US" sz="1600" kern="0" dirty="0">
                <a:solidFill>
                  <a:schemeClr val="tx1">
                    <a:lumMod val="85000"/>
                  </a:schemeClr>
                </a:solidFill>
                <a:latin typeface="Segoe UI" pitchFamily="34" charset="0"/>
                <a:ea typeface="Segoe UI" pitchFamily="34" charset="0"/>
                <a:cs typeface="Segoe UI" pitchFamily="34" charset="0"/>
              </a:rPr>
              <a:t>with StorSimple solution</a:t>
            </a:r>
          </a:p>
        </p:txBody>
      </p:sp>
      <p:sp>
        <p:nvSpPr>
          <p:cNvPr id="20" name="TextBox 19"/>
          <p:cNvSpPr txBox="1"/>
          <p:nvPr/>
        </p:nvSpPr>
        <p:spPr>
          <a:xfrm>
            <a:off x="7236798" y="5697722"/>
            <a:ext cx="3178549" cy="847540"/>
          </a:xfrm>
          <a:prstGeom prst="rect">
            <a:avLst/>
          </a:prstGeom>
          <a:noFill/>
        </p:spPr>
        <p:txBody>
          <a:bodyPr wrap="square" lIns="93269" tIns="46634" rIns="93269" bIns="46634" rtlCol="0">
            <a:spAutoFit/>
          </a:bodyPr>
          <a:lstStyle/>
          <a:p>
            <a:pPr algn="ctr" defTabSz="932688">
              <a:defRPr/>
            </a:pPr>
            <a:r>
              <a:rPr lang="en-US" sz="1600" kern="0" dirty="0">
                <a:solidFill>
                  <a:schemeClr val="tx1">
                    <a:lumMod val="85000"/>
                  </a:schemeClr>
                </a:solidFill>
                <a:latin typeface="Segoe UI" pitchFamily="34" charset="0"/>
                <a:ea typeface="Segoe UI" pitchFamily="34" charset="0"/>
                <a:cs typeface="Segoe UI" pitchFamily="34" charset="0"/>
              </a:rPr>
              <a:t>Rapidly recover to any data center (location independent) via mounting the cloud</a:t>
            </a:r>
          </a:p>
        </p:txBody>
      </p:sp>
      <p:sp>
        <p:nvSpPr>
          <p:cNvPr id="23" name="Freeform 22"/>
          <p:cNvSpPr/>
          <p:nvPr/>
        </p:nvSpPr>
        <p:spPr>
          <a:xfrm>
            <a:off x="4717468" y="2500271"/>
            <a:ext cx="5074846" cy="1960478"/>
          </a:xfrm>
          <a:custGeom>
            <a:avLst/>
            <a:gdLst>
              <a:gd name="connsiteX0" fmla="*/ 0 w 3590925"/>
              <a:gd name="connsiteY0" fmla="*/ 0 h 1409700"/>
              <a:gd name="connsiteX1" fmla="*/ 2552700 w 3590925"/>
              <a:gd name="connsiteY1" fmla="*/ 695325 h 1409700"/>
              <a:gd name="connsiteX2" fmla="*/ 3590925 w 3590925"/>
              <a:gd name="connsiteY2" fmla="*/ 1409700 h 1409700"/>
            </a:gdLst>
            <a:ahLst/>
            <a:cxnLst>
              <a:cxn ang="0">
                <a:pos x="connsiteX0" y="connsiteY0"/>
              </a:cxn>
              <a:cxn ang="0">
                <a:pos x="connsiteX1" y="connsiteY1"/>
              </a:cxn>
              <a:cxn ang="0">
                <a:pos x="connsiteX2" y="connsiteY2"/>
              </a:cxn>
            </a:cxnLst>
            <a:rect l="l" t="t" r="r" b="b"/>
            <a:pathLst>
              <a:path w="3590925" h="1409700">
                <a:moveTo>
                  <a:pt x="0" y="0"/>
                </a:moveTo>
                <a:cubicBezTo>
                  <a:pt x="977106" y="230187"/>
                  <a:pt x="1954213" y="460375"/>
                  <a:pt x="2552700" y="695325"/>
                </a:cubicBezTo>
                <a:cubicBezTo>
                  <a:pt x="3151187" y="930275"/>
                  <a:pt x="3371056" y="1169987"/>
                  <a:pt x="3590925" y="1409700"/>
                </a:cubicBezTo>
              </a:path>
            </a:pathLst>
          </a:custGeom>
          <a:noFill/>
          <a:ln w="38100" cap="flat" cmpd="sng" algn="ctr">
            <a:solidFill>
              <a:srgbClr val="A2C02F">
                <a:shade val="95000"/>
                <a:satMod val="105000"/>
              </a:srgbClr>
            </a:solidFill>
            <a:prstDash val="sysDash"/>
            <a:headEnd type="none" w="med" len="med"/>
            <a:tailEnd type="triangle" w="med" len="med"/>
          </a:ln>
          <a:effectLst>
            <a:outerShdw blurRad="40000" dist="23000" dir="5400000" rotWithShape="0">
              <a:srgbClr val="000000">
                <a:alpha val="35000"/>
              </a:srgbClr>
            </a:outerShdw>
          </a:effectLst>
        </p:spPr>
        <p:txBody>
          <a:bodyPr lIns="93269" tIns="46634" rIns="93269" bIns="46634" rtlCol="0" anchor="ctr"/>
          <a:lstStyle/>
          <a:p>
            <a:pPr algn="ctr" defTabSz="932688">
              <a:defRPr/>
            </a:pPr>
            <a:endParaRPr lang="en-US" sz="2000" kern="0" dirty="0">
              <a:solidFill>
                <a:srgbClr val="A2C02F"/>
              </a:solidFill>
              <a:latin typeface="Arial"/>
            </a:endParaRPr>
          </a:p>
        </p:txBody>
      </p:sp>
      <p:pic>
        <p:nvPicPr>
          <p:cNvPr id="58" name="Picture 81" descr="StorSimple-Applianc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3998" y="4191521"/>
            <a:ext cx="1091298" cy="86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p:nvPr/>
        </p:nvSpPr>
        <p:spPr>
          <a:xfrm>
            <a:off x="2541138" y="3672335"/>
            <a:ext cx="1917225" cy="290346"/>
          </a:xfrm>
          <a:prstGeom prst="rect">
            <a:avLst/>
          </a:prstGeom>
          <a:noFill/>
        </p:spPr>
        <p:txBody>
          <a:bodyPr lIns="69936" tIns="34969" rIns="69936" bIns="34969">
            <a:spAutoFit/>
          </a:bodyPr>
          <a:lstStyle/>
          <a:p>
            <a:pPr defTabSz="699376">
              <a:defRPr/>
            </a:pPr>
            <a:r>
              <a:rPr lang="en-US" sz="1400" kern="0" dirty="0">
                <a:solidFill>
                  <a:srgbClr val="333333"/>
                </a:solidFill>
                <a:latin typeface="Segoe UI"/>
              </a:rPr>
              <a:t>Production Data</a:t>
            </a:r>
          </a:p>
        </p:txBody>
      </p:sp>
      <p:sp>
        <p:nvSpPr>
          <p:cNvPr id="13" name="Freeform 12"/>
          <p:cNvSpPr/>
          <p:nvPr/>
        </p:nvSpPr>
        <p:spPr>
          <a:xfrm rot="1026760">
            <a:off x="4414312" y="2577876"/>
            <a:ext cx="962191" cy="1756946"/>
          </a:xfrm>
          <a:custGeom>
            <a:avLst/>
            <a:gdLst>
              <a:gd name="connsiteX0" fmla="*/ 1296537 w 1296537"/>
              <a:gd name="connsiteY0" fmla="*/ 1247023 h 1247023"/>
              <a:gd name="connsiteX1" fmla="*/ 859809 w 1296537"/>
              <a:gd name="connsiteY1" fmla="*/ 168850 h 1247023"/>
              <a:gd name="connsiteX2" fmla="*/ 0 w 1296537"/>
              <a:gd name="connsiteY2" fmla="*/ 18724 h 1247023"/>
            </a:gdLst>
            <a:ahLst/>
            <a:cxnLst>
              <a:cxn ang="0">
                <a:pos x="connsiteX0" y="connsiteY0"/>
              </a:cxn>
              <a:cxn ang="0">
                <a:pos x="connsiteX1" y="connsiteY1"/>
              </a:cxn>
              <a:cxn ang="0">
                <a:pos x="connsiteX2" y="connsiteY2"/>
              </a:cxn>
            </a:cxnLst>
            <a:rect l="l" t="t" r="r" b="b"/>
            <a:pathLst>
              <a:path w="1296537" h="1247023">
                <a:moveTo>
                  <a:pt x="1296537" y="1247023"/>
                </a:moveTo>
                <a:cubicBezTo>
                  <a:pt x="1186217" y="810294"/>
                  <a:pt x="1075898" y="373566"/>
                  <a:pt x="859809" y="168850"/>
                </a:cubicBezTo>
                <a:cubicBezTo>
                  <a:pt x="643719" y="-35867"/>
                  <a:pt x="321859" y="-8572"/>
                  <a:pt x="0" y="18724"/>
                </a:cubicBezTo>
              </a:path>
            </a:pathLst>
          </a:custGeom>
          <a:noFill/>
          <a:ln w="38100" cap="flat" cmpd="sng" algn="ctr">
            <a:solidFill>
              <a:srgbClr val="A2C02F">
                <a:shade val="95000"/>
                <a:satMod val="105000"/>
              </a:srgbClr>
            </a:solidFill>
            <a:prstDash val="sysDash"/>
            <a:headEnd type="none" w="med" len="med"/>
            <a:tailEnd type="triangle" w="med" len="med"/>
          </a:ln>
          <a:effectLst>
            <a:outerShdw blurRad="40000" dist="23000" dir="5400000" rotWithShape="0">
              <a:srgbClr val="000000">
                <a:alpha val="35000"/>
              </a:srgbClr>
            </a:outerShdw>
          </a:effectLst>
        </p:spPr>
        <p:txBody>
          <a:bodyPr lIns="93269" tIns="46634" rIns="93269" bIns="46634" rtlCol="0" anchor="ctr"/>
          <a:lstStyle/>
          <a:p>
            <a:pPr algn="ctr" defTabSz="932688">
              <a:defRPr/>
            </a:pPr>
            <a:endParaRPr lang="en-US" sz="2000" kern="0" dirty="0">
              <a:solidFill>
                <a:srgbClr val="A2C02F"/>
              </a:solidFill>
              <a:latin typeface="Arial"/>
            </a:endParaRPr>
          </a:p>
        </p:txBody>
      </p:sp>
      <p:sp>
        <p:nvSpPr>
          <p:cNvPr id="41" name="TextBox 40"/>
          <p:cNvSpPr txBox="1"/>
          <p:nvPr/>
        </p:nvSpPr>
        <p:spPr>
          <a:xfrm>
            <a:off x="7254890" y="3672335"/>
            <a:ext cx="1917225" cy="290346"/>
          </a:xfrm>
          <a:prstGeom prst="rect">
            <a:avLst/>
          </a:prstGeom>
          <a:noFill/>
        </p:spPr>
        <p:txBody>
          <a:bodyPr lIns="69936" tIns="34969" rIns="69936" bIns="34969">
            <a:spAutoFit/>
          </a:bodyPr>
          <a:lstStyle/>
          <a:p>
            <a:pPr defTabSz="699376">
              <a:defRPr/>
            </a:pPr>
            <a:r>
              <a:rPr lang="en-US" sz="1400" kern="0" dirty="0">
                <a:solidFill>
                  <a:srgbClr val="333333"/>
                </a:solidFill>
                <a:latin typeface="Segoe UI"/>
              </a:rPr>
              <a:t>Production Data</a:t>
            </a:r>
          </a:p>
        </p:txBody>
      </p:sp>
      <p:grpSp>
        <p:nvGrpSpPr>
          <p:cNvPr id="42" name="Group 41"/>
          <p:cNvGrpSpPr/>
          <p:nvPr/>
        </p:nvGrpSpPr>
        <p:grpSpPr>
          <a:xfrm>
            <a:off x="2776896" y="4116842"/>
            <a:ext cx="1479236" cy="932568"/>
            <a:chOff x="1122755" y="1228612"/>
            <a:chExt cx="1530541" cy="965049"/>
          </a:xfrm>
        </p:grpSpPr>
        <p:pic>
          <p:nvPicPr>
            <p:cNvPr id="43" name="Picture 42" descr="Server-Grp-2.png"/>
            <p:cNvPicPr>
              <a:picLocks noChangeAspect="1"/>
            </p:cNvPicPr>
            <p:nvPr/>
          </p:nvPicPr>
          <p:blipFill>
            <a:blip r:embed="rId8"/>
            <a:stretch>
              <a:fillRect/>
            </a:stretch>
          </p:blipFill>
          <p:spPr>
            <a:xfrm>
              <a:off x="1122755" y="1228612"/>
              <a:ext cx="739346" cy="942463"/>
            </a:xfrm>
            <a:prstGeom prst="rect">
              <a:avLst/>
            </a:prstGeom>
          </p:spPr>
        </p:pic>
        <p:pic>
          <p:nvPicPr>
            <p:cNvPr id="71" name="Picture 70" descr="Server-Grp-2.png"/>
            <p:cNvPicPr>
              <a:picLocks noChangeAspect="1"/>
            </p:cNvPicPr>
            <p:nvPr/>
          </p:nvPicPr>
          <p:blipFill>
            <a:blip r:embed="rId8"/>
            <a:stretch>
              <a:fillRect/>
            </a:stretch>
          </p:blipFill>
          <p:spPr>
            <a:xfrm>
              <a:off x="1913950" y="1251198"/>
              <a:ext cx="739346" cy="942463"/>
            </a:xfrm>
            <a:prstGeom prst="rect">
              <a:avLst/>
            </a:prstGeom>
          </p:spPr>
        </p:pic>
      </p:grpSp>
      <p:grpSp>
        <p:nvGrpSpPr>
          <p:cNvPr id="72" name="Group 71"/>
          <p:cNvGrpSpPr/>
          <p:nvPr/>
        </p:nvGrpSpPr>
        <p:grpSpPr>
          <a:xfrm>
            <a:off x="7463688" y="4119160"/>
            <a:ext cx="1479236" cy="932568"/>
            <a:chOff x="1122755" y="1228612"/>
            <a:chExt cx="1530541" cy="965049"/>
          </a:xfrm>
        </p:grpSpPr>
        <p:pic>
          <p:nvPicPr>
            <p:cNvPr id="73" name="Picture 72" descr="Server-Grp-2.png"/>
            <p:cNvPicPr>
              <a:picLocks noChangeAspect="1"/>
            </p:cNvPicPr>
            <p:nvPr/>
          </p:nvPicPr>
          <p:blipFill>
            <a:blip r:embed="rId8"/>
            <a:stretch>
              <a:fillRect/>
            </a:stretch>
          </p:blipFill>
          <p:spPr>
            <a:xfrm>
              <a:off x="1122755" y="1228612"/>
              <a:ext cx="739346" cy="942463"/>
            </a:xfrm>
            <a:prstGeom prst="rect">
              <a:avLst/>
            </a:prstGeom>
          </p:spPr>
        </p:pic>
        <p:pic>
          <p:nvPicPr>
            <p:cNvPr id="74" name="Picture 73" descr="Server-Grp-2.png"/>
            <p:cNvPicPr>
              <a:picLocks noChangeAspect="1"/>
            </p:cNvPicPr>
            <p:nvPr/>
          </p:nvPicPr>
          <p:blipFill>
            <a:blip r:embed="rId8"/>
            <a:stretch>
              <a:fillRect/>
            </a:stretch>
          </p:blipFill>
          <p:spPr>
            <a:xfrm>
              <a:off x="1913950" y="1251198"/>
              <a:ext cx="739346" cy="942463"/>
            </a:xfrm>
            <a:prstGeom prst="rect">
              <a:avLst/>
            </a:prstGeom>
          </p:spPr>
        </p:pic>
      </p:grpSp>
    </p:spTree>
    <p:extLst>
      <p:ext uri="{BB962C8B-B14F-4D97-AF65-F5344CB8AC3E}">
        <p14:creationId xmlns:p14="http://schemas.microsoft.com/office/powerpoint/2010/main" val="380010329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C8203D"/>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cTn>
                              </p:par>
                              <p:par>
                                <p:cTn id="17" presetID="3" presetClass="emph" presetSubtype="2" fill="hold" grpId="0" nodeType="withEffect">
                                  <p:stCondLst>
                                    <p:cond delay="0"/>
                                  </p:stCondLst>
                                  <p:childTnLst>
                                    <p:animClr clrSpc="rgb" dir="cw">
                                      <p:cBhvr override="childStyle">
                                        <p:cTn id="18" dur="1500" fill="hold"/>
                                        <p:tgtEl>
                                          <p:spTgt spid="59"/>
                                        </p:tgtEl>
                                        <p:attrNameLst>
                                          <p:attrName>style.color</p:attrName>
                                        </p:attrNameLst>
                                      </p:cBhvr>
                                      <p:to>
                                        <a:schemeClr val="bg1"/>
                                      </p:to>
                                    </p:animClr>
                                  </p:childTnLst>
                                </p:cTn>
                              </p:par>
                              <p:par>
                                <p:cTn id="19" presetID="10" presetClass="exit" presetSubtype="0" fill="hold" grpId="1" nodeType="withEffect">
                                  <p:stCondLst>
                                    <p:cond delay="0"/>
                                  </p:stCondLst>
                                  <p:childTnLst>
                                    <p:animEffect transition="out" filter="fade">
                                      <p:cBhvr>
                                        <p:cTn id="20" dur="2000"/>
                                        <p:tgtEl>
                                          <p:spTgt spid="13"/>
                                        </p:tgtEl>
                                      </p:cBhvr>
                                    </p:animEffect>
                                    <p:set>
                                      <p:cBhvr>
                                        <p:cTn id="21" dur="1" fill="hold">
                                          <p:stCondLst>
                                            <p:cond delay="1999"/>
                                          </p:stCondLst>
                                        </p:cTn>
                                        <p:tgtEl>
                                          <p:spTgt spid="13"/>
                                        </p:tgtEl>
                                        <p:attrNameLst>
                                          <p:attrName>style.visibility</p:attrName>
                                        </p:attrNameLst>
                                      </p:cBhvr>
                                      <p:to>
                                        <p:strVal val="hidden"/>
                                      </p:to>
                                    </p:se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75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1500"/>
                                        <p:tgtEl>
                                          <p:spTgt spid="41"/>
                                        </p:tgtEl>
                                      </p:cBhvr>
                                    </p:animEffect>
                                  </p:childTnLst>
                                </p:cTn>
                              </p:par>
                            </p:childTnLst>
                          </p:cTn>
                        </p:par>
                        <p:par>
                          <p:cTn id="29" fill="hold">
                            <p:stCondLst>
                              <p:cond delay="35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animBg="1"/>
      <p:bldP spid="59" grpId="0"/>
      <p:bldP spid="13" grpId="0" animBg="1"/>
      <p:bldP spid="13" grpId="1" animBg="1"/>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4638" y="1439862"/>
            <a:ext cx="6248399" cy="4441216"/>
          </a:xfrm>
        </p:spPr>
        <p:txBody>
          <a:bodyPr/>
          <a:lstStyle/>
          <a:p>
            <a:pPr marL="571500" indent="-571500">
              <a:spcBef>
                <a:spcPts val="3000"/>
              </a:spcBef>
              <a:buFont typeface="Arial" pitchFamily="34" charset="0"/>
              <a:buChar char="•"/>
            </a:pPr>
            <a:r>
              <a:rPr lang="en-US" sz="2800" dirty="0"/>
              <a:t>Multiple layers of </a:t>
            </a:r>
            <a:r>
              <a:rPr lang="en-US" sz="2800" dirty="0" smtClean="0"/>
              <a:t>obfuscation </a:t>
            </a:r>
            <a:r>
              <a:rPr lang="en-US" sz="2800" dirty="0"/>
              <a:t>through the </a:t>
            </a:r>
            <a:r>
              <a:rPr lang="en-US" sz="2800" dirty="0" smtClean="0"/>
              <a:t>system</a:t>
            </a:r>
          </a:p>
          <a:p>
            <a:pPr marL="571500" indent="-571500">
              <a:spcBef>
                <a:spcPts val="3000"/>
              </a:spcBef>
              <a:buFont typeface="Arial" pitchFamily="34" charset="0"/>
              <a:buChar char="•"/>
            </a:pPr>
            <a:r>
              <a:rPr lang="en-US" sz="2800" dirty="0" smtClean="0"/>
              <a:t>Encrypt </a:t>
            </a:r>
            <a:r>
              <a:rPr lang="en-US" sz="2800" dirty="0"/>
              <a:t>everything before sending to the </a:t>
            </a:r>
            <a:r>
              <a:rPr lang="en-US" sz="2800" dirty="0" smtClean="0"/>
              <a:t>cloud</a:t>
            </a:r>
          </a:p>
          <a:p>
            <a:pPr marL="571500" indent="-571500">
              <a:spcBef>
                <a:spcPts val="3000"/>
              </a:spcBef>
              <a:buFont typeface="Arial" pitchFamily="34" charset="0"/>
              <a:buChar char="•"/>
            </a:pPr>
            <a:r>
              <a:rPr lang="en-US" sz="2800" dirty="0" smtClean="0"/>
              <a:t>Encryption </a:t>
            </a:r>
            <a:r>
              <a:rPr lang="en-US" sz="2800" dirty="0"/>
              <a:t>keys stay only with the </a:t>
            </a:r>
            <a:r>
              <a:rPr lang="en-US" sz="2800" dirty="0" smtClean="0"/>
              <a:t>customer</a:t>
            </a:r>
          </a:p>
          <a:p>
            <a:pPr marL="571500" indent="-571500">
              <a:spcBef>
                <a:spcPts val="3000"/>
              </a:spcBef>
              <a:buFont typeface="Arial" pitchFamily="34" charset="0"/>
              <a:buChar char="•"/>
            </a:pPr>
            <a:r>
              <a:rPr lang="en-US" sz="2800" dirty="0" smtClean="0"/>
              <a:t>Encrypted</a:t>
            </a:r>
            <a:r>
              <a:rPr lang="en-US" sz="2800" dirty="0"/>
              <a:t>, </a:t>
            </a:r>
            <a:r>
              <a:rPr lang="en-US" sz="2800" dirty="0" smtClean="0"/>
              <a:t>compressed</a:t>
            </a:r>
            <a:r>
              <a:rPr lang="en-US" sz="2800" dirty="0"/>
              <a:t>, </a:t>
            </a:r>
            <a:r>
              <a:rPr lang="en-US" sz="2800" dirty="0" smtClean="0"/>
              <a:t>obfuscated blocks </a:t>
            </a:r>
            <a:r>
              <a:rPr lang="en-US" sz="2800" dirty="0"/>
              <a:t>stored in </a:t>
            </a:r>
            <a:r>
              <a:rPr lang="en-US" sz="2800" dirty="0" smtClean="0"/>
              <a:t>Azure</a:t>
            </a:r>
            <a:endParaRPr lang="en-US" sz="2800" dirty="0"/>
          </a:p>
        </p:txBody>
      </p:sp>
      <p:sp>
        <p:nvSpPr>
          <p:cNvPr id="8" name="Title 7"/>
          <p:cNvSpPr>
            <a:spLocks noGrp="1"/>
          </p:cNvSpPr>
          <p:nvPr>
            <p:ph type="title"/>
          </p:nvPr>
        </p:nvSpPr>
        <p:spPr>
          <a:xfrm>
            <a:off x="274639" y="68262"/>
            <a:ext cx="11889564" cy="917575"/>
          </a:xfrm>
        </p:spPr>
        <p:txBody>
          <a:bodyPr/>
          <a:lstStyle/>
          <a:p>
            <a:r>
              <a:rPr lang="en-US" sz="4400" dirty="0"/>
              <a:t>Industry-leading Security for Data Stored in Cloud</a:t>
            </a:r>
          </a:p>
        </p:txBody>
      </p:sp>
      <p:sp>
        <p:nvSpPr>
          <p:cNvPr id="23" name="Rectangle 22"/>
          <p:cNvSpPr/>
          <p:nvPr/>
        </p:nvSpPr>
        <p:spPr bwMode="auto">
          <a:xfrm rot="10800000">
            <a:off x="7592574" y="1269877"/>
            <a:ext cx="3578663" cy="931984"/>
          </a:xfrm>
          <a:prstGeom prst="rect">
            <a:avLst/>
          </a:prstGeom>
          <a:gradFill flip="none" rotWithShape="1">
            <a:gsLst>
              <a:gs pos="0">
                <a:schemeClr val="accent1"/>
              </a:gs>
              <a:gs pos="100000">
                <a:srgbClr val="000000">
                  <a:lumMod val="85000"/>
                  <a:lumOff val="15000"/>
                  <a:alpha val="0"/>
                </a:srgbClr>
              </a:gs>
            </a:gsLst>
            <a:lin ang="0" scaled="1"/>
            <a:tileRect/>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27" name="Group 26"/>
          <p:cNvGrpSpPr/>
          <p:nvPr/>
        </p:nvGrpSpPr>
        <p:grpSpPr>
          <a:xfrm>
            <a:off x="7985894" y="1503919"/>
            <a:ext cx="1769882" cy="537938"/>
            <a:chOff x="6616582" y="1447800"/>
            <a:chExt cx="1327757" cy="429851"/>
          </a:xfrm>
        </p:grpSpPr>
        <p:pic>
          <p:nvPicPr>
            <p:cNvPr id="28" name="Picture 473" descr="Server-2"/>
            <p:cNvPicPr>
              <a:picLocks noChangeAspect="1" noChangeArrowheads="1"/>
            </p:cNvPicPr>
            <p:nvPr/>
          </p:nvPicPr>
          <p:blipFill>
            <a:blip r:embed="rId3">
              <a:grayscl/>
            </a:blip>
            <a:srcRect/>
            <a:stretch>
              <a:fillRect/>
            </a:stretch>
          </p:blipFill>
          <p:spPr bwMode="auto">
            <a:xfrm>
              <a:off x="7315628" y="1555263"/>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9" name="Picture 473" descr="Server-2"/>
            <p:cNvPicPr>
              <a:picLocks noChangeAspect="1" noChangeArrowheads="1"/>
            </p:cNvPicPr>
            <p:nvPr/>
          </p:nvPicPr>
          <p:blipFill>
            <a:blip r:embed="rId3">
              <a:grayscl/>
            </a:blip>
            <a:srcRect/>
            <a:stretch>
              <a:fillRect/>
            </a:stretch>
          </p:blipFill>
          <p:spPr bwMode="auto">
            <a:xfrm>
              <a:off x="7315629" y="1447801"/>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0" name="Picture 473" descr="Server-2"/>
            <p:cNvPicPr>
              <a:picLocks noChangeAspect="1" noChangeArrowheads="1"/>
            </p:cNvPicPr>
            <p:nvPr/>
          </p:nvPicPr>
          <p:blipFill>
            <a:blip r:embed="rId3">
              <a:grayscl/>
            </a:blip>
            <a:srcRect/>
            <a:stretch>
              <a:fillRect/>
            </a:stretch>
          </p:blipFill>
          <p:spPr bwMode="auto">
            <a:xfrm>
              <a:off x="7315629" y="1770188"/>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1" name="Picture 473" descr="Server-2"/>
            <p:cNvPicPr>
              <a:picLocks noChangeAspect="1" noChangeArrowheads="1"/>
            </p:cNvPicPr>
            <p:nvPr/>
          </p:nvPicPr>
          <p:blipFill>
            <a:blip r:embed="rId3">
              <a:grayscl/>
            </a:blip>
            <a:srcRect/>
            <a:stretch>
              <a:fillRect/>
            </a:stretch>
          </p:blipFill>
          <p:spPr bwMode="auto">
            <a:xfrm>
              <a:off x="7315630" y="1662726"/>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2" name="Picture 473" descr="Server-2"/>
            <p:cNvPicPr>
              <a:picLocks noChangeAspect="1" noChangeArrowheads="1"/>
            </p:cNvPicPr>
            <p:nvPr/>
          </p:nvPicPr>
          <p:blipFill>
            <a:blip r:embed="rId3">
              <a:grayscl/>
            </a:blip>
            <a:srcRect/>
            <a:stretch>
              <a:fillRect/>
            </a:stretch>
          </p:blipFill>
          <p:spPr bwMode="auto">
            <a:xfrm>
              <a:off x="6616582" y="1555262"/>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473" descr="Server-2"/>
            <p:cNvPicPr>
              <a:picLocks noChangeAspect="1" noChangeArrowheads="1"/>
            </p:cNvPicPr>
            <p:nvPr/>
          </p:nvPicPr>
          <p:blipFill>
            <a:blip r:embed="rId3">
              <a:grayscl/>
            </a:blip>
            <a:srcRect/>
            <a:stretch>
              <a:fillRect/>
            </a:stretch>
          </p:blipFill>
          <p:spPr bwMode="auto">
            <a:xfrm>
              <a:off x="6616583" y="1447800"/>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473" descr="Server-2"/>
            <p:cNvPicPr>
              <a:picLocks noChangeAspect="1" noChangeArrowheads="1"/>
            </p:cNvPicPr>
            <p:nvPr/>
          </p:nvPicPr>
          <p:blipFill>
            <a:blip r:embed="rId3">
              <a:grayscl/>
            </a:blip>
            <a:srcRect/>
            <a:stretch>
              <a:fillRect/>
            </a:stretch>
          </p:blipFill>
          <p:spPr bwMode="auto">
            <a:xfrm>
              <a:off x="6616583" y="1770187"/>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5" name="Picture 473" descr="Server-2"/>
            <p:cNvPicPr>
              <a:picLocks noChangeAspect="1" noChangeArrowheads="1"/>
            </p:cNvPicPr>
            <p:nvPr/>
          </p:nvPicPr>
          <p:blipFill>
            <a:blip r:embed="rId3">
              <a:grayscl/>
            </a:blip>
            <a:srcRect/>
            <a:stretch>
              <a:fillRect/>
            </a:stretch>
          </p:blipFill>
          <p:spPr bwMode="auto">
            <a:xfrm>
              <a:off x="6616584" y="1662725"/>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36" name="TextBox 35"/>
          <p:cNvSpPr txBox="1"/>
          <p:nvPr/>
        </p:nvSpPr>
        <p:spPr>
          <a:xfrm>
            <a:off x="9923804" y="1501297"/>
            <a:ext cx="122616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Applications</a:t>
            </a:r>
            <a:br>
              <a:rPr kumimoji="0" lang="en-US" sz="1400" b="0" i="0" u="none" strike="noStrike" kern="0" cap="none" spc="0" normalizeH="0" baseline="0" noProof="0" dirty="0" smtClean="0">
                <a:ln>
                  <a:noFill/>
                </a:ln>
                <a:solidFill>
                  <a:srgbClr val="FFFFFF"/>
                </a:solidFill>
                <a:effectLst/>
                <a:uLnTx/>
                <a:uFillTx/>
              </a:rPr>
            </a:br>
            <a:r>
              <a:rPr kumimoji="0" lang="en-US" sz="1400" b="0" i="0" u="none" strike="noStrike" kern="0" cap="none" spc="0" normalizeH="0" baseline="0" noProof="0" dirty="0" smtClean="0">
                <a:ln>
                  <a:noFill/>
                </a:ln>
                <a:solidFill>
                  <a:srgbClr val="FFFFFF"/>
                </a:solidFill>
                <a:effectLst/>
                <a:uLnTx/>
                <a:uFillTx/>
              </a:rPr>
              <a:t>Servers</a:t>
            </a:r>
            <a:endParaRPr kumimoji="0" lang="en-US" sz="1400" b="0" i="0" u="none" strike="noStrike" kern="0" cap="none" spc="0" normalizeH="0" baseline="0" noProof="0" dirty="0">
              <a:ln>
                <a:noFill/>
              </a:ln>
              <a:solidFill>
                <a:srgbClr val="FFFFFF"/>
              </a:solidFill>
              <a:effectLst/>
              <a:uLnTx/>
              <a:uFillTx/>
            </a:endParaRPr>
          </a:p>
        </p:txBody>
      </p:sp>
      <p:pic>
        <p:nvPicPr>
          <p:cNvPr id="37" name="Picture 5" descr="C:\StorSimple\General\ImagesFonts\5010-Images\SimpleStor-5010-001-Edit-Edit-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37" y="2590339"/>
            <a:ext cx="5183692" cy="197248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loud-Lrg.p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8056904" y="4944570"/>
            <a:ext cx="1728836" cy="1372092"/>
          </a:xfrm>
          <a:prstGeom prst="rect">
            <a:avLst/>
          </a:prstGeom>
        </p:spPr>
      </p:pic>
      <p:cxnSp>
        <p:nvCxnSpPr>
          <p:cNvPr id="39" name="Straight Arrow Connector 38"/>
          <p:cNvCxnSpPr/>
          <p:nvPr/>
        </p:nvCxnSpPr>
        <p:spPr bwMode="auto">
          <a:xfrm rot="16200000">
            <a:off x="8200517" y="2472947"/>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cxnSp>
        <p:nvCxnSpPr>
          <p:cNvPr id="40" name="Straight Arrow Connector 39"/>
          <p:cNvCxnSpPr/>
          <p:nvPr/>
        </p:nvCxnSpPr>
        <p:spPr bwMode="auto">
          <a:xfrm rot="16200000">
            <a:off x="9144225" y="2472947"/>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grpSp>
        <p:nvGrpSpPr>
          <p:cNvPr id="41" name="Group 40"/>
          <p:cNvGrpSpPr/>
          <p:nvPr/>
        </p:nvGrpSpPr>
        <p:grpSpPr>
          <a:xfrm>
            <a:off x="8728056" y="4137623"/>
            <a:ext cx="345831" cy="649533"/>
            <a:chOff x="2677135" y="4760684"/>
            <a:chExt cx="345831" cy="457200"/>
          </a:xfrm>
        </p:grpSpPr>
        <p:cxnSp>
          <p:nvCxnSpPr>
            <p:cNvPr id="42" name="Straight Arrow Connector 41"/>
            <p:cNvCxnSpPr/>
            <p:nvPr/>
          </p:nvCxnSpPr>
          <p:spPr bwMode="auto">
            <a:xfrm rot="16200000">
              <a:off x="2448535" y="4989284"/>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cxnSp>
          <p:nvCxnSpPr>
            <p:cNvPr id="43" name="Straight Arrow Connector 42"/>
            <p:cNvCxnSpPr/>
            <p:nvPr/>
          </p:nvCxnSpPr>
          <p:spPr bwMode="auto">
            <a:xfrm rot="16200000">
              <a:off x="2794366" y="4989284"/>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gr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651" y="5455748"/>
            <a:ext cx="1569536" cy="409587"/>
          </a:xfrm>
          <a:prstGeom prst="rect">
            <a:avLst/>
          </a:prstGeom>
        </p:spPr>
      </p:pic>
      <p:sp>
        <p:nvSpPr>
          <p:cNvPr id="45" name="TextBox 44"/>
          <p:cNvSpPr txBox="1"/>
          <p:nvPr/>
        </p:nvSpPr>
        <p:spPr>
          <a:xfrm>
            <a:off x="10866437" y="3040062"/>
            <a:ext cx="1298137" cy="61211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lIns="93269" tIns="46634" rIns="93269" bIns="46634">
            <a:spAutoFit/>
          </a:bodyPr>
          <a:lstStyle/>
          <a:p>
            <a:pPr marL="174879" indent="-174879">
              <a:buFont typeface="Arial" pitchFamily="34" charset="0"/>
              <a:buChar char="•"/>
              <a:defRPr/>
            </a:pPr>
            <a:r>
              <a:rPr lang="en-US" sz="1100" dirty="0">
                <a:latin typeface="Arial" charset="0"/>
                <a:ea typeface="ＭＳ Ｐゴシック" charset="0"/>
              </a:rPr>
              <a:t>Obfuscated</a:t>
            </a:r>
          </a:p>
          <a:p>
            <a:pPr marL="174879" indent="-174879">
              <a:buFont typeface="Arial" pitchFamily="34" charset="0"/>
              <a:buChar char="•"/>
              <a:defRPr/>
            </a:pPr>
            <a:r>
              <a:rPr lang="en-US" sz="1100" dirty="0">
                <a:latin typeface="Arial" charset="0"/>
                <a:ea typeface="ＭＳ Ｐゴシック" charset="0"/>
              </a:rPr>
              <a:t>Deduplicated</a:t>
            </a:r>
          </a:p>
          <a:p>
            <a:pPr marL="174879" indent="-174879">
              <a:buFont typeface="Arial" pitchFamily="34" charset="0"/>
              <a:buChar char="•"/>
              <a:defRPr/>
            </a:pPr>
            <a:r>
              <a:rPr lang="en-US" sz="1100" dirty="0">
                <a:latin typeface="Arial" charset="0"/>
                <a:ea typeface="ＭＳ Ｐゴシック" charset="0"/>
              </a:rPr>
              <a:t>Compressed</a:t>
            </a:r>
          </a:p>
        </p:txBody>
      </p:sp>
      <p:sp>
        <p:nvSpPr>
          <p:cNvPr id="46" name="TextBox 45"/>
          <p:cNvSpPr txBox="1"/>
          <p:nvPr/>
        </p:nvSpPr>
        <p:spPr>
          <a:xfrm>
            <a:off x="10485437" y="4266852"/>
            <a:ext cx="1676400" cy="60201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lIns="93269" tIns="46634" rIns="93269" bIns="46634">
            <a:spAutoFit/>
          </a:bodyPr>
          <a:lstStyle/>
          <a:p>
            <a:pPr marL="174879" indent="-174879">
              <a:buFont typeface="Arial" pitchFamily="34" charset="0"/>
              <a:buChar char="•"/>
              <a:defRPr/>
            </a:pPr>
            <a:r>
              <a:rPr lang="en-US" sz="1100" dirty="0">
                <a:latin typeface="Arial" charset="0"/>
                <a:ea typeface="ＭＳ Ｐゴシック" charset="0"/>
              </a:rPr>
              <a:t>Blocks encrypted with customer key</a:t>
            </a:r>
          </a:p>
          <a:p>
            <a:pPr marL="174879" indent="-174879">
              <a:buFont typeface="Arial" pitchFamily="34" charset="0"/>
              <a:buChar char="•"/>
              <a:defRPr/>
            </a:pPr>
            <a:r>
              <a:rPr lang="en-US" sz="1100" dirty="0">
                <a:latin typeface="Arial" charset="0"/>
                <a:ea typeface="ＭＳ Ｐゴシック" charset="0"/>
              </a:rPr>
              <a:t>SSL </a:t>
            </a:r>
            <a:r>
              <a:rPr lang="en-US" sz="1100" dirty="0" smtClean="0">
                <a:latin typeface="Arial" charset="0"/>
                <a:ea typeface="ＭＳ Ｐゴシック" charset="0"/>
              </a:rPr>
              <a:t>communication</a:t>
            </a:r>
            <a:endParaRPr lang="en-US" sz="1100" dirty="0">
              <a:latin typeface="Arial" charset="0"/>
              <a:ea typeface="ＭＳ Ｐゴシック" charset="0"/>
            </a:endParaRPr>
          </a:p>
        </p:txBody>
      </p:sp>
      <p:sp>
        <p:nvSpPr>
          <p:cNvPr id="3" name="Rectangle 2"/>
          <p:cNvSpPr/>
          <p:nvPr/>
        </p:nvSpPr>
        <p:spPr>
          <a:xfrm>
            <a:off x="10485437" y="5411698"/>
            <a:ext cx="1676400" cy="600164"/>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txBody>
          <a:bodyPr wrap="square">
            <a:spAutoFit/>
          </a:bodyPr>
          <a:lstStyle/>
          <a:p>
            <a:pPr>
              <a:defRPr/>
            </a:pPr>
            <a:r>
              <a:rPr lang="en-US" sz="1100" dirty="0" smtClean="0"/>
              <a:t>Data in Windows Azure is Deduplicated, Compressed, Encrypted</a:t>
            </a:r>
            <a:endParaRPr lang="en-US" sz="1100" dirty="0"/>
          </a:p>
        </p:txBody>
      </p:sp>
    </p:spTree>
    <p:extLst>
      <p:ext uri="{BB962C8B-B14F-4D97-AF65-F5344CB8AC3E}">
        <p14:creationId xmlns:p14="http://schemas.microsoft.com/office/powerpoint/2010/main" val="3720829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4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73" y="141287"/>
            <a:ext cx="11889564" cy="917575"/>
          </a:xfrm>
        </p:spPr>
        <p:txBody>
          <a:bodyPr/>
          <a:lstStyle/>
          <a:p>
            <a:r>
              <a:rPr lang="en-US" sz="4800" dirty="0" smtClean="0"/>
              <a:t>Cloud Snapshots: Up to 100x Faster RTO</a:t>
            </a:r>
            <a:endParaRPr lang="en-US" dirty="0"/>
          </a:p>
        </p:txBody>
      </p:sp>
      <p:sp>
        <p:nvSpPr>
          <p:cNvPr id="36" name="TextBox 35"/>
          <p:cNvSpPr txBox="1"/>
          <p:nvPr/>
        </p:nvSpPr>
        <p:spPr>
          <a:xfrm>
            <a:off x="565090" y="1744662"/>
            <a:ext cx="3144761" cy="2532833"/>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wrap="square" lIns="69936" tIns="34969" rIns="69936" bIns="34969">
            <a:spAutoFit/>
          </a:bodyPr>
          <a:lstStyle>
            <a:defPPr>
              <a:defRPr lang="en-US"/>
            </a:defPPr>
            <a:lvl1pPr defTabSz="1219170" fontAlgn="auto">
              <a:spcBef>
                <a:spcPct val="20000"/>
              </a:spcBef>
              <a:spcAft>
                <a:spcPts val="450"/>
              </a:spcAft>
              <a:buClr>
                <a:srgbClr val="567EBB"/>
              </a:buClr>
              <a:defRPr sz="2800" kern="0" spc="-75">
                <a:ln w="3175">
                  <a:noFill/>
                </a:ln>
                <a:solidFill>
                  <a:schemeClr val="tx2"/>
                </a:solidFill>
                <a:latin typeface="Segoe UI" pitchFamily="34" charset="0"/>
                <a:ea typeface="MS PGothic" pitchFamily="34" charset="-12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3200" dirty="0"/>
              <a:t>Application Recovery Times from </a:t>
            </a:r>
            <a:r>
              <a:rPr lang="en-US" sz="3200" dirty="0" smtClean="0"/>
              <a:t>offsite </a:t>
            </a:r>
            <a:r>
              <a:rPr lang="en-US" sz="3200" dirty="0"/>
              <a:t>Backups in </a:t>
            </a:r>
            <a:r>
              <a:rPr lang="en-US" sz="3200" dirty="0" smtClean="0"/>
              <a:t>case of a Disaster</a:t>
            </a:r>
            <a:endParaRPr lang="en-US" sz="3200" dirty="0"/>
          </a:p>
        </p:txBody>
      </p:sp>
      <p:sp>
        <p:nvSpPr>
          <p:cNvPr id="23" name="Freeform 22"/>
          <p:cNvSpPr/>
          <p:nvPr/>
        </p:nvSpPr>
        <p:spPr bwMode="auto">
          <a:xfrm>
            <a:off x="5481595" y="1439862"/>
            <a:ext cx="5779517" cy="4307806"/>
          </a:xfrm>
          <a:custGeom>
            <a:avLst/>
            <a:gdLst>
              <a:gd name="connsiteX0" fmla="*/ 0 w 6858000"/>
              <a:gd name="connsiteY0" fmla="*/ 0 h 3771900"/>
              <a:gd name="connsiteX1" fmla="*/ 0 w 6858000"/>
              <a:gd name="connsiteY1" fmla="*/ 3771900 h 3771900"/>
              <a:gd name="connsiteX2" fmla="*/ 6858000 w 6858000"/>
              <a:gd name="connsiteY2" fmla="*/ 3771900 h 3771900"/>
            </a:gdLst>
            <a:ahLst/>
            <a:cxnLst>
              <a:cxn ang="0">
                <a:pos x="connsiteX0" y="connsiteY0"/>
              </a:cxn>
              <a:cxn ang="0">
                <a:pos x="connsiteX1" y="connsiteY1"/>
              </a:cxn>
              <a:cxn ang="0">
                <a:pos x="connsiteX2" y="connsiteY2"/>
              </a:cxn>
            </a:cxnLst>
            <a:rect l="l" t="t" r="r" b="b"/>
            <a:pathLst>
              <a:path w="6858000" h="3771900">
                <a:moveTo>
                  <a:pt x="0" y="0"/>
                </a:moveTo>
                <a:lnTo>
                  <a:pt x="0" y="3771900"/>
                </a:lnTo>
                <a:lnTo>
                  <a:pt x="6858000" y="3771900"/>
                </a:lnTo>
              </a:path>
            </a:pathLst>
          </a:custGeom>
          <a:noFill/>
          <a:ln w="38100" cap="flat" cmpd="sng" algn="ctr">
            <a:solidFill>
              <a:schemeClr val="tx1">
                <a:lumMod val="85000"/>
              </a:schemeClr>
            </a:solidFill>
            <a:prstDash val="solid"/>
            <a:round/>
            <a:headEnd type="triangle" w="med" len="med"/>
            <a:tailEnd type="triangle" w="med" len="med"/>
          </a:ln>
          <a:effectLst/>
        </p:spPr>
        <p:txBody>
          <a:bodyPr lIns="93269" tIns="46634" rIns="93269" bIns="46634">
            <a:prstTxWarp prst="textNoShape">
              <a:avLst/>
            </a:prstTxWarp>
          </a:bodyPr>
          <a:lstStyle/>
          <a:p>
            <a:pPr defTabSz="932688">
              <a:defRPr/>
            </a:pPr>
            <a:endParaRPr lang="en-US" kern="0" dirty="0">
              <a:solidFill>
                <a:prstClr val="black"/>
              </a:solidFill>
              <a:latin typeface="Segoe UI" pitchFamily="34" charset="0"/>
              <a:ea typeface="Segoe UI" pitchFamily="34" charset="0"/>
              <a:cs typeface="Segoe UI" pitchFamily="34" charset="0"/>
            </a:endParaRPr>
          </a:p>
        </p:txBody>
      </p:sp>
      <p:sp>
        <p:nvSpPr>
          <p:cNvPr id="24" name="Rectangle 23"/>
          <p:cNvSpPr>
            <a:spLocks noChangeArrowheads="1"/>
          </p:cNvSpPr>
          <p:nvPr/>
        </p:nvSpPr>
        <p:spPr bwMode="auto">
          <a:xfrm rot="16200000">
            <a:off x="3718971" y="3466077"/>
            <a:ext cx="1533876" cy="34534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600" kern="0" dirty="0">
                <a:solidFill>
                  <a:schemeClr val="tx1">
                    <a:lumMod val="85000"/>
                  </a:schemeClr>
                </a:solidFill>
                <a:latin typeface="Segoe UI" pitchFamily="34" charset="0"/>
                <a:ea typeface="Segoe UI" pitchFamily="34" charset="0"/>
                <a:cs typeface="Segoe UI" pitchFamily="34" charset="0"/>
              </a:rPr>
              <a:t>Recovery Time</a:t>
            </a:r>
          </a:p>
        </p:txBody>
      </p:sp>
      <p:sp>
        <p:nvSpPr>
          <p:cNvPr id="25" name="Rectangle 24"/>
          <p:cNvSpPr>
            <a:spLocks noChangeArrowheads="1"/>
          </p:cNvSpPr>
          <p:nvPr/>
        </p:nvSpPr>
        <p:spPr bwMode="auto">
          <a:xfrm>
            <a:off x="7513637" y="6158287"/>
            <a:ext cx="2286000" cy="345294"/>
          </a:xfrm>
          <a:prstGeom prst="rect">
            <a:avLst/>
          </a:prstGeom>
          <a:noFill/>
          <a:ln w="9525">
            <a:noFill/>
            <a:miter lim="800000"/>
            <a:headEnd/>
            <a:tailEnd/>
          </a:ln>
          <a:effectLst/>
        </p:spPr>
        <p:txBody>
          <a:bodyPr wrap="square" lIns="93269" tIns="46634" rIns="93269" bIns="46634" anchor="ctr">
            <a:prstTxWarp prst="textNoShape">
              <a:avLst/>
            </a:prstTxWarp>
            <a:spAutoFit/>
          </a:bodyPr>
          <a:lstStyle/>
          <a:p>
            <a:pPr algn="ctr" defTabSz="932688">
              <a:defRPr/>
            </a:pPr>
            <a:r>
              <a:rPr lang="en-US" sz="1600" kern="0" dirty="0">
                <a:solidFill>
                  <a:schemeClr val="tx1">
                    <a:lumMod val="85000"/>
                  </a:schemeClr>
                </a:solidFill>
                <a:latin typeface="Segoe UI" pitchFamily="34" charset="0"/>
                <a:ea typeface="Segoe UI" pitchFamily="34" charset="0"/>
                <a:cs typeface="Segoe UI" pitchFamily="34" charset="0"/>
              </a:rPr>
              <a:t>Primary </a:t>
            </a:r>
            <a:r>
              <a:rPr lang="en-US" sz="1600" kern="0" dirty="0" smtClean="0">
                <a:solidFill>
                  <a:schemeClr val="tx1">
                    <a:lumMod val="85000"/>
                  </a:schemeClr>
                </a:solidFill>
                <a:latin typeface="Segoe UI" pitchFamily="34" charset="0"/>
                <a:ea typeface="Segoe UI" pitchFamily="34" charset="0"/>
                <a:cs typeface="Segoe UI" pitchFamily="34" charset="0"/>
              </a:rPr>
              <a:t>Data Size</a:t>
            </a:r>
            <a:endParaRPr lang="en-US" sz="1600" kern="0" dirty="0">
              <a:solidFill>
                <a:schemeClr val="tx1">
                  <a:lumMod val="85000"/>
                </a:schemeClr>
              </a:solidFill>
              <a:latin typeface="Segoe UI" pitchFamily="34" charset="0"/>
              <a:ea typeface="Segoe UI" pitchFamily="34" charset="0"/>
              <a:cs typeface="Segoe UI" pitchFamily="34" charset="0"/>
            </a:endParaRPr>
          </a:p>
        </p:txBody>
      </p:sp>
      <p:sp>
        <p:nvSpPr>
          <p:cNvPr id="37" name="Rectangle 36"/>
          <p:cNvSpPr>
            <a:spLocks noChangeArrowheads="1"/>
          </p:cNvSpPr>
          <p:nvPr/>
        </p:nvSpPr>
        <p:spPr bwMode="auto">
          <a:xfrm>
            <a:off x="5668248" y="5814016"/>
            <a:ext cx="487601"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200" kern="0" dirty="0">
                <a:solidFill>
                  <a:schemeClr val="tx1">
                    <a:lumMod val="85000"/>
                  </a:schemeClr>
                </a:solidFill>
                <a:latin typeface="Segoe UI" pitchFamily="34" charset="0"/>
                <a:ea typeface="Segoe UI" pitchFamily="34" charset="0"/>
                <a:cs typeface="Segoe UI" pitchFamily="34" charset="0"/>
              </a:rPr>
              <a:t>1 TB</a:t>
            </a:r>
          </a:p>
        </p:txBody>
      </p:sp>
      <p:sp>
        <p:nvSpPr>
          <p:cNvPr id="39" name="Rectangle 38"/>
          <p:cNvSpPr>
            <a:spLocks noChangeArrowheads="1"/>
          </p:cNvSpPr>
          <p:nvPr/>
        </p:nvSpPr>
        <p:spPr bwMode="auto">
          <a:xfrm>
            <a:off x="6862368" y="5814016"/>
            <a:ext cx="487601"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200" kern="0" dirty="0">
                <a:solidFill>
                  <a:schemeClr val="tx1">
                    <a:lumMod val="85000"/>
                  </a:schemeClr>
                </a:solidFill>
                <a:latin typeface="Segoe UI" pitchFamily="34" charset="0"/>
                <a:ea typeface="Segoe UI" pitchFamily="34" charset="0"/>
                <a:cs typeface="Segoe UI" pitchFamily="34" charset="0"/>
              </a:rPr>
              <a:t>5 TB</a:t>
            </a:r>
          </a:p>
        </p:txBody>
      </p:sp>
      <p:sp>
        <p:nvSpPr>
          <p:cNvPr id="40" name="Rectangle 39"/>
          <p:cNvSpPr>
            <a:spLocks noChangeArrowheads="1"/>
          </p:cNvSpPr>
          <p:nvPr/>
        </p:nvSpPr>
        <p:spPr bwMode="auto">
          <a:xfrm>
            <a:off x="7923284" y="5814016"/>
            <a:ext cx="572629"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200" kern="0" dirty="0">
                <a:solidFill>
                  <a:schemeClr val="tx1">
                    <a:lumMod val="85000"/>
                  </a:schemeClr>
                </a:solidFill>
                <a:latin typeface="Segoe UI" pitchFamily="34" charset="0"/>
                <a:ea typeface="Segoe UI" pitchFamily="34" charset="0"/>
                <a:cs typeface="Segoe UI" pitchFamily="34" charset="0"/>
              </a:rPr>
              <a:t>20 TB</a:t>
            </a:r>
          </a:p>
        </p:txBody>
      </p:sp>
      <p:sp>
        <p:nvSpPr>
          <p:cNvPr id="41" name="Rectangle 40"/>
          <p:cNvSpPr>
            <a:spLocks noChangeArrowheads="1"/>
          </p:cNvSpPr>
          <p:nvPr/>
        </p:nvSpPr>
        <p:spPr bwMode="auto">
          <a:xfrm>
            <a:off x="9114976" y="5814016"/>
            <a:ext cx="572629"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200" kern="0" dirty="0">
                <a:solidFill>
                  <a:schemeClr val="tx1">
                    <a:lumMod val="85000"/>
                  </a:schemeClr>
                </a:solidFill>
                <a:latin typeface="Segoe UI" pitchFamily="34" charset="0"/>
                <a:ea typeface="Segoe UI" pitchFamily="34" charset="0"/>
                <a:cs typeface="Segoe UI" pitchFamily="34" charset="0"/>
              </a:rPr>
              <a:t>50 TB</a:t>
            </a:r>
          </a:p>
        </p:txBody>
      </p:sp>
      <p:sp>
        <p:nvSpPr>
          <p:cNvPr id="42" name="Rectangle 41"/>
          <p:cNvSpPr>
            <a:spLocks noChangeArrowheads="1"/>
          </p:cNvSpPr>
          <p:nvPr/>
        </p:nvSpPr>
        <p:spPr bwMode="auto">
          <a:xfrm>
            <a:off x="10159206" y="5814016"/>
            <a:ext cx="657656"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ctr" defTabSz="932688">
              <a:defRPr/>
            </a:pPr>
            <a:r>
              <a:rPr lang="en-US" sz="1200" kern="0" dirty="0">
                <a:solidFill>
                  <a:schemeClr val="tx1">
                    <a:lumMod val="85000"/>
                  </a:schemeClr>
                </a:solidFill>
                <a:latin typeface="Segoe UI" pitchFamily="34" charset="0"/>
                <a:ea typeface="Segoe UI" pitchFamily="34" charset="0"/>
                <a:cs typeface="Segoe UI" pitchFamily="34" charset="0"/>
              </a:rPr>
              <a:t>100 TB</a:t>
            </a:r>
          </a:p>
        </p:txBody>
      </p:sp>
      <p:sp>
        <p:nvSpPr>
          <p:cNvPr id="43" name="Rectangle 42"/>
          <p:cNvSpPr>
            <a:spLocks noChangeArrowheads="1"/>
          </p:cNvSpPr>
          <p:nvPr/>
        </p:nvSpPr>
        <p:spPr bwMode="auto">
          <a:xfrm>
            <a:off x="4712130" y="5465515"/>
            <a:ext cx="701805"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15 Min.</a:t>
            </a:r>
          </a:p>
        </p:txBody>
      </p:sp>
      <p:sp>
        <p:nvSpPr>
          <p:cNvPr id="44" name="Rectangle 43"/>
          <p:cNvSpPr>
            <a:spLocks noChangeArrowheads="1"/>
          </p:cNvSpPr>
          <p:nvPr/>
        </p:nvSpPr>
        <p:spPr bwMode="auto">
          <a:xfrm>
            <a:off x="4753009" y="5067894"/>
            <a:ext cx="660926"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1 Hour</a:t>
            </a:r>
          </a:p>
        </p:txBody>
      </p:sp>
      <p:sp>
        <p:nvSpPr>
          <p:cNvPr id="45" name="Rectangle 44"/>
          <p:cNvSpPr>
            <a:spLocks noChangeArrowheads="1"/>
          </p:cNvSpPr>
          <p:nvPr/>
        </p:nvSpPr>
        <p:spPr bwMode="auto">
          <a:xfrm>
            <a:off x="4833132" y="4330016"/>
            <a:ext cx="580804"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1 Day</a:t>
            </a:r>
          </a:p>
        </p:txBody>
      </p:sp>
      <p:sp>
        <p:nvSpPr>
          <p:cNvPr id="46" name="Rectangle 45"/>
          <p:cNvSpPr>
            <a:spLocks noChangeArrowheads="1"/>
          </p:cNvSpPr>
          <p:nvPr/>
        </p:nvSpPr>
        <p:spPr bwMode="auto">
          <a:xfrm>
            <a:off x="4766089" y="3510712"/>
            <a:ext cx="647845"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7 Days</a:t>
            </a:r>
          </a:p>
        </p:txBody>
      </p:sp>
      <p:sp>
        <p:nvSpPr>
          <p:cNvPr id="47" name="Rectangle 46"/>
          <p:cNvSpPr>
            <a:spLocks noChangeArrowheads="1"/>
          </p:cNvSpPr>
          <p:nvPr/>
        </p:nvSpPr>
        <p:spPr bwMode="auto">
          <a:xfrm>
            <a:off x="4681062" y="2709434"/>
            <a:ext cx="732873"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30 Days</a:t>
            </a:r>
          </a:p>
        </p:txBody>
      </p:sp>
      <p:sp>
        <p:nvSpPr>
          <p:cNvPr id="48" name="Rectangle 47"/>
          <p:cNvSpPr>
            <a:spLocks noChangeArrowheads="1"/>
          </p:cNvSpPr>
          <p:nvPr/>
        </p:nvSpPr>
        <p:spPr bwMode="auto">
          <a:xfrm>
            <a:off x="4681062" y="1899883"/>
            <a:ext cx="732873" cy="282513"/>
          </a:xfrm>
          <a:prstGeom prst="rect">
            <a:avLst/>
          </a:prstGeom>
          <a:noFill/>
          <a:ln w="9525">
            <a:noFill/>
            <a:miter lim="800000"/>
            <a:headEnd/>
            <a:tailEnd/>
          </a:ln>
          <a:effectLst/>
        </p:spPr>
        <p:txBody>
          <a:bodyPr wrap="none" lIns="93269" tIns="46634" rIns="93269" bIns="46634" anchor="ctr">
            <a:prstTxWarp prst="textNoShape">
              <a:avLst/>
            </a:prstTxWarp>
            <a:spAutoFit/>
          </a:bodyPr>
          <a:lstStyle/>
          <a:p>
            <a:pPr algn="r" defTabSz="932688">
              <a:defRPr/>
            </a:pPr>
            <a:r>
              <a:rPr lang="en-US" sz="1200" kern="0" dirty="0">
                <a:solidFill>
                  <a:schemeClr val="tx1">
                    <a:lumMod val="85000"/>
                  </a:schemeClr>
                </a:solidFill>
                <a:latin typeface="Segoe UI" pitchFamily="34" charset="0"/>
                <a:ea typeface="Segoe UI" pitchFamily="34" charset="0"/>
                <a:cs typeface="Segoe UI" pitchFamily="34" charset="0"/>
              </a:rPr>
              <a:t>90 Days</a:t>
            </a:r>
          </a:p>
        </p:txBody>
      </p:sp>
      <p:sp>
        <p:nvSpPr>
          <p:cNvPr id="49" name="Freeform 48"/>
          <p:cNvSpPr/>
          <p:nvPr/>
        </p:nvSpPr>
        <p:spPr>
          <a:xfrm>
            <a:off x="5922252" y="4468129"/>
            <a:ext cx="4519096" cy="1119124"/>
          </a:xfrm>
          <a:custGeom>
            <a:avLst/>
            <a:gdLst>
              <a:gd name="connsiteX0" fmla="*/ 0 w 3947160"/>
              <a:gd name="connsiteY0" fmla="*/ 1097280 h 1097280"/>
              <a:gd name="connsiteX1" fmla="*/ 419100 w 3947160"/>
              <a:gd name="connsiteY1" fmla="*/ 922020 h 1097280"/>
              <a:gd name="connsiteX2" fmla="*/ 1127760 w 3947160"/>
              <a:gd name="connsiteY2" fmla="*/ 701040 h 1097280"/>
              <a:gd name="connsiteX3" fmla="*/ 2255520 w 3947160"/>
              <a:gd name="connsiteY3" fmla="*/ 419100 h 1097280"/>
              <a:gd name="connsiteX4" fmla="*/ 3124200 w 3947160"/>
              <a:gd name="connsiteY4" fmla="*/ 213360 h 1097280"/>
              <a:gd name="connsiteX5" fmla="*/ 3947160 w 3947160"/>
              <a:gd name="connsiteY5" fmla="*/ 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7160" h="1097280">
                <a:moveTo>
                  <a:pt x="0" y="1097280"/>
                </a:moveTo>
                <a:cubicBezTo>
                  <a:pt x="115570" y="1042670"/>
                  <a:pt x="231140" y="988060"/>
                  <a:pt x="419100" y="922020"/>
                </a:cubicBezTo>
                <a:cubicBezTo>
                  <a:pt x="607060" y="855980"/>
                  <a:pt x="821690" y="784860"/>
                  <a:pt x="1127760" y="701040"/>
                </a:cubicBezTo>
                <a:cubicBezTo>
                  <a:pt x="1433830" y="617220"/>
                  <a:pt x="2255520" y="419100"/>
                  <a:pt x="2255520" y="419100"/>
                </a:cubicBezTo>
                <a:lnTo>
                  <a:pt x="3124200" y="213360"/>
                </a:lnTo>
                <a:cubicBezTo>
                  <a:pt x="3406140" y="143510"/>
                  <a:pt x="3676650" y="71755"/>
                  <a:pt x="3947160" y="0"/>
                </a:cubicBezTo>
              </a:path>
            </a:pathLst>
          </a:custGeom>
          <a:noFill/>
          <a:ln w="38100" cap="flat" cmpd="sng" algn="ctr">
            <a:solidFill>
              <a:srgbClr val="74B230"/>
            </a:solidFill>
            <a:prstDash val="solid"/>
            <a:round/>
            <a:headEnd type="none" w="med" len="med"/>
            <a:tailEnd type="none" w="med" len="med"/>
          </a:ln>
          <a:effectLst/>
        </p:spPr>
        <p:txBody>
          <a:bodyPr lIns="93269" tIns="46634" rIns="93269" bIns="46634">
            <a:prstTxWarp prst="textNoShape">
              <a:avLst/>
            </a:prstTxWarp>
          </a:bodyPr>
          <a:lstStyle/>
          <a:p>
            <a:endParaRPr lang="en-US" kern="0" dirty="0">
              <a:solidFill>
                <a:prstClr val="black"/>
              </a:solidFill>
              <a:latin typeface="Segoe UI" pitchFamily="34" charset="0"/>
              <a:ea typeface="Segoe UI" pitchFamily="34" charset="0"/>
              <a:cs typeface="Segoe UI" pitchFamily="34" charset="0"/>
            </a:endParaRPr>
          </a:p>
        </p:txBody>
      </p:sp>
      <p:sp>
        <p:nvSpPr>
          <p:cNvPr id="50" name="Freeform 49"/>
          <p:cNvSpPr/>
          <p:nvPr/>
        </p:nvSpPr>
        <p:spPr>
          <a:xfrm>
            <a:off x="5887355" y="1779123"/>
            <a:ext cx="4501648" cy="2665691"/>
          </a:xfrm>
          <a:custGeom>
            <a:avLst/>
            <a:gdLst>
              <a:gd name="connsiteX0" fmla="*/ 0 w 3931920"/>
              <a:gd name="connsiteY0" fmla="*/ 2613660 h 2613660"/>
              <a:gd name="connsiteX1" fmla="*/ 449580 w 3931920"/>
              <a:gd name="connsiteY1" fmla="*/ 2308860 h 2613660"/>
              <a:gd name="connsiteX2" fmla="*/ 1150620 w 3931920"/>
              <a:gd name="connsiteY2" fmla="*/ 1790700 h 2613660"/>
              <a:gd name="connsiteX3" fmla="*/ 1798320 w 3931920"/>
              <a:gd name="connsiteY3" fmla="*/ 1333500 h 2613660"/>
              <a:gd name="connsiteX4" fmla="*/ 2514600 w 3931920"/>
              <a:gd name="connsiteY4" fmla="*/ 830580 h 2613660"/>
              <a:gd name="connsiteX5" fmla="*/ 3185160 w 3931920"/>
              <a:gd name="connsiteY5" fmla="*/ 419100 h 2613660"/>
              <a:gd name="connsiteX6" fmla="*/ 3931920 w 3931920"/>
              <a:gd name="connsiteY6" fmla="*/ 0 h 261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1920" h="2613660">
                <a:moveTo>
                  <a:pt x="0" y="2613660"/>
                </a:moveTo>
                <a:cubicBezTo>
                  <a:pt x="128905" y="2529840"/>
                  <a:pt x="257810" y="2446020"/>
                  <a:pt x="449580" y="2308860"/>
                </a:cubicBezTo>
                <a:cubicBezTo>
                  <a:pt x="641350" y="2171700"/>
                  <a:pt x="925830" y="1953260"/>
                  <a:pt x="1150620" y="1790700"/>
                </a:cubicBezTo>
                <a:cubicBezTo>
                  <a:pt x="1375410" y="1628140"/>
                  <a:pt x="1798320" y="1333500"/>
                  <a:pt x="1798320" y="1333500"/>
                </a:cubicBezTo>
                <a:cubicBezTo>
                  <a:pt x="2025650" y="1173480"/>
                  <a:pt x="2283460" y="982980"/>
                  <a:pt x="2514600" y="830580"/>
                </a:cubicBezTo>
                <a:cubicBezTo>
                  <a:pt x="2745740" y="678180"/>
                  <a:pt x="2948940" y="557530"/>
                  <a:pt x="3185160" y="419100"/>
                </a:cubicBezTo>
                <a:cubicBezTo>
                  <a:pt x="3421380" y="280670"/>
                  <a:pt x="3676650" y="140335"/>
                  <a:pt x="3931920" y="0"/>
                </a:cubicBezTo>
              </a:path>
            </a:pathLst>
          </a:custGeom>
          <a:noFill/>
          <a:ln w="38100" cap="flat" cmpd="sng" algn="ctr">
            <a:solidFill>
              <a:srgbClr val="FF0000"/>
            </a:solidFill>
            <a:prstDash val="solid"/>
            <a:round/>
            <a:headEnd type="none" w="med" len="med"/>
            <a:tailEnd type="none" w="med" len="med"/>
          </a:ln>
          <a:effectLst/>
        </p:spPr>
        <p:txBody>
          <a:bodyPr lIns="93269" tIns="46634" rIns="93269" bIns="46634">
            <a:prstTxWarp prst="textNoShape">
              <a:avLst/>
            </a:prstTxWarp>
          </a:bodyPr>
          <a:lstStyle/>
          <a:p>
            <a:endParaRPr lang="en-US" kern="0" dirty="0">
              <a:solidFill>
                <a:prstClr val="black"/>
              </a:solidFill>
              <a:latin typeface="Segoe UI" pitchFamily="34" charset="0"/>
              <a:ea typeface="Segoe UI" pitchFamily="34" charset="0"/>
              <a:cs typeface="Segoe UI" pitchFamily="34" charset="0"/>
            </a:endParaRPr>
          </a:p>
        </p:txBody>
      </p:sp>
      <p:sp>
        <p:nvSpPr>
          <p:cNvPr id="51" name="Freeform 50"/>
          <p:cNvSpPr/>
          <p:nvPr/>
        </p:nvSpPr>
        <p:spPr>
          <a:xfrm>
            <a:off x="5913527" y="3613243"/>
            <a:ext cx="4519096" cy="396356"/>
          </a:xfrm>
          <a:custGeom>
            <a:avLst/>
            <a:gdLst>
              <a:gd name="connsiteX0" fmla="*/ 0 w 3947160"/>
              <a:gd name="connsiteY0" fmla="*/ 388620 h 388620"/>
              <a:gd name="connsiteX1" fmla="*/ 640080 w 3947160"/>
              <a:gd name="connsiteY1" fmla="*/ 251460 h 388620"/>
              <a:gd name="connsiteX2" fmla="*/ 1394460 w 3947160"/>
              <a:gd name="connsiteY2" fmla="*/ 144780 h 388620"/>
              <a:gd name="connsiteX3" fmla="*/ 2301240 w 3947160"/>
              <a:gd name="connsiteY3" fmla="*/ 68580 h 388620"/>
              <a:gd name="connsiteX4" fmla="*/ 3147060 w 3947160"/>
              <a:gd name="connsiteY4" fmla="*/ 22860 h 388620"/>
              <a:gd name="connsiteX5" fmla="*/ 3947160 w 3947160"/>
              <a:gd name="connsiteY5" fmla="*/ 0 h 38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7160" h="388620">
                <a:moveTo>
                  <a:pt x="0" y="388620"/>
                </a:moveTo>
                <a:cubicBezTo>
                  <a:pt x="203835" y="340360"/>
                  <a:pt x="407670" y="292100"/>
                  <a:pt x="640080" y="251460"/>
                </a:cubicBezTo>
                <a:cubicBezTo>
                  <a:pt x="872490" y="210820"/>
                  <a:pt x="1117600" y="175260"/>
                  <a:pt x="1394460" y="144780"/>
                </a:cubicBezTo>
                <a:cubicBezTo>
                  <a:pt x="1671320" y="114300"/>
                  <a:pt x="2009140" y="88900"/>
                  <a:pt x="2301240" y="68580"/>
                </a:cubicBezTo>
                <a:cubicBezTo>
                  <a:pt x="2593340" y="48260"/>
                  <a:pt x="2872740" y="34290"/>
                  <a:pt x="3147060" y="22860"/>
                </a:cubicBezTo>
                <a:cubicBezTo>
                  <a:pt x="3421380" y="11430"/>
                  <a:pt x="3947160" y="0"/>
                  <a:pt x="3947160" y="0"/>
                </a:cubicBezTo>
              </a:path>
            </a:pathLst>
          </a:custGeom>
          <a:noFill/>
          <a:ln w="38100" cap="flat" cmpd="sng" algn="ctr">
            <a:solidFill>
              <a:schemeClr val="tx2"/>
            </a:solidFill>
            <a:prstDash val="solid"/>
            <a:round/>
            <a:headEnd type="none" w="med" len="med"/>
            <a:tailEnd type="none" w="med" len="med"/>
          </a:ln>
          <a:effectLst/>
        </p:spPr>
        <p:txBody>
          <a:bodyPr lIns="93269" tIns="46634" rIns="93269" bIns="46634">
            <a:prstTxWarp prst="textNoShape">
              <a:avLst/>
            </a:prstTxWarp>
          </a:bodyPr>
          <a:lstStyle/>
          <a:p>
            <a:endParaRPr lang="en-US" kern="0" dirty="0">
              <a:solidFill>
                <a:prstClr val="black"/>
              </a:solidFill>
              <a:latin typeface="Segoe UI" pitchFamily="34" charset="0"/>
              <a:ea typeface="Segoe UI" pitchFamily="34" charset="0"/>
              <a:cs typeface="Segoe UI" pitchFamily="34" charset="0"/>
            </a:endParaRPr>
          </a:p>
        </p:txBody>
      </p:sp>
      <p:sp>
        <p:nvSpPr>
          <p:cNvPr id="52" name="TextBox 51"/>
          <p:cNvSpPr txBox="1"/>
          <p:nvPr/>
        </p:nvSpPr>
        <p:spPr>
          <a:xfrm>
            <a:off x="9476920" y="2265023"/>
            <a:ext cx="2151517" cy="769064"/>
          </a:xfrm>
          <a:prstGeom prst="rect">
            <a:avLst/>
          </a:prstGeom>
          <a:noFill/>
        </p:spPr>
        <p:txBody>
          <a:bodyPr wrap="square" lIns="93269" tIns="46634" rIns="93269" bIns="46634" rtlCol="0">
            <a:spAutoFit/>
          </a:bodyPr>
          <a:lstStyle/>
          <a:p>
            <a:r>
              <a:rPr lang="en-US" sz="1600" b="1" dirty="0">
                <a:solidFill>
                  <a:srgbClr val="FF0000"/>
                </a:solidFill>
                <a:latin typeface="Segoe UI" pitchFamily="34" charset="0"/>
                <a:ea typeface="Segoe UI" pitchFamily="34" charset="0"/>
                <a:cs typeface="Segoe UI" pitchFamily="34" charset="0"/>
              </a:rPr>
              <a:t>Regular Cloud Backup</a:t>
            </a:r>
            <a:br>
              <a:rPr lang="en-US" sz="1600" b="1" dirty="0">
                <a:solidFill>
                  <a:srgbClr val="FF0000"/>
                </a:solidFill>
                <a:latin typeface="Segoe UI" pitchFamily="34" charset="0"/>
                <a:ea typeface="Segoe UI" pitchFamily="34" charset="0"/>
                <a:cs typeface="Segoe UI" pitchFamily="34" charset="0"/>
              </a:rPr>
            </a:br>
            <a:r>
              <a:rPr lang="en-US" sz="1100" dirty="0">
                <a:solidFill>
                  <a:srgbClr val="FF0000"/>
                </a:solidFill>
                <a:latin typeface="Segoe UI" pitchFamily="34" charset="0"/>
                <a:ea typeface="Segoe UI" pitchFamily="34" charset="0"/>
                <a:cs typeface="Segoe UI" pitchFamily="34" charset="0"/>
              </a:rPr>
              <a:t>with 100 Mbps WAN Link</a:t>
            </a:r>
          </a:p>
        </p:txBody>
      </p:sp>
      <p:sp>
        <p:nvSpPr>
          <p:cNvPr id="53" name="TextBox 52"/>
          <p:cNvSpPr txBox="1"/>
          <p:nvPr/>
        </p:nvSpPr>
        <p:spPr>
          <a:xfrm>
            <a:off x="9324520" y="3693834"/>
            <a:ext cx="2151517" cy="345294"/>
          </a:xfrm>
          <a:prstGeom prst="rect">
            <a:avLst/>
          </a:prstGeom>
          <a:noFill/>
        </p:spPr>
        <p:txBody>
          <a:bodyPr wrap="square" lIns="93269" tIns="46634" rIns="93269" bIns="46634" rtlCol="0">
            <a:spAutoFit/>
          </a:bodyPr>
          <a:lstStyle/>
          <a:p>
            <a:r>
              <a:rPr lang="en-US" sz="1600" b="1" dirty="0">
                <a:solidFill>
                  <a:schemeClr val="tx2"/>
                </a:solidFill>
                <a:latin typeface="Segoe UI" pitchFamily="34" charset="0"/>
                <a:ea typeface="Segoe UI" pitchFamily="34" charset="0"/>
                <a:cs typeface="Segoe UI" pitchFamily="34" charset="0"/>
              </a:rPr>
              <a:t>Tape</a:t>
            </a:r>
            <a:endParaRPr lang="en-US" sz="1100" dirty="0">
              <a:solidFill>
                <a:schemeClr val="tx2"/>
              </a:solidFill>
              <a:latin typeface="Segoe UI" pitchFamily="34" charset="0"/>
              <a:ea typeface="Segoe UI" pitchFamily="34" charset="0"/>
              <a:cs typeface="Segoe UI" pitchFamily="34" charset="0"/>
            </a:endParaRPr>
          </a:p>
        </p:txBody>
      </p:sp>
      <p:sp>
        <p:nvSpPr>
          <p:cNvPr id="55" name="TextBox 54"/>
          <p:cNvSpPr txBox="1"/>
          <p:nvPr/>
        </p:nvSpPr>
        <p:spPr>
          <a:xfrm>
            <a:off x="9324520" y="4839693"/>
            <a:ext cx="2151517" cy="769064"/>
          </a:xfrm>
          <a:prstGeom prst="rect">
            <a:avLst/>
          </a:prstGeom>
          <a:noFill/>
        </p:spPr>
        <p:txBody>
          <a:bodyPr wrap="square" lIns="93269" tIns="46634" rIns="93269" bIns="46634" rtlCol="0">
            <a:spAutoFit/>
          </a:bodyPr>
          <a:lstStyle/>
          <a:p>
            <a:r>
              <a:rPr lang="en-US" sz="1600" b="1" dirty="0">
                <a:solidFill>
                  <a:srgbClr val="74B230"/>
                </a:solidFill>
                <a:latin typeface="Segoe UI" pitchFamily="34" charset="0"/>
                <a:ea typeface="Segoe UI" pitchFamily="34" charset="0"/>
                <a:cs typeface="Segoe UI" pitchFamily="34" charset="0"/>
              </a:rPr>
              <a:t>StorSimple </a:t>
            </a:r>
            <a:br>
              <a:rPr lang="en-US" sz="1600" b="1" dirty="0">
                <a:solidFill>
                  <a:srgbClr val="74B230"/>
                </a:solidFill>
                <a:latin typeface="Segoe UI" pitchFamily="34" charset="0"/>
                <a:ea typeface="Segoe UI" pitchFamily="34" charset="0"/>
                <a:cs typeface="Segoe UI" pitchFamily="34" charset="0"/>
              </a:rPr>
            </a:br>
            <a:r>
              <a:rPr lang="en-US" sz="1600" b="1" dirty="0">
                <a:solidFill>
                  <a:srgbClr val="74B230"/>
                </a:solidFill>
                <a:latin typeface="Segoe UI" pitchFamily="34" charset="0"/>
                <a:ea typeface="Segoe UI" pitchFamily="34" charset="0"/>
                <a:cs typeface="Segoe UI" pitchFamily="34" charset="0"/>
              </a:rPr>
              <a:t>Cloud Snapshots</a:t>
            </a:r>
            <a:br>
              <a:rPr lang="en-US" sz="1600" b="1" dirty="0">
                <a:solidFill>
                  <a:srgbClr val="74B230"/>
                </a:solidFill>
                <a:latin typeface="Segoe UI" pitchFamily="34" charset="0"/>
                <a:ea typeface="Segoe UI" pitchFamily="34" charset="0"/>
                <a:cs typeface="Segoe UI" pitchFamily="34" charset="0"/>
              </a:rPr>
            </a:br>
            <a:r>
              <a:rPr lang="en-US" sz="1100" dirty="0">
                <a:solidFill>
                  <a:srgbClr val="74B230"/>
                </a:solidFill>
                <a:latin typeface="Segoe UI" pitchFamily="34" charset="0"/>
                <a:ea typeface="Segoe UI" pitchFamily="34" charset="0"/>
                <a:cs typeface="Segoe UI" pitchFamily="34" charset="0"/>
              </a:rPr>
              <a:t>with 5</a:t>
            </a:r>
            <a:r>
              <a:rPr lang="en-US" sz="1100" dirty="0" smtClean="0">
                <a:solidFill>
                  <a:srgbClr val="74B230"/>
                </a:solidFill>
                <a:latin typeface="Segoe UI" pitchFamily="34" charset="0"/>
                <a:ea typeface="Segoe UI" pitchFamily="34" charset="0"/>
                <a:cs typeface="Segoe UI" pitchFamily="34" charset="0"/>
              </a:rPr>
              <a:t>0 </a:t>
            </a:r>
            <a:r>
              <a:rPr lang="en-US" sz="1100" dirty="0">
                <a:solidFill>
                  <a:srgbClr val="74B230"/>
                </a:solidFill>
                <a:latin typeface="Segoe UI" pitchFamily="34" charset="0"/>
                <a:ea typeface="Segoe UI" pitchFamily="34" charset="0"/>
                <a:cs typeface="Segoe UI" pitchFamily="34" charset="0"/>
              </a:rPr>
              <a:t>Mbps WAN Link</a:t>
            </a:r>
          </a:p>
        </p:txBody>
      </p:sp>
    </p:spTree>
    <p:extLst>
      <p:ext uri="{BB962C8B-B14F-4D97-AF65-F5344CB8AC3E}">
        <p14:creationId xmlns:p14="http://schemas.microsoft.com/office/powerpoint/2010/main" val="1663257218"/>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671978" y="1376592"/>
            <a:ext cx="9118259" cy="4201633"/>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17" name="Title 16"/>
          <p:cNvSpPr>
            <a:spLocks noGrp="1"/>
          </p:cNvSpPr>
          <p:nvPr>
            <p:ph type="title"/>
          </p:nvPr>
        </p:nvSpPr>
        <p:spPr>
          <a:xfrm>
            <a:off x="362525" y="144462"/>
            <a:ext cx="11889564" cy="917575"/>
          </a:xfrm>
        </p:spPr>
        <p:txBody>
          <a:bodyPr/>
          <a:lstStyle/>
          <a:p>
            <a:r>
              <a:rPr lang="en-US" sz="4800" dirty="0" smtClean="0"/>
              <a:t>StorSimple Appliance Models</a:t>
            </a:r>
            <a:endParaRPr lang="en-US" sz="4800" dirty="0"/>
          </a:p>
        </p:txBody>
      </p:sp>
      <p:grpSp>
        <p:nvGrpSpPr>
          <p:cNvPr id="204" name="Group 203"/>
          <p:cNvGrpSpPr/>
          <p:nvPr/>
        </p:nvGrpSpPr>
        <p:grpSpPr>
          <a:xfrm>
            <a:off x="8351837" y="1583006"/>
            <a:ext cx="1714432" cy="934533"/>
            <a:chOff x="1030113" y="1176401"/>
            <a:chExt cx="7367297" cy="3747971"/>
          </a:xfrm>
        </p:grpSpPr>
        <p:pic>
          <p:nvPicPr>
            <p:cNvPr id="20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113" y="1176401"/>
              <a:ext cx="7367297" cy="273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 name="Picture 205"/>
            <p:cNvPicPr>
              <a:picLocks noChangeAspect="1"/>
            </p:cNvPicPr>
            <p:nvPr/>
          </p:nvPicPr>
          <p:blipFill>
            <a:blip r:embed="rId3"/>
            <a:stretch>
              <a:fillRect/>
            </a:stretch>
          </p:blipFill>
          <p:spPr>
            <a:xfrm>
              <a:off x="1371600" y="3729180"/>
              <a:ext cx="6652489" cy="1195192"/>
            </a:xfrm>
            <a:prstGeom prst="rect">
              <a:avLst/>
            </a:prstGeom>
          </p:spPr>
        </p:pic>
      </p:grpSp>
      <p:sp>
        <p:nvSpPr>
          <p:cNvPr id="207" name="Freeform 206"/>
          <p:cNvSpPr/>
          <p:nvPr/>
        </p:nvSpPr>
        <p:spPr bwMode="auto">
          <a:xfrm>
            <a:off x="1671978" y="1355326"/>
            <a:ext cx="9118259" cy="4220515"/>
          </a:xfrm>
          <a:custGeom>
            <a:avLst/>
            <a:gdLst>
              <a:gd name="connsiteX0" fmla="*/ 0 w 6858000"/>
              <a:gd name="connsiteY0" fmla="*/ 0 h 3771900"/>
              <a:gd name="connsiteX1" fmla="*/ 0 w 6858000"/>
              <a:gd name="connsiteY1" fmla="*/ 3771900 h 3771900"/>
              <a:gd name="connsiteX2" fmla="*/ 6858000 w 6858000"/>
              <a:gd name="connsiteY2" fmla="*/ 3771900 h 3771900"/>
            </a:gdLst>
            <a:ahLst/>
            <a:cxnLst>
              <a:cxn ang="0">
                <a:pos x="connsiteX0" y="connsiteY0"/>
              </a:cxn>
              <a:cxn ang="0">
                <a:pos x="connsiteX1" y="connsiteY1"/>
              </a:cxn>
              <a:cxn ang="0">
                <a:pos x="connsiteX2" y="connsiteY2"/>
              </a:cxn>
            </a:cxnLst>
            <a:rect l="l" t="t" r="r" b="b"/>
            <a:pathLst>
              <a:path w="6858000" h="3771900">
                <a:moveTo>
                  <a:pt x="0" y="0"/>
                </a:moveTo>
                <a:lnTo>
                  <a:pt x="0" y="3771900"/>
                </a:lnTo>
                <a:lnTo>
                  <a:pt x="6858000" y="3771900"/>
                </a:lnTo>
              </a:path>
            </a:pathLst>
          </a:custGeom>
          <a:noFill/>
          <a:ln w="76200" cap="flat" cmpd="sng" algn="ctr">
            <a:solidFill>
              <a:srgbClr val="92D050"/>
            </a:solidFill>
            <a:prstDash val="solid"/>
            <a:round/>
            <a:headEnd type="triangle" w="med" len="med"/>
            <a:tailEnd type="triangle" w="med" len="med"/>
          </a:ln>
          <a:effectLst/>
        </p:spPr>
        <p:txBody>
          <a:bodyPr>
            <a:prstTxWarp prst="textNoShape">
              <a:avLst/>
            </a:prstTxWarp>
          </a:bodyPr>
          <a:lstStyle/>
          <a:p>
            <a:endParaRPr lang="en-US" dirty="0">
              <a:solidFill>
                <a:prstClr val="black"/>
              </a:solidFill>
              <a:latin typeface="Segoe UI "/>
            </a:endParaRPr>
          </a:p>
        </p:txBody>
      </p:sp>
      <p:sp>
        <p:nvSpPr>
          <p:cNvPr id="208" name="Rectangle 4"/>
          <p:cNvSpPr>
            <a:spLocks noChangeArrowheads="1"/>
          </p:cNvSpPr>
          <p:nvPr/>
        </p:nvSpPr>
        <p:spPr bwMode="auto">
          <a:xfrm rot="16200000">
            <a:off x="229235" y="3312392"/>
            <a:ext cx="2452916" cy="338554"/>
          </a:xfrm>
          <a:prstGeom prst="rect">
            <a:avLst/>
          </a:prstGeom>
          <a:noFill/>
          <a:ln w="9525">
            <a:noFill/>
            <a:miter lim="800000"/>
            <a:headEnd/>
            <a:tailEnd/>
          </a:ln>
        </p:spPr>
        <p:txBody>
          <a:bodyPr wrap="none">
            <a:prstTxWarp prst="textNoShape">
              <a:avLst/>
            </a:prstTxWarp>
            <a:spAutoFit/>
          </a:bodyPr>
          <a:lstStyle/>
          <a:p>
            <a:r>
              <a:rPr lang="en-US" sz="1600" dirty="0" smtClean="0">
                <a:solidFill>
                  <a:srgbClr val="92D050"/>
                </a:solidFill>
                <a:latin typeface="Segoe UI "/>
              </a:rPr>
              <a:t>Scalability / Performance</a:t>
            </a:r>
            <a:endParaRPr lang="en-US" sz="1600" dirty="0">
              <a:solidFill>
                <a:srgbClr val="92D050"/>
              </a:solidFill>
              <a:latin typeface="Segoe UI "/>
            </a:endParaRPr>
          </a:p>
        </p:txBody>
      </p:sp>
      <p:sp>
        <p:nvSpPr>
          <p:cNvPr id="209" name="Rectangle 5"/>
          <p:cNvSpPr>
            <a:spLocks noChangeArrowheads="1"/>
          </p:cNvSpPr>
          <p:nvPr/>
        </p:nvSpPr>
        <p:spPr bwMode="auto">
          <a:xfrm>
            <a:off x="5544839" y="5597108"/>
            <a:ext cx="981359" cy="338554"/>
          </a:xfrm>
          <a:prstGeom prst="rect">
            <a:avLst/>
          </a:prstGeom>
          <a:noFill/>
          <a:ln w="9525">
            <a:noFill/>
            <a:miter lim="800000"/>
            <a:headEnd/>
            <a:tailEnd/>
          </a:ln>
        </p:spPr>
        <p:txBody>
          <a:bodyPr wrap="none">
            <a:prstTxWarp prst="textNoShape">
              <a:avLst/>
            </a:prstTxWarp>
            <a:spAutoFit/>
          </a:bodyPr>
          <a:lstStyle/>
          <a:p>
            <a:r>
              <a:rPr lang="en-US" sz="1600" dirty="0" smtClean="0">
                <a:solidFill>
                  <a:srgbClr val="92D050"/>
                </a:solidFill>
                <a:latin typeface="Segoe UI "/>
              </a:rPr>
              <a:t>Capacity</a:t>
            </a:r>
            <a:endParaRPr lang="en-US" sz="1600" dirty="0">
              <a:solidFill>
                <a:srgbClr val="92D050"/>
              </a:solidFill>
              <a:latin typeface="Segoe UI "/>
            </a:endParaRPr>
          </a:p>
        </p:txBody>
      </p:sp>
      <p:pic>
        <p:nvPicPr>
          <p:cNvPr id="2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3700" y="4326448"/>
            <a:ext cx="1450685" cy="56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 name="Rectangle 5"/>
          <p:cNvSpPr>
            <a:spLocks noChangeArrowheads="1"/>
          </p:cNvSpPr>
          <p:nvPr/>
        </p:nvSpPr>
        <p:spPr bwMode="auto">
          <a:xfrm>
            <a:off x="6145169" y="3193563"/>
            <a:ext cx="1507144" cy="600164"/>
          </a:xfrm>
          <a:prstGeom prst="rect">
            <a:avLst/>
          </a:prstGeom>
          <a:noFill/>
          <a:ln w="9525">
            <a:noFill/>
            <a:miter lim="800000"/>
            <a:headEnd/>
            <a:tailEnd/>
          </a:ln>
        </p:spPr>
        <p:txBody>
          <a:bodyPr wrap="none">
            <a:prstTxWarp prst="textNoShape">
              <a:avLst/>
            </a:prstTxWarp>
            <a:spAutoFit/>
          </a:bodyPr>
          <a:lstStyle/>
          <a:p>
            <a:r>
              <a:rPr lang="en-US" sz="1200" b="1" dirty="0" smtClean="0">
                <a:solidFill>
                  <a:prstClr val="black"/>
                </a:solidFill>
                <a:latin typeface="Segoe UI "/>
              </a:rPr>
              <a:t>5520</a:t>
            </a:r>
          </a:p>
          <a:p>
            <a:r>
              <a:rPr lang="en-US" sz="1050" dirty="0" smtClean="0">
                <a:solidFill>
                  <a:prstClr val="black"/>
                </a:solidFill>
                <a:latin typeface="Segoe UI "/>
              </a:rPr>
              <a:t>10-50TB* usable local</a:t>
            </a:r>
          </a:p>
          <a:p>
            <a:r>
              <a:rPr lang="en-US" sz="1050" dirty="0" smtClean="0">
                <a:solidFill>
                  <a:prstClr val="black"/>
                </a:solidFill>
                <a:latin typeface="Segoe UI "/>
              </a:rPr>
              <a:t>300TB max capacity</a:t>
            </a:r>
            <a:endParaRPr lang="en-US" sz="1050" dirty="0">
              <a:solidFill>
                <a:prstClr val="black"/>
              </a:solidFill>
              <a:latin typeface="Segoe UI "/>
            </a:endParaRPr>
          </a:p>
        </p:txBody>
      </p:sp>
      <p:sp>
        <p:nvSpPr>
          <p:cNvPr id="212" name="Rectangle 5"/>
          <p:cNvSpPr>
            <a:spLocks noChangeArrowheads="1"/>
          </p:cNvSpPr>
          <p:nvPr/>
        </p:nvSpPr>
        <p:spPr bwMode="auto">
          <a:xfrm>
            <a:off x="8441266" y="2507763"/>
            <a:ext cx="1582484" cy="600164"/>
          </a:xfrm>
          <a:prstGeom prst="rect">
            <a:avLst/>
          </a:prstGeom>
          <a:noFill/>
          <a:ln w="9525">
            <a:noFill/>
            <a:miter lim="800000"/>
            <a:headEnd/>
            <a:tailEnd/>
          </a:ln>
        </p:spPr>
        <p:txBody>
          <a:bodyPr wrap="none">
            <a:prstTxWarp prst="textNoShape">
              <a:avLst/>
            </a:prstTxWarp>
            <a:spAutoFit/>
          </a:bodyPr>
          <a:lstStyle/>
          <a:p>
            <a:r>
              <a:rPr lang="en-US" sz="1200" b="1" dirty="0" smtClean="0">
                <a:solidFill>
                  <a:prstClr val="black"/>
                </a:solidFill>
                <a:latin typeface="Segoe UI "/>
              </a:rPr>
              <a:t>7520</a:t>
            </a:r>
          </a:p>
          <a:p>
            <a:r>
              <a:rPr lang="en-US" sz="1050" dirty="0" smtClean="0">
                <a:solidFill>
                  <a:prstClr val="black"/>
                </a:solidFill>
                <a:latin typeface="Segoe UI "/>
              </a:rPr>
              <a:t>20-100TB* usable local</a:t>
            </a:r>
          </a:p>
          <a:p>
            <a:r>
              <a:rPr lang="en-US" sz="1050" dirty="0" smtClean="0">
                <a:solidFill>
                  <a:prstClr val="black"/>
                </a:solidFill>
                <a:latin typeface="Segoe UI "/>
              </a:rPr>
              <a:t>500TB max capacity</a:t>
            </a:r>
            <a:endParaRPr lang="en-US" sz="1050" dirty="0">
              <a:solidFill>
                <a:prstClr val="black"/>
              </a:solidFill>
              <a:latin typeface="Segoe UI "/>
            </a:endParaRPr>
          </a:p>
        </p:txBody>
      </p:sp>
      <p:sp>
        <p:nvSpPr>
          <p:cNvPr id="213" name="Rectangle 5"/>
          <p:cNvSpPr>
            <a:spLocks noChangeArrowheads="1"/>
          </p:cNvSpPr>
          <p:nvPr/>
        </p:nvSpPr>
        <p:spPr bwMode="auto">
          <a:xfrm>
            <a:off x="1872144" y="6037431"/>
            <a:ext cx="8765693" cy="538609"/>
          </a:xfrm>
          <a:prstGeom prst="rect">
            <a:avLst/>
          </a:prstGeom>
          <a:noFill/>
          <a:ln w="9525">
            <a:noFill/>
            <a:miter lim="800000"/>
            <a:headEnd/>
            <a:tailEnd/>
          </a:ln>
        </p:spPr>
        <p:txBody>
          <a:bodyPr wrap="square">
            <a:prstTxWarp prst="textNoShape">
              <a:avLst/>
            </a:prstTxWarp>
            <a:spAutoFit/>
          </a:bodyPr>
          <a:lstStyle/>
          <a:p>
            <a:pPr>
              <a:spcAft>
                <a:spcPts val="600"/>
              </a:spcAft>
            </a:pPr>
            <a:r>
              <a:rPr lang="en-US" sz="1200" i="1" dirty="0" smtClean="0">
                <a:solidFill>
                  <a:schemeClr val="tx1">
                    <a:lumMod val="65000"/>
                    <a:lumOff val="35000"/>
                  </a:schemeClr>
                </a:solidFill>
                <a:latin typeface="Segoe UI "/>
              </a:rPr>
              <a:t>*   Denotes </a:t>
            </a:r>
            <a:r>
              <a:rPr lang="en-US" sz="1200" i="1" dirty="0">
                <a:solidFill>
                  <a:schemeClr val="tx1">
                    <a:lumMod val="65000"/>
                    <a:lumOff val="35000"/>
                  </a:schemeClr>
                </a:solidFill>
                <a:latin typeface="Segoe UI "/>
              </a:rPr>
              <a:t>usable local storage </a:t>
            </a:r>
            <a:r>
              <a:rPr lang="en-US" sz="1200" i="1" dirty="0" smtClean="0">
                <a:solidFill>
                  <a:schemeClr val="tx1">
                    <a:lumMod val="65000"/>
                    <a:lumOff val="35000"/>
                  </a:schemeClr>
                </a:solidFill>
                <a:latin typeface="Segoe UI "/>
              </a:rPr>
              <a:t>capacity </a:t>
            </a:r>
            <a:r>
              <a:rPr lang="en-US" sz="1200" i="1" dirty="0">
                <a:solidFill>
                  <a:schemeClr val="tx1">
                    <a:lumMod val="65000"/>
                    <a:lumOff val="35000"/>
                  </a:schemeClr>
                </a:solidFill>
                <a:latin typeface="Segoe UI "/>
              </a:rPr>
              <a:t>with compression and de-duplication, varies by use </a:t>
            </a:r>
            <a:r>
              <a:rPr lang="en-US" sz="1200" i="1" dirty="0" smtClean="0">
                <a:solidFill>
                  <a:schemeClr val="tx1">
                    <a:lumMod val="65000"/>
                    <a:lumOff val="35000"/>
                  </a:schemeClr>
                </a:solidFill>
                <a:latin typeface="Segoe UI "/>
              </a:rPr>
              <a:t>case</a:t>
            </a:r>
            <a:endParaRPr lang="en-US" sz="1200" i="1" dirty="0">
              <a:solidFill>
                <a:schemeClr val="tx1">
                  <a:lumMod val="65000"/>
                  <a:lumOff val="35000"/>
                </a:schemeClr>
              </a:solidFill>
              <a:latin typeface="Segoe UI "/>
            </a:endParaRPr>
          </a:p>
          <a:p>
            <a:pPr>
              <a:spcAft>
                <a:spcPts val="600"/>
              </a:spcAft>
            </a:pPr>
            <a:r>
              <a:rPr lang="en-US" sz="1200" i="1" dirty="0" smtClean="0">
                <a:solidFill>
                  <a:schemeClr val="tx1">
                    <a:lumMod val="65000"/>
                    <a:lumOff val="35000"/>
                  </a:schemeClr>
                </a:solidFill>
                <a:latin typeface="Segoe UI "/>
              </a:rPr>
              <a:t>*   Additional details about appliance specifications can </a:t>
            </a:r>
            <a:r>
              <a:rPr lang="en-US" sz="1200" i="1" dirty="0">
                <a:solidFill>
                  <a:schemeClr val="tx1">
                    <a:lumMod val="65000"/>
                    <a:lumOff val="35000"/>
                  </a:schemeClr>
                </a:solidFill>
                <a:latin typeface="Segoe UI "/>
              </a:rPr>
              <a:t>be found at: </a:t>
            </a:r>
            <a:r>
              <a:rPr lang="en-US" sz="1200" i="1" dirty="0">
                <a:solidFill>
                  <a:schemeClr val="tx1">
                    <a:lumMod val="65000"/>
                    <a:lumOff val="35000"/>
                  </a:schemeClr>
                </a:solidFill>
                <a:latin typeface="Segoe UI "/>
                <a:hlinkClick r:id="rId5"/>
              </a:rPr>
              <a:t>http://</a:t>
            </a:r>
            <a:r>
              <a:rPr lang="en-US" sz="1200" i="1" dirty="0" smtClean="0">
                <a:solidFill>
                  <a:schemeClr val="tx1">
                    <a:lumMod val="65000"/>
                    <a:lumOff val="35000"/>
                  </a:schemeClr>
                </a:solidFill>
                <a:latin typeface="Segoe UI "/>
                <a:hlinkClick r:id="rId5"/>
              </a:rPr>
              <a:t>storsimple.xyratex.com/storsimple/specifications</a:t>
            </a:r>
            <a:r>
              <a:rPr lang="en-US" sz="1200" i="1" dirty="0" smtClean="0">
                <a:solidFill>
                  <a:schemeClr val="tx1">
                    <a:lumMod val="65000"/>
                    <a:lumOff val="35000"/>
                  </a:schemeClr>
                </a:solidFill>
                <a:latin typeface="Segoe UI "/>
              </a:rPr>
              <a:t> </a:t>
            </a:r>
            <a:endParaRPr lang="en-US" sz="1200" i="1" dirty="0">
              <a:solidFill>
                <a:schemeClr val="tx1">
                  <a:lumMod val="65000"/>
                  <a:lumOff val="35000"/>
                </a:schemeClr>
              </a:solidFill>
              <a:latin typeface="Segoe UI "/>
            </a:endParaRPr>
          </a:p>
        </p:txBody>
      </p:sp>
      <p:sp>
        <p:nvSpPr>
          <p:cNvPr id="214" name="Rectangle 5"/>
          <p:cNvSpPr>
            <a:spLocks noChangeArrowheads="1"/>
          </p:cNvSpPr>
          <p:nvPr/>
        </p:nvSpPr>
        <p:spPr bwMode="auto">
          <a:xfrm>
            <a:off x="1823284" y="4873397"/>
            <a:ext cx="1431802" cy="600164"/>
          </a:xfrm>
          <a:prstGeom prst="rect">
            <a:avLst/>
          </a:prstGeom>
          <a:noFill/>
          <a:ln w="9525">
            <a:noFill/>
            <a:miter lim="800000"/>
            <a:headEnd/>
            <a:tailEnd/>
          </a:ln>
        </p:spPr>
        <p:txBody>
          <a:bodyPr wrap="none">
            <a:prstTxWarp prst="textNoShape">
              <a:avLst/>
            </a:prstTxWarp>
            <a:spAutoFit/>
          </a:bodyPr>
          <a:lstStyle/>
          <a:p>
            <a:r>
              <a:rPr lang="en-US" sz="1200" b="1" dirty="0" smtClean="0">
                <a:solidFill>
                  <a:prstClr val="black"/>
                </a:solidFill>
                <a:latin typeface="Segoe UI "/>
              </a:rPr>
              <a:t>5020</a:t>
            </a:r>
          </a:p>
          <a:p>
            <a:r>
              <a:rPr lang="en-US" sz="1050" dirty="0" smtClean="0">
                <a:solidFill>
                  <a:prstClr val="black"/>
                </a:solidFill>
                <a:latin typeface="Segoe UI "/>
              </a:rPr>
              <a:t>2-10TB* usable local</a:t>
            </a:r>
          </a:p>
          <a:p>
            <a:r>
              <a:rPr lang="en-US" sz="1050" dirty="0" smtClean="0">
                <a:solidFill>
                  <a:prstClr val="black"/>
                </a:solidFill>
                <a:latin typeface="Segoe UI "/>
              </a:rPr>
              <a:t>100TB max capacity</a:t>
            </a:r>
            <a:endParaRPr lang="en-US" sz="1050" dirty="0">
              <a:solidFill>
                <a:prstClr val="black"/>
              </a:solidFill>
              <a:latin typeface="Segoe UI "/>
            </a:endParaRPr>
          </a:p>
        </p:txBody>
      </p:sp>
      <p:pic>
        <p:nvPicPr>
          <p:cNvPr id="2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8861" y="3350666"/>
            <a:ext cx="1449237" cy="55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 name="Rectangle 5"/>
          <p:cNvSpPr>
            <a:spLocks noChangeArrowheads="1"/>
          </p:cNvSpPr>
          <p:nvPr/>
        </p:nvSpPr>
        <p:spPr bwMode="auto">
          <a:xfrm>
            <a:off x="3893293" y="3879363"/>
            <a:ext cx="1431802" cy="600164"/>
          </a:xfrm>
          <a:prstGeom prst="rect">
            <a:avLst/>
          </a:prstGeom>
          <a:noFill/>
          <a:ln w="9525">
            <a:noFill/>
            <a:miter lim="800000"/>
            <a:headEnd/>
            <a:tailEnd/>
          </a:ln>
        </p:spPr>
        <p:txBody>
          <a:bodyPr wrap="none">
            <a:prstTxWarp prst="textNoShape">
              <a:avLst/>
            </a:prstTxWarp>
            <a:spAutoFit/>
          </a:bodyPr>
          <a:lstStyle/>
          <a:p>
            <a:r>
              <a:rPr lang="en-US" sz="1200" b="1" dirty="0" smtClean="0">
                <a:solidFill>
                  <a:prstClr val="black"/>
                </a:solidFill>
                <a:latin typeface="Segoe UI "/>
              </a:rPr>
              <a:t>7020</a:t>
            </a:r>
          </a:p>
          <a:p>
            <a:r>
              <a:rPr lang="en-US" sz="1050" dirty="0" smtClean="0">
                <a:solidFill>
                  <a:prstClr val="black"/>
                </a:solidFill>
                <a:latin typeface="Segoe UI "/>
              </a:rPr>
              <a:t>4-20TB* usable local</a:t>
            </a:r>
          </a:p>
          <a:p>
            <a:r>
              <a:rPr lang="en-US" sz="1050" dirty="0" smtClean="0">
                <a:solidFill>
                  <a:prstClr val="black"/>
                </a:solidFill>
                <a:latin typeface="Segoe UI "/>
              </a:rPr>
              <a:t>200TB max capacity</a:t>
            </a:r>
            <a:endParaRPr lang="en-US" sz="1050" dirty="0">
              <a:solidFill>
                <a:prstClr val="black"/>
              </a:solidFill>
              <a:latin typeface="Segoe UI "/>
            </a:endParaRPr>
          </a:p>
        </p:txBody>
      </p:sp>
      <p:pic>
        <p:nvPicPr>
          <p:cNvPr id="2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5308" y="2633200"/>
            <a:ext cx="1449237" cy="559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7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652870" y="1072705"/>
            <a:ext cx="5283865" cy="1779943"/>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3269" tIns="46634" rIns="93269" bIns="46634" anchor="ctr"/>
          <a:lstStyle/>
          <a:p>
            <a:pPr algn="ctr" defTabSz="932688">
              <a:defRPr/>
            </a:pPr>
            <a:endParaRPr lang="en-US" kern="0" dirty="0">
              <a:solidFill>
                <a:srgbClr val="A2C02F"/>
              </a:solidFill>
              <a:latin typeface="Arial"/>
            </a:endParaRPr>
          </a:p>
        </p:txBody>
      </p:sp>
      <p:sp>
        <p:nvSpPr>
          <p:cNvPr id="57" name="Rectangle 56"/>
          <p:cNvSpPr/>
          <p:nvPr/>
        </p:nvSpPr>
        <p:spPr>
          <a:xfrm>
            <a:off x="6514545" y="1072706"/>
            <a:ext cx="5283865" cy="1779943"/>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3269" tIns="46634" rIns="93269" bIns="46634" anchor="ctr"/>
          <a:lstStyle/>
          <a:p>
            <a:pPr algn="ctr" defTabSz="932688">
              <a:defRPr/>
            </a:pPr>
            <a:endParaRPr lang="en-US" kern="0" dirty="0">
              <a:solidFill>
                <a:srgbClr val="A2C02F"/>
              </a:solidFill>
              <a:latin typeface="Arial"/>
            </a:endParaRPr>
          </a:p>
        </p:txBody>
      </p:sp>
      <p:sp>
        <p:nvSpPr>
          <p:cNvPr id="2" name="Title 1"/>
          <p:cNvSpPr>
            <a:spLocks noGrp="1"/>
          </p:cNvSpPr>
          <p:nvPr>
            <p:ph type="title"/>
          </p:nvPr>
        </p:nvSpPr>
        <p:spPr>
          <a:xfrm>
            <a:off x="274639" y="68262"/>
            <a:ext cx="11889564" cy="917575"/>
          </a:xfrm>
        </p:spPr>
        <p:txBody>
          <a:bodyPr/>
          <a:lstStyle/>
          <a:p>
            <a:r>
              <a:rPr lang="en-US" sz="4800" dirty="0" smtClean="0"/>
              <a:t>Storage Analyst Perspectives</a:t>
            </a:r>
            <a:endParaRPr lang="en-US" sz="4800" dirty="0"/>
          </a:p>
        </p:txBody>
      </p:sp>
      <p:sp>
        <p:nvSpPr>
          <p:cNvPr id="3" name="Slide Number Placeholder 2"/>
          <p:cNvSpPr>
            <a:spLocks noGrp="1"/>
          </p:cNvSpPr>
          <p:nvPr>
            <p:ph type="sldNum" sz="quarter" idx="4294967295"/>
          </p:nvPr>
        </p:nvSpPr>
        <p:spPr>
          <a:xfrm>
            <a:off x="11020351" y="6656631"/>
            <a:ext cx="1448302" cy="352186"/>
          </a:xfrm>
          <a:prstGeom prst="rect">
            <a:avLst/>
          </a:prstGeom>
        </p:spPr>
        <p:txBody>
          <a:bodyPr lIns="93269" tIns="46634" rIns="93269" bIns="46634"/>
          <a:lstStyle/>
          <a:p>
            <a:fld id="{DD53BE6A-7BDB-4323-860B-549AC1612108}" type="slidenum">
              <a:rPr lang="en-US" smtClean="0"/>
              <a:pPr/>
              <a:t>16</a:t>
            </a:fld>
            <a:endParaRPr lang="en-US" dirty="0"/>
          </a:p>
        </p:txBody>
      </p:sp>
      <p:sp>
        <p:nvSpPr>
          <p:cNvPr id="37" name="Rectangle 36"/>
          <p:cNvSpPr/>
          <p:nvPr/>
        </p:nvSpPr>
        <p:spPr>
          <a:xfrm>
            <a:off x="652870" y="2852649"/>
            <a:ext cx="5283866" cy="3692613"/>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3269" tIns="46634" rIns="93269" bIns="46634" anchor="ctr"/>
          <a:lstStyle/>
          <a:p>
            <a:pPr algn="ctr"/>
            <a:endParaRPr lang="en-US" kern="0" dirty="0">
              <a:solidFill>
                <a:srgbClr val="A2C02F"/>
              </a:solidFill>
              <a:latin typeface="Arial"/>
            </a:endParaRPr>
          </a:p>
        </p:txBody>
      </p:sp>
      <p:sp>
        <p:nvSpPr>
          <p:cNvPr id="38" name="Rectangle 37"/>
          <p:cNvSpPr/>
          <p:nvPr/>
        </p:nvSpPr>
        <p:spPr>
          <a:xfrm>
            <a:off x="833302" y="3765921"/>
            <a:ext cx="4923002" cy="2008983"/>
          </a:xfrm>
          <a:prstGeom prst="rect">
            <a:avLst/>
          </a:prstGeom>
          <a:noFill/>
        </p:spPr>
        <p:txBody>
          <a:bodyPr wrap="square" lIns="93269" tIns="46634" rIns="93269" bIns="46634" anchor="t">
            <a:spAutoFit/>
          </a:bodyPr>
          <a:lstStyle/>
          <a:p>
            <a:pPr marL="90678" indent="-90678">
              <a:spcBef>
                <a:spcPts val="1224"/>
              </a:spcBef>
            </a:pPr>
            <a:r>
              <a:rPr lang="en-US" sz="1600" dirty="0">
                <a:solidFill>
                  <a:srgbClr val="333333"/>
                </a:solidFill>
                <a:latin typeface="Segoe UI" pitchFamily="34" charset="0"/>
                <a:ea typeface="Segoe UI" pitchFamily="34" charset="0"/>
                <a:cs typeface="Segoe UI" pitchFamily="34" charset="0"/>
              </a:rPr>
              <a:t>“The operational basics of CiS are easy to grasp—</a:t>
            </a:r>
            <a:r>
              <a:rPr lang="en-US" sz="1600" b="1" dirty="0">
                <a:solidFill>
                  <a:srgbClr val="333333"/>
                </a:solidFill>
                <a:latin typeface="Segoe UI" pitchFamily="34" charset="0"/>
                <a:ea typeface="Segoe UI" pitchFamily="34" charset="0"/>
                <a:cs typeface="Segoe UI" pitchFamily="34" charset="0"/>
              </a:rPr>
              <a:t>everything</a:t>
            </a:r>
            <a:r>
              <a:rPr lang="en-US" sz="1600" dirty="0">
                <a:solidFill>
                  <a:srgbClr val="333333"/>
                </a:solidFill>
                <a:latin typeface="Segoe UI" pitchFamily="34" charset="0"/>
                <a:ea typeface="Segoe UI" pitchFamily="34" charset="0"/>
                <a:cs typeface="Segoe UI" pitchFamily="34" charset="0"/>
              </a:rPr>
              <a:t> (primary active storage, archive, backup, and DR) </a:t>
            </a:r>
            <a:r>
              <a:rPr lang="en-US" sz="1600" b="1" dirty="0">
                <a:solidFill>
                  <a:srgbClr val="333333"/>
                </a:solidFill>
                <a:latin typeface="Segoe UI" pitchFamily="34" charset="0"/>
                <a:ea typeface="Segoe UI" pitchFamily="34" charset="0"/>
                <a:cs typeface="Segoe UI" pitchFamily="34" charset="0"/>
              </a:rPr>
              <a:t>is managed in one well-utilized appliance</a:t>
            </a:r>
            <a:r>
              <a:rPr lang="en-US" sz="1600" dirty="0">
                <a:solidFill>
                  <a:srgbClr val="333333"/>
                </a:solidFill>
                <a:latin typeface="Segoe UI" pitchFamily="34" charset="0"/>
                <a:ea typeface="Segoe UI" pitchFamily="34" charset="0"/>
                <a:cs typeface="Segoe UI" pitchFamily="34" charset="0"/>
              </a:rPr>
              <a:t>, with flexibility and a user-suitable range of capabilities.”</a:t>
            </a:r>
          </a:p>
          <a:p>
            <a:pPr marL="90678" indent="-90678">
              <a:spcBef>
                <a:spcPts val="1224"/>
              </a:spcBef>
            </a:pPr>
            <a:r>
              <a:rPr lang="en-US" sz="1600" dirty="0">
                <a:solidFill>
                  <a:srgbClr val="333333"/>
                </a:solidFill>
                <a:latin typeface="Segoe UI" pitchFamily="34" charset="0"/>
                <a:ea typeface="Segoe UI" pitchFamily="34" charset="0"/>
                <a:cs typeface="Segoe UI" pitchFamily="34" charset="0"/>
              </a:rPr>
              <a:t>“</a:t>
            </a:r>
            <a:r>
              <a:rPr lang="en-US" sz="1600" b="1" dirty="0">
                <a:solidFill>
                  <a:srgbClr val="333333"/>
                </a:solidFill>
                <a:latin typeface="Segoe UI" pitchFamily="34" charset="0"/>
                <a:ea typeface="Segoe UI" pitchFamily="34" charset="0"/>
                <a:cs typeface="Segoe UI" pitchFamily="34" charset="0"/>
              </a:rPr>
              <a:t>StorSimple is a notable early innovator </a:t>
            </a:r>
            <a:br>
              <a:rPr lang="en-US" sz="1600" b="1" dirty="0">
                <a:solidFill>
                  <a:srgbClr val="333333"/>
                </a:solidFill>
                <a:latin typeface="Segoe UI" pitchFamily="34" charset="0"/>
                <a:ea typeface="Segoe UI" pitchFamily="34" charset="0"/>
                <a:cs typeface="Segoe UI" pitchFamily="34" charset="0"/>
              </a:rPr>
            </a:br>
            <a:r>
              <a:rPr lang="en-US" sz="1600" dirty="0">
                <a:solidFill>
                  <a:srgbClr val="333333"/>
                </a:solidFill>
                <a:latin typeface="Segoe UI" pitchFamily="34" charset="0"/>
                <a:ea typeface="Segoe UI" pitchFamily="34" charset="0"/>
                <a:cs typeface="Segoe UI" pitchFamily="34" charset="0"/>
              </a:rPr>
              <a:t>in this market.”</a:t>
            </a:r>
          </a:p>
        </p:txBody>
      </p:sp>
      <p:sp>
        <p:nvSpPr>
          <p:cNvPr id="35" name="Rectangle 34"/>
          <p:cNvSpPr/>
          <p:nvPr/>
        </p:nvSpPr>
        <p:spPr>
          <a:xfrm>
            <a:off x="6514544" y="2852649"/>
            <a:ext cx="5283866" cy="3692613"/>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3269" tIns="46634" rIns="93269" bIns="46634" anchor="ctr"/>
          <a:lstStyle/>
          <a:p>
            <a:pPr algn="ctr"/>
            <a:endParaRPr lang="en-US" kern="0" dirty="0">
              <a:solidFill>
                <a:srgbClr val="A2C02F"/>
              </a:solidFill>
              <a:latin typeface="Arial"/>
            </a:endParaRPr>
          </a:p>
        </p:txBody>
      </p:sp>
      <p:sp>
        <p:nvSpPr>
          <p:cNvPr id="42" name="Rectangle 41"/>
          <p:cNvSpPr/>
          <p:nvPr/>
        </p:nvSpPr>
        <p:spPr>
          <a:xfrm>
            <a:off x="6684871" y="3752575"/>
            <a:ext cx="4939521" cy="2762352"/>
          </a:xfrm>
          <a:prstGeom prst="rect">
            <a:avLst/>
          </a:prstGeom>
          <a:noFill/>
        </p:spPr>
        <p:txBody>
          <a:bodyPr wrap="square" lIns="93269" tIns="46634" rIns="93269" bIns="46634" anchor="t">
            <a:spAutoFit/>
          </a:bodyPr>
          <a:lstStyle/>
          <a:p>
            <a:pPr marL="84201" indent="-84201">
              <a:spcBef>
                <a:spcPts val="1224"/>
              </a:spcBef>
            </a:pPr>
            <a:r>
              <a:rPr lang="en-US" sz="1600" dirty="0">
                <a:solidFill>
                  <a:srgbClr val="333333"/>
                </a:solidFill>
                <a:latin typeface="Segoe UI" pitchFamily="34" charset="0"/>
                <a:ea typeface="Segoe UI" pitchFamily="34" charset="0"/>
                <a:cs typeface="Segoe UI" pitchFamily="34" charset="0"/>
              </a:rPr>
              <a:t>“Cloud-integrated enterprise storage is a new category of technology that will tackle the misalignment between cloud access characteristics and the demands of enterprise storage by </a:t>
            </a:r>
            <a:r>
              <a:rPr lang="en-US" sz="1600" b="1" dirty="0">
                <a:solidFill>
                  <a:srgbClr val="333333"/>
                </a:solidFill>
                <a:latin typeface="Segoe UI" pitchFamily="34" charset="0"/>
                <a:ea typeface="Segoe UI" pitchFamily="34" charset="0"/>
                <a:cs typeface="Segoe UI" pitchFamily="34" charset="0"/>
              </a:rPr>
              <a:t>delivering enterprise-class primary storage first. Then, deeply integrated cloud technology will make this storage uniquely</a:t>
            </a:r>
            <a:r>
              <a:rPr lang="en-US" sz="1600" dirty="0">
                <a:solidFill>
                  <a:srgbClr val="333333"/>
                </a:solidFill>
                <a:latin typeface="Segoe UI" pitchFamily="34" charset="0"/>
                <a:ea typeface="Segoe UI" pitchFamily="34" charset="0"/>
                <a:cs typeface="Segoe UI" pitchFamily="34" charset="0"/>
              </a:rPr>
              <a:t>.”</a:t>
            </a:r>
          </a:p>
          <a:p>
            <a:pPr marL="84201" indent="-84201">
              <a:spcBef>
                <a:spcPts val="1224"/>
              </a:spcBef>
            </a:pPr>
            <a:r>
              <a:rPr lang="en-US" sz="1600" dirty="0">
                <a:solidFill>
                  <a:srgbClr val="333333"/>
                </a:solidFill>
                <a:latin typeface="Segoe UI" pitchFamily="34" charset="0"/>
                <a:ea typeface="Segoe UI" pitchFamily="34" charset="0"/>
                <a:cs typeface="Segoe UI" pitchFamily="34" charset="0"/>
              </a:rPr>
              <a:t>“</a:t>
            </a:r>
            <a:r>
              <a:rPr lang="en-US" sz="1600" b="1" dirty="0">
                <a:solidFill>
                  <a:srgbClr val="333333"/>
                </a:solidFill>
                <a:latin typeface="Segoe UI" pitchFamily="34" charset="0"/>
                <a:ea typeface="Segoe UI" pitchFamily="34" charset="0"/>
                <a:cs typeface="Segoe UI" pitchFamily="34" charset="0"/>
              </a:rPr>
              <a:t>At the forefront today is clearly StorSimple</a:t>
            </a:r>
            <a:r>
              <a:rPr lang="en-US" sz="1600" dirty="0">
                <a:solidFill>
                  <a:srgbClr val="333333"/>
                </a:solidFill>
                <a:latin typeface="Segoe UI" pitchFamily="34" charset="0"/>
                <a:ea typeface="Segoe UI" pitchFamily="34" charset="0"/>
                <a:cs typeface="Segoe UI" pitchFamily="34" charset="0"/>
              </a:rPr>
              <a:t>, </a:t>
            </a:r>
            <a:br>
              <a:rPr lang="en-US" sz="1600" dirty="0">
                <a:solidFill>
                  <a:srgbClr val="333333"/>
                </a:solidFill>
                <a:latin typeface="Segoe UI" pitchFamily="34" charset="0"/>
                <a:ea typeface="Segoe UI" pitchFamily="34" charset="0"/>
                <a:cs typeface="Segoe UI" pitchFamily="34" charset="0"/>
              </a:rPr>
            </a:br>
            <a:r>
              <a:rPr lang="en-US" sz="1600" dirty="0">
                <a:solidFill>
                  <a:srgbClr val="333333"/>
                </a:solidFill>
                <a:latin typeface="Segoe UI" pitchFamily="34" charset="0"/>
                <a:ea typeface="Segoe UI" pitchFamily="34" charset="0"/>
                <a:cs typeface="Segoe UI" pitchFamily="34" charset="0"/>
              </a:rPr>
              <a:t>and they are the only one yet delivering true CES for core business data.”</a:t>
            </a:r>
          </a:p>
        </p:txBody>
      </p:sp>
      <p:sp>
        <p:nvSpPr>
          <p:cNvPr id="36" name="Rectangle 35"/>
          <p:cNvSpPr/>
          <p:nvPr/>
        </p:nvSpPr>
        <p:spPr>
          <a:xfrm>
            <a:off x="6514544" y="2699664"/>
            <a:ext cx="5283867" cy="892726"/>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p>
            <a:pPr algn="ctr"/>
            <a:endParaRPr lang="en-US" sz="2000" kern="0" dirty="0">
              <a:solidFill>
                <a:srgbClr val="FFFFFF"/>
              </a:solidFill>
              <a:latin typeface="Segoe UI"/>
            </a:endParaRPr>
          </a:p>
        </p:txBody>
      </p:sp>
      <p:grpSp>
        <p:nvGrpSpPr>
          <p:cNvPr id="6" name="Group 5"/>
          <p:cNvGrpSpPr/>
          <p:nvPr/>
        </p:nvGrpSpPr>
        <p:grpSpPr>
          <a:xfrm>
            <a:off x="9285601" y="1256135"/>
            <a:ext cx="2243511" cy="2118920"/>
            <a:chOff x="8919159" y="3743946"/>
            <a:chExt cx="2633740" cy="2487830"/>
          </a:xfrm>
        </p:grpSpPr>
        <p:sp>
          <p:nvSpPr>
            <p:cNvPr id="43" name="Rectangle 42"/>
            <p:cNvSpPr/>
            <p:nvPr/>
          </p:nvSpPr>
          <p:spPr>
            <a:xfrm>
              <a:off x="8919159" y="3743946"/>
              <a:ext cx="2633740" cy="24878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p:nvGrpSpPr>
          <p:grpSpPr>
            <a:xfrm>
              <a:off x="9031011" y="3861086"/>
              <a:ext cx="2410037" cy="2267572"/>
              <a:chOff x="8697378" y="3714750"/>
              <a:chExt cx="2410037" cy="2267572"/>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54" t="10102" r="37590" b="-1"/>
              <a:stretch/>
            </p:blipFill>
            <p:spPr bwMode="auto">
              <a:xfrm>
                <a:off x="8697378" y="3714750"/>
                <a:ext cx="2410036" cy="2267572"/>
              </a:xfrm>
              <a:prstGeom prst="rect">
                <a:avLst/>
              </a:prstGeom>
              <a:noFill/>
              <a:ln w="6350">
                <a:solidFill>
                  <a:schemeClr val="bg1">
                    <a:lumMod val="50000"/>
                  </a:schemeClr>
                </a:solidFill>
                <a:miter lim="800000"/>
                <a:headEnd/>
                <a:tailEnd/>
              </a:ln>
              <a:effectLs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97379" y="3714750"/>
                <a:ext cx="2410036" cy="570993"/>
              </a:xfrm>
              <a:prstGeom prst="rect">
                <a:avLst/>
              </a:prstGeom>
              <a:noFill/>
              <a:ln w="9525">
                <a:noFill/>
                <a:miter lim="800000"/>
                <a:headEnd/>
                <a:tailEnd/>
              </a:ln>
              <a:effectLst/>
              <a:extLst/>
            </p:spPr>
          </p:pic>
        </p:grpSp>
      </p:grpSp>
      <p:sp>
        <p:nvSpPr>
          <p:cNvPr id="40" name="Rectangle 39"/>
          <p:cNvSpPr/>
          <p:nvPr/>
        </p:nvSpPr>
        <p:spPr>
          <a:xfrm>
            <a:off x="652870" y="2699664"/>
            <a:ext cx="5283867" cy="892726"/>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p>
            <a:pPr algn="ctr"/>
            <a:endParaRPr lang="en-US" sz="2000" kern="0" dirty="0">
              <a:solidFill>
                <a:srgbClr val="FFFFFF"/>
              </a:solidFill>
              <a:latin typeface="Segoe UI"/>
            </a:endParaRPr>
          </a:p>
        </p:txBody>
      </p:sp>
      <p:grpSp>
        <p:nvGrpSpPr>
          <p:cNvPr id="4" name="Group 3"/>
          <p:cNvGrpSpPr/>
          <p:nvPr/>
        </p:nvGrpSpPr>
        <p:grpSpPr>
          <a:xfrm>
            <a:off x="3294802" y="1256137"/>
            <a:ext cx="2243511" cy="2118920"/>
            <a:chOff x="8919159" y="854760"/>
            <a:chExt cx="2633740" cy="2487830"/>
          </a:xfrm>
        </p:grpSpPr>
        <p:sp>
          <p:nvSpPr>
            <p:cNvPr id="39" name="Rectangle 38"/>
            <p:cNvSpPr/>
            <p:nvPr/>
          </p:nvSpPr>
          <p:spPr>
            <a:xfrm>
              <a:off x="8919159" y="854760"/>
              <a:ext cx="2633740" cy="24878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54" t="10087" r="37590"/>
            <a:stretch/>
          </p:blipFill>
          <p:spPr bwMode="auto">
            <a:xfrm>
              <a:off x="9031011" y="984744"/>
              <a:ext cx="2410037" cy="2267955"/>
            </a:xfrm>
            <a:prstGeom prst="rect">
              <a:avLst/>
            </a:prstGeom>
            <a:noFill/>
            <a:ln w="6350">
              <a:solidFill>
                <a:schemeClr val="bg1">
                  <a:lumMod val="50000"/>
                </a:schemeClr>
              </a:solidFill>
              <a:miter lim="800000"/>
              <a:headEnd/>
              <a:tailEnd/>
            </a:ln>
            <a:effectLst/>
            <a:extLst/>
          </p:spPr>
        </p:pic>
      </p:grpSp>
      <p:pic>
        <p:nvPicPr>
          <p:cNvPr id="11" name="Picture 10"/>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901865" y="1688983"/>
            <a:ext cx="2046568" cy="654810"/>
          </a:xfrm>
          <a:prstGeom prst="rect">
            <a:avLst/>
          </a:prstGeom>
          <a:solidFill>
            <a:schemeClr val="bg1"/>
          </a:solidFill>
          <a:ln>
            <a:noFill/>
          </a:ln>
          <a:effectLst>
            <a:outerShdw blurRad="50800" dist="38100" dir="5400000" algn="t" rotWithShape="0">
              <a:prstClr val="black">
                <a:alpha val="40000"/>
              </a:prstClr>
            </a:outerShdw>
          </a:effectLst>
        </p:spPr>
      </p:pic>
      <p:grpSp>
        <p:nvGrpSpPr>
          <p:cNvPr id="16" name="Group 15"/>
          <p:cNvGrpSpPr/>
          <p:nvPr/>
        </p:nvGrpSpPr>
        <p:grpSpPr>
          <a:xfrm>
            <a:off x="1058128" y="1586917"/>
            <a:ext cx="1331733" cy="756877"/>
            <a:chOff x="1450634" y="1452272"/>
            <a:chExt cx="1145810" cy="651302"/>
          </a:xfrm>
        </p:grpSpPr>
        <p:grpSp>
          <p:nvGrpSpPr>
            <p:cNvPr id="15" name="Group 14"/>
            <p:cNvGrpSpPr/>
            <p:nvPr/>
          </p:nvGrpSpPr>
          <p:grpSpPr>
            <a:xfrm>
              <a:off x="1450634" y="2050950"/>
              <a:ext cx="1145809" cy="52624"/>
              <a:chOff x="1431257" y="1995122"/>
              <a:chExt cx="947424" cy="47462"/>
            </a:xfrm>
          </p:grpSpPr>
          <p:sp>
            <p:nvSpPr>
              <p:cNvPr id="14" name="Rounded Rectangle 13"/>
              <p:cNvSpPr/>
              <p:nvPr/>
            </p:nvSpPr>
            <p:spPr>
              <a:xfrm>
                <a:off x="1431257" y="1995122"/>
                <a:ext cx="288005" cy="47462"/>
              </a:xfrm>
              <a:prstGeom prst="roundRect">
                <a:avLst>
                  <a:gd name="adj" fmla="val 24405"/>
                </a:avLst>
              </a:prstGeom>
              <a:solidFill>
                <a:schemeClr val="bg1"/>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ounded Rectangle 60"/>
              <p:cNvSpPr/>
              <p:nvPr/>
            </p:nvSpPr>
            <p:spPr>
              <a:xfrm>
                <a:off x="1760966" y="1995122"/>
                <a:ext cx="288005" cy="47462"/>
              </a:xfrm>
              <a:prstGeom prst="roundRect">
                <a:avLst>
                  <a:gd name="adj" fmla="val 24405"/>
                </a:avLst>
              </a:prstGeom>
              <a:solidFill>
                <a:schemeClr val="bg1"/>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2090676" y="1995122"/>
                <a:ext cx="288005" cy="47462"/>
              </a:xfrm>
              <a:prstGeom prst="roundRect">
                <a:avLst>
                  <a:gd name="adj" fmla="val 24405"/>
                </a:avLst>
              </a:prstGeom>
              <a:solidFill>
                <a:schemeClr val="bg1"/>
              </a:solidFill>
              <a:ln>
                <a:noFill/>
              </a:ln>
              <a:effectLst>
                <a:outerShdw blurRad="508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0636" y="1452272"/>
              <a:ext cx="1145808" cy="651302"/>
            </a:xfrm>
            <a:prstGeom prst="rect">
              <a:avLst/>
            </a:prstGeom>
          </p:spPr>
        </p:pic>
      </p:grpSp>
    </p:spTree>
    <p:extLst>
      <p:ext uri="{BB962C8B-B14F-4D97-AF65-F5344CB8AC3E}">
        <p14:creationId xmlns:p14="http://schemas.microsoft.com/office/powerpoint/2010/main" val="415936212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43" y="-27114"/>
            <a:ext cx="11192828" cy="597638"/>
          </a:xfrm>
        </p:spPr>
        <p:txBody>
          <a:bodyPr/>
          <a:lstStyle/>
          <a:p>
            <a:r>
              <a:rPr lang="en-US" sz="4400" dirty="0"/>
              <a:t>StorSimple Is Globally Certified </a:t>
            </a:r>
            <a:r>
              <a:rPr lang="en-US" sz="4400" dirty="0" smtClean="0"/>
              <a:t>&amp; Recognized</a:t>
            </a:r>
            <a:endParaRPr lang="en-US" sz="4400" dirty="0"/>
          </a:p>
        </p:txBody>
      </p:sp>
      <p:grpSp>
        <p:nvGrpSpPr>
          <p:cNvPr id="5" name="Group 4"/>
          <p:cNvGrpSpPr/>
          <p:nvPr/>
        </p:nvGrpSpPr>
        <p:grpSpPr>
          <a:xfrm>
            <a:off x="451229" y="1429229"/>
            <a:ext cx="11512290" cy="1763596"/>
            <a:chOff x="4343124" y="4414381"/>
            <a:chExt cx="4564393" cy="2045640"/>
          </a:xfrm>
        </p:grpSpPr>
        <p:sp>
          <p:nvSpPr>
            <p:cNvPr id="6" name="Rounded Rectangle 5"/>
            <p:cNvSpPr/>
            <p:nvPr/>
          </p:nvSpPr>
          <p:spPr>
            <a:xfrm>
              <a:off x="4343124" y="4414381"/>
              <a:ext cx="4564393" cy="2033716"/>
            </a:xfrm>
            <a:prstGeom prst="roundRect">
              <a:avLst>
                <a:gd name="adj" fmla="val 374"/>
              </a:avLst>
            </a:prstGeom>
            <a:gradFill flip="none" rotWithShape="1">
              <a:gsLst>
                <a:gs pos="0">
                  <a:srgbClr val="0072C6"/>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7" name="Rounded Rectangle 6"/>
            <p:cNvSpPr/>
            <p:nvPr/>
          </p:nvSpPr>
          <p:spPr>
            <a:xfrm>
              <a:off x="4418889" y="4544276"/>
              <a:ext cx="4423615" cy="1915745"/>
            </a:xfrm>
            <a:prstGeom prst="roundRect">
              <a:avLst>
                <a:gd name="adj" fmla="val 374"/>
              </a:avLst>
            </a:prstGeom>
            <a:solidFill>
              <a:srgbClr val="FFFFFF"/>
            </a:solidFill>
            <a:ln w="9525" cap="flat" cmpd="sng" algn="ctr">
              <a:noFill/>
              <a:prstDash val="solid"/>
            </a:ln>
            <a:effectLst/>
          </p:spPr>
          <p:txBody>
            <a:bodyPr rtlCol="0" anchor="ctr"/>
            <a:lstStyle/>
            <a:p>
              <a:pPr algn="ctr" defTabSz="932688">
                <a:defRPr/>
              </a:pPr>
              <a:endParaRPr lang="en-US" sz="1000" kern="0" dirty="0">
                <a:solidFill>
                  <a:srgbClr val="A2C02F"/>
                </a:solidFill>
                <a:latin typeface="Arial"/>
              </a:endParaRPr>
            </a:p>
          </p:txBody>
        </p:sp>
      </p:grpSp>
      <p:grpSp>
        <p:nvGrpSpPr>
          <p:cNvPr id="8" name="Group 7"/>
          <p:cNvGrpSpPr/>
          <p:nvPr/>
        </p:nvGrpSpPr>
        <p:grpSpPr>
          <a:xfrm>
            <a:off x="437670" y="3806126"/>
            <a:ext cx="11512290" cy="2772969"/>
            <a:chOff x="4343124" y="4414381"/>
            <a:chExt cx="4564393" cy="2045640"/>
          </a:xfrm>
        </p:grpSpPr>
        <p:sp>
          <p:nvSpPr>
            <p:cNvPr id="9" name="Rounded Rectangle 8"/>
            <p:cNvSpPr/>
            <p:nvPr/>
          </p:nvSpPr>
          <p:spPr>
            <a:xfrm>
              <a:off x="4343124" y="4414381"/>
              <a:ext cx="4564393" cy="2033716"/>
            </a:xfrm>
            <a:prstGeom prst="roundRect">
              <a:avLst>
                <a:gd name="adj" fmla="val 374"/>
              </a:avLst>
            </a:prstGeom>
            <a:gradFill flip="none" rotWithShape="1">
              <a:gsLst>
                <a:gs pos="0">
                  <a:srgbClr val="0072C6"/>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10" name="Rounded Rectangle 9"/>
            <p:cNvSpPr/>
            <p:nvPr/>
          </p:nvSpPr>
          <p:spPr>
            <a:xfrm>
              <a:off x="4418889" y="4544276"/>
              <a:ext cx="4423615" cy="1915745"/>
            </a:xfrm>
            <a:prstGeom prst="roundRect">
              <a:avLst>
                <a:gd name="adj" fmla="val 374"/>
              </a:avLst>
            </a:prstGeom>
            <a:solidFill>
              <a:srgbClr val="FFFFFF"/>
            </a:solidFill>
            <a:ln w="9525" cap="flat" cmpd="sng" algn="ctr">
              <a:noFill/>
              <a:prstDash val="solid"/>
            </a:ln>
            <a:effectLst/>
          </p:spPr>
          <p:txBody>
            <a:bodyPr rtlCol="0" anchor="ctr"/>
            <a:lstStyle/>
            <a:p>
              <a:pPr algn="ctr" defTabSz="932688">
                <a:defRPr/>
              </a:pPr>
              <a:endParaRPr lang="en-US" sz="1000" kern="0" dirty="0">
                <a:solidFill>
                  <a:srgbClr val="A2C02F"/>
                </a:solidFill>
                <a:latin typeface="Arial"/>
              </a:endParaRPr>
            </a:p>
          </p:txBody>
        </p:sp>
      </p:gr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154" t="61046" r="58288" b="30181"/>
          <a:stretch/>
        </p:blipFill>
        <p:spPr bwMode="auto">
          <a:xfrm>
            <a:off x="8304638" y="5280715"/>
            <a:ext cx="1239693" cy="129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014" t="73843" r="57291" b="20953"/>
          <a:stretch/>
        </p:blipFill>
        <p:spPr bwMode="auto">
          <a:xfrm>
            <a:off x="3183201" y="5394268"/>
            <a:ext cx="1820798" cy="76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435" t="79046" r="58434" b="12539"/>
          <a:stretch/>
        </p:blipFill>
        <p:spPr bwMode="auto">
          <a:xfrm>
            <a:off x="10139974" y="4021556"/>
            <a:ext cx="1123483" cy="123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descr="http://www.interop.jp/2011/english/exhibition/images/img_grandprix.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370" y="5314005"/>
            <a:ext cx="1162212" cy="11491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http://t2.gstatic.com/images?q=tbn:ANd9GcQoUfhxTd57-KTcB1T3Vn8EcvOxyjQtcuaEbKyEtfDZTxU1yeA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2075" y="5510456"/>
            <a:ext cx="1321382" cy="8217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mweiner\AppData\Local\Microsoft\Windows\Temporary Internet Files\Content.IE5\8CX964OQ\products-of-the-year-silver-2010_web[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372" y="4062843"/>
            <a:ext cx="1129928" cy="11297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descr="C:\Users\mweiner\AppData\Local\Microsoft\Windows\Temporary Internet Files\Content.IE5\C4H6EWSW\POY_gold[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8238" y="4012650"/>
            <a:ext cx="1427221" cy="113177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C:\Users\mweiner\AppData\Local\Microsoft\Windows\Temporary Internet Files\Content.IE5\DMAUS0YC\CoolVendorColor_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4281" y="4260547"/>
            <a:ext cx="1651900" cy="6042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descr="C:\Users\mweiner\AppData\Local\Microsoft\Windows\Temporary Internet Files\Content.IE5\C4H6EWSW\execullence_award_small[1].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2916" y="5322884"/>
            <a:ext cx="1126181" cy="107109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Users\mweiner\AppData\Local\Microsoft\Windows\Temporary Internet Files\Content.IE5\C4H6EWSW\ms_awards[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02243" y="3985498"/>
            <a:ext cx="1949931" cy="144610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Certified for Windows Server 2008 R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7050" y="1816473"/>
            <a:ext cx="913155" cy="11441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vmware ready smal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68273" y="1852098"/>
            <a:ext cx="1338087" cy="8161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1" descr="C:\Users\mweiner\AppData\Local\Microsoft\Windows\Temporary Internet Files\Content.IE5\836Y1PKG\CRN-2012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5264" y="5273048"/>
            <a:ext cx="825950" cy="12035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3" descr="C:\Users\mweiner\AppData\Local\Microsoft\Windows\Temporary Internet Files\Content.IE5\WDATHHZS\ondemand2012[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274252" y="5270229"/>
            <a:ext cx="789639" cy="121587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817420" y="1083935"/>
            <a:ext cx="10640291" cy="340400"/>
          </a:xfrm>
          <a:prstGeom prst="rect">
            <a:avLst/>
          </a:prstGeom>
        </p:spPr>
        <p:txBody>
          <a:bodyPr wrap="square" lIns="93269" tIns="46634" rIns="93269" bIns="46634">
            <a:spAutoFit/>
          </a:bodyPr>
          <a:lstStyle/>
          <a:p>
            <a:pPr algn="ctr"/>
            <a:r>
              <a:rPr lang="en-US" sz="1600" b="1" dirty="0">
                <a:latin typeface="Segoe UI" pitchFamily="34" charset="0"/>
                <a:ea typeface="Segoe UI" pitchFamily="34" charset="0"/>
                <a:cs typeface="Segoe UI" pitchFamily="34" charset="0"/>
              </a:rPr>
              <a:t>Windows Server </a:t>
            </a:r>
            <a:r>
              <a:rPr lang="en-US" sz="1600" b="1" dirty="0" smtClean="0">
                <a:latin typeface="Segoe UI" pitchFamily="34" charset="0"/>
                <a:ea typeface="Segoe UI" pitchFamily="34" charset="0"/>
                <a:cs typeface="Segoe UI" pitchFamily="34" charset="0"/>
              </a:rPr>
              <a:t>2012/Windows </a:t>
            </a:r>
            <a:r>
              <a:rPr lang="en-US" sz="1600" b="1" dirty="0">
                <a:latin typeface="Segoe UI" pitchFamily="34" charset="0"/>
                <a:ea typeface="Segoe UI" pitchFamily="34" charset="0"/>
                <a:cs typeface="Segoe UI" pitchFamily="34" charset="0"/>
              </a:rPr>
              <a:t>Server 2008 R2/VMware-ready™ Certified: Only Cloud Storage Solution </a:t>
            </a:r>
          </a:p>
        </p:txBody>
      </p:sp>
      <p:sp>
        <p:nvSpPr>
          <p:cNvPr id="29" name="Rectangle 28"/>
          <p:cNvSpPr/>
          <p:nvPr/>
        </p:nvSpPr>
        <p:spPr>
          <a:xfrm>
            <a:off x="3402908" y="3456768"/>
            <a:ext cx="5500415" cy="345294"/>
          </a:xfrm>
          <a:prstGeom prst="rect">
            <a:avLst/>
          </a:prstGeom>
        </p:spPr>
        <p:txBody>
          <a:bodyPr wrap="square" lIns="93269" tIns="46634" rIns="93269" bIns="46634">
            <a:spAutoFit/>
          </a:bodyPr>
          <a:lstStyle/>
          <a:p>
            <a:pPr algn="ctr"/>
            <a:r>
              <a:rPr lang="en-US" sz="1600" b="1" dirty="0">
                <a:latin typeface="Segoe UI" pitchFamily="34" charset="0"/>
                <a:ea typeface="Segoe UI" pitchFamily="34" charset="0"/>
                <a:cs typeface="Segoe UI" pitchFamily="34" charset="0"/>
              </a:rPr>
              <a:t>Recognized Globally for Cloud Storage Innovation</a:t>
            </a:r>
          </a:p>
        </p:txBody>
      </p:sp>
      <p:pic>
        <p:nvPicPr>
          <p:cNvPr id="1026" name="Picture 2" descr="C:\Users\burzinp\Desktop\windows_server_201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1756" y="1805022"/>
            <a:ext cx="912952" cy="113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71245"/>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Isosceles Triangle 55"/>
          <p:cNvSpPr/>
          <p:nvPr/>
        </p:nvSpPr>
        <p:spPr>
          <a:xfrm rot="10800000">
            <a:off x="8745439" y="2039179"/>
            <a:ext cx="2139537" cy="1107393"/>
          </a:xfrm>
          <a:prstGeom prst="triangle">
            <a:avLst/>
          </a:prstGeom>
          <a:gradFill>
            <a:gsLst>
              <a:gs pos="0">
                <a:schemeClr val="bg1">
                  <a:lumMod val="60000"/>
                  <a:lumOff val="4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dirty="0"/>
          </a:p>
        </p:txBody>
      </p:sp>
      <p:sp>
        <p:nvSpPr>
          <p:cNvPr id="114" name="Isosceles Triangle 113"/>
          <p:cNvSpPr/>
          <p:nvPr/>
        </p:nvSpPr>
        <p:spPr>
          <a:xfrm rot="10800000">
            <a:off x="6721134" y="2387621"/>
            <a:ext cx="2139537" cy="1107393"/>
          </a:xfrm>
          <a:prstGeom prst="triangle">
            <a:avLst/>
          </a:prstGeom>
          <a:gradFill>
            <a:gsLst>
              <a:gs pos="0">
                <a:schemeClr val="bg1">
                  <a:lumMod val="60000"/>
                  <a:lumOff val="4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dirty="0"/>
          </a:p>
        </p:txBody>
      </p:sp>
      <p:pic>
        <p:nvPicPr>
          <p:cNvPr id="115" name="Picture 81" descr="StorSimple-Applianc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9427" y="3058608"/>
            <a:ext cx="822496" cy="65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a:xfrm>
            <a:off x="6675437" y="4672237"/>
            <a:ext cx="1847747" cy="1111025"/>
          </a:xfrm>
          <a:prstGeom prst="round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93269" tIns="46634" rIns="0" bIns="46634" rtlCol="0" anchor="t"/>
          <a:lstStyle/>
          <a:p>
            <a:pPr marL="174879" indent="-174879">
              <a:buFont typeface="Arial" pitchFamily="34" charset="0"/>
              <a:buChar char="•"/>
            </a:pPr>
            <a:r>
              <a:rPr lang="en-US" sz="1200" b="1" dirty="0">
                <a:solidFill>
                  <a:schemeClr val="bg1">
                    <a:lumMod val="50000"/>
                  </a:schemeClr>
                </a:solidFill>
                <a:latin typeface="Segoe UI" pitchFamily="34" charset="0"/>
                <a:cs typeface="Segoe UI" pitchFamily="34" charset="0"/>
              </a:rPr>
              <a:t>Live archives</a:t>
            </a:r>
          </a:p>
          <a:p>
            <a:pPr marL="174879" indent="-174879">
              <a:spcBef>
                <a:spcPts val="1224"/>
              </a:spcBef>
              <a:buFont typeface="Arial" pitchFamily="34" charset="0"/>
              <a:buChar char="•"/>
            </a:pPr>
            <a:r>
              <a:rPr lang="en-US" sz="1200" b="1" dirty="0">
                <a:solidFill>
                  <a:schemeClr val="bg1">
                    <a:lumMod val="50000"/>
                  </a:schemeClr>
                </a:solidFill>
                <a:latin typeface="Segoe UI" pitchFamily="34" charset="0"/>
                <a:cs typeface="Segoe UI" pitchFamily="34" charset="0"/>
              </a:rPr>
              <a:t>Automatic Backup</a:t>
            </a:r>
          </a:p>
          <a:p>
            <a:pPr marL="174879" indent="-174879">
              <a:spcBef>
                <a:spcPts val="1224"/>
              </a:spcBef>
              <a:buFont typeface="Arial" pitchFamily="34" charset="0"/>
              <a:buChar char="•"/>
            </a:pPr>
            <a:r>
              <a:rPr lang="en-US" sz="1200" b="1" dirty="0">
                <a:solidFill>
                  <a:schemeClr val="bg1">
                    <a:lumMod val="50000"/>
                  </a:schemeClr>
                </a:solidFill>
                <a:latin typeface="Segoe UI" pitchFamily="34" charset="0"/>
                <a:cs typeface="Segoe UI" pitchFamily="34" charset="0"/>
              </a:rPr>
              <a:t>Disaster Recovery</a:t>
            </a:r>
          </a:p>
        </p:txBody>
      </p:sp>
      <p:sp>
        <p:nvSpPr>
          <p:cNvPr id="2" name="Title 1"/>
          <p:cNvSpPr>
            <a:spLocks noGrp="1"/>
          </p:cNvSpPr>
          <p:nvPr>
            <p:ph type="title"/>
          </p:nvPr>
        </p:nvSpPr>
        <p:spPr>
          <a:xfrm>
            <a:off x="237877" y="51437"/>
            <a:ext cx="11523010" cy="605083"/>
          </a:xfrm>
        </p:spPr>
        <p:txBody>
          <a:bodyPr>
            <a:noAutofit/>
          </a:bodyPr>
          <a:lstStyle/>
          <a:p>
            <a:pPr>
              <a:spcBef>
                <a:spcPts val="0"/>
              </a:spcBef>
              <a:defRPr/>
            </a:pPr>
            <a:r>
              <a:rPr lang="en-US" sz="4000" dirty="0"/>
              <a:t>Customer Case Study:  </a:t>
            </a:r>
            <a:r>
              <a:rPr lang="en-US" sz="4000" dirty="0" smtClean="0"/>
              <a:t>Semiconductor Company</a:t>
            </a:r>
            <a:endParaRPr lang="en-US" sz="3600" i="1" dirty="0"/>
          </a:p>
        </p:txBody>
      </p:sp>
      <p:cxnSp>
        <p:nvCxnSpPr>
          <p:cNvPr id="5" name="Straight Connector 4"/>
          <p:cNvCxnSpPr/>
          <p:nvPr/>
        </p:nvCxnSpPr>
        <p:spPr>
          <a:xfrm flipH="1">
            <a:off x="6572356" y="915774"/>
            <a:ext cx="10599" cy="5543514"/>
          </a:xfrm>
          <a:prstGeom prst="line">
            <a:avLst/>
          </a:prstGeom>
          <a:ln w="9525">
            <a:gradFill>
              <a:gsLst>
                <a:gs pos="0">
                  <a:schemeClr val="accent1"/>
                </a:gs>
                <a:gs pos="50000">
                  <a:schemeClr val="bg2">
                    <a:lumMod val="20000"/>
                    <a:lumOff val="80000"/>
                  </a:schemeClr>
                </a:gs>
                <a:gs pos="100000">
                  <a:schemeClr val="accent1"/>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5400000">
            <a:off x="3560674" y="3605951"/>
            <a:ext cx="1522541" cy="4097377"/>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dirty="0"/>
          </a:p>
        </p:txBody>
      </p:sp>
      <p:sp>
        <p:nvSpPr>
          <p:cNvPr id="11" name="Rectangle 10"/>
          <p:cNvSpPr/>
          <p:nvPr/>
        </p:nvSpPr>
        <p:spPr>
          <a:xfrm rot="5400000">
            <a:off x="3555918" y="1842942"/>
            <a:ext cx="1532054" cy="40973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dirty="0"/>
          </a:p>
        </p:txBody>
      </p:sp>
      <p:sp>
        <p:nvSpPr>
          <p:cNvPr id="12" name="Rectangle 11"/>
          <p:cNvSpPr/>
          <p:nvPr/>
        </p:nvSpPr>
        <p:spPr>
          <a:xfrm rot="5400000">
            <a:off x="3350843" y="-94921"/>
            <a:ext cx="1942208" cy="409738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3269" tIns="46634" rIns="93269" bIns="46634" rtlCol="0" anchor="ctr"/>
          <a:lstStyle/>
          <a:p>
            <a:pPr algn="ctr"/>
            <a:endParaRPr lang="en-US" dirty="0"/>
          </a:p>
        </p:txBody>
      </p:sp>
      <p:sp>
        <p:nvSpPr>
          <p:cNvPr id="14" name="Rectangle 13"/>
          <p:cNvSpPr/>
          <p:nvPr/>
        </p:nvSpPr>
        <p:spPr bwMode="auto">
          <a:xfrm>
            <a:off x="461758" y="982662"/>
            <a:ext cx="1811500" cy="1942200"/>
          </a:xfrm>
          <a:prstGeom prst="rect">
            <a:avLst/>
          </a:prstGeom>
          <a:solidFill>
            <a:srgbClr val="00BCF2"/>
          </a:solidFill>
          <a:ln w="9525" cap="flat" cmpd="sng" algn="ctr">
            <a:noFill/>
            <a:prstDash val="solid"/>
            <a:headEnd type="none" w="med" len="med"/>
            <a:tailEnd type="none" w="med" len="med"/>
          </a:ln>
          <a:effectLst/>
        </p:spPr>
        <p:txBody>
          <a:bodyPr lIns="34968" tIns="34968" rIns="34968" bIns="34968" anchor="ctr"/>
          <a:lstStyle/>
          <a:p>
            <a:pPr algn="ctr" defTabSz="699117">
              <a:defRPr/>
            </a:pPr>
            <a:r>
              <a:rPr lang="en-US" sz="2400" b="1"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rPr>
              <a:t>Customer</a:t>
            </a:r>
          </a:p>
          <a:p>
            <a:pPr algn="ctr" defTabSz="699117">
              <a:defRPr/>
            </a:pPr>
            <a:r>
              <a:rPr lang="en-US" sz="2400" b="1"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rPr>
              <a:t>Needs</a:t>
            </a:r>
          </a:p>
        </p:txBody>
      </p:sp>
      <p:sp>
        <p:nvSpPr>
          <p:cNvPr id="15" name="Rectangle 14"/>
          <p:cNvSpPr/>
          <p:nvPr/>
        </p:nvSpPr>
        <p:spPr bwMode="auto">
          <a:xfrm>
            <a:off x="461758" y="3132004"/>
            <a:ext cx="1811500" cy="1532054"/>
          </a:xfrm>
          <a:prstGeom prst="rect">
            <a:avLst/>
          </a:prstGeom>
          <a:solidFill>
            <a:srgbClr val="90C50B"/>
          </a:solidFill>
          <a:ln w="9525" cap="flat" cmpd="sng" algn="ctr">
            <a:noFill/>
            <a:prstDash val="solid"/>
            <a:headEnd type="none" w="med" len="med"/>
            <a:tailEnd type="none" w="med" len="med"/>
          </a:ln>
          <a:effectLst/>
        </p:spPr>
        <p:txBody>
          <a:bodyPr lIns="34968" tIns="34968" rIns="34968" bIns="34968" anchor="ctr"/>
          <a:lstStyle/>
          <a:p>
            <a:pPr algn="ctr" defTabSz="699117">
              <a:defRPr/>
            </a:pPr>
            <a:r>
              <a:rPr lang="en-US" sz="2400" b="1"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rPr>
              <a:t>Proposed</a:t>
            </a:r>
          </a:p>
          <a:p>
            <a:pPr algn="ctr" defTabSz="699117">
              <a:defRPr/>
            </a:pPr>
            <a:r>
              <a:rPr lang="en-US" sz="2400" b="1"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rPr>
              <a:t>Solution</a:t>
            </a:r>
          </a:p>
        </p:txBody>
      </p:sp>
      <p:sp>
        <p:nvSpPr>
          <p:cNvPr id="16" name="Rectangle 15"/>
          <p:cNvSpPr/>
          <p:nvPr/>
        </p:nvSpPr>
        <p:spPr bwMode="auto">
          <a:xfrm>
            <a:off x="461758" y="4893366"/>
            <a:ext cx="1811500" cy="1522541"/>
          </a:xfrm>
          <a:prstGeom prst="rect">
            <a:avLst/>
          </a:prstGeom>
          <a:solidFill>
            <a:srgbClr val="FF8C00"/>
          </a:solidFill>
          <a:ln w="9525" cap="flat" cmpd="sng" algn="ctr">
            <a:noFill/>
            <a:prstDash val="solid"/>
            <a:headEnd type="none" w="med" len="med"/>
            <a:tailEnd type="none" w="med" len="med"/>
          </a:ln>
          <a:effectLst/>
        </p:spPr>
        <p:txBody>
          <a:bodyPr lIns="34968" tIns="34968" rIns="34968" bIns="34968" anchor="ctr"/>
          <a:lstStyle/>
          <a:p>
            <a:pPr algn="ctr" defTabSz="699117">
              <a:defRPr/>
            </a:pPr>
            <a:r>
              <a:rPr lang="en-US" sz="2400" b="1" kern="0" dirty="0">
                <a:gradFill>
                  <a:gsLst>
                    <a:gs pos="0">
                      <a:srgbClr val="FFFFFF"/>
                    </a:gs>
                    <a:gs pos="100000">
                      <a:srgbClr val="FFFFFF"/>
                    </a:gs>
                  </a:gsLst>
                  <a:lin ang="5400000" scaled="0"/>
                </a:gradFill>
                <a:latin typeface="Segoe UI Light" pitchFamily="34" charset="0"/>
                <a:ea typeface="Segoe UI" pitchFamily="34" charset="0"/>
                <a:cs typeface="Segoe UI" pitchFamily="34" charset="0"/>
              </a:rPr>
              <a:t>Impact</a:t>
            </a:r>
          </a:p>
        </p:txBody>
      </p:sp>
      <p:sp>
        <p:nvSpPr>
          <p:cNvPr id="17" name="TextBox 16"/>
          <p:cNvSpPr txBox="1"/>
          <p:nvPr/>
        </p:nvSpPr>
        <p:spPr>
          <a:xfrm>
            <a:off x="2386632" y="1053877"/>
            <a:ext cx="3984004" cy="1870997"/>
          </a:xfrm>
          <a:prstGeom prst="rect">
            <a:avLst/>
          </a:prstGeom>
          <a:noFill/>
        </p:spPr>
        <p:txBody>
          <a:bodyPr wrap="square" lIns="0" tIns="0" rIns="0" bIns="0">
            <a:spAutoFit/>
          </a:bodyPr>
          <a:lstStyle/>
          <a:p>
            <a:pPr marL="174838" indent="-174838" defTabSz="930720">
              <a:lnSpc>
                <a:spcPct val="114000"/>
              </a:lnSpc>
              <a:spcBef>
                <a:spcPts val="306"/>
              </a:spcBef>
              <a:buClr>
                <a:srgbClr val="0072C6"/>
              </a:buClr>
              <a:buFont typeface="Arial" panose="020B0604020202020204" pitchFamily="34" charset="0"/>
              <a:buChar char="•"/>
              <a:defRPr/>
            </a:pPr>
            <a:r>
              <a:rPr lang="en-US" sz="1400" kern="0" dirty="0">
                <a:solidFill>
                  <a:schemeClr val="bg1">
                    <a:lumMod val="50000"/>
                  </a:schemeClr>
                </a:solidFill>
                <a:latin typeface="Segoe UI"/>
              </a:rPr>
              <a:t>Large data storage footprint for storing engineering docs and chip designs for various products</a:t>
            </a:r>
          </a:p>
          <a:p>
            <a:pPr marL="174838" indent="-174838" defTabSz="930720">
              <a:lnSpc>
                <a:spcPct val="114000"/>
              </a:lnSpc>
              <a:spcBef>
                <a:spcPts val="306"/>
              </a:spcBef>
              <a:buClr>
                <a:srgbClr val="0072C6"/>
              </a:buClr>
              <a:buFont typeface="Arial" panose="020B0604020202020204" pitchFamily="34" charset="0"/>
              <a:buChar char="•"/>
              <a:defRPr/>
            </a:pPr>
            <a:r>
              <a:rPr lang="en-US" sz="1400" kern="0" dirty="0">
                <a:solidFill>
                  <a:schemeClr val="bg1">
                    <a:lumMod val="50000"/>
                  </a:schemeClr>
                </a:solidFill>
                <a:latin typeface="Segoe UI"/>
              </a:rPr>
              <a:t>Rapid data growth (1.8TB/month @  single location)</a:t>
            </a:r>
          </a:p>
          <a:p>
            <a:pPr marL="174838" indent="-174838" defTabSz="930720">
              <a:lnSpc>
                <a:spcPct val="114000"/>
              </a:lnSpc>
              <a:spcBef>
                <a:spcPts val="306"/>
              </a:spcBef>
              <a:buClr>
                <a:srgbClr val="0072C6"/>
              </a:buClr>
              <a:buFont typeface="Arial" panose="020B0604020202020204" pitchFamily="34" charset="0"/>
              <a:buChar char="•"/>
              <a:defRPr/>
            </a:pPr>
            <a:r>
              <a:rPr lang="en-US" sz="1400" kern="0" dirty="0">
                <a:solidFill>
                  <a:schemeClr val="bg1">
                    <a:lumMod val="50000"/>
                  </a:schemeClr>
                </a:solidFill>
                <a:latin typeface="Segoe UI"/>
              </a:rPr>
              <a:t>95% of data not used</a:t>
            </a:r>
          </a:p>
          <a:p>
            <a:pPr marL="174838" indent="-174838" defTabSz="930720">
              <a:lnSpc>
                <a:spcPct val="114000"/>
              </a:lnSpc>
              <a:spcBef>
                <a:spcPts val="306"/>
              </a:spcBef>
              <a:buClr>
                <a:srgbClr val="0072C6"/>
              </a:buClr>
              <a:buFont typeface="Arial" panose="020B0604020202020204" pitchFamily="34" charset="0"/>
              <a:buChar char="•"/>
              <a:defRPr/>
            </a:pPr>
            <a:r>
              <a:rPr lang="en-US" sz="1400" kern="0" dirty="0">
                <a:solidFill>
                  <a:schemeClr val="bg1">
                    <a:lumMod val="50000"/>
                  </a:schemeClr>
                </a:solidFill>
                <a:latin typeface="Segoe UI"/>
              </a:rPr>
              <a:t>Eliminate expensive on-premise storage</a:t>
            </a:r>
          </a:p>
        </p:txBody>
      </p:sp>
      <p:sp>
        <p:nvSpPr>
          <p:cNvPr id="18" name="TextBox 17"/>
          <p:cNvSpPr txBox="1"/>
          <p:nvPr/>
        </p:nvSpPr>
        <p:spPr>
          <a:xfrm>
            <a:off x="2386633" y="3181471"/>
            <a:ext cx="3761919" cy="1472731"/>
          </a:xfrm>
          <a:prstGeom prst="rect">
            <a:avLst/>
          </a:prstGeom>
          <a:noFill/>
        </p:spPr>
        <p:txBody>
          <a:bodyPr wrap="square" lIns="0" tIns="0" rIns="0" bIns="0">
            <a:spAutoFit/>
          </a:bodyPr>
          <a:lstStyle/>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3x 7520 StorSimple systems with Azure</a:t>
            </a:r>
          </a:p>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Systems in two different locations for providing file share/archive across multiple volumes (~600TB)</a:t>
            </a:r>
          </a:p>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5-week PoC</a:t>
            </a:r>
          </a:p>
        </p:txBody>
      </p:sp>
      <p:sp>
        <p:nvSpPr>
          <p:cNvPr id="19" name="TextBox 18"/>
          <p:cNvSpPr txBox="1"/>
          <p:nvPr/>
        </p:nvSpPr>
        <p:spPr>
          <a:xfrm>
            <a:off x="2375528" y="5080971"/>
            <a:ext cx="3739711" cy="1204343"/>
          </a:xfrm>
          <a:prstGeom prst="rect">
            <a:avLst/>
          </a:prstGeom>
          <a:noFill/>
        </p:spPr>
        <p:txBody>
          <a:bodyPr wrap="square" lIns="0" tIns="0" rIns="0" bIns="0">
            <a:spAutoFit/>
          </a:bodyPr>
          <a:lstStyle/>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$900K Azure commit over 3 years</a:t>
            </a:r>
          </a:p>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Dramatic cost savings, ease-to-use, secure data storage in Azure</a:t>
            </a:r>
          </a:p>
          <a:p>
            <a:pPr marL="174838" indent="-174838" defTabSz="930720">
              <a:lnSpc>
                <a:spcPct val="114000"/>
              </a:lnSpc>
              <a:spcBef>
                <a:spcPts val="510"/>
              </a:spcBef>
              <a:buClr>
                <a:srgbClr val="0072C6"/>
              </a:buClr>
              <a:buFont typeface="Arial" panose="020B0604020202020204" pitchFamily="34" charset="0"/>
              <a:buChar char="•"/>
              <a:defRPr/>
            </a:pPr>
            <a:r>
              <a:rPr lang="en-US" sz="1500" kern="0" dirty="0">
                <a:solidFill>
                  <a:schemeClr val="bg1">
                    <a:lumMod val="50000"/>
                  </a:schemeClr>
                </a:solidFill>
                <a:latin typeface="Segoe UI"/>
              </a:rPr>
              <a:t>Adoption of additional use cases</a:t>
            </a:r>
          </a:p>
        </p:txBody>
      </p:sp>
      <p:sp>
        <p:nvSpPr>
          <p:cNvPr id="58" name="TextBox 57"/>
          <p:cNvSpPr txBox="1"/>
          <p:nvPr/>
        </p:nvSpPr>
        <p:spPr>
          <a:xfrm>
            <a:off x="6852676" y="1550859"/>
            <a:ext cx="1786103" cy="282513"/>
          </a:xfrm>
          <a:prstGeom prst="rect">
            <a:avLst/>
          </a:prstGeom>
          <a:noFill/>
        </p:spPr>
        <p:txBody>
          <a:bodyPr wrap="none" lIns="93269" tIns="46634" rIns="93269" bIns="46634" rtlCol="0">
            <a:spAutoFit/>
          </a:bodyPr>
          <a:lstStyle/>
          <a:p>
            <a:r>
              <a:rPr lang="en-US" sz="1200" dirty="0">
                <a:latin typeface="Segoe UI" pitchFamily="34" charset="0"/>
                <a:cs typeface="Segoe UI" pitchFamily="34" charset="0"/>
              </a:rPr>
              <a:t>Total data size = 300TB</a:t>
            </a:r>
          </a:p>
        </p:txBody>
      </p:sp>
      <p:sp>
        <p:nvSpPr>
          <p:cNvPr id="76" name="TextBox 75"/>
          <p:cNvSpPr txBox="1"/>
          <p:nvPr/>
        </p:nvSpPr>
        <p:spPr>
          <a:xfrm>
            <a:off x="7030868" y="2448954"/>
            <a:ext cx="399303"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Vol1</a:t>
            </a:r>
          </a:p>
        </p:txBody>
      </p:sp>
      <p:sp>
        <p:nvSpPr>
          <p:cNvPr id="77" name="TextBox 76"/>
          <p:cNvSpPr txBox="1"/>
          <p:nvPr/>
        </p:nvSpPr>
        <p:spPr>
          <a:xfrm>
            <a:off x="7528960" y="2448954"/>
            <a:ext cx="399303"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Vol2</a:t>
            </a:r>
          </a:p>
        </p:txBody>
      </p:sp>
      <p:sp>
        <p:nvSpPr>
          <p:cNvPr id="78" name="TextBox 77"/>
          <p:cNvSpPr txBox="1"/>
          <p:nvPr/>
        </p:nvSpPr>
        <p:spPr>
          <a:xfrm>
            <a:off x="8164779" y="2448954"/>
            <a:ext cx="420559"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VolN</a:t>
            </a:r>
          </a:p>
        </p:txBody>
      </p:sp>
      <p:sp>
        <p:nvSpPr>
          <p:cNvPr id="79" name="TextBox 78"/>
          <p:cNvSpPr txBox="1"/>
          <p:nvPr/>
        </p:nvSpPr>
        <p:spPr>
          <a:xfrm>
            <a:off x="7876443" y="2351567"/>
            <a:ext cx="358278" cy="371178"/>
          </a:xfrm>
          <a:prstGeom prst="rect">
            <a:avLst/>
          </a:prstGeom>
          <a:noFill/>
        </p:spPr>
        <p:txBody>
          <a:bodyPr wrap="none" lIns="93269" tIns="46634" rIns="93269" bIns="46634" rtlCol="0">
            <a:spAutoFit/>
          </a:bodyPr>
          <a:lstStyle/>
          <a:p>
            <a:r>
              <a:rPr lang="en-US" dirty="0" smtClean="0"/>
              <a:t>…</a:t>
            </a:r>
            <a:endParaRPr lang="en-US" dirty="0"/>
          </a:p>
        </p:txBody>
      </p:sp>
      <p:sp>
        <p:nvSpPr>
          <p:cNvPr id="83" name="TextBox 82"/>
          <p:cNvSpPr txBox="1"/>
          <p:nvPr/>
        </p:nvSpPr>
        <p:spPr>
          <a:xfrm>
            <a:off x="9068939" y="1956619"/>
            <a:ext cx="399303"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Vol1</a:t>
            </a:r>
          </a:p>
        </p:txBody>
      </p:sp>
      <p:sp>
        <p:nvSpPr>
          <p:cNvPr id="84" name="TextBox 83"/>
          <p:cNvSpPr txBox="1"/>
          <p:nvPr/>
        </p:nvSpPr>
        <p:spPr>
          <a:xfrm>
            <a:off x="9567031" y="1956619"/>
            <a:ext cx="399303"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Vol2</a:t>
            </a:r>
          </a:p>
        </p:txBody>
      </p:sp>
      <p:sp>
        <p:nvSpPr>
          <p:cNvPr id="85" name="TextBox 84"/>
          <p:cNvSpPr txBox="1"/>
          <p:nvPr/>
        </p:nvSpPr>
        <p:spPr>
          <a:xfrm>
            <a:off x="10194214" y="1956619"/>
            <a:ext cx="420559" cy="219733"/>
          </a:xfrm>
          <a:prstGeom prst="rect">
            <a:avLst/>
          </a:prstGeom>
          <a:noFill/>
        </p:spPr>
        <p:txBody>
          <a:bodyPr wrap="none" lIns="93269" tIns="46634" rIns="93269" bIns="46634" rtlCol="0">
            <a:spAutoFit/>
          </a:bodyPr>
          <a:lstStyle/>
          <a:p>
            <a:r>
              <a:rPr lang="en-US" sz="800" dirty="0">
                <a:latin typeface="Segoe UI" pitchFamily="34" charset="0"/>
                <a:cs typeface="Segoe UI" pitchFamily="34" charset="0"/>
              </a:rPr>
              <a:t>VolN</a:t>
            </a:r>
          </a:p>
        </p:txBody>
      </p:sp>
      <p:sp>
        <p:nvSpPr>
          <p:cNvPr id="86" name="TextBox 85"/>
          <p:cNvSpPr txBox="1"/>
          <p:nvPr/>
        </p:nvSpPr>
        <p:spPr>
          <a:xfrm>
            <a:off x="9914514" y="1859233"/>
            <a:ext cx="358278" cy="371178"/>
          </a:xfrm>
          <a:prstGeom prst="rect">
            <a:avLst/>
          </a:prstGeom>
          <a:noFill/>
        </p:spPr>
        <p:txBody>
          <a:bodyPr wrap="none" lIns="93269" tIns="46634" rIns="93269" bIns="46634" rtlCol="0">
            <a:spAutoFit/>
          </a:bodyPr>
          <a:lstStyle/>
          <a:p>
            <a:r>
              <a:rPr lang="en-US" dirty="0" smtClean="0"/>
              <a:t>…</a:t>
            </a:r>
            <a:endParaRPr lang="en-US" dirty="0"/>
          </a:p>
        </p:txBody>
      </p:sp>
      <p:pic>
        <p:nvPicPr>
          <p:cNvPr id="87"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5364" y="1672720"/>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5789" y="1672719"/>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90639" y="1672720"/>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7293" y="2165055"/>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7718" y="2165054"/>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83" descr="CloudStorageService-Singl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61204" y="2165055"/>
            <a:ext cx="206455" cy="22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ight Brace 92"/>
          <p:cNvSpPr/>
          <p:nvPr/>
        </p:nvSpPr>
        <p:spPr>
          <a:xfrm rot="16200000">
            <a:off x="7569200" y="1148915"/>
            <a:ext cx="382951" cy="164932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93269" tIns="46634" rIns="93269" bIns="46634" rtlCol="0" anchor="ctr"/>
          <a:lstStyle/>
          <a:p>
            <a:pPr algn="ctr"/>
            <a:endParaRPr lang="en-US" dirty="0"/>
          </a:p>
        </p:txBody>
      </p:sp>
      <p:sp>
        <p:nvSpPr>
          <p:cNvPr id="94" name="Right Brace 93"/>
          <p:cNvSpPr/>
          <p:nvPr/>
        </p:nvSpPr>
        <p:spPr>
          <a:xfrm rot="16200000">
            <a:off x="9680172" y="779385"/>
            <a:ext cx="382951" cy="164932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lIns="93269" tIns="46634" rIns="93269" bIns="46634" rtlCol="0" anchor="ctr"/>
          <a:lstStyle/>
          <a:p>
            <a:pPr algn="ctr"/>
            <a:endParaRPr lang="en-US" dirty="0"/>
          </a:p>
        </p:txBody>
      </p:sp>
      <p:sp>
        <p:nvSpPr>
          <p:cNvPr id="95" name="TextBox 94"/>
          <p:cNvSpPr txBox="1"/>
          <p:nvPr/>
        </p:nvSpPr>
        <p:spPr>
          <a:xfrm>
            <a:off x="9014340" y="1171582"/>
            <a:ext cx="1786103" cy="282513"/>
          </a:xfrm>
          <a:prstGeom prst="rect">
            <a:avLst/>
          </a:prstGeom>
          <a:noFill/>
        </p:spPr>
        <p:txBody>
          <a:bodyPr wrap="none" lIns="93269" tIns="46634" rIns="93269" bIns="46634" rtlCol="0">
            <a:spAutoFit/>
          </a:bodyPr>
          <a:lstStyle/>
          <a:p>
            <a:r>
              <a:rPr lang="en-US" sz="1200" dirty="0">
                <a:latin typeface="Segoe UI" pitchFamily="34" charset="0"/>
                <a:cs typeface="Segoe UI" pitchFamily="34" charset="0"/>
              </a:rPr>
              <a:t>Total data size = 300TB</a:t>
            </a:r>
          </a:p>
        </p:txBody>
      </p:sp>
      <p:sp>
        <p:nvSpPr>
          <p:cNvPr id="101" name="TextBox 100"/>
          <p:cNvSpPr txBox="1"/>
          <p:nvPr/>
        </p:nvSpPr>
        <p:spPr>
          <a:xfrm>
            <a:off x="11257696" y="2249799"/>
            <a:ext cx="793093" cy="309622"/>
          </a:xfrm>
          <a:prstGeom prst="rect">
            <a:avLst/>
          </a:prstGeom>
          <a:noFill/>
        </p:spPr>
        <p:txBody>
          <a:bodyPr wrap="square" lIns="93269" tIns="46634" rIns="93269" bIns="46634" rtlCol="0">
            <a:spAutoFit/>
          </a:bodyPr>
          <a:lstStyle/>
          <a:p>
            <a:r>
              <a:rPr lang="en-US" sz="1400" b="1" u="sng" dirty="0"/>
              <a:t>DR site</a:t>
            </a:r>
          </a:p>
        </p:txBody>
      </p:sp>
      <p:sp>
        <p:nvSpPr>
          <p:cNvPr id="102" name="TextBox 101"/>
          <p:cNvSpPr txBox="1"/>
          <p:nvPr/>
        </p:nvSpPr>
        <p:spPr>
          <a:xfrm>
            <a:off x="11122047" y="3738070"/>
            <a:ext cx="1080365" cy="282513"/>
          </a:xfrm>
          <a:prstGeom prst="rect">
            <a:avLst/>
          </a:prstGeom>
          <a:noFill/>
        </p:spPr>
        <p:txBody>
          <a:bodyPr wrap="square" lIns="93269" tIns="46634" rIns="93269" bIns="46634" rtlCol="0">
            <a:spAutoFit/>
          </a:bodyPr>
          <a:lstStyle/>
          <a:p>
            <a:pPr algn="ctr"/>
            <a:r>
              <a:rPr lang="en-US" sz="1200" dirty="0"/>
              <a:t>Phoenix, AZ</a:t>
            </a:r>
          </a:p>
        </p:txBody>
      </p:sp>
      <p:sp>
        <p:nvSpPr>
          <p:cNvPr id="103" name="TextBox 102"/>
          <p:cNvSpPr txBox="1"/>
          <p:nvPr/>
        </p:nvSpPr>
        <p:spPr>
          <a:xfrm>
            <a:off x="7355342" y="3660355"/>
            <a:ext cx="875510" cy="282513"/>
          </a:xfrm>
          <a:prstGeom prst="rect">
            <a:avLst/>
          </a:prstGeom>
          <a:noFill/>
        </p:spPr>
        <p:txBody>
          <a:bodyPr wrap="square" lIns="93269" tIns="46634" rIns="93269" bIns="46634" rtlCol="0">
            <a:spAutoFit/>
          </a:bodyPr>
          <a:lstStyle/>
          <a:p>
            <a:pPr algn="ctr"/>
            <a:r>
              <a:rPr lang="en-US" sz="1200" dirty="0"/>
              <a:t>Austin, TX</a:t>
            </a:r>
          </a:p>
        </p:txBody>
      </p:sp>
      <p:sp>
        <p:nvSpPr>
          <p:cNvPr id="111" name="TextBox 110"/>
          <p:cNvSpPr txBox="1"/>
          <p:nvPr/>
        </p:nvSpPr>
        <p:spPr>
          <a:xfrm>
            <a:off x="7436813" y="2752309"/>
            <a:ext cx="660926" cy="345294"/>
          </a:xfrm>
          <a:prstGeom prst="rect">
            <a:avLst/>
          </a:prstGeom>
          <a:noFill/>
        </p:spPr>
        <p:txBody>
          <a:bodyPr wrap="none" lIns="93269" tIns="46634" rIns="93269" bIns="46634" rtlCol="0">
            <a:spAutoFit/>
          </a:bodyPr>
          <a:lstStyle/>
          <a:p>
            <a:r>
              <a:rPr lang="en-US" sz="800" b="1" dirty="0">
                <a:latin typeface="Segoe UI" pitchFamily="34" charset="0"/>
                <a:cs typeface="Segoe UI" pitchFamily="34" charset="0"/>
              </a:rPr>
              <a:t>7520</a:t>
            </a:r>
          </a:p>
          <a:p>
            <a:r>
              <a:rPr lang="en-US" sz="800" b="1" dirty="0">
                <a:latin typeface="Segoe UI" pitchFamily="34" charset="0"/>
                <a:cs typeface="Segoe UI" pitchFamily="34" charset="0"/>
              </a:rPr>
              <a:t>appliance</a:t>
            </a:r>
          </a:p>
        </p:txBody>
      </p:sp>
      <p:sp>
        <p:nvSpPr>
          <p:cNvPr id="113" name="TextBox 112"/>
          <p:cNvSpPr txBox="1"/>
          <p:nvPr/>
        </p:nvSpPr>
        <p:spPr>
          <a:xfrm>
            <a:off x="11382700" y="2754297"/>
            <a:ext cx="710939" cy="371178"/>
          </a:xfrm>
          <a:prstGeom prst="rect">
            <a:avLst/>
          </a:prstGeom>
          <a:noFill/>
        </p:spPr>
        <p:txBody>
          <a:bodyPr wrap="none" lIns="93269" tIns="46634" rIns="93269" bIns="46634" rtlCol="0">
            <a:spAutoFit/>
          </a:bodyPr>
          <a:lstStyle>
            <a:defPPr>
              <a:defRPr lang="en-US"/>
            </a:defPPr>
            <a:lvl1pPr>
              <a:defRPr sz="800" b="1">
                <a:latin typeface="Segoe UI" pitchFamily="34" charset="0"/>
                <a:cs typeface="Segoe UI" pitchFamily="34" charset="0"/>
              </a:defRPr>
            </a:lvl1pPr>
          </a:lstStyle>
          <a:p>
            <a:r>
              <a:rPr lang="en-US" sz="900" dirty="0"/>
              <a:t>7520</a:t>
            </a:r>
          </a:p>
          <a:p>
            <a:r>
              <a:rPr lang="en-US" sz="900" dirty="0"/>
              <a:t>appliance</a:t>
            </a:r>
          </a:p>
        </p:txBody>
      </p:sp>
      <p:sp>
        <p:nvSpPr>
          <p:cNvPr id="117" name="TextBox 116"/>
          <p:cNvSpPr txBox="1"/>
          <p:nvPr/>
        </p:nvSpPr>
        <p:spPr>
          <a:xfrm>
            <a:off x="9322877" y="3368916"/>
            <a:ext cx="1070650" cy="282513"/>
          </a:xfrm>
          <a:prstGeom prst="rect">
            <a:avLst/>
          </a:prstGeom>
          <a:noFill/>
        </p:spPr>
        <p:txBody>
          <a:bodyPr wrap="square" lIns="93269" tIns="46634" rIns="93269" bIns="46634" rtlCol="0">
            <a:spAutoFit/>
          </a:bodyPr>
          <a:lstStyle/>
          <a:p>
            <a:pPr algn="ctr"/>
            <a:r>
              <a:rPr lang="en-US" sz="1200" dirty="0"/>
              <a:t>Chandler, AZ</a:t>
            </a:r>
          </a:p>
        </p:txBody>
      </p:sp>
      <p:sp>
        <p:nvSpPr>
          <p:cNvPr id="118" name="TextBox 117"/>
          <p:cNvSpPr txBox="1"/>
          <p:nvPr/>
        </p:nvSpPr>
        <p:spPr>
          <a:xfrm>
            <a:off x="9468243" y="2429288"/>
            <a:ext cx="660926" cy="345294"/>
          </a:xfrm>
          <a:prstGeom prst="rect">
            <a:avLst/>
          </a:prstGeom>
          <a:noFill/>
        </p:spPr>
        <p:txBody>
          <a:bodyPr wrap="none" lIns="93269" tIns="46634" rIns="93269" bIns="46634" rtlCol="0">
            <a:spAutoFit/>
          </a:bodyPr>
          <a:lstStyle/>
          <a:p>
            <a:r>
              <a:rPr lang="en-US" sz="800" b="1" dirty="0">
                <a:latin typeface="Segoe UI" pitchFamily="34" charset="0"/>
                <a:cs typeface="Segoe UI" pitchFamily="34" charset="0"/>
              </a:rPr>
              <a:t>7520</a:t>
            </a:r>
          </a:p>
          <a:p>
            <a:r>
              <a:rPr lang="en-US" sz="800" b="1" dirty="0">
                <a:latin typeface="Segoe UI" pitchFamily="34" charset="0"/>
                <a:cs typeface="Segoe UI" pitchFamily="34" charset="0"/>
              </a:rPr>
              <a:t>appliance</a:t>
            </a:r>
          </a:p>
        </p:txBody>
      </p:sp>
      <p:pic>
        <p:nvPicPr>
          <p:cNvPr id="120" name="Picture 85" descr="Cloud-Lrg.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44712" y="4640262"/>
            <a:ext cx="1896894" cy="140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02789" y="5105703"/>
            <a:ext cx="1618663" cy="422347"/>
          </a:xfrm>
          <a:prstGeom prst="rect">
            <a:avLst/>
          </a:prstGeom>
        </p:spPr>
      </p:pic>
      <p:sp>
        <p:nvSpPr>
          <p:cNvPr id="128" name="Up-Down Arrow 127"/>
          <p:cNvSpPr/>
          <p:nvPr/>
        </p:nvSpPr>
        <p:spPr bwMode="auto">
          <a:xfrm rot="18940005">
            <a:off x="8439740" y="3695666"/>
            <a:ext cx="314949" cy="1184230"/>
          </a:xfrm>
          <a:prstGeom prst="upDownArrow">
            <a:avLst>
              <a:gd name="adj1" fmla="val 50964"/>
              <a:gd name="adj2" fmla="val 34004"/>
            </a:avLst>
          </a:prstGeom>
          <a:solidFill>
            <a:schemeClr val="tx1">
              <a:lumMod val="50000"/>
            </a:schemeClr>
          </a:solidFill>
          <a:ln w="9525" cap="flat" cmpd="sng" algn="ctr">
            <a:solidFill>
              <a:schemeClr val="tx1">
                <a:lumMod val="95000"/>
                <a:lumOff val="5000"/>
              </a:schemeClr>
            </a:solidFill>
            <a:prstDash val="solid"/>
            <a:headEnd type="none" w="med" len="med"/>
            <a:tailEnd type="none" w="med" len="med"/>
          </a:ln>
          <a:effectLst>
            <a:outerShdw blurRad="40000" dist="20000" dir="5400000" rotWithShape="0">
              <a:srgbClr val="000000">
                <a:alpha val="38000"/>
              </a:srgbClr>
            </a:outerShdw>
          </a:effectLst>
        </p:spPr>
        <p:txBody>
          <a:bodyPr vert="vert270" lIns="93269" tIns="46634" rIns="93269" bIns="46634" anchor="ctr"/>
          <a:lstStyle/>
          <a:p>
            <a:pPr algn="ctr" defTabSz="932688">
              <a:defRPr/>
            </a:pPr>
            <a:endParaRPr lang="en-US" sz="1200" b="1" kern="0" dirty="0">
              <a:latin typeface="Segoe UI" pitchFamily="34" charset="0"/>
              <a:cs typeface="Segoe UI" pitchFamily="34" charset="0"/>
            </a:endParaRPr>
          </a:p>
        </p:txBody>
      </p:sp>
      <p:sp>
        <p:nvSpPr>
          <p:cNvPr id="129" name="Up-Down Arrow 128"/>
          <p:cNvSpPr/>
          <p:nvPr/>
        </p:nvSpPr>
        <p:spPr bwMode="auto">
          <a:xfrm>
            <a:off x="9679979" y="3677680"/>
            <a:ext cx="287352" cy="869115"/>
          </a:xfrm>
          <a:prstGeom prst="upDownArrow">
            <a:avLst>
              <a:gd name="adj1" fmla="val 50964"/>
              <a:gd name="adj2" fmla="val 34004"/>
            </a:avLst>
          </a:prstGeom>
          <a:solidFill>
            <a:schemeClr val="tx1">
              <a:lumMod val="50000"/>
            </a:schemeClr>
          </a:solidFill>
          <a:ln w="9525" cap="flat" cmpd="sng" algn="ctr">
            <a:solidFill>
              <a:schemeClr val="tx1">
                <a:lumMod val="95000"/>
                <a:lumOff val="5000"/>
              </a:schemeClr>
            </a:solidFill>
            <a:prstDash val="solid"/>
            <a:headEnd type="none" w="med" len="med"/>
            <a:tailEnd type="none" w="med" len="med"/>
          </a:ln>
          <a:effectLst>
            <a:outerShdw blurRad="40000" dist="20000" dir="5400000" rotWithShape="0">
              <a:srgbClr val="000000">
                <a:alpha val="38000"/>
              </a:srgbClr>
            </a:outerShdw>
          </a:effectLst>
        </p:spPr>
        <p:txBody>
          <a:bodyPr vert="vert270" lIns="93269" tIns="46634" rIns="93269" bIns="46634" anchor="ctr"/>
          <a:lstStyle/>
          <a:p>
            <a:pPr algn="ctr" defTabSz="932688">
              <a:defRPr/>
            </a:pPr>
            <a:endParaRPr lang="en-US" sz="1200" b="1" kern="0" dirty="0">
              <a:latin typeface="Segoe UI" pitchFamily="34" charset="0"/>
              <a:cs typeface="Segoe UI" pitchFamily="34" charset="0"/>
            </a:endParaRPr>
          </a:p>
        </p:txBody>
      </p:sp>
      <p:sp>
        <p:nvSpPr>
          <p:cNvPr id="130" name="Up-Down Arrow 129"/>
          <p:cNvSpPr/>
          <p:nvPr/>
        </p:nvSpPr>
        <p:spPr bwMode="auto">
          <a:xfrm rot="2383138">
            <a:off x="10676619" y="3805769"/>
            <a:ext cx="254112" cy="1083003"/>
          </a:xfrm>
          <a:prstGeom prst="upDownArrow">
            <a:avLst>
              <a:gd name="adj1" fmla="val 50964"/>
              <a:gd name="adj2" fmla="val 34004"/>
            </a:avLst>
          </a:prstGeom>
          <a:solidFill>
            <a:schemeClr val="tx1">
              <a:lumMod val="50000"/>
            </a:schemeClr>
          </a:solidFill>
          <a:ln w="9525" cap="flat" cmpd="sng" algn="ctr">
            <a:solidFill>
              <a:schemeClr val="tx1">
                <a:lumMod val="95000"/>
                <a:lumOff val="5000"/>
              </a:schemeClr>
            </a:solidFill>
            <a:prstDash val="solid"/>
            <a:headEnd type="none" w="med" len="med"/>
            <a:tailEnd type="none" w="med" len="med"/>
          </a:ln>
          <a:effectLst>
            <a:outerShdw blurRad="40000" dist="20000" dir="5400000" rotWithShape="0">
              <a:srgbClr val="000000">
                <a:alpha val="38000"/>
              </a:srgbClr>
            </a:outerShdw>
          </a:effectLst>
        </p:spPr>
        <p:txBody>
          <a:bodyPr lIns="93269" tIns="46634" rIns="93269" bIns="46634" anchor="ctr"/>
          <a:lstStyle/>
          <a:p>
            <a:pPr algn="ctr" defTabSz="932688">
              <a:defRPr/>
            </a:pPr>
            <a:endParaRPr lang="en-US" kern="0" dirty="0">
              <a:solidFill>
                <a:srgbClr val="5F9632"/>
              </a:solidFill>
              <a:latin typeface="Arial"/>
            </a:endParaRPr>
          </a:p>
        </p:txBody>
      </p:sp>
      <p:pic>
        <p:nvPicPr>
          <p:cNvPr id="132" name="Picture 81" descr="StorSimple-Applianc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0407" y="2746962"/>
            <a:ext cx="822496" cy="65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81" descr="StorSimple-Applianc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75087" y="3147416"/>
            <a:ext cx="822496" cy="65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66187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 y="141287"/>
            <a:ext cx="11889564" cy="917575"/>
          </a:xfrm>
        </p:spPr>
        <p:txBody>
          <a:bodyPr/>
          <a:lstStyle/>
          <a:p>
            <a:r>
              <a:rPr lang="en-US" sz="4000" dirty="0"/>
              <a:t>Compelling Economics: Traditional Storage vs. StorSimple</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948" y="1120366"/>
            <a:ext cx="10562626" cy="5397999"/>
          </a:xfrm>
          <a:prstGeom prst="rect">
            <a:avLst/>
          </a:prstGeom>
          <a:noFill/>
          <a:ln>
            <a:noFill/>
          </a:ln>
          <a:effectLst>
            <a:glow rad="12700">
              <a:schemeClr val="tx2"/>
            </a:glow>
            <a:outerShdw dist="35921" dir="2700000" algn="ctr" rotWithShape="0">
              <a:schemeClr val="bg2"/>
            </a:outerShdw>
            <a:softEdge rad="101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97136"/>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StorSimple</a:t>
            </a:r>
            <a:r>
              <a:rPr lang="en-US" sz="4800" dirty="0"/>
              <a:t/>
            </a:r>
            <a:br>
              <a:rPr lang="en-US" sz="4800" dirty="0"/>
            </a:br>
            <a:r>
              <a:rPr lang="en-US" sz="2800" dirty="0"/>
              <a:t>Enabling Windows Azure Storage for Enterprise Workloads</a:t>
            </a:r>
          </a:p>
        </p:txBody>
      </p:sp>
      <p:sp>
        <p:nvSpPr>
          <p:cNvPr id="5" name="Text Placeholder 4"/>
          <p:cNvSpPr>
            <a:spLocks noGrp="1"/>
          </p:cNvSpPr>
          <p:nvPr>
            <p:ph type="body" sz="quarter" idx="12"/>
          </p:nvPr>
        </p:nvSpPr>
        <p:spPr/>
        <p:txBody>
          <a:bodyPr/>
          <a:lstStyle/>
          <a:p>
            <a:r>
              <a:rPr lang="en-US" sz="2400" dirty="0"/>
              <a:t>Burzin Patel			Jai Desai</a:t>
            </a:r>
          </a:p>
          <a:p>
            <a:r>
              <a:rPr lang="en-US" sz="2000" dirty="0"/>
              <a:t>Director, StorSimple GTM		Worldwide TSP</a:t>
            </a:r>
          </a:p>
          <a:p>
            <a:r>
              <a:rPr lang="en-US" sz="2000" dirty="0"/>
              <a:t>Microsoft			Microsoft</a:t>
            </a:r>
          </a:p>
          <a:p>
            <a:endParaRPr lang="en-US" sz="2000" dirty="0"/>
          </a:p>
        </p:txBody>
      </p:sp>
      <p:sp>
        <p:nvSpPr>
          <p:cNvPr id="9" name="Text Placeholder 8"/>
          <p:cNvSpPr>
            <a:spLocks noGrp="1"/>
          </p:cNvSpPr>
          <p:nvPr>
            <p:ph type="body" sz="quarter" idx="13"/>
          </p:nvPr>
        </p:nvSpPr>
        <p:spPr>
          <a:xfrm>
            <a:off x="6492620" y="434695"/>
            <a:ext cx="5486400" cy="923330"/>
          </a:xfrm>
        </p:spPr>
        <p:txBody>
          <a:bodyPr/>
          <a:lstStyle/>
          <a:p>
            <a:r>
              <a:rPr lang="en-US" dirty="0" smtClean="0"/>
              <a:t>MDC-B341</a:t>
            </a:r>
            <a:endParaRPr lang="en-US" dirty="0"/>
          </a:p>
        </p:txBody>
      </p:sp>
    </p:spTree>
    <p:extLst>
      <p:ext uri="{BB962C8B-B14F-4D97-AF65-F5344CB8AC3E}">
        <p14:creationId xmlns:p14="http://schemas.microsoft.com/office/powerpoint/2010/main" val="48481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144462"/>
            <a:ext cx="11889564" cy="917575"/>
          </a:xfrm>
        </p:spPr>
        <p:txBody>
          <a:bodyPr/>
          <a:lstStyle/>
          <a:p>
            <a:r>
              <a:rPr lang="en-US" sz="4400" dirty="0" smtClean="0"/>
              <a:t>ASAP Offers</a:t>
            </a:r>
            <a:endParaRPr lang="en-US" sz="4400" dirty="0"/>
          </a:p>
        </p:txBody>
      </p:sp>
      <p:sp>
        <p:nvSpPr>
          <p:cNvPr id="51" name="Rectangle 50"/>
          <p:cNvSpPr/>
          <p:nvPr/>
        </p:nvSpPr>
        <p:spPr>
          <a:xfrm>
            <a:off x="7133044" y="1925563"/>
            <a:ext cx="4292836" cy="4361022"/>
          </a:xfrm>
          <a:prstGeom prst="rect">
            <a:avLst/>
          </a:prstGeom>
          <a:gradFill flip="none" rotWithShape="1">
            <a:gsLst>
              <a:gs pos="0">
                <a:schemeClr val="tx1">
                  <a:lumMod val="85000"/>
                </a:schemeClr>
              </a:gs>
              <a:gs pos="100000">
                <a:sysClr val="window" lastClr="FFFFFF"/>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2" name="Rectangle 51"/>
          <p:cNvSpPr/>
          <p:nvPr/>
        </p:nvSpPr>
        <p:spPr>
          <a:xfrm>
            <a:off x="2769543" y="1925563"/>
            <a:ext cx="4260046" cy="4361022"/>
          </a:xfrm>
          <a:prstGeom prst="rect">
            <a:avLst/>
          </a:prstGeom>
          <a:gradFill flip="none" rotWithShape="1">
            <a:gsLst>
              <a:gs pos="0">
                <a:schemeClr val="tx1">
                  <a:lumMod val="85000"/>
                </a:schemeClr>
              </a:gs>
              <a:gs pos="100000">
                <a:sysClr val="window" lastClr="FFFFFF"/>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53" name="Rounded Rectangle 46"/>
          <p:cNvSpPr>
            <a:spLocks noChangeArrowheads="1"/>
          </p:cNvSpPr>
          <p:nvPr/>
        </p:nvSpPr>
        <p:spPr bwMode="auto">
          <a:xfrm rot="10800000" flipV="1">
            <a:off x="7133044" y="1163366"/>
            <a:ext cx="4292836" cy="753032"/>
          </a:xfrm>
          <a:prstGeom prst="roundRect">
            <a:avLst>
              <a:gd name="adj" fmla="val 0"/>
            </a:avLst>
          </a:prstGeom>
          <a:solidFill>
            <a:srgbClr val="7FBA50"/>
          </a:solidFill>
          <a:ln>
            <a:noFill/>
          </a:ln>
          <a:extLst/>
        </p:spPr>
        <p:txBody>
          <a:bodyPr lIns="68566" tIns="34283" rIns="68566" bIns="68566" anchor="ctr"/>
          <a:lstStyle/>
          <a:p>
            <a:pPr marL="0" marR="0" lvl="0" indent="0" algn="ctr" defTabSz="685642" eaLnBrk="1" fontAlgn="auto" latinLnBrk="0" hangingPunct="1">
              <a:lnSpc>
                <a:spcPct val="85000"/>
              </a:lnSpc>
              <a:spcAft>
                <a:spcPts val="0"/>
              </a:spcAft>
              <a:buClrTx/>
              <a:buSzTx/>
              <a:buFontTx/>
              <a:buNone/>
              <a:tabLst/>
              <a:defRPr/>
            </a:pPr>
            <a:r>
              <a:rPr kumimoji="0" lang="en-US" sz="1800" b="1" i="0" u="none" strike="noStrike" kern="0" cap="none" spc="-53" normalizeH="0" baseline="0" noProof="0" dirty="0">
                <a:ln>
                  <a:noFill/>
                </a:ln>
                <a:solidFill>
                  <a:srgbClr val="FFFFFF"/>
                </a:solidFill>
                <a:effectLst/>
                <a:uLnTx/>
                <a:uFillTx/>
                <a:latin typeface="Segoe UI" pitchFamily="34" charset="0"/>
                <a:ea typeface="Segoe UI" pitchFamily="34" charset="0"/>
                <a:cs typeface="Segoe UI" pitchFamily="34" charset="0"/>
              </a:rPr>
              <a:t>$100K for ~100TB</a:t>
            </a:r>
            <a:r>
              <a:rPr kumimoji="0" lang="en-US" sz="1800" b="1" i="0" u="none" strike="noStrike" kern="0" cap="none" spc="-53" normalizeH="0" baseline="30000" noProof="0" dirty="0">
                <a:ln>
                  <a:noFill/>
                </a:ln>
                <a:solidFill>
                  <a:srgbClr val="FFFFFF"/>
                </a:solidFill>
                <a:effectLst/>
                <a:uLnTx/>
                <a:uFillTx/>
                <a:latin typeface="Segoe UI" pitchFamily="34" charset="0"/>
                <a:ea typeface="Segoe UI" pitchFamily="34" charset="0"/>
                <a:cs typeface="Segoe UI" pitchFamily="34" charset="0"/>
              </a:rPr>
              <a:t>1</a:t>
            </a:r>
          </a:p>
          <a:p>
            <a:pPr marL="0" marR="0" lvl="0" indent="0" algn="ctr" defTabSz="685642" eaLnBrk="1" fontAlgn="auto" latinLnBrk="0" hangingPunct="1">
              <a:lnSpc>
                <a:spcPct val="85000"/>
              </a:lnSpc>
              <a:spcBef>
                <a:spcPts val="30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rPr>
              <a:t>with 7020 appliance</a:t>
            </a:r>
            <a:r>
              <a:rPr kumimoji="0" lang="en-US" sz="1200" b="0" i="0" u="none" strike="noStrike" kern="0" cap="none" spc="0" normalizeH="0" baseline="30000" noProof="0" dirty="0">
                <a:ln>
                  <a:noFill/>
                </a:ln>
                <a:solidFill>
                  <a:srgbClr val="FFFFFF"/>
                </a:solidFill>
                <a:effectLst/>
                <a:uLnTx/>
                <a:uFillTx/>
                <a:latin typeface="Segoe UI" pitchFamily="34" charset="0"/>
                <a:ea typeface="Segoe UI" pitchFamily="34" charset="0"/>
                <a:cs typeface="Segoe UI" pitchFamily="34" charset="0"/>
              </a:rPr>
              <a:t>2</a:t>
            </a:r>
            <a:r>
              <a:rPr kumimoji="0" lang="en-US" sz="1200"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rPr>
              <a:t> </a:t>
            </a:r>
            <a:r>
              <a:rPr kumimoji="0" lang="en-US" sz="1200" b="0" i="0" u="sng"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rPr>
              <a:t>OR</a:t>
            </a:r>
          </a:p>
          <a:p>
            <a:pPr marL="0" marR="0" lvl="0" indent="0" algn="ctr" defTabSz="685642" eaLnBrk="1" fontAlgn="auto" latinLnBrk="0" hangingPunct="1">
              <a:lnSpc>
                <a:spcPct val="85000"/>
              </a:lnSpc>
              <a:spcBef>
                <a:spcPts val="300"/>
              </a:spcBef>
              <a:spcAft>
                <a:spcPts val="0"/>
              </a:spcAft>
              <a:buClrTx/>
              <a:buSzTx/>
              <a:buFontTx/>
              <a:buNone/>
              <a:tabLst/>
              <a:defRPr/>
            </a:pPr>
            <a:r>
              <a:rPr kumimoji="0" lang="en-US" sz="1200" b="0" i="0" u="none" strike="noStrike" kern="0" cap="none" spc="-53" normalizeH="0" baseline="0" noProof="0" dirty="0">
                <a:ln>
                  <a:noFill/>
                </a:ln>
                <a:solidFill>
                  <a:sysClr val="window" lastClr="FFFFFF"/>
                </a:solidFill>
                <a:effectLst/>
                <a:uLnTx/>
                <a:uFillTx/>
                <a:latin typeface="Segoe UI" pitchFamily="34" charset="0"/>
                <a:ea typeface="Segoe UI" pitchFamily="34" charset="0"/>
                <a:cs typeface="Segoe UI" pitchFamily="34" charset="0"/>
              </a:rPr>
              <a:t>7520 appliance</a:t>
            </a:r>
            <a:r>
              <a:rPr kumimoji="0" lang="en-US" sz="1200" b="0" i="0" u="none" strike="noStrike" kern="0" cap="none" spc="0" normalizeH="0" baseline="30000" noProof="0" dirty="0">
                <a:ln>
                  <a:noFill/>
                </a:ln>
                <a:solidFill>
                  <a:sysClr val="window" lastClr="FFFFFF"/>
                </a:solidFill>
                <a:effectLst/>
                <a:uLnTx/>
                <a:uFillTx/>
                <a:latin typeface="Segoe UI" pitchFamily="34" charset="0"/>
                <a:ea typeface="Segoe UI" pitchFamily="34" charset="0"/>
                <a:cs typeface="Segoe UI" pitchFamily="34" charset="0"/>
              </a:rPr>
              <a:t>2 </a:t>
            </a:r>
            <a:r>
              <a:rPr kumimoji="0" lang="en-US" sz="1200" b="0" i="0" u="none" strike="noStrike" kern="0" cap="none" spc="0" normalizeH="0" baseline="0" noProof="0" dirty="0">
                <a:ln>
                  <a:noFill/>
                </a:ln>
                <a:solidFill>
                  <a:sysClr val="window" lastClr="FFFFFF"/>
                </a:solidFill>
                <a:effectLst/>
                <a:uLnTx/>
                <a:uFillTx/>
                <a:latin typeface="Segoe UI" pitchFamily="34" charset="0"/>
                <a:ea typeface="Segoe UI" pitchFamily="34" charset="0"/>
                <a:cs typeface="Segoe UI" pitchFamily="34" charset="0"/>
              </a:rPr>
              <a:t> (no additional cost)</a:t>
            </a:r>
            <a:endParaRPr kumimoji="0" lang="en-US" sz="1200" b="0" i="0" u="none" strike="noStrike" kern="0" cap="none" spc="-53" normalizeH="0" baseline="0" noProof="0" dirty="0">
              <a:ln>
                <a:noFill/>
              </a:ln>
              <a:solidFill>
                <a:sysClr val="window" lastClr="FFFFFF"/>
              </a:solidFill>
              <a:effectLst/>
              <a:uLnTx/>
              <a:uFillTx/>
              <a:latin typeface="Segoe UI" pitchFamily="34" charset="0"/>
              <a:ea typeface="Segoe UI" pitchFamily="34" charset="0"/>
              <a:cs typeface="Segoe UI" pitchFamily="34" charset="0"/>
            </a:endParaRPr>
          </a:p>
        </p:txBody>
      </p:sp>
      <p:sp>
        <p:nvSpPr>
          <p:cNvPr id="54" name="Rectangle 53"/>
          <p:cNvSpPr/>
          <p:nvPr/>
        </p:nvSpPr>
        <p:spPr bwMode="auto">
          <a:xfrm>
            <a:off x="3178025" y="1539797"/>
            <a:ext cx="3171825" cy="3362325"/>
          </a:xfrm>
          <a:prstGeom prst="rect">
            <a:avLst/>
          </a:prstGeom>
          <a:noFill/>
          <a:ln w="9525" cap="flat" cmpd="sng" algn="ctr">
            <a:noFill/>
            <a:prstDash val="solid"/>
            <a:headEnd type="none"/>
            <a:tailEnd type="none"/>
          </a:ln>
          <a:effectLst/>
        </p:spPr>
        <p:txBody>
          <a:bodyPr lIns="68571" tIns="34286" rIns="68571" bIns="34286" anchor="ctr"/>
          <a:lstStyle/>
          <a:p>
            <a:pPr marL="0" marR="0" lvl="0" indent="0" algn="ctr" defTabSz="685523" eaLnBrk="1" fontAlgn="auto" latinLnBrk="0" hangingPunct="1">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5" name="Rounded Rectangle 53"/>
          <p:cNvSpPr>
            <a:spLocks noChangeArrowheads="1"/>
          </p:cNvSpPr>
          <p:nvPr/>
        </p:nvSpPr>
        <p:spPr bwMode="auto">
          <a:xfrm rot="10800000" flipV="1">
            <a:off x="2775271" y="1172530"/>
            <a:ext cx="4268080" cy="753033"/>
          </a:xfrm>
          <a:prstGeom prst="roundRect">
            <a:avLst>
              <a:gd name="adj" fmla="val 0"/>
            </a:avLst>
          </a:prstGeom>
          <a:solidFill>
            <a:srgbClr val="7FBA50"/>
          </a:solidFill>
          <a:ln>
            <a:noFill/>
          </a:ln>
          <a:extLst/>
        </p:spPr>
        <p:txBody>
          <a:bodyPr lIns="68566" tIns="34283" rIns="68566" bIns="68566" anchor="ctr"/>
          <a:lstStyle/>
          <a:p>
            <a:pPr marL="0" marR="0" lvl="0" indent="0" algn="ctr" defTabSz="685642" eaLnBrk="1" fontAlgn="auto" latinLnBrk="0" hangingPunct="1">
              <a:lnSpc>
                <a:spcPct val="85000"/>
              </a:lnSpc>
              <a:spcBef>
                <a:spcPts val="0"/>
              </a:spcBef>
              <a:spcAft>
                <a:spcPts val="0"/>
              </a:spcAft>
              <a:buClrTx/>
              <a:buSzTx/>
              <a:buFontTx/>
              <a:buNone/>
              <a:tabLst/>
              <a:defRPr/>
            </a:pPr>
            <a:r>
              <a:rPr kumimoji="0" lang="en-US" sz="1800" b="1" i="0" u="none" strike="noStrike" kern="0" cap="none" spc="-53" normalizeH="0" baseline="0" noProof="0" dirty="0" smtClean="0">
                <a:ln>
                  <a:noFill/>
                </a:ln>
                <a:solidFill>
                  <a:srgbClr val="FFFFFF"/>
                </a:solidFill>
                <a:effectLst/>
                <a:uLnTx/>
                <a:uFillTx/>
                <a:latin typeface="Segoe UI" pitchFamily="34" charset="0"/>
                <a:ea typeface="Segoe UI" pitchFamily="34" charset="0"/>
                <a:cs typeface="Segoe UI" pitchFamily="34" charset="0"/>
              </a:rPr>
              <a:t>$</a:t>
            </a:r>
            <a:r>
              <a:rPr kumimoji="0" lang="en-US" sz="1800" b="1" i="0" u="none" strike="noStrike" kern="0" cap="none" spc="-53" normalizeH="0" baseline="0" noProof="0" dirty="0">
                <a:ln>
                  <a:noFill/>
                </a:ln>
                <a:solidFill>
                  <a:srgbClr val="FFFFFF"/>
                </a:solidFill>
                <a:effectLst/>
                <a:uLnTx/>
                <a:uFillTx/>
                <a:latin typeface="Segoe UI" pitchFamily="34" charset="0"/>
                <a:ea typeface="Segoe UI" pitchFamily="34" charset="0"/>
                <a:cs typeface="Segoe UI" pitchFamily="34" charset="0"/>
              </a:rPr>
              <a:t>5</a:t>
            </a:r>
            <a:r>
              <a:rPr kumimoji="0" lang="en-US" sz="1800" b="1" i="0" u="none" strike="noStrike" kern="0" cap="none" spc="-53" normalizeH="0" baseline="0" noProof="0" dirty="0" smtClean="0">
                <a:ln>
                  <a:noFill/>
                </a:ln>
                <a:solidFill>
                  <a:srgbClr val="FFFFFF"/>
                </a:solidFill>
                <a:effectLst/>
                <a:uLnTx/>
                <a:uFillTx/>
                <a:latin typeface="Segoe UI" pitchFamily="34" charset="0"/>
                <a:ea typeface="Segoe UI" pitchFamily="34" charset="0"/>
                <a:cs typeface="Segoe UI" pitchFamily="34" charset="0"/>
              </a:rPr>
              <a:t>0K </a:t>
            </a:r>
            <a:r>
              <a:rPr kumimoji="0" lang="en-US" sz="1800" b="1" i="0" u="none" strike="noStrike" kern="0" cap="none" spc="-53" normalizeH="0" baseline="0" noProof="0" dirty="0">
                <a:ln>
                  <a:noFill/>
                </a:ln>
                <a:solidFill>
                  <a:srgbClr val="FFFFFF"/>
                </a:solidFill>
                <a:effectLst/>
                <a:uLnTx/>
                <a:uFillTx/>
                <a:latin typeface="Segoe UI" pitchFamily="34" charset="0"/>
                <a:ea typeface="Segoe UI" pitchFamily="34" charset="0"/>
                <a:cs typeface="Segoe UI" pitchFamily="34" charset="0"/>
              </a:rPr>
              <a:t>for </a:t>
            </a:r>
            <a:r>
              <a:rPr kumimoji="0" lang="en-US" sz="1800" b="1" i="0" u="none" strike="noStrike" kern="0" cap="none" spc="-53" normalizeH="0" baseline="0" noProof="0" dirty="0" smtClean="0">
                <a:ln>
                  <a:noFill/>
                </a:ln>
                <a:solidFill>
                  <a:srgbClr val="FFFFFF"/>
                </a:solidFill>
                <a:effectLst/>
                <a:uLnTx/>
                <a:uFillTx/>
                <a:latin typeface="Segoe UI" pitchFamily="34" charset="0"/>
                <a:ea typeface="Segoe UI" pitchFamily="34" charset="0"/>
                <a:cs typeface="Segoe UI" pitchFamily="34" charset="0"/>
              </a:rPr>
              <a:t>~</a:t>
            </a:r>
            <a:r>
              <a:rPr kumimoji="0" lang="en-US" sz="1800" b="1" i="0" u="none" strike="noStrike" kern="0" cap="none" spc="-53" normalizeH="0" baseline="0" noProof="0" dirty="0">
                <a:ln>
                  <a:noFill/>
                </a:ln>
                <a:solidFill>
                  <a:srgbClr val="FFFFFF"/>
                </a:solidFill>
                <a:effectLst/>
                <a:uLnTx/>
                <a:uFillTx/>
                <a:latin typeface="Segoe UI" pitchFamily="34" charset="0"/>
                <a:ea typeface="Segoe UI" pitchFamily="34" charset="0"/>
                <a:cs typeface="Segoe UI" pitchFamily="34" charset="0"/>
              </a:rPr>
              <a:t>5</a:t>
            </a:r>
            <a:r>
              <a:rPr kumimoji="0" lang="en-US" sz="1800" b="1" i="0" u="none" strike="noStrike" kern="0" cap="none" spc="-53" normalizeH="0" baseline="0" noProof="0" dirty="0" smtClean="0">
                <a:ln>
                  <a:noFill/>
                </a:ln>
                <a:solidFill>
                  <a:srgbClr val="FFFFFF"/>
                </a:solidFill>
                <a:effectLst/>
                <a:uLnTx/>
                <a:uFillTx/>
                <a:latin typeface="Segoe UI" pitchFamily="34" charset="0"/>
                <a:ea typeface="Segoe UI" pitchFamily="34" charset="0"/>
                <a:cs typeface="Segoe UI" pitchFamily="34" charset="0"/>
              </a:rPr>
              <a:t>0TB</a:t>
            </a:r>
            <a:r>
              <a:rPr kumimoji="0" lang="en-US" sz="1800" b="1" i="0" u="none" strike="noStrike" kern="0" cap="none" spc="-53" normalizeH="0" baseline="30000" noProof="0" dirty="0" smtClean="0">
                <a:ln>
                  <a:noFill/>
                </a:ln>
                <a:solidFill>
                  <a:srgbClr val="FFFFFF"/>
                </a:solidFill>
                <a:effectLst/>
                <a:uLnTx/>
                <a:uFillTx/>
                <a:latin typeface="Segoe UI" pitchFamily="34" charset="0"/>
                <a:ea typeface="Segoe UI" pitchFamily="34" charset="0"/>
                <a:cs typeface="Segoe UI" pitchFamily="34" charset="0"/>
              </a:rPr>
              <a:t>1</a:t>
            </a:r>
            <a:endParaRPr kumimoji="0" lang="en-US" sz="1800" b="1" i="0" u="none" strike="noStrike" kern="0" cap="none" spc="-53" normalizeH="0" baseline="30000" noProof="0" dirty="0">
              <a:ln>
                <a:noFill/>
              </a:ln>
              <a:solidFill>
                <a:srgbClr val="FFFFFF"/>
              </a:solidFill>
              <a:effectLst/>
              <a:uLnTx/>
              <a:uFillTx/>
              <a:latin typeface="Segoe UI" pitchFamily="34" charset="0"/>
              <a:ea typeface="Segoe UI" pitchFamily="34" charset="0"/>
              <a:cs typeface="Segoe UI" pitchFamily="34" charset="0"/>
            </a:endParaRPr>
          </a:p>
          <a:p>
            <a:pPr marL="0" marR="0" lvl="0" indent="0" algn="ctr" defTabSz="685642" eaLnBrk="1" fontAlgn="auto" latinLnBrk="0" hangingPunct="1">
              <a:lnSpc>
                <a:spcPct val="85000"/>
              </a:lnSpc>
              <a:spcBef>
                <a:spcPts val="60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rPr>
              <a:t>with 7020 appliance</a:t>
            </a:r>
            <a:r>
              <a:rPr kumimoji="0" lang="en-US" sz="1200" b="0" i="0" u="none" strike="noStrike" kern="0" cap="none" spc="0" normalizeH="0" baseline="30000" noProof="0" dirty="0">
                <a:ln>
                  <a:noFill/>
                </a:ln>
                <a:solidFill>
                  <a:srgbClr val="FFFFFF"/>
                </a:solidFill>
                <a:effectLst/>
                <a:uLnTx/>
                <a:uFillTx/>
                <a:latin typeface="Segoe UI" pitchFamily="34" charset="0"/>
                <a:ea typeface="Segoe UI" pitchFamily="34" charset="0"/>
                <a:cs typeface="Segoe UI" pitchFamily="34" charset="0"/>
              </a:rPr>
              <a:t>2</a:t>
            </a:r>
            <a:r>
              <a:rPr kumimoji="0" lang="en-US" sz="1200" b="0" i="0" u="none" strike="noStrike" kern="0" cap="none" spc="0" normalizeH="0" baseline="0" noProof="0" dirty="0">
                <a:ln>
                  <a:noFill/>
                </a:ln>
                <a:solidFill>
                  <a:srgbClr val="FFFFFF"/>
                </a:solidFill>
                <a:effectLst/>
                <a:uLnTx/>
                <a:uFillTx/>
                <a:latin typeface="Segoe UI" pitchFamily="34" charset="0"/>
                <a:ea typeface="Segoe UI" pitchFamily="34" charset="0"/>
                <a:cs typeface="Segoe UI" pitchFamily="34" charset="0"/>
              </a:rPr>
              <a:t> </a:t>
            </a:r>
            <a:r>
              <a:rPr kumimoji="0" lang="en-US" sz="1200" b="0" i="0" u="none" strike="noStrike" kern="0" cap="none" spc="0" normalizeH="0" baseline="0" noProof="0" dirty="0" smtClean="0">
                <a:ln>
                  <a:noFill/>
                </a:ln>
                <a:solidFill>
                  <a:srgbClr val="FFFFFF"/>
                </a:solidFill>
                <a:effectLst/>
                <a:uLnTx/>
                <a:uFillTx/>
                <a:latin typeface="Segoe UI" pitchFamily="34" charset="0"/>
                <a:ea typeface="Segoe UI" pitchFamily="34" charset="0"/>
                <a:cs typeface="Segoe UI" pitchFamily="34" charset="0"/>
              </a:rPr>
              <a:t>(</a:t>
            </a:r>
            <a:r>
              <a:rPr kumimoji="0" lang="en-US" sz="1200" b="0" i="0" u="none" strike="noStrike" kern="0" cap="none" spc="0" normalizeH="0" baseline="0" noProof="0" dirty="0" smtClean="0">
                <a:ln>
                  <a:noFill/>
                </a:ln>
                <a:solidFill>
                  <a:prstClr val="white"/>
                </a:solidFill>
                <a:effectLst/>
                <a:uLnTx/>
                <a:uFillTx/>
                <a:latin typeface="Segoe UI" pitchFamily="34" charset="0"/>
                <a:ea typeface="Segoe UI" pitchFamily="34" charset="0"/>
                <a:cs typeface="Segoe UI" pitchFamily="34" charset="0"/>
              </a:rPr>
              <a:t>no </a:t>
            </a:r>
            <a:r>
              <a:rPr kumimoji="0" lang="en-US" sz="1200" b="0" i="0" u="none" strike="noStrike" kern="0" cap="none" spc="0" normalizeH="0" baseline="0" noProof="0" dirty="0">
                <a:ln>
                  <a:noFill/>
                </a:ln>
                <a:solidFill>
                  <a:prstClr val="white"/>
                </a:solidFill>
                <a:effectLst/>
                <a:uLnTx/>
                <a:uFillTx/>
                <a:latin typeface="Segoe UI" pitchFamily="34" charset="0"/>
                <a:ea typeface="Segoe UI" pitchFamily="34" charset="0"/>
                <a:cs typeface="Segoe UI" pitchFamily="34" charset="0"/>
              </a:rPr>
              <a:t>additional </a:t>
            </a:r>
            <a:r>
              <a:rPr kumimoji="0" lang="en-US" sz="1200" b="0" i="0" u="none" strike="noStrike" kern="0" cap="none" spc="0" normalizeH="0" baseline="0" noProof="0" dirty="0" smtClean="0">
                <a:ln>
                  <a:noFill/>
                </a:ln>
                <a:solidFill>
                  <a:prstClr val="white"/>
                </a:solidFill>
                <a:effectLst/>
                <a:uLnTx/>
                <a:uFillTx/>
                <a:latin typeface="Segoe UI" pitchFamily="34" charset="0"/>
                <a:ea typeface="Segoe UI" pitchFamily="34" charset="0"/>
                <a:cs typeface="Segoe UI" pitchFamily="34" charset="0"/>
              </a:rPr>
              <a:t>cost)</a:t>
            </a:r>
            <a:endParaRPr kumimoji="0" lang="en-US" sz="1800" b="0" i="0" u="none" strike="noStrike" kern="0" cap="none" spc="-53" normalizeH="0" baseline="0" noProof="0" dirty="0">
              <a:ln>
                <a:noFill/>
              </a:ln>
              <a:solidFill>
                <a:sysClr val="window" lastClr="FFFFFF"/>
              </a:solidFill>
              <a:effectLst/>
              <a:uLnTx/>
              <a:uFillTx/>
              <a:latin typeface="Segoe UI" pitchFamily="34" charset="0"/>
              <a:ea typeface="Segoe UI" pitchFamily="34" charset="0"/>
              <a:cs typeface="Segoe UI" pitchFamily="34" charset="0"/>
            </a:endParaRPr>
          </a:p>
        </p:txBody>
      </p:sp>
      <p:sp>
        <p:nvSpPr>
          <p:cNvPr id="56" name="Rectangle 55"/>
          <p:cNvSpPr/>
          <p:nvPr/>
        </p:nvSpPr>
        <p:spPr>
          <a:xfrm>
            <a:off x="1488184" y="6316824"/>
            <a:ext cx="9372856" cy="377022"/>
          </a:xfrm>
          <a:prstGeom prst="rect">
            <a:avLst/>
          </a:prstGeom>
        </p:spPr>
        <p:txBody>
          <a:bodyPr wrap="square" lIns="68574" tIns="34288" rIns="68574" bIns="34288" anchor="b">
            <a:spAutoFit/>
          </a:bodyPr>
          <a:lstStyle/>
          <a:p>
            <a:pPr marL="0" lvl="1">
              <a:tabLst>
                <a:tab pos="1484313" algn="l"/>
              </a:tabLst>
            </a:pPr>
            <a:r>
              <a:rPr lang="en-US" sz="1000" i="1" baseline="30000" dirty="0">
                <a:latin typeface="Segoe UI "/>
                <a:ea typeface="Segoe UI" pitchFamily="34" charset="0"/>
                <a:cs typeface="Segoe UI" pitchFamily="34" charset="0"/>
              </a:rPr>
              <a:t>1 </a:t>
            </a:r>
            <a:r>
              <a:rPr lang="en-US" sz="1000" i="1" baseline="30000" dirty="0" smtClean="0">
                <a:latin typeface="Segoe UI "/>
              </a:rPr>
              <a:t> </a:t>
            </a:r>
            <a:r>
              <a:rPr lang="en-US" sz="1000" i="1" dirty="0">
                <a:latin typeface="Segoe UI "/>
              </a:rPr>
              <a:t>Provides geo-replicated storage for a wide range of use cases. The actual storage available may vary by discount, use case and use of other Azure services</a:t>
            </a:r>
          </a:p>
          <a:p>
            <a:pPr marL="0" lvl="1" indent="0" defTabSz="685748" eaLnBrk="1" fontAlgn="auto" hangingPunct="1">
              <a:spcBef>
                <a:spcPts val="0"/>
              </a:spcBef>
              <a:spcAft>
                <a:spcPts val="0"/>
              </a:spcAft>
              <a:tabLst>
                <a:tab pos="1113151" algn="l"/>
              </a:tabLst>
              <a:defRPr/>
            </a:pPr>
            <a:r>
              <a:rPr lang="en-US" sz="1000" i="1" baseline="30000" dirty="0" smtClean="0">
                <a:latin typeface="Segoe UI "/>
                <a:ea typeface="Segoe UI" pitchFamily="34" charset="0"/>
                <a:cs typeface="Segoe UI" pitchFamily="34" charset="0"/>
              </a:rPr>
              <a:t>2</a:t>
            </a:r>
            <a:r>
              <a:rPr lang="en-US" sz="1000" i="1" dirty="0" smtClean="0">
                <a:latin typeface="Segoe UI "/>
                <a:ea typeface="Segoe UI" pitchFamily="34" charset="0"/>
                <a:cs typeface="Segoe UI" pitchFamily="34" charset="0"/>
              </a:rPr>
              <a:t> </a:t>
            </a:r>
            <a:r>
              <a:rPr lang="en-US" sz="1000" i="1" dirty="0">
                <a:latin typeface="Segoe UI "/>
                <a:ea typeface="Segoe UI" pitchFamily="34" charset="0"/>
                <a:cs typeface="Segoe UI" pitchFamily="34" charset="0"/>
              </a:rPr>
              <a:t>Appliance built and distributed by Xyratex</a:t>
            </a:r>
          </a:p>
        </p:txBody>
      </p:sp>
      <p:sp>
        <p:nvSpPr>
          <p:cNvPr id="57" name="Rectangle 56"/>
          <p:cNvSpPr/>
          <p:nvPr/>
        </p:nvSpPr>
        <p:spPr bwMode="auto">
          <a:xfrm>
            <a:off x="880865" y="1962842"/>
            <a:ext cx="1835776" cy="835025"/>
          </a:xfrm>
          <a:prstGeom prst="rect">
            <a:avLst/>
          </a:prstGeom>
          <a:solidFill>
            <a:srgbClr val="00BCF2"/>
          </a:solidFill>
          <a:ln w="9525" cap="flat" cmpd="sng" algn="ctr">
            <a:noFill/>
            <a:prstDash val="solid"/>
            <a:headEnd type="none" w="med" len="med"/>
            <a:tailEnd type="none" w="med" len="med"/>
          </a:ln>
          <a:effectLst/>
        </p:spPr>
        <p:txBody>
          <a:bodyPr lIns="45720" rIns="45720" anchor="ctr"/>
          <a:lstStyle/>
          <a:p>
            <a:pPr marL="0" marR="0" lvl="0" indent="0" algn="ctr" defTabSz="685523" eaLnBrk="1" fontAlgn="auto" latinLnBrk="0" hangingPunct="1">
              <a:lnSpc>
                <a:spcPct val="100000"/>
              </a:lnSpc>
              <a:spcBef>
                <a:spcPts val="0"/>
              </a:spcBef>
              <a:spcAft>
                <a:spcPts val="0"/>
              </a:spcAft>
              <a:buClrTx/>
              <a:buSzTx/>
              <a:buFontTx/>
              <a:buNone/>
              <a:tabLst/>
              <a:defRPr/>
            </a:pPr>
            <a:endParaRPr kumimoji="0" lang="en-US" sz="17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58" name="TextBox 22"/>
          <p:cNvSpPr txBox="1">
            <a:spLocks noChangeArrowheads="1"/>
          </p:cNvSpPr>
          <p:nvPr/>
        </p:nvSpPr>
        <p:spPr bwMode="auto">
          <a:xfrm>
            <a:off x="2941318" y="1942753"/>
            <a:ext cx="41020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4213">
              <a:defRPr>
                <a:solidFill>
                  <a:schemeClr val="tx1"/>
                </a:solidFill>
                <a:latin typeface="Arial" charset="0"/>
                <a:cs typeface="Arial" charset="0"/>
              </a:defRPr>
            </a:lvl1pPr>
            <a:lvl2pPr marL="742950" indent="-285750" defTabSz="684213">
              <a:defRPr>
                <a:solidFill>
                  <a:schemeClr val="tx1"/>
                </a:solidFill>
                <a:latin typeface="Arial" charset="0"/>
                <a:cs typeface="Arial" charset="0"/>
              </a:defRPr>
            </a:lvl2pPr>
            <a:lvl3pPr marL="1143000" indent="-228600" defTabSz="684213">
              <a:defRPr>
                <a:solidFill>
                  <a:schemeClr val="tx1"/>
                </a:solidFill>
                <a:latin typeface="Arial" charset="0"/>
                <a:cs typeface="Arial" charset="0"/>
              </a:defRPr>
            </a:lvl3pPr>
            <a:lvl4pPr marL="1600200" indent="-228600" defTabSz="684213">
              <a:defRPr>
                <a:solidFill>
                  <a:schemeClr val="tx1"/>
                </a:solidFill>
                <a:latin typeface="Arial" charset="0"/>
                <a:cs typeface="Arial" charset="0"/>
              </a:defRPr>
            </a:lvl4pPr>
            <a:lvl5pPr marL="2057400" indent="-228600" defTabSz="684213">
              <a:defRPr>
                <a:solidFill>
                  <a:schemeClr val="tx1"/>
                </a:solidFill>
                <a:latin typeface="Arial" charset="0"/>
                <a:cs typeface="Arial" charset="0"/>
              </a:defRPr>
            </a:lvl5pPr>
            <a:lvl6pPr marL="2514600" indent="-228600" defTabSz="684213" eaLnBrk="0" fontAlgn="base" hangingPunct="0">
              <a:spcBef>
                <a:spcPct val="0"/>
              </a:spcBef>
              <a:spcAft>
                <a:spcPct val="0"/>
              </a:spcAft>
              <a:defRPr>
                <a:solidFill>
                  <a:schemeClr val="tx1"/>
                </a:solidFill>
                <a:latin typeface="Arial" charset="0"/>
                <a:cs typeface="Arial" charset="0"/>
              </a:defRPr>
            </a:lvl6pPr>
            <a:lvl7pPr marL="2971800" indent="-228600" defTabSz="684213" eaLnBrk="0" fontAlgn="base" hangingPunct="0">
              <a:spcBef>
                <a:spcPct val="0"/>
              </a:spcBef>
              <a:spcAft>
                <a:spcPct val="0"/>
              </a:spcAft>
              <a:defRPr>
                <a:solidFill>
                  <a:schemeClr val="tx1"/>
                </a:solidFill>
                <a:latin typeface="Arial" charset="0"/>
                <a:cs typeface="Arial" charset="0"/>
              </a:defRPr>
            </a:lvl7pPr>
            <a:lvl8pPr marL="3429000" indent="-228600" defTabSz="684213" eaLnBrk="0" fontAlgn="base" hangingPunct="0">
              <a:spcBef>
                <a:spcPct val="0"/>
              </a:spcBef>
              <a:spcAft>
                <a:spcPct val="0"/>
              </a:spcAft>
              <a:defRPr>
                <a:solidFill>
                  <a:schemeClr val="tx1"/>
                </a:solidFill>
                <a:latin typeface="Arial" charset="0"/>
                <a:cs typeface="Arial" charset="0"/>
              </a:defRPr>
            </a:lvl8pPr>
            <a:lvl9pPr marL="3886200" indent="-228600" defTabSz="684213" eaLnBrk="0" fontAlgn="base" hangingPunct="0">
              <a:spcBef>
                <a:spcPct val="0"/>
              </a:spcBef>
              <a:spcAft>
                <a:spcPct val="0"/>
              </a:spcAft>
              <a:defRPr>
                <a:solidFill>
                  <a:schemeClr val="tx1"/>
                </a:solidFill>
                <a:latin typeface="Arial" charset="0"/>
                <a:cs typeface="Arial" charset="0"/>
              </a:defRPr>
            </a:lvl9pPr>
          </a:lstStyle>
          <a:p>
            <a:pPr eaLnBrk="1" hangingPunct="1"/>
            <a:r>
              <a:rPr lang="en-US" sz="1300" b="1" dirty="0">
                <a:solidFill>
                  <a:srgbClr val="00AEEF"/>
                </a:solidFill>
                <a:latin typeface="Segoe UI" pitchFamily="34" charset="0"/>
                <a:ea typeface="Segoe UI" pitchFamily="34" charset="0"/>
                <a:cs typeface="Segoe UI" pitchFamily="34" charset="0"/>
              </a:rPr>
              <a:t>$50K/year on Azure EA for storage</a:t>
            </a:r>
          </a:p>
          <a:p>
            <a:pPr marL="173038" indent="-173038">
              <a:spcBef>
                <a:spcPts val="600"/>
              </a:spcBef>
              <a:buFont typeface="Arial" charset="0"/>
              <a:buChar char="•"/>
            </a:pPr>
            <a:r>
              <a:rPr lang="en-US" sz="1200" dirty="0">
                <a:solidFill>
                  <a:srgbClr val="442359"/>
                </a:solidFill>
                <a:latin typeface="Segoe UI" pitchFamily="34" charset="0"/>
                <a:ea typeface="Segoe UI" pitchFamily="34" charset="0"/>
                <a:cs typeface="Segoe UI" pitchFamily="34" charset="0"/>
              </a:rPr>
              <a:t>Covers </a:t>
            </a:r>
            <a:r>
              <a:rPr lang="en-US" sz="1200" dirty="0" smtClean="0">
                <a:solidFill>
                  <a:srgbClr val="442359"/>
                </a:solidFill>
                <a:latin typeface="Segoe UI" pitchFamily="34" charset="0"/>
                <a:ea typeface="Segoe UI" pitchFamily="34" charset="0"/>
                <a:cs typeface="Segoe UI" pitchFamily="34" charset="0"/>
              </a:rPr>
              <a:t>~50TB </a:t>
            </a:r>
            <a:r>
              <a:rPr lang="en-US" sz="1200" dirty="0">
                <a:solidFill>
                  <a:srgbClr val="442359"/>
                </a:solidFill>
                <a:latin typeface="Segoe UI" pitchFamily="34" charset="0"/>
                <a:ea typeface="Segoe UI" pitchFamily="34" charset="0"/>
                <a:cs typeface="Segoe UI" pitchFamily="34" charset="0"/>
              </a:rPr>
              <a:t>of Azure storage through StorSimple </a:t>
            </a:r>
            <a:r>
              <a:rPr lang="en-US" sz="1200" dirty="0" smtClean="0">
                <a:solidFill>
                  <a:srgbClr val="442359"/>
                </a:solidFill>
                <a:latin typeface="Segoe UI" pitchFamily="34" charset="0"/>
                <a:ea typeface="Segoe UI" pitchFamily="34" charset="0"/>
                <a:cs typeface="Segoe UI" pitchFamily="34" charset="0"/>
              </a:rPr>
              <a:t>solution for a wide range of use </a:t>
            </a:r>
            <a:r>
              <a:rPr lang="en-US" sz="1200" dirty="0">
                <a:solidFill>
                  <a:srgbClr val="442359"/>
                </a:solidFill>
                <a:latin typeface="Segoe UI" pitchFamily="34" charset="0"/>
                <a:ea typeface="Segoe UI" pitchFamily="34" charset="0"/>
                <a:cs typeface="Segoe UI" pitchFamily="34" charset="0"/>
              </a:rPr>
              <a:t>cases</a:t>
            </a:r>
          </a:p>
        </p:txBody>
      </p:sp>
      <p:cxnSp>
        <p:nvCxnSpPr>
          <p:cNvPr id="59" name="Straight Connector 58"/>
          <p:cNvCxnSpPr/>
          <p:nvPr/>
        </p:nvCxnSpPr>
        <p:spPr bwMode="auto">
          <a:xfrm flipV="1">
            <a:off x="871013" y="2789629"/>
            <a:ext cx="10554867" cy="8238"/>
          </a:xfrm>
          <a:prstGeom prst="line">
            <a:avLst/>
          </a:prstGeom>
          <a:noFill/>
          <a:ln w="9525" cap="flat" cmpd="sng" algn="ctr">
            <a:gradFill flip="none" rotWithShape="1">
              <a:gsLst>
                <a:gs pos="0">
                  <a:sysClr val="window" lastClr="FFFFFF">
                    <a:lumMod val="65000"/>
                  </a:sysClr>
                </a:gs>
                <a:gs pos="100000">
                  <a:sysClr val="windowText" lastClr="000000">
                    <a:lumMod val="50000"/>
                    <a:lumOff val="50000"/>
                  </a:sysClr>
                </a:gs>
              </a:gsLst>
              <a:lin ang="0" scaled="1"/>
              <a:tileRect/>
            </a:gradFill>
            <a:prstDash val="solid"/>
            <a:headEnd type="none"/>
            <a:tailEnd type="none"/>
          </a:ln>
          <a:effectLst/>
        </p:spPr>
      </p:cxnSp>
      <p:sp>
        <p:nvSpPr>
          <p:cNvPr id="60" name="Rectangle 59"/>
          <p:cNvSpPr/>
          <p:nvPr/>
        </p:nvSpPr>
        <p:spPr bwMode="auto">
          <a:xfrm>
            <a:off x="924593" y="2145076"/>
            <a:ext cx="1725611" cy="510899"/>
          </a:xfrm>
          <a:prstGeom prst="rect">
            <a:avLst/>
          </a:prstGeom>
        </p:spPr>
        <p:txBody>
          <a:bodyPr lIns="182860" tIns="45715" rIns="91429" bIns="45715" anchor="ctr">
            <a:spAutoFit/>
          </a:bodyPr>
          <a:lstStyle/>
          <a:p>
            <a:pPr algn="ctr" defTabSz="685642" eaLnBrk="1" hangingPunct="1">
              <a:lnSpc>
                <a:spcPct val="85000"/>
              </a:lnSpc>
              <a:defRPr/>
            </a:pPr>
            <a:r>
              <a:rPr lang="en-US" sz="1600" kern="0" spc="-53" dirty="0" smtClean="0">
                <a:solidFill>
                  <a:srgbClr val="F2F2F2"/>
                </a:solidFill>
                <a:latin typeface="Segoe UI" pitchFamily="34" charset="0"/>
                <a:ea typeface="Segoe UI" pitchFamily="34" charset="0"/>
                <a:cs typeface="Segoe UI" pitchFamily="34" charset="0"/>
              </a:rPr>
              <a:t>What customers are paying for</a:t>
            </a:r>
            <a:endParaRPr lang="en-US" sz="1600" kern="0" spc="-53" dirty="0">
              <a:solidFill>
                <a:srgbClr val="F2F2F2"/>
              </a:solidFill>
              <a:latin typeface="Segoe UI" pitchFamily="34" charset="0"/>
              <a:ea typeface="Segoe UI" pitchFamily="34" charset="0"/>
              <a:cs typeface="Segoe UI" pitchFamily="34" charset="0"/>
            </a:endParaRPr>
          </a:p>
        </p:txBody>
      </p:sp>
      <p:sp>
        <p:nvSpPr>
          <p:cNvPr id="61" name="TextBox 36"/>
          <p:cNvSpPr txBox="1">
            <a:spLocks noChangeArrowheads="1"/>
          </p:cNvSpPr>
          <p:nvPr/>
        </p:nvSpPr>
        <p:spPr bwMode="auto">
          <a:xfrm>
            <a:off x="7385553" y="1955991"/>
            <a:ext cx="37803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684213">
              <a:defRPr>
                <a:solidFill>
                  <a:schemeClr val="tx1"/>
                </a:solidFill>
                <a:latin typeface="Arial" charset="0"/>
                <a:cs typeface="Arial" charset="0"/>
              </a:defRPr>
            </a:lvl1pPr>
            <a:lvl2pPr marL="742950" indent="-285750" defTabSz="684213">
              <a:defRPr>
                <a:solidFill>
                  <a:schemeClr val="tx1"/>
                </a:solidFill>
                <a:latin typeface="Arial" charset="0"/>
                <a:cs typeface="Arial" charset="0"/>
              </a:defRPr>
            </a:lvl2pPr>
            <a:lvl3pPr marL="1143000" indent="-228600" defTabSz="684213">
              <a:defRPr>
                <a:solidFill>
                  <a:schemeClr val="tx1"/>
                </a:solidFill>
                <a:latin typeface="Arial" charset="0"/>
                <a:cs typeface="Arial" charset="0"/>
              </a:defRPr>
            </a:lvl3pPr>
            <a:lvl4pPr marL="1600200" indent="-228600" defTabSz="684213">
              <a:defRPr>
                <a:solidFill>
                  <a:schemeClr val="tx1"/>
                </a:solidFill>
                <a:latin typeface="Arial" charset="0"/>
                <a:cs typeface="Arial" charset="0"/>
              </a:defRPr>
            </a:lvl4pPr>
            <a:lvl5pPr marL="2057400" indent="-228600" defTabSz="684213">
              <a:defRPr>
                <a:solidFill>
                  <a:schemeClr val="tx1"/>
                </a:solidFill>
                <a:latin typeface="Arial" charset="0"/>
                <a:cs typeface="Arial" charset="0"/>
              </a:defRPr>
            </a:lvl5pPr>
            <a:lvl6pPr marL="2514600" indent="-228600" defTabSz="684213" eaLnBrk="0" fontAlgn="base" hangingPunct="0">
              <a:spcBef>
                <a:spcPct val="0"/>
              </a:spcBef>
              <a:spcAft>
                <a:spcPct val="0"/>
              </a:spcAft>
              <a:defRPr>
                <a:solidFill>
                  <a:schemeClr val="tx1"/>
                </a:solidFill>
                <a:latin typeface="Arial" charset="0"/>
                <a:cs typeface="Arial" charset="0"/>
              </a:defRPr>
            </a:lvl6pPr>
            <a:lvl7pPr marL="2971800" indent="-228600" defTabSz="684213" eaLnBrk="0" fontAlgn="base" hangingPunct="0">
              <a:spcBef>
                <a:spcPct val="0"/>
              </a:spcBef>
              <a:spcAft>
                <a:spcPct val="0"/>
              </a:spcAft>
              <a:defRPr>
                <a:solidFill>
                  <a:schemeClr val="tx1"/>
                </a:solidFill>
                <a:latin typeface="Arial" charset="0"/>
                <a:cs typeface="Arial" charset="0"/>
              </a:defRPr>
            </a:lvl7pPr>
            <a:lvl8pPr marL="3429000" indent="-228600" defTabSz="684213" eaLnBrk="0" fontAlgn="base" hangingPunct="0">
              <a:spcBef>
                <a:spcPct val="0"/>
              </a:spcBef>
              <a:spcAft>
                <a:spcPct val="0"/>
              </a:spcAft>
              <a:defRPr>
                <a:solidFill>
                  <a:schemeClr val="tx1"/>
                </a:solidFill>
                <a:latin typeface="Arial" charset="0"/>
                <a:cs typeface="Arial" charset="0"/>
              </a:defRPr>
            </a:lvl8pPr>
            <a:lvl9pPr marL="3886200" indent="-228600" defTabSz="684213" eaLnBrk="0" fontAlgn="base" hangingPunct="0">
              <a:spcBef>
                <a:spcPct val="0"/>
              </a:spcBef>
              <a:spcAft>
                <a:spcPct val="0"/>
              </a:spcAft>
              <a:defRPr>
                <a:solidFill>
                  <a:schemeClr val="tx1"/>
                </a:solidFill>
                <a:latin typeface="Arial" charset="0"/>
                <a:cs typeface="Arial" charset="0"/>
              </a:defRPr>
            </a:lvl9pPr>
          </a:lstStyle>
          <a:p>
            <a:pPr eaLnBrk="1" hangingPunct="1"/>
            <a:r>
              <a:rPr lang="en-US" sz="1300" b="1" dirty="0">
                <a:solidFill>
                  <a:srgbClr val="00AEEF"/>
                </a:solidFill>
                <a:latin typeface="Segoe UI" pitchFamily="34" charset="0"/>
                <a:ea typeface="Segoe UI" pitchFamily="34" charset="0"/>
                <a:cs typeface="Segoe UI" pitchFamily="34" charset="0"/>
              </a:rPr>
              <a:t>$100K/year on Azure EA for storage</a:t>
            </a:r>
          </a:p>
          <a:p>
            <a:pPr marL="173038" indent="-173038">
              <a:spcBef>
                <a:spcPts val="600"/>
              </a:spcBef>
              <a:buFont typeface="Arial" charset="0"/>
              <a:buChar char="•"/>
            </a:pPr>
            <a:r>
              <a:rPr lang="en-US" sz="1200" dirty="0">
                <a:solidFill>
                  <a:srgbClr val="442359"/>
                </a:solidFill>
                <a:latin typeface="Segoe UI" pitchFamily="34" charset="0"/>
                <a:ea typeface="Segoe UI" pitchFamily="34" charset="0"/>
                <a:cs typeface="Segoe UI" pitchFamily="34" charset="0"/>
              </a:rPr>
              <a:t>Covers </a:t>
            </a:r>
            <a:r>
              <a:rPr lang="en-US" sz="1200" dirty="0" smtClean="0">
                <a:solidFill>
                  <a:srgbClr val="442359"/>
                </a:solidFill>
                <a:latin typeface="Segoe UI" pitchFamily="34" charset="0"/>
                <a:ea typeface="Segoe UI" pitchFamily="34" charset="0"/>
                <a:cs typeface="Segoe UI" pitchFamily="34" charset="0"/>
              </a:rPr>
              <a:t>~100TB </a:t>
            </a:r>
            <a:r>
              <a:rPr lang="en-US" sz="1200" dirty="0">
                <a:solidFill>
                  <a:srgbClr val="442359"/>
                </a:solidFill>
                <a:latin typeface="Segoe UI" pitchFamily="34" charset="0"/>
                <a:ea typeface="Segoe UI" pitchFamily="34" charset="0"/>
                <a:cs typeface="Segoe UI" pitchFamily="34" charset="0"/>
              </a:rPr>
              <a:t>of Azure storage through StorSimple </a:t>
            </a:r>
            <a:r>
              <a:rPr lang="en-US" sz="1200" dirty="0" smtClean="0">
                <a:solidFill>
                  <a:srgbClr val="442359"/>
                </a:solidFill>
                <a:latin typeface="Segoe UI" pitchFamily="34" charset="0"/>
                <a:ea typeface="Segoe UI" pitchFamily="34" charset="0"/>
                <a:cs typeface="Segoe UI" pitchFamily="34" charset="0"/>
              </a:rPr>
              <a:t>solution for a wide range of use </a:t>
            </a:r>
            <a:r>
              <a:rPr lang="en-US" sz="1200" dirty="0">
                <a:solidFill>
                  <a:srgbClr val="442359"/>
                </a:solidFill>
                <a:latin typeface="Segoe UI" pitchFamily="34" charset="0"/>
                <a:ea typeface="Segoe UI" pitchFamily="34" charset="0"/>
                <a:cs typeface="Segoe UI" pitchFamily="34" charset="0"/>
              </a:rPr>
              <a:t>cases</a:t>
            </a:r>
          </a:p>
        </p:txBody>
      </p:sp>
      <p:sp>
        <p:nvSpPr>
          <p:cNvPr id="62" name="Rectangle 61"/>
          <p:cNvSpPr/>
          <p:nvPr/>
        </p:nvSpPr>
        <p:spPr bwMode="auto">
          <a:xfrm>
            <a:off x="880866" y="2902197"/>
            <a:ext cx="1835776" cy="1314904"/>
          </a:xfrm>
          <a:prstGeom prst="rect">
            <a:avLst/>
          </a:prstGeom>
          <a:solidFill>
            <a:srgbClr val="00BCF2"/>
          </a:solidFill>
          <a:ln w="9525" cap="flat" cmpd="sng" algn="ctr">
            <a:noFill/>
            <a:prstDash val="solid"/>
            <a:headEnd type="none" w="med" len="med"/>
            <a:tailEnd type="none" w="med" len="med"/>
          </a:ln>
          <a:effectLst/>
        </p:spPr>
        <p:txBody>
          <a:bodyPr lIns="45720" rIns="45720" anchor="ctr"/>
          <a:lstStyle/>
          <a:p>
            <a:pPr marL="0" marR="0" lvl="0" indent="0" algn="ctr" defTabSz="685523"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3" name="Rectangle 62"/>
          <p:cNvSpPr/>
          <p:nvPr/>
        </p:nvSpPr>
        <p:spPr bwMode="auto">
          <a:xfrm>
            <a:off x="933767" y="3072451"/>
            <a:ext cx="1725613" cy="910817"/>
          </a:xfrm>
          <a:prstGeom prst="rect">
            <a:avLst/>
          </a:prstGeom>
        </p:spPr>
        <p:txBody>
          <a:bodyPr lIns="182860" tIns="45715" rIns="91429" bIns="45715" anchor="ctr">
            <a:spAutoFit/>
          </a:bodyPr>
          <a:lstStyle/>
          <a:p>
            <a:pPr algn="ctr" defTabSz="685642" eaLnBrk="1" hangingPunct="1">
              <a:lnSpc>
                <a:spcPct val="114000"/>
              </a:lnSpc>
              <a:spcBef>
                <a:spcPts val="300"/>
              </a:spcBef>
              <a:defRPr/>
            </a:pPr>
            <a:r>
              <a:rPr lang="en-US" sz="1600" kern="0" spc="-53" dirty="0">
                <a:solidFill>
                  <a:srgbClr val="F2F2F2"/>
                </a:solidFill>
                <a:latin typeface="Segoe UI" pitchFamily="34" charset="0"/>
                <a:ea typeface="Segoe UI" pitchFamily="34" charset="0"/>
                <a:cs typeface="Segoe UI" pitchFamily="34" charset="0"/>
              </a:rPr>
              <a:t>What customers get at </a:t>
            </a:r>
            <a:r>
              <a:rPr lang="en-US" sz="1600" b="1" u="sng" kern="0" spc="-53" dirty="0">
                <a:solidFill>
                  <a:srgbClr val="F2F2F2"/>
                </a:solidFill>
                <a:latin typeface="Segoe UI" pitchFamily="34" charset="0"/>
                <a:ea typeface="Segoe UI" pitchFamily="34" charset="0"/>
                <a:cs typeface="Segoe UI" pitchFamily="34" charset="0"/>
              </a:rPr>
              <a:t>NO</a:t>
            </a:r>
            <a:r>
              <a:rPr lang="en-US" sz="1600" kern="0" spc="-53" dirty="0">
                <a:solidFill>
                  <a:srgbClr val="F2F2F2"/>
                </a:solidFill>
                <a:latin typeface="Segoe UI" pitchFamily="34" charset="0"/>
                <a:ea typeface="Segoe UI" pitchFamily="34" charset="0"/>
                <a:cs typeface="Segoe UI" pitchFamily="34" charset="0"/>
              </a:rPr>
              <a:t> additional cost</a:t>
            </a:r>
          </a:p>
        </p:txBody>
      </p:sp>
      <p:sp>
        <p:nvSpPr>
          <p:cNvPr id="64" name="TextBox 63"/>
          <p:cNvSpPr txBox="1"/>
          <p:nvPr/>
        </p:nvSpPr>
        <p:spPr bwMode="auto">
          <a:xfrm>
            <a:off x="2941318" y="2865733"/>
            <a:ext cx="4102033" cy="633507"/>
          </a:xfrm>
          <a:prstGeom prst="rect">
            <a:avLst/>
          </a:prstGeom>
          <a:noFill/>
        </p:spPr>
        <p:txBody>
          <a:bodyPr wrap="square" lIns="0" tIns="0" rIns="0" bIns="0">
            <a:spAutoFit/>
          </a:bodyPr>
          <a:lstStyle/>
          <a:p>
            <a:pPr defTabSz="912471">
              <a:spcAft>
                <a:spcPts val="500"/>
              </a:spcAft>
              <a:defRPr/>
            </a:pPr>
            <a:r>
              <a:rPr lang="en-US" sz="1300" b="1" dirty="0">
                <a:solidFill>
                  <a:srgbClr val="00AEEF"/>
                </a:solidFill>
                <a:latin typeface="Segoe UI" pitchFamily="34" charset="0"/>
                <a:ea typeface="Segoe UI" pitchFamily="34" charset="0"/>
                <a:cs typeface="Segoe UI" pitchFamily="34" charset="0"/>
              </a:rPr>
              <a:t>7020 appliance (worth $70K)</a:t>
            </a:r>
          </a:p>
          <a:p>
            <a:pPr marL="169800" indent="-169800" defTabSz="912471">
              <a:buFont typeface="Arial" pitchFamily="34" charset="0"/>
              <a:buChar char="•"/>
              <a:defRPr/>
            </a:pPr>
            <a:r>
              <a:rPr lang="en-US" sz="1200" dirty="0">
                <a:solidFill>
                  <a:srgbClr val="442359"/>
                </a:solidFill>
                <a:latin typeface="Segoe UI" pitchFamily="34" charset="0"/>
                <a:ea typeface="Segoe UI" pitchFamily="34" charset="0"/>
                <a:cs typeface="Segoe UI" pitchFamily="34" charset="0"/>
              </a:rPr>
              <a:t>Gold support for </a:t>
            </a:r>
            <a:r>
              <a:rPr lang="en-US" sz="1200" dirty="0" smtClean="0">
                <a:solidFill>
                  <a:srgbClr val="442359"/>
                </a:solidFill>
                <a:latin typeface="Segoe UI" pitchFamily="34" charset="0"/>
                <a:ea typeface="Segoe UI" pitchFamily="34" charset="0"/>
                <a:cs typeface="Segoe UI" pitchFamily="34" charset="0"/>
              </a:rPr>
              <a:t>the appliance for 1 </a:t>
            </a:r>
            <a:r>
              <a:rPr lang="en-US" sz="1200" dirty="0">
                <a:solidFill>
                  <a:srgbClr val="442359"/>
                </a:solidFill>
                <a:latin typeface="Segoe UI" pitchFamily="34" charset="0"/>
                <a:ea typeface="Segoe UI" pitchFamily="34" charset="0"/>
                <a:cs typeface="Segoe UI" pitchFamily="34" charset="0"/>
              </a:rPr>
              <a:t>year with Next Business Day (NBD) parts</a:t>
            </a:r>
          </a:p>
        </p:txBody>
      </p:sp>
      <p:sp>
        <p:nvSpPr>
          <p:cNvPr id="65" name="TextBox 64"/>
          <p:cNvSpPr txBox="1"/>
          <p:nvPr/>
        </p:nvSpPr>
        <p:spPr bwMode="auto">
          <a:xfrm>
            <a:off x="7385554" y="2873143"/>
            <a:ext cx="3780350" cy="1343958"/>
          </a:xfrm>
          <a:prstGeom prst="rect">
            <a:avLst/>
          </a:prstGeom>
          <a:noFill/>
        </p:spPr>
        <p:txBody>
          <a:bodyPr wrap="square" lIns="0" tIns="0" rIns="0" bIns="0">
            <a:spAutoFit/>
          </a:bodyPr>
          <a:lstStyle/>
          <a:p>
            <a:pPr defTabSz="912471">
              <a:spcAft>
                <a:spcPts val="500"/>
              </a:spcAft>
              <a:defRPr/>
            </a:pPr>
            <a:r>
              <a:rPr lang="en-US" sz="1300" b="1" dirty="0">
                <a:solidFill>
                  <a:srgbClr val="00AEEF"/>
                </a:solidFill>
                <a:latin typeface="Segoe UI" pitchFamily="34" charset="0"/>
                <a:ea typeface="Segoe UI" pitchFamily="34" charset="0"/>
                <a:cs typeface="Segoe UI" pitchFamily="34" charset="0"/>
              </a:rPr>
              <a:t>Option-1: 7020 appliance (worth $70K)</a:t>
            </a:r>
          </a:p>
          <a:p>
            <a:pPr marL="169800" indent="-169800" defTabSz="912471">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Gold support </a:t>
            </a:r>
            <a:r>
              <a:rPr lang="en-US" sz="1200" dirty="0" smtClean="0">
                <a:solidFill>
                  <a:srgbClr val="505050"/>
                </a:solidFill>
                <a:latin typeface="Segoe UI" pitchFamily="34" charset="0"/>
                <a:ea typeface="Segoe UI" pitchFamily="34" charset="0"/>
                <a:cs typeface="Segoe UI" pitchFamily="34" charset="0"/>
              </a:rPr>
              <a:t>for the appliance for </a:t>
            </a:r>
            <a:r>
              <a:rPr lang="en-US" sz="1200" dirty="0">
                <a:solidFill>
                  <a:srgbClr val="505050"/>
                </a:solidFill>
                <a:latin typeface="Segoe UI" pitchFamily="34" charset="0"/>
                <a:ea typeface="Segoe UI" pitchFamily="34" charset="0"/>
                <a:cs typeface="Segoe UI" pitchFamily="34" charset="0"/>
              </a:rPr>
              <a:t>3 years with NBD parts</a:t>
            </a:r>
          </a:p>
          <a:p>
            <a:pPr defTabSz="912471">
              <a:spcBef>
                <a:spcPts val="600"/>
              </a:spcBef>
              <a:spcAft>
                <a:spcPts val="500"/>
              </a:spcAft>
              <a:defRPr/>
            </a:pPr>
            <a:r>
              <a:rPr lang="en-US" sz="1300" b="1" dirty="0" smtClean="0">
                <a:solidFill>
                  <a:srgbClr val="00AEEF"/>
                </a:solidFill>
                <a:latin typeface="Segoe UI" pitchFamily="34" charset="0"/>
                <a:ea typeface="Segoe UI" pitchFamily="34" charset="0"/>
                <a:cs typeface="Segoe UI" pitchFamily="34" charset="0"/>
              </a:rPr>
              <a:t>Option-2</a:t>
            </a:r>
            <a:r>
              <a:rPr lang="en-US" sz="1300" b="1" dirty="0">
                <a:solidFill>
                  <a:srgbClr val="00AEEF"/>
                </a:solidFill>
                <a:latin typeface="Segoe UI" pitchFamily="34" charset="0"/>
                <a:ea typeface="Segoe UI" pitchFamily="34" charset="0"/>
                <a:cs typeface="Segoe UI" pitchFamily="34" charset="0"/>
              </a:rPr>
              <a:t>: 7520 appliance (worth $120K)</a:t>
            </a:r>
          </a:p>
          <a:p>
            <a:pPr marL="169800" indent="-169800" defTabSz="912471">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Gold support </a:t>
            </a:r>
            <a:r>
              <a:rPr lang="en-US" sz="1200" dirty="0" smtClean="0">
                <a:solidFill>
                  <a:srgbClr val="505050"/>
                </a:solidFill>
                <a:latin typeface="Segoe UI" pitchFamily="34" charset="0"/>
                <a:ea typeface="Segoe UI" pitchFamily="34" charset="0"/>
                <a:cs typeface="Segoe UI" pitchFamily="34" charset="0"/>
              </a:rPr>
              <a:t>for the appliance  for 1 </a:t>
            </a:r>
            <a:r>
              <a:rPr lang="en-US" sz="1200" dirty="0">
                <a:solidFill>
                  <a:srgbClr val="505050"/>
                </a:solidFill>
                <a:latin typeface="Segoe UI" pitchFamily="34" charset="0"/>
                <a:ea typeface="Segoe UI" pitchFamily="34" charset="0"/>
                <a:cs typeface="Segoe UI" pitchFamily="34" charset="0"/>
              </a:rPr>
              <a:t>year with NBD parts</a:t>
            </a:r>
          </a:p>
        </p:txBody>
      </p:sp>
      <p:sp>
        <p:nvSpPr>
          <p:cNvPr id="66" name="Rectangle 65"/>
          <p:cNvSpPr/>
          <p:nvPr/>
        </p:nvSpPr>
        <p:spPr bwMode="auto">
          <a:xfrm>
            <a:off x="871013" y="4322351"/>
            <a:ext cx="1845628" cy="1964234"/>
          </a:xfrm>
          <a:prstGeom prst="rect">
            <a:avLst/>
          </a:prstGeom>
          <a:solidFill>
            <a:srgbClr val="00BCF2"/>
          </a:solidFill>
          <a:ln w="9525" cap="flat" cmpd="sng" algn="ctr">
            <a:noFill/>
            <a:prstDash val="solid"/>
            <a:headEnd type="none" w="med" len="med"/>
            <a:tailEnd type="none" w="med" len="med"/>
          </a:ln>
          <a:effectLst/>
        </p:spPr>
        <p:txBody>
          <a:bodyPr lIns="45720" rIns="45720" anchor="ctr"/>
          <a:lstStyle/>
          <a:p>
            <a:pPr marL="0" marR="0" lvl="0" indent="0" algn="ctr" defTabSz="685523"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gradFill>
                <a:gsLst>
                  <a:gs pos="0">
                    <a:srgbClr val="FFFFFF"/>
                  </a:gs>
                  <a:gs pos="100000">
                    <a:srgbClr val="FFFFFF"/>
                  </a:gs>
                </a:gsLst>
                <a:lin ang="5400000" scaled="0"/>
              </a:gradFill>
              <a:effectLst/>
              <a:uLnTx/>
              <a:uFillTx/>
              <a:latin typeface="Segoe UI" pitchFamily="34" charset="0"/>
              <a:ea typeface="Segoe UI" pitchFamily="34" charset="0"/>
              <a:cs typeface="Segoe UI" pitchFamily="34" charset="0"/>
            </a:endParaRPr>
          </a:p>
        </p:txBody>
      </p:sp>
      <p:sp>
        <p:nvSpPr>
          <p:cNvPr id="67" name="Rectangle 66"/>
          <p:cNvSpPr/>
          <p:nvPr/>
        </p:nvSpPr>
        <p:spPr bwMode="auto">
          <a:xfrm>
            <a:off x="904984" y="4899465"/>
            <a:ext cx="1725612" cy="630099"/>
          </a:xfrm>
          <a:prstGeom prst="rect">
            <a:avLst/>
          </a:prstGeom>
        </p:spPr>
        <p:txBody>
          <a:bodyPr lIns="182860" tIns="45715" rIns="91429" bIns="45715" anchor="ctr">
            <a:spAutoFit/>
          </a:bodyPr>
          <a:lstStyle/>
          <a:p>
            <a:pPr algn="ctr" defTabSz="685748" eaLnBrk="1" fontAlgn="auto" hangingPunct="1">
              <a:lnSpc>
                <a:spcPct val="114000"/>
              </a:lnSpc>
              <a:spcBef>
                <a:spcPts val="0"/>
              </a:spcBef>
              <a:spcAft>
                <a:spcPts val="0"/>
              </a:spcAft>
              <a:defRPr/>
            </a:pPr>
            <a:r>
              <a:rPr lang="en-US" sz="1600" kern="0" spc="-53" dirty="0">
                <a:solidFill>
                  <a:srgbClr val="F2F2F2"/>
                </a:solidFill>
                <a:latin typeface="Segoe UI" pitchFamily="34" charset="0"/>
                <a:ea typeface="Segoe UI" pitchFamily="34" charset="0"/>
                <a:cs typeface="Segoe UI" pitchFamily="34" charset="0"/>
              </a:rPr>
              <a:t>Additional </a:t>
            </a:r>
            <a:r>
              <a:rPr lang="en-US" sz="1600" kern="0" spc="-53" dirty="0" smtClean="0">
                <a:solidFill>
                  <a:srgbClr val="F2F2F2"/>
                </a:solidFill>
                <a:latin typeface="Segoe UI" pitchFamily="34" charset="0"/>
                <a:ea typeface="Segoe UI" pitchFamily="34" charset="0"/>
                <a:cs typeface="Segoe UI" pitchFamily="34" charset="0"/>
              </a:rPr>
              <a:t>costs</a:t>
            </a:r>
            <a:endParaRPr lang="en-US" sz="1400" kern="0" spc="-53" dirty="0">
              <a:solidFill>
                <a:srgbClr val="F2F2F2"/>
              </a:solidFill>
              <a:latin typeface="Segoe UI" pitchFamily="34" charset="0"/>
              <a:ea typeface="Segoe UI" pitchFamily="34" charset="0"/>
              <a:cs typeface="Segoe UI" pitchFamily="34" charset="0"/>
            </a:endParaRPr>
          </a:p>
          <a:p>
            <a:pPr algn="ctr" defTabSz="685748" eaLnBrk="1" fontAlgn="auto" hangingPunct="1">
              <a:lnSpc>
                <a:spcPct val="114000"/>
              </a:lnSpc>
              <a:spcBef>
                <a:spcPts val="0"/>
              </a:spcBef>
              <a:spcAft>
                <a:spcPts val="0"/>
              </a:spcAft>
              <a:defRPr/>
            </a:pPr>
            <a:endParaRPr lang="en-US" sz="1600" kern="0" spc="-53" dirty="0">
              <a:solidFill>
                <a:srgbClr val="F2F2F2"/>
              </a:solidFill>
              <a:latin typeface="Segoe UI" pitchFamily="34" charset="0"/>
              <a:ea typeface="Segoe UI" pitchFamily="34" charset="0"/>
              <a:cs typeface="Segoe UI" pitchFamily="34" charset="0"/>
            </a:endParaRPr>
          </a:p>
        </p:txBody>
      </p:sp>
      <p:sp>
        <p:nvSpPr>
          <p:cNvPr id="68" name="TextBox 67"/>
          <p:cNvSpPr txBox="1"/>
          <p:nvPr/>
        </p:nvSpPr>
        <p:spPr bwMode="auto">
          <a:xfrm>
            <a:off x="2941318" y="4350672"/>
            <a:ext cx="4102033" cy="1051570"/>
          </a:xfrm>
          <a:prstGeom prst="rect">
            <a:avLst/>
          </a:prstGeom>
          <a:noFill/>
        </p:spPr>
        <p:txBody>
          <a:bodyPr wrap="square" lIns="0" tIns="0" rIns="0" bIns="0">
            <a:spAutoFit/>
          </a:bodyPr>
          <a:lstStyle/>
          <a:p>
            <a:pPr marL="171387" indent="-171387" defTabSz="912471">
              <a:spcAft>
                <a:spcPts val="500"/>
              </a:spcAft>
              <a:buFont typeface="Arial" pitchFamily="34" charset="0"/>
              <a:buChar char="•"/>
              <a:defRPr/>
            </a:pPr>
            <a:r>
              <a:rPr lang="en-US" sz="1200" dirty="0">
                <a:solidFill>
                  <a:srgbClr val="442359"/>
                </a:solidFill>
                <a:latin typeface="Segoe UI" pitchFamily="34" charset="0"/>
                <a:ea typeface="Segoe UI" pitchFamily="34" charset="0"/>
                <a:cs typeface="Segoe UI" pitchFamily="34" charset="0"/>
              </a:rPr>
              <a:t>$5,000 per year for Gold support </a:t>
            </a:r>
            <a:r>
              <a:rPr lang="en-US" sz="1200" dirty="0" smtClean="0">
                <a:solidFill>
                  <a:srgbClr val="442359"/>
                </a:solidFill>
                <a:latin typeface="Segoe UI" pitchFamily="34" charset="0"/>
                <a:ea typeface="Segoe UI" pitchFamily="34" charset="0"/>
                <a:cs typeface="Segoe UI" pitchFamily="34" charset="0"/>
              </a:rPr>
              <a:t>for the appliance in  years </a:t>
            </a:r>
            <a:r>
              <a:rPr lang="en-US" sz="1200" dirty="0">
                <a:solidFill>
                  <a:srgbClr val="442359"/>
                </a:solidFill>
                <a:latin typeface="Segoe UI" pitchFamily="34" charset="0"/>
                <a:ea typeface="Segoe UI" pitchFamily="34" charset="0"/>
                <a:cs typeface="Segoe UI" pitchFamily="34" charset="0"/>
              </a:rPr>
              <a:t>2 &amp; 3</a:t>
            </a:r>
          </a:p>
          <a:p>
            <a:pPr marL="171387" indent="-171387" defTabSz="912471">
              <a:spcAft>
                <a:spcPts val="500"/>
              </a:spcAft>
              <a:buFont typeface="Arial" pitchFamily="34" charset="0"/>
              <a:buChar char="•"/>
              <a:defRPr/>
            </a:pPr>
            <a:r>
              <a:rPr lang="en-US" sz="1200" dirty="0">
                <a:solidFill>
                  <a:srgbClr val="442359"/>
                </a:solidFill>
                <a:latin typeface="Segoe UI" pitchFamily="34" charset="0"/>
                <a:ea typeface="Segoe UI" pitchFamily="34" charset="0"/>
                <a:cs typeface="Segoe UI" pitchFamily="34" charset="0"/>
              </a:rPr>
              <a:t>Additional $2,500 per year for upgrade to platinum </a:t>
            </a:r>
            <a:r>
              <a:rPr lang="en-US" sz="1200" dirty="0" smtClean="0">
                <a:solidFill>
                  <a:srgbClr val="442359"/>
                </a:solidFill>
                <a:latin typeface="Segoe UI" pitchFamily="34" charset="0"/>
                <a:ea typeface="Segoe UI" pitchFamily="34" charset="0"/>
                <a:cs typeface="Segoe UI" pitchFamily="34" charset="0"/>
              </a:rPr>
              <a:t>support for the appliance</a:t>
            </a:r>
            <a:endParaRPr lang="en-US" sz="1200" dirty="0">
              <a:solidFill>
                <a:srgbClr val="442359"/>
              </a:solidFill>
              <a:latin typeface="Segoe UI" pitchFamily="34" charset="0"/>
              <a:ea typeface="Segoe UI" pitchFamily="34" charset="0"/>
              <a:cs typeface="Segoe UI" pitchFamily="34" charset="0"/>
            </a:endParaRPr>
          </a:p>
          <a:p>
            <a:pPr marL="171387" indent="-171387" defTabSz="912471">
              <a:spcAft>
                <a:spcPts val="500"/>
              </a:spcAft>
              <a:buFont typeface="Arial" pitchFamily="34" charset="0"/>
              <a:buChar char="•"/>
              <a:defRPr/>
            </a:pPr>
            <a:r>
              <a:rPr lang="en-US" sz="1200" dirty="0">
                <a:solidFill>
                  <a:srgbClr val="442359"/>
                </a:solidFill>
                <a:latin typeface="Segoe UI" pitchFamily="34" charset="0"/>
                <a:ea typeface="Segoe UI" pitchFamily="34" charset="0"/>
                <a:cs typeface="Segoe UI" pitchFamily="34" charset="0"/>
              </a:rPr>
              <a:t>Additional $10,000 for upgrade from 7020 to 5520</a:t>
            </a:r>
          </a:p>
        </p:txBody>
      </p:sp>
      <p:sp>
        <p:nvSpPr>
          <p:cNvPr id="69" name="TextBox 68"/>
          <p:cNvSpPr txBox="1"/>
          <p:nvPr/>
        </p:nvSpPr>
        <p:spPr bwMode="auto">
          <a:xfrm>
            <a:off x="7385554" y="4266497"/>
            <a:ext cx="3780352" cy="2013372"/>
          </a:xfrm>
          <a:prstGeom prst="rect">
            <a:avLst/>
          </a:prstGeom>
          <a:noFill/>
        </p:spPr>
        <p:txBody>
          <a:bodyPr wrap="square" lIns="0" tIns="0" rIns="0" bIns="0">
            <a:spAutoFit/>
          </a:bodyPr>
          <a:lstStyle/>
          <a:p>
            <a:pPr defTabSz="912471">
              <a:spcAft>
                <a:spcPts val="500"/>
              </a:spcAft>
              <a:defRPr/>
            </a:pPr>
            <a:r>
              <a:rPr lang="en-US" sz="1300" b="1" dirty="0">
                <a:solidFill>
                  <a:srgbClr val="00AEEF"/>
                </a:solidFill>
                <a:latin typeface="Segoe UI" pitchFamily="34" charset="0"/>
                <a:ea typeface="Segoe UI" pitchFamily="34" charset="0"/>
                <a:cs typeface="Segoe UI" pitchFamily="34" charset="0"/>
              </a:rPr>
              <a:t>Option-1 – 7020 with 3 years of </a:t>
            </a:r>
            <a:r>
              <a:rPr lang="en-US" sz="1300" b="1" dirty="0" smtClean="0">
                <a:solidFill>
                  <a:srgbClr val="00AEEF"/>
                </a:solidFill>
                <a:latin typeface="Segoe UI" pitchFamily="34" charset="0"/>
                <a:ea typeface="Segoe UI" pitchFamily="34" charset="0"/>
                <a:cs typeface="Segoe UI" pitchFamily="34" charset="0"/>
              </a:rPr>
              <a:t>Gold support</a:t>
            </a:r>
            <a:endParaRPr lang="en-US" sz="1300" b="1" dirty="0">
              <a:solidFill>
                <a:srgbClr val="00AEEF"/>
              </a:solidFill>
              <a:latin typeface="Segoe UI" pitchFamily="34" charset="0"/>
              <a:ea typeface="Segoe UI" pitchFamily="34" charset="0"/>
              <a:cs typeface="Segoe UI" pitchFamily="34" charset="0"/>
            </a:endParaRPr>
          </a:p>
          <a:p>
            <a:pPr marL="171387" indent="-171387" defTabSz="912471">
              <a:spcAft>
                <a:spcPts val="500"/>
              </a:spcAft>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Additional $7,500 for upgrade to platinum support </a:t>
            </a:r>
            <a:r>
              <a:rPr lang="en-US" sz="1200" dirty="0" smtClean="0">
                <a:solidFill>
                  <a:srgbClr val="505050"/>
                </a:solidFill>
                <a:latin typeface="Segoe UI" pitchFamily="34" charset="0"/>
                <a:ea typeface="Segoe UI" pitchFamily="34" charset="0"/>
                <a:cs typeface="Segoe UI" pitchFamily="34" charset="0"/>
              </a:rPr>
              <a:t>     for the appliance for 3 </a:t>
            </a:r>
            <a:r>
              <a:rPr lang="en-US" sz="1200" dirty="0">
                <a:solidFill>
                  <a:srgbClr val="505050"/>
                </a:solidFill>
                <a:latin typeface="Segoe UI" pitchFamily="34" charset="0"/>
                <a:ea typeface="Segoe UI" pitchFamily="34" charset="0"/>
                <a:cs typeface="Segoe UI" pitchFamily="34" charset="0"/>
              </a:rPr>
              <a:t>years</a:t>
            </a:r>
          </a:p>
          <a:p>
            <a:pPr marL="171387" indent="-171387" defTabSz="912471">
              <a:spcAft>
                <a:spcPts val="500"/>
              </a:spcAft>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Additional $10,000 for upgrade from 7020 to 5520</a:t>
            </a:r>
          </a:p>
          <a:p>
            <a:pPr defTabSz="912471">
              <a:spcAft>
                <a:spcPts val="500"/>
              </a:spcAft>
              <a:defRPr/>
            </a:pPr>
            <a:r>
              <a:rPr lang="en-US" sz="1300" b="1" dirty="0">
                <a:solidFill>
                  <a:srgbClr val="00AEEF"/>
                </a:solidFill>
                <a:latin typeface="Segoe UI" pitchFamily="34" charset="0"/>
                <a:ea typeface="Segoe UI" pitchFamily="34" charset="0"/>
                <a:cs typeface="Segoe UI" pitchFamily="34" charset="0"/>
              </a:rPr>
              <a:t>Option-2 – 7520 with 1 year of Gold Support</a:t>
            </a:r>
          </a:p>
          <a:p>
            <a:pPr marL="171387" indent="-171387" defTabSz="912471">
              <a:spcAft>
                <a:spcPts val="500"/>
              </a:spcAft>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$7,500 per year for Gold </a:t>
            </a:r>
            <a:r>
              <a:rPr lang="en-US" sz="1200" dirty="0" smtClean="0">
                <a:solidFill>
                  <a:srgbClr val="505050"/>
                </a:solidFill>
                <a:latin typeface="Segoe UI" pitchFamily="34" charset="0"/>
                <a:ea typeface="Segoe UI" pitchFamily="34" charset="0"/>
                <a:cs typeface="Segoe UI" pitchFamily="34" charset="0"/>
              </a:rPr>
              <a:t>support for the appliance </a:t>
            </a:r>
            <a:r>
              <a:rPr lang="en-US" sz="1200" dirty="0">
                <a:solidFill>
                  <a:srgbClr val="505050"/>
                </a:solidFill>
                <a:latin typeface="Segoe UI" pitchFamily="34" charset="0"/>
                <a:ea typeface="Segoe UI" pitchFamily="34" charset="0"/>
                <a:cs typeface="Segoe UI" pitchFamily="34" charset="0"/>
              </a:rPr>
              <a:t>in </a:t>
            </a:r>
            <a:r>
              <a:rPr lang="en-US" sz="1200" dirty="0" smtClean="0">
                <a:solidFill>
                  <a:srgbClr val="505050"/>
                </a:solidFill>
                <a:latin typeface="Segoe UI" pitchFamily="34" charset="0"/>
                <a:ea typeface="Segoe UI" pitchFamily="34" charset="0"/>
                <a:cs typeface="Segoe UI" pitchFamily="34" charset="0"/>
              </a:rPr>
              <a:t>years </a:t>
            </a:r>
            <a:r>
              <a:rPr lang="en-US" sz="1200" dirty="0">
                <a:solidFill>
                  <a:srgbClr val="505050"/>
                </a:solidFill>
                <a:latin typeface="Segoe UI" pitchFamily="34" charset="0"/>
                <a:ea typeface="Segoe UI" pitchFamily="34" charset="0"/>
                <a:cs typeface="Segoe UI" pitchFamily="34" charset="0"/>
              </a:rPr>
              <a:t>2 &amp; 3</a:t>
            </a:r>
          </a:p>
          <a:p>
            <a:pPr marL="171387" indent="-171387" defTabSz="912471">
              <a:spcAft>
                <a:spcPts val="500"/>
              </a:spcAft>
              <a:buFont typeface="Arial" pitchFamily="34" charset="0"/>
              <a:buChar char="•"/>
              <a:defRPr/>
            </a:pPr>
            <a:r>
              <a:rPr lang="en-US" sz="1200" dirty="0">
                <a:solidFill>
                  <a:srgbClr val="505050"/>
                </a:solidFill>
                <a:latin typeface="Segoe UI" pitchFamily="34" charset="0"/>
                <a:ea typeface="Segoe UI" pitchFamily="34" charset="0"/>
                <a:cs typeface="Segoe UI" pitchFamily="34" charset="0"/>
              </a:rPr>
              <a:t>Additional $2,500 per year for upgrade to platinum </a:t>
            </a:r>
            <a:r>
              <a:rPr lang="en-US" sz="1200" dirty="0" smtClean="0">
                <a:solidFill>
                  <a:srgbClr val="505050"/>
                </a:solidFill>
                <a:latin typeface="Segoe UI" pitchFamily="34" charset="0"/>
                <a:ea typeface="Segoe UI" pitchFamily="34" charset="0"/>
                <a:cs typeface="Segoe UI" pitchFamily="34" charset="0"/>
              </a:rPr>
              <a:t>support for the appliance</a:t>
            </a:r>
            <a:endParaRPr lang="en-US" sz="1200" dirty="0">
              <a:solidFill>
                <a:srgbClr val="505050"/>
              </a:solidFill>
              <a:latin typeface="Segoe UI" pitchFamily="34" charset="0"/>
              <a:ea typeface="Segoe UI" pitchFamily="34" charset="0"/>
              <a:cs typeface="Segoe UI" pitchFamily="34" charset="0"/>
            </a:endParaRPr>
          </a:p>
        </p:txBody>
      </p:sp>
      <p:cxnSp>
        <p:nvCxnSpPr>
          <p:cNvPr id="70" name="Straight Connector 69"/>
          <p:cNvCxnSpPr/>
          <p:nvPr/>
        </p:nvCxnSpPr>
        <p:spPr bwMode="auto">
          <a:xfrm flipV="1">
            <a:off x="1479401" y="6097723"/>
            <a:ext cx="9381639" cy="24106"/>
          </a:xfrm>
          <a:prstGeom prst="line">
            <a:avLst/>
          </a:prstGeom>
          <a:noFill/>
          <a:ln w="9525" cap="flat" cmpd="sng" algn="ctr">
            <a:noFill/>
            <a:prstDash val="solid"/>
            <a:headEnd type="none"/>
            <a:tailEnd type="none"/>
          </a:ln>
          <a:effectLst/>
        </p:spPr>
      </p:cxnSp>
      <p:cxnSp>
        <p:nvCxnSpPr>
          <p:cNvPr id="71" name="Straight Connector 70"/>
          <p:cNvCxnSpPr/>
          <p:nvPr/>
        </p:nvCxnSpPr>
        <p:spPr bwMode="auto">
          <a:xfrm>
            <a:off x="871013" y="4211041"/>
            <a:ext cx="10554868" cy="2234"/>
          </a:xfrm>
          <a:prstGeom prst="line">
            <a:avLst/>
          </a:prstGeom>
          <a:noFill/>
          <a:ln w="9525" cap="flat" cmpd="sng" algn="ctr">
            <a:gradFill flip="none" rotWithShape="1">
              <a:gsLst>
                <a:gs pos="0">
                  <a:sysClr val="window" lastClr="FFFFFF">
                    <a:lumMod val="65000"/>
                  </a:sysClr>
                </a:gs>
                <a:gs pos="100000">
                  <a:sysClr val="windowText" lastClr="000000">
                    <a:lumMod val="50000"/>
                    <a:lumOff val="50000"/>
                  </a:sysClr>
                </a:gs>
              </a:gsLst>
              <a:lin ang="0" scaled="1"/>
              <a:tileRect/>
            </a:gradFill>
            <a:prstDash val="solid"/>
            <a:headEnd type="none"/>
            <a:tailEnd type="none"/>
          </a:ln>
          <a:effectLst/>
        </p:spPr>
      </p:cxnSp>
      <p:cxnSp>
        <p:nvCxnSpPr>
          <p:cNvPr id="72" name="Straight Connector 71"/>
          <p:cNvCxnSpPr/>
          <p:nvPr/>
        </p:nvCxnSpPr>
        <p:spPr bwMode="auto">
          <a:xfrm flipV="1">
            <a:off x="880865" y="6279869"/>
            <a:ext cx="10545015" cy="6716"/>
          </a:xfrm>
          <a:prstGeom prst="line">
            <a:avLst/>
          </a:prstGeom>
          <a:noFill/>
          <a:ln w="9525" cap="flat" cmpd="sng" algn="ctr">
            <a:gradFill flip="none" rotWithShape="1">
              <a:gsLst>
                <a:gs pos="0">
                  <a:sysClr val="window" lastClr="FFFFFF">
                    <a:lumMod val="65000"/>
                  </a:sysClr>
                </a:gs>
                <a:gs pos="100000">
                  <a:sysClr val="windowText" lastClr="000000">
                    <a:lumMod val="50000"/>
                    <a:lumOff val="50000"/>
                  </a:sysClr>
                </a:gs>
              </a:gsLst>
              <a:lin ang="0" scaled="1"/>
              <a:tileRect/>
            </a:gradFill>
            <a:prstDash val="solid"/>
            <a:headEnd type="none"/>
            <a:tailEnd type="none"/>
          </a:ln>
          <a:effectLst/>
        </p:spPr>
      </p:cxnSp>
    </p:spTree>
    <p:extLst>
      <p:ext uri="{BB962C8B-B14F-4D97-AF65-F5344CB8AC3E}">
        <p14:creationId xmlns:p14="http://schemas.microsoft.com/office/powerpoint/2010/main" val="15789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144462"/>
            <a:ext cx="11889564" cy="917575"/>
          </a:xfrm>
        </p:spPr>
        <p:txBody>
          <a:bodyPr/>
          <a:lstStyle/>
          <a:p>
            <a:r>
              <a:rPr lang="en-US" sz="4800" dirty="0" smtClean="0"/>
              <a:t>You know you need StorSimple when you…</a:t>
            </a:r>
            <a:endParaRPr lang="en-US" sz="4800" dirty="0"/>
          </a:p>
        </p:txBody>
      </p:sp>
      <p:sp>
        <p:nvSpPr>
          <p:cNvPr id="6" name="Text Placeholder 5"/>
          <p:cNvSpPr>
            <a:spLocks noGrp="1"/>
          </p:cNvSpPr>
          <p:nvPr>
            <p:ph type="body" sz="quarter" idx="10"/>
          </p:nvPr>
        </p:nvSpPr>
        <p:spPr>
          <a:xfrm>
            <a:off x="274637" y="1363662"/>
            <a:ext cx="11887200" cy="4567404"/>
          </a:xfrm>
        </p:spPr>
        <p:txBody>
          <a:bodyPr/>
          <a:lstStyle/>
          <a:p>
            <a:pPr marL="571500" indent="-571500">
              <a:buFont typeface="Arial" pitchFamily="34" charset="0"/>
              <a:buChar char="•"/>
            </a:pPr>
            <a:r>
              <a:rPr lang="en-US" sz="3200" b="1" dirty="0" smtClean="0">
                <a:latin typeface="+mn-lt"/>
              </a:rPr>
              <a:t>Need to manage </a:t>
            </a:r>
            <a:r>
              <a:rPr lang="en-US" sz="3200" b="1" dirty="0">
                <a:latin typeface="+mn-lt"/>
              </a:rPr>
              <a:t>explosive storage growth </a:t>
            </a:r>
            <a:r>
              <a:rPr lang="en-US" sz="3200" dirty="0"/>
              <a:t>by leveraging cloud storage for on-demand capacity and high availability</a:t>
            </a:r>
          </a:p>
          <a:p>
            <a:pPr marL="571500" indent="-571500">
              <a:buFont typeface="Arial" pitchFamily="34" charset="0"/>
              <a:buChar char="•"/>
            </a:pPr>
            <a:r>
              <a:rPr lang="en-US" sz="3200" b="1" dirty="0">
                <a:latin typeface="+mn-lt"/>
              </a:rPr>
              <a:t>Dramatically reduce storage costs and complexity </a:t>
            </a:r>
            <a:r>
              <a:rPr lang="en-US" sz="3200" dirty="0"/>
              <a:t>of storage management</a:t>
            </a:r>
          </a:p>
          <a:p>
            <a:pPr marL="571500" indent="-571500">
              <a:buFont typeface="Arial" pitchFamily="34" charset="0"/>
              <a:buChar char="•"/>
            </a:pPr>
            <a:r>
              <a:rPr lang="en-US" sz="3200" b="1" dirty="0">
                <a:latin typeface="+mn-lt"/>
              </a:rPr>
              <a:t>Simplify Storage</a:t>
            </a:r>
            <a:r>
              <a:rPr lang="en-US" sz="3200" dirty="0"/>
              <a:t> by using a single box for all your enterprise storage needs</a:t>
            </a:r>
          </a:p>
          <a:p>
            <a:pPr marL="571500" indent="-571500">
              <a:buFont typeface="Arial" pitchFamily="34" charset="0"/>
              <a:buChar char="•"/>
            </a:pPr>
            <a:r>
              <a:rPr lang="en-US" sz="3200" b="1" dirty="0">
                <a:latin typeface="+mn-lt"/>
              </a:rPr>
              <a:t>Replace tape </a:t>
            </a:r>
            <a:r>
              <a:rPr lang="en-US" sz="3200" dirty="0"/>
              <a:t>for offsite data protection</a:t>
            </a:r>
          </a:p>
          <a:p>
            <a:pPr marL="571500" indent="-571500">
              <a:buFont typeface="Arial" pitchFamily="34" charset="0"/>
              <a:buChar char="•"/>
            </a:pPr>
            <a:r>
              <a:rPr lang="en-US" sz="3200" b="1" dirty="0">
                <a:latin typeface="+mn-lt"/>
              </a:rPr>
              <a:t>Manage VM Sprawl </a:t>
            </a:r>
            <a:r>
              <a:rPr lang="en-US" sz="3200" dirty="0"/>
              <a:t>in your environment and optimize primary storage </a:t>
            </a:r>
            <a:r>
              <a:rPr lang="en-US" sz="3200" dirty="0" smtClean="0"/>
              <a:t>utilization</a:t>
            </a:r>
            <a:endParaRPr lang="en-US" sz="3200" dirty="0"/>
          </a:p>
        </p:txBody>
      </p:sp>
    </p:spTree>
    <p:extLst>
      <p:ext uri="{BB962C8B-B14F-4D97-AF65-F5344CB8AC3E}">
        <p14:creationId xmlns:p14="http://schemas.microsoft.com/office/powerpoint/2010/main" val="221978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Related content</a:t>
            </a:r>
            <a:endParaRPr lang="en-US" sz="4800" dirty="0"/>
          </a:p>
        </p:txBody>
      </p:sp>
      <p:sp>
        <p:nvSpPr>
          <p:cNvPr id="6" name="Rectangle 5"/>
          <p:cNvSpPr/>
          <p:nvPr/>
        </p:nvSpPr>
        <p:spPr bwMode="auto">
          <a:xfrm>
            <a:off x="274320" y="1214472"/>
            <a:ext cx="11887518" cy="5483191"/>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p:nvSpPr>
        <p:spPr>
          <a:xfrm>
            <a:off x="371669" y="1395987"/>
            <a:ext cx="11790169" cy="590931"/>
          </a:xfrm>
          <a:prstGeom prst="rect">
            <a:avLst/>
          </a:prstGeom>
        </p:spPr>
        <p:txBody>
          <a:bodyPr wrap="square">
            <a:spAutoFit/>
          </a:bodyPr>
          <a:lstStyle/>
          <a:p>
            <a:pPr marL="571500" lvl="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www.storsimple.com</a:t>
            </a:r>
          </a:p>
        </p:txBody>
      </p:sp>
      <p:sp>
        <p:nvSpPr>
          <p:cNvPr id="9" name="Rectangle 8"/>
          <p:cNvSpPr/>
          <p:nvPr/>
        </p:nvSpPr>
        <p:spPr>
          <a:xfrm>
            <a:off x="371669" y="2354955"/>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www.storsimple.xyratex.com</a:t>
            </a:r>
            <a:endParaRPr lang="en-US" sz="3600" dirty="0">
              <a:gradFill>
                <a:gsLst>
                  <a:gs pos="1250">
                    <a:schemeClr val="tx1"/>
                  </a:gs>
                  <a:gs pos="100000">
                    <a:schemeClr val="tx1"/>
                  </a:gs>
                </a:gsLst>
                <a:lin ang="5400000" scaled="0"/>
              </a:gradFill>
              <a:latin typeface="+mj-lt"/>
            </a:endParaRPr>
          </a:p>
        </p:txBody>
      </p:sp>
      <p:sp>
        <p:nvSpPr>
          <p:cNvPr id="12" name="Rectangle 11"/>
          <p:cNvSpPr/>
          <p:nvPr/>
        </p:nvSpPr>
        <p:spPr>
          <a:xfrm>
            <a:off x="360517" y="4116827"/>
            <a:ext cx="11790169" cy="1674305"/>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smtClean="0">
                <a:gradFill>
                  <a:gsLst>
                    <a:gs pos="1250">
                      <a:schemeClr val="tx1"/>
                    </a:gs>
                    <a:gs pos="100000">
                      <a:schemeClr val="tx1"/>
                    </a:gs>
                  </a:gsLst>
                  <a:lin ang="5400000" scaled="0"/>
                </a:gradFill>
                <a:latin typeface="+mj-lt"/>
              </a:rPr>
              <a:t>Contact:</a:t>
            </a:r>
          </a:p>
          <a:p>
            <a:pPr>
              <a:lnSpc>
                <a:spcPct val="90000"/>
              </a:lnSpc>
              <a:spcBef>
                <a:spcPct val="20000"/>
              </a:spcBef>
              <a:buSzPct val="105000"/>
            </a:pPr>
            <a:r>
              <a:rPr lang="en-US" sz="3200" dirty="0">
                <a:gradFill>
                  <a:gsLst>
                    <a:gs pos="1250">
                      <a:schemeClr val="tx1"/>
                    </a:gs>
                    <a:gs pos="100000">
                      <a:schemeClr val="tx1"/>
                    </a:gs>
                  </a:gsLst>
                  <a:lin ang="5400000" scaled="0"/>
                </a:gradFill>
                <a:latin typeface="+mj-lt"/>
              </a:rPr>
              <a:t>	</a:t>
            </a:r>
            <a:r>
              <a:rPr lang="en-US" sz="3200" dirty="0" smtClean="0">
                <a:gradFill>
                  <a:gsLst>
                    <a:gs pos="1250">
                      <a:schemeClr val="tx1"/>
                    </a:gs>
                    <a:gs pos="100000">
                      <a:schemeClr val="tx1"/>
                    </a:gs>
                  </a:gsLst>
                  <a:lin ang="5400000" scaled="0"/>
                </a:gradFill>
                <a:latin typeface="+mj-lt"/>
              </a:rPr>
              <a:t>Burzin Patel – burzinp@microsoft.com</a:t>
            </a:r>
          </a:p>
          <a:p>
            <a:pPr>
              <a:lnSpc>
                <a:spcPct val="90000"/>
              </a:lnSpc>
              <a:spcBef>
                <a:spcPct val="20000"/>
              </a:spcBef>
              <a:buSzPct val="105000"/>
            </a:pPr>
            <a:r>
              <a:rPr lang="en-US" sz="3200" dirty="0">
                <a:gradFill>
                  <a:gsLst>
                    <a:gs pos="1250">
                      <a:schemeClr val="tx1"/>
                    </a:gs>
                    <a:gs pos="100000">
                      <a:schemeClr val="tx1"/>
                    </a:gs>
                  </a:gsLst>
                  <a:lin ang="5400000" scaled="0"/>
                </a:gradFill>
                <a:latin typeface="+mj-lt"/>
              </a:rPr>
              <a:t>	</a:t>
            </a:r>
            <a:r>
              <a:rPr lang="en-US" sz="3200" dirty="0" smtClean="0">
                <a:gradFill>
                  <a:gsLst>
                    <a:gs pos="1250">
                      <a:schemeClr val="tx1"/>
                    </a:gs>
                    <a:gs pos="100000">
                      <a:schemeClr val="tx1"/>
                    </a:gs>
                  </a:gsLst>
                  <a:lin ang="5400000" scaled="0"/>
                </a:gradFill>
                <a:latin typeface="+mj-lt"/>
              </a:rPr>
              <a:t>Jai Desai  -  jaidesai@microsoft.com</a:t>
            </a:r>
            <a:endParaRPr lang="en-US" sz="3200" dirty="0">
              <a:gradFill>
                <a:gsLst>
                  <a:gs pos="1250">
                    <a:schemeClr val="tx1"/>
                  </a:gs>
                  <a:gs pos="100000">
                    <a:schemeClr val="tx1"/>
                  </a:gs>
                </a:gsLst>
                <a:lin ang="5400000" scaled="0"/>
              </a:gradFill>
              <a:latin typeface="+mj-lt"/>
            </a:endParaRPr>
          </a:p>
        </p:txBody>
      </p:sp>
      <p:sp useBgFill="1">
        <p:nvSpPr>
          <p:cNvPr id="11" name="Freeform 10"/>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p:nvSpPr>
        <p:spPr>
          <a:xfrm>
            <a:off x="360518" y="3276807"/>
            <a:ext cx="11790169" cy="590931"/>
          </a:xfrm>
          <a:prstGeom prst="rect">
            <a:avLst/>
          </a:prstGeom>
        </p:spPr>
        <p:txBody>
          <a:bodyPr wrap="square">
            <a:spAutoFit/>
          </a:bodyPr>
          <a:lstStyle/>
          <a:p>
            <a:pPr marL="571500" indent="-571500">
              <a:lnSpc>
                <a:spcPct val="90000"/>
              </a:lnSpc>
              <a:spcBef>
                <a:spcPct val="20000"/>
              </a:spcBef>
              <a:buSzPct val="105000"/>
              <a:buBlip>
                <a:blip r:embed="rId3"/>
              </a:buBlip>
            </a:pPr>
            <a:r>
              <a:rPr lang="en-US" sz="3600" dirty="0">
                <a:gradFill>
                  <a:gsLst>
                    <a:gs pos="1250">
                      <a:schemeClr val="tx1"/>
                    </a:gs>
                    <a:gs pos="100000">
                      <a:schemeClr val="tx1"/>
                    </a:gs>
                  </a:gsLst>
                  <a:lin ang="5400000" scaled="0"/>
                </a:gradFill>
                <a:latin typeface="+mj-lt"/>
              </a:rPr>
              <a:t>Find us Later at Server-Cloud-Tools area on Expo floor</a:t>
            </a:r>
          </a:p>
        </p:txBody>
      </p:sp>
    </p:spTree>
    <p:extLst>
      <p:ext uri="{BB962C8B-B14F-4D97-AF65-F5344CB8AC3E}">
        <p14:creationId xmlns:p14="http://schemas.microsoft.com/office/powerpoint/2010/main" val="24549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0-#ppt_w/2"/>
                                          </p:val>
                                        </p:tav>
                                        <p:tav tm="100000">
                                          <p:val>
                                            <p:strVal val="#ppt_x"/>
                                          </p:val>
                                        </p:tav>
                                      </p:tavLst>
                                    </p:anim>
                                    <p:anim calcmode="lin" valueType="num">
                                      <p:cBhvr additive="base">
                                        <p:cTn id="16" dur="10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7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12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0-#ppt_w/2"/>
                                          </p:val>
                                        </p:tav>
                                        <p:tav tm="100000">
                                          <p:val>
                                            <p:strVal val="#ppt_x"/>
                                          </p:val>
                                        </p:tav>
                                      </p:tavLst>
                                    </p:anim>
                                    <p:anim calcmode="lin" valueType="num">
                                      <p:cBhvr additive="base">
                                        <p:cTn id="2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2156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bwMode="auto">
          <a:xfrm rot="5400000">
            <a:off x="7586389" y="3040002"/>
            <a:ext cx="4554072" cy="903013"/>
          </a:xfrm>
          <a:prstGeom prst="triangle">
            <a:avLst/>
          </a:prstGeom>
          <a:gradFill flip="none" rotWithShape="1">
            <a:gsLst>
              <a:gs pos="0">
                <a:srgbClr val="FFFFFF"/>
              </a:gs>
              <a:gs pos="100000">
                <a:srgbClr val="FFFFFF">
                  <a:alpha val="0"/>
                </a:srgbClr>
              </a:gs>
            </a:gsLst>
            <a:lin ang="5400000" scaled="1"/>
            <a:tileRect/>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err="1">
              <a:solidFill>
                <a:srgbClr val="FFFFFF">
                  <a:lumMod val="20000"/>
                  <a:lumOff val="80000"/>
                  <a:alpha val="99000"/>
                </a:srgbClr>
              </a:soli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Evaluate this session</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638" y="1214472"/>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2249" y="2143592"/>
            <a:ext cx="4572318" cy="3003899"/>
          </a:xfrm>
          <a:prstGeom prst="rect">
            <a:avLst/>
          </a:prstGeom>
          <a:noFill/>
        </p:spPr>
        <p:txBody>
          <a:bodyPr wrap="square" lIns="182880" tIns="146304" rIns="182880" bIns="146304" rtlCol="0">
            <a:spAutoFit/>
          </a:bodyPr>
          <a:lstStyle/>
          <a:p>
            <a:r>
              <a:rPr lang="en-US" sz="4400" b="1" dirty="0" smtClean="0">
                <a:gradFill>
                  <a:gsLst>
                    <a:gs pos="83000">
                      <a:srgbClr val="FFFFFF"/>
                    </a:gs>
                    <a:gs pos="100000">
                      <a:srgbClr val="0072C6">
                        <a:lumMod val="30000"/>
                        <a:lumOff val="70000"/>
                      </a:srgbClr>
                    </a:gs>
                  </a:gsLst>
                  <a:lin ang="5400000" scaled="1"/>
                </a:gradFill>
              </a:rPr>
              <a:t>Scan </a:t>
            </a:r>
            <a:r>
              <a:rPr lang="en-US" sz="4400" b="1" dirty="0">
                <a:gradFill>
                  <a:gsLst>
                    <a:gs pos="83000">
                      <a:srgbClr val="FFFFFF"/>
                    </a:gs>
                    <a:gs pos="100000">
                      <a:srgbClr val="0072C6">
                        <a:lumMod val="30000"/>
                        <a:lumOff val="70000"/>
                      </a:srgbClr>
                    </a:gs>
                  </a:gsLst>
                  <a:lin ang="5400000" scaled="1"/>
                </a:gradFill>
              </a:rPr>
              <a:t>this QR code </a:t>
            </a:r>
            <a:r>
              <a:rPr lang="en-US" sz="4400" dirty="0">
                <a:gradFill>
                  <a:gsLst>
                    <a:gs pos="83000">
                      <a:srgbClr val="FFFFFF"/>
                    </a:gs>
                    <a:gs pos="100000">
                      <a:srgbClr val="0072C6">
                        <a:lumMod val="30000"/>
                        <a:lumOff val="70000"/>
                      </a:srgbClr>
                    </a:gs>
                  </a:gsLst>
                  <a:lin ang="5400000" scaled="1"/>
                </a:gradFill>
              </a:rPr>
              <a:t>to </a:t>
            </a:r>
          </a:p>
          <a:p>
            <a:r>
              <a:rPr lang="en-US" sz="4400" dirty="0">
                <a:gradFill>
                  <a:gsLst>
                    <a:gs pos="83000">
                      <a:srgbClr val="FFFFFF"/>
                    </a:gs>
                    <a:gs pos="100000">
                      <a:srgbClr val="0072C6">
                        <a:lumMod val="30000"/>
                        <a:lumOff val="70000"/>
                      </a:srgbClr>
                    </a:gs>
                  </a:gsLst>
                  <a:lin ang="5400000" scaled="1"/>
                </a:gradFill>
              </a:rPr>
              <a:t>evaluate this session.</a:t>
            </a:r>
          </a:p>
        </p:txBody>
      </p:sp>
      <p:grpSp>
        <p:nvGrpSpPr>
          <p:cNvPr id="10" name="Group 9"/>
          <p:cNvGrpSpPr/>
          <p:nvPr/>
        </p:nvGrpSpPr>
        <p:grpSpPr>
          <a:xfrm>
            <a:off x="9943129" y="1559114"/>
            <a:ext cx="1915773" cy="4209429"/>
            <a:chOff x="9835555" y="1393220"/>
            <a:chExt cx="2076450" cy="4562475"/>
          </a:xfrm>
        </p:grpSpPr>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7237" y="1892483"/>
              <a:ext cx="1807824" cy="323798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5555" y="1393220"/>
              <a:ext cx="2076450" cy="4562475"/>
            </a:xfrm>
            <a:prstGeom prst="rect">
              <a:avLst/>
            </a:prstGeom>
          </p:spPr>
        </p:pic>
      </p:grpSp>
      <p:sp>
        <p:nvSpPr>
          <p:cNvPr id="5" name="Rectangle 4" hidden="1"/>
          <p:cNvSpPr/>
          <p:nvPr/>
        </p:nvSpPr>
        <p:spPr bwMode="auto">
          <a:xfrm>
            <a:off x="9218612" y="115512"/>
            <a:ext cx="2854754" cy="2185214"/>
          </a:xfrm>
          <a:prstGeom prst="rect">
            <a:avLst/>
          </a:prstGeom>
          <a:solidFill>
            <a:srgbClr val="7FBA00"/>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spAutoFit/>
          </a:bodyPr>
          <a:lstStyle/>
          <a:p>
            <a:pPr defTabSz="914099" fontAlgn="base">
              <a:spcBef>
                <a:spcPct val="0"/>
              </a:spcBef>
              <a:spcAft>
                <a:spcPct val="0"/>
              </a:spcAft>
            </a:pPr>
            <a:r>
              <a:rPr lang="en-US" sz="2800" b="1" dirty="0">
                <a:solidFill>
                  <a:srgbClr val="FFFFFF">
                    <a:alpha val="99000"/>
                  </a:srgbClr>
                </a:solidFill>
              </a:rPr>
              <a:t>Required Slide </a:t>
            </a:r>
            <a:endParaRPr lang="en-US" sz="2800" b="1" dirty="0" smtClean="0">
              <a:solidFill>
                <a:srgbClr val="FFFFFF">
                  <a:alpha val="99000"/>
                </a:srgbClr>
              </a:solidFill>
            </a:endParaRPr>
          </a:p>
          <a:p>
            <a:pPr defTabSz="914099" fontAlgn="base">
              <a:spcBef>
                <a:spcPct val="0"/>
              </a:spcBef>
              <a:spcAft>
                <a:spcPct val="0"/>
              </a:spcAft>
            </a:pPr>
            <a:r>
              <a:rPr lang="en-US" sz="1200" dirty="0">
                <a:solidFill>
                  <a:srgbClr val="FFFFFF">
                    <a:alpha val="99000"/>
                  </a:srgbClr>
                </a:solidFill>
              </a:rPr>
              <a:t>*delete this box when your slide is finalized</a:t>
            </a:r>
          </a:p>
          <a:p>
            <a:pPr defTabSz="914099" fontAlgn="base">
              <a:spcBef>
                <a:spcPct val="0"/>
              </a:spcBef>
              <a:spcAft>
                <a:spcPct val="0"/>
              </a:spcAft>
            </a:pPr>
            <a:endParaRPr lang="en-US" dirty="0">
              <a:solidFill>
                <a:srgbClr val="FFFFFF">
                  <a:alpha val="99000"/>
                </a:srgbClr>
              </a:solidFill>
            </a:endParaRPr>
          </a:p>
          <a:p>
            <a:r>
              <a:rPr lang="en-US" dirty="0">
                <a:solidFill>
                  <a:srgbClr val="FFFFFF">
                    <a:alpha val="99000"/>
                  </a:srgbClr>
                </a:solidFill>
              </a:rPr>
              <a:t>Your MS Tag will be inserted here during the final scrub. </a:t>
            </a:r>
          </a:p>
        </p:txBody>
      </p:sp>
    </p:spTree>
    <p:extLst>
      <p:ext uri="{BB962C8B-B14F-4D97-AF65-F5344CB8AC3E}">
        <p14:creationId xmlns:p14="http://schemas.microsoft.com/office/powerpoint/2010/main" val="268469989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chemeClr val="tx1"/>
                    </a:gs>
                    <a:gs pos="100000">
                      <a:schemeClr val="tx1"/>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249270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54753" y="1650688"/>
            <a:ext cx="11149424" cy="4949047"/>
          </a:xfrm>
        </p:spPr>
        <p:txBody>
          <a:bodyPr/>
          <a:lstStyle/>
          <a:p>
            <a:pPr marL="457200" lvl="1" indent="-457200">
              <a:buFont typeface="+mj-lt"/>
              <a:buAutoNum type="arabicPeriod"/>
            </a:pPr>
            <a:r>
              <a:rPr lang="en-US" sz="3600" dirty="0" smtClean="0"/>
              <a:t>Overview of storage challenges</a:t>
            </a:r>
          </a:p>
          <a:p>
            <a:pPr marL="457200" lvl="1" indent="-457200">
              <a:buFont typeface="+mj-lt"/>
              <a:buAutoNum type="arabicPeriod"/>
            </a:pPr>
            <a:endParaRPr lang="en-US" sz="3600" dirty="0" smtClean="0"/>
          </a:p>
          <a:p>
            <a:pPr marL="457200" lvl="1" indent="-457200">
              <a:buFont typeface="+mj-lt"/>
              <a:buAutoNum type="arabicPeriod"/>
            </a:pPr>
            <a:r>
              <a:rPr lang="en-US" sz="3600" dirty="0" smtClean="0"/>
              <a:t>Solid understanding of the StorSimple solution</a:t>
            </a:r>
          </a:p>
          <a:p>
            <a:pPr marL="457200" lvl="1" indent="-457200">
              <a:buFont typeface="+mj-lt"/>
              <a:buAutoNum type="arabicPeriod"/>
            </a:pPr>
            <a:endParaRPr lang="en-US" sz="3600" dirty="0"/>
          </a:p>
          <a:p>
            <a:pPr marL="457200" lvl="1" indent="-457200">
              <a:buFont typeface="+mj-lt"/>
              <a:buAutoNum type="arabicPeriod"/>
            </a:pPr>
            <a:r>
              <a:rPr lang="en-US" sz="3600" dirty="0" smtClean="0"/>
              <a:t>View </a:t>
            </a:r>
            <a:r>
              <a:rPr lang="en-US" sz="3600" dirty="0"/>
              <a:t>end-to-end </a:t>
            </a:r>
            <a:r>
              <a:rPr lang="en-US" sz="3600" dirty="0" smtClean="0"/>
              <a:t>demo</a:t>
            </a:r>
          </a:p>
          <a:p>
            <a:pPr marL="457200" lvl="1" indent="-457200">
              <a:buFont typeface="+mj-lt"/>
              <a:buAutoNum type="arabicPeriod"/>
            </a:pPr>
            <a:endParaRPr lang="en-US" sz="3600" dirty="0"/>
          </a:p>
          <a:p>
            <a:pPr marL="457200" lvl="1" indent="-457200">
              <a:buFont typeface="+mj-lt"/>
              <a:buAutoNum type="arabicPeriod"/>
            </a:pPr>
            <a:r>
              <a:rPr lang="en-US" sz="3600" dirty="0" smtClean="0"/>
              <a:t>Considerations </a:t>
            </a:r>
            <a:r>
              <a:rPr lang="en-US" sz="3600" dirty="0"/>
              <a:t>when adopting HCS</a:t>
            </a:r>
          </a:p>
          <a:p>
            <a:pPr marL="457200" lvl="1" indent="-457200">
              <a:buFont typeface="+mj-lt"/>
              <a:buAutoNum type="arabicPeriod"/>
            </a:pPr>
            <a:endParaRPr lang="en-US" sz="3600" dirty="0"/>
          </a:p>
        </p:txBody>
      </p:sp>
      <p:sp>
        <p:nvSpPr>
          <p:cNvPr id="4" name="Title 3"/>
          <p:cNvSpPr>
            <a:spLocks noGrp="1"/>
          </p:cNvSpPr>
          <p:nvPr>
            <p:ph type="title"/>
          </p:nvPr>
        </p:nvSpPr>
        <p:spPr>
          <a:xfrm>
            <a:off x="274639" y="144462"/>
            <a:ext cx="11889564" cy="917575"/>
          </a:xfrm>
        </p:spPr>
        <p:txBody>
          <a:bodyPr/>
          <a:lstStyle/>
          <a:p>
            <a:r>
              <a:rPr lang="en-US" sz="4800" dirty="0"/>
              <a:t>Session </a:t>
            </a:r>
            <a:r>
              <a:rPr lang="en-US" sz="4800" dirty="0" smtClean="0"/>
              <a:t>Objectives And Key Takeaways</a:t>
            </a:r>
            <a:endParaRPr lang="en-US" sz="4800" dirty="0"/>
          </a:p>
        </p:txBody>
      </p:sp>
    </p:spTree>
    <p:extLst>
      <p:ext uri="{BB962C8B-B14F-4D97-AF65-F5344CB8AC3E}">
        <p14:creationId xmlns:p14="http://schemas.microsoft.com/office/powerpoint/2010/main" val="43723097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2"/>
            <a:ext cx="11889564" cy="917575"/>
          </a:xfrm>
        </p:spPr>
        <p:txBody>
          <a:bodyPr/>
          <a:lstStyle/>
          <a:p>
            <a:r>
              <a:rPr lang="en-US" sz="4800" dirty="0" smtClean="0"/>
              <a:t>Storage Challenges Are Broad</a:t>
            </a:r>
            <a:endParaRPr lang="en-US" sz="4800" dirty="0"/>
          </a:p>
        </p:txBody>
      </p:sp>
      <p:sp>
        <p:nvSpPr>
          <p:cNvPr id="87" name="TextBox 86"/>
          <p:cNvSpPr txBox="1"/>
          <p:nvPr/>
        </p:nvSpPr>
        <p:spPr>
          <a:xfrm>
            <a:off x="2175222" y="5783262"/>
            <a:ext cx="8168399" cy="470856"/>
          </a:xfrm>
          <a:prstGeom prst="rect">
            <a:avLst/>
          </a:prstGeom>
          <a:noFill/>
        </p:spPr>
        <p:txBody>
          <a:bodyPr wrap="square" lIns="93269" tIns="46634" rIns="93269" bIns="46634">
            <a:spAutoFit/>
          </a:bodyPr>
          <a:lstStyle/>
          <a:p>
            <a:pPr algn="ctr" defTabSz="932688">
              <a:defRPr/>
            </a:pPr>
            <a:r>
              <a:rPr lang="en-US" sz="2400" b="1" kern="0" dirty="0">
                <a:solidFill>
                  <a:srgbClr val="FF9900"/>
                </a:solidFill>
                <a:latin typeface="Segoe UI"/>
              </a:rPr>
              <a:t>Storage Today = Complex &amp; Expensive</a:t>
            </a:r>
            <a:endParaRPr lang="en-US" sz="2000" b="1" kern="0" dirty="0">
              <a:solidFill>
                <a:srgbClr val="FF9900"/>
              </a:solidFill>
              <a:latin typeface="Segoe UI"/>
            </a:endParaRPr>
          </a:p>
        </p:txBody>
      </p:sp>
      <p:sp>
        <p:nvSpPr>
          <p:cNvPr id="94" name="TextBox 93"/>
          <p:cNvSpPr txBox="1"/>
          <p:nvPr/>
        </p:nvSpPr>
        <p:spPr>
          <a:xfrm>
            <a:off x="5051292" y="1516062"/>
            <a:ext cx="2177176" cy="1907455"/>
          </a:xfrm>
          <a:prstGeom prst="rect">
            <a:avLst/>
          </a:prstGeom>
          <a:solidFill>
            <a:srgbClr val="00BCF2"/>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2000" kern="0" dirty="0">
                <a:solidFill>
                  <a:schemeClr val="tx1"/>
                </a:solidFill>
                <a:latin typeface="Segoe UI"/>
              </a:rPr>
              <a:t>Data Management Complexity</a:t>
            </a:r>
          </a:p>
        </p:txBody>
      </p:sp>
      <p:sp>
        <p:nvSpPr>
          <p:cNvPr id="95" name="TextBox 94"/>
          <p:cNvSpPr txBox="1"/>
          <p:nvPr/>
        </p:nvSpPr>
        <p:spPr>
          <a:xfrm>
            <a:off x="7483706" y="1518256"/>
            <a:ext cx="1881098" cy="1884750"/>
          </a:xfrm>
          <a:prstGeom prst="rect">
            <a:avLst/>
          </a:prstGeom>
          <a:solidFill>
            <a:srgbClr val="00BCF2"/>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2000" kern="0" dirty="0">
                <a:solidFill>
                  <a:schemeClr val="tx1"/>
                </a:solidFill>
                <a:latin typeface="Segoe UI"/>
              </a:rPr>
              <a:t>Backup Issues</a:t>
            </a:r>
          </a:p>
        </p:txBody>
      </p:sp>
      <p:sp>
        <p:nvSpPr>
          <p:cNvPr id="96" name="TextBox 95"/>
          <p:cNvSpPr txBox="1"/>
          <p:nvPr/>
        </p:nvSpPr>
        <p:spPr>
          <a:xfrm>
            <a:off x="9617490" y="1516062"/>
            <a:ext cx="2054660" cy="1907455"/>
          </a:xfrm>
          <a:prstGeom prst="rect">
            <a:avLst/>
          </a:prstGeom>
          <a:solidFill>
            <a:srgbClr val="00BCF2"/>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2000" kern="0" dirty="0">
                <a:solidFill>
                  <a:schemeClr val="tx1"/>
                </a:solidFill>
                <a:latin typeface="Segoe UI"/>
              </a:rPr>
              <a:t>Untested Disaster Recovery</a:t>
            </a:r>
          </a:p>
        </p:txBody>
      </p:sp>
      <p:sp>
        <p:nvSpPr>
          <p:cNvPr id="97" name="TextBox 96"/>
          <p:cNvSpPr txBox="1"/>
          <p:nvPr/>
        </p:nvSpPr>
        <p:spPr>
          <a:xfrm>
            <a:off x="2925166" y="1516062"/>
            <a:ext cx="1870889" cy="1907455"/>
          </a:xfrm>
          <a:prstGeom prst="rect">
            <a:avLst/>
          </a:prstGeom>
          <a:solidFill>
            <a:srgbClr val="00BCF2"/>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2000" kern="0" dirty="0">
                <a:solidFill>
                  <a:schemeClr val="tx1"/>
                </a:solidFill>
                <a:latin typeface="Segoe UI"/>
              </a:rPr>
              <a:t>Data Growth </a:t>
            </a:r>
            <a:br>
              <a:rPr lang="en-US" sz="2000" kern="0" dirty="0">
                <a:solidFill>
                  <a:schemeClr val="tx1"/>
                </a:solidFill>
                <a:latin typeface="Segoe UI"/>
              </a:rPr>
            </a:br>
            <a:r>
              <a:rPr lang="en-US" sz="2000" kern="0" dirty="0">
                <a:solidFill>
                  <a:schemeClr val="tx1"/>
                </a:solidFill>
                <a:latin typeface="Segoe UI"/>
              </a:rPr>
              <a:t>&amp; Footprint</a:t>
            </a:r>
          </a:p>
        </p:txBody>
      </p:sp>
      <p:sp>
        <p:nvSpPr>
          <p:cNvPr id="98" name="TextBox 97"/>
          <p:cNvSpPr txBox="1"/>
          <p:nvPr/>
        </p:nvSpPr>
        <p:spPr>
          <a:xfrm>
            <a:off x="615267" y="1516062"/>
            <a:ext cx="2054662" cy="1907455"/>
          </a:xfrm>
          <a:prstGeom prst="rect">
            <a:avLst/>
          </a:prstGeom>
          <a:solidFill>
            <a:srgbClr val="00BCF2"/>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2000" kern="0" dirty="0">
                <a:solidFill>
                  <a:schemeClr val="tx1"/>
                </a:solidFill>
                <a:latin typeface="Segoe UI"/>
              </a:rPr>
              <a:t>Equipment </a:t>
            </a:r>
            <a:br>
              <a:rPr lang="en-US" sz="2000" kern="0" dirty="0">
                <a:solidFill>
                  <a:schemeClr val="tx1"/>
                </a:solidFill>
                <a:latin typeface="Segoe UI"/>
              </a:rPr>
            </a:br>
            <a:r>
              <a:rPr lang="en-US" sz="2000" kern="0" dirty="0">
                <a:solidFill>
                  <a:schemeClr val="tx1"/>
                </a:solidFill>
                <a:latin typeface="Segoe UI"/>
              </a:rPr>
              <a:t>Sprawl</a:t>
            </a:r>
          </a:p>
        </p:txBody>
      </p:sp>
      <p:grpSp>
        <p:nvGrpSpPr>
          <p:cNvPr id="4" name="Group 3"/>
          <p:cNvGrpSpPr/>
          <p:nvPr/>
        </p:nvGrpSpPr>
        <p:grpSpPr>
          <a:xfrm>
            <a:off x="1260663" y="4165333"/>
            <a:ext cx="10279663" cy="1285610"/>
            <a:chOff x="1260663" y="4216564"/>
            <a:chExt cx="10279663" cy="1285610"/>
          </a:xfrm>
        </p:grpSpPr>
        <p:cxnSp>
          <p:nvCxnSpPr>
            <p:cNvPr id="79" name="Straight Arrow Connector 78"/>
            <p:cNvCxnSpPr/>
            <p:nvPr/>
          </p:nvCxnSpPr>
          <p:spPr>
            <a:xfrm>
              <a:off x="1551867" y="5071776"/>
              <a:ext cx="8507733" cy="71630"/>
            </a:xfrm>
            <a:prstGeom prst="straightConnector1">
              <a:avLst/>
            </a:prstGeom>
            <a:noFill/>
            <a:ln w="25400" cap="flat" cmpd="sng" algn="ctr">
              <a:solidFill>
                <a:srgbClr val="7D7D7D">
                  <a:lumMod val="75000"/>
                </a:srgbClr>
              </a:solidFill>
              <a:prstDash val="solid"/>
              <a:tailEnd type="arrow"/>
            </a:ln>
            <a:effectLst>
              <a:outerShdw blurRad="40000" dist="20000" dir="5400000" rotWithShape="0">
                <a:srgbClr val="000000">
                  <a:alpha val="38000"/>
                </a:srgbClr>
              </a:outerShdw>
            </a:effectLst>
          </p:spPr>
        </p:cxnSp>
        <p:sp>
          <p:nvSpPr>
            <p:cNvPr id="80" name="TextBox 79"/>
            <p:cNvSpPr txBox="1"/>
            <p:nvPr/>
          </p:nvSpPr>
          <p:spPr>
            <a:xfrm>
              <a:off x="1260663" y="4220906"/>
              <a:ext cx="1278955"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Primary </a:t>
              </a:r>
            </a:p>
            <a:p>
              <a:pPr algn="ctr" defTabSz="932688">
                <a:defRPr/>
              </a:pPr>
              <a:r>
                <a:rPr lang="en-US" sz="1300" b="1" kern="0" dirty="0">
                  <a:solidFill>
                    <a:schemeClr val="tx1">
                      <a:lumMod val="85000"/>
                    </a:schemeClr>
                  </a:solidFill>
                  <a:latin typeface="Segoe UI"/>
                </a:rPr>
                <a:t>Storage</a:t>
              </a:r>
            </a:p>
          </p:txBody>
        </p:sp>
        <p:sp>
          <p:nvSpPr>
            <p:cNvPr id="81" name="TextBox 80"/>
            <p:cNvSpPr txBox="1"/>
            <p:nvPr/>
          </p:nvSpPr>
          <p:spPr>
            <a:xfrm>
              <a:off x="4293330" y="4220906"/>
              <a:ext cx="1586575"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Disk-based Backup Storage</a:t>
              </a:r>
            </a:p>
          </p:txBody>
        </p:sp>
        <p:sp>
          <p:nvSpPr>
            <p:cNvPr id="82" name="TextBox 81"/>
            <p:cNvSpPr txBox="1"/>
            <p:nvPr/>
          </p:nvSpPr>
          <p:spPr>
            <a:xfrm>
              <a:off x="5771341" y="4231760"/>
              <a:ext cx="2246231"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Tape Infrastructure </a:t>
              </a:r>
              <a:br>
                <a:rPr lang="en-US" sz="1300" b="1" kern="0" dirty="0">
                  <a:solidFill>
                    <a:schemeClr val="tx1">
                      <a:lumMod val="85000"/>
                    </a:schemeClr>
                  </a:solidFill>
                  <a:latin typeface="Segoe UI"/>
                </a:rPr>
              </a:br>
              <a:r>
                <a:rPr lang="en-US" sz="1300" b="1" kern="0" dirty="0">
                  <a:solidFill>
                    <a:schemeClr val="tx1">
                      <a:lumMod val="85000"/>
                    </a:schemeClr>
                  </a:solidFill>
                  <a:latin typeface="Segoe UI"/>
                </a:rPr>
                <a:t>&amp; Management</a:t>
              </a:r>
            </a:p>
          </p:txBody>
        </p:sp>
        <p:sp>
          <p:nvSpPr>
            <p:cNvPr id="83" name="TextBox 82"/>
            <p:cNvSpPr txBox="1"/>
            <p:nvPr/>
          </p:nvSpPr>
          <p:spPr>
            <a:xfrm>
              <a:off x="2848016" y="4216564"/>
              <a:ext cx="1160732"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Archival Storage</a:t>
              </a:r>
            </a:p>
          </p:txBody>
        </p:sp>
        <p:sp>
          <p:nvSpPr>
            <p:cNvPr id="84" name="TextBox 83"/>
            <p:cNvSpPr txBox="1"/>
            <p:nvPr/>
          </p:nvSpPr>
          <p:spPr>
            <a:xfrm>
              <a:off x="7954878" y="4249124"/>
              <a:ext cx="1555375"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Replicated Storage for DR</a:t>
              </a:r>
            </a:p>
          </p:txBody>
        </p:sp>
        <p:sp>
          <p:nvSpPr>
            <p:cNvPr id="85" name="TextBox 84"/>
            <p:cNvSpPr txBox="1"/>
            <p:nvPr/>
          </p:nvSpPr>
          <p:spPr>
            <a:xfrm>
              <a:off x="9735250" y="4244783"/>
              <a:ext cx="1805076"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Offsite Facility for </a:t>
              </a:r>
            </a:p>
            <a:p>
              <a:pPr algn="ctr" defTabSz="932688">
                <a:defRPr/>
              </a:pPr>
              <a:r>
                <a:rPr lang="en-US" sz="1300" b="1" kern="0" dirty="0">
                  <a:solidFill>
                    <a:schemeClr val="tx1">
                      <a:lumMod val="85000"/>
                    </a:schemeClr>
                  </a:solidFill>
                  <a:latin typeface="Segoe UI"/>
                </a:rPr>
                <a:t>Geo-resilience</a:t>
              </a:r>
            </a:p>
          </p:txBody>
        </p:sp>
        <p:pic>
          <p:nvPicPr>
            <p:cNvPr id="88" name="Picture 87" descr="product_product_archi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210" y="4763552"/>
              <a:ext cx="659897"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resto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7431" y="4763552"/>
              <a:ext cx="659897"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product_product_stor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5324" y="4763552"/>
              <a:ext cx="659898"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solutions_wast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36724" y="4763552"/>
              <a:ext cx="659898"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Tape-Stack-4.png"/>
            <p:cNvPicPr>
              <a:picLocks noChangeAspect="1"/>
            </p:cNvPicPr>
            <p:nvPr/>
          </p:nvPicPr>
          <p:blipFill>
            <a:blip r:embed="rId7">
              <a:duotone>
                <a:srgbClr val="7D7D7D">
                  <a:shade val="45000"/>
                  <a:satMod val="135000"/>
                </a:srgbClr>
                <a:prstClr val="white"/>
              </a:duotone>
            </a:blip>
            <a:stretch>
              <a:fillRect/>
            </a:stretch>
          </p:blipFill>
          <p:spPr>
            <a:xfrm>
              <a:off x="6623030" y="4807585"/>
              <a:ext cx="628789" cy="694589"/>
            </a:xfrm>
            <a:prstGeom prst="rect">
              <a:avLst/>
            </a:prstGeom>
          </p:spPr>
        </p:pic>
        <p:grpSp>
          <p:nvGrpSpPr>
            <p:cNvPr id="19" name="Group 18"/>
            <p:cNvGrpSpPr/>
            <p:nvPr/>
          </p:nvGrpSpPr>
          <p:grpSpPr>
            <a:xfrm flipH="1">
              <a:off x="10250508" y="4844732"/>
              <a:ext cx="774559" cy="504011"/>
              <a:chOff x="976313" y="98425"/>
              <a:chExt cx="10237787" cy="6662738"/>
            </a:xfrm>
          </p:grpSpPr>
          <p:sp>
            <p:nvSpPr>
              <p:cNvPr id="13" name="AutoShape 22"/>
              <p:cNvSpPr>
                <a:spLocks noChangeAspect="1" noChangeArrowheads="1" noTextEdit="1"/>
              </p:cNvSpPr>
              <p:nvPr/>
            </p:nvSpPr>
            <p:spPr bwMode="auto">
              <a:xfrm>
                <a:off x="976313" y="98425"/>
                <a:ext cx="10237787"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4"/>
              <p:cNvSpPr>
                <a:spLocks noEditPoints="1"/>
              </p:cNvSpPr>
              <p:nvPr/>
            </p:nvSpPr>
            <p:spPr bwMode="auto">
              <a:xfrm>
                <a:off x="976313" y="1365250"/>
                <a:ext cx="3716337" cy="4541838"/>
              </a:xfrm>
              <a:custGeom>
                <a:avLst/>
                <a:gdLst>
                  <a:gd name="T0" fmla="*/ 840 w 991"/>
                  <a:gd name="T1" fmla="*/ 0 h 1211"/>
                  <a:gd name="T2" fmla="*/ 544 w 991"/>
                  <a:gd name="T3" fmla="*/ 0 h 1211"/>
                  <a:gd name="T4" fmla="*/ 335 w 991"/>
                  <a:gd name="T5" fmla="*/ 107 h 1211"/>
                  <a:gd name="T6" fmla="*/ 86 w 991"/>
                  <a:gd name="T7" fmla="*/ 357 h 1211"/>
                  <a:gd name="T8" fmla="*/ 0 w 991"/>
                  <a:gd name="T9" fmla="*/ 565 h 1211"/>
                  <a:gd name="T10" fmla="*/ 0 w 991"/>
                  <a:gd name="T11" fmla="*/ 1059 h 1211"/>
                  <a:gd name="T12" fmla="*/ 152 w 991"/>
                  <a:gd name="T13" fmla="*/ 1211 h 1211"/>
                  <a:gd name="T14" fmla="*/ 453 w 991"/>
                  <a:gd name="T15" fmla="*/ 941 h 1211"/>
                  <a:gd name="T16" fmla="*/ 753 w 991"/>
                  <a:gd name="T17" fmla="*/ 1211 h 1211"/>
                  <a:gd name="T18" fmla="*/ 840 w 991"/>
                  <a:gd name="T19" fmla="*/ 1211 h 1211"/>
                  <a:gd name="T20" fmla="*/ 991 w 991"/>
                  <a:gd name="T21" fmla="*/ 1059 h 1211"/>
                  <a:gd name="T22" fmla="*/ 991 w 991"/>
                  <a:gd name="T23" fmla="*/ 152 h 1211"/>
                  <a:gd name="T24" fmla="*/ 840 w 991"/>
                  <a:gd name="T25" fmla="*/ 0 h 1211"/>
                  <a:gd name="T26" fmla="*/ 834 w 991"/>
                  <a:gd name="T27" fmla="*/ 424 h 1211"/>
                  <a:gd name="T28" fmla="*/ 743 w 991"/>
                  <a:gd name="T29" fmla="*/ 547 h 1211"/>
                  <a:gd name="T30" fmla="*/ 579 w 991"/>
                  <a:gd name="T31" fmla="*/ 547 h 1211"/>
                  <a:gd name="T32" fmla="*/ 318 w 991"/>
                  <a:gd name="T33" fmla="*/ 774 h 1211"/>
                  <a:gd name="T34" fmla="*/ 231 w 991"/>
                  <a:gd name="T35" fmla="*/ 774 h 1211"/>
                  <a:gd name="T36" fmla="*/ 167 w 991"/>
                  <a:gd name="T37" fmla="*/ 711 h 1211"/>
                  <a:gd name="T38" fmla="*/ 167 w 991"/>
                  <a:gd name="T39" fmla="*/ 568 h 1211"/>
                  <a:gd name="T40" fmla="*/ 235 w 991"/>
                  <a:gd name="T41" fmla="*/ 428 h 1211"/>
                  <a:gd name="T42" fmla="*/ 429 w 991"/>
                  <a:gd name="T43" fmla="*/ 235 h 1211"/>
                  <a:gd name="T44" fmla="*/ 626 w 991"/>
                  <a:gd name="T45" fmla="*/ 141 h 1211"/>
                  <a:gd name="T46" fmla="*/ 717 w 991"/>
                  <a:gd name="T47" fmla="*/ 141 h 1211"/>
                  <a:gd name="T48" fmla="*/ 834 w 991"/>
                  <a:gd name="T49" fmla="*/ 268 h 1211"/>
                  <a:gd name="T50" fmla="*/ 834 w 991"/>
                  <a:gd name="T51" fmla="*/ 424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211">
                    <a:moveTo>
                      <a:pt x="840" y="0"/>
                    </a:moveTo>
                    <a:cubicBezTo>
                      <a:pt x="544" y="0"/>
                      <a:pt x="544" y="0"/>
                      <a:pt x="544" y="0"/>
                    </a:cubicBezTo>
                    <a:cubicBezTo>
                      <a:pt x="502" y="0"/>
                      <a:pt x="398" y="44"/>
                      <a:pt x="335" y="107"/>
                    </a:cubicBezTo>
                    <a:cubicBezTo>
                      <a:pt x="86" y="357"/>
                      <a:pt x="86" y="357"/>
                      <a:pt x="86" y="357"/>
                    </a:cubicBezTo>
                    <a:cubicBezTo>
                      <a:pt x="21" y="421"/>
                      <a:pt x="0" y="510"/>
                      <a:pt x="0" y="565"/>
                    </a:cubicBezTo>
                    <a:cubicBezTo>
                      <a:pt x="0" y="1059"/>
                      <a:pt x="0" y="1059"/>
                      <a:pt x="0" y="1059"/>
                    </a:cubicBezTo>
                    <a:cubicBezTo>
                      <a:pt x="0" y="1143"/>
                      <a:pt x="69" y="1211"/>
                      <a:pt x="152" y="1211"/>
                    </a:cubicBezTo>
                    <a:cubicBezTo>
                      <a:pt x="168" y="1059"/>
                      <a:pt x="297" y="941"/>
                      <a:pt x="453" y="941"/>
                    </a:cubicBezTo>
                    <a:cubicBezTo>
                      <a:pt x="609" y="941"/>
                      <a:pt x="737" y="1059"/>
                      <a:pt x="753" y="1211"/>
                    </a:cubicBezTo>
                    <a:cubicBezTo>
                      <a:pt x="840" y="1211"/>
                      <a:pt x="840" y="1211"/>
                      <a:pt x="840" y="1211"/>
                    </a:cubicBezTo>
                    <a:cubicBezTo>
                      <a:pt x="923" y="1211"/>
                      <a:pt x="991" y="1143"/>
                      <a:pt x="991" y="1059"/>
                    </a:cubicBezTo>
                    <a:cubicBezTo>
                      <a:pt x="991" y="152"/>
                      <a:pt x="991" y="152"/>
                      <a:pt x="991" y="152"/>
                    </a:cubicBezTo>
                    <a:cubicBezTo>
                      <a:pt x="991" y="69"/>
                      <a:pt x="923" y="0"/>
                      <a:pt x="840" y="0"/>
                    </a:cubicBezTo>
                    <a:close/>
                    <a:moveTo>
                      <a:pt x="834" y="424"/>
                    </a:moveTo>
                    <a:cubicBezTo>
                      <a:pt x="834" y="506"/>
                      <a:pt x="805" y="547"/>
                      <a:pt x="743" y="547"/>
                    </a:cubicBezTo>
                    <a:cubicBezTo>
                      <a:pt x="683" y="547"/>
                      <a:pt x="597" y="547"/>
                      <a:pt x="579" y="547"/>
                    </a:cubicBezTo>
                    <a:cubicBezTo>
                      <a:pt x="435" y="547"/>
                      <a:pt x="442" y="774"/>
                      <a:pt x="318" y="774"/>
                    </a:cubicBezTo>
                    <a:cubicBezTo>
                      <a:pt x="231" y="774"/>
                      <a:pt x="231" y="774"/>
                      <a:pt x="231" y="774"/>
                    </a:cubicBezTo>
                    <a:cubicBezTo>
                      <a:pt x="185" y="774"/>
                      <a:pt x="167" y="760"/>
                      <a:pt x="167" y="711"/>
                    </a:cubicBezTo>
                    <a:cubicBezTo>
                      <a:pt x="167" y="661"/>
                      <a:pt x="167" y="568"/>
                      <a:pt x="167" y="568"/>
                    </a:cubicBezTo>
                    <a:cubicBezTo>
                      <a:pt x="167" y="529"/>
                      <a:pt x="184" y="479"/>
                      <a:pt x="235" y="428"/>
                    </a:cubicBezTo>
                    <a:cubicBezTo>
                      <a:pt x="340" y="323"/>
                      <a:pt x="357" y="306"/>
                      <a:pt x="429" y="235"/>
                    </a:cubicBezTo>
                    <a:cubicBezTo>
                      <a:pt x="512" y="151"/>
                      <a:pt x="543" y="141"/>
                      <a:pt x="626" y="141"/>
                    </a:cubicBezTo>
                    <a:cubicBezTo>
                      <a:pt x="717" y="141"/>
                      <a:pt x="717" y="141"/>
                      <a:pt x="717" y="141"/>
                    </a:cubicBezTo>
                    <a:cubicBezTo>
                      <a:pt x="799" y="141"/>
                      <a:pt x="834" y="181"/>
                      <a:pt x="834" y="268"/>
                    </a:cubicBezTo>
                    <a:lnTo>
                      <a:pt x="834" y="424"/>
                    </a:lnTo>
                    <a:close/>
                  </a:path>
                </a:pathLst>
              </a:cu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5" name="Oval 25"/>
              <p:cNvSpPr>
                <a:spLocks noChangeArrowheads="1"/>
              </p:cNvSpPr>
              <p:nvPr/>
            </p:nvSpPr>
            <p:spPr bwMode="auto">
              <a:xfrm>
                <a:off x="1939925" y="5295900"/>
                <a:ext cx="1466850" cy="1465263"/>
              </a:xfrm>
              <a:prstGeom prst="ellipse">
                <a:avLst/>
              </a:pr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6" name="Oval 26"/>
              <p:cNvSpPr>
                <a:spLocks noChangeArrowheads="1"/>
              </p:cNvSpPr>
              <p:nvPr/>
            </p:nvSpPr>
            <p:spPr bwMode="auto">
              <a:xfrm>
                <a:off x="8521700" y="5295900"/>
                <a:ext cx="1466850" cy="1465263"/>
              </a:xfrm>
              <a:prstGeom prst="ellipse">
                <a:avLst/>
              </a:pr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7" name="Freeform 27"/>
              <p:cNvSpPr>
                <a:spLocks/>
              </p:cNvSpPr>
              <p:nvPr/>
            </p:nvSpPr>
            <p:spPr bwMode="auto">
              <a:xfrm>
                <a:off x="5041900" y="5640388"/>
                <a:ext cx="1806575" cy="668338"/>
              </a:xfrm>
              <a:custGeom>
                <a:avLst/>
                <a:gdLst>
                  <a:gd name="T0" fmla="*/ 0 w 482"/>
                  <a:gd name="T1" fmla="*/ 0 h 178"/>
                  <a:gd name="T2" fmla="*/ 0 w 482"/>
                  <a:gd name="T3" fmla="*/ 141 h 178"/>
                  <a:gd name="T4" fmla="*/ 37 w 482"/>
                  <a:gd name="T5" fmla="*/ 178 h 178"/>
                  <a:gd name="T6" fmla="*/ 445 w 482"/>
                  <a:gd name="T7" fmla="*/ 178 h 178"/>
                  <a:gd name="T8" fmla="*/ 482 w 482"/>
                  <a:gd name="T9" fmla="*/ 141 h 178"/>
                  <a:gd name="T10" fmla="*/ 482 w 482"/>
                  <a:gd name="T11" fmla="*/ 0 h 178"/>
                  <a:gd name="T12" fmla="*/ 0 w 482"/>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482" h="178">
                    <a:moveTo>
                      <a:pt x="0" y="0"/>
                    </a:moveTo>
                    <a:cubicBezTo>
                      <a:pt x="0" y="141"/>
                      <a:pt x="0" y="141"/>
                      <a:pt x="0" y="141"/>
                    </a:cubicBezTo>
                    <a:cubicBezTo>
                      <a:pt x="0" y="161"/>
                      <a:pt x="16" y="178"/>
                      <a:pt x="37" y="178"/>
                    </a:cubicBezTo>
                    <a:cubicBezTo>
                      <a:pt x="445" y="178"/>
                      <a:pt x="445" y="178"/>
                      <a:pt x="445" y="178"/>
                    </a:cubicBezTo>
                    <a:cubicBezTo>
                      <a:pt x="466" y="178"/>
                      <a:pt x="482" y="161"/>
                      <a:pt x="482" y="141"/>
                    </a:cubicBezTo>
                    <a:cubicBezTo>
                      <a:pt x="482" y="0"/>
                      <a:pt x="482" y="0"/>
                      <a:pt x="482" y="0"/>
                    </a:cubicBezTo>
                    <a:lnTo>
                      <a:pt x="0" y="0"/>
                    </a:lnTo>
                    <a:close/>
                  </a:path>
                </a:pathLst>
              </a:cu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8" name="Freeform 28"/>
              <p:cNvSpPr>
                <a:spLocks noEditPoints="1"/>
              </p:cNvSpPr>
              <p:nvPr/>
            </p:nvSpPr>
            <p:spPr bwMode="auto">
              <a:xfrm>
                <a:off x="5041900" y="98425"/>
                <a:ext cx="6169025" cy="5407025"/>
              </a:xfrm>
              <a:custGeom>
                <a:avLst/>
                <a:gdLst>
                  <a:gd name="T0" fmla="*/ 1493 w 1645"/>
                  <a:gd name="T1" fmla="*/ 0 h 1442"/>
                  <a:gd name="T2" fmla="*/ 151 w 1645"/>
                  <a:gd name="T3" fmla="*/ 0 h 1442"/>
                  <a:gd name="T4" fmla="*/ 0 w 1645"/>
                  <a:gd name="T5" fmla="*/ 152 h 1442"/>
                  <a:gd name="T6" fmla="*/ 0 w 1645"/>
                  <a:gd name="T7" fmla="*/ 1414 h 1442"/>
                  <a:gd name="T8" fmla="*/ 870 w 1645"/>
                  <a:gd name="T9" fmla="*/ 1414 h 1442"/>
                  <a:gd name="T10" fmla="*/ 1124 w 1645"/>
                  <a:gd name="T11" fmla="*/ 1277 h 1442"/>
                  <a:gd name="T12" fmla="*/ 1394 w 1645"/>
                  <a:gd name="T13" fmla="*/ 1442 h 1442"/>
                  <a:gd name="T14" fmla="*/ 1493 w 1645"/>
                  <a:gd name="T15" fmla="*/ 1442 h 1442"/>
                  <a:gd name="T16" fmla="*/ 1645 w 1645"/>
                  <a:gd name="T17" fmla="*/ 1290 h 1442"/>
                  <a:gd name="T18" fmla="*/ 1645 w 1645"/>
                  <a:gd name="T19" fmla="*/ 152 h 1442"/>
                  <a:gd name="T20" fmla="*/ 1493 w 1645"/>
                  <a:gd name="T21" fmla="*/ 0 h 1442"/>
                  <a:gd name="T22" fmla="*/ 1397 w 1645"/>
                  <a:gd name="T23" fmla="*/ 1113 h 1442"/>
                  <a:gd name="T24" fmla="*/ 248 w 1645"/>
                  <a:gd name="T25" fmla="*/ 1113 h 1442"/>
                  <a:gd name="T26" fmla="*/ 182 w 1645"/>
                  <a:gd name="T27" fmla="*/ 1048 h 1442"/>
                  <a:gd name="T28" fmla="*/ 248 w 1645"/>
                  <a:gd name="T29" fmla="*/ 983 h 1442"/>
                  <a:gd name="T30" fmla="*/ 1397 w 1645"/>
                  <a:gd name="T31" fmla="*/ 983 h 1442"/>
                  <a:gd name="T32" fmla="*/ 1462 w 1645"/>
                  <a:gd name="T33" fmla="*/ 1048 h 1442"/>
                  <a:gd name="T34" fmla="*/ 1397 w 1645"/>
                  <a:gd name="T35" fmla="*/ 1113 h 1442"/>
                  <a:gd name="T36" fmla="*/ 1397 w 1645"/>
                  <a:gd name="T37" fmla="*/ 845 h 1442"/>
                  <a:gd name="T38" fmla="*/ 248 w 1645"/>
                  <a:gd name="T39" fmla="*/ 845 h 1442"/>
                  <a:gd name="T40" fmla="*/ 182 w 1645"/>
                  <a:gd name="T41" fmla="*/ 779 h 1442"/>
                  <a:gd name="T42" fmla="*/ 248 w 1645"/>
                  <a:gd name="T43" fmla="*/ 714 h 1442"/>
                  <a:gd name="T44" fmla="*/ 1397 w 1645"/>
                  <a:gd name="T45" fmla="*/ 714 h 1442"/>
                  <a:gd name="T46" fmla="*/ 1462 w 1645"/>
                  <a:gd name="T47" fmla="*/ 779 h 1442"/>
                  <a:gd name="T48" fmla="*/ 1397 w 1645"/>
                  <a:gd name="T49" fmla="*/ 845 h 1442"/>
                  <a:gd name="T50" fmla="*/ 1397 w 1645"/>
                  <a:gd name="T51" fmla="*/ 576 h 1442"/>
                  <a:gd name="T52" fmla="*/ 248 w 1645"/>
                  <a:gd name="T53" fmla="*/ 576 h 1442"/>
                  <a:gd name="T54" fmla="*/ 182 w 1645"/>
                  <a:gd name="T55" fmla="*/ 511 h 1442"/>
                  <a:gd name="T56" fmla="*/ 248 w 1645"/>
                  <a:gd name="T57" fmla="*/ 445 h 1442"/>
                  <a:gd name="T58" fmla="*/ 1397 w 1645"/>
                  <a:gd name="T59" fmla="*/ 445 h 1442"/>
                  <a:gd name="T60" fmla="*/ 1462 w 1645"/>
                  <a:gd name="T61" fmla="*/ 511 h 1442"/>
                  <a:gd name="T62" fmla="*/ 1397 w 1645"/>
                  <a:gd name="T63" fmla="*/ 576 h 1442"/>
                  <a:gd name="T64" fmla="*/ 1397 w 1645"/>
                  <a:gd name="T65" fmla="*/ 307 h 1442"/>
                  <a:gd name="T66" fmla="*/ 248 w 1645"/>
                  <a:gd name="T67" fmla="*/ 307 h 1442"/>
                  <a:gd name="T68" fmla="*/ 182 w 1645"/>
                  <a:gd name="T69" fmla="*/ 242 h 1442"/>
                  <a:gd name="T70" fmla="*/ 248 w 1645"/>
                  <a:gd name="T71" fmla="*/ 177 h 1442"/>
                  <a:gd name="T72" fmla="*/ 1397 w 1645"/>
                  <a:gd name="T73" fmla="*/ 177 h 1442"/>
                  <a:gd name="T74" fmla="*/ 1462 w 1645"/>
                  <a:gd name="T75" fmla="*/ 242 h 1442"/>
                  <a:gd name="T76" fmla="*/ 1397 w 1645"/>
                  <a:gd name="T77" fmla="*/ 30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5" h="1442">
                    <a:moveTo>
                      <a:pt x="1493" y="0"/>
                    </a:moveTo>
                    <a:cubicBezTo>
                      <a:pt x="151" y="0"/>
                      <a:pt x="151" y="0"/>
                      <a:pt x="151" y="0"/>
                    </a:cubicBezTo>
                    <a:cubicBezTo>
                      <a:pt x="68" y="0"/>
                      <a:pt x="0" y="69"/>
                      <a:pt x="0" y="152"/>
                    </a:cubicBezTo>
                    <a:cubicBezTo>
                      <a:pt x="0" y="1414"/>
                      <a:pt x="0" y="1414"/>
                      <a:pt x="0" y="1414"/>
                    </a:cubicBezTo>
                    <a:cubicBezTo>
                      <a:pt x="870" y="1414"/>
                      <a:pt x="870" y="1414"/>
                      <a:pt x="870" y="1414"/>
                    </a:cubicBezTo>
                    <a:cubicBezTo>
                      <a:pt x="925" y="1332"/>
                      <a:pt x="1018" y="1277"/>
                      <a:pt x="1124" y="1277"/>
                    </a:cubicBezTo>
                    <a:cubicBezTo>
                      <a:pt x="1241" y="1277"/>
                      <a:pt x="1343" y="1344"/>
                      <a:pt x="1394" y="1442"/>
                    </a:cubicBezTo>
                    <a:cubicBezTo>
                      <a:pt x="1493" y="1442"/>
                      <a:pt x="1493" y="1442"/>
                      <a:pt x="1493" y="1442"/>
                    </a:cubicBezTo>
                    <a:cubicBezTo>
                      <a:pt x="1576" y="1442"/>
                      <a:pt x="1645" y="1373"/>
                      <a:pt x="1645" y="1290"/>
                    </a:cubicBezTo>
                    <a:cubicBezTo>
                      <a:pt x="1645" y="152"/>
                      <a:pt x="1645" y="152"/>
                      <a:pt x="1645" y="152"/>
                    </a:cubicBezTo>
                    <a:cubicBezTo>
                      <a:pt x="1645" y="69"/>
                      <a:pt x="1576" y="0"/>
                      <a:pt x="1493" y="0"/>
                    </a:cubicBezTo>
                    <a:close/>
                    <a:moveTo>
                      <a:pt x="1397" y="1113"/>
                    </a:moveTo>
                    <a:cubicBezTo>
                      <a:pt x="248" y="1113"/>
                      <a:pt x="248" y="1113"/>
                      <a:pt x="248" y="1113"/>
                    </a:cubicBezTo>
                    <a:cubicBezTo>
                      <a:pt x="212" y="1113"/>
                      <a:pt x="182" y="1084"/>
                      <a:pt x="182" y="1048"/>
                    </a:cubicBezTo>
                    <a:cubicBezTo>
                      <a:pt x="182" y="1012"/>
                      <a:pt x="212" y="983"/>
                      <a:pt x="248" y="983"/>
                    </a:cubicBezTo>
                    <a:cubicBezTo>
                      <a:pt x="1397" y="983"/>
                      <a:pt x="1397" y="983"/>
                      <a:pt x="1397" y="983"/>
                    </a:cubicBezTo>
                    <a:cubicBezTo>
                      <a:pt x="1433" y="983"/>
                      <a:pt x="1462" y="1012"/>
                      <a:pt x="1462" y="1048"/>
                    </a:cubicBezTo>
                    <a:cubicBezTo>
                      <a:pt x="1462" y="1084"/>
                      <a:pt x="1433" y="1113"/>
                      <a:pt x="1397" y="1113"/>
                    </a:cubicBezTo>
                    <a:close/>
                    <a:moveTo>
                      <a:pt x="1397" y="845"/>
                    </a:moveTo>
                    <a:cubicBezTo>
                      <a:pt x="248" y="845"/>
                      <a:pt x="248" y="845"/>
                      <a:pt x="248" y="845"/>
                    </a:cubicBezTo>
                    <a:cubicBezTo>
                      <a:pt x="212" y="845"/>
                      <a:pt x="182" y="815"/>
                      <a:pt x="182" y="779"/>
                    </a:cubicBezTo>
                    <a:cubicBezTo>
                      <a:pt x="182" y="743"/>
                      <a:pt x="212" y="714"/>
                      <a:pt x="248" y="714"/>
                    </a:cubicBezTo>
                    <a:cubicBezTo>
                      <a:pt x="1397" y="714"/>
                      <a:pt x="1397" y="714"/>
                      <a:pt x="1397" y="714"/>
                    </a:cubicBezTo>
                    <a:cubicBezTo>
                      <a:pt x="1433" y="714"/>
                      <a:pt x="1462" y="743"/>
                      <a:pt x="1462" y="779"/>
                    </a:cubicBezTo>
                    <a:cubicBezTo>
                      <a:pt x="1462" y="815"/>
                      <a:pt x="1433" y="845"/>
                      <a:pt x="1397" y="845"/>
                    </a:cubicBezTo>
                    <a:close/>
                    <a:moveTo>
                      <a:pt x="1397" y="576"/>
                    </a:moveTo>
                    <a:cubicBezTo>
                      <a:pt x="248" y="576"/>
                      <a:pt x="248" y="576"/>
                      <a:pt x="248" y="576"/>
                    </a:cubicBezTo>
                    <a:cubicBezTo>
                      <a:pt x="212" y="576"/>
                      <a:pt x="182" y="547"/>
                      <a:pt x="182" y="511"/>
                    </a:cubicBezTo>
                    <a:cubicBezTo>
                      <a:pt x="182" y="475"/>
                      <a:pt x="212" y="445"/>
                      <a:pt x="248" y="445"/>
                    </a:cubicBezTo>
                    <a:cubicBezTo>
                      <a:pt x="1397" y="445"/>
                      <a:pt x="1397" y="445"/>
                      <a:pt x="1397" y="445"/>
                    </a:cubicBezTo>
                    <a:cubicBezTo>
                      <a:pt x="1433" y="445"/>
                      <a:pt x="1462" y="475"/>
                      <a:pt x="1462" y="511"/>
                    </a:cubicBezTo>
                    <a:cubicBezTo>
                      <a:pt x="1462" y="547"/>
                      <a:pt x="1433" y="576"/>
                      <a:pt x="1397" y="576"/>
                    </a:cubicBezTo>
                    <a:close/>
                    <a:moveTo>
                      <a:pt x="1397" y="307"/>
                    </a:moveTo>
                    <a:cubicBezTo>
                      <a:pt x="248" y="307"/>
                      <a:pt x="248" y="307"/>
                      <a:pt x="248" y="307"/>
                    </a:cubicBezTo>
                    <a:cubicBezTo>
                      <a:pt x="212" y="307"/>
                      <a:pt x="182" y="278"/>
                      <a:pt x="182" y="242"/>
                    </a:cubicBezTo>
                    <a:cubicBezTo>
                      <a:pt x="182" y="206"/>
                      <a:pt x="212" y="177"/>
                      <a:pt x="248" y="177"/>
                    </a:cubicBezTo>
                    <a:cubicBezTo>
                      <a:pt x="1397" y="177"/>
                      <a:pt x="1397" y="177"/>
                      <a:pt x="1397" y="177"/>
                    </a:cubicBezTo>
                    <a:cubicBezTo>
                      <a:pt x="1433" y="177"/>
                      <a:pt x="1462" y="206"/>
                      <a:pt x="1462" y="242"/>
                    </a:cubicBezTo>
                    <a:cubicBezTo>
                      <a:pt x="1462" y="278"/>
                      <a:pt x="1433" y="307"/>
                      <a:pt x="1397" y="307"/>
                    </a:cubicBezTo>
                    <a:close/>
                  </a:path>
                </a:pathLst>
              </a:custGeom>
              <a:gradFill flip="none" rotWithShape="1">
                <a:gsLst>
                  <a:gs pos="0">
                    <a:srgbClr val="74B230"/>
                  </a:gs>
                  <a:gs pos="98000">
                    <a:srgbClr val="538022"/>
                  </a:gs>
                </a:gsLst>
                <a:lin ang="5400000" scaled="1"/>
                <a:tileRect/>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lstStyle/>
              <a:p>
                <a:endParaRPr lang="en-US" kern="0" dirty="0">
                  <a:solidFill>
                    <a:srgbClr val="5F9632"/>
                  </a:solidFill>
                  <a:latin typeface="Arial"/>
                </a:endParaRPr>
              </a:p>
            </p:txBody>
          </p:sp>
        </p:grpSp>
      </p:grpSp>
    </p:spTree>
    <p:extLst>
      <p:ext uri="{BB962C8B-B14F-4D97-AF65-F5344CB8AC3E}">
        <p14:creationId xmlns:p14="http://schemas.microsoft.com/office/powerpoint/2010/main" val="39210841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7"/>
                                        </p:tgtEl>
                                        <p:attrNameLst>
                                          <p:attrName>style.visibility</p:attrName>
                                        </p:attrNameLst>
                                      </p:cBhvr>
                                      <p:to>
                                        <p:strVal val="visible"/>
                                      </p:to>
                                    </p:set>
                                    <p:animEffect transition="in" filter="fade">
                                      <p:cBhvr>
                                        <p:cTn id="16" dur="500"/>
                                        <p:tgtEl>
                                          <p:spTgt spid="9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fade">
                                      <p:cBhvr>
                                        <p:cTn id="20" dur="500"/>
                                        <p:tgtEl>
                                          <p:spTgt spid="9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500"/>
                                        <p:tgtEl>
                                          <p:spTgt spid="95"/>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fade">
                                      <p:cBhvr>
                                        <p:cTn id="3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4" grpId="0" animBg="1"/>
      <p:bldP spid="95" grpId="0" animBg="1"/>
      <p:bldP spid="96" grpId="0" animBg="1"/>
      <p:bldP spid="97" grpId="0" animBg="1"/>
      <p:bldP spid="9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2"/>
            <a:ext cx="11889564" cy="917575"/>
          </a:xfrm>
        </p:spPr>
        <p:txBody>
          <a:bodyPr/>
          <a:lstStyle/>
          <a:p>
            <a:r>
              <a:rPr lang="en-US" sz="4800" dirty="0" smtClean="0"/>
              <a:t>Hybrid Cloud Storage (HCS) </a:t>
            </a:r>
            <a:r>
              <a:rPr lang="en-US" sz="4800" dirty="0"/>
              <a:t>Can Help</a:t>
            </a:r>
          </a:p>
        </p:txBody>
      </p:sp>
      <p:grpSp>
        <p:nvGrpSpPr>
          <p:cNvPr id="4" name="Group 3"/>
          <p:cNvGrpSpPr/>
          <p:nvPr/>
        </p:nvGrpSpPr>
        <p:grpSpPr>
          <a:xfrm>
            <a:off x="1272574" y="4650052"/>
            <a:ext cx="10279663" cy="1285610"/>
            <a:chOff x="1260663" y="4216564"/>
            <a:chExt cx="10279663" cy="1285610"/>
          </a:xfrm>
        </p:grpSpPr>
        <p:cxnSp>
          <p:nvCxnSpPr>
            <p:cNvPr id="79" name="Straight Arrow Connector 78"/>
            <p:cNvCxnSpPr/>
            <p:nvPr/>
          </p:nvCxnSpPr>
          <p:spPr>
            <a:xfrm>
              <a:off x="1551867" y="5071776"/>
              <a:ext cx="8507733" cy="71630"/>
            </a:xfrm>
            <a:prstGeom prst="straightConnector1">
              <a:avLst/>
            </a:prstGeom>
            <a:noFill/>
            <a:ln w="25400" cap="flat" cmpd="sng" algn="ctr">
              <a:solidFill>
                <a:srgbClr val="7D7D7D">
                  <a:lumMod val="75000"/>
                </a:srgbClr>
              </a:solidFill>
              <a:prstDash val="solid"/>
              <a:tailEnd type="arrow"/>
            </a:ln>
            <a:effectLst>
              <a:outerShdw blurRad="40000" dist="20000" dir="5400000" rotWithShape="0">
                <a:srgbClr val="000000">
                  <a:alpha val="38000"/>
                </a:srgbClr>
              </a:outerShdw>
            </a:effectLst>
          </p:spPr>
        </p:cxnSp>
        <p:sp>
          <p:nvSpPr>
            <p:cNvPr id="80" name="TextBox 79"/>
            <p:cNvSpPr txBox="1"/>
            <p:nvPr/>
          </p:nvSpPr>
          <p:spPr>
            <a:xfrm>
              <a:off x="1260663" y="4220906"/>
              <a:ext cx="1278955"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Primary </a:t>
              </a:r>
            </a:p>
            <a:p>
              <a:pPr algn="ctr" defTabSz="932688">
                <a:defRPr/>
              </a:pPr>
              <a:r>
                <a:rPr lang="en-US" sz="1300" b="1" kern="0" dirty="0">
                  <a:solidFill>
                    <a:schemeClr val="tx1">
                      <a:lumMod val="85000"/>
                    </a:schemeClr>
                  </a:solidFill>
                  <a:latin typeface="Segoe UI"/>
                </a:rPr>
                <a:t>Storage</a:t>
              </a:r>
            </a:p>
          </p:txBody>
        </p:sp>
        <p:sp>
          <p:nvSpPr>
            <p:cNvPr id="81" name="TextBox 80"/>
            <p:cNvSpPr txBox="1"/>
            <p:nvPr/>
          </p:nvSpPr>
          <p:spPr>
            <a:xfrm>
              <a:off x="4293330" y="4220906"/>
              <a:ext cx="1586575"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Disk-based Backup Storage</a:t>
              </a:r>
            </a:p>
          </p:txBody>
        </p:sp>
        <p:sp>
          <p:nvSpPr>
            <p:cNvPr id="82" name="TextBox 81"/>
            <p:cNvSpPr txBox="1"/>
            <p:nvPr/>
          </p:nvSpPr>
          <p:spPr>
            <a:xfrm>
              <a:off x="5771341" y="4231760"/>
              <a:ext cx="2246231"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Tape Infrastructure </a:t>
              </a:r>
              <a:br>
                <a:rPr lang="en-US" sz="1300" b="1" kern="0" dirty="0">
                  <a:solidFill>
                    <a:schemeClr val="tx1">
                      <a:lumMod val="85000"/>
                    </a:schemeClr>
                  </a:solidFill>
                  <a:latin typeface="Segoe UI"/>
                </a:rPr>
              </a:br>
              <a:r>
                <a:rPr lang="en-US" sz="1300" b="1" kern="0" dirty="0">
                  <a:solidFill>
                    <a:schemeClr val="tx1">
                      <a:lumMod val="85000"/>
                    </a:schemeClr>
                  </a:solidFill>
                  <a:latin typeface="Segoe UI"/>
                </a:rPr>
                <a:t>&amp; Management</a:t>
              </a:r>
            </a:p>
          </p:txBody>
        </p:sp>
        <p:sp>
          <p:nvSpPr>
            <p:cNvPr id="83" name="TextBox 82"/>
            <p:cNvSpPr txBox="1"/>
            <p:nvPr/>
          </p:nvSpPr>
          <p:spPr>
            <a:xfrm>
              <a:off x="2848016" y="4216564"/>
              <a:ext cx="1160732" cy="502246"/>
            </a:xfrm>
            <a:prstGeom prst="rect">
              <a:avLst/>
            </a:prstGeom>
            <a:noFill/>
          </p:spPr>
          <p:txBody>
            <a:bodyPr lIns="93269" tIns="46634" rIns="93269" bIns="46634">
              <a:spAutoFit/>
            </a:bodyPr>
            <a:lstStyle/>
            <a:p>
              <a:pPr algn="ctr" defTabSz="932688">
                <a:defRPr/>
              </a:pPr>
              <a:r>
                <a:rPr lang="en-US" sz="1300" b="1" kern="0" dirty="0">
                  <a:solidFill>
                    <a:schemeClr val="tx1">
                      <a:lumMod val="85000"/>
                    </a:schemeClr>
                  </a:solidFill>
                  <a:latin typeface="Segoe UI"/>
                </a:rPr>
                <a:t>Archival Storage</a:t>
              </a:r>
            </a:p>
          </p:txBody>
        </p:sp>
        <p:sp>
          <p:nvSpPr>
            <p:cNvPr id="84" name="TextBox 83"/>
            <p:cNvSpPr txBox="1"/>
            <p:nvPr/>
          </p:nvSpPr>
          <p:spPr>
            <a:xfrm>
              <a:off x="7954878" y="4249124"/>
              <a:ext cx="1555375"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Replicated Storage for DR</a:t>
              </a:r>
            </a:p>
          </p:txBody>
        </p:sp>
        <p:sp>
          <p:nvSpPr>
            <p:cNvPr id="85" name="TextBox 84"/>
            <p:cNvSpPr txBox="1"/>
            <p:nvPr/>
          </p:nvSpPr>
          <p:spPr>
            <a:xfrm>
              <a:off x="9735250" y="4244783"/>
              <a:ext cx="1805076" cy="502246"/>
            </a:xfrm>
            <a:prstGeom prst="rect">
              <a:avLst/>
            </a:prstGeom>
            <a:noFill/>
          </p:spPr>
          <p:txBody>
            <a:bodyPr wrap="square" lIns="93269" tIns="46634" rIns="93269" bIns="46634">
              <a:spAutoFit/>
            </a:bodyPr>
            <a:lstStyle/>
            <a:p>
              <a:pPr algn="ctr" defTabSz="932688">
                <a:defRPr/>
              </a:pPr>
              <a:r>
                <a:rPr lang="en-US" sz="1300" b="1" kern="0" dirty="0">
                  <a:solidFill>
                    <a:schemeClr val="tx1">
                      <a:lumMod val="85000"/>
                    </a:schemeClr>
                  </a:solidFill>
                  <a:latin typeface="Segoe UI"/>
                </a:rPr>
                <a:t>Offsite Facility for </a:t>
              </a:r>
            </a:p>
            <a:p>
              <a:pPr algn="ctr" defTabSz="932688">
                <a:defRPr/>
              </a:pPr>
              <a:r>
                <a:rPr lang="en-US" sz="1300" b="1" kern="0" dirty="0">
                  <a:solidFill>
                    <a:schemeClr val="tx1">
                      <a:lumMod val="85000"/>
                    </a:schemeClr>
                  </a:solidFill>
                  <a:latin typeface="Segoe UI"/>
                </a:rPr>
                <a:t>Geo-resilience</a:t>
              </a:r>
            </a:p>
          </p:txBody>
        </p:sp>
        <p:pic>
          <p:nvPicPr>
            <p:cNvPr id="88" name="Picture 87" descr="product_product_archiv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5210" y="4763552"/>
              <a:ext cx="659897"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descr="restor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7431" y="4763552"/>
              <a:ext cx="659897"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descr="product_product_stor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15324" y="4763552"/>
              <a:ext cx="659898"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descr="solutions_wast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36724" y="4763552"/>
              <a:ext cx="659898" cy="66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descr="Tape-Stack-4.png"/>
            <p:cNvPicPr>
              <a:picLocks noChangeAspect="1"/>
            </p:cNvPicPr>
            <p:nvPr/>
          </p:nvPicPr>
          <p:blipFill>
            <a:blip r:embed="rId7">
              <a:duotone>
                <a:srgbClr val="7D7D7D">
                  <a:shade val="45000"/>
                  <a:satMod val="135000"/>
                </a:srgbClr>
                <a:prstClr val="white"/>
              </a:duotone>
            </a:blip>
            <a:stretch>
              <a:fillRect/>
            </a:stretch>
          </p:blipFill>
          <p:spPr>
            <a:xfrm>
              <a:off x="6623030" y="4807585"/>
              <a:ext cx="628789" cy="694589"/>
            </a:xfrm>
            <a:prstGeom prst="rect">
              <a:avLst/>
            </a:prstGeom>
          </p:spPr>
        </p:pic>
        <p:grpSp>
          <p:nvGrpSpPr>
            <p:cNvPr id="19" name="Group 18"/>
            <p:cNvGrpSpPr/>
            <p:nvPr/>
          </p:nvGrpSpPr>
          <p:grpSpPr>
            <a:xfrm flipH="1">
              <a:off x="10250508" y="4844732"/>
              <a:ext cx="774559" cy="504011"/>
              <a:chOff x="976313" y="98425"/>
              <a:chExt cx="10237787" cy="6662738"/>
            </a:xfrm>
          </p:grpSpPr>
          <p:sp>
            <p:nvSpPr>
              <p:cNvPr id="13" name="AutoShape 22"/>
              <p:cNvSpPr>
                <a:spLocks noChangeAspect="1" noChangeArrowheads="1" noTextEdit="1"/>
              </p:cNvSpPr>
              <p:nvPr/>
            </p:nvSpPr>
            <p:spPr bwMode="auto">
              <a:xfrm>
                <a:off x="976313" y="98425"/>
                <a:ext cx="10237787"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24"/>
              <p:cNvSpPr>
                <a:spLocks noEditPoints="1"/>
              </p:cNvSpPr>
              <p:nvPr/>
            </p:nvSpPr>
            <p:spPr bwMode="auto">
              <a:xfrm>
                <a:off x="976313" y="1365250"/>
                <a:ext cx="3716337" cy="4541838"/>
              </a:xfrm>
              <a:custGeom>
                <a:avLst/>
                <a:gdLst>
                  <a:gd name="T0" fmla="*/ 840 w 991"/>
                  <a:gd name="T1" fmla="*/ 0 h 1211"/>
                  <a:gd name="T2" fmla="*/ 544 w 991"/>
                  <a:gd name="T3" fmla="*/ 0 h 1211"/>
                  <a:gd name="T4" fmla="*/ 335 w 991"/>
                  <a:gd name="T5" fmla="*/ 107 h 1211"/>
                  <a:gd name="T6" fmla="*/ 86 w 991"/>
                  <a:gd name="T7" fmla="*/ 357 h 1211"/>
                  <a:gd name="T8" fmla="*/ 0 w 991"/>
                  <a:gd name="T9" fmla="*/ 565 h 1211"/>
                  <a:gd name="T10" fmla="*/ 0 w 991"/>
                  <a:gd name="T11" fmla="*/ 1059 h 1211"/>
                  <a:gd name="T12" fmla="*/ 152 w 991"/>
                  <a:gd name="T13" fmla="*/ 1211 h 1211"/>
                  <a:gd name="T14" fmla="*/ 453 w 991"/>
                  <a:gd name="T15" fmla="*/ 941 h 1211"/>
                  <a:gd name="T16" fmla="*/ 753 w 991"/>
                  <a:gd name="T17" fmla="*/ 1211 h 1211"/>
                  <a:gd name="T18" fmla="*/ 840 w 991"/>
                  <a:gd name="T19" fmla="*/ 1211 h 1211"/>
                  <a:gd name="T20" fmla="*/ 991 w 991"/>
                  <a:gd name="T21" fmla="*/ 1059 h 1211"/>
                  <a:gd name="T22" fmla="*/ 991 w 991"/>
                  <a:gd name="T23" fmla="*/ 152 h 1211"/>
                  <a:gd name="T24" fmla="*/ 840 w 991"/>
                  <a:gd name="T25" fmla="*/ 0 h 1211"/>
                  <a:gd name="T26" fmla="*/ 834 w 991"/>
                  <a:gd name="T27" fmla="*/ 424 h 1211"/>
                  <a:gd name="T28" fmla="*/ 743 w 991"/>
                  <a:gd name="T29" fmla="*/ 547 h 1211"/>
                  <a:gd name="T30" fmla="*/ 579 w 991"/>
                  <a:gd name="T31" fmla="*/ 547 h 1211"/>
                  <a:gd name="T32" fmla="*/ 318 w 991"/>
                  <a:gd name="T33" fmla="*/ 774 h 1211"/>
                  <a:gd name="T34" fmla="*/ 231 w 991"/>
                  <a:gd name="T35" fmla="*/ 774 h 1211"/>
                  <a:gd name="T36" fmla="*/ 167 w 991"/>
                  <a:gd name="T37" fmla="*/ 711 h 1211"/>
                  <a:gd name="T38" fmla="*/ 167 w 991"/>
                  <a:gd name="T39" fmla="*/ 568 h 1211"/>
                  <a:gd name="T40" fmla="*/ 235 w 991"/>
                  <a:gd name="T41" fmla="*/ 428 h 1211"/>
                  <a:gd name="T42" fmla="*/ 429 w 991"/>
                  <a:gd name="T43" fmla="*/ 235 h 1211"/>
                  <a:gd name="T44" fmla="*/ 626 w 991"/>
                  <a:gd name="T45" fmla="*/ 141 h 1211"/>
                  <a:gd name="T46" fmla="*/ 717 w 991"/>
                  <a:gd name="T47" fmla="*/ 141 h 1211"/>
                  <a:gd name="T48" fmla="*/ 834 w 991"/>
                  <a:gd name="T49" fmla="*/ 268 h 1211"/>
                  <a:gd name="T50" fmla="*/ 834 w 991"/>
                  <a:gd name="T51" fmla="*/ 424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211">
                    <a:moveTo>
                      <a:pt x="840" y="0"/>
                    </a:moveTo>
                    <a:cubicBezTo>
                      <a:pt x="544" y="0"/>
                      <a:pt x="544" y="0"/>
                      <a:pt x="544" y="0"/>
                    </a:cubicBezTo>
                    <a:cubicBezTo>
                      <a:pt x="502" y="0"/>
                      <a:pt x="398" y="44"/>
                      <a:pt x="335" y="107"/>
                    </a:cubicBezTo>
                    <a:cubicBezTo>
                      <a:pt x="86" y="357"/>
                      <a:pt x="86" y="357"/>
                      <a:pt x="86" y="357"/>
                    </a:cubicBezTo>
                    <a:cubicBezTo>
                      <a:pt x="21" y="421"/>
                      <a:pt x="0" y="510"/>
                      <a:pt x="0" y="565"/>
                    </a:cubicBezTo>
                    <a:cubicBezTo>
                      <a:pt x="0" y="1059"/>
                      <a:pt x="0" y="1059"/>
                      <a:pt x="0" y="1059"/>
                    </a:cubicBezTo>
                    <a:cubicBezTo>
                      <a:pt x="0" y="1143"/>
                      <a:pt x="69" y="1211"/>
                      <a:pt x="152" y="1211"/>
                    </a:cubicBezTo>
                    <a:cubicBezTo>
                      <a:pt x="168" y="1059"/>
                      <a:pt x="297" y="941"/>
                      <a:pt x="453" y="941"/>
                    </a:cubicBezTo>
                    <a:cubicBezTo>
                      <a:pt x="609" y="941"/>
                      <a:pt x="737" y="1059"/>
                      <a:pt x="753" y="1211"/>
                    </a:cubicBezTo>
                    <a:cubicBezTo>
                      <a:pt x="840" y="1211"/>
                      <a:pt x="840" y="1211"/>
                      <a:pt x="840" y="1211"/>
                    </a:cubicBezTo>
                    <a:cubicBezTo>
                      <a:pt x="923" y="1211"/>
                      <a:pt x="991" y="1143"/>
                      <a:pt x="991" y="1059"/>
                    </a:cubicBezTo>
                    <a:cubicBezTo>
                      <a:pt x="991" y="152"/>
                      <a:pt x="991" y="152"/>
                      <a:pt x="991" y="152"/>
                    </a:cubicBezTo>
                    <a:cubicBezTo>
                      <a:pt x="991" y="69"/>
                      <a:pt x="923" y="0"/>
                      <a:pt x="840" y="0"/>
                    </a:cubicBezTo>
                    <a:close/>
                    <a:moveTo>
                      <a:pt x="834" y="424"/>
                    </a:moveTo>
                    <a:cubicBezTo>
                      <a:pt x="834" y="506"/>
                      <a:pt x="805" y="547"/>
                      <a:pt x="743" y="547"/>
                    </a:cubicBezTo>
                    <a:cubicBezTo>
                      <a:pt x="683" y="547"/>
                      <a:pt x="597" y="547"/>
                      <a:pt x="579" y="547"/>
                    </a:cubicBezTo>
                    <a:cubicBezTo>
                      <a:pt x="435" y="547"/>
                      <a:pt x="442" y="774"/>
                      <a:pt x="318" y="774"/>
                    </a:cubicBezTo>
                    <a:cubicBezTo>
                      <a:pt x="231" y="774"/>
                      <a:pt x="231" y="774"/>
                      <a:pt x="231" y="774"/>
                    </a:cubicBezTo>
                    <a:cubicBezTo>
                      <a:pt x="185" y="774"/>
                      <a:pt x="167" y="760"/>
                      <a:pt x="167" y="711"/>
                    </a:cubicBezTo>
                    <a:cubicBezTo>
                      <a:pt x="167" y="661"/>
                      <a:pt x="167" y="568"/>
                      <a:pt x="167" y="568"/>
                    </a:cubicBezTo>
                    <a:cubicBezTo>
                      <a:pt x="167" y="529"/>
                      <a:pt x="184" y="479"/>
                      <a:pt x="235" y="428"/>
                    </a:cubicBezTo>
                    <a:cubicBezTo>
                      <a:pt x="340" y="323"/>
                      <a:pt x="357" y="306"/>
                      <a:pt x="429" y="235"/>
                    </a:cubicBezTo>
                    <a:cubicBezTo>
                      <a:pt x="512" y="151"/>
                      <a:pt x="543" y="141"/>
                      <a:pt x="626" y="141"/>
                    </a:cubicBezTo>
                    <a:cubicBezTo>
                      <a:pt x="717" y="141"/>
                      <a:pt x="717" y="141"/>
                      <a:pt x="717" y="141"/>
                    </a:cubicBezTo>
                    <a:cubicBezTo>
                      <a:pt x="799" y="141"/>
                      <a:pt x="834" y="181"/>
                      <a:pt x="834" y="268"/>
                    </a:cubicBezTo>
                    <a:lnTo>
                      <a:pt x="834" y="424"/>
                    </a:lnTo>
                    <a:close/>
                  </a:path>
                </a:pathLst>
              </a:cu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5" name="Oval 25"/>
              <p:cNvSpPr>
                <a:spLocks noChangeArrowheads="1"/>
              </p:cNvSpPr>
              <p:nvPr/>
            </p:nvSpPr>
            <p:spPr bwMode="auto">
              <a:xfrm>
                <a:off x="1939925" y="5295900"/>
                <a:ext cx="1466850" cy="1465263"/>
              </a:xfrm>
              <a:prstGeom prst="ellipse">
                <a:avLst/>
              </a:pr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6" name="Oval 26"/>
              <p:cNvSpPr>
                <a:spLocks noChangeArrowheads="1"/>
              </p:cNvSpPr>
              <p:nvPr/>
            </p:nvSpPr>
            <p:spPr bwMode="auto">
              <a:xfrm>
                <a:off x="8521700" y="5295900"/>
                <a:ext cx="1466850" cy="1465263"/>
              </a:xfrm>
              <a:prstGeom prst="ellipse">
                <a:avLst/>
              </a:pr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7" name="Freeform 27"/>
              <p:cNvSpPr>
                <a:spLocks/>
              </p:cNvSpPr>
              <p:nvPr/>
            </p:nvSpPr>
            <p:spPr bwMode="auto">
              <a:xfrm>
                <a:off x="5041900" y="5640388"/>
                <a:ext cx="1806575" cy="668338"/>
              </a:xfrm>
              <a:custGeom>
                <a:avLst/>
                <a:gdLst>
                  <a:gd name="T0" fmla="*/ 0 w 482"/>
                  <a:gd name="T1" fmla="*/ 0 h 178"/>
                  <a:gd name="T2" fmla="*/ 0 w 482"/>
                  <a:gd name="T3" fmla="*/ 141 h 178"/>
                  <a:gd name="T4" fmla="*/ 37 w 482"/>
                  <a:gd name="T5" fmla="*/ 178 h 178"/>
                  <a:gd name="T6" fmla="*/ 445 w 482"/>
                  <a:gd name="T7" fmla="*/ 178 h 178"/>
                  <a:gd name="T8" fmla="*/ 482 w 482"/>
                  <a:gd name="T9" fmla="*/ 141 h 178"/>
                  <a:gd name="T10" fmla="*/ 482 w 482"/>
                  <a:gd name="T11" fmla="*/ 0 h 178"/>
                  <a:gd name="T12" fmla="*/ 0 w 482"/>
                  <a:gd name="T13" fmla="*/ 0 h 178"/>
                </a:gdLst>
                <a:ahLst/>
                <a:cxnLst>
                  <a:cxn ang="0">
                    <a:pos x="T0" y="T1"/>
                  </a:cxn>
                  <a:cxn ang="0">
                    <a:pos x="T2" y="T3"/>
                  </a:cxn>
                  <a:cxn ang="0">
                    <a:pos x="T4" y="T5"/>
                  </a:cxn>
                  <a:cxn ang="0">
                    <a:pos x="T6" y="T7"/>
                  </a:cxn>
                  <a:cxn ang="0">
                    <a:pos x="T8" y="T9"/>
                  </a:cxn>
                  <a:cxn ang="0">
                    <a:pos x="T10" y="T11"/>
                  </a:cxn>
                  <a:cxn ang="0">
                    <a:pos x="T12" y="T13"/>
                  </a:cxn>
                </a:cxnLst>
                <a:rect l="0" t="0" r="r" b="b"/>
                <a:pathLst>
                  <a:path w="482" h="178">
                    <a:moveTo>
                      <a:pt x="0" y="0"/>
                    </a:moveTo>
                    <a:cubicBezTo>
                      <a:pt x="0" y="141"/>
                      <a:pt x="0" y="141"/>
                      <a:pt x="0" y="141"/>
                    </a:cubicBezTo>
                    <a:cubicBezTo>
                      <a:pt x="0" y="161"/>
                      <a:pt x="16" y="178"/>
                      <a:pt x="37" y="178"/>
                    </a:cubicBezTo>
                    <a:cubicBezTo>
                      <a:pt x="445" y="178"/>
                      <a:pt x="445" y="178"/>
                      <a:pt x="445" y="178"/>
                    </a:cubicBezTo>
                    <a:cubicBezTo>
                      <a:pt x="466" y="178"/>
                      <a:pt x="482" y="161"/>
                      <a:pt x="482" y="141"/>
                    </a:cubicBezTo>
                    <a:cubicBezTo>
                      <a:pt x="482" y="0"/>
                      <a:pt x="482" y="0"/>
                      <a:pt x="482" y="0"/>
                    </a:cubicBezTo>
                    <a:lnTo>
                      <a:pt x="0" y="0"/>
                    </a:lnTo>
                    <a:close/>
                  </a:path>
                </a:pathLst>
              </a:custGeom>
              <a:gradFill rotWithShape="1">
                <a:gsLst>
                  <a:gs pos="3000">
                    <a:schemeClr val="bg2"/>
                  </a:gs>
                  <a:gs pos="100000">
                    <a:schemeClr val="bg1">
                      <a:lumMod val="75000"/>
                    </a:schemeClr>
                  </a:gs>
                </a:gsLst>
                <a:lin ang="16200000" scaled="1"/>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nchor="ctr"/>
              <a:lstStyle/>
              <a:p>
                <a:pPr algn="ctr"/>
                <a:endParaRPr lang="en-US" kern="0" dirty="0">
                  <a:solidFill>
                    <a:srgbClr val="5F9632"/>
                  </a:solidFill>
                  <a:latin typeface="Arial"/>
                </a:endParaRPr>
              </a:p>
            </p:txBody>
          </p:sp>
          <p:sp>
            <p:nvSpPr>
              <p:cNvPr id="18" name="Freeform 28"/>
              <p:cNvSpPr>
                <a:spLocks noEditPoints="1"/>
              </p:cNvSpPr>
              <p:nvPr/>
            </p:nvSpPr>
            <p:spPr bwMode="auto">
              <a:xfrm>
                <a:off x="5041900" y="98425"/>
                <a:ext cx="6169025" cy="5407025"/>
              </a:xfrm>
              <a:custGeom>
                <a:avLst/>
                <a:gdLst>
                  <a:gd name="T0" fmla="*/ 1493 w 1645"/>
                  <a:gd name="T1" fmla="*/ 0 h 1442"/>
                  <a:gd name="T2" fmla="*/ 151 w 1645"/>
                  <a:gd name="T3" fmla="*/ 0 h 1442"/>
                  <a:gd name="T4" fmla="*/ 0 w 1645"/>
                  <a:gd name="T5" fmla="*/ 152 h 1442"/>
                  <a:gd name="T6" fmla="*/ 0 w 1645"/>
                  <a:gd name="T7" fmla="*/ 1414 h 1442"/>
                  <a:gd name="T8" fmla="*/ 870 w 1645"/>
                  <a:gd name="T9" fmla="*/ 1414 h 1442"/>
                  <a:gd name="T10" fmla="*/ 1124 w 1645"/>
                  <a:gd name="T11" fmla="*/ 1277 h 1442"/>
                  <a:gd name="T12" fmla="*/ 1394 w 1645"/>
                  <a:gd name="T13" fmla="*/ 1442 h 1442"/>
                  <a:gd name="T14" fmla="*/ 1493 w 1645"/>
                  <a:gd name="T15" fmla="*/ 1442 h 1442"/>
                  <a:gd name="T16" fmla="*/ 1645 w 1645"/>
                  <a:gd name="T17" fmla="*/ 1290 h 1442"/>
                  <a:gd name="T18" fmla="*/ 1645 w 1645"/>
                  <a:gd name="T19" fmla="*/ 152 h 1442"/>
                  <a:gd name="T20" fmla="*/ 1493 w 1645"/>
                  <a:gd name="T21" fmla="*/ 0 h 1442"/>
                  <a:gd name="T22" fmla="*/ 1397 w 1645"/>
                  <a:gd name="T23" fmla="*/ 1113 h 1442"/>
                  <a:gd name="T24" fmla="*/ 248 w 1645"/>
                  <a:gd name="T25" fmla="*/ 1113 h 1442"/>
                  <a:gd name="T26" fmla="*/ 182 w 1645"/>
                  <a:gd name="T27" fmla="*/ 1048 h 1442"/>
                  <a:gd name="T28" fmla="*/ 248 w 1645"/>
                  <a:gd name="T29" fmla="*/ 983 h 1442"/>
                  <a:gd name="T30" fmla="*/ 1397 w 1645"/>
                  <a:gd name="T31" fmla="*/ 983 h 1442"/>
                  <a:gd name="T32" fmla="*/ 1462 w 1645"/>
                  <a:gd name="T33" fmla="*/ 1048 h 1442"/>
                  <a:gd name="T34" fmla="*/ 1397 w 1645"/>
                  <a:gd name="T35" fmla="*/ 1113 h 1442"/>
                  <a:gd name="T36" fmla="*/ 1397 w 1645"/>
                  <a:gd name="T37" fmla="*/ 845 h 1442"/>
                  <a:gd name="T38" fmla="*/ 248 w 1645"/>
                  <a:gd name="T39" fmla="*/ 845 h 1442"/>
                  <a:gd name="T40" fmla="*/ 182 w 1645"/>
                  <a:gd name="T41" fmla="*/ 779 h 1442"/>
                  <a:gd name="T42" fmla="*/ 248 w 1645"/>
                  <a:gd name="T43" fmla="*/ 714 h 1442"/>
                  <a:gd name="T44" fmla="*/ 1397 w 1645"/>
                  <a:gd name="T45" fmla="*/ 714 h 1442"/>
                  <a:gd name="T46" fmla="*/ 1462 w 1645"/>
                  <a:gd name="T47" fmla="*/ 779 h 1442"/>
                  <a:gd name="T48" fmla="*/ 1397 w 1645"/>
                  <a:gd name="T49" fmla="*/ 845 h 1442"/>
                  <a:gd name="T50" fmla="*/ 1397 w 1645"/>
                  <a:gd name="T51" fmla="*/ 576 h 1442"/>
                  <a:gd name="T52" fmla="*/ 248 w 1645"/>
                  <a:gd name="T53" fmla="*/ 576 h 1442"/>
                  <a:gd name="T54" fmla="*/ 182 w 1645"/>
                  <a:gd name="T55" fmla="*/ 511 h 1442"/>
                  <a:gd name="T56" fmla="*/ 248 w 1645"/>
                  <a:gd name="T57" fmla="*/ 445 h 1442"/>
                  <a:gd name="T58" fmla="*/ 1397 w 1645"/>
                  <a:gd name="T59" fmla="*/ 445 h 1442"/>
                  <a:gd name="T60" fmla="*/ 1462 w 1645"/>
                  <a:gd name="T61" fmla="*/ 511 h 1442"/>
                  <a:gd name="T62" fmla="*/ 1397 w 1645"/>
                  <a:gd name="T63" fmla="*/ 576 h 1442"/>
                  <a:gd name="T64" fmla="*/ 1397 w 1645"/>
                  <a:gd name="T65" fmla="*/ 307 h 1442"/>
                  <a:gd name="T66" fmla="*/ 248 w 1645"/>
                  <a:gd name="T67" fmla="*/ 307 h 1442"/>
                  <a:gd name="T68" fmla="*/ 182 w 1645"/>
                  <a:gd name="T69" fmla="*/ 242 h 1442"/>
                  <a:gd name="T70" fmla="*/ 248 w 1645"/>
                  <a:gd name="T71" fmla="*/ 177 h 1442"/>
                  <a:gd name="T72" fmla="*/ 1397 w 1645"/>
                  <a:gd name="T73" fmla="*/ 177 h 1442"/>
                  <a:gd name="T74" fmla="*/ 1462 w 1645"/>
                  <a:gd name="T75" fmla="*/ 242 h 1442"/>
                  <a:gd name="T76" fmla="*/ 1397 w 1645"/>
                  <a:gd name="T77" fmla="*/ 30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5" h="1442">
                    <a:moveTo>
                      <a:pt x="1493" y="0"/>
                    </a:moveTo>
                    <a:cubicBezTo>
                      <a:pt x="151" y="0"/>
                      <a:pt x="151" y="0"/>
                      <a:pt x="151" y="0"/>
                    </a:cubicBezTo>
                    <a:cubicBezTo>
                      <a:pt x="68" y="0"/>
                      <a:pt x="0" y="69"/>
                      <a:pt x="0" y="152"/>
                    </a:cubicBezTo>
                    <a:cubicBezTo>
                      <a:pt x="0" y="1414"/>
                      <a:pt x="0" y="1414"/>
                      <a:pt x="0" y="1414"/>
                    </a:cubicBezTo>
                    <a:cubicBezTo>
                      <a:pt x="870" y="1414"/>
                      <a:pt x="870" y="1414"/>
                      <a:pt x="870" y="1414"/>
                    </a:cubicBezTo>
                    <a:cubicBezTo>
                      <a:pt x="925" y="1332"/>
                      <a:pt x="1018" y="1277"/>
                      <a:pt x="1124" y="1277"/>
                    </a:cubicBezTo>
                    <a:cubicBezTo>
                      <a:pt x="1241" y="1277"/>
                      <a:pt x="1343" y="1344"/>
                      <a:pt x="1394" y="1442"/>
                    </a:cubicBezTo>
                    <a:cubicBezTo>
                      <a:pt x="1493" y="1442"/>
                      <a:pt x="1493" y="1442"/>
                      <a:pt x="1493" y="1442"/>
                    </a:cubicBezTo>
                    <a:cubicBezTo>
                      <a:pt x="1576" y="1442"/>
                      <a:pt x="1645" y="1373"/>
                      <a:pt x="1645" y="1290"/>
                    </a:cubicBezTo>
                    <a:cubicBezTo>
                      <a:pt x="1645" y="152"/>
                      <a:pt x="1645" y="152"/>
                      <a:pt x="1645" y="152"/>
                    </a:cubicBezTo>
                    <a:cubicBezTo>
                      <a:pt x="1645" y="69"/>
                      <a:pt x="1576" y="0"/>
                      <a:pt x="1493" y="0"/>
                    </a:cubicBezTo>
                    <a:close/>
                    <a:moveTo>
                      <a:pt x="1397" y="1113"/>
                    </a:moveTo>
                    <a:cubicBezTo>
                      <a:pt x="248" y="1113"/>
                      <a:pt x="248" y="1113"/>
                      <a:pt x="248" y="1113"/>
                    </a:cubicBezTo>
                    <a:cubicBezTo>
                      <a:pt x="212" y="1113"/>
                      <a:pt x="182" y="1084"/>
                      <a:pt x="182" y="1048"/>
                    </a:cubicBezTo>
                    <a:cubicBezTo>
                      <a:pt x="182" y="1012"/>
                      <a:pt x="212" y="983"/>
                      <a:pt x="248" y="983"/>
                    </a:cubicBezTo>
                    <a:cubicBezTo>
                      <a:pt x="1397" y="983"/>
                      <a:pt x="1397" y="983"/>
                      <a:pt x="1397" y="983"/>
                    </a:cubicBezTo>
                    <a:cubicBezTo>
                      <a:pt x="1433" y="983"/>
                      <a:pt x="1462" y="1012"/>
                      <a:pt x="1462" y="1048"/>
                    </a:cubicBezTo>
                    <a:cubicBezTo>
                      <a:pt x="1462" y="1084"/>
                      <a:pt x="1433" y="1113"/>
                      <a:pt x="1397" y="1113"/>
                    </a:cubicBezTo>
                    <a:close/>
                    <a:moveTo>
                      <a:pt x="1397" y="845"/>
                    </a:moveTo>
                    <a:cubicBezTo>
                      <a:pt x="248" y="845"/>
                      <a:pt x="248" y="845"/>
                      <a:pt x="248" y="845"/>
                    </a:cubicBezTo>
                    <a:cubicBezTo>
                      <a:pt x="212" y="845"/>
                      <a:pt x="182" y="815"/>
                      <a:pt x="182" y="779"/>
                    </a:cubicBezTo>
                    <a:cubicBezTo>
                      <a:pt x="182" y="743"/>
                      <a:pt x="212" y="714"/>
                      <a:pt x="248" y="714"/>
                    </a:cubicBezTo>
                    <a:cubicBezTo>
                      <a:pt x="1397" y="714"/>
                      <a:pt x="1397" y="714"/>
                      <a:pt x="1397" y="714"/>
                    </a:cubicBezTo>
                    <a:cubicBezTo>
                      <a:pt x="1433" y="714"/>
                      <a:pt x="1462" y="743"/>
                      <a:pt x="1462" y="779"/>
                    </a:cubicBezTo>
                    <a:cubicBezTo>
                      <a:pt x="1462" y="815"/>
                      <a:pt x="1433" y="845"/>
                      <a:pt x="1397" y="845"/>
                    </a:cubicBezTo>
                    <a:close/>
                    <a:moveTo>
                      <a:pt x="1397" y="576"/>
                    </a:moveTo>
                    <a:cubicBezTo>
                      <a:pt x="248" y="576"/>
                      <a:pt x="248" y="576"/>
                      <a:pt x="248" y="576"/>
                    </a:cubicBezTo>
                    <a:cubicBezTo>
                      <a:pt x="212" y="576"/>
                      <a:pt x="182" y="547"/>
                      <a:pt x="182" y="511"/>
                    </a:cubicBezTo>
                    <a:cubicBezTo>
                      <a:pt x="182" y="475"/>
                      <a:pt x="212" y="445"/>
                      <a:pt x="248" y="445"/>
                    </a:cubicBezTo>
                    <a:cubicBezTo>
                      <a:pt x="1397" y="445"/>
                      <a:pt x="1397" y="445"/>
                      <a:pt x="1397" y="445"/>
                    </a:cubicBezTo>
                    <a:cubicBezTo>
                      <a:pt x="1433" y="445"/>
                      <a:pt x="1462" y="475"/>
                      <a:pt x="1462" y="511"/>
                    </a:cubicBezTo>
                    <a:cubicBezTo>
                      <a:pt x="1462" y="547"/>
                      <a:pt x="1433" y="576"/>
                      <a:pt x="1397" y="576"/>
                    </a:cubicBezTo>
                    <a:close/>
                    <a:moveTo>
                      <a:pt x="1397" y="307"/>
                    </a:moveTo>
                    <a:cubicBezTo>
                      <a:pt x="248" y="307"/>
                      <a:pt x="248" y="307"/>
                      <a:pt x="248" y="307"/>
                    </a:cubicBezTo>
                    <a:cubicBezTo>
                      <a:pt x="212" y="307"/>
                      <a:pt x="182" y="278"/>
                      <a:pt x="182" y="242"/>
                    </a:cubicBezTo>
                    <a:cubicBezTo>
                      <a:pt x="182" y="206"/>
                      <a:pt x="212" y="177"/>
                      <a:pt x="248" y="177"/>
                    </a:cubicBezTo>
                    <a:cubicBezTo>
                      <a:pt x="1397" y="177"/>
                      <a:pt x="1397" y="177"/>
                      <a:pt x="1397" y="177"/>
                    </a:cubicBezTo>
                    <a:cubicBezTo>
                      <a:pt x="1433" y="177"/>
                      <a:pt x="1462" y="206"/>
                      <a:pt x="1462" y="242"/>
                    </a:cubicBezTo>
                    <a:cubicBezTo>
                      <a:pt x="1462" y="278"/>
                      <a:pt x="1433" y="307"/>
                      <a:pt x="1397" y="307"/>
                    </a:cubicBezTo>
                    <a:close/>
                  </a:path>
                </a:pathLst>
              </a:custGeom>
              <a:gradFill flip="none" rotWithShape="1">
                <a:gsLst>
                  <a:gs pos="0">
                    <a:srgbClr val="74B230"/>
                  </a:gs>
                  <a:gs pos="98000">
                    <a:srgbClr val="538022"/>
                  </a:gs>
                </a:gsLst>
                <a:lin ang="5400000" scaled="1"/>
                <a:tileRect/>
              </a:gradFill>
              <a:ln w="9525" cap="flat" cmpd="sng" algn="ctr">
                <a:noFill/>
                <a:prstDash val="solid"/>
                <a:headEnd type="none" w="med" len="med"/>
                <a:tailEnd type="none" w="med" len="med"/>
              </a:ln>
              <a:effectLst>
                <a:outerShdw blurRad="40000" dist="20000" dir="5400000" rotWithShape="0">
                  <a:srgbClr val="000000">
                    <a:alpha val="38000"/>
                  </a:srgbClr>
                </a:outerShdw>
              </a:effectLst>
            </p:spPr>
            <p:txBody>
              <a:bodyPr/>
              <a:lstStyle/>
              <a:p>
                <a:endParaRPr lang="en-US" kern="0" dirty="0">
                  <a:solidFill>
                    <a:srgbClr val="5F9632"/>
                  </a:solidFill>
                  <a:latin typeface="Arial"/>
                </a:endParaRPr>
              </a:p>
            </p:txBody>
          </p:sp>
        </p:grpSp>
      </p:grpSp>
      <p:sp>
        <p:nvSpPr>
          <p:cNvPr id="29" name="TextBox 28"/>
          <p:cNvSpPr txBox="1"/>
          <p:nvPr/>
        </p:nvSpPr>
        <p:spPr>
          <a:xfrm>
            <a:off x="5228196" y="3559873"/>
            <a:ext cx="2011680" cy="546989"/>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1200" kern="0" dirty="0">
                <a:solidFill>
                  <a:srgbClr val="FFFFFF"/>
                </a:solidFill>
                <a:latin typeface="Segoe UI"/>
              </a:rPr>
              <a:t>Thin, Reduced</a:t>
            </a:r>
            <a:br>
              <a:rPr lang="en-US" sz="1200" kern="0" dirty="0">
                <a:solidFill>
                  <a:srgbClr val="FFFFFF"/>
                </a:solidFill>
                <a:latin typeface="Segoe UI"/>
              </a:rPr>
            </a:br>
            <a:r>
              <a:rPr lang="en-US" sz="1200" kern="0" dirty="0">
                <a:solidFill>
                  <a:srgbClr val="FFFFFF"/>
                </a:solidFill>
                <a:latin typeface="Segoe UI"/>
              </a:rPr>
              <a:t>Snapshots</a:t>
            </a:r>
          </a:p>
        </p:txBody>
      </p:sp>
      <p:sp>
        <p:nvSpPr>
          <p:cNvPr id="30" name="TextBox 29"/>
          <p:cNvSpPr txBox="1"/>
          <p:nvPr/>
        </p:nvSpPr>
        <p:spPr>
          <a:xfrm>
            <a:off x="7442795" y="3559874"/>
            <a:ext cx="2011680" cy="540477"/>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1200" kern="0" dirty="0">
                <a:solidFill>
                  <a:srgbClr val="FFFFFF"/>
                </a:solidFill>
                <a:latin typeface="Segoe UI"/>
              </a:rPr>
              <a:t>Cloud Snapshots</a:t>
            </a:r>
          </a:p>
        </p:txBody>
      </p:sp>
      <p:sp>
        <p:nvSpPr>
          <p:cNvPr id="31" name="TextBox 30"/>
          <p:cNvSpPr txBox="1"/>
          <p:nvPr/>
        </p:nvSpPr>
        <p:spPr>
          <a:xfrm>
            <a:off x="9643859" y="3553362"/>
            <a:ext cx="2011680" cy="546989"/>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1200" kern="0" dirty="0">
                <a:solidFill>
                  <a:srgbClr val="FFFFFF"/>
                </a:solidFill>
                <a:latin typeface="Segoe UI"/>
              </a:rPr>
              <a:t>Recover </a:t>
            </a:r>
            <a:r>
              <a:rPr lang="en-US" sz="1200" kern="0" dirty="0" smtClean="0">
                <a:solidFill>
                  <a:srgbClr val="FFFFFF"/>
                </a:solidFill>
                <a:latin typeface="Segoe UI"/>
              </a:rPr>
              <a:t>from </a:t>
            </a:r>
            <a:r>
              <a:rPr lang="en-US" sz="1200" kern="0" dirty="0">
                <a:solidFill>
                  <a:srgbClr val="FFFFFF"/>
                </a:solidFill>
                <a:latin typeface="Segoe UI"/>
              </a:rPr>
              <a:t>Cloud </a:t>
            </a:r>
            <a:br>
              <a:rPr lang="en-US" sz="1200" kern="0" dirty="0">
                <a:solidFill>
                  <a:srgbClr val="FFFFFF"/>
                </a:solidFill>
                <a:latin typeface="Segoe UI"/>
              </a:rPr>
            </a:br>
            <a:r>
              <a:rPr lang="en-US" sz="1200" kern="0" dirty="0" smtClean="0">
                <a:solidFill>
                  <a:srgbClr val="FFFFFF"/>
                </a:solidFill>
                <a:latin typeface="Segoe UI"/>
              </a:rPr>
              <a:t>to </a:t>
            </a:r>
            <a:r>
              <a:rPr lang="en-US" sz="1200" kern="0" dirty="0">
                <a:solidFill>
                  <a:srgbClr val="FFFFFF"/>
                </a:solidFill>
                <a:latin typeface="Segoe UI"/>
              </a:rPr>
              <a:t>any DC</a:t>
            </a:r>
          </a:p>
        </p:txBody>
      </p:sp>
      <p:sp>
        <p:nvSpPr>
          <p:cNvPr id="32" name="TextBox 31"/>
          <p:cNvSpPr txBox="1"/>
          <p:nvPr/>
        </p:nvSpPr>
        <p:spPr>
          <a:xfrm>
            <a:off x="2941302" y="3559873"/>
            <a:ext cx="2011680" cy="546989"/>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1200" kern="0" dirty="0">
                <a:solidFill>
                  <a:srgbClr val="FFFFFF"/>
                </a:solidFill>
                <a:latin typeface="Segoe UI"/>
              </a:rPr>
              <a:t>Automated </a:t>
            </a:r>
            <a:br>
              <a:rPr lang="en-US" sz="1200" kern="0" dirty="0">
                <a:solidFill>
                  <a:srgbClr val="FFFFFF"/>
                </a:solidFill>
                <a:latin typeface="Segoe UI"/>
              </a:rPr>
            </a:br>
            <a:r>
              <a:rPr lang="en-US" sz="1200" kern="0" dirty="0">
                <a:solidFill>
                  <a:srgbClr val="FFFFFF"/>
                </a:solidFill>
                <a:latin typeface="Segoe UI"/>
              </a:rPr>
              <a:t>Cloud-as-a-Tier</a:t>
            </a:r>
          </a:p>
        </p:txBody>
      </p:sp>
      <p:sp>
        <p:nvSpPr>
          <p:cNvPr id="34" name="TextBox 33"/>
          <p:cNvSpPr txBox="1"/>
          <p:nvPr/>
        </p:nvSpPr>
        <p:spPr>
          <a:xfrm>
            <a:off x="714298" y="3559873"/>
            <a:ext cx="2011680" cy="546989"/>
          </a:xfrm>
          <a:prstGeom prst="rect">
            <a:avLst/>
          </a:prstGeom>
          <a:solidFill>
            <a:schemeClr val="accent1"/>
          </a:solidFill>
          <a:ln w="9525" cap="flat" cmpd="sng" algn="ctr">
            <a:solidFill>
              <a:schemeClr val="accent1">
                <a:lumMod val="40000"/>
                <a:lumOff val="60000"/>
              </a:schemeClr>
            </a:solidFill>
            <a:prstDash val="solid"/>
          </a:ln>
          <a:effectLst>
            <a:outerShdw blurRad="40000" dist="23000" dir="5400000" rotWithShape="0">
              <a:srgbClr val="000000">
                <a:alpha val="35000"/>
              </a:srgbClr>
            </a:outerShdw>
          </a:effectLst>
        </p:spPr>
        <p:txBody>
          <a:bodyPr lIns="93269" tIns="46634" rIns="93269" bIns="46634" anchor="ctr"/>
          <a:lstStyle>
            <a:defPPr>
              <a:defRPr lang="en-US"/>
            </a:defPPr>
            <a:lvl1pPr algn="ctr">
              <a:defRPr sz="1000">
                <a:solidFill>
                  <a:schemeClr val="accent4">
                    <a:lumMod val="7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88">
              <a:defRPr/>
            </a:pPr>
            <a:r>
              <a:rPr lang="en-US" sz="1200" kern="0" dirty="0">
                <a:solidFill>
                  <a:srgbClr val="FFFFFF"/>
                </a:solidFill>
                <a:latin typeface="Segoe UI"/>
              </a:rPr>
              <a:t>Cloud-integrated </a:t>
            </a:r>
            <a:br>
              <a:rPr lang="en-US" sz="1200" kern="0" dirty="0">
                <a:solidFill>
                  <a:srgbClr val="FFFFFF"/>
                </a:solidFill>
                <a:latin typeface="Segoe UI"/>
              </a:rPr>
            </a:br>
            <a:r>
              <a:rPr lang="en-US" sz="1200" kern="0" dirty="0">
                <a:solidFill>
                  <a:srgbClr val="FFFFFF"/>
                </a:solidFill>
                <a:latin typeface="Segoe UI"/>
              </a:rPr>
              <a:t>SAN Storage</a:t>
            </a:r>
          </a:p>
        </p:txBody>
      </p:sp>
      <p:sp>
        <p:nvSpPr>
          <p:cNvPr id="35" name="Rectangle 34"/>
          <p:cNvSpPr/>
          <p:nvPr/>
        </p:nvSpPr>
        <p:spPr>
          <a:xfrm>
            <a:off x="615267" y="1300127"/>
            <a:ext cx="11074240" cy="2054428"/>
          </a:xfrm>
          <a:prstGeom prst="rect">
            <a:avLst/>
          </a:prstGeom>
          <a:solidFill>
            <a:srgbClr val="FFFFFF"/>
          </a:solidFill>
          <a:ln w="9525" cap="flat" cmpd="sng" algn="ctr">
            <a:solidFill>
              <a:srgbClr val="5A5A5A">
                <a:lumMod val="75000"/>
              </a:srgbClr>
            </a:solid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3269" tIns="46634" rIns="93269" bIns="46634" anchor="ctr"/>
          <a:lstStyle/>
          <a:p>
            <a:pPr algn="ctr" defTabSz="932688">
              <a:defRPr/>
            </a:pPr>
            <a:endParaRPr lang="en-US" kern="0" dirty="0">
              <a:solidFill>
                <a:srgbClr val="A2C02F"/>
              </a:solidFill>
              <a:latin typeface="Arial"/>
            </a:endParaRPr>
          </a:p>
        </p:txBody>
      </p:sp>
      <p:sp>
        <p:nvSpPr>
          <p:cNvPr id="36" name="TextBox 35"/>
          <p:cNvSpPr txBox="1"/>
          <p:nvPr/>
        </p:nvSpPr>
        <p:spPr>
          <a:xfrm>
            <a:off x="2776408" y="1473342"/>
            <a:ext cx="7109708" cy="470856"/>
          </a:xfrm>
          <a:prstGeom prst="rect">
            <a:avLst/>
          </a:prstGeom>
          <a:noFill/>
        </p:spPr>
        <p:txBody>
          <a:bodyPr wrap="square" lIns="93269" tIns="46634" rIns="93269" bIns="46634">
            <a:spAutoFit/>
          </a:bodyPr>
          <a:lstStyle/>
          <a:p>
            <a:pPr algn="ctr" defTabSz="932688">
              <a:defRPr/>
            </a:pPr>
            <a:r>
              <a:rPr lang="en-US" sz="2400" b="1" kern="0" dirty="0">
                <a:solidFill>
                  <a:srgbClr val="74B230"/>
                </a:solidFill>
                <a:latin typeface="Segoe UI"/>
              </a:rPr>
              <a:t>Azure + StorSimple = 60–80% Lower TCO</a:t>
            </a:r>
            <a:endParaRPr lang="en-US" sz="2000" b="1" kern="0" dirty="0">
              <a:solidFill>
                <a:srgbClr val="74B230"/>
              </a:solidFill>
              <a:latin typeface="Segoe UI"/>
            </a:endParaRPr>
          </a:p>
        </p:txBody>
      </p:sp>
      <p:grpSp>
        <p:nvGrpSpPr>
          <p:cNvPr id="37" name="Group 36"/>
          <p:cNvGrpSpPr/>
          <p:nvPr/>
        </p:nvGrpSpPr>
        <p:grpSpPr>
          <a:xfrm>
            <a:off x="5606353" y="2052752"/>
            <a:ext cx="1572307" cy="1165251"/>
            <a:chOff x="5496143" y="1541806"/>
            <a:chExt cx="1541399" cy="1142507"/>
          </a:xfrm>
        </p:grpSpPr>
        <p:pic>
          <p:nvPicPr>
            <p:cNvPr id="38" name="Picture 102" descr="Cloud-Lrg.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496143" y="1541806"/>
              <a:ext cx="1541399" cy="114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roup 38"/>
            <p:cNvGrpSpPr/>
            <p:nvPr/>
          </p:nvGrpSpPr>
          <p:grpSpPr>
            <a:xfrm>
              <a:off x="5766048" y="1734547"/>
              <a:ext cx="920299" cy="783784"/>
              <a:chOff x="5967818" y="1681470"/>
              <a:chExt cx="672823" cy="573018"/>
            </a:xfrm>
          </p:grpSpPr>
          <p:pic>
            <p:nvPicPr>
              <p:cNvPr id="40" name="Picture 103" descr="CloudStorageService-Grp-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67818" y="1681470"/>
                <a:ext cx="420275" cy="39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4" descr="CloudStorageService-Grp-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220366" y="1857195"/>
                <a:ext cx="420275" cy="39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42" name="Picture 41" descr="StorSimple-Applianc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02941" y="2373404"/>
            <a:ext cx="919987" cy="761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407938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childTnLst>
                                </p:cTn>
                              </p:par>
                            </p:childTnLst>
                          </p:cTn>
                        </p:par>
                        <p:par>
                          <p:cTn id="34" fill="hold">
                            <p:stCondLst>
                              <p:cond delay="5500"/>
                            </p:stCondLst>
                            <p:childTnLst>
                              <p:par>
                                <p:cTn id="35" presetID="10"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childTnLst>
                                </p:cTn>
                              </p:par>
                            </p:childTnLst>
                          </p:cTn>
                        </p:par>
                        <p:par>
                          <p:cTn id="38" fill="hold">
                            <p:stCondLst>
                              <p:cond delay="6500"/>
                            </p:stCondLst>
                            <p:childTnLst>
                              <p:par>
                                <p:cTn id="39" presetID="10" presetClass="entr" presetSubtype="0"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4" grpId="0" animBg="1"/>
      <p:bldP spid="35" grpId="0" animBg="1"/>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144462"/>
            <a:ext cx="11889564" cy="917575"/>
          </a:xfrm>
        </p:spPr>
        <p:txBody>
          <a:bodyPr/>
          <a:lstStyle/>
          <a:p>
            <a:r>
              <a:rPr lang="en-US" sz="4800" dirty="0"/>
              <a:t>StorSimple Solution Overview</a:t>
            </a:r>
            <a:r>
              <a:rPr lang="en-US" dirty="0" smtClean="0"/>
              <a:t/>
            </a:r>
            <a:br>
              <a:rPr lang="en-US" dirty="0" smtClean="0"/>
            </a:br>
            <a:r>
              <a:rPr lang="en-US" sz="2400" dirty="0">
                <a:gradFill>
                  <a:gsLst>
                    <a:gs pos="1250">
                      <a:schemeClr val="tx2"/>
                    </a:gs>
                    <a:gs pos="99000">
                      <a:schemeClr val="tx2"/>
                    </a:gs>
                  </a:gsLst>
                  <a:lin ang="5400000" scaled="0"/>
                </a:gradFill>
              </a:rPr>
              <a:t>Connects Windows Servers to Azure Storage in minutes with no application modification</a:t>
            </a:r>
          </a:p>
        </p:txBody>
      </p:sp>
      <p:sp>
        <p:nvSpPr>
          <p:cNvPr id="67" name="Rectangle 66"/>
          <p:cNvSpPr/>
          <p:nvPr/>
        </p:nvSpPr>
        <p:spPr bwMode="auto">
          <a:xfrm>
            <a:off x="553722" y="1762749"/>
            <a:ext cx="3578663" cy="931984"/>
          </a:xfrm>
          <a:prstGeom prst="rect">
            <a:avLst/>
          </a:prstGeom>
          <a:gradFill flip="none" rotWithShape="1">
            <a:gsLst>
              <a:gs pos="0">
                <a:schemeClr val="accent1"/>
              </a:gs>
              <a:gs pos="100000">
                <a:srgbClr val="000000">
                  <a:lumMod val="85000"/>
                  <a:lumOff val="15000"/>
                  <a:alpha val="0"/>
                </a:srgbClr>
              </a:gs>
            </a:gsLst>
            <a:lin ang="0" scaled="1"/>
            <a:tileRect/>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68" name="Group 67"/>
          <p:cNvGrpSpPr/>
          <p:nvPr/>
        </p:nvGrpSpPr>
        <p:grpSpPr>
          <a:xfrm>
            <a:off x="2081512" y="1967915"/>
            <a:ext cx="1769882" cy="537938"/>
            <a:chOff x="6616582" y="1447800"/>
            <a:chExt cx="1327757" cy="429851"/>
          </a:xfrm>
        </p:grpSpPr>
        <p:pic>
          <p:nvPicPr>
            <p:cNvPr id="69" name="Picture 473" descr="Server-2"/>
            <p:cNvPicPr>
              <a:picLocks noChangeAspect="1" noChangeArrowheads="1"/>
            </p:cNvPicPr>
            <p:nvPr/>
          </p:nvPicPr>
          <p:blipFill>
            <a:blip r:embed="rId3">
              <a:grayscl/>
            </a:blip>
            <a:srcRect/>
            <a:stretch>
              <a:fillRect/>
            </a:stretch>
          </p:blipFill>
          <p:spPr bwMode="auto">
            <a:xfrm>
              <a:off x="7315628" y="1555263"/>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0" name="Picture 473" descr="Server-2"/>
            <p:cNvPicPr>
              <a:picLocks noChangeAspect="1" noChangeArrowheads="1"/>
            </p:cNvPicPr>
            <p:nvPr/>
          </p:nvPicPr>
          <p:blipFill>
            <a:blip r:embed="rId3">
              <a:grayscl/>
            </a:blip>
            <a:srcRect/>
            <a:stretch>
              <a:fillRect/>
            </a:stretch>
          </p:blipFill>
          <p:spPr bwMode="auto">
            <a:xfrm>
              <a:off x="7315629" y="1447801"/>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1" name="Picture 473" descr="Server-2"/>
            <p:cNvPicPr>
              <a:picLocks noChangeAspect="1" noChangeArrowheads="1"/>
            </p:cNvPicPr>
            <p:nvPr/>
          </p:nvPicPr>
          <p:blipFill>
            <a:blip r:embed="rId3">
              <a:grayscl/>
            </a:blip>
            <a:srcRect/>
            <a:stretch>
              <a:fillRect/>
            </a:stretch>
          </p:blipFill>
          <p:spPr bwMode="auto">
            <a:xfrm>
              <a:off x="7315629" y="1770188"/>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2" name="Picture 473" descr="Server-2"/>
            <p:cNvPicPr>
              <a:picLocks noChangeAspect="1" noChangeArrowheads="1"/>
            </p:cNvPicPr>
            <p:nvPr/>
          </p:nvPicPr>
          <p:blipFill>
            <a:blip r:embed="rId3">
              <a:grayscl/>
            </a:blip>
            <a:srcRect/>
            <a:stretch>
              <a:fillRect/>
            </a:stretch>
          </p:blipFill>
          <p:spPr bwMode="auto">
            <a:xfrm>
              <a:off x="7315630" y="1662726"/>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3" name="Picture 473" descr="Server-2"/>
            <p:cNvPicPr>
              <a:picLocks noChangeAspect="1" noChangeArrowheads="1"/>
            </p:cNvPicPr>
            <p:nvPr/>
          </p:nvPicPr>
          <p:blipFill>
            <a:blip r:embed="rId3">
              <a:grayscl/>
            </a:blip>
            <a:srcRect/>
            <a:stretch>
              <a:fillRect/>
            </a:stretch>
          </p:blipFill>
          <p:spPr bwMode="auto">
            <a:xfrm>
              <a:off x="6616582" y="1555262"/>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4" name="Picture 473" descr="Server-2"/>
            <p:cNvPicPr>
              <a:picLocks noChangeAspect="1" noChangeArrowheads="1"/>
            </p:cNvPicPr>
            <p:nvPr/>
          </p:nvPicPr>
          <p:blipFill>
            <a:blip r:embed="rId3">
              <a:grayscl/>
            </a:blip>
            <a:srcRect/>
            <a:stretch>
              <a:fillRect/>
            </a:stretch>
          </p:blipFill>
          <p:spPr bwMode="auto">
            <a:xfrm>
              <a:off x="6616583" y="1447800"/>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5" name="Picture 473" descr="Server-2"/>
            <p:cNvPicPr>
              <a:picLocks noChangeAspect="1" noChangeArrowheads="1"/>
            </p:cNvPicPr>
            <p:nvPr/>
          </p:nvPicPr>
          <p:blipFill>
            <a:blip r:embed="rId3">
              <a:grayscl/>
            </a:blip>
            <a:srcRect/>
            <a:stretch>
              <a:fillRect/>
            </a:stretch>
          </p:blipFill>
          <p:spPr bwMode="auto">
            <a:xfrm>
              <a:off x="6616583" y="1770187"/>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6" name="Picture 473" descr="Server-2"/>
            <p:cNvPicPr>
              <a:picLocks noChangeAspect="1" noChangeArrowheads="1"/>
            </p:cNvPicPr>
            <p:nvPr/>
          </p:nvPicPr>
          <p:blipFill>
            <a:blip r:embed="rId3">
              <a:grayscl/>
            </a:blip>
            <a:srcRect/>
            <a:stretch>
              <a:fillRect/>
            </a:stretch>
          </p:blipFill>
          <p:spPr bwMode="auto">
            <a:xfrm>
              <a:off x="6616584" y="1662725"/>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77" name="TextBox 76"/>
          <p:cNvSpPr txBox="1"/>
          <p:nvPr/>
        </p:nvSpPr>
        <p:spPr>
          <a:xfrm>
            <a:off x="650630" y="1848022"/>
            <a:ext cx="1759567" cy="73866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rPr>
              <a:t>Applications</a:t>
            </a:r>
            <a:br>
              <a:rPr kumimoji="0" lang="en-US" sz="1400" b="0" i="0" u="none" strike="noStrike" kern="0" cap="none" spc="0" normalizeH="0" baseline="0" noProof="0" dirty="0" smtClean="0">
                <a:ln>
                  <a:noFill/>
                </a:ln>
                <a:solidFill>
                  <a:srgbClr val="FFFFFF"/>
                </a:solidFill>
                <a:effectLst/>
                <a:uLnTx/>
                <a:uFillTx/>
              </a:rPr>
            </a:br>
            <a:r>
              <a:rPr kumimoji="0" lang="en-US" sz="1400" b="0" i="0" u="none" strike="noStrike" kern="0" cap="none" spc="0" normalizeH="0" baseline="0" noProof="0" dirty="0" smtClean="0">
                <a:ln>
                  <a:noFill/>
                </a:ln>
                <a:solidFill>
                  <a:srgbClr val="FFFFFF"/>
                </a:solidFill>
                <a:effectLst/>
                <a:uLnTx/>
                <a:uFillTx/>
              </a:rPr>
              <a:t>in Physical or</a:t>
            </a:r>
            <a:br>
              <a:rPr kumimoji="0" lang="en-US" sz="1400" b="0" i="0" u="none" strike="noStrike" kern="0" cap="none" spc="0" normalizeH="0" baseline="0" noProof="0" dirty="0" smtClean="0">
                <a:ln>
                  <a:noFill/>
                </a:ln>
                <a:solidFill>
                  <a:srgbClr val="FFFFFF"/>
                </a:solidFill>
                <a:effectLst/>
                <a:uLnTx/>
                <a:uFillTx/>
              </a:rPr>
            </a:br>
            <a:r>
              <a:rPr kumimoji="0" lang="en-US" sz="1400" b="0" i="0" u="none" strike="noStrike" kern="0" cap="none" spc="0" normalizeH="0" baseline="0" noProof="0" dirty="0" smtClean="0">
                <a:ln>
                  <a:noFill/>
                </a:ln>
                <a:solidFill>
                  <a:srgbClr val="FFFFFF"/>
                </a:solidFill>
                <a:effectLst/>
                <a:uLnTx/>
                <a:uFillTx/>
              </a:rPr>
              <a:t>Virtual Servers</a:t>
            </a:r>
            <a:endParaRPr kumimoji="0" lang="en-US" sz="1400" b="0" i="0" u="none" strike="noStrike" kern="0" cap="none" spc="0" normalizeH="0" baseline="0" noProof="0" dirty="0">
              <a:ln>
                <a:noFill/>
              </a:ln>
              <a:solidFill>
                <a:srgbClr val="FFFFFF"/>
              </a:solidFill>
              <a:effectLst/>
              <a:uLnTx/>
              <a:uFillTx/>
            </a:endParaRPr>
          </a:p>
        </p:txBody>
      </p:sp>
      <p:sp>
        <p:nvSpPr>
          <p:cNvPr id="78" name="Rectangle 77"/>
          <p:cNvSpPr/>
          <p:nvPr/>
        </p:nvSpPr>
        <p:spPr>
          <a:xfrm>
            <a:off x="6273725" y="4089854"/>
            <a:ext cx="5496531" cy="1954381"/>
          </a:xfrm>
          <a:prstGeom prst="rect">
            <a:avLst/>
          </a:prstGeom>
          <a:noFill/>
          <a:ln w="9525" cap="flat" cmpd="sng" algn="ctr">
            <a:noFill/>
            <a:prstDash val="solid"/>
          </a:ln>
          <a:effectLst/>
        </p:spPr>
        <p:txBody>
          <a:bodyPr wrap="square" rtlCol="0" anchor="t">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Segoe UI"/>
                <a:ea typeface="+mn-ea"/>
                <a:cs typeface="+mn-cs"/>
              </a:rPr>
              <a:t>Benefits</a:t>
            </a:r>
          </a:p>
          <a:p>
            <a:pPr marL="457200" marR="0" lvl="0" indent="-457200" defTabSz="914400" eaLnBrk="1" fontAlgn="auto" latinLnBrk="0" hangingPunct="1">
              <a:lnSpc>
                <a:spcPct val="90000"/>
              </a:lnSpc>
              <a:spcBef>
                <a:spcPts val="0"/>
              </a:spcBef>
              <a:spcAft>
                <a:spcPts val="1200"/>
              </a:spcAft>
              <a:buClr>
                <a:schemeClr val="tx2"/>
              </a:buClr>
              <a:buSzPct val="90000"/>
              <a:buFont typeface="+mj-lt"/>
              <a:buAutoNum type="arabicPeriod"/>
              <a:tabLst/>
              <a:defRPr/>
            </a:pPr>
            <a:r>
              <a:rPr kumimoji="0" lang="en-US" sz="2000" b="0" i="0" u="none" strike="noStrike" kern="0" cap="none" spc="-70" normalizeH="0" baseline="0" noProof="0" dirty="0" smtClean="0">
                <a:ln>
                  <a:noFill/>
                </a:ln>
                <a:solidFill>
                  <a:srgbClr val="FFFFFF">
                    <a:lumMod val="95000"/>
                  </a:srgbClr>
                </a:solidFill>
                <a:effectLst/>
                <a:uLnTx/>
                <a:uFillTx/>
                <a:latin typeface="Segoe UI"/>
                <a:ea typeface="+mn-ea"/>
                <a:cs typeface="+mn-cs"/>
              </a:rPr>
              <a:t>Fast on-ramp to the cloud</a:t>
            </a:r>
          </a:p>
          <a:p>
            <a:pPr marL="457200" marR="0" lvl="0" indent="-457200" defTabSz="914400" eaLnBrk="1" fontAlgn="auto" latinLnBrk="0" hangingPunct="1">
              <a:lnSpc>
                <a:spcPct val="90000"/>
              </a:lnSpc>
              <a:spcBef>
                <a:spcPts val="0"/>
              </a:spcBef>
              <a:spcAft>
                <a:spcPts val="1200"/>
              </a:spcAft>
              <a:buClr>
                <a:schemeClr val="tx2"/>
              </a:buClr>
              <a:buSzPct val="90000"/>
              <a:buFont typeface="+mj-lt"/>
              <a:buAutoNum type="arabicPeriod"/>
              <a:tabLst/>
              <a:defRPr/>
            </a:pPr>
            <a:r>
              <a:rPr kumimoji="0" lang="en-US" sz="2000" b="0" i="0" u="none" strike="noStrike" kern="0" cap="none" spc="-70" normalizeH="0" baseline="0" noProof="0" dirty="0" smtClean="0">
                <a:ln>
                  <a:noFill/>
                </a:ln>
                <a:solidFill>
                  <a:srgbClr val="FFFFFF">
                    <a:lumMod val="95000"/>
                  </a:srgbClr>
                </a:solidFill>
                <a:effectLst/>
                <a:uLnTx/>
                <a:uFillTx/>
                <a:latin typeface="Segoe UI"/>
                <a:ea typeface="+mn-ea"/>
                <a:cs typeface="+mn-cs"/>
              </a:rPr>
              <a:t>Seamlessly integrates cloud based archive</a:t>
            </a:r>
            <a:r>
              <a:rPr kumimoji="0" lang="en-US" sz="2000" b="0" i="0" u="none" strike="noStrike" kern="0" cap="none" spc="-70" normalizeH="0" baseline="0" noProof="0" dirty="0">
                <a:ln>
                  <a:noFill/>
                </a:ln>
                <a:solidFill>
                  <a:srgbClr val="FFFFFF">
                    <a:lumMod val="95000"/>
                  </a:srgbClr>
                </a:solidFill>
                <a:effectLst/>
                <a:uLnTx/>
                <a:uFillTx/>
                <a:latin typeface="Segoe UI"/>
                <a:ea typeface="+mn-ea"/>
                <a:cs typeface="+mn-cs"/>
              </a:rPr>
              <a:t>, backup, DR </a:t>
            </a:r>
            <a:r>
              <a:rPr kumimoji="0" lang="en-US" sz="2000" b="0" i="0" u="none" strike="noStrike" kern="0" cap="none" spc="-70" normalizeH="0" baseline="0" noProof="0" dirty="0" smtClean="0">
                <a:ln>
                  <a:noFill/>
                </a:ln>
                <a:solidFill>
                  <a:srgbClr val="FFFFFF">
                    <a:lumMod val="95000"/>
                  </a:srgbClr>
                </a:solidFill>
                <a:effectLst/>
                <a:uLnTx/>
                <a:uFillTx/>
                <a:latin typeface="Segoe UI"/>
                <a:ea typeface="+mn-ea"/>
                <a:cs typeface="+mn-cs"/>
              </a:rPr>
              <a:t>with primary storage</a:t>
            </a:r>
            <a:endParaRPr kumimoji="0" lang="en-US" sz="2000" b="0" i="0" u="none" strike="noStrike" kern="0" cap="none" spc="-70" normalizeH="0" baseline="0" noProof="0" dirty="0">
              <a:ln>
                <a:noFill/>
              </a:ln>
              <a:solidFill>
                <a:srgbClr val="FFFFFF">
                  <a:lumMod val="95000"/>
                </a:srgbClr>
              </a:solidFill>
              <a:effectLst/>
              <a:uLnTx/>
              <a:uFillTx/>
              <a:latin typeface="Segoe UI"/>
              <a:ea typeface="+mn-ea"/>
              <a:cs typeface="+mn-cs"/>
            </a:endParaRPr>
          </a:p>
          <a:p>
            <a:pPr marL="457200" marR="0" lvl="0" indent="-457200" defTabSz="914400" eaLnBrk="1" fontAlgn="auto" latinLnBrk="0" hangingPunct="1">
              <a:lnSpc>
                <a:spcPct val="90000"/>
              </a:lnSpc>
              <a:spcBef>
                <a:spcPts val="0"/>
              </a:spcBef>
              <a:spcAft>
                <a:spcPts val="1200"/>
              </a:spcAft>
              <a:buClr>
                <a:schemeClr val="tx2"/>
              </a:buClr>
              <a:buSzPct val="90000"/>
              <a:buFont typeface="+mj-lt"/>
              <a:buAutoNum type="arabicPeriod"/>
              <a:tabLst/>
              <a:defRPr/>
            </a:pPr>
            <a:r>
              <a:rPr kumimoji="0" lang="en-US" sz="2000" b="0" i="0" u="none" strike="noStrike" kern="0" cap="none" spc="-70" normalizeH="0" baseline="0" noProof="0" dirty="0" smtClean="0">
                <a:ln>
                  <a:noFill/>
                </a:ln>
                <a:solidFill>
                  <a:srgbClr val="FFFFFF">
                    <a:lumMod val="95000"/>
                  </a:srgbClr>
                </a:solidFill>
                <a:effectLst/>
                <a:uLnTx/>
                <a:uFillTx/>
                <a:latin typeface="Segoe UI"/>
                <a:ea typeface="+mn-ea"/>
                <a:cs typeface="+mn-cs"/>
              </a:rPr>
              <a:t>Reduce </a:t>
            </a:r>
            <a:r>
              <a:rPr kumimoji="0" lang="en-US" sz="2000" b="0" i="0" u="none" strike="noStrike" kern="0" cap="none" spc="-70" normalizeH="0" baseline="0" noProof="0" dirty="0">
                <a:ln>
                  <a:noFill/>
                </a:ln>
                <a:solidFill>
                  <a:srgbClr val="FFFFFF">
                    <a:lumMod val="95000"/>
                  </a:srgbClr>
                </a:solidFill>
                <a:effectLst/>
                <a:uLnTx/>
                <a:uFillTx/>
                <a:latin typeface="Segoe UI"/>
                <a:ea typeface="+mn-ea"/>
                <a:cs typeface="+mn-cs"/>
              </a:rPr>
              <a:t>enterprise storage TCO by 60-80</a:t>
            </a:r>
            <a:r>
              <a:rPr kumimoji="0" lang="en-US" sz="2000" b="0" i="0" u="none" strike="noStrike" kern="0" cap="none" spc="-70" normalizeH="0" baseline="0" noProof="0" dirty="0" smtClean="0">
                <a:ln>
                  <a:noFill/>
                </a:ln>
                <a:solidFill>
                  <a:srgbClr val="FFFFFF">
                    <a:lumMod val="95000"/>
                  </a:srgbClr>
                </a:solidFill>
                <a:effectLst/>
                <a:uLnTx/>
                <a:uFillTx/>
                <a:latin typeface="Segoe UI"/>
                <a:ea typeface="+mn-ea"/>
                <a:cs typeface="+mn-cs"/>
              </a:rPr>
              <a:t>%</a:t>
            </a:r>
          </a:p>
        </p:txBody>
      </p:sp>
      <p:pic>
        <p:nvPicPr>
          <p:cNvPr id="79" name="Picture 5" descr="C:\StorSimple\General\ImagesFonts\5010-Images\SimpleStor-5010-001-Edit-Edit-Ed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55" y="2936332"/>
            <a:ext cx="5183692" cy="197248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descr="Cloud-Lrg.png"/>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2152522" y="5050576"/>
            <a:ext cx="1728836" cy="1372092"/>
          </a:xfrm>
          <a:prstGeom prst="rect">
            <a:avLst/>
          </a:prstGeom>
        </p:spPr>
      </p:pic>
      <p:cxnSp>
        <p:nvCxnSpPr>
          <p:cNvPr id="81" name="Straight Arrow Connector 80"/>
          <p:cNvCxnSpPr/>
          <p:nvPr/>
        </p:nvCxnSpPr>
        <p:spPr bwMode="auto">
          <a:xfrm rot="16200000">
            <a:off x="2296135" y="2818940"/>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cxnSp>
        <p:nvCxnSpPr>
          <p:cNvPr id="82" name="Straight Arrow Connector 81"/>
          <p:cNvCxnSpPr/>
          <p:nvPr/>
        </p:nvCxnSpPr>
        <p:spPr bwMode="auto">
          <a:xfrm rot="16200000">
            <a:off x="3239843" y="2818940"/>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grpSp>
        <p:nvGrpSpPr>
          <p:cNvPr id="83" name="Group 82"/>
          <p:cNvGrpSpPr/>
          <p:nvPr/>
        </p:nvGrpSpPr>
        <p:grpSpPr>
          <a:xfrm>
            <a:off x="2823674" y="4483617"/>
            <a:ext cx="345831" cy="457200"/>
            <a:chOff x="2677135" y="4760684"/>
            <a:chExt cx="345831" cy="457200"/>
          </a:xfrm>
        </p:grpSpPr>
        <p:cxnSp>
          <p:nvCxnSpPr>
            <p:cNvPr id="84" name="Straight Arrow Connector 83"/>
            <p:cNvCxnSpPr/>
            <p:nvPr/>
          </p:nvCxnSpPr>
          <p:spPr bwMode="auto">
            <a:xfrm rot="16200000">
              <a:off x="2448535" y="4989284"/>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cxnSp>
          <p:nvCxnSpPr>
            <p:cNvPr id="85" name="Straight Arrow Connector 84"/>
            <p:cNvCxnSpPr/>
            <p:nvPr/>
          </p:nvCxnSpPr>
          <p:spPr bwMode="auto">
            <a:xfrm rot="16200000">
              <a:off x="2794366" y="4989284"/>
              <a:ext cx="457200" cy="0"/>
            </a:xfrm>
            <a:prstGeom prst="straightConnector1">
              <a:avLst/>
            </a:prstGeom>
            <a:noFill/>
            <a:ln w="38100" cap="flat" cmpd="sng" algn="ctr">
              <a:solidFill>
                <a:srgbClr val="FFFF00"/>
              </a:solidFill>
              <a:prstDash val="solid"/>
              <a:headEnd type="triangle" w="lg" len="med"/>
              <a:tailEnd type="triangle" w="lg" len="med"/>
            </a:ln>
            <a:effectLst>
              <a:outerShdw blurRad="40000" dist="20000" dir="5400000" rotWithShape="0">
                <a:srgbClr val="000000">
                  <a:alpha val="38000"/>
                </a:srgbClr>
              </a:outerShdw>
            </a:effectLst>
          </p:spPr>
        </p:cxnSp>
      </p:grpSp>
      <p:grpSp>
        <p:nvGrpSpPr>
          <p:cNvPr id="86" name="Group 85"/>
          <p:cNvGrpSpPr/>
          <p:nvPr/>
        </p:nvGrpSpPr>
        <p:grpSpPr>
          <a:xfrm>
            <a:off x="3833445" y="1744662"/>
            <a:ext cx="5539656" cy="1336937"/>
            <a:chOff x="3833445" y="1705199"/>
            <a:chExt cx="5539656" cy="1336937"/>
          </a:xfrm>
        </p:grpSpPr>
        <p:cxnSp>
          <p:nvCxnSpPr>
            <p:cNvPr id="87" name="Straight Connector 86"/>
            <p:cNvCxnSpPr/>
            <p:nvPr/>
          </p:nvCxnSpPr>
          <p:spPr>
            <a:xfrm flipH="1" flipV="1">
              <a:off x="3833445" y="2127733"/>
              <a:ext cx="2391509" cy="4"/>
            </a:xfrm>
            <a:prstGeom prst="line">
              <a:avLst/>
            </a:prstGeom>
            <a:noFill/>
            <a:ln w="9525" cap="flat" cmpd="sng" algn="ctr">
              <a:solidFill>
                <a:srgbClr val="FFFFFF"/>
              </a:solidFill>
              <a:prstDash val="solid"/>
              <a:headEnd type="none"/>
              <a:tailEnd type="oval"/>
            </a:ln>
            <a:effectLst/>
          </p:spPr>
        </p:cxnSp>
        <p:sp>
          <p:nvSpPr>
            <p:cNvPr id="88" name="Rounded Rectangle 87"/>
            <p:cNvSpPr/>
            <p:nvPr/>
          </p:nvSpPr>
          <p:spPr bwMode="auto">
            <a:xfrm>
              <a:off x="5943598" y="1705199"/>
              <a:ext cx="3429503" cy="1336937"/>
            </a:xfrm>
            <a:prstGeom prst="roundRect">
              <a:avLst>
                <a:gd name="adj" fmla="val 0"/>
              </a:avLst>
            </a:prstGeom>
            <a:solidFill>
              <a:srgbClr val="00AEEF"/>
            </a:solidFill>
            <a:ln w="9525" cap="flat" cmpd="sng" algn="ctr">
              <a:noFill/>
              <a:prstDash val="solid"/>
            </a:ln>
            <a:effectLst/>
          </p:spPr>
          <p:txBody>
            <a:bodyPr lIns="91429" tIns="45715" rIns="91429" bIns="91429" rtlCol="0" anchor="b" anchorCtr="0"/>
            <a:lstStyle/>
            <a:p>
              <a:pPr marL="0" marR="0" lvl="0" indent="0" defTabSz="1218798"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92D050">
                    <a:alpha val="99000"/>
                  </a:srgbClr>
                </a:solidFill>
                <a:effectLst/>
                <a:uLnTx/>
                <a:uFillTx/>
                <a:ea typeface="Segoe UI" pitchFamily="34" charset="0"/>
                <a:cs typeface="Segoe UI" pitchFamily="34" charset="0"/>
              </a:endParaRPr>
            </a:p>
          </p:txBody>
        </p:sp>
        <p:sp>
          <p:nvSpPr>
            <p:cNvPr id="89" name="Rectangle 88"/>
            <p:cNvSpPr/>
            <p:nvPr/>
          </p:nvSpPr>
          <p:spPr bwMode="auto">
            <a:xfrm>
              <a:off x="7923124" y="1731329"/>
              <a:ext cx="1419497" cy="613954"/>
            </a:xfrm>
            <a:prstGeom prst="rect">
              <a:avLst/>
            </a:prstGeom>
            <a:gradFill flip="none" rotWithShape="1">
              <a:gsLst>
                <a:gs pos="0">
                  <a:srgbClr val="FFFFFF">
                    <a:alpha val="70000"/>
                  </a:srgbClr>
                </a:gs>
                <a:gs pos="100000">
                  <a:srgbClr val="FFFFFF">
                    <a:alpha val="0"/>
                  </a:srgbClr>
                </a:gs>
              </a:gsLst>
              <a:path path="rect">
                <a:fillToRect l="100000" b="100000"/>
              </a:path>
              <a:tileRect t="-100000" r="-100000"/>
            </a:gradFill>
            <a:ln w="9525" cap="flat" cmpd="sng" algn="ctr">
              <a:noFill/>
              <a:prstDash val="solid"/>
              <a:headEnd type="none" w="med" len="med"/>
              <a:tailEnd type="none" w="med" len="med"/>
            </a:ln>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90" name="Group 155"/>
            <p:cNvGrpSpPr/>
            <p:nvPr/>
          </p:nvGrpSpPr>
          <p:grpSpPr>
            <a:xfrm>
              <a:off x="6040565" y="1788328"/>
              <a:ext cx="3235569" cy="1170679"/>
              <a:chOff x="7154035" y="1722318"/>
              <a:chExt cx="2364976" cy="1018124"/>
            </a:xfrm>
          </p:grpSpPr>
          <p:sp>
            <p:nvSpPr>
              <p:cNvPr id="91" name="Rectangle 90"/>
              <p:cNvSpPr/>
              <p:nvPr/>
            </p:nvSpPr>
            <p:spPr bwMode="auto">
              <a:xfrm>
                <a:off x="7154035" y="1722318"/>
                <a:ext cx="2364976" cy="1018124"/>
              </a:xfrm>
              <a:prstGeom prst="rect">
                <a:avLst/>
              </a:prstGeom>
              <a:solidFill>
                <a:srgbClr val="FFFFFF"/>
              </a:solidFill>
              <a:ln w="9525" cap="flat" cmpd="sng" algn="ctr">
                <a:noFill/>
                <a:prstDash val="solid"/>
                <a:headEnd type="none" w="med" len="med"/>
                <a:tailEnd type="none" w="med" len="med"/>
              </a:ln>
              <a:effectLst>
                <a:innerShdw blurRad="114300">
                  <a:prstClr val="black">
                    <a:alpha val="50000"/>
                  </a:prstClr>
                </a:innerShdw>
              </a:effectLst>
            </p:spPr>
            <p:txBody>
              <a:bodyPr vert="horz" wrap="square" lIns="91436" tIns="45718" rIns="91436" bIns="45718" numCol="1" rtlCol="0" anchor="ctr" anchorCtr="0" compatLnSpc="1">
                <a:prstTxWarp prst="textNoShape">
                  <a:avLst/>
                </a:prstTxWarp>
              </a:bodyPr>
              <a:lstStyle/>
              <a:p>
                <a:pPr marL="0" marR="0" lvl="0" indent="0" algn="ctr" defTabSz="914099"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grpSp>
            <p:nvGrpSpPr>
              <p:cNvPr id="92" name="Group 146"/>
              <p:cNvGrpSpPr/>
              <p:nvPr/>
            </p:nvGrpSpPr>
            <p:grpSpPr>
              <a:xfrm>
                <a:off x="7236604" y="1797474"/>
                <a:ext cx="2221903" cy="866978"/>
                <a:chOff x="1890406" y="1962559"/>
                <a:chExt cx="2997025" cy="1212977"/>
              </a:xfrm>
            </p:grpSpPr>
            <p:pic>
              <p:nvPicPr>
                <p:cNvPr id="93" name="Picture 3"/>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890406" y="1962559"/>
                  <a:ext cx="1402859" cy="704963"/>
                </a:xfrm>
                <a:prstGeom prst="rect">
                  <a:avLst/>
                </a:prstGeom>
                <a:noFill/>
                <a:ln w="3175">
                  <a:solidFill>
                    <a:srgbClr val="00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480" descr="Disk"/>
                <p:cNvPicPr>
                  <a:picLocks noChangeAspect="1" noChangeArrowheads="1"/>
                </p:cNvPicPr>
                <p:nvPr/>
              </p:nvPicPr>
              <p:blipFill>
                <a:blip r:embed="rId8" cstate="print">
                  <a:grayscl/>
                  <a:extLst>
                    <a:ext uri="{28A0092B-C50C-407E-A947-70E740481C1C}">
                      <a14:useLocalDpi xmlns:a14="http://schemas.microsoft.com/office/drawing/2010/main" val="0"/>
                    </a:ext>
                  </a:extLst>
                </a:blip>
                <a:srcRect/>
                <a:stretch>
                  <a:fillRect/>
                </a:stretch>
              </p:blipFill>
              <p:spPr bwMode="auto">
                <a:xfrm>
                  <a:off x="2296153" y="2786929"/>
                  <a:ext cx="501130" cy="38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TextBox 94"/>
                <p:cNvSpPr txBox="1"/>
                <p:nvPr/>
              </p:nvSpPr>
              <p:spPr>
                <a:xfrm>
                  <a:off x="1976013" y="2811577"/>
                  <a:ext cx="789648" cy="26161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prstClr val="black">
                          <a:lumMod val="65000"/>
                          <a:lumOff val="35000"/>
                        </a:prstClr>
                      </a:solidFill>
                      <a:effectLst/>
                      <a:uLnTx/>
                      <a:uFillTx/>
                    </a:rPr>
                    <a:t>F:</a:t>
                  </a:r>
                  <a:endParaRPr kumimoji="0" lang="en-US" sz="1100" b="0" i="0" u="none" strike="noStrike" kern="0" cap="none" spc="0" normalizeH="0" baseline="0" noProof="0" dirty="0">
                    <a:ln>
                      <a:noFill/>
                    </a:ln>
                    <a:solidFill>
                      <a:prstClr val="black">
                        <a:lumMod val="65000"/>
                        <a:lumOff val="35000"/>
                      </a:prstClr>
                    </a:solidFill>
                    <a:effectLst/>
                    <a:uLnTx/>
                    <a:uFillTx/>
                  </a:endParaRPr>
                </a:p>
              </p:txBody>
            </p:sp>
            <p:sp>
              <p:nvSpPr>
                <p:cNvPr id="96" name="TextBox 95"/>
                <p:cNvSpPr txBox="1"/>
                <p:nvPr/>
              </p:nvSpPr>
              <p:spPr>
                <a:xfrm>
                  <a:off x="2813925" y="2828779"/>
                  <a:ext cx="2073506" cy="318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prstClr val="black">
                          <a:lumMod val="65000"/>
                          <a:lumOff val="35000"/>
                        </a:prstClr>
                      </a:solidFill>
                      <a:effectLst/>
                      <a:uLnTx/>
                      <a:uFillTx/>
                    </a:rPr>
                    <a:t>StorSimple iSCSI Cloud Volume</a:t>
                  </a:r>
                  <a:endParaRPr kumimoji="0" lang="en-US" sz="1050" b="0" i="0" u="none" strike="noStrike" kern="0" cap="none" spc="0" normalizeH="0" baseline="0" noProof="0" dirty="0">
                    <a:ln>
                      <a:noFill/>
                    </a:ln>
                    <a:solidFill>
                      <a:prstClr val="black">
                        <a:lumMod val="65000"/>
                        <a:lumOff val="35000"/>
                      </a:prstClr>
                    </a:solidFill>
                    <a:effectLst/>
                    <a:uLnTx/>
                    <a:uFillTx/>
                  </a:endParaRPr>
                </a:p>
              </p:txBody>
            </p:sp>
          </p:grpSp>
        </p:grpSp>
      </p:grpSp>
      <p:pic>
        <p:nvPicPr>
          <p:cNvPr id="97" name="Picture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9269" y="5561754"/>
            <a:ext cx="1569536" cy="409587"/>
          </a:xfrm>
          <a:prstGeom prst="rect">
            <a:avLst/>
          </a:prstGeom>
        </p:spPr>
      </p:pic>
    </p:spTree>
    <p:extLst>
      <p:ext uri="{BB962C8B-B14F-4D97-AF65-F5344CB8AC3E}">
        <p14:creationId xmlns:p14="http://schemas.microsoft.com/office/powerpoint/2010/main" val="37985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StorSimple Demo</a:t>
            </a:r>
            <a:endParaRPr lang="en-US" dirty="0"/>
          </a:p>
        </p:txBody>
      </p:sp>
      <p:sp>
        <p:nvSpPr>
          <p:cNvPr id="5" name="Text Placeholder 4"/>
          <p:cNvSpPr>
            <a:spLocks noGrp="1"/>
          </p:cNvSpPr>
          <p:nvPr>
            <p:ph type="body" sz="quarter" idx="12"/>
          </p:nvPr>
        </p:nvSpPr>
        <p:spPr/>
        <p:txBody>
          <a:bodyPr/>
          <a:lstStyle/>
          <a:p>
            <a:r>
              <a:rPr lang="en-US" sz="4000" dirty="0" smtClean="0"/>
              <a:t>Jai Desai</a:t>
            </a:r>
            <a:endParaRPr lang="en-US" sz="4000" dirty="0"/>
          </a:p>
        </p:txBody>
      </p:sp>
    </p:spTree>
    <p:extLst>
      <p:ext uri="{BB962C8B-B14F-4D97-AF65-F5344CB8AC3E}">
        <p14:creationId xmlns:p14="http://schemas.microsoft.com/office/powerpoint/2010/main" val="11863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74639" y="144462"/>
            <a:ext cx="11889564" cy="917575"/>
          </a:xfrm>
        </p:spPr>
        <p:txBody>
          <a:bodyPr/>
          <a:lstStyle/>
          <a:p>
            <a:r>
              <a:rPr lang="en-US" dirty="0" smtClean="0"/>
              <a:t>StorSimple Demo</a:t>
            </a:r>
            <a:endParaRPr lang="en-US" dirty="0"/>
          </a:p>
        </p:txBody>
      </p:sp>
      <p:sp>
        <p:nvSpPr>
          <p:cNvPr id="3" name="Rounded Rectangle 2"/>
          <p:cNvSpPr/>
          <p:nvPr/>
        </p:nvSpPr>
        <p:spPr bwMode="auto">
          <a:xfrm flipV="1">
            <a:off x="1066525" y="2780509"/>
            <a:ext cx="3200400" cy="2012065"/>
          </a:xfrm>
          <a:prstGeom prst="roundRect">
            <a:avLst>
              <a:gd name="adj" fmla="val 0"/>
            </a:avLst>
          </a:prstGeom>
          <a:solidFill>
            <a:schemeClr val="accent1"/>
          </a:solidFill>
          <a:ln w="9525" cap="flat" cmpd="sng" algn="ctr">
            <a:noFill/>
            <a:prstDash val="solid"/>
          </a:ln>
          <a:effectLst/>
        </p:spPr>
        <p:txBody>
          <a:bodyPr lIns="91429" tIns="45715" rIns="91429" bIns="91429" rtlCol="0" anchor="b" anchorCtr="0"/>
          <a:lstStyle/>
          <a:p>
            <a:pPr defTabSz="1218798"/>
            <a:endParaRPr lang="en-US" sz="2000" dirty="0">
              <a:solidFill>
                <a:srgbClr val="92D050">
                  <a:alpha val="99000"/>
                </a:srgbClr>
              </a:solidFill>
              <a:ea typeface="Segoe UI" pitchFamily="34" charset="0"/>
              <a:cs typeface="Segoe UI" pitchFamily="34" charset="0"/>
            </a:endParaRPr>
          </a:p>
        </p:txBody>
      </p:sp>
      <p:sp>
        <p:nvSpPr>
          <p:cNvPr id="4" name="Rectangle 3"/>
          <p:cNvSpPr/>
          <p:nvPr/>
        </p:nvSpPr>
        <p:spPr>
          <a:xfrm>
            <a:off x="1066524" y="3917088"/>
            <a:ext cx="2970508" cy="824831"/>
          </a:xfrm>
          <a:prstGeom prst="rect">
            <a:avLst/>
          </a:prstGeom>
        </p:spPr>
        <p:txBody>
          <a:bodyPr wrap="square" lIns="182860" tIns="45715" rIns="91429" bIns="45715" anchor="b" anchorCtr="0">
            <a:spAutoFit/>
          </a:bodyPr>
          <a:lstStyle/>
          <a:p>
            <a:pPr defTabSz="914257">
              <a:lnSpc>
                <a:spcPct val="85000"/>
              </a:lnSpc>
              <a:defRPr/>
            </a:pPr>
            <a:r>
              <a:rPr lang="en-US" sz="2800" kern="0" spc="-70" dirty="0" smtClean="0">
                <a:solidFill>
                  <a:srgbClr val="F2F2F2"/>
                </a:solidFill>
                <a:latin typeface="Segoe UI Light" pitchFamily="34" charset="0"/>
                <a:ea typeface="Segoe UI" pitchFamily="34" charset="0"/>
                <a:cs typeface="Segoe UI" pitchFamily="34" charset="0"/>
              </a:rPr>
              <a:t>Five Minutes to</a:t>
            </a:r>
            <a:br>
              <a:rPr lang="en-US" sz="2800" kern="0" spc="-70" dirty="0" smtClean="0">
                <a:solidFill>
                  <a:srgbClr val="F2F2F2"/>
                </a:solidFill>
                <a:latin typeface="Segoe UI Light" pitchFamily="34" charset="0"/>
                <a:ea typeface="Segoe UI" pitchFamily="34" charset="0"/>
                <a:cs typeface="Segoe UI" pitchFamily="34" charset="0"/>
              </a:rPr>
            </a:br>
            <a:r>
              <a:rPr lang="en-US" sz="2800" kern="0" spc="-70" dirty="0" smtClean="0">
                <a:solidFill>
                  <a:srgbClr val="F2F2F2"/>
                </a:solidFill>
                <a:latin typeface="Segoe UI Light" pitchFamily="34" charset="0"/>
                <a:ea typeface="Segoe UI" pitchFamily="34" charset="0"/>
                <a:cs typeface="Segoe UI" pitchFamily="34" charset="0"/>
              </a:rPr>
              <a:t>Azure Storage</a:t>
            </a:r>
          </a:p>
        </p:txBody>
      </p:sp>
      <p:sp>
        <p:nvSpPr>
          <p:cNvPr id="5" name="Rounded Rectangle 4"/>
          <p:cNvSpPr/>
          <p:nvPr/>
        </p:nvSpPr>
        <p:spPr bwMode="auto">
          <a:xfrm flipV="1">
            <a:off x="4528621" y="2780509"/>
            <a:ext cx="3200400" cy="2012065"/>
          </a:xfrm>
          <a:prstGeom prst="roundRect">
            <a:avLst>
              <a:gd name="adj" fmla="val 0"/>
            </a:avLst>
          </a:prstGeom>
          <a:solidFill>
            <a:schemeClr val="accent2"/>
          </a:solidFill>
          <a:ln w="9525" cap="flat" cmpd="sng" algn="ctr">
            <a:noFill/>
            <a:prstDash val="solid"/>
          </a:ln>
          <a:effectLst/>
        </p:spPr>
        <p:txBody>
          <a:bodyPr lIns="91429" tIns="45715" rIns="91429" bIns="91429" rtlCol="0" anchor="b" anchorCtr="0"/>
          <a:lstStyle/>
          <a:p>
            <a:pPr defTabSz="1218798"/>
            <a:endParaRPr lang="en-US" sz="2000" dirty="0">
              <a:solidFill>
                <a:srgbClr val="FFFFFF">
                  <a:alpha val="99000"/>
                </a:srgbClr>
              </a:solidFill>
              <a:ea typeface="Segoe UI" pitchFamily="34" charset="0"/>
              <a:cs typeface="Segoe UI" pitchFamily="34" charset="0"/>
            </a:endParaRPr>
          </a:p>
        </p:txBody>
      </p:sp>
      <p:sp>
        <p:nvSpPr>
          <p:cNvPr id="6" name="TextBox 5"/>
          <p:cNvSpPr txBox="1"/>
          <p:nvPr/>
        </p:nvSpPr>
        <p:spPr>
          <a:xfrm>
            <a:off x="4528618" y="3917088"/>
            <a:ext cx="3018031" cy="824831"/>
          </a:xfrm>
          <a:prstGeom prst="rect">
            <a:avLst/>
          </a:prstGeom>
        </p:spPr>
        <p:txBody>
          <a:bodyPr wrap="square" lIns="182860" tIns="45715" rIns="91429" bIns="45715" anchor="b" anchorCtr="0">
            <a:spAutoFit/>
          </a:bodyPr>
          <a:lstStyle>
            <a:defPPr>
              <a:defRPr lang="en-US"/>
            </a:defPPr>
            <a:lvl1pPr defTabSz="914361">
              <a:defRPr kern="0">
                <a:gradFill>
                  <a:gsLst>
                    <a:gs pos="0">
                      <a:srgbClr val="FFFFFF"/>
                    </a:gs>
                    <a:gs pos="100000">
                      <a:srgbClr val="FFFFFF"/>
                    </a:gs>
                  </a:gsLst>
                  <a:lin ang="5400000" scaled="0"/>
                </a:gradFill>
                <a:latin typeface="Segoe UI Light" pitchFamily="34" charset="0"/>
              </a:defRPr>
            </a:lvl1pPr>
          </a:lstStyle>
          <a:p>
            <a:pPr defTabSz="914257">
              <a:lnSpc>
                <a:spcPct val="85000"/>
              </a:lnSpc>
              <a:defRPr/>
            </a:pPr>
            <a:r>
              <a:rPr lang="en-US" sz="2800" spc="-70" dirty="0" smtClean="0">
                <a:solidFill>
                  <a:srgbClr val="F2F2F2"/>
                </a:solidFill>
                <a:ea typeface="Segoe UI" pitchFamily="34" charset="0"/>
                <a:cs typeface="Segoe UI" pitchFamily="34" charset="0"/>
              </a:rPr>
              <a:t>Instant multi-TB</a:t>
            </a:r>
          </a:p>
          <a:p>
            <a:pPr defTabSz="914257">
              <a:lnSpc>
                <a:spcPct val="85000"/>
              </a:lnSpc>
              <a:defRPr/>
            </a:pPr>
            <a:r>
              <a:rPr lang="en-US" sz="2800" spc="-70" dirty="0" smtClean="0">
                <a:solidFill>
                  <a:srgbClr val="F2F2F2"/>
                </a:solidFill>
                <a:ea typeface="Segoe UI" pitchFamily="34" charset="0"/>
                <a:cs typeface="Segoe UI" pitchFamily="34" charset="0"/>
              </a:rPr>
              <a:t>Storage Volume</a:t>
            </a:r>
          </a:p>
        </p:txBody>
      </p:sp>
      <p:sp>
        <p:nvSpPr>
          <p:cNvPr id="7" name="Rounded Rectangle 6"/>
          <p:cNvSpPr/>
          <p:nvPr/>
        </p:nvSpPr>
        <p:spPr bwMode="auto">
          <a:xfrm flipV="1">
            <a:off x="8008990" y="2780509"/>
            <a:ext cx="3200400" cy="2012065"/>
          </a:xfrm>
          <a:prstGeom prst="roundRect">
            <a:avLst>
              <a:gd name="adj" fmla="val 0"/>
            </a:avLst>
          </a:prstGeom>
          <a:solidFill>
            <a:schemeClr val="accent3"/>
          </a:solidFill>
          <a:ln w="9525" cap="flat" cmpd="sng" algn="ctr">
            <a:noFill/>
            <a:prstDash val="solid"/>
          </a:ln>
          <a:effectLst/>
        </p:spPr>
        <p:txBody>
          <a:bodyPr lIns="91429" tIns="45715" rIns="91429" bIns="91429" rtlCol="0" anchor="b" anchorCtr="0"/>
          <a:lstStyle/>
          <a:p>
            <a:pPr defTabSz="1218798"/>
            <a:endParaRPr lang="en-US" sz="2000" dirty="0">
              <a:solidFill>
                <a:srgbClr val="FFFFFF">
                  <a:alpha val="99000"/>
                </a:srgbClr>
              </a:solidFill>
              <a:ea typeface="Segoe UI" pitchFamily="34" charset="0"/>
              <a:cs typeface="Segoe UI" pitchFamily="34" charset="0"/>
            </a:endParaRPr>
          </a:p>
        </p:txBody>
      </p:sp>
      <p:sp>
        <p:nvSpPr>
          <p:cNvPr id="8" name="TextBox 7"/>
          <p:cNvSpPr txBox="1"/>
          <p:nvPr/>
        </p:nvSpPr>
        <p:spPr>
          <a:xfrm>
            <a:off x="8008990" y="3550835"/>
            <a:ext cx="3171479" cy="1191085"/>
          </a:xfrm>
          <a:prstGeom prst="rect">
            <a:avLst/>
          </a:prstGeom>
        </p:spPr>
        <p:txBody>
          <a:bodyPr wrap="square" lIns="182860" tIns="45715" rIns="91429" bIns="45715" anchor="b" anchorCtr="0">
            <a:spAutoFit/>
          </a:bodyPr>
          <a:lstStyle>
            <a:defPPr>
              <a:defRPr lang="en-US"/>
            </a:defPPr>
            <a:lvl1pPr defTabSz="914361">
              <a:defRPr kern="0">
                <a:gradFill>
                  <a:gsLst>
                    <a:gs pos="0">
                      <a:srgbClr val="FFFFFF"/>
                    </a:gs>
                    <a:gs pos="100000">
                      <a:srgbClr val="FFFFFF"/>
                    </a:gs>
                  </a:gsLst>
                  <a:lin ang="5400000" scaled="0"/>
                </a:gradFill>
                <a:latin typeface="Segoe UI Light" pitchFamily="34" charset="0"/>
              </a:defRPr>
            </a:lvl1pPr>
          </a:lstStyle>
          <a:p>
            <a:pPr defTabSz="914257">
              <a:lnSpc>
                <a:spcPct val="85000"/>
              </a:lnSpc>
              <a:defRPr/>
            </a:pPr>
            <a:r>
              <a:rPr lang="en-US" sz="2800" spc="-70" dirty="0" smtClean="0">
                <a:solidFill>
                  <a:srgbClr val="F2F2F2"/>
                </a:solidFill>
                <a:ea typeface="Segoe UI" pitchFamily="34" charset="0"/>
                <a:cs typeface="Segoe UI" pitchFamily="34" charset="0"/>
              </a:rPr>
              <a:t>Cloud-based Backup/Restores</a:t>
            </a:r>
            <a:br>
              <a:rPr lang="en-US" sz="2800" spc="-70" dirty="0" smtClean="0">
                <a:solidFill>
                  <a:srgbClr val="F2F2F2"/>
                </a:solidFill>
                <a:ea typeface="Segoe UI" pitchFamily="34" charset="0"/>
                <a:cs typeface="Segoe UI" pitchFamily="34" charset="0"/>
              </a:rPr>
            </a:br>
            <a:r>
              <a:rPr lang="en-US" sz="2800" spc="-70" dirty="0" smtClean="0">
                <a:solidFill>
                  <a:srgbClr val="F2F2F2"/>
                </a:solidFill>
                <a:ea typeface="Segoe UI" pitchFamily="34" charset="0"/>
                <a:cs typeface="Segoe UI" pitchFamily="34" charset="0"/>
              </a:rPr>
              <a:t>&amp; Disaster Recovery</a:t>
            </a:r>
          </a:p>
        </p:txBody>
      </p:sp>
      <p:sp>
        <p:nvSpPr>
          <p:cNvPr id="9" name="Rectangle 8"/>
          <p:cNvSpPr/>
          <p:nvPr/>
        </p:nvSpPr>
        <p:spPr>
          <a:xfrm>
            <a:off x="1066524" y="2850849"/>
            <a:ext cx="609050" cy="720187"/>
          </a:xfrm>
          <a:prstGeom prst="rect">
            <a:avLst/>
          </a:prstGeom>
        </p:spPr>
        <p:txBody>
          <a:bodyPr wrap="square" lIns="182860" tIns="45715" rIns="91429" bIns="45715" anchor="b" anchorCtr="0">
            <a:spAutoFit/>
          </a:bodyPr>
          <a:lstStyle/>
          <a:p>
            <a:pPr defTabSz="914257">
              <a:lnSpc>
                <a:spcPct val="85000"/>
              </a:lnSpc>
              <a:defRPr/>
            </a:pPr>
            <a:r>
              <a:rPr lang="en-US" sz="4800" kern="0" spc="-70" dirty="0" smtClean="0">
                <a:solidFill>
                  <a:srgbClr val="F2F2F2"/>
                </a:solidFill>
                <a:latin typeface="Segoe UI Light" pitchFamily="34" charset="0"/>
                <a:ea typeface="Segoe UI" pitchFamily="34" charset="0"/>
                <a:cs typeface="Segoe UI" pitchFamily="34" charset="0"/>
              </a:rPr>
              <a:t>1</a:t>
            </a:r>
          </a:p>
        </p:txBody>
      </p:sp>
      <p:sp>
        <p:nvSpPr>
          <p:cNvPr id="10" name="Rectangle 9"/>
          <p:cNvSpPr/>
          <p:nvPr/>
        </p:nvSpPr>
        <p:spPr>
          <a:xfrm>
            <a:off x="8008990" y="2860190"/>
            <a:ext cx="609050" cy="720187"/>
          </a:xfrm>
          <a:prstGeom prst="rect">
            <a:avLst/>
          </a:prstGeom>
        </p:spPr>
        <p:txBody>
          <a:bodyPr wrap="square" lIns="182860" tIns="45715" rIns="91429" bIns="45715" anchor="b" anchorCtr="0">
            <a:spAutoFit/>
          </a:bodyPr>
          <a:lstStyle/>
          <a:p>
            <a:pPr defTabSz="914257">
              <a:lnSpc>
                <a:spcPct val="85000"/>
              </a:lnSpc>
              <a:defRPr/>
            </a:pPr>
            <a:r>
              <a:rPr lang="en-US" sz="4800" kern="0" spc="-70" dirty="0" smtClean="0">
                <a:solidFill>
                  <a:srgbClr val="F2F2F2"/>
                </a:solidFill>
                <a:latin typeface="Segoe UI Light" pitchFamily="34" charset="0"/>
                <a:ea typeface="Segoe UI" pitchFamily="34" charset="0"/>
                <a:cs typeface="Segoe UI" pitchFamily="34" charset="0"/>
              </a:rPr>
              <a:t>3</a:t>
            </a:r>
          </a:p>
        </p:txBody>
      </p:sp>
      <p:sp>
        <p:nvSpPr>
          <p:cNvPr id="11" name="Rectangle 10"/>
          <p:cNvSpPr/>
          <p:nvPr/>
        </p:nvSpPr>
        <p:spPr>
          <a:xfrm>
            <a:off x="4546894" y="2860190"/>
            <a:ext cx="609050" cy="720187"/>
          </a:xfrm>
          <a:prstGeom prst="rect">
            <a:avLst/>
          </a:prstGeom>
        </p:spPr>
        <p:txBody>
          <a:bodyPr wrap="square" lIns="182860" tIns="45715" rIns="91429" bIns="45715" anchor="b" anchorCtr="0">
            <a:spAutoFit/>
          </a:bodyPr>
          <a:lstStyle/>
          <a:p>
            <a:pPr defTabSz="914257">
              <a:lnSpc>
                <a:spcPct val="85000"/>
              </a:lnSpc>
              <a:defRPr/>
            </a:pPr>
            <a:r>
              <a:rPr lang="en-US" sz="4800" kern="0" spc="-70" dirty="0" smtClean="0">
                <a:solidFill>
                  <a:srgbClr val="F2F2F2"/>
                </a:solidFill>
                <a:latin typeface="Segoe UI Light" pitchFamily="34" charset="0"/>
                <a:ea typeface="Segoe UI" pitchFamily="34" charset="0"/>
                <a:cs typeface="Segoe UI" pitchFamily="34" charset="0"/>
              </a:rPr>
              <a:t>2</a:t>
            </a:r>
          </a:p>
        </p:txBody>
      </p:sp>
    </p:spTree>
    <p:extLst>
      <p:ext uri="{BB962C8B-B14F-4D97-AF65-F5344CB8AC3E}">
        <p14:creationId xmlns:p14="http://schemas.microsoft.com/office/powerpoint/2010/main" val="93452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503237" y="1277487"/>
            <a:ext cx="6705599" cy="5320225"/>
          </a:xfrm>
          <a:prstGeom prst="rect">
            <a:avLst/>
          </a:prstGeom>
        </p:spPr>
        <p:txBody>
          <a:bodyPr lIns="93269" tIns="46634" rIns="93269" bIns="46634"/>
          <a:lstStyle/>
          <a:p>
            <a:pPr marL="0" indent="0">
              <a:buNone/>
            </a:pPr>
            <a:r>
              <a:rPr lang="en-US" dirty="0" smtClean="0"/>
              <a:t>Integration</a:t>
            </a:r>
            <a:endParaRPr lang="en-US" dirty="0"/>
          </a:p>
          <a:p>
            <a:pPr lvl="1"/>
            <a:r>
              <a:rPr lang="en-US" dirty="0"/>
              <a:t>HTTP/REST API</a:t>
            </a:r>
          </a:p>
          <a:p>
            <a:pPr lvl="1"/>
            <a:r>
              <a:rPr lang="en-US" dirty="0"/>
              <a:t>Integration with existing backup applications &amp; processes</a:t>
            </a:r>
          </a:p>
          <a:p>
            <a:pPr marL="0" indent="0">
              <a:spcBef>
                <a:spcPts val="1800"/>
              </a:spcBef>
              <a:buNone/>
            </a:pPr>
            <a:r>
              <a:rPr lang="en-US" dirty="0"/>
              <a:t>Performance</a:t>
            </a:r>
          </a:p>
          <a:p>
            <a:pPr lvl="1"/>
            <a:r>
              <a:rPr lang="en-US" dirty="0"/>
              <a:t>WAN latency performance impact</a:t>
            </a:r>
          </a:p>
          <a:p>
            <a:pPr lvl="1"/>
            <a:r>
              <a:rPr lang="en-US" dirty="0"/>
              <a:t>WAN bandwidth costs</a:t>
            </a:r>
          </a:p>
          <a:p>
            <a:pPr lvl="1"/>
            <a:r>
              <a:rPr lang="en-US" dirty="0"/>
              <a:t>Traditional WAN optimization does not work with public clouds</a:t>
            </a:r>
          </a:p>
          <a:p>
            <a:pPr marL="0" indent="0">
              <a:spcBef>
                <a:spcPts val="1800"/>
              </a:spcBef>
              <a:buNone/>
            </a:pPr>
            <a:r>
              <a:rPr lang="en-US" dirty="0"/>
              <a:t>Security</a:t>
            </a:r>
          </a:p>
          <a:p>
            <a:pPr lvl="1"/>
            <a:r>
              <a:rPr lang="en-US" dirty="0"/>
              <a:t>Data security &amp; compliance </a:t>
            </a:r>
            <a:r>
              <a:rPr lang="en-US" dirty="0" smtClean="0"/>
              <a:t>risk</a:t>
            </a:r>
            <a:endParaRPr lang="en-US" sz="2000" dirty="0"/>
          </a:p>
        </p:txBody>
      </p:sp>
      <p:sp>
        <p:nvSpPr>
          <p:cNvPr id="2" name="Title 1"/>
          <p:cNvSpPr>
            <a:spLocks noGrp="1"/>
          </p:cNvSpPr>
          <p:nvPr>
            <p:ph type="title"/>
          </p:nvPr>
        </p:nvSpPr>
        <p:spPr>
          <a:xfrm>
            <a:off x="274639" y="85087"/>
            <a:ext cx="11889564" cy="917575"/>
          </a:xfrm>
        </p:spPr>
        <p:txBody>
          <a:bodyPr/>
          <a:lstStyle/>
          <a:p>
            <a:r>
              <a:rPr lang="en-US" sz="4800" dirty="0" smtClean="0"/>
              <a:t>Challenges </a:t>
            </a:r>
            <a:r>
              <a:rPr lang="en-US" sz="4800" dirty="0"/>
              <a:t>W</a:t>
            </a:r>
            <a:r>
              <a:rPr lang="en-US" sz="4800" dirty="0" smtClean="0"/>
              <a:t>ith Cloud Storage</a:t>
            </a:r>
            <a:endParaRPr lang="en-US" sz="4800" dirty="0"/>
          </a:p>
        </p:txBody>
      </p:sp>
      <p:grpSp>
        <p:nvGrpSpPr>
          <p:cNvPr id="12" name="Group 11"/>
          <p:cNvGrpSpPr/>
          <p:nvPr/>
        </p:nvGrpSpPr>
        <p:grpSpPr>
          <a:xfrm>
            <a:off x="9760947" y="1782876"/>
            <a:ext cx="1805842" cy="559966"/>
            <a:chOff x="6616582" y="1447800"/>
            <a:chExt cx="1327757" cy="429851"/>
          </a:xfrm>
        </p:grpSpPr>
        <p:pic>
          <p:nvPicPr>
            <p:cNvPr id="4"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8" y="1555263"/>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9" y="1447801"/>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9" y="1770188"/>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30" y="1662726"/>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2" y="1555262"/>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3" y="1447800"/>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3" y="1770187"/>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1"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4" y="1662725"/>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grpSp>
      <p:sp>
        <p:nvSpPr>
          <p:cNvPr id="89" name="Up-Down Arrow 88"/>
          <p:cNvSpPr/>
          <p:nvPr/>
        </p:nvSpPr>
        <p:spPr bwMode="auto">
          <a:xfrm>
            <a:off x="9117720" y="2380711"/>
            <a:ext cx="1286691" cy="2490179"/>
          </a:xfrm>
          <a:prstGeom prst="upDownArrow">
            <a:avLst>
              <a:gd name="adj1" fmla="val 50964"/>
              <a:gd name="adj2" fmla="val 34004"/>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lIns="93269" tIns="46634" rIns="93269" bIns="46634" rtlCol="0" anchor="ctr">
            <a:prstTxWarp prst="textNoShape">
              <a:avLst/>
            </a:prstTxWarp>
          </a:bodyPr>
          <a:lstStyle/>
          <a:p>
            <a:pPr algn="ctr"/>
            <a:endParaRPr lang="en-US" dirty="0">
              <a:solidFill>
                <a:prstClr val="black"/>
              </a:solidFill>
            </a:endParaRPr>
          </a:p>
        </p:txBody>
      </p:sp>
      <p:sp>
        <p:nvSpPr>
          <p:cNvPr id="146" name="TextBox 145"/>
          <p:cNvSpPr txBox="1"/>
          <p:nvPr/>
        </p:nvSpPr>
        <p:spPr>
          <a:xfrm>
            <a:off x="8576461" y="1287462"/>
            <a:ext cx="2143728" cy="340400"/>
          </a:xfrm>
          <a:prstGeom prst="rect">
            <a:avLst/>
          </a:prstGeom>
          <a:noFill/>
        </p:spPr>
        <p:txBody>
          <a:bodyPr wrap="square" lIns="93269" tIns="46634" rIns="93269" bIns="46634" rtlCol="0">
            <a:spAutoFit/>
          </a:bodyPr>
          <a:lstStyle/>
          <a:p>
            <a:pPr algn="ctr"/>
            <a:r>
              <a:rPr lang="en-US" sz="1600" dirty="0">
                <a:solidFill>
                  <a:schemeClr val="tx1">
                    <a:lumMod val="65000"/>
                    <a:lumOff val="35000"/>
                  </a:schemeClr>
                </a:solidFill>
              </a:rPr>
              <a:t>Application Servers</a:t>
            </a:r>
          </a:p>
        </p:txBody>
      </p:sp>
      <p:sp>
        <p:nvSpPr>
          <p:cNvPr id="58" name="TextBox 57"/>
          <p:cNvSpPr txBox="1"/>
          <p:nvPr/>
        </p:nvSpPr>
        <p:spPr>
          <a:xfrm rot="16200000">
            <a:off x="9062822" y="3479078"/>
            <a:ext cx="1403147" cy="30962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lIns="93269" tIns="46634" rIns="93269" bIns="46634" rtlCol="0">
            <a:spAutoFit/>
          </a:bodyPr>
          <a:lstStyle/>
          <a:p>
            <a:pPr algn="ctr"/>
            <a:r>
              <a:rPr lang="en-US" sz="1400" dirty="0" smtClean="0">
                <a:solidFill>
                  <a:schemeClr val="tx1">
                    <a:lumMod val="75000"/>
                    <a:lumOff val="25000"/>
                  </a:schemeClr>
                </a:solidFill>
              </a:rPr>
              <a:t>HTTPS/REST</a:t>
            </a:r>
          </a:p>
        </p:txBody>
      </p:sp>
      <p:grpSp>
        <p:nvGrpSpPr>
          <p:cNvPr id="16" name="Group 58"/>
          <p:cNvGrpSpPr/>
          <p:nvPr/>
        </p:nvGrpSpPr>
        <p:grpSpPr>
          <a:xfrm>
            <a:off x="7818437" y="1782874"/>
            <a:ext cx="1805842" cy="559966"/>
            <a:chOff x="6616582" y="1447800"/>
            <a:chExt cx="1327757" cy="429851"/>
          </a:xfrm>
        </p:grpSpPr>
        <p:pic>
          <p:nvPicPr>
            <p:cNvPr id="60"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8" y="1555263"/>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9" y="1447801"/>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2"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29" y="1770188"/>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3"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630" y="1662726"/>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5"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2" y="1555262"/>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6"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3" y="1447800"/>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8"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3" y="1770187"/>
              <a:ext cx="628709" cy="1074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9" name="Picture 473" descr="Server-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6584" y="1662725"/>
              <a:ext cx="628709" cy="107462"/>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27"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662007" y="5315964"/>
            <a:ext cx="2200397" cy="52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5" descr="Cloud-Lrg.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442589" y="4955608"/>
            <a:ext cx="2696653" cy="1427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662007" y="5482420"/>
            <a:ext cx="2200397" cy="52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3757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chEd 2013 Speaker PPT Template">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Template_r05" id="{52CF7746-2BCC-4712-8D0A-4EFD2BD35E94}" vid="{95027F19-C175-4D31-A201-08949528A904}"/>
    </a:ext>
  </a:extLst>
</a:theme>
</file>

<file path=ppt/theme/theme2.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Europe_2013_Speaker_PPT_Template.potx" id="{AF8D925A-DB13-4D66-BFED-96786326D843}" vid="{785F7DAE-011A-4F0A-BDEB-E162962B4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0" ma:contentTypeDescription="Create a new document." ma:contentTypeScope="" ma:versionID="16b75628e77f02951c453071cf8a016e">
  <xsd:schema xmlns:xsd="http://www.w3.org/2001/XMLSchema" xmlns:xs="http://www.w3.org/2001/XMLSchema" xmlns:p="http://schemas.microsoft.com/office/2006/metadata/properties" targetNamespace="http://schemas.microsoft.com/office/2006/metadata/properties" ma:root="true" ma:fieldsID="3bf1d1d65b83a35312c7df0375d09d6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A54C81-9AB5-446A-878C-797D859B3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 2013 Speaker PPT Template</Template>
  <TotalTime>1006</TotalTime>
  <Words>2397</Words>
  <Application>Microsoft Office PowerPoint</Application>
  <PresentationFormat>Custom</PresentationFormat>
  <Paragraphs>340</Paragraphs>
  <Slides>25</Slides>
  <Notes>19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Segoe UI </vt:lpstr>
      <vt:lpstr>Wingdings</vt:lpstr>
      <vt:lpstr>Calibri</vt:lpstr>
      <vt:lpstr>Arial</vt:lpstr>
      <vt:lpstr>MS PGothic</vt:lpstr>
      <vt:lpstr>Segoe UI Light</vt:lpstr>
      <vt:lpstr>Segoe UI</vt:lpstr>
      <vt:lpstr>MS PGothic</vt:lpstr>
      <vt:lpstr>Consolas</vt:lpstr>
      <vt:lpstr>TechEd 2013 Speaker PPT Template</vt:lpstr>
      <vt:lpstr>TechEd_2013_Template_16x9</vt:lpstr>
      <vt:lpstr>PowerPoint Presentation</vt:lpstr>
      <vt:lpstr>StorSimple Enabling Windows Azure Storage for Enterprise Workloads</vt:lpstr>
      <vt:lpstr>Session Objectives And Key Takeaways</vt:lpstr>
      <vt:lpstr>Storage Challenges Are Broad</vt:lpstr>
      <vt:lpstr>Hybrid Cloud Storage (HCS) Can Help</vt:lpstr>
      <vt:lpstr>StorSimple Solution Overview Connects Windows Servers to Azure Storage in minutes with no application modification</vt:lpstr>
      <vt:lpstr>StorSimple Demo</vt:lpstr>
      <vt:lpstr>StorSimple Demo</vt:lpstr>
      <vt:lpstr>Challenges With Cloud Storage</vt:lpstr>
      <vt:lpstr>Targeted Applications &amp; Workloads</vt:lpstr>
      <vt:lpstr>StorSimple Solution Operation</vt:lpstr>
      <vt:lpstr>Seamless Scalability &amp; Rapid Recovery</vt:lpstr>
      <vt:lpstr>Industry-leading Security for Data Stored in Cloud</vt:lpstr>
      <vt:lpstr>Cloud Snapshots: Up to 100x Faster RTO</vt:lpstr>
      <vt:lpstr>StorSimple Appliance Models</vt:lpstr>
      <vt:lpstr>Storage Analyst Perspectives</vt:lpstr>
      <vt:lpstr>StorSimple Is Globally Certified &amp; Recognized</vt:lpstr>
      <vt:lpstr>Customer Case Study:  Semiconductor Company</vt:lpstr>
      <vt:lpstr>Compelling Economics: Traditional Storage vs. StorSimple</vt:lpstr>
      <vt:lpstr>ASAP Offers</vt:lpstr>
      <vt:lpstr>You know you need StorSimple when you…</vt:lpstr>
      <vt:lpstr>Related content</vt:lpstr>
      <vt:lpstr>Resources</vt:lpstr>
      <vt:lpstr>Evaluate this session</vt:lpstr>
      <vt:lpstr>PowerPoint Presentation</vt:lpstr>
    </vt:vector>
  </TitlesOfParts>
  <Manager>&lt;Comms manager/speech writer&gt;</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MDC-B341: StorSimple</dc:title>
  <dc:subject>TechEd 2013</dc:subject>
  <dc:creator>Burzin Patel;Jai Desai</dc:creator>
  <cp:keywords>TechEd 2013</cp:keywords>
  <dc:description>Template by: Jordan Cayabyab, Artitudes Design, Inc.
Formatting by: Priscila Mandryk, Silver Fox Productions, Inc.
Audience Type: Internal/External</dc:description>
  <cp:lastModifiedBy>Shows</cp:lastModifiedBy>
  <cp:revision>25</cp:revision>
  <dcterms:created xsi:type="dcterms:W3CDTF">2013-05-16T23:23:46Z</dcterms:created>
  <dcterms:modified xsi:type="dcterms:W3CDTF">2013-06-28T09:15:53Z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