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0"/>
  </p:notesMasterIdLst>
  <p:handoutMasterIdLst>
    <p:handoutMasterId r:id="rId31"/>
  </p:handoutMasterIdLst>
  <p:sldIdLst>
    <p:sldId id="1135" r:id="rId5"/>
    <p:sldId id="1151" r:id="rId6"/>
    <p:sldId id="1156" r:id="rId7"/>
    <p:sldId id="1161" r:id="rId8"/>
    <p:sldId id="1158" r:id="rId9"/>
    <p:sldId id="1162" r:id="rId10"/>
    <p:sldId id="1157" r:id="rId11"/>
    <p:sldId id="1163" r:id="rId12"/>
    <p:sldId id="1160" r:id="rId13"/>
    <p:sldId id="1164" r:id="rId14"/>
    <p:sldId id="1159" r:id="rId15"/>
    <p:sldId id="1138" r:id="rId16"/>
    <p:sldId id="1165" r:id="rId17"/>
    <p:sldId id="1152" r:id="rId18"/>
    <p:sldId id="1166" r:id="rId19"/>
    <p:sldId id="1153" r:id="rId20"/>
    <p:sldId id="1167" r:id="rId21"/>
    <p:sldId id="1168" r:id="rId22"/>
    <p:sldId id="1169" r:id="rId23"/>
    <p:sldId id="1154" r:id="rId24"/>
    <p:sldId id="1170" r:id="rId25"/>
    <p:sldId id="1144" r:id="rId26"/>
    <p:sldId id="1150" r:id="rId27"/>
    <p:sldId id="1171" r:id="rId28"/>
    <p:sldId id="1076"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6"/>
            <p14:sldId id="1161"/>
            <p14:sldId id="1158"/>
            <p14:sldId id="1162"/>
            <p14:sldId id="1157"/>
            <p14:sldId id="1163"/>
            <p14:sldId id="1160"/>
            <p14:sldId id="1164"/>
            <p14:sldId id="1159"/>
            <p14:sldId id="1138"/>
            <p14:sldId id="1165"/>
            <p14:sldId id="1152"/>
            <p14:sldId id="1166"/>
            <p14:sldId id="1153"/>
            <p14:sldId id="1167"/>
            <p14:sldId id="1168"/>
            <p14:sldId id="1169"/>
            <p14:sldId id="1154"/>
            <p14:sldId id="1170"/>
          </p14:sldIdLst>
        </p14:section>
        <p14:section name="Special content" id="{6925D2A1-AD53-4951-AB34-79DFA02CD676}">
          <p14:sldIdLst>
            <p14:sldId id="1144"/>
            <p14:sldId id="1150"/>
            <p14:sldId id="117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323" autoAdjust="0"/>
  </p:normalViewPr>
  <p:slideViewPr>
    <p:cSldViewPr snapToGrid="0">
      <p:cViewPr varScale="1">
        <p:scale>
          <a:sx n="111" d="100"/>
          <a:sy n="111" d="100"/>
        </p:scale>
        <p:origin x="390"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6/27/2013 5:38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6/27/2013 5:36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6/27/2013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5520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142" indent="-224142">
              <a:buAutoNum type="arabicPeriod"/>
            </a:pPr>
            <a:endParaRPr lang="en-IN"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11603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3881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50308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5:38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5:38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96322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6/27/2013 5:38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5:36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63468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09575" y="698500"/>
            <a:ext cx="6203950" cy="3490913"/>
          </a:xfrm>
          <a:ln/>
        </p:spPr>
      </p:sp>
      <p:sp>
        <p:nvSpPr>
          <p:cNvPr id="3" name="Notes Placeholder 2"/>
          <p:cNvSpPr>
            <a:spLocks noGrp="1"/>
          </p:cNvSpPr>
          <p:nvPr>
            <p:ph type="body" idx="1"/>
          </p:nvPr>
        </p:nvSpPr>
        <p:spPr>
          <a:noFill/>
          <a:ln w="9525">
            <a:noFill/>
            <a:miter lim="800000"/>
            <a:headEnd/>
            <a:tailEnd/>
          </a:ln>
          <a:effectLst/>
        </p:spPr>
        <p:txBody>
          <a:bodyPr vert="horz" wrap="square" lIns="93302" tIns="46652" rIns="93302" bIns="46652" numCol="1" anchor="t" anchorCtr="0" compatLnSpc="1">
            <a:prstTxWarp prst="textNoShape">
              <a:avLst/>
            </a:prstTxWarp>
            <a:normAutofit/>
          </a:bodyPr>
          <a:lstStyle/>
          <a:p>
            <a:pPr eaLnBrk="1" hangingPunct="1">
              <a:buFont typeface="Arial" pitchFamily="34" charset="0"/>
              <a:buNone/>
            </a:pPr>
            <a:endParaRPr lang="en-US" dirty="0"/>
          </a:p>
        </p:txBody>
      </p:sp>
      <p:sp>
        <p:nvSpPr>
          <p:cNvPr id="5" name="Rectangle 7"/>
          <p:cNvSpPr>
            <a:spLocks noGrp="1" noChangeArrowheads="1"/>
          </p:cNvSpPr>
          <p:nvPr>
            <p:ph type="sldNum" sz="quarter" idx="5"/>
          </p:nvPr>
        </p:nvSpPr>
        <p:spPr bwMode="auto">
          <a:xfrm>
            <a:off x="3978134" y="8842029"/>
            <a:ext cx="3043343" cy="465455"/>
          </a:xfrm>
          <a:prstGeom prst="rect">
            <a:avLst/>
          </a:prstGeom>
          <a:noFill/>
          <a:ln w="9525">
            <a:noFill/>
            <a:miter lim="800000"/>
            <a:headEnd/>
            <a:tailEnd/>
          </a:ln>
          <a:effectLst/>
        </p:spPr>
        <p:txBody>
          <a:bodyPr vert="horz" wrap="square" lIns="93302" tIns="46652" rIns="93302" bIns="46652"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6</a:t>
            </a:fld>
            <a:endParaRPr lang="en-US" b="1" dirty="0">
              <a:solidFill>
                <a:prstClr val="black"/>
              </a:solidFill>
            </a:endParaRPr>
          </a:p>
        </p:txBody>
      </p:sp>
      <p:sp>
        <p:nvSpPr>
          <p:cNvPr id="6" name="Rectangle 3"/>
          <p:cNvSpPr>
            <a:spLocks noGrp="1" noChangeArrowheads="1"/>
          </p:cNvSpPr>
          <p:nvPr>
            <p:ph type="dt" idx="1"/>
          </p:nvPr>
        </p:nvSpPr>
        <p:spPr bwMode="auto">
          <a:xfrm>
            <a:off x="3978134" y="0"/>
            <a:ext cx="3043343" cy="465455"/>
          </a:xfrm>
          <a:prstGeom prst="rect">
            <a:avLst/>
          </a:prstGeom>
          <a:noFill/>
          <a:ln w="9525">
            <a:noFill/>
            <a:miter lim="800000"/>
            <a:headEnd/>
            <a:tailEnd/>
          </a:ln>
          <a:effectLst/>
        </p:spPr>
        <p:txBody>
          <a:bodyPr vert="horz" wrap="square" lIns="93302" tIns="46652" rIns="93302" bIns="46652" numCol="1" anchor="t"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endParaRPr lang="en-US" dirty="0">
              <a:solidFill>
                <a:prstClr val="black"/>
              </a:solidFill>
            </a:endParaRPr>
          </a:p>
        </p:txBody>
      </p:sp>
      <p:sp>
        <p:nvSpPr>
          <p:cNvPr id="7" name="Rectangle 2"/>
          <p:cNvSpPr>
            <a:spLocks noGrp="1" noChangeArrowheads="1"/>
          </p:cNvSpPr>
          <p:nvPr>
            <p:ph type="hdr" sz="quarter"/>
          </p:nvPr>
        </p:nvSpPr>
        <p:spPr bwMode="auto">
          <a:xfrm>
            <a:off x="2" y="0"/>
            <a:ext cx="3277447" cy="465455"/>
          </a:xfrm>
          <a:prstGeom prst="rect">
            <a:avLst/>
          </a:prstGeom>
          <a:noFill/>
          <a:ln w="9525">
            <a:noFill/>
            <a:miter lim="800000"/>
            <a:headEnd/>
            <a:tailEnd/>
          </a:ln>
          <a:effectLst/>
        </p:spPr>
        <p:txBody>
          <a:bodyPr vert="horz" wrap="square" lIns="93302" tIns="46652" rIns="93302" bIns="46652" numCol="1" anchor="t" anchorCtr="0" compatLnSpc="1">
            <a:prstTxWarp prst="textNoShape">
              <a:avLst/>
            </a:prstTxWarp>
          </a:bodyPr>
          <a:lstStyle>
            <a:lvl1pP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Every App, Any Cloud</a:t>
            </a:r>
          </a:p>
          <a:p>
            <a:pPr>
              <a:defRPr/>
            </a:pPr>
            <a:r>
              <a:rPr lang="en-US" dirty="0" smtClean="0">
                <a:solidFill>
                  <a:prstClr val="black"/>
                </a:solidFill>
              </a:rPr>
              <a:t>Scalable and Elastic Application Platform Overview</a:t>
            </a:r>
          </a:p>
          <a:p>
            <a:pPr>
              <a:defRPr/>
            </a:pPr>
            <a:r>
              <a:rPr lang="en-US" dirty="0" smtClean="0">
                <a:solidFill>
                  <a:prstClr val="black"/>
                </a:solidFill>
              </a:rPr>
              <a:t>Windows Server 2012</a:t>
            </a:r>
            <a:endParaRPr lang="en-US" dirty="0">
              <a:solidFill>
                <a:prstClr val="black"/>
              </a:solidFill>
            </a:endParaRPr>
          </a:p>
        </p:txBody>
      </p:sp>
    </p:spTree>
    <p:extLst>
      <p:ext uri="{BB962C8B-B14F-4D97-AF65-F5344CB8AC3E}">
        <p14:creationId xmlns:p14="http://schemas.microsoft.com/office/powerpoint/2010/main" val="123278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3AB0BD-09AB-4055-B823-10676F3BECAC}" type="slidenum">
              <a:rPr lang="en-US" smtClean="0"/>
              <a:pPr/>
              <a:t>10</a:t>
            </a:fld>
            <a:endParaRPr lang="en-US"/>
          </a:p>
        </p:txBody>
      </p:sp>
    </p:spTree>
    <p:extLst>
      <p:ext uri="{BB962C8B-B14F-4D97-AF65-F5344CB8AC3E}">
        <p14:creationId xmlns:p14="http://schemas.microsoft.com/office/powerpoint/2010/main" val="366006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11</a:t>
            </a:fld>
            <a:endParaRPr lang="en-US" dirty="0"/>
          </a:p>
        </p:txBody>
      </p:sp>
    </p:spTree>
    <p:extLst>
      <p:ext uri="{BB962C8B-B14F-4D97-AF65-F5344CB8AC3E}">
        <p14:creationId xmlns:p14="http://schemas.microsoft.com/office/powerpoint/2010/main" val="126278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5:38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44352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5:38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524830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p:nvPr>
        </p:nvSpPr>
        <p:spPr>
          <a:xfrm>
            <a:off x="621826" y="1299089"/>
            <a:ext cx="11205895" cy="410690"/>
          </a:xfrm>
        </p:spPr>
        <p:txBody>
          <a:bodyPr anchor="b" anchorCtr="0"/>
          <a:lstStyle>
            <a:lvl1pPr marL="0" indent="0" algn="l">
              <a:buFont typeface="Arial" pitchFamily="34" charset="0"/>
              <a:buNone/>
              <a:defRPr sz="1632" b="1" cap="all" spc="0" baseline="0">
                <a:solidFill>
                  <a:schemeClr val="tx1">
                    <a:lumMod val="75000"/>
                    <a:lumOff val="25000"/>
                  </a:schemeClr>
                </a:solidFill>
              </a:defRPr>
            </a:lvl1pPr>
          </a:lstStyle>
          <a:p>
            <a:pPr lvl="0"/>
            <a:r>
              <a:rPr lang="en-US" smtClean="0"/>
              <a:t>Click to edit Master text styles</a:t>
            </a:r>
          </a:p>
        </p:txBody>
      </p:sp>
      <p:sp>
        <p:nvSpPr>
          <p:cNvPr id="16" name="Title 1"/>
          <p:cNvSpPr>
            <a:spLocks noGrp="1"/>
          </p:cNvSpPr>
          <p:nvPr>
            <p:ph type="title"/>
          </p:nvPr>
        </p:nvSpPr>
        <p:spPr>
          <a:xfrm>
            <a:off x="571956" y="254198"/>
            <a:ext cx="11255764" cy="621530"/>
          </a:xfrm>
        </p:spPr>
        <p:txBody>
          <a:bodyPr/>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21826" y="6061924"/>
            <a:ext cx="9741906" cy="415498"/>
          </a:xfrm>
        </p:spPr>
        <p:txBody>
          <a:bodyPr/>
          <a:lstStyle>
            <a:lvl1pPr marL="0" indent="0">
              <a:lnSpc>
                <a:spcPts val="1835"/>
              </a:lnSpc>
              <a:spcBef>
                <a:spcPts val="0"/>
              </a:spcBef>
              <a:spcAft>
                <a:spcPts val="0"/>
              </a:spcAft>
              <a:buNone/>
              <a:defRPr sz="1530" spc="-41" baseline="0"/>
            </a:lvl1pPr>
            <a:lvl2pPr marL="466139" indent="0">
              <a:buNone/>
              <a:defRPr sz="1224"/>
            </a:lvl2pPr>
            <a:lvl3pPr marL="932277" indent="0">
              <a:buNone/>
              <a:defRPr sz="1122"/>
            </a:lvl3pPr>
            <a:lvl4pPr marL="1398418" indent="0">
              <a:buNone/>
              <a:defRPr sz="918"/>
            </a:lvl4pPr>
            <a:lvl5pPr marL="1864556" indent="0">
              <a:buNone/>
              <a:defRPr sz="918"/>
            </a:lvl5pPr>
            <a:lvl6pPr marL="2330695" indent="0">
              <a:buNone/>
              <a:defRPr sz="918"/>
            </a:lvl6pPr>
            <a:lvl7pPr marL="2796833" indent="0">
              <a:buNone/>
              <a:defRPr sz="918"/>
            </a:lvl7pPr>
            <a:lvl8pPr marL="3262973" indent="0">
              <a:buNone/>
              <a:defRPr sz="918"/>
            </a:lvl8pPr>
            <a:lvl9pPr marL="3729112" indent="0">
              <a:buNone/>
              <a:defRPr sz="918"/>
            </a:lvl9pPr>
          </a:lstStyle>
          <a:p>
            <a:pPr lvl="0"/>
            <a:r>
              <a:rPr lang="en-US" dirty="0" smtClean="0"/>
              <a:t>Click to edit Master text styles</a:t>
            </a:r>
          </a:p>
        </p:txBody>
      </p:sp>
      <p:sp>
        <p:nvSpPr>
          <p:cNvPr id="15" name="Content Placeholder 14"/>
          <p:cNvSpPr>
            <a:spLocks noGrp="1"/>
          </p:cNvSpPr>
          <p:nvPr>
            <p:ph sz="quarter" idx="18"/>
          </p:nvPr>
        </p:nvSpPr>
        <p:spPr>
          <a:xfrm>
            <a:off x="626614" y="1840920"/>
            <a:ext cx="9764443" cy="22283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9"/>
          </p:nvPr>
        </p:nvSpPr>
        <p:spPr>
          <a:xfrm>
            <a:off x="626613" y="6589750"/>
            <a:ext cx="1850618" cy="131148"/>
          </a:xfrm>
          <a:prstGeom prst="rect">
            <a:avLst/>
          </a:prstGeom>
        </p:spPr>
        <p:txBody>
          <a:bodyPr lIns="91436" tIns="45719" rIns="91436" bIns="45719"/>
          <a:lstStyle>
            <a:lvl1pPr>
              <a:defRPr/>
            </a:lvl1pPr>
          </a:lstStyle>
          <a:p>
            <a:pPr>
              <a:defRPr/>
            </a:pPr>
            <a:r>
              <a:rPr lang="en-US" dirty="0">
                <a:solidFill>
                  <a:srgbClr val="FFFFFF"/>
                </a:solidFill>
              </a:rPr>
              <a:t>MICROSOFT CONFIDENTIAL</a:t>
            </a:r>
          </a:p>
        </p:txBody>
      </p:sp>
      <p:sp>
        <p:nvSpPr>
          <p:cNvPr id="7" name="Slide Number Placeholder 15"/>
          <p:cNvSpPr>
            <a:spLocks noGrp="1"/>
          </p:cNvSpPr>
          <p:nvPr>
            <p:ph type="sldNum" sz="quarter" idx="20"/>
          </p:nvPr>
        </p:nvSpPr>
        <p:spPr>
          <a:xfrm>
            <a:off x="626615" y="6450506"/>
            <a:ext cx="527589" cy="155434"/>
          </a:xfrm>
          <a:prstGeom prst="rect">
            <a:avLst/>
          </a:prstGeom>
        </p:spPr>
        <p:txBody>
          <a:bodyPr lIns="91436" tIns="45719" rIns="91436" bIns="45719"/>
          <a:lstStyle>
            <a:lvl1pPr>
              <a:defRPr/>
            </a:lvl1pPr>
          </a:lstStyle>
          <a:p>
            <a:pPr>
              <a:defRPr/>
            </a:pPr>
            <a:r>
              <a:rPr lang="en-US" dirty="0">
                <a:solidFill>
                  <a:srgbClr val="FFFFFF"/>
                </a:solidFill>
              </a:rPr>
              <a:t>PAGE </a:t>
            </a:r>
            <a:fld id="{0ABDFA68-9600-4338-B5C9-4E8B8E9F15DC}" type="slidenum">
              <a:rPr lang="en-US">
                <a:solidFill>
                  <a:srgbClr val="FFFFFF"/>
                </a:solidFill>
              </a:rPr>
              <a:pPr>
                <a:defRPr/>
              </a:pPr>
              <a:t>‹#›</a:t>
            </a:fld>
            <a:endParaRPr lang="en-US" dirty="0">
              <a:solidFill>
                <a:srgbClr val="FFFFFF"/>
              </a:solidFill>
            </a:endParaRPr>
          </a:p>
        </p:txBody>
      </p:sp>
      <p:sp>
        <p:nvSpPr>
          <p:cNvPr id="8" name="Date Placeholder 3"/>
          <p:cNvSpPr>
            <a:spLocks noGrp="1"/>
          </p:cNvSpPr>
          <p:nvPr>
            <p:ph type="dt" sz="half" idx="21"/>
          </p:nvPr>
        </p:nvSpPr>
        <p:spPr>
          <a:xfrm>
            <a:off x="1232123" y="6450506"/>
            <a:ext cx="1245108" cy="155434"/>
          </a:xfrm>
          <a:prstGeom prst="rect">
            <a:avLst/>
          </a:prstGeom>
        </p:spPr>
        <p:txBody>
          <a:bodyPr lIns="91436" tIns="45719" rIns="91436" bIns="45719"/>
          <a:lstStyle>
            <a:lvl1pPr>
              <a:defRPr/>
            </a:lvl1pPr>
          </a:lstStyle>
          <a:p>
            <a:pPr>
              <a:defRPr/>
            </a:pPr>
            <a:fld id="{C4FC89AB-8F49-4A78-9302-564F136FAFD5}" type="datetime1">
              <a:rPr lang="en-US">
                <a:solidFill>
                  <a:srgbClr val="FFFFFF"/>
                </a:solidFill>
              </a:rPr>
              <a:pPr>
                <a:defRPr/>
              </a:pPr>
              <a:t>6/27/2013</a:t>
            </a:fld>
            <a:endParaRPr lang="en-US" dirty="0">
              <a:solidFill>
                <a:srgbClr val="FFFFFF"/>
              </a:solidFill>
            </a:endParaRPr>
          </a:p>
        </p:txBody>
      </p:sp>
    </p:spTree>
    <p:extLst>
      <p:ext uri="{BB962C8B-B14F-4D97-AF65-F5344CB8AC3E}">
        <p14:creationId xmlns:p14="http://schemas.microsoft.com/office/powerpoint/2010/main" val="127355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4772"/>
            <a:ext cx="11395517" cy="678031"/>
          </a:xfrm>
        </p:spPr>
        <p:txBody>
          <a:bodyPr/>
          <a:lstStyle/>
          <a:p>
            <a:r>
              <a:rPr lang="en-US" b="1" dirty="0" smtClean="0">
                <a:effectLst>
                  <a:outerShdw blurRad="38100" dist="38100" dir="2700000" algn="tl">
                    <a:srgbClr val="000000">
                      <a:alpha val="43137"/>
                    </a:srgbClr>
                  </a:outerShdw>
                </a:effectLst>
              </a:rPr>
              <a:t>Windows Server Migration tools</a:t>
            </a:r>
            <a:endParaRPr lang="en-US" b="1" dirty="0">
              <a:effectLst>
                <a:outerShdw blurRad="38100" dist="38100" dir="2700000" algn="tl">
                  <a:srgbClr val="000000">
                    <a:alpha val="43137"/>
                  </a:srgbClr>
                </a:outerShdw>
              </a:effectLst>
            </a:endParaRPr>
          </a:p>
        </p:txBody>
      </p:sp>
      <p:sp>
        <p:nvSpPr>
          <p:cNvPr id="4" name="Rounded Rectangle 3"/>
          <p:cNvSpPr/>
          <p:nvPr/>
        </p:nvSpPr>
        <p:spPr bwMode="auto">
          <a:xfrm>
            <a:off x="1142053" y="1593715"/>
            <a:ext cx="10670348" cy="108803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346"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12411929"/>
              </p:ext>
            </p:extLst>
          </p:nvPr>
        </p:nvGraphicFramePr>
        <p:xfrm>
          <a:off x="1349244" y="1671432"/>
          <a:ext cx="10359561" cy="652822"/>
        </p:xfrm>
        <a:graphic>
          <a:graphicData uri="http://schemas.openxmlformats.org/drawingml/2006/table">
            <a:tbl>
              <a:tblPr firstRow="1" bandRow="1">
                <a:tableStyleId>{2D5ABB26-0587-4C30-8999-92F81FD0307C}</a:tableStyleId>
              </a:tblPr>
              <a:tblGrid>
                <a:gridCol w="4040229"/>
                <a:gridCol w="6319332"/>
              </a:tblGrid>
              <a:tr h="652822">
                <a:tc>
                  <a:txBody>
                    <a:bodyPr/>
                    <a:lstStyle/>
                    <a:p>
                      <a:r>
                        <a:rPr lang="en-US" sz="1800" b="1" dirty="0" smtClean="0">
                          <a:solidFill>
                            <a:schemeClr val="bg1">
                              <a:lumMod val="95000"/>
                              <a:lumOff val="5000"/>
                            </a:schemeClr>
                          </a:solidFill>
                        </a:rPr>
                        <a:t>Get-</a:t>
                      </a:r>
                      <a:r>
                        <a:rPr lang="en-US" sz="1800" b="1" dirty="0" err="1" smtClean="0">
                          <a:solidFill>
                            <a:schemeClr val="bg1">
                              <a:lumMod val="95000"/>
                              <a:lumOff val="5000"/>
                            </a:schemeClr>
                          </a:solidFill>
                        </a:rPr>
                        <a:t>SmigServerFeature</a:t>
                      </a:r>
                      <a:endParaRPr lang="en-US" sz="1800" b="1" dirty="0">
                        <a:solidFill>
                          <a:schemeClr val="bg1">
                            <a:lumMod val="95000"/>
                            <a:lumOff val="5000"/>
                          </a:schemeClr>
                        </a:solidFill>
                      </a:endParaRPr>
                    </a:p>
                  </a:txBody>
                  <a:tcPr marL="124314" marR="124314" marT="46630" marB="46630"/>
                </a:tc>
                <a:tc>
                  <a:txBody>
                    <a:bodyPr/>
                    <a:lstStyle/>
                    <a:p>
                      <a:r>
                        <a:rPr lang="en-US" sz="1800" dirty="0" smtClean="0">
                          <a:solidFill>
                            <a:schemeClr val="bg1">
                              <a:lumMod val="95000"/>
                              <a:lumOff val="5000"/>
                            </a:schemeClr>
                          </a:solidFill>
                        </a:rPr>
                        <a:t>Discovers features available for migration and features in the migration store available for import</a:t>
                      </a:r>
                      <a:endParaRPr lang="en-US" sz="1800" dirty="0">
                        <a:solidFill>
                          <a:schemeClr val="bg1">
                            <a:lumMod val="95000"/>
                            <a:lumOff val="5000"/>
                          </a:schemeClr>
                        </a:solidFill>
                      </a:endParaRPr>
                    </a:p>
                  </a:txBody>
                  <a:tcPr marL="124314" marR="124314" marT="46630" marB="46630"/>
                </a:tc>
              </a:tr>
            </a:tbl>
          </a:graphicData>
        </a:graphic>
      </p:graphicFrame>
      <p:sp>
        <p:nvSpPr>
          <p:cNvPr id="6" name="Rounded Rectangle 5"/>
          <p:cNvSpPr/>
          <p:nvPr/>
        </p:nvSpPr>
        <p:spPr bwMode="auto">
          <a:xfrm>
            <a:off x="1142053" y="2806099"/>
            <a:ext cx="10670348" cy="808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346"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19157494"/>
              </p:ext>
            </p:extLst>
          </p:nvPr>
        </p:nvGraphicFramePr>
        <p:xfrm>
          <a:off x="1349244" y="2883816"/>
          <a:ext cx="10359561" cy="652822"/>
        </p:xfrm>
        <a:graphic>
          <a:graphicData uri="http://schemas.openxmlformats.org/drawingml/2006/table">
            <a:tbl>
              <a:tblPr firstRow="1" bandRow="1">
                <a:tableStyleId>{2D5ABB26-0587-4C30-8999-92F81FD0307C}</a:tableStyleId>
              </a:tblPr>
              <a:tblGrid>
                <a:gridCol w="4040229"/>
                <a:gridCol w="6319332"/>
              </a:tblGrid>
              <a:tr h="652822">
                <a:tc>
                  <a:txBody>
                    <a:bodyPr/>
                    <a:lstStyle/>
                    <a:p>
                      <a:r>
                        <a:rPr lang="en-US" sz="1800" b="1" dirty="0" smtClean="0">
                          <a:solidFill>
                            <a:schemeClr val="bg1">
                              <a:lumMod val="95000"/>
                              <a:lumOff val="5000"/>
                            </a:schemeClr>
                          </a:solidFill>
                        </a:rPr>
                        <a:t>Export-</a:t>
                      </a:r>
                      <a:r>
                        <a:rPr lang="en-US" sz="1800" b="1" dirty="0" err="1" smtClean="0">
                          <a:solidFill>
                            <a:schemeClr val="bg1">
                              <a:lumMod val="95000"/>
                              <a:lumOff val="5000"/>
                            </a:schemeClr>
                          </a:solidFill>
                        </a:rPr>
                        <a:t>SmigServerSetting</a:t>
                      </a:r>
                      <a:endParaRPr lang="en-US" sz="1800" b="1" dirty="0" smtClean="0">
                        <a:solidFill>
                          <a:schemeClr val="bg1">
                            <a:lumMod val="95000"/>
                            <a:lumOff val="5000"/>
                          </a:schemeClr>
                        </a:solidFill>
                      </a:endParaRPr>
                    </a:p>
                  </a:txBody>
                  <a:tcPr marL="124314" marR="124314" marT="46630" marB="46630"/>
                </a:tc>
                <a:tc>
                  <a:txBody>
                    <a:bodyPr/>
                    <a:lstStyle/>
                    <a:p>
                      <a:r>
                        <a:rPr lang="en-US" sz="1800" b="0" dirty="0" smtClean="0">
                          <a:solidFill>
                            <a:schemeClr val="bg1">
                              <a:lumMod val="95000"/>
                              <a:lumOff val="5000"/>
                            </a:schemeClr>
                          </a:solidFill>
                        </a:rPr>
                        <a:t>Exports specified role,</a:t>
                      </a:r>
                      <a:r>
                        <a:rPr lang="en-US" sz="1800" b="0" baseline="0" dirty="0" smtClean="0">
                          <a:solidFill>
                            <a:schemeClr val="bg1">
                              <a:lumMod val="95000"/>
                              <a:lumOff val="5000"/>
                            </a:schemeClr>
                          </a:solidFill>
                        </a:rPr>
                        <a:t> feature and OS settings to a migration store</a:t>
                      </a:r>
                      <a:endParaRPr lang="en-US" sz="1800" b="0" dirty="0" smtClean="0">
                        <a:solidFill>
                          <a:schemeClr val="bg1">
                            <a:lumMod val="95000"/>
                            <a:lumOff val="5000"/>
                          </a:schemeClr>
                        </a:solidFill>
                      </a:endParaRPr>
                    </a:p>
                  </a:txBody>
                  <a:tcPr marL="124314" marR="124314" marT="46630" marB="46630"/>
                </a:tc>
              </a:tr>
            </a:tbl>
          </a:graphicData>
        </a:graphic>
      </p:graphicFrame>
      <p:sp>
        <p:nvSpPr>
          <p:cNvPr id="8" name="Rounded Rectangle 7"/>
          <p:cNvSpPr/>
          <p:nvPr/>
        </p:nvSpPr>
        <p:spPr bwMode="auto">
          <a:xfrm>
            <a:off x="1142053" y="3738703"/>
            <a:ext cx="10670348" cy="808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346"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676817149"/>
              </p:ext>
            </p:extLst>
          </p:nvPr>
        </p:nvGraphicFramePr>
        <p:xfrm>
          <a:off x="1349244" y="3816420"/>
          <a:ext cx="10359561" cy="652822"/>
        </p:xfrm>
        <a:graphic>
          <a:graphicData uri="http://schemas.openxmlformats.org/drawingml/2006/table">
            <a:tbl>
              <a:tblPr firstRow="1" bandRow="1">
                <a:tableStyleId>{2D5ABB26-0587-4C30-8999-92F81FD0307C}</a:tableStyleId>
              </a:tblPr>
              <a:tblGrid>
                <a:gridCol w="4040229"/>
                <a:gridCol w="6319332"/>
              </a:tblGrid>
              <a:tr h="652822">
                <a:tc>
                  <a:txBody>
                    <a:bodyPr/>
                    <a:lstStyle/>
                    <a:p>
                      <a:r>
                        <a:rPr lang="en-US" sz="1800" b="1" dirty="0" smtClean="0">
                          <a:solidFill>
                            <a:schemeClr val="bg1">
                              <a:lumMod val="95000"/>
                              <a:lumOff val="5000"/>
                            </a:schemeClr>
                          </a:solidFill>
                        </a:rPr>
                        <a:t>Import-</a:t>
                      </a:r>
                      <a:r>
                        <a:rPr lang="en-US" sz="1800" b="1" dirty="0" err="1" smtClean="0">
                          <a:solidFill>
                            <a:schemeClr val="bg1">
                              <a:lumMod val="95000"/>
                              <a:lumOff val="5000"/>
                            </a:schemeClr>
                          </a:solidFill>
                        </a:rPr>
                        <a:t>SmigServerSetting</a:t>
                      </a:r>
                      <a:endParaRPr lang="en-US" sz="1800" b="1" dirty="0">
                        <a:solidFill>
                          <a:schemeClr val="bg1">
                            <a:lumMod val="95000"/>
                            <a:lumOff val="5000"/>
                          </a:schemeClr>
                        </a:solidFill>
                      </a:endParaRPr>
                    </a:p>
                  </a:txBody>
                  <a:tcPr marL="124314" marR="124314" marT="46630" marB="46630"/>
                </a:tc>
                <a:tc>
                  <a:txBody>
                    <a:bodyPr/>
                    <a:lstStyle/>
                    <a:p>
                      <a:r>
                        <a:rPr lang="en-US" sz="1800" dirty="0" smtClean="0">
                          <a:solidFill>
                            <a:schemeClr val="bg1">
                              <a:lumMod val="95000"/>
                              <a:lumOff val="5000"/>
                            </a:schemeClr>
                          </a:solidFill>
                        </a:rPr>
                        <a:t>Imports</a:t>
                      </a:r>
                      <a:r>
                        <a:rPr lang="en-US" sz="1800" baseline="0" dirty="0" smtClean="0">
                          <a:solidFill>
                            <a:schemeClr val="bg1">
                              <a:lumMod val="95000"/>
                              <a:lumOff val="5000"/>
                            </a:schemeClr>
                          </a:solidFill>
                        </a:rPr>
                        <a:t> </a:t>
                      </a:r>
                      <a:r>
                        <a:rPr lang="en-US" sz="1800" dirty="0" smtClean="0">
                          <a:solidFill>
                            <a:schemeClr val="bg1">
                              <a:lumMod val="95000"/>
                              <a:lumOff val="5000"/>
                            </a:schemeClr>
                          </a:solidFill>
                        </a:rPr>
                        <a:t>specified role,</a:t>
                      </a:r>
                      <a:r>
                        <a:rPr lang="en-US" sz="1800" baseline="0" dirty="0" smtClean="0">
                          <a:solidFill>
                            <a:schemeClr val="bg1">
                              <a:lumMod val="95000"/>
                              <a:lumOff val="5000"/>
                            </a:schemeClr>
                          </a:solidFill>
                        </a:rPr>
                        <a:t> feature and OS settings from a migration store</a:t>
                      </a:r>
                      <a:endParaRPr lang="en-US" sz="1800" dirty="0" smtClean="0">
                        <a:solidFill>
                          <a:schemeClr val="bg1">
                            <a:lumMod val="95000"/>
                            <a:lumOff val="5000"/>
                          </a:schemeClr>
                        </a:solidFill>
                      </a:endParaRPr>
                    </a:p>
                  </a:txBody>
                  <a:tcPr marL="124314" marR="124314" marT="46630" marB="46630"/>
                </a:tc>
              </a:tr>
            </a:tbl>
          </a:graphicData>
        </a:graphic>
      </p:graphicFrame>
      <p:sp>
        <p:nvSpPr>
          <p:cNvPr id="10" name="Rounded Rectangle 9"/>
          <p:cNvSpPr/>
          <p:nvPr/>
        </p:nvSpPr>
        <p:spPr bwMode="auto">
          <a:xfrm>
            <a:off x="1142053" y="4702393"/>
            <a:ext cx="10670348" cy="77716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346"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205593103"/>
              </p:ext>
            </p:extLst>
          </p:nvPr>
        </p:nvGraphicFramePr>
        <p:xfrm>
          <a:off x="1349244" y="4780110"/>
          <a:ext cx="10359561" cy="652822"/>
        </p:xfrm>
        <a:graphic>
          <a:graphicData uri="http://schemas.openxmlformats.org/drawingml/2006/table">
            <a:tbl>
              <a:tblPr firstRow="1" bandRow="1">
                <a:tableStyleId>{2D5ABB26-0587-4C30-8999-92F81FD0307C}</a:tableStyleId>
              </a:tblPr>
              <a:tblGrid>
                <a:gridCol w="4040229"/>
                <a:gridCol w="6319332"/>
              </a:tblGrid>
              <a:tr h="652822">
                <a:tc>
                  <a:txBody>
                    <a:bodyPr/>
                    <a:lstStyle/>
                    <a:p>
                      <a:r>
                        <a:rPr lang="en-US" sz="1800" b="1" dirty="0" smtClean="0">
                          <a:solidFill>
                            <a:schemeClr val="bg1">
                              <a:lumMod val="95000"/>
                              <a:lumOff val="5000"/>
                            </a:schemeClr>
                          </a:solidFill>
                        </a:rPr>
                        <a:t>Send-</a:t>
                      </a:r>
                      <a:r>
                        <a:rPr lang="en-US" sz="1800" b="1" dirty="0" err="1" smtClean="0">
                          <a:solidFill>
                            <a:schemeClr val="bg1">
                              <a:lumMod val="95000"/>
                              <a:lumOff val="5000"/>
                            </a:schemeClr>
                          </a:solidFill>
                        </a:rPr>
                        <a:t>SmigServerData</a:t>
                      </a:r>
                      <a:endParaRPr lang="en-US" sz="1800" b="1" dirty="0">
                        <a:solidFill>
                          <a:schemeClr val="bg1">
                            <a:lumMod val="95000"/>
                            <a:lumOff val="5000"/>
                          </a:schemeClr>
                        </a:solidFill>
                      </a:endParaRPr>
                    </a:p>
                  </a:txBody>
                  <a:tcPr marL="124314" marR="124314" marT="46630" marB="46630"/>
                </a:tc>
                <a:tc>
                  <a:txBody>
                    <a:bodyPr/>
                    <a:lstStyle/>
                    <a:p>
                      <a:r>
                        <a:rPr lang="en-US" sz="1800" dirty="0" smtClean="0">
                          <a:solidFill>
                            <a:schemeClr val="bg1">
                              <a:lumMod val="95000"/>
                              <a:lumOff val="5000"/>
                            </a:schemeClr>
                          </a:solidFill>
                        </a:rPr>
                        <a:t>Transfers data and shares preserving local</a:t>
                      </a:r>
                      <a:r>
                        <a:rPr lang="en-US" sz="1800" baseline="0" dirty="0" smtClean="0">
                          <a:solidFill>
                            <a:schemeClr val="bg1">
                              <a:lumMod val="95000"/>
                              <a:lumOff val="5000"/>
                            </a:schemeClr>
                          </a:solidFill>
                        </a:rPr>
                        <a:t> and domain permissions</a:t>
                      </a:r>
                      <a:endParaRPr lang="en-US" sz="1800" dirty="0">
                        <a:solidFill>
                          <a:schemeClr val="bg1">
                            <a:lumMod val="95000"/>
                            <a:lumOff val="5000"/>
                          </a:schemeClr>
                        </a:solidFill>
                      </a:endParaRPr>
                    </a:p>
                  </a:txBody>
                  <a:tcPr marL="124314" marR="124314" marT="46630" marB="46630"/>
                </a:tc>
              </a:tr>
            </a:tbl>
          </a:graphicData>
        </a:graphic>
      </p:graphicFrame>
      <p:sp>
        <p:nvSpPr>
          <p:cNvPr id="12" name="Rounded Rectangle 11"/>
          <p:cNvSpPr/>
          <p:nvPr/>
        </p:nvSpPr>
        <p:spPr bwMode="auto">
          <a:xfrm>
            <a:off x="1142053" y="5634996"/>
            <a:ext cx="10670348" cy="46630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346"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758331549"/>
              </p:ext>
            </p:extLst>
          </p:nvPr>
        </p:nvGraphicFramePr>
        <p:xfrm>
          <a:off x="1349244" y="5712713"/>
          <a:ext cx="10359561" cy="426925"/>
        </p:xfrm>
        <a:graphic>
          <a:graphicData uri="http://schemas.openxmlformats.org/drawingml/2006/table">
            <a:tbl>
              <a:tblPr firstRow="1" bandRow="1">
                <a:tableStyleId>{2D5ABB26-0587-4C30-8999-92F81FD0307C}</a:tableStyleId>
              </a:tblPr>
              <a:tblGrid>
                <a:gridCol w="4040229"/>
                <a:gridCol w="6319332"/>
              </a:tblGrid>
              <a:tr h="426925">
                <a:tc>
                  <a:txBody>
                    <a:bodyPr/>
                    <a:lstStyle/>
                    <a:p>
                      <a:r>
                        <a:rPr lang="en-US" sz="1800" b="1" dirty="0" smtClean="0">
                          <a:solidFill>
                            <a:schemeClr val="bg1">
                              <a:lumMod val="95000"/>
                              <a:lumOff val="5000"/>
                            </a:schemeClr>
                          </a:solidFill>
                        </a:rPr>
                        <a:t>Receive-</a:t>
                      </a:r>
                      <a:r>
                        <a:rPr lang="en-US" sz="1800" b="1" dirty="0" err="1" smtClean="0">
                          <a:solidFill>
                            <a:schemeClr val="bg1">
                              <a:lumMod val="95000"/>
                              <a:lumOff val="5000"/>
                            </a:schemeClr>
                          </a:solidFill>
                        </a:rPr>
                        <a:t>SmigServerData</a:t>
                      </a:r>
                      <a:endParaRPr lang="en-US" sz="1800" b="1" dirty="0">
                        <a:solidFill>
                          <a:schemeClr val="bg1">
                            <a:lumMod val="95000"/>
                            <a:lumOff val="5000"/>
                          </a:schemeClr>
                        </a:solidFill>
                      </a:endParaRPr>
                    </a:p>
                  </a:txBody>
                  <a:tcPr marL="124314" marR="124314" marT="46630" marB="46630"/>
                </a:tc>
                <a:tc>
                  <a:txBody>
                    <a:bodyPr/>
                    <a:lstStyle/>
                    <a:p>
                      <a:r>
                        <a:rPr lang="en-US" sz="1800" dirty="0" smtClean="0">
                          <a:solidFill>
                            <a:schemeClr val="bg1">
                              <a:lumMod val="95000"/>
                              <a:lumOff val="5000"/>
                            </a:schemeClr>
                          </a:solidFill>
                        </a:rPr>
                        <a:t>Receives transferred</a:t>
                      </a:r>
                      <a:r>
                        <a:rPr lang="en-US" sz="1800" baseline="0" dirty="0" smtClean="0">
                          <a:solidFill>
                            <a:schemeClr val="bg1">
                              <a:lumMod val="95000"/>
                              <a:lumOff val="5000"/>
                            </a:schemeClr>
                          </a:solidFill>
                        </a:rPr>
                        <a:t> data</a:t>
                      </a:r>
                      <a:endParaRPr lang="en-US" sz="1800" dirty="0">
                        <a:solidFill>
                          <a:schemeClr val="bg1">
                            <a:lumMod val="95000"/>
                            <a:lumOff val="5000"/>
                          </a:schemeClr>
                        </a:solidFill>
                      </a:endParaRPr>
                    </a:p>
                  </a:txBody>
                  <a:tcPr marL="124314" marR="124314" marT="46630" marB="46630"/>
                </a:tc>
              </a:tr>
            </a:tbl>
          </a:graphicData>
        </a:graphic>
      </p:graphicFrame>
    </p:spTree>
    <p:extLst>
      <p:ext uri="{BB962C8B-B14F-4D97-AF65-F5344CB8AC3E}">
        <p14:creationId xmlns:p14="http://schemas.microsoft.com/office/powerpoint/2010/main" val="1138604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7886560" y="4429865"/>
            <a:ext cx="3925841" cy="2097980"/>
            <a:chOff x="5799138" y="4038970"/>
            <a:chExt cx="2887662" cy="2057030"/>
          </a:xfrm>
        </p:grpSpPr>
        <p:pic>
          <p:nvPicPr>
            <p:cNvPr id="68" name="Picture 102" descr="Blue Tower CPU desktop computer Large"/>
            <p:cNvPicPr>
              <a:picLocks noChangeAspect="1" noChangeArrowheads="1"/>
            </p:cNvPicPr>
            <p:nvPr/>
          </p:nvPicPr>
          <p:blipFill>
            <a:blip r:embed="rId3" cstate="print"/>
            <a:srcRect/>
            <a:stretch>
              <a:fillRect/>
            </a:stretch>
          </p:blipFill>
          <p:spPr bwMode="auto">
            <a:xfrm>
              <a:off x="5799138" y="4191000"/>
              <a:ext cx="830262" cy="1236663"/>
            </a:xfrm>
            <a:prstGeom prst="rect">
              <a:avLst/>
            </a:prstGeom>
            <a:noFill/>
          </p:spPr>
        </p:pic>
        <p:grpSp>
          <p:nvGrpSpPr>
            <p:cNvPr id="4" name="Group 53"/>
            <p:cNvGrpSpPr/>
            <p:nvPr/>
          </p:nvGrpSpPr>
          <p:grpSpPr>
            <a:xfrm>
              <a:off x="6350000" y="4536812"/>
              <a:ext cx="2336800" cy="1559188"/>
              <a:chOff x="5041902" y="4008854"/>
              <a:chExt cx="2696632" cy="1799280"/>
            </a:xfrm>
            <a:effectLst/>
          </p:grpSpPr>
          <p:sp>
            <p:nvSpPr>
              <p:cNvPr id="51" name="Rounded Rectangle 50"/>
              <p:cNvSpPr/>
              <p:nvPr/>
            </p:nvSpPr>
            <p:spPr>
              <a:xfrm>
                <a:off x="5041902" y="4008854"/>
                <a:ext cx="2696632" cy="1799280"/>
              </a:xfrm>
              <a:prstGeom prst="roundRect">
                <a:avLst>
                  <a:gd name="adj" fmla="val 3788"/>
                </a:avLst>
              </a:prstGeom>
              <a:gradFill flip="none" rotWithShape="1">
                <a:gsLst>
                  <a:gs pos="0">
                    <a:schemeClr val="bg1"/>
                  </a:gs>
                  <a:gs pos="46000">
                    <a:schemeClr val="tx1">
                      <a:lumMod val="95000"/>
                    </a:schemeClr>
                  </a:gs>
                  <a:gs pos="100000">
                    <a:schemeClr val="bg1"/>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effectLst>
                    <a:outerShdw blurRad="38100" dist="38100" dir="2700000" algn="tl">
                      <a:srgbClr val="000000">
                        <a:alpha val="43137"/>
                      </a:srgbClr>
                    </a:outerShdw>
                  </a:effectLst>
                </a:endParaRPr>
              </a:p>
            </p:txBody>
          </p:sp>
          <p:pic>
            <p:nvPicPr>
              <p:cNvPr id="45" name="Picture 3"/>
              <p:cNvPicPr>
                <a:picLocks noChangeAspect="1" noChangeArrowheads="1"/>
              </p:cNvPicPr>
              <p:nvPr/>
            </p:nvPicPr>
            <p:blipFill>
              <a:blip r:embed="rId4" cstate="print"/>
              <a:srcRect/>
              <a:stretch>
                <a:fillRect/>
              </a:stretch>
            </p:blipFill>
            <p:spPr bwMode="auto">
              <a:xfrm>
                <a:off x="5152994" y="4103233"/>
                <a:ext cx="2509889" cy="1620233"/>
              </a:xfrm>
              <a:prstGeom prst="rect">
                <a:avLst/>
              </a:prstGeom>
              <a:noFill/>
              <a:ln w="9525">
                <a:noFill/>
                <a:miter lim="800000"/>
                <a:headEnd/>
                <a:tailEnd/>
              </a:ln>
              <a:effectLst/>
            </p:spPr>
          </p:pic>
        </p:grpSp>
        <p:sp>
          <p:nvSpPr>
            <p:cNvPr id="117" name="TextBox 116"/>
            <p:cNvSpPr txBox="1"/>
            <p:nvPr/>
          </p:nvSpPr>
          <p:spPr>
            <a:xfrm>
              <a:off x="6734175" y="4038970"/>
              <a:ext cx="1689099" cy="312073"/>
            </a:xfrm>
            <a:prstGeom prst="rect">
              <a:avLst/>
            </a:prstGeom>
            <a:noFill/>
          </p:spPr>
          <p:txBody>
            <a:bodyPr wrap="square" rtlCol="0">
              <a:spAutoFit/>
            </a:bodyPr>
            <a:lstStyle/>
            <a:p>
              <a:pPr algn="ctr"/>
              <a:r>
                <a:rPr lang="en-US" sz="1428" dirty="0">
                  <a:effectLst>
                    <a:outerShdw blurRad="38100" dist="38100" dir="2700000" algn="tl">
                      <a:srgbClr val="000000">
                        <a:alpha val="43137"/>
                      </a:srgbClr>
                    </a:outerShdw>
                  </a:effectLst>
                  <a:latin typeface="Segoe Light"/>
                  <a:cs typeface="Segoe Light"/>
                </a:rPr>
                <a:t>Destination Server</a:t>
              </a:r>
            </a:p>
          </p:txBody>
        </p:sp>
      </p:grpSp>
      <p:grpSp>
        <p:nvGrpSpPr>
          <p:cNvPr id="70" name="Group 69"/>
          <p:cNvGrpSpPr/>
          <p:nvPr/>
        </p:nvGrpSpPr>
        <p:grpSpPr>
          <a:xfrm>
            <a:off x="6632621" y="3957865"/>
            <a:ext cx="1649316" cy="860587"/>
            <a:chOff x="5025717" y="3327770"/>
            <a:chExt cx="1213158" cy="843789"/>
          </a:xfrm>
        </p:grpSpPr>
        <p:sp>
          <p:nvSpPr>
            <p:cNvPr id="121" name="TextBox 120"/>
            <p:cNvSpPr txBox="1"/>
            <p:nvPr/>
          </p:nvSpPr>
          <p:spPr>
            <a:xfrm>
              <a:off x="5351330" y="3327770"/>
              <a:ext cx="887545" cy="531812"/>
            </a:xfrm>
            <a:prstGeom prst="rect">
              <a:avLst/>
            </a:prstGeom>
            <a:noFill/>
          </p:spPr>
          <p:txBody>
            <a:bodyPr wrap="square" rtlCol="0">
              <a:spAutoFit/>
            </a:bodyPr>
            <a:lstStyle/>
            <a:p>
              <a:pPr algn="ctr"/>
              <a:r>
                <a:rPr lang="en-US" sz="1428" dirty="0">
                  <a:effectLst>
                    <a:outerShdw blurRad="38100" dist="38100" dir="2700000" algn="tl">
                      <a:srgbClr val="000000">
                        <a:alpha val="43137"/>
                      </a:srgbClr>
                    </a:outerShdw>
                  </a:effectLst>
                  <a:latin typeface="Segoe Light"/>
                  <a:cs typeface="Segoe Light"/>
                </a:rPr>
                <a:t>Import</a:t>
              </a:r>
            </a:p>
            <a:p>
              <a:pPr algn="ctr"/>
              <a:r>
                <a:rPr lang="en-US" sz="1428" dirty="0">
                  <a:effectLst>
                    <a:outerShdw blurRad="38100" dist="38100" dir="2700000" algn="tl">
                      <a:srgbClr val="000000">
                        <a:alpha val="43137"/>
                      </a:srgbClr>
                    </a:outerShdw>
                  </a:effectLst>
                  <a:latin typeface="Segoe Light"/>
                  <a:cs typeface="Segoe Light"/>
                </a:rPr>
                <a:t>Settings</a:t>
              </a:r>
            </a:p>
          </p:txBody>
        </p:sp>
        <p:sp>
          <p:nvSpPr>
            <p:cNvPr id="58" name="Right Arrow 57"/>
            <p:cNvSpPr/>
            <p:nvPr/>
          </p:nvSpPr>
          <p:spPr>
            <a:xfrm rot="1436700">
              <a:off x="5025717" y="3744840"/>
              <a:ext cx="952878" cy="426719"/>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32597" fontAlgn="base">
                <a:spcBef>
                  <a:spcPct val="0"/>
                </a:spcBef>
                <a:spcAft>
                  <a:spcPct val="0"/>
                </a:spcAft>
                <a:defRPr/>
              </a:pPr>
              <a:endParaRPr lang="en-US" sz="1224" dirty="0">
                <a:solidFill>
                  <a:srgbClr val="FFFFFF"/>
                </a:solidFill>
                <a:effectLst>
                  <a:outerShdw blurRad="38100" dist="38100" dir="2700000" algn="tl">
                    <a:srgbClr val="000000">
                      <a:alpha val="43137"/>
                    </a:srgbClr>
                  </a:outerShdw>
                </a:effectLst>
                <a:latin typeface="Segoe"/>
              </a:endParaRPr>
            </a:p>
          </p:txBody>
        </p:sp>
      </p:grpSp>
      <p:grpSp>
        <p:nvGrpSpPr>
          <p:cNvPr id="57" name="Group 56"/>
          <p:cNvGrpSpPr/>
          <p:nvPr/>
        </p:nvGrpSpPr>
        <p:grpSpPr>
          <a:xfrm>
            <a:off x="3110370" y="3904865"/>
            <a:ext cx="2115908" cy="913587"/>
            <a:chOff x="2649405" y="3623045"/>
            <a:chExt cx="1556361" cy="895755"/>
          </a:xfrm>
        </p:grpSpPr>
        <p:sp>
          <p:nvSpPr>
            <p:cNvPr id="120" name="TextBox 119"/>
            <p:cNvSpPr txBox="1"/>
            <p:nvPr/>
          </p:nvSpPr>
          <p:spPr>
            <a:xfrm>
              <a:off x="2649405" y="3623045"/>
              <a:ext cx="887545" cy="531812"/>
            </a:xfrm>
            <a:prstGeom prst="rect">
              <a:avLst/>
            </a:prstGeom>
            <a:noFill/>
          </p:spPr>
          <p:txBody>
            <a:bodyPr wrap="square" rtlCol="0">
              <a:spAutoFit/>
            </a:bodyPr>
            <a:lstStyle/>
            <a:p>
              <a:pPr algn="ctr"/>
              <a:r>
                <a:rPr lang="en-US" sz="1428" dirty="0">
                  <a:effectLst>
                    <a:outerShdw blurRad="38100" dist="38100" dir="2700000" algn="tl">
                      <a:srgbClr val="000000">
                        <a:alpha val="43137"/>
                      </a:srgbClr>
                    </a:outerShdw>
                  </a:effectLst>
                  <a:latin typeface="Segoe Light"/>
                  <a:cs typeface="Segoe Light"/>
                </a:rPr>
                <a:t>Export</a:t>
              </a:r>
            </a:p>
            <a:p>
              <a:pPr algn="ctr"/>
              <a:r>
                <a:rPr lang="en-US" sz="1428" dirty="0">
                  <a:effectLst>
                    <a:outerShdw blurRad="38100" dist="38100" dir="2700000" algn="tl">
                      <a:srgbClr val="000000">
                        <a:alpha val="43137"/>
                      </a:srgbClr>
                    </a:outerShdw>
                  </a:effectLst>
                  <a:latin typeface="Segoe Light"/>
                  <a:cs typeface="Segoe Light"/>
                </a:rPr>
                <a:t>Settings</a:t>
              </a:r>
            </a:p>
          </p:txBody>
        </p:sp>
        <p:sp>
          <p:nvSpPr>
            <p:cNvPr id="56" name="Right Arrow 55"/>
            <p:cNvSpPr/>
            <p:nvPr/>
          </p:nvSpPr>
          <p:spPr>
            <a:xfrm rot="20416286">
              <a:off x="3056009" y="4092081"/>
              <a:ext cx="1149757" cy="426719"/>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32597" fontAlgn="base">
                <a:spcBef>
                  <a:spcPct val="0"/>
                </a:spcBef>
                <a:spcAft>
                  <a:spcPct val="0"/>
                </a:spcAft>
                <a:defRPr/>
              </a:pPr>
              <a:endParaRPr lang="en-US" sz="1224" dirty="0">
                <a:solidFill>
                  <a:srgbClr val="FFFFFF"/>
                </a:solidFill>
                <a:effectLst>
                  <a:outerShdw blurRad="38100" dist="38100" dir="2700000" algn="tl">
                    <a:srgbClr val="000000">
                      <a:alpha val="43137"/>
                    </a:srgbClr>
                  </a:outerShdw>
                </a:effectLst>
                <a:latin typeface="Segoe"/>
              </a:endParaRPr>
            </a:p>
          </p:txBody>
        </p:sp>
      </p:grpSp>
      <p:sp>
        <p:nvSpPr>
          <p:cNvPr id="37" name="TextBox 36"/>
          <p:cNvSpPr txBox="1"/>
          <p:nvPr/>
        </p:nvSpPr>
        <p:spPr>
          <a:xfrm>
            <a:off x="9260214" y="5906488"/>
            <a:ext cx="1716988" cy="414353"/>
          </a:xfrm>
          <a:prstGeom prst="rect">
            <a:avLst/>
          </a:prstGeom>
          <a:noFill/>
        </p:spPr>
        <p:txBody>
          <a:bodyPr wrap="none" rtlCol="0">
            <a:spAutoFit/>
          </a:bodyPr>
          <a:lstStyle/>
          <a:p>
            <a:pPr algn="ctr" defTabSz="932559"/>
            <a:r>
              <a:rPr lang="en-US" sz="1020" dirty="0">
                <a:effectLst>
                  <a:outerShdw blurRad="38100" dist="38100" dir="2700000" algn="tl">
                    <a:srgbClr val="000000">
                      <a:alpha val="43137"/>
                    </a:srgbClr>
                  </a:outerShdw>
                </a:effectLst>
                <a:latin typeface="Segoe"/>
              </a:rPr>
              <a:t>Import-SmigServerSetting</a:t>
            </a:r>
          </a:p>
          <a:p>
            <a:pPr algn="ctr" defTabSz="932559"/>
            <a:r>
              <a:rPr lang="en-US" sz="1020" dirty="0">
                <a:effectLst>
                  <a:outerShdw blurRad="38100" dist="38100" dir="2700000" algn="tl">
                    <a:srgbClr val="000000">
                      <a:alpha val="43137"/>
                    </a:srgbClr>
                  </a:outerShdw>
                </a:effectLst>
                <a:latin typeface="Segoe"/>
              </a:rPr>
              <a:t>Receive-SmigServerData</a:t>
            </a:r>
          </a:p>
        </p:txBody>
      </p:sp>
      <p:grpSp>
        <p:nvGrpSpPr>
          <p:cNvPr id="6" name="Group 49"/>
          <p:cNvGrpSpPr/>
          <p:nvPr/>
        </p:nvGrpSpPr>
        <p:grpSpPr>
          <a:xfrm>
            <a:off x="8323248" y="1153178"/>
            <a:ext cx="3224648" cy="2145473"/>
            <a:chOff x="6120345" y="1130670"/>
            <a:chExt cx="2371898" cy="2103596"/>
          </a:xfrm>
        </p:grpSpPr>
        <p:grpSp>
          <p:nvGrpSpPr>
            <p:cNvPr id="7" name="Group 47"/>
            <p:cNvGrpSpPr/>
            <p:nvPr/>
          </p:nvGrpSpPr>
          <p:grpSpPr>
            <a:xfrm>
              <a:off x="6120345" y="1490133"/>
              <a:ext cx="2371898" cy="1744133"/>
              <a:chOff x="3987803" y="1214854"/>
              <a:chExt cx="3022598" cy="2222614"/>
            </a:xfrm>
          </p:grpSpPr>
          <p:sp>
            <p:nvSpPr>
              <p:cNvPr id="47" name="Rounded Rectangle 46"/>
              <p:cNvSpPr/>
              <p:nvPr/>
            </p:nvSpPr>
            <p:spPr>
              <a:xfrm>
                <a:off x="3987803" y="1214854"/>
                <a:ext cx="3022598" cy="2222614"/>
              </a:xfrm>
              <a:prstGeom prst="roundRect">
                <a:avLst>
                  <a:gd name="adj" fmla="val 3788"/>
                </a:avLst>
              </a:prstGeom>
              <a:gradFill flip="none" rotWithShape="1">
                <a:gsLst>
                  <a:gs pos="0">
                    <a:schemeClr val="bg1"/>
                  </a:gs>
                  <a:gs pos="46000">
                    <a:schemeClr val="tx1">
                      <a:lumMod val="95000"/>
                    </a:schemeClr>
                  </a:gs>
                  <a:gs pos="100000">
                    <a:schemeClr val="bg1"/>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effectLst>
                    <a:outerShdw blurRad="38100" dist="38100" dir="2700000" algn="tl">
                      <a:srgbClr val="000000">
                        <a:alpha val="43137"/>
                      </a:srgbClr>
                    </a:outerShdw>
                  </a:effectLst>
                </a:endParaRPr>
              </a:p>
            </p:txBody>
          </p:sp>
          <p:pic>
            <p:nvPicPr>
              <p:cNvPr id="44" name="Picture 43" descr="MigGuide4.PNG"/>
              <p:cNvPicPr>
                <a:picLocks noChangeAspect="1"/>
              </p:cNvPicPr>
              <p:nvPr/>
            </p:nvPicPr>
            <p:blipFill>
              <a:blip r:embed="rId5" cstate="print"/>
              <a:stretch>
                <a:fillRect/>
              </a:stretch>
            </p:blipFill>
            <p:spPr>
              <a:xfrm>
                <a:off x="4094048" y="1319529"/>
                <a:ext cx="2791535" cy="2016338"/>
              </a:xfrm>
              <a:prstGeom prst="rect">
                <a:avLst/>
              </a:prstGeom>
            </p:spPr>
          </p:pic>
        </p:grpSp>
        <p:sp>
          <p:nvSpPr>
            <p:cNvPr id="119" name="TextBox 118"/>
            <p:cNvSpPr txBox="1"/>
            <p:nvPr/>
          </p:nvSpPr>
          <p:spPr>
            <a:xfrm>
              <a:off x="6251575" y="1130670"/>
              <a:ext cx="2070100" cy="312073"/>
            </a:xfrm>
            <a:prstGeom prst="rect">
              <a:avLst/>
            </a:prstGeom>
            <a:noFill/>
          </p:spPr>
          <p:txBody>
            <a:bodyPr wrap="square" rtlCol="0">
              <a:spAutoFit/>
            </a:bodyPr>
            <a:lstStyle/>
            <a:p>
              <a:pPr algn="ctr"/>
              <a:r>
                <a:rPr lang="en-US" sz="1428" dirty="0">
                  <a:effectLst>
                    <a:outerShdw blurRad="38100" dist="38100" dir="2700000" algn="tl">
                      <a:srgbClr val="000000">
                        <a:alpha val="43137"/>
                      </a:srgbClr>
                    </a:outerShdw>
                  </a:effectLst>
                  <a:latin typeface="Segoe Light"/>
                  <a:cs typeface="Segoe Light"/>
                </a:rPr>
                <a:t>Migration Guidelines</a:t>
              </a:r>
            </a:p>
          </p:txBody>
        </p:sp>
      </p:grpSp>
      <p:grpSp>
        <p:nvGrpSpPr>
          <p:cNvPr id="9" name="Group 41"/>
          <p:cNvGrpSpPr/>
          <p:nvPr/>
        </p:nvGrpSpPr>
        <p:grpSpPr>
          <a:xfrm>
            <a:off x="3939135" y="1153178"/>
            <a:ext cx="3058131" cy="2162744"/>
            <a:chOff x="2996149" y="1130670"/>
            <a:chExt cx="2249416" cy="2120530"/>
          </a:xfrm>
        </p:grpSpPr>
        <p:sp>
          <p:nvSpPr>
            <p:cNvPr id="46" name="Rounded Rectangle 45"/>
            <p:cNvSpPr/>
            <p:nvPr/>
          </p:nvSpPr>
          <p:spPr>
            <a:xfrm>
              <a:off x="3072349" y="1494891"/>
              <a:ext cx="2173216" cy="1756309"/>
            </a:xfrm>
            <a:prstGeom prst="roundRect">
              <a:avLst>
                <a:gd name="adj" fmla="val 3788"/>
              </a:avLst>
            </a:prstGeom>
            <a:gradFill flip="none" rotWithShape="1">
              <a:gsLst>
                <a:gs pos="0">
                  <a:schemeClr val="bg1"/>
                </a:gs>
                <a:gs pos="46000">
                  <a:schemeClr val="tx1">
                    <a:lumMod val="95000"/>
                  </a:schemeClr>
                </a:gs>
                <a:gs pos="100000">
                  <a:schemeClr val="bg1"/>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effectLst>
                  <a:outerShdw blurRad="38100" dist="38100" dir="2700000" algn="tl">
                    <a:srgbClr val="000000">
                      <a:alpha val="43137"/>
                    </a:srgbClr>
                  </a:outerShdw>
                </a:effectLst>
              </a:endParaRPr>
            </a:p>
          </p:txBody>
        </p:sp>
        <p:sp>
          <p:nvSpPr>
            <p:cNvPr id="118" name="TextBox 117"/>
            <p:cNvSpPr txBox="1"/>
            <p:nvPr/>
          </p:nvSpPr>
          <p:spPr>
            <a:xfrm>
              <a:off x="2996149" y="1130670"/>
              <a:ext cx="2188626" cy="312073"/>
            </a:xfrm>
            <a:prstGeom prst="rect">
              <a:avLst/>
            </a:prstGeom>
            <a:noFill/>
          </p:spPr>
          <p:txBody>
            <a:bodyPr wrap="square" rtlCol="0">
              <a:spAutoFit/>
            </a:bodyPr>
            <a:lstStyle/>
            <a:p>
              <a:pPr algn="ctr"/>
              <a:r>
                <a:rPr lang="en-US" sz="1428" dirty="0">
                  <a:effectLst>
                    <a:outerShdw blurRad="38100" dist="38100" dir="2700000" algn="tl">
                      <a:srgbClr val="000000">
                        <a:alpha val="43137"/>
                      </a:srgbClr>
                    </a:outerShdw>
                  </a:effectLst>
                  <a:latin typeface="Segoe Light"/>
                  <a:cs typeface="Segoe Light"/>
                </a:rPr>
                <a:t>TechNet Migration Portal</a:t>
              </a:r>
            </a:p>
          </p:txBody>
        </p:sp>
      </p:grpSp>
      <p:sp>
        <p:nvSpPr>
          <p:cNvPr id="2" name="Title 1"/>
          <p:cNvSpPr>
            <a:spLocks noGrp="1"/>
          </p:cNvSpPr>
          <p:nvPr>
            <p:ph type="title"/>
          </p:nvPr>
        </p:nvSpPr>
        <p:spPr>
          <a:xfrm>
            <a:off x="531948" y="233151"/>
            <a:ext cx="9945178" cy="927754"/>
          </a:xfrm>
        </p:spPr>
        <p:txBody>
          <a:bodyPr>
            <a:normAutofit/>
          </a:bodyPr>
          <a:lstStyle/>
          <a:p>
            <a:r>
              <a:rPr lang="en-US" b="1" dirty="0" smtClean="0">
                <a:effectLst>
                  <a:outerShdw blurRad="38100" dist="38100" dir="2700000" algn="tl">
                    <a:srgbClr val="000000">
                      <a:alpha val="43137"/>
                    </a:srgbClr>
                  </a:outerShdw>
                </a:effectLst>
              </a:rPr>
              <a:t>Migration Process</a:t>
            </a:r>
            <a:endParaRPr lang="en-US" b="1" dirty="0">
              <a:gradFill>
                <a:gsLst>
                  <a:gs pos="0">
                    <a:schemeClr val="accent1"/>
                  </a:gs>
                  <a:gs pos="100000">
                    <a:schemeClr val="accent1"/>
                  </a:gs>
                </a:gsLst>
                <a:lin ang="13500000" scaled="1"/>
              </a:gradFill>
              <a:effectLst>
                <a:outerShdw blurRad="38100" dist="38100" dir="2700000" algn="tl">
                  <a:srgbClr val="000000">
                    <a:alpha val="43137"/>
                  </a:srgbClr>
                </a:outerShdw>
              </a:effectLst>
            </a:endParaRPr>
          </a:p>
        </p:txBody>
      </p:sp>
      <p:pic>
        <p:nvPicPr>
          <p:cNvPr id="43" name="Content Placeholder 43" descr="TechNet.PNG"/>
          <p:cNvPicPr>
            <a:picLocks noGrp="1" noChangeAspect="1"/>
          </p:cNvPicPr>
          <p:nvPr>
            <p:ph idx="4294967295"/>
          </p:nvPr>
        </p:nvPicPr>
        <p:blipFill>
          <a:blip r:embed="rId6" cstate="print"/>
          <a:stretch>
            <a:fillRect/>
          </a:stretch>
        </p:blipFill>
        <p:spPr>
          <a:xfrm>
            <a:off x="4278565" y="1578763"/>
            <a:ext cx="2756263" cy="1633537"/>
          </a:xfrm>
          <a:prstGeom prst="rect">
            <a:avLst/>
          </a:prstGeom>
        </p:spPr>
      </p:pic>
      <p:sp>
        <p:nvSpPr>
          <p:cNvPr id="112" name="TextBox 111"/>
          <p:cNvSpPr txBox="1"/>
          <p:nvPr/>
        </p:nvSpPr>
        <p:spPr>
          <a:xfrm>
            <a:off x="5003246" y="3574979"/>
            <a:ext cx="1940161" cy="318286"/>
          </a:xfrm>
          <a:prstGeom prst="rect">
            <a:avLst/>
          </a:prstGeom>
          <a:noFill/>
        </p:spPr>
        <p:txBody>
          <a:bodyPr wrap="square" rtlCol="0">
            <a:spAutoFit/>
          </a:bodyPr>
          <a:lstStyle/>
          <a:p>
            <a:pPr algn="ctr"/>
            <a:r>
              <a:rPr lang="en-US" sz="1428" dirty="0">
                <a:effectLst>
                  <a:outerShdw blurRad="38100" dist="38100" dir="2700000" algn="tl">
                    <a:srgbClr val="000000">
                      <a:alpha val="43137"/>
                    </a:srgbClr>
                  </a:outerShdw>
                </a:effectLst>
                <a:latin typeface="Segoe Light"/>
                <a:cs typeface="Segoe Light"/>
              </a:rPr>
              <a:t>Temp Storage</a:t>
            </a:r>
          </a:p>
        </p:txBody>
      </p:sp>
      <p:sp>
        <p:nvSpPr>
          <p:cNvPr id="122" name="TextBox 121"/>
          <p:cNvSpPr txBox="1"/>
          <p:nvPr/>
        </p:nvSpPr>
        <p:spPr>
          <a:xfrm>
            <a:off x="5728513" y="5342415"/>
            <a:ext cx="1836469" cy="478442"/>
          </a:xfrm>
          <a:prstGeom prst="rect">
            <a:avLst/>
          </a:prstGeom>
          <a:noFill/>
        </p:spPr>
        <p:txBody>
          <a:bodyPr wrap="square" rtlCol="0">
            <a:spAutoFit/>
          </a:bodyPr>
          <a:lstStyle/>
          <a:p>
            <a:pPr algn="ctr"/>
            <a:r>
              <a:rPr lang="en-US" sz="1224" dirty="0">
                <a:effectLst>
                  <a:outerShdw blurRad="38100" dist="38100" dir="2700000" algn="tl">
                    <a:srgbClr val="000000">
                      <a:alpha val="43137"/>
                    </a:srgbClr>
                  </a:outerShdw>
                </a:effectLst>
                <a:latin typeface="Segoe Light"/>
                <a:cs typeface="Segoe Light"/>
              </a:rPr>
              <a:t>Transfer  Configuration and  Shares</a:t>
            </a:r>
          </a:p>
        </p:txBody>
      </p:sp>
      <p:grpSp>
        <p:nvGrpSpPr>
          <p:cNvPr id="76" name="Group 75"/>
          <p:cNvGrpSpPr/>
          <p:nvPr/>
        </p:nvGrpSpPr>
        <p:grpSpPr>
          <a:xfrm>
            <a:off x="727671" y="4196714"/>
            <a:ext cx="3984835" cy="2305603"/>
            <a:chOff x="762000" y="3733800"/>
            <a:chExt cx="2931055" cy="2260600"/>
          </a:xfrm>
        </p:grpSpPr>
        <p:grpSp>
          <p:nvGrpSpPr>
            <p:cNvPr id="74" name="Group 73"/>
            <p:cNvGrpSpPr/>
            <p:nvPr/>
          </p:nvGrpSpPr>
          <p:grpSpPr>
            <a:xfrm>
              <a:off x="762000" y="3733800"/>
              <a:ext cx="2931055" cy="2260600"/>
              <a:chOff x="1122231" y="3733800"/>
              <a:chExt cx="2931055" cy="2260600"/>
            </a:xfrm>
          </p:grpSpPr>
          <p:pic>
            <p:nvPicPr>
              <p:cNvPr id="71" name="Picture 102" descr="Blue Tower CPU desktop computer Large"/>
              <p:cNvPicPr>
                <a:picLocks noChangeAspect="1" noChangeArrowheads="1"/>
              </p:cNvPicPr>
              <p:nvPr/>
            </p:nvPicPr>
            <p:blipFill>
              <a:blip r:embed="rId3" cstate="print"/>
              <a:srcRect/>
              <a:stretch>
                <a:fillRect/>
              </a:stretch>
            </p:blipFill>
            <p:spPr bwMode="auto">
              <a:xfrm>
                <a:off x="1143000" y="4114800"/>
                <a:ext cx="830262" cy="1236663"/>
              </a:xfrm>
              <a:prstGeom prst="rect">
                <a:avLst/>
              </a:prstGeom>
              <a:noFill/>
            </p:spPr>
          </p:pic>
          <p:sp>
            <p:nvSpPr>
              <p:cNvPr id="116" name="TextBox 115"/>
              <p:cNvSpPr txBox="1"/>
              <p:nvPr/>
            </p:nvSpPr>
            <p:spPr>
              <a:xfrm>
                <a:off x="1122231" y="3733800"/>
                <a:ext cx="1392369" cy="312073"/>
              </a:xfrm>
              <a:prstGeom prst="rect">
                <a:avLst/>
              </a:prstGeom>
              <a:noFill/>
            </p:spPr>
            <p:txBody>
              <a:bodyPr wrap="square" rtlCol="0">
                <a:spAutoFit/>
              </a:bodyPr>
              <a:lstStyle/>
              <a:p>
                <a:pPr algn="ctr"/>
                <a:r>
                  <a:rPr lang="en-US" sz="1428" dirty="0">
                    <a:effectLst>
                      <a:outerShdw blurRad="38100" dist="38100" dir="2700000" algn="tl">
                        <a:srgbClr val="000000">
                          <a:alpha val="43137"/>
                        </a:srgbClr>
                      </a:outerShdw>
                    </a:effectLst>
                    <a:latin typeface="Segoe Light"/>
                    <a:cs typeface="Segoe Light"/>
                  </a:rPr>
                  <a:t>Source Server</a:t>
                </a:r>
              </a:p>
            </p:txBody>
          </p:sp>
          <p:grpSp>
            <p:nvGrpSpPr>
              <p:cNvPr id="16" name="Group 52"/>
              <p:cNvGrpSpPr/>
              <p:nvPr/>
            </p:nvGrpSpPr>
            <p:grpSpPr>
              <a:xfrm>
                <a:off x="1721905" y="4453467"/>
                <a:ext cx="2331381" cy="1540933"/>
                <a:chOff x="2044702" y="4008853"/>
                <a:chExt cx="2696632" cy="1782347"/>
              </a:xfrm>
              <a:effectLst/>
            </p:grpSpPr>
            <p:sp>
              <p:nvSpPr>
                <p:cNvPr id="40" name="Rounded Rectangle 39"/>
                <p:cNvSpPr/>
                <p:nvPr/>
              </p:nvSpPr>
              <p:spPr>
                <a:xfrm>
                  <a:off x="2044702" y="4008853"/>
                  <a:ext cx="2696632" cy="1782347"/>
                </a:xfrm>
                <a:prstGeom prst="roundRect">
                  <a:avLst>
                    <a:gd name="adj" fmla="val 3788"/>
                  </a:avLst>
                </a:prstGeom>
                <a:gradFill flip="none" rotWithShape="1">
                  <a:gsLst>
                    <a:gs pos="0">
                      <a:schemeClr val="bg1"/>
                    </a:gs>
                    <a:gs pos="46000">
                      <a:schemeClr val="tx1">
                        <a:lumMod val="95000"/>
                      </a:schemeClr>
                    </a:gs>
                    <a:gs pos="100000">
                      <a:schemeClr val="bg1"/>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effectLst>
                      <a:outerShdw blurRad="38100" dist="38100" dir="2700000" algn="tl">
                        <a:srgbClr val="000000">
                          <a:alpha val="43137"/>
                        </a:srgbClr>
                      </a:outerShdw>
                    </a:effectLst>
                  </a:endParaRPr>
                </a:p>
              </p:txBody>
            </p:sp>
            <p:pic>
              <p:nvPicPr>
                <p:cNvPr id="41" name="Picture 4"/>
                <p:cNvPicPr>
                  <a:picLocks noChangeAspect="1" noChangeArrowheads="1"/>
                </p:cNvPicPr>
                <p:nvPr/>
              </p:nvPicPr>
              <p:blipFill>
                <a:blip r:embed="rId7" cstate="print"/>
                <a:srcRect/>
                <a:stretch>
                  <a:fillRect/>
                </a:stretch>
              </p:blipFill>
              <p:spPr bwMode="auto">
                <a:xfrm>
                  <a:off x="2125032" y="4083427"/>
                  <a:ext cx="2548568" cy="1630242"/>
                </a:xfrm>
                <a:prstGeom prst="rect">
                  <a:avLst/>
                </a:prstGeom>
                <a:noFill/>
                <a:ln w="9525">
                  <a:noFill/>
                  <a:miter lim="800000"/>
                  <a:headEnd/>
                  <a:tailEnd/>
                </a:ln>
                <a:effectLst/>
              </p:spPr>
            </p:pic>
          </p:grpSp>
        </p:grpSp>
        <p:sp>
          <p:nvSpPr>
            <p:cNvPr id="38" name="TextBox 37"/>
            <p:cNvSpPr txBox="1"/>
            <p:nvPr/>
          </p:nvSpPr>
          <p:spPr>
            <a:xfrm>
              <a:off x="1873045" y="5365215"/>
              <a:ext cx="1267745" cy="406265"/>
            </a:xfrm>
            <a:prstGeom prst="rect">
              <a:avLst/>
            </a:prstGeom>
            <a:noFill/>
          </p:spPr>
          <p:txBody>
            <a:bodyPr wrap="none" rtlCol="0">
              <a:spAutoFit/>
            </a:bodyPr>
            <a:lstStyle/>
            <a:p>
              <a:pPr algn="ctr" defTabSz="932559"/>
              <a:r>
                <a:rPr lang="en-US" sz="1020" dirty="0">
                  <a:effectLst>
                    <a:outerShdw blurRad="38100" dist="38100" dir="2700000" algn="tl">
                      <a:srgbClr val="000000">
                        <a:alpha val="43137"/>
                      </a:srgbClr>
                    </a:outerShdw>
                  </a:effectLst>
                  <a:latin typeface="Segoe"/>
                </a:rPr>
                <a:t>Export-SmigServerSetting</a:t>
              </a:r>
            </a:p>
            <a:p>
              <a:pPr algn="ctr" defTabSz="932559"/>
              <a:r>
                <a:rPr lang="en-US" sz="1020" dirty="0">
                  <a:effectLst>
                    <a:outerShdw blurRad="38100" dist="38100" dir="2700000" algn="tl">
                      <a:srgbClr val="000000">
                        <a:alpha val="43137"/>
                      </a:srgbClr>
                    </a:outerShdw>
                  </a:effectLst>
                  <a:latin typeface="Segoe"/>
                </a:rPr>
                <a:t>Send-SmigServerData</a:t>
              </a:r>
            </a:p>
          </p:txBody>
        </p:sp>
      </p:grpSp>
      <p:grpSp>
        <p:nvGrpSpPr>
          <p:cNvPr id="54" name="Group 53"/>
          <p:cNvGrpSpPr/>
          <p:nvPr/>
        </p:nvGrpSpPr>
        <p:grpSpPr>
          <a:xfrm>
            <a:off x="2799583" y="1619481"/>
            <a:ext cx="1346743" cy="758657"/>
            <a:chOff x="2057400" y="1587870"/>
            <a:chExt cx="990600" cy="743849"/>
          </a:xfrm>
        </p:grpSpPr>
        <p:sp>
          <p:nvSpPr>
            <p:cNvPr id="94" name="TextBox 93"/>
            <p:cNvSpPr txBox="1"/>
            <p:nvPr/>
          </p:nvSpPr>
          <p:spPr>
            <a:xfrm>
              <a:off x="2057400" y="1587870"/>
              <a:ext cx="897524" cy="312073"/>
            </a:xfrm>
            <a:prstGeom prst="rect">
              <a:avLst/>
            </a:prstGeom>
            <a:noFill/>
          </p:spPr>
          <p:txBody>
            <a:bodyPr wrap="square" rtlCol="0">
              <a:spAutoFit/>
            </a:bodyPr>
            <a:lstStyle/>
            <a:p>
              <a:pPr algn="ctr"/>
              <a:r>
                <a:rPr lang="en-US" sz="1428" dirty="0">
                  <a:effectLst>
                    <a:outerShdw blurRad="38100" dist="38100" dir="2700000" algn="tl">
                      <a:srgbClr val="000000">
                        <a:alpha val="43137"/>
                      </a:srgbClr>
                    </a:outerShdw>
                  </a:effectLst>
                  <a:latin typeface="Segoe Light"/>
                  <a:cs typeface="Segoe Light"/>
                </a:rPr>
                <a:t>Discover</a:t>
              </a:r>
              <a:endParaRPr lang="en-US" sz="1224" dirty="0">
                <a:effectLst>
                  <a:outerShdw blurRad="38100" dist="38100" dir="2700000" algn="tl">
                    <a:srgbClr val="000000">
                      <a:alpha val="43137"/>
                    </a:srgbClr>
                  </a:outerShdw>
                </a:effectLst>
                <a:latin typeface="Segoe Light"/>
                <a:cs typeface="Segoe Light"/>
              </a:endParaRPr>
            </a:p>
          </p:txBody>
        </p:sp>
        <p:sp>
          <p:nvSpPr>
            <p:cNvPr id="52" name="Right Arrow 51"/>
            <p:cNvSpPr/>
            <p:nvPr/>
          </p:nvSpPr>
          <p:spPr>
            <a:xfrm>
              <a:off x="2133600" y="1905000"/>
              <a:ext cx="914400" cy="426719"/>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32597" fontAlgn="base">
                <a:spcBef>
                  <a:spcPct val="0"/>
                </a:spcBef>
                <a:spcAft>
                  <a:spcPct val="0"/>
                </a:spcAft>
                <a:defRPr/>
              </a:pPr>
              <a:endParaRPr lang="en-US" sz="1224" dirty="0">
                <a:solidFill>
                  <a:srgbClr val="FFFFFF"/>
                </a:solidFill>
                <a:effectLst>
                  <a:outerShdw blurRad="38100" dist="38100" dir="2700000" algn="tl">
                    <a:srgbClr val="000000">
                      <a:alpha val="43137"/>
                    </a:srgbClr>
                  </a:outerShdw>
                </a:effectLst>
                <a:latin typeface="Segoe"/>
              </a:endParaRPr>
            </a:p>
          </p:txBody>
        </p:sp>
      </p:grpSp>
      <p:grpSp>
        <p:nvGrpSpPr>
          <p:cNvPr id="55" name="Group 54"/>
          <p:cNvGrpSpPr/>
          <p:nvPr/>
        </p:nvGrpSpPr>
        <p:grpSpPr>
          <a:xfrm>
            <a:off x="7069946" y="1619481"/>
            <a:ext cx="1323800" cy="758657"/>
            <a:chOff x="5198476" y="1587870"/>
            <a:chExt cx="973724" cy="743849"/>
          </a:xfrm>
        </p:grpSpPr>
        <p:sp>
          <p:nvSpPr>
            <p:cNvPr id="108" name="TextBox 107"/>
            <p:cNvSpPr txBox="1"/>
            <p:nvPr/>
          </p:nvSpPr>
          <p:spPr>
            <a:xfrm>
              <a:off x="5198476" y="1587870"/>
              <a:ext cx="897524" cy="312073"/>
            </a:xfrm>
            <a:prstGeom prst="rect">
              <a:avLst/>
            </a:prstGeom>
            <a:noFill/>
          </p:spPr>
          <p:txBody>
            <a:bodyPr wrap="square" rtlCol="0">
              <a:spAutoFit/>
            </a:bodyPr>
            <a:lstStyle/>
            <a:p>
              <a:pPr algn="ctr"/>
              <a:r>
                <a:rPr lang="en-US" sz="1428" dirty="0">
                  <a:effectLst>
                    <a:outerShdw blurRad="38100" dist="38100" dir="2700000" algn="tl">
                      <a:srgbClr val="000000">
                        <a:alpha val="43137"/>
                      </a:srgbClr>
                    </a:outerShdw>
                  </a:effectLst>
                  <a:latin typeface="Segoe Light"/>
                  <a:cs typeface="Segoe Light"/>
                </a:rPr>
                <a:t>Prepare</a:t>
              </a:r>
              <a:endParaRPr lang="en-US" sz="1224" dirty="0">
                <a:effectLst>
                  <a:outerShdw blurRad="38100" dist="38100" dir="2700000" algn="tl">
                    <a:srgbClr val="000000">
                      <a:alpha val="43137"/>
                    </a:srgbClr>
                  </a:outerShdw>
                </a:effectLst>
                <a:latin typeface="Segoe Light"/>
                <a:cs typeface="Segoe Light"/>
              </a:endParaRPr>
            </a:p>
          </p:txBody>
        </p:sp>
        <p:sp>
          <p:nvSpPr>
            <p:cNvPr id="53" name="Right Arrow 52"/>
            <p:cNvSpPr/>
            <p:nvPr/>
          </p:nvSpPr>
          <p:spPr>
            <a:xfrm>
              <a:off x="5257800" y="1905000"/>
              <a:ext cx="914400" cy="426719"/>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32597" fontAlgn="base">
                <a:spcBef>
                  <a:spcPct val="0"/>
                </a:spcBef>
                <a:spcAft>
                  <a:spcPct val="0"/>
                </a:spcAft>
                <a:defRPr/>
              </a:pPr>
              <a:endParaRPr lang="en-US" sz="1224" dirty="0">
                <a:solidFill>
                  <a:srgbClr val="FFFFFF"/>
                </a:solidFill>
                <a:effectLst>
                  <a:outerShdw blurRad="38100" dist="38100" dir="2700000" algn="tl">
                    <a:srgbClr val="000000">
                      <a:alpha val="43137"/>
                    </a:srgbClr>
                  </a:outerShdw>
                </a:effectLst>
                <a:latin typeface="Segoe"/>
              </a:endParaRPr>
            </a:p>
          </p:txBody>
        </p:sp>
      </p:grpSp>
      <p:sp>
        <p:nvSpPr>
          <p:cNvPr id="65" name="Right Arrow 64"/>
          <p:cNvSpPr/>
          <p:nvPr/>
        </p:nvSpPr>
        <p:spPr>
          <a:xfrm>
            <a:off x="5389472" y="6015293"/>
            <a:ext cx="2693486" cy="435214"/>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932597" fontAlgn="base">
              <a:spcBef>
                <a:spcPct val="0"/>
              </a:spcBef>
              <a:spcAft>
                <a:spcPct val="0"/>
              </a:spcAft>
              <a:defRPr/>
            </a:pPr>
            <a:endParaRPr lang="en-US" sz="1224" dirty="0">
              <a:solidFill>
                <a:srgbClr val="FFFFFF"/>
              </a:solidFill>
              <a:effectLst>
                <a:outerShdw blurRad="38100" dist="38100" dir="2700000" algn="tl">
                  <a:srgbClr val="000000">
                    <a:alpha val="43137"/>
                  </a:srgbClr>
                </a:outerShdw>
              </a:effectLst>
              <a:latin typeface="Segoe"/>
            </a:endParaRPr>
          </a:p>
        </p:txBody>
      </p:sp>
      <p:pic>
        <p:nvPicPr>
          <p:cNvPr id="73" name="Picture 102" descr="Blue Tower CPU desktop computer Large"/>
          <p:cNvPicPr>
            <a:picLocks noChangeAspect="1" noChangeArrowheads="1"/>
          </p:cNvPicPr>
          <p:nvPr/>
        </p:nvPicPr>
        <p:blipFill>
          <a:blip r:embed="rId3" cstate="print"/>
          <a:srcRect/>
          <a:stretch>
            <a:fillRect/>
          </a:stretch>
        </p:blipFill>
        <p:spPr bwMode="auto">
          <a:xfrm>
            <a:off x="5389473" y="3868037"/>
            <a:ext cx="1128760" cy="1261282"/>
          </a:xfrm>
          <a:prstGeom prst="rect">
            <a:avLst/>
          </a:prstGeom>
          <a:noFill/>
        </p:spPr>
      </p:pic>
      <p:sp>
        <p:nvSpPr>
          <p:cNvPr id="3" name="Rectangle 2"/>
          <p:cNvSpPr/>
          <p:nvPr/>
        </p:nvSpPr>
        <p:spPr>
          <a:xfrm>
            <a:off x="1320287" y="1169546"/>
            <a:ext cx="994356" cy="2303268"/>
          </a:xfrm>
          <a:prstGeom prst="rect">
            <a:avLst/>
          </a:prstGeom>
        </p:spPr>
        <p:txBody>
          <a:bodyPr wrap="none">
            <a:spAutoFit/>
          </a:bodyPr>
          <a:lstStyle/>
          <a:p>
            <a:r>
              <a:rPr lang="en-US" sz="14075" b="1" dirty="0">
                <a:effectLst>
                  <a:outerShdw blurRad="38100" dist="38100" dir="2700000" algn="tl">
                    <a:srgbClr val="000000">
                      <a:alpha val="43137"/>
                    </a:srgbClr>
                  </a:outerShdw>
                </a:effectLst>
              </a:rPr>
              <a:t>?</a:t>
            </a:r>
            <a:endParaRPr lang="en-CA" sz="14075"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418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Built In Migration Tools</a:t>
            </a:r>
            <a:endParaRPr lang="en-US"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DHCP Server Migration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167" y="2361882"/>
            <a:ext cx="1714500" cy="171450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552" y="2361882"/>
            <a:ext cx="1714500" cy="1714500"/>
          </a:xfrm>
          <a:prstGeom prst="rect">
            <a:avLst/>
          </a:prstGeom>
        </p:spPr>
      </p:pic>
      <p:cxnSp>
        <p:nvCxnSpPr>
          <p:cNvPr id="11" name="Straight Arrow Connector 10"/>
          <p:cNvCxnSpPr/>
          <p:nvPr/>
        </p:nvCxnSpPr>
        <p:spPr>
          <a:xfrm>
            <a:off x="5240814" y="3219132"/>
            <a:ext cx="2138592" cy="0"/>
          </a:xfrm>
          <a:prstGeom prst="straightConnector1">
            <a:avLst/>
          </a:prstGeom>
          <a:ln w="76200">
            <a:headEnd type="none"/>
            <a:tailEnd type="triangle"/>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3645603" y="1902870"/>
            <a:ext cx="11676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DHCP</a:t>
            </a:r>
          </a:p>
        </p:txBody>
      </p:sp>
      <p:sp>
        <p:nvSpPr>
          <p:cNvPr id="13" name="TextBox 12"/>
          <p:cNvSpPr txBox="1"/>
          <p:nvPr/>
        </p:nvSpPr>
        <p:spPr>
          <a:xfrm>
            <a:off x="7806988" y="1902870"/>
            <a:ext cx="11676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DHCP</a:t>
            </a:r>
          </a:p>
        </p:txBody>
      </p:sp>
      <p:sp>
        <p:nvSpPr>
          <p:cNvPr id="14" name="TextBox 13"/>
          <p:cNvSpPr txBox="1"/>
          <p:nvPr/>
        </p:nvSpPr>
        <p:spPr>
          <a:xfrm>
            <a:off x="3561445" y="4167822"/>
            <a:ext cx="1045800" cy="1114151"/>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2003R2</a:t>
            </a:r>
          </a:p>
          <a:p>
            <a:pPr algn="ctr">
              <a:lnSpc>
                <a:spcPct val="90000"/>
              </a:lnSpc>
              <a:spcAft>
                <a:spcPts val="600"/>
              </a:spcAft>
            </a:pPr>
            <a:r>
              <a:rPr lang="en-US" sz="1600" dirty="0" smtClean="0">
                <a:gradFill>
                  <a:gsLst>
                    <a:gs pos="2917">
                      <a:schemeClr val="tx1"/>
                    </a:gs>
                    <a:gs pos="30000">
                      <a:schemeClr val="tx1"/>
                    </a:gs>
                  </a:gsLst>
                  <a:lin ang="5400000" scaled="0"/>
                </a:gradFill>
              </a:rPr>
              <a:t>2008</a:t>
            </a:r>
          </a:p>
          <a:p>
            <a:pPr algn="ctr">
              <a:lnSpc>
                <a:spcPct val="90000"/>
              </a:lnSpc>
              <a:spcAft>
                <a:spcPts val="600"/>
              </a:spcAft>
            </a:pPr>
            <a:r>
              <a:rPr lang="en-US" sz="1600" dirty="0" smtClean="0">
                <a:gradFill>
                  <a:gsLst>
                    <a:gs pos="2917">
                      <a:schemeClr val="tx1"/>
                    </a:gs>
                    <a:gs pos="30000">
                      <a:schemeClr val="tx1"/>
                    </a:gs>
                  </a:gsLst>
                  <a:lin ang="5400000" scaled="0"/>
                </a:gradFill>
              </a:rPr>
              <a:t>2008R2</a:t>
            </a:r>
          </a:p>
        </p:txBody>
      </p:sp>
      <p:sp>
        <p:nvSpPr>
          <p:cNvPr id="15" name="TextBox 14"/>
          <p:cNvSpPr txBox="1"/>
          <p:nvPr/>
        </p:nvSpPr>
        <p:spPr>
          <a:xfrm>
            <a:off x="7872710" y="4410965"/>
            <a:ext cx="103618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2012</a:t>
            </a:r>
          </a:p>
        </p:txBody>
      </p:sp>
    </p:spTree>
    <p:extLst>
      <p:ext uri="{BB962C8B-B14F-4D97-AF65-F5344CB8AC3E}">
        <p14:creationId xmlns:p14="http://schemas.microsoft.com/office/powerpoint/2010/main" val="2381466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DHCP Migration</a:t>
            </a:r>
            <a:endParaRPr lang="en-US" dirty="0"/>
          </a:p>
        </p:txBody>
      </p:sp>
    </p:spTree>
    <p:extLst>
      <p:ext uri="{BB962C8B-B14F-4D97-AF65-F5344CB8AC3E}">
        <p14:creationId xmlns:p14="http://schemas.microsoft.com/office/powerpoint/2010/main" val="3867435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World of DHCP in WS2012</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066" y="2089466"/>
            <a:ext cx="6194342" cy="3499803"/>
          </a:xfrm>
          <a:prstGeom prst="rect">
            <a:avLst/>
          </a:prstGeom>
        </p:spPr>
      </p:pic>
      <p:sp>
        <p:nvSpPr>
          <p:cNvPr id="3" name="TextBox 2"/>
          <p:cNvSpPr txBox="1"/>
          <p:nvPr/>
        </p:nvSpPr>
        <p:spPr>
          <a:xfrm>
            <a:off x="3595436" y="5932170"/>
            <a:ext cx="5245603"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gradFill>
                  <a:gsLst>
                    <a:gs pos="2917">
                      <a:schemeClr val="tx1"/>
                    </a:gs>
                    <a:gs pos="30000">
                      <a:schemeClr val="tx1"/>
                    </a:gs>
                  </a:gsLst>
                  <a:lin ang="5400000" scaled="0"/>
                </a:gradFill>
              </a:rPr>
              <a:t>No Clustering Required!</a:t>
            </a:r>
          </a:p>
        </p:txBody>
      </p:sp>
    </p:spTree>
    <p:extLst>
      <p:ext uri="{BB962C8B-B14F-4D97-AF65-F5344CB8AC3E}">
        <p14:creationId xmlns:p14="http://schemas.microsoft.com/office/powerpoint/2010/main" val="868784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0"/>
                            </p:stCondLst>
                            <p:childTnLst>
                              <p:par>
                                <p:cTn id="13" presetID="26" presetClass="emph" presetSubtype="0" repeatCount="indefinite" fill="hold" grpId="1" nodeType="after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DHCP Failover</a:t>
            </a:r>
            <a:endParaRPr lang="en-US" dirty="0"/>
          </a:p>
        </p:txBody>
      </p:sp>
    </p:spTree>
    <p:extLst>
      <p:ext uri="{BB962C8B-B14F-4D97-AF65-F5344CB8AC3E}">
        <p14:creationId xmlns:p14="http://schemas.microsoft.com/office/powerpoint/2010/main" val="3231318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227" y="67849"/>
            <a:ext cx="10722146" cy="621530"/>
          </a:xfrm>
        </p:spPr>
        <p:txBody>
          <a:bodyPr/>
          <a:lstStyle/>
          <a:p>
            <a:r>
              <a:rPr lang="en-US" sz="4800" dirty="0" smtClean="0">
                <a:latin typeface="Segoe UI" panose="020B0502040204020203" pitchFamily="34" charset="0"/>
                <a:cs typeface="Segoe UI" panose="020B0502040204020203" pitchFamily="34" charset="0"/>
              </a:rPr>
              <a:t>How do you TRACK your IP Addresses?</a:t>
            </a:r>
            <a:endParaRPr lang="en-US" sz="4800" dirty="0">
              <a:latin typeface="Segoe UI" panose="020B0502040204020203" pitchFamily="34" charset="0"/>
              <a:cs typeface="Segoe UI" panose="020B0502040204020203" pitchFamily="34" charset="0"/>
            </a:endParaRPr>
          </a:p>
        </p:txBody>
      </p:sp>
      <p:sp>
        <p:nvSpPr>
          <p:cNvPr id="4" name="Freeform 3"/>
          <p:cNvSpPr/>
          <p:nvPr/>
        </p:nvSpPr>
        <p:spPr>
          <a:xfrm>
            <a:off x="8707139" y="1550387"/>
            <a:ext cx="2869129" cy="251203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accent6">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187" tIns="58013" rIns="58013" bIns="58013" numCol="1" spcCol="1270" anchor="ctr" anchorCtr="0">
            <a:noAutofit/>
          </a:bodyPr>
          <a:lstStyle/>
          <a:p>
            <a:pPr defTabSz="362567">
              <a:lnSpc>
                <a:spcPct val="90000"/>
              </a:lnSpc>
              <a:spcAft>
                <a:spcPct val="35000"/>
              </a:spcAft>
            </a:pPr>
            <a:r>
              <a:rPr lang="en-US" sz="816" dirty="0">
                <a:solidFill>
                  <a:srgbClr val="3BBEB4">
                    <a:lumMod val="20000"/>
                    <a:lumOff val="80000"/>
                  </a:srgbClr>
                </a:solidFill>
                <a:latin typeface="Segoe UI" panose="020B0502040204020203" pitchFamily="34" charset="0"/>
                <a:cs typeface="Segoe UI" panose="020B0502040204020203" pitchFamily="34" charset="0"/>
              </a:rPr>
              <a:t>.</a:t>
            </a:r>
          </a:p>
        </p:txBody>
      </p:sp>
      <p:sp>
        <p:nvSpPr>
          <p:cNvPr id="6" name="Freeform 5"/>
          <p:cNvSpPr/>
          <p:nvPr/>
        </p:nvSpPr>
        <p:spPr>
          <a:xfrm>
            <a:off x="8707139" y="4061564"/>
            <a:ext cx="2869129" cy="251203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accent6">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187" tIns="58013" rIns="58013" bIns="58013" numCol="1" spcCol="1270" anchor="ctr" anchorCtr="0">
            <a:noAutofit/>
          </a:bodyPr>
          <a:lstStyle/>
          <a:p>
            <a:pPr defTabSz="362567">
              <a:lnSpc>
                <a:spcPct val="90000"/>
              </a:lnSpc>
              <a:spcAft>
                <a:spcPct val="35000"/>
              </a:spcAft>
            </a:pPr>
            <a:r>
              <a:rPr lang="en-US" sz="714" dirty="0">
                <a:solidFill>
                  <a:srgbClr val="3BBEB4">
                    <a:lumMod val="20000"/>
                    <a:lumOff val="80000"/>
                  </a:srgbClr>
                </a:solidFill>
                <a:latin typeface="Segoe UI" panose="020B0502040204020203" pitchFamily="34" charset="0"/>
                <a:cs typeface="Segoe UI" panose="020B0502040204020203" pitchFamily="34" charset="0"/>
              </a:rPr>
              <a:t>.</a:t>
            </a:r>
          </a:p>
        </p:txBody>
      </p:sp>
      <p:sp>
        <p:nvSpPr>
          <p:cNvPr id="23" name="Rectangle 22"/>
          <p:cNvSpPr/>
          <p:nvPr/>
        </p:nvSpPr>
        <p:spPr>
          <a:xfrm>
            <a:off x="8826408" y="2347927"/>
            <a:ext cx="2523483" cy="1750340"/>
          </a:xfrm>
          <a:prstGeom prst="rect">
            <a:avLst/>
          </a:prstGeom>
        </p:spPr>
        <p:txBody>
          <a:bodyPr wrap="square">
            <a:spAutoFit/>
          </a:bodyPr>
          <a:lstStyle/>
          <a:p>
            <a:pPr marL="291349" indent="-291349">
              <a:lnSpc>
                <a:spcPct val="115000"/>
              </a:lnSpc>
              <a:buFont typeface="Arial" pitchFamily="34" charset="0"/>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Automation</a:t>
            </a:r>
          </a:p>
          <a:p>
            <a:pPr marL="291349" indent="-291349">
              <a:lnSpc>
                <a:spcPct val="115000"/>
              </a:lnSpc>
              <a:buFont typeface="Arial" pitchFamily="34" charset="0"/>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Rich feature set</a:t>
            </a:r>
          </a:p>
          <a:p>
            <a:pPr marL="291349" indent="-291349">
              <a:lnSpc>
                <a:spcPct val="115000"/>
              </a:lnSpc>
              <a:buFont typeface="Arial" pitchFamily="34" charset="0"/>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Integration with own and MS DHCP/DNS </a:t>
            </a:r>
          </a:p>
        </p:txBody>
      </p:sp>
      <p:sp>
        <p:nvSpPr>
          <p:cNvPr id="24" name="Rectangle 23"/>
          <p:cNvSpPr/>
          <p:nvPr/>
        </p:nvSpPr>
        <p:spPr>
          <a:xfrm>
            <a:off x="8826408" y="4314081"/>
            <a:ext cx="2523483" cy="1419106"/>
          </a:xfrm>
          <a:prstGeom prst="rect">
            <a:avLst/>
          </a:prstGeom>
        </p:spPr>
        <p:txBody>
          <a:bodyPr wrap="square">
            <a:spAutoFit/>
          </a:bodyPr>
          <a:lstStyle/>
          <a:p>
            <a:pPr marL="349619" indent="-349619">
              <a:lnSpc>
                <a:spcPct val="115000"/>
              </a:lnSpc>
              <a:buFont typeface="Symbol"/>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High acquisition and support costs</a:t>
            </a:r>
          </a:p>
          <a:p>
            <a:pPr marL="349619" indent="-349619">
              <a:lnSpc>
                <a:spcPct val="115000"/>
              </a:lnSpc>
              <a:buFont typeface="Symbol"/>
              <a:buChar char=""/>
            </a:pPr>
            <a:endPar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endParaRPr>
          </a:p>
          <a:p>
            <a:pPr marL="349619" indent="-349619">
              <a:lnSpc>
                <a:spcPct val="115000"/>
              </a:lnSpc>
              <a:buFont typeface="Symbol"/>
              <a:buChar char=""/>
            </a:pPr>
            <a:endParaRPr lang="en-US" sz="1835" dirty="0">
              <a:solidFill>
                <a:srgbClr val="FFFFFF"/>
              </a:solidFill>
              <a:latin typeface="Segoe UI" panose="020B0502040204020203" pitchFamily="34" charset="0"/>
              <a:cs typeface="Segoe UI" panose="020B0502040204020203" pitchFamily="34" charset="0"/>
            </a:endParaRPr>
          </a:p>
        </p:txBody>
      </p:sp>
      <p:sp>
        <p:nvSpPr>
          <p:cNvPr id="29" name="TextBox 28"/>
          <p:cNvSpPr txBox="1"/>
          <p:nvPr/>
        </p:nvSpPr>
        <p:spPr>
          <a:xfrm>
            <a:off x="9218501" y="859414"/>
            <a:ext cx="2531711" cy="640102"/>
          </a:xfrm>
          <a:prstGeom prst="rect">
            <a:avLst/>
          </a:prstGeom>
          <a:noFill/>
        </p:spPr>
        <p:txBody>
          <a:bodyPr wrap="square" lIns="0" tIns="0" rIns="0" bIns="0" rtlCol="0">
            <a:spAutoFit/>
          </a:bodyPr>
          <a:lstStyle/>
          <a:p>
            <a:r>
              <a:rPr lang="en-US" sz="2039"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Commercial appliances</a:t>
            </a:r>
          </a:p>
        </p:txBody>
      </p:sp>
      <p:sp>
        <p:nvSpPr>
          <p:cNvPr id="33" name="TextBox 32"/>
          <p:cNvSpPr txBox="1"/>
          <p:nvPr/>
        </p:nvSpPr>
        <p:spPr>
          <a:xfrm rot="16200000">
            <a:off x="-1484396" y="4314002"/>
            <a:ext cx="4339087" cy="288007"/>
          </a:xfrm>
          <a:prstGeom prst="rect">
            <a:avLst/>
          </a:prstGeom>
          <a:noFill/>
        </p:spPr>
        <p:txBody>
          <a:bodyPr wrap="square" lIns="0" tIns="0" rIns="0" bIns="0" rtlCol="0">
            <a:spAutoFit/>
          </a:bodyPr>
          <a:lstStyle/>
          <a:p>
            <a:pPr algn="ct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 Cons                               Pros</a:t>
            </a:r>
          </a:p>
        </p:txBody>
      </p:sp>
      <p:grpSp>
        <p:nvGrpSpPr>
          <p:cNvPr id="5" name="Group 4"/>
          <p:cNvGrpSpPr/>
          <p:nvPr/>
        </p:nvGrpSpPr>
        <p:grpSpPr>
          <a:xfrm>
            <a:off x="7855796" y="1012861"/>
            <a:ext cx="1335064" cy="1335064"/>
            <a:chOff x="7616226" y="1105574"/>
            <a:chExt cx="1309346" cy="1309346"/>
          </a:xfrm>
        </p:grpSpPr>
        <p:sp>
          <p:nvSpPr>
            <p:cNvPr id="7" name="Freeform 6"/>
            <p:cNvSpPr/>
            <p:nvPr/>
          </p:nvSpPr>
          <p:spPr>
            <a:xfrm>
              <a:off x="7616226" y="1105574"/>
              <a:ext cx="1309346" cy="1309346"/>
            </a:xfrm>
            <a:custGeom>
              <a:avLst/>
              <a:gdLst>
                <a:gd name="connsiteX0" fmla="*/ 0 w 1309346"/>
                <a:gd name="connsiteY0" fmla="*/ 654673 h 1309346"/>
                <a:gd name="connsiteX1" fmla="*/ 654673 w 1309346"/>
                <a:gd name="connsiteY1" fmla="*/ 0 h 1309346"/>
                <a:gd name="connsiteX2" fmla="*/ 1309346 w 1309346"/>
                <a:gd name="connsiteY2" fmla="*/ 654673 h 1309346"/>
                <a:gd name="connsiteX3" fmla="*/ 654673 w 1309346"/>
                <a:gd name="connsiteY3" fmla="*/ 1309346 h 1309346"/>
                <a:gd name="connsiteX4" fmla="*/ 0 w 1309346"/>
                <a:gd name="connsiteY4" fmla="*/ 654673 h 130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346" h="1309346">
                  <a:moveTo>
                    <a:pt x="0" y="654673"/>
                  </a:moveTo>
                  <a:cubicBezTo>
                    <a:pt x="0" y="293107"/>
                    <a:pt x="293107" y="0"/>
                    <a:pt x="654673" y="0"/>
                  </a:cubicBezTo>
                  <a:cubicBezTo>
                    <a:pt x="1016239" y="0"/>
                    <a:pt x="1309346" y="293107"/>
                    <a:pt x="1309346" y="654673"/>
                  </a:cubicBezTo>
                  <a:cubicBezTo>
                    <a:pt x="1309346" y="1016239"/>
                    <a:pt x="1016239" y="1309346"/>
                    <a:pt x="654673" y="1309346"/>
                  </a:cubicBezTo>
                  <a:cubicBezTo>
                    <a:pt x="293107" y="1309346"/>
                    <a:pt x="0" y="1016239"/>
                    <a:pt x="0" y="654673"/>
                  </a:cubicBezTo>
                  <a:close/>
                </a:path>
              </a:pathLst>
            </a:custGeom>
            <a:solidFill>
              <a:schemeClr val="tx1"/>
            </a:solidFill>
            <a:ln>
              <a:solidFill>
                <a:schemeClr val="accent5">
                  <a:lumMod val="75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95515" tIns="195515" rIns="195515" bIns="195515" numCol="1" spcCol="1270" anchor="ctr" anchorCtr="0">
              <a:noAutofit/>
            </a:bodyPr>
            <a:lstStyle/>
            <a:p>
              <a:pPr algn="ctr" defTabSz="362567">
                <a:lnSpc>
                  <a:spcPct val="90000"/>
                </a:lnSpc>
                <a:spcAft>
                  <a:spcPct val="35000"/>
                </a:spcAft>
              </a:pPr>
              <a:r>
                <a:rPr lang="en-US" sz="816" dirty="0">
                  <a:solidFill>
                    <a:srgbClr val="FFFFFF"/>
                  </a:solidFill>
                  <a:latin typeface="Segoe UI" panose="020B0502040204020203" pitchFamily="34" charset="0"/>
                  <a:cs typeface="Segoe UI" panose="020B0502040204020203" pitchFamily="34"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511" y="1444539"/>
              <a:ext cx="781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Freeform 31"/>
          <p:cNvSpPr/>
          <p:nvPr/>
        </p:nvSpPr>
        <p:spPr>
          <a:xfrm>
            <a:off x="882232" y="1546429"/>
            <a:ext cx="2869129" cy="251203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accent3">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187" tIns="58013" rIns="58013" bIns="58013" numCol="1" spcCol="1270" anchor="ctr" anchorCtr="0">
            <a:noAutofit/>
          </a:bodyPr>
          <a:lstStyle/>
          <a:p>
            <a:pPr defTabSz="362567">
              <a:lnSpc>
                <a:spcPct val="90000"/>
              </a:lnSpc>
              <a:spcAft>
                <a:spcPct val="35000"/>
              </a:spcAft>
            </a:pPr>
            <a:r>
              <a:rPr lang="en-US" sz="816" dirty="0">
                <a:solidFill>
                  <a:srgbClr val="3BBEB4">
                    <a:lumMod val="20000"/>
                    <a:lumOff val="80000"/>
                  </a:srgbClr>
                </a:solidFill>
                <a:latin typeface="Segoe UI" panose="020B0502040204020203" pitchFamily="34" charset="0"/>
                <a:cs typeface="Segoe UI" panose="020B0502040204020203" pitchFamily="34" charset="0"/>
              </a:rPr>
              <a:t>.</a:t>
            </a:r>
          </a:p>
        </p:txBody>
      </p:sp>
      <p:sp>
        <p:nvSpPr>
          <p:cNvPr id="35" name="Freeform 34"/>
          <p:cNvSpPr/>
          <p:nvPr/>
        </p:nvSpPr>
        <p:spPr>
          <a:xfrm>
            <a:off x="882232" y="4057606"/>
            <a:ext cx="2869129" cy="251203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accent3">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187" tIns="58013" rIns="58013" bIns="58013" numCol="1" spcCol="1270" anchor="ctr" anchorCtr="0">
            <a:noAutofit/>
          </a:bodyPr>
          <a:lstStyle/>
          <a:p>
            <a:pPr defTabSz="362567">
              <a:lnSpc>
                <a:spcPct val="90000"/>
              </a:lnSpc>
              <a:spcAft>
                <a:spcPct val="35000"/>
              </a:spcAft>
            </a:pPr>
            <a:r>
              <a:rPr lang="en-US" sz="714" dirty="0">
                <a:solidFill>
                  <a:srgbClr val="3BBEB4">
                    <a:lumMod val="20000"/>
                    <a:lumOff val="80000"/>
                  </a:srgbClr>
                </a:solidFill>
                <a:latin typeface="Segoe UI" panose="020B0502040204020203" pitchFamily="34" charset="0"/>
                <a:cs typeface="Segoe UI" panose="020B0502040204020203" pitchFamily="34" charset="0"/>
              </a:rPr>
              <a:t>.</a:t>
            </a:r>
          </a:p>
        </p:txBody>
      </p:sp>
      <p:sp>
        <p:nvSpPr>
          <p:cNvPr id="37" name="Rectangle 36"/>
          <p:cNvSpPr/>
          <p:nvPr/>
        </p:nvSpPr>
        <p:spPr>
          <a:xfrm>
            <a:off x="1173073" y="2270776"/>
            <a:ext cx="2451039" cy="2081573"/>
          </a:xfrm>
          <a:prstGeom prst="rect">
            <a:avLst/>
          </a:prstGeom>
        </p:spPr>
        <p:txBody>
          <a:bodyPr wrap="square">
            <a:spAutoFit/>
          </a:bodyPr>
          <a:lstStyle/>
          <a:p>
            <a:pPr marL="291349" indent="-291349">
              <a:lnSpc>
                <a:spcPct val="115000"/>
              </a:lnSpc>
              <a:buFont typeface="Arial" pitchFamily="34" charset="0"/>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No CapEx investment</a:t>
            </a:r>
          </a:p>
          <a:p>
            <a:pPr marL="291349" indent="-291349">
              <a:lnSpc>
                <a:spcPct val="115000"/>
              </a:lnSpc>
              <a:buFont typeface="Arial" pitchFamily="34" charset="0"/>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Simple to use for small networks….at first</a:t>
            </a:r>
          </a:p>
          <a:p>
            <a:pPr marL="291349" indent="-291349">
              <a:lnSpc>
                <a:spcPct val="115000"/>
              </a:lnSpc>
              <a:buFont typeface="Arial" pitchFamily="34" charset="0"/>
              <a:buChar char="•"/>
            </a:pPr>
            <a:endPar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endParaRPr>
          </a:p>
        </p:txBody>
      </p:sp>
      <p:sp>
        <p:nvSpPr>
          <p:cNvPr id="38" name="Rectangle 37"/>
          <p:cNvSpPr/>
          <p:nvPr/>
        </p:nvSpPr>
        <p:spPr>
          <a:xfrm>
            <a:off x="1080522" y="4326558"/>
            <a:ext cx="2519367" cy="2377428"/>
          </a:xfrm>
          <a:prstGeom prst="rect">
            <a:avLst/>
          </a:prstGeom>
        </p:spPr>
        <p:txBody>
          <a:bodyPr wrap="square" anchor="ctr">
            <a:spAutoFit/>
          </a:bodyPr>
          <a:lstStyle/>
          <a:p>
            <a:pPr marL="349619" indent="-349619">
              <a:lnSpc>
                <a:spcPct val="115000"/>
              </a:lnSpc>
              <a:buFont typeface="Symbol"/>
              <a:buChar char=""/>
            </a:pPr>
            <a:r>
              <a:rPr lang="en-US" sz="1632"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Labor intensive estimated (~$10 per address per annum)</a:t>
            </a:r>
          </a:p>
          <a:p>
            <a:pPr marL="349619" indent="-349619">
              <a:lnSpc>
                <a:spcPct val="115000"/>
              </a:lnSpc>
              <a:buFont typeface="Symbol"/>
              <a:buChar char=""/>
            </a:pPr>
            <a:r>
              <a:rPr lang="en-US" sz="1632"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Only performs address mgmt. </a:t>
            </a:r>
          </a:p>
          <a:p>
            <a:pPr marL="349619" indent="-349619">
              <a:lnSpc>
                <a:spcPct val="115000"/>
              </a:lnSpc>
              <a:buFont typeface="Symbol"/>
              <a:buChar char=""/>
            </a:pPr>
            <a:r>
              <a:rPr lang="en-US" sz="1632"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Inflexible and does not scale</a:t>
            </a:r>
          </a:p>
          <a:p>
            <a:pPr marL="349619" indent="-349619">
              <a:lnSpc>
                <a:spcPct val="115000"/>
              </a:lnSpc>
              <a:buFont typeface="Symbol"/>
              <a:buChar char=""/>
            </a:pPr>
            <a:endParaRPr lang="en-US" sz="1224"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endParaRPr>
          </a:p>
        </p:txBody>
      </p:sp>
      <p:sp>
        <p:nvSpPr>
          <p:cNvPr id="39" name="TextBox 38"/>
          <p:cNvSpPr txBox="1"/>
          <p:nvPr/>
        </p:nvSpPr>
        <p:spPr>
          <a:xfrm>
            <a:off x="1968030" y="1137999"/>
            <a:ext cx="2299055" cy="320051"/>
          </a:xfrm>
          <a:prstGeom prst="rect">
            <a:avLst/>
          </a:prstGeom>
          <a:noFill/>
        </p:spPr>
        <p:txBody>
          <a:bodyPr wrap="square" lIns="0" tIns="0" rIns="0" bIns="0" rtlCol="0">
            <a:spAutoFit/>
          </a:bodyPr>
          <a:lstStyle/>
          <a:p>
            <a:r>
              <a:rPr lang="en-US" sz="2039"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Spreadsheets</a:t>
            </a:r>
          </a:p>
        </p:txBody>
      </p:sp>
      <p:grpSp>
        <p:nvGrpSpPr>
          <p:cNvPr id="8" name="Group 7"/>
          <p:cNvGrpSpPr/>
          <p:nvPr/>
        </p:nvGrpSpPr>
        <p:grpSpPr>
          <a:xfrm>
            <a:off x="505540" y="1008903"/>
            <a:ext cx="1335064" cy="1335064"/>
            <a:chOff x="59902" y="943736"/>
            <a:chExt cx="1309346" cy="1309346"/>
          </a:xfrm>
        </p:grpSpPr>
        <p:sp>
          <p:nvSpPr>
            <p:cNvPr id="36" name="Freeform 35"/>
            <p:cNvSpPr/>
            <p:nvPr/>
          </p:nvSpPr>
          <p:spPr>
            <a:xfrm>
              <a:off x="59902" y="943736"/>
              <a:ext cx="1309346" cy="1309346"/>
            </a:xfrm>
            <a:custGeom>
              <a:avLst/>
              <a:gdLst>
                <a:gd name="connsiteX0" fmla="*/ 0 w 1309346"/>
                <a:gd name="connsiteY0" fmla="*/ 654673 h 1309346"/>
                <a:gd name="connsiteX1" fmla="*/ 654673 w 1309346"/>
                <a:gd name="connsiteY1" fmla="*/ 0 h 1309346"/>
                <a:gd name="connsiteX2" fmla="*/ 1309346 w 1309346"/>
                <a:gd name="connsiteY2" fmla="*/ 654673 h 1309346"/>
                <a:gd name="connsiteX3" fmla="*/ 654673 w 1309346"/>
                <a:gd name="connsiteY3" fmla="*/ 1309346 h 1309346"/>
                <a:gd name="connsiteX4" fmla="*/ 0 w 1309346"/>
                <a:gd name="connsiteY4" fmla="*/ 654673 h 130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346" h="1309346">
                  <a:moveTo>
                    <a:pt x="0" y="654673"/>
                  </a:moveTo>
                  <a:cubicBezTo>
                    <a:pt x="0" y="293107"/>
                    <a:pt x="293107" y="0"/>
                    <a:pt x="654673" y="0"/>
                  </a:cubicBezTo>
                  <a:cubicBezTo>
                    <a:pt x="1016239" y="0"/>
                    <a:pt x="1309346" y="293107"/>
                    <a:pt x="1309346" y="654673"/>
                  </a:cubicBezTo>
                  <a:cubicBezTo>
                    <a:pt x="1309346" y="1016239"/>
                    <a:pt x="1016239" y="1309346"/>
                    <a:pt x="654673" y="1309346"/>
                  </a:cubicBezTo>
                  <a:cubicBezTo>
                    <a:pt x="293107" y="1309346"/>
                    <a:pt x="0" y="1016239"/>
                    <a:pt x="0" y="654673"/>
                  </a:cubicBezTo>
                  <a:close/>
                </a:path>
              </a:pathLst>
            </a:custGeom>
            <a:solidFill>
              <a:schemeClr val="tx1"/>
            </a:solidFill>
            <a:ln>
              <a:solidFill>
                <a:schemeClr val="accent5">
                  <a:lumMod val="75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95515" tIns="195515" rIns="195515" bIns="195515" numCol="1" spcCol="1270" anchor="ctr" anchorCtr="0">
              <a:noAutofit/>
            </a:bodyPr>
            <a:lstStyle/>
            <a:p>
              <a:pPr algn="ctr" defTabSz="362567">
                <a:lnSpc>
                  <a:spcPct val="90000"/>
                </a:lnSpc>
                <a:spcAft>
                  <a:spcPct val="35000"/>
                </a:spcAft>
              </a:pPr>
              <a:endParaRPr lang="en-US" sz="816" dirty="0">
                <a:solidFill>
                  <a:srgbClr val="FFFFFF"/>
                </a:solidFill>
                <a:latin typeface="Segoe UI" panose="020B0502040204020203" pitchFamily="34" charset="0"/>
                <a:cs typeface="Segoe UI" panose="020B0502040204020203" pitchFamily="34" charset="0"/>
              </a:endParaRPr>
            </a:p>
          </p:txBody>
        </p:sp>
        <p:pic>
          <p:nvPicPr>
            <p:cNvPr id="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02" y="1310011"/>
              <a:ext cx="604456" cy="55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Freeform 40"/>
          <p:cNvSpPr/>
          <p:nvPr/>
        </p:nvSpPr>
        <p:spPr>
          <a:xfrm>
            <a:off x="4806313" y="1545575"/>
            <a:ext cx="2869129" cy="251203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bg2">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186" tIns="58013" rIns="58014" bIns="58013" numCol="1" spcCol="1270" anchor="ctr" anchorCtr="0">
            <a:noAutofit/>
          </a:bodyPr>
          <a:lstStyle/>
          <a:p>
            <a:pPr defTabSz="362567">
              <a:lnSpc>
                <a:spcPct val="90000"/>
              </a:lnSpc>
              <a:spcAft>
                <a:spcPct val="35000"/>
              </a:spcAft>
            </a:pPr>
            <a:r>
              <a:rPr lang="en-US" sz="816" dirty="0">
                <a:solidFill>
                  <a:srgbClr val="3BBEB4">
                    <a:lumMod val="20000"/>
                    <a:lumOff val="80000"/>
                  </a:srgbClr>
                </a:solidFill>
                <a:latin typeface="Segoe UI" panose="020B0502040204020203" pitchFamily="34" charset="0"/>
                <a:cs typeface="Segoe UI" panose="020B0502040204020203" pitchFamily="34" charset="0"/>
              </a:rPr>
              <a:t>.</a:t>
            </a:r>
          </a:p>
        </p:txBody>
      </p:sp>
      <p:sp>
        <p:nvSpPr>
          <p:cNvPr id="42" name="Freeform 41"/>
          <p:cNvSpPr/>
          <p:nvPr/>
        </p:nvSpPr>
        <p:spPr>
          <a:xfrm>
            <a:off x="4806313" y="4056752"/>
            <a:ext cx="2869129" cy="2512030"/>
          </a:xfrm>
          <a:custGeom>
            <a:avLst/>
            <a:gdLst>
              <a:gd name="connsiteX0" fmla="*/ 0 w 3268223"/>
              <a:gd name="connsiteY0" fmla="*/ 0 h 2463640"/>
              <a:gd name="connsiteX1" fmla="*/ 3268223 w 3268223"/>
              <a:gd name="connsiteY1" fmla="*/ 0 h 2463640"/>
              <a:gd name="connsiteX2" fmla="*/ 3268223 w 3268223"/>
              <a:gd name="connsiteY2" fmla="*/ 2463640 h 2463640"/>
              <a:gd name="connsiteX3" fmla="*/ 0 w 3268223"/>
              <a:gd name="connsiteY3" fmla="*/ 2463640 h 2463640"/>
              <a:gd name="connsiteX4" fmla="*/ 0 w 3268223"/>
              <a:gd name="connsiteY4" fmla="*/ 0 h 246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223" h="2463640">
                <a:moveTo>
                  <a:pt x="0" y="0"/>
                </a:moveTo>
                <a:lnTo>
                  <a:pt x="3268223" y="0"/>
                </a:lnTo>
                <a:lnTo>
                  <a:pt x="3268223" y="2463640"/>
                </a:lnTo>
                <a:lnTo>
                  <a:pt x="0" y="2463640"/>
                </a:lnTo>
                <a:lnTo>
                  <a:pt x="0" y="0"/>
                </a:lnTo>
                <a:close/>
              </a:path>
            </a:pathLst>
          </a:custGeom>
          <a:solidFill>
            <a:schemeClr val="bg2">
              <a:alpha val="35000"/>
            </a:schemeClr>
          </a:solidFill>
        </p:spPr>
        <p:style>
          <a:lnRef idx="2">
            <a:schemeClr val="accent5">
              <a:alpha val="90000"/>
              <a:tint val="40000"/>
              <a:hueOff val="0"/>
              <a:satOff val="0"/>
              <a:lumOff val="0"/>
              <a:alphaOff val="0"/>
            </a:schemeClr>
          </a:lnRef>
          <a:fillRef idx="1">
            <a:scrgbClr r="0" g="0" b="0"/>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186" tIns="58013" rIns="58014" bIns="58013" numCol="1" spcCol="1270" anchor="ctr" anchorCtr="0">
            <a:noAutofit/>
          </a:bodyPr>
          <a:lstStyle/>
          <a:p>
            <a:pPr defTabSz="362567">
              <a:lnSpc>
                <a:spcPct val="90000"/>
              </a:lnSpc>
              <a:spcAft>
                <a:spcPct val="35000"/>
              </a:spcAft>
            </a:pPr>
            <a:r>
              <a:rPr lang="en-US" sz="714" dirty="0">
                <a:solidFill>
                  <a:srgbClr val="3BBEB4">
                    <a:lumMod val="20000"/>
                    <a:lumOff val="80000"/>
                  </a:srgbClr>
                </a:solidFill>
                <a:latin typeface="Segoe UI" panose="020B0502040204020203" pitchFamily="34" charset="0"/>
                <a:cs typeface="Segoe UI" panose="020B0502040204020203" pitchFamily="34" charset="0"/>
              </a:rPr>
              <a:t>.</a:t>
            </a:r>
          </a:p>
        </p:txBody>
      </p:sp>
      <p:sp>
        <p:nvSpPr>
          <p:cNvPr id="44" name="Rectangle 43"/>
          <p:cNvSpPr/>
          <p:nvPr/>
        </p:nvSpPr>
        <p:spPr>
          <a:xfrm>
            <a:off x="4981559" y="2338556"/>
            <a:ext cx="2568765" cy="1087873"/>
          </a:xfrm>
          <a:prstGeom prst="rect">
            <a:avLst/>
          </a:prstGeom>
        </p:spPr>
        <p:txBody>
          <a:bodyPr wrap="square">
            <a:spAutoFit/>
          </a:bodyPr>
          <a:lstStyle/>
          <a:p>
            <a:pPr marL="291349" indent="-291349">
              <a:lnSpc>
                <a:spcPct val="115000"/>
              </a:lnSpc>
              <a:buFont typeface="Arial" pitchFamily="34" charset="0"/>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Automation</a:t>
            </a:r>
          </a:p>
          <a:p>
            <a:pPr marL="291349" indent="-291349">
              <a:lnSpc>
                <a:spcPct val="115000"/>
              </a:lnSpc>
              <a:buFont typeface="Arial" pitchFamily="34" charset="0"/>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High degree of customization</a:t>
            </a:r>
            <a:endParaRPr lang="en-US" sz="1835" dirty="0">
              <a:solidFill>
                <a:srgbClr val="FFFFFF"/>
              </a:solidFill>
              <a:latin typeface="Segoe UI" panose="020B0502040204020203" pitchFamily="34" charset="0"/>
              <a:cs typeface="Segoe UI" panose="020B0502040204020203" pitchFamily="34" charset="0"/>
            </a:endParaRPr>
          </a:p>
        </p:txBody>
      </p:sp>
      <p:sp>
        <p:nvSpPr>
          <p:cNvPr id="45" name="Rectangle 44"/>
          <p:cNvSpPr/>
          <p:nvPr/>
        </p:nvSpPr>
        <p:spPr>
          <a:xfrm>
            <a:off x="5053278" y="4309268"/>
            <a:ext cx="2655215" cy="1750340"/>
          </a:xfrm>
          <a:prstGeom prst="rect">
            <a:avLst/>
          </a:prstGeom>
        </p:spPr>
        <p:txBody>
          <a:bodyPr wrap="square">
            <a:spAutoFit/>
          </a:bodyPr>
          <a:lstStyle/>
          <a:p>
            <a:pPr marL="349619" indent="-349619">
              <a:lnSpc>
                <a:spcPct val="115000"/>
              </a:lnSpc>
              <a:buFont typeface="Symbol"/>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Maintenance cost</a:t>
            </a:r>
          </a:p>
          <a:p>
            <a:pPr marL="349619" indent="-349619">
              <a:lnSpc>
                <a:spcPct val="115000"/>
              </a:lnSpc>
              <a:buFont typeface="Symbol"/>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Relies on in-house support model</a:t>
            </a:r>
          </a:p>
          <a:p>
            <a:pPr marL="349619" indent="-349619">
              <a:lnSpc>
                <a:spcPct val="115000"/>
              </a:lnSpc>
              <a:buFont typeface="Symbol"/>
              <a:buChar char=""/>
            </a:pPr>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Expensive to add new capabilities</a:t>
            </a:r>
          </a:p>
        </p:txBody>
      </p:sp>
      <p:sp>
        <p:nvSpPr>
          <p:cNvPr id="46" name="TextBox 45"/>
          <p:cNvSpPr txBox="1"/>
          <p:nvPr/>
        </p:nvSpPr>
        <p:spPr>
          <a:xfrm>
            <a:off x="5698775" y="1106064"/>
            <a:ext cx="2161221" cy="320051"/>
          </a:xfrm>
          <a:prstGeom prst="rect">
            <a:avLst/>
          </a:prstGeom>
          <a:noFill/>
        </p:spPr>
        <p:txBody>
          <a:bodyPr wrap="square" lIns="0" tIns="0" rIns="0" bIns="0" rtlCol="0">
            <a:spAutoFit/>
          </a:bodyPr>
          <a:lstStyle/>
          <a:p>
            <a:r>
              <a:rPr lang="en-US" sz="2039"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In-house tools</a:t>
            </a:r>
          </a:p>
        </p:txBody>
      </p:sp>
      <p:grpSp>
        <p:nvGrpSpPr>
          <p:cNvPr id="3" name="Group 2"/>
          <p:cNvGrpSpPr/>
          <p:nvPr/>
        </p:nvGrpSpPr>
        <p:grpSpPr>
          <a:xfrm>
            <a:off x="4385475" y="1008050"/>
            <a:ext cx="1335064" cy="1335064"/>
            <a:chOff x="3866381" y="1055297"/>
            <a:chExt cx="1309346" cy="1309346"/>
          </a:xfrm>
        </p:grpSpPr>
        <p:sp>
          <p:nvSpPr>
            <p:cNvPr id="43" name="Freeform 42"/>
            <p:cNvSpPr/>
            <p:nvPr/>
          </p:nvSpPr>
          <p:spPr>
            <a:xfrm>
              <a:off x="3866381" y="1055297"/>
              <a:ext cx="1309346" cy="1309346"/>
            </a:xfrm>
            <a:custGeom>
              <a:avLst/>
              <a:gdLst>
                <a:gd name="connsiteX0" fmla="*/ 0 w 1309346"/>
                <a:gd name="connsiteY0" fmla="*/ 654673 h 1309346"/>
                <a:gd name="connsiteX1" fmla="*/ 654673 w 1309346"/>
                <a:gd name="connsiteY1" fmla="*/ 0 h 1309346"/>
                <a:gd name="connsiteX2" fmla="*/ 1309346 w 1309346"/>
                <a:gd name="connsiteY2" fmla="*/ 654673 h 1309346"/>
                <a:gd name="connsiteX3" fmla="*/ 654673 w 1309346"/>
                <a:gd name="connsiteY3" fmla="*/ 1309346 h 1309346"/>
                <a:gd name="connsiteX4" fmla="*/ 0 w 1309346"/>
                <a:gd name="connsiteY4" fmla="*/ 654673 h 130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346" h="1309346">
                  <a:moveTo>
                    <a:pt x="0" y="654673"/>
                  </a:moveTo>
                  <a:cubicBezTo>
                    <a:pt x="0" y="293107"/>
                    <a:pt x="293107" y="0"/>
                    <a:pt x="654673" y="0"/>
                  </a:cubicBezTo>
                  <a:cubicBezTo>
                    <a:pt x="1016239" y="0"/>
                    <a:pt x="1309346" y="293107"/>
                    <a:pt x="1309346" y="654673"/>
                  </a:cubicBezTo>
                  <a:cubicBezTo>
                    <a:pt x="1309346" y="1016239"/>
                    <a:pt x="1016239" y="1309346"/>
                    <a:pt x="654673" y="1309346"/>
                  </a:cubicBezTo>
                  <a:cubicBezTo>
                    <a:pt x="293107" y="1309346"/>
                    <a:pt x="0" y="1016239"/>
                    <a:pt x="0" y="654673"/>
                  </a:cubicBezTo>
                  <a:close/>
                </a:path>
              </a:pathLst>
            </a:custGeom>
            <a:solidFill>
              <a:schemeClr val="tx1"/>
            </a:solidFill>
            <a:ln>
              <a:solidFill>
                <a:schemeClr val="accent5">
                  <a:lumMod val="75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95515" tIns="195515" rIns="195515" bIns="195515" numCol="1" spcCol="1270" anchor="ctr" anchorCtr="0">
              <a:noAutofit/>
            </a:bodyPr>
            <a:lstStyle/>
            <a:p>
              <a:pPr algn="ctr" defTabSz="362567">
                <a:lnSpc>
                  <a:spcPct val="90000"/>
                </a:lnSpc>
                <a:spcAft>
                  <a:spcPct val="35000"/>
                </a:spcAft>
              </a:pPr>
              <a:r>
                <a:rPr lang="en-US" sz="816" dirty="0">
                  <a:solidFill>
                    <a:srgbClr val="FFFFFF"/>
                  </a:solidFill>
                  <a:latin typeface="Segoe UI" panose="020B0502040204020203" pitchFamily="34" charset="0"/>
                  <a:cs typeface="Segoe UI" panose="020B0502040204020203" pitchFamily="34" charset="0"/>
                </a:rPr>
                <a:t>.</a:t>
              </a:r>
            </a:p>
          </p:txBody>
        </p:sp>
        <p:pic>
          <p:nvPicPr>
            <p:cNvPr id="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9183" y="1421571"/>
              <a:ext cx="642147" cy="62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14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3" grpId="0"/>
      <p:bldP spid="24" grpId="0"/>
      <p:bldP spid="29" grpId="0"/>
      <p:bldP spid="33" grpId="0"/>
      <p:bldP spid="32" grpId="0" animBg="1"/>
      <p:bldP spid="35" grpId="0" animBg="1"/>
      <p:bldP spid="37" grpId="0"/>
      <p:bldP spid="38" grpId="0"/>
      <p:bldP spid="39" grpId="0"/>
      <p:bldP spid="41" grpId="0" animBg="1"/>
      <p:bldP spid="42" grpId="0" animBg="1"/>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5084428" y="4775698"/>
            <a:ext cx="854546" cy="734673"/>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3" name="Hexagon 42"/>
          <p:cNvSpPr/>
          <p:nvPr/>
        </p:nvSpPr>
        <p:spPr>
          <a:xfrm>
            <a:off x="5800776" y="3187658"/>
            <a:ext cx="854546" cy="734673"/>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7" name="Hexagon 36"/>
          <p:cNvSpPr/>
          <p:nvPr/>
        </p:nvSpPr>
        <p:spPr>
          <a:xfrm>
            <a:off x="4806638" y="1787364"/>
            <a:ext cx="854546" cy="734673"/>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Title 2"/>
          <p:cNvSpPr>
            <a:spLocks noGrp="1"/>
          </p:cNvSpPr>
          <p:nvPr>
            <p:ph type="title"/>
          </p:nvPr>
        </p:nvSpPr>
        <p:spPr>
          <a:xfrm>
            <a:off x="455924" y="78607"/>
            <a:ext cx="11248307" cy="508391"/>
          </a:xfrm>
        </p:spPr>
        <p:txBody>
          <a:bodyPr>
            <a:normAutofit fontScale="90000"/>
          </a:bodyPr>
          <a:lstStyle/>
          <a:p>
            <a:r>
              <a:rPr lang="en-US" sz="3671" dirty="0"/>
              <a:t>Windows Server 2012 IPAM Overview</a:t>
            </a:r>
          </a:p>
        </p:txBody>
      </p:sp>
      <p:sp>
        <p:nvSpPr>
          <p:cNvPr id="6" name="Freeform 5"/>
          <p:cNvSpPr/>
          <p:nvPr/>
        </p:nvSpPr>
        <p:spPr>
          <a:xfrm>
            <a:off x="3385237" y="2774860"/>
            <a:ext cx="2264913" cy="1954905"/>
          </a:xfrm>
          <a:custGeom>
            <a:avLst/>
            <a:gdLst>
              <a:gd name="connsiteX0" fmla="*/ 0 w 2216365"/>
              <a:gd name="connsiteY0" fmla="*/ 958623 h 1917246"/>
              <a:gd name="connsiteX1" fmla="*/ 547757 w 2216365"/>
              <a:gd name="connsiteY1" fmla="*/ 0 h 1917246"/>
              <a:gd name="connsiteX2" fmla="*/ 1668608 w 2216365"/>
              <a:gd name="connsiteY2" fmla="*/ 0 h 1917246"/>
              <a:gd name="connsiteX3" fmla="*/ 2216365 w 2216365"/>
              <a:gd name="connsiteY3" fmla="*/ 958623 h 1917246"/>
              <a:gd name="connsiteX4" fmla="*/ 1668608 w 2216365"/>
              <a:gd name="connsiteY4" fmla="*/ 1917246 h 1917246"/>
              <a:gd name="connsiteX5" fmla="*/ 547757 w 2216365"/>
              <a:gd name="connsiteY5" fmla="*/ 1917246 h 1917246"/>
              <a:gd name="connsiteX6" fmla="*/ 0 w 2216365"/>
              <a:gd name="connsiteY6" fmla="*/ 958623 h 191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365" h="1917246">
                <a:moveTo>
                  <a:pt x="0" y="958623"/>
                </a:moveTo>
                <a:lnTo>
                  <a:pt x="547757" y="0"/>
                </a:lnTo>
                <a:lnTo>
                  <a:pt x="1668608" y="0"/>
                </a:lnTo>
                <a:lnTo>
                  <a:pt x="2216365" y="958623"/>
                </a:lnTo>
                <a:lnTo>
                  <a:pt x="1668608" y="1917246"/>
                </a:lnTo>
                <a:lnTo>
                  <a:pt x="547757" y="1917246"/>
                </a:lnTo>
                <a:lnTo>
                  <a:pt x="0" y="958623"/>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93904" tIns="343364" rIns="393904" bIns="343364" numCol="1" spcCol="1270" anchor="ctr" anchorCtr="0">
            <a:noAutofit/>
          </a:bodyPr>
          <a:lstStyle/>
          <a:p>
            <a:pPr algn="ctr" defTabSz="679786">
              <a:lnSpc>
                <a:spcPct val="90000"/>
              </a:lnSpc>
              <a:spcAft>
                <a:spcPct val="35000"/>
              </a:spcAft>
            </a:pPr>
            <a:endParaRPr lang="en-US" sz="2447" dirty="0">
              <a:solidFill>
                <a:srgbClr val="FFFFFF"/>
              </a:solidFill>
            </a:endParaRPr>
          </a:p>
        </p:txBody>
      </p:sp>
      <p:sp>
        <p:nvSpPr>
          <p:cNvPr id="9" name="Freeform 8"/>
          <p:cNvSpPr/>
          <p:nvPr/>
        </p:nvSpPr>
        <p:spPr>
          <a:xfrm>
            <a:off x="5300008" y="1952822"/>
            <a:ext cx="1856081" cy="1602173"/>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6322" tIns="284926" rIns="326322" bIns="284926" numCol="1" spcCol="1270" anchor="ctr" anchorCtr="0">
            <a:noAutofit/>
          </a:bodyPr>
          <a:lstStyle/>
          <a:p>
            <a:pPr algn="ctr" defTabSz="679786">
              <a:lnSpc>
                <a:spcPct val="90000"/>
              </a:lnSpc>
              <a:spcAft>
                <a:spcPct val="35000"/>
              </a:spcAft>
            </a:pPr>
            <a:r>
              <a:rPr lang="en-US" sz="1835" dirty="0">
                <a:solidFill>
                  <a:srgbClr val="FFFFFF"/>
                </a:solidFill>
              </a:rPr>
              <a:t>Network discovery</a:t>
            </a:r>
          </a:p>
        </p:txBody>
      </p:sp>
      <p:sp>
        <p:nvSpPr>
          <p:cNvPr id="34" name="Freeform 33"/>
          <p:cNvSpPr/>
          <p:nvPr/>
        </p:nvSpPr>
        <p:spPr>
          <a:xfrm>
            <a:off x="5296107" y="3919585"/>
            <a:ext cx="1856081" cy="1602173"/>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6322" tIns="284926" rIns="326322" bIns="284926" numCol="1" spcCol="1270" anchor="ctr" anchorCtr="0">
            <a:noAutofit/>
          </a:bodyPr>
          <a:lstStyle/>
          <a:p>
            <a:pPr algn="ctr" defTabSz="679786">
              <a:lnSpc>
                <a:spcPct val="90000"/>
              </a:lnSpc>
              <a:spcAft>
                <a:spcPct val="35000"/>
              </a:spcAft>
            </a:pPr>
            <a:r>
              <a:rPr lang="en-US" sz="1835" dirty="0">
                <a:solidFill>
                  <a:srgbClr val="FFFFFF"/>
                </a:solidFill>
              </a:rPr>
              <a:t>Multi-server mgmt</a:t>
            </a:r>
          </a:p>
          <a:p>
            <a:pPr algn="ctr" defTabSz="679786">
              <a:lnSpc>
                <a:spcPct val="90000"/>
              </a:lnSpc>
              <a:spcAft>
                <a:spcPct val="35000"/>
              </a:spcAft>
            </a:pPr>
            <a:r>
              <a:rPr lang="en-US" sz="1835" dirty="0">
                <a:solidFill>
                  <a:srgbClr val="FFFFFF"/>
                </a:solidFill>
              </a:rPr>
              <a:t>(MSM)</a:t>
            </a:r>
          </a:p>
        </p:txBody>
      </p:sp>
      <p:sp>
        <p:nvSpPr>
          <p:cNvPr id="36" name="Freeform 35"/>
          <p:cNvSpPr/>
          <p:nvPr/>
        </p:nvSpPr>
        <p:spPr>
          <a:xfrm>
            <a:off x="3593865" y="4906131"/>
            <a:ext cx="1856081" cy="1602173"/>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6322" tIns="284926" rIns="326322" bIns="284926" numCol="1" spcCol="1270" anchor="ctr" anchorCtr="0">
            <a:noAutofit/>
          </a:bodyPr>
          <a:lstStyle/>
          <a:p>
            <a:pPr algn="ctr" defTabSz="679786">
              <a:lnSpc>
                <a:spcPct val="90000"/>
              </a:lnSpc>
              <a:spcAft>
                <a:spcPct val="35000"/>
              </a:spcAft>
            </a:pPr>
            <a:r>
              <a:rPr lang="en-US" sz="1835" dirty="0">
                <a:solidFill>
                  <a:srgbClr val="FFFFFF"/>
                </a:solidFill>
              </a:rPr>
              <a:t>Visibility &amp; audit</a:t>
            </a:r>
          </a:p>
        </p:txBody>
      </p:sp>
      <p:sp>
        <p:nvSpPr>
          <p:cNvPr id="38" name="Freeform 37"/>
          <p:cNvSpPr/>
          <p:nvPr/>
        </p:nvSpPr>
        <p:spPr>
          <a:xfrm>
            <a:off x="-426134" y="3996287"/>
            <a:ext cx="1856081" cy="1602173"/>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noFill/>
          <a:ln w="0">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26322" tIns="284926" rIns="326322" bIns="284926" numCol="1" spcCol="1270" anchor="ctr" anchorCtr="0">
            <a:noAutofit/>
          </a:bodyPr>
          <a:lstStyle/>
          <a:p>
            <a:pPr algn="ctr" defTabSz="679786">
              <a:lnSpc>
                <a:spcPct val="90000"/>
              </a:lnSpc>
              <a:spcAft>
                <a:spcPct val="35000"/>
              </a:spcAft>
            </a:pPr>
            <a:r>
              <a:rPr lang="en-US" sz="1530" dirty="0">
                <a:solidFill>
                  <a:srgbClr val="1D4C7C">
                    <a:lumMod val="75000"/>
                  </a:srgbClr>
                </a:solidFill>
              </a:rPr>
              <a:t>.</a:t>
            </a:r>
          </a:p>
        </p:txBody>
      </p:sp>
      <p:sp>
        <p:nvSpPr>
          <p:cNvPr id="39" name="Freeform 38"/>
          <p:cNvSpPr/>
          <p:nvPr/>
        </p:nvSpPr>
        <p:spPr>
          <a:xfrm>
            <a:off x="-426134" y="2055713"/>
            <a:ext cx="1856081" cy="1602173"/>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noFill/>
          <a:ln w="0">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17257" tIns="275861" rIns="317257" bIns="275861" numCol="1" spcCol="1270" anchor="ctr" anchorCtr="0">
            <a:noAutofit/>
          </a:bodyPr>
          <a:lstStyle/>
          <a:p>
            <a:pPr algn="ctr" defTabSz="362553">
              <a:lnSpc>
                <a:spcPct val="90000"/>
              </a:lnSpc>
              <a:spcAft>
                <a:spcPct val="35000"/>
              </a:spcAft>
            </a:pPr>
            <a:r>
              <a:rPr lang="en-US" sz="816" dirty="0">
                <a:solidFill>
                  <a:srgbClr val="1D4C7C">
                    <a:lumMod val="75000"/>
                  </a:srgbClr>
                </a:solidFill>
              </a:rPr>
              <a:t>.</a:t>
            </a:r>
          </a:p>
        </p:txBody>
      </p:sp>
      <p:sp>
        <p:nvSpPr>
          <p:cNvPr id="15" name="Rounded Rectangle 14"/>
          <p:cNvSpPr/>
          <p:nvPr/>
        </p:nvSpPr>
        <p:spPr>
          <a:xfrm>
            <a:off x="7903483" y="2567492"/>
            <a:ext cx="3412287" cy="1099259"/>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32" tIns="46617" rIns="93232" bIns="46617" rtlCol="0" anchor="ctr"/>
          <a:lstStyle/>
          <a:p>
            <a:pPr algn="ctr"/>
            <a:r>
              <a:rPr lang="en-US" sz="1937" dirty="0">
                <a:solidFill>
                  <a:srgbClr val="FFFFFF"/>
                </a:solidFill>
              </a:rPr>
              <a:t>Automatic discovery of  DC, DHCP and DNS servers, and dynamic IP addresses in use</a:t>
            </a:r>
          </a:p>
        </p:txBody>
      </p:sp>
      <p:sp>
        <p:nvSpPr>
          <p:cNvPr id="17" name="Rounded Rectangle 16"/>
          <p:cNvSpPr/>
          <p:nvPr/>
        </p:nvSpPr>
        <p:spPr>
          <a:xfrm>
            <a:off x="7461896" y="3996288"/>
            <a:ext cx="4055952" cy="135512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32" tIns="46617" rIns="93232" bIns="46617" rtlCol="0" anchor="ctr"/>
          <a:lstStyle/>
          <a:p>
            <a:pPr algn="ctr"/>
            <a:r>
              <a:rPr lang="en-US" sz="1937" dirty="0">
                <a:solidFill>
                  <a:srgbClr val="FFFFFF"/>
                </a:solidFill>
              </a:rPr>
              <a:t>Centralized configuration and update of MS DHCP/DNS servers</a:t>
            </a:r>
          </a:p>
        </p:txBody>
      </p:sp>
      <p:sp>
        <p:nvSpPr>
          <p:cNvPr id="18" name="Rounded Rectangle 17"/>
          <p:cNvSpPr/>
          <p:nvPr/>
        </p:nvSpPr>
        <p:spPr>
          <a:xfrm>
            <a:off x="6022754" y="5794395"/>
            <a:ext cx="3412287" cy="106404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32" tIns="46617" rIns="93232" bIns="46617" rtlCol="0" anchor="ctr"/>
          <a:lstStyle/>
          <a:p>
            <a:pPr algn="ctr"/>
            <a:r>
              <a:rPr lang="en-US" sz="1937" dirty="0">
                <a:solidFill>
                  <a:srgbClr val="FFFFFF"/>
                </a:solidFill>
              </a:rPr>
              <a:t>Track and audit changes and provide real-time view of status</a:t>
            </a:r>
          </a:p>
        </p:txBody>
      </p:sp>
      <p:sp>
        <p:nvSpPr>
          <p:cNvPr id="45" name="Freeform 44"/>
          <p:cNvSpPr/>
          <p:nvPr/>
        </p:nvSpPr>
        <p:spPr>
          <a:xfrm>
            <a:off x="7152189" y="2618704"/>
            <a:ext cx="836472" cy="202505"/>
          </a:xfrm>
          <a:custGeom>
            <a:avLst/>
            <a:gdLst>
              <a:gd name="connsiteX0" fmla="*/ 0 w 997527"/>
              <a:gd name="connsiteY0" fmla="*/ 249382 h 249382"/>
              <a:gd name="connsiteX1" fmla="*/ 605641 w 997527"/>
              <a:gd name="connsiteY1" fmla="*/ 71252 h 249382"/>
              <a:gd name="connsiteX2" fmla="*/ 997527 w 997527"/>
              <a:gd name="connsiteY2" fmla="*/ 0 h 249382"/>
              <a:gd name="connsiteX3" fmla="*/ 997527 w 997527"/>
              <a:gd name="connsiteY3" fmla="*/ 0 h 249382"/>
            </a:gdLst>
            <a:ahLst/>
            <a:cxnLst>
              <a:cxn ang="0">
                <a:pos x="connsiteX0" y="connsiteY0"/>
              </a:cxn>
              <a:cxn ang="0">
                <a:pos x="connsiteX1" y="connsiteY1"/>
              </a:cxn>
              <a:cxn ang="0">
                <a:pos x="connsiteX2" y="connsiteY2"/>
              </a:cxn>
              <a:cxn ang="0">
                <a:pos x="connsiteX3" y="connsiteY3"/>
              </a:cxn>
            </a:cxnLst>
            <a:rect l="l" t="t" r="r" b="b"/>
            <a:pathLst>
              <a:path w="997527" h="249382">
                <a:moveTo>
                  <a:pt x="0" y="249382"/>
                </a:moveTo>
                <a:cubicBezTo>
                  <a:pt x="219693" y="181099"/>
                  <a:pt x="439387" y="112816"/>
                  <a:pt x="605641" y="71252"/>
                </a:cubicBezTo>
                <a:cubicBezTo>
                  <a:pt x="771896" y="29688"/>
                  <a:pt x="997527" y="0"/>
                  <a:pt x="997527" y="0"/>
                </a:cubicBezTo>
                <a:lnTo>
                  <a:pt x="997527" y="0"/>
                </a:ln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3232" tIns="46617" rIns="93232" bIns="46617" rtlCol="0" anchor="ctr"/>
          <a:lstStyle/>
          <a:p>
            <a:pPr algn="ctr"/>
            <a:endParaRPr lang="en-US" sz="1835">
              <a:solidFill>
                <a:srgbClr val="FFFFFF"/>
              </a:solidFill>
            </a:endParaRPr>
          </a:p>
        </p:txBody>
      </p:sp>
      <p:sp>
        <p:nvSpPr>
          <p:cNvPr id="51" name="Freeform 50"/>
          <p:cNvSpPr/>
          <p:nvPr/>
        </p:nvSpPr>
        <p:spPr>
          <a:xfrm>
            <a:off x="6969285" y="4380232"/>
            <a:ext cx="509690" cy="46617"/>
          </a:xfrm>
          <a:custGeom>
            <a:avLst/>
            <a:gdLst>
              <a:gd name="connsiteX0" fmla="*/ 0 w 332509"/>
              <a:gd name="connsiteY0" fmla="*/ 334476 h 334476"/>
              <a:gd name="connsiteX1" fmla="*/ 201880 w 332509"/>
              <a:gd name="connsiteY1" fmla="*/ 37593 h 334476"/>
              <a:gd name="connsiteX2" fmla="*/ 332509 w 332509"/>
              <a:gd name="connsiteY2" fmla="*/ 13842 h 334476"/>
            </a:gdLst>
            <a:ahLst/>
            <a:cxnLst>
              <a:cxn ang="0">
                <a:pos x="connsiteX0" y="connsiteY0"/>
              </a:cxn>
              <a:cxn ang="0">
                <a:pos x="connsiteX1" y="connsiteY1"/>
              </a:cxn>
              <a:cxn ang="0">
                <a:pos x="connsiteX2" y="connsiteY2"/>
              </a:cxn>
            </a:cxnLst>
            <a:rect l="l" t="t" r="r" b="b"/>
            <a:pathLst>
              <a:path w="332509" h="334476">
                <a:moveTo>
                  <a:pt x="0" y="334476"/>
                </a:moveTo>
                <a:cubicBezTo>
                  <a:pt x="73231" y="212754"/>
                  <a:pt x="146462" y="91032"/>
                  <a:pt x="201880" y="37593"/>
                </a:cubicBezTo>
                <a:cubicBezTo>
                  <a:pt x="257298" y="-15846"/>
                  <a:pt x="294903" y="-1002"/>
                  <a:pt x="332509" y="13842"/>
                </a:cubicBez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3232" tIns="46617" rIns="93232" bIns="46617" rtlCol="0" anchor="ctr"/>
          <a:lstStyle/>
          <a:p>
            <a:pPr algn="ctr"/>
            <a:endParaRPr lang="en-US" sz="1835">
              <a:solidFill>
                <a:srgbClr val="FFFFFF"/>
              </a:solidFill>
            </a:endParaRPr>
          </a:p>
        </p:txBody>
      </p:sp>
      <p:sp>
        <p:nvSpPr>
          <p:cNvPr id="52" name="Freeform 51"/>
          <p:cNvSpPr/>
          <p:nvPr/>
        </p:nvSpPr>
        <p:spPr>
          <a:xfrm>
            <a:off x="5233913" y="6137978"/>
            <a:ext cx="788805" cy="399584"/>
          </a:xfrm>
          <a:custGeom>
            <a:avLst/>
            <a:gdLst>
              <a:gd name="connsiteX0" fmla="*/ 0 w 771896"/>
              <a:gd name="connsiteY0" fmla="*/ 0 h 391886"/>
              <a:gd name="connsiteX1" fmla="*/ 285007 w 771896"/>
              <a:gd name="connsiteY1" fmla="*/ 273132 h 391886"/>
              <a:gd name="connsiteX2" fmla="*/ 771896 w 771896"/>
              <a:gd name="connsiteY2" fmla="*/ 391886 h 391886"/>
            </a:gdLst>
            <a:ahLst/>
            <a:cxnLst>
              <a:cxn ang="0">
                <a:pos x="connsiteX0" y="connsiteY0"/>
              </a:cxn>
              <a:cxn ang="0">
                <a:pos x="connsiteX1" y="connsiteY1"/>
              </a:cxn>
              <a:cxn ang="0">
                <a:pos x="connsiteX2" y="connsiteY2"/>
              </a:cxn>
            </a:cxnLst>
            <a:rect l="l" t="t" r="r" b="b"/>
            <a:pathLst>
              <a:path w="771896" h="391886">
                <a:moveTo>
                  <a:pt x="0" y="0"/>
                </a:moveTo>
                <a:cubicBezTo>
                  <a:pt x="78179" y="103909"/>
                  <a:pt x="156358" y="207818"/>
                  <a:pt x="285007" y="273132"/>
                </a:cubicBezTo>
                <a:cubicBezTo>
                  <a:pt x="413656" y="338446"/>
                  <a:pt x="592776" y="365166"/>
                  <a:pt x="771896" y="391886"/>
                </a:cubicBez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3232" tIns="46617" rIns="93232" bIns="46617" rtlCol="0" anchor="ctr"/>
          <a:lstStyle/>
          <a:p>
            <a:pPr algn="ctr"/>
            <a:endParaRPr lang="en-US" sz="1835">
              <a:solidFill>
                <a:srgbClr val="FFFFFF"/>
              </a:solidFill>
            </a:endParaRPr>
          </a:p>
        </p:txBody>
      </p:sp>
      <p:sp>
        <p:nvSpPr>
          <p:cNvPr id="21" name="Freeform 20"/>
          <p:cNvSpPr/>
          <p:nvPr/>
        </p:nvSpPr>
        <p:spPr>
          <a:xfrm>
            <a:off x="3655620" y="965319"/>
            <a:ext cx="1856081" cy="1602173"/>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6322" tIns="284926" rIns="326322" bIns="284926" numCol="1" spcCol="1270" anchor="ctr" anchorCtr="0">
            <a:noAutofit/>
          </a:bodyPr>
          <a:lstStyle/>
          <a:p>
            <a:pPr algn="ctr" defTabSz="679786">
              <a:lnSpc>
                <a:spcPct val="90000"/>
              </a:lnSpc>
              <a:spcAft>
                <a:spcPct val="35000"/>
              </a:spcAft>
            </a:pPr>
            <a:r>
              <a:rPr lang="en-US" sz="1835" dirty="0">
                <a:solidFill>
                  <a:srgbClr val="FFFFFF"/>
                </a:solidFill>
              </a:rPr>
              <a:t>Address space mgmt</a:t>
            </a:r>
          </a:p>
          <a:p>
            <a:pPr algn="ctr" defTabSz="679786">
              <a:lnSpc>
                <a:spcPct val="90000"/>
              </a:lnSpc>
              <a:spcAft>
                <a:spcPct val="35000"/>
              </a:spcAft>
            </a:pPr>
            <a:r>
              <a:rPr lang="en-US" sz="1835" dirty="0">
                <a:solidFill>
                  <a:srgbClr val="FFFFFF"/>
                </a:solidFill>
              </a:rPr>
              <a:t>(ASM)</a:t>
            </a:r>
          </a:p>
        </p:txBody>
      </p:sp>
      <p:sp>
        <p:nvSpPr>
          <p:cNvPr id="22" name="Rounded Rectangle 21"/>
          <p:cNvSpPr/>
          <p:nvPr/>
        </p:nvSpPr>
        <p:spPr>
          <a:xfrm>
            <a:off x="6945467" y="853225"/>
            <a:ext cx="4167394" cy="1446944"/>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32" tIns="46617" rIns="93232" bIns="46617" rtlCol="0" anchor="ctr"/>
          <a:lstStyle/>
          <a:p>
            <a:pPr algn="ctr"/>
            <a:r>
              <a:rPr lang="en-US" sz="1937" dirty="0">
                <a:solidFill>
                  <a:srgbClr val="FFFFFF"/>
                </a:solidFill>
              </a:rPr>
              <a:t>Organize, assign, monitor and manage static and dynamic IPv4/v6 addresses</a:t>
            </a:r>
            <a:endParaRPr lang="en-US" sz="918" dirty="0">
              <a:solidFill>
                <a:srgbClr val="FFFFFF"/>
              </a:solidFill>
            </a:endParaRPr>
          </a:p>
        </p:txBody>
      </p:sp>
      <p:sp>
        <p:nvSpPr>
          <p:cNvPr id="23" name="Freeform 22"/>
          <p:cNvSpPr/>
          <p:nvPr/>
        </p:nvSpPr>
        <p:spPr>
          <a:xfrm>
            <a:off x="5328797" y="1306287"/>
            <a:ext cx="1616670" cy="182121"/>
          </a:xfrm>
          <a:custGeom>
            <a:avLst/>
            <a:gdLst>
              <a:gd name="connsiteX0" fmla="*/ 0 w 475013"/>
              <a:gd name="connsiteY0" fmla="*/ 178613 h 178613"/>
              <a:gd name="connsiteX1" fmla="*/ 261257 w 475013"/>
              <a:gd name="connsiteY1" fmla="*/ 24234 h 178613"/>
              <a:gd name="connsiteX2" fmla="*/ 475013 w 475013"/>
              <a:gd name="connsiteY2" fmla="*/ 484 h 178613"/>
              <a:gd name="connsiteX3" fmla="*/ 475013 w 475013"/>
              <a:gd name="connsiteY3" fmla="*/ 484 h 178613"/>
            </a:gdLst>
            <a:ahLst/>
            <a:cxnLst>
              <a:cxn ang="0">
                <a:pos x="connsiteX0" y="connsiteY0"/>
              </a:cxn>
              <a:cxn ang="0">
                <a:pos x="connsiteX1" y="connsiteY1"/>
              </a:cxn>
              <a:cxn ang="0">
                <a:pos x="connsiteX2" y="connsiteY2"/>
              </a:cxn>
              <a:cxn ang="0">
                <a:pos x="connsiteX3" y="connsiteY3"/>
              </a:cxn>
            </a:cxnLst>
            <a:rect l="l" t="t" r="r" b="b"/>
            <a:pathLst>
              <a:path w="475013" h="178613">
                <a:moveTo>
                  <a:pt x="0" y="178613"/>
                </a:moveTo>
                <a:cubicBezTo>
                  <a:pt x="91044" y="116267"/>
                  <a:pt x="182088" y="53922"/>
                  <a:pt x="261257" y="24234"/>
                </a:cubicBezTo>
                <a:cubicBezTo>
                  <a:pt x="340426" y="-5454"/>
                  <a:pt x="475013" y="484"/>
                  <a:pt x="475013" y="484"/>
                </a:cubicBezTo>
                <a:lnTo>
                  <a:pt x="475013" y="484"/>
                </a:ln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3232" tIns="46617" rIns="93232" bIns="46617" rtlCol="0" anchor="ctr"/>
          <a:lstStyle/>
          <a:p>
            <a:pPr algn="ctr"/>
            <a:endParaRPr lang="en-US" sz="1835">
              <a:solidFill>
                <a:srgbClr val="FFFFFF"/>
              </a:solidFill>
            </a:endParaRPr>
          </a:p>
        </p:txBody>
      </p:sp>
      <p:sp>
        <p:nvSpPr>
          <p:cNvPr id="30" name="Rounded Rectangle 29"/>
          <p:cNvSpPr/>
          <p:nvPr/>
        </p:nvSpPr>
        <p:spPr bwMode="auto">
          <a:xfrm>
            <a:off x="145268" y="2753908"/>
            <a:ext cx="3075181" cy="199741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3232" tIns="46617" rIns="93232" bIns="46617" rtlCol="0" anchor="ctr"/>
          <a:lstStyle/>
          <a:p>
            <a:pPr algn="ctr"/>
            <a:r>
              <a:rPr lang="en-US" sz="1937" dirty="0">
                <a:solidFill>
                  <a:srgbClr val="FFFFFF"/>
                </a:solidFill>
              </a:rPr>
              <a:t>In-box solution that complements – and seamlessly integrated with – MS DHCP and DNS offerings</a:t>
            </a:r>
          </a:p>
        </p:txBody>
      </p:sp>
      <p:sp>
        <p:nvSpPr>
          <p:cNvPr id="35" name="TextBox 34"/>
          <p:cNvSpPr txBox="1"/>
          <p:nvPr/>
        </p:nvSpPr>
        <p:spPr>
          <a:xfrm>
            <a:off x="3642543" y="3449054"/>
            <a:ext cx="1758728" cy="764372"/>
          </a:xfrm>
          <a:prstGeom prst="rect">
            <a:avLst/>
          </a:prstGeom>
          <a:noFill/>
        </p:spPr>
        <p:txBody>
          <a:bodyPr wrap="square" lIns="93236" tIns="93236" rIns="93236" bIns="93236" rtlCol="0">
            <a:spAutoFit/>
          </a:bodyPr>
          <a:lstStyle/>
          <a:p>
            <a:pPr algn="ctr">
              <a:lnSpc>
                <a:spcPct val="90000"/>
              </a:lnSpc>
              <a:spcBef>
                <a:spcPct val="20000"/>
              </a:spcBef>
              <a:buSzPct val="90000"/>
            </a:pPr>
            <a:r>
              <a:rPr lang="en-US" sz="1835" dirty="0">
                <a:solidFill>
                  <a:srgbClr val="FFFFFF">
                    <a:alpha val="99000"/>
                  </a:srgbClr>
                </a:solidFill>
              </a:rPr>
              <a:t>WS 2012</a:t>
            </a:r>
          </a:p>
          <a:p>
            <a:pPr algn="ctr">
              <a:lnSpc>
                <a:spcPct val="90000"/>
              </a:lnSpc>
              <a:spcBef>
                <a:spcPct val="20000"/>
              </a:spcBef>
              <a:buSzPct val="90000"/>
            </a:pPr>
            <a:r>
              <a:rPr lang="en-US" sz="1835" dirty="0">
                <a:solidFill>
                  <a:srgbClr val="FFFFFF">
                    <a:alpha val="99000"/>
                  </a:srgbClr>
                </a:solidFill>
              </a:rPr>
              <a:t>IPAM</a:t>
            </a:r>
          </a:p>
        </p:txBody>
      </p:sp>
    </p:spTree>
    <p:extLst>
      <p:ext uri="{BB962C8B-B14F-4D97-AF65-F5344CB8AC3E}">
        <p14:creationId xmlns:p14="http://schemas.microsoft.com/office/powerpoint/2010/main" val="1219632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anim calcmode="lin" valueType="num">
                                      <p:cBhvr>
                                        <p:cTn id="9" dur="1000" fill="hold"/>
                                        <p:tgtEl>
                                          <p:spTgt spid="35"/>
                                        </p:tgtEl>
                                        <p:attrNameLst>
                                          <p:attrName>ppt_w</p:attrName>
                                        </p:attrNameLst>
                                      </p:cBhvr>
                                      <p:tavLst>
                                        <p:tav tm="0">
                                          <p:val>
                                            <p:fltVal val="0"/>
                                          </p:val>
                                        </p:tav>
                                        <p:tav tm="100000">
                                          <p:val>
                                            <p:strVal val="#ppt_w"/>
                                          </p:val>
                                        </p:tav>
                                      </p:tavLst>
                                    </p:anim>
                                    <p:anim calcmode="lin" valueType="num">
                                      <p:cBhvr>
                                        <p:cTn id="10" dur="1000" fill="hold"/>
                                        <p:tgtEl>
                                          <p:spTgt spid="35"/>
                                        </p:tgtEl>
                                        <p:attrNameLst>
                                          <p:attrName>ppt_h</p:attrName>
                                        </p:attrNameLst>
                                      </p:cBhvr>
                                      <p:tavLst>
                                        <p:tav tm="0">
                                          <p:val>
                                            <p:fltVal val="0"/>
                                          </p:val>
                                        </p:tav>
                                        <p:tav tm="100000">
                                          <p:val>
                                            <p:strVal val="#ppt_h"/>
                                          </p:val>
                                        </p:tav>
                                      </p:tavLst>
                                    </p:anim>
                                    <p:anim calcmode="lin" valueType="num">
                                      <p:cBhvr>
                                        <p:cTn id="11" dur="1000" fill="hold"/>
                                        <p:tgtEl>
                                          <p:spTgt spid="35"/>
                                        </p:tgtEl>
                                        <p:attrNameLst>
                                          <p:attrName>style.rotation</p:attrName>
                                        </p:attrNameLst>
                                      </p:cBhvr>
                                      <p:tavLst>
                                        <p:tav tm="0">
                                          <p:val>
                                            <p:fltVal val="90"/>
                                          </p:val>
                                        </p:tav>
                                        <p:tav tm="100000">
                                          <p:val>
                                            <p:fltVal val="0"/>
                                          </p:val>
                                        </p:tav>
                                      </p:tavLst>
                                    </p:anim>
                                    <p:animEffect transition="in" filter="fade">
                                      <p:cBhvr>
                                        <p:cTn id="12" dur="1000"/>
                                        <p:tgtEl>
                                          <p:spTgt spid="3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4" grpId="0" animBg="1"/>
      <p:bldP spid="36" grpId="0" animBg="1"/>
      <p:bldP spid="15" grpId="0" animBg="1"/>
      <p:bldP spid="17" grpId="0" animBg="1"/>
      <p:bldP spid="18" grpId="0" animBg="1"/>
      <p:bldP spid="45" grpId="0" animBg="1"/>
      <p:bldP spid="51" grpId="0" animBg="1"/>
      <p:bldP spid="52" grpId="0" animBg="1"/>
      <p:bldP spid="21" grpId="0" animBg="1"/>
      <p:bldP spid="22" grpId="0" animBg="1"/>
      <p:bldP spid="23" grpId="0" animBg="1"/>
      <p:bldP spid="30"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bwMode="auto">
          <a:xfrm>
            <a:off x="406100" y="1620505"/>
            <a:ext cx="2485315" cy="699270"/>
          </a:xfrm>
          <a:prstGeom prst="rect">
            <a:avLst/>
          </a:prstGeom>
          <a:solidFill>
            <a:schemeClr val="accent6">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32" tIns="46616" rIns="93232" bIns="46616" numCol="1" rtlCol="0" anchor="ctr" anchorCtr="0" compatLnSpc="1">
            <a:prstTxWarp prst="textNoShape">
              <a:avLst/>
            </a:prstTxWarp>
          </a:bodyPr>
          <a:lstStyle/>
          <a:p>
            <a:pPr algn="r" defTabSz="932010"/>
            <a:r>
              <a:rPr lang="en-US" sz="1835"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          External System</a:t>
            </a:r>
          </a:p>
        </p:txBody>
      </p:sp>
      <p:sp>
        <p:nvSpPr>
          <p:cNvPr id="2" name="Title 1"/>
          <p:cNvSpPr>
            <a:spLocks noGrp="1"/>
          </p:cNvSpPr>
          <p:nvPr>
            <p:ph type="title"/>
          </p:nvPr>
        </p:nvSpPr>
        <p:spPr>
          <a:xfrm>
            <a:off x="864227" y="-49959"/>
            <a:ext cx="10722146" cy="1351599"/>
          </a:xfrm>
        </p:spPr>
        <p:txBody>
          <a:bodyPr>
            <a:normAutofit/>
          </a:bodyPr>
          <a:lstStyle/>
          <a:p>
            <a:r>
              <a:rPr lang="en-US" sz="3671" dirty="0">
                <a:latin typeface="Segoe UI" panose="020B0502040204020203" pitchFamily="34" charset="0"/>
              </a:rPr>
              <a:t>WS 2012 IPAM – Components and Interactions</a:t>
            </a:r>
          </a:p>
        </p:txBody>
      </p:sp>
      <p:cxnSp>
        <p:nvCxnSpPr>
          <p:cNvPr id="18" name="Elbow Connector 17"/>
          <p:cNvCxnSpPr/>
          <p:nvPr/>
        </p:nvCxnSpPr>
        <p:spPr>
          <a:xfrm flipV="1">
            <a:off x="6456936" y="2487205"/>
            <a:ext cx="2791473" cy="776968"/>
          </a:xfrm>
          <a:prstGeom prst="bentConnector3">
            <a:avLst>
              <a:gd name="adj1" fmla="val 6890"/>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6456936" y="3831212"/>
            <a:ext cx="2791473" cy="858769"/>
          </a:xfrm>
          <a:prstGeom prst="bentConnector3">
            <a:avLst>
              <a:gd name="adj1" fmla="val 6891"/>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6456936" y="3641814"/>
            <a:ext cx="2791473" cy="294361"/>
          </a:xfrm>
          <a:prstGeom prst="bentConnector3">
            <a:avLst>
              <a:gd name="adj1" fmla="val 13104"/>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6456936" y="3108779"/>
            <a:ext cx="2791473" cy="349635"/>
          </a:xfrm>
          <a:prstGeom prst="bentConnector3">
            <a:avLst>
              <a:gd name="adj1" fmla="val 13104"/>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17" descr="j0431640[1]"/>
          <p:cNvPicPr>
            <a:picLocks noChangeAspect="1" noChangeArrowheads="1"/>
          </p:cNvPicPr>
          <p:nvPr/>
        </p:nvPicPr>
        <p:blipFill>
          <a:blip r:embed="rId3" cstate="print"/>
          <a:srcRect b="-28571"/>
          <a:stretch>
            <a:fillRect/>
          </a:stretch>
        </p:blipFill>
        <p:spPr bwMode="auto">
          <a:xfrm>
            <a:off x="2122046" y="2910849"/>
            <a:ext cx="330692" cy="427265"/>
          </a:xfrm>
          <a:prstGeom prst="rect">
            <a:avLst/>
          </a:prstGeom>
          <a:noFill/>
          <a:ln w="9525">
            <a:noFill/>
            <a:miter lim="800000"/>
            <a:headEnd/>
            <a:tailEnd/>
          </a:ln>
        </p:spPr>
      </p:pic>
      <p:pic>
        <p:nvPicPr>
          <p:cNvPr id="66" name="Picture 17" descr="j0431640[1]"/>
          <p:cNvPicPr>
            <a:picLocks noChangeAspect="1" noChangeArrowheads="1"/>
          </p:cNvPicPr>
          <p:nvPr/>
        </p:nvPicPr>
        <p:blipFill>
          <a:blip r:embed="rId3" cstate="print"/>
          <a:srcRect b="-28571"/>
          <a:stretch>
            <a:fillRect/>
          </a:stretch>
        </p:blipFill>
        <p:spPr bwMode="auto">
          <a:xfrm>
            <a:off x="2082027" y="3571204"/>
            <a:ext cx="330692" cy="427265"/>
          </a:xfrm>
          <a:prstGeom prst="rect">
            <a:avLst/>
          </a:prstGeom>
          <a:noFill/>
          <a:ln w="9525">
            <a:noFill/>
            <a:miter lim="800000"/>
            <a:headEnd/>
            <a:tailEnd/>
          </a:ln>
        </p:spPr>
      </p:pic>
      <p:pic>
        <p:nvPicPr>
          <p:cNvPr id="67" name="Picture 17" descr="j0431640[1]"/>
          <p:cNvPicPr>
            <a:picLocks noChangeAspect="1" noChangeArrowheads="1"/>
          </p:cNvPicPr>
          <p:nvPr/>
        </p:nvPicPr>
        <p:blipFill>
          <a:blip r:embed="rId3" cstate="print"/>
          <a:srcRect b="-28571"/>
          <a:stretch>
            <a:fillRect/>
          </a:stretch>
        </p:blipFill>
        <p:spPr bwMode="auto">
          <a:xfrm>
            <a:off x="2277441" y="3646094"/>
            <a:ext cx="330692" cy="427265"/>
          </a:xfrm>
          <a:prstGeom prst="rect">
            <a:avLst/>
          </a:prstGeom>
          <a:noFill/>
          <a:ln w="9525">
            <a:noFill/>
            <a:miter lim="800000"/>
            <a:headEnd/>
            <a:tailEnd/>
          </a:ln>
        </p:spPr>
      </p:pic>
      <p:pic>
        <p:nvPicPr>
          <p:cNvPr id="68" name="Picture 17" descr="j0431640[1]"/>
          <p:cNvPicPr>
            <a:picLocks noChangeAspect="1" noChangeArrowheads="1"/>
          </p:cNvPicPr>
          <p:nvPr/>
        </p:nvPicPr>
        <p:blipFill>
          <a:blip r:embed="rId3" cstate="print"/>
          <a:srcRect b="-28571"/>
          <a:stretch>
            <a:fillRect/>
          </a:stretch>
        </p:blipFill>
        <p:spPr bwMode="auto">
          <a:xfrm>
            <a:off x="2082027" y="4316618"/>
            <a:ext cx="330692" cy="427265"/>
          </a:xfrm>
          <a:prstGeom prst="rect">
            <a:avLst/>
          </a:prstGeom>
          <a:noFill/>
          <a:ln w="9525">
            <a:noFill/>
            <a:miter lim="800000"/>
            <a:headEnd/>
            <a:tailEnd/>
          </a:ln>
        </p:spPr>
      </p:pic>
      <p:pic>
        <p:nvPicPr>
          <p:cNvPr id="69" name="Picture 17" descr="j0431640[1]"/>
          <p:cNvPicPr>
            <a:picLocks noChangeAspect="1" noChangeArrowheads="1"/>
          </p:cNvPicPr>
          <p:nvPr/>
        </p:nvPicPr>
        <p:blipFill>
          <a:blip r:embed="rId3" cstate="print"/>
          <a:srcRect b="-28571"/>
          <a:stretch>
            <a:fillRect/>
          </a:stretch>
        </p:blipFill>
        <p:spPr bwMode="auto">
          <a:xfrm>
            <a:off x="2277441" y="4391509"/>
            <a:ext cx="330692" cy="427265"/>
          </a:xfrm>
          <a:prstGeom prst="rect">
            <a:avLst/>
          </a:prstGeom>
          <a:noFill/>
          <a:ln w="9525">
            <a:noFill/>
            <a:miter lim="800000"/>
            <a:headEnd/>
            <a:tailEnd/>
          </a:ln>
        </p:spPr>
      </p:pic>
      <p:pic>
        <p:nvPicPr>
          <p:cNvPr id="72" name="Picture 17" descr="j0431640[1]"/>
          <p:cNvPicPr>
            <a:picLocks noChangeAspect="1" noChangeArrowheads="1"/>
          </p:cNvPicPr>
          <p:nvPr/>
        </p:nvPicPr>
        <p:blipFill>
          <a:blip r:embed="rId3" cstate="print"/>
          <a:srcRect b="-28571"/>
          <a:stretch>
            <a:fillRect/>
          </a:stretch>
        </p:blipFill>
        <p:spPr bwMode="auto">
          <a:xfrm>
            <a:off x="2122046" y="5705124"/>
            <a:ext cx="330692" cy="427265"/>
          </a:xfrm>
          <a:prstGeom prst="rect">
            <a:avLst/>
          </a:prstGeom>
          <a:noFill/>
          <a:ln w="9525">
            <a:noFill/>
            <a:miter lim="800000"/>
            <a:headEnd/>
            <a:tailEnd/>
          </a:ln>
        </p:spPr>
      </p:pic>
      <p:pic>
        <p:nvPicPr>
          <p:cNvPr id="74" name="Picture 17" descr="j0431640[1]"/>
          <p:cNvPicPr>
            <a:picLocks noChangeAspect="1" noChangeArrowheads="1"/>
          </p:cNvPicPr>
          <p:nvPr/>
        </p:nvPicPr>
        <p:blipFill>
          <a:blip r:embed="rId3" cstate="print"/>
          <a:srcRect b="-28571"/>
          <a:stretch>
            <a:fillRect/>
          </a:stretch>
        </p:blipFill>
        <p:spPr bwMode="auto">
          <a:xfrm>
            <a:off x="2100354" y="4928157"/>
            <a:ext cx="330692" cy="427265"/>
          </a:xfrm>
          <a:prstGeom prst="rect">
            <a:avLst/>
          </a:prstGeom>
          <a:noFill/>
          <a:ln w="9525">
            <a:noFill/>
            <a:miter lim="800000"/>
            <a:headEnd/>
            <a:tailEnd/>
          </a:ln>
        </p:spPr>
      </p:pic>
      <p:pic>
        <p:nvPicPr>
          <p:cNvPr id="75" name="Picture 17" descr="j0431640[1]"/>
          <p:cNvPicPr>
            <a:picLocks noChangeAspect="1" noChangeArrowheads="1"/>
          </p:cNvPicPr>
          <p:nvPr/>
        </p:nvPicPr>
        <p:blipFill>
          <a:blip r:embed="rId3" cstate="print"/>
          <a:srcRect b="-28571"/>
          <a:stretch>
            <a:fillRect/>
          </a:stretch>
        </p:blipFill>
        <p:spPr bwMode="auto">
          <a:xfrm>
            <a:off x="2005054" y="5105549"/>
            <a:ext cx="330692" cy="427265"/>
          </a:xfrm>
          <a:prstGeom prst="rect">
            <a:avLst/>
          </a:prstGeom>
          <a:noFill/>
          <a:ln w="9525">
            <a:noFill/>
            <a:miter lim="800000"/>
            <a:headEnd/>
            <a:tailEnd/>
          </a:ln>
        </p:spPr>
      </p:pic>
      <p:pic>
        <p:nvPicPr>
          <p:cNvPr id="76" name="Picture 17" descr="j0431640[1]"/>
          <p:cNvPicPr>
            <a:picLocks noChangeAspect="1" noChangeArrowheads="1"/>
          </p:cNvPicPr>
          <p:nvPr/>
        </p:nvPicPr>
        <p:blipFill>
          <a:blip r:embed="rId3" cstate="print"/>
          <a:srcRect b="-28571"/>
          <a:stretch>
            <a:fillRect/>
          </a:stretch>
        </p:blipFill>
        <p:spPr bwMode="auto">
          <a:xfrm>
            <a:off x="2253404" y="5095030"/>
            <a:ext cx="330692" cy="427265"/>
          </a:xfrm>
          <a:prstGeom prst="rect">
            <a:avLst/>
          </a:prstGeom>
          <a:noFill/>
          <a:ln w="9525">
            <a:noFill/>
            <a:miter lim="800000"/>
            <a:headEnd/>
            <a:tailEnd/>
          </a:ln>
        </p:spPr>
      </p:pic>
      <p:sp>
        <p:nvSpPr>
          <p:cNvPr id="2048" name="Rectangle 2047"/>
          <p:cNvSpPr/>
          <p:nvPr/>
        </p:nvSpPr>
        <p:spPr bwMode="auto">
          <a:xfrm>
            <a:off x="390984" y="2791430"/>
            <a:ext cx="2408598" cy="546683"/>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78" name="Rectangle 77"/>
          <p:cNvSpPr/>
          <p:nvPr/>
        </p:nvSpPr>
        <p:spPr bwMode="auto">
          <a:xfrm>
            <a:off x="396593" y="3490701"/>
            <a:ext cx="2408598" cy="546683"/>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79" name="Rectangle 78"/>
          <p:cNvSpPr/>
          <p:nvPr/>
        </p:nvSpPr>
        <p:spPr bwMode="auto">
          <a:xfrm>
            <a:off x="390984" y="4187165"/>
            <a:ext cx="2408598" cy="546683"/>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80" name="Rectangle 79"/>
          <p:cNvSpPr/>
          <p:nvPr/>
        </p:nvSpPr>
        <p:spPr bwMode="auto">
          <a:xfrm>
            <a:off x="390984" y="4889242"/>
            <a:ext cx="2408598" cy="546683"/>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81" name="Rectangle 80"/>
          <p:cNvSpPr/>
          <p:nvPr/>
        </p:nvSpPr>
        <p:spPr bwMode="auto">
          <a:xfrm>
            <a:off x="390984" y="5585706"/>
            <a:ext cx="2408598" cy="546683"/>
          </a:xfrm>
          <a:prstGeom prst="rect">
            <a:avLst/>
          </a:prstGeom>
          <a:solidFill>
            <a:schemeClr val="accent3">
              <a:alpha val="12000"/>
            </a:schemeClr>
          </a:solidFill>
          <a:ln>
            <a:solidFill>
              <a:schemeClr val="accent3"/>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2049" name="TextBox 2048"/>
          <p:cNvSpPr txBox="1"/>
          <p:nvPr/>
        </p:nvSpPr>
        <p:spPr>
          <a:xfrm>
            <a:off x="474290" y="2848126"/>
            <a:ext cx="1978449" cy="492443"/>
          </a:xfrm>
          <a:prstGeom prst="rect">
            <a:avLst/>
          </a:prstGeom>
          <a:noFill/>
        </p:spPr>
        <p:txBody>
          <a:bodyPr wrap="square" lIns="0" tIns="0" rIns="0" bIns="0" rtlCol="0">
            <a:spAutoFit/>
          </a:bodyPr>
          <a:lstStyle/>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IPAM</a:t>
            </a:r>
          </a:p>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Administrators</a:t>
            </a:r>
          </a:p>
        </p:txBody>
      </p:sp>
      <p:sp>
        <p:nvSpPr>
          <p:cNvPr id="83" name="TextBox 82"/>
          <p:cNvSpPr txBox="1"/>
          <p:nvPr/>
        </p:nvSpPr>
        <p:spPr>
          <a:xfrm>
            <a:off x="474290" y="3532463"/>
            <a:ext cx="1978449" cy="492443"/>
          </a:xfrm>
          <a:prstGeom prst="rect">
            <a:avLst/>
          </a:prstGeom>
          <a:noFill/>
        </p:spPr>
        <p:txBody>
          <a:bodyPr wrap="square" lIns="0" tIns="0" rIns="0" bIns="0" rtlCol="0">
            <a:spAutoFit/>
          </a:bodyPr>
          <a:lstStyle/>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IPAM ASM</a:t>
            </a:r>
          </a:p>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Administrators</a:t>
            </a:r>
          </a:p>
        </p:txBody>
      </p:sp>
      <p:sp>
        <p:nvSpPr>
          <p:cNvPr id="84" name="TextBox 83"/>
          <p:cNvSpPr txBox="1"/>
          <p:nvPr/>
        </p:nvSpPr>
        <p:spPr>
          <a:xfrm>
            <a:off x="474290" y="4231734"/>
            <a:ext cx="1978449" cy="492443"/>
          </a:xfrm>
          <a:prstGeom prst="rect">
            <a:avLst/>
          </a:prstGeom>
          <a:noFill/>
        </p:spPr>
        <p:txBody>
          <a:bodyPr wrap="square" lIns="0" tIns="0" rIns="0" bIns="0" rtlCol="0">
            <a:spAutoFit/>
          </a:bodyPr>
          <a:lstStyle/>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IPAM MSM</a:t>
            </a:r>
          </a:p>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Administrators</a:t>
            </a:r>
          </a:p>
        </p:txBody>
      </p:sp>
      <p:sp>
        <p:nvSpPr>
          <p:cNvPr id="85" name="TextBox 84"/>
          <p:cNvSpPr txBox="1"/>
          <p:nvPr/>
        </p:nvSpPr>
        <p:spPr>
          <a:xfrm>
            <a:off x="474290" y="4918993"/>
            <a:ext cx="1978449" cy="492443"/>
          </a:xfrm>
          <a:prstGeom prst="rect">
            <a:avLst/>
          </a:prstGeom>
          <a:noFill/>
        </p:spPr>
        <p:txBody>
          <a:bodyPr wrap="square" lIns="0" tIns="0" rIns="0" bIns="0" rtlCol="0">
            <a:spAutoFit/>
          </a:bodyPr>
          <a:lstStyle/>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IPAM</a:t>
            </a:r>
          </a:p>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Users</a:t>
            </a:r>
          </a:p>
        </p:txBody>
      </p:sp>
      <p:sp>
        <p:nvSpPr>
          <p:cNvPr id="86" name="TextBox 85"/>
          <p:cNvSpPr txBox="1"/>
          <p:nvPr/>
        </p:nvSpPr>
        <p:spPr>
          <a:xfrm>
            <a:off x="474290" y="5630275"/>
            <a:ext cx="1978449" cy="492443"/>
          </a:xfrm>
          <a:prstGeom prst="rect">
            <a:avLst/>
          </a:prstGeom>
          <a:noFill/>
        </p:spPr>
        <p:txBody>
          <a:bodyPr wrap="square" lIns="0" tIns="0" rIns="0" bIns="0" rtlCol="0">
            <a:spAutoFit/>
          </a:bodyPr>
          <a:lstStyle/>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IPAM Audit</a:t>
            </a:r>
          </a:p>
          <a:p>
            <a:r>
              <a:rPr lang="en-US" sz="160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Administrators</a:t>
            </a:r>
          </a:p>
        </p:txBody>
      </p:sp>
      <p:sp>
        <p:nvSpPr>
          <p:cNvPr id="2070" name="TextBox 2069"/>
          <p:cNvSpPr txBox="1"/>
          <p:nvPr/>
        </p:nvSpPr>
        <p:spPr>
          <a:xfrm rot="16200000">
            <a:off x="1698566" y="4459967"/>
            <a:ext cx="2842489" cy="282385"/>
          </a:xfrm>
          <a:prstGeom prst="rect">
            <a:avLst/>
          </a:prstGeom>
          <a:noFill/>
        </p:spPr>
        <p:txBody>
          <a:bodyPr wrap="square" lIns="0" tIns="0" rIns="0" bIns="0" rtlCol="0">
            <a:spAutoFit/>
          </a:bodyPr>
          <a:lstStyle/>
          <a:p>
            <a:r>
              <a:rPr lang="en-US" sz="1835"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Role-based access control</a:t>
            </a:r>
          </a:p>
        </p:txBody>
      </p:sp>
      <p:sp>
        <p:nvSpPr>
          <p:cNvPr id="2071" name="Left-Right Arrow 2070"/>
          <p:cNvSpPr/>
          <p:nvPr/>
        </p:nvSpPr>
        <p:spPr bwMode="auto">
          <a:xfrm>
            <a:off x="3271372" y="3419566"/>
            <a:ext cx="522184" cy="155393"/>
          </a:xfrm>
          <a:prstGeom prst="leftRightArrow">
            <a:avLst/>
          </a:prstGeom>
          <a:solidFill>
            <a:srgbClr val="00B0F0"/>
          </a:soli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70" name="Left-Right Arrow 69"/>
          <p:cNvSpPr/>
          <p:nvPr/>
        </p:nvSpPr>
        <p:spPr bwMode="auto">
          <a:xfrm rot="5400000">
            <a:off x="4366763" y="2300603"/>
            <a:ext cx="1338809" cy="122152"/>
          </a:xfrm>
          <a:prstGeom prst="leftRightArrow">
            <a:avLst/>
          </a:prstGeom>
          <a:solidFill>
            <a:srgbClr val="F6AE1E"/>
          </a:soli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73" name="TextBox 72"/>
          <p:cNvSpPr txBox="1"/>
          <p:nvPr/>
        </p:nvSpPr>
        <p:spPr>
          <a:xfrm>
            <a:off x="5335356" y="1692271"/>
            <a:ext cx="1284431" cy="864020"/>
          </a:xfrm>
          <a:prstGeom prst="rect">
            <a:avLst/>
          </a:prstGeom>
          <a:noFill/>
        </p:spPr>
        <p:txBody>
          <a:bodyPr wrap="square" lIns="0" tIns="0" rIns="0" bIns="0" rtlCol="0">
            <a:spAutoFit/>
          </a:bodyPr>
          <a:lstStyle/>
          <a:p>
            <a:r>
              <a:rPr lang="en-US" sz="1835" dirty="0">
                <a:solidFill>
                  <a:srgbClr val="FFFFFF"/>
                </a:solidFill>
                <a:latin typeface="Segoe UI" panose="020B0502040204020203" pitchFamily="34" charset="0"/>
                <a:cs typeface="Segoe UI" panose="020B0502040204020203" pitchFamily="34" charset="0"/>
              </a:rPr>
              <a:t>Win 8 (RSAT) &amp; WS 2012</a:t>
            </a:r>
          </a:p>
        </p:txBody>
      </p:sp>
      <p:sp>
        <p:nvSpPr>
          <p:cNvPr id="82" name="TextBox 81"/>
          <p:cNvSpPr txBox="1"/>
          <p:nvPr/>
        </p:nvSpPr>
        <p:spPr>
          <a:xfrm>
            <a:off x="4003668" y="3890941"/>
            <a:ext cx="2663381" cy="288007"/>
          </a:xfrm>
          <a:prstGeom prst="rect">
            <a:avLst/>
          </a:prstGeom>
          <a:noFill/>
        </p:spPr>
        <p:txBody>
          <a:bodyPr wrap="square" lIns="0" tIns="0" rIns="0" bIns="0" rtlCol="0">
            <a:spAutoFit/>
          </a:bodyPr>
          <a:lstStyle/>
          <a:p>
            <a:r>
              <a:rPr lang="en-US" sz="1835" dirty="0">
                <a:solidFill>
                  <a:srgbClr val="FFFFFF"/>
                </a:solidFill>
                <a:latin typeface="Segoe UI" panose="020B0502040204020203" pitchFamily="34" charset="0"/>
                <a:cs typeface="Segoe UI" panose="020B0502040204020203" pitchFamily="34" charset="0"/>
              </a:rPr>
              <a:t>WS 2012 in-box</a:t>
            </a:r>
          </a:p>
        </p:txBody>
      </p:sp>
      <p:grpSp>
        <p:nvGrpSpPr>
          <p:cNvPr id="23" name="Group 22"/>
          <p:cNvGrpSpPr/>
          <p:nvPr/>
        </p:nvGrpSpPr>
        <p:grpSpPr>
          <a:xfrm>
            <a:off x="3965034" y="3108779"/>
            <a:ext cx="2258812" cy="699270"/>
            <a:chOff x="3884612" y="3048000"/>
            <a:chExt cx="2215300" cy="685800"/>
          </a:xfrm>
        </p:grpSpPr>
        <p:sp>
          <p:nvSpPr>
            <p:cNvPr id="4" name="Rectangle 3"/>
            <p:cNvSpPr/>
            <p:nvPr/>
          </p:nvSpPr>
          <p:spPr bwMode="auto">
            <a:xfrm>
              <a:off x="3890112" y="3048000"/>
              <a:ext cx="2209800" cy="68580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r>
                <a:rPr lang="en-US" sz="1835"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          IPAM Server</a:t>
              </a:r>
            </a:p>
          </p:txBody>
        </p:sp>
        <p:pic>
          <p:nvPicPr>
            <p:cNvPr id="5" name="Picture 3" descr="C:\Users\anshar\AppData\Local\Microsoft\Windows\Temporary Internet Files\Content.IE5\MLB62BNJ\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612" y="3096006"/>
              <a:ext cx="609601" cy="609601"/>
            </a:xfrm>
            <a:prstGeom prst="rect">
              <a:avLst/>
            </a:prstGeom>
            <a:noFill/>
            <a:extLst>
              <a:ext uri="{909E8E84-426E-40DD-AFC4-6F175D3DCCD1}">
                <a14:hiddenFill xmlns:a14="http://schemas.microsoft.com/office/drawing/2010/main">
                  <a:solidFill>
                    <a:srgbClr val="FFFFFF"/>
                  </a:solidFill>
                </a14:hiddenFill>
              </a:ext>
            </a:extLst>
          </p:spPr>
        </p:pic>
        <p:sp>
          <p:nvSpPr>
            <p:cNvPr id="88" name="Can 87"/>
            <p:cNvSpPr/>
            <p:nvPr/>
          </p:nvSpPr>
          <p:spPr bwMode="auto">
            <a:xfrm>
              <a:off x="4265612" y="3332202"/>
              <a:ext cx="310299" cy="325398"/>
            </a:xfrm>
            <a:prstGeom prst="can">
              <a:avLst/>
            </a:prstGeom>
            <a:solidFill>
              <a:schemeClr val="tx1">
                <a:lumMod val="50000"/>
                <a:alpha val="51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89" name="TextBox 88"/>
            <p:cNvSpPr txBox="1"/>
            <p:nvPr/>
          </p:nvSpPr>
          <p:spPr>
            <a:xfrm>
              <a:off x="4194917" y="3452965"/>
              <a:ext cx="451798" cy="157007"/>
            </a:xfrm>
            <a:prstGeom prst="rect">
              <a:avLst/>
            </a:prstGeom>
            <a:noFill/>
          </p:spPr>
          <p:txBody>
            <a:bodyPr wrap="square" lIns="0" tIns="0" rIns="0" bIns="0" rtlCol="0">
              <a:spAutoFit/>
            </a:bodyPr>
            <a:lstStyle/>
            <a:p>
              <a:pPr algn="ctr"/>
              <a:r>
                <a:rPr lang="en-US" sz="102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WID</a:t>
              </a:r>
            </a:p>
          </p:txBody>
        </p:sp>
      </p:grpSp>
      <p:grpSp>
        <p:nvGrpSpPr>
          <p:cNvPr id="24" name="Group 23"/>
          <p:cNvGrpSpPr/>
          <p:nvPr/>
        </p:nvGrpSpPr>
        <p:grpSpPr>
          <a:xfrm>
            <a:off x="3943561" y="1123980"/>
            <a:ext cx="2253205" cy="466180"/>
            <a:chOff x="3863554" y="1143000"/>
            <a:chExt cx="2209800" cy="457200"/>
          </a:xfrm>
        </p:grpSpPr>
        <p:sp>
          <p:nvSpPr>
            <p:cNvPr id="61" name="Rectangle 60"/>
            <p:cNvSpPr/>
            <p:nvPr/>
          </p:nvSpPr>
          <p:spPr bwMode="auto">
            <a:xfrm>
              <a:off x="3863554" y="1143000"/>
              <a:ext cx="2209800" cy="45720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r>
                <a:rPr lang="en-US" sz="1835"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       IPAM Client</a:t>
              </a:r>
            </a:p>
          </p:txBody>
        </p:sp>
        <p:pic>
          <p:nvPicPr>
            <p:cNvPr id="91"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5" cstate="print"/>
            <a:srcRect r="-600" b="-6222"/>
            <a:stretch>
              <a:fillRect/>
            </a:stretch>
          </p:blipFill>
          <p:spPr bwMode="auto">
            <a:xfrm>
              <a:off x="3974348" y="1232377"/>
              <a:ext cx="601563" cy="367823"/>
            </a:xfrm>
            <a:prstGeom prst="rect">
              <a:avLst/>
            </a:prstGeom>
            <a:noFill/>
            <a:effectLst>
              <a:outerShdw blurRad="50800" dist="38100" dir="2700000" algn="tl" rotWithShape="0">
                <a:prstClr val="black">
                  <a:alpha val="40000"/>
                </a:prstClr>
              </a:outerShdw>
            </a:effectLst>
          </p:spPr>
        </p:pic>
      </p:grpSp>
      <p:cxnSp>
        <p:nvCxnSpPr>
          <p:cNvPr id="71" name="Elbow Connector 70"/>
          <p:cNvCxnSpPr/>
          <p:nvPr/>
        </p:nvCxnSpPr>
        <p:spPr>
          <a:xfrm>
            <a:off x="6330463" y="1522715"/>
            <a:ext cx="4083396" cy="169558"/>
          </a:xfrm>
          <a:prstGeom prst="bentConnector3">
            <a:avLst>
              <a:gd name="adj1" fmla="val 7144"/>
            </a:avLst>
          </a:prstGeom>
          <a:ln>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0413859" y="1692272"/>
            <a:ext cx="0" cy="505839"/>
          </a:xfrm>
          <a:prstGeom prst="straightConnector1">
            <a:avLst/>
          </a:prstGeom>
          <a:ln>
            <a:solidFill>
              <a:schemeClr val="accent3">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a:off x="6330464" y="1170331"/>
            <a:ext cx="4817961" cy="4164"/>
          </a:xfrm>
          <a:prstGeom prst="bentConnector3">
            <a:avLst>
              <a:gd name="adj1" fmla="val 50000"/>
            </a:avLst>
          </a:prstGeom>
          <a:ln>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148425" y="1166361"/>
            <a:ext cx="0" cy="2047382"/>
          </a:xfrm>
          <a:prstGeom prst="line">
            <a:avLst/>
          </a:prstGeom>
          <a:ln>
            <a:solidFill>
              <a:schemeClr val="accent3">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p:nvPr/>
        </p:nvCxnSpPr>
        <p:spPr>
          <a:xfrm>
            <a:off x="6456935" y="3251041"/>
            <a:ext cx="0" cy="592827"/>
          </a:xfrm>
          <a:prstGeom prst="line">
            <a:avLst/>
          </a:prstGeom>
          <a:ln>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223845" y="3471546"/>
            <a:ext cx="233090"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942798" y="3272154"/>
            <a:ext cx="2305613" cy="576013"/>
          </a:xfrm>
          <a:prstGeom prst="rect">
            <a:avLst/>
          </a:prstGeom>
          <a:noFill/>
        </p:spPr>
        <p:txBody>
          <a:bodyPr wrap="square" lIns="0" tIns="0" rIns="0" bIns="0" rtlCol="0">
            <a:spAutoFit/>
          </a:bodyPr>
          <a:lstStyle/>
          <a:p>
            <a:r>
              <a:rPr lang="en-US" sz="1835" dirty="0">
                <a:solidFill>
                  <a:srgbClr val="FFFFFF"/>
                </a:solidFill>
                <a:latin typeface="Segoe UI" panose="020B0502040204020203" pitchFamily="34" charset="0"/>
                <a:cs typeface="Segoe UI" panose="020B0502040204020203" pitchFamily="34" charset="0"/>
              </a:rPr>
              <a:t>Agentless</a:t>
            </a:r>
            <a:br>
              <a:rPr lang="en-US" sz="1835" dirty="0">
                <a:solidFill>
                  <a:srgbClr val="FFFFFF"/>
                </a:solidFill>
                <a:latin typeface="Segoe UI" panose="020B0502040204020203" pitchFamily="34" charset="0"/>
                <a:cs typeface="Segoe UI" panose="020B0502040204020203" pitchFamily="34" charset="0"/>
              </a:rPr>
            </a:br>
            <a:r>
              <a:rPr lang="en-US" sz="1835" dirty="0">
                <a:solidFill>
                  <a:srgbClr val="FFFFFF"/>
                </a:solidFill>
                <a:latin typeface="Segoe UI" panose="020B0502040204020203" pitchFamily="34" charset="0"/>
                <a:cs typeface="Segoe UI" panose="020B0502040204020203" pitchFamily="34" charset="0"/>
              </a:rPr>
              <a:t>architecture</a:t>
            </a:r>
          </a:p>
        </p:txBody>
      </p:sp>
      <p:sp>
        <p:nvSpPr>
          <p:cNvPr id="93" name="TextBox 92"/>
          <p:cNvSpPr txBox="1"/>
          <p:nvPr/>
        </p:nvSpPr>
        <p:spPr>
          <a:xfrm>
            <a:off x="3326639" y="6192634"/>
            <a:ext cx="3767452" cy="246221"/>
          </a:xfrm>
          <a:prstGeom prst="rect">
            <a:avLst/>
          </a:prstGeom>
          <a:noFill/>
        </p:spPr>
        <p:txBody>
          <a:bodyPr wrap="square" lIns="0" tIns="0" rIns="0" bIns="0" rtlCol="0">
            <a:spAutoFit/>
          </a:bodyPr>
          <a:lstStyle/>
          <a:p>
            <a:r>
              <a:rPr lang="en-US" sz="1600" dirty="0">
                <a:solidFill>
                  <a:srgbClr val="FFFFFF"/>
                </a:solidFill>
                <a:latin typeface="Segoe UI" panose="020B0502040204020203" pitchFamily="34" charset="0"/>
                <a:cs typeface="Segoe UI" panose="020B0502040204020203" pitchFamily="34" charset="0"/>
              </a:rPr>
              <a:t>Distributed deployment, scale, and DR</a:t>
            </a:r>
          </a:p>
        </p:txBody>
      </p:sp>
      <p:sp>
        <p:nvSpPr>
          <p:cNvPr id="94" name="Rectangle 93"/>
          <p:cNvSpPr/>
          <p:nvPr/>
        </p:nvSpPr>
        <p:spPr bwMode="auto">
          <a:xfrm>
            <a:off x="4022379" y="5323135"/>
            <a:ext cx="2253205" cy="69927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r>
              <a:rPr lang="en-US" sz="1835"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          IPAM Server</a:t>
            </a:r>
          </a:p>
        </p:txBody>
      </p:sp>
      <p:pic>
        <p:nvPicPr>
          <p:cNvPr id="95" name="Picture 3" descr="C:\Users\anshar\AppData\Local\Microsoft\Windows\Temporary Internet Files\Content.IE5\MLB62BNJ\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6772" y="5372086"/>
            <a:ext cx="621574" cy="621574"/>
          </a:xfrm>
          <a:prstGeom prst="rect">
            <a:avLst/>
          </a:prstGeom>
          <a:noFill/>
          <a:extLst>
            <a:ext uri="{909E8E84-426E-40DD-AFC4-6F175D3DCCD1}">
              <a14:hiddenFill xmlns:a14="http://schemas.microsoft.com/office/drawing/2010/main">
                <a:solidFill>
                  <a:srgbClr val="FFFFFF"/>
                </a:solidFill>
              </a14:hiddenFill>
            </a:ext>
          </a:extLst>
        </p:spPr>
      </p:pic>
      <p:sp>
        <p:nvSpPr>
          <p:cNvPr id="97" name="Can 96"/>
          <p:cNvSpPr/>
          <p:nvPr/>
        </p:nvSpPr>
        <p:spPr bwMode="auto">
          <a:xfrm>
            <a:off x="4405256" y="5612920"/>
            <a:ext cx="316394" cy="331789"/>
          </a:xfrm>
          <a:prstGeom prst="can">
            <a:avLst/>
          </a:prstGeom>
          <a:solidFill>
            <a:schemeClr val="tx1">
              <a:lumMod val="50000"/>
              <a:alpha val="51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sp>
        <p:nvSpPr>
          <p:cNvPr id="98" name="TextBox 97"/>
          <p:cNvSpPr txBox="1"/>
          <p:nvPr/>
        </p:nvSpPr>
        <p:spPr>
          <a:xfrm>
            <a:off x="4333171" y="5736054"/>
            <a:ext cx="460672" cy="160091"/>
          </a:xfrm>
          <a:prstGeom prst="rect">
            <a:avLst/>
          </a:prstGeom>
          <a:noFill/>
        </p:spPr>
        <p:txBody>
          <a:bodyPr wrap="square" lIns="0" tIns="0" rIns="0" bIns="0" rtlCol="0">
            <a:spAutoFit/>
          </a:bodyPr>
          <a:lstStyle/>
          <a:p>
            <a:pPr algn="ctr"/>
            <a:r>
              <a:rPr lang="en-US" sz="1020"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WID</a:t>
            </a:r>
          </a:p>
        </p:txBody>
      </p:sp>
      <p:pic>
        <p:nvPicPr>
          <p:cNvPr id="104" name="Picture 3" descr="C:\Users\anshar\AppData\Local\Microsoft\Windows\Temporary Internet Files\Content.IE5\MLB62BNJ\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74" y="1642196"/>
            <a:ext cx="621574" cy="621574"/>
          </a:xfrm>
          <a:prstGeom prst="rect">
            <a:avLst/>
          </a:prstGeom>
          <a:noFill/>
          <a:extLst>
            <a:ext uri="{909E8E84-426E-40DD-AFC4-6F175D3DCCD1}">
              <a14:hiddenFill xmlns:a14="http://schemas.microsoft.com/office/drawing/2010/main">
                <a:solidFill>
                  <a:srgbClr val="FFFFFF"/>
                </a:solidFill>
              </a14:hiddenFill>
            </a:ext>
          </a:extLst>
        </p:spPr>
      </p:pic>
      <p:sp>
        <p:nvSpPr>
          <p:cNvPr id="105" name="Can 104"/>
          <p:cNvSpPr/>
          <p:nvPr/>
        </p:nvSpPr>
        <p:spPr bwMode="auto">
          <a:xfrm>
            <a:off x="898958" y="1883031"/>
            <a:ext cx="316394" cy="331789"/>
          </a:xfrm>
          <a:prstGeom prst="can">
            <a:avLst/>
          </a:prstGeom>
          <a:solidFill>
            <a:schemeClr val="tx1">
              <a:lumMod val="50000"/>
              <a:alpha val="51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endParaRPr lang="en-US" sz="2243"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endParaRPr>
          </a:p>
        </p:txBody>
      </p:sp>
      <p:cxnSp>
        <p:nvCxnSpPr>
          <p:cNvPr id="31" name="Elbow Connector 30"/>
          <p:cNvCxnSpPr/>
          <p:nvPr/>
        </p:nvCxnSpPr>
        <p:spPr>
          <a:xfrm>
            <a:off x="2905332" y="1970141"/>
            <a:ext cx="1384405" cy="1138639"/>
          </a:xfrm>
          <a:prstGeom prst="bentConnector3">
            <a:avLst>
              <a:gd name="adj1" fmla="val 99254"/>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bwMode="auto">
          <a:xfrm>
            <a:off x="8662130" y="2254115"/>
            <a:ext cx="2175507" cy="46618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r>
              <a:rPr lang="en-US" sz="1835"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   DHCP Server</a:t>
            </a:r>
          </a:p>
        </p:txBody>
      </p:sp>
      <p:pic>
        <p:nvPicPr>
          <p:cNvPr id="7" name="Picture 3" descr="C:\Users\anshar\AppData\Local\Microsoft\Windows\Temporary Internet Files\Content.IE5\MLB62BNJ\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6666" y="2308652"/>
            <a:ext cx="411645" cy="4116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8662130" y="2953386"/>
            <a:ext cx="2175507" cy="46618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r>
              <a:rPr lang="en-US" sz="1835"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  DNS Server</a:t>
            </a:r>
          </a:p>
        </p:txBody>
      </p:sp>
      <p:pic>
        <p:nvPicPr>
          <p:cNvPr id="9" name="Picture 3" descr="C:\Users\anshar\AppData\Local\Microsoft\Windows\Temporary Internet Files\Content.IE5\MLB62BNJ\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6666" y="3007922"/>
            <a:ext cx="411645" cy="4116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8662130" y="3707191"/>
            <a:ext cx="2175507" cy="46618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r>
              <a:rPr lang="en-US" sz="1835"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DC Server</a:t>
            </a:r>
          </a:p>
        </p:txBody>
      </p:sp>
      <p:pic>
        <p:nvPicPr>
          <p:cNvPr id="11" name="Picture 3" descr="C:\Users\anshar\AppData\Local\Microsoft\Windows\Temporary Internet Files\Content.IE5\MLB62BNJ\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6666" y="3730354"/>
            <a:ext cx="411645" cy="41164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8662130" y="4429623"/>
            <a:ext cx="2175507" cy="466180"/>
          </a:xfrm>
          <a:prstGeom prst="rect">
            <a:avLst/>
          </a:prstGeom>
          <a:solidFill>
            <a:srgbClr val="0070C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3232" tIns="46616" rIns="93232" bIns="46616" numCol="1" rtlCol="0" anchor="ctr" anchorCtr="0" compatLnSpc="1">
            <a:prstTxWarp prst="textNoShape">
              <a:avLst/>
            </a:prstTxWarp>
          </a:bodyPr>
          <a:lstStyle/>
          <a:p>
            <a:pPr algn="ctr" defTabSz="932010"/>
            <a:r>
              <a:rPr lang="en-US" sz="1835" dirty="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 NPS Server</a:t>
            </a:r>
          </a:p>
        </p:txBody>
      </p:sp>
      <p:pic>
        <p:nvPicPr>
          <p:cNvPr id="13" name="Picture 3" descr="C:\Users\anshar\AppData\Local\Microsoft\Windows\Temporary Internet Files\Content.IE5\MLB62BNJ\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6666" y="4484159"/>
            <a:ext cx="411645" cy="41164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102189" y="5170656"/>
            <a:ext cx="3295393" cy="576013"/>
          </a:xfrm>
          <a:prstGeom prst="rect">
            <a:avLst/>
          </a:prstGeom>
          <a:noFill/>
        </p:spPr>
        <p:txBody>
          <a:bodyPr wrap="square" lIns="0" tIns="0" rIns="0" bIns="0" rtlCol="0">
            <a:spAutoFit/>
          </a:bodyPr>
          <a:lstStyle/>
          <a:p>
            <a:r>
              <a:rPr lang="en-US" sz="1835" dirty="0">
                <a:solidFill>
                  <a:srgbClr val="FFFFFF"/>
                </a:solidFill>
                <a:latin typeface="Segoe UI" panose="020B0502040204020203" pitchFamily="34" charset="0"/>
                <a:cs typeface="Segoe UI" panose="020B0502040204020203" pitchFamily="34" charset="0"/>
              </a:rPr>
              <a:t>WS08;  WS08 R2 &amp; SPs; WS 2012</a:t>
            </a:r>
          </a:p>
        </p:txBody>
      </p:sp>
      <p:sp>
        <p:nvSpPr>
          <p:cNvPr id="16" name="TextBox 15"/>
          <p:cNvSpPr txBox="1"/>
          <p:nvPr/>
        </p:nvSpPr>
        <p:spPr>
          <a:xfrm>
            <a:off x="8662132" y="5857997"/>
            <a:ext cx="2874779" cy="672342"/>
          </a:xfrm>
          <a:prstGeom prst="rect">
            <a:avLst/>
          </a:prstGeom>
          <a:noFill/>
        </p:spPr>
        <p:txBody>
          <a:bodyPr wrap="square" lIns="0" tIns="0" rIns="0" bIns="0" rtlCol="0">
            <a:spAutoFit/>
          </a:bodyPr>
          <a:lstStyle/>
          <a:p>
            <a:r>
              <a:rPr lang="en-US" sz="1428" dirty="0">
                <a:gradFill>
                  <a:gsLst>
                    <a:gs pos="0">
                      <a:srgbClr val="FFFFFF"/>
                    </a:gs>
                    <a:gs pos="86000">
                      <a:srgbClr val="FFFFFF"/>
                    </a:gs>
                  </a:gsLst>
                  <a:lin ang="5400000" scaled="0"/>
                </a:gradFill>
                <a:latin typeface="Segoe UI" panose="020B0502040204020203" pitchFamily="34" charset="0"/>
                <a:cs typeface="Segoe UI" panose="020B0502040204020203" pitchFamily="34" charset="0"/>
              </a:rPr>
              <a:t>WID – Windows Internal Database is a relational data store for Windows Server components </a:t>
            </a:r>
          </a:p>
        </p:txBody>
      </p:sp>
      <p:cxnSp>
        <p:nvCxnSpPr>
          <p:cNvPr id="48" name="Straight Arrow Connector 47"/>
          <p:cNvCxnSpPr/>
          <p:nvPr/>
        </p:nvCxnSpPr>
        <p:spPr>
          <a:xfrm flipH="1">
            <a:off x="10837638" y="3213742"/>
            <a:ext cx="310787" cy="0"/>
          </a:xfrm>
          <a:prstGeom prst="straightConnector1">
            <a:avLst/>
          </a:prstGeom>
          <a:ln>
            <a:solidFill>
              <a:schemeClr val="accent3">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56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anim calcmode="lin" valueType="num">
                                      <p:cBhvr>
                                        <p:cTn id="13" dur="500" fill="hold"/>
                                        <p:tgtEl>
                                          <p:spTgt spid="82"/>
                                        </p:tgtEl>
                                        <p:attrNameLst>
                                          <p:attrName>ppt_x</p:attrName>
                                        </p:attrNameLst>
                                      </p:cBhvr>
                                      <p:tavLst>
                                        <p:tav tm="0">
                                          <p:val>
                                            <p:strVal val="#ppt_x"/>
                                          </p:val>
                                        </p:tav>
                                        <p:tav tm="100000">
                                          <p:val>
                                            <p:strVal val="#ppt_x"/>
                                          </p:val>
                                        </p:tav>
                                      </p:tavLst>
                                    </p:anim>
                                    <p:anim calcmode="lin" valueType="num">
                                      <p:cBhvr>
                                        <p:cTn id="14" dur="500" fill="hold"/>
                                        <p:tgtEl>
                                          <p:spTgt spid="8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anim calcmode="lin" valueType="num">
                                      <p:cBhvr>
                                        <p:cTn id="25" dur="500" fill="hold"/>
                                        <p:tgtEl>
                                          <p:spTgt spid="24"/>
                                        </p:tgtEl>
                                        <p:attrNameLst>
                                          <p:attrName>ppt_x</p:attrName>
                                        </p:attrNameLst>
                                      </p:cBhvr>
                                      <p:tavLst>
                                        <p:tav tm="0">
                                          <p:val>
                                            <p:strVal val="#ppt_x"/>
                                          </p:val>
                                        </p:tav>
                                        <p:tav tm="100000">
                                          <p:val>
                                            <p:strVal val="#ppt_x"/>
                                          </p:val>
                                        </p:tav>
                                      </p:tavLst>
                                    </p:anim>
                                    <p:anim calcmode="lin" valueType="num">
                                      <p:cBhvr>
                                        <p:cTn id="26" dur="5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anim calcmode="lin" valueType="num">
                                      <p:cBhvr>
                                        <p:cTn id="30" dur="500" fill="hold"/>
                                        <p:tgtEl>
                                          <p:spTgt spid="70"/>
                                        </p:tgtEl>
                                        <p:attrNameLst>
                                          <p:attrName>ppt_x</p:attrName>
                                        </p:attrNameLst>
                                      </p:cBhvr>
                                      <p:tavLst>
                                        <p:tav tm="0">
                                          <p:val>
                                            <p:strVal val="#ppt_x"/>
                                          </p:val>
                                        </p:tav>
                                        <p:tav tm="100000">
                                          <p:val>
                                            <p:strVal val="#ppt_x"/>
                                          </p:val>
                                        </p:tav>
                                      </p:tavLst>
                                    </p:anim>
                                    <p:anim calcmode="lin" valueType="num">
                                      <p:cBhvr>
                                        <p:cTn id="31" dur="500" fill="hold"/>
                                        <p:tgtEl>
                                          <p:spTgt spid="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anim calcmode="lin" valueType="num">
                                      <p:cBhvr>
                                        <p:cTn id="35" dur="500" fill="hold"/>
                                        <p:tgtEl>
                                          <p:spTgt spid="73"/>
                                        </p:tgtEl>
                                        <p:attrNameLst>
                                          <p:attrName>ppt_x</p:attrName>
                                        </p:attrNameLst>
                                      </p:cBhvr>
                                      <p:tavLst>
                                        <p:tav tm="0">
                                          <p:val>
                                            <p:strVal val="#ppt_x"/>
                                          </p:val>
                                        </p:tav>
                                        <p:tav tm="100000">
                                          <p:val>
                                            <p:strVal val="#ppt_x"/>
                                          </p:val>
                                        </p:tav>
                                      </p:tavLst>
                                    </p:anim>
                                    <p:anim calcmode="lin" valueType="num">
                                      <p:cBhvr>
                                        <p:cTn id="36" dur="5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anim calcmode="lin" valueType="num">
                                      <p:cBhvr>
                                        <p:cTn id="42" dur="500" fill="hold"/>
                                        <p:tgtEl>
                                          <p:spTgt spid="6"/>
                                        </p:tgtEl>
                                        <p:attrNameLst>
                                          <p:attrName>ppt_x</p:attrName>
                                        </p:attrNameLst>
                                      </p:cBhvr>
                                      <p:tavLst>
                                        <p:tav tm="0">
                                          <p:val>
                                            <p:strVal val="#ppt_x"/>
                                          </p:val>
                                        </p:tav>
                                        <p:tav tm="100000">
                                          <p:val>
                                            <p:strVal val="#ppt_x"/>
                                          </p:val>
                                        </p:tav>
                                      </p:tavLst>
                                    </p:anim>
                                    <p:anim calcmode="lin" valueType="num">
                                      <p:cBhvr>
                                        <p:cTn id="43" dur="5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anim calcmode="lin" valueType="num">
                                      <p:cBhvr>
                                        <p:cTn id="47" dur="500" fill="hold"/>
                                        <p:tgtEl>
                                          <p:spTgt spid="7"/>
                                        </p:tgtEl>
                                        <p:attrNameLst>
                                          <p:attrName>ppt_x</p:attrName>
                                        </p:attrNameLst>
                                      </p:cBhvr>
                                      <p:tavLst>
                                        <p:tav tm="0">
                                          <p:val>
                                            <p:strVal val="#ppt_x"/>
                                          </p:val>
                                        </p:tav>
                                        <p:tav tm="100000">
                                          <p:val>
                                            <p:strVal val="#ppt_x"/>
                                          </p:val>
                                        </p:tav>
                                      </p:tavLst>
                                    </p:anim>
                                    <p:anim calcmode="lin" valueType="num">
                                      <p:cBhvr>
                                        <p:cTn id="48" dur="5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anim calcmode="lin" valueType="num">
                                      <p:cBhvr>
                                        <p:cTn id="52" dur="500" fill="hold"/>
                                        <p:tgtEl>
                                          <p:spTgt spid="8"/>
                                        </p:tgtEl>
                                        <p:attrNameLst>
                                          <p:attrName>ppt_x</p:attrName>
                                        </p:attrNameLst>
                                      </p:cBhvr>
                                      <p:tavLst>
                                        <p:tav tm="0">
                                          <p:val>
                                            <p:strVal val="#ppt_x"/>
                                          </p:val>
                                        </p:tav>
                                        <p:tav tm="100000">
                                          <p:val>
                                            <p:strVal val="#ppt_x"/>
                                          </p:val>
                                        </p:tav>
                                      </p:tavLst>
                                    </p:anim>
                                    <p:anim calcmode="lin" valueType="num">
                                      <p:cBhvr>
                                        <p:cTn id="53" dur="5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anim calcmode="lin" valueType="num">
                                      <p:cBhvr>
                                        <p:cTn id="62" dur="500" fill="hold"/>
                                        <p:tgtEl>
                                          <p:spTgt spid="10"/>
                                        </p:tgtEl>
                                        <p:attrNameLst>
                                          <p:attrName>ppt_x</p:attrName>
                                        </p:attrNameLst>
                                      </p:cBhvr>
                                      <p:tavLst>
                                        <p:tav tm="0">
                                          <p:val>
                                            <p:strVal val="#ppt_x"/>
                                          </p:val>
                                        </p:tav>
                                        <p:tav tm="100000">
                                          <p:val>
                                            <p:strVal val="#ppt_x"/>
                                          </p:val>
                                        </p:tav>
                                      </p:tavLst>
                                    </p:anim>
                                    <p:anim calcmode="lin" valueType="num">
                                      <p:cBhvr>
                                        <p:cTn id="63" dur="5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anim calcmode="lin" valueType="num">
                                      <p:cBhvr>
                                        <p:cTn id="67" dur="500" fill="hold"/>
                                        <p:tgtEl>
                                          <p:spTgt spid="11"/>
                                        </p:tgtEl>
                                        <p:attrNameLst>
                                          <p:attrName>ppt_x</p:attrName>
                                        </p:attrNameLst>
                                      </p:cBhvr>
                                      <p:tavLst>
                                        <p:tav tm="0">
                                          <p:val>
                                            <p:strVal val="#ppt_x"/>
                                          </p:val>
                                        </p:tav>
                                        <p:tav tm="100000">
                                          <p:val>
                                            <p:strVal val="#ppt_x"/>
                                          </p:val>
                                        </p:tav>
                                      </p:tavLst>
                                    </p:anim>
                                    <p:anim calcmode="lin" valueType="num">
                                      <p:cBhvr>
                                        <p:cTn id="68" dur="5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anim calcmode="lin" valueType="num">
                                      <p:cBhvr>
                                        <p:cTn id="77" dur="500" fill="hold"/>
                                        <p:tgtEl>
                                          <p:spTgt spid="13"/>
                                        </p:tgtEl>
                                        <p:attrNameLst>
                                          <p:attrName>ppt_x</p:attrName>
                                        </p:attrNameLst>
                                      </p:cBhvr>
                                      <p:tavLst>
                                        <p:tav tm="0">
                                          <p:val>
                                            <p:strVal val="#ppt_x"/>
                                          </p:val>
                                        </p:tav>
                                        <p:tav tm="100000">
                                          <p:val>
                                            <p:strVal val="#ppt_x"/>
                                          </p:val>
                                        </p:tav>
                                      </p:tavLst>
                                    </p:anim>
                                    <p:anim calcmode="lin" valueType="num">
                                      <p:cBhvr>
                                        <p:cTn id="78" dur="500" fill="hold"/>
                                        <p:tgtEl>
                                          <p:spTgt spid="1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anim calcmode="lin" valueType="num">
                                      <p:cBhvr>
                                        <p:cTn id="82" dur="500" fill="hold"/>
                                        <p:tgtEl>
                                          <p:spTgt spid="14"/>
                                        </p:tgtEl>
                                        <p:attrNameLst>
                                          <p:attrName>ppt_x</p:attrName>
                                        </p:attrNameLst>
                                      </p:cBhvr>
                                      <p:tavLst>
                                        <p:tav tm="0">
                                          <p:val>
                                            <p:strVal val="#ppt_x"/>
                                          </p:val>
                                        </p:tav>
                                        <p:tav tm="100000">
                                          <p:val>
                                            <p:strVal val="#ppt_x"/>
                                          </p:val>
                                        </p:tav>
                                      </p:tavLst>
                                    </p:anim>
                                    <p:anim calcmode="lin" valueType="num">
                                      <p:cBhvr>
                                        <p:cTn id="83" dur="500" fill="hold"/>
                                        <p:tgtEl>
                                          <p:spTgt spid="1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anim calcmode="lin" valueType="num">
                                      <p:cBhvr>
                                        <p:cTn id="87" dur="500" fill="hold"/>
                                        <p:tgtEl>
                                          <p:spTgt spid="18"/>
                                        </p:tgtEl>
                                        <p:attrNameLst>
                                          <p:attrName>ppt_x</p:attrName>
                                        </p:attrNameLst>
                                      </p:cBhvr>
                                      <p:tavLst>
                                        <p:tav tm="0">
                                          <p:val>
                                            <p:strVal val="#ppt_x"/>
                                          </p:val>
                                        </p:tav>
                                        <p:tav tm="100000">
                                          <p:val>
                                            <p:strVal val="#ppt_x"/>
                                          </p:val>
                                        </p:tav>
                                      </p:tavLst>
                                    </p:anim>
                                    <p:anim calcmode="lin" valueType="num">
                                      <p:cBhvr>
                                        <p:cTn id="88" dur="500" fill="hold"/>
                                        <p:tgtEl>
                                          <p:spTgt spid="18"/>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anim calcmode="lin" valueType="num">
                                      <p:cBhvr>
                                        <p:cTn id="92" dur="500" fill="hold"/>
                                        <p:tgtEl>
                                          <p:spTgt spid="30"/>
                                        </p:tgtEl>
                                        <p:attrNameLst>
                                          <p:attrName>ppt_x</p:attrName>
                                        </p:attrNameLst>
                                      </p:cBhvr>
                                      <p:tavLst>
                                        <p:tav tm="0">
                                          <p:val>
                                            <p:strVal val="#ppt_x"/>
                                          </p:val>
                                        </p:tav>
                                        <p:tav tm="100000">
                                          <p:val>
                                            <p:strVal val="#ppt_x"/>
                                          </p:val>
                                        </p:tav>
                                      </p:tavLst>
                                    </p:anim>
                                    <p:anim calcmode="lin" valueType="num">
                                      <p:cBhvr>
                                        <p:cTn id="93" dur="500" fill="hold"/>
                                        <p:tgtEl>
                                          <p:spTgt spid="30"/>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strVal val="#ppt_x"/>
                                          </p:val>
                                        </p:tav>
                                        <p:tav tm="100000">
                                          <p:val>
                                            <p:strVal val="#ppt_x"/>
                                          </p:val>
                                        </p:tav>
                                      </p:tavLst>
                                    </p:anim>
                                    <p:anim calcmode="lin" valueType="num">
                                      <p:cBhvr>
                                        <p:cTn id="98" dur="500" fill="hold"/>
                                        <p:tgtEl>
                                          <p:spTgt spid="25"/>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anim calcmode="lin" valueType="num">
                                      <p:cBhvr>
                                        <p:cTn id="102" dur="500" fill="hold"/>
                                        <p:tgtEl>
                                          <p:spTgt spid="21"/>
                                        </p:tgtEl>
                                        <p:attrNameLst>
                                          <p:attrName>ppt_x</p:attrName>
                                        </p:attrNameLst>
                                      </p:cBhvr>
                                      <p:tavLst>
                                        <p:tav tm="0">
                                          <p:val>
                                            <p:strVal val="#ppt_x"/>
                                          </p:val>
                                        </p:tav>
                                        <p:tav tm="100000">
                                          <p:val>
                                            <p:strVal val="#ppt_x"/>
                                          </p:val>
                                        </p:tav>
                                      </p:tavLst>
                                    </p:anim>
                                    <p:anim calcmode="lin" valueType="num">
                                      <p:cBhvr>
                                        <p:cTn id="103" dur="500" fill="hold"/>
                                        <p:tgtEl>
                                          <p:spTgt spid="2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500"/>
                                        <p:tgtEl>
                                          <p:spTgt spid="19"/>
                                        </p:tgtEl>
                                      </p:cBhvr>
                                    </p:animEffect>
                                    <p:anim calcmode="lin" valueType="num">
                                      <p:cBhvr>
                                        <p:cTn id="107" dur="500" fill="hold"/>
                                        <p:tgtEl>
                                          <p:spTgt spid="19"/>
                                        </p:tgtEl>
                                        <p:attrNameLst>
                                          <p:attrName>ppt_x</p:attrName>
                                        </p:attrNameLst>
                                      </p:cBhvr>
                                      <p:tavLst>
                                        <p:tav tm="0">
                                          <p:val>
                                            <p:strVal val="#ppt_x"/>
                                          </p:val>
                                        </p:tav>
                                        <p:tav tm="100000">
                                          <p:val>
                                            <p:strVal val="#ppt_x"/>
                                          </p:val>
                                        </p:tav>
                                      </p:tavLst>
                                    </p:anim>
                                    <p:anim calcmode="lin" valueType="num">
                                      <p:cBhvr>
                                        <p:cTn id="108" dur="500" fill="hold"/>
                                        <p:tgtEl>
                                          <p:spTgt spid="19"/>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fade">
                                      <p:cBhvr>
                                        <p:cTn id="111" dur="500"/>
                                        <p:tgtEl>
                                          <p:spTgt spid="71"/>
                                        </p:tgtEl>
                                      </p:cBhvr>
                                    </p:animEffect>
                                    <p:anim calcmode="lin" valueType="num">
                                      <p:cBhvr>
                                        <p:cTn id="112" dur="500" fill="hold"/>
                                        <p:tgtEl>
                                          <p:spTgt spid="71"/>
                                        </p:tgtEl>
                                        <p:attrNameLst>
                                          <p:attrName>ppt_x</p:attrName>
                                        </p:attrNameLst>
                                      </p:cBhvr>
                                      <p:tavLst>
                                        <p:tav tm="0">
                                          <p:val>
                                            <p:strVal val="#ppt_x"/>
                                          </p:val>
                                        </p:tav>
                                        <p:tav tm="100000">
                                          <p:val>
                                            <p:strVal val="#ppt_x"/>
                                          </p:val>
                                        </p:tav>
                                      </p:tavLst>
                                    </p:anim>
                                    <p:anim calcmode="lin" valueType="num">
                                      <p:cBhvr>
                                        <p:cTn id="113" dur="500" fill="hold"/>
                                        <p:tgtEl>
                                          <p:spTgt spid="7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500"/>
                                        <p:tgtEl>
                                          <p:spTgt spid="87"/>
                                        </p:tgtEl>
                                      </p:cBhvr>
                                    </p:animEffect>
                                    <p:anim calcmode="lin" valueType="num">
                                      <p:cBhvr>
                                        <p:cTn id="117" dur="500" fill="hold"/>
                                        <p:tgtEl>
                                          <p:spTgt spid="87"/>
                                        </p:tgtEl>
                                        <p:attrNameLst>
                                          <p:attrName>ppt_x</p:attrName>
                                        </p:attrNameLst>
                                      </p:cBhvr>
                                      <p:tavLst>
                                        <p:tav tm="0">
                                          <p:val>
                                            <p:strVal val="#ppt_x"/>
                                          </p:val>
                                        </p:tav>
                                        <p:tav tm="100000">
                                          <p:val>
                                            <p:strVal val="#ppt_x"/>
                                          </p:val>
                                        </p:tav>
                                      </p:tavLst>
                                    </p:anim>
                                    <p:anim calcmode="lin" valueType="num">
                                      <p:cBhvr>
                                        <p:cTn id="118" dur="500" fill="hold"/>
                                        <p:tgtEl>
                                          <p:spTgt spid="87"/>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anim calcmode="lin" valueType="num">
                                      <p:cBhvr>
                                        <p:cTn id="122" dur="500" fill="hold"/>
                                        <p:tgtEl>
                                          <p:spTgt spid="42"/>
                                        </p:tgtEl>
                                        <p:attrNameLst>
                                          <p:attrName>ppt_x</p:attrName>
                                        </p:attrNameLst>
                                      </p:cBhvr>
                                      <p:tavLst>
                                        <p:tav tm="0">
                                          <p:val>
                                            <p:strVal val="#ppt_x"/>
                                          </p:val>
                                        </p:tav>
                                        <p:tav tm="100000">
                                          <p:val>
                                            <p:strVal val="#ppt_x"/>
                                          </p:val>
                                        </p:tav>
                                      </p:tavLst>
                                    </p:anim>
                                    <p:anim calcmode="lin" valueType="num">
                                      <p:cBhvr>
                                        <p:cTn id="123" dur="500" fill="hold"/>
                                        <p:tgtEl>
                                          <p:spTgt spid="42"/>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500"/>
                                        <p:tgtEl>
                                          <p:spTgt spid="36"/>
                                        </p:tgtEl>
                                      </p:cBhvr>
                                    </p:animEffect>
                                    <p:anim calcmode="lin" valueType="num">
                                      <p:cBhvr>
                                        <p:cTn id="127" dur="500" fill="hold"/>
                                        <p:tgtEl>
                                          <p:spTgt spid="36"/>
                                        </p:tgtEl>
                                        <p:attrNameLst>
                                          <p:attrName>ppt_x</p:attrName>
                                        </p:attrNameLst>
                                      </p:cBhvr>
                                      <p:tavLst>
                                        <p:tav tm="0">
                                          <p:val>
                                            <p:strVal val="#ppt_x"/>
                                          </p:val>
                                        </p:tav>
                                        <p:tav tm="100000">
                                          <p:val>
                                            <p:strVal val="#ppt_x"/>
                                          </p:val>
                                        </p:tav>
                                      </p:tavLst>
                                    </p:anim>
                                    <p:anim calcmode="lin" valueType="num">
                                      <p:cBhvr>
                                        <p:cTn id="128" dur="500" fill="hold"/>
                                        <p:tgtEl>
                                          <p:spTgt spid="36"/>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2055"/>
                                        </p:tgtEl>
                                        <p:attrNameLst>
                                          <p:attrName>style.visibility</p:attrName>
                                        </p:attrNameLst>
                                      </p:cBhvr>
                                      <p:to>
                                        <p:strVal val="visible"/>
                                      </p:to>
                                    </p:set>
                                    <p:animEffect transition="in" filter="fade">
                                      <p:cBhvr>
                                        <p:cTn id="131" dur="500"/>
                                        <p:tgtEl>
                                          <p:spTgt spid="2055"/>
                                        </p:tgtEl>
                                      </p:cBhvr>
                                    </p:animEffect>
                                    <p:anim calcmode="lin" valueType="num">
                                      <p:cBhvr>
                                        <p:cTn id="132" dur="500" fill="hold"/>
                                        <p:tgtEl>
                                          <p:spTgt spid="2055"/>
                                        </p:tgtEl>
                                        <p:attrNameLst>
                                          <p:attrName>ppt_x</p:attrName>
                                        </p:attrNameLst>
                                      </p:cBhvr>
                                      <p:tavLst>
                                        <p:tav tm="0">
                                          <p:val>
                                            <p:strVal val="#ppt_x"/>
                                          </p:val>
                                        </p:tav>
                                        <p:tav tm="100000">
                                          <p:val>
                                            <p:strVal val="#ppt_x"/>
                                          </p:val>
                                        </p:tav>
                                      </p:tavLst>
                                    </p:anim>
                                    <p:anim calcmode="lin" valueType="num">
                                      <p:cBhvr>
                                        <p:cTn id="133" dur="500" fill="hold"/>
                                        <p:tgtEl>
                                          <p:spTgt spid="205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92"/>
                                        </p:tgtEl>
                                        <p:attrNameLst>
                                          <p:attrName>style.visibility</p:attrName>
                                        </p:attrNameLst>
                                      </p:cBhvr>
                                      <p:to>
                                        <p:strVal val="visible"/>
                                      </p:to>
                                    </p:set>
                                    <p:animEffect transition="in" filter="fade">
                                      <p:cBhvr>
                                        <p:cTn id="136" dur="500"/>
                                        <p:tgtEl>
                                          <p:spTgt spid="92"/>
                                        </p:tgtEl>
                                      </p:cBhvr>
                                    </p:animEffect>
                                    <p:anim calcmode="lin" valueType="num">
                                      <p:cBhvr>
                                        <p:cTn id="137" dur="500" fill="hold"/>
                                        <p:tgtEl>
                                          <p:spTgt spid="92"/>
                                        </p:tgtEl>
                                        <p:attrNameLst>
                                          <p:attrName>ppt_x</p:attrName>
                                        </p:attrNameLst>
                                      </p:cBhvr>
                                      <p:tavLst>
                                        <p:tav tm="0">
                                          <p:val>
                                            <p:strVal val="#ppt_x"/>
                                          </p:val>
                                        </p:tav>
                                        <p:tav tm="100000">
                                          <p:val>
                                            <p:strVal val="#ppt_x"/>
                                          </p:val>
                                        </p:tav>
                                      </p:tavLst>
                                    </p:anim>
                                    <p:anim calcmode="lin" valueType="num">
                                      <p:cBhvr>
                                        <p:cTn id="138" dur="500" fill="hold"/>
                                        <p:tgtEl>
                                          <p:spTgt spid="92"/>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fade">
                                      <p:cBhvr>
                                        <p:cTn id="141" dur="500"/>
                                        <p:tgtEl>
                                          <p:spTgt spid="48"/>
                                        </p:tgtEl>
                                      </p:cBhvr>
                                    </p:animEffect>
                                    <p:anim calcmode="lin" valueType="num">
                                      <p:cBhvr>
                                        <p:cTn id="142" dur="500" fill="hold"/>
                                        <p:tgtEl>
                                          <p:spTgt spid="48"/>
                                        </p:tgtEl>
                                        <p:attrNameLst>
                                          <p:attrName>ppt_x</p:attrName>
                                        </p:attrNameLst>
                                      </p:cBhvr>
                                      <p:tavLst>
                                        <p:tav tm="0">
                                          <p:val>
                                            <p:strVal val="#ppt_x"/>
                                          </p:val>
                                        </p:tav>
                                        <p:tav tm="100000">
                                          <p:val>
                                            <p:strVal val="#ppt_x"/>
                                          </p:val>
                                        </p:tav>
                                      </p:tavLst>
                                    </p:anim>
                                    <p:anim calcmode="lin" valueType="num">
                                      <p:cBhvr>
                                        <p:cTn id="14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65"/>
                                        </p:tgtEl>
                                        <p:attrNameLst>
                                          <p:attrName>style.visibility</p:attrName>
                                        </p:attrNameLst>
                                      </p:cBhvr>
                                      <p:to>
                                        <p:strVal val="visible"/>
                                      </p:to>
                                    </p:set>
                                    <p:animEffect transition="in" filter="fade">
                                      <p:cBhvr>
                                        <p:cTn id="148" dur="500"/>
                                        <p:tgtEl>
                                          <p:spTgt spid="65"/>
                                        </p:tgtEl>
                                      </p:cBhvr>
                                    </p:animEffect>
                                    <p:anim calcmode="lin" valueType="num">
                                      <p:cBhvr>
                                        <p:cTn id="149" dur="500" fill="hold"/>
                                        <p:tgtEl>
                                          <p:spTgt spid="65"/>
                                        </p:tgtEl>
                                        <p:attrNameLst>
                                          <p:attrName>ppt_x</p:attrName>
                                        </p:attrNameLst>
                                      </p:cBhvr>
                                      <p:tavLst>
                                        <p:tav tm="0">
                                          <p:val>
                                            <p:strVal val="#ppt_x"/>
                                          </p:val>
                                        </p:tav>
                                        <p:tav tm="100000">
                                          <p:val>
                                            <p:strVal val="#ppt_x"/>
                                          </p:val>
                                        </p:tav>
                                      </p:tavLst>
                                    </p:anim>
                                    <p:anim calcmode="lin" valueType="num">
                                      <p:cBhvr>
                                        <p:cTn id="150" dur="500" fill="hold"/>
                                        <p:tgtEl>
                                          <p:spTgt spid="65"/>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fade">
                                      <p:cBhvr>
                                        <p:cTn id="153" dur="500"/>
                                        <p:tgtEl>
                                          <p:spTgt spid="66"/>
                                        </p:tgtEl>
                                      </p:cBhvr>
                                    </p:animEffect>
                                    <p:anim calcmode="lin" valueType="num">
                                      <p:cBhvr>
                                        <p:cTn id="154" dur="500" fill="hold"/>
                                        <p:tgtEl>
                                          <p:spTgt spid="66"/>
                                        </p:tgtEl>
                                        <p:attrNameLst>
                                          <p:attrName>ppt_x</p:attrName>
                                        </p:attrNameLst>
                                      </p:cBhvr>
                                      <p:tavLst>
                                        <p:tav tm="0">
                                          <p:val>
                                            <p:strVal val="#ppt_x"/>
                                          </p:val>
                                        </p:tav>
                                        <p:tav tm="100000">
                                          <p:val>
                                            <p:strVal val="#ppt_x"/>
                                          </p:val>
                                        </p:tav>
                                      </p:tavLst>
                                    </p:anim>
                                    <p:anim calcmode="lin" valueType="num">
                                      <p:cBhvr>
                                        <p:cTn id="155" dur="500" fill="hold"/>
                                        <p:tgtEl>
                                          <p:spTgt spid="66"/>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500"/>
                                        <p:tgtEl>
                                          <p:spTgt spid="67"/>
                                        </p:tgtEl>
                                      </p:cBhvr>
                                    </p:animEffect>
                                    <p:anim calcmode="lin" valueType="num">
                                      <p:cBhvr>
                                        <p:cTn id="159" dur="500" fill="hold"/>
                                        <p:tgtEl>
                                          <p:spTgt spid="67"/>
                                        </p:tgtEl>
                                        <p:attrNameLst>
                                          <p:attrName>ppt_x</p:attrName>
                                        </p:attrNameLst>
                                      </p:cBhvr>
                                      <p:tavLst>
                                        <p:tav tm="0">
                                          <p:val>
                                            <p:strVal val="#ppt_x"/>
                                          </p:val>
                                        </p:tav>
                                        <p:tav tm="100000">
                                          <p:val>
                                            <p:strVal val="#ppt_x"/>
                                          </p:val>
                                        </p:tav>
                                      </p:tavLst>
                                    </p:anim>
                                    <p:anim calcmode="lin" valueType="num">
                                      <p:cBhvr>
                                        <p:cTn id="160" dur="500" fill="hold"/>
                                        <p:tgtEl>
                                          <p:spTgt spid="67"/>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fade">
                                      <p:cBhvr>
                                        <p:cTn id="163" dur="500"/>
                                        <p:tgtEl>
                                          <p:spTgt spid="68"/>
                                        </p:tgtEl>
                                      </p:cBhvr>
                                    </p:animEffect>
                                    <p:anim calcmode="lin" valueType="num">
                                      <p:cBhvr>
                                        <p:cTn id="164" dur="500" fill="hold"/>
                                        <p:tgtEl>
                                          <p:spTgt spid="68"/>
                                        </p:tgtEl>
                                        <p:attrNameLst>
                                          <p:attrName>ppt_x</p:attrName>
                                        </p:attrNameLst>
                                      </p:cBhvr>
                                      <p:tavLst>
                                        <p:tav tm="0">
                                          <p:val>
                                            <p:strVal val="#ppt_x"/>
                                          </p:val>
                                        </p:tav>
                                        <p:tav tm="100000">
                                          <p:val>
                                            <p:strVal val="#ppt_x"/>
                                          </p:val>
                                        </p:tav>
                                      </p:tavLst>
                                    </p:anim>
                                    <p:anim calcmode="lin" valueType="num">
                                      <p:cBhvr>
                                        <p:cTn id="165" dur="500" fill="hold"/>
                                        <p:tgtEl>
                                          <p:spTgt spid="68"/>
                                        </p:tgtEl>
                                        <p:attrNameLst>
                                          <p:attrName>ppt_y</p:attrName>
                                        </p:attrNameLst>
                                      </p:cBhvr>
                                      <p:tavLst>
                                        <p:tav tm="0">
                                          <p:val>
                                            <p:strVal val="#ppt_y+.1"/>
                                          </p:val>
                                        </p:tav>
                                        <p:tav tm="100000">
                                          <p:val>
                                            <p:strVal val="#ppt_y"/>
                                          </p:val>
                                        </p:tav>
                                      </p:tavLst>
                                    </p:anim>
                                  </p:childTnLst>
                                </p:cTn>
                              </p:par>
                              <p:par>
                                <p:cTn id="166" presetID="42" presetClass="entr" presetSubtype="0" fill="hold" nodeType="withEffect">
                                  <p:stCondLst>
                                    <p:cond delay="0"/>
                                  </p:stCondLst>
                                  <p:childTnLst>
                                    <p:set>
                                      <p:cBhvr>
                                        <p:cTn id="167" dur="1" fill="hold">
                                          <p:stCondLst>
                                            <p:cond delay="0"/>
                                          </p:stCondLst>
                                        </p:cTn>
                                        <p:tgtEl>
                                          <p:spTgt spid="69"/>
                                        </p:tgtEl>
                                        <p:attrNameLst>
                                          <p:attrName>style.visibility</p:attrName>
                                        </p:attrNameLst>
                                      </p:cBhvr>
                                      <p:to>
                                        <p:strVal val="visible"/>
                                      </p:to>
                                    </p:set>
                                    <p:animEffect transition="in" filter="fade">
                                      <p:cBhvr>
                                        <p:cTn id="168" dur="500"/>
                                        <p:tgtEl>
                                          <p:spTgt spid="69"/>
                                        </p:tgtEl>
                                      </p:cBhvr>
                                    </p:animEffect>
                                    <p:anim calcmode="lin" valueType="num">
                                      <p:cBhvr>
                                        <p:cTn id="169" dur="500" fill="hold"/>
                                        <p:tgtEl>
                                          <p:spTgt spid="69"/>
                                        </p:tgtEl>
                                        <p:attrNameLst>
                                          <p:attrName>ppt_x</p:attrName>
                                        </p:attrNameLst>
                                      </p:cBhvr>
                                      <p:tavLst>
                                        <p:tav tm="0">
                                          <p:val>
                                            <p:strVal val="#ppt_x"/>
                                          </p:val>
                                        </p:tav>
                                        <p:tav tm="100000">
                                          <p:val>
                                            <p:strVal val="#ppt_x"/>
                                          </p:val>
                                        </p:tav>
                                      </p:tavLst>
                                    </p:anim>
                                    <p:anim calcmode="lin" valueType="num">
                                      <p:cBhvr>
                                        <p:cTn id="170" dur="500" fill="hold"/>
                                        <p:tgtEl>
                                          <p:spTgt spid="69"/>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0"/>
                                  </p:stCondLst>
                                  <p:childTnLst>
                                    <p:set>
                                      <p:cBhvr>
                                        <p:cTn id="172" dur="1" fill="hold">
                                          <p:stCondLst>
                                            <p:cond delay="0"/>
                                          </p:stCondLst>
                                        </p:cTn>
                                        <p:tgtEl>
                                          <p:spTgt spid="72"/>
                                        </p:tgtEl>
                                        <p:attrNameLst>
                                          <p:attrName>style.visibility</p:attrName>
                                        </p:attrNameLst>
                                      </p:cBhvr>
                                      <p:to>
                                        <p:strVal val="visible"/>
                                      </p:to>
                                    </p:set>
                                    <p:animEffect transition="in" filter="fade">
                                      <p:cBhvr>
                                        <p:cTn id="173" dur="500"/>
                                        <p:tgtEl>
                                          <p:spTgt spid="72"/>
                                        </p:tgtEl>
                                      </p:cBhvr>
                                    </p:animEffect>
                                    <p:anim calcmode="lin" valueType="num">
                                      <p:cBhvr>
                                        <p:cTn id="174" dur="500" fill="hold"/>
                                        <p:tgtEl>
                                          <p:spTgt spid="72"/>
                                        </p:tgtEl>
                                        <p:attrNameLst>
                                          <p:attrName>ppt_x</p:attrName>
                                        </p:attrNameLst>
                                      </p:cBhvr>
                                      <p:tavLst>
                                        <p:tav tm="0">
                                          <p:val>
                                            <p:strVal val="#ppt_x"/>
                                          </p:val>
                                        </p:tav>
                                        <p:tav tm="100000">
                                          <p:val>
                                            <p:strVal val="#ppt_x"/>
                                          </p:val>
                                        </p:tav>
                                      </p:tavLst>
                                    </p:anim>
                                    <p:anim calcmode="lin" valueType="num">
                                      <p:cBhvr>
                                        <p:cTn id="175" dur="500" fill="hold"/>
                                        <p:tgtEl>
                                          <p:spTgt spid="72"/>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0"/>
                                  </p:stCondLst>
                                  <p:childTnLst>
                                    <p:set>
                                      <p:cBhvr>
                                        <p:cTn id="177" dur="1" fill="hold">
                                          <p:stCondLst>
                                            <p:cond delay="0"/>
                                          </p:stCondLst>
                                        </p:cTn>
                                        <p:tgtEl>
                                          <p:spTgt spid="74"/>
                                        </p:tgtEl>
                                        <p:attrNameLst>
                                          <p:attrName>style.visibility</p:attrName>
                                        </p:attrNameLst>
                                      </p:cBhvr>
                                      <p:to>
                                        <p:strVal val="visible"/>
                                      </p:to>
                                    </p:set>
                                    <p:animEffect transition="in" filter="fade">
                                      <p:cBhvr>
                                        <p:cTn id="178" dur="500"/>
                                        <p:tgtEl>
                                          <p:spTgt spid="74"/>
                                        </p:tgtEl>
                                      </p:cBhvr>
                                    </p:animEffect>
                                    <p:anim calcmode="lin" valueType="num">
                                      <p:cBhvr>
                                        <p:cTn id="179" dur="500" fill="hold"/>
                                        <p:tgtEl>
                                          <p:spTgt spid="74"/>
                                        </p:tgtEl>
                                        <p:attrNameLst>
                                          <p:attrName>ppt_x</p:attrName>
                                        </p:attrNameLst>
                                      </p:cBhvr>
                                      <p:tavLst>
                                        <p:tav tm="0">
                                          <p:val>
                                            <p:strVal val="#ppt_x"/>
                                          </p:val>
                                        </p:tav>
                                        <p:tav tm="100000">
                                          <p:val>
                                            <p:strVal val="#ppt_x"/>
                                          </p:val>
                                        </p:tav>
                                      </p:tavLst>
                                    </p:anim>
                                    <p:anim calcmode="lin" valueType="num">
                                      <p:cBhvr>
                                        <p:cTn id="180" dur="500" fill="hold"/>
                                        <p:tgtEl>
                                          <p:spTgt spid="74"/>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fade">
                                      <p:cBhvr>
                                        <p:cTn id="183" dur="500"/>
                                        <p:tgtEl>
                                          <p:spTgt spid="75"/>
                                        </p:tgtEl>
                                      </p:cBhvr>
                                    </p:animEffect>
                                    <p:anim calcmode="lin" valueType="num">
                                      <p:cBhvr>
                                        <p:cTn id="184" dur="500" fill="hold"/>
                                        <p:tgtEl>
                                          <p:spTgt spid="75"/>
                                        </p:tgtEl>
                                        <p:attrNameLst>
                                          <p:attrName>ppt_x</p:attrName>
                                        </p:attrNameLst>
                                      </p:cBhvr>
                                      <p:tavLst>
                                        <p:tav tm="0">
                                          <p:val>
                                            <p:strVal val="#ppt_x"/>
                                          </p:val>
                                        </p:tav>
                                        <p:tav tm="100000">
                                          <p:val>
                                            <p:strVal val="#ppt_x"/>
                                          </p:val>
                                        </p:tav>
                                      </p:tavLst>
                                    </p:anim>
                                    <p:anim calcmode="lin" valueType="num">
                                      <p:cBhvr>
                                        <p:cTn id="185" dur="500" fill="hold"/>
                                        <p:tgtEl>
                                          <p:spTgt spid="75"/>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0"/>
                                  </p:stCondLst>
                                  <p:childTnLst>
                                    <p:set>
                                      <p:cBhvr>
                                        <p:cTn id="187" dur="1" fill="hold">
                                          <p:stCondLst>
                                            <p:cond delay="0"/>
                                          </p:stCondLst>
                                        </p:cTn>
                                        <p:tgtEl>
                                          <p:spTgt spid="76"/>
                                        </p:tgtEl>
                                        <p:attrNameLst>
                                          <p:attrName>style.visibility</p:attrName>
                                        </p:attrNameLst>
                                      </p:cBhvr>
                                      <p:to>
                                        <p:strVal val="visible"/>
                                      </p:to>
                                    </p:set>
                                    <p:animEffect transition="in" filter="fade">
                                      <p:cBhvr>
                                        <p:cTn id="188" dur="500"/>
                                        <p:tgtEl>
                                          <p:spTgt spid="76"/>
                                        </p:tgtEl>
                                      </p:cBhvr>
                                    </p:animEffect>
                                    <p:anim calcmode="lin" valueType="num">
                                      <p:cBhvr>
                                        <p:cTn id="189" dur="500" fill="hold"/>
                                        <p:tgtEl>
                                          <p:spTgt spid="76"/>
                                        </p:tgtEl>
                                        <p:attrNameLst>
                                          <p:attrName>ppt_x</p:attrName>
                                        </p:attrNameLst>
                                      </p:cBhvr>
                                      <p:tavLst>
                                        <p:tav tm="0">
                                          <p:val>
                                            <p:strVal val="#ppt_x"/>
                                          </p:val>
                                        </p:tav>
                                        <p:tav tm="100000">
                                          <p:val>
                                            <p:strVal val="#ppt_x"/>
                                          </p:val>
                                        </p:tav>
                                      </p:tavLst>
                                    </p:anim>
                                    <p:anim calcmode="lin" valueType="num">
                                      <p:cBhvr>
                                        <p:cTn id="190" dur="500" fill="hold"/>
                                        <p:tgtEl>
                                          <p:spTgt spid="76"/>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2048"/>
                                        </p:tgtEl>
                                        <p:attrNameLst>
                                          <p:attrName>style.visibility</p:attrName>
                                        </p:attrNameLst>
                                      </p:cBhvr>
                                      <p:to>
                                        <p:strVal val="visible"/>
                                      </p:to>
                                    </p:set>
                                    <p:animEffect transition="in" filter="fade">
                                      <p:cBhvr>
                                        <p:cTn id="193" dur="500"/>
                                        <p:tgtEl>
                                          <p:spTgt spid="2048"/>
                                        </p:tgtEl>
                                      </p:cBhvr>
                                    </p:animEffect>
                                    <p:anim calcmode="lin" valueType="num">
                                      <p:cBhvr>
                                        <p:cTn id="194" dur="500" fill="hold"/>
                                        <p:tgtEl>
                                          <p:spTgt spid="2048"/>
                                        </p:tgtEl>
                                        <p:attrNameLst>
                                          <p:attrName>ppt_x</p:attrName>
                                        </p:attrNameLst>
                                      </p:cBhvr>
                                      <p:tavLst>
                                        <p:tav tm="0">
                                          <p:val>
                                            <p:strVal val="#ppt_x"/>
                                          </p:val>
                                        </p:tav>
                                        <p:tav tm="100000">
                                          <p:val>
                                            <p:strVal val="#ppt_x"/>
                                          </p:val>
                                        </p:tav>
                                      </p:tavLst>
                                    </p:anim>
                                    <p:anim calcmode="lin" valueType="num">
                                      <p:cBhvr>
                                        <p:cTn id="195" dur="500" fill="hold"/>
                                        <p:tgtEl>
                                          <p:spTgt spid="2048"/>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78"/>
                                        </p:tgtEl>
                                        <p:attrNameLst>
                                          <p:attrName>style.visibility</p:attrName>
                                        </p:attrNameLst>
                                      </p:cBhvr>
                                      <p:to>
                                        <p:strVal val="visible"/>
                                      </p:to>
                                    </p:set>
                                    <p:animEffect transition="in" filter="fade">
                                      <p:cBhvr>
                                        <p:cTn id="198" dur="500"/>
                                        <p:tgtEl>
                                          <p:spTgt spid="78"/>
                                        </p:tgtEl>
                                      </p:cBhvr>
                                    </p:animEffect>
                                    <p:anim calcmode="lin" valueType="num">
                                      <p:cBhvr>
                                        <p:cTn id="199" dur="500" fill="hold"/>
                                        <p:tgtEl>
                                          <p:spTgt spid="78"/>
                                        </p:tgtEl>
                                        <p:attrNameLst>
                                          <p:attrName>ppt_x</p:attrName>
                                        </p:attrNameLst>
                                      </p:cBhvr>
                                      <p:tavLst>
                                        <p:tav tm="0">
                                          <p:val>
                                            <p:strVal val="#ppt_x"/>
                                          </p:val>
                                        </p:tav>
                                        <p:tav tm="100000">
                                          <p:val>
                                            <p:strVal val="#ppt_x"/>
                                          </p:val>
                                        </p:tav>
                                      </p:tavLst>
                                    </p:anim>
                                    <p:anim calcmode="lin" valueType="num">
                                      <p:cBhvr>
                                        <p:cTn id="200" dur="500" fill="hold"/>
                                        <p:tgtEl>
                                          <p:spTgt spid="78"/>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79"/>
                                        </p:tgtEl>
                                        <p:attrNameLst>
                                          <p:attrName>style.visibility</p:attrName>
                                        </p:attrNameLst>
                                      </p:cBhvr>
                                      <p:to>
                                        <p:strVal val="visible"/>
                                      </p:to>
                                    </p:set>
                                    <p:animEffect transition="in" filter="fade">
                                      <p:cBhvr>
                                        <p:cTn id="203" dur="500"/>
                                        <p:tgtEl>
                                          <p:spTgt spid="79"/>
                                        </p:tgtEl>
                                      </p:cBhvr>
                                    </p:animEffect>
                                    <p:anim calcmode="lin" valueType="num">
                                      <p:cBhvr>
                                        <p:cTn id="204" dur="500" fill="hold"/>
                                        <p:tgtEl>
                                          <p:spTgt spid="79"/>
                                        </p:tgtEl>
                                        <p:attrNameLst>
                                          <p:attrName>ppt_x</p:attrName>
                                        </p:attrNameLst>
                                      </p:cBhvr>
                                      <p:tavLst>
                                        <p:tav tm="0">
                                          <p:val>
                                            <p:strVal val="#ppt_x"/>
                                          </p:val>
                                        </p:tav>
                                        <p:tav tm="100000">
                                          <p:val>
                                            <p:strVal val="#ppt_x"/>
                                          </p:val>
                                        </p:tav>
                                      </p:tavLst>
                                    </p:anim>
                                    <p:anim calcmode="lin" valueType="num">
                                      <p:cBhvr>
                                        <p:cTn id="205" dur="500" fill="hold"/>
                                        <p:tgtEl>
                                          <p:spTgt spid="79"/>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80"/>
                                        </p:tgtEl>
                                        <p:attrNameLst>
                                          <p:attrName>style.visibility</p:attrName>
                                        </p:attrNameLst>
                                      </p:cBhvr>
                                      <p:to>
                                        <p:strVal val="visible"/>
                                      </p:to>
                                    </p:set>
                                    <p:animEffect transition="in" filter="fade">
                                      <p:cBhvr>
                                        <p:cTn id="208" dur="500"/>
                                        <p:tgtEl>
                                          <p:spTgt spid="80"/>
                                        </p:tgtEl>
                                      </p:cBhvr>
                                    </p:animEffect>
                                    <p:anim calcmode="lin" valueType="num">
                                      <p:cBhvr>
                                        <p:cTn id="209" dur="500" fill="hold"/>
                                        <p:tgtEl>
                                          <p:spTgt spid="80"/>
                                        </p:tgtEl>
                                        <p:attrNameLst>
                                          <p:attrName>ppt_x</p:attrName>
                                        </p:attrNameLst>
                                      </p:cBhvr>
                                      <p:tavLst>
                                        <p:tav tm="0">
                                          <p:val>
                                            <p:strVal val="#ppt_x"/>
                                          </p:val>
                                        </p:tav>
                                        <p:tav tm="100000">
                                          <p:val>
                                            <p:strVal val="#ppt_x"/>
                                          </p:val>
                                        </p:tav>
                                      </p:tavLst>
                                    </p:anim>
                                    <p:anim calcmode="lin" valueType="num">
                                      <p:cBhvr>
                                        <p:cTn id="210" dur="500" fill="hold"/>
                                        <p:tgtEl>
                                          <p:spTgt spid="80"/>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81"/>
                                        </p:tgtEl>
                                        <p:attrNameLst>
                                          <p:attrName>style.visibility</p:attrName>
                                        </p:attrNameLst>
                                      </p:cBhvr>
                                      <p:to>
                                        <p:strVal val="visible"/>
                                      </p:to>
                                    </p:set>
                                    <p:animEffect transition="in" filter="fade">
                                      <p:cBhvr>
                                        <p:cTn id="213" dur="500"/>
                                        <p:tgtEl>
                                          <p:spTgt spid="81"/>
                                        </p:tgtEl>
                                      </p:cBhvr>
                                    </p:animEffect>
                                    <p:anim calcmode="lin" valueType="num">
                                      <p:cBhvr>
                                        <p:cTn id="214" dur="500" fill="hold"/>
                                        <p:tgtEl>
                                          <p:spTgt spid="81"/>
                                        </p:tgtEl>
                                        <p:attrNameLst>
                                          <p:attrName>ppt_x</p:attrName>
                                        </p:attrNameLst>
                                      </p:cBhvr>
                                      <p:tavLst>
                                        <p:tav tm="0">
                                          <p:val>
                                            <p:strVal val="#ppt_x"/>
                                          </p:val>
                                        </p:tav>
                                        <p:tav tm="100000">
                                          <p:val>
                                            <p:strVal val="#ppt_x"/>
                                          </p:val>
                                        </p:tav>
                                      </p:tavLst>
                                    </p:anim>
                                    <p:anim calcmode="lin" valueType="num">
                                      <p:cBhvr>
                                        <p:cTn id="215" dur="500" fill="hold"/>
                                        <p:tgtEl>
                                          <p:spTgt spid="81"/>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2049"/>
                                        </p:tgtEl>
                                        <p:attrNameLst>
                                          <p:attrName>style.visibility</p:attrName>
                                        </p:attrNameLst>
                                      </p:cBhvr>
                                      <p:to>
                                        <p:strVal val="visible"/>
                                      </p:to>
                                    </p:set>
                                    <p:animEffect transition="in" filter="fade">
                                      <p:cBhvr>
                                        <p:cTn id="218" dur="500"/>
                                        <p:tgtEl>
                                          <p:spTgt spid="2049"/>
                                        </p:tgtEl>
                                      </p:cBhvr>
                                    </p:animEffect>
                                    <p:anim calcmode="lin" valueType="num">
                                      <p:cBhvr>
                                        <p:cTn id="219" dur="500" fill="hold"/>
                                        <p:tgtEl>
                                          <p:spTgt spid="2049"/>
                                        </p:tgtEl>
                                        <p:attrNameLst>
                                          <p:attrName>ppt_x</p:attrName>
                                        </p:attrNameLst>
                                      </p:cBhvr>
                                      <p:tavLst>
                                        <p:tav tm="0">
                                          <p:val>
                                            <p:strVal val="#ppt_x"/>
                                          </p:val>
                                        </p:tav>
                                        <p:tav tm="100000">
                                          <p:val>
                                            <p:strVal val="#ppt_x"/>
                                          </p:val>
                                        </p:tav>
                                      </p:tavLst>
                                    </p:anim>
                                    <p:anim calcmode="lin" valueType="num">
                                      <p:cBhvr>
                                        <p:cTn id="220" dur="500" fill="hold"/>
                                        <p:tgtEl>
                                          <p:spTgt spid="2049"/>
                                        </p:tgtEl>
                                        <p:attrNameLst>
                                          <p:attrName>ppt_y</p:attrName>
                                        </p:attrNameLst>
                                      </p:cBhvr>
                                      <p:tavLst>
                                        <p:tav tm="0">
                                          <p:val>
                                            <p:strVal val="#ppt_y+.1"/>
                                          </p:val>
                                        </p:tav>
                                        <p:tav tm="100000">
                                          <p:val>
                                            <p:strVal val="#ppt_y"/>
                                          </p:val>
                                        </p:tav>
                                      </p:tavLst>
                                    </p:anim>
                                  </p:childTnLst>
                                </p:cTn>
                              </p:par>
                              <p:par>
                                <p:cTn id="221" presetID="42" presetClass="entr" presetSubtype="0" fill="hold" grpId="0" nodeType="withEffect">
                                  <p:stCondLst>
                                    <p:cond delay="0"/>
                                  </p:stCondLst>
                                  <p:childTnLst>
                                    <p:set>
                                      <p:cBhvr>
                                        <p:cTn id="222" dur="1" fill="hold">
                                          <p:stCondLst>
                                            <p:cond delay="0"/>
                                          </p:stCondLst>
                                        </p:cTn>
                                        <p:tgtEl>
                                          <p:spTgt spid="83"/>
                                        </p:tgtEl>
                                        <p:attrNameLst>
                                          <p:attrName>style.visibility</p:attrName>
                                        </p:attrNameLst>
                                      </p:cBhvr>
                                      <p:to>
                                        <p:strVal val="visible"/>
                                      </p:to>
                                    </p:set>
                                    <p:animEffect transition="in" filter="fade">
                                      <p:cBhvr>
                                        <p:cTn id="223" dur="500"/>
                                        <p:tgtEl>
                                          <p:spTgt spid="83"/>
                                        </p:tgtEl>
                                      </p:cBhvr>
                                    </p:animEffect>
                                    <p:anim calcmode="lin" valueType="num">
                                      <p:cBhvr>
                                        <p:cTn id="224" dur="500" fill="hold"/>
                                        <p:tgtEl>
                                          <p:spTgt spid="83"/>
                                        </p:tgtEl>
                                        <p:attrNameLst>
                                          <p:attrName>ppt_x</p:attrName>
                                        </p:attrNameLst>
                                      </p:cBhvr>
                                      <p:tavLst>
                                        <p:tav tm="0">
                                          <p:val>
                                            <p:strVal val="#ppt_x"/>
                                          </p:val>
                                        </p:tav>
                                        <p:tav tm="100000">
                                          <p:val>
                                            <p:strVal val="#ppt_x"/>
                                          </p:val>
                                        </p:tav>
                                      </p:tavLst>
                                    </p:anim>
                                    <p:anim calcmode="lin" valueType="num">
                                      <p:cBhvr>
                                        <p:cTn id="225" dur="500" fill="hold"/>
                                        <p:tgtEl>
                                          <p:spTgt spid="83"/>
                                        </p:tgtEl>
                                        <p:attrNameLst>
                                          <p:attrName>ppt_y</p:attrName>
                                        </p:attrNameLst>
                                      </p:cBhvr>
                                      <p:tavLst>
                                        <p:tav tm="0">
                                          <p:val>
                                            <p:strVal val="#ppt_y+.1"/>
                                          </p:val>
                                        </p:tav>
                                        <p:tav tm="100000">
                                          <p:val>
                                            <p:strVal val="#ppt_y"/>
                                          </p:val>
                                        </p:tav>
                                      </p:tavLst>
                                    </p:anim>
                                  </p:childTnLst>
                                </p:cTn>
                              </p:par>
                              <p:par>
                                <p:cTn id="226" presetID="42" presetClass="entr" presetSubtype="0" fill="hold" grpId="0" nodeType="withEffect">
                                  <p:stCondLst>
                                    <p:cond delay="0"/>
                                  </p:stCondLst>
                                  <p:childTnLst>
                                    <p:set>
                                      <p:cBhvr>
                                        <p:cTn id="227" dur="1" fill="hold">
                                          <p:stCondLst>
                                            <p:cond delay="0"/>
                                          </p:stCondLst>
                                        </p:cTn>
                                        <p:tgtEl>
                                          <p:spTgt spid="84"/>
                                        </p:tgtEl>
                                        <p:attrNameLst>
                                          <p:attrName>style.visibility</p:attrName>
                                        </p:attrNameLst>
                                      </p:cBhvr>
                                      <p:to>
                                        <p:strVal val="visible"/>
                                      </p:to>
                                    </p:set>
                                    <p:animEffect transition="in" filter="fade">
                                      <p:cBhvr>
                                        <p:cTn id="228" dur="500"/>
                                        <p:tgtEl>
                                          <p:spTgt spid="84"/>
                                        </p:tgtEl>
                                      </p:cBhvr>
                                    </p:animEffect>
                                    <p:anim calcmode="lin" valueType="num">
                                      <p:cBhvr>
                                        <p:cTn id="229" dur="500" fill="hold"/>
                                        <p:tgtEl>
                                          <p:spTgt spid="84"/>
                                        </p:tgtEl>
                                        <p:attrNameLst>
                                          <p:attrName>ppt_x</p:attrName>
                                        </p:attrNameLst>
                                      </p:cBhvr>
                                      <p:tavLst>
                                        <p:tav tm="0">
                                          <p:val>
                                            <p:strVal val="#ppt_x"/>
                                          </p:val>
                                        </p:tav>
                                        <p:tav tm="100000">
                                          <p:val>
                                            <p:strVal val="#ppt_x"/>
                                          </p:val>
                                        </p:tav>
                                      </p:tavLst>
                                    </p:anim>
                                    <p:anim calcmode="lin" valueType="num">
                                      <p:cBhvr>
                                        <p:cTn id="230" dur="500" fill="hold"/>
                                        <p:tgtEl>
                                          <p:spTgt spid="84"/>
                                        </p:tgtEl>
                                        <p:attrNameLst>
                                          <p:attrName>ppt_y</p:attrName>
                                        </p:attrNameLst>
                                      </p:cBhvr>
                                      <p:tavLst>
                                        <p:tav tm="0">
                                          <p:val>
                                            <p:strVal val="#ppt_y+.1"/>
                                          </p:val>
                                        </p:tav>
                                        <p:tav tm="100000">
                                          <p:val>
                                            <p:strVal val="#ppt_y"/>
                                          </p:val>
                                        </p:tav>
                                      </p:tavLst>
                                    </p:anim>
                                  </p:childTnLst>
                                </p:cTn>
                              </p:par>
                              <p:par>
                                <p:cTn id="231" presetID="42" presetClass="entr" presetSubtype="0" fill="hold" grpId="0" nodeType="withEffect">
                                  <p:stCondLst>
                                    <p:cond delay="0"/>
                                  </p:stCondLst>
                                  <p:childTnLst>
                                    <p:set>
                                      <p:cBhvr>
                                        <p:cTn id="232" dur="1" fill="hold">
                                          <p:stCondLst>
                                            <p:cond delay="0"/>
                                          </p:stCondLst>
                                        </p:cTn>
                                        <p:tgtEl>
                                          <p:spTgt spid="85"/>
                                        </p:tgtEl>
                                        <p:attrNameLst>
                                          <p:attrName>style.visibility</p:attrName>
                                        </p:attrNameLst>
                                      </p:cBhvr>
                                      <p:to>
                                        <p:strVal val="visible"/>
                                      </p:to>
                                    </p:set>
                                    <p:animEffect transition="in" filter="fade">
                                      <p:cBhvr>
                                        <p:cTn id="233" dur="500"/>
                                        <p:tgtEl>
                                          <p:spTgt spid="85"/>
                                        </p:tgtEl>
                                      </p:cBhvr>
                                    </p:animEffect>
                                    <p:anim calcmode="lin" valueType="num">
                                      <p:cBhvr>
                                        <p:cTn id="234" dur="500" fill="hold"/>
                                        <p:tgtEl>
                                          <p:spTgt spid="85"/>
                                        </p:tgtEl>
                                        <p:attrNameLst>
                                          <p:attrName>ppt_x</p:attrName>
                                        </p:attrNameLst>
                                      </p:cBhvr>
                                      <p:tavLst>
                                        <p:tav tm="0">
                                          <p:val>
                                            <p:strVal val="#ppt_x"/>
                                          </p:val>
                                        </p:tav>
                                        <p:tav tm="100000">
                                          <p:val>
                                            <p:strVal val="#ppt_x"/>
                                          </p:val>
                                        </p:tav>
                                      </p:tavLst>
                                    </p:anim>
                                    <p:anim calcmode="lin" valueType="num">
                                      <p:cBhvr>
                                        <p:cTn id="235" dur="500" fill="hold"/>
                                        <p:tgtEl>
                                          <p:spTgt spid="85"/>
                                        </p:tgtEl>
                                        <p:attrNameLst>
                                          <p:attrName>ppt_y</p:attrName>
                                        </p:attrNameLst>
                                      </p:cBhvr>
                                      <p:tavLst>
                                        <p:tav tm="0">
                                          <p:val>
                                            <p:strVal val="#ppt_y+.1"/>
                                          </p:val>
                                        </p:tav>
                                        <p:tav tm="100000">
                                          <p:val>
                                            <p:strVal val="#ppt_y"/>
                                          </p:val>
                                        </p:tav>
                                      </p:tavLst>
                                    </p:anim>
                                  </p:childTnLst>
                                </p:cTn>
                              </p:par>
                              <p:par>
                                <p:cTn id="236" presetID="42" presetClass="entr" presetSubtype="0" fill="hold" grpId="0" nodeType="withEffect">
                                  <p:stCondLst>
                                    <p:cond delay="0"/>
                                  </p:stCondLst>
                                  <p:childTnLst>
                                    <p:set>
                                      <p:cBhvr>
                                        <p:cTn id="237" dur="1" fill="hold">
                                          <p:stCondLst>
                                            <p:cond delay="0"/>
                                          </p:stCondLst>
                                        </p:cTn>
                                        <p:tgtEl>
                                          <p:spTgt spid="86"/>
                                        </p:tgtEl>
                                        <p:attrNameLst>
                                          <p:attrName>style.visibility</p:attrName>
                                        </p:attrNameLst>
                                      </p:cBhvr>
                                      <p:to>
                                        <p:strVal val="visible"/>
                                      </p:to>
                                    </p:set>
                                    <p:animEffect transition="in" filter="fade">
                                      <p:cBhvr>
                                        <p:cTn id="238" dur="500"/>
                                        <p:tgtEl>
                                          <p:spTgt spid="86"/>
                                        </p:tgtEl>
                                      </p:cBhvr>
                                    </p:animEffect>
                                    <p:anim calcmode="lin" valueType="num">
                                      <p:cBhvr>
                                        <p:cTn id="239" dur="500" fill="hold"/>
                                        <p:tgtEl>
                                          <p:spTgt spid="86"/>
                                        </p:tgtEl>
                                        <p:attrNameLst>
                                          <p:attrName>ppt_x</p:attrName>
                                        </p:attrNameLst>
                                      </p:cBhvr>
                                      <p:tavLst>
                                        <p:tav tm="0">
                                          <p:val>
                                            <p:strVal val="#ppt_x"/>
                                          </p:val>
                                        </p:tav>
                                        <p:tav tm="100000">
                                          <p:val>
                                            <p:strVal val="#ppt_x"/>
                                          </p:val>
                                        </p:tav>
                                      </p:tavLst>
                                    </p:anim>
                                    <p:anim calcmode="lin" valueType="num">
                                      <p:cBhvr>
                                        <p:cTn id="240" dur="500" fill="hold"/>
                                        <p:tgtEl>
                                          <p:spTgt spid="86"/>
                                        </p:tgtEl>
                                        <p:attrNameLst>
                                          <p:attrName>ppt_y</p:attrName>
                                        </p:attrNameLst>
                                      </p:cBhvr>
                                      <p:tavLst>
                                        <p:tav tm="0">
                                          <p:val>
                                            <p:strVal val="#ppt_y+.1"/>
                                          </p:val>
                                        </p:tav>
                                        <p:tav tm="100000">
                                          <p:val>
                                            <p:strVal val="#ppt_y"/>
                                          </p:val>
                                        </p:tav>
                                      </p:tavLst>
                                    </p:anim>
                                  </p:childTnLst>
                                </p:cTn>
                              </p:par>
                              <p:par>
                                <p:cTn id="241" presetID="42" presetClass="entr" presetSubtype="0" fill="hold" grpId="0" nodeType="withEffect">
                                  <p:stCondLst>
                                    <p:cond delay="0"/>
                                  </p:stCondLst>
                                  <p:childTnLst>
                                    <p:set>
                                      <p:cBhvr>
                                        <p:cTn id="242" dur="1" fill="hold">
                                          <p:stCondLst>
                                            <p:cond delay="0"/>
                                          </p:stCondLst>
                                        </p:cTn>
                                        <p:tgtEl>
                                          <p:spTgt spid="2070"/>
                                        </p:tgtEl>
                                        <p:attrNameLst>
                                          <p:attrName>style.visibility</p:attrName>
                                        </p:attrNameLst>
                                      </p:cBhvr>
                                      <p:to>
                                        <p:strVal val="visible"/>
                                      </p:to>
                                    </p:set>
                                    <p:animEffect transition="in" filter="fade">
                                      <p:cBhvr>
                                        <p:cTn id="243" dur="500"/>
                                        <p:tgtEl>
                                          <p:spTgt spid="2070"/>
                                        </p:tgtEl>
                                      </p:cBhvr>
                                    </p:animEffect>
                                    <p:anim calcmode="lin" valueType="num">
                                      <p:cBhvr>
                                        <p:cTn id="244" dur="500" fill="hold"/>
                                        <p:tgtEl>
                                          <p:spTgt spid="2070"/>
                                        </p:tgtEl>
                                        <p:attrNameLst>
                                          <p:attrName>ppt_x</p:attrName>
                                        </p:attrNameLst>
                                      </p:cBhvr>
                                      <p:tavLst>
                                        <p:tav tm="0">
                                          <p:val>
                                            <p:strVal val="#ppt_x"/>
                                          </p:val>
                                        </p:tav>
                                        <p:tav tm="100000">
                                          <p:val>
                                            <p:strVal val="#ppt_x"/>
                                          </p:val>
                                        </p:tav>
                                      </p:tavLst>
                                    </p:anim>
                                    <p:anim calcmode="lin" valueType="num">
                                      <p:cBhvr>
                                        <p:cTn id="245" dur="500" fill="hold"/>
                                        <p:tgtEl>
                                          <p:spTgt spid="2070"/>
                                        </p:tgtEl>
                                        <p:attrNameLst>
                                          <p:attrName>ppt_y</p:attrName>
                                        </p:attrNameLst>
                                      </p:cBhvr>
                                      <p:tavLst>
                                        <p:tav tm="0">
                                          <p:val>
                                            <p:strVal val="#ppt_y+.1"/>
                                          </p:val>
                                        </p:tav>
                                        <p:tav tm="100000">
                                          <p:val>
                                            <p:strVal val="#ppt_y"/>
                                          </p:val>
                                        </p:tav>
                                      </p:tavLst>
                                    </p:anim>
                                  </p:childTnLst>
                                </p:cTn>
                              </p:par>
                              <p:par>
                                <p:cTn id="246" presetID="42" presetClass="entr" presetSubtype="0" fill="hold" grpId="0" nodeType="withEffect">
                                  <p:stCondLst>
                                    <p:cond delay="0"/>
                                  </p:stCondLst>
                                  <p:childTnLst>
                                    <p:set>
                                      <p:cBhvr>
                                        <p:cTn id="247" dur="1" fill="hold">
                                          <p:stCondLst>
                                            <p:cond delay="0"/>
                                          </p:stCondLst>
                                        </p:cTn>
                                        <p:tgtEl>
                                          <p:spTgt spid="2071"/>
                                        </p:tgtEl>
                                        <p:attrNameLst>
                                          <p:attrName>style.visibility</p:attrName>
                                        </p:attrNameLst>
                                      </p:cBhvr>
                                      <p:to>
                                        <p:strVal val="visible"/>
                                      </p:to>
                                    </p:set>
                                    <p:animEffect transition="in" filter="fade">
                                      <p:cBhvr>
                                        <p:cTn id="248" dur="500"/>
                                        <p:tgtEl>
                                          <p:spTgt spid="2071"/>
                                        </p:tgtEl>
                                      </p:cBhvr>
                                    </p:animEffect>
                                    <p:anim calcmode="lin" valueType="num">
                                      <p:cBhvr>
                                        <p:cTn id="249" dur="500" fill="hold"/>
                                        <p:tgtEl>
                                          <p:spTgt spid="2071"/>
                                        </p:tgtEl>
                                        <p:attrNameLst>
                                          <p:attrName>ppt_x</p:attrName>
                                        </p:attrNameLst>
                                      </p:cBhvr>
                                      <p:tavLst>
                                        <p:tav tm="0">
                                          <p:val>
                                            <p:strVal val="#ppt_x"/>
                                          </p:val>
                                        </p:tav>
                                        <p:tav tm="100000">
                                          <p:val>
                                            <p:strVal val="#ppt_x"/>
                                          </p:val>
                                        </p:tav>
                                      </p:tavLst>
                                    </p:anim>
                                    <p:anim calcmode="lin" valueType="num">
                                      <p:cBhvr>
                                        <p:cTn id="250" dur="500" fill="hold"/>
                                        <p:tgtEl>
                                          <p:spTgt spid="2071"/>
                                        </p:tgtEl>
                                        <p:attrNameLst>
                                          <p:attrName>ppt_y</p:attrName>
                                        </p:attrNameLst>
                                      </p:cBhvr>
                                      <p:tavLst>
                                        <p:tav tm="0">
                                          <p:val>
                                            <p:strVal val="#ppt_y+.1"/>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42" presetClass="entr" presetSubtype="0" fill="hold" grpId="0" nodeType="clickEffect">
                                  <p:stCondLst>
                                    <p:cond delay="0"/>
                                  </p:stCondLst>
                                  <p:childTnLst>
                                    <p:set>
                                      <p:cBhvr>
                                        <p:cTn id="254" dur="1" fill="hold">
                                          <p:stCondLst>
                                            <p:cond delay="0"/>
                                          </p:stCondLst>
                                        </p:cTn>
                                        <p:tgtEl>
                                          <p:spTgt spid="93"/>
                                        </p:tgtEl>
                                        <p:attrNameLst>
                                          <p:attrName>style.visibility</p:attrName>
                                        </p:attrNameLst>
                                      </p:cBhvr>
                                      <p:to>
                                        <p:strVal val="visible"/>
                                      </p:to>
                                    </p:set>
                                    <p:animEffect transition="in" filter="fade">
                                      <p:cBhvr>
                                        <p:cTn id="255" dur="500"/>
                                        <p:tgtEl>
                                          <p:spTgt spid="93"/>
                                        </p:tgtEl>
                                      </p:cBhvr>
                                    </p:animEffect>
                                    <p:anim calcmode="lin" valueType="num">
                                      <p:cBhvr>
                                        <p:cTn id="256" dur="500" fill="hold"/>
                                        <p:tgtEl>
                                          <p:spTgt spid="93"/>
                                        </p:tgtEl>
                                        <p:attrNameLst>
                                          <p:attrName>ppt_x</p:attrName>
                                        </p:attrNameLst>
                                      </p:cBhvr>
                                      <p:tavLst>
                                        <p:tav tm="0">
                                          <p:val>
                                            <p:strVal val="#ppt_x"/>
                                          </p:val>
                                        </p:tav>
                                        <p:tav tm="100000">
                                          <p:val>
                                            <p:strVal val="#ppt_x"/>
                                          </p:val>
                                        </p:tav>
                                      </p:tavLst>
                                    </p:anim>
                                    <p:anim calcmode="lin" valueType="num">
                                      <p:cBhvr>
                                        <p:cTn id="257" dur="500" fill="hold"/>
                                        <p:tgtEl>
                                          <p:spTgt spid="93"/>
                                        </p:tgtEl>
                                        <p:attrNameLst>
                                          <p:attrName>ppt_y</p:attrName>
                                        </p:attrNameLst>
                                      </p:cBhvr>
                                      <p:tavLst>
                                        <p:tav tm="0">
                                          <p:val>
                                            <p:strVal val="#ppt_y+.1"/>
                                          </p:val>
                                        </p:tav>
                                        <p:tav tm="100000">
                                          <p:val>
                                            <p:strVal val="#ppt_y"/>
                                          </p:val>
                                        </p:tav>
                                      </p:tavLst>
                                    </p:anim>
                                  </p:childTnLst>
                                </p:cTn>
                              </p:par>
                              <p:par>
                                <p:cTn id="258" presetID="42" presetClass="entr" presetSubtype="0" fill="hold" grpId="0" nodeType="withEffect">
                                  <p:stCondLst>
                                    <p:cond delay="0"/>
                                  </p:stCondLst>
                                  <p:childTnLst>
                                    <p:set>
                                      <p:cBhvr>
                                        <p:cTn id="259" dur="1" fill="hold">
                                          <p:stCondLst>
                                            <p:cond delay="0"/>
                                          </p:stCondLst>
                                        </p:cTn>
                                        <p:tgtEl>
                                          <p:spTgt spid="94"/>
                                        </p:tgtEl>
                                        <p:attrNameLst>
                                          <p:attrName>style.visibility</p:attrName>
                                        </p:attrNameLst>
                                      </p:cBhvr>
                                      <p:to>
                                        <p:strVal val="visible"/>
                                      </p:to>
                                    </p:set>
                                    <p:animEffect transition="in" filter="fade">
                                      <p:cBhvr>
                                        <p:cTn id="260" dur="500"/>
                                        <p:tgtEl>
                                          <p:spTgt spid="94"/>
                                        </p:tgtEl>
                                      </p:cBhvr>
                                    </p:animEffect>
                                    <p:anim calcmode="lin" valueType="num">
                                      <p:cBhvr>
                                        <p:cTn id="261" dur="500" fill="hold"/>
                                        <p:tgtEl>
                                          <p:spTgt spid="94"/>
                                        </p:tgtEl>
                                        <p:attrNameLst>
                                          <p:attrName>ppt_x</p:attrName>
                                        </p:attrNameLst>
                                      </p:cBhvr>
                                      <p:tavLst>
                                        <p:tav tm="0">
                                          <p:val>
                                            <p:strVal val="#ppt_x"/>
                                          </p:val>
                                        </p:tav>
                                        <p:tav tm="100000">
                                          <p:val>
                                            <p:strVal val="#ppt_x"/>
                                          </p:val>
                                        </p:tav>
                                      </p:tavLst>
                                    </p:anim>
                                    <p:anim calcmode="lin" valueType="num">
                                      <p:cBhvr>
                                        <p:cTn id="262" dur="500" fill="hold"/>
                                        <p:tgtEl>
                                          <p:spTgt spid="94"/>
                                        </p:tgtEl>
                                        <p:attrNameLst>
                                          <p:attrName>ppt_y</p:attrName>
                                        </p:attrNameLst>
                                      </p:cBhvr>
                                      <p:tavLst>
                                        <p:tav tm="0">
                                          <p:val>
                                            <p:strVal val="#ppt_y+.1"/>
                                          </p:val>
                                        </p:tav>
                                        <p:tav tm="100000">
                                          <p:val>
                                            <p:strVal val="#ppt_y"/>
                                          </p:val>
                                        </p:tav>
                                      </p:tavLst>
                                    </p:anim>
                                  </p:childTnLst>
                                </p:cTn>
                              </p:par>
                              <p:par>
                                <p:cTn id="263" presetID="42" presetClass="entr" presetSubtype="0" fill="hold" nodeType="withEffect">
                                  <p:stCondLst>
                                    <p:cond delay="0"/>
                                  </p:stCondLst>
                                  <p:childTnLst>
                                    <p:set>
                                      <p:cBhvr>
                                        <p:cTn id="264" dur="1" fill="hold">
                                          <p:stCondLst>
                                            <p:cond delay="0"/>
                                          </p:stCondLst>
                                        </p:cTn>
                                        <p:tgtEl>
                                          <p:spTgt spid="95"/>
                                        </p:tgtEl>
                                        <p:attrNameLst>
                                          <p:attrName>style.visibility</p:attrName>
                                        </p:attrNameLst>
                                      </p:cBhvr>
                                      <p:to>
                                        <p:strVal val="visible"/>
                                      </p:to>
                                    </p:set>
                                    <p:animEffect transition="in" filter="fade">
                                      <p:cBhvr>
                                        <p:cTn id="265" dur="500"/>
                                        <p:tgtEl>
                                          <p:spTgt spid="95"/>
                                        </p:tgtEl>
                                      </p:cBhvr>
                                    </p:animEffect>
                                    <p:anim calcmode="lin" valueType="num">
                                      <p:cBhvr>
                                        <p:cTn id="266" dur="500" fill="hold"/>
                                        <p:tgtEl>
                                          <p:spTgt spid="95"/>
                                        </p:tgtEl>
                                        <p:attrNameLst>
                                          <p:attrName>ppt_x</p:attrName>
                                        </p:attrNameLst>
                                      </p:cBhvr>
                                      <p:tavLst>
                                        <p:tav tm="0">
                                          <p:val>
                                            <p:strVal val="#ppt_x"/>
                                          </p:val>
                                        </p:tav>
                                        <p:tav tm="100000">
                                          <p:val>
                                            <p:strVal val="#ppt_x"/>
                                          </p:val>
                                        </p:tav>
                                      </p:tavLst>
                                    </p:anim>
                                    <p:anim calcmode="lin" valueType="num">
                                      <p:cBhvr>
                                        <p:cTn id="267" dur="500" fill="hold"/>
                                        <p:tgtEl>
                                          <p:spTgt spid="95"/>
                                        </p:tgtEl>
                                        <p:attrNameLst>
                                          <p:attrName>ppt_y</p:attrName>
                                        </p:attrNameLst>
                                      </p:cBhvr>
                                      <p:tavLst>
                                        <p:tav tm="0">
                                          <p:val>
                                            <p:strVal val="#ppt_y+.1"/>
                                          </p:val>
                                        </p:tav>
                                        <p:tav tm="100000">
                                          <p:val>
                                            <p:strVal val="#ppt_y"/>
                                          </p:val>
                                        </p:tav>
                                      </p:tavLst>
                                    </p:anim>
                                  </p:childTnLst>
                                </p:cTn>
                              </p:par>
                              <p:par>
                                <p:cTn id="268" presetID="42" presetClass="entr" presetSubtype="0" fill="hold" grpId="0" nodeType="withEffect">
                                  <p:stCondLst>
                                    <p:cond delay="0"/>
                                  </p:stCondLst>
                                  <p:childTnLst>
                                    <p:set>
                                      <p:cBhvr>
                                        <p:cTn id="269" dur="1" fill="hold">
                                          <p:stCondLst>
                                            <p:cond delay="0"/>
                                          </p:stCondLst>
                                        </p:cTn>
                                        <p:tgtEl>
                                          <p:spTgt spid="97"/>
                                        </p:tgtEl>
                                        <p:attrNameLst>
                                          <p:attrName>style.visibility</p:attrName>
                                        </p:attrNameLst>
                                      </p:cBhvr>
                                      <p:to>
                                        <p:strVal val="visible"/>
                                      </p:to>
                                    </p:set>
                                    <p:animEffect transition="in" filter="fade">
                                      <p:cBhvr>
                                        <p:cTn id="270" dur="500"/>
                                        <p:tgtEl>
                                          <p:spTgt spid="97"/>
                                        </p:tgtEl>
                                      </p:cBhvr>
                                    </p:animEffect>
                                    <p:anim calcmode="lin" valueType="num">
                                      <p:cBhvr>
                                        <p:cTn id="271" dur="500" fill="hold"/>
                                        <p:tgtEl>
                                          <p:spTgt spid="97"/>
                                        </p:tgtEl>
                                        <p:attrNameLst>
                                          <p:attrName>ppt_x</p:attrName>
                                        </p:attrNameLst>
                                      </p:cBhvr>
                                      <p:tavLst>
                                        <p:tav tm="0">
                                          <p:val>
                                            <p:strVal val="#ppt_x"/>
                                          </p:val>
                                        </p:tav>
                                        <p:tav tm="100000">
                                          <p:val>
                                            <p:strVal val="#ppt_x"/>
                                          </p:val>
                                        </p:tav>
                                      </p:tavLst>
                                    </p:anim>
                                    <p:anim calcmode="lin" valueType="num">
                                      <p:cBhvr>
                                        <p:cTn id="272" dur="500" fill="hold"/>
                                        <p:tgtEl>
                                          <p:spTgt spid="97"/>
                                        </p:tgtEl>
                                        <p:attrNameLst>
                                          <p:attrName>ppt_y</p:attrName>
                                        </p:attrNameLst>
                                      </p:cBhvr>
                                      <p:tavLst>
                                        <p:tav tm="0">
                                          <p:val>
                                            <p:strVal val="#ppt_y+.1"/>
                                          </p:val>
                                        </p:tav>
                                        <p:tav tm="100000">
                                          <p:val>
                                            <p:strVal val="#ppt_y"/>
                                          </p:val>
                                        </p:tav>
                                      </p:tavLst>
                                    </p:anim>
                                  </p:childTnLst>
                                </p:cTn>
                              </p:par>
                              <p:par>
                                <p:cTn id="273" presetID="42" presetClass="entr" presetSubtype="0" fill="hold" grpId="0" nodeType="withEffect">
                                  <p:stCondLst>
                                    <p:cond delay="0"/>
                                  </p:stCondLst>
                                  <p:childTnLst>
                                    <p:set>
                                      <p:cBhvr>
                                        <p:cTn id="274" dur="1" fill="hold">
                                          <p:stCondLst>
                                            <p:cond delay="0"/>
                                          </p:stCondLst>
                                        </p:cTn>
                                        <p:tgtEl>
                                          <p:spTgt spid="98"/>
                                        </p:tgtEl>
                                        <p:attrNameLst>
                                          <p:attrName>style.visibility</p:attrName>
                                        </p:attrNameLst>
                                      </p:cBhvr>
                                      <p:to>
                                        <p:strVal val="visible"/>
                                      </p:to>
                                    </p:set>
                                    <p:animEffect transition="in" filter="fade">
                                      <p:cBhvr>
                                        <p:cTn id="275" dur="500"/>
                                        <p:tgtEl>
                                          <p:spTgt spid="98"/>
                                        </p:tgtEl>
                                      </p:cBhvr>
                                    </p:animEffect>
                                    <p:anim calcmode="lin" valueType="num">
                                      <p:cBhvr>
                                        <p:cTn id="276" dur="500" fill="hold"/>
                                        <p:tgtEl>
                                          <p:spTgt spid="98"/>
                                        </p:tgtEl>
                                        <p:attrNameLst>
                                          <p:attrName>ppt_x</p:attrName>
                                        </p:attrNameLst>
                                      </p:cBhvr>
                                      <p:tavLst>
                                        <p:tav tm="0">
                                          <p:val>
                                            <p:strVal val="#ppt_x"/>
                                          </p:val>
                                        </p:tav>
                                        <p:tav tm="100000">
                                          <p:val>
                                            <p:strVal val="#ppt_x"/>
                                          </p:val>
                                        </p:tav>
                                      </p:tavLst>
                                    </p:anim>
                                    <p:anim calcmode="lin" valueType="num">
                                      <p:cBhvr>
                                        <p:cTn id="277"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78" fill="hold">
                      <p:stCondLst>
                        <p:cond delay="indefinite"/>
                      </p:stCondLst>
                      <p:childTnLst>
                        <p:par>
                          <p:cTn id="279" fill="hold">
                            <p:stCondLst>
                              <p:cond delay="0"/>
                            </p:stCondLst>
                            <p:childTnLst>
                              <p:par>
                                <p:cTn id="280" presetID="42" presetClass="entr" presetSubtype="0" fill="hold" grpId="0" nodeType="clickEffect">
                                  <p:stCondLst>
                                    <p:cond delay="0"/>
                                  </p:stCondLst>
                                  <p:childTnLst>
                                    <p:set>
                                      <p:cBhvr>
                                        <p:cTn id="281" dur="1" fill="hold">
                                          <p:stCondLst>
                                            <p:cond delay="0"/>
                                          </p:stCondLst>
                                        </p:cTn>
                                        <p:tgtEl>
                                          <p:spTgt spid="106"/>
                                        </p:tgtEl>
                                        <p:attrNameLst>
                                          <p:attrName>style.visibility</p:attrName>
                                        </p:attrNameLst>
                                      </p:cBhvr>
                                      <p:to>
                                        <p:strVal val="visible"/>
                                      </p:to>
                                    </p:set>
                                    <p:animEffect transition="in" filter="fade">
                                      <p:cBhvr>
                                        <p:cTn id="282" dur="500"/>
                                        <p:tgtEl>
                                          <p:spTgt spid="106"/>
                                        </p:tgtEl>
                                      </p:cBhvr>
                                    </p:animEffect>
                                    <p:anim calcmode="lin" valueType="num">
                                      <p:cBhvr>
                                        <p:cTn id="283" dur="500" fill="hold"/>
                                        <p:tgtEl>
                                          <p:spTgt spid="106"/>
                                        </p:tgtEl>
                                        <p:attrNameLst>
                                          <p:attrName>ppt_x</p:attrName>
                                        </p:attrNameLst>
                                      </p:cBhvr>
                                      <p:tavLst>
                                        <p:tav tm="0">
                                          <p:val>
                                            <p:strVal val="#ppt_x"/>
                                          </p:val>
                                        </p:tav>
                                        <p:tav tm="100000">
                                          <p:val>
                                            <p:strVal val="#ppt_x"/>
                                          </p:val>
                                        </p:tav>
                                      </p:tavLst>
                                    </p:anim>
                                    <p:anim calcmode="lin" valueType="num">
                                      <p:cBhvr>
                                        <p:cTn id="284" dur="500" fill="hold"/>
                                        <p:tgtEl>
                                          <p:spTgt spid="106"/>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105"/>
                                        </p:tgtEl>
                                        <p:attrNameLst>
                                          <p:attrName>style.visibility</p:attrName>
                                        </p:attrNameLst>
                                      </p:cBhvr>
                                      <p:to>
                                        <p:strVal val="visible"/>
                                      </p:to>
                                    </p:set>
                                    <p:animEffect transition="in" filter="fade">
                                      <p:cBhvr>
                                        <p:cTn id="287" dur="500"/>
                                        <p:tgtEl>
                                          <p:spTgt spid="105"/>
                                        </p:tgtEl>
                                      </p:cBhvr>
                                    </p:animEffect>
                                    <p:anim calcmode="lin" valueType="num">
                                      <p:cBhvr>
                                        <p:cTn id="288" dur="500" fill="hold"/>
                                        <p:tgtEl>
                                          <p:spTgt spid="105"/>
                                        </p:tgtEl>
                                        <p:attrNameLst>
                                          <p:attrName>ppt_x</p:attrName>
                                        </p:attrNameLst>
                                      </p:cBhvr>
                                      <p:tavLst>
                                        <p:tav tm="0">
                                          <p:val>
                                            <p:strVal val="#ppt_x"/>
                                          </p:val>
                                        </p:tav>
                                        <p:tav tm="100000">
                                          <p:val>
                                            <p:strVal val="#ppt_x"/>
                                          </p:val>
                                        </p:tav>
                                      </p:tavLst>
                                    </p:anim>
                                    <p:anim calcmode="lin" valueType="num">
                                      <p:cBhvr>
                                        <p:cTn id="289" dur="500" fill="hold"/>
                                        <p:tgtEl>
                                          <p:spTgt spid="105"/>
                                        </p:tgtEl>
                                        <p:attrNameLst>
                                          <p:attrName>ppt_y</p:attrName>
                                        </p:attrNameLst>
                                      </p:cBhvr>
                                      <p:tavLst>
                                        <p:tav tm="0">
                                          <p:val>
                                            <p:strVal val="#ppt_y+.1"/>
                                          </p:val>
                                        </p:tav>
                                        <p:tav tm="100000">
                                          <p:val>
                                            <p:strVal val="#ppt_y"/>
                                          </p:val>
                                        </p:tav>
                                      </p:tavLst>
                                    </p:anim>
                                  </p:childTnLst>
                                </p:cTn>
                              </p:par>
                              <p:par>
                                <p:cTn id="290" presetID="42" presetClass="entr" presetSubtype="0" fill="hold" nodeType="withEffect">
                                  <p:stCondLst>
                                    <p:cond delay="0"/>
                                  </p:stCondLst>
                                  <p:childTnLst>
                                    <p:set>
                                      <p:cBhvr>
                                        <p:cTn id="291" dur="1" fill="hold">
                                          <p:stCondLst>
                                            <p:cond delay="0"/>
                                          </p:stCondLst>
                                        </p:cTn>
                                        <p:tgtEl>
                                          <p:spTgt spid="104"/>
                                        </p:tgtEl>
                                        <p:attrNameLst>
                                          <p:attrName>style.visibility</p:attrName>
                                        </p:attrNameLst>
                                      </p:cBhvr>
                                      <p:to>
                                        <p:strVal val="visible"/>
                                      </p:to>
                                    </p:set>
                                    <p:animEffect transition="in" filter="fade">
                                      <p:cBhvr>
                                        <p:cTn id="292" dur="500"/>
                                        <p:tgtEl>
                                          <p:spTgt spid="104"/>
                                        </p:tgtEl>
                                      </p:cBhvr>
                                    </p:animEffect>
                                    <p:anim calcmode="lin" valueType="num">
                                      <p:cBhvr>
                                        <p:cTn id="293" dur="500" fill="hold"/>
                                        <p:tgtEl>
                                          <p:spTgt spid="104"/>
                                        </p:tgtEl>
                                        <p:attrNameLst>
                                          <p:attrName>ppt_x</p:attrName>
                                        </p:attrNameLst>
                                      </p:cBhvr>
                                      <p:tavLst>
                                        <p:tav tm="0">
                                          <p:val>
                                            <p:strVal val="#ppt_x"/>
                                          </p:val>
                                        </p:tav>
                                        <p:tav tm="100000">
                                          <p:val>
                                            <p:strVal val="#ppt_x"/>
                                          </p:val>
                                        </p:tav>
                                      </p:tavLst>
                                    </p:anim>
                                    <p:anim calcmode="lin" valueType="num">
                                      <p:cBhvr>
                                        <p:cTn id="294" dur="500" fill="hold"/>
                                        <p:tgtEl>
                                          <p:spTgt spid="104"/>
                                        </p:tgtEl>
                                        <p:attrNameLst>
                                          <p:attrName>ppt_y</p:attrName>
                                        </p:attrNameLst>
                                      </p:cBhvr>
                                      <p:tavLst>
                                        <p:tav tm="0">
                                          <p:val>
                                            <p:strVal val="#ppt_y+.1"/>
                                          </p:val>
                                        </p:tav>
                                        <p:tav tm="100000">
                                          <p:val>
                                            <p:strVal val="#ppt_y"/>
                                          </p:val>
                                        </p:tav>
                                      </p:tavLst>
                                    </p:anim>
                                  </p:childTnLst>
                                </p:cTn>
                              </p:par>
                              <p:par>
                                <p:cTn id="295" presetID="42" presetClass="entr" presetSubtype="0" fill="hold" nodeType="withEffect">
                                  <p:stCondLst>
                                    <p:cond delay="0"/>
                                  </p:stCondLst>
                                  <p:childTnLst>
                                    <p:set>
                                      <p:cBhvr>
                                        <p:cTn id="296" dur="1" fill="hold">
                                          <p:stCondLst>
                                            <p:cond delay="0"/>
                                          </p:stCondLst>
                                        </p:cTn>
                                        <p:tgtEl>
                                          <p:spTgt spid="31"/>
                                        </p:tgtEl>
                                        <p:attrNameLst>
                                          <p:attrName>style.visibility</p:attrName>
                                        </p:attrNameLst>
                                      </p:cBhvr>
                                      <p:to>
                                        <p:strVal val="visible"/>
                                      </p:to>
                                    </p:set>
                                    <p:animEffect transition="in" filter="fade">
                                      <p:cBhvr>
                                        <p:cTn id="297" dur="500"/>
                                        <p:tgtEl>
                                          <p:spTgt spid="31"/>
                                        </p:tgtEl>
                                      </p:cBhvr>
                                    </p:animEffect>
                                    <p:anim calcmode="lin" valueType="num">
                                      <p:cBhvr>
                                        <p:cTn id="298" dur="500" fill="hold"/>
                                        <p:tgtEl>
                                          <p:spTgt spid="31"/>
                                        </p:tgtEl>
                                        <p:attrNameLst>
                                          <p:attrName>ppt_x</p:attrName>
                                        </p:attrNameLst>
                                      </p:cBhvr>
                                      <p:tavLst>
                                        <p:tav tm="0">
                                          <p:val>
                                            <p:strVal val="#ppt_x"/>
                                          </p:val>
                                        </p:tav>
                                        <p:tav tm="100000">
                                          <p:val>
                                            <p:strVal val="#ppt_x"/>
                                          </p:val>
                                        </p:tav>
                                      </p:tavLst>
                                    </p:anim>
                                    <p:anim calcmode="lin" valueType="num">
                                      <p:cBhvr>
                                        <p:cTn id="29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2048" grpId="0" animBg="1"/>
      <p:bldP spid="78" grpId="0" animBg="1"/>
      <p:bldP spid="79" grpId="0" animBg="1"/>
      <p:bldP spid="80" grpId="0" animBg="1"/>
      <p:bldP spid="81" grpId="0" animBg="1"/>
      <p:bldP spid="2049" grpId="0"/>
      <p:bldP spid="83" grpId="0"/>
      <p:bldP spid="84" grpId="0"/>
      <p:bldP spid="85" grpId="0"/>
      <p:bldP spid="86" grpId="0"/>
      <p:bldP spid="2070" grpId="0"/>
      <p:bldP spid="2071" grpId="0" animBg="1"/>
      <p:bldP spid="70" grpId="0" animBg="1"/>
      <p:bldP spid="73" grpId="0"/>
      <p:bldP spid="82" grpId="0"/>
      <p:bldP spid="92" grpId="0"/>
      <p:bldP spid="93" grpId="0"/>
      <p:bldP spid="94" grpId="0" animBg="1"/>
      <p:bldP spid="97" grpId="0" animBg="1"/>
      <p:bldP spid="98" grpId="0"/>
      <p:bldP spid="105" grpId="0" animBg="1"/>
      <p:bldP spid="6" grpId="0" animBg="1"/>
      <p:bldP spid="8" grpId="0" animBg="1"/>
      <p:bldP spid="10" grpId="0" animBg="1"/>
      <p:bldP spid="12" grpId="0" animBg="1"/>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MDC-B348 </a:t>
            </a:r>
          </a:p>
        </p:txBody>
      </p:sp>
      <p:sp>
        <p:nvSpPr>
          <p:cNvPr id="6" name="Title 3"/>
          <p:cNvSpPr>
            <a:spLocks noGrp="1"/>
          </p:cNvSpPr>
          <p:nvPr>
            <p:ph type="title"/>
          </p:nvPr>
        </p:nvSpPr>
        <p:spPr>
          <a:xfrm>
            <a:off x="274702" y="2125678"/>
            <a:ext cx="9143936" cy="1828786"/>
          </a:xfrm>
        </p:spPr>
        <p:txBody>
          <a:bodyPr/>
          <a:lstStyle/>
          <a:p>
            <a:r>
              <a:rPr lang="en-US" dirty="0"/>
              <a:t>Networking Infrastructure and Management</a:t>
            </a:r>
          </a:p>
        </p:txBody>
      </p:sp>
      <p:sp>
        <p:nvSpPr>
          <p:cNvPr id="7" name="Text Placeholder 4"/>
          <p:cNvSpPr>
            <a:spLocks noGrp="1"/>
          </p:cNvSpPr>
          <p:nvPr>
            <p:ph type="body" sz="quarter" idx="12"/>
          </p:nvPr>
        </p:nvSpPr>
        <p:spPr>
          <a:xfrm>
            <a:off x="274701" y="3955786"/>
            <a:ext cx="3291459" cy="1828007"/>
          </a:xfrm>
        </p:spPr>
        <p:txBody>
          <a:bodyPr/>
          <a:lstStyle/>
          <a:p>
            <a:r>
              <a:rPr lang="en-US" sz="2000" b="1" dirty="0" smtClean="0"/>
              <a:t>Rick Claus</a:t>
            </a:r>
          </a:p>
          <a:p>
            <a:r>
              <a:rPr lang="en-US" sz="2000" b="1" dirty="0" smtClean="0"/>
              <a:t>Sr. Technical Evangelist</a:t>
            </a:r>
          </a:p>
          <a:p>
            <a:r>
              <a:rPr lang="en-US" sz="2000" b="1" dirty="0" smtClean="0"/>
              <a:t>@</a:t>
            </a:r>
            <a:r>
              <a:rPr lang="en-US" sz="2000" b="1" dirty="0" err="1" smtClean="0"/>
              <a:t>RicksterCDN</a:t>
            </a:r>
            <a:endParaRPr lang="en-US" sz="2000" b="1" dirty="0"/>
          </a:p>
        </p:txBody>
      </p:sp>
      <p:sp>
        <p:nvSpPr>
          <p:cNvPr id="8" name="TextBox 7"/>
          <p:cNvSpPr txBox="1"/>
          <p:nvPr/>
        </p:nvSpPr>
        <p:spPr>
          <a:xfrm>
            <a:off x="274700" y="1497153"/>
            <a:ext cx="914393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t>Upgrading the Platform - How to Get There!</a:t>
            </a:r>
            <a:endParaRPr lang="en-US" sz="2400" dirty="0" smtClean="0">
              <a:gradFill>
                <a:gsLst>
                  <a:gs pos="2917">
                    <a:schemeClr val="tx1"/>
                  </a:gs>
                  <a:gs pos="30000">
                    <a:schemeClr val="tx1"/>
                  </a:gs>
                </a:gsLst>
                <a:lin ang="5400000" scaled="0"/>
              </a:gradFill>
            </a:endParaRPr>
          </a:p>
        </p:txBody>
      </p:sp>
      <p:sp>
        <p:nvSpPr>
          <p:cNvPr id="10" name="Text Placeholder 4"/>
          <p:cNvSpPr txBox="1">
            <a:spLocks/>
          </p:cNvSpPr>
          <p:nvPr/>
        </p:nvSpPr>
        <p:spPr>
          <a:xfrm>
            <a:off x="3566160" y="3954464"/>
            <a:ext cx="2779221" cy="1828007"/>
          </a:xfrm>
          <a:prstGeom prst="rect">
            <a:avLst/>
          </a:prstGeom>
          <a:noFill/>
        </p:spPr>
        <p:txBody>
          <a:bodyPr vert="horz" wrap="square" lIns="182880" tIns="146304" rIns="182880" bIns="146304"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600" kern="1200" spc="0" baseline="0">
                <a:gradFill>
                  <a:gsLst>
                    <a:gs pos="0">
                      <a:schemeClr val="bg2"/>
                    </a:gs>
                    <a:gs pos="100000">
                      <a:schemeClr val="bg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000" b="1" dirty="0" smtClean="0"/>
              <a:t>Joey Snow</a:t>
            </a:r>
          </a:p>
          <a:p>
            <a:pPr algn="r"/>
            <a:r>
              <a:rPr lang="en-US" sz="2000" b="1" dirty="0" smtClean="0"/>
              <a:t>Sr. Technical Evangelist</a:t>
            </a:r>
          </a:p>
          <a:p>
            <a:pPr algn="r"/>
            <a:r>
              <a:rPr lang="en-US" sz="2000" b="1" dirty="0" smtClean="0"/>
              <a:t>@</a:t>
            </a:r>
            <a:r>
              <a:rPr lang="en-US" sz="2000" b="1" dirty="0" err="1" smtClean="0"/>
              <a:t>JoeySnow</a:t>
            </a:r>
            <a:endParaRPr lang="en-US" sz="2000" b="1"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IPAM</a:t>
            </a:r>
            <a:endParaRPr lang="en-US" dirty="0"/>
          </a:p>
        </p:txBody>
      </p:sp>
    </p:spTree>
    <p:extLst>
      <p:ext uri="{BB962C8B-B14F-4D97-AF65-F5344CB8AC3E}">
        <p14:creationId xmlns:p14="http://schemas.microsoft.com/office/powerpoint/2010/main" val="238987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Migrating WSUS</a:t>
            </a:r>
            <a:endParaRPr lang="en-US" dirty="0"/>
          </a:p>
        </p:txBody>
      </p:sp>
      <p:grpSp>
        <p:nvGrpSpPr>
          <p:cNvPr id="8" name="Group 7"/>
          <p:cNvGrpSpPr/>
          <p:nvPr/>
        </p:nvGrpSpPr>
        <p:grpSpPr>
          <a:xfrm>
            <a:off x="1613501" y="1554162"/>
            <a:ext cx="9209472" cy="5133148"/>
            <a:chOff x="1473768" y="1554162"/>
            <a:chExt cx="9209472" cy="513314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768" y="1554162"/>
              <a:ext cx="9209472" cy="5133148"/>
            </a:xfrm>
            <a:prstGeom prst="rect">
              <a:avLst/>
            </a:prstGeom>
          </p:spPr>
        </p:pic>
        <p:sp>
          <p:nvSpPr>
            <p:cNvPr id="7" name="Rectangle 6"/>
            <p:cNvSpPr/>
            <p:nvPr/>
          </p:nvSpPr>
          <p:spPr bwMode="auto">
            <a:xfrm>
              <a:off x="2087880" y="1905000"/>
              <a:ext cx="2727960" cy="5791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05014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609600" y="1478274"/>
            <a:ext cx="11157857" cy="5016758"/>
          </a:xfrm>
          <a:prstGeom prst="rect">
            <a:avLst/>
          </a:prstGeom>
        </p:spPr>
        <p:txBody>
          <a:bodyPr wrap="square">
            <a:spAutoFit/>
          </a:bodyPr>
          <a:lstStyle/>
          <a:p>
            <a:pPr marL="457200" indent="-457200">
              <a:buFont typeface="Arial" panose="020B0604020202020204" pitchFamily="34" charset="0"/>
              <a:buChar char="•"/>
            </a:pPr>
            <a:r>
              <a:rPr lang="en-US" sz="3200" dirty="0"/>
              <a:t>(</a:t>
            </a:r>
            <a:r>
              <a:rPr lang="en-US" sz="3200" dirty="0" smtClean="0"/>
              <a:t>MDC-B323) </a:t>
            </a:r>
            <a:r>
              <a:rPr lang="en-US" sz="3200" dirty="0"/>
              <a:t>Re-Architecting Your Infrastructure with Windows Server 2012 and Microsoft System Center 2012 SP1</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(WCA-B336) </a:t>
            </a:r>
            <a:r>
              <a:rPr lang="en-US" sz="3200" dirty="0"/>
              <a:t>Reimagining and Migrating Your Active Directory</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(MDC-B348) </a:t>
            </a:r>
            <a:r>
              <a:rPr lang="en-US" sz="3200" dirty="0"/>
              <a:t>Networking Infrastructure and </a:t>
            </a:r>
            <a:r>
              <a:rPr lang="en-US" sz="3200" dirty="0" smtClean="0"/>
              <a:t>Management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(MDC-B349) </a:t>
            </a:r>
            <a:r>
              <a:rPr lang="en-US" sz="3200" dirty="0"/>
              <a:t>Your Fileservers and Storage Options</a:t>
            </a: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8968459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part of your IT Infrastructure are you the most concerned with upgrading?</a:t>
            </a:r>
            <a:endParaRPr lang="en-US" dirty="0"/>
          </a:p>
        </p:txBody>
      </p:sp>
      <p:grpSp>
        <p:nvGrpSpPr>
          <p:cNvPr id="11" name="Group 10"/>
          <p:cNvGrpSpPr/>
          <p:nvPr/>
        </p:nvGrpSpPr>
        <p:grpSpPr>
          <a:xfrm>
            <a:off x="274319" y="296897"/>
            <a:ext cx="11980899" cy="6767927"/>
            <a:chOff x="274319" y="296897"/>
            <a:chExt cx="11980899" cy="6767927"/>
          </a:xfrm>
        </p:grpSpPr>
        <p:grpSp>
          <p:nvGrpSpPr>
            <p:cNvPr id="10" name="Group 9"/>
            <p:cNvGrpSpPr/>
            <p:nvPr/>
          </p:nvGrpSpPr>
          <p:grpSpPr>
            <a:xfrm>
              <a:off x="274319" y="296897"/>
              <a:ext cx="11980899" cy="6319661"/>
              <a:chOff x="274319" y="296897"/>
              <a:chExt cx="11980899" cy="6319661"/>
            </a:xfrm>
          </p:grpSpPr>
          <p:pic>
            <p:nvPicPr>
              <p:cNvPr id="7" name="Picture 6"/>
              <p:cNvPicPr>
                <a:picLocks noChangeAspect="1"/>
              </p:cNvPicPr>
              <p:nvPr/>
            </p:nvPicPr>
            <p:blipFill rotWithShape="1">
              <a:blip r:embed="rId2"/>
              <a:srcRect r="26244" b="42714"/>
              <a:stretch/>
            </p:blipFill>
            <p:spPr>
              <a:xfrm>
                <a:off x="274319" y="296897"/>
                <a:ext cx="11980899" cy="6319660"/>
              </a:xfrm>
              <a:prstGeom prst="rect">
                <a:avLst/>
              </a:prstGeom>
            </p:spPr>
          </p:pic>
          <p:pic>
            <p:nvPicPr>
              <p:cNvPr id="8" name="Picture 7"/>
              <p:cNvPicPr>
                <a:picLocks noChangeAspect="1"/>
              </p:cNvPicPr>
              <p:nvPr/>
            </p:nvPicPr>
            <p:blipFill rotWithShape="1">
              <a:blip r:embed="rId2"/>
              <a:srcRect t="55722" r="64250"/>
              <a:stretch/>
            </p:blipFill>
            <p:spPr>
              <a:xfrm>
                <a:off x="9136277" y="4006922"/>
                <a:ext cx="3102512" cy="2609636"/>
              </a:xfrm>
              <a:prstGeom prst="rect">
                <a:avLst/>
              </a:prstGeom>
            </p:spPr>
          </p:pic>
        </p:grpSp>
        <p:sp>
          <p:nvSpPr>
            <p:cNvPr id="9" name="TextBox 8"/>
            <p:cNvSpPr txBox="1"/>
            <p:nvPr/>
          </p:nvSpPr>
          <p:spPr>
            <a:xfrm>
              <a:off x="2737701" y="6575459"/>
              <a:ext cx="696107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 note: My completely unsubstantiated informal </a:t>
              </a:r>
              <a:r>
                <a:rPr lang="en-US" sz="1400" dirty="0" err="1" smtClean="0">
                  <a:gradFill>
                    <a:gsLst>
                      <a:gs pos="2917">
                        <a:schemeClr val="tx1"/>
                      </a:gs>
                      <a:gs pos="30000">
                        <a:schemeClr val="tx1"/>
                      </a:gs>
                    </a:gsLst>
                    <a:lin ang="5400000" scaled="0"/>
                  </a:gradFill>
                </a:rPr>
                <a:t>TWPoll</a:t>
              </a:r>
              <a:r>
                <a:rPr lang="en-US" sz="1400" dirty="0" smtClean="0">
                  <a:gradFill>
                    <a:gsLst>
                      <a:gs pos="2917">
                        <a:schemeClr val="tx1"/>
                      </a:gs>
                      <a:gs pos="30000">
                        <a:schemeClr val="tx1"/>
                      </a:gs>
                    </a:gsLst>
                    <a:lin ang="5400000" scaled="0"/>
                  </a:gradFill>
                </a:rPr>
                <a:t>:  </a:t>
              </a:r>
              <a:r>
                <a:rPr lang="x-none" sz="1400" dirty="0"/>
                <a:t>http://</a:t>
              </a:r>
              <a:r>
                <a:rPr lang="x-none" sz="1400" dirty="0" smtClean="0"/>
                <a:t>twtpoll.com/uuk37y</a:t>
              </a:r>
              <a:endParaRPr lang="x-none" sz="1400" dirty="0"/>
            </a:p>
          </p:txBody>
        </p:sp>
      </p:grpSp>
    </p:spTree>
    <p:extLst>
      <p:ext uri="{BB962C8B-B14F-4D97-AF65-F5344CB8AC3E}">
        <p14:creationId xmlns:p14="http://schemas.microsoft.com/office/powerpoint/2010/main" val="170966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a:t>
            </a:r>
            <a:r>
              <a:rPr lang="en-US" dirty="0" err="1" smtClean="0"/>
              <a:t>ya</a:t>
            </a:r>
            <a:r>
              <a:rPr lang="en-US" dirty="0" smtClean="0"/>
              <a:t>….</a:t>
            </a:r>
            <a:endParaRPr lang="en-US" dirty="0"/>
          </a:p>
        </p:txBody>
      </p:sp>
      <p:sp>
        <p:nvSpPr>
          <p:cNvPr id="3" name="Content Placeholder 2"/>
          <p:cNvSpPr>
            <a:spLocks noGrp="1"/>
          </p:cNvSpPr>
          <p:nvPr>
            <p:ph sz="quarter" idx="10"/>
          </p:nvPr>
        </p:nvSpPr>
        <p:spPr>
          <a:xfrm>
            <a:off x="0" y="2802606"/>
            <a:ext cx="12436475" cy="1514261"/>
          </a:xfrm>
        </p:spPr>
        <p:txBody>
          <a:bodyPr/>
          <a:lstStyle/>
          <a:p>
            <a:pPr marL="0" indent="0" algn="ctr">
              <a:buNone/>
            </a:pPr>
            <a:r>
              <a:rPr lang="en-US" sz="4800" dirty="0" smtClean="0"/>
              <a:t>What is the most important</a:t>
            </a:r>
            <a:br>
              <a:rPr lang="en-US" sz="4800" dirty="0" smtClean="0"/>
            </a:br>
            <a:r>
              <a:rPr lang="en-US" sz="4800" dirty="0" smtClean="0"/>
              <a:t>networking service in your environment?</a:t>
            </a:r>
            <a:endParaRPr lang="en-US" sz="4800" dirty="0"/>
          </a:p>
        </p:txBody>
      </p:sp>
    </p:spTree>
    <p:extLst>
      <p:ext uri="{BB962C8B-B14F-4D97-AF65-F5344CB8AC3E}">
        <p14:creationId xmlns:p14="http://schemas.microsoft.com/office/powerpoint/2010/main" val="2170404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Expect Dial Tone</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83248" y="1670050"/>
            <a:ext cx="6400800" cy="4572000"/>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5361" b="8816"/>
          <a:stretch/>
        </p:blipFill>
        <p:spPr>
          <a:xfrm>
            <a:off x="7916979" y="938530"/>
            <a:ext cx="3940577" cy="5303520"/>
          </a:xfrm>
          <a:prstGeom prst="rect">
            <a:avLst/>
          </a:prstGeom>
        </p:spPr>
      </p:pic>
    </p:spTree>
    <p:extLst>
      <p:ext uri="{BB962C8B-B14F-4D97-AF65-F5344CB8AC3E}">
        <p14:creationId xmlns:p14="http://schemas.microsoft.com/office/powerpoint/2010/main" val="2417824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4"/>
          <p:cNvSpPr>
            <a:spLocks noChangeArrowheads="1"/>
          </p:cNvSpPr>
          <p:nvPr/>
        </p:nvSpPr>
        <p:spPr bwMode="auto">
          <a:xfrm rot="10800000" flipV="1">
            <a:off x="6371842" y="1692126"/>
            <a:ext cx="5595620" cy="768930"/>
          </a:xfrm>
          <a:prstGeom prst="rect">
            <a:avLst/>
          </a:prstGeom>
          <a:solidFill>
            <a:schemeClr val="accent1"/>
          </a:solidFill>
          <a:ln w="9525">
            <a:noFill/>
            <a:miter lim="800000"/>
            <a:headEnd/>
            <a:tailEnd/>
          </a:ln>
          <a:effectLst/>
        </p:spPr>
        <p:txBody>
          <a:bodyPr lIns="0" tIns="0" rIns="0" bIns="0" anchor="ctr"/>
          <a:lstStyle/>
          <a:p>
            <a:pPr algn="ctr" defTabSz="930722"/>
            <a:r>
              <a:rPr lang="en-US" sz="2448" dirty="0">
                <a:solidFill>
                  <a:srgbClr val="FFFFFF"/>
                </a:solidFill>
                <a:latin typeface="Segoe UI"/>
              </a:rPr>
              <a:t>CHALLENGES</a:t>
            </a:r>
          </a:p>
        </p:txBody>
      </p:sp>
      <p:sp>
        <p:nvSpPr>
          <p:cNvPr id="40" name="Rectangle 39"/>
          <p:cNvSpPr/>
          <p:nvPr/>
        </p:nvSpPr>
        <p:spPr>
          <a:xfrm>
            <a:off x="6371842" y="2584361"/>
            <a:ext cx="5595620" cy="3571902"/>
          </a:xfrm>
          <a:prstGeom prst="rect">
            <a:avLst/>
          </a:prstGeom>
          <a:solidFill>
            <a:schemeClr val="bg1"/>
          </a:solidFill>
        </p:spPr>
        <p:txBody>
          <a:bodyPr wrap="square" lIns="279769" tIns="279769" rIns="279769" bIns="93092">
            <a:noAutofit/>
          </a:bodyPr>
          <a:lstStyle/>
          <a:p>
            <a:pPr marL="0" lvl="1" defTabSz="930722" fontAlgn="base">
              <a:lnSpc>
                <a:spcPct val="90000"/>
              </a:lnSpc>
              <a:spcAft>
                <a:spcPts val="1836"/>
              </a:spcAft>
            </a:pPr>
            <a:r>
              <a:rPr lang="en-US" sz="1632" dirty="0"/>
              <a:t>Keep services resilient to underlying hardware failures</a:t>
            </a:r>
          </a:p>
          <a:p>
            <a:pPr marL="0" lvl="1" defTabSz="930722" fontAlgn="base">
              <a:lnSpc>
                <a:spcPct val="90000"/>
              </a:lnSpc>
              <a:spcAft>
                <a:spcPts val="1836"/>
              </a:spcAft>
            </a:pPr>
            <a:r>
              <a:rPr lang="en-US" sz="1632" dirty="0"/>
              <a:t>Manage complex network management solutions</a:t>
            </a:r>
          </a:p>
          <a:p>
            <a:pPr marL="0" lvl="1" defTabSz="930722" fontAlgn="base">
              <a:lnSpc>
                <a:spcPct val="90000"/>
              </a:lnSpc>
              <a:spcAft>
                <a:spcPts val="1836"/>
              </a:spcAft>
            </a:pPr>
            <a:r>
              <a:rPr lang="en-US" sz="1632" dirty="0"/>
              <a:t>Maximize use of resources in a multitenant environment</a:t>
            </a:r>
          </a:p>
          <a:p>
            <a:pPr marL="0" lvl="1" defTabSz="930722" fontAlgn="base">
              <a:lnSpc>
                <a:spcPct val="90000"/>
              </a:lnSpc>
              <a:spcAft>
                <a:spcPts val="1836"/>
              </a:spcAft>
            </a:pPr>
            <a:r>
              <a:rPr lang="en-US" sz="1632" dirty="0"/>
              <a:t>Support new hardware technologies</a:t>
            </a:r>
          </a:p>
          <a:p>
            <a:pPr marL="0" lvl="1" defTabSz="930722" fontAlgn="base">
              <a:lnSpc>
                <a:spcPct val="90000"/>
              </a:lnSpc>
              <a:spcAft>
                <a:spcPts val="1836"/>
              </a:spcAft>
            </a:pPr>
            <a:r>
              <a:rPr lang="en-US" sz="1632" dirty="0"/>
              <a:t>Deliver better performance, higher density, lower power consumption, and hardware offloading</a:t>
            </a:r>
          </a:p>
        </p:txBody>
      </p:sp>
      <p:sp>
        <p:nvSpPr>
          <p:cNvPr id="41" name="Rectangle 40"/>
          <p:cNvSpPr/>
          <p:nvPr/>
        </p:nvSpPr>
        <p:spPr>
          <a:xfrm>
            <a:off x="530239" y="2566373"/>
            <a:ext cx="5595620" cy="3571902"/>
          </a:xfrm>
          <a:prstGeom prst="rect">
            <a:avLst/>
          </a:prstGeom>
          <a:solidFill>
            <a:schemeClr val="bg1"/>
          </a:solidFill>
        </p:spPr>
        <p:txBody>
          <a:bodyPr wrap="square" lIns="279769" tIns="279769" rIns="279769" bIns="93092">
            <a:noAutofit/>
          </a:bodyPr>
          <a:lstStyle/>
          <a:p>
            <a:pPr defTabSz="930722">
              <a:spcAft>
                <a:spcPts val="1836"/>
              </a:spcAft>
            </a:pPr>
            <a:r>
              <a:rPr lang="en-US" sz="1632" dirty="0"/>
              <a:t>Simplified networking infrastructure</a:t>
            </a:r>
          </a:p>
          <a:p>
            <a:pPr defTabSz="930722">
              <a:spcAft>
                <a:spcPts val="1836"/>
              </a:spcAft>
            </a:pPr>
            <a:r>
              <a:rPr lang="en-US" sz="1632" dirty="0"/>
              <a:t>Guaranteed high levels of service level agreement (SLA)</a:t>
            </a:r>
          </a:p>
          <a:p>
            <a:pPr defTabSz="930722">
              <a:spcAft>
                <a:spcPts val="1836"/>
              </a:spcAft>
            </a:pPr>
            <a:r>
              <a:rPr lang="en-US" sz="1632" dirty="0"/>
              <a:t>Better manageability, greater control, and more extensibility</a:t>
            </a:r>
          </a:p>
          <a:p>
            <a:pPr defTabSz="930722">
              <a:spcAft>
                <a:spcPts val="1836"/>
              </a:spcAft>
            </a:pPr>
            <a:r>
              <a:rPr lang="en-US" sz="1632" dirty="0"/>
              <a:t>Continuously available and resilient network infrastructure</a:t>
            </a:r>
          </a:p>
          <a:p>
            <a:pPr defTabSz="930722">
              <a:spcAft>
                <a:spcPts val="1836"/>
              </a:spcAft>
            </a:pPr>
            <a:r>
              <a:rPr lang="en-US" sz="1632" dirty="0"/>
              <a:t>More flexible and agile solutions </a:t>
            </a:r>
          </a:p>
        </p:txBody>
      </p:sp>
      <p:sp>
        <p:nvSpPr>
          <p:cNvPr id="42" name="Rectangle 24"/>
          <p:cNvSpPr>
            <a:spLocks noChangeArrowheads="1"/>
          </p:cNvSpPr>
          <p:nvPr/>
        </p:nvSpPr>
        <p:spPr bwMode="auto">
          <a:xfrm rot="10800000" flipV="1">
            <a:off x="515933" y="1692126"/>
            <a:ext cx="5609925" cy="768930"/>
          </a:xfrm>
          <a:prstGeom prst="rect">
            <a:avLst/>
          </a:prstGeom>
          <a:solidFill>
            <a:schemeClr val="accent1"/>
          </a:solidFill>
          <a:ln w="9525">
            <a:noFill/>
            <a:miter lim="800000"/>
            <a:headEnd/>
            <a:tailEnd/>
          </a:ln>
          <a:effectLst/>
        </p:spPr>
        <p:txBody>
          <a:bodyPr lIns="0" tIns="0" rIns="0" bIns="0" anchor="ctr"/>
          <a:lstStyle/>
          <a:p>
            <a:pPr algn="ctr" defTabSz="930722"/>
            <a:r>
              <a:rPr lang="en-US" sz="2448" dirty="0">
                <a:solidFill>
                  <a:srgbClr val="FFFFFF"/>
                </a:solidFill>
                <a:latin typeface="Segoe UI"/>
              </a:rPr>
              <a:t>NEEDS</a:t>
            </a:r>
          </a:p>
        </p:txBody>
      </p:sp>
      <p:sp>
        <p:nvSpPr>
          <p:cNvPr id="14341" name="Rectangle 2"/>
          <p:cNvSpPr>
            <a:spLocks noGrp="1" noChangeArrowheads="1"/>
          </p:cNvSpPr>
          <p:nvPr>
            <p:ph type="title"/>
          </p:nvPr>
        </p:nvSpPr>
        <p:spPr>
          <a:xfrm>
            <a:off x="531949" y="233158"/>
            <a:ext cx="11370961" cy="762786"/>
          </a:xfrm>
        </p:spPr>
        <p:txBody>
          <a:bodyPr/>
          <a:lstStyle/>
          <a:p>
            <a:r>
              <a:rPr lang="en-US" dirty="0" smtClean="0"/>
              <a:t>Your needs and challenges</a:t>
            </a:r>
          </a:p>
        </p:txBody>
      </p:sp>
      <p:sp>
        <p:nvSpPr>
          <p:cNvPr id="2" name="Slide Number Placeholder 1"/>
          <p:cNvSpPr>
            <a:spLocks noGrp="1"/>
          </p:cNvSpPr>
          <p:nvPr>
            <p:ph type="sldNum" sz="quarter" idx="4294967295"/>
          </p:nvPr>
        </p:nvSpPr>
        <p:spPr>
          <a:xfrm>
            <a:off x="11674616" y="6557367"/>
            <a:ext cx="233151" cy="129485"/>
          </a:xfrm>
          <a:prstGeom prst="rect">
            <a:avLst/>
          </a:prstGeom>
        </p:spPr>
        <p:txBody>
          <a:bodyPr/>
          <a:lstStyle/>
          <a:p>
            <a:pPr>
              <a:lnSpc>
                <a:spcPct val="90000"/>
              </a:lnSpc>
            </a:pPr>
            <a:fld id="{1FCACD6A-4DA2-407A-979F-971D7CDFADE1}" type="slidenum">
              <a:rPr lang="en-US" smtClean="0">
                <a:solidFill>
                  <a:srgbClr val="00188F"/>
                </a:solidFill>
              </a:rPr>
              <a:pPr>
                <a:lnSpc>
                  <a:spcPct val="90000"/>
                </a:lnSpc>
              </a:pPr>
              <a:t>6</a:t>
            </a:fld>
            <a:endParaRPr lang="en-US" dirty="0">
              <a:solidFill>
                <a:srgbClr val="00188F"/>
              </a:solidFill>
            </a:endParaRPr>
          </a:p>
        </p:txBody>
      </p:sp>
    </p:spTree>
    <p:extLst>
      <p:ext uri="{BB962C8B-B14F-4D97-AF65-F5344CB8AC3E}">
        <p14:creationId xmlns:p14="http://schemas.microsoft.com/office/powerpoint/2010/main" val="9553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Why Windows Server 20120 networking infrastructure</a:t>
            </a:r>
            <a:endParaRPr lang="en-US" sz="4000" dirty="0"/>
          </a:p>
        </p:txBody>
      </p:sp>
      <p:sp>
        <p:nvSpPr>
          <p:cNvPr id="3" name="Content Placeholder 2"/>
          <p:cNvSpPr>
            <a:spLocks noGrp="1"/>
          </p:cNvSpPr>
          <p:nvPr>
            <p:ph sz="quarter" idx="10"/>
          </p:nvPr>
        </p:nvSpPr>
        <p:spPr>
          <a:xfrm>
            <a:off x="274638" y="1623514"/>
            <a:ext cx="11887200" cy="4536627"/>
          </a:xfrm>
        </p:spPr>
        <p:txBody>
          <a:bodyPr/>
          <a:lstStyle/>
          <a:p>
            <a:pPr>
              <a:lnSpc>
                <a:spcPct val="150000"/>
              </a:lnSpc>
            </a:pPr>
            <a:r>
              <a:rPr lang="en-US" sz="4400" dirty="0" smtClean="0"/>
              <a:t>You Get: Resiliency of IP Addressing </a:t>
            </a:r>
          </a:p>
          <a:p>
            <a:pPr>
              <a:lnSpc>
                <a:spcPct val="150000"/>
              </a:lnSpc>
            </a:pPr>
            <a:r>
              <a:rPr lang="en-US" sz="4400" dirty="0" smtClean="0"/>
              <a:t>Getting out of Paper/Spreadsheet management </a:t>
            </a:r>
          </a:p>
          <a:p>
            <a:pPr lvl="1">
              <a:lnSpc>
                <a:spcPct val="100000"/>
              </a:lnSpc>
            </a:pPr>
            <a:r>
              <a:rPr lang="en-US" sz="2800" dirty="0" smtClean="0"/>
              <a:t>First step towards better IP management</a:t>
            </a:r>
          </a:p>
          <a:p>
            <a:pPr lvl="1">
              <a:lnSpc>
                <a:spcPct val="100000"/>
              </a:lnSpc>
            </a:pPr>
            <a:r>
              <a:rPr lang="en-US" sz="2800" dirty="0" smtClean="0"/>
              <a:t>Delegation, forms, auditing, Searching/simplifying tasks</a:t>
            </a:r>
          </a:p>
          <a:p>
            <a:pPr>
              <a:lnSpc>
                <a:spcPct val="150000"/>
              </a:lnSpc>
            </a:pPr>
            <a:r>
              <a:rPr lang="en-US" sz="4400" dirty="0" smtClean="0"/>
              <a:t>WSUS – we all have to patch, right?</a:t>
            </a:r>
            <a:endParaRPr lang="en-US" sz="4400" dirty="0"/>
          </a:p>
        </p:txBody>
      </p:sp>
    </p:spTree>
    <p:extLst>
      <p:ext uri="{BB962C8B-B14F-4D97-AF65-F5344CB8AC3E}">
        <p14:creationId xmlns:p14="http://schemas.microsoft.com/office/powerpoint/2010/main" val="371523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there?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157" y="1516233"/>
            <a:ext cx="5977890" cy="5059210"/>
          </a:xfrm>
          <a:prstGeom prst="rect">
            <a:avLst/>
          </a:prstGeom>
        </p:spPr>
      </p:pic>
    </p:spTree>
    <p:extLst>
      <p:ext uri="{BB962C8B-B14F-4D97-AF65-F5344CB8AC3E}">
        <p14:creationId xmlns:p14="http://schemas.microsoft.com/office/powerpoint/2010/main" val="253614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inServerMigrationTool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31520" y="332403"/>
            <a:ext cx="10889298" cy="6125230"/>
          </a:xfrm>
          <a:prstGeom prst="rect">
            <a:avLst/>
          </a:prstGeom>
        </p:spPr>
      </p:pic>
    </p:spTree>
    <p:extLst>
      <p:ext uri="{BB962C8B-B14F-4D97-AF65-F5344CB8AC3E}">
        <p14:creationId xmlns:p14="http://schemas.microsoft.com/office/powerpoint/2010/main" val="1225148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 [Read-Only]" id="{D93EC839-4E4E-4E46-8350-E83B31490106}" vid="{DE1072D0-B02F-4ABD-B5AC-37350D079E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371</TotalTime>
  <Words>2117</Words>
  <Application>Microsoft Office PowerPoint</Application>
  <PresentationFormat>Custom</PresentationFormat>
  <Paragraphs>225</Paragraphs>
  <Slides>25</Slides>
  <Notes>17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Consolas</vt:lpstr>
      <vt:lpstr>Segoe</vt:lpstr>
      <vt:lpstr>Segoe Light</vt:lpstr>
      <vt:lpstr>Segoe UI</vt:lpstr>
      <vt:lpstr>Segoe UI Light</vt:lpstr>
      <vt:lpstr>Symbol</vt:lpstr>
      <vt:lpstr>Wingdings</vt:lpstr>
      <vt:lpstr>TechEd_2013_Template_16x9</vt:lpstr>
      <vt:lpstr>PowerPoint Presentation</vt:lpstr>
      <vt:lpstr>Networking Infrastructure and Management</vt:lpstr>
      <vt:lpstr>What part of your IT Infrastructure are you the most concerned with upgrading?</vt:lpstr>
      <vt:lpstr>Question for ya….</vt:lpstr>
      <vt:lpstr>We Expect Dial Tone</vt:lpstr>
      <vt:lpstr>Your needs and challenges</vt:lpstr>
      <vt:lpstr>Why Windows Server 20120 networking infrastructure</vt:lpstr>
      <vt:lpstr>How do I get there?</vt:lpstr>
      <vt:lpstr>PowerPoint Presentation</vt:lpstr>
      <vt:lpstr>Windows Server Migration tools</vt:lpstr>
      <vt:lpstr>Migration Process</vt:lpstr>
      <vt:lpstr>Built In Migration Tools</vt:lpstr>
      <vt:lpstr>DHCP Server Migration</vt:lpstr>
      <vt:lpstr>DHCP Migration</vt:lpstr>
      <vt:lpstr>The New World of DHCP in WS2012</vt:lpstr>
      <vt:lpstr>Implementing DHCP Failover</vt:lpstr>
      <vt:lpstr>How do you TRACK your IP Addresses?</vt:lpstr>
      <vt:lpstr>Windows Server 2012 IPAM Overview</vt:lpstr>
      <vt:lpstr>WS 2012 IPAM – Components and Interactions</vt:lpstr>
      <vt:lpstr>Implementing IPAM</vt:lpstr>
      <vt:lpstr>Migrating WSUS</vt:lpstr>
      <vt:lpstr>Related content</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MDC-B348: Networking Infrastructure and Management</dc:title>
  <dc:subject>TechEd 2013</dc:subject>
  <dc:creator>Rick Claus</dc:creator>
  <cp:keywords>TechEd 2013</cp:keywords>
  <dc:description>Template by: Jordan Cayabyab, Artitudes Design, Inc.
Formatting by: Priscila Mandryk, Silver Fox Productions, Inc.
Audience Type: Internal/External</dc:description>
  <cp:lastModifiedBy>Shows</cp:lastModifiedBy>
  <cp:revision>30</cp:revision>
  <dcterms:created xsi:type="dcterms:W3CDTF">2013-05-28T21:15:00Z</dcterms:created>
  <dcterms:modified xsi:type="dcterms:W3CDTF">2013-06-27T15:39:04Z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