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Lst>
  <p:notesMasterIdLst>
    <p:notesMasterId r:id="rId32"/>
  </p:notesMasterIdLst>
  <p:handoutMasterIdLst>
    <p:handoutMasterId r:id="rId33"/>
  </p:handoutMasterIdLst>
  <p:sldIdLst>
    <p:sldId id="1135" r:id="rId5"/>
    <p:sldId id="1151" r:id="rId6"/>
    <p:sldId id="1154" r:id="rId7"/>
    <p:sldId id="1171" r:id="rId8"/>
    <p:sldId id="1155" r:id="rId9"/>
    <p:sldId id="1156" r:id="rId10"/>
    <p:sldId id="1157" r:id="rId11"/>
    <p:sldId id="1158" r:id="rId12"/>
    <p:sldId id="1138" r:id="rId13"/>
    <p:sldId id="1159" r:id="rId14"/>
    <p:sldId id="1152" r:id="rId15"/>
    <p:sldId id="1160" r:id="rId16"/>
    <p:sldId id="1161" r:id="rId17"/>
    <p:sldId id="1162" r:id="rId18"/>
    <p:sldId id="1163" r:id="rId19"/>
    <p:sldId id="1164" r:id="rId20"/>
    <p:sldId id="1165" r:id="rId21"/>
    <p:sldId id="1153" r:id="rId22"/>
    <p:sldId id="1167" r:id="rId23"/>
    <p:sldId id="1166" r:id="rId24"/>
    <p:sldId id="1170" r:id="rId25"/>
    <p:sldId id="1169" r:id="rId26"/>
    <p:sldId id="1168" r:id="rId27"/>
    <p:sldId id="1144" r:id="rId28"/>
    <p:sldId id="1150" r:id="rId29"/>
    <p:sldId id="1172" r:id="rId30"/>
    <p:sldId id="1076" r:id="rId31"/>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echEd 2013 Template layouts" id="{6DD5C800-9A2C-4823-B056-4AFFC9A97500}">
          <p14:sldIdLst>
            <p14:sldId id="1135"/>
            <p14:sldId id="1151"/>
            <p14:sldId id="1154"/>
            <p14:sldId id="1171"/>
            <p14:sldId id="1155"/>
            <p14:sldId id="1156"/>
            <p14:sldId id="1157"/>
            <p14:sldId id="1158"/>
            <p14:sldId id="1138"/>
            <p14:sldId id="1159"/>
            <p14:sldId id="1152"/>
            <p14:sldId id="1160"/>
            <p14:sldId id="1161"/>
            <p14:sldId id="1162"/>
            <p14:sldId id="1163"/>
            <p14:sldId id="1164"/>
            <p14:sldId id="1165"/>
            <p14:sldId id="1153"/>
            <p14:sldId id="1167"/>
            <p14:sldId id="1166"/>
            <p14:sldId id="1170"/>
            <p14:sldId id="1169"/>
            <p14:sldId id="1168"/>
          </p14:sldIdLst>
        </p14:section>
        <p14:section name="Special content" id="{6925D2A1-AD53-4951-AB34-79DFA02CD676}">
          <p14:sldIdLst>
            <p14:sldId id="1144"/>
            <p14:sldId id="1150"/>
            <p14:sldId id="1172"/>
            <p14:sldId id="1076"/>
          </p14:sldIdLst>
        </p14:section>
      </p14:sectionLst>
    </p:ext>
    <p:ext uri="{EFAFB233-063F-42B5-8137-9DF3F51BA10A}">
      <p15:sldGuideLst xmlns:p15="http://schemas.microsoft.com/office/powerpoint/2012/main">
        <p15:guide id="1" orient="horz" pos="2203">
          <p15:clr>
            <a:srgbClr val="A4A3A4"/>
          </p15:clr>
        </p15:guide>
        <p15:guide id="2" pos="391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7FBA00"/>
    <a:srgbClr val="007233"/>
    <a:srgbClr val="0072C6"/>
    <a:srgbClr val="B4009E"/>
    <a:srgbClr val="B0B186"/>
    <a:srgbClr val="FF66FF"/>
    <a:srgbClr val="000000"/>
    <a:srgbClr val="33CCCC"/>
    <a:srgbClr val="CC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0" autoAdjust="0"/>
    <p:restoredTop sz="92052" autoAdjust="0"/>
  </p:normalViewPr>
  <p:slideViewPr>
    <p:cSldViewPr snapToGrid="0">
      <p:cViewPr varScale="1">
        <p:scale>
          <a:sx n="111" d="100"/>
          <a:sy n="111" d="100"/>
        </p:scale>
        <p:origin x="390" y="96"/>
      </p:cViewPr>
      <p:guideLst>
        <p:guide orient="horz" pos="2203"/>
        <p:guide pos="391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howGuides="1">
      <p:cViewPr>
        <p:scale>
          <a:sx n="41" d="100"/>
          <a:sy n="41" d="100"/>
        </p:scale>
        <p:origin x="-3792" y="-84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smtClean="0">
                <a:gradFill>
                  <a:gsLst>
                    <a:gs pos="1250">
                      <a:schemeClr val="tx1"/>
                    </a:gs>
                    <a:gs pos="100000">
                      <a:schemeClr val="tx1"/>
                    </a:gs>
                  </a:gsLst>
                  <a:lin ang="5400000" scaled="0"/>
                </a:gradFill>
                <a:latin typeface="Segoe UI" pitchFamily="34" charset="0"/>
              </a:rPr>
              <a:t>TechEd 2013</a:t>
            </a:r>
            <a:endParaRPr lang="en-US" dirty="0">
              <a:gradFill>
                <a:gsLst>
                  <a:gs pos="1250">
                    <a:schemeClr val="tx1"/>
                  </a:gs>
                  <a:gs pos="100000">
                    <a:schemeClr val="tx1"/>
                  </a:gs>
                </a:gsLst>
                <a:lin ang="5400000" scaled="0"/>
              </a:gradFill>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B6A60E7-2D53-4E43-BBED-95418411E14A}" type="datetime8">
              <a:rPr lang="en-US" smtClean="0">
                <a:latin typeface="Segoe UI" pitchFamily="34" charset="0"/>
              </a:rPr>
              <a:t>6/27/2013 5:38 PM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smtClean="0">
                <a:gradFill>
                  <a:gsLst>
                    <a:gs pos="0">
                      <a:schemeClr val="tx1"/>
                    </a:gs>
                    <a:gs pos="100000">
                      <a:schemeClr val="tx1"/>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gradFill>
                  <a:gsLst>
                    <a:gs pos="1250">
                      <a:schemeClr val="tx1"/>
                    </a:gs>
                    <a:gs pos="100000">
                      <a:schemeClr val="tx1"/>
                    </a:gs>
                  </a:gsLst>
                  <a:lin ang="5400000" scaled="0"/>
                </a:gradFill>
                <a:latin typeface="Segoe UI" pitchFamily="34" charset="0"/>
              </a:defRPr>
            </a:lvl1pPr>
          </a:lstStyle>
          <a:p>
            <a:r>
              <a:rPr lang="en-US" dirty="0" smtClean="0"/>
              <a:t>TechEd 2013</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2DFDA5C7-BBAE-481E-8BF7-731156A2E2C1}" type="datetime8">
              <a:rPr lang="en-US" smtClean="0"/>
              <a:t>6/27/2013 5:36 PM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1</a:t>
            </a:fld>
            <a:endParaRPr lang="en-US" dirty="0"/>
          </a:p>
        </p:txBody>
      </p:sp>
      <p:sp>
        <p:nvSpPr>
          <p:cNvPr id="10" name="Date Placeholder 9"/>
          <p:cNvSpPr>
            <a:spLocks noGrp="1"/>
          </p:cNvSpPr>
          <p:nvPr>
            <p:ph type="dt" idx="13"/>
          </p:nvPr>
        </p:nvSpPr>
        <p:spPr/>
        <p:txBody>
          <a:bodyPr/>
          <a:lstStyle/>
          <a:p>
            <a:fld id="{B24D84E8-06E3-489F-9C67-A33EE59B08EB}" type="datetime8">
              <a:rPr lang="en-US" smtClean="0"/>
              <a:t>6/27/2013 5:36 PM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r>
              <a:rPr lang="en-US" dirty="0" err="1" smtClean="0"/>
              <a:t>TechEd</a:t>
            </a:r>
            <a:r>
              <a:rPr lang="en-US" dirty="0" smtClean="0"/>
              <a:t> 2013</a:t>
            </a:r>
            <a:endParaRPr lang="en-US" dirty="0"/>
          </a:p>
        </p:txBody>
      </p:sp>
    </p:spTree>
    <p:extLst>
      <p:ext uri="{BB962C8B-B14F-4D97-AF65-F5344CB8AC3E}">
        <p14:creationId xmlns:p14="http://schemas.microsoft.com/office/powerpoint/2010/main" val="31273441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TechEd 2013</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t>6/27/2013 5:38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14</a:t>
            </a:fld>
            <a:endParaRPr lang="en-US" dirty="0"/>
          </a:p>
        </p:txBody>
      </p:sp>
    </p:spTree>
    <p:extLst>
      <p:ext uri="{BB962C8B-B14F-4D97-AF65-F5344CB8AC3E}">
        <p14:creationId xmlns:p14="http://schemas.microsoft.com/office/powerpoint/2010/main" val="1659282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TechEd 2013</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t>6/27/2013 5:38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15</a:t>
            </a:fld>
            <a:endParaRPr lang="en-US" dirty="0"/>
          </a:p>
        </p:txBody>
      </p:sp>
    </p:spTree>
    <p:extLst>
      <p:ext uri="{BB962C8B-B14F-4D97-AF65-F5344CB8AC3E}">
        <p14:creationId xmlns:p14="http://schemas.microsoft.com/office/powerpoint/2010/main" val="25047431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TechEd 2013</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t>6/27/2013 5:38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16</a:t>
            </a:fld>
            <a:endParaRPr lang="en-US" dirty="0"/>
          </a:p>
        </p:txBody>
      </p:sp>
    </p:spTree>
    <p:extLst>
      <p:ext uri="{BB962C8B-B14F-4D97-AF65-F5344CB8AC3E}">
        <p14:creationId xmlns:p14="http://schemas.microsoft.com/office/powerpoint/2010/main" val="27385737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TechEd 2013</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t>6/27/2013 5:38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17</a:t>
            </a:fld>
            <a:endParaRPr lang="en-US" dirty="0"/>
          </a:p>
        </p:txBody>
      </p:sp>
    </p:spTree>
    <p:extLst>
      <p:ext uri="{BB962C8B-B14F-4D97-AF65-F5344CB8AC3E}">
        <p14:creationId xmlns:p14="http://schemas.microsoft.com/office/powerpoint/2010/main" val="3206498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18</a:t>
            </a:fld>
            <a:endParaRPr lang="en-US" dirty="0"/>
          </a:p>
        </p:txBody>
      </p:sp>
      <p:sp>
        <p:nvSpPr>
          <p:cNvPr id="10" name="Date Placeholder 9"/>
          <p:cNvSpPr>
            <a:spLocks noGrp="1"/>
          </p:cNvSpPr>
          <p:nvPr>
            <p:ph type="dt" idx="13"/>
          </p:nvPr>
        </p:nvSpPr>
        <p:spPr/>
        <p:txBody>
          <a:bodyPr/>
          <a:lstStyle/>
          <a:p>
            <a:fld id="{AFB65307-F325-4886-864A-056DC91B9BDE}" type="datetime8">
              <a:rPr lang="en-US" smtClean="0"/>
              <a:t>6/27/2013 5:38 PM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p>
        </p:txBody>
      </p:sp>
    </p:spTree>
    <p:extLst>
      <p:ext uri="{BB962C8B-B14F-4D97-AF65-F5344CB8AC3E}">
        <p14:creationId xmlns:p14="http://schemas.microsoft.com/office/powerpoint/2010/main" val="1171739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6/27/2013 5:38 PM</a:t>
            </a:fld>
            <a:endParaRPr lang="en-US"/>
          </a:p>
        </p:txBody>
      </p:sp>
      <p:sp>
        <p:nvSpPr>
          <p:cNvPr id="7" name="Slide Number Placeholder 6"/>
          <p:cNvSpPr>
            <a:spLocks noGrp="1"/>
          </p:cNvSpPr>
          <p:nvPr>
            <p:ph type="sldNum" sz="quarter" idx="13"/>
          </p:nvPr>
        </p:nvSpPr>
        <p:spPr/>
        <p:txBody>
          <a:bodyPr/>
          <a:lstStyle/>
          <a:p>
            <a:fld id="{EC87E0CF-87F6-4B58-B8B8-DCAB2DAAF3CA}" type="slidenum">
              <a:rPr lang="en-US" smtClean="0"/>
              <a:pPr/>
              <a:t>21</a:t>
            </a:fld>
            <a:endParaRPr lang="en-US" dirty="0"/>
          </a:p>
        </p:txBody>
      </p:sp>
      <p:sp>
        <p:nvSpPr>
          <p:cNvPr id="8" name="Footer Placeholder 3"/>
          <p:cNvSpPr>
            <a:spLocks noGrp="1"/>
          </p:cNvSpPr>
          <p:nvPr>
            <p:ph type="ftr" sz="quarter" idx="4"/>
          </p:nvPr>
        </p:nvSpPr>
        <p:spPr>
          <a:xfrm>
            <a:off x="0" y="8685213"/>
            <a:ext cx="6248400" cy="457200"/>
          </a:xfrm>
          <a:prstGeom prst="rect">
            <a:avLst/>
          </a:prstGeom>
        </p:spPr>
        <p:txBody>
          <a:bodyPr vert="horz" lIns="91430" tIns="45715" rIns="91430" bIns="45715" rtlCol="0" anchor="b"/>
          <a:lstStyle>
            <a:lvl1pPr algn="l">
              <a:defRPr sz="1200"/>
            </a:lvl1pPr>
          </a:lstStyle>
          <a:p>
            <a:r>
              <a:rPr lang="en-US" sz="500" dirty="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a:solidFill>
                  <a:srgbClr val="000000"/>
                </a:solidFill>
                <a:latin typeface="Segoe UI" pitchFamily="34" charset="0"/>
              </a:rPr>
            </a:br>
            <a:r>
              <a:rPr lang="en-US" sz="500" dirty="0">
                <a:solidFill>
                  <a:srgbClr val="000000"/>
                </a:solidFill>
                <a:latin typeface="Segoe UI" pitchFamily="34" charset="0"/>
              </a:rPr>
              <a:t>MICROSOFT MAKES NO WARRANTIES, EXPRESS, IMPLIED OR STATUTORY, AS TO THE INFORMATION IN THIS PRESENTATION.</a:t>
            </a:r>
          </a:p>
        </p:txBody>
      </p:sp>
    </p:spTree>
    <p:extLst>
      <p:ext uri="{BB962C8B-B14F-4D97-AF65-F5344CB8AC3E}">
        <p14:creationId xmlns:p14="http://schemas.microsoft.com/office/powerpoint/2010/main" val="21828251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7EA4ABD-046D-4B62-9F3A-DA4F74D4CE05}" type="slidenum">
              <a:rPr lang="en-US" smtClean="0">
                <a:solidFill>
                  <a:prstClr val="black"/>
                </a:solidFill>
              </a:rPr>
              <a:pPr/>
              <a:t>22</a:t>
            </a:fld>
            <a:endParaRPr lang="en-US" dirty="0">
              <a:solidFill>
                <a:prstClr val="black"/>
              </a:solidFill>
            </a:endParaRPr>
          </a:p>
        </p:txBody>
      </p:sp>
    </p:spTree>
    <p:extLst>
      <p:ext uri="{BB962C8B-B14F-4D97-AF65-F5344CB8AC3E}">
        <p14:creationId xmlns:p14="http://schemas.microsoft.com/office/powerpoint/2010/main" val="42573955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a:p>
        </p:txBody>
      </p:sp>
      <p:sp>
        <p:nvSpPr>
          <p:cNvPr id="7" name="Slide Number Placeholder 6"/>
          <p:cNvSpPr>
            <a:spLocks noGrp="1"/>
          </p:cNvSpPr>
          <p:nvPr>
            <p:ph type="sldNum" sz="quarter" idx="13"/>
          </p:nvPr>
        </p:nvSpPr>
        <p:spPr>
          <a:xfrm>
            <a:off x="6172199" y="8685213"/>
            <a:ext cx="684213" cy="457200"/>
          </a:xfrm>
          <a:prstGeom prst="rect">
            <a:avLst/>
          </a:prstGeom>
        </p:spPr>
        <p:txBody>
          <a:bodyPr/>
          <a:lstStyle/>
          <a:p>
            <a:fld id="{EC87E0CF-87F6-4B58-B8B8-DCAB2DAAF3CA}" type="slidenum">
              <a:rPr lang="en-US" smtClean="0"/>
              <a:pPr/>
              <a:t>24</a:t>
            </a:fld>
            <a:endParaRPr lang="en-US" dirty="0"/>
          </a:p>
        </p:txBody>
      </p:sp>
      <p:sp>
        <p:nvSpPr>
          <p:cNvPr id="12" name="Date Placeholder 11"/>
          <p:cNvSpPr>
            <a:spLocks noGrp="1"/>
          </p:cNvSpPr>
          <p:nvPr>
            <p:ph type="dt" idx="14"/>
          </p:nvPr>
        </p:nvSpPr>
        <p:spPr/>
        <p:txBody>
          <a:bodyPr/>
          <a:lstStyle/>
          <a:p>
            <a:fld id="{64DAA8B1-71E0-4ED8-9A80-C398012240B1}" type="datetime8">
              <a:rPr lang="en-US" smtClean="0"/>
              <a:t>6/27/2013 5:38 PM</a:t>
            </a:fld>
            <a:endParaRPr lang="en-US" dirty="0"/>
          </a:p>
        </p:txBody>
      </p:sp>
      <p:sp>
        <p:nvSpPr>
          <p:cNvPr id="13" name="Footer Placeholder 12"/>
          <p:cNvSpPr>
            <a:spLocks noGrp="1"/>
          </p:cNvSpPr>
          <p:nvPr>
            <p:ph type="ftr" sz="quarter" idx="15"/>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4" name="Header Placeholder 13"/>
          <p:cNvSpPr>
            <a:spLocks noGrp="1"/>
          </p:cNvSpPr>
          <p:nvPr>
            <p:ph type="hdr" sz="quarter" idx="16"/>
          </p:nvPr>
        </p:nvSpPr>
        <p:spPr/>
        <p:txBody>
          <a:bodyPr/>
          <a:lstStyle/>
          <a:p>
            <a:endParaRPr lang="en-US" dirty="0"/>
          </a:p>
        </p:txBody>
      </p:sp>
    </p:spTree>
    <p:extLst>
      <p:ext uri="{BB962C8B-B14F-4D97-AF65-F5344CB8AC3E}">
        <p14:creationId xmlns:p14="http://schemas.microsoft.com/office/powerpoint/2010/main" val="36588603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t>6/27/2013 5:38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25</a:t>
            </a:fld>
            <a:endParaRPr lang="en-US" dirty="0"/>
          </a:p>
        </p:txBody>
      </p:sp>
    </p:spTree>
    <p:extLst>
      <p:ext uri="{BB962C8B-B14F-4D97-AF65-F5344CB8AC3E}">
        <p14:creationId xmlns:p14="http://schemas.microsoft.com/office/powerpoint/2010/main" val="6866657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gradFill>
                <a:gsLst>
                  <a:gs pos="1250">
                    <a:prstClr val="black"/>
                  </a:gs>
                  <a:gs pos="100000">
                    <a:prstClr val="black"/>
                  </a:gs>
                </a:gsLst>
                <a:lin ang="5400000" scaled="0"/>
              </a:gra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6/27/2013 5:38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26</a:t>
            </a:fld>
            <a:endParaRPr lang="en-US" dirty="0">
              <a:solidFill>
                <a:prstClr val="black"/>
              </a:solidFill>
            </a:endParaRPr>
          </a:p>
        </p:txBody>
      </p:sp>
    </p:spTree>
    <p:extLst>
      <p:ext uri="{BB962C8B-B14F-4D97-AF65-F5344CB8AC3E}">
        <p14:creationId xmlns:p14="http://schemas.microsoft.com/office/powerpoint/2010/main" val="17882671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2</a:t>
            </a:fld>
            <a:endParaRPr lang="en-US" dirty="0"/>
          </a:p>
        </p:txBody>
      </p:sp>
      <p:sp>
        <p:nvSpPr>
          <p:cNvPr id="10" name="Date Placeholder 9"/>
          <p:cNvSpPr>
            <a:spLocks noGrp="1"/>
          </p:cNvSpPr>
          <p:nvPr>
            <p:ph type="dt" idx="13"/>
          </p:nvPr>
        </p:nvSpPr>
        <p:spPr/>
        <p:txBody>
          <a:bodyPr/>
          <a:lstStyle/>
          <a:p>
            <a:fld id="{677FBE4F-EDB0-402F-A0AC-9374915CF447}" type="datetime8">
              <a:rPr lang="en-US" smtClean="0"/>
              <a:t>6/27/2013 5:36 PM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p>
        </p:txBody>
      </p:sp>
    </p:spTree>
    <p:extLst>
      <p:ext uri="{BB962C8B-B14F-4D97-AF65-F5344CB8AC3E}">
        <p14:creationId xmlns:p14="http://schemas.microsoft.com/office/powerpoint/2010/main" val="150788169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27</a:t>
            </a:fld>
            <a:endParaRPr lang="en-US" dirty="0">
              <a:solidFill>
                <a:prstClr val="black"/>
              </a:solidFill>
            </a:endParaRPr>
          </a:p>
        </p:txBody>
      </p:sp>
      <p:sp>
        <p:nvSpPr>
          <p:cNvPr id="11" name="Date Placeholder 10"/>
          <p:cNvSpPr>
            <a:spLocks noGrp="1"/>
          </p:cNvSpPr>
          <p:nvPr>
            <p:ph type="dt" idx="14"/>
          </p:nvPr>
        </p:nvSpPr>
        <p:spPr/>
        <p:txBody>
          <a:bodyPr/>
          <a:lstStyle/>
          <a:p>
            <a:fld id="{88A14CBB-3B41-4EA9-BAC8-6B73863190D9}" type="datetime8">
              <a:rPr lang="en-US" smtClean="0"/>
              <a:t>6/27/2013 5:38 PM</a:t>
            </a:fld>
            <a:endParaRPr lang="en-US" dirty="0"/>
          </a:p>
        </p:txBody>
      </p:sp>
      <p:sp>
        <p:nvSpPr>
          <p:cNvPr id="12" name="Footer Placeholder 11"/>
          <p:cNvSpPr>
            <a:spLocks noGrp="1"/>
          </p:cNvSpPr>
          <p:nvPr>
            <p:ph type="ftr" sz="quarter" idx="15"/>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3" name="Header Placeholder 12"/>
          <p:cNvSpPr>
            <a:spLocks noGrp="1"/>
          </p:cNvSpPr>
          <p:nvPr>
            <p:ph type="hdr" sz="quarter" idx="16"/>
          </p:nvPr>
        </p:nvSpPr>
        <p:spPr/>
        <p:txBody>
          <a:bodyPr/>
          <a:lstStyle/>
          <a:p>
            <a:endParaRPr lang="en-US" dirty="0"/>
          </a:p>
        </p:txBody>
      </p:sp>
    </p:spTree>
    <p:extLst>
      <p:ext uri="{BB962C8B-B14F-4D97-AF65-F5344CB8AC3E}">
        <p14:creationId xmlns:p14="http://schemas.microsoft.com/office/powerpoint/2010/main" val="5126612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TechEd 2013</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t>6/27/2013 5:38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6</a:t>
            </a:fld>
            <a:endParaRPr lang="en-US" dirty="0"/>
          </a:p>
        </p:txBody>
      </p:sp>
    </p:spTree>
    <p:extLst>
      <p:ext uri="{BB962C8B-B14F-4D97-AF65-F5344CB8AC3E}">
        <p14:creationId xmlns:p14="http://schemas.microsoft.com/office/powerpoint/2010/main" val="13987181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xfrm>
            <a:off x="409575" y="698500"/>
            <a:ext cx="6203950" cy="3490913"/>
          </a:xfrm>
          <a:ln/>
        </p:spPr>
      </p:sp>
      <p:sp>
        <p:nvSpPr>
          <p:cNvPr id="430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31507"/>
            <a:endParaRPr lang="en-US" dirty="0"/>
          </a:p>
        </p:txBody>
      </p:sp>
      <p:sp>
        <p:nvSpPr>
          <p:cNvPr id="43012"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600">
                <a:solidFill>
                  <a:schemeClr val="tx1"/>
                </a:solidFill>
                <a:latin typeface="Segoe UI" pitchFamily="34" charset="0"/>
                <a:cs typeface="Arial" charset="0"/>
              </a:defRPr>
            </a:lvl1pPr>
            <a:lvl2pPr marL="758165" indent="-291602" eaLnBrk="0" hangingPunct="0">
              <a:defRPr sz="2600">
                <a:solidFill>
                  <a:schemeClr val="tx1"/>
                </a:solidFill>
                <a:latin typeface="Segoe UI" pitchFamily="34" charset="0"/>
                <a:cs typeface="Arial" charset="0"/>
              </a:defRPr>
            </a:lvl2pPr>
            <a:lvl3pPr marL="1166408" indent="-233282" eaLnBrk="0" hangingPunct="0">
              <a:defRPr sz="2600">
                <a:solidFill>
                  <a:schemeClr val="tx1"/>
                </a:solidFill>
                <a:latin typeface="Segoe UI" pitchFamily="34" charset="0"/>
                <a:cs typeface="Arial" charset="0"/>
              </a:defRPr>
            </a:lvl3pPr>
            <a:lvl4pPr marL="1632971" indent="-233282" eaLnBrk="0" hangingPunct="0">
              <a:defRPr sz="2600">
                <a:solidFill>
                  <a:schemeClr val="tx1"/>
                </a:solidFill>
                <a:latin typeface="Segoe UI" pitchFamily="34" charset="0"/>
                <a:cs typeface="Arial" charset="0"/>
              </a:defRPr>
            </a:lvl4pPr>
            <a:lvl5pPr marL="2099533" indent="-233282" eaLnBrk="0" hangingPunct="0">
              <a:defRPr sz="2600">
                <a:solidFill>
                  <a:schemeClr val="tx1"/>
                </a:solidFill>
                <a:latin typeface="Segoe UI" pitchFamily="34" charset="0"/>
                <a:cs typeface="Arial" charset="0"/>
              </a:defRPr>
            </a:lvl5pPr>
            <a:lvl6pPr marL="2566098" indent="-233282" eaLnBrk="0" fontAlgn="base" hangingPunct="0">
              <a:spcBef>
                <a:spcPct val="0"/>
              </a:spcBef>
              <a:spcAft>
                <a:spcPct val="0"/>
              </a:spcAft>
              <a:defRPr sz="2600">
                <a:solidFill>
                  <a:schemeClr val="tx1"/>
                </a:solidFill>
                <a:latin typeface="Segoe UI" pitchFamily="34" charset="0"/>
                <a:cs typeface="Arial" charset="0"/>
              </a:defRPr>
            </a:lvl6pPr>
            <a:lvl7pPr marL="3032661" indent="-233282" eaLnBrk="0" fontAlgn="base" hangingPunct="0">
              <a:spcBef>
                <a:spcPct val="0"/>
              </a:spcBef>
              <a:spcAft>
                <a:spcPct val="0"/>
              </a:spcAft>
              <a:defRPr sz="2600">
                <a:solidFill>
                  <a:schemeClr val="tx1"/>
                </a:solidFill>
                <a:latin typeface="Segoe UI" pitchFamily="34" charset="0"/>
                <a:cs typeface="Arial" charset="0"/>
              </a:defRPr>
            </a:lvl7pPr>
            <a:lvl8pPr marL="3499223" indent="-233282" eaLnBrk="0" fontAlgn="base" hangingPunct="0">
              <a:spcBef>
                <a:spcPct val="0"/>
              </a:spcBef>
              <a:spcAft>
                <a:spcPct val="0"/>
              </a:spcAft>
              <a:defRPr sz="2600">
                <a:solidFill>
                  <a:schemeClr val="tx1"/>
                </a:solidFill>
                <a:latin typeface="Segoe UI" pitchFamily="34" charset="0"/>
                <a:cs typeface="Arial" charset="0"/>
              </a:defRPr>
            </a:lvl8pPr>
            <a:lvl9pPr marL="3965787" indent="-233282" eaLnBrk="0" fontAlgn="base" hangingPunct="0">
              <a:spcBef>
                <a:spcPct val="0"/>
              </a:spcBef>
              <a:spcAft>
                <a:spcPct val="0"/>
              </a:spcAft>
              <a:defRPr sz="2600">
                <a:solidFill>
                  <a:schemeClr val="tx1"/>
                </a:solidFill>
                <a:latin typeface="Segoe UI" pitchFamily="34" charset="0"/>
                <a:cs typeface="Arial" charset="0"/>
              </a:defRPr>
            </a:lvl9pPr>
          </a:lstStyle>
          <a:p>
            <a:pPr eaLnBrk="1" hangingPunct="1"/>
            <a:endParaRPr lang="en-US" sz="1200" dirty="0">
              <a:latin typeface="Arial" charset="0"/>
            </a:endParaRPr>
          </a:p>
        </p:txBody>
      </p:sp>
      <p:sp>
        <p:nvSpPr>
          <p:cNvPr id="43013"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600">
                <a:solidFill>
                  <a:schemeClr val="tx1"/>
                </a:solidFill>
                <a:latin typeface="Segoe UI" pitchFamily="34" charset="0"/>
                <a:cs typeface="Arial" charset="0"/>
              </a:defRPr>
            </a:lvl1pPr>
            <a:lvl2pPr marL="758165" indent="-291602" eaLnBrk="0" hangingPunct="0">
              <a:defRPr sz="2600">
                <a:solidFill>
                  <a:schemeClr val="tx1"/>
                </a:solidFill>
                <a:latin typeface="Segoe UI" pitchFamily="34" charset="0"/>
                <a:cs typeface="Arial" charset="0"/>
              </a:defRPr>
            </a:lvl2pPr>
            <a:lvl3pPr marL="1166408" indent="-233282" eaLnBrk="0" hangingPunct="0">
              <a:defRPr sz="2600">
                <a:solidFill>
                  <a:schemeClr val="tx1"/>
                </a:solidFill>
                <a:latin typeface="Segoe UI" pitchFamily="34" charset="0"/>
                <a:cs typeface="Arial" charset="0"/>
              </a:defRPr>
            </a:lvl3pPr>
            <a:lvl4pPr marL="1632971" indent="-233282" eaLnBrk="0" hangingPunct="0">
              <a:defRPr sz="2600">
                <a:solidFill>
                  <a:schemeClr val="tx1"/>
                </a:solidFill>
                <a:latin typeface="Segoe UI" pitchFamily="34" charset="0"/>
                <a:cs typeface="Arial" charset="0"/>
              </a:defRPr>
            </a:lvl4pPr>
            <a:lvl5pPr marL="2099533" indent="-233282" eaLnBrk="0" hangingPunct="0">
              <a:defRPr sz="2600">
                <a:solidFill>
                  <a:schemeClr val="tx1"/>
                </a:solidFill>
                <a:latin typeface="Segoe UI" pitchFamily="34" charset="0"/>
                <a:cs typeface="Arial" charset="0"/>
              </a:defRPr>
            </a:lvl5pPr>
            <a:lvl6pPr marL="2566098" indent="-233282" eaLnBrk="0" fontAlgn="base" hangingPunct="0">
              <a:spcBef>
                <a:spcPct val="0"/>
              </a:spcBef>
              <a:spcAft>
                <a:spcPct val="0"/>
              </a:spcAft>
              <a:defRPr sz="2600">
                <a:solidFill>
                  <a:schemeClr val="tx1"/>
                </a:solidFill>
                <a:latin typeface="Segoe UI" pitchFamily="34" charset="0"/>
                <a:cs typeface="Arial" charset="0"/>
              </a:defRPr>
            </a:lvl6pPr>
            <a:lvl7pPr marL="3032661" indent="-233282" eaLnBrk="0" fontAlgn="base" hangingPunct="0">
              <a:spcBef>
                <a:spcPct val="0"/>
              </a:spcBef>
              <a:spcAft>
                <a:spcPct val="0"/>
              </a:spcAft>
              <a:defRPr sz="2600">
                <a:solidFill>
                  <a:schemeClr val="tx1"/>
                </a:solidFill>
                <a:latin typeface="Segoe UI" pitchFamily="34" charset="0"/>
                <a:cs typeface="Arial" charset="0"/>
              </a:defRPr>
            </a:lvl7pPr>
            <a:lvl8pPr marL="3499223" indent="-233282" eaLnBrk="0" fontAlgn="base" hangingPunct="0">
              <a:spcBef>
                <a:spcPct val="0"/>
              </a:spcBef>
              <a:spcAft>
                <a:spcPct val="0"/>
              </a:spcAft>
              <a:defRPr sz="2600">
                <a:solidFill>
                  <a:schemeClr val="tx1"/>
                </a:solidFill>
                <a:latin typeface="Segoe UI" pitchFamily="34" charset="0"/>
                <a:cs typeface="Arial" charset="0"/>
              </a:defRPr>
            </a:lvl8pPr>
            <a:lvl9pPr marL="3965787" indent="-233282" eaLnBrk="0" fontAlgn="base" hangingPunct="0">
              <a:spcBef>
                <a:spcPct val="0"/>
              </a:spcBef>
              <a:spcAft>
                <a:spcPct val="0"/>
              </a:spcAft>
              <a:defRPr sz="2600">
                <a:solidFill>
                  <a:schemeClr val="tx1"/>
                </a:solidFill>
                <a:latin typeface="Segoe UI" pitchFamily="34" charset="0"/>
                <a:cs typeface="Arial" charset="0"/>
              </a:defRPr>
            </a:lvl9pPr>
          </a:lstStyle>
          <a:p>
            <a:pPr eaLnBrk="1" hangingPunct="1"/>
            <a:fld id="{11372316-D797-45B7-821A-CC9A67FC3C9F}" type="datetime8">
              <a:rPr lang="en-US" sz="1200">
                <a:latin typeface="Arial" charset="0"/>
              </a:rPr>
              <a:pPr eaLnBrk="1" hangingPunct="1"/>
              <a:t>6/27/2013 5:38 PM</a:t>
            </a:fld>
            <a:endParaRPr lang="en-US" sz="1200" dirty="0">
              <a:latin typeface="Arial" charset="0"/>
            </a:endParaRPr>
          </a:p>
        </p:txBody>
      </p:sp>
      <p:sp>
        <p:nvSpPr>
          <p:cNvPr id="43014"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600">
                <a:solidFill>
                  <a:schemeClr val="tx1"/>
                </a:solidFill>
                <a:latin typeface="Segoe UI" pitchFamily="34" charset="0"/>
                <a:cs typeface="Arial" charset="0"/>
              </a:defRPr>
            </a:lvl1pPr>
            <a:lvl2pPr marL="758165" indent="-291602" eaLnBrk="0" hangingPunct="0">
              <a:defRPr sz="2600">
                <a:solidFill>
                  <a:schemeClr val="tx1"/>
                </a:solidFill>
                <a:latin typeface="Segoe UI" pitchFamily="34" charset="0"/>
                <a:cs typeface="Arial" charset="0"/>
              </a:defRPr>
            </a:lvl2pPr>
            <a:lvl3pPr marL="1166408" indent="-233282" eaLnBrk="0" hangingPunct="0">
              <a:defRPr sz="2600">
                <a:solidFill>
                  <a:schemeClr val="tx1"/>
                </a:solidFill>
                <a:latin typeface="Segoe UI" pitchFamily="34" charset="0"/>
                <a:cs typeface="Arial" charset="0"/>
              </a:defRPr>
            </a:lvl3pPr>
            <a:lvl4pPr marL="1632971" indent="-233282" eaLnBrk="0" hangingPunct="0">
              <a:defRPr sz="2600">
                <a:solidFill>
                  <a:schemeClr val="tx1"/>
                </a:solidFill>
                <a:latin typeface="Segoe UI" pitchFamily="34" charset="0"/>
                <a:cs typeface="Arial" charset="0"/>
              </a:defRPr>
            </a:lvl4pPr>
            <a:lvl5pPr marL="2099533" indent="-233282" eaLnBrk="0" hangingPunct="0">
              <a:defRPr sz="2600">
                <a:solidFill>
                  <a:schemeClr val="tx1"/>
                </a:solidFill>
                <a:latin typeface="Segoe UI" pitchFamily="34" charset="0"/>
                <a:cs typeface="Arial" charset="0"/>
              </a:defRPr>
            </a:lvl5pPr>
            <a:lvl6pPr marL="2566098" indent="-233282" eaLnBrk="0" fontAlgn="base" hangingPunct="0">
              <a:spcBef>
                <a:spcPct val="0"/>
              </a:spcBef>
              <a:spcAft>
                <a:spcPct val="0"/>
              </a:spcAft>
              <a:defRPr sz="2600">
                <a:solidFill>
                  <a:schemeClr val="tx1"/>
                </a:solidFill>
                <a:latin typeface="Segoe UI" pitchFamily="34" charset="0"/>
                <a:cs typeface="Arial" charset="0"/>
              </a:defRPr>
            </a:lvl6pPr>
            <a:lvl7pPr marL="3032661" indent="-233282" eaLnBrk="0" fontAlgn="base" hangingPunct="0">
              <a:spcBef>
                <a:spcPct val="0"/>
              </a:spcBef>
              <a:spcAft>
                <a:spcPct val="0"/>
              </a:spcAft>
              <a:defRPr sz="2600">
                <a:solidFill>
                  <a:schemeClr val="tx1"/>
                </a:solidFill>
                <a:latin typeface="Segoe UI" pitchFamily="34" charset="0"/>
                <a:cs typeface="Arial" charset="0"/>
              </a:defRPr>
            </a:lvl7pPr>
            <a:lvl8pPr marL="3499223" indent="-233282" eaLnBrk="0" fontAlgn="base" hangingPunct="0">
              <a:spcBef>
                <a:spcPct val="0"/>
              </a:spcBef>
              <a:spcAft>
                <a:spcPct val="0"/>
              </a:spcAft>
              <a:defRPr sz="2600">
                <a:solidFill>
                  <a:schemeClr val="tx1"/>
                </a:solidFill>
                <a:latin typeface="Segoe UI" pitchFamily="34" charset="0"/>
                <a:cs typeface="Arial" charset="0"/>
              </a:defRPr>
            </a:lvl8pPr>
            <a:lvl9pPr marL="3965787" indent="-233282" eaLnBrk="0" fontAlgn="base" hangingPunct="0">
              <a:spcBef>
                <a:spcPct val="0"/>
              </a:spcBef>
              <a:spcAft>
                <a:spcPct val="0"/>
              </a:spcAft>
              <a:defRPr sz="2600">
                <a:solidFill>
                  <a:schemeClr val="tx1"/>
                </a:solidFill>
                <a:latin typeface="Segoe UI" pitchFamily="34" charset="0"/>
                <a:cs typeface="Arial" charset="0"/>
              </a:defRPr>
            </a:lvl9pPr>
          </a:lstStyle>
          <a:p>
            <a:pPr eaLnBrk="1" hangingPunct="1"/>
            <a:fld id="{CED24E78-1858-421F-A69F-EBB098D8B839}" type="slidenum">
              <a:rPr lang="en-US" sz="1200">
                <a:latin typeface="Arial" charset="0"/>
              </a:rPr>
              <a:pPr eaLnBrk="1" hangingPunct="1"/>
              <a:t>7</a:t>
            </a:fld>
            <a:endParaRPr lang="en-US" sz="1200" dirty="0">
              <a:latin typeface="Arial" charset="0"/>
            </a:endParaRPr>
          </a:p>
        </p:txBody>
      </p:sp>
      <p:sp>
        <p:nvSpPr>
          <p:cNvPr id="43015" name="Footer Placeholder 3"/>
          <p:cNvSpPr>
            <a:spLocks noGrp="1"/>
          </p:cNvSpPr>
          <p:nvPr>
            <p:ph type="ftr" sz="quarter" idx="4"/>
          </p:nvPr>
        </p:nvSpPr>
        <p:spPr>
          <a:xfrm>
            <a:off x="0" y="8842029"/>
            <a:ext cx="6398824" cy="46545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085" tIns="47544" rIns="95085" bIns="47544"/>
          <a:lstStyle>
            <a:lvl1pPr eaLnBrk="0" hangingPunct="0">
              <a:defRPr sz="2600">
                <a:solidFill>
                  <a:schemeClr val="tx1"/>
                </a:solidFill>
                <a:latin typeface="Segoe UI" pitchFamily="34" charset="0"/>
                <a:cs typeface="Arial" charset="0"/>
              </a:defRPr>
            </a:lvl1pPr>
            <a:lvl2pPr marL="758165" indent="-291602" eaLnBrk="0" hangingPunct="0">
              <a:defRPr sz="2600">
                <a:solidFill>
                  <a:schemeClr val="tx1"/>
                </a:solidFill>
                <a:latin typeface="Segoe UI" pitchFamily="34" charset="0"/>
                <a:cs typeface="Arial" charset="0"/>
              </a:defRPr>
            </a:lvl2pPr>
            <a:lvl3pPr marL="1166408" indent="-233282" eaLnBrk="0" hangingPunct="0">
              <a:defRPr sz="2600">
                <a:solidFill>
                  <a:schemeClr val="tx1"/>
                </a:solidFill>
                <a:latin typeface="Segoe UI" pitchFamily="34" charset="0"/>
                <a:cs typeface="Arial" charset="0"/>
              </a:defRPr>
            </a:lvl3pPr>
            <a:lvl4pPr marL="1632971" indent="-233282" eaLnBrk="0" hangingPunct="0">
              <a:defRPr sz="2600">
                <a:solidFill>
                  <a:schemeClr val="tx1"/>
                </a:solidFill>
                <a:latin typeface="Segoe UI" pitchFamily="34" charset="0"/>
                <a:cs typeface="Arial" charset="0"/>
              </a:defRPr>
            </a:lvl4pPr>
            <a:lvl5pPr marL="2099533" indent="-233282" eaLnBrk="0" hangingPunct="0">
              <a:defRPr sz="2600">
                <a:solidFill>
                  <a:schemeClr val="tx1"/>
                </a:solidFill>
                <a:latin typeface="Segoe UI" pitchFamily="34" charset="0"/>
                <a:cs typeface="Arial" charset="0"/>
              </a:defRPr>
            </a:lvl5pPr>
            <a:lvl6pPr marL="2566098" indent="-233282" eaLnBrk="0" fontAlgn="base" hangingPunct="0">
              <a:spcBef>
                <a:spcPct val="0"/>
              </a:spcBef>
              <a:spcAft>
                <a:spcPct val="0"/>
              </a:spcAft>
              <a:defRPr sz="2600">
                <a:solidFill>
                  <a:schemeClr val="tx1"/>
                </a:solidFill>
                <a:latin typeface="Segoe UI" pitchFamily="34" charset="0"/>
                <a:cs typeface="Arial" charset="0"/>
              </a:defRPr>
            </a:lvl6pPr>
            <a:lvl7pPr marL="3032661" indent="-233282" eaLnBrk="0" fontAlgn="base" hangingPunct="0">
              <a:spcBef>
                <a:spcPct val="0"/>
              </a:spcBef>
              <a:spcAft>
                <a:spcPct val="0"/>
              </a:spcAft>
              <a:defRPr sz="2600">
                <a:solidFill>
                  <a:schemeClr val="tx1"/>
                </a:solidFill>
                <a:latin typeface="Segoe UI" pitchFamily="34" charset="0"/>
                <a:cs typeface="Arial" charset="0"/>
              </a:defRPr>
            </a:lvl7pPr>
            <a:lvl8pPr marL="3499223" indent="-233282" eaLnBrk="0" fontAlgn="base" hangingPunct="0">
              <a:spcBef>
                <a:spcPct val="0"/>
              </a:spcBef>
              <a:spcAft>
                <a:spcPct val="0"/>
              </a:spcAft>
              <a:defRPr sz="2600">
                <a:solidFill>
                  <a:schemeClr val="tx1"/>
                </a:solidFill>
                <a:latin typeface="Segoe UI" pitchFamily="34" charset="0"/>
                <a:cs typeface="Arial" charset="0"/>
              </a:defRPr>
            </a:lvl8pPr>
            <a:lvl9pPr marL="3965787" indent="-233282" eaLnBrk="0" fontAlgn="base" hangingPunct="0">
              <a:spcBef>
                <a:spcPct val="0"/>
              </a:spcBef>
              <a:spcAft>
                <a:spcPct val="0"/>
              </a:spcAft>
              <a:defRPr sz="2600">
                <a:solidFill>
                  <a:schemeClr val="tx1"/>
                </a:solidFill>
                <a:latin typeface="Segoe UI" pitchFamily="34" charset="0"/>
                <a:cs typeface="Arial" charset="0"/>
              </a:defRPr>
            </a:lvl9pPr>
          </a:lstStyle>
          <a:p>
            <a:pPr eaLnBrk="1" hangingPunct="1"/>
            <a:r>
              <a:rPr lang="en-US" sz="500" dirty="0">
                <a:solidFill>
                  <a:srgbClr val="000000"/>
                </a:solidFill>
              </a:rPr>
              <a:t>© 2010 Microsoft Corporation. All rights reserved. Microsoft, Windows, Windows Vista and other product names are or may be registered trademarks and/or trademarks in the U.S. and/or other countries.</a:t>
            </a:r>
          </a:p>
          <a:p>
            <a:pPr eaLnBrk="1" hangingPunct="1"/>
            <a:r>
              <a:rPr lang="en-US" sz="500" dirty="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a:solidFill>
                  <a:srgbClr val="000000"/>
                </a:solidFill>
              </a:rPr>
            </a:br>
            <a:r>
              <a:rPr lang="en-US" sz="500" dirty="0">
                <a:solidFill>
                  <a:srgbClr val="000000"/>
                </a:solidFill>
              </a:rPr>
              <a:t>MICROSOFT MAKES NO WARRANTIES, EXPRESS, IMPLIED OR STATUTORY, AS TO THE INFORMATION IN THIS PRESENTATION.</a:t>
            </a:r>
          </a:p>
        </p:txBody>
      </p:sp>
    </p:spTree>
    <p:extLst>
      <p:ext uri="{BB962C8B-B14F-4D97-AF65-F5344CB8AC3E}">
        <p14:creationId xmlns:p14="http://schemas.microsoft.com/office/powerpoint/2010/main" val="39840274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xfrm>
            <a:off x="409575" y="698500"/>
            <a:ext cx="6203950" cy="3490913"/>
          </a:xfrm>
          <a:ln/>
        </p:spPr>
      </p:sp>
      <p:sp>
        <p:nvSpPr>
          <p:cNvPr id="471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471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600">
                <a:solidFill>
                  <a:schemeClr val="tx1"/>
                </a:solidFill>
                <a:latin typeface="Segoe UI" pitchFamily="34" charset="0"/>
                <a:cs typeface="Arial" charset="0"/>
              </a:defRPr>
            </a:lvl1pPr>
            <a:lvl2pPr marL="758255" indent="-291636" eaLnBrk="0" hangingPunct="0">
              <a:defRPr sz="2600">
                <a:solidFill>
                  <a:schemeClr val="tx1"/>
                </a:solidFill>
                <a:latin typeface="Segoe UI" pitchFamily="34" charset="0"/>
                <a:cs typeface="Arial" charset="0"/>
              </a:defRPr>
            </a:lvl2pPr>
            <a:lvl3pPr marL="1166546" indent="-233309" eaLnBrk="0" hangingPunct="0">
              <a:defRPr sz="2600">
                <a:solidFill>
                  <a:schemeClr val="tx1"/>
                </a:solidFill>
                <a:latin typeface="Segoe UI" pitchFamily="34" charset="0"/>
                <a:cs typeface="Arial" charset="0"/>
              </a:defRPr>
            </a:lvl3pPr>
            <a:lvl4pPr marL="1633164" indent="-233309" eaLnBrk="0" hangingPunct="0">
              <a:defRPr sz="2600">
                <a:solidFill>
                  <a:schemeClr val="tx1"/>
                </a:solidFill>
                <a:latin typeface="Segoe UI" pitchFamily="34" charset="0"/>
                <a:cs typeface="Arial" charset="0"/>
              </a:defRPr>
            </a:lvl4pPr>
            <a:lvl5pPr marL="2099782" indent="-233309" eaLnBrk="0" hangingPunct="0">
              <a:defRPr sz="2600">
                <a:solidFill>
                  <a:schemeClr val="tx1"/>
                </a:solidFill>
                <a:latin typeface="Segoe UI" pitchFamily="34" charset="0"/>
                <a:cs typeface="Arial" charset="0"/>
              </a:defRPr>
            </a:lvl5pPr>
            <a:lvl6pPr marL="2566401" indent="-233309" eaLnBrk="0" fontAlgn="base" hangingPunct="0">
              <a:spcBef>
                <a:spcPct val="0"/>
              </a:spcBef>
              <a:spcAft>
                <a:spcPct val="0"/>
              </a:spcAft>
              <a:defRPr sz="2600">
                <a:solidFill>
                  <a:schemeClr val="tx1"/>
                </a:solidFill>
                <a:latin typeface="Segoe UI" pitchFamily="34" charset="0"/>
                <a:cs typeface="Arial" charset="0"/>
              </a:defRPr>
            </a:lvl6pPr>
            <a:lvl7pPr marL="3033019" indent="-233309" eaLnBrk="0" fontAlgn="base" hangingPunct="0">
              <a:spcBef>
                <a:spcPct val="0"/>
              </a:spcBef>
              <a:spcAft>
                <a:spcPct val="0"/>
              </a:spcAft>
              <a:defRPr sz="2600">
                <a:solidFill>
                  <a:schemeClr val="tx1"/>
                </a:solidFill>
                <a:latin typeface="Segoe UI" pitchFamily="34" charset="0"/>
                <a:cs typeface="Arial" charset="0"/>
              </a:defRPr>
            </a:lvl7pPr>
            <a:lvl8pPr marL="3499637" indent="-233309" eaLnBrk="0" fontAlgn="base" hangingPunct="0">
              <a:spcBef>
                <a:spcPct val="0"/>
              </a:spcBef>
              <a:spcAft>
                <a:spcPct val="0"/>
              </a:spcAft>
              <a:defRPr sz="2600">
                <a:solidFill>
                  <a:schemeClr val="tx1"/>
                </a:solidFill>
                <a:latin typeface="Segoe UI" pitchFamily="34" charset="0"/>
                <a:cs typeface="Arial" charset="0"/>
              </a:defRPr>
            </a:lvl8pPr>
            <a:lvl9pPr marL="3966256" indent="-233309" eaLnBrk="0" fontAlgn="base" hangingPunct="0">
              <a:spcBef>
                <a:spcPct val="0"/>
              </a:spcBef>
              <a:spcAft>
                <a:spcPct val="0"/>
              </a:spcAft>
              <a:defRPr sz="2600">
                <a:solidFill>
                  <a:schemeClr val="tx1"/>
                </a:solidFill>
                <a:latin typeface="Segoe UI" pitchFamily="34" charset="0"/>
                <a:cs typeface="Arial" charset="0"/>
              </a:defRPr>
            </a:lvl9pPr>
          </a:lstStyle>
          <a:p>
            <a:pPr eaLnBrk="1" hangingPunct="1"/>
            <a:fld id="{0129D0B3-1FC8-4E2E-B07F-4464AD5386D4}" type="slidenum">
              <a:rPr lang="en-US" sz="1200">
                <a:latin typeface="Arial" charset="0"/>
              </a:rPr>
              <a:pPr eaLnBrk="1" hangingPunct="1"/>
              <a:t>8</a:t>
            </a:fld>
            <a:endParaRPr lang="en-US" sz="1200" dirty="0">
              <a:latin typeface="Arial" charset="0"/>
            </a:endParaRPr>
          </a:p>
        </p:txBody>
      </p:sp>
    </p:spTree>
    <p:extLst>
      <p:ext uri="{BB962C8B-B14F-4D97-AF65-F5344CB8AC3E}">
        <p14:creationId xmlns:p14="http://schemas.microsoft.com/office/powerpoint/2010/main" val="1709578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9</a:t>
            </a:fld>
            <a:endParaRPr lang="en-US" dirty="0"/>
          </a:p>
        </p:txBody>
      </p:sp>
      <p:sp>
        <p:nvSpPr>
          <p:cNvPr id="10" name="Date Placeholder 9"/>
          <p:cNvSpPr>
            <a:spLocks noGrp="1"/>
          </p:cNvSpPr>
          <p:nvPr>
            <p:ph type="dt" idx="13"/>
          </p:nvPr>
        </p:nvSpPr>
        <p:spPr/>
        <p:txBody>
          <a:bodyPr/>
          <a:lstStyle/>
          <a:p>
            <a:fld id="{AFB65307-F325-4886-864A-056DC91B9BDE}" type="datetime8">
              <a:rPr lang="en-US" smtClean="0"/>
              <a:t>6/27/2013 5:38 PM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p>
        </p:txBody>
      </p:sp>
    </p:spTree>
    <p:extLst>
      <p:ext uri="{BB962C8B-B14F-4D97-AF65-F5344CB8AC3E}">
        <p14:creationId xmlns:p14="http://schemas.microsoft.com/office/powerpoint/2010/main" val="18396119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11</a:t>
            </a:fld>
            <a:endParaRPr lang="en-US" dirty="0"/>
          </a:p>
        </p:txBody>
      </p:sp>
      <p:sp>
        <p:nvSpPr>
          <p:cNvPr id="10" name="Date Placeholder 9"/>
          <p:cNvSpPr>
            <a:spLocks noGrp="1"/>
          </p:cNvSpPr>
          <p:nvPr>
            <p:ph type="dt" idx="13"/>
          </p:nvPr>
        </p:nvSpPr>
        <p:spPr/>
        <p:txBody>
          <a:bodyPr/>
          <a:lstStyle/>
          <a:p>
            <a:fld id="{AFB65307-F325-4886-864A-056DC91B9BDE}" type="datetime8">
              <a:rPr lang="en-US" smtClean="0"/>
              <a:t>6/27/2013 5:38 PM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p>
        </p:txBody>
      </p:sp>
    </p:spTree>
    <p:extLst>
      <p:ext uri="{BB962C8B-B14F-4D97-AF65-F5344CB8AC3E}">
        <p14:creationId xmlns:p14="http://schemas.microsoft.com/office/powerpoint/2010/main" val="30113880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TechEd 2013</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t>6/27/2013 5:38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12</a:t>
            </a:fld>
            <a:endParaRPr lang="en-US" dirty="0"/>
          </a:p>
        </p:txBody>
      </p:sp>
    </p:spTree>
    <p:extLst>
      <p:ext uri="{BB962C8B-B14F-4D97-AF65-F5344CB8AC3E}">
        <p14:creationId xmlns:p14="http://schemas.microsoft.com/office/powerpoint/2010/main" val="36105158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TechEd 2013</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t>6/27/2013 5:38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13</a:t>
            </a:fld>
            <a:endParaRPr lang="en-US" dirty="0"/>
          </a:p>
        </p:txBody>
      </p:sp>
    </p:spTree>
    <p:extLst>
      <p:ext uri="{BB962C8B-B14F-4D97-AF65-F5344CB8AC3E}">
        <p14:creationId xmlns:p14="http://schemas.microsoft.com/office/powerpoint/2010/main" val="81848160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0333037" y="482564"/>
            <a:ext cx="1646237" cy="351905"/>
          </a:xfrm>
          <a:prstGeom prst="rect">
            <a:avLst/>
          </a:prstGeom>
        </p:spPr>
      </p:pic>
    </p:spTree>
    <p:extLst>
      <p:ext uri="{BB962C8B-B14F-4D97-AF65-F5344CB8AC3E}">
        <p14:creationId xmlns:p14="http://schemas.microsoft.com/office/powerpoint/2010/main" val="3432282617"/>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pos="288" userDrawn="1">
          <p15:clr>
            <a:srgbClr val="C35EA4"/>
          </p15:clr>
        </p15:guide>
        <p15:guide id="2" pos="7546" userDrawn="1">
          <p15:clr>
            <a:srgbClr val="C35EA4"/>
          </p15:clr>
        </p15:guide>
        <p15:guide id="3" orient="horz" pos="302" userDrawn="1">
          <p15:clr>
            <a:srgbClr val="C35EA4"/>
          </p15:clr>
        </p15:guide>
        <p15:guide id="4" orient="horz" pos="4104" userDrawn="1">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Content Placeholder 6"/>
          <p:cNvSpPr>
            <a:spLocks noGrp="1"/>
          </p:cNvSpPr>
          <p:nvPr>
            <p:ph sz="quarter" idx="10"/>
          </p:nvPr>
        </p:nvSpPr>
        <p:spPr>
          <a:xfrm>
            <a:off x="274638" y="1214438"/>
            <a:ext cx="11887200" cy="54832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98371309"/>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North America ">
    <p:spTree>
      <p:nvGrpSpPr>
        <p:cNvPr id="1" name=""/>
        <p:cNvGrpSpPr/>
        <p:nvPr/>
      </p:nvGrpSpPr>
      <p:grpSpPr>
        <a:xfrm>
          <a:off x="0" y="0"/>
          <a:ext cx="0" cy="0"/>
          <a:chOff x="0" y="0"/>
          <a:chExt cx="0" cy="0"/>
        </a:xfrm>
      </p:grpSpPr>
      <p:sp>
        <p:nvSpPr>
          <p:cNvPr id="100" name="Rectangle 99"/>
          <p:cNvSpPr/>
          <p:nvPr userDrawn="1"/>
        </p:nvSpPr>
        <p:spPr bwMode="auto">
          <a:xfrm>
            <a:off x="274638" y="3943350"/>
            <a:ext cx="9144000" cy="182880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userDrawn="1"/>
        </p:nvSpPr>
        <p:spPr bwMode="auto">
          <a:xfrm>
            <a:off x="6345382" y="3943350"/>
            <a:ext cx="3073256" cy="1828800"/>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Rectangle 2"/>
          <p:cNvSpPr/>
          <p:nvPr userDrawn="1"/>
        </p:nvSpPr>
        <p:spPr bwMode="ltGray">
          <a:xfrm>
            <a:off x="274638" y="2125663"/>
            <a:ext cx="9144000" cy="182880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2" y="2125678"/>
            <a:ext cx="9143936" cy="1828786"/>
          </a:xfrm>
          <a:noFill/>
        </p:spPr>
        <p:txBody>
          <a:bodyPr lIns="146304" tIns="91440" rIns="146304" bIns="91440" anchor="t" anchorCtr="0"/>
          <a:lstStyle>
            <a:lvl1pPr>
              <a:defRPr sz="60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1" y="3955786"/>
            <a:ext cx="6070681" cy="1828007"/>
          </a:xfrm>
          <a:noFill/>
        </p:spPr>
        <p:txBody>
          <a:bodyPr lIns="182880" tIns="146304" rIns="182880" bIns="146304">
            <a:noAutofit/>
          </a:bodyPr>
          <a:lstStyle>
            <a:lvl1pPr marL="0" indent="0">
              <a:spcBef>
                <a:spcPts val="0"/>
              </a:spcBef>
              <a:buNone/>
              <a:defRPr sz="3600" spc="0" baseline="0">
                <a:gradFill>
                  <a:gsLst>
                    <a:gs pos="0">
                      <a:schemeClr val="bg2"/>
                    </a:gs>
                    <a:gs pos="100000">
                      <a:schemeClr val="bg2"/>
                    </a:gs>
                  </a:gsLst>
                  <a:lin ang="5400000" scaled="0"/>
                </a:gradFill>
                <a:latin typeface="+mj-lt"/>
              </a:defRPr>
            </a:lvl1pPr>
          </a:lstStyle>
          <a:p>
            <a:pPr lvl="0"/>
            <a:r>
              <a:rPr lang="en-US" dirty="0" smtClean="0"/>
              <a:t>Speaker Name</a:t>
            </a:r>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8333" y="518288"/>
            <a:ext cx="2620606" cy="915495"/>
          </a:xfrm>
          <a:prstGeom prst="rect">
            <a:avLst/>
          </a:prstGeom>
        </p:spPr>
      </p:pic>
      <p:pic>
        <p:nvPicPr>
          <p:cNvPr id="8" name="Picture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458333" y="6208325"/>
            <a:ext cx="1552931" cy="332660"/>
          </a:xfrm>
          <a:prstGeom prst="rect">
            <a:avLst/>
          </a:prstGeom>
        </p:spPr>
      </p:pic>
      <p:sp>
        <p:nvSpPr>
          <p:cNvPr id="10" name="Text Placeholder 7"/>
          <p:cNvSpPr>
            <a:spLocks noGrp="1"/>
          </p:cNvSpPr>
          <p:nvPr>
            <p:ph type="body" sz="quarter" idx="13" hasCustomPrompt="1"/>
          </p:nvPr>
        </p:nvSpPr>
        <p:spPr>
          <a:xfrm>
            <a:off x="6492620" y="434695"/>
            <a:ext cx="5486400" cy="927838"/>
          </a:xfrm>
        </p:spPr>
        <p:txBody>
          <a:bodyPr tIns="0" rIns="0"/>
          <a:lstStyle>
            <a:lvl1pPr marL="0" indent="0" algn="r">
              <a:buNone/>
              <a:defRPr sz="6000"/>
            </a:lvl1pPr>
          </a:lstStyle>
          <a:p>
            <a:pPr lvl="0"/>
            <a:r>
              <a:rPr lang="en-US" dirty="0" smtClean="0"/>
              <a:t>Session code</a:t>
            </a:r>
            <a:endParaRPr lang="en-US" dirty="0"/>
          </a:p>
        </p:txBody>
      </p:sp>
      <p:grpSp>
        <p:nvGrpSpPr>
          <p:cNvPr id="97" name="Group 96"/>
          <p:cNvGrpSpPr/>
          <p:nvPr userDrawn="1"/>
        </p:nvGrpSpPr>
        <p:grpSpPr>
          <a:xfrm>
            <a:off x="6765997" y="4102100"/>
            <a:ext cx="2232026" cy="1533525"/>
            <a:chOff x="15328900" y="1957388"/>
            <a:chExt cx="2232026" cy="1533525"/>
          </a:xfrm>
        </p:grpSpPr>
        <p:sp>
          <p:nvSpPr>
            <p:cNvPr id="12" name="Freeform 5"/>
            <p:cNvSpPr>
              <a:spLocks/>
            </p:cNvSpPr>
            <p:nvPr userDrawn="1"/>
          </p:nvSpPr>
          <p:spPr bwMode="auto">
            <a:xfrm>
              <a:off x="16663988" y="3295650"/>
              <a:ext cx="85725" cy="39688"/>
            </a:xfrm>
            <a:custGeom>
              <a:avLst/>
              <a:gdLst>
                <a:gd name="T0" fmla="*/ 18 w 31"/>
                <a:gd name="T1" fmla="*/ 3 h 14"/>
                <a:gd name="T2" fmla="*/ 15 w 31"/>
                <a:gd name="T3" fmla="*/ 3 h 14"/>
                <a:gd name="T4" fmla="*/ 7 w 31"/>
                <a:gd name="T5" fmla="*/ 1 h 14"/>
                <a:gd name="T6" fmla="*/ 10 w 31"/>
                <a:gd name="T7" fmla="*/ 8 h 14"/>
                <a:gd name="T8" fmla="*/ 0 w 31"/>
                <a:gd name="T9" fmla="*/ 10 h 14"/>
                <a:gd name="T10" fmla="*/ 7 w 31"/>
                <a:gd name="T11" fmla="*/ 12 h 14"/>
                <a:gd name="T12" fmla="*/ 14 w 31"/>
                <a:gd name="T13" fmla="*/ 12 h 14"/>
                <a:gd name="T14" fmla="*/ 14 w 31"/>
                <a:gd name="T15" fmla="*/ 13 h 14"/>
                <a:gd name="T16" fmla="*/ 21 w 31"/>
                <a:gd name="T17" fmla="*/ 10 h 14"/>
                <a:gd name="T18" fmla="*/ 31 w 31"/>
                <a:gd name="T19" fmla="*/ 8 h 14"/>
                <a:gd name="T20" fmla="*/ 18 w 31"/>
                <a:gd name="T21"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14">
                  <a:moveTo>
                    <a:pt x="18" y="3"/>
                  </a:moveTo>
                  <a:cubicBezTo>
                    <a:pt x="17" y="3"/>
                    <a:pt x="16" y="3"/>
                    <a:pt x="15" y="3"/>
                  </a:cubicBezTo>
                  <a:cubicBezTo>
                    <a:pt x="12" y="2"/>
                    <a:pt x="8" y="0"/>
                    <a:pt x="7" y="1"/>
                  </a:cubicBezTo>
                  <a:cubicBezTo>
                    <a:pt x="5" y="3"/>
                    <a:pt x="10" y="6"/>
                    <a:pt x="10" y="8"/>
                  </a:cubicBezTo>
                  <a:cubicBezTo>
                    <a:pt x="10" y="10"/>
                    <a:pt x="1" y="8"/>
                    <a:pt x="0" y="10"/>
                  </a:cubicBezTo>
                  <a:cubicBezTo>
                    <a:pt x="0" y="11"/>
                    <a:pt x="3" y="13"/>
                    <a:pt x="7" y="12"/>
                  </a:cubicBezTo>
                  <a:cubicBezTo>
                    <a:pt x="10" y="10"/>
                    <a:pt x="12" y="12"/>
                    <a:pt x="14" y="12"/>
                  </a:cubicBezTo>
                  <a:cubicBezTo>
                    <a:pt x="14" y="13"/>
                    <a:pt x="14" y="13"/>
                    <a:pt x="14" y="13"/>
                  </a:cubicBezTo>
                  <a:cubicBezTo>
                    <a:pt x="16" y="14"/>
                    <a:pt x="17" y="12"/>
                    <a:pt x="21" y="10"/>
                  </a:cubicBezTo>
                  <a:cubicBezTo>
                    <a:pt x="25" y="9"/>
                    <a:pt x="31" y="12"/>
                    <a:pt x="31" y="8"/>
                  </a:cubicBezTo>
                  <a:cubicBezTo>
                    <a:pt x="31" y="5"/>
                    <a:pt x="20" y="2"/>
                    <a:pt x="18"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6"/>
            <p:cNvSpPr>
              <a:spLocks/>
            </p:cNvSpPr>
            <p:nvPr userDrawn="1"/>
          </p:nvSpPr>
          <p:spPr bwMode="auto">
            <a:xfrm>
              <a:off x="16481425" y="3373438"/>
              <a:ext cx="144463" cy="117475"/>
            </a:xfrm>
            <a:custGeom>
              <a:avLst/>
              <a:gdLst>
                <a:gd name="T0" fmla="*/ 10 w 52"/>
                <a:gd name="T1" fmla="*/ 3 h 42"/>
                <a:gd name="T2" fmla="*/ 5 w 52"/>
                <a:gd name="T3" fmla="*/ 6 h 42"/>
                <a:gd name="T4" fmla="*/ 3 w 52"/>
                <a:gd name="T5" fmla="*/ 9 h 42"/>
                <a:gd name="T6" fmla="*/ 2 w 52"/>
                <a:gd name="T7" fmla="*/ 10 h 42"/>
                <a:gd name="T8" fmla="*/ 0 w 52"/>
                <a:gd name="T9" fmla="*/ 11 h 42"/>
                <a:gd name="T10" fmla="*/ 1 w 52"/>
                <a:gd name="T11" fmla="*/ 13 h 42"/>
                <a:gd name="T12" fmla="*/ 7 w 52"/>
                <a:gd name="T13" fmla="*/ 19 h 42"/>
                <a:gd name="T14" fmla="*/ 9 w 52"/>
                <a:gd name="T15" fmla="*/ 21 h 42"/>
                <a:gd name="T16" fmla="*/ 8 w 52"/>
                <a:gd name="T17" fmla="*/ 23 h 42"/>
                <a:gd name="T18" fmla="*/ 10 w 52"/>
                <a:gd name="T19" fmla="*/ 27 h 42"/>
                <a:gd name="T20" fmla="*/ 13 w 52"/>
                <a:gd name="T21" fmla="*/ 27 h 42"/>
                <a:gd name="T22" fmla="*/ 15 w 52"/>
                <a:gd name="T23" fmla="*/ 29 h 42"/>
                <a:gd name="T24" fmla="*/ 18 w 52"/>
                <a:gd name="T25" fmla="*/ 32 h 42"/>
                <a:gd name="T26" fmla="*/ 21 w 52"/>
                <a:gd name="T27" fmla="*/ 34 h 42"/>
                <a:gd name="T28" fmla="*/ 23 w 52"/>
                <a:gd name="T29" fmla="*/ 34 h 42"/>
                <a:gd name="T30" fmla="*/ 29 w 52"/>
                <a:gd name="T31" fmla="*/ 37 h 42"/>
                <a:gd name="T32" fmla="*/ 33 w 52"/>
                <a:gd name="T33" fmla="*/ 40 h 42"/>
                <a:gd name="T34" fmla="*/ 37 w 52"/>
                <a:gd name="T35" fmla="*/ 39 h 42"/>
                <a:gd name="T36" fmla="*/ 35 w 52"/>
                <a:gd name="T37" fmla="*/ 36 h 42"/>
                <a:gd name="T38" fmla="*/ 38 w 52"/>
                <a:gd name="T39" fmla="*/ 34 h 42"/>
                <a:gd name="T40" fmla="*/ 44 w 52"/>
                <a:gd name="T41" fmla="*/ 32 h 42"/>
                <a:gd name="T42" fmla="*/ 45 w 52"/>
                <a:gd name="T43" fmla="*/ 35 h 42"/>
                <a:gd name="T44" fmla="*/ 48 w 52"/>
                <a:gd name="T45" fmla="*/ 41 h 42"/>
                <a:gd name="T46" fmla="*/ 52 w 52"/>
                <a:gd name="T47" fmla="*/ 37 h 42"/>
                <a:gd name="T48" fmla="*/ 52 w 52"/>
                <a:gd name="T49" fmla="*/ 36 h 42"/>
                <a:gd name="T50" fmla="*/ 49 w 52"/>
                <a:gd name="T51" fmla="*/ 32 h 42"/>
                <a:gd name="T52" fmla="*/ 42 w 52"/>
                <a:gd name="T53" fmla="*/ 28 h 42"/>
                <a:gd name="T54" fmla="*/ 35 w 52"/>
                <a:gd name="T55" fmla="*/ 31 h 42"/>
                <a:gd name="T56" fmla="*/ 27 w 52"/>
                <a:gd name="T57" fmla="*/ 31 h 42"/>
                <a:gd name="T58" fmla="*/ 24 w 52"/>
                <a:gd name="T59" fmla="*/ 28 h 42"/>
                <a:gd name="T60" fmla="*/ 19 w 52"/>
                <a:gd name="T61" fmla="*/ 22 h 42"/>
                <a:gd name="T62" fmla="*/ 18 w 52"/>
                <a:gd name="T63" fmla="*/ 21 h 42"/>
                <a:gd name="T64" fmla="*/ 20 w 52"/>
                <a:gd name="T65" fmla="*/ 14 h 42"/>
                <a:gd name="T66" fmla="*/ 20 w 52"/>
                <a:gd name="T67" fmla="*/ 6 h 42"/>
                <a:gd name="T68" fmla="*/ 21 w 52"/>
                <a:gd name="T69" fmla="*/ 0 h 42"/>
                <a:gd name="T70" fmla="*/ 21 w 52"/>
                <a:gd name="T71" fmla="*/ 0 h 42"/>
                <a:gd name="T72" fmla="*/ 15 w 52"/>
                <a:gd name="T73" fmla="*/ 2 h 42"/>
                <a:gd name="T74" fmla="*/ 10 w 52"/>
                <a:gd name="T75" fmla="*/ 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2" h="42">
                  <a:moveTo>
                    <a:pt x="10" y="3"/>
                  </a:moveTo>
                  <a:cubicBezTo>
                    <a:pt x="10" y="5"/>
                    <a:pt x="8" y="5"/>
                    <a:pt x="5" y="6"/>
                  </a:cubicBezTo>
                  <a:cubicBezTo>
                    <a:pt x="2" y="6"/>
                    <a:pt x="3" y="8"/>
                    <a:pt x="3" y="9"/>
                  </a:cubicBezTo>
                  <a:cubicBezTo>
                    <a:pt x="3" y="9"/>
                    <a:pt x="2" y="10"/>
                    <a:pt x="2" y="10"/>
                  </a:cubicBezTo>
                  <a:cubicBezTo>
                    <a:pt x="0" y="11"/>
                    <a:pt x="0" y="11"/>
                    <a:pt x="0" y="11"/>
                  </a:cubicBezTo>
                  <a:cubicBezTo>
                    <a:pt x="0" y="11"/>
                    <a:pt x="0" y="12"/>
                    <a:pt x="1" y="13"/>
                  </a:cubicBezTo>
                  <a:cubicBezTo>
                    <a:pt x="2" y="14"/>
                    <a:pt x="5" y="18"/>
                    <a:pt x="7" y="19"/>
                  </a:cubicBezTo>
                  <a:cubicBezTo>
                    <a:pt x="8" y="19"/>
                    <a:pt x="8" y="20"/>
                    <a:pt x="9" y="21"/>
                  </a:cubicBezTo>
                  <a:cubicBezTo>
                    <a:pt x="9" y="22"/>
                    <a:pt x="9" y="22"/>
                    <a:pt x="8" y="23"/>
                  </a:cubicBezTo>
                  <a:cubicBezTo>
                    <a:pt x="7" y="23"/>
                    <a:pt x="7" y="26"/>
                    <a:pt x="10" y="27"/>
                  </a:cubicBezTo>
                  <a:cubicBezTo>
                    <a:pt x="12" y="28"/>
                    <a:pt x="11" y="27"/>
                    <a:pt x="13" y="27"/>
                  </a:cubicBezTo>
                  <a:cubicBezTo>
                    <a:pt x="14" y="27"/>
                    <a:pt x="14" y="29"/>
                    <a:pt x="15" y="29"/>
                  </a:cubicBezTo>
                  <a:cubicBezTo>
                    <a:pt x="16" y="29"/>
                    <a:pt x="19" y="30"/>
                    <a:pt x="18" y="32"/>
                  </a:cubicBezTo>
                  <a:cubicBezTo>
                    <a:pt x="18" y="34"/>
                    <a:pt x="19" y="34"/>
                    <a:pt x="21" y="34"/>
                  </a:cubicBezTo>
                  <a:cubicBezTo>
                    <a:pt x="22" y="34"/>
                    <a:pt x="22" y="34"/>
                    <a:pt x="23" y="34"/>
                  </a:cubicBezTo>
                  <a:cubicBezTo>
                    <a:pt x="25" y="35"/>
                    <a:pt x="28" y="36"/>
                    <a:pt x="29" y="37"/>
                  </a:cubicBezTo>
                  <a:cubicBezTo>
                    <a:pt x="31" y="39"/>
                    <a:pt x="32" y="38"/>
                    <a:pt x="33" y="40"/>
                  </a:cubicBezTo>
                  <a:cubicBezTo>
                    <a:pt x="34" y="42"/>
                    <a:pt x="36" y="40"/>
                    <a:pt x="37" y="39"/>
                  </a:cubicBezTo>
                  <a:cubicBezTo>
                    <a:pt x="37" y="38"/>
                    <a:pt x="36" y="37"/>
                    <a:pt x="35" y="36"/>
                  </a:cubicBezTo>
                  <a:cubicBezTo>
                    <a:pt x="35" y="35"/>
                    <a:pt x="38" y="35"/>
                    <a:pt x="38" y="34"/>
                  </a:cubicBezTo>
                  <a:cubicBezTo>
                    <a:pt x="39" y="32"/>
                    <a:pt x="42" y="31"/>
                    <a:pt x="44" y="32"/>
                  </a:cubicBezTo>
                  <a:cubicBezTo>
                    <a:pt x="45" y="32"/>
                    <a:pt x="47" y="34"/>
                    <a:pt x="45" y="35"/>
                  </a:cubicBezTo>
                  <a:cubicBezTo>
                    <a:pt x="44" y="37"/>
                    <a:pt x="46" y="39"/>
                    <a:pt x="48" y="41"/>
                  </a:cubicBezTo>
                  <a:cubicBezTo>
                    <a:pt x="50" y="39"/>
                    <a:pt x="51" y="38"/>
                    <a:pt x="52" y="37"/>
                  </a:cubicBezTo>
                  <a:cubicBezTo>
                    <a:pt x="52" y="37"/>
                    <a:pt x="52" y="36"/>
                    <a:pt x="52" y="36"/>
                  </a:cubicBezTo>
                  <a:cubicBezTo>
                    <a:pt x="52" y="35"/>
                    <a:pt x="51" y="34"/>
                    <a:pt x="49" y="32"/>
                  </a:cubicBezTo>
                  <a:cubicBezTo>
                    <a:pt x="47" y="29"/>
                    <a:pt x="44" y="29"/>
                    <a:pt x="42" y="28"/>
                  </a:cubicBezTo>
                  <a:cubicBezTo>
                    <a:pt x="40" y="27"/>
                    <a:pt x="37" y="29"/>
                    <a:pt x="35" y="31"/>
                  </a:cubicBezTo>
                  <a:cubicBezTo>
                    <a:pt x="32" y="33"/>
                    <a:pt x="29" y="32"/>
                    <a:pt x="27" y="31"/>
                  </a:cubicBezTo>
                  <a:cubicBezTo>
                    <a:pt x="26" y="30"/>
                    <a:pt x="25" y="29"/>
                    <a:pt x="24" y="28"/>
                  </a:cubicBezTo>
                  <a:cubicBezTo>
                    <a:pt x="22" y="26"/>
                    <a:pt x="20" y="24"/>
                    <a:pt x="19" y="22"/>
                  </a:cubicBezTo>
                  <a:cubicBezTo>
                    <a:pt x="19" y="22"/>
                    <a:pt x="18" y="21"/>
                    <a:pt x="18" y="21"/>
                  </a:cubicBezTo>
                  <a:cubicBezTo>
                    <a:pt x="18" y="19"/>
                    <a:pt x="19" y="17"/>
                    <a:pt x="20" y="14"/>
                  </a:cubicBezTo>
                  <a:cubicBezTo>
                    <a:pt x="20" y="12"/>
                    <a:pt x="19" y="7"/>
                    <a:pt x="20" y="6"/>
                  </a:cubicBezTo>
                  <a:cubicBezTo>
                    <a:pt x="21" y="4"/>
                    <a:pt x="21" y="3"/>
                    <a:pt x="21" y="0"/>
                  </a:cubicBezTo>
                  <a:cubicBezTo>
                    <a:pt x="21" y="0"/>
                    <a:pt x="21" y="0"/>
                    <a:pt x="21" y="0"/>
                  </a:cubicBezTo>
                  <a:cubicBezTo>
                    <a:pt x="19" y="0"/>
                    <a:pt x="16" y="2"/>
                    <a:pt x="15" y="2"/>
                  </a:cubicBezTo>
                  <a:cubicBezTo>
                    <a:pt x="14" y="2"/>
                    <a:pt x="11" y="1"/>
                    <a:pt x="10"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7"/>
            <p:cNvSpPr>
              <a:spLocks/>
            </p:cNvSpPr>
            <p:nvPr userDrawn="1"/>
          </p:nvSpPr>
          <p:spPr bwMode="auto">
            <a:xfrm>
              <a:off x="16519525" y="3246438"/>
              <a:ext cx="150813" cy="55563"/>
            </a:xfrm>
            <a:custGeom>
              <a:avLst/>
              <a:gdLst>
                <a:gd name="T0" fmla="*/ 44 w 54"/>
                <a:gd name="T1" fmla="*/ 13 h 20"/>
                <a:gd name="T2" fmla="*/ 19 w 54"/>
                <a:gd name="T3" fmla="*/ 3 h 20"/>
                <a:gd name="T4" fmla="*/ 1 w 54"/>
                <a:gd name="T5" fmla="*/ 9 h 20"/>
                <a:gd name="T6" fmla="*/ 10 w 54"/>
                <a:gd name="T7" fmla="*/ 5 h 20"/>
                <a:gd name="T8" fmla="*/ 15 w 54"/>
                <a:gd name="T9" fmla="*/ 7 h 20"/>
                <a:gd name="T10" fmla="*/ 23 w 54"/>
                <a:gd name="T11" fmla="*/ 9 h 20"/>
                <a:gd name="T12" fmla="*/ 34 w 54"/>
                <a:gd name="T13" fmla="*/ 15 h 20"/>
                <a:gd name="T14" fmla="*/ 37 w 54"/>
                <a:gd name="T15" fmla="*/ 19 h 20"/>
                <a:gd name="T16" fmla="*/ 53 w 54"/>
                <a:gd name="T17" fmla="*/ 18 h 20"/>
                <a:gd name="T18" fmla="*/ 44 w 54"/>
                <a:gd name="T19" fmla="*/ 1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20">
                  <a:moveTo>
                    <a:pt x="44" y="13"/>
                  </a:moveTo>
                  <a:cubicBezTo>
                    <a:pt x="40" y="13"/>
                    <a:pt x="29" y="5"/>
                    <a:pt x="19" y="3"/>
                  </a:cubicBezTo>
                  <a:cubicBezTo>
                    <a:pt x="9" y="0"/>
                    <a:pt x="0" y="8"/>
                    <a:pt x="1" y="9"/>
                  </a:cubicBezTo>
                  <a:cubicBezTo>
                    <a:pt x="2" y="11"/>
                    <a:pt x="7" y="7"/>
                    <a:pt x="10" y="5"/>
                  </a:cubicBezTo>
                  <a:cubicBezTo>
                    <a:pt x="12" y="3"/>
                    <a:pt x="14" y="6"/>
                    <a:pt x="15" y="7"/>
                  </a:cubicBezTo>
                  <a:cubicBezTo>
                    <a:pt x="15" y="8"/>
                    <a:pt x="18" y="9"/>
                    <a:pt x="23" y="9"/>
                  </a:cubicBezTo>
                  <a:cubicBezTo>
                    <a:pt x="28" y="9"/>
                    <a:pt x="29" y="14"/>
                    <a:pt x="34" y="15"/>
                  </a:cubicBezTo>
                  <a:cubicBezTo>
                    <a:pt x="39" y="16"/>
                    <a:pt x="34" y="18"/>
                    <a:pt x="37" y="19"/>
                  </a:cubicBezTo>
                  <a:cubicBezTo>
                    <a:pt x="39" y="20"/>
                    <a:pt x="52" y="20"/>
                    <a:pt x="53" y="18"/>
                  </a:cubicBezTo>
                  <a:cubicBezTo>
                    <a:pt x="54" y="17"/>
                    <a:pt x="47" y="13"/>
                    <a:pt x="44"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8"/>
            <p:cNvSpPr>
              <a:spLocks/>
            </p:cNvSpPr>
            <p:nvPr userDrawn="1"/>
          </p:nvSpPr>
          <p:spPr bwMode="auto">
            <a:xfrm>
              <a:off x="16605250" y="3317875"/>
              <a:ext cx="33338" cy="17463"/>
            </a:xfrm>
            <a:custGeom>
              <a:avLst/>
              <a:gdLst>
                <a:gd name="T0" fmla="*/ 1 w 12"/>
                <a:gd name="T1" fmla="*/ 2 h 6"/>
                <a:gd name="T2" fmla="*/ 11 w 12"/>
                <a:gd name="T3" fmla="*/ 4 h 6"/>
                <a:gd name="T4" fmla="*/ 1 w 12"/>
                <a:gd name="T5" fmla="*/ 2 h 6"/>
              </a:gdLst>
              <a:ahLst/>
              <a:cxnLst>
                <a:cxn ang="0">
                  <a:pos x="T0" y="T1"/>
                </a:cxn>
                <a:cxn ang="0">
                  <a:pos x="T2" y="T3"/>
                </a:cxn>
                <a:cxn ang="0">
                  <a:pos x="T4" y="T5"/>
                </a:cxn>
              </a:cxnLst>
              <a:rect l="0" t="0" r="r" b="b"/>
              <a:pathLst>
                <a:path w="12" h="6">
                  <a:moveTo>
                    <a:pt x="1" y="2"/>
                  </a:moveTo>
                  <a:cubicBezTo>
                    <a:pt x="2" y="4"/>
                    <a:pt x="11" y="6"/>
                    <a:pt x="11" y="4"/>
                  </a:cubicBezTo>
                  <a:cubicBezTo>
                    <a:pt x="12" y="2"/>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9"/>
            <p:cNvSpPr>
              <a:spLocks/>
            </p:cNvSpPr>
            <p:nvPr userDrawn="1"/>
          </p:nvSpPr>
          <p:spPr bwMode="auto">
            <a:xfrm>
              <a:off x="16764000" y="3317875"/>
              <a:ext cx="33338" cy="17463"/>
            </a:xfrm>
            <a:custGeom>
              <a:avLst/>
              <a:gdLst>
                <a:gd name="T0" fmla="*/ 2 w 12"/>
                <a:gd name="T1" fmla="*/ 3 h 6"/>
                <a:gd name="T2" fmla="*/ 11 w 12"/>
                <a:gd name="T3" fmla="*/ 3 h 6"/>
                <a:gd name="T4" fmla="*/ 2 w 12"/>
                <a:gd name="T5" fmla="*/ 3 h 6"/>
              </a:gdLst>
              <a:ahLst/>
              <a:cxnLst>
                <a:cxn ang="0">
                  <a:pos x="T0" y="T1"/>
                </a:cxn>
                <a:cxn ang="0">
                  <a:pos x="T2" y="T3"/>
                </a:cxn>
                <a:cxn ang="0">
                  <a:pos x="T4" y="T5"/>
                </a:cxn>
              </a:cxnLst>
              <a:rect l="0" t="0" r="r" b="b"/>
              <a:pathLst>
                <a:path w="12" h="6">
                  <a:moveTo>
                    <a:pt x="2" y="3"/>
                  </a:moveTo>
                  <a:cubicBezTo>
                    <a:pt x="4" y="6"/>
                    <a:pt x="10" y="4"/>
                    <a:pt x="11" y="3"/>
                  </a:cubicBezTo>
                  <a:cubicBezTo>
                    <a:pt x="12" y="1"/>
                    <a:pt x="0" y="0"/>
                    <a:pt x="2"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0"/>
            <p:cNvSpPr>
              <a:spLocks/>
            </p:cNvSpPr>
            <p:nvPr userDrawn="1"/>
          </p:nvSpPr>
          <p:spPr bwMode="auto">
            <a:xfrm>
              <a:off x="16692563" y="1957388"/>
              <a:ext cx="868363" cy="652463"/>
            </a:xfrm>
            <a:custGeom>
              <a:avLst/>
              <a:gdLst>
                <a:gd name="T0" fmla="*/ 275 w 313"/>
                <a:gd name="T1" fmla="*/ 28 h 235"/>
                <a:gd name="T2" fmla="*/ 251 w 313"/>
                <a:gd name="T3" fmla="*/ 38 h 235"/>
                <a:gd name="T4" fmla="*/ 250 w 313"/>
                <a:gd name="T5" fmla="*/ 24 h 235"/>
                <a:gd name="T6" fmla="*/ 224 w 313"/>
                <a:gd name="T7" fmla="*/ 22 h 235"/>
                <a:gd name="T8" fmla="*/ 250 w 313"/>
                <a:gd name="T9" fmla="*/ 18 h 235"/>
                <a:gd name="T10" fmla="*/ 247 w 313"/>
                <a:gd name="T11" fmla="*/ 8 h 235"/>
                <a:gd name="T12" fmla="*/ 211 w 313"/>
                <a:gd name="T13" fmla="*/ 1 h 235"/>
                <a:gd name="T14" fmla="*/ 178 w 313"/>
                <a:gd name="T15" fmla="*/ 5 h 235"/>
                <a:gd name="T16" fmla="*/ 152 w 313"/>
                <a:gd name="T17" fmla="*/ 5 h 235"/>
                <a:gd name="T18" fmla="*/ 131 w 313"/>
                <a:gd name="T19" fmla="*/ 15 h 235"/>
                <a:gd name="T20" fmla="*/ 126 w 313"/>
                <a:gd name="T21" fmla="*/ 18 h 235"/>
                <a:gd name="T22" fmla="*/ 112 w 313"/>
                <a:gd name="T23" fmla="*/ 22 h 235"/>
                <a:gd name="T24" fmla="*/ 98 w 313"/>
                <a:gd name="T25" fmla="*/ 27 h 235"/>
                <a:gd name="T26" fmla="*/ 73 w 313"/>
                <a:gd name="T27" fmla="*/ 22 h 235"/>
                <a:gd name="T28" fmla="*/ 60 w 313"/>
                <a:gd name="T29" fmla="*/ 32 h 235"/>
                <a:gd name="T30" fmla="*/ 40 w 313"/>
                <a:gd name="T31" fmla="*/ 45 h 235"/>
                <a:gd name="T32" fmla="*/ 0 w 313"/>
                <a:gd name="T33" fmla="*/ 65 h 235"/>
                <a:gd name="T34" fmla="*/ 25 w 313"/>
                <a:gd name="T35" fmla="*/ 72 h 235"/>
                <a:gd name="T36" fmla="*/ 7 w 313"/>
                <a:gd name="T37" fmla="*/ 79 h 235"/>
                <a:gd name="T38" fmla="*/ 22 w 313"/>
                <a:gd name="T39" fmla="*/ 89 h 235"/>
                <a:gd name="T40" fmla="*/ 43 w 313"/>
                <a:gd name="T41" fmla="*/ 88 h 235"/>
                <a:gd name="T42" fmla="*/ 73 w 313"/>
                <a:gd name="T43" fmla="*/ 96 h 235"/>
                <a:gd name="T44" fmla="*/ 89 w 313"/>
                <a:gd name="T45" fmla="*/ 117 h 235"/>
                <a:gd name="T46" fmla="*/ 91 w 313"/>
                <a:gd name="T47" fmla="*/ 136 h 235"/>
                <a:gd name="T48" fmla="*/ 111 w 313"/>
                <a:gd name="T49" fmla="*/ 142 h 235"/>
                <a:gd name="T50" fmla="*/ 109 w 313"/>
                <a:gd name="T51" fmla="*/ 149 h 235"/>
                <a:gd name="T52" fmla="*/ 106 w 313"/>
                <a:gd name="T53" fmla="*/ 162 h 235"/>
                <a:gd name="T54" fmla="*/ 102 w 313"/>
                <a:gd name="T55" fmla="*/ 178 h 235"/>
                <a:gd name="T56" fmla="*/ 106 w 313"/>
                <a:gd name="T57" fmla="*/ 198 h 235"/>
                <a:gd name="T58" fmla="*/ 116 w 313"/>
                <a:gd name="T59" fmla="*/ 211 h 235"/>
                <a:gd name="T60" fmla="*/ 130 w 313"/>
                <a:gd name="T61" fmla="*/ 227 h 235"/>
                <a:gd name="T62" fmla="*/ 150 w 313"/>
                <a:gd name="T63" fmla="*/ 234 h 235"/>
                <a:gd name="T64" fmla="*/ 156 w 313"/>
                <a:gd name="T65" fmla="*/ 214 h 235"/>
                <a:gd name="T66" fmla="*/ 164 w 313"/>
                <a:gd name="T67" fmla="*/ 204 h 235"/>
                <a:gd name="T68" fmla="*/ 165 w 313"/>
                <a:gd name="T69" fmla="*/ 195 h 235"/>
                <a:gd name="T70" fmla="*/ 174 w 313"/>
                <a:gd name="T71" fmla="*/ 188 h 235"/>
                <a:gd name="T72" fmla="*/ 182 w 313"/>
                <a:gd name="T73" fmla="*/ 186 h 235"/>
                <a:gd name="T74" fmla="*/ 209 w 313"/>
                <a:gd name="T75" fmla="*/ 168 h 235"/>
                <a:gd name="T76" fmla="*/ 226 w 313"/>
                <a:gd name="T77" fmla="*/ 163 h 235"/>
                <a:gd name="T78" fmla="*/ 261 w 313"/>
                <a:gd name="T79" fmla="*/ 148 h 235"/>
                <a:gd name="T80" fmla="*/ 242 w 313"/>
                <a:gd name="T81" fmla="*/ 144 h 235"/>
                <a:gd name="T82" fmla="*/ 262 w 313"/>
                <a:gd name="T83" fmla="*/ 145 h 235"/>
                <a:gd name="T84" fmla="*/ 258 w 313"/>
                <a:gd name="T85" fmla="*/ 128 h 235"/>
                <a:gd name="T86" fmla="*/ 248 w 313"/>
                <a:gd name="T87" fmla="*/ 119 h 235"/>
                <a:gd name="T88" fmla="*/ 270 w 313"/>
                <a:gd name="T89" fmla="*/ 116 h 235"/>
                <a:gd name="T90" fmla="*/ 276 w 313"/>
                <a:gd name="T91" fmla="*/ 105 h 235"/>
                <a:gd name="T92" fmla="*/ 273 w 313"/>
                <a:gd name="T93" fmla="*/ 88 h 235"/>
                <a:gd name="T94" fmla="*/ 267 w 313"/>
                <a:gd name="T95" fmla="*/ 81 h 235"/>
                <a:gd name="T96" fmla="*/ 269 w 313"/>
                <a:gd name="T97" fmla="*/ 74 h 235"/>
                <a:gd name="T98" fmla="*/ 262 w 313"/>
                <a:gd name="T99" fmla="*/ 71 h 235"/>
                <a:gd name="T100" fmla="*/ 283 w 313"/>
                <a:gd name="T101" fmla="*/ 49 h 235"/>
                <a:gd name="T102" fmla="*/ 278 w 313"/>
                <a:gd name="T103" fmla="*/ 43 h 235"/>
                <a:gd name="T104" fmla="*/ 284 w 313"/>
                <a:gd name="T105" fmla="*/ 38 h 235"/>
                <a:gd name="T106" fmla="*/ 313 w 313"/>
                <a:gd name="T107" fmla="*/ 27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13" h="235">
                  <a:moveTo>
                    <a:pt x="295" y="22"/>
                  </a:moveTo>
                  <a:cubicBezTo>
                    <a:pt x="290" y="22"/>
                    <a:pt x="285" y="23"/>
                    <a:pt x="285" y="27"/>
                  </a:cubicBezTo>
                  <a:cubicBezTo>
                    <a:pt x="285" y="31"/>
                    <a:pt x="278" y="26"/>
                    <a:pt x="275" y="28"/>
                  </a:cubicBezTo>
                  <a:cubicBezTo>
                    <a:pt x="272" y="29"/>
                    <a:pt x="273" y="24"/>
                    <a:pt x="270" y="26"/>
                  </a:cubicBezTo>
                  <a:cubicBezTo>
                    <a:pt x="267" y="27"/>
                    <a:pt x="264" y="31"/>
                    <a:pt x="260" y="33"/>
                  </a:cubicBezTo>
                  <a:cubicBezTo>
                    <a:pt x="256" y="34"/>
                    <a:pt x="254" y="38"/>
                    <a:pt x="251" y="38"/>
                  </a:cubicBezTo>
                  <a:cubicBezTo>
                    <a:pt x="249" y="38"/>
                    <a:pt x="256" y="31"/>
                    <a:pt x="260" y="28"/>
                  </a:cubicBezTo>
                  <a:cubicBezTo>
                    <a:pt x="264" y="24"/>
                    <a:pt x="262" y="20"/>
                    <a:pt x="257" y="20"/>
                  </a:cubicBezTo>
                  <a:cubicBezTo>
                    <a:pt x="252" y="21"/>
                    <a:pt x="253" y="24"/>
                    <a:pt x="250" y="24"/>
                  </a:cubicBezTo>
                  <a:cubicBezTo>
                    <a:pt x="247" y="25"/>
                    <a:pt x="234" y="31"/>
                    <a:pt x="234" y="29"/>
                  </a:cubicBezTo>
                  <a:cubicBezTo>
                    <a:pt x="233" y="27"/>
                    <a:pt x="245" y="24"/>
                    <a:pt x="244" y="23"/>
                  </a:cubicBezTo>
                  <a:cubicBezTo>
                    <a:pt x="244" y="21"/>
                    <a:pt x="230" y="21"/>
                    <a:pt x="224" y="22"/>
                  </a:cubicBezTo>
                  <a:cubicBezTo>
                    <a:pt x="217" y="23"/>
                    <a:pt x="206" y="27"/>
                    <a:pt x="206" y="25"/>
                  </a:cubicBezTo>
                  <a:cubicBezTo>
                    <a:pt x="206" y="23"/>
                    <a:pt x="219" y="20"/>
                    <a:pt x="226" y="20"/>
                  </a:cubicBezTo>
                  <a:cubicBezTo>
                    <a:pt x="233" y="19"/>
                    <a:pt x="245" y="20"/>
                    <a:pt x="250" y="18"/>
                  </a:cubicBezTo>
                  <a:cubicBezTo>
                    <a:pt x="255" y="16"/>
                    <a:pt x="263" y="16"/>
                    <a:pt x="264" y="14"/>
                  </a:cubicBezTo>
                  <a:cubicBezTo>
                    <a:pt x="265" y="12"/>
                    <a:pt x="258" y="10"/>
                    <a:pt x="254" y="10"/>
                  </a:cubicBezTo>
                  <a:cubicBezTo>
                    <a:pt x="251" y="10"/>
                    <a:pt x="247" y="10"/>
                    <a:pt x="247" y="8"/>
                  </a:cubicBezTo>
                  <a:cubicBezTo>
                    <a:pt x="248" y="6"/>
                    <a:pt x="242" y="6"/>
                    <a:pt x="241" y="5"/>
                  </a:cubicBezTo>
                  <a:cubicBezTo>
                    <a:pt x="241" y="3"/>
                    <a:pt x="229" y="4"/>
                    <a:pt x="227" y="3"/>
                  </a:cubicBezTo>
                  <a:cubicBezTo>
                    <a:pt x="225" y="1"/>
                    <a:pt x="217" y="0"/>
                    <a:pt x="211" y="1"/>
                  </a:cubicBezTo>
                  <a:cubicBezTo>
                    <a:pt x="205" y="1"/>
                    <a:pt x="193" y="1"/>
                    <a:pt x="190" y="2"/>
                  </a:cubicBezTo>
                  <a:cubicBezTo>
                    <a:pt x="187" y="2"/>
                    <a:pt x="185" y="3"/>
                    <a:pt x="183" y="3"/>
                  </a:cubicBezTo>
                  <a:cubicBezTo>
                    <a:pt x="180" y="3"/>
                    <a:pt x="176" y="4"/>
                    <a:pt x="178" y="5"/>
                  </a:cubicBezTo>
                  <a:cubicBezTo>
                    <a:pt x="181" y="8"/>
                    <a:pt x="174" y="9"/>
                    <a:pt x="174" y="7"/>
                  </a:cubicBezTo>
                  <a:cubicBezTo>
                    <a:pt x="175" y="5"/>
                    <a:pt x="168" y="4"/>
                    <a:pt x="166" y="5"/>
                  </a:cubicBezTo>
                  <a:cubicBezTo>
                    <a:pt x="164" y="7"/>
                    <a:pt x="154" y="4"/>
                    <a:pt x="152" y="5"/>
                  </a:cubicBezTo>
                  <a:cubicBezTo>
                    <a:pt x="151" y="7"/>
                    <a:pt x="139" y="7"/>
                    <a:pt x="135" y="7"/>
                  </a:cubicBezTo>
                  <a:cubicBezTo>
                    <a:pt x="132" y="8"/>
                    <a:pt x="141" y="11"/>
                    <a:pt x="141" y="12"/>
                  </a:cubicBezTo>
                  <a:cubicBezTo>
                    <a:pt x="140" y="14"/>
                    <a:pt x="129" y="12"/>
                    <a:pt x="131" y="15"/>
                  </a:cubicBezTo>
                  <a:cubicBezTo>
                    <a:pt x="134" y="18"/>
                    <a:pt x="141" y="20"/>
                    <a:pt x="144" y="23"/>
                  </a:cubicBezTo>
                  <a:cubicBezTo>
                    <a:pt x="148" y="27"/>
                    <a:pt x="142" y="24"/>
                    <a:pt x="138" y="22"/>
                  </a:cubicBezTo>
                  <a:cubicBezTo>
                    <a:pt x="134" y="19"/>
                    <a:pt x="129" y="20"/>
                    <a:pt x="126" y="18"/>
                  </a:cubicBezTo>
                  <a:cubicBezTo>
                    <a:pt x="124" y="15"/>
                    <a:pt x="115" y="13"/>
                    <a:pt x="113" y="15"/>
                  </a:cubicBezTo>
                  <a:cubicBezTo>
                    <a:pt x="110" y="16"/>
                    <a:pt x="119" y="20"/>
                    <a:pt x="119" y="22"/>
                  </a:cubicBezTo>
                  <a:cubicBezTo>
                    <a:pt x="119" y="24"/>
                    <a:pt x="113" y="21"/>
                    <a:pt x="112" y="22"/>
                  </a:cubicBezTo>
                  <a:cubicBezTo>
                    <a:pt x="111" y="23"/>
                    <a:pt x="105" y="17"/>
                    <a:pt x="102" y="17"/>
                  </a:cubicBezTo>
                  <a:cubicBezTo>
                    <a:pt x="99" y="17"/>
                    <a:pt x="102" y="20"/>
                    <a:pt x="102" y="23"/>
                  </a:cubicBezTo>
                  <a:cubicBezTo>
                    <a:pt x="102" y="27"/>
                    <a:pt x="96" y="29"/>
                    <a:pt x="98" y="27"/>
                  </a:cubicBezTo>
                  <a:cubicBezTo>
                    <a:pt x="99" y="24"/>
                    <a:pt x="98" y="18"/>
                    <a:pt x="95" y="16"/>
                  </a:cubicBezTo>
                  <a:cubicBezTo>
                    <a:pt x="92" y="15"/>
                    <a:pt x="84" y="19"/>
                    <a:pt x="79" y="19"/>
                  </a:cubicBezTo>
                  <a:cubicBezTo>
                    <a:pt x="75" y="19"/>
                    <a:pt x="70" y="20"/>
                    <a:pt x="73" y="22"/>
                  </a:cubicBezTo>
                  <a:cubicBezTo>
                    <a:pt x="77" y="24"/>
                    <a:pt x="73" y="25"/>
                    <a:pt x="70" y="23"/>
                  </a:cubicBezTo>
                  <a:cubicBezTo>
                    <a:pt x="67" y="21"/>
                    <a:pt x="56" y="23"/>
                    <a:pt x="58" y="25"/>
                  </a:cubicBezTo>
                  <a:cubicBezTo>
                    <a:pt x="61" y="26"/>
                    <a:pt x="61" y="31"/>
                    <a:pt x="60" y="32"/>
                  </a:cubicBezTo>
                  <a:cubicBezTo>
                    <a:pt x="59" y="34"/>
                    <a:pt x="54" y="31"/>
                    <a:pt x="50" y="31"/>
                  </a:cubicBezTo>
                  <a:cubicBezTo>
                    <a:pt x="46" y="31"/>
                    <a:pt x="26" y="41"/>
                    <a:pt x="27" y="43"/>
                  </a:cubicBezTo>
                  <a:cubicBezTo>
                    <a:pt x="28" y="46"/>
                    <a:pt x="37" y="44"/>
                    <a:pt x="40" y="45"/>
                  </a:cubicBezTo>
                  <a:cubicBezTo>
                    <a:pt x="42" y="47"/>
                    <a:pt x="39" y="53"/>
                    <a:pt x="35" y="55"/>
                  </a:cubicBezTo>
                  <a:cubicBezTo>
                    <a:pt x="32" y="57"/>
                    <a:pt x="20" y="55"/>
                    <a:pt x="19" y="58"/>
                  </a:cubicBezTo>
                  <a:cubicBezTo>
                    <a:pt x="19" y="60"/>
                    <a:pt x="0" y="61"/>
                    <a:pt x="0" y="65"/>
                  </a:cubicBezTo>
                  <a:cubicBezTo>
                    <a:pt x="0" y="67"/>
                    <a:pt x="1" y="69"/>
                    <a:pt x="3" y="69"/>
                  </a:cubicBezTo>
                  <a:cubicBezTo>
                    <a:pt x="5" y="70"/>
                    <a:pt x="9" y="69"/>
                    <a:pt x="11" y="71"/>
                  </a:cubicBezTo>
                  <a:cubicBezTo>
                    <a:pt x="14" y="74"/>
                    <a:pt x="20" y="74"/>
                    <a:pt x="25" y="72"/>
                  </a:cubicBezTo>
                  <a:cubicBezTo>
                    <a:pt x="30" y="71"/>
                    <a:pt x="33" y="73"/>
                    <a:pt x="33" y="76"/>
                  </a:cubicBezTo>
                  <a:cubicBezTo>
                    <a:pt x="33" y="78"/>
                    <a:pt x="23" y="74"/>
                    <a:pt x="19" y="76"/>
                  </a:cubicBezTo>
                  <a:cubicBezTo>
                    <a:pt x="16" y="78"/>
                    <a:pt x="6" y="77"/>
                    <a:pt x="7" y="79"/>
                  </a:cubicBezTo>
                  <a:cubicBezTo>
                    <a:pt x="7" y="81"/>
                    <a:pt x="12" y="81"/>
                    <a:pt x="16" y="81"/>
                  </a:cubicBezTo>
                  <a:cubicBezTo>
                    <a:pt x="20" y="82"/>
                    <a:pt x="16" y="84"/>
                    <a:pt x="16" y="85"/>
                  </a:cubicBezTo>
                  <a:cubicBezTo>
                    <a:pt x="16" y="87"/>
                    <a:pt x="18" y="87"/>
                    <a:pt x="22" y="89"/>
                  </a:cubicBezTo>
                  <a:cubicBezTo>
                    <a:pt x="26" y="91"/>
                    <a:pt x="33" y="92"/>
                    <a:pt x="31" y="90"/>
                  </a:cubicBezTo>
                  <a:cubicBezTo>
                    <a:pt x="28" y="87"/>
                    <a:pt x="35" y="88"/>
                    <a:pt x="36" y="89"/>
                  </a:cubicBezTo>
                  <a:cubicBezTo>
                    <a:pt x="37" y="90"/>
                    <a:pt x="40" y="87"/>
                    <a:pt x="43" y="88"/>
                  </a:cubicBezTo>
                  <a:cubicBezTo>
                    <a:pt x="45" y="89"/>
                    <a:pt x="46" y="85"/>
                    <a:pt x="49" y="87"/>
                  </a:cubicBezTo>
                  <a:cubicBezTo>
                    <a:pt x="51" y="88"/>
                    <a:pt x="62" y="89"/>
                    <a:pt x="65" y="91"/>
                  </a:cubicBezTo>
                  <a:cubicBezTo>
                    <a:pt x="69" y="93"/>
                    <a:pt x="74" y="93"/>
                    <a:pt x="73" y="96"/>
                  </a:cubicBezTo>
                  <a:cubicBezTo>
                    <a:pt x="73" y="99"/>
                    <a:pt x="76" y="101"/>
                    <a:pt x="81" y="103"/>
                  </a:cubicBezTo>
                  <a:cubicBezTo>
                    <a:pt x="85" y="105"/>
                    <a:pt x="85" y="109"/>
                    <a:pt x="85" y="111"/>
                  </a:cubicBezTo>
                  <a:cubicBezTo>
                    <a:pt x="85" y="114"/>
                    <a:pt x="90" y="116"/>
                    <a:pt x="89" y="117"/>
                  </a:cubicBezTo>
                  <a:cubicBezTo>
                    <a:pt x="88" y="118"/>
                    <a:pt x="89" y="120"/>
                    <a:pt x="91" y="122"/>
                  </a:cubicBezTo>
                  <a:cubicBezTo>
                    <a:pt x="94" y="125"/>
                    <a:pt x="87" y="126"/>
                    <a:pt x="89" y="129"/>
                  </a:cubicBezTo>
                  <a:cubicBezTo>
                    <a:pt x="90" y="131"/>
                    <a:pt x="86" y="135"/>
                    <a:pt x="91" y="136"/>
                  </a:cubicBezTo>
                  <a:cubicBezTo>
                    <a:pt x="96" y="136"/>
                    <a:pt x="95" y="132"/>
                    <a:pt x="99" y="132"/>
                  </a:cubicBezTo>
                  <a:cubicBezTo>
                    <a:pt x="103" y="132"/>
                    <a:pt x="99" y="135"/>
                    <a:pt x="101" y="137"/>
                  </a:cubicBezTo>
                  <a:cubicBezTo>
                    <a:pt x="103" y="139"/>
                    <a:pt x="107" y="139"/>
                    <a:pt x="111" y="142"/>
                  </a:cubicBezTo>
                  <a:cubicBezTo>
                    <a:pt x="114" y="145"/>
                    <a:pt x="112" y="147"/>
                    <a:pt x="108" y="144"/>
                  </a:cubicBezTo>
                  <a:cubicBezTo>
                    <a:pt x="105" y="142"/>
                    <a:pt x="95" y="142"/>
                    <a:pt x="95" y="143"/>
                  </a:cubicBezTo>
                  <a:cubicBezTo>
                    <a:pt x="95" y="144"/>
                    <a:pt x="106" y="150"/>
                    <a:pt x="109" y="149"/>
                  </a:cubicBezTo>
                  <a:cubicBezTo>
                    <a:pt x="111" y="149"/>
                    <a:pt x="115" y="153"/>
                    <a:pt x="113" y="155"/>
                  </a:cubicBezTo>
                  <a:cubicBezTo>
                    <a:pt x="112" y="156"/>
                    <a:pt x="112" y="160"/>
                    <a:pt x="112" y="162"/>
                  </a:cubicBezTo>
                  <a:cubicBezTo>
                    <a:pt x="112" y="164"/>
                    <a:pt x="108" y="162"/>
                    <a:pt x="106" y="162"/>
                  </a:cubicBezTo>
                  <a:cubicBezTo>
                    <a:pt x="103" y="162"/>
                    <a:pt x="102" y="163"/>
                    <a:pt x="102" y="166"/>
                  </a:cubicBezTo>
                  <a:cubicBezTo>
                    <a:pt x="102" y="168"/>
                    <a:pt x="98" y="170"/>
                    <a:pt x="97" y="173"/>
                  </a:cubicBezTo>
                  <a:cubicBezTo>
                    <a:pt x="97" y="177"/>
                    <a:pt x="100" y="176"/>
                    <a:pt x="102" y="178"/>
                  </a:cubicBezTo>
                  <a:cubicBezTo>
                    <a:pt x="104" y="179"/>
                    <a:pt x="99" y="180"/>
                    <a:pt x="98" y="182"/>
                  </a:cubicBezTo>
                  <a:cubicBezTo>
                    <a:pt x="98" y="185"/>
                    <a:pt x="103" y="189"/>
                    <a:pt x="105" y="190"/>
                  </a:cubicBezTo>
                  <a:cubicBezTo>
                    <a:pt x="107" y="191"/>
                    <a:pt x="106" y="196"/>
                    <a:pt x="106" y="198"/>
                  </a:cubicBezTo>
                  <a:cubicBezTo>
                    <a:pt x="107" y="201"/>
                    <a:pt x="110" y="198"/>
                    <a:pt x="109" y="201"/>
                  </a:cubicBezTo>
                  <a:cubicBezTo>
                    <a:pt x="109" y="205"/>
                    <a:pt x="112" y="204"/>
                    <a:pt x="112" y="206"/>
                  </a:cubicBezTo>
                  <a:cubicBezTo>
                    <a:pt x="112" y="208"/>
                    <a:pt x="117" y="208"/>
                    <a:pt x="116" y="211"/>
                  </a:cubicBezTo>
                  <a:cubicBezTo>
                    <a:pt x="115" y="213"/>
                    <a:pt x="117" y="215"/>
                    <a:pt x="118" y="217"/>
                  </a:cubicBezTo>
                  <a:cubicBezTo>
                    <a:pt x="119" y="218"/>
                    <a:pt x="123" y="221"/>
                    <a:pt x="124" y="223"/>
                  </a:cubicBezTo>
                  <a:cubicBezTo>
                    <a:pt x="125" y="225"/>
                    <a:pt x="127" y="228"/>
                    <a:pt x="130" y="227"/>
                  </a:cubicBezTo>
                  <a:cubicBezTo>
                    <a:pt x="133" y="226"/>
                    <a:pt x="133" y="229"/>
                    <a:pt x="135" y="228"/>
                  </a:cubicBezTo>
                  <a:cubicBezTo>
                    <a:pt x="137" y="228"/>
                    <a:pt x="140" y="229"/>
                    <a:pt x="141" y="231"/>
                  </a:cubicBezTo>
                  <a:cubicBezTo>
                    <a:pt x="141" y="233"/>
                    <a:pt x="148" y="234"/>
                    <a:pt x="150" y="234"/>
                  </a:cubicBezTo>
                  <a:cubicBezTo>
                    <a:pt x="152" y="235"/>
                    <a:pt x="152" y="231"/>
                    <a:pt x="154" y="230"/>
                  </a:cubicBezTo>
                  <a:cubicBezTo>
                    <a:pt x="155" y="230"/>
                    <a:pt x="155" y="223"/>
                    <a:pt x="156" y="222"/>
                  </a:cubicBezTo>
                  <a:cubicBezTo>
                    <a:pt x="158" y="222"/>
                    <a:pt x="157" y="215"/>
                    <a:pt x="156" y="214"/>
                  </a:cubicBezTo>
                  <a:cubicBezTo>
                    <a:pt x="154" y="214"/>
                    <a:pt x="155" y="211"/>
                    <a:pt x="158" y="212"/>
                  </a:cubicBezTo>
                  <a:cubicBezTo>
                    <a:pt x="162" y="212"/>
                    <a:pt x="161" y="209"/>
                    <a:pt x="162" y="208"/>
                  </a:cubicBezTo>
                  <a:cubicBezTo>
                    <a:pt x="164" y="208"/>
                    <a:pt x="163" y="205"/>
                    <a:pt x="164" y="204"/>
                  </a:cubicBezTo>
                  <a:cubicBezTo>
                    <a:pt x="166" y="204"/>
                    <a:pt x="165" y="202"/>
                    <a:pt x="164" y="201"/>
                  </a:cubicBezTo>
                  <a:cubicBezTo>
                    <a:pt x="164" y="200"/>
                    <a:pt x="165" y="199"/>
                    <a:pt x="166" y="198"/>
                  </a:cubicBezTo>
                  <a:cubicBezTo>
                    <a:pt x="168" y="198"/>
                    <a:pt x="168" y="195"/>
                    <a:pt x="165" y="195"/>
                  </a:cubicBezTo>
                  <a:cubicBezTo>
                    <a:pt x="163" y="194"/>
                    <a:pt x="164" y="191"/>
                    <a:pt x="166" y="193"/>
                  </a:cubicBezTo>
                  <a:cubicBezTo>
                    <a:pt x="169" y="194"/>
                    <a:pt x="170" y="193"/>
                    <a:pt x="169" y="191"/>
                  </a:cubicBezTo>
                  <a:cubicBezTo>
                    <a:pt x="168" y="189"/>
                    <a:pt x="171" y="189"/>
                    <a:pt x="174" y="188"/>
                  </a:cubicBezTo>
                  <a:cubicBezTo>
                    <a:pt x="177" y="188"/>
                    <a:pt x="179" y="186"/>
                    <a:pt x="178" y="184"/>
                  </a:cubicBezTo>
                  <a:cubicBezTo>
                    <a:pt x="177" y="181"/>
                    <a:pt x="182" y="182"/>
                    <a:pt x="181" y="184"/>
                  </a:cubicBezTo>
                  <a:cubicBezTo>
                    <a:pt x="180" y="186"/>
                    <a:pt x="180" y="188"/>
                    <a:pt x="182" y="186"/>
                  </a:cubicBezTo>
                  <a:cubicBezTo>
                    <a:pt x="183" y="185"/>
                    <a:pt x="186" y="186"/>
                    <a:pt x="191" y="184"/>
                  </a:cubicBezTo>
                  <a:cubicBezTo>
                    <a:pt x="196" y="183"/>
                    <a:pt x="201" y="179"/>
                    <a:pt x="203" y="175"/>
                  </a:cubicBezTo>
                  <a:cubicBezTo>
                    <a:pt x="204" y="171"/>
                    <a:pt x="210" y="171"/>
                    <a:pt x="209" y="168"/>
                  </a:cubicBezTo>
                  <a:cubicBezTo>
                    <a:pt x="208" y="166"/>
                    <a:pt x="210" y="164"/>
                    <a:pt x="214" y="166"/>
                  </a:cubicBezTo>
                  <a:cubicBezTo>
                    <a:pt x="218" y="168"/>
                    <a:pt x="215" y="165"/>
                    <a:pt x="219" y="165"/>
                  </a:cubicBezTo>
                  <a:cubicBezTo>
                    <a:pt x="223" y="165"/>
                    <a:pt x="222" y="164"/>
                    <a:pt x="226" y="163"/>
                  </a:cubicBezTo>
                  <a:cubicBezTo>
                    <a:pt x="230" y="163"/>
                    <a:pt x="241" y="161"/>
                    <a:pt x="245" y="158"/>
                  </a:cubicBezTo>
                  <a:cubicBezTo>
                    <a:pt x="248" y="155"/>
                    <a:pt x="256" y="153"/>
                    <a:pt x="259" y="151"/>
                  </a:cubicBezTo>
                  <a:cubicBezTo>
                    <a:pt x="262" y="149"/>
                    <a:pt x="263" y="147"/>
                    <a:pt x="261" y="148"/>
                  </a:cubicBezTo>
                  <a:cubicBezTo>
                    <a:pt x="259" y="149"/>
                    <a:pt x="255" y="149"/>
                    <a:pt x="252" y="149"/>
                  </a:cubicBezTo>
                  <a:cubicBezTo>
                    <a:pt x="249" y="148"/>
                    <a:pt x="244" y="145"/>
                    <a:pt x="241" y="147"/>
                  </a:cubicBezTo>
                  <a:cubicBezTo>
                    <a:pt x="237" y="149"/>
                    <a:pt x="239" y="144"/>
                    <a:pt x="242" y="144"/>
                  </a:cubicBezTo>
                  <a:cubicBezTo>
                    <a:pt x="245" y="144"/>
                    <a:pt x="244" y="142"/>
                    <a:pt x="243" y="139"/>
                  </a:cubicBezTo>
                  <a:cubicBezTo>
                    <a:pt x="242" y="136"/>
                    <a:pt x="248" y="138"/>
                    <a:pt x="250" y="142"/>
                  </a:cubicBezTo>
                  <a:cubicBezTo>
                    <a:pt x="253" y="145"/>
                    <a:pt x="257" y="147"/>
                    <a:pt x="262" y="145"/>
                  </a:cubicBezTo>
                  <a:cubicBezTo>
                    <a:pt x="266" y="144"/>
                    <a:pt x="262" y="141"/>
                    <a:pt x="263" y="139"/>
                  </a:cubicBezTo>
                  <a:cubicBezTo>
                    <a:pt x="265" y="136"/>
                    <a:pt x="251" y="129"/>
                    <a:pt x="250" y="127"/>
                  </a:cubicBezTo>
                  <a:cubicBezTo>
                    <a:pt x="249" y="124"/>
                    <a:pt x="254" y="126"/>
                    <a:pt x="258" y="128"/>
                  </a:cubicBezTo>
                  <a:cubicBezTo>
                    <a:pt x="262" y="129"/>
                    <a:pt x="262" y="125"/>
                    <a:pt x="262" y="122"/>
                  </a:cubicBezTo>
                  <a:cubicBezTo>
                    <a:pt x="262" y="120"/>
                    <a:pt x="254" y="120"/>
                    <a:pt x="250" y="122"/>
                  </a:cubicBezTo>
                  <a:cubicBezTo>
                    <a:pt x="246" y="124"/>
                    <a:pt x="243" y="120"/>
                    <a:pt x="248" y="119"/>
                  </a:cubicBezTo>
                  <a:cubicBezTo>
                    <a:pt x="253" y="118"/>
                    <a:pt x="248" y="116"/>
                    <a:pt x="250" y="115"/>
                  </a:cubicBezTo>
                  <a:cubicBezTo>
                    <a:pt x="251" y="113"/>
                    <a:pt x="258" y="119"/>
                    <a:pt x="261" y="118"/>
                  </a:cubicBezTo>
                  <a:cubicBezTo>
                    <a:pt x="265" y="117"/>
                    <a:pt x="267" y="118"/>
                    <a:pt x="270" y="116"/>
                  </a:cubicBezTo>
                  <a:cubicBezTo>
                    <a:pt x="273" y="114"/>
                    <a:pt x="265" y="112"/>
                    <a:pt x="263" y="110"/>
                  </a:cubicBezTo>
                  <a:cubicBezTo>
                    <a:pt x="261" y="108"/>
                    <a:pt x="271" y="108"/>
                    <a:pt x="274" y="108"/>
                  </a:cubicBezTo>
                  <a:cubicBezTo>
                    <a:pt x="277" y="109"/>
                    <a:pt x="278" y="104"/>
                    <a:pt x="276" y="105"/>
                  </a:cubicBezTo>
                  <a:cubicBezTo>
                    <a:pt x="273" y="106"/>
                    <a:pt x="265" y="102"/>
                    <a:pt x="267" y="99"/>
                  </a:cubicBezTo>
                  <a:cubicBezTo>
                    <a:pt x="268" y="97"/>
                    <a:pt x="272" y="100"/>
                    <a:pt x="275" y="98"/>
                  </a:cubicBezTo>
                  <a:cubicBezTo>
                    <a:pt x="279" y="96"/>
                    <a:pt x="276" y="88"/>
                    <a:pt x="273" y="88"/>
                  </a:cubicBezTo>
                  <a:cubicBezTo>
                    <a:pt x="270" y="88"/>
                    <a:pt x="264" y="87"/>
                    <a:pt x="264" y="86"/>
                  </a:cubicBezTo>
                  <a:cubicBezTo>
                    <a:pt x="264" y="85"/>
                    <a:pt x="259" y="84"/>
                    <a:pt x="260" y="82"/>
                  </a:cubicBezTo>
                  <a:cubicBezTo>
                    <a:pt x="262" y="81"/>
                    <a:pt x="264" y="84"/>
                    <a:pt x="267" y="81"/>
                  </a:cubicBezTo>
                  <a:cubicBezTo>
                    <a:pt x="271" y="79"/>
                    <a:pt x="278" y="82"/>
                    <a:pt x="281" y="81"/>
                  </a:cubicBezTo>
                  <a:cubicBezTo>
                    <a:pt x="284" y="81"/>
                    <a:pt x="280" y="75"/>
                    <a:pt x="278" y="76"/>
                  </a:cubicBezTo>
                  <a:cubicBezTo>
                    <a:pt x="276" y="77"/>
                    <a:pt x="270" y="77"/>
                    <a:pt x="269" y="74"/>
                  </a:cubicBezTo>
                  <a:cubicBezTo>
                    <a:pt x="269" y="71"/>
                    <a:pt x="275" y="74"/>
                    <a:pt x="276" y="72"/>
                  </a:cubicBezTo>
                  <a:cubicBezTo>
                    <a:pt x="277" y="71"/>
                    <a:pt x="268" y="67"/>
                    <a:pt x="266" y="70"/>
                  </a:cubicBezTo>
                  <a:cubicBezTo>
                    <a:pt x="265" y="73"/>
                    <a:pt x="259" y="72"/>
                    <a:pt x="262" y="71"/>
                  </a:cubicBezTo>
                  <a:cubicBezTo>
                    <a:pt x="265" y="69"/>
                    <a:pt x="265" y="64"/>
                    <a:pt x="265" y="61"/>
                  </a:cubicBezTo>
                  <a:cubicBezTo>
                    <a:pt x="265" y="58"/>
                    <a:pt x="275" y="58"/>
                    <a:pt x="274" y="54"/>
                  </a:cubicBezTo>
                  <a:cubicBezTo>
                    <a:pt x="273" y="50"/>
                    <a:pt x="279" y="49"/>
                    <a:pt x="283" y="49"/>
                  </a:cubicBezTo>
                  <a:cubicBezTo>
                    <a:pt x="286" y="49"/>
                    <a:pt x="283" y="44"/>
                    <a:pt x="279" y="45"/>
                  </a:cubicBezTo>
                  <a:cubicBezTo>
                    <a:pt x="276" y="45"/>
                    <a:pt x="272" y="49"/>
                    <a:pt x="271" y="48"/>
                  </a:cubicBezTo>
                  <a:cubicBezTo>
                    <a:pt x="269" y="46"/>
                    <a:pt x="275" y="43"/>
                    <a:pt x="278" y="43"/>
                  </a:cubicBezTo>
                  <a:cubicBezTo>
                    <a:pt x="281" y="43"/>
                    <a:pt x="288" y="43"/>
                    <a:pt x="291" y="41"/>
                  </a:cubicBezTo>
                  <a:cubicBezTo>
                    <a:pt x="293" y="40"/>
                    <a:pt x="286" y="39"/>
                    <a:pt x="281" y="39"/>
                  </a:cubicBezTo>
                  <a:cubicBezTo>
                    <a:pt x="276" y="40"/>
                    <a:pt x="276" y="38"/>
                    <a:pt x="284" y="38"/>
                  </a:cubicBezTo>
                  <a:cubicBezTo>
                    <a:pt x="291" y="37"/>
                    <a:pt x="290" y="36"/>
                    <a:pt x="295" y="35"/>
                  </a:cubicBezTo>
                  <a:cubicBezTo>
                    <a:pt x="300" y="35"/>
                    <a:pt x="298" y="33"/>
                    <a:pt x="301" y="32"/>
                  </a:cubicBezTo>
                  <a:cubicBezTo>
                    <a:pt x="305" y="32"/>
                    <a:pt x="313" y="29"/>
                    <a:pt x="313" y="27"/>
                  </a:cubicBezTo>
                  <a:cubicBezTo>
                    <a:pt x="313" y="25"/>
                    <a:pt x="301" y="22"/>
                    <a:pt x="295" y="2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1"/>
            <p:cNvSpPr>
              <a:spLocks/>
            </p:cNvSpPr>
            <p:nvPr userDrawn="1"/>
          </p:nvSpPr>
          <p:spPr bwMode="auto">
            <a:xfrm>
              <a:off x="16941800" y="2363788"/>
              <a:ext cx="47625" cy="33338"/>
            </a:xfrm>
            <a:custGeom>
              <a:avLst/>
              <a:gdLst>
                <a:gd name="T0" fmla="*/ 17 w 17"/>
                <a:gd name="T1" fmla="*/ 8 h 12"/>
                <a:gd name="T2" fmla="*/ 13 w 17"/>
                <a:gd name="T3" fmla="*/ 4 h 12"/>
                <a:gd name="T4" fmla="*/ 3 w 17"/>
                <a:gd name="T5" fmla="*/ 2 h 12"/>
                <a:gd name="T6" fmla="*/ 2 w 17"/>
                <a:gd name="T7" fmla="*/ 7 h 12"/>
                <a:gd name="T8" fmla="*/ 8 w 17"/>
                <a:gd name="T9" fmla="*/ 10 h 12"/>
                <a:gd name="T10" fmla="*/ 17 w 17"/>
                <a:gd name="T11" fmla="*/ 8 h 12"/>
              </a:gdLst>
              <a:ahLst/>
              <a:cxnLst>
                <a:cxn ang="0">
                  <a:pos x="T0" y="T1"/>
                </a:cxn>
                <a:cxn ang="0">
                  <a:pos x="T2" y="T3"/>
                </a:cxn>
                <a:cxn ang="0">
                  <a:pos x="T4" y="T5"/>
                </a:cxn>
                <a:cxn ang="0">
                  <a:pos x="T6" y="T7"/>
                </a:cxn>
                <a:cxn ang="0">
                  <a:pos x="T8" y="T9"/>
                </a:cxn>
                <a:cxn ang="0">
                  <a:pos x="T10" y="T11"/>
                </a:cxn>
              </a:cxnLst>
              <a:rect l="0" t="0" r="r" b="b"/>
              <a:pathLst>
                <a:path w="17" h="12">
                  <a:moveTo>
                    <a:pt x="17" y="8"/>
                  </a:moveTo>
                  <a:cubicBezTo>
                    <a:pt x="17" y="5"/>
                    <a:pt x="14" y="7"/>
                    <a:pt x="13" y="4"/>
                  </a:cubicBezTo>
                  <a:cubicBezTo>
                    <a:pt x="11" y="1"/>
                    <a:pt x="4" y="0"/>
                    <a:pt x="3" y="2"/>
                  </a:cubicBezTo>
                  <a:cubicBezTo>
                    <a:pt x="3" y="3"/>
                    <a:pt x="0" y="5"/>
                    <a:pt x="2" y="7"/>
                  </a:cubicBezTo>
                  <a:cubicBezTo>
                    <a:pt x="4" y="9"/>
                    <a:pt x="5" y="8"/>
                    <a:pt x="8" y="10"/>
                  </a:cubicBezTo>
                  <a:cubicBezTo>
                    <a:pt x="10" y="12"/>
                    <a:pt x="17" y="10"/>
                    <a:pt x="17" y="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2"/>
            <p:cNvSpPr>
              <a:spLocks/>
            </p:cNvSpPr>
            <p:nvPr userDrawn="1"/>
          </p:nvSpPr>
          <p:spPr bwMode="auto">
            <a:xfrm>
              <a:off x="15928975" y="2246313"/>
              <a:ext cx="157163" cy="100013"/>
            </a:xfrm>
            <a:custGeom>
              <a:avLst/>
              <a:gdLst>
                <a:gd name="T0" fmla="*/ 9 w 57"/>
                <a:gd name="T1" fmla="*/ 28 h 36"/>
                <a:gd name="T2" fmla="*/ 16 w 57"/>
                <a:gd name="T3" fmla="*/ 36 h 36"/>
                <a:gd name="T4" fmla="*/ 20 w 57"/>
                <a:gd name="T5" fmla="*/ 34 h 36"/>
                <a:gd name="T6" fmla="*/ 25 w 57"/>
                <a:gd name="T7" fmla="*/ 33 h 36"/>
                <a:gd name="T8" fmla="*/ 30 w 57"/>
                <a:gd name="T9" fmla="*/ 29 h 36"/>
                <a:gd name="T10" fmla="*/ 34 w 57"/>
                <a:gd name="T11" fmla="*/ 24 h 36"/>
                <a:gd name="T12" fmla="*/ 39 w 57"/>
                <a:gd name="T13" fmla="*/ 19 h 36"/>
                <a:gd name="T14" fmla="*/ 55 w 57"/>
                <a:gd name="T15" fmla="*/ 12 h 36"/>
                <a:gd name="T16" fmla="*/ 49 w 57"/>
                <a:gd name="T17" fmla="*/ 7 h 36"/>
                <a:gd name="T18" fmla="*/ 38 w 57"/>
                <a:gd name="T19" fmla="*/ 5 h 36"/>
                <a:gd name="T20" fmla="*/ 35 w 57"/>
                <a:gd name="T21" fmla="*/ 4 h 36"/>
                <a:gd name="T22" fmla="*/ 25 w 57"/>
                <a:gd name="T23" fmla="*/ 1 h 36"/>
                <a:gd name="T24" fmla="*/ 9 w 57"/>
                <a:gd name="T25" fmla="*/ 4 h 36"/>
                <a:gd name="T26" fmla="*/ 11 w 57"/>
                <a:gd name="T27" fmla="*/ 9 h 36"/>
                <a:gd name="T28" fmla="*/ 7 w 57"/>
                <a:gd name="T29" fmla="*/ 16 h 36"/>
                <a:gd name="T30" fmla="*/ 3 w 57"/>
                <a:gd name="T31" fmla="*/ 24 h 36"/>
                <a:gd name="T32" fmla="*/ 9 w 57"/>
                <a:gd name="T33" fmla="*/ 2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7" h="36">
                  <a:moveTo>
                    <a:pt x="9" y="28"/>
                  </a:moveTo>
                  <a:cubicBezTo>
                    <a:pt x="13" y="29"/>
                    <a:pt x="14" y="36"/>
                    <a:pt x="16" y="36"/>
                  </a:cubicBezTo>
                  <a:cubicBezTo>
                    <a:pt x="18" y="36"/>
                    <a:pt x="17" y="34"/>
                    <a:pt x="20" y="34"/>
                  </a:cubicBezTo>
                  <a:cubicBezTo>
                    <a:pt x="23" y="34"/>
                    <a:pt x="22" y="33"/>
                    <a:pt x="25" y="33"/>
                  </a:cubicBezTo>
                  <a:cubicBezTo>
                    <a:pt x="27" y="33"/>
                    <a:pt x="30" y="32"/>
                    <a:pt x="30" y="29"/>
                  </a:cubicBezTo>
                  <a:cubicBezTo>
                    <a:pt x="30" y="26"/>
                    <a:pt x="32" y="25"/>
                    <a:pt x="34" y="24"/>
                  </a:cubicBezTo>
                  <a:cubicBezTo>
                    <a:pt x="37" y="23"/>
                    <a:pt x="35" y="20"/>
                    <a:pt x="39" y="19"/>
                  </a:cubicBezTo>
                  <a:cubicBezTo>
                    <a:pt x="42" y="18"/>
                    <a:pt x="53" y="14"/>
                    <a:pt x="55" y="12"/>
                  </a:cubicBezTo>
                  <a:cubicBezTo>
                    <a:pt x="57" y="11"/>
                    <a:pt x="53" y="9"/>
                    <a:pt x="49" y="7"/>
                  </a:cubicBezTo>
                  <a:cubicBezTo>
                    <a:pt x="44" y="4"/>
                    <a:pt x="41" y="3"/>
                    <a:pt x="38" y="5"/>
                  </a:cubicBezTo>
                  <a:cubicBezTo>
                    <a:pt x="35" y="7"/>
                    <a:pt x="37" y="3"/>
                    <a:pt x="35" y="4"/>
                  </a:cubicBezTo>
                  <a:cubicBezTo>
                    <a:pt x="32" y="5"/>
                    <a:pt x="26" y="2"/>
                    <a:pt x="25" y="1"/>
                  </a:cubicBezTo>
                  <a:cubicBezTo>
                    <a:pt x="24" y="0"/>
                    <a:pt x="12" y="4"/>
                    <a:pt x="9" y="4"/>
                  </a:cubicBezTo>
                  <a:cubicBezTo>
                    <a:pt x="6" y="4"/>
                    <a:pt x="9" y="7"/>
                    <a:pt x="11" y="9"/>
                  </a:cubicBezTo>
                  <a:cubicBezTo>
                    <a:pt x="13" y="10"/>
                    <a:pt x="6" y="15"/>
                    <a:pt x="7" y="16"/>
                  </a:cubicBezTo>
                  <a:cubicBezTo>
                    <a:pt x="9" y="17"/>
                    <a:pt x="6" y="20"/>
                    <a:pt x="3" y="24"/>
                  </a:cubicBezTo>
                  <a:cubicBezTo>
                    <a:pt x="0" y="28"/>
                    <a:pt x="5" y="27"/>
                    <a:pt x="9"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3"/>
            <p:cNvSpPr>
              <a:spLocks/>
            </p:cNvSpPr>
            <p:nvPr userDrawn="1"/>
          </p:nvSpPr>
          <p:spPr bwMode="auto">
            <a:xfrm>
              <a:off x="16025813" y="2268538"/>
              <a:ext cx="263525" cy="141288"/>
            </a:xfrm>
            <a:custGeom>
              <a:avLst/>
              <a:gdLst>
                <a:gd name="T0" fmla="*/ 87 w 95"/>
                <a:gd name="T1" fmla="*/ 39 h 51"/>
                <a:gd name="T2" fmla="*/ 95 w 95"/>
                <a:gd name="T3" fmla="*/ 39 h 51"/>
                <a:gd name="T4" fmla="*/ 86 w 95"/>
                <a:gd name="T5" fmla="*/ 32 h 51"/>
                <a:gd name="T6" fmla="*/ 78 w 95"/>
                <a:gd name="T7" fmla="*/ 28 h 51"/>
                <a:gd name="T8" fmla="*/ 75 w 95"/>
                <a:gd name="T9" fmla="*/ 21 h 51"/>
                <a:gd name="T10" fmla="*/ 73 w 95"/>
                <a:gd name="T11" fmla="*/ 9 h 51"/>
                <a:gd name="T12" fmla="*/ 74 w 95"/>
                <a:gd name="T13" fmla="*/ 2 h 51"/>
                <a:gd name="T14" fmla="*/ 64 w 95"/>
                <a:gd name="T15" fmla="*/ 4 h 51"/>
                <a:gd name="T16" fmla="*/ 70 w 95"/>
                <a:gd name="T17" fmla="*/ 9 h 51"/>
                <a:gd name="T18" fmla="*/ 63 w 95"/>
                <a:gd name="T19" fmla="*/ 7 h 51"/>
                <a:gd name="T20" fmla="*/ 58 w 95"/>
                <a:gd name="T21" fmla="*/ 7 h 51"/>
                <a:gd name="T22" fmla="*/ 61 w 95"/>
                <a:gd name="T23" fmla="*/ 19 h 51"/>
                <a:gd name="T24" fmla="*/ 58 w 95"/>
                <a:gd name="T25" fmla="*/ 22 h 51"/>
                <a:gd name="T26" fmla="*/ 54 w 95"/>
                <a:gd name="T27" fmla="*/ 13 h 51"/>
                <a:gd name="T28" fmla="*/ 45 w 95"/>
                <a:gd name="T29" fmla="*/ 9 h 51"/>
                <a:gd name="T30" fmla="*/ 49 w 95"/>
                <a:gd name="T31" fmla="*/ 14 h 51"/>
                <a:gd name="T32" fmla="*/ 43 w 95"/>
                <a:gd name="T33" fmla="*/ 14 h 51"/>
                <a:gd name="T34" fmla="*/ 41 w 95"/>
                <a:gd name="T35" fmla="*/ 13 h 51"/>
                <a:gd name="T36" fmla="*/ 33 w 95"/>
                <a:gd name="T37" fmla="*/ 9 h 51"/>
                <a:gd name="T38" fmla="*/ 30 w 95"/>
                <a:gd name="T39" fmla="*/ 14 h 51"/>
                <a:gd name="T40" fmla="*/ 26 w 95"/>
                <a:gd name="T41" fmla="*/ 12 h 51"/>
                <a:gd name="T42" fmla="*/ 27 w 95"/>
                <a:gd name="T43" fmla="*/ 6 h 51"/>
                <a:gd name="T44" fmla="*/ 14 w 95"/>
                <a:gd name="T45" fmla="*/ 9 h 51"/>
                <a:gd name="T46" fmla="*/ 4 w 95"/>
                <a:gd name="T47" fmla="*/ 15 h 51"/>
                <a:gd name="T48" fmla="*/ 3 w 95"/>
                <a:gd name="T49" fmla="*/ 18 h 51"/>
                <a:gd name="T50" fmla="*/ 5 w 95"/>
                <a:gd name="T51" fmla="*/ 23 h 51"/>
                <a:gd name="T52" fmla="*/ 7 w 95"/>
                <a:gd name="T53" fmla="*/ 25 h 51"/>
                <a:gd name="T54" fmla="*/ 19 w 95"/>
                <a:gd name="T55" fmla="*/ 23 h 51"/>
                <a:gd name="T56" fmla="*/ 6 w 95"/>
                <a:gd name="T57" fmla="*/ 29 h 51"/>
                <a:gd name="T58" fmla="*/ 21 w 95"/>
                <a:gd name="T59" fmla="*/ 32 h 51"/>
                <a:gd name="T60" fmla="*/ 38 w 95"/>
                <a:gd name="T61" fmla="*/ 34 h 51"/>
                <a:gd name="T62" fmla="*/ 25 w 95"/>
                <a:gd name="T63" fmla="*/ 35 h 51"/>
                <a:gd name="T64" fmla="*/ 10 w 95"/>
                <a:gd name="T65" fmla="*/ 39 h 51"/>
                <a:gd name="T66" fmla="*/ 17 w 95"/>
                <a:gd name="T67" fmla="*/ 43 h 51"/>
                <a:gd name="T68" fmla="*/ 29 w 95"/>
                <a:gd name="T69" fmla="*/ 46 h 51"/>
                <a:gd name="T70" fmla="*/ 40 w 95"/>
                <a:gd name="T71" fmla="*/ 51 h 51"/>
                <a:gd name="T72" fmla="*/ 56 w 95"/>
                <a:gd name="T73" fmla="*/ 48 h 51"/>
                <a:gd name="T74" fmla="*/ 63 w 95"/>
                <a:gd name="T75" fmla="*/ 44 h 51"/>
                <a:gd name="T76" fmla="*/ 67 w 95"/>
                <a:gd name="T77" fmla="*/ 45 h 51"/>
                <a:gd name="T78" fmla="*/ 74 w 95"/>
                <a:gd name="T79" fmla="*/ 47 h 51"/>
                <a:gd name="T80" fmla="*/ 90 w 95"/>
                <a:gd name="T81" fmla="*/ 47 h 51"/>
                <a:gd name="T82" fmla="*/ 86 w 95"/>
                <a:gd name="T83" fmla="*/ 43 h 51"/>
                <a:gd name="T84" fmla="*/ 82 w 95"/>
                <a:gd name="T85" fmla="*/ 42 h 51"/>
                <a:gd name="T86" fmla="*/ 87 w 95"/>
                <a:gd name="T87" fmla="*/ 3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5" h="51">
                  <a:moveTo>
                    <a:pt x="87" y="39"/>
                  </a:moveTo>
                  <a:cubicBezTo>
                    <a:pt x="89" y="37"/>
                    <a:pt x="95" y="42"/>
                    <a:pt x="95" y="39"/>
                  </a:cubicBezTo>
                  <a:cubicBezTo>
                    <a:pt x="95" y="35"/>
                    <a:pt x="88" y="34"/>
                    <a:pt x="86" y="32"/>
                  </a:cubicBezTo>
                  <a:cubicBezTo>
                    <a:pt x="83" y="30"/>
                    <a:pt x="82" y="31"/>
                    <a:pt x="78" y="28"/>
                  </a:cubicBezTo>
                  <a:cubicBezTo>
                    <a:pt x="73" y="25"/>
                    <a:pt x="79" y="23"/>
                    <a:pt x="75" y="21"/>
                  </a:cubicBezTo>
                  <a:cubicBezTo>
                    <a:pt x="72" y="18"/>
                    <a:pt x="71" y="11"/>
                    <a:pt x="73" y="9"/>
                  </a:cubicBezTo>
                  <a:cubicBezTo>
                    <a:pt x="76" y="7"/>
                    <a:pt x="78" y="3"/>
                    <a:pt x="74" y="2"/>
                  </a:cubicBezTo>
                  <a:cubicBezTo>
                    <a:pt x="70" y="0"/>
                    <a:pt x="63" y="3"/>
                    <a:pt x="64" y="4"/>
                  </a:cubicBezTo>
                  <a:cubicBezTo>
                    <a:pt x="65" y="5"/>
                    <a:pt x="70" y="8"/>
                    <a:pt x="70" y="9"/>
                  </a:cubicBezTo>
                  <a:cubicBezTo>
                    <a:pt x="70" y="11"/>
                    <a:pt x="65" y="6"/>
                    <a:pt x="63" y="7"/>
                  </a:cubicBezTo>
                  <a:cubicBezTo>
                    <a:pt x="62" y="8"/>
                    <a:pt x="60" y="4"/>
                    <a:pt x="58" y="7"/>
                  </a:cubicBezTo>
                  <a:cubicBezTo>
                    <a:pt x="56" y="9"/>
                    <a:pt x="60" y="17"/>
                    <a:pt x="61" y="19"/>
                  </a:cubicBezTo>
                  <a:cubicBezTo>
                    <a:pt x="63" y="21"/>
                    <a:pt x="60" y="21"/>
                    <a:pt x="58" y="22"/>
                  </a:cubicBezTo>
                  <a:cubicBezTo>
                    <a:pt x="56" y="22"/>
                    <a:pt x="56" y="16"/>
                    <a:pt x="54" y="13"/>
                  </a:cubicBezTo>
                  <a:cubicBezTo>
                    <a:pt x="53" y="11"/>
                    <a:pt x="45" y="8"/>
                    <a:pt x="45" y="9"/>
                  </a:cubicBezTo>
                  <a:cubicBezTo>
                    <a:pt x="44" y="11"/>
                    <a:pt x="49" y="11"/>
                    <a:pt x="49" y="14"/>
                  </a:cubicBezTo>
                  <a:cubicBezTo>
                    <a:pt x="48" y="16"/>
                    <a:pt x="45" y="12"/>
                    <a:pt x="43" y="14"/>
                  </a:cubicBezTo>
                  <a:cubicBezTo>
                    <a:pt x="40" y="16"/>
                    <a:pt x="41" y="15"/>
                    <a:pt x="41" y="13"/>
                  </a:cubicBezTo>
                  <a:cubicBezTo>
                    <a:pt x="42" y="11"/>
                    <a:pt x="38" y="9"/>
                    <a:pt x="33" y="9"/>
                  </a:cubicBezTo>
                  <a:cubicBezTo>
                    <a:pt x="28" y="9"/>
                    <a:pt x="31" y="13"/>
                    <a:pt x="30" y="14"/>
                  </a:cubicBezTo>
                  <a:cubicBezTo>
                    <a:pt x="28" y="15"/>
                    <a:pt x="21" y="13"/>
                    <a:pt x="26" y="12"/>
                  </a:cubicBezTo>
                  <a:cubicBezTo>
                    <a:pt x="30" y="11"/>
                    <a:pt x="28" y="9"/>
                    <a:pt x="27" y="6"/>
                  </a:cubicBezTo>
                  <a:cubicBezTo>
                    <a:pt x="25" y="4"/>
                    <a:pt x="21" y="7"/>
                    <a:pt x="14" y="9"/>
                  </a:cubicBezTo>
                  <a:cubicBezTo>
                    <a:pt x="7" y="12"/>
                    <a:pt x="4" y="14"/>
                    <a:pt x="4" y="15"/>
                  </a:cubicBezTo>
                  <a:cubicBezTo>
                    <a:pt x="5" y="15"/>
                    <a:pt x="6" y="16"/>
                    <a:pt x="3" y="18"/>
                  </a:cubicBezTo>
                  <a:cubicBezTo>
                    <a:pt x="0" y="21"/>
                    <a:pt x="3" y="23"/>
                    <a:pt x="5" y="23"/>
                  </a:cubicBezTo>
                  <a:cubicBezTo>
                    <a:pt x="8" y="23"/>
                    <a:pt x="6" y="25"/>
                    <a:pt x="7" y="25"/>
                  </a:cubicBezTo>
                  <a:cubicBezTo>
                    <a:pt x="9" y="26"/>
                    <a:pt x="17" y="22"/>
                    <a:pt x="19" y="23"/>
                  </a:cubicBezTo>
                  <a:cubicBezTo>
                    <a:pt x="22" y="25"/>
                    <a:pt x="6" y="26"/>
                    <a:pt x="6" y="29"/>
                  </a:cubicBezTo>
                  <a:cubicBezTo>
                    <a:pt x="6" y="31"/>
                    <a:pt x="15" y="33"/>
                    <a:pt x="21" y="32"/>
                  </a:cubicBezTo>
                  <a:cubicBezTo>
                    <a:pt x="27" y="31"/>
                    <a:pt x="38" y="33"/>
                    <a:pt x="38" y="34"/>
                  </a:cubicBezTo>
                  <a:cubicBezTo>
                    <a:pt x="38" y="36"/>
                    <a:pt x="31" y="36"/>
                    <a:pt x="25" y="35"/>
                  </a:cubicBezTo>
                  <a:cubicBezTo>
                    <a:pt x="20" y="35"/>
                    <a:pt x="10" y="37"/>
                    <a:pt x="10" y="39"/>
                  </a:cubicBezTo>
                  <a:cubicBezTo>
                    <a:pt x="11" y="41"/>
                    <a:pt x="11" y="41"/>
                    <a:pt x="17" y="43"/>
                  </a:cubicBezTo>
                  <a:cubicBezTo>
                    <a:pt x="23" y="46"/>
                    <a:pt x="29" y="42"/>
                    <a:pt x="29" y="46"/>
                  </a:cubicBezTo>
                  <a:cubicBezTo>
                    <a:pt x="29" y="50"/>
                    <a:pt x="32" y="51"/>
                    <a:pt x="40" y="51"/>
                  </a:cubicBezTo>
                  <a:cubicBezTo>
                    <a:pt x="48" y="51"/>
                    <a:pt x="52" y="47"/>
                    <a:pt x="56" y="48"/>
                  </a:cubicBezTo>
                  <a:cubicBezTo>
                    <a:pt x="60" y="48"/>
                    <a:pt x="61" y="47"/>
                    <a:pt x="63" y="44"/>
                  </a:cubicBezTo>
                  <a:cubicBezTo>
                    <a:pt x="65" y="42"/>
                    <a:pt x="67" y="43"/>
                    <a:pt x="67" y="45"/>
                  </a:cubicBezTo>
                  <a:cubicBezTo>
                    <a:pt x="68" y="46"/>
                    <a:pt x="73" y="46"/>
                    <a:pt x="74" y="47"/>
                  </a:cubicBezTo>
                  <a:cubicBezTo>
                    <a:pt x="77" y="50"/>
                    <a:pt x="86" y="49"/>
                    <a:pt x="90" y="47"/>
                  </a:cubicBezTo>
                  <a:cubicBezTo>
                    <a:pt x="93" y="45"/>
                    <a:pt x="88" y="40"/>
                    <a:pt x="86" y="43"/>
                  </a:cubicBezTo>
                  <a:cubicBezTo>
                    <a:pt x="85" y="45"/>
                    <a:pt x="83" y="43"/>
                    <a:pt x="82" y="42"/>
                  </a:cubicBezTo>
                  <a:cubicBezTo>
                    <a:pt x="82" y="41"/>
                    <a:pt x="86" y="41"/>
                    <a:pt x="87" y="3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4"/>
            <p:cNvSpPr>
              <a:spLocks/>
            </p:cNvSpPr>
            <p:nvPr userDrawn="1"/>
          </p:nvSpPr>
          <p:spPr bwMode="auto">
            <a:xfrm>
              <a:off x="16022638" y="2201863"/>
              <a:ext cx="28575" cy="22225"/>
            </a:xfrm>
            <a:custGeom>
              <a:avLst/>
              <a:gdLst>
                <a:gd name="T0" fmla="*/ 2 w 10"/>
                <a:gd name="T1" fmla="*/ 7 h 8"/>
                <a:gd name="T2" fmla="*/ 10 w 10"/>
                <a:gd name="T3" fmla="*/ 2 h 8"/>
                <a:gd name="T4" fmla="*/ 2 w 10"/>
                <a:gd name="T5" fmla="*/ 7 h 8"/>
              </a:gdLst>
              <a:ahLst/>
              <a:cxnLst>
                <a:cxn ang="0">
                  <a:pos x="T0" y="T1"/>
                </a:cxn>
                <a:cxn ang="0">
                  <a:pos x="T2" y="T3"/>
                </a:cxn>
                <a:cxn ang="0">
                  <a:pos x="T4" y="T5"/>
                </a:cxn>
              </a:cxnLst>
              <a:rect l="0" t="0" r="r" b="b"/>
              <a:pathLst>
                <a:path w="10" h="8">
                  <a:moveTo>
                    <a:pt x="2" y="7"/>
                  </a:moveTo>
                  <a:cubicBezTo>
                    <a:pt x="6" y="8"/>
                    <a:pt x="10" y="4"/>
                    <a:pt x="10" y="2"/>
                  </a:cubicBezTo>
                  <a:cubicBezTo>
                    <a:pt x="10" y="0"/>
                    <a:pt x="0" y="7"/>
                    <a:pt x="2"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5"/>
            <p:cNvSpPr>
              <a:spLocks/>
            </p:cNvSpPr>
            <p:nvPr userDrawn="1"/>
          </p:nvSpPr>
          <p:spPr bwMode="auto">
            <a:xfrm>
              <a:off x="15973425" y="2157413"/>
              <a:ext cx="111125" cy="58738"/>
            </a:xfrm>
            <a:custGeom>
              <a:avLst/>
              <a:gdLst>
                <a:gd name="T0" fmla="*/ 1 w 40"/>
                <a:gd name="T1" fmla="*/ 17 h 21"/>
                <a:gd name="T2" fmla="*/ 3 w 40"/>
                <a:gd name="T3" fmla="*/ 20 h 21"/>
                <a:gd name="T4" fmla="*/ 7 w 40"/>
                <a:gd name="T5" fmla="*/ 19 h 21"/>
                <a:gd name="T6" fmla="*/ 11 w 40"/>
                <a:gd name="T7" fmla="*/ 17 h 21"/>
                <a:gd name="T8" fmla="*/ 15 w 40"/>
                <a:gd name="T9" fmla="*/ 21 h 21"/>
                <a:gd name="T10" fmla="*/ 19 w 40"/>
                <a:gd name="T11" fmla="*/ 17 h 21"/>
                <a:gd name="T12" fmla="*/ 22 w 40"/>
                <a:gd name="T13" fmla="*/ 14 h 21"/>
                <a:gd name="T14" fmla="*/ 25 w 40"/>
                <a:gd name="T15" fmla="*/ 10 h 21"/>
                <a:gd name="T16" fmla="*/ 27 w 40"/>
                <a:gd name="T17" fmla="*/ 14 h 21"/>
                <a:gd name="T18" fmla="*/ 32 w 40"/>
                <a:gd name="T19" fmla="*/ 13 h 21"/>
                <a:gd name="T20" fmla="*/ 36 w 40"/>
                <a:gd name="T21" fmla="*/ 11 h 21"/>
                <a:gd name="T22" fmla="*/ 36 w 40"/>
                <a:gd name="T23" fmla="*/ 7 h 21"/>
                <a:gd name="T24" fmla="*/ 39 w 40"/>
                <a:gd name="T25" fmla="*/ 5 h 21"/>
                <a:gd name="T26" fmla="*/ 35 w 40"/>
                <a:gd name="T27" fmla="*/ 2 h 21"/>
                <a:gd name="T28" fmla="*/ 32 w 40"/>
                <a:gd name="T29" fmla="*/ 4 h 21"/>
                <a:gd name="T30" fmla="*/ 25 w 40"/>
                <a:gd name="T31" fmla="*/ 4 h 21"/>
                <a:gd name="T32" fmla="*/ 16 w 40"/>
                <a:gd name="T33" fmla="*/ 8 h 21"/>
                <a:gd name="T34" fmla="*/ 8 w 40"/>
                <a:gd name="T35" fmla="*/ 13 h 21"/>
                <a:gd name="T36" fmla="*/ 1 w 40"/>
                <a:gd name="T37"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 h="21">
                  <a:moveTo>
                    <a:pt x="1" y="17"/>
                  </a:moveTo>
                  <a:cubicBezTo>
                    <a:pt x="3" y="17"/>
                    <a:pt x="1" y="21"/>
                    <a:pt x="3" y="20"/>
                  </a:cubicBezTo>
                  <a:cubicBezTo>
                    <a:pt x="5" y="19"/>
                    <a:pt x="6" y="19"/>
                    <a:pt x="7" y="19"/>
                  </a:cubicBezTo>
                  <a:cubicBezTo>
                    <a:pt x="9" y="20"/>
                    <a:pt x="10" y="18"/>
                    <a:pt x="11" y="17"/>
                  </a:cubicBezTo>
                  <a:cubicBezTo>
                    <a:pt x="12" y="15"/>
                    <a:pt x="12" y="21"/>
                    <a:pt x="15" y="21"/>
                  </a:cubicBezTo>
                  <a:cubicBezTo>
                    <a:pt x="17" y="21"/>
                    <a:pt x="17" y="15"/>
                    <a:pt x="19" y="17"/>
                  </a:cubicBezTo>
                  <a:cubicBezTo>
                    <a:pt x="21" y="18"/>
                    <a:pt x="22" y="16"/>
                    <a:pt x="22" y="14"/>
                  </a:cubicBezTo>
                  <a:cubicBezTo>
                    <a:pt x="23" y="13"/>
                    <a:pt x="23" y="10"/>
                    <a:pt x="25" y="10"/>
                  </a:cubicBezTo>
                  <a:cubicBezTo>
                    <a:pt x="28" y="9"/>
                    <a:pt x="26" y="12"/>
                    <a:pt x="27" y="14"/>
                  </a:cubicBezTo>
                  <a:cubicBezTo>
                    <a:pt x="28" y="17"/>
                    <a:pt x="31" y="14"/>
                    <a:pt x="32" y="13"/>
                  </a:cubicBezTo>
                  <a:cubicBezTo>
                    <a:pt x="32" y="12"/>
                    <a:pt x="36" y="13"/>
                    <a:pt x="36" y="11"/>
                  </a:cubicBezTo>
                  <a:cubicBezTo>
                    <a:pt x="35" y="9"/>
                    <a:pt x="37" y="9"/>
                    <a:pt x="36" y="7"/>
                  </a:cubicBezTo>
                  <a:cubicBezTo>
                    <a:pt x="35" y="5"/>
                    <a:pt x="38" y="6"/>
                    <a:pt x="39" y="5"/>
                  </a:cubicBezTo>
                  <a:cubicBezTo>
                    <a:pt x="40" y="3"/>
                    <a:pt x="37" y="4"/>
                    <a:pt x="35" y="2"/>
                  </a:cubicBezTo>
                  <a:cubicBezTo>
                    <a:pt x="33" y="0"/>
                    <a:pt x="32" y="3"/>
                    <a:pt x="32" y="4"/>
                  </a:cubicBezTo>
                  <a:cubicBezTo>
                    <a:pt x="32" y="6"/>
                    <a:pt x="27" y="5"/>
                    <a:pt x="25" y="4"/>
                  </a:cubicBezTo>
                  <a:cubicBezTo>
                    <a:pt x="22" y="3"/>
                    <a:pt x="19" y="7"/>
                    <a:pt x="16" y="8"/>
                  </a:cubicBezTo>
                  <a:cubicBezTo>
                    <a:pt x="12" y="10"/>
                    <a:pt x="12" y="13"/>
                    <a:pt x="8" y="13"/>
                  </a:cubicBezTo>
                  <a:cubicBezTo>
                    <a:pt x="5" y="13"/>
                    <a:pt x="0" y="16"/>
                    <a:pt x="1" y="1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6"/>
            <p:cNvSpPr>
              <a:spLocks/>
            </p:cNvSpPr>
            <p:nvPr userDrawn="1"/>
          </p:nvSpPr>
          <p:spPr bwMode="auto">
            <a:xfrm>
              <a:off x="16051213" y="2182813"/>
              <a:ext cx="174625" cy="74613"/>
            </a:xfrm>
            <a:custGeom>
              <a:avLst/>
              <a:gdLst>
                <a:gd name="T0" fmla="*/ 9 w 63"/>
                <a:gd name="T1" fmla="*/ 7 h 27"/>
                <a:gd name="T2" fmla="*/ 10 w 63"/>
                <a:gd name="T3" fmla="*/ 10 h 27"/>
                <a:gd name="T4" fmla="*/ 9 w 63"/>
                <a:gd name="T5" fmla="*/ 11 h 27"/>
                <a:gd name="T6" fmla="*/ 5 w 63"/>
                <a:gd name="T7" fmla="*/ 14 h 27"/>
                <a:gd name="T8" fmla="*/ 10 w 63"/>
                <a:gd name="T9" fmla="*/ 14 h 27"/>
                <a:gd name="T10" fmla="*/ 1 w 63"/>
                <a:gd name="T11" fmla="*/ 17 h 27"/>
                <a:gd name="T12" fmla="*/ 8 w 63"/>
                <a:gd name="T13" fmla="*/ 19 h 27"/>
                <a:gd name="T14" fmla="*/ 15 w 63"/>
                <a:gd name="T15" fmla="*/ 18 h 27"/>
                <a:gd name="T16" fmla="*/ 19 w 63"/>
                <a:gd name="T17" fmla="*/ 17 h 27"/>
                <a:gd name="T18" fmla="*/ 29 w 63"/>
                <a:gd name="T19" fmla="*/ 18 h 27"/>
                <a:gd name="T20" fmla="*/ 21 w 63"/>
                <a:gd name="T21" fmla="*/ 22 h 27"/>
                <a:gd name="T22" fmla="*/ 21 w 63"/>
                <a:gd name="T23" fmla="*/ 26 h 27"/>
                <a:gd name="T24" fmla="*/ 39 w 63"/>
                <a:gd name="T25" fmla="*/ 21 h 27"/>
                <a:gd name="T26" fmla="*/ 46 w 63"/>
                <a:gd name="T27" fmla="*/ 20 h 27"/>
                <a:gd name="T28" fmla="*/ 58 w 63"/>
                <a:gd name="T29" fmla="*/ 20 h 27"/>
                <a:gd name="T30" fmla="*/ 60 w 63"/>
                <a:gd name="T31" fmla="*/ 9 h 27"/>
                <a:gd name="T32" fmla="*/ 54 w 63"/>
                <a:gd name="T33" fmla="*/ 11 h 27"/>
                <a:gd name="T34" fmla="*/ 48 w 63"/>
                <a:gd name="T35" fmla="*/ 6 h 27"/>
                <a:gd name="T36" fmla="*/ 45 w 63"/>
                <a:gd name="T37" fmla="*/ 1 h 27"/>
                <a:gd name="T38" fmla="*/ 39 w 63"/>
                <a:gd name="T39" fmla="*/ 7 h 27"/>
                <a:gd name="T40" fmla="*/ 40 w 63"/>
                <a:gd name="T41" fmla="*/ 10 h 27"/>
                <a:gd name="T42" fmla="*/ 44 w 63"/>
                <a:gd name="T43" fmla="*/ 14 h 27"/>
                <a:gd name="T44" fmla="*/ 32 w 63"/>
                <a:gd name="T45" fmla="*/ 12 h 27"/>
                <a:gd name="T46" fmla="*/ 20 w 63"/>
                <a:gd name="T47" fmla="*/ 6 h 27"/>
                <a:gd name="T48" fmla="*/ 14 w 63"/>
                <a:gd name="T49" fmla="*/ 3 h 27"/>
                <a:gd name="T50" fmla="*/ 9 w 63"/>
                <a:gd name="T51"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3" h="27">
                  <a:moveTo>
                    <a:pt x="9" y="7"/>
                  </a:moveTo>
                  <a:cubicBezTo>
                    <a:pt x="6" y="7"/>
                    <a:pt x="6" y="10"/>
                    <a:pt x="10" y="10"/>
                  </a:cubicBezTo>
                  <a:cubicBezTo>
                    <a:pt x="13" y="10"/>
                    <a:pt x="14" y="11"/>
                    <a:pt x="9" y="11"/>
                  </a:cubicBezTo>
                  <a:cubicBezTo>
                    <a:pt x="4" y="11"/>
                    <a:pt x="2" y="15"/>
                    <a:pt x="5" y="14"/>
                  </a:cubicBezTo>
                  <a:cubicBezTo>
                    <a:pt x="9" y="13"/>
                    <a:pt x="13" y="13"/>
                    <a:pt x="10" y="14"/>
                  </a:cubicBezTo>
                  <a:cubicBezTo>
                    <a:pt x="8" y="15"/>
                    <a:pt x="0" y="16"/>
                    <a:pt x="1" y="17"/>
                  </a:cubicBezTo>
                  <a:cubicBezTo>
                    <a:pt x="2" y="18"/>
                    <a:pt x="5" y="18"/>
                    <a:pt x="8" y="19"/>
                  </a:cubicBezTo>
                  <a:cubicBezTo>
                    <a:pt x="11" y="20"/>
                    <a:pt x="13" y="21"/>
                    <a:pt x="15" y="18"/>
                  </a:cubicBezTo>
                  <a:cubicBezTo>
                    <a:pt x="17" y="16"/>
                    <a:pt x="20" y="13"/>
                    <a:pt x="19" y="17"/>
                  </a:cubicBezTo>
                  <a:cubicBezTo>
                    <a:pt x="18" y="20"/>
                    <a:pt x="23" y="18"/>
                    <a:pt x="29" y="18"/>
                  </a:cubicBezTo>
                  <a:cubicBezTo>
                    <a:pt x="35" y="17"/>
                    <a:pt x="28" y="21"/>
                    <a:pt x="21" y="22"/>
                  </a:cubicBezTo>
                  <a:cubicBezTo>
                    <a:pt x="15" y="22"/>
                    <a:pt x="16" y="25"/>
                    <a:pt x="21" y="26"/>
                  </a:cubicBezTo>
                  <a:cubicBezTo>
                    <a:pt x="26" y="27"/>
                    <a:pt x="37" y="23"/>
                    <a:pt x="39" y="21"/>
                  </a:cubicBezTo>
                  <a:cubicBezTo>
                    <a:pt x="42" y="18"/>
                    <a:pt x="44" y="22"/>
                    <a:pt x="46" y="20"/>
                  </a:cubicBezTo>
                  <a:cubicBezTo>
                    <a:pt x="49" y="18"/>
                    <a:pt x="54" y="20"/>
                    <a:pt x="58" y="20"/>
                  </a:cubicBezTo>
                  <a:cubicBezTo>
                    <a:pt x="62" y="19"/>
                    <a:pt x="63" y="10"/>
                    <a:pt x="60" y="9"/>
                  </a:cubicBezTo>
                  <a:cubicBezTo>
                    <a:pt x="57" y="8"/>
                    <a:pt x="57" y="11"/>
                    <a:pt x="54" y="11"/>
                  </a:cubicBezTo>
                  <a:cubicBezTo>
                    <a:pt x="52" y="12"/>
                    <a:pt x="50" y="8"/>
                    <a:pt x="48" y="6"/>
                  </a:cubicBezTo>
                  <a:cubicBezTo>
                    <a:pt x="46" y="4"/>
                    <a:pt x="48" y="0"/>
                    <a:pt x="45" y="1"/>
                  </a:cubicBezTo>
                  <a:cubicBezTo>
                    <a:pt x="42" y="1"/>
                    <a:pt x="35" y="6"/>
                    <a:pt x="39" y="7"/>
                  </a:cubicBezTo>
                  <a:cubicBezTo>
                    <a:pt x="43" y="7"/>
                    <a:pt x="42" y="9"/>
                    <a:pt x="40" y="10"/>
                  </a:cubicBezTo>
                  <a:cubicBezTo>
                    <a:pt x="38" y="11"/>
                    <a:pt x="44" y="13"/>
                    <a:pt x="44" y="14"/>
                  </a:cubicBezTo>
                  <a:cubicBezTo>
                    <a:pt x="43" y="15"/>
                    <a:pt x="32" y="14"/>
                    <a:pt x="32" y="12"/>
                  </a:cubicBezTo>
                  <a:cubicBezTo>
                    <a:pt x="31" y="10"/>
                    <a:pt x="23" y="5"/>
                    <a:pt x="20" y="6"/>
                  </a:cubicBezTo>
                  <a:cubicBezTo>
                    <a:pt x="16" y="7"/>
                    <a:pt x="18" y="4"/>
                    <a:pt x="14" y="3"/>
                  </a:cubicBezTo>
                  <a:cubicBezTo>
                    <a:pt x="11" y="3"/>
                    <a:pt x="12" y="6"/>
                    <a:pt x="9"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7"/>
            <p:cNvSpPr>
              <a:spLocks/>
            </p:cNvSpPr>
            <p:nvPr userDrawn="1"/>
          </p:nvSpPr>
          <p:spPr bwMode="auto">
            <a:xfrm>
              <a:off x="16086138" y="2149475"/>
              <a:ext cx="25400" cy="14288"/>
            </a:xfrm>
            <a:custGeom>
              <a:avLst/>
              <a:gdLst>
                <a:gd name="T0" fmla="*/ 8 w 9"/>
                <a:gd name="T1" fmla="*/ 2 h 5"/>
                <a:gd name="T2" fmla="*/ 1 w 9"/>
                <a:gd name="T3" fmla="*/ 1 h 5"/>
                <a:gd name="T4" fmla="*/ 8 w 9"/>
                <a:gd name="T5" fmla="*/ 2 h 5"/>
              </a:gdLst>
              <a:ahLst/>
              <a:cxnLst>
                <a:cxn ang="0">
                  <a:pos x="T0" y="T1"/>
                </a:cxn>
                <a:cxn ang="0">
                  <a:pos x="T2" y="T3"/>
                </a:cxn>
                <a:cxn ang="0">
                  <a:pos x="T4" y="T5"/>
                </a:cxn>
              </a:cxnLst>
              <a:rect l="0" t="0" r="r" b="b"/>
              <a:pathLst>
                <a:path w="9" h="5">
                  <a:moveTo>
                    <a:pt x="8" y="2"/>
                  </a:moveTo>
                  <a:cubicBezTo>
                    <a:pt x="9" y="0"/>
                    <a:pt x="0" y="0"/>
                    <a:pt x="1" y="1"/>
                  </a:cubicBezTo>
                  <a:cubicBezTo>
                    <a:pt x="2" y="3"/>
                    <a:pt x="6" y="5"/>
                    <a:pt x="8"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8"/>
            <p:cNvSpPr>
              <a:spLocks/>
            </p:cNvSpPr>
            <p:nvPr userDrawn="1"/>
          </p:nvSpPr>
          <p:spPr bwMode="auto">
            <a:xfrm>
              <a:off x="16114713" y="2144713"/>
              <a:ext cx="52388" cy="26988"/>
            </a:xfrm>
            <a:custGeom>
              <a:avLst/>
              <a:gdLst>
                <a:gd name="T0" fmla="*/ 16 w 19"/>
                <a:gd name="T1" fmla="*/ 3 h 10"/>
                <a:gd name="T2" fmla="*/ 13 w 19"/>
                <a:gd name="T3" fmla="*/ 1 h 10"/>
                <a:gd name="T4" fmla="*/ 0 w 19"/>
                <a:gd name="T5" fmla="*/ 5 h 10"/>
                <a:gd name="T6" fmla="*/ 7 w 19"/>
                <a:gd name="T7" fmla="*/ 10 h 10"/>
                <a:gd name="T8" fmla="*/ 14 w 19"/>
                <a:gd name="T9" fmla="*/ 5 h 10"/>
                <a:gd name="T10" fmla="*/ 16 w 19"/>
                <a:gd name="T11" fmla="*/ 3 h 10"/>
              </a:gdLst>
              <a:ahLst/>
              <a:cxnLst>
                <a:cxn ang="0">
                  <a:pos x="T0" y="T1"/>
                </a:cxn>
                <a:cxn ang="0">
                  <a:pos x="T2" y="T3"/>
                </a:cxn>
                <a:cxn ang="0">
                  <a:pos x="T4" y="T5"/>
                </a:cxn>
                <a:cxn ang="0">
                  <a:pos x="T6" y="T7"/>
                </a:cxn>
                <a:cxn ang="0">
                  <a:pos x="T8" y="T9"/>
                </a:cxn>
                <a:cxn ang="0">
                  <a:pos x="T10" y="T11"/>
                </a:cxn>
              </a:cxnLst>
              <a:rect l="0" t="0" r="r" b="b"/>
              <a:pathLst>
                <a:path w="19" h="10">
                  <a:moveTo>
                    <a:pt x="16" y="3"/>
                  </a:moveTo>
                  <a:cubicBezTo>
                    <a:pt x="19" y="3"/>
                    <a:pt x="18" y="0"/>
                    <a:pt x="13" y="1"/>
                  </a:cubicBezTo>
                  <a:cubicBezTo>
                    <a:pt x="9" y="2"/>
                    <a:pt x="0" y="2"/>
                    <a:pt x="0" y="5"/>
                  </a:cubicBezTo>
                  <a:cubicBezTo>
                    <a:pt x="0" y="8"/>
                    <a:pt x="2" y="9"/>
                    <a:pt x="7" y="10"/>
                  </a:cubicBezTo>
                  <a:cubicBezTo>
                    <a:pt x="12" y="10"/>
                    <a:pt x="17" y="5"/>
                    <a:pt x="14" y="5"/>
                  </a:cubicBezTo>
                  <a:cubicBezTo>
                    <a:pt x="12" y="5"/>
                    <a:pt x="14" y="4"/>
                    <a:pt x="16"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9"/>
            <p:cNvSpPr>
              <a:spLocks/>
            </p:cNvSpPr>
            <p:nvPr userDrawn="1"/>
          </p:nvSpPr>
          <p:spPr bwMode="auto">
            <a:xfrm>
              <a:off x="16103600" y="2124075"/>
              <a:ext cx="66675" cy="22225"/>
            </a:xfrm>
            <a:custGeom>
              <a:avLst/>
              <a:gdLst>
                <a:gd name="T0" fmla="*/ 9 w 24"/>
                <a:gd name="T1" fmla="*/ 6 h 8"/>
                <a:gd name="T2" fmla="*/ 15 w 24"/>
                <a:gd name="T3" fmla="*/ 5 h 8"/>
                <a:gd name="T4" fmla="*/ 24 w 24"/>
                <a:gd name="T5" fmla="*/ 4 h 8"/>
                <a:gd name="T6" fmla="*/ 13 w 24"/>
                <a:gd name="T7" fmla="*/ 1 h 8"/>
                <a:gd name="T8" fmla="*/ 3 w 24"/>
                <a:gd name="T9" fmla="*/ 5 h 8"/>
                <a:gd name="T10" fmla="*/ 9 w 24"/>
                <a:gd name="T11" fmla="*/ 6 h 8"/>
              </a:gdLst>
              <a:ahLst/>
              <a:cxnLst>
                <a:cxn ang="0">
                  <a:pos x="T0" y="T1"/>
                </a:cxn>
                <a:cxn ang="0">
                  <a:pos x="T2" y="T3"/>
                </a:cxn>
                <a:cxn ang="0">
                  <a:pos x="T4" y="T5"/>
                </a:cxn>
                <a:cxn ang="0">
                  <a:pos x="T6" y="T7"/>
                </a:cxn>
                <a:cxn ang="0">
                  <a:pos x="T8" y="T9"/>
                </a:cxn>
                <a:cxn ang="0">
                  <a:pos x="T10" y="T11"/>
                </a:cxn>
              </a:cxnLst>
              <a:rect l="0" t="0" r="r" b="b"/>
              <a:pathLst>
                <a:path w="24" h="8">
                  <a:moveTo>
                    <a:pt x="9" y="6"/>
                  </a:moveTo>
                  <a:cubicBezTo>
                    <a:pt x="12" y="7"/>
                    <a:pt x="14" y="4"/>
                    <a:pt x="15" y="5"/>
                  </a:cubicBezTo>
                  <a:cubicBezTo>
                    <a:pt x="17" y="7"/>
                    <a:pt x="24" y="8"/>
                    <a:pt x="24" y="4"/>
                  </a:cubicBezTo>
                  <a:cubicBezTo>
                    <a:pt x="24" y="0"/>
                    <a:pt x="15" y="0"/>
                    <a:pt x="13" y="1"/>
                  </a:cubicBezTo>
                  <a:cubicBezTo>
                    <a:pt x="11" y="3"/>
                    <a:pt x="0" y="3"/>
                    <a:pt x="3" y="5"/>
                  </a:cubicBezTo>
                  <a:cubicBezTo>
                    <a:pt x="5" y="7"/>
                    <a:pt x="7" y="5"/>
                    <a:pt x="9"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0"/>
            <p:cNvSpPr>
              <a:spLocks/>
            </p:cNvSpPr>
            <p:nvPr userDrawn="1"/>
          </p:nvSpPr>
          <p:spPr bwMode="auto">
            <a:xfrm>
              <a:off x="16217900" y="2101850"/>
              <a:ext cx="101600" cy="55563"/>
            </a:xfrm>
            <a:custGeom>
              <a:avLst/>
              <a:gdLst>
                <a:gd name="T0" fmla="*/ 6 w 37"/>
                <a:gd name="T1" fmla="*/ 7 h 20"/>
                <a:gd name="T2" fmla="*/ 13 w 37"/>
                <a:gd name="T3" fmla="*/ 10 h 20"/>
                <a:gd name="T4" fmla="*/ 5 w 37"/>
                <a:gd name="T5" fmla="*/ 11 h 20"/>
                <a:gd name="T6" fmla="*/ 11 w 37"/>
                <a:gd name="T7" fmla="*/ 13 h 20"/>
                <a:gd name="T8" fmla="*/ 25 w 37"/>
                <a:gd name="T9" fmla="*/ 16 h 20"/>
                <a:gd name="T10" fmla="*/ 35 w 37"/>
                <a:gd name="T11" fmla="*/ 17 h 20"/>
                <a:gd name="T12" fmla="*/ 33 w 37"/>
                <a:gd name="T13" fmla="*/ 11 h 20"/>
                <a:gd name="T14" fmla="*/ 26 w 37"/>
                <a:gd name="T15" fmla="*/ 7 h 20"/>
                <a:gd name="T16" fmla="*/ 21 w 37"/>
                <a:gd name="T17" fmla="*/ 4 h 20"/>
                <a:gd name="T18" fmla="*/ 18 w 37"/>
                <a:gd name="T19" fmla="*/ 3 h 20"/>
                <a:gd name="T20" fmla="*/ 3 w 37"/>
                <a:gd name="T21" fmla="*/ 1 h 20"/>
                <a:gd name="T22" fmla="*/ 6 w 37"/>
                <a:gd name="T23" fmla="*/ 7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20">
                  <a:moveTo>
                    <a:pt x="6" y="7"/>
                  </a:moveTo>
                  <a:cubicBezTo>
                    <a:pt x="9" y="5"/>
                    <a:pt x="14" y="8"/>
                    <a:pt x="13" y="10"/>
                  </a:cubicBezTo>
                  <a:cubicBezTo>
                    <a:pt x="12" y="12"/>
                    <a:pt x="4" y="10"/>
                    <a:pt x="5" y="11"/>
                  </a:cubicBezTo>
                  <a:cubicBezTo>
                    <a:pt x="5" y="12"/>
                    <a:pt x="6" y="15"/>
                    <a:pt x="11" y="13"/>
                  </a:cubicBezTo>
                  <a:cubicBezTo>
                    <a:pt x="17" y="12"/>
                    <a:pt x="21" y="13"/>
                    <a:pt x="25" y="16"/>
                  </a:cubicBezTo>
                  <a:cubicBezTo>
                    <a:pt x="29" y="19"/>
                    <a:pt x="32" y="20"/>
                    <a:pt x="35" y="17"/>
                  </a:cubicBezTo>
                  <a:cubicBezTo>
                    <a:pt x="37" y="14"/>
                    <a:pt x="31" y="13"/>
                    <a:pt x="33" y="11"/>
                  </a:cubicBezTo>
                  <a:cubicBezTo>
                    <a:pt x="34" y="9"/>
                    <a:pt x="29" y="7"/>
                    <a:pt x="26" y="7"/>
                  </a:cubicBezTo>
                  <a:cubicBezTo>
                    <a:pt x="24" y="7"/>
                    <a:pt x="23" y="3"/>
                    <a:pt x="21" y="4"/>
                  </a:cubicBezTo>
                  <a:cubicBezTo>
                    <a:pt x="19" y="5"/>
                    <a:pt x="18" y="6"/>
                    <a:pt x="18" y="3"/>
                  </a:cubicBezTo>
                  <a:cubicBezTo>
                    <a:pt x="18" y="0"/>
                    <a:pt x="6" y="0"/>
                    <a:pt x="3" y="1"/>
                  </a:cubicBezTo>
                  <a:cubicBezTo>
                    <a:pt x="0" y="2"/>
                    <a:pt x="4" y="9"/>
                    <a:pt x="6"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1"/>
            <p:cNvSpPr>
              <a:spLocks/>
            </p:cNvSpPr>
            <p:nvPr userDrawn="1"/>
          </p:nvSpPr>
          <p:spPr bwMode="auto">
            <a:xfrm>
              <a:off x="16217900" y="2146300"/>
              <a:ext cx="26988" cy="33338"/>
            </a:xfrm>
            <a:custGeom>
              <a:avLst/>
              <a:gdLst>
                <a:gd name="T0" fmla="*/ 8 w 10"/>
                <a:gd name="T1" fmla="*/ 10 h 12"/>
                <a:gd name="T2" fmla="*/ 0 w 10"/>
                <a:gd name="T3" fmla="*/ 4 h 12"/>
                <a:gd name="T4" fmla="*/ 8 w 10"/>
                <a:gd name="T5" fmla="*/ 10 h 12"/>
              </a:gdLst>
              <a:ahLst/>
              <a:cxnLst>
                <a:cxn ang="0">
                  <a:pos x="T0" y="T1"/>
                </a:cxn>
                <a:cxn ang="0">
                  <a:pos x="T2" y="T3"/>
                </a:cxn>
                <a:cxn ang="0">
                  <a:pos x="T4" y="T5"/>
                </a:cxn>
              </a:cxnLst>
              <a:rect l="0" t="0" r="r" b="b"/>
              <a:pathLst>
                <a:path w="10" h="12">
                  <a:moveTo>
                    <a:pt x="8" y="10"/>
                  </a:moveTo>
                  <a:cubicBezTo>
                    <a:pt x="10" y="8"/>
                    <a:pt x="1" y="0"/>
                    <a:pt x="0" y="4"/>
                  </a:cubicBezTo>
                  <a:cubicBezTo>
                    <a:pt x="0" y="7"/>
                    <a:pt x="6" y="12"/>
                    <a:pt x="8" y="1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2"/>
            <p:cNvSpPr>
              <a:spLocks/>
            </p:cNvSpPr>
            <p:nvPr userDrawn="1"/>
          </p:nvSpPr>
          <p:spPr bwMode="auto">
            <a:xfrm>
              <a:off x="16295688" y="2078038"/>
              <a:ext cx="30163" cy="22225"/>
            </a:xfrm>
            <a:custGeom>
              <a:avLst/>
              <a:gdLst>
                <a:gd name="T0" fmla="*/ 9 w 11"/>
                <a:gd name="T1" fmla="*/ 5 h 8"/>
                <a:gd name="T2" fmla="*/ 3 w 11"/>
                <a:gd name="T3" fmla="*/ 3 h 8"/>
                <a:gd name="T4" fmla="*/ 9 w 11"/>
                <a:gd name="T5" fmla="*/ 5 h 8"/>
              </a:gdLst>
              <a:ahLst/>
              <a:cxnLst>
                <a:cxn ang="0">
                  <a:pos x="T0" y="T1"/>
                </a:cxn>
                <a:cxn ang="0">
                  <a:pos x="T2" y="T3"/>
                </a:cxn>
                <a:cxn ang="0">
                  <a:pos x="T4" y="T5"/>
                </a:cxn>
              </a:cxnLst>
              <a:rect l="0" t="0" r="r" b="b"/>
              <a:pathLst>
                <a:path w="11" h="8">
                  <a:moveTo>
                    <a:pt x="9" y="5"/>
                  </a:moveTo>
                  <a:cubicBezTo>
                    <a:pt x="11" y="2"/>
                    <a:pt x="0" y="0"/>
                    <a:pt x="3" y="3"/>
                  </a:cubicBezTo>
                  <a:cubicBezTo>
                    <a:pt x="4" y="4"/>
                    <a:pt x="8" y="8"/>
                    <a:pt x="9"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3"/>
            <p:cNvSpPr>
              <a:spLocks/>
            </p:cNvSpPr>
            <p:nvPr userDrawn="1"/>
          </p:nvSpPr>
          <p:spPr bwMode="auto">
            <a:xfrm>
              <a:off x="16233775" y="2219325"/>
              <a:ext cx="19050" cy="19050"/>
            </a:xfrm>
            <a:custGeom>
              <a:avLst/>
              <a:gdLst>
                <a:gd name="T0" fmla="*/ 6 w 7"/>
                <a:gd name="T1" fmla="*/ 6 h 7"/>
                <a:gd name="T2" fmla="*/ 1 w 7"/>
                <a:gd name="T3" fmla="*/ 3 h 7"/>
                <a:gd name="T4" fmla="*/ 6 w 7"/>
                <a:gd name="T5" fmla="*/ 6 h 7"/>
              </a:gdLst>
              <a:ahLst/>
              <a:cxnLst>
                <a:cxn ang="0">
                  <a:pos x="T0" y="T1"/>
                </a:cxn>
                <a:cxn ang="0">
                  <a:pos x="T2" y="T3"/>
                </a:cxn>
                <a:cxn ang="0">
                  <a:pos x="T4" y="T5"/>
                </a:cxn>
              </a:cxnLst>
              <a:rect l="0" t="0" r="r" b="b"/>
              <a:pathLst>
                <a:path w="7" h="7">
                  <a:moveTo>
                    <a:pt x="6" y="6"/>
                  </a:moveTo>
                  <a:cubicBezTo>
                    <a:pt x="7" y="4"/>
                    <a:pt x="2" y="0"/>
                    <a:pt x="1" y="3"/>
                  </a:cubicBezTo>
                  <a:cubicBezTo>
                    <a:pt x="0" y="6"/>
                    <a:pt x="4" y="7"/>
                    <a:pt x="6"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24"/>
            <p:cNvSpPr>
              <a:spLocks/>
            </p:cNvSpPr>
            <p:nvPr userDrawn="1"/>
          </p:nvSpPr>
          <p:spPr bwMode="auto">
            <a:xfrm>
              <a:off x="16233775" y="2179638"/>
              <a:ext cx="111125" cy="65088"/>
            </a:xfrm>
            <a:custGeom>
              <a:avLst/>
              <a:gdLst>
                <a:gd name="T0" fmla="*/ 31 w 40"/>
                <a:gd name="T1" fmla="*/ 4 h 23"/>
                <a:gd name="T2" fmla="*/ 22 w 40"/>
                <a:gd name="T3" fmla="*/ 2 h 23"/>
                <a:gd name="T4" fmla="*/ 23 w 40"/>
                <a:gd name="T5" fmla="*/ 8 h 23"/>
                <a:gd name="T6" fmla="*/ 17 w 40"/>
                <a:gd name="T7" fmla="*/ 6 h 23"/>
                <a:gd name="T8" fmla="*/ 16 w 40"/>
                <a:gd name="T9" fmla="*/ 10 h 23"/>
                <a:gd name="T10" fmla="*/ 12 w 40"/>
                <a:gd name="T11" fmla="*/ 10 h 23"/>
                <a:gd name="T12" fmla="*/ 4 w 40"/>
                <a:gd name="T13" fmla="*/ 2 h 23"/>
                <a:gd name="T14" fmla="*/ 3 w 40"/>
                <a:gd name="T15" fmla="*/ 9 h 23"/>
                <a:gd name="T16" fmla="*/ 12 w 40"/>
                <a:gd name="T17" fmla="*/ 14 h 23"/>
                <a:gd name="T18" fmla="*/ 24 w 40"/>
                <a:gd name="T19" fmla="*/ 14 h 23"/>
                <a:gd name="T20" fmla="*/ 23 w 40"/>
                <a:gd name="T21" fmla="*/ 20 h 23"/>
                <a:gd name="T22" fmla="*/ 33 w 40"/>
                <a:gd name="T23" fmla="*/ 21 h 23"/>
                <a:gd name="T24" fmla="*/ 38 w 40"/>
                <a:gd name="T25" fmla="*/ 17 h 23"/>
                <a:gd name="T26" fmla="*/ 37 w 40"/>
                <a:gd name="T27" fmla="*/ 11 h 23"/>
                <a:gd name="T28" fmla="*/ 31 w 40"/>
                <a:gd name="T29"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23">
                  <a:moveTo>
                    <a:pt x="31" y="4"/>
                  </a:moveTo>
                  <a:cubicBezTo>
                    <a:pt x="31" y="6"/>
                    <a:pt x="26" y="3"/>
                    <a:pt x="22" y="2"/>
                  </a:cubicBezTo>
                  <a:cubicBezTo>
                    <a:pt x="18" y="0"/>
                    <a:pt x="20" y="5"/>
                    <a:pt x="23" y="8"/>
                  </a:cubicBezTo>
                  <a:cubicBezTo>
                    <a:pt x="27" y="10"/>
                    <a:pt x="22" y="9"/>
                    <a:pt x="17" y="6"/>
                  </a:cubicBezTo>
                  <a:cubicBezTo>
                    <a:pt x="13" y="3"/>
                    <a:pt x="14" y="8"/>
                    <a:pt x="16" y="10"/>
                  </a:cubicBezTo>
                  <a:cubicBezTo>
                    <a:pt x="18" y="11"/>
                    <a:pt x="15" y="14"/>
                    <a:pt x="12" y="10"/>
                  </a:cubicBezTo>
                  <a:cubicBezTo>
                    <a:pt x="10" y="6"/>
                    <a:pt x="8" y="2"/>
                    <a:pt x="4" y="2"/>
                  </a:cubicBezTo>
                  <a:cubicBezTo>
                    <a:pt x="0" y="2"/>
                    <a:pt x="2" y="6"/>
                    <a:pt x="3" y="9"/>
                  </a:cubicBezTo>
                  <a:cubicBezTo>
                    <a:pt x="6" y="11"/>
                    <a:pt x="8" y="12"/>
                    <a:pt x="12" y="14"/>
                  </a:cubicBezTo>
                  <a:cubicBezTo>
                    <a:pt x="15" y="16"/>
                    <a:pt x="21" y="13"/>
                    <a:pt x="24" y="14"/>
                  </a:cubicBezTo>
                  <a:cubicBezTo>
                    <a:pt x="27" y="15"/>
                    <a:pt x="21" y="18"/>
                    <a:pt x="23" y="20"/>
                  </a:cubicBezTo>
                  <a:cubicBezTo>
                    <a:pt x="25" y="23"/>
                    <a:pt x="30" y="21"/>
                    <a:pt x="33" y="21"/>
                  </a:cubicBezTo>
                  <a:cubicBezTo>
                    <a:pt x="37" y="21"/>
                    <a:pt x="35" y="18"/>
                    <a:pt x="38" y="17"/>
                  </a:cubicBezTo>
                  <a:cubicBezTo>
                    <a:pt x="40" y="15"/>
                    <a:pt x="35" y="15"/>
                    <a:pt x="37" y="11"/>
                  </a:cubicBezTo>
                  <a:cubicBezTo>
                    <a:pt x="39" y="8"/>
                    <a:pt x="32" y="1"/>
                    <a:pt x="31" y="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25"/>
            <p:cNvSpPr>
              <a:spLocks/>
            </p:cNvSpPr>
            <p:nvPr userDrawn="1"/>
          </p:nvSpPr>
          <p:spPr bwMode="auto">
            <a:xfrm>
              <a:off x="16325850" y="2116138"/>
              <a:ext cx="55563" cy="36513"/>
            </a:xfrm>
            <a:custGeom>
              <a:avLst/>
              <a:gdLst>
                <a:gd name="T0" fmla="*/ 8 w 20"/>
                <a:gd name="T1" fmla="*/ 13 h 13"/>
                <a:gd name="T2" fmla="*/ 17 w 20"/>
                <a:gd name="T3" fmla="*/ 12 h 13"/>
                <a:gd name="T4" fmla="*/ 17 w 20"/>
                <a:gd name="T5" fmla="*/ 8 h 13"/>
                <a:gd name="T6" fmla="*/ 12 w 20"/>
                <a:gd name="T7" fmla="*/ 6 h 13"/>
                <a:gd name="T8" fmla="*/ 1 w 20"/>
                <a:gd name="T9" fmla="*/ 2 h 13"/>
                <a:gd name="T10" fmla="*/ 8 w 20"/>
                <a:gd name="T11" fmla="*/ 13 h 13"/>
              </a:gdLst>
              <a:ahLst/>
              <a:cxnLst>
                <a:cxn ang="0">
                  <a:pos x="T0" y="T1"/>
                </a:cxn>
                <a:cxn ang="0">
                  <a:pos x="T2" y="T3"/>
                </a:cxn>
                <a:cxn ang="0">
                  <a:pos x="T4" y="T5"/>
                </a:cxn>
                <a:cxn ang="0">
                  <a:pos x="T6" y="T7"/>
                </a:cxn>
                <a:cxn ang="0">
                  <a:pos x="T8" y="T9"/>
                </a:cxn>
                <a:cxn ang="0">
                  <a:pos x="T10" y="T11"/>
                </a:cxn>
              </a:cxnLst>
              <a:rect l="0" t="0" r="r" b="b"/>
              <a:pathLst>
                <a:path w="20" h="13">
                  <a:moveTo>
                    <a:pt x="8" y="13"/>
                  </a:moveTo>
                  <a:cubicBezTo>
                    <a:pt x="11" y="13"/>
                    <a:pt x="14" y="13"/>
                    <a:pt x="17" y="12"/>
                  </a:cubicBezTo>
                  <a:cubicBezTo>
                    <a:pt x="20" y="11"/>
                    <a:pt x="15" y="11"/>
                    <a:pt x="17" y="8"/>
                  </a:cubicBezTo>
                  <a:cubicBezTo>
                    <a:pt x="19" y="5"/>
                    <a:pt x="12" y="5"/>
                    <a:pt x="12" y="6"/>
                  </a:cubicBezTo>
                  <a:cubicBezTo>
                    <a:pt x="11" y="7"/>
                    <a:pt x="3" y="0"/>
                    <a:pt x="1" y="2"/>
                  </a:cubicBezTo>
                  <a:cubicBezTo>
                    <a:pt x="0" y="5"/>
                    <a:pt x="4" y="13"/>
                    <a:pt x="8"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26"/>
            <p:cNvSpPr>
              <a:spLocks/>
            </p:cNvSpPr>
            <p:nvPr userDrawn="1"/>
          </p:nvSpPr>
          <p:spPr bwMode="auto">
            <a:xfrm>
              <a:off x="16351250" y="2152650"/>
              <a:ext cx="49213" cy="22225"/>
            </a:xfrm>
            <a:custGeom>
              <a:avLst/>
              <a:gdLst>
                <a:gd name="T0" fmla="*/ 17 w 18"/>
                <a:gd name="T1" fmla="*/ 2 h 8"/>
                <a:gd name="T2" fmla="*/ 2 w 18"/>
                <a:gd name="T3" fmla="*/ 4 h 8"/>
                <a:gd name="T4" fmla="*/ 17 w 18"/>
                <a:gd name="T5" fmla="*/ 2 h 8"/>
              </a:gdLst>
              <a:ahLst/>
              <a:cxnLst>
                <a:cxn ang="0">
                  <a:pos x="T0" y="T1"/>
                </a:cxn>
                <a:cxn ang="0">
                  <a:pos x="T2" y="T3"/>
                </a:cxn>
                <a:cxn ang="0">
                  <a:pos x="T4" y="T5"/>
                </a:cxn>
              </a:cxnLst>
              <a:rect l="0" t="0" r="r" b="b"/>
              <a:pathLst>
                <a:path w="18" h="8">
                  <a:moveTo>
                    <a:pt x="17" y="2"/>
                  </a:moveTo>
                  <a:cubicBezTo>
                    <a:pt x="17" y="0"/>
                    <a:pt x="0" y="2"/>
                    <a:pt x="2" y="4"/>
                  </a:cubicBezTo>
                  <a:cubicBezTo>
                    <a:pt x="7" y="8"/>
                    <a:pt x="18" y="3"/>
                    <a:pt x="17"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27"/>
            <p:cNvSpPr>
              <a:spLocks/>
            </p:cNvSpPr>
            <p:nvPr userDrawn="1"/>
          </p:nvSpPr>
          <p:spPr bwMode="auto">
            <a:xfrm>
              <a:off x="16341725" y="2216150"/>
              <a:ext cx="61913" cy="33338"/>
            </a:xfrm>
            <a:custGeom>
              <a:avLst/>
              <a:gdLst>
                <a:gd name="T0" fmla="*/ 18 w 22"/>
                <a:gd name="T1" fmla="*/ 12 h 12"/>
                <a:gd name="T2" fmla="*/ 15 w 22"/>
                <a:gd name="T3" fmla="*/ 3 h 12"/>
                <a:gd name="T4" fmla="*/ 2 w 22"/>
                <a:gd name="T5" fmla="*/ 8 h 12"/>
                <a:gd name="T6" fmla="*/ 18 w 22"/>
                <a:gd name="T7" fmla="*/ 12 h 12"/>
              </a:gdLst>
              <a:ahLst/>
              <a:cxnLst>
                <a:cxn ang="0">
                  <a:pos x="T0" y="T1"/>
                </a:cxn>
                <a:cxn ang="0">
                  <a:pos x="T2" y="T3"/>
                </a:cxn>
                <a:cxn ang="0">
                  <a:pos x="T4" y="T5"/>
                </a:cxn>
                <a:cxn ang="0">
                  <a:pos x="T6" y="T7"/>
                </a:cxn>
              </a:cxnLst>
              <a:rect l="0" t="0" r="r" b="b"/>
              <a:pathLst>
                <a:path w="22" h="12">
                  <a:moveTo>
                    <a:pt x="18" y="12"/>
                  </a:moveTo>
                  <a:cubicBezTo>
                    <a:pt x="22" y="11"/>
                    <a:pt x="20" y="6"/>
                    <a:pt x="15" y="3"/>
                  </a:cubicBezTo>
                  <a:cubicBezTo>
                    <a:pt x="11" y="0"/>
                    <a:pt x="0" y="7"/>
                    <a:pt x="2" y="8"/>
                  </a:cubicBezTo>
                  <a:cubicBezTo>
                    <a:pt x="4" y="10"/>
                    <a:pt x="14" y="12"/>
                    <a:pt x="18" y="1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28"/>
            <p:cNvSpPr>
              <a:spLocks/>
            </p:cNvSpPr>
            <p:nvPr userDrawn="1"/>
          </p:nvSpPr>
          <p:spPr bwMode="auto">
            <a:xfrm>
              <a:off x="16259175" y="2257425"/>
              <a:ext cx="96838" cy="88900"/>
            </a:xfrm>
            <a:custGeom>
              <a:avLst/>
              <a:gdLst>
                <a:gd name="T0" fmla="*/ 19 w 35"/>
                <a:gd name="T1" fmla="*/ 28 h 32"/>
                <a:gd name="T2" fmla="*/ 28 w 35"/>
                <a:gd name="T3" fmla="*/ 26 h 32"/>
                <a:gd name="T4" fmla="*/ 35 w 35"/>
                <a:gd name="T5" fmla="*/ 13 h 32"/>
                <a:gd name="T6" fmla="*/ 31 w 35"/>
                <a:gd name="T7" fmla="*/ 13 h 32"/>
                <a:gd name="T8" fmla="*/ 31 w 35"/>
                <a:gd name="T9" fmla="*/ 15 h 32"/>
                <a:gd name="T10" fmla="*/ 24 w 35"/>
                <a:gd name="T11" fmla="*/ 12 h 32"/>
                <a:gd name="T12" fmla="*/ 31 w 35"/>
                <a:gd name="T13" fmla="*/ 7 h 32"/>
                <a:gd name="T14" fmla="*/ 27 w 35"/>
                <a:gd name="T15" fmla="*/ 2 h 32"/>
                <a:gd name="T16" fmla="*/ 21 w 35"/>
                <a:gd name="T17" fmla="*/ 4 h 32"/>
                <a:gd name="T18" fmla="*/ 18 w 35"/>
                <a:gd name="T19" fmla="*/ 5 h 32"/>
                <a:gd name="T20" fmla="*/ 9 w 35"/>
                <a:gd name="T21" fmla="*/ 9 h 32"/>
                <a:gd name="T22" fmla="*/ 15 w 35"/>
                <a:gd name="T23" fmla="*/ 13 h 32"/>
                <a:gd name="T24" fmla="*/ 4 w 35"/>
                <a:gd name="T25" fmla="*/ 12 h 32"/>
                <a:gd name="T26" fmla="*/ 8 w 35"/>
                <a:gd name="T27" fmla="*/ 20 h 32"/>
                <a:gd name="T28" fmla="*/ 19 w 35"/>
                <a:gd name="T2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32">
                  <a:moveTo>
                    <a:pt x="19" y="28"/>
                  </a:moveTo>
                  <a:cubicBezTo>
                    <a:pt x="24" y="32"/>
                    <a:pt x="22" y="26"/>
                    <a:pt x="28" y="26"/>
                  </a:cubicBezTo>
                  <a:cubicBezTo>
                    <a:pt x="33" y="26"/>
                    <a:pt x="34" y="17"/>
                    <a:pt x="35" y="13"/>
                  </a:cubicBezTo>
                  <a:cubicBezTo>
                    <a:pt x="35" y="10"/>
                    <a:pt x="30" y="10"/>
                    <a:pt x="31" y="13"/>
                  </a:cubicBezTo>
                  <a:cubicBezTo>
                    <a:pt x="33" y="15"/>
                    <a:pt x="31" y="18"/>
                    <a:pt x="31" y="15"/>
                  </a:cubicBezTo>
                  <a:cubicBezTo>
                    <a:pt x="30" y="12"/>
                    <a:pt x="26" y="15"/>
                    <a:pt x="24" y="12"/>
                  </a:cubicBezTo>
                  <a:cubicBezTo>
                    <a:pt x="23" y="10"/>
                    <a:pt x="29" y="10"/>
                    <a:pt x="31" y="7"/>
                  </a:cubicBezTo>
                  <a:cubicBezTo>
                    <a:pt x="33" y="4"/>
                    <a:pt x="26" y="4"/>
                    <a:pt x="27" y="2"/>
                  </a:cubicBezTo>
                  <a:cubicBezTo>
                    <a:pt x="29" y="0"/>
                    <a:pt x="17" y="2"/>
                    <a:pt x="21" y="4"/>
                  </a:cubicBezTo>
                  <a:cubicBezTo>
                    <a:pt x="24" y="5"/>
                    <a:pt x="21" y="7"/>
                    <a:pt x="18" y="5"/>
                  </a:cubicBezTo>
                  <a:cubicBezTo>
                    <a:pt x="15" y="2"/>
                    <a:pt x="6" y="6"/>
                    <a:pt x="9" y="9"/>
                  </a:cubicBezTo>
                  <a:cubicBezTo>
                    <a:pt x="11" y="11"/>
                    <a:pt x="19" y="7"/>
                    <a:pt x="15" y="13"/>
                  </a:cubicBezTo>
                  <a:cubicBezTo>
                    <a:pt x="10" y="19"/>
                    <a:pt x="8" y="12"/>
                    <a:pt x="4" y="12"/>
                  </a:cubicBezTo>
                  <a:cubicBezTo>
                    <a:pt x="0" y="13"/>
                    <a:pt x="2" y="18"/>
                    <a:pt x="8" y="20"/>
                  </a:cubicBezTo>
                  <a:cubicBezTo>
                    <a:pt x="14" y="22"/>
                    <a:pt x="14" y="25"/>
                    <a:pt x="19"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29"/>
            <p:cNvSpPr>
              <a:spLocks/>
            </p:cNvSpPr>
            <p:nvPr userDrawn="1"/>
          </p:nvSpPr>
          <p:spPr bwMode="auto">
            <a:xfrm>
              <a:off x="16341725" y="2178050"/>
              <a:ext cx="250825" cy="74613"/>
            </a:xfrm>
            <a:custGeom>
              <a:avLst/>
              <a:gdLst>
                <a:gd name="T0" fmla="*/ 26 w 90"/>
                <a:gd name="T1" fmla="*/ 21 h 27"/>
                <a:gd name="T2" fmla="*/ 32 w 90"/>
                <a:gd name="T3" fmla="*/ 24 h 27"/>
                <a:gd name="T4" fmla="*/ 40 w 90"/>
                <a:gd name="T5" fmla="*/ 25 h 27"/>
                <a:gd name="T6" fmla="*/ 44 w 90"/>
                <a:gd name="T7" fmla="*/ 24 h 27"/>
                <a:gd name="T8" fmla="*/ 61 w 90"/>
                <a:gd name="T9" fmla="*/ 27 h 27"/>
                <a:gd name="T10" fmla="*/ 72 w 90"/>
                <a:gd name="T11" fmla="*/ 24 h 27"/>
                <a:gd name="T12" fmla="*/ 86 w 90"/>
                <a:gd name="T13" fmla="*/ 25 h 27"/>
                <a:gd name="T14" fmla="*/ 90 w 90"/>
                <a:gd name="T15" fmla="*/ 17 h 27"/>
                <a:gd name="T16" fmla="*/ 61 w 90"/>
                <a:gd name="T17" fmla="*/ 15 h 27"/>
                <a:gd name="T18" fmla="*/ 47 w 90"/>
                <a:gd name="T19" fmla="*/ 16 h 27"/>
                <a:gd name="T20" fmla="*/ 38 w 90"/>
                <a:gd name="T21" fmla="*/ 13 h 27"/>
                <a:gd name="T22" fmla="*/ 40 w 90"/>
                <a:gd name="T23" fmla="*/ 9 h 27"/>
                <a:gd name="T24" fmla="*/ 26 w 90"/>
                <a:gd name="T25" fmla="*/ 5 h 27"/>
                <a:gd name="T26" fmla="*/ 15 w 90"/>
                <a:gd name="T27" fmla="*/ 1 h 27"/>
                <a:gd name="T28" fmla="*/ 3 w 90"/>
                <a:gd name="T29" fmla="*/ 3 h 27"/>
                <a:gd name="T30" fmla="*/ 19 w 90"/>
                <a:gd name="T31" fmla="*/ 8 h 27"/>
                <a:gd name="T32" fmla="*/ 25 w 90"/>
                <a:gd name="T33" fmla="*/ 13 h 27"/>
                <a:gd name="T34" fmla="*/ 26 w 90"/>
                <a:gd name="T35" fmla="*/ 2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 h="27">
                  <a:moveTo>
                    <a:pt x="26" y="21"/>
                  </a:moveTo>
                  <a:cubicBezTo>
                    <a:pt x="27" y="26"/>
                    <a:pt x="29" y="22"/>
                    <a:pt x="32" y="24"/>
                  </a:cubicBezTo>
                  <a:cubicBezTo>
                    <a:pt x="34" y="26"/>
                    <a:pt x="38" y="27"/>
                    <a:pt x="40" y="25"/>
                  </a:cubicBezTo>
                  <a:cubicBezTo>
                    <a:pt x="42" y="24"/>
                    <a:pt x="43" y="22"/>
                    <a:pt x="44" y="24"/>
                  </a:cubicBezTo>
                  <a:cubicBezTo>
                    <a:pt x="45" y="26"/>
                    <a:pt x="50" y="27"/>
                    <a:pt x="61" y="27"/>
                  </a:cubicBezTo>
                  <a:cubicBezTo>
                    <a:pt x="72" y="27"/>
                    <a:pt x="69" y="22"/>
                    <a:pt x="72" y="24"/>
                  </a:cubicBezTo>
                  <a:cubicBezTo>
                    <a:pt x="75" y="26"/>
                    <a:pt x="82" y="26"/>
                    <a:pt x="86" y="25"/>
                  </a:cubicBezTo>
                  <a:cubicBezTo>
                    <a:pt x="89" y="25"/>
                    <a:pt x="90" y="20"/>
                    <a:pt x="90" y="17"/>
                  </a:cubicBezTo>
                  <a:cubicBezTo>
                    <a:pt x="90" y="15"/>
                    <a:pt x="66" y="13"/>
                    <a:pt x="61" y="15"/>
                  </a:cubicBezTo>
                  <a:cubicBezTo>
                    <a:pt x="57" y="18"/>
                    <a:pt x="50" y="14"/>
                    <a:pt x="47" y="16"/>
                  </a:cubicBezTo>
                  <a:cubicBezTo>
                    <a:pt x="43" y="18"/>
                    <a:pt x="45" y="14"/>
                    <a:pt x="38" y="13"/>
                  </a:cubicBezTo>
                  <a:cubicBezTo>
                    <a:pt x="32" y="13"/>
                    <a:pt x="39" y="10"/>
                    <a:pt x="40" y="9"/>
                  </a:cubicBezTo>
                  <a:cubicBezTo>
                    <a:pt x="41" y="7"/>
                    <a:pt x="31" y="4"/>
                    <a:pt x="26" y="5"/>
                  </a:cubicBezTo>
                  <a:cubicBezTo>
                    <a:pt x="22" y="5"/>
                    <a:pt x="20" y="3"/>
                    <a:pt x="15" y="1"/>
                  </a:cubicBezTo>
                  <a:cubicBezTo>
                    <a:pt x="11" y="0"/>
                    <a:pt x="0" y="0"/>
                    <a:pt x="3" y="3"/>
                  </a:cubicBezTo>
                  <a:cubicBezTo>
                    <a:pt x="4" y="5"/>
                    <a:pt x="17" y="10"/>
                    <a:pt x="19" y="8"/>
                  </a:cubicBezTo>
                  <a:cubicBezTo>
                    <a:pt x="20" y="6"/>
                    <a:pt x="23" y="11"/>
                    <a:pt x="25" y="13"/>
                  </a:cubicBezTo>
                  <a:cubicBezTo>
                    <a:pt x="27" y="16"/>
                    <a:pt x="24" y="17"/>
                    <a:pt x="26" y="2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0"/>
            <p:cNvSpPr>
              <a:spLocks/>
            </p:cNvSpPr>
            <p:nvPr userDrawn="1"/>
          </p:nvSpPr>
          <p:spPr bwMode="auto">
            <a:xfrm>
              <a:off x="16419513" y="2155825"/>
              <a:ext cx="36513" cy="22225"/>
            </a:xfrm>
            <a:custGeom>
              <a:avLst/>
              <a:gdLst>
                <a:gd name="T0" fmla="*/ 9 w 13"/>
                <a:gd name="T1" fmla="*/ 2 h 8"/>
                <a:gd name="T2" fmla="*/ 4 w 13"/>
                <a:gd name="T3" fmla="*/ 6 h 8"/>
                <a:gd name="T4" fmla="*/ 9 w 13"/>
                <a:gd name="T5" fmla="*/ 2 h 8"/>
              </a:gdLst>
              <a:ahLst/>
              <a:cxnLst>
                <a:cxn ang="0">
                  <a:pos x="T0" y="T1"/>
                </a:cxn>
                <a:cxn ang="0">
                  <a:pos x="T2" y="T3"/>
                </a:cxn>
                <a:cxn ang="0">
                  <a:pos x="T4" y="T5"/>
                </a:cxn>
              </a:cxnLst>
              <a:rect l="0" t="0" r="r" b="b"/>
              <a:pathLst>
                <a:path w="13" h="8">
                  <a:moveTo>
                    <a:pt x="9" y="2"/>
                  </a:moveTo>
                  <a:cubicBezTo>
                    <a:pt x="5" y="0"/>
                    <a:pt x="0" y="5"/>
                    <a:pt x="4" y="6"/>
                  </a:cubicBezTo>
                  <a:cubicBezTo>
                    <a:pt x="8" y="8"/>
                    <a:pt x="13"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1"/>
            <p:cNvSpPr>
              <a:spLocks/>
            </p:cNvSpPr>
            <p:nvPr userDrawn="1"/>
          </p:nvSpPr>
          <p:spPr bwMode="auto">
            <a:xfrm>
              <a:off x="16344900" y="2030413"/>
              <a:ext cx="166688" cy="119063"/>
            </a:xfrm>
            <a:custGeom>
              <a:avLst/>
              <a:gdLst>
                <a:gd name="T0" fmla="*/ 4 w 60"/>
                <a:gd name="T1" fmla="*/ 22 h 43"/>
                <a:gd name="T2" fmla="*/ 9 w 60"/>
                <a:gd name="T3" fmla="*/ 27 h 43"/>
                <a:gd name="T4" fmla="*/ 24 w 60"/>
                <a:gd name="T5" fmla="*/ 28 h 43"/>
                <a:gd name="T6" fmla="*/ 14 w 60"/>
                <a:gd name="T7" fmla="*/ 32 h 43"/>
                <a:gd name="T8" fmla="*/ 22 w 60"/>
                <a:gd name="T9" fmla="*/ 38 h 43"/>
                <a:gd name="T10" fmla="*/ 34 w 60"/>
                <a:gd name="T11" fmla="*/ 41 h 43"/>
                <a:gd name="T12" fmla="*/ 41 w 60"/>
                <a:gd name="T13" fmla="*/ 41 h 43"/>
                <a:gd name="T14" fmla="*/ 46 w 60"/>
                <a:gd name="T15" fmla="*/ 35 h 43"/>
                <a:gd name="T16" fmla="*/ 51 w 60"/>
                <a:gd name="T17" fmla="*/ 31 h 43"/>
                <a:gd name="T18" fmla="*/ 60 w 60"/>
                <a:gd name="T19" fmla="*/ 28 h 43"/>
                <a:gd name="T20" fmla="*/ 55 w 60"/>
                <a:gd name="T21" fmla="*/ 26 h 43"/>
                <a:gd name="T22" fmla="*/ 50 w 60"/>
                <a:gd name="T23" fmla="*/ 22 h 43"/>
                <a:gd name="T24" fmla="*/ 48 w 60"/>
                <a:gd name="T25" fmla="*/ 17 h 43"/>
                <a:gd name="T26" fmla="*/ 44 w 60"/>
                <a:gd name="T27" fmla="*/ 16 h 43"/>
                <a:gd name="T28" fmla="*/ 39 w 60"/>
                <a:gd name="T29" fmla="*/ 14 h 43"/>
                <a:gd name="T30" fmla="*/ 23 w 60"/>
                <a:gd name="T31" fmla="*/ 5 h 43"/>
                <a:gd name="T32" fmla="*/ 14 w 60"/>
                <a:gd name="T33" fmla="*/ 4 h 43"/>
                <a:gd name="T34" fmla="*/ 15 w 60"/>
                <a:gd name="T35" fmla="*/ 6 h 43"/>
                <a:gd name="T36" fmla="*/ 12 w 60"/>
                <a:gd name="T37" fmla="*/ 9 h 43"/>
                <a:gd name="T38" fmla="*/ 7 w 60"/>
                <a:gd name="T39" fmla="*/ 11 h 43"/>
                <a:gd name="T40" fmla="*/ 8 w 60"/>
                <a:gd name="T41" fmla="*/ 17 h 43"/>
                <a:gd name="T42" fmla="*/ 5 w 60"/>
                <a:gd name="T43" fmla="*/ 19 h 43"/>
                <a:gd name="T44" fmla="*/ 4 w 60"/>
                <a:gd name="T45" fmla="*/ 2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0" h="43">
                  <a:moveTo>
                    <a:pt x="4" y="22"/>
                  </a:moveTo>
                  <a:cubicBezTo>
                    <a:pt x="7" y="24"/>
                    <a:pt x="5" y="26"/>
                    <a:pt x="9" y="27"/>
                  </a:cubicBezTo>
                  <a:cubicBezTo>
                    <a:pt x="12" y="29"/>
                    <a:pt x="23" y="25"/>
                    <a:pt x="24" y="28"/>
                  </a:cubicBezTo>
                  <a:cubicBezTo>
                    <a:pt x="24" y="30"/>
                    <a:pt x="13" y="31"/>
                    <a:pt x="14" y="32"/>
                  </a:cubicBezTo>
                  <a:cubicBezTo>
                    <a:pt x="16" y="34"/>
                    <a:pt x="23" y="36"/>
                    <a:pt x="22" y="38"/>
                  </a:cubicBezTo>
                  <a:cubicBezTo>
                    <a:pt x="21" y="39"/>
                    <a:pt x="33" y="43"/>
                    <a:pt x="34" y="41"/>
                  </a:cubicBezTo>
                  <a:cubicBezTo>
                    <a:pt x="35" y="39"/>
                    <a:pt x="38" y="40"/>
                    <a:pt x="41" y="41"/>
                  </a:cubicBezTo>
                  <a:cubicBezTo>
                    <a:pt x="44" y="42"/>
                    <a:pt x="44" y="34"/>
                    <a:pt x="46" y="35"/>
                  </a:cubicBezTo>
                  <a:cubicBezTo>
                    <a:pt x="48" y="36"/>
                    <a:pt x="48" y="32"/>
                    <a:pt x="51" y="31"/>
                  </a:cubicBezTo>
                  <a:cubicBezTo>
                    <a:pt x="55" y="29"/>
                    <a:pt x="60" y="29"/>
                    <a:pt x="60" y="28"/>
                  </a:cubicBezTo>
                  <a:cubicBezTo>
                    <a:pt x="60" y="27"/>
                    <a:pt x="59" y="25"/>
                    <a:pt x="55" y="26"/>
                  </a:cubicBezTo>
                  <a:cubicBezTo>
                    <a:pt x="51" y="26"/>
                    <a:pt x="48" y="24"/>
                    <a:pt x="50" y="22"/>
                  </a:cubicBezTo>
                  <a:cubicBezTo>
                    <a:pt x="52" y="20"/>
                    <a:pt x="46" y="19"/>
                    <a:pt x="48" y="17"/>
                  </a:cubicBezTo>
                  <a:cubicBezTo>
                    <a:pt x="50" y="16"/>
                    <a:pt x="44" y="14"/>
                    <a:pt x="44" y="16"/>
                  </a:cubicBezTo>
                  <a:cubicBezTo>
                    <a:pt x="45" y="19"/>
                    <a:pt x="40" y="17"/>
                    <a:pt x="39" y="14"/>
                  </a:cubicBezTo>
                  <a:cubicBezTo>
                    <a:pt x="39" y="12"/>
                    <a:pt x="29" y="11"/>
                    <a:pt x="23" y="5"/>
                  </a:cubicBezTo>
                  <a:cubicBezTo>
                    <a:pt x="17" y="0"/>
                    <a:pt x="11" y="4"/>
                    <a:pt x="14" y="4"/>
                  </a:cubicBezTo>
                  <a:cubicBezTo>
                    <a:pt x="18" y="5"/>
                    <a:pt x="18" y="7"/>
                    <a:pt x="15" y="6"/>
                  </a:cubicBezTo>
                  <a:cubicBezTo>
                    <a:pt x="12" y="6"/>
                    <a:pt x="7" y="7"/>
                    <a:pt x="12" y="9"/>
                  </a:cubicBezTo>
                  <a:cubicBezTo>
                    <a:pt x="16" y="10"/>
                    <a:pt x="11" y="11"/>
                    <a:pt x="7" y="11"/>
                  </a:cubicBezTo>
                  <a:cubicBezTo>
                    <a:pt x="3" y="11"/>
                    <a:pt x="3" y="16"/>
                    <a:pt x="8" y="17"/>
                  </a:cubicBezTo>
                  <a:cubicBezTo>
                    <a:pt x="13" y="17"/>
                    <a:pt x="9" y="20"/>
                    <a:pt x="5" y="19"/>
                  </a:cubicBezTo>
                  <a:cubicBezTo>
                    <a:pt x="1" y="18"/>
                    <a:pt x="0" y="20"/>
                    <a:pt x="4" y="2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2"/>
            <p:cNvSpPr>
              <a:spLocks/>
            </p:cNvSpPr>
            <p:nvPr userDrawn="1"/>
          </p:nvSpPr>
          <p:spPr bwMode="auto">
            <a:xfrm>
              <a:off x="16405225" y="1971675"/>
              <a:ext cx="441325" cy="233363"/>
            </a:xfrm>
            <a:custGeom>
              <a:avLst/>
              <a:gdLst>
                <a:gd name="T0" fmla="*/ 12 w 159"/>
                <a:gd name="T1" fmla="*/ 21 h 84"/>
                <a:gd name="T2" fmla="*/ 12 w 159"/>
                <a:gd name="T3" fmla="*/ 27 h 84"/>
                <a:gd name="T4" fmla="*/ 30 w 159"/>
                <a:gd name="T5" fmla="*/ 30 h 84"/>
                <a:gd name="T6" fmla="*/ 46 w 159"/>
                <a:gd name="T7" fmla="*/ 34 h 84"/>
                <a:gd name="T8" fmla="*/ 68 w 159"/>
                <a:gd name="T9" fmla="*/ 28 h 84"/>
                <a:gd name="T10" fmla="*/ 51 w 159"/>
                <a:gd name="T11" fmla="*/ 36 h 84"/>
                <a:gd name="T12" fmla="*/ 49 w 159"/>
                <a:gd name="T13" fmla="*/ 40 h 84"/>
                <a:gd name="T14" fmla="*/ 33 w 159"/>
                <a:gd name="T15" fmla="*/ 45 h 84"/>
                <a:gd name="T16" fmla="*/ 53 w 159"/>
                <a:gd name="T17" fmla="*/ 57 h 84"/>
                <a:gd name="T18" fmla="*/ 26 w 159"/>
                <a:gd name="T19" fmla="*/ 60 h 84"/>
                <a:gd name="T20" fmla="*/ 37 w 159"/>
                <a:gd name="T21" fmla="*/ 64 h 84"/>
                <a:gd name="T22" fmla="*/ 36 w 159"/>
                <a:gd name="T23" fmla="*/ 70 h 84"/>
                <a:gd name="T24" fmla="*/ 26 w 159"/>
                <a:gd name="T25" fmla="*/ 70 h 84"/>
                <a:gd name="T26" fmla="*/ 16 w 159"/>
                <a:gd name="T27" fmla="*/ 79 h 84"/>
                <a:gd name="T28" fmla="*/ 41 w 159"/>
                <a:gd name="T29" fmla="*/ 81 h 84"/>
                <a:gd name="T30" fmla="*/ 60 w 159"/>
                <a:gd name="T31" fmla="*/ 82 h 84"/>
                <a:gd name="T32" fmla="*/ 73 w 159"/>
                <a:gd name="T33" fmla="*/ 80 h 84"/>
                <a:gd name="T34" fmla="*/ 70 w 159"/>
                <a:gd name="T35" fmla="*/ 75 h 84"/>
                <a:gd name="T36" fmla="*/ 59 w 159"/>
                <a:gd name="T37" fmla="*/ 70 h 84"/>
                <a:gd name="T38" fmla="*/ 73 w 159"/>
                <a:gd name="T39" fmla="*/ 65 h 84"/>
                <a:gd name="T40" fmla="*/ 93 w 159"/>
                <a:gd name="T41" fmla="*/ 54 h 84"/>
                <a:gd name="T42" fmla="*/ 91 w 159"/>
                <a:gd name="T43" fmla="*/ 48 h 84"/>
                <a:gd name="T44" fmla="*/ 107 w 159"/>
                <a:gd name="T45" fmla="*/ 44 h 84"/>
                <a:gd name="T46" fmla="*/ 128 w 159"/>
                <a:gd name="T47" fmla="*/ 31 h 84"/>
                <a:gd name="T48" fmla="*/ 130 w 159"/>
                <a:gd name="T49" fmla="*/ 22 h 84"/>
                <a:gd name="T50" fmla="*/ 157 w 159"/>
                <a:gd name="T51" fmla="*/ 15 h 84"/>
                <a:gd name="T52" fmla="*/ 151 w 159"/>
                <a:gd name="T53" fmla="*/ 7 h 84"/>
                <a:gd name="T54" fmla="*/ 133 w 159"/>
                <a:gd name="T55" fmla="*/ 7 h 84"/>
                <a:gd name="T56" fmla="*/ 117 w 159"/>
                <a:gd name="T57" fmla="*/ 2 h 84"/>
                <a:gd name="T58" fmla="*/ 100 w 159"/>
                <a:gd name="T59" fmla="*/ 4 h 84"/>
                <a:gd name="T60" fmla="*/ 83 w 159"/>
                <a:gd name="T61" fmla="*/ 3 h 84"/>
                <a:gd name="T62" fmla="*/ 66 w 159"/>
                <a:gd name="T63" fmla="*/ 5 h 84"/>
                <a:gd name="T64" fmla="*/ 60 w 159"/>
                <a:gd name="T65" fmla="*/ 8 h 84"/>
                <a:gd name="T66" fmla="*/ 45 w 159"/>
                <a:gd name="T67" fmla="*/ 12 h 84"/>
                <a:gd name="T68" fmla="*/ 31 w 159"/>
                <a:gd name="T69" fmla="*/ 14 h 84"/>
                <a:gd name="T70" fmla="*/ 20 w 159"/>
                <a:gd name="T71" fmla="*/ 15 h 84"/>
                <a:gd name="T72" fmla="*/ 5 w 159"/>
                <a:gd name="T73" fmla="*/ 1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9" h="84">
                  <a:moveTo>
                    <a:pt x="9" y="20"/>
                  </a:moveTo>
                  <a:cubicBezTo>
                    <a:pt x="12" y="18"/>
                    <a:pt x="15" y="20"/>
                    <a:pt x="12" y="21"/>
                  </a:cubicBezTo>
                  <a:cubicBezTo>
                    <a:pt x="9" y="22"/>
                    <a:pt x="10" y="23"/>
                    <a:pt x="14" y="23"/>
                  </a:cubicBezTo>
                  <a:cubicBezTo>
                    <a:pt x="18" y="23"/>
                    <a:pt x="12" y="24"/>
                    <a:pt x="12" y="27"/>
                  </a:cubicBezTo>
                  <a:cubicBezTo>
                    <a:pt x="12" y="29"/>
                    <a:pt x="17" y="27"/>
                    <a:pt x="17" y="30"/>
                  </a:cubicBezTo>
                  <a:cubicBezTo>
                    <a:pt x="17" y="32"/>
                    <a:pt x="27" y="33"/>
                    <a:pt x="30" y="30"/>
                  </a:cubicBezTo>
                  <a:cubicBezTo>
                    <a:pt x="33" y="27"/>
                    <a:pt x="32" y="31"/>
                    <a:pt x="32" y="33"/>
                  </a:cubicBezTo>
                  <a:cubicBezTo>
                    <a:pt x="31" y="35"/>
                    <a:pt x="46" y="36"/>
                    <a:pt x="46" y="34"/>
                  </a:cubicBezTo>
                  <a:cubicBezTo>
                    <a:pt x="47" y="32"/>
                    <a:pt x="49" y="32"/>
                    <a:pt x="52" y="33"/>
                  </a:cubicBezTo>
                  <a:cubicBezTo>
                    <a:pt x="54" y="34"/>
                    <a:pt x="68" y="31"/>
                    <a:pt x="68" y="28"/>
                  </a:cubicBezTo>
                  <a:cubicBezTo>
                    <a:pt x="68" y="25"/>
                    <a:pt x="72" y="29"/>
                    <a:pt x="68" y="32"/>
                  </a:cubicBezTo>
                  <a:cubicBezTo>
                    <a:pt x="64" y="35"/>
                    <a:pt x="55" y="35"/>
                    <a:pt x="51" y="36"/>
                  </a:cubicBezTo>
                  <a:cubicBezTo>
                    <a:pt x="47" y="37"/>
                    <a:pt x="54" y="40"/>
                    <a:pt x="58" y="43"/>
                  </a:cubicBezTo>
                  <a:cubicBezTo>
                    <a:pt x="61" y="46"/>
                    <a:pt x="53" y="44"/>
                    <a:pt x="49" y="40"/>
                  </a:cubicBezTo>
                  <a:cubicBezTo>
                    <a:pt x="45" y="36"/>
                    <a:pt x="37" y="36"/>
                    <a:pt x="33" y="37"/>
                  </a:cubicBezTo>
                  <a:cubicBezTo>
                    <a:pt x="29" y="37"/>
                    <a:pt x="30" y="45"/>
                    <a:pt x="33" y="45"/>
                  </a:cubicBezTo>
                  <a:cubicBezTo>
                    <a:pt x="36" y="45"/>
                    <a:pt x="39" y="46"/>
                    <a:pt x="43" y="51"/>
                  </a:cubicBezTo>
                  <a:cubicBezTo>
                    <a:pt x="46" y="56"/>
                    <a:pt x="53" y="55"/>
                    <a:pt x="53" y="57"/>
                  </a:cubicBezTo>
                  <a:cubicBezTo>
                    <a:pt x="53" y="59"/>
                    <a:pt x="44" y="55"/>
                    <a:pt x="39" y="54"/>
                  </a:cubicBezTo>
                  <a:cubicBezTo>
                    <a:pt x="34" y="53"/>
                    <a:pt x="26" y="57"/>
                    <a:pt x="26" y="60"/>
                  </a:cubicBezTo>
                  <a:cubicBezTo>
                    <a:pt x="25" y="64"/>
                    <a:pt x="33" y="63"/>
                    <a:pt x="38" y="60"/>
                  </a:cubicBezTo>
                  <a:cubicBezTo>
                    <a:pt x="43" y="57"/>
                    <a:pt x="39" y="61"/>
                    <a:pt x="37" y="64"/>
                  </a:cubicBezTo>
                  <a:cubicBezTo>
                    <a:pt x="34" y="66"/>
                    <a:pt x="43" y="68"/>
                    <a:pt x="43" y="70"/>
                  </a:cubicBezTo>
                  <a:cubicBezTo>
                    <a:pt x="43" y="73"/>
                    <a:pt x="36" y="72"/>
                    <a:pt x="36" y="70"/>
                  </a:cubicBezTo>
                  <a:cubicBezTo>
                    <a:pt x="35" y="67"/>
                    <a:pt x="33" y="65"/>
                    <a:pt x="27" y="65"/>
                  </a:cubicBezTo>
                  <a:cubicBezTo>
                    <a:pt x="21" y="66"/>
                    <a:pt x="23" y="70"/>
                    <a:pt x="26" y="70"/>
                  </a:cubicBezTo>
                  <a:cubicBezTo>
                    <a:pt x="30" y="71"/>
                    <a:pt x="30" y="73"/>
                    <a:pt x="26" y="73"/>
                  </a:cubicBezTo>
                  <a:cubicBezTo>
                    <a:pt x="22" y="73"/>
                    <a:pt x="13" y="76"/>
                    <a:pt x="16" y="79"/>
                  </a:cubicBezTo>
                  <a:cubicBezTo>
                    <a:pt x="19" y="81"/>
                    <a:pt x="30" y="79"/>
                    <a:pt x="32" y="80"/>
                  </a:cubicBezTo>
                  <a:cubicBezTo>
                    <a:pt x="34" y="82"/>
                    <a:pt x="40" y="83"/>
                    <a:pt x="41" y="81"/>
                  </a:cubicBezTo>
                  <a:cubicBezTo>
                    <a:pt x="43" y="79"/>
                    <a:pt x="47" y="80"/>
                    <a:pt x="52" y="80"/>
                  </a:cubicBezTo>
                  <a:cubicBezTo>
                    <a:pt x="56" y="80"/>
                    <a:pt x="58" y="80"/>
                    <a:pt x="60" y="82"/>
                  </a:cubicBezTo>
                  <a:cubicBezTo>
                    <a:pt x="62" y="84"/>
                    <a:pt x="65" y="83"/>
                    <a:pt x="68" y="81"/>
                  </a:cubicBezTo>
                  <a:cubicBezTo>
                    <a:pt x="70" y="80"/>
                    <a:pt x="70" y="80"/>
                    <a:pt x="73" y="80"/>
                  </a:cubicBezTo>
                  <a:cubicBezTo>
                    <a:pt x="77" y="80"/>
                    <a:pt x="77" y="78"/>
                    <a:pt x="76" y="75"/>
                  </a:cubicBezTo>
                  <a:cubicBezTo>
                    <a:pt x="74" y="73"/>
                    <a:pt x="70" y="77"/>
                    <a:pt x="70" y="75"/>
                  </a:cubicBezTo>
                  <a:cubicBezTo>
                    <a:pt x="69" y="73"/>
                    <a:pt x="65" y="72"/>
                    <a:pt x="59" y="73"/>
                  </a:cubicBezTo>
                  <a:cubicBezTo>
                    <a:pt x="53" y="74"/>
                    <a:pt x="55" y="69"/>
                    <a:pt x="59" y="70"/>
                  </a:cubicBezTo>
                  <a:cubicBezTo>
                    <a:pt x="63" y="71"/>
                    <a:pt x="68" y="71"/>
                    <a:pt x="73" y="70"/>
                  </a:cubicBezTo>
                  <a:cubicBezTo>
                    <a:pt x="77" y="69"/>
                    <a:pt x="73" y="67"/>
                    <a:pt x="73" y="65"/>
                  </a:cubicBezTo>
                  <a:cubicBezTo>
                    <a:pt x="73" y="63"/>
                    <a:pt x="79" y="64"/>
                    <a:pt x="83" y="64"/>
                  </a:cubicBezTo>
                  <a:cubicBezTo>
                    <a:pt x="87" y="64"/>
                    <a:pt x="93" y="57"/>
                    <a:pt x="93" y="54"/>
                  </a:cubicBezTo>
                  <a:cubicBezTo>
                    <a:pt x="93" y="50"/>
                    <a:pt x="84" y="51"/>
                    <a:pt x="80" y="51"/>
                  </a:cubicBezTo>
                  <a:cubicBezTo>
                    <a:pt x="75" y="51"/>
                    <a:pt x="83" y="47"/>
                    <a:pt x="91" y="48"/>
                  </a:cubicBezTo>
                  <a:cubicBezTo>
                    <a:pt x="100" y="48"/>
                    <a:pt x="96" y="44"/>
                    <a:pt x="98" y="43"/>
                  </a:cubicBezTo>
                  <a:cubicBezTo>
                    <a:pt x="99" y="42"/>
                    <a:pt x="103" y="45"/>
                    <a:pt x="107" y="44"/>
                  </a:cubicBezTo>
                  <a:cubicBezTo>
                    <a:pt x="112" y="43"/>
                    <a:pt x="109" y="39"/>
                    <a:pt x="112" y="39"/>
                  </a:cubicBezTo>
                  <a:cubicBezTo>
                    <a:pt x="114" y="39"/>
                    <a:pt x="119" y="36"/>
                    <a:pt x="128" y="31"/>
                  </a:cubicBezTo>
                  <a:cubicBezTo>
                    <a:pt x="137" y="25"/>
                    <a:pt x="144" y="26"/>
                    <a:pt x="145" y="23"/>
                  </a:cubicBezTo>
                  <a:cubicBezTo>
                    <a:pt x="145" y="20"/>
                    <a:pt x="132" y="23"/>
                    <a:pt x="130" y="22"/>
                  </a:cubicBezTo>
                  <a:cubicBezTo>
                    <a:pt x="127" y="22"/>
                    <a:pt x="139" y="19"/>
                    <a:pt x="142" y="20"/>
                  </a:cubicBezTo>
                  <a:cubicBezTo>
                    <a:pt x="144" y="20"/>
                    <a:pt x="148" y="20"/>
                    <a:pt x="157" y="15"/>
                  </a:cubicBezTo>
                  <a:cubicBezTo>
                    <a:pt x="159" y="10"/>
                    <a:pt x="159" y="10"/>
                    <a:pt x="159" y="10"/>
                  </a:cubicBezTo>
                  <a:cubicBezTo>
                    <a:pt x="155" y="11"/>
                    <a:pt x="151" y="10"/>
                    <a:pt x="151" y="7"/>
                  </a:cubicBezTo>
                  <a:cubicBezTo>
                    <a:pt x="151" y="5"/>
                    <a:pt x="145" y="7"/>
                    <a:pt x="145" y="5"/>
                  </a:cubicBezTo>
                  <a:cubicBezTo>
                    <a:pt x="145" y="4"/>
                    <a:pt x="139" y="5"/>
                    <a:pt x="133" y="7"/>
                  </a:cubicBezTo>
                  <a:cubicBezTo>
                    <a:pt x="127" y="9"/>
                    <a:pt x="133" y="5"/>
                    <a:pt x="135" y="4"/>
                  </a:cubicBezTo>
                  <a:cubicBezTo>
                    <a:pt x="138" y="3"/>
                    <a:pt x="120" y="4"/>
                    <a:pt x="117" y="2"/>
                  </a:cubicBezTo>
                  <a:cubicBezTo>
                    <a:pt x="115" y="0"/>
                    <a:pt x="111" y="5"/>
                    <a:pt x="108" y="3"/>
                  </a:cubicBezTo>
                  <a:cubicBezTo>
                    <a:pt x="106" y="0"/>
                    <a:pt x="99" y="2"/>
                    <a:pt x="100" y="4"/>
                  </a:cubicBezTo>
                  <a:cubicBezTo>
                    <a:pt x="100" y="6"/>
                    <a:pt x="98" y="6"/>
                    <a:pt x="96" y="4"/>
                  </a:cubicBezTo>
                  <a:cubicBezTo>
                    <a:pt x="93" y="2"/>
                    <a:pt x="88" y="4"/>
                    <a:pt x="83" y="3"/>
                  </a:cubicBezTo>
                  <a:cubicBezTo>
                    <a:pt x="78" y="3"/>
                    <a:pt x="80" y="7"/>
                    <a:pt x="75" y="5"/>
                  </a:cubicBezTo>
                  <a:cubicBezTo>
                    <a:pt x="70" y="3"/>
                    <a:pt x="64" y="4"/>
                    <a:pt x="66" y="5"/>
                  </a:cubicBezTo>
                  <a:cubicBezTo>
                    <a:pt x="67" y="5"/>
                    <a:pt x="65" y="7"/>
                    <a:pt x="63" y="6"/>
                  </a:cubicBezTo>
                  <a:cubicBezTo>
                    <a:pt x="61" y="5"/>
                    <a:pt x="59" y="6"/>
                    <a:pt x="60" y="8"/>
                  </a:cubicBezTo>
                  <a:cubicBezTo>
                    <a:pt x="61" y="11"/>
                    <a:pt x="51" y="8"/>
                    <a:pt x="51" y="10"/>
                  </a:cubicBezTo>
                  <a:cubicBezTo>
                    <a:pt x="51" y="13"/>
                    <a:pt x="48" y="14"/>
                    <a:pt x="45" y="12"/>
                  </a:cubicBezTo>
                  <a:cubicBezTo>
                    <a:pt x="43" y="10"/>
                    <a:pt x="34" y="9"/>
                    <a:pt x="36" y="11"/>
                  </a:cubicBezTo>
                  <a:cubicBezTo>
                    <a:pt x="39" y="13"/>
                    <a:pt x="29" y="12"/>
                    <a:pt x="31" y="14"/>
                  </a:cubicBezTo>
                  <a:cubicBezTo>
                    <a:pt x="34" y="16"/>
                    <a:pt x="28" y="18"/>
                    <a:pt x="28" y="16"/>
                  </a:cubicBezTo>
                  <a:cubicBezTo>
                    <a:pt x="28" y="15"/>
                    <a:pt x="22" y="13"/>
                    <a:pt x="20" y="15"/>
                  </a:cubicBezTo>
                  <a:cubicBezTo>
                    <a:pt x="18" y="17"/>
                    <a:pt x="17" y="20"/>
                    <a:pt x="16" y="18"/>
                  </a:cubicBezTo>
                  <a:cubicBezTo>
                    <a:pt x="15" y="17"/>
                    <a:pt x="10" y="18"/>
                    <a:pt x="5" y="19"/>
                  </a:cubicBezTo>
                  <a:cubicBezTo>
                    <a:pt x="0" y="21"/>
                    <a:pt x="6" y="22"/>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3"/>
            <p:cNvSpPr>
              <a:spLocks/>
            </p:cNvSpPr>
            <p:nvPr userDrawn="1"/>
          </p:nvSpPr>
          <p:spPr bwMode="auto">
            <a:xfrm>
              <a:off x="16581438" y="2554288"/>
              <a:ext cx="22225" cy="20638"/>
            </a:xfrm>
            <a:custGeom>
              <a:avLst/>
              <a:gdLst>
                <a:gd name="T0" fmla="*/ 3 w 8"/>
                <a:gd name="T1" fmla="*/ 6 h 7"/>
                <a:gd name="T2" fmla="*/ 4 w 8"/>
                <a:gd name="T3" fmla="*/ 1 h 7"/>
                <a:gd name="T4" fmla="*/ 3 w 8"/>
                <a:gd name="T5" fmla="*/ 6 h 7"/>
              </a:gdLst>
              <a:ahLst/>
              <a:cxnLst>
                <a:cxn ang="0">
                  <a:pos x="T0" y="T1"/>
                </a:cxn>
                <a:cxn ang="0">
                  <a:pos x="T2" y="T3"/>
                </a:cxn>
                <a:cxn ang="0">
                  <a:pos x="T4" y="T5"/>
                </a:cxn>
              </a:cxnLst>
              <a:rect l="0" t="0" r="r" b="b"/>
              <a:pathLst>
                <a:path w="8" h="7">
                  <a:moveTo>
                    <a:pt x="3" y="6"/>
                  </a:moveTo>
                  <a:cubicBezTo>
                    <a:pt x="5" y="6"/>
                    <a:pt x="8" y="0"/>
                    <a:pt x="4" y="1"/>
                  </a:cubicBezTo>
                  <a:cubicBezTo>
                    <a:pt x="0" y="1"/>
                    <a:pt x="1" y="7"/>
                    <a:pt x="3"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34"/>
            <p:cNvSpPr>
              <a:spLocks/>
            </p:cNvSpPr>
            <p:nvPr userDrawn="1"/>
          </p:nvSpPr>
          <p:spPr bwMode="auto">
            <a:xfrm>
              <a:off x="16522700" y="2538413"/>
              <a:ext cx="36513" cy="26988"/>
            </a:xfrm>
            <a:custGeom>
              <a:avLst/>
              <a:gdLst>
                <a:gd name="T0" fmla="*/ 4 w 13"/>
                <a:gd name="T1" fmla="*/ 7 h 10"/>
                <a:gd name="T2" fmla="*/ 13 w 13"/>
                <a:gd name="T3" fmla="*/ 2 h 10"/>
                <a:gd name="T4" fmla="*/ 4 w 13"/>
                <a:gd name="T5" fmla="*/ 7 h 10"/>
              </a:gdLst>
              <a:ahLst/>
              <a:cxnLst>
                <a:cxn ang="0">
                  <a:pos x="T0" y="T1"/>
                </a:cxn>
                <a:cxn ang="0">
                  <a:pos x="T2" y="T3"/>
                </a:cxn>
                <a:cxn ang="0">
                  <a:pos x="T4" y="T5"/>
                </a:cxn>
              </a:cxnLst>
              <a:rect l="0" t="0" r="r" b="b"/>
              <a:pathLst>
                <a:path w="13" h="10">
                  <a:moveTo>
                    <a:pt x="4" y="7"/>
                  </a:moveTo>
                  <a:cubicBezTo>
                    <a:pt x="8" y="10"/>
                    <a:pt x="13" y="3"/>
                    <a:pt x="13" y="2"/>
                  </a:cubicBezTo>
                  <a:cubicBezTo>
                    <a:pt x="12" y="0"/>
                    <a:pt x="0" y="5"/>
                    <a:pt x="4"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35"/>
            <p:cNvSpPr>
              <a:spLocks/>
            </p:cNvSpPr>
            <p:nvPr userDrawn="1"/>
          </p:nvSpPr>
          <p:spPr bwMode="auto">
            <a:xfrm>
              <a:off x="16481425" y="2471738"/>
              <a:ext cx="100013" cy="66675"/>
            </a:xfrm>
            <a:custGeom>
              <a:avLst/>
              <a:gdLst>
                <a:gd name="T0" fmla="*/ 36 w 36"/>
                <a:gd name="T1" fmla="*/ 19 h 24"/>
                <a:gd name="T2" fmla="*/ 29 w 36"/>
                <a:gd name="T3" fmla="*/ 13 h 24"/>
                <a:gd name="T4" fmla="*/ 19 w 36"/>
                <a:gd name="T5" fmla="*/ 7 h 24"/>
                <a:gd name="T6" fmla="*/ 12 w 36"/>
                <a:gd name="T7" fmla="*/ 2 h 24"/>
                <a:gd name="T8" fmla="*/ 7 w 36"/>
                <a:gd name="T9" fmla="*/ 6 h 24"/>
                <a:gd name="T10" fmla="*/ 5 w 36"/>
                <a:gd name="T11" fmla="*/ 13 h 24"/>
                <a:gd name="T12" fmla="*/ 1 w 36"/>
                <a:gd name="T13" fmla="*/ 20 h 24"/>
                <a:gd name="T14" fmla="*/ 7 w 36"/>
                <a:gd name="T15" fmla="*/ 19 h 24"/>
                <a:gd name="T16" fmla="*/ 10 w 36"/>
                <a:gd name="T17" fmla="*/ 24 h 24"/>
                <a:gd name="T18" fmla="*/ 19 w 36"/>
                <a:gd name="T19" fmla="*/ 19 h 24"/>
                <a:gd name="T20" fmla="*/ 25 w 36"/>
                <a:gd name="T21" fmla="*/ 19 h 24"/>
                <a:gd name="T22" fmla="*/ 36 w 36"/>
                <a:gd name="T23" fmla="*/ 1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 h="24">
                  <a:moveTo>
                    <a:pt x="36" y="19"/>
                  </a:moveTo>
                  <a:cubicBezTo>
                    <a:pt x="36" y="17"/>
                    <a:pt x="28" y="16"/>
                    <a:pt x="29" y="13"/>
                  </a:cubicBezTo>
                  <a:cubicBezTo>
                    <a:pt x="29" y="11"/>
                    <a:pt x="21" y="9"/>
                    <a:pt x="19" y="7"/>
                  </a:cubicBezTo>
                  <a:cubicBezTo>
                    <a:pt x="16" y="6"/>
                    <a:pt x="12" y="5"/>
                    <a:pt x="12" y="2"/>
                  </a:cubicBezTo>
                  <a:cubicBezTo>
                    <a:pt x="12" y="0"/>
                    <a:pt x="7" y="2"/>
                    <a:pt x="7" y="6"/>
                  </a:cubicBezTo>
                  <a:cubicBezTo>
                    <a:pt x="6" y="10"/>
                    <a:pt x="4" y="9"/>
                    <a:pt x="5" y="13"/>
                  </a:cubicBezTo>
                  <a:cubicBezTo>
                    <a:pt x="6" y="17"/>
                    <a:pt x="0" y="18"/>
                    <a:pt x="1" y="20"/>
                  </a:cubicBezTo>
                  <a:cubicBezTo>
                    <a:pt x="2" y="22"/>
                    <a:pt x="4" y="19"/>
                    <a:pt x="7" y="19"/>
                  </a:cubicBezTo>
                  <a:cubicBezTo>
                    <a:pt x="10" y="19"/>
                    <a:pt x="6" y="23"/>
                    <a:pt x="10" y="24"/>
                  </a:cubicBezTo>
                  <a:cubicBezTo>
                    <a:pt x="13" y="24"/>
                    <a:pt x="17" y="21"/>
                    <a:pt x="19" y="19"/>
                  </a:cubicBezTo>
                  <a:cubicBezTo>
                    <a:pt x="20" y="17"/>
                    <a:pt x="22" y="16"/>
                    <a:pt x="25" y="19"/>
                  </a:cubicBezTo>
                  <a:cubicBezTo>
                    <a:pt x="28" y="21"/>
                    <a:pt x="35" y="21"/>
                    <a:pt x="36" y="1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36"/>
            <p:cNvSpPr>
              <a:spLocks/>
            </p:cNvSpPr>
            <p:nvPr userDrawn="1"/>
          </p:nvSpPr>
          <p:spPr bwMode="auto">
            <a:xfrm>
              <a:off x="16438563" y="2268538"/>
              <a:ext cx="400050" cy="303213"/>
            </a:xfrm>
            <a:custGeom>
              <a:avLst/>
              <a:gdLst>
                <a:gd name="T0" fmla="*/ 97 w 144"/>
                <a:gd name="T1" fmla="*/ 24 h 109"/>
                <a:gd name="T2" fmla="*/ 84 w 144"/>
                <a:gd name="T3" fmla="*/ 20 h 109"/>
                <a:gd name="T4" fmla="*/ 66 w 144"/>
                <a:gd name="T5" fmla="*/ 12 h 109"/>
                <a:gd name="T6" fmla="*/ 58 w 144"/>
                <a:gd name="T7" fmla="*/ 15 h 109"/>
                <a:gd name="T8" fmla="*/ 49 w 144"/>
                <a:gd name="T9" fmla="*/ 9 h 109"/>
                <a:gd name="T10" fmla="*/ 36 w 144"/>
                <a:gd name="T11" fmla="*/ 3 h 109"/>
                <a:gd name="T12" fmla="*/ 27 w 144"/>
                <a:gd name="T13" fmla="*/ 15 h 109"/>
                <a:gd name="T14" fmla="*/ 29 w 144"/>
                <a:gd name="T15" fmla="*/ 23 h 109"/>
                <a:gd name="T16" fmla="*/ 19 w 144"/>
                <a:gd name="T17" fmla="*/ 14 h 109"/>
                <a:gd name="T18" fmla="*/ 27 w 144"/>
                <a:gd name="T19" fmla="*/ 2 h 109"/>
                <a:gd name="T20" fmla="*/ 2 w 144"/>
                <a:gd name="T21" fmla="*/ 24 h 109"/>
                <a:gd name="T22" fmla="*/ 12 w 144"/>
                <a:gd name="T23" fmla="*/ 29 h 109"/>
                <a:gd name="T24" fmla="*/ 14 w 144"/>
                <a:gd name="T25" fmla="*/ 34 h 109"/>
                <a:gd name="T26" fmla="*/ 30 w 144"/>
                <a:gd name="T27" fmla="*/ 37 h 109"/>
                <a:gd name="T28" fmla="*/ 46 w 144"/>
                <a:gd name="T29" fmla="*/ 37 h 109"/>
                <a:gd name="T30" fmla="*/ 57 w 144"/>
                <a:gd name="T31" fmla="*/ 35 h 109"/>
                <a:gd name="T32" fmla="*/ 65 w 144"/>
                <a:gd name="T33" fmla="*/ 37 h 109"/>
                <a:gd name="T34" fmla="*/ 75 w 144"/>
                <a:gd name="T35" fmla="*/ 44 h 109"/>
                <a:gd name="T36" fmla="*/ 78 w 144"/>
                <a:gd name="T37" fmla="*/ 46 h 109"/>
                <a:gd name="T38" fmla="*/ 91 w 144"/>
                <a:gd name="T39" fmla="*/ 56 h 109"/>
                <a:gd name="T40" fmla="*/ 99 w 144"/>
                <a:gd name="T41" fmla="*/ 65 h 109"/>
                <a:gd name="T42" fmla="*/ 99 w 144"/>
                <a:gd name="T43" fmla="*/ 72 h 109"/>
                <a:gd name="T44" fmla="*/ 85 w 144"/>
                <a:gd name="T45" fmla="*/ 76 h 109"/>
                <a:gd name="T46" fmla="*/ 66 w 144"/>
                <a:gd name="T47" fmla="*/ 80 h 109"/>
                <a:gd name="T48" fmla="*/ 75 w 144"/>
                <a:gd name="T49" fmla="*/ 87 h 109"/>
                <a:gd name="T50" fmla="*/ 87 w 144"/>
                <a:gd name="T51" fmla="*/ 85 h 109"/>
                <a:gd name="T52" fmla="*/ 96 w 144"/>
                <a:gd name="T53" fmla="*/ 97 h 109"/>
                <a:gd name="T54" fmla="*/ 124 w 144"/>
                <a:gd name="T55" fmla="*/ 107 h 109"/>
                <a:gd name="T56" fmla="*/ 119 w 144"/>
                <a:gd name="T57" fmla="*/ 95 h 109"/>
                <a:gd name="T58" fmla="*/ 130 w 144"/>
                <a:gd name="T59" fmla="*/ 90 h 109"/>
                <a:gd name="T60" fmla="*/ 116 w 144"/>
                <a:gd name="T61" fmla="*/ 75 h 109"/>
                <a:gd name="T62" fmla="*/ 125 w 144"/>
                <a:gd name="T63" fmla="*/ 72 h 109"/>
                <a:gd name="T64" fmla="*/ 138 w 144"/>
                <a:gd name="T65" fmla="*/ 78 h 109"/>
                <a:gd name="T66" fmla="*/ 144 w 144"/>
                <a:gd name="T67" fmla="*/ 65 h 109"/>
                <a:gd name="T68" fmla="*/ 130 w 144"/>
                <a:gd name="T69" fmla="*/ 56 h 109"/>
                <a:gd name="T70" fmla="*/ 114 w 144"/>
                <a:gd name="T71" fmla="*/ 47 h 109"/>
                <a:gd name="T72" fmla="*/ 115 w 144"/>
                <a:gd name="T73" fmla="*/ 43 h 109"/>
                <a:gd name="T74" fmla="*/ 116 w 144"/>
                <a:gd name="T75" fmla="*/ 36 h 109"/>
                <a:gd name="T76" fmla="*/ 113 w 144"/>
                <a:gd name="T77" fmla="*/ 34 h 109"/>
                <a:gd name="T78" fmla="*/ 101 w 144"/>
                <a:gd name="T79" fmla="*/ 29 h 109"/>
                <a:gd name="T80" fmla="*/ 93 w 144"/>
                <a:gd name="T81" fmla="*/ 2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4" h="109">
                  <a:moveTo>
                    <a:pt x="93" y="28"/>
                  </a:moveTo>
                  <a:cubicBezTo>
                    <a:pt x="95" y="28"/>
                    <a:pt x="98" y="26"/>
                    <a:pt x="97" y="24"/>
                  </a:cubicBezTo>
                  <a:cubicBezTo>
                    <a:pt x="97" y="22"/>
                    <a:pt x="91" y="22"/>
                    <a:pt x="90" y="25"/>
                  </a:cubicBezTo>
                  <a:cubicBezTo>
                    <a:pt x="88" y="27"/>
                    <a:pt x="84" y="22"/>
                    <a:pt x="84" y="20"/>
                  </a:cubicBezTo>
                  <a:cubicBezTo>
                    <a:pt x="84" y="18"/>
                    <a:pt x="76" y="20"/>
                    <a:pt x="77" y="16"/>
                  </a:cubicBezTo>
                  <a:cubicBezTo>
                    <a:pt x="78" y="13"/>
                    <a:pt x="69" y="12"/>
                    <a:pt x="66" y="12"/>
                  </a:cubicBezTo>
                  <a:cubicBezTo>
                    <a:pt x="64" y="12"/>
                    <a:pt x="60" y="14"/>
                    <a:pt x="61" y="16"/>
                  </a:cubicBezTo>
                  <a:cubicBezTo>
                    <a:pt x="61" y="19"/>
                    <a:pt x="58" y="18"/>
                    <a:pt x="58" y="15"/>
                  </a:cubicBezTo>
                  <a:cubicBezTo>
                    <a:pt x="57" y="13"/>
                    <a:pt x="51" y="18"/>
                    <a:pt x="49" y="18"/>
                  </a:cubicBezTo>
                  <a:cubicBezTo>
                    <a:pt x="47" y="18"/>
                    <a:pt x="50" y="11"/>
                    <a:pt x="49" y="9"/>
                  </a:cubicBezTo>
                  <a:cubicBezTo>
                    <a:pt x="49" y="7"/>
                    <a:pt x="47" y="6"/>
                    <a:pt x="46" y="3"/>
                  </a:cubicBezTo>
                  <a:cubicBezTo>
                    <a:pt x="44" y="0"/>
                    <a:pt x="38" y="1"/>
                    <a:pt x="36" y="3"/>
                  </a:cubicBezTo>
                  <a:cubicBezTo>
                    <a:pt x="34" y="5"/>
                    <a:pt x="28" y="4"/>
                    <a:pt x="25" y="7"/>
                  </a:cubicBezTo>
                  <a:cubicBezTo>
                    <a:pt x="22" y="11"/>
                    <a:pt x="25" y="14"/>
                    <a:pt x="27" y="15"/>
                  </a:cubicBezTo>
                  <a:cubicBezTo>
                    <a:pt x="28" y="16"/>
                    <a:pt x="22" y="18"/>
                    <a:pt x="24" y="20"/>
                  </a:cubicBezTo>
                  <a:cubicBezTo>
                    <a:pt x="26" y="21"/>
                    <a:pt x="29" y="21"/>
                    <a:pt x="29" y="23"/>
                  </a:cubicBezTo>
                  <a:cubicBezTo>
                    <a:pt x="29" y="26"/>
                    <a:pt x="22" y="23"/>
                    <a:pt x="21" y="20"/>
                  </a:cubicBezTo>
                  <a:cubicBezTo>
                    <a:pt x="19" y="18"/>
                    <a:pt x="21" y="15"/>
                    <a:pt x="19" y="14"/>
                  </a:cubicBezTo>
                  <a:cubicBezTo>
                    <a:pt x="18" y="12"/>
                    <a:pt x="19" y="9"/>
                    <a:pt x="22" y="6"/>
                  </a:cubicBezTo>
                  <a:cubicBezTo>
                    <a:pt x="25" y="3"/>
                    <a:pt x="27" y="4"/>
                    <a:pt x="27" y="2"/>
                  </a:cubicBezTo>
                  <a:cubicBezTo>
                    <a:pt x="27" y="0"/>
                    <a:pt x="15" y="0"/>
                    <a:pt x="7" y="7"/>
                  </a:cubicBezTo>
                  <a:cubicBezTo>
                    <a:pt x="0" y="14"/>
                    <a:pt x="2" y="23"/>
                    <a:pt x="2" y="24"/>
                  </a:cubicBezTo>
                  <a:cubicBezTo>
                    <a:pt x="3" y="26"/>
                    <a:pt x="10" y="25"/>
                    <a:pt x="13" y="26"/>
                  </a:cubicBezTo>
                  <a:cubicBezTo>
                    <a:pt x="17" y="28"/>
                    <a:pt x="15" y="29"/>
                    <a:pt x="12" y="29"/>
                  </a:cubicBezTo>
                  <a:cubicBezTo>
                    <a:pt x="9" y="28"/>
                    <a:pt x="4" y="27"/>
                    <a:pt x="5" y="29"/>
                  </a:cubicBezTo>
                  <a:cubicBezTo>
                    <a:pt x="5" y="31"/>
                    <a:pt x="11" y="35"/>
                    <a:pt x="14" y="34"/>
                  </a:cubicBezTo>
                  <a:cubicBezTo>
                    <a:pt x="18" y="33"/>
                    <a:pt x="18" y="33"/>
                    <a:pt x="20" y="36"/>
                  </a:cubicBezTo>
                  <a:cubicBezTo>
                    <a:pt x="21" y="38"/>
                    <a:pt x="26" y="37"/>
                    <a:pt x="30" y="37"/>
                  </a:cubicBezTo>
                  <a:cubicBezTo>
                    <a:pt x="34" y="37"/>
                    <a:pt x="39" y="39"/>
                    <a:pt x="41" y="39"/>
                  </a:cubicBezTo>
                  <a:cubicBezTo>
                    <a:pt x="43" y="39"/>
                    <a:pt x="46" y="38"/>
                    <a:pt x="46" y="37"/>
                  </a:cubicBezTo>
                  <a:cubicBezTo>
                    <a:pt x="47" y="36"/>
                    <a:pt x="56" y="39"/>
                    <a:pt x="58" y="38"/>
                  </a:cubicBezTo>
                  <a:cubicBezTo>
                    <a:pt x="61" y="38"/>
                    <a:pt x="59" y="36"/>
                    <a:pt x="57" y="35"/>
                  </a:cubicBezTo>
                  <a:cubicBezTo>
                    <a:pt x="56" y="35"/>
                    <a:pt x="56" y="32"/>
                    <a:pt x="59" y="33"/>
                  </a:cubicBezTo>
                  <a:cubicBezTo>
                    <a:pt x="61" y="34"/>
                    <a:pt x="64" y="35"/>
                    <a:pt x="65" y="37"/>
                  </a:cubicBezTo>
                  <a:cubicBezTo>
                    <a:pt x="65" y="38"/>
                    <a:pt x="67" y="38"/>
                    <a:pt x="67" y="39"/>
                  </a:cubicBezTo>
                  <a:cubicBezTo>
                    <a:pt x="68" y="41"/>
                    <a:pt x="75" y="43"/>
                    <a:pt x="75" y="44"/>
                  </a:cubicBezTo>
                  <a:cubicBezTo>
                    <a:pt x="75" y="46"/>
                    <a:pt x="68" y="47"/>
                    <a:pt x="70" y="49"/>
                  </a:cubicBezTo>
                  <a:cubicBezTo>
                    <a:pt x="72" y="50"/>
                    <a:pt x="75" y="47"/>
                    <a:pt x="78" y="46"/>
                  </a:cubicBezTo>
                  <a:cubicBezTo>
                    <a:pt x="81" y="46"/>
                    <a:pt x="81" y="52"/>
                    <a:pt x="83" y="51"/>
                  </a:cubicBezTo>
                  <a:cubicBezTo>
                    <a:pt x="86" y="50"/>
                    <a:pt x="88" y="53"/>
                    <a:pt x="91" y="56"/>
                  </a:cubicBezTo>
                  <a:cubicBezTo>
                    <a:pt x="93" y="60"/>
                    <a:pt x="90" y="64"/>
                    <a:pt x="91" y="65"/>
                  </a:cubicBezTo>
                  <a:cubicBezTo>
                    <a:pt x="91" y="67"/>
                    <a:pt x="96" y="66"/>
                    <a:pt x="99" y="65"/>
                  </a:cubicBezTo>
                  <a:cubicBezTo>
                    <a:pt x="102" y="63"/>
                    <a:pt x="105" y="66"/>
                    <a:pt x="107" y="68"/>
                  </a:cubicBezTo>
                  <a:cubicBezTo>
                    <a:pt x="109" y="70"/>
                    <a:pt x="98" y="74"/>
                    <a:pt x="99" y="72"/>
                  </a:cubicBezTo>
                  <a:cubicBezTo>
                    <a:pt x="100" y="70"/>
                    <a:pt x="93" y="65"/>
                    <a:pt x="86" y="67"/>
                  </a:cubicBezTo>
                  <a:cubicBezTo>
                    <a:pt x="80" y="70"/>
                    <a:pt x="84" y="74"/>
                    <a:pt x="85" y="76"/>
                  </a:cubicBezTo>
                  <a:cubicBezTo>
                    <a:pt x="86" y="78"/>
                    <a:pt x="79" y="80"/>
                    <a:pt x="73" y="78"/>
                  </a:cubicBezTo>
                  <a:cubicBezTo>
                    <a:pt x="67" y="76"/>
                    <a:pt x="69" y="80"/>
                    <a:pt x="66" y="80"/>
                  </a:cubicBezTo>
                  <a:cubicBezTo>
                    <a:pt x="64" y="80"/>
                    <a:pt x="61" y="84"/>
                    <a:pt x="63" y="86"/>
                  </a:cubicBezTo>
                  <a:cubicBezTo>
                    <a:pt x="66" y="89"/>
                    <a:pt x="71" y="86"/>
                    <a:pt x="75" y="87"/>
                  </a:cubicBezTo>
                  <a:cubicBezTo>
                    <a:pt x="79" y="87"/>
                    <a:pt x="79" y="88"/>
                    <a:pt x="80" y="86"/>
                  </a:cubicBezTo>
                  <a:cubicBezTo>
                    <a:pt x="80" y="83"/>
                    <a:pt x="84" y="85"/>
                    <a:pt x="87" y="85"/>
                  </a:cubicBezTo>
                  <a:cubicBezTo>
                    <a:pt x="90" y="86"/>
                    <a:pt x="90" y="90"/>
                    <a:pt x="93" y="90"/>
                  </a:cubicBezTo>
                  <a:cubicBezTo>
                    <a:pt x="97" y="91"/>
                    <a:pt x="94" y="95"/>
                    <a:pt x="96" y="97"/>
                  </a:cubicBezTo>
                  <a:cubicBezTo>
                    <a:pt x="98" y="100"/>
                    <a:pt x="106" y="98"/>
                    <a:pt x="108" y="101"/>
                  </a:cubicBezTo>
                  <a:cubicBezTo>
                    <a:pt x="111" y="104"/>
                    <a:pt x="123" y="109"/>
                    <a:pt x="124" y="107"/>
                  </a:cubicBezTo>
                  <a:cubicBezTo>
                    <a:pt x="126" y="105"/>
                    <a:pt x="114" y="94"/>
                    <a:pt x="111" y="93"/>
                  </a:cubicBezTo>
                  <a:cubicBezTo>
                    <a:pt x="108" y="92"/>
                    <a:pt x="114" y="91"/>
                    <a:pt x="119" y="95"/>
                  </a:cubicBezTo>
                  <a:cubicBezTo>
                    <a:pt x="123" y="98"/>
                    <a:pt x="129" y="100"/>
                    <a:pt x="132" y="96"/>
                  </a:cubicBezTo>
                  <a:cubicBezTo>
                    <a:pt x="136" y="92"/>
                    <a:pt x="130" y="93"/>
                    <a:pt x="130" y="90"/>
                  </a:cubicBezTo>
                  <a:cubicBezTo>
                    <a:pt x="130" y="87"/>
                    <a:pt x="128" y="83"/>
                    <a:pt x="125" y="83"/>
                  </a:cubicBezTo>
                  <a:cubicBezTo>
                    <a:pt x="121" y="83"/>
                    <a:pt x="113" y="76"/>
                    <a:pt x="116" y="75"/>
                  </a:cubicBezTo>
                  <a:cubicBezTo>
                    <a:pt x="119" y="74"/>
                    <a:pt x="115" y="72"/>
                    <a:pt x="118" y="69"/>
                  </a:cubicBezTo>
                  <a:cubicBezTo>
                    <a:pt x="120" y="67"/>
                    <a:pt x="122" y="72"/>
                    <a:pt x="125" y="72"/>
                  </a:cubicBezTo>
                  <a:cubicBezTo>
                    <a:pt x="127" y="72"/>
                    <a:pt x="128" y="75"/>
                    <a:pt x="132" y="79"/>
                  </a:cubicBezTo>
                  <a:cubicBezTo>
                    <a:pt x="137" y="83"/>
                    <a:pt x="137" y="80"/>
                    <a:pt x="138" y="78"/>
                  </a:cubicBezTo>
                  <a:cubicBezTo>
                    <a:pt x="138" y="75"/>
                    <a:pt x="143" y="77"/>
                    <a:pt x="143" y="75"/>
                  </a:cubicBezTo>
                  <a:cubicBezTo>
                    <a:pt x="144" y="65"/>
                    <a:pt x="144" y="65"/>
                    <a:pt x="144" y="65"/>
                  </a:cubicBezTo>
                  <a:cubicBezTo>
                    <a:pt x="140" y="65"/>
                    <a:pt x="139" y="62"/>
                    <a:pt x="139" y="61"/>
                  </a:cubicBezTo>
                  <a:cubicBezTo>
                    <a:pt x="139" y="59"/>
                    <a:pt x="132" y="55"/>
                    <a:pt x="130" y="56"/>
                  </a:cubicBezTo>
                  <a:cubicBezTo>
                    <a:pt x="128" y="57"/>
                    <a:pt x="124" y="53"/>
                    <a:pt x="121" y="53"/>
                  </a:cubicBezTo>
                  <a:cubicBezTo>
                    <a:pt x="118" y="53"/>
                    <a:pt x="114" y="50"/>
                    <a:pt x="114" y="47"/>
                  </a:cubicBezTo>
                  <a:cubicBezTo>
                    <a:pt x="115" y="44"/>
                    <a:pt x="120" y="48"/>
                    <a:pt x="121" y="46"/>
                  </a:cubicBezTo>
                  <a:cubicBezTo>
                    <a:pt x="122" y="43"/>
                    <a:pt x="116" y="44"/>
                    <a:pt x="115" y="43"/>
                  </a:cubicBezTo>
                  <a:cubicBezTo>
                    <a:pt x="115" y="41"/>
                    <a:pt x="117" y="41"/>
                    <a:pt x="118" y="40"/>
                  </a:cubicBezTo>
                  <a:cubicBezTo>
                    <a:pt x="120" y="39"/>
                    <a:pt x="117" y="37"/>
                    <a:pt x="116" y="36"/>
                  </a:cubicBezTo>
                  <a:cubicBezTo>
                    <a:pt x="114" y="35"/>
                    <a:pt x="114" y="38"/>
                    <a:pt x="112" y="38"/>
                  </a:cubicBezTo>
                  <a:cubicBezTo>
                    <a:pt x="110" y="38"/>
                    <a:pt x="112" y="35"/>
                    <a:pt x="113" y="34"/>
                  </a:cubicBezTo>
                  <a:cubicBezTo>
                    <a:pt x="114" y="32"/>
                    <a:pt x="108" y="30"/>
                    <a:pt x="105" y="31"/>
                  </a:cubicBezTo>
                  <a:cubicBezTo>
                    <a:pt x="102" y="32"/>
                    <a:pt x="101" y="31"/>
                    <a:pt x="101" y="29"/>
                  </a:cubicBezTo>
                  <a:cubicBezTo>
                    <a:pt x="101" y="27"/>
                    <a:pt x="97" y="29"/>
                    <a:pt x="95" y="30"/>
                  </a:cubicBezTo>
                  <a:cubicBezTo>
                    <a:pt x="93" y="31"/>
                    <a:pt x="91" y="29"/>
                    <a:pt x="93"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37"/>
            <p:cNvSpPr>
              <a:spLocks/>
            </p:cNvSpPr>
            <p:nvPr userDrawn="1"/>
          </p:nvSpPr>
          <p:spPr bwMode="auto">
            <a:xfrm>
              <a:off x="16616363" y="2413000"/>
              <a:ext cx="44450" cy="33338"/>
            </a:xfrm>
            <a:custGeom>
              <a:avLst/>
              <a:gdLst>
                <a:gd name="T0" fmla="*/ 13 w 16"/>
                <a:gd name="T1" fmla="*/ 9 h 12"/>
                <a:gd name="T2" fmla="*/ 14 w 16"/>
                <a:gd name="T3" fmla="*/ 2 h 12"/>
                <a:gd name="T4" fmla="*/ 7 w 16"/>
                <a:gd name="T5" fmla="*/ 1 h 12"/>
                <a:gd name="T6" fmla="*/ 2 w 16"/>
                <a:gd name="T7" fmla="*/ 8 h 12"/>
                <a:gd name="T8" fmla="*/ 13 w 16"/>
                <a:gd name="T9" fmla="*/ 9 h 12"/>
              </a:gdLst>
              <a:ahLst/>
              <a:cxnLst>
                <a:cxn ang="0">
                  <a:pos x="T0" y="T1"/>
                </a:cxn>
                <a:cxn ang="0">
                  <a:pos x="T2" y="T3"/>
                </a:cxn>
                <a:cxn ang="0">
                  <a:pos x="T4" y="T5"/>
                </a:cxn>
                <a:cxn ang="0">
                  <a:pos x="T6" y="T7"/>
                </a:cxn>
                <a:cxn ang="0">
                  <a:pos x="T8" y="T9"/>
                </a:cxn>
              </a:cxnLst>
              <a:rect l="0" t="0" r="r" b="b"/>
              <a:pathLst>
                <a:path w="16" h="12">
                  <a:moveTo>
                    <a:pt x="13" y="9"/>
                  </a:moveTo>
                  <a:cubicBezTo>
                    <a:pt x="16" y="8"/>
                    <a:pt x="15" y="4"/>
                    <a:pt x="14" y="2"/>
                  </a:cubicBezTo>
                  <a:cubicBezTo>
                    <a:pt x="12" y="1"/>
                    <a:pt x="9" y="0"/>
                    <a:pt x="7" y="1"/>
                  </a:cubicBezTo>
                  <a:cubicBezTo>
                    <a:pt x="4" y="1"/>
                    <a:pt x="0" y="5"/>
                    <a:pt x="2" y="8"/>
                  </a:cubicBezTo>
                  <a:cubicBezTo>
                    <a:pt x="5" y="12"/>
                    <a:pt x="10" y="9"/>
                    <a:pt x="13"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38"/>
            <p:cNvSpPr>
              <a:spLocks/>
            </p:cNvSpPr>
            <p:nvPr userDrawn="1"/>
          </p:nvSpPr>
          <p:spPr bwMode="auto">
            <a:xfrm>
              <a:off x="16570325" y="2266950"/>
              <a:ext cx="68263" cy="38100"/>
            </a:xfrm>
            <a:custGeom>
              <a:avLst/>
              <a:gdLst>
                <a:gd name="T0" fmla="*/ 2 w 25"/>
                <a:gd name="T1" fmla="*/ 3 h 14"/>
                <a:gd name="T2" fmla="*/ 5 w 25"/>
                <a:gd name="T3" fmla="*/ 9 h 14"/>
                <a:gd name="T4" fmla="*/ 12 w 25"/>
                <a:gd name="T5" fmla="*/ 12 h 14"/>
                <a:gd name="T6" fmla="*/ 25 w 25"/>
                <a:gd name="T7" fmla="*/ 10 h 14"/>
                <a:gd name="T8" fmla="*/ 12 w 25"/>
                <a:gd name="T9" fmla="*/ 3 h 14"/>
                <a:gd name="T10" fmla="*/ 2 w 25"/>
                <a:gd name="T11" fmla="*/ 3 h 14"/>
              </a:gdLst>
              <a:ahLst/>
              <a:cxnLst>
                <a:cxn ang="0">
                  <a:pos x="T0" y="T1"/>
                </a:cxn>
                <a:cxn ang="0">
                  <a:pos x="T2" y="T3"/>
                </a:cxn>
                <a:cxn ang="0">
                  <a:pos x="T4" y="T5"/>
                </a:cxn>
                <a:cxn ang="0">
                  <a:pos x="T6" y="T7"/>
                </a:cxn>
                <a:cxn ang="0">
                  <a:pos x="T8" y="T9"/>
                </a:cxn>
                <a:cxn ang="0">
                  <a:pos x="T10" y="T11"/>
                </a:cxn>
              </a:cxnLst>
              <a:rect l="0" t="0" r="r" b="b"/>
              <a:pathLst>
                <a:path w="25" h="14">
                  <a:moveTo>
                    <a:pt x="2" y="3"/>
                  </a:moveTo>
                  <a:cubicBezTo>
                    <a:pt x="0" y="6"/>
                    <a:pt x="4" y="6"/>
                    <a:pt x="5" y="9"/>
                  </a:cubicBezTo>
                  <a:cubicBezTo>
                    <a:pt x="5" y="13"/>
                    <a:pt x="9" y="14"/>
                    <a:pt x="12" y="12"/>
                  </a:cubicBezTo>
                  <a:cubicBezTo>
                    <a:pt x="16" y="10"/>
                    <a:pt x="25" y="12"/>
                    <a:pt x="25" y="10"/>
                  </a:cubicBezTo>
                  <a:cubicBezTo>
                    <a:pt x="25" y="7"/>
                    <a:pt x="15" y="3"/>
                    <a:pt x="12" y="3"/>
                  </a:cubicBezTo>
                  <a:cubicBezTo>
                    <a:pt x="8" y="4"/>
                    <a:pt x="3" y="0"/>
                    <a:pt x="2"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39"/>
            <p:cNvSpPr>
              <a:spLocks/>
            </p:cNvSpPr>
            <p:nvPr userDrawn="1"/>
          </p:nvSpPr>
          <p:spPr bwMode="auto">
            <a:xfrm>
              <a:off x="15821025" y="2727325"/>
              <a:ext cx="34925" cy="38100"/>
            </a:xfrm>
            <a:custGeom>
              <a:avLst/>
              <a:gdLst>
                <a:gd name="T0" fmla="*/ 4 w 13"/>
                <a:gd name="T1" fmla="*/ 2 h 14"/>
                <a:gd name="T2" fmla="*/ 12 w 13"/>
                <a:gd name="T3" fmla="*/ 13 h 14"/>
                <a:gd name="T4" fmla="*/ 9 w 13"/>
                <a:gd name="T5" fmla="*/ 5 h 14"/>
                <a:gd name="T6" fmla="*/ 4 w 13"/>
                <a:gd name="T7" fmla="*/ 2 h 14"/>
              </a:gdLst>
              <a:ahLst/>
              <a:cxnLst>
                <a:cxn ang="0">
                  <a:pos x="T0" y="T1"/>
                </a:cxn>
                <a:cxn ang="0">
                  <a:pos x="T2" y="T3"/>
                </a:cxn>
                <a:cxn ang="0">
                  <a:pos x="T4" y="T5"/>
                </a:cxn>
                <a:cxn ang="0">
                  <a:pos x="T6" y="T7"/>
                </a:cxn>
              </a:cxnLst>
              <a:rect l="0" t="0" r="r" b="b"/>
              <a:pathLst>
                <a:path w="13" h="14">
                  <a:moveTo>
                    <a:pt x="4" y="2"/>
                  </a:moveTo>
                  <a:cubicBezTo>
                    <a:pt x="0" y="4"/>
                    <a:pt x="10" y="14"/>
                    <a:pt x="12" y="13"/>
                  </a:cubicBezTo>
                  <a:cubicBezTo>
                    <a:pt x="13" y="12"/>
                    <a:pt x="9" y="8"/>
                    <a:pt x="9" y="5"/>
                  </a:cubicBezTo>
                  <a:cubicBezTo>
                    <a:pt x="9" y="3"/>
                    <a:pt x="8" y="0"/>
                    <a:pt x="4"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0"/>
            <p:cNvSpPr>
              <a:spLocks noEditPoints="1"/>
            </p:cNvSpPr>
            <p:nvPr userDrawn="1"/>
          </p:nvSpPr>
          <p:spPr bwMode="auto">
            <a:xfrm>
              <a:off x="15328900" y="2260600"/>
              <a:ext cx="1538288" cy="1112838"/>
            </a:xfrm>
            <a:custGeom>
              <a:avLst/>
              <a:gdLst>
                <a:gd name="T0" fmla="*/ 525 w 554"/>
                <a:gd name="T1" fmla="*/ 135 h 401"/>
                <a:gd name="T2" fmla="*/ 496 w 554"/>
                <a:gd name="T3" fmla="*/ 114 h 401"/>
                <a:gd name="T4" fmla="*/ 464 w 554"/>
                <a:gd name="T5" fmla="*/ 115 h 401"/>
                <a:gd name="T6" fmla="*/ 457 w 554"/>
                <a:gd name="T7" fmla="*/ 168 h 401"/>
                <a:gd name="T8" fmla="*/ 441 w 554"/>
                <a:gd name="T9" fmla="*/ 168 h 401"/>
                <a:gd name="T10" fmla="*/ 389 w 554"/>
                <a:gd name="T11" fmla="*/ 145 h 401"/>
                <a:gd name="T12" fmla="*/ 398 w 554"/>
                <a:gd name="T13" fmla="*/ 99 h 401"/>
                <a:gd name="T14" fmla="*/ 414 w 554"/>
                <a:gd name="T15" fmla="*/ 82 h 401"/>
                <a:gd name="T16" fmla="*/ 445 w 554"/>
                <a:gd name="T17" fmla="*/ 66 h 401"/>
                <a:gd name="T18" fmla="*/ 428 w 554"/>
                <a:gd name="T19" fmla="*/ 50 h 401"/>
                <a:gd name="T20" fmla="*/ 412 w 554"/>
                <a:gd name="T21" fmla="*/ 53 h 401"/>
                <a:gd name="T22" fmla="*/ 394 w 554"/>
                <a:gd name="T23" fmla="*/ 39 h 401"/>
                <a:gd name="T24" fmla="*/ 394 w 554"/>
                <a:gd name="T25" fmla="*/ 2 h 401"/>
                <a:gd name="T26" fmla="*/ 369 w 554"/>
                <a:gd name="T27" fmla="*/ 33 h 401"/>
                <a:gd name="T28" fmla="*/ 372 w 554"/>
                <a:gd name="T29" fmla="*/ 65 h 401"/>
                <a:gd name="T30" fmla="*/ 365 w 554"/>
                <a:gd name="T31" fmla="*/ 43 h 401"/>
                <a:gd name="T32" fmla="*/ 329 w 554"/>
                <a:gd name="T33" fmla="*/ 58 h 401"/>
                <a:gd name="T34" fmla="*/ 308 w 554"/>
                <a:gd name="T35" fmla="*/ 68 h 401"/>
                <a:gd name="T36" fmla="*/ 253 w 554"/>
                <a:gd name="T37" fmla="*/ 47 h 401"/>
                <a:gd name="T38" fmla="*/ 196 w 554"/>
                <a:gd name="T39" fmla="*/ 44 h 401"/>
                <a:gd name="T40" fmla="*/ 176 w 554"/>
                <a:gd name="T41" fmla="*/ 46 h 401"/>
                <a:gd name="T42" fmla="*/ 108 w 554"/>
                <a:gd name="T43" fmla="*/ 40 h 401"/>
                <a:gd name="T44" fmla="*/ 54 w 554"/>
                <a:gd name="T45" fmla="*/ 32 h 401"/>
                <a:gd name="T46" fmla="*/ 23 w 554"/>
                <a:gd name="T47" fmla="*/ 68 h 401"/>
                <a:gd name="T48" fmla="*/ 1 w 554"/>
                <a:gd name="T49" fmla="*/ 80 h 401"/>
                <a:gd name="T50" fmla="*/ 19 w 554"/>
                <a:gd name="T51" fmla="*/ 100 h 401"/>
                <a:gd name="T52" fmla="*/ 36 w 554"/>
                <a:gd name="T53" fmla="*/ 135 h 401"/>
                <a:gd name="T54" fmla="*/ 32 w 554"/>
                <a:gd name="T55" fmla="*/ 160 h 401"/>
                <a:gd name="T56" fmla="*/ 75 w 554"/>
                <a:gd name="T57" fmla="*/ 134 h 401"/>
                <a:gd name="T58" fmla="*/ 85 w 554"/>
                <a:gd name="T59" fmla="*/ 128 h 401"/>
                <a:gd name="T60" fmla="*/ 110 w 554"/>
                <a:gd name="T61" fmla="*/ 121 h 401"/>
                <a:gd name="T62" fmla="*/ 154 w 554"/>
                <a:gd name="T63" fmla="*/ 133 h 401"/>
                <a:gd name="T64" fmla="*/ 171 w 554"/>
                <a:gd name="T65" fmla="*/ 152 h 401"/>
                <a:gd name="T66" fmla="*/ 180 w 554"/>
                <a:gd name="T67" fmla="*/ 152 h 401"/>
                <a:gd name="T68" fmla="*/ 185 w 554"/>
                <a:gd name="T69" fmla="*/ 161 h 401"/>
                <a:gd name="T70" fmla="*/ 202 w 554"/>
                <a:gd name="T71" fmla="*/ 178 h 401"/>
                <a:gd name="T72" fmla="*/ 234 w 554"/>
                <a:gd name="T73" fmla="*/ 204 h 401"/>
                <a:gd name="T74" fmla="*/ 210 w 554"/>
                <a:gd name="T75" fmla="*/ 193 h 401"/>
                <a:gd name="T76" fmla="*/ 228 w 554"/>
                <a:gd name="T77" fmla="*/ 220 h 401"/>
                <a:gd name="T78" fmla="*/ 238 w 554"/>
                <a:gd name="T79" fmla="*/ 283 h 401"/>
                <a:gd name="T80" fmla="*/ 275 w 554"/>
                <a:gd name="T81" fmla="*/ 332 h 401"/>
                <a:gd name="T82" fmla="*/ 286 w 554"/>
                <a:gd name="T83" fmla="*/ 331 h 401"/>
                <a:gd name="T84" fmla="*/ 286 w 554"/>
                <a:gd name="T85" fmla="*/ 324 h 401"/>
                <a:gd name="T86" fmla="*/ 324 w 554"/>
                <a:gd name="T87" fmla="*/ 370 h 401"/>
                <a:gd name="T88" fmla="*/ 407 w 554"/>
                <a:gd name="T89" fmla="*/ 400 h 401"/>
                <a:gd name="T90" fmla="*/ 415 w 554"/>
                <a:gd name="T91" fmla="*/ 371 h 401"/>
                <a:gd name="T92" fmla="*/ 364 w 554"/>
                <a:gd name="T93" fmla="*/ 369 h 401"/>
                <a:gd name="T94" fmla="*/ 379 w 554"/>
                <a:gd name="T95" fmla="*/ 322 h 401"/>
                <a:gd name="T96" fmla="*/ 408 w 554"/>
                <a:gd name="T97" fmla="*/ 317 h 401"/>
                <a:gd name="T98" fmla="*/ 446 w 554"/>
                <a:gd name="T99" fmla="*/ 346 h 401"/>
                <a:gd name="T100" fmla="*/ 469 w 554"/>
                <a:gd name="T101" fmla="*/ 289 h 401"/>
                <a:gd name="T102" fmla="*/ 472 w 554"/>
                <a:gd name="T103" fmla="*/ 269 h 401"/>
                <a:gd name="T104" fmla="*/ 497 w 554"/>
                <a:gd name="T105" fmla="*/ 250 h 401"/>
                <a:gd name="T106" fmla="*/ 532 w 554"/>
                <a:gd name="T107" fmla="*/ 225 h 401"/>
                <a:gd name="T108" fmla="*/ 398 w 554"/>
                <a:gd name="T109" fmla="*/ 386 h 401"/>
                <a:gd name="T110" fmla="*/ 363 w 554"/>
                <a:gd name="T111" fmla="*/ 342 h 401"/>
                <a:gd name="T112" fmla="*/ 427 w 554"/>
                <a:gd name="T113" fmla="*/ 212 h 401"/>
                <a:gd name="T114" fmla="*/ 417 w 554"/>
                <a:gd name="T115" fmla="*/ 249 h 401"/>
                <a:gd name="T116" fmla="*/ 440 w 554"/>
                <a:gd name="T117" fmla="*/ 243 h 401"/>
                <a:gd name="T118" fmla="*/ 457 w 554"/>
                <a:gd name="T119" fmla="*/ 244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54" h="401">
                  <a:moveTo>
                    <a:pt x="547" y="195"/>
                  </a:moveTo>
                  <a:cubicBezTo>
                    <a:pt x="543" y="139"/>
                    <a:pt x="543" y="139"/>
                    <a:pt x="543" y="139"/>
                  </a:cubicBezTo>
                  <a:cubicBezTo>
                    <a:pt x="543" y="138"/>
                    <a:pt x="541" y="137"/>
                    <a:pt x="541" y="136"/>
                  </a:cubicBezTo>
                  <a:cubicBezTo>
                    <a:pt x="541" y="135"/>
                    <a:pt x="539" y="133"/>
                    <a:pt x="539" y="132"/>
                  </a:cubicBezTo>
                  <a:cubicBezTo>
                    <a:pt x="539" y="131"/>
                    <a:pt x="536" y="128"/>
                    <a:pt x="536" y="126"/>
                  </a:cubicBezTo>
                  <a:cubicBezTo>
                    <a:pt x="536" y="125"/>
                    <a:pt x="534" y="124"/>
                    <a:pt x="533" y="122"/>
                  </a:cubicBezTo>
                  <a:cubicBezTo>
                    <a:pt x="532" y="120"/>
                    <a:pt x="532" y="121"/>
                    <a:pt x="531" y="123"/>
                  </a:cubicBezTo>
                  <a:cubicBezTo>
                    <a:pt x="530" y="126"/>
                    <a:pt x="528" y="126"/>
                    <a:pt x="529" y="127"/>
                  </a:cubicBezTo>
                  <a:cubicBezTo>
                    <a:pt x="530" y="129"/>
                    <a:pt x="529" y="129"/>
                    <a:pt x="528" y="130"/>
                  </a:cubicBezTo>
                  <a:cubicBezTo>
                    <a:pt x="527" y="131"/>
                    <a:pt x="529" y="133"/>
                    <a:pt x="527" y="133"/>
                  </a:cubicBezTo>
                  <a:cubicBezTo>
                    <a:pt x="525" y="133"/>
                    <a:pt x="526" y="136"/>
                    <a:pt x="525" y="135"/>
                  </a:cubicBezTo>
                  <a:cubicBezTo>
                    <a:pt x="524" y="133"/>
                    <a:pt x="522" y="134"/>
                    <a:pt x="522" y="135"/>
                  </a:cubicBezTo>
                  <a:cubicBezTo>
                    <a:pt x="522" y="137"/>
                    <a:pt x="518" y="138"/>
                    <a:pt x="517" y="138"/>
                  </a:cubicBezTo>
                  <a:cubicBezTo>
                    <a:pt x="515" y="138"/>
                    <a:pt x="515" y="135"/>
                    <a:pt x="514" y="136"/>
                  </a:cubicBezTo>
                  <a:cubicBezTo>
                    <a:pt x="513" y="137"/>
                    <a:pt x="513" y="133"/>
                    <a:pt x="511" y="133"/>
                  </a:cubicBezTo>
                  <a:cubicBezTo>
                    <a:pt x="509" y="133"/>
                    <a:pt x="508" y="133"/>
                    <a:pt x="508" y="132"/>
                  </a:cubicBezTo>
                  <a:cubicBezTo>
                    <a:pt x="509" y="130"/>
                    <a:pt x="505" y="129"/>
                    <a:pt x="506" y="128"/>
                  </a:cubicBezTo>
                  <a:cubicBezTo>
                    <a:pt x="508" y="127"/>
                    <a:pt x="506" y="125"/>
                    <a:pt x="506" y="122"/>
                  </a:cubicBezTo>
                  <a:cubicBezTo>
                    <a:pt x="506" y="119"/>
                    <a:pt x="508" y="119"/>
                    <a:pt x="508" y="118"/>
                  </a:cubicBezTo>
                  <a:cubicBezTo>
                    <a:pt x="508" y="117"/>
                    <a:pt x="506" y="117"/>
                    <a:pt x="505" y="118"/>
                  </a:cubicBezTo>
                  <a:cubicBezTo>
                    <a:pt x="503" y="119"/>
                    <a:pt x="503" y="116"/>
                    <a:pt x="502" y="117"/>
                  </a:cubicBezTo>
                  <a:cubicBezTo>
                    <a:pt x="500" y="117"/>
                    <a:pt x="496" y="116"/>
                    <a:pt x="496" y="114"/>
                  </a:cubicBezTo>
                  <a:cubicBezTo>
                    <a:pt x="496" y="112"/>
                    <a:pt x="494" y="113"/>
                    <a:pt x="493" y="111"/>
                  </a:cubicBezTo>
                  <a:cubicBezTo>
                    <a:pt x="493" y="110"/>
                    <a:pt x="491" y="111"/>
                    <a:pt x="491" y="110"/>
                  </a:cubicBezTo>
                  <a:cubicBezTo>
                    <a:pt x="491" y="108"/>
                    <a:pt x="490" y="108"/>
                    <a:pt x="489" y="108"/>
                  </a:cubicBezTo>
                  <a:cubicBezTo>
                    <a:pt x="487" y="107"/>
                    <a:pt x="487" y="106"/>
                    <a:pt x="485" y="106"/>
                  </a:cubicBezTo>
                  <a:cubicBezTo>
                    <a:pt x="483" y="106"/>
                    <a:pt x="481" y="107"/>
                    <a:pt x="480" y="107"/>
                  </a:cubicBezTo>
                  <a:cubicBezTo>
                    <a:pt x="479" y="108"/>
                    <a:pt x="476" y="106"/>
                    <a:pt x="475" y="107"/>
                  </a:cubicBezTo>
                  <a:cubicBezTo>
                    <a:pt x="474" y="107"/>
                    <a:pt x="474" y="106"/>
                    <a:pt x="471" y="105"/>
                  </a:cubicBezTo>
                  <a:cubicBezTo>
                    <a:pt x="468" y="105"/>
                    <a:pt x="465" y="104"/>
                    <a:pt x="465" y="105"/>
                  </a:cubicBezTo>
                  <a:cubicBezTo>
                    <a:pt x="464" y="106"/>
                    <a:pt x="462" y="107"/>
                    <a:pt x="462" y="109"/>
                  </a:cubicBezTo>
                  <a:cubicBezTo>
                    <a:pt x="463" y="111"/>
                    <a:pt x="465" y="111"/>
                    <a:pt x="466" y="113"/>
                  </a:cubicBezTo>
                  <a:cubicBezTo>
                    <a:pt x="466" y="114"/>
                    <a:pt x="465" y="114"/>
                    <a:pt x="464" y="115"/>
                  </a:cubicBezTo>
                  <a:cubicBezTo>
                    <a:pt x="464" y="117"/>
                    <a:pt x="463" y="116"/>
                    <a:pt x="463" y="117"/>
                  </a:cubicBezTo>
                  <a:cubicBezTo>
                    <a:pt x="463" y="118"/>
                    <a:pt x="464" y="118"/>
                    <a:pt x="464" y="120"/>
                  </a:cubicBezTo>
                  <a:cubicBezTo>
                    <a:pt x="465" y="122"/>
                    <a:pt x="466" y="122"/>
                    <a:pt x="466" y="125"/>
                  </a:cubicBezTo>
                  <a:cubicBezTo>
                    <a:pt x="467" y="128"/>
                    <a:pt x="466" y="127"/>
                    <a:pt x="464" y="127"/>
                  </a:cubicBezTo>
                  <a:cubicBezTo>
                    <a:pt x="463" y="128"/>
                    <a:pt x="465" y="129"/>
                    <a:pt x="463" y="131"/>
                  </a:cubicBezTo>
                  <a:cubicBezTo>
                    <a:pt x="461" y="133"/>
                    <a:pt x="460" y="135"/>
                    <a:pt x="461" y="136"/>
                  </a:cubicBezTo>
                  <a:cubicBezTo>
                    <a:pt x="462" y="137"/>
                    <a:pt x="467" y="139"/>
                    <a:pt x="469" y="142"/>
                  </a:cubicBezTo>
                  <a:cubicBezTo>
                    <a:pt x="471" y="145"/>
                    <a:pt x="471" y="150"/>
                    <a:pt x="470" y="153"/>
                  </a:cubicBezTo>
                  <a:cubicBezTo>
                    <a:pt x="470" y="157"/>
                    <a:pt x="466" y="157"/>
                    <a:pt x="463" y="160"/>
                  </a:cubicBezTo>
                  <a:cubicBezTo>
                    <a:pt x="460" y="163"/>
                    <a:pt x="457" y="163"/>
                    <a:pt x="456" y="163"/>
                  </a:cubicBezTo>
                  <a:cubicBezTo>
                    <a:pt x="454" y="163"/>
                    <a:pt x="455" y="166"/>
                    <a:pt x="457" y="168"/>
                  </a:cubicBezTo>
                  <a:cubicBezTo>
                    <a:pt x="459" y="170"/>
                    <a:pt x="457" y="171"/>
                    <a:pt x="458" y="173"/>
                  </a:cubicBezTo>
                  <a:cubicBezTo>
                    <a:pt x="459" y="175"/>
                    <a:pt x="458" y="177"/>
                    <a:pt x="460" y="179"/>
                  </a:cubicBezTo>
                  <a:cubicBezTo>
                    <a:pt x="461" y="181"/>
                    <a:pt x="460" y="182"/>
                    <a:pt x="459" y="183"/>
                  </a:cubicBezTo>
                  <a:cubicBezTo>
                    <a:pt x="457" y="185"/>
                    <a:pt x="459" y="184"/>
                    <a:pt x="460" y="186"/>
                  </a:cubicBezTo>
                  <a:cubicBezTo>
                    <a:pt x="460" y="188"/>
                    <a:pt x="459" y="187"/>
                    <a:pt x="457" y="186"/>
                  </a:cubicBezTo>
                  <a:cubicBezTo>
                    <a:pt x="456" y="185"/>
                    <a:pt x="454" y="188"/>
                    <a:pt x="454" y="189"/>
                  </a:cubicBezTo>
                  <a:cubicBezTo>
                    <a:pt x="454" y="190"/>
                    <a:pt x="451" y="187"/>
                    <a:pt x="450" y="187"/>
                  </a:cubicBezTo>
                  <a:cubicBezTo>
                    <a:pt x="449" y="188"/>
                    <a:pt x="450" y="186"/>
                    <a:pt x="448" y="184"/>
                  </a:cubicBezTo>
                  <a:cubicBezTo>
                    <a:pt x="446" y="182"/>
                    <a:pt x="445" y="182"/>
                    <a:pt x="445" y="180"/>
                  </a:cubicBezTo>
                  <a:cubicBezTo>
                    <a:pt x="445" y="179"/>
                    <a:pt x="441" y="178"/>
                    <a:pt x="441" y="176"/>
                  </a:cubicBezTo>
                  <a:cubicBezTo>
                    <a:pt x="441" y="174"/>
                    <a:pt x="442" y="169"/>
                    <a:pt x="441" y="168"/>
                  </a:cubicBezTo>
                  <a:cubicBezTo>
                    <a:pt x="440" y="167"/>
                    <a:pt x="441" y="165"/>
                    <a:pt x="441" y="164"/>
                  </a:cubicBezTo>
                  <a:cubicBezTo>
                    <a:pt x="442" y="163"/>
                    <a:pt x="441" y="161"/>
                    <a:pt x="439" y="161"/>
                  </a:cubicBezTo>
                  <a:cubicBezTo>
                    <a:pt x="436" y="161"/>
                    <a:pt x="434" y="160"/>
                    <a:pt x="431" y="160"/>
                  </a:cubicBezTo>
                  <a:cubicBezTo>
                    <a:pt x="428" y="161"/>
                    <a:pt x="426" y="160"/>
                    <a:pt x="425" y="159"/>
                  </a:cubicBezTo>
                  <a:cubicBezTo>
                    <a:pt x="425" y="159"/>
                    <a:pt x="422" y="157"/>
                    <a:pt x="418" y="156"/>
                  </a:cubicBezTo>
                  <a:cubicBezTo>
                    <a:pt x="415" y="155"/>
                    <a:pt x="413" y="153"/>
                    <a:pt x="413" y="152"/>
                  </a:cubicBezTo>
                  <a:cubicBezTo>
                    <a:pt x="413" y="151"/>
                    <a:pt x="409" y="150"/>
                    <a:pt x="408" y="149"/>
                  </a:cubicBezTo>
                  <a:cubicBezTo>
                    <a:pt x="408" y="148"/>
                    <a:pt x="404" y="148"/>
                    <a:pt x="403" y="148"/>
                  </a:cubicBezTo>
                  <a:cubicBezTo>
                    <a:pt x="401" y="148"/>
                    <a:pt x="398" y="145"/>
                    <a:pt x="396" y="145"/>
                  </a:cubicBezTo>
                  <a:cubicBezTo>
                    <a:pt x="394" y="145"/>
                    <a:pt x="389" y="147"/>
                    <a:pt x="388" y="148"/>
                  </a:cubicBezTo>
                  <a:cubicBezTo>
                    <a:pt x="388" y="148"/>
                    <a:pt x="389" y="146"/>
                    <a:pt x="389" y="145"/>
                  </a:cubicBezTo>
                  <a:cubicBezTo>
                    <a:pt x="390" y="144"/>
                    <a:pt x="387" y="141"/>
                    <a:pt x="387" y="139"/>
                  </a:cubicBezTo>
                  <a:cubicBezTo>
                    <a:pt x="386" y="136"/>
                    <a:pt x="385" y="134"/>
                    <a:pt x="383" y="134"/>
                  </a:cubicBezTo>
                  <a:cubicBezTo>
                    <a:pt x="381" y="134"/>
                    <a:pt x="378" y="133"/>
                    <a:pt x="377" y="133"/>
                  </a:cubicBezTo>
                  <a:cubicBezTo>
                    <a:pt x="377" y="132"/>
                    <a:pt x="377" y="126"/>
                    <a:pt x="377" y="123"/>
                  </a:cubicBezTo>
                  <a:cubicBezTo>
                    <a:pt x="378" y="120"/>
                    <a:pt x="381" y="116"/>
                    <a:pt x="381" y="115"/>
                  </a:cubicBezTo>
                  <a:cubicBezTo>
                    <a:pt x="381" y="113"/>
                    <a:pt x="383" y="112"/>
                    <a:pt x="384" y="112"/>
                  </a:cubicBezTo>
                  <a:cubicBezTo>
                    <a:pt x="386" y="111"/>
                    <a:pt x="385" y="108"/>
                    <a:pt x="386" y="108"/>
                  </a:cubicBezTo>
                  <a:cubicBezTo>
                    <a:pt x="388" y="107"/>
                    <a:pt x="388" y="107"/>
                    <a:pt x="389" y="105"/>
                  </a:cubicBezTo>
                  <a:cubicBezTo>
                    <a:pt x="389" y="104"/>
                    <a:pt x="391" y="105"/>
                    <a:pt x="390" y="104"/>
                  </a:cubicBezTo>
                  <a:cubicBezTo>
                    <a:pt x="389" y="103"/>
                    <a:pt x="390" y="102"/>
                    <a:pt x="392" y="102"/>
                  </a:cubicBezTo>
                  <a:cubicBezTo>
                    <a:pt x="395" y="102"/>
                    <a:pt x="399" y="101"/>
                    <a:pt x="398" y="99"/>
                  </a:cubicBezTo>
                  <a:cubicBezTo>
                    <a:pt x="397" y="96"/>
                    <a:pt x="391" y="98"/>
                    <a:pt x="391" y="96"/>
                  </a:cubicBezTo>
                  <a:cubicBezTo>
                    <a:pt x="391" y="94"/>
                    <a:pt x="382" y="94"/>
                    <a:pt x="383" y="93"/>
                  </a:cubicBezTo>
                  <a:cubicBezTo>
                    <a:pt x="383" y="91"/>
                    <a:pt x="391" y="93"/>
                    <a:pt x="394" y="95"/>
                  </a:cubicBezTo>
                  <a:cubicBezTo>
                    <a:pt x="397" y="96"/>
                    <a:pt x="398" y="96"/>
                    <a:pt x="400" y="95"/>
                  </a:cubicBezTo>
                  <a:cubicBezTo>
                    <a:pt x="403" y="95"/>
                    <a:pt x="401" y="92"/>
                    <a:pt x="402" y="91"/>
                  </a:cubicBezTo>
                  <a:cubicBezTo>
                    <a:pt x="402" y="90"/>
                    <a:pt x="407" y="93"/>
                    <a:pt x="409" y="92"/>
                  </a:cubicBezTo>
                  <a:cubicBezTo>
                    <a:pt x="412" y="92"/>
                    <a:pt x="414" y="86"/>
                    <a:pt x="416" y="85"/>
                  </a:cubicBezTo>
                  <a:cubicBezTo>
                    <a:pt x="419" y="83"/>
                    <a:pt x="417" y="82"/>
                    <a:pt x="412" y="82"/>
                  </a:cubicBezTo>
                  <a:cubicBezTo>
                    <a:pt x="408" y="83"/>
                    <a:pt x="406" y="81"/>
                    <a:pt x="404" y="79"/>
                  </a:cubicBezTo>
                  <a:cubicBezTo>
                    <a:pt x="401" y="78"/>
                    <a:pt x="402" y="76"/>
                    <a:pt x="404" y="77"/>
                  </a:cubicBezTo>
                  <a:cubicBezTo>
                    <a:pt x="406" y="77"/>
                    <a:pt x="412" y="81"/>
                    <a:pt x="414" y="82"/>
                  </a:cubicBezTo>
                  <a:cubicBezTo>
                    <a:pt x="416" y="82"/>
                    <a:pt x="420" y="77"/>
                    <a:pt x="422" y="76"/>
                  </a:cubicBezTo>
                  <a:cubicBezTo>
                    <a:pt x="424" y="75"/>
                    <a:pt x="420" y="74"/>
                    <a:pt x="419" y="73"/>
                  </a:cubicBezTo>
                  <a:cubicBezTo>
                    <a:pt x="418" y="72"/>
                    <a:pt x="421" y="71"/>
                    <a:pt x="423" y="71"/>
                  </a:cubicBezTo>
                  <a:cubicBezTo>
                    <a:pt x="425" y="71"/>
                    <a:pt x="425" y="73"/>
                    <a:pt x="426" y="74"/>
                  </a:cubicBezTo>
                  <a:cubicBezTo>
                    <a:pt x="427" y="74"/>
                    <a:pt x="430" y="73"/>
                    <a:pt x="432" y="73"/>
                  </a:cubicBezTo>
                  <a:cubicBezTo>
                    <a:pt x="433" y="73"/>
                    <a:pt x="431" y="71"/>
                    <a:pt x="429" y="69"/>
                  </a:cubicBezTo>
                  <a:cubicBezTo>
                    <a:pt x="426" y="68"/>
                    <a:pt x="429" y="67"/>
                    <a:pt x="430" y="68"/>
                  </a:cubicBezTo>
                  <a:cubicBezTo>
                    <a:pt x="430" y="70"/>
                    <a:pt x="432" y="69"/>
                    <a:pt x="433" y="71"/>
                  </a:cubicBezTo>
                  <a:cubicBezTo>
                    <a:pt x="435" y="74"/>
                    <a:pt x="435" y="72"/>
                    <a:pt x="438" y="71"/>
                  </a:cubicBezTo>
                  <a:cubicBezTo>
                    <a:pt x="440" y="71"/>
                    <a:pt x="441" y="69"/>
                    <a:pt x="442" y="68"/>
                  </a:cubicBezTo>
                  <a:cubicBezTo>
                    <a:pt x="444" y="66"/>
                    <a:pt x="444" y="68"/>
                    <a:pt x="445" y="66"/>
                  </a:cubicBezTo>
                  <a:cubicBezTo>
                    <a:pt x="447" y="64"/>
                    <a:pt x="445" y="62"/>
                    <a:pt x="443" y="60"/>
                  </a:cubicBezTo>
                  <a:cubicBezTo>
                    <a:pt x="441" y="59"/>
                    <a:pt x="443" y="58"/>
                    <a:pt x="441" y="57"/>
                  </a:cubicBezTo>
                  <a:cubicBezTo>
                    <a:pt x="439" y="56"/>
                    <a:pt x="439" y="54"/>
                    <a:pt x="441" y="55"/>
                  </a:cubicBezTo>
                  <a:cubicBezTo>
                    <a:pt x="443" y="55"/>
                    <a:pt x="445" y="54"/>
                    <a:pt x="446" y="53"/>
                  </a:cubicBezTo>
                  <a:cubicBezTo>
                    <a:pt x="447" y="51"/>
                    <a:pt x="443" y="51"/>
                    <a:pt x="445" y="50"/>
                  </a:cubicBezTo>
                  <a:cubicBezTo>
                    <a:pt x="447" y="49"/>
                    <a:pt x="445" y="47"/>
                    <a:pt x="443" y="47"/>
                  </a:cubicBezTo>
                  <a:cubicBezTo>
                    <a:pt x="441" y="47"/>
                    <a:pt x="439" y="46"/>
                    <a:pt x="439" y="45"/>
                  </a:cubicBezTo>
                  <a:cubicBezTo>
                    <a:pt x="439" y="43"/>
                    <a:pt x="436" y="44"/>
                    <a:pt x="434" y="43"/>
                  </a:cubicBezTo>
                  <a:cubicBezTo>
                    <a:pt x="431" y="42"/>
                    <a:pt x="427" y="42"/>
                    <a:pt x="425" y="42"/>
                  </a:cubicBezTo>
                  <a:cubicBezTo>
                    <a:pt x="424" y="42"/>
                    <a:pt x="424" y="47"/>
                    <a:pt x="426" y="47"/>
                  </a:cubicBezTo>
                  <a:cubicBezTo>
                    <a:pt x="428" y="47"/>
                    <a:pt x="429" y="49"/>
                    <a:pt x="428" y="50"/>
                  </a:cubicBezTo>
                  <a:cubicBezTo>
                    <a:pt x="426" y="50"/>
                    <a:pt x="428" y="52"/>
                    <a:pt x="427" y="52"/>
                  </a:cubicBezTo>
                  <a:cubicBezTo>
                    <a:pt x="425" y="52"/>
                    <a:pt x="424" y="51"/>
                    <a:pt x="423" y="54"/>
                  </a:cubicBezTo>
                  <a:cubicBezTo>
                    <a:pt x="423" y="57"/>
                    <a:pt x="423" y="58"/>
                    <a:pt x="421" y="59"/>
                  </a:cubicBezTo>
                  <a:cubicBezTo>
                    <a:pt x="419" y="60"/>
                    <a:pt x="420" y="56"/>
                    <a:pt x="419" y="56"/>
                  </a:cubicBezTo>
                  <a:cubicBezTo>
                    <a:pt x="417" y="56"/>
                    <a:pt x="417" y="60"/>
                    <a:pt x="418" y="60"/>
                  </a:cubicBezTo>
                  <a:cubicBezTo>
                    <a:pt x="419" y="61"/>
                    <a:pt x="419" y="62"/>
                    <a:pt x="420" y="63"/>
                  </a:cubicBezTo>
                  <a:cubicBezTo>
                    <a:pt x="420" y="65"/>
                    <a:pt x="417" y="64"/>
                    <a:pt x="416" y="66"/>
                  </a:cubicBezTo>
                  <a:cubicBezTo>
                    <a:pt x="415" y="68"/>
                    <a:pt x="415" y="65"/>
                    <a:pt x="413" y="64"/>
                  </a:cubicBezTo>
                  <a:cubicBezTo>
                    <a:pt x="412" y="62"/>
                    <a:pt x="410" y="60"/>
                    <a:pt x="410" y="58"/>
                  </a:cubicBezTo>
                  <a:cubicBezTo>
                    <a:pt x="410" y="57"/>
                    <a:pt x="411" y="56"/>
                    <a:pt x="412" y="56"/>
                  </a:cubicBezTo>
                  <a:cubicBezTo>
                    <a:pt x="413" y="56"/>
                    <a:pt x="412" y="55"/>
                    <a:pt x="412" y="53"/>
                  </a:cubicBezTo>
                  <a:cubicBezTo>
                    <a:pt x="412" y="51"/>
                    <a:pt x="410" y="51"/>
                    <a:pt x="409" y="49"/>
                  </a:cubicBezTo>
                  <a:cubicBezTo>
                    <a:pt x="407" y="47"/>
                    <a:pt x="405" y="47"/>
                    <a:pt x="404" y="48"/>
                  </a:cubicBezTo>
                  <a:cubicBezTo>
                    <a:pt x="403" y="49"/>
                    <a:pt x="403" y="51"/>
                    <a:pt x="402" y="52"/>
                  </a:cubicBezTo>
                  <a:cubicBezTo>
                    <a:pt x="400" y="52"/>
                    <a:pt x="401" y="55"/>
                    <a:pt x="400" y="56"/>
                  </a:cubicBezTo>
                  <a:cubicBezTo>
                    <a:pt x="398" y="56"/>
                    <a:pt x="399" y="50"/>
                    <a:pt x="398" y="50"/>
                  </a:cubicBezTo>
                  <a:cubicBezTo>
                    <a:pt x="397" y="49"/>
                    <a:pt x="397" y="48"/>
                    <a:pt x="399" y="47"/>
                  </a:cubicBezTo>
                  <a:cubicBezTo>
                    <a:pt x="400" y="47"/>
                    <a:pt x="401" y="45"/>
                    <a:pt x="400" y="45"/>
                  </a:cubicBezTo>
                  <a:cubicBezTo>
                    <a:pt x="398" y="45"/>
                    <a:pt x="396" y="44"/>
                    <a:pt x="395" y="43"/>
                  </a:cubicBezTo>
                  <a:cubicBezTo>
                    <a:pt x="394" y="43"/>
                    <a:pt x="392" y="45"/>
                    <a:pt x="391" y="44"/>
                  </a:cubicBezTo>
                  <a:cubicBezTo>
                    <a:pt x="390" y="43"/>
                    <a:pt x="391" y="41"/>
                    <a:pt x="391" y="40"/>
                  </a:cubicBezTo>
                  <a:cubicBezTo>
                    <a:pt x="391" y="39"/>
                    <a:pt x="393" y="40"/>
                    <a:pt x="394" y="39"/>
                  </a:cubicBezTo>
                  <a:cubicBezTo>
                    <a:pt x="395" y="37"/>
                    <a:pt x="391" y="37"/>
                    <a:pt x="391" y="36"/>
                  </a:cubicBezTo>
                  <a:cubicBezTo>
                    <a:pt x="391" y="34"/>
                    <a:pt x="387" y="33"/>
                    <a:pt x="386" y="33"/>
                  </a:cubicBezTo>
                  <a:cubicBezTo>
                    <a:pt x="385" y="32"/>
                    <a:pt x="387" y="29"/>
                    <a:pt x="387" y="28"/>
                  </a:cubicBezTo>
                  <a:cubicBezTo>
                    <a:pt x="386" y="27"/>
                    <a:pt x="382" y="23"/>
                    <a:pt x="380" y="24"/>
                  </a:cubicBezTo>
                  <a:cubicBezTo>
                    <a:pt x="378" y="24"/>
                    <a:pt x="378" y="21"/>
                    <a:pt x="379" y="21"/>
                  </a:cubicBezTo>
                  <a:cubicBezTo>
                    <a:pt x="380" y="22"/>
                    <a:pt x="381" y="21"/>
                    <a:pt x="382" y="19"/>
                  </a:cubicBezTo>
                  <a:cubicBezTo>
                    <a:pt x="384" y="17"/>
                    <a:pt x="385" y="16"/>
                    <a:pt x="383" y="15"/>
                  </a:cubicBezTo>
                  <a:cubicBezTo>
                    <a:pt x="382" y="15"/>
                    <a:pt x="381" y="14"/>
                    <a:pt x="384" y="14"/>
                  </a:cubicBezTo>
                  <a:cubicBezTo>
                    <a:pt x="386" y="14"/>
                    <a:pt x="390" y="15"/>
                    <a:pt x="392" y="14"/>
                  </a:cubicBezTo>
                  <a:cubicBezTo>
                    <a:pt x="393" y="13"/>
                    <a:pt x="397" y="7"/>
                    <a:pt x="399" y="4"/>
                  </a:cubicBezTo>
                  <a:cubicBezTo>
                    <a:pt x="401" y="2"/>
                    <a:pt x="398" y="2"/>
                    <a:pt x="394" y="2"/>
                  </a:cubicBezTo>
                  <a:cubicBezTo>
                    <a:pt x="390" y="2"/>
                    <a:pt x="389" y="1"/>
                    <a:pt x="385" y="0"/>
                  </a:cubicBezTo>
                  <a:cubicBezTo>
                    <a:pt x="382" y="0"/>
                    <a:pt x="375" y="1"/>
                    <a:pt x="375" y="2"/>
                  </a:cubicBezTo>
                  <a:cubicBezTo>
                    <a:pt x="374" y="3"/>
                    <a:pt x="376" y="4"/>
                    <a:pt x="376" y="5"/>
                  </a:cubicBezTo>
                  <a:cubicBezTo>
                    <a:pt x="376" y="6"/>
                    <a:pt x="374" y="4"/>
                    <a:pt x="373" y="5"/>
                  </a:cubicBezTo>
                  <a:cubicBezTo>
                    <a:pt x="372" y="5"/>
                    <a:pt x="373" y="7"/>
                    <a:pt x="373" y="11"/>
                  </a:cubicBezTo>
                  <a:cubicBezTo>
                    <a:pt x="372" y="15"/>
                    <a:pt x="373" y="15"/>
                    <a:pt x="375" y="16"/>
                  </a:cubicBezTo>
                  <a:cubicBezTo>
                    <a:pt x="376" y="18"/>
                    <a:pt x="375" y="20"/>
                    <a:pt x="375" y="22"/>
                  </a:cubicBezTo>
                  <a:cubicBezTo>
                    <a:pt x="375" y="25"/>
                    <a:pt x="373" y="25"/>
                    <a:pt x="372" y="25"/>
                  </a:cubicBezTo>
                  <a:cubicBezTo>
                    <a:pt x="371" y="26"/>
                    <a:pt x="374" y="27"/>
                    <a:pt x="374" y="28"/>
                  </a:cubicBezTo>
                  <a:cubicBezTo>
                    <a:pt x="373" y="30"/>
                    <a:pt x="371" y="27"/>
                    <a:pt x="370" y="28"/>
                  </a:cubicBezTo>
                  <a:cubicBezTo>
                    <a:pt x="368" y="28"/>
                    <a:pt x="367" y="32"/>
                    <a:pt x="369" y="33"/>
                  </a:cubicBezTo>
                  <a:cubicBezTo>
                    <a:pt x="370" y="35"/>
                    <a:pt x="371" y="34"/>
                    <a:pt x="370" y="36"/>
                  </a:cubicBezTo>
                  <a:cubicBezTo>
                    <a:pt x="368" y="37"/>
                    <a:pt x="367" y="39"/>
                    <a:pt x="370" y="42"/>
                  </a:cubicBezTo>
                  <a:cubicBezTo>
                    <a:pt x="373" y="44"/>
                    <a:pt x="378" y="44"/>
                    <a:pt x="380" y="45"/>
                  </a:cubicBezTo>
                  <a:cubicBezTo>
                    <a:pt x="383" y="47"/>
                    <a:pt x="379" y="46"/>
                    <a:pt x="380" y="48"/>
                  </a:cubicBezTo>
                  <a:cubicBezTo>
                    <a:pt x="381" y="50"/>
                    <a:pt x="378" y="50"/>
                    <a:pt x="379" y="52"/>
                  </a:cubicBezTo>
                  <a:cubicBezTo>
                    <a:pt x="379" y="53"/>
                    <a:pt x="380" y="53"/>
                    <a:pt x="381" y="50"/>
                  </a:cubicBezTo>
                  <a:cubicBezTo>
                    <a:pt x="382" y="48"/>
                    <a:pt x="383" y="51"/>
                    <a:pt x="383" y="53"/>
                  </a:cubicBezTo>
                  <a:cubicBezTo>
                    <a:pt x="383" y="55"/>
                    <a:pt x="381" y="54"/>
                    <a:pt x="380" y="56"/>
                  </a:cubicBezTo>
                  <a:cubicBezTo>
                    <a:pt x="378" y="58"/>
                    <a:pt x="377" y="58"/>
                    <a:pt x="375" y="58"/>
                  </a:cubicBezTo>
                  <a:cubicBezTo>
                    <a:pt x="373" y="58"/>
                    <a:pt x="374" y="61"/>
                    <a:pt x="375" y="63"/>
                  </a:cubicBezTo>
                  <a:cubicBezTo>
                    <a:pt x="376" y="65"/>
                    <a:pt x="375" y="66"/>
                    <a:pt x="372" y="65"/>
                  </a:cubicBezTo>
                  <a:cubicBezTo>
                    <a:pt x="370" y="64"/>
                    <a:pt x="368" y="63"/>
                    <a:pt x="369" y="61"/>
                  </a:cubicBezTo>
                  <a:cubicBezTo>
                    <a:pt x="371" y="59"/>
                    <a:pt x="371" y="57"/>
                    <a:pt x="370" y="57"/>
                  </a:cubicBezTo>
                  <a:cubicBezTo>
                    <a:pt x="369" y="57"/>
                    <a:pt x="365" y="57"/>
                    <a:pt x="364" y="55"/>
                  </a:cubicBezTo>
                  <a:cubicBezTo>
                    <a:pt x="363" y="53"/>
                    <a:pt x="365" y="54"/>
                    <a:pt x="368" y="55"/>
                  </a:cubicBezTo>
                  <a:cubicBezTo>
                    <a:pt x="371" y="55"/>
                    <a:pt x="368" y="52"/>
                    <a:pt x="371" y="52"/>
                  </a:cubicBezTo>
                  <a:cubicBezTo>
                    <a:pt x="373" y="52"/>
                    <a:pt x="375" y="54"/>
                    <a:pt x="376" y="52"/>
                  </a:cubicBezTo>
                  <a:cubicBezTo>
                    <a:pt x="378" y="50"/>
                    <a:pt x="375" y="47"/>
                    <a:pt x="374" y="48"/>
                  </a:cubicBezTo>
                  <a:cubicBezTo>
                    <a:pt x="372" y="48"/>
                    <a:pt x="370" y="49"/>
                    <a:pt x="370" y="47"/>
                  </a:cubicBezTo>
                  <a:cubicBezTo>
                    <a:pt x="370" y="46"/>
                    <a:pt x="372" y="47"/>
                    <a:pt x="374" y="46"/>
                  </a:cubicBezTo>
                  <a:cubicBezTo>
                    <a:pt x="375" y="46"/>
                    <a:pt x="373" y="44"/>
                    <a:pt x="371" y="45"/>
                  </a:cubicBezTo>
                  <a:cubicBezTo>
                    <a:pt x="368" y="45"/>
                    <a:pt x="367" y="45"/>
                    <a:pt x="365" y="43"/>
                  </a:cubicBezTo>
                  <a:cubicBezTo>
                    <a:pt x="363" y="41"/>
                    <a:pt x="360" y="40"/>
                    <a:pt x="359" y="45"/>
                  </a:cubicBezTo>
                  <a:cubicBezTo>
                    <a:pt x="358" y="49"/>
                    <a:pt x="355" y="47"/>
                    <a:pt x="354" y="48"/>
                  </a:cubicBezTo>
                  <a:cubicBezTo>
                    <a:pt x="353" y="50"/>
                    <a:pt x="355" y="51"/>
                    <a:pt x="358" y="51"/>
                  </a:cubicBezTo>
                  <a:cubicBezTo>
                    <a:pt x="362" y="51"/>
                    <a:pt x="364" y="54"/>
                    <a:pt x="362" y="54"/>
                  </a:cubicBezTo>
                  <a:cubicBezTo>
                    <a:pt x="361" y="54"/>
                    <a:pt x="362" y="56"/>
                    <a:pt x="360" y="55"/>
                  </a:cubicBezTo>
                  <a:cubicBezTo>
                    <a:pt x="358" y="54"/>
                    <a:pt x="357" y="55"/>
                    <a:pt x="358" y="57"/>
                  </a:cubicBezTo>
                  <a:cubicBezTo>
                    <a:pt x="359" y="58"/>
                    <a:pt x="357" y="58"/>
                    <a:pt x="358" y="60"/>
                  </a:cubicBezTo>
                  <a:cubicBezTo>
                    <a:pt x="358" y="61"/>
                    <a:pt x="355" y="60"/>
                    <a:pt x="353" y="60"/>
                  </a:cubicBezTo>
                  <a:cubicBezTo>
                    <a:pt x="350" y="60"/>
                    <a:pt x="346" y="60"/>
                    <a:pt x="343" y="61"/>
                  </a:cubicBezTo>
                  <a:cubicBezTo>
                    <a:pt x="340" y="62"/>
                    <a:pt x="336" y="61"/>
                    <a:pt x="335" y="59"/>
                  </a:cubicBezTo>
                  <a:cubicBezTo>
                    <a:pt x="333" y="58"/>
                    <a:pt x="332" y="58"/>
                    <a:pt x="329" y="58"/>
                  </a:cubicBezTo>
                  <a:cubicBezTo>
                    <a:pt x="327" y="58"/>
                    <a:pt x="328" y="56"/>
                    <a:pt x="325" y="56"/>
                  </a:cubicBezTo>
                  <a:cubicBezTo>
                    <a:pt x="322" y="55"/>
                    <a:pt x="322" y="53"/>
                    <a:pt x="322" y="51"/>
                  </a:cubicBezTo>
                  <a:cubicBezTo>
                    <a:pt x="322" y="50"/>
                    <a:pt x="316" y="50"/>
                    <a:pt x="314" y="52"/>
                  </a:cubicBezTo>
                  <a:cubicBezTo>
                    <a:pt x="312" y="53"/>
                    <a:pt x="307" y="53"/>
                    <a:pt x="306" y="55"/>
                  </a:cubicBezTo>
                  <a:cubicBezTo>
                    <a:pt x="305" y="58"/>
                    <a:pt x="307" y="57"/>
                    <a:pt x="309" y="57"/>
                  </a:cubicBezTo>
                  <a:cubicBezTo>
                    <a:pt x="310" y="57"/>
                    <a:pt x="310" y="55"/>
                    <a:pt x="313" y="56"/>
                  </a:cubicBezTo>
                  <a:cubicBezTo>
                    <a:pt x="316" y="56"/>
                    <a:pt x="319" y="52"/>
                    <a:pt x="320" y="54"/>
                  </a:cubicBezTo>
                  <a:cubicBezTo>
                    <a:pt x="321" y="55"/>
                    <a:pt x="315" y="58"/>
                    <a:pt x="312" y="58"/>
                  </a:cubicBezTo>
                  <a:cubicBezTo>
                    <a:pt x="309" y="59"/>
                    <a:pt x="309" y="61"/>
                    <a:pt x="312" y="65"/>
                  </a:cubicBezTo>
                  <a:cubicBezTo>
                    <a:pt x="315" y="69"/>
                    <a:pt x="311" y="67"/>
                    <a:pt x="311" y="69"/>
                  </a:cubicBezTo>
                  <a:cubicBezTo>
                    <a:pt x="311" y="71"/>
                    <a:pt x="306" y="68"/>
                    <a:pt x="308" y="68"/>
                  </a:cubicBezTo>
                  <a:cubicBezTo>
                    <a:pt x="310" y="67"/>
                    <a:pt x="309" y="65"/>
                    <a:pt x="307" y="63"/>
                  </a:cubicBezTo>
                  <a:cubicBezTo>
                    <a:pt x="306" y="62"/>
                    <a:pt x="304" y="63"/>
                    <a:pt x="305" y="62"/>
                  </a:cubicBezTo>
                  <a:cubicBezTo>
                    <a:pt x="305" y="61"/>
                    <a:pt x="303" y="62"/>
                    <a:pt x="301" y="61"/>
                  </a:cubicBezTo>
                  <a:cubicBezTo>
                    <a:pt x="300" y="60"/>
                    <a:pt x="299" y="59"/>
                    <a:pt x="297" y="60"/>
                  </a:cubicBezTo>
                  <a:cubicBezTo>
                    <a:pt x="295" y="61"/>
                    <a:pt x="292" y="61"/>
                    <a:pt x="287" y="61"/>
                  </a:cubicBezTo>
                  <a:cubicBezTo>
                    <a:pt x="283" y="62"/>
                    <a:pt x="274" y="62"/>
                    <a:pt x="272" y="60"/>
                  </a:cubicBezTo>
                  <a:cubicBezTo>
                    <a:pt x="271" y="59"/>
                    <a:pt x="276" y="56"/>
                    <a:pt x="278" y="56"/>
                  </a:cubicBezTo>
                  <a:cubicBezTo>
                    <a:pt x="280" y="57"/>
                    <a:pt x="279" y="55"/>
                    <a:pt x="276" y="52"/>
                  </a:cubicBezTo>
                  <a:cubicBezTo>
                    <a:pt x="273" y="50"/>
                    <a:pt x="268" y="49"/>
                    <a:pt x="268" y="50"/>
                  </a:cubicBezTo>
                  <a:cubicBezTo>
                    <a:pt x="268" y="52"/>
                    <a:pt x="265" y="51"/>
                    <a:pt x="260" y="50"/>
                  </a:cubicBezTo>
                  <a:cubicBezTo>
                    <a:pt x="256" y="49"/>
                    <a:pt x="256" y="47"/>
                    <a:pt x="253" y="47"/>
                  </a:cubicBezTo>
                  <a:cubicBezTo>
                    <a:pt x="250" y="47"/>
                    <a:pt x="246" y="46"/>
                    <a:pt x="243" y="44"/>
                  </a:cubicBezTo>
                  <a:cubicBezTo>
                    <a:pt x="240" y="41"/>
                    <a:pt x="232" y="42"/>
                    <a:pt x="231" y="44"/>
                  </a:cubicBezTo>
                  <a:cubicBezTo>
                    <a:pt x="230" y="47"/>
                    <a:pt x="228" y="47"/>
                    <a:pt x="225" y="47"/>
                  </a:cubicBezTo>
                  <a:cubicBezTo>
                    <a:pt x="223" y="47"/>
                    <a:pt x="227" y="44"/>
                    <a:pt x="226" y="43"/>
                  </a:cubicBezTo>
                  <a:cubicBezTo>
                    <a:pt x="224" y="43"/>
                    <a:pt x="226" y="40"/>
                    <a:pt x="224" y="39"/>
                  </a:cubicBezTo>
                  <a:cubicBezTo>
                    <a:pt x="222" y="39"/>
                    <a:pt x="220" y="47"/>
                    <a:pt x="217" y="47"/>
                  </a:cubicBezTo>
                  <a:cubicBezTo>
                    <a:pt x="214" y="46"/>
                    <a:pt x="212" y="38"/>
                    <a:pt x="209" y="36"/>
                  </a:cubicBezTo>
                  <a:cubicBezTo>
                    <a:pt x="206" y="34"/>
                    <a:pt x="204" y="34"/>
                    <a:pt x="206" y="37"/>
                  </a:cubicBezTo>
                  <a:cubicBezTo>
                    <a:pt x="209" y="40"/>
                    <a:pt x="204" y="38"/>
                    <a:pt x="204" y="40"/>
                  </a:cubicBezTo>
                  <a:cubicBezTo>
                    <a:pt x="205" y="42"/>
                    <a:pt x="201" y="45"/>
                    <a:pt x="201" y="44"/>
                  </a:cubicBezTo>
                  <a:cubicBezTo>
                    <a:pt x="201" y="42"/>
                    <a:pt x="198" y="41"/>
                    <a:pt x="196" y="44"/>
                  </a:cubicBezTo>
                  <a:cubicBezTo>
                    <a:pt x="193" y="47"/>
                    <a:pt x="191" y="47"/>
                    <a:pt x="191" y="46"/>
                  </a:cubicBezTo>
                  <a:cubicBezTo>
                    <a:pt x="191" y="45"/>
                    <a:pt x="182" y="49"/>
                    <a:pt x="183" y="50"/>
                  </a:cubicBezTo>
                  <a:cubicBezTo>
                    <a:pt x="183" y="52"/>
                    <a:pt x="182" y="53"/>
                    <a:pt x="179" y="52"/>
                  </a:cubicBezTo>
                  <a:cubicBezTo>
                    <a:pt x="177" y="52"/>
                    <a:pt x="179" y="51"/>
                    <a:pt x="181" y="50"/>
                  </a:cubicBezTo>
                  <a:cubicBezTo>
                    <a:pt x="183" y="49"/>
                    <a:pt x="188" y="44"/>
                    <a:pt x="191" y="44"/>
                  </a:cubicBezTo>
                  <a:cubicBezTo>
                    <a:pt x="193" y="44"/>
                    <a:pt x="198" y="41"/>
                    <a:pt x="199" y="40"/>
                  </a:cubicBezTo>
                  <a:cubicBezTo>
                    <a:pt x="199" y="39"/>
                    <a:pt x="196" y="40"/>
                    <a:pt x="194" y="40"/>
                  </a:cubicBezTo>
                  <a:cubicBezTo>
                    <a:pt x="192" y="39"/>
                    <a:pt x="189" y="41"/>
                    <a:pt x="186" y="43"/>
                  </a:cubicBezTo>
                  <a:cubicBezTo>
                    <a:pt x="183" y="44"/>
                    <a:pt x="180" y="44"/>
                    <a:pt x="180" y="45"/>
                  </a:cubicBezTo>
                  <a:cubicBezTo>
                    <a:pt x="181" y="47"/>
                    <a:pt x="178" y="45"/>
                    <a:pt x="177" y="46"/>
                  </a:cubicBezTo>
                  <a:cubicBezTo>
                    <a:pt x="176" y="48"/>
                    <a:pt x="175" y="46"/>
                    <a:pt x="176" y="46"/>
                  </a:cubicBezTo>
                  <a:cubicBezTo>
                    <a:pt x="177" y="45"/>
                    <a:pt x="173" y="44"/>
                    <a:pt x="173" y="44"/>
                  </a:cubicBezTo>
                  <a:cubicBezTo>
                    <a:pt x="173" y="45"/>
                    <a:pt x="172" y="46"/>
                    <a:pt x="170" y="46"/>
                  </a:cubicBezTo>
                  <a:cubicBezTo>
                    <a:pt x="167" y="46"/>
                    <a:pt x="164" y="48"/>
                    <a:pt x="166" y="50"/>
                  </a:cubicBezTo>
                  <a:cubicBezTo>
                    <a:pt x="168" y="51"/>
                    <a:pt x="169" y="52"/>
                    <a:pt x="168" y="52"/>
                  </a:cubicBezTo>
                  <a:cubicBezTo>
                    <a:pt x="167" y="53"/>
                    <a:pt x="164" y="50"/>
                    <a:pt x="160" y="50"/>
                  </a:cubicBezTo>
                  <a:cubicBezTo>
                    <a:pt x="156" y="51"/>
                    <a:pt x="148" y="46"/>
                    <a:pt x="148" y="45"/>
                  </a:cubicBezTo>
                  <a:cubicBezTo>
                    <a:pt x="148" y="44"/>
                    <a:pt x="143" y="45"/>
                    <a:pt x="139" y="44"/>
                  </a:cubicBezTo>
                  <a:cubicBezTo>
                    <a:pt x="138" y="44"/>
                    <a:pt x="137" y="44"/>
                    <a:pt x="137" y="44"/>
                  </a:cubicBezTo>
                  <a:cubicBezTo>
                    <a:pt x="133" y="42"/>
                    <a:pt x="128" y="40"/>
                    <a:pt x="126" y="41"/>
                  </a:cubicBezTo>
                  <a:cubicBezTo>
                    <a:pt x="123" y="41"/>
                    <a:pt x="118" y="42"/>
                    <a:pt x="116" y="41"/>
                  </a:cubicBezTo>
                  <a:cubicBezTo>
                    <a:pt x="114" y="40"/>
                    <a:pt x="112" y="39"/>
                    <a:pt x="108" y="40"/>
                  </a:cubicBezTo>
                  <a:cubicBezTo>
                    <a:pt x="104" y="40"/>
                    <a:pt x="102" y="38"/>
                    <a:pt x="97" y="37"/>
                  </a:cubicBezTo>
                  <a:cubicBezTo>
                    <a:pt x="92" y="36"/>
                    <a:pt x="86" y="37"/>
                    <a:pt x="84" y="38"/>
                  </a:cubicBezTo>
                  <a:cubicBezTo>
                    <a:pt x="83" y="38"/>
                    <a:pt x="83" y="36"/>
                    <a:pt x="81" y="36"/>
                  </a:cubicBezTo>
                  <a:cubicBezTo>
                    <a:pt x="79" y="36"/>
                    <a:pt x="80" y="35"/>
                    <a:pt x="79" y="34"/>
                  </a:cubicBezTo>
                  <a:cubicBezTo>
                    <a:pt x="78" y="32"/>
                    <a:pt x="72" y="33"/>
                    <a:pt x="70" y="34"/>
                  </a:cubicBezTo>
                  <a:cubicBezTo>
                    <a:pt x="68" y="34"/>
                    <a:pt x="68" y="33"/>
                    <a:pt x="68" y="32"/>
                  </a:cubicBezTo>
                  <a:cubicBezTo>
                    <a:pt x="68" y="31"/>
                    <a:pt x="66" y="31"/>
                    <a:pt x="65" y="32"/>
                  </a:cubicBezTo>
                  <a:cubicBezTo>
                    <a:pt x="65" y="34"/>
                    <a:pt x="62" y="34"/>
                    <a:pt x="61" y="33"/>
                  </a:cubicBezTo>
                  <a:cubicBezTo>
                    <a:pt x="60" y="32"/>
                    <a:pt x="63" y="32"/>
                    <a:pt x="63" y="31"/>
                  </a:cubicBezTo>
                  <a:cubicBezTo>
                    <a:pt x="63" y="30"/>
                    <a:pt x="60" y="29"/>
                    <a:pt x="59" y="29"/>
                  </a:cubicBezTo>
                  <a:cubicBezTo>
                    <a:pt x="58" y="28"/>
                    <a:pt x="56" y="30"/>
                    <a:pt x="54" y="32"/>
                  </a:cubicBezTo>
                  <a:cubicBezTo>
                    <a:pt x="52" y="34"/>
                    <a:pt x="48" y="34"/>
                    <a:pt x="46" y="34"/>
                  </a:cubicBezTo>
                  <a:cubicBezTo>
                    <a:pt x="44" y="34"/>
                    <a:pt x="41" y="34"/>
                    <a:pt x="41" y="35"/>
                  </a:cubicBezTo>
                  <a:cubicBezTo>
                    <a:pt x="41" y="36"/>
                    <a:pt x="44" y="36"/>
                    <a:pt x="42" y="38"/>
                  </a:cubicBezTo>
                  <a:cubicBezTo>
                    <a:pt x="41" y="40"/>
                    <a:pt x="40" y="36"/>
                    <a:pt x="39" y="37"/>
                  </a:cubicBezTo>
                  <a:cubicBezTo>
                    <a:pt x="37" y="39"/>
                    <a:pt x="32" y="39"/>
                    <a:pt x="31" y="39"/>
                  </a:cubicBezTo>
                  <a:cubicBezTo>
                    <a:pt x="30" y="39"/>
                    <a:pt x="26" y="43"/>
                    <a:pt x="25" y="44"/>
                  </a:cubicBezTo>
                  <a:cubicBezTo>
                    <a:pt x="24" y="45"/>
                    <a:pt x="26" y="46"/>
                    <a:pt x="23" y="49"/>
                  </a:cubicBezTo>
                  <a:cubicBezTo>
                    <a:pt x="20" y="53"/>
                    <a:pt x="12" y="52"/>
                    <a:pt x="10" y="52"/>
                  </a:cubicBezTo>
                  <a:cubicBezTo>
                    <a:pt x="8" y="52"/>
                    <a:pt x="9" y="54"/>
                    <a:pt x="9" y="55"/>
                  </a:cubicBezTo>
                  <a:cubicBezTo>
                    <a:pt x="8" y="56"/>
                    <a:pt x="10" y="57"/>
                    <a:pt x="14" y="59"/>
                  </a:cubicBezTo>
                  <a:cubicBezTo>
                    <a:pt x="19" y="60"/>
                    <a:pt x="22" y="66"/>
                    <a:pt x="23" y="68"/>
                  </a:cubicBezTo>
                  <a:cubicBezTo>
                    <a:pt x="23" y="69"/>
                    <a:pt x="29" y="67"/>
                    <a:pt x="31" y="68"/>
                  </a:cubicBezTo>
                  <a:cubicBezTo>
                    <a:pt x="34" y="68"/>
                    <a:pt x="31" y="71"/>
                    <a:pt x="33" y="72"/>
                  </a:cubicBezTo>
                  <a:cubicBezTo>
                    <a:pt x="35" y="73"/>
                    <a:pt x="38" y="72"/>
                    <a:pt x="38" y="73"/>
                  </a:cubicBezTo>
                  <a:cubicBezTo>
                    <a:pt x="39" y="75"/>
                    <a:pt x="35" y="73"/>
                    <a:pt x="32" y="75"/>
                  </a:cubicBezTo>
                  <a:cubicBezTo>
                    <a:pt x="30" y="77"/>
                    <a:pt x="29" y="78"/>
                    <a:pt x="28" y="76"/>
                  </a:cubicBezTo>
                  <a:cubicBezTo>
                    <a:pt x="27" y="75"/>
                    <a:pt x="23" y="76"/>
                    <a:pt x="21" y="76"/>
                  </a:cubicBezTo>
                  <a:cubicBezTo>
                    <a:pt x="19" y="76"/>
                    <a:pt x="21" y="74"/>
                    <a:pt x="21" y="73"/>
                  </a:cubicBezTo>
                  <a:cubicBezTo>
                    <a:pt x="22" y="71"/>
                    <a:pt x="19" y="71"/>
                    <a:pt x="15" y="73"/>
                  </a:cubicBezTo>
                  <a:cubicBezTo>
                    <a:pt x="11" y="75"/>
                    <a:pt x="13" y="74"/>
                    <a:pt x="12" y="76"/>
                  </a:cubicBezTo>
                  <a:cubicBezTo>
                    <a:pt x="12" y="78"/>
                    <a:pt x="10" y="75"/>
                    <a:pt x="8" y="76"/>
                  </a:cubicBezTo>
                  <a:cubicBezTo>
                    <a:pt x="5" y="78"/>
                    <a:pt x="2" y="79"/>
                    <a:pt x="1" y="80"/>
                  </a:cubicBezTo>
                  <a:cubicBezTo>
                    <a:pt x="0" y="82"/>
                    <a:pt x="6" y="83"/>
                    <a:pt x="8" y="83"/>
                  </a:cubicBezTo>
                  <a:cubicBezTo>
                    <a:pt x="11" y="84"/>
                    <a:pt x="6" y="85"/>
                    <a:pt x="7" y="86"/>
                  </a:cubicBezTo>
                  <a:cubicBezTo>
                    <a:pt x="9" y="86"/>
                    <a:pt x="8" y="88"/>
                    <a:pt x="11" y="89"/>
                  </a:cubicBezTo>
                  <a:cubicBezTo>
                    <a:pt x="14" y="91"/>
                    <a:pt x="20" y="89"/>
                    <a:pt x="22" y="89"/>
                  </a:cubicBezTo>
                  <a:cubicBezTo>
                    <a:pt x="24" y="89"/>
                    <a:pt x="25" y="91"/>
                    <a:pt x="27" y="90"/>
                  </a:cubicBezTo>
                  <a:cubicBezTo>
                    <a:pt x="28" y="89"/>
                    <a:pt x="33" y="84"/>
                    <a:pt x="36" y="87"/>
                  </a:cubicBezTo>
                  <a:cubicBezTo>
                    <a:pt x="38" y="89"/>
                    <a:pt x="33" y="89"/>
                    <a:pt x="34" y="90"/>
                  </a:cubicBezTo>
                  <a:cubicBezTo>
                    <a:pt x="36" y="92"/>
                    <a:pt x="37" y="95"/>
                    <a:pt x="35" y="97"/>
                  </a:cubicBezTo>
                  <a:cubicBezTo>
                    <a:pt x="32" y="99"/>
                    <a:pt x="30" y="98"/>
                    <a:pt x="29" y="98"/>
                  </a:cubicBezTo>
                  <a:cubicBezTo>
                    <a:pt x="27" y="98"/>
                    <a:pt x="28" y="100"/>
                    <a:pt x="26" y="102"/>
                  </a:cubicBezTo>
                  <a:cubicBezTo>
                    <a:pt x="24" y="104"/>
                    <a:pt x="22" y="100"/>
                    <a:pt x="19" y="100"/>
                  </a:cubicBezTo>
                  <a:cubicBezTo>
                    <a:pt x="17" y="100"/>
                    <a:pt x="17" y="104"/>
                    <a:pt x="17" y="105"/>
                  </a:cubicBezTo>
                  <a:cubicBezTo>
                    <a:pt x="18" y="107"/>
                    <a:pt x="13" y="105"/>
                    <a:pt x="12" y="109"/>
                  </a:cubicBezTo>
                  <a:cubicBezTo>
                    <a:pt x="11" y="113"/>
                    <a:pt x="7" y="110"/>
                    <a:pt x="10" y="114"/>
                  </a:cubicBezTo>
                  <a:cubicBezTo>
                    <a:pt x="13" y="117"/>
                    <a:pt x="12" y="115"/>
                    <a:pt x="14" y="117"/>
                  </a:cubicBezTo>
                  <a:cubicBezTo>
                    <a:pt x="17" y="118"/>
                    <a:pt x="12" y="121"/>
                    <a:pt x="14" y="121"/>
                  </a:cubicBezTo>
                  <a:cubicBezTo>
                    <a:pt x="17" y="122"/>
                    <a:pt x="19" y="126"/>
                    <a:pt x="21" y="127"/>
                  </a:cubicBezTo>
                  <a:cubicBezTo>
                    <a:pt x="22" y="129"/>
                    <a:pt x="24" y="127"/>
                    <a:pt x="27" y="127"/>
                  </a:cubicBezTo>
                  <a:cubicBezTo>
                    <a:pt x="29" y="126"/>
                    <a:pt x="28" y="123"/>
                    <a:pt x="29" y="124"/>
                  </a:cubicBezTo>
                  <a:cubicBezTo>
                    <a:pt x="31" y="126"/>
                    <a:pt x="33" y="129"/>
                    <a:pt x="31" y="130"/>
                  </a:cubicBezTo>
                  <a:cubicBezTo>
                    <a:pt x="30" y="131"/>
                    <a:pt x="31" y="134"/>
                    <a:pt x="31" y="135"/>
                  </a:cubicBezTo>
                  <a:cubicBezTo>
                    <a:pt x="31" y="137"/>
                    <a:pt x="36" y="136"/>
                    <a:pt x="36" y="135"/>
                  </a:cubicBezTo>
                  <a:cubicBezTo>
                    <a:pt x="37" y="133"/>
                    <a:pt x="41" y="133"/>
                    <a:pt x="43" y="135"/>
                  </a:cubicBezTo>
                  <a:cubicBezTo>
                    <a:pt x="46" y="138"/>
                    <a:pt x="47" y="138"/>
                    <a:pt x="47" y="136"/>
                  </a:cubicBezTo>
                  <a:cubicBezTo>
                    <a:pt x="47" y="134"/>
                    <a:pt x="49" y="132"/>
                    <a:pt x="49" y="134"/>
                  </a:cubicBezTo>
                  <a:cubicBezTo>
                    <a:pt x="49" y="135"/>
                    <a:pt x="51" y="136"/>
                    <a:pt x="54" y="134"/>
                  </a:cubicBezTo>
                  <a:cubicBezTo>
                    <a:pt x="58" y="133"/>
                    <a:pt x="56" y="134"/>
                    <a:pt x="54" y="137"/>
                  </a:cubicBezTo>
                  <a:cubicBezTo>
                    <a:pt x="52" y="140"/>
                    <a:pt x="54" y="144"/>
                    <a:pt x="53" y="145"/>
                  </a:cubicBezTo>
                  <a:cubicBezTo>
                    <a:pt x="51" y="145"/>
                    <a:pt x="49" y="150"/>
                    <a:pt x="46" y="150"/>
                  </a:cubicBezTo>
                  <a:cubicBezTo>
                    <a:pt x="43" y="150"/>
                    <a:pt x="38" y="156"/>
                    <a:pt x="38" y="157"/>
                  </a:cubicBezTo>
                  <a:cubicBezTo>
                    <a:pt x="37" y="158"/>
                    <a:pt x="31" y="155"/>
                    <a:pt x="30" y="158"/>
                  </a:cubicBezTo>
                  <a:cubicBezTo>
                    <a:pt x="29" y="160"/>
                    <a:pt x="25" y="162"/>
                    <a:pt x="26" y="163"/>
                  </a:cubicBezTo>
                  <a:cubicBezTo>
                    <a:pt x="27" y="164"/>
                    <a:pt x="32" y="161"/>
                    <a:pt x="32" y="160"/>
                  </a:cubicBezTo>
                  <a:cubicBezTo>
                    <a:pt x="32" y="159"/>
                    <a:pt x="33" y="159"/>
                    <a:pt x="34" y="160"/>
                  </a:cubicBezTo>
                  <a:cubicBezTo>
                    <a:pt x="35" y="161"/>
                    <a:pt x="37" y="159"/>
                    <a:pt x="38" y="159"/>
                  </a:cubicBezTo>
                  <a:cubicBezTo>
                    <a:pt x="39" y="158"/>
                    <a:pt x="41" y="158"/>
                    <a:pt x="42" y="158"/>
                  </a:cubicBezTo>
                  <a:cubicBezTo>
                    <a:pt x="43" y="158"/>
                    <a:pt x="43" y="157"/>
                    <a:pt x="46" y="156"/>
                  </a:cubicBezTo>
                  <a:cubicBezTo>
                    <a:pt x="50" y="156"/>
                    <a:pt x="49" y="155"/>
                    <a:pt x="50" y="153"/>
                  </a:cubicBezTo>
                  <a:cubicBezTo>
                    <a:pt x="50" y="152"/>
                    <a:pt x="57" y="148"/>
                    <a:pt x="59" y="148"/>
                  </a:cubicBezTo>
                  <a:cubicBezTo>
                    <a:pt x="60" y="148"/>
                    <a:pt x="59" y="145"/>
                    <a:pt x="61" y="145"/>
                  </a:cubicBezTo>
                  <a:cubicBezTo>
                    <a:pt x="62" y="145"/>
                    <a:pt x="65" y="143"/>
                    <a:pt x="67" y="142"/>
                  </a:cubicBezTo>
                  <a:cubicBezTo>
                    <a:pt x="68" y="140"/>
                    <a:pt x="69" y="141"/>
                    <a:pt x="70" y="140"/>
                  </a:cubicBezTo>
                  <a:cubicBezTo>
                    <a:pt x="72" y="140"/>
                    <a:pt x="71" y="137"/>
                    <a:pt x="72" y="136"/>
                  </a:cubicBezTo>
                  <a:cubicBezTo>
                    <a:pt x="74" y="136"/>
                    <a:pt x="75" y="135"/>
                    <a:pt x="75" y="134"/>
                  </a:cubicBezTo>
                  <a:cubicBezTo>
                    <a:pt x="75" y="133"/>
                    <a:pt x="71" y="133"/>
                    <a:pt x="71" y="132"/>
                  </a:cubicBezTo>
                  <a:cubicBezTo>
                    <a:pt x="70" y="131"/>
                    <a:pt x="74" y="128"/>
                    <a:pt x="75" y="128"/>
                  </a:cubicBezTo>
                  <a:cubicBezTo>
                    <a:pt x="76" y="128"/>
                    <a:pt x="78" y="127"/>
                    <a:pt x="78" y="125"/>
                  </a:cubicBezTo>
                  <a:cubicBezTo>
                    <a:pt x="78" y="123"/>
                    <a:pt x="80" y="123"/>
                    <a:pt x="82" y="121"/>
                  </a:cubicBezTo>
                  <a:cubicBezTo>
                    <a:pt x="83" y="120"/>
                    <a:pt x="83" y="118"/>
                    <a:pt x="84" y="118"/>
                  </a:cubicBezTo>
                  <a:cubicBezTo>
                    <a:pt x="86" y="118"/>
                    <a:pt x="87" y="116"/>
                    <a:pt x="89" y="115"/>
                  </a:cubicBezTo>
                  <a:cubicBezTo>
                    <a:pt x="90" y="114"/>
                    <a:pt x="89" y="116"/>
                    <a:pt x="92" y="116"/>
                  </a:cubicBezTo>
                  <a:cubicBezTo>
                    <a:pt x="95" y="117"/>
                    <a:pt x="94" y="119"/>
                    <a:pt x="92" y="118"/>
                  </a:cubicBezTo>
                  <a:cubicBezTo>
                    <a:pt x="90" y="117"/>
                    <a:pt x="89" y="117"/>
                    <a:pt x="87" y="119"/>
                  </a:cubicBezTo>
                  <a:cubicBezTo>
                    <a:pt x="85" y="121"/>
                    <a:pt x="86" y="122"/>
                    <a:pt x="85" y="124"/>
                  </a:cubicBezTo>
                  <a:cubicBezTo>
                    <a:pt x="83" y="126"/>
                    <a:pt x="83" y="128"/>
                    <a:pt x="85" y="128"/>
                  </a:cubicBezTo>
                  <a:cubicBezTo>
                    <a:pt x="87" y="128"/>
                    <a:pt x="85" y="130"/>
                    <a:pt x="83" y="130"/>
                  </a:cubicBezTo>
                  <a:cubicBezTo>
                    <a:pt x="81" y="131"/>
                    <a:pt x="83" y="132"/>
                    <a:pt x="85" y="132"/>
                  </a:cubicBezTo>
                  <a:cubicBezTo>
                    <a:pt x="88" y="132"/>
                    <a:pt x="92" y="128"/>
                    <a:pt x="95" y="126"/>
                  </a:cubicBezTo>
                  <a:cubicBezTo>
                    <a:pt x="99" y="124"/>
                    <a:pt x="102" y="126"/>
                    <a:pt x="103" y="126"/>
                  </a:cubicBezTo>
                  <a:cubicBezTo>
                    <a:pt x="104" y="126"/>
                    <a:pt x="101" y="124"/>
                    <a:pt x="103" y="123"/>
                  </a:cubicBezTo>
                  <a:cubicBezTo>
                    <a:pt x="104" y="123"/>
                    <a:pt x="101" y="122"/>
                    <a:pt x="100" y="120"/>
                  </a:cubicBezTo>
                  <a:cubicBezTo>
                    <a:pt x="100" y="118"/>
                    <a:pt x="102" y="119"/>
                    <a:pt x="102" y="118"/>
                  </a:cubicBezTo>
                  <a:cubicBezTo>
                    <a:pt x="103" y="116"/>
                    <a:pt x="104" y="117"/>
                    <a:pt x="105" y="117"/>
                  </a:cubicBezTo>
                  <a:cubicBezTo>
                    <a:pt x="106" y="118"/>
                    <a:pt x="108" y="117"/>
                    <a:pt x="109" y="119"/>
                  </a:cubicBezTo>
                  <a:cubicBezTo>
                    <a:pt x="110" y="121"/>
                    <a:pt x="111" y="118"/>
                    <a:pt x="113" y="120"/>
                  </a:cubicBezTo>
                  <a:cubicBezTo>
                    <a:pt x="115" y="121"/>
                    <a:pt x="112" y="121"/>
                    <a:pt x="110" y="121"/>
                  </a:cubicBezTo>
                  <a:cubicBezTo>
                    <a:pt x="109" y="122"/>
                    <a:pt x="110" y="125"/>
                    <a:pt x="111" y="123"/>
                  </a:cubicBezTo>
                  <a:cubicBezTo>
                    <a:pt x="112" y="122"/>
                    <a:pt x="114" y="121"/>
                    <a:pt x="115" y="122"/>
                  </a:cubicBezTo>
                  <a:cubicBezTo>
                    <a:pt x="116" y="124"/>
                    <a:pt x="117" y="123"/>
                    <a:pt x="118" y="122"/>
                  </a:cubicBezTo>
                  <a:cubicBezTo>
                    <a:pt x="119" y="121"/>
                    <a:pt x="119" y="122"/>
                    <a:pt x="119" y="123"/>
                  </a:cubicBezTo>
                  <a:cubicBezTo>
                    <a:pt x="119" y="124"/>
                    <a:pt x="122" y="124"/>
                    <a:pt x="125" y="125"/>
                  </a:cubicBezTo>
                  <a:cubicBezTo>
                    <a:pt x="128" y="125"/>
                    <a:pt x="135" y="125"/>
                    <a:pt x="136" y="125"/>
                  </a:cubicBezTo>
                  <a:cubicBezTo>
                    <a:pt x="138" y="124"/>
                    <a:pt x="137" y="127"/>
                    <a:pt x="141" y="128"/>
                  </a:cubicBezTo>
                  <a:cubicBezTo>
                    <a:pt x="144" y="128"/>
                    <a:pt x="145" y="124"/>
                    <a:pt x="147" y="126"/>
                  </a:cubicBezTo>
                  <a:cubicBezTo>
                    <a:pt x="149" y="127"/>
                    <a:pt x="147" y="128"/>
                    <a:pt x="146" y="129"/>
                  </a:cubicBezTo>
                  <a:cubicBezTo>
                    <a:pt x="145" y="130"/>
                    <a:pt x="147" y="130"/>
                    <a:pt x="148" y="131"/>
                  </a:cubicBezTo>
                  <a:cubicBezTo>
                    <a:pt x="150" y="131"/>
                    <a:pt x="153" y="132"/>
                    <a:pt x="154" y="133"/>
                  </a:cubicBezTo>
                  <a:cubicBezTo>
                    <a:pt x="156" y="135"/>
                    <a:pt x="157" y="137"/>
                    <a:pt x="160" y="138"/>
                  </a:cubicBezTo>
                  <a:cubicBezTo>
                    <a:pt x="164" y="140"/>
                    <a:pt x="161" y="134"/>
                    <a:pt x="163" y="136"/>
                  </a:cubicBezTo>
                  <a:cubicBezTo>
                    <a:pt x="166" y="138"/>
                    <a:pt x="165" y="136"/>
                    <a:pt x="168" y="138"/>
                  </a:cubicBezTo>
                  <a:cubicBezTo>
                    <a:pt x="170" y="140"/>
                    <a:pt x="169" y="137"/>
                    <a:pt x="168" y="134"/>
                  </a:cubicBezTo>
                  <a:cubicBezTo>
                    <a:pt x="167" y="130"/>
                    <a:pt x="169" y="133"/>
                    <a:pt x="170" y="134"/>
                  </a:cubicBezTo>
                  <a:cubicBezTo>
                    <a:pt x="171" y="136"/>
                    <a:pt x="171" y="139"/>
                    <a:pt x="170" y="141"/>
                  </a:cubicBezTo>
                  <a:cubicBezTo>
                    <a:pt x="170" y="143"/>
                    <a:pt x="166" y="141"/>
                    <a:pt x="167" y="140"/>
                  </a:cubicBezTo>
                  <a:cubicBezTo>
                    <a:pt x="167" y="139"/>
                    <a:pt x="163" y="139"/>
                    <a:pt x="163" y="141"/>
                  </a:cubicBezTo>
                  <a:cubicBezTo>
                    <a:pt x="163" y="143"/>
                    <a:pt x="165" y="146"/>
                    <a:pt x="167" y="146"/>
                  </a:cubicBezTo>
                  <a:cubicBezTo>
                    <a:pt x="169" y="146"/>
                    <a:pt x="168" y="149"/>
                    <a:pt x="169" y="149"/>
                  </a:cubicBezTo>
                  <a:cubicBezTo>
                    <a:pt x="170" y="150"/>
                    <a:pt x="170" y="153"/>
                    <a:pt x="171" y="152"/>
                  </a:cubicBezTo>
                  <a:cubicBezTo>
                    <a:pt x="172" y="152"/>
                    <a:pt x="172" y="148"/>
                    <a:pt x="171" y="147"/>
                  </a:cubicBezTo>
                  <a:cubicBezTo>
                    <a:pt x="170" y="145"/>
                    <a:pt x="170" y="143"/>
                    <a:pt x="172" y="143"/>
                  </a:cubicBezTo>
                  <a:cubicBezTo>
                    <a:pt x="173" y="144"/>
                    <a:pt x="172" y="146"/>
                    <a:pt x="172" y="147"/>
                  </a:cubicBezTo>
                  <a:cubicBezTo>
                    <a:pt x="173" y="148"/>
                    <a:pt x="174" y="146"/>
                    <a:pt x="175" y="145"/>
                  </a:cubicBezTo>
                  <a:cubicBezTo>
                    <a:pt x="177" y="144"/>
                    <a:pt x="175" y="142"/>
                    <a:pt x="175" y="141"/>
                  </a:cubicBezTo>
                  <a:cubicBezTo>
                    <a:pt x="176" y="139"/>
                    <a:pt x="178" y="142"/>
                    <a:pt x="178" y="144"/>
                  </a:cubicBezTo>
                  <a:cubicBezTo>
                    <a:pt x="179" y="146"/>
                    <a:pt x="177" y="146"/>
                    <a:pt x="177" y="148"/>
                  </a:cubicBezTo>
                  <a:cubicBezTo>
                    <a:pt x="177" y="149"/>
                    <a:pt x="174" y="148"/>
                    <a:pt x="174" y="149"/>
                  </a:cubicBezTo>
                  <a:cubicBezTo>
                    <a:pt x="173" y="150"/>
                    <a:pt x="173" y="154"/>
                    <a:pt x="174" y="154"/>
                  </a:cubicBezTo>
                  <a:cubicBezTo>
                    <a:pt x="175" y="154"/>
                    <a:pt x="176" y="150"/>
                    <a:pt x="176" y="152"/>
                  </a:cubicBezTo>
                  <a:cubicBezTo>
                    <a:pt x="177" y="154"/>
                    <a:pt x="179" y="150"/>
                    <a:pt x="180" y="152"/>
                  </a:cubicBezTo>
                  <a:cubicBezTo>
                    <a:pt x="180" y="154"/>
                    <a:pt x="183" y="156"/>
                    <a:pt x="184" y="155"/>
                  </a:cubicBezTo>
                  <a:cubicBezTo>
                    <a:pt x="185" y="155"/>
                    <a:pt x="184" y="153"/>
                    <a:pt x="182" y="153"/>
                  </a:cubicBezTo>
                  <a:cubicBezTo>
                    <a:pt x="180" y="153"/>
                    <a:pt x="181" y="150"/>
                    <a:pt x="182" y="150"/>
                  </a:cubicBezTo>
                  <a:cubicBezTo>
                    <a:pt x="184" y="150"/>
                    <a:pt x="186" y="154"/>
                    <a:pt x="186" y="155"/>
                  </a:cubicBezTo>
                  <a:cubicBezTo>
                    <a:pt x="186" y="156"/>
                    <a:pt x="185" y="156"/>
                    <a:pt x="183" y="158"/>
                  </a:cubicBezTo>
                  <a:cubicBezTo>
                    <a:pt x="182" y="159"/>
                    <a:pt x="180" y="155"/>
                    <a:pt x="179" y="155"/>
                  </a:cubicBezTo>
                  <a:cubicBezTo>
                    <a:pt x="178" y="155"/>
                    <a:pt x="179" y="158"/>
                    <a:pt x="180" y="159"/>
                  </a:cubicBezTo>
                  <a:cubicBezTo>
                    <a:pt x="180" y="161"/>
                    <a:pt x="178" y="163"/>
                    <a:pt x="180" y="164"/>
                  </a:cubicBezTo>
                  <a:cubicBezTo>
                    <a:pt x="182" y="166"/>
                    <a:pt x="181" y="164"/>
                    <a:pt x="181" y="163"/>
                  </a:cubicBezTo>
                  <a:cubicBezTo>
                    <a:pt x="182" y="162"/>
                    <a:pt x="183" y="163"/>
                    <a:pt x="184" y="164"/>
                  </a:cubicBezTo>
                  <a:cubicBezTo>
                    <a:pt x="185" y="164"/>
                    <a:pt x="185" y="162"/>
                    <a:pt x="185" y="161"/>
                  </a:cubicBezTo>
                  <a:cubicBezTo>
                    <a:pt x="185" y="160"/>
                    <a:pt x="187" y="160"/>
                    <a:pt x="188" y="162"/>
                  </a:cubicBezTo>
                  <a:cubicBezTo>
                    <a:pt x="189" y="163"/>
                    <a:pt x="189" y="160"/>
                    <a:pt x="190" y="160"/>
                  </a:cubicBezTo>
                  <a:cubicBezTo>
                    <a:pt x="192" y="161"/>
                    <a:pt x="191" y="163"/>
                    <a:pt x="191" y="164"/>
                  </a:cubicBezTo>
                  <a:cubicBezTo>
                    <a:pt x="191" y="165"/>
                    <a:pt x="193" y="163"/>
                    <a:pt x="193" y="164"/>
                  </a:cubicBezTo>
                  <a:cubicBezTo>
                    <a:pt x="193" y="165"/>
                    <a:pt x="193" y="165"/>
                    <a:pt x="193" y="165"/>
                  </a:cubicBezTo>
                  <a:cubicBezTo>
                    <a:pt x="193" y="166"/>
                    <a:pt x="194" y="167"/>
                    <a:pt x="195" y="168"/>
                  </a:cubicBezTo>
                  <a:cubicBezTo>
                    <a:pt x="197" y="169"/>
                    <a:pt x="193" y="169"/>
                    <a:pt x="194" y="170"/>
                  </a:cubicBezTo>
                  <a:cubicBezTo>
                    <a:pt x="195" y="171"/>
                    <a:pt x="194" y="172"/>
                    <a:pt x="195" y="174"/>
                  </a:cubicBezTo>
                  <a:cubicBezTo>
                    <a:pt x="196" y="175"/>
                    <a:pt x="198" y="174"/>
                    <a:pt x="199" y="173"/>
                  </a:cubicBezTo>
                  <a:cubicBezTo>
                    <a:pt x="200" y="172"/>
                    <a:pt x="201" y="175"/>
                    <a:pt x="200" y="176"/>
                  </a:cubicBezTo>
                  <a:cubicBezTo>
                    <a:pt x="199" y="178"/>
                    <a:pt x="201" y="179"/>
                    <a:pt x="202" y="178"/>
                  </a:cubicBezTo>
                  <a:cubicBezTo>
                    <a:pt x="203" y="177"/>
                    <a:pt x="206" y="180"/>
                    <a:pt x="207" y="181"/>
                  </a:cubicBezTo>
                  <a:cubicBezTo>
                    <a:pt x="208" y="181"/>
                    <a:pt x="209" y="183"/>
                    <a:pt x="207" y="183"/>
                  </a:cubicBezTo>
                  <a:cubicBezTo>
                    <a:pt x="205" y="183"/>
                    <a:pt x="206" y="186"/>
                    <a:pt x="207" y="186"/>
                  </a:cubicBezTo>
                  <a:cubicBezTo>
                    <a:pt x="208" y="186"/>
                    <a:pt x="208" y="188"/>
                    <a:pt x="208" y="189"/>
                  </a:cubicBezTo>
                  <a:cubicBezTo>
                    <a:pt x="208" y="190"/>
                    <a:pt x="212" y="191"/>
                    <a:pt x="213" y="191"/>
                  </a:cubicBezTo>
                  <a:cubicBezTo>
                    <a:pt x="215" y="190"/>
                    <a:pt x="216" y="192"/>
                    <a:pt x="217" y="193"/>
                  </a:cubicBezTo>
                  <a:cubicBezTo>
                    <a:pt x="218" y="194"/>
                    <a:pt x="220" y="195"/>
                    <a:pt x="221" y="194"/>
                  </a:cubicBezTo>
                  <a:cubicBezTo>
                    <a:pt x="222" y="193"/>
                    <a:pt x="223" y="196"/>
                    <a:pt x="223" y="197"/>
                  </a:cubicBezTo>
                  <a:cubicBezTo>
                    <a:pt x="223" y="199"/>
                    <a:pt x="226" y="198"/>
                    <a:pt x="227" y="198"/>
                  </a:cubicBezTo>
                  <a:cubicBezTo>
                    <a:pt x="228" y="198"/>
                    <a:pt x="229" y="200"/>
                    <a:pt x="230" y="199"/>
                  </a:cubicBezTo>
                  <a:cubicBezTo>
                    <a:pt x="232" y="199"/>
                    <a:pt x="233" y="202"/>
                    <a:pt x="234" y="204"/>
                  </a:cubicBezTo>
                  <a:cubicBezTo>
                    <a:pt x="234" y="204"/>
                    <a:pt x="234" y="205"/>
                    <a:pt x="235" y="205"/>
                  </a:cubicBezTo>
                  <a:cubicBezTo>
                    <a:pt x="236" y="207"/>
                    <a:pt x="235" y="208"/>
                    <a:pt x="235" y="210"/>
                  </a:cubicBezTo>
                  <a:cubicBezTo>
                    <a:pt x="236" y="212"/>
                    <a:pt x="236" y="215"/>
                    <a:pt x="234" y="215"/>
                  </a:cubicBezTo>
                  <a:cubicBezTo>
                    <a:pt x="232" y="215"/>
                    <a:pt x="232" y="213"/>
                    <a:pt x="233" y="213"/>
                  </a:cubicBezTo>
                  <a:cubicBezTo>
                    <a:pt x="234" y="212"/>
                    <a:pt x="234" y="210"/>
                    <a:pt x="233" y="210"/>
                  </a:cubicBezTo>
                  <a:cubicBezTo>
                    <a:pt x="232" y="210"/>
                    <a:pt x="232" y="209"/>
                    <a:pt x="232" y="208"/>
                  </a:cubicBezTo>
                  <a:cubicBezTo>
                    <a:pt x="232" y="207"/>
                    <a:pt x="232" y="206"/>
                    <a:pt x="232" y="206"/>
                  </a:cubicBezTo>
                  <a:cubicBezTo>
                    <a:pt x="233" y="204"/>
                    <a:pt x="230" y="205"/>
                    <a:pt x="229" y="204"/>
                  </a:cubicBezTo>
                  <a:cubicBezTo>
                    <a:pt x="227" y="202"/>
                    <a:pt x="224" y="202"/>
                    <a:pt x="223" y="201"/>
                  </a:cubicBezTo>
                  <a:cubicBezTo>
                    <a:pt x="222" y="199"/>
                    <a:pt x="219" y="194"/>
                    <a:pt x="217" y="194"/>
                  </a:cubicBezTo>
                  <a:cubicBezTo>
                    <a:pt x="215" y="194"/>
                    <a:pt x="213" y="194"/>
                    <a:pt x="210" y="193"/>
                  </a:cubicBezTo>
                  <a:cubicBezTo>
                    <a:pt x="208" y="191"/>
                    <a:pt x="207" y="191"/>
                    <a:pt x="205" y="192"/>
                  </a:cubicBezTo>
                  <a:cubicBezTo>
                    <a:pt x="203" y="193"/>
                    <a:pt x="207" y="193"/>
                    <a:pt x="207" y="194"/>
                  </a:cubicBezTo>
                  <a:cubicBezTo>
                    <a:pt x="206" y="195"/>
                    <a:pt x="208" y="196"/>
                    <a:pt x="209" y="196"/>
                  </a:cubicBezTo>
                  <a:cubicBezTo>
                    <a:pt x="210" y="196"/>
                    <a:pt x="211" y="198"/>
                    <a:pt x="212" y="199"/>
                  </a:cubicBezTo>
                  <a:cubicBezTo>
                    <a:pt x="214" y="199"/>
                    <a:pt x="214" y="201"/>
                    <a:pt x="216" y="201"/>
                  </a:cubicBezTo>
                  <a:cubicBezTo>
                    <a:pt x="217" y="201"/>
                    <a:pt x="218" y="203"/>
                    <a:pt x="219" y="204"/>
                  </a:cubicBezTo>
                  <a:cubicBezTo>
                    <a:pt x="219" y="205"/>
                    <a:pt x="221" y="204"/>
                    <a:pt x="221" y="205"/>
                  </a:cubicBezTo>
                  <a:cubicBezTo>
                    <a:pt x="221" y="206"/>
                    <a:pt x="223" y="207"/>
                    <a:pt x="223" y="208"/>
                  </a:cubicBezTo>
                  <a:cubicBezTo>
                    <a:pt x="224" y="208"/>
                    <a:pt x="224" y="208"/>
                    <a:pt x="224" y="208"/>
                  </a:cubicBezTo>
                  <a:cubicBezTo>
                    <a:pt x="224" y="209"/>
                    <a:pt x="224" y="213"/>
                    <a:pt x="226" y="215"/>
                  </a:cubicBezTo>
                  <a:cubicBezTo>
                    <a:pt x="228" y="217"/>
                    <a:pt x="227" y="219"/>
                    <a:pt x="228" y="220"/>
                  </a:cubicBezTo>
                  <a:cubicBezTo>
                    <a:pt x="230" y="221"/>
                    <a:pt x="230" y="222"/>
                    <a:pt x="228" y="221"/>
                  </a:cubicBezTo>
                  <a:cubicBezTo>
                    <a:pt x="227" y="221"/>
                    <a:pt x="228" y="223"/>
                    <a:pt x="227" y="226"/>
                  </a:cubicBezTo>
                  <a:cubicBezTo>
                    <a:pt x="227" y="229"/>
                    <a:pt x="227" y="236"/>
                    <a:pt x="227" y="239"/>
                  </a:cubicBezTo>
                  <a:cubicBezTo>
                    <a:pt x="226" y="241"/>
                    <a:pt x="224" y="244"/>
                    <a:pt x="225" y="247"/>
                  </a:cubicBezTo>
                  <a:cubicBezTo>
                    <a:pt x="227" y="249"/>
                    <a:pt x="228" y="252"/>
                    <a:pt x="227" y="255"/>
                  </a:cubicBezTo>
                  <a:cubicBezTo>
                    <a:pt x="226" y="258"/>
                    <a:pt x="226" y="259"/>
                    <a:pt x="228" y="262"/>
                  </a:cubicBezTo>
                  <a:cubicBezTo>
                    <a:pt x="229" y="264"/>
                    <a:pt x="228" y="267"/>
                    <a:pt x="229" y="268"/>
                  </a:cubicBezTo>
                  <a:cubicBezTo>
                    <a:pt x="230" y="269"/>
                    <a:pt x="232" y="271"/>
                    <a:pt x="233" y="273"/>
                  </a:cubicBezTo>
                  <a:cubicBezTo>
                    <a:pt x="234" y="275"/>
                    <a:pt x="235" y="273"/>
                    <a:pt x="236" y="276"/>
                  </a:cubicBezTo>
                  <a:cubicBezTo>
                    <a:pt x="236" y="278"/>
                    <a:pt x="236" y="278"/>
                    <a:pt x="238" y="279"/>
                  </a:cubicBezTo>
                  <a:cubicBezTo>
                    <a:pt x="239" y="279"/>
                    <a:pt x="238" y="282"/>
                    <a:pt x="238" y="283"/>
                  </a:cubicBezTo>
                  <a:cubicBezTo>
                    <a:pt x="238" y="284"/>
                    <a:pt x="241" y="286"/>
                    <a:pt x="244" y="288"/>
                  </a:cubicBezTo>
                  <a:cubicBezTo>
                    <a:pt x="247" y="291"/>
                    <a:pt x="244" y="293"/>
                    <a:pt x="246" y="293"/>
                  </a:cubicBezTo>
                  <a:cubicBezTo>
                    <a:pt x="248" y="293"/>
                    <a:pt x="250" y="294"/>
                    <a:pt x="253" y="296"/>
                  </a:cubicBezTo>
                  <a:cubicBezTo>
                    <a:pt x="255" y="297"/>
                    <a:pt x="255" y="296"/>
                    <a:pt x="257" y="297"/>
                  </a:cubicBezTo>
                  <a:cubicBezTo>
                    <a:pt x="258" y="297"/>
                    <a:pt x="261" y="300"/>
                    <a:pt x="262" y="302"/>
                  </a:cubicBezTo>
                  <a:cubicBezTo>
                    <a:pt x="262" y="303"/>
                    <a:pt x="262" y="304"/>
                    <a:pt x="263" y="306"/>
                  </a:cubicBezTo>
                  <a:cubicBezTo>
                    <a:pt x="263" y="307"/>
                    <a:pt x="264" y="308"/>
                    <a:pt x="266" y="310"/>
                  </a:cubicBezTo>
                  <a:cubicBezTo>
                    <a:pt x="268" y="313"/>
                    <a:pt x="270" y="318"/>
                    <a:pt x="270" y="320"/>
                  </a:cubicBezTo>
                  <a:cubicBezTo>
                    <a:pt x="270" y="322"/>
                    <a:pt x="273" y="323"/>
                    <a:pt x="276" y="325"/>
                  </a:cubicBezTo>
                  <a:cubicBezTo>
                    <a:pt x="279" y="327"/>
                    <a:pt x="279" y="331"/>
                    <a:pt x="279" y="332"/>
                  </a:cubicBezTo>
                  <a:cubicBezTo>
                    <a:pt x="278" y="333"/>
                    <a:pt x="275" y="331"/>
                    <a:pt x="275" y="332"/>
                  </a:cubicBezTo>
                  <a:cubicBezTo>
                    <a:pt x="274" y="333"/>
                    <a:pt x="279" y="337"/>
                    <a:pt x="281" y="337"/>
                  </a:cubicBezTo>
                  <a:cubicBezTo>
                    <a:pt x="283" y="337"/>
                    <a:pt x="284" y="338"/>
                    <a:pt x="287" y="340"/>
                  </a:cubicBezTo>
                  <a:cubicBezTo>
                    <a:pt x="289" y="343"/>
                    <a:pt x="289" y="346"/>
                    <a:pt x="288" y="347"/>
                  </a:cubicBezTo>
                  <a:cubicBezTo>
                    <a:pt x="287" y="348"/>
                    <a:pt x="290" y="349"/>
                    <a:pt x="294" y="352"/>
                  </a:cubicBezTo>
                  <a:cubicBezTo>
                    <a:pt x="298" y="354"/>
                    <a:pt x="299" y="357"/>
                    <a:pt x="299" y="358"/>
                  </a:cubicBezTo>
                  <a:cubicBezTo>
                    <a:pt x="300" y="360"/>
                    <a:pt x="301" y="359"/>
                    <a:pt x="302" y="357"/>
                  </a:cubicBezTo>
                  <a:cubicBezTo>
                    <a:pt x="302" y="355"/>
                    <a:pt x="301" y="355"/>
                    <a:pt x="301" y="353"/>
                  </a:cubicBezTo>
                  <a:cubicBezTo>
                    <a:pt x="301" y="351"/>
                    <a:pt x="298" y="351"/>
                    <a:pt x="296" y="351"/>
                  </a:cubicBezTo>
                  <a:cubicBezTo>
                    <a:pt x="295" y="351"/>
                    <a:pt x="297" y="348"/>
                    <a:pt x="295" y="346"/>
                  </a:cubicBezTo>
                  <a:cubicBezTo>
                    <a:pt x="294" y="345"/>
                    <a:pt x="293" y="342"/>
                    <a:pt x="292" y="339"/>
                  </a:cubicBezTo>
                  <a:cubicBezTo>
                    <a:pt x="291" y="337"/>
                    <a:pt x="288" y="334"/>
                    <a:pt x="286" y="331"/>
                  </a:cubicBezTo>
                  <a:cubicBezTo>
                    <a:pt x="285" y="329"/>
                    <a:pt x="283" y="327"/>
                    <a:pt x="282" y="326"/>
                  </a:cubicBezTo>
                  <a:cubicBezTo>
                    <a:pt x="281" y="325"/>
                    <a:pt x="284" y="324"/>
                    <a:pt x="283" y="323"/>
                  </a:cubicBezTo>
                  <a:cubicBezTo>
                    <a:pt x="282" y="322"/>
                    <a:pt x="280" y="322"/>
                    <a:pt x="279" y="321"/>
                  </a:cubicBezTo>
                  <a:cubicBezTo>
                    <a:pt x="277" y="321"/>
                    <a:pt x="276" y="319"/>
                    <a:pt x="276" y="317"/>
                  </a:cubicBezTo>
                  <a:cubicBezTo>
                    <a:pt x="276" y="316"/>
                    <a:pt x="275" y="311"/>
                    <a:pt x="274" y="310"/>
                  </a:cubicBezTo>
                  <a:cubicBezTo>
                    <a:pt x="274" y="308"/>
                    <a:pt x="275" y="309"/>
                    <a:pt x="276" y="309"/>
                  </a:cubicBezTo>
                  <a:cubicBezTo>
                    <a:pt x="277" y="310"/>
                    <a:pt x="277" y="311"/>
                    <a:pt x="278" y="310"/>
                  </a:cubicBezTo>
                  <a:cubicBezTo>
                    <a:pt x="279" y="310"/>
                    <a:pt x="280" y="310"/>
                    <a:pt x="281" y="311"/>
                  </a:cubicBezTo>
                  <a:cubicBezTo>
                    <a:pt x="281" y="313"/>
                    <a:pt x="283" y="311"/>
                    <a:pt x="284" y="312"/>
                  </a:cubicBezTo>
                  <a:cubicBezTo>
                    <a:pt x="285" y="313"/>
                    <a:pt x="282" y="313"/>
                    <a:pt x="285" y="319"/>
                  </a:cubicBezTo>
                  <a:cubicBezTo>
                    <a:pt x="288" y="324"/>
                    <a:pt x="286" y="321"/>
                    <a:pt x="286" y="324"/>
                  </a:cubicBezTo>
                  <a:cubicBezTo>
                    <a:pt x="286" y="328"/>
                    <a:pt x="288" y="326"/>
                    <a:pt x="288" y="326"/>
                  </a:cubicBezTo>
                  <a:cubicBezTo>
                    <a:pt x="289" y="325"/>
                    <a:pt x="290" y="327"/>
                    <a:pt x="292" y="329"/>
                  </a:cubicBezTo>
                  <a:cubicBezTo>
                    <a:pt x="293" y="330"/>
                    <a:pt x="296" y="331"/>
                    <a:pt x="296" y="332"/>
                  </a:cubicBezTo>
                  <a:cubicBezTo>
                    <a:pt x="296" y="333"/>
                    <a:pt x="297" y="335"/>
                    <a:pt x="299" y="335"/>
                  </a:cubicBezTo>
                  <a:cubicBezTo>
                    <a:pt x="300" y="335"/>
                    <a:pt x="301" y="337"/>
                    <a:pt x="302" y="338"/>
                  </a:cubicBezTo>
                  <a:cubicBezTo>
                    <a:pt x="303" y="338"/>
                    <a:pt x="304" y="339"/>
                    <a:pt x="303" y="341"/>
                  </a:cubicBezTo>
                  <a:cubicBezTo>
                    <a:pt x="302" y="342"/>
                    <a:pt x="303" y="343"/>
                    <a:pt x="306" y="345"/>
                  </a:cubicBezTo>
                  <a:cubicBezTo>
                    <a:pt x="309" y="346"/>
                    <a:pt x="308" y="346"/>
                    <a:pt x="310" y="349"/>
                  </a:cubicBezTo>
                  <a:cubicBezTo>
                    <a:pt x="313" y="351"/>
                    <a:pt x="320" y="359"/>
                    <a:pt x="321" y="361"/>
                  </a:cubicBezTo>
                  <a:cubicBezTo>
                    <a:pt x="323" y="363"/>
                    <a:pt x="323" y="365"/>
                    <a:pt x="324" y="366"/>
                  </a:cubicBezTo>
                  <a:cubicBezTo>
                    <a:pt x="324" y="368"/>
                    <a:pt x="323" y="369"/>
                    <a:pt x="324" y="370"/>
                  </a:cubicBezTo>
                  <a:cubicBezTo>
                    <a:pt x="324" y="371"/>
                    <a:pt x="322" y="371"/>
                    <a:pt x="322" y="372"/>
                  </a:cubicBezTo>
                  <a:cubicBezTo>
                    <a:pt x="322" y="373"/>
                    <a:pt x="324" y="378"/>
                    <a:pt x="326" y="378"/>
                  </a:cubicBezTo>
                  <a:cubicBezTo>
                    <a:pt x="328" y="379"/>
                    <a:pt x="331" y="382"/>
                    <a:pt x="333" y="383"/>
                  </a:cubicBezTo>
                  <a:cubicBezTo>
                    <a:pt x="335" y="385"/>
                    <a:pt x="338" y="385"/>
                    <a:pt x="342" y="386"/>
                  </a:cubicBezTo>
                  <a:cubicBezTo>
                    <a:pt x="345" y="387"/>
                    <a:pt x="347" y="390"/>
                    <a:pt x="352" y="391"/>
                  </a:cubicBezTo>
                  <a:cubicBezTo>
                    <a:pt x="356" y="392"/>
                    <a:pt x="360" y="394"/>
                    <a:pt x="363" y="396"/>
                  </a:cubicBezTo>
                  <a:cubicBezTo>
                    <a:pt x="366" y="398"/>
                    <a:pt x="370" y="397"/>
                    <a:pt x="374" y="395"/>
                  </a:cubicBezTo>
                  <a:cubicBezTo>
                    <a:pt x="378" y="394"/>
                    <a:pt x="381" y="396"/>
                    <a:pt x="383" y="397"/>
                  </a:cubicBezTo>
                  <a:cubicBezTo>
                    <a:pt x="384" y="397"/>
                    <a:pt x="386" y="399"/>
                    <a:pt x="388" y="401"/>
                  </a:cubicBezTo>
                  <a:cubicBezTo>
                    <a:pt x="388" y="401"/>
                    <a:pt x="388" y="401"/>
                    <a:pt x="388" y="401"/>
                  </a:cubicBezTo>
                  <a:cubicBezTo>
                    <a:pt x="407" y="400"/>
                    <a:pt x="407" y="400"/>
                    <a:pt x="407" y="400"/>
                  </a:cubicBezTo>
                  <a:cubicBezTo>
                    <a:pt x="436" y="401"/>
                    <a:pt x="436" y="401"/>
                    <a:pt x="436" y="401"/>
                  </a:cubicBezTo>
                  <a:cubicBezTo>
                    <a:pt x="436" y="398"/>
                    <a:pt x="433" y="399"/>
                    <a:pt x="431" y="397"/>
                  </a:cubicBezTo>
                  <a:cubicBezTo>
                    <a:pt x="428" y="394"/>
                    <a:pt x="423" y="395"/>
                    <a:pt x="420" y="397"/>
                  </a:cubicBezTo>
                  <a:cubicBezTo>
                    <a:pt x="417" y="398"/>
                    <a:pt x="413" y="395"/>
                    <a:pt x="410" y="397"/>
                  </a:cubicBezTo>
                  <a:cubicBezTo>
                    <a:pt x="410" y="397"/>
                    <a:pt x="410" y="397"/>
                    <a:pt x="410" y="397"/>
                  </a:cubicBezTo>
                  <a:cubicBezTo>
                    <a:pt x="408" y="398"/>
                    <a:pt x="408" y="397"/>
                    <a:pt x="408" y="396"/>
                  </a:cubicBezTo>
                  <a:cubicBezTo>
                    <a:pt x="408" y="395"/>
                    <a:pt x="409" y="394"/>
                    <a:pt x="410" y="393"/>
                  </a:cubicBezTo>
                  <a:cubicBezTo>
                    <a:pt x="412" y="392"/>
                    <a:pt x="409" y="385"/>
                    <a:pt x="411" y="385"/>
                  </a:cubicBezTo>
                  <a:cubicBezTo>
                    <a:pt x="412" y="385"/>
                    <a:pt x="412" y="385"/>
                    <a:pt x="412" y="384"/>
                  </a:cubicBezTo>
                  <a:cubicBezTo>
                    <a:pt x="414" y="383"/>
                    <a:pt x="414" y="380"/>
                    <a:pt x="414" y="377"/>
                  </a:cubicBezTo>
                  <a:cubicBezTo>
                    <a:pt x="415" y="374"/>
                    <a:pt x="414" y="373"/>
                    <a:pt x="415" y="371"/>
                  </a:cubicBezTo>
                  <a:cubicBezTo>
                    <a:pt x="417" y="370"/>
                    <a:pt x="419" y="370"/>
                    <a:pt x="418" y="367"/>
                  </a:cubicBezTo>
                  <a:cubicBezTo>
                    <a:pt x="418" y="365"/>
                    <a:pt x="416" y="367"/>
                    <a:pt x="414" y="366"/>
                  </a:cubicBezTo>
                  <a:cubicBezTo>
                    <a:pt x="412" y="365"/>
                    <a:pt x="410" y="366"/>
                    <a:pt x="406" y="366"/>
                  </a:cubicBezTo>
                  <a:cubicBezTo>
                    <a:pt x="401" y="367"/>
                    <a:pt x="399" y="369"/>
                    <a:pt x="399" y="372"/>
                  </a:cubicBezTo>
                  <a:cubicBezTo>
                    <a:pt x="399" y="376"/>
                    <a:pt x="398" y="374"/>
                    <a:pt x="398" y="377"/>
                  </a:cubicBezTo>
                  <a:cubicBezTo>
                    <a:pt x="398" y="380"/>
                    <a:pt x="394" y="380"/>
                    <a:pt x="394" y="382"/>
                  </a:cubicBezTo>
                  <a:cubicBezTo>
                    <a:pt x="395" y="383"/>
                    <a:pt x="391" y="382"/>
                    <a:pt x="390" y="381"/>
                  </a:cubicBezTo>
                  <a:cubicBezTo>
                    <a:pt x="390" y="381"/>
                    <a:pt x="380" y="384"/>
                    <a:pt x="378" y="384"/>
                  </a:cubicBezTo>
                  <a:cubicBezTo>
                    <a:pt x="377" y="384"/>
                    <a:pt x="375" y="381"/>
                    <a:pt x="373" y="381"/>
                  </a:cubicBezTo>
                  <a:cubicBezTo>
                    <a:pt x="371" y="381"/>
                    <a:pt x="370" y="378"/>
                    <a:pt x="370" y="376"/>
                  </a:cubicBezTo>
                  <a:cubicBezTo>
                    <a:pt x="369" y="373"/>
                    <a:pt x="366" y="371"/>
                    <a:pt x="364" y="369"/>
                  </a:cubicBezTo>
                  <a:cubicBezTo>
                    <a:pt x="363" y="367"/>
                    <a:pt x="362" y="362"/>
                    <a:pt x="362" y="359"/>
                  </a:cubicBezTo>
                  <a:cubicBezTo>
                    <a:pt x="362" y="356"/>
                    <a:pt x="362" y="351"/>
                    <a:pt x="364" y="345"/>
                  </a:cubicBezTo>
                  <a:cubicBezTo>
                    <a:pt x="364" y="344"/>
                    <a:pt x="364" y="343"/>
                    <a:pt x="364" y="343"/>
                  </a:cubicBezTo>
                  <a:cubicBezTo>
                    <a:pt x="364" y="342"/>
                    <a:pt x="364" y="342"/>
                    <a:pt x="363" y="342"/>
                  </a:cubicBezTo>
                  <a:cubicBezTo>
                    <a:pt x="364" y="342"/>
                    <a:pt x="364" y="342"/>
                    <a:pt x="364" y="343"/>
                  </a:cubicBezTo>
                  <a:cubicBezTo>
                    <a:pt x="365" y="339"/>
                    <a:pt x="361" y="338"/>
                    <a:pt x="363" y="336"/>
                  </a:cubicBezTo>
                  <a:cubicBezTo>
                    <a:pt x="366" y="334"/>
                    <a:pt x="363" y="332"/>
                    <a:pt x="364" y="331"/>
                  </a:cubicBezTo>
                  <a:cubicBezTo>
                    <a:pt x="366" y="330"/>
                    <a:pt x="368" y="329"/>
                    <a:pt x="368" y="328"/>
                  </a:cubicBezTo>
                  <a:cubicBezTo>
                    <a:pt x="368" y="327"/>
                    <a:pt x="369" y="327"/>
                    <a:pt x="371" y="327"/>
                  </a:cubicBezTo>
                  <a:cubicBezTo>
                    <a:pt x="373" y="327"/>
                    <a:pt x="376" y="324"/>
                    <a:pt x="376" y="323"/>
                  </a:cubicBezTo>
                  <a:cubicBezTo>
                    <a:pt x="376" y="321"/>
                    <a:pt x="376" y="321"/>
                    <a:pt x="379" y="322"/>
                  </a:cubicBezTo>
                  <a:cubicBezTo>
                    <a:pt x="381" y="322"/>
                    <a:pt x="380" y="319"/>
                    <a:pt x="382" y="320"/>
                  </a:cubicBezTo>
                  <a:cubicBezTo>
                    <a:pt x="383" y="320"/>
                    <a:pt x="384" y="321"/>
                    <a:pt x="384" y="320"/>
                  </a:cubicBezTo>
                  <a:cubicBezTo>
                    <a:pt x="384" y="319"/>
                    <a:pt x="386" y="319"/>
                    <a:pt x="387" y="320"/>
                  </a:cubicBezTo>
                  <a:cubicBezTo>
                    <a:pt x="388" y="322"/>
                    <a:pt x="391" y="322"/>
                    <a:pt x="391" y="321"/>
                  </a:cubicBezTo>
                  <a:cubicBezTo>
                    <a:pt x="391" y="319"/>
                    <a:pt x="393" y="321"/>
                    <a:pt x="394" y="322"/>
                  </a:cubicBezTo>
                  <a:cubicBezTo>
                    <a:pt x="396" y="324"/>
                    <a:pt x="397" y="323"/>
                    <a:pt x="399" y="323"/>
                  </a:cubicBezTo>
                  <a:cubicBezTo>
                    <a:pt x="401" y="323"/>
                    <a:pt x="401" y="323"/>
                    <a:pt x="401" y="322"/>
                  </a:cubicBezTo>
                  <a:cubicBezTo>
                    <a:pt x="401" y="320"/>
                    <a:pt x="403" y="325"/>
                    <a:pt x="406" y="325"/>
                  </a:cubicBezTo>
                  <a:cubicBezTo>
                    <a:pt x="408" y="325"/>
                    <a:pt x="406" y="323"/>
                    <a:pt x="404" y="322"/>
                  </a:cubicBezTo>
                  <a:cubicBezTo>
                    <a:pt x="403" y="321"/>
                    <a:pt x="405" y="320"/>
                    <a:pt x="403" y="319"/>
                  </a:cubicBezTo>
                  <a:cubicBezTo>
                    <a:pt x="402" y="318"/>
                    <a:pt x="405" y="317"/>
                    <a:pt x="408" y="317"/>
                  </a:cubicBezTo>
                  <a:cubicBezTo>
                    <a:pt x="411" y="317"/>
                    <a:pt x="410" y="318"/>
                    <a:pt x="411" y="316"/>
                  </a:cubicBezTo>
                  <a:cubicBezTo>
                    <a:pt x="412" y="315"/>
                    <a:pt x="413" y="316"/>
                    <a:pt x="413" y="318"/>
                  </a:cubicBezTo>
                  <a:cubicBezTo>
                    <a:pt x="413" y="319"/>
                    <a:pt x="418" y="317"/>
                    <a:pt x="420" y="317"/>
                  </a:cubicBezTo>
                  <a:cubicBezTo>
                    <a:pt x="423" y="317"/>
                    <a:pt x="425" y="319"/>
                    <a:pt x="425" y="320"/>
                  </a:cubicBezTo>
                  <a:cubicBezTo>
                    <a:pt x="425" y="322"/>
                    <a:pt x="427" y="322"/>
                    <a:pt x="429" y="321"/>
                  </a:cubicBezTo>
                  <a:cubicBezTo>
                    <a:pt x="430" y="319"/>
                    <a:pt x="432" y="318"/>
                    <a:pt x="433" y="319"/>
                  </a:cubicBezTo>
                  <a:cubicBezTo>
                    <a:pt x="435" y="321"/>
                    <a:pt x="436" y="323"/>
                    <a:pt x="438" y="325"/>
                  </a:cubicBezTo>
                  <a:cubicBezTo>
                    <a:pt x="440" y="327"/>
                    <a:pt x="438" y="329"/>
                    <a:pt x="439" y="331"/>
                  </a:cubicBezTo>
                  <a:cubicBezTo>
                    <a:pt x="440" y="332"/>
                    <a:pt x="438" y="334"/>
                    <a:pt x="441" y="336"/>
                  </a:cubicBezTo>
                  <a:cubicBezTo>
                    <a:pt x="443" y="337"/>
                    <a:pt x="441" y="341"/>
                    <a:pt x="443" y="341"/>
                  </a:cubicBezTo>
                  <a:cubicBezTo>
                    <a:pt x="445" y="342"/>
                    <a:pt x="446" y="344"/>
                    <a:pt x="446" y="346"/>
                  </a:cubicBezTo>
                  <a:cubicBezTo>
                    <a:pt x="446" y="347"/>
                    <a:pt x="450" y="348"/>
                    <a:pt x="450" y="346"/>
                  </a:cubicBezTo>
                  <a:cubicBezTo>
                    <a:pt x="450" y="344"/>
                    <a:pt x="452" y="342"/>
                    <a:pt x="452" y="340"/>
                  </a:cubicBezTo>
                  <a:cubicBezTo>
                    <a:pt x="453" y="338"/>
                    <a:pt x="451" y="332"/>
                    <a:pt x="450" y="330"/>
                  </a:cubicBezTo>
                  <a:cubicBezTo>
                    <a:pt x="448" y="328"/>
                    <a:pt x="450" y="327"/>
                    <a:pt x="448" y="325"/>
                  </a:cubicBezTo>
                  <a:cubicBezTo>
                    <a:pt x="446" y="323"/>
                    <a:pt x="445" y="318"/>
                    <a:pt x="445" y="315"/>
                  </a:cubicBezTo>
                  <a:cubicBezTo>
                    <a:pt x="445" y="312"/>
                    <a:pt x="449" y="306"/>
                    <a:pt x="451" y="304"/>
                  </a:cubicBezTo>
                  <a:cubicBezTo>
                    <a:pt x="453" y="303"/>
                    <a:pt x="455" y="304"/>
                    <a:pt x="456" y="302"/>
                  </a:cubicBezTo>
                  <a:cubicBezTo>
                    <a:pt x="456" y="300"/>
                    <a:pt x="459" y="298"/>
                    <a:pt x="460" y="298"/>
                  </a:cubicBezTo>
                  <a:cubicBezTo>
                    <a:pt x="461" y="298"/>
                    <a:pt x="463" y="298"/>
                    <a:pt x="463" y="296"/>
                  </a:cubicBezTo>
                  <a:cubicBezTo>
                    <a:pt x="463" y="295"/>
                    <a:pt x="466" y="293"/>
                    <a:pt x="468" y="293"/>
                  </a:cubicBezTo>
                  <a:cubicBezTo>
                    <a:pt x="471" y="292"/>
                    <a:pt x="470" y="291"/>
                    <a:pt x="469" y="289"/>
                  </a:cubicBezTo>
                  <a:cubicBezTo>
                    <a:pt x="468" y="288"/>
                    <a:pt x="470" y="287"/>
                    <a:pt x="470" y="288"/>
                  </a:cubicBezTo>
                  <a:cubicBezTo>
                    <a:pt x="471" y="288"/>
                    <a:pt x="473" y="289"/>
                    <a:pt x="474" y="288"/>
                  </a:cubicBezTo>
                  <a:cubicBezTo>
                    <a:pt x="475" y="287"/>
                    <a:pt x="477" y="285"/>
                    <a:pt x="475" y="285"/>
                  </a:cubicBezTo>
                  <a:cubicBezTo>
                    <a:pt x="472" y="285"/>
                    <a:pt x="472" y="284"/>
                    <a:pt x="473" y="283"/>
                  </a:cubicBezTo>
                  <a:cubicBezTo>
                    <a:pt x="475" y="282"/>
                    <a:pt x="474" y="280"/>
                    <a:pt x="472" y="279"/>
                  </a:cubicBezTo>
                  <a:cubicBezTo>
                    <a:pt x="470" y="279"/>
                    <a:pt x="470" y="278"/>
                    <a:pt x="471" y="277"/>
                  </a:cubicBezTo>
                  <a:cubicBezTo>
                    <a:pt x="473" y="276"/>
                    <a:pt x="470" y="274"/>
                    <a:pt x="468" y="273"/>
                  </a:cubicBezTo>
                  <a:cubicBezTo>
                    <a:pt x="467" y="272"/>
                    <a:pt x="469" y="271"/>
                    <a:pt x="470" y="271"/>
                  </a:cubicBezTo>
                  <a:cubicBezTo>
                    <a:pt x="471" y="271"/>
                    <a:pt x="470" y="265"/>
                    <a:pt x="471" y="264"/>
                  </a:cubicBezTo>
                  <a:cubicBezTo>
                    <a:pt x="472" y="263"/>
                    <a:pt x="473" y="263"/>
                    <a:pt x="473" y="264"/>
                  </a:cubicBezTo>
                  <a:cubicBezTo>
                    <a:pt x="472" y="265"/>
                    <a:pt x="471" y="267"/>
                    <a:pt x="472" y="269"/>
                  </a:cubicBezTo>
                  <a:cubicBezTo>
                    <a:pt x="474" y="271"/>
                    <a:pt x="474" y="273"/>
                    <a:pt x="474" y="275"/>
                  </a:cubicBezTo>
                  <a:cubicBezTo>
                    <a:pt x="473" y="278"/>
                    <a:pt x="474" y="277"/>
                    <a:pt x="476" y="274"/>
                  </a:cubicBezTo>
                  <a:cubicBezTo>
                    <a:pt x="478" y="270"/>
                    <a:pt x="478" y="267"/>
                    <a:pt x="477" y="267"/>
                  </a:cubicBezTo>
                  <a:cubicBezTo>
                    <a:pt x="476" y="267"/>
                    <a:pt x="476" y="263"/>
                    <a:pt x="477" y="265"/>
                  </a:cubicBezTo>
                  <a:cubicBezTo>
                    <a:pt x="478" y="267"/>
                    <a:pt x="479" y="267"/>
                    <a:pt x="481" y="265"/>
                  </a:cubicBezTo>
                  <a:cubicBezTo>
                    <a:pt x="482" y="263"/>
                    <a:pt x="484" y="259"/>
                    <a:pt x="483" y="258"/>
                  </a:cubicBezTo>
                  <a:cubicBezTo>
                    <a:pt x="482" y="258"/>
                    <a:pt x="484" y="257"/>
                    <a:pt x="486" y="257"/>
                  </a:cubicBezTo>
                  <a:cubicBezTo>
                    <a:pt x="488" y="257"/>
                    <a:pt x="493" y="256"/>
                    <a:pt x="494" y="255"/>
                  </a:cubicBezTo>
                  <a:cubicBezTo>
                    <a:pt x="495" y="253"/>
                    <a:pt x="486" y="256"/>
                    <a:pt x="486" y="255"/>
                  </a:cubicBezTo>
                  <a:cubicBezTo>
                    <a:pt x="486" y="253"/>
                    <a:pt x="491" y="252"/>
                    <a:pt x="494" y="252"/>
                  </a:cubicBezTo>
                  <a:cubicBezTo>
                    <a:pt x="497" y="252"/>
                    <a:pt x="495" y="248"/>
                    <a:pt x="497" y="250"/>
                  </a:cubicBezTo>
                  <a:cubicBezTo>
                    <a:pt x="498" y="251"/>
                    <a:pt x="499" y="251"/>
                    <a:pt x="501" y="250"/>
                  </a:cubicBezTo>
                  <a:cubicBezTo>
                    <a:pt x="502" y="249"/>
                    <a:pt x="501" y="247"/>
                    <a:pt x="499" y="246"/>
                  </a:cubicBezTo>
                  <a:cubicBezTo>
                    <a:pt x="498" y="246"/>
                    <a:pt x="501" y="245"/>
                    <a:pt x="500" y="244"/>
                  </a:cubicBezTo>
                  <a:cubicBezTo>
                    <a:pt x="500" y="243"/>
                    <a:pt x="501" y="239"/>
                    <a:pt x="503" y="238"/>
                  </a:cubicBezTo>
                  <a:cubicBezTo>
                    <a:pt x="506" y="238"/>
                    <a:pt x="505" y="236"/>
                    <a:pt x="506" y="236"/>
                  </a:cubicBezTo>
                  <a:cubicBezTo>
                    <a:pt x="508" y="236"/>
                    <a:pt x="509" y="234"/>
                    <a:pt x="510" y="233"/>
                  </a:cubicBezTo>
                  <a:cubicBezTo>
                    <a:pt x="512" y="231"/>
                    <a:pt x="514" y="235"/>
                    <a:pt x="516" y="233"/>
                  </a:cubicBezTo>
                  <a:cubicBezTo>
                    <a:pt x="517" y="232"/>
                    <a:pt x="519" y="231"/>
                    <a:pt x="520" y="230"/>
                  </a:cubicBezTo>
                  <a:cubicBezTo>
                    <a:pt x="522" y="229"/>
                    <a:pt x="524" y="228"/>
                    <a:pt x="526" y="228"/>
                  </a:cubicBezTo>
                  <a:cubicBezTo>
                    <a:pt x="528" y="228"/>
                    <a:pt x="531" y="225"/>
                    <a:pt x="532" y="223"/>
                  </a:cubicBezTo>
                  <a:cubicBezTo>
                    <a:pt x="533" y="222"/>
                    <a:pt x="534" y="225"/>
                    <a:pt x="532" y="225"/>
                  </a:cubicBezTo>
                  <a:cubicBezTo>
                    <a:pt x="530" y="226"/>
                    <a:pt x="533" y="227"/>
                    <a:pt x="537" y="227"/>
                  </a:cubicBezTo>
                  <a:cubicBezTo>
                    <a:pt x="540" y="227"/>
                    <a:pt x="535" y="228"/>
                    <a:pt x="533" y="228"/>
                  </a:cubicBezTo>
                  <a:cubicBezTo>
                    <a:pt x="530" y="228"/>
                    <a:pt x="529" y="229"/>
                    <a:pt x="526" y="232"/>
                  </a:cubicBezTo>
                  <a:cubicBezTo>
                    <a:pt x="523" y="235"/>
                    <a:pt x="524" y="236"/>
                    <a:pt x="526" y="237"/>
                  </a:cubicBezTo>
                  <a:cubicBezTo>
                    <a:pt x="527" y="239"/>
                    <a:pt x="530" y="238"/>
                    <a:pt x="532" y="236"/>
                  </a:cubicBezTo>
                  <a:cubicBezTo>
                    <a:pt x="535" y="234"/>
                    <a:pt x="535" y="232"/>
                    <a:pt x="537" y="232"/>
                  </a:cubicBezTo>
                  <a:cubicBezTo>
                    <a:pt x="540" y="232"/>
                    <a:pt x="546" y="230"/>
                    <a:pt x="549" y="229"/>
                  </a:cubicBezTo>
                  <a:cubicBezTo>
                    <a:pt x="548" y="218"/>
                    <a:pt x="548" y="218"/>
                    <a:pt x="548" y="218"/>
                  </a:cubicBezTo>
                  <a:cubicBezTo>
                    <a:pt x="554" y="195"/>
                    <a:pt x="554" y="195"/>
                    <a:pt x="554" y="195"/>
                  </a:cubicBezTo>
                  <a:cubicBezTo>
                    <a:pt x="553" y="195"/>
                    <a:pt x="551" y="195"/>
                    <a:pt x="547" y="195"/>
                  </a:cubicBezTo>
                  <a:moveTo>
                    <a:pt x="398" y="386"/>
                  </a:moveTo>
                  <a:cubicBezTo>
                    <a:pt x="398" y="386"/>
                    <a:pt x="398" y="386"/>
                    <a:pt x="398" y="386"/>
                  </a:cubicBezTo>
                  <a:cubicBezTo>
                    <a:pt x="398" y="386"/>
                    <a:pt x="398" y="386"/>
                    <a:pt x="398" y="386"/>
                  </a:cubicBezTo>
                  <a:moveTo>
                    <a:pt x="406" y="390"/>
                  </a:moveTo>
                  <a:cubicBezTo>
                    <a:pt x="406" y="390"/>
                    <a:pt x="406" y="390"/>
                    <a:pt x="406" y="390"/>
                  </a:cubicBezTo>
                  <a:close/>
                  <a:moveTo>
                    <a:pt x="398" y="386"/>
                  </a:moveTo>
                  <a:cubicBezTo>
                    <a:pt x="397" y="386"/>
                    <a:pt x="397" y="386"/>
                    <a:pt x="397" y="386"/>
                  </a:cubicBezTo>
                  <a:cubicBezTo>
                    <a:pt x="397" y="386"/>
                    <a:pt x="397" y="386"/>
                    <a:pt x="398" y="386"/>
                  </a:cubicBezTo>
                  <a:moveTo>
                    <a:pt x="363" y="342"/>
                  </a:moveTo>
                  <a:cubicBezTo>
                    <a:pt x="363" y="342"/>
                    <a:pt x="362" y="342"/>
                    <a:pt x="362" y="342"/>
                  </a:cubicBezTo>
                  <a:cubicBezTo>
                    <a:pt x="362" y="342"/>
                    <a:pt x="363" y="342"/>
                    <a:pt x="363" y="342"/>
                  </a:cubicBezTo>
                  <a:moveTo>
                    <a:pt x="363" y="342"/>
                  </a:moveTo>
                  <a:cubicBezTo>
                    <a:pt x="363" y="342"/>
                    <a:pt x="363" y="342"/>
                    <a:pt x="363" y="342"/>
                  </a:cubicBezTo>
                  <a:cubicBezTo>
                    <a:pt x="363" y="342"/>
                    <a:pt x="363" y="342"/>
                    <a:pt x="363" y="342"/>
                  </a:cubicBezTo>
                  <a:moveTo>
                    <a:pt x="411" y="217"/>
                  </a:moveTo>
                  <a:cubicBezTo>
                    <a:pt x="409" y="217"/>
                    <a:pt x="413" y="212"/>
                    <a:pt x="409" y="214"/>
                  </a:cubicBezTo>
                  <a:cubicBezTo>
                    <a:pt x="406" y="216"/>
                    <a:pt x="400" y="221"/>
                    <a:pt x="398" y="219"/>
                  </a:cubicBezTo>
                  <a:cubicBezTo>
                    <a:pt x="395" y="217"/>
                    <a:pt x="393" y="220"/>
                    <a:pt x="391" y="218"/>
                  </a:cubicBezTo>
                  <a:cubicBezTo>
                    <a:pt x="389" y="216"/>
                    <a:pt x="397" y="211"/>
                    <a:pt x="401" y="211"/>
                  </a:cubicBezTo>
                  <a:cubicBezTo>
                    <a:pt x="402" y="211"/>
                    <a:pt x="403" y="211"/>
                    <a:pt x="404" y="210"/>
                  </a:cubicBezTo>
                  <a:cubicBezTo>
                    <a:pt x="406" y="208"/>
                    <a:pt x="408" y="204"/>
                    <a:pt x="411" y="204"/>
                  </a:cubicBezTo>
                  <a:cubicBezTo>
                    <a:pt x="414" y="204"/>
                    <a:pt x="421" y="205"/>
                    <a:pt x="422" y="208"/>
                  </a:cubicBezTo>
                  <a:cubicBezTo>
                    <a:pt x="422" y="212"/>
                    <a:pt x="427" y="209"/>
                    <a:pt x="427" y="212"/>
                  </a:cubicBezTo>
                  <a:cubicBezTo>
                    <a:pt x="427" y="215"/>
                    <a:pt x="430" y="218"/>
                    <a:pt x="430" y="219"/>
                  </a:cubicBezTo>
                  <a:cubicBezTo>
                    <a:pt x="430" y="220"/>
                    <a:pt x="430" y="220"/>
                    <a:pt x="429" y="220"/>
                  </a:cubicBezTo>
                  <a:cubicBezTo>
                    <a:pt x="427" y="222"/>
                    <a:pt x="428" y="218"/>
                    <a:pt x="424" y="218"/>
                  </a:cubicBezTo>
                  <a:cubicBezTo>
                    <a:pt x="421" y="218"/>
                    <a:pt x="418" y="221"/>
                    <a:pt x="415" y="220"/>
                  </a:cubicBezTo>
                  <a:cubicBezTo>
                    <a:pt x="412" y="219"/>
                    <a:pt x="414" y="217"/>
                    <a:pt x="411" y="217"/>
                  </a:cubicBezTo>
                  <a:moveTo>
                    <a:pt x="433" y="237"/>
                  </a:moveTo>
                  <a:cubicBezTo>
                    <a:pt x="433" y="234"/>
                    <a:pt x="437" y="232"/>
                    <a:pt x="435" y="228"/>
                  </a:cubicBezTo>
                  <a:cubicBezTo>
                    <a:pt x="432" y="224"/>
                    <a:pt x="428" y="224"/>
                    <a:pt x="427" y="227"/>
                  </a:cubicBezTo>
                  <a:cubicBezTo>
                    <a:pt x="426" y="230"/>
                    <a:pt x="423" y="229"/>
                    <a:pt x="422" y="231"/>
                  </a:cubicBezTo>
                  <a:cubicBezTo>
                    <a:pt x="420" y="233"/>
                    <a:pt x="419" y="238"/>
                    <a:pt x="420" y="242"/>
                  </a:cubicBezTo>
                  <a:cubicBezTo>
                    <a:pt x="421" y="245"/>
                    <a:pt x="420" y="247"/>
                    <a:pt x="417" y="249"/>
                  </a:cubicBezTo>
                  <a:cubicBezTo>
                    <a:pt x="413" y="251"/>
                    <a:pt x="411" y="246"/>
                    <a:pt x="413" y="240"/>
                  </a:cubicBezTo>
                  <a:cubicBezTo>
                    <a:pt x="414" y="235"/>
                    <a:pt x="416" y="231"/>
                    <a:pt x="414" y="231"/>
                  </a:cubicBezTo>
                  <a:cubicBezTo>
                    <a:pt x="412" y="231"/>
                    <a:pt x="417" y="225"/>
                    <a:pt x="422" y="224"/>
                  </a:cubicBezTo>
                  <a:cubicBezTo>
                    <a:pt x="426" y="223"/>
                    <a:pt x="432" y="223"/>
                    <a:pt x="432" y="222"/>
                  </a:cubicBezTo>
                  <a:cubicBezTo>
                    <a:pt x="432" y="222"/>
                    <a:pt x="432" y="222"/>
                    <a:pt x="433" y="221"/>
                  </a:cubicBezTo>
                  <a:cubicBezTo>
                    <a:pt x="434" y="221"/>
                    <a:pt x="438" y="222"/>
                    <a:pt x="441" y="223"/>
                  </a:cubicBezTo>
                  <a:cubicBezTo>
                    <a:pt x="444" y="224"/>
                    <a:pt x="449" y="221"/>
                    <a:pt x="450" y="225"/>
                  </a:cubicBezTo>
                  <a:cubicBezTo>
                    <a:pt x="452" y="229"/>
                    <a:pt x="455" y="232"/>
                    <a:pt x="452" y="232"/>
                  </a:cubicBezTo>
                  <a:cubicBezTo>
                    <a:pt x="449" y="232"/>
                    <a:pt x="445" y="228"/>
                    <a:pt x="445" y="230"/>
                  </a:cubicBezTo>
                  <a:cubicBezTo>
                    <a:pt x="446" y="233"/>
                    <a:pt x="444" y="232"/>
                    <a:pt x="444" y="235"/>
                  </a:cubicBezTo>
                  <a:cubicBezTo>
                    <a:pt x="444" y="238"/>
                    <a:pt x="441" y="243"/>
                    <a:pt x="440" y="243"/>
                  </a:cubicBezTo>
                  <a:cubicBezTo>
                    <a:pt x="440" y="243"/>
                    <a:pt x="440" y="243"/>
                    <a:pt x="440" y="243"/>
                  </a:cubicBezTo>
                  <a:cubicBezTo>
                    <a:pt x="439" y="242"/>
                    <a:pt x="441" y="237"/>
                    <a:pt x="438" y="236"/>
                  </a:cubicBezTo>
                  <a:cubicBezTo>
                    <a:pt x="435" y="235"/>
                    <a:pt x="432" y="240"/>
                    <a:pt x="433" y="237"/>
                  </a:cubicBezTo>
                  <a:moveTo>
                    <a:pt x="445" y="251"/>
                  </a:moveTo>
                  <a:cubicBezTo>
                    <a:pt x="441" y="253"/>
                    <a:pt x="435" y="252"/>
                    <a:pt x="435" y="249"/>
                  </a:cubicBezTo>
                  <a:cubicBezTo>
                    <a:pt x="435" y="245"/>
                    <a:pt x="438" y="246"/>
                    <a:pt x="439" y="247"/>
                  </a:cubicBezTo>
                  <a:cubicBezTo>
                    <a:pt x="439" y="248"/>
                    <a:pt x="440" y="248"/>
                    <a:pt x="441" y="247"/>
                  </a:cubicBezTo>
                  <a:cubicBezTo>
                    <a:pt x="443" y="246"/>
                    <a:pt x="445" y="243"/>
                    <a:pt x="447" y="244"/>
                  </a:cubicBezTo>
                  <a:cubicBezTo>
                    <a:pt x="451" y="244"/>
                    <a:pt x="451" y="246"/>
                    <a:pt x="454" y="244"/>
                  </a:cubicBezTo>
                  <a:cubicBezTo>
                    <a:pt x="456" y="243"/>
                    <a:pt x="456" y="242"/>
                    <a:pt x="457" y="243"/>
                  </a:cubicBezTo>
                  <a:cubicBezTo>
                    <a:pt x="457" y="243"/>
                    <a:pt x="457" y="243"/>
                    <a:pt x="457" y="244"/>
                  </a:cubicBezTo>
                  <a:cubicBezTo>
                    <a:pt x="456" y="245"/>
                    <a:pt x="449" y="249"/>
                    <a:pt x="445" y="251"/>
                  </a:cubicBezTo>
                  <a:moveTo>
                    <a:pt x="462" y="240"/>
                  </a:moveTo>
                  <a:cubicBezTo>
                    <a:pt x="460" y="240"/>
                    <a:pt x="459" y="240"/>
                    <a:pt x="458" y="240"/>
                  </a:cubicBezTo>
                  <a:cubicBezTo>
                    <a:pt x="456" y="241"/>
                    <a:pt x="455" y="241"/>
                    <a:pt x="454" y="239"/>
                  </a:cubicBezTo>
                  <a:cubicBezTo>
                    <a:pt x="454" y="237"/>
                    <a:pt x="461" y="235"/>
                    <a:pt x="465" y="235"/>
                  </a:cubicBezTo>
                  <a:cubicBezTo>
                    <a:pt x="468" y="236"/>
                    <a:pt x="471" y="233"/>
                    <a:pt x="472" y="235"/>
                  </a:cubicBezTo>
                  <a:cubicBezTo>
                    <a:pt x="472" y="235"/>
                    <a:pt x="472" y="235"/>
                    <a:pt x="472" y="235"/>
                  </a:cubicBezTo>
                  <a:cubicBezTo>
                    <a:pt x="474" y="238"/>
                    <a:pt x="468" y="240"/>
                    <a:pt x="462" y="24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1"/>
            <p:cNvSpPr>
              <a:spLocks/>
            </p:cNvSpPr>
            <p:nvPr userDrawn="1"/>
          </p:nvSpPr>
          <p:spPr bwMode="auto">
            <a:xfrm>
              <a:off x="15338425" y="2598738"/>
              <a:ext cx="26988" cy="17463"/>
            </a:xfrm>
            <a:custGeom>
              <a:avLst/>
              <a:gdLst>
                <a:gd name="T0" fmla="*/ 6 w 10"/>
                <a:gd name="T1" fmla="*/ 2 h 6"/>
                <a:gd name="T2" fmla="*/ 1 w 10"/>
                <a:gd name="T3" fmla="*/ 3 h 6"/>
                <a:gd name="T4" fmla="*/ 8 w 10"/>
                <a:gd name="T5" fmla="*/ 5 h 6"/>
                <a:gd name="T6" fmla="*/ 9 w 10"/>
                <a:gd name="T7" fmla="*/ 2 h 6"/>
                <a:gd name="T8" fmla="*/ 6 w 10"/>
                <a:gd name="T9" fmla="*/ 2 h 6"/>
              </a:gdLst>
              <a:ahLst/>
              <a:cxnLst>
                <a:cxn ang="0">
                  <a:pos x="T0" y="T1"/>
                </a:cxn>
                <a:cxn ang="0">
                  <a:pos x="T2" y="T3"/>
                </a:cxn>
                <a:cxn ang="0">
                  <a:pos x="T4" y="T5"/>
                </a:cxn>
                <a:cxn ang="0">
                  <a:pos x="T6" y="T7"/>
                </a:cxn>
                <a:cxn ang="0">
                  <a:pos x="T8" y="T9"/>
                </a:cxn>
              </a:cxnLst>
              <a:rect l="0" t="0" r="r" b="b"/>
              <a:pathLst>
                <a:path w="10" h="6">
                  <a:moveTo>
                    <a:pt x="6" y="2"/>
                  </a:moveTo>
                  <a:cubicBezTo>
                    <a:pt x="5" y="0"/>
                    <a:pt x="0" y="2"/>
                    <a:pt x="1" y="3"/>
                  </a:cubicBezTo>
                  <a:cubicBezTo>
                    <a:pt x="2" y="5"/>
                    <a:pt x="6" y="6"/>
                    <a:pt x="8" y="5"/>
                  </a:cubicBezTo>
                  <a:cubicBezTo>
                    <a:pt x="10" y="5"/>
                    <a:pt x="10" y="3"/>
                    <a:pt x="9" y="2"/>
                  </a:cubicBezTo>
                  <a:cubicBezTo>
                    <a:pt x="8" y="1"/>
                    <a:pt x="6" y="4"/>
                    <a:pt x="6"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2"/>
            <p:cNvSpPr>
              <a:spLocks/>
            </p:cNvSpPr>
            <p:nvPr userDrawn="1"/>
          </p:nvSpPr>
          <p:spPr bwMode="auto">
            <a:xfrm>
              <a:off x="15465425" y="3276600"/>
              <a:ext cx="15875" cy="11113"/>
            </a:xfrm>
            <a:custGeom>
              <a:avLst/>
              <a:gdLst>
                <a:gd name="T0" fmla="*/ 1 w 6"/>
                <a:gd name="T1" fmla="*/ 2 h 4"/>
                <a:gd name="T2" fmla="*/ 5 w 6"/>
                <a:gd name="T3" fmla="*/ 2 h 4"/>
                <a:gd name="T4" fmla="*/ 1 w 6"/>
                <a:gd name="T5" fmla="*/ 2 h 4"/>
              </a:gdLst>
              <a:ahLst/>
              <a:cxnLst>
                <a:cxn ang="0">
                  <a:pos x="T0" y="T1"/>
                </a:cxn>
                <a:cxn ang="0">
                  <a:pos x="T2" y="T3"/>
                </a:cxn>
                <a:cxn ang="0">
                  <a:pos x="T4" y="T5"/>
                </a:cxn>
              </a:cxnLst>
              <a:rect l="0" t="0" r="r" b="b"/>
              <a:pathLst>
                <a:path w="6" h="4">
                  <a:moveTo>
                    <a:pt x="1" y="2"/>
                  </a:moveTo>
                  <a:cubicBezTo>
                    <a:pt x="3" y="3"/>
                    <a:pt x="4" y="4"/>
                    <a:pt x="5" y="2"/>
                  </a:cubicBezTo>
                  <a:cubicBezTo>
                    <a:pt x="6" y="1"/>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3"/>
            <p:cNvSpPr>
              <a:spLocks/>
            </p:cNvSpPr>
            <p:nvPr userDrawn="1"/>
          </p:nvSpPr>
          <p:spPr bwMode="auto">
            <a:xfrm>
              <a:off x="15490825" y="3287713"/>
              <a:ext cx="11113" cy="7938"/>
            </a:xfrm>
            <a:custGeom>
              <a:avLst/>
              <a:gdLst>
                <a:gd name="T0" fmla="*/ 2 w 4"/>
                <a:gd name="T1" fmla="*/ 0 h 3"/>
                <a:gd name="T2" fmla="*/ 3 w 4"/>
                <a:gd name="T3" fmla="*/ 2 h 3"/>
                <a:gd name="T4" fmla="*/ 2 w 4"/>
                <a:gd name="T5" fmla="*/ 0 h 3"/>
              </a:gdLst>
              <a:ahLst/>
              <a:cxnLst>
                <a:cxn ang="0">
                  <a:pos x="T0" y="T1"/>
                </a:cxn>
                <a:cxn ang="0">
                  <a:pos x="T2" y="T3"/>
                </a:cxn>
                <a:cxn ang="0">
                  <a:pos x="T4" y="T5"/>
                </a:cxn>
              </a:cxnLst>
              <a:rect l="0" t="0" r="r" b="b"/>
              <a:pathLst>
                <a:path w="4" h="3">
                  <a:moveTo>
                    <a:pt x="2" y="0"/>
                  </a:moveTo>
                  <a:cubicBezTo>
                    <a:pt x="0" y="0"/>
                    <a:pt x="2" y="3"/>
                    <a:pt x="3" y="2"/>
                  </a:cubicBezTo>
                  <a:cubicBezTo>
                    <a:pt x="4" y="1"/>
                    <a:pt x="4" y="0"/>
                    <a:pt x="2"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44"/>
            <p:cNvSpPr>
              <a:spLocks/>
            </p:cNvSpPr>
            <p:nvPr userDrawn="1"/>
          </p:nvSpPr>
          <p:spPr bwMode="auto">
            <a:xfrm>
              <a:off x="15368588" y="2713038"/>
              <a:ext cx="33338" cy="11113"/>
            </a:xfrm>
            <a:custGeom>
              <a:avLst/>
              <a:gdLst>
                <a:gd name="T0" fmla="*/ 9 w 12"/>
                <a:gd name="T1" fmla="*/ 1 h 4"/>
                <a:gd name="T2" fmla="*/ 3 w 12"/>
                <a:gd name="T3" fmla="*/ 4 h 4"/>
                <a:gd name="T4" fmla="*/ 7 w 12"/>
                <a:gd name="T5" fmla="*/ 3 h 4"/>
                <a:gd name="T6" fmla="*/ 9 w 12"/>
                <a:gd name="T7" fmla="*/ 1 h 4"/>
              </a:gdLst>
              <a:ahLst/>
              <a:cxnLst>
                <a:cxn ang="0">
                  <a:pos x="T0" y="T1"/>
                </a:cxn>
                <a:cxn ang="0">
                  <a:pos x="T2" y="T3"/>
                </a:cxn>
                <a:cxn ang="0">
                  <a:pos x="T4" y="T5"/>
                </a:cxn>
                <a:cxn ang="0">
                  <a:pos x="T6" y="T7"/>
                </a:cxn>
              </a:cxnLst>
              <a:rect l="0" t="0" r="r" b="b"/>
              <a:pathLst>
                <a:path w="12" h="4">
                  <a:moveTo>
                    <a:pt x="9" y="1"/>
                  </a:moveTo>
                  <a:cubicBezTo>
                    <a:pt x="7" y="0"/>
                    <a:pt x="0" y="4"/>
                    <a:pt x="3" y="4"/>
                  </a:cubicBezTo>
                  <a:cubicBezTo>
                    <a:pt x="4" y="4"/>
                    <a:pt x="5" y="3"/>
                    <a:pt x="7" y="3"/>
                  </a:cubicBezTo>
                  <a:cubicBezTo>
                    <a:pt x="8" y="3"/>
                    <a:pt x="12" y="2"/>
                    <a:pt x="9" y="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45"/>
            <p:cNvSpPr>
              <a:spLocks/>
            </p:cNvSpPr>
            <p:nvPr userDrawn="1"/>
          </p:nvSpPr>
          <p:spPr bwMode="auto">
            <a:xfrm>
              <a:off x="15443200" y="3265488"/>
              <a:ext cx="14288" cy="11113"/>
            </a:xfrm>
            <a:custGeom>
              <a:avLst/>
              <a:gdLst>
                <a:gd name="T0" fmla="*/ 1 w 5"/>
                <a:gd name="T1" fmla="*/ 2 h 4"/>
                <a:gd name="T2" fmla="*/ 4 w 5"/>
                <a:gd name="T3" fmla="*/ 2 h 4"/>
                <a:gd name="T4" fmla="*/ 1 w 5"/>
                <a:gd name="T5" fmla="*/ 2 h 4"/>
              </a:gdLst>
              <a:ahLst/>
              <a:cxnLst>
                <a:cxn ang="0">
                  <a:pos x="T0" y="T1"/>
                </a:cxn>
                <a:cxn ang="0">
                  <a:pos x="T2" y="T3"/>
                </a:cxn>
                <a:cxn ang="0">
                  <a:pos x="T4" y="T5"/>
                </a:cxn>
              </a:cxnLst>
              <a:rect l="0" t="0" r="r" b="b"/>
              <a:pathLst>
                <a:path w="5" h="4">
                  <a:moveTo>
                    <a:pt x="1" y="2"/>
                  </a:moveTo>
                  <a:cubicBezTo>
                    <a:pt x="3" y="4"/>
                    <a:pt x="4" y="3"/>
                    <a:pt x="4" y="2"/>
                  </a:cubicBezTo>
                  <a:cubicBezTo>
                    <a:pt x="5" y="0"/>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46"/>
            <p:cNvSpPr>
              <a:spLocks/>
            </p:cNvSpPr>
            <p:nvPr userDrawn="1"/>
          </p:nvSpPr>
          <p:spPr bwMode="auto">
            <a:xfrm>
              <a:off x="15517813" y="2638425"/>
              <a:ext cx="41275" cy="38100"/>
            </a:xfrm>
            <a:custGeom>
              <a:avLst/>
              <a:gdLst>
                <a:gd name="T0" fmla="*/ 13 w 15"/>
                <a:gd name="T1" fmla="*/ 1 h 14"/>
                <a:gd name="T2" fmla="*/ 9 w 15"/>
                <a:gd name="T3" fmla="*/ 3 h 14"/>
                <a:gd name="T4" fmla="*/ 4 w 15"/>
                <a:gd name="T5" fmla="*/ 8 h 14"/>
                <a:gd name="T6" fmla="*/ 1 w 15"/>
                <a:gd name="T7" fmla="*/ 9 h 14"/>
                <a:gd name="T8" fmla="*/ 3 w 15"/>
                <a:gd name="T9" fmla="*/ 13 h 14"/>
                <a:gd name="T10" fmla="*/ 5 w 15"/>
                <a:gd name="T11" fmla="*/ 13 h 14"/>
                <a:gd name="T12" fmla="*/ 12 w 15"/>
                <a:gd name="T13" fmla="*/ 8 h 14"/>
                <a:gd name="T14" fmla="*/ 10 w 15"/>
                <a:gd name="T15" fmla="*/ 5 h 14"/>
                <a:gd name="T16" fmla="*/ 14 w 15"/>
                <a:gd name="T17" fmla="*/ 4 h 14"/>
                <a:gd name="T18" fmla="*/ 13 w 15"/>
                <a:gd name="T19" fmla="*/ 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4">
                  <a:moveTo>
                    <a:pt x="13" y="1"/>
                  </a:moveTo>
                  <a:cubicBezTo>
                    <a:pt x="13" y="0"/>
                    <a:pt x="11" y="0"/>
                    <a:pt x="9" y="3"/>
                  </a:cubicBezTo>
                  <a:cubicBezTo>
                    <a:pt x="7" y="5"/>
                    <a:pt x="5" y="7"/>
                    <a:pt x="4" y="8"/>
                  </a:cubicBezTo>
                  <a:cubicBezTo>
                    <a:pt x="4" y="9"/>
                    <a:pt x="1" y="8"/>
                    <a:pt x="1" y="9"/>
                  </a:cubicBezTo>
                  <a:cubicBezTo>
                    <a:pt x="0" y="11"/>
                    <a:pt x="1" y="14"/>
                    <a:pt x="3" y="13"/>
                  </a:cubicBezTo>
                  <a:cubicBezTo>
                    <a:pt x="4" y="12"/>
                    <a:pt x="4" y="13"/>
                    <a:pt x="5" y="13"/>
                  </a:cubicBezTo>
                  <a:cubicBezTo>
                    <a:pt x="6" y="13"/>
                    <a:pt x="11" y="10"/>
                    <a:pt x="12" y="8"/>
                  </a:cubicBezTo>
                  <a:cubicBezTo>
                    <a:pt x="13" y="7"/>
                    <a:pt x="10" y="6"/>
                    <a:pt x="10" y="5"/>
                  </a:cubicBezTo>
                  <a:cubicBezTo>
                    <a:pt x="10" y="4"/>
                    <a:pt x="13" y="4"/>
                    <a:pt x="14" y="4"/>
                  </a:cubicBezTo>
                  <a:cubicBezTo>
                    <a:pt x="15" y="3"/>
                    <a:pt x="13" y="2"/>
                    <a:pt x="13" y="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47"/>
            <p:cNvSpPr>
              <a:spLocks/>
            </p:cNvSpPr>
            <p:nvPr userDrawn="1"/>
          </p:nvSpPr>
          <p:spPr bwMode="auto">
            <a:xfrm>
              <a:off x="15335250" y="2728913"/>
              <a:ext cx="15875" cy="17463"/>
            </a:xfrm>
            <a:custGeom>
              <a:avLst/>
              <a:gdLst>
                <a:gd name="T0" fmla="*/ 2 w 6"/>
                <a:gd name="T1" fmla="*/ 5 h 6"/>
                <a:gd name="T2" fmla="*/ 5 w 6"/>
                <a:gd name="T3" fmla="*/ 1 h 6"/>
                <a:gd name="T4" fmla="*/ 2 w 6"/>
                <a:gd name="T5" fmla="*/ 5 h 6"/>
              </a:gdLst>
              <a:ahLst/>
              <a:cxnLst>
                <a:cxn ang="0">
                  <a:pos x="T0" y="T1"/>
                </a:cxn>
                <a:cxn ang="0">
                  <a:pos x="T2" y="T3"/>
                </a:cxn>
                <a:cxn ang="0">
                  <a:pos x="T4" y="T5"/>
                </a:cxn>
              </a:cxnLst>
              <a:rect l="0" t="0" r="r" b="b"/>
              <a:pathLst>
                <a:path w="6" h="6">
                  <a:moveTo>
                    <a:pt x="2" y="5"/>
                  </a:moveTo>
                  <a:cubicBezTo>
                    <a:pt x="5" y="4"/>
                    <a:pt x="6" y="2"/>
                    <a:pt x="5" y="1"/>
                  </a:cubicBezTo>
                  <a:cubicBezTo>
                    <a:pt x="4" y="0"/>
                    <a:pt x="0" y="6"/>
                    <a:pt x="2"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48"/>
            <p:cNvSpPr>
              <a:spLocks/>
            </p:cNvSpPr>
            <p:nvPr userDrawn="1"/>
          </p:nvSpPr>
          <p:spPr bwMode="auto">
            <a:xfrm>
              <a:off x="15498763" y="3298825"/>
              <a:ext cx="22225" cy="22225"/>
            </a:xfrm>
            <a:custGeom>
              <a:avLst/>
              <a:gdLst>
                <a:gd name="T0" fmla="*/ 3 w 8"/>
                <a:gd name="T1" fmla="*/ 0 h 8"/>
                <a:gd name="T2" fmla="*/ 3 w 8"/>
                <a:gd name="T3" fmla="*/ 6 h 8"/>
                <a:gd name="T4" fmla="*/ 7 w 8"/>
                <a:gd name="T5" fmla="*/ 4 h 8"/>
                <a:gd name="T6" fmla="*/ 3 w 8"/>
                <a:gd name="T7" fmla="*/ 0 h 8"/>
              </a:gdLst>
              <a:ahLst/>
              <a:cxnLst>
                <a:cxn ang="0">
                  <a:pos x="T0" y="T1"/>
                </a:cxn>
                <a:cxn ang="0">
                  <a:pos x="T2" y="T3"/>
                </a:cxn>
                <a:cxn ang="0">
                  <a:pos x="T4" y="T5"/>
                </a:cxn>
                <a:cxn ang="0">
                  <a:pos x="T6" y="T7"/>
                </a:cxn>
              </a:cxnLst>
              <a:rect l="0" t="0" r="r" b="b"/>
              <a:pathLst>
                <a:path w="8" h="8">
                  <a:moveTo>
                    <a:pt x="3" y="0"/>
                  </a:moveTo>
                  <a:cubicBezTo>
                    <a:pt x="0" y="1"/>
                    <a:pt x="2" y="8"/>
                    <a:pt x="3" y="6"/>
                  </a:cubicBezTo>
                  <a:cubicBezTo>
                    <a:pt x="4" y="6"/>
                    <a:pt x="6" y="5"/>
                    <a:pt x="7" y="4"/>
                  </a:cubicBezTo>
                  <a:cubicBezTo>
                    <a:pt x="8" y="3"/>
                    <a:pt x="6" y="0"/>
                    <a:pt x="3"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49"/>
            <p:cNvSpPr>
              <a:spLocks/>
            </p:cNvSpPr>
            <p:nvPr userDrawn="1"/>
          </p:nvSpPr>
          <p:spPr bwMode="auto">
            <a:xfrm>
              <a:off x="17387888" y="2457450"/>
              <a:ext cx="152400" cy="77788"/>
            </a:xfrm>
            <a:custGeom>
              <a:avLst/>
              <a:gdLst>
                <a:gd name="T0" fmla="*/ 51 w 55"/>
                <a:gd name="T1" fmla="*/ 8 h 28"/>
                <a:gd name="T2" fmla="*/ 48 w 55"/>
                <a:gd name="T3" fmla="*/ 6 h 28"/>
                <a:gd name="T4" fmla="*/ 47 w 55"/>
                <a:gd name="T5" fmla="*/ 3 h 28"/>
                <a:gd name="T6" fmla="*/ 44 w 55"/>
                <a:gd name="T7" fmla="*/ 3 h 28"/>
                <a:gd name="T8" fmla="*/ 39 w 55"/>
                <a:gd name="T9" fmla="*/ 1 h 28"/>
                <a:gd name="T10" fmla="*/ 38 w 55"/>
                <a:gd name="T11" fmla="*/ 4 h 28"/>
                <a:gd name="T12" fmla="*/ 35 w 55"/>
                <a:gd name="T13" fmla="*/ 4 h 28"/>
                <a:gd name="T14" fmla="*/ 33 w 55"/>
                <a:gd name="T15" fmla="*/ 4 h 28"/>
                <a:gd name="T16" fmla="*/ 30 w 55"/>
                <a:gd name="T17" fmla="*/ 5 h 28"/>
                <a:gd name="T18" fmla="*/ 28 w 55"/>
                <a:gd name="T19" fmla="*/ 4 h 28"/>
                <a:gd name="T20" fmla="*/ 24 w 55"/>
                <a:gd name="T21" fmla="*/ 6 h 28"/>
                <a:gd name="T22" fmla="*/ 22 w 55"/>
                <a:gd name="T23" fmla="*/ 5 h 28"/>
                <a:gd name="T24" fmla="*/ 20 w 55"/>
                <a:gd name="T25" fmla="*/ 6 h 28"/>
                <a:gd name="T26" fmla="*/ 19 w 55"/>
                <a:gd name="T27" fmla="*/ 9 h 28"/>
                <a:gd name="T28" fmla="*/ 16 w 55"/>
                <a:gd name="T29" fmla="*/ 10 h 28"/>
                <a:gd name="T30" fmla="*/ 15 w 55"/>
                <a:gd name="T31" fmla="*/ 6 h 28"/>
                <a:gd name="T32" fmla="*/ 7 w 55"/>
                <a:gd name="T33" fmla="*/ 1 h 28"/>
                <a:gd name="T34" fmla="*/ 8 w 55"/>
                <a:gd name="T35" fmla="*/ 4 h 28"/>
                <a:gd name="T36" fmla="*/ 6 w 55"/>
                <a:gd name="T37" fmla="*/ 4 h 28"/>
                <a:gd name="T38" fmla="*/ 2 w 55"/>
                <a:gd name="T39" fmla="*/ 5 h 28"/>
                <a:gd name="T40" fmla="*/ 0 w 55"/>
                <a:gd name="T41" fmla="*/ 9 h 28"/>
                <a:gd name="T42" fmla="*/ 5 w 55"/>
                <a:gd name="T43" fmla="*/ 10 h 28"/>
                <a:gd name="T44" fmla="*/ 11 w 55"/>
                <a:gd name="T45" fmla="*/ 10 h 28"/>
                <a:gd name="T46" fmla="*/ 10 w 55"/>
                <a:gd name="T47" fmla="*/ 12 h 28"/>
                <a:gd name="T48" fmla="*/ 7 w 55"/>
                <a:gd name="T49" fmla="*/ 14 h 28"/>
                <a:gd name="T50" fmla="*/ 1 w 55"/>
                <a:gd name="T51" fmla="*/ 15 h 28"/>
                <a:gd name="T52" fmla="*/ 9 w 55"/>
                <a:gd name="T53" fmla="*/ 15 h 28"/>
                <a:gd name="T54" fmla="*/ 11 w 55"/>
                <a:gd name="T55" fmla="*/ 17 h 28"/>
                <a:gd name="T56" fmla="*/ 12 w 55"/>
                <a:gd name="T57" fmla="*/ 19 h 28"/>
                <a:gd name="T58" fmla="*/ 10 w 55"/>
                <a:gd name="T59" fmla="*/ 21 h 28"/>
                <a:gd name="T60" fmla="*/ 8 w 55"/>
                <a:gd name="T61" fmla="*/ 23 h 28"/>
                <a:gd name="T62" fmla="*/ 14 w 55"/>
                <a:gd name="T63" fmla="*/ 23 h 28"/>
                <a:gd name="T64" fmla="*/ 24 w 55"/>
                <a:gd name="T65" fmla="*/ 27 h 28"/>
                <a:gd name="T66" fmla="*/ 33 w 55"/>
                <a:gd name="T67" fmla="*/ 24 h 28"/>
                <a:gd name="T68" fmla="*/ 39 w 55"/>
                <a:gd name="T69" fmla="*/ 22 h 28"/>
                <a:gd name="T70" fmla="*/ 46 w 55"/>
                <a:gd name="T71" fmla="*/ 20 h 28"/>
                <a:gd name="T72" fmla="*/ 50 w 55"/>
                <a:gd name="T73" fmla="*/ 16 h 28"/>
                <a:gd name="T74" fmla="*/ 54 w 55"/>
                <a:gd name="T75" fmla="*/ 13 h 28"/>
                <a:gd name="T76" fmla="*/ 51 w 55"/>
                <a:gd name="T77" fmla="*/ 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 h="28">
                  <a:moveTo>
                    <a:pt x="51" y="8"/>
                  </a:moveTo>
                  <a:cubicBezTo>
                    <a:pt x="49" y="8"/>
                    <a:pt x="48" y="7"/>
                    <a:pt x="48" y="6"/>
                  </a:cubicBezTo>
                  <a:cubicBezTo>
                    <a:pt x="49" y="5"/>
                    <a:pt x="47" y="4"/>
                    <a:pt x="47" y="3"/>
                  </a:cubicBezTo>
                  <a:cubicBezTo>
                    <a:pt x="48" y="2"/>
                    <a:pt x="45" y="3"/>
                    <a:pt x="44" y="3"/>
                  </a:cubicBezTo>
                  <a:cubicBezTo>
                    <a:pt x="43" y="3"/>
                    <a:pt x="40" y="0"/>
                    <a:pt x="39" y="1"/>
                  </a:cubicBezTo>
                  <a:cubicBezTo>
                    <a:pt x="38" y="1"/>
                    <a:pt x="39" y="3"/>
                    <a:pt x="38" y="4"/>
                  </a:cubicBezTo>
                  <a:cubicBezTo>
                    <a:pt x="38" y="5"/>
                    <a:pt x="35" y="3"/>
                    <a:pt x="35" y="4"/>
                  </a:cubicBezTo>
                  <a:cubicBezTo>
                    <a:pt x="35" y="5"/>
                    <a:pt x="34" y="5"/>
                    <a:pt x="33" y="4"/>
                  </a:cubicBezTo>
                  <a:cubicBezTo>
                    <a:pt x="32" y="3"/>
                    <a:pt x="30" y="4"/>
                    <a:pt x="30" y="5"/>
                  </a:cubicBezTo>
                  <a:cubicBezTo>
                    <a:pt x="31" y="5"/>
                    <a:pt x="30" y="5"/>
                    <a:pt x="28" y="4"/>
                  </a:cubicBezTo>
                  <a:cubicBezTo>
                    <a:pt x="26" y="3"/>
                    <a:pt x="24" y="5"/>
                    <a:pt x="24" y="6"/>
                  </a:cubicBezTo>
                  <a:cubicBezTo>
                    <a:pt x="25" y="7"/>
                    <a:pt x="24" y="7"/>
                    <a:pt x="22" y="5"/>
                  </a:cubicBezTo>
                  <a:cubicBezTo>
                    <a:pt x="21" y="2"/>
                    <a:pt x="19" y="5"/>
                    <a:pt x="20" y="6"/>
                  </a:cubicBezTo>
                  <a:cubicBezTo>
                    <a:pt x="21" y="8"/>
                    <a:pt x="20" y="9"/>
                    <a:pt x="19" y="9"/>
                  </a:cubicBezTo>
                  <a:cubicBezTo>
                    <a:pt x="18" y="8"/>
                    <a:pt x="17" y="9"/>
                    <a:pt x="16" y="10"/>
                  </a:cubicBezTo>
                  <a:cubicBezTo>
                    <a:pt x="15" y="11"/>
                    <a:pt x="13" y="7"/>
                    <a:pt x="15" y="6"/>
                  </a:cubicBezTo>
                  <a:cubicBezTo>
                    <a:pt x="16" y="5"/>
                    <a:pt x="9" y="1"/>
                    <a:pt x="7" y="1"/>
                  </a:cubicBezTo>
                  <a:cubicBezTo>
                    <a:pt x="5" y="1"/>
                    <a:pt x="6" y="3"/>
                    <a:pt x="8" y="4"/>
                  </a:cubicBezTo>
                  <a:cubicBezTo>
                    <a:pt x="9" y="5"/>
                    <a:pt x="7" y="5"/>
                    <a:pt x="6" y="4"/>
                  </a:cubicBezTo>
                  <a:cubicBezTo>
                    <a:pt x="5" y="3"/>
                    <a:pt x="3" y="4"/>
                    <a:pt x="2" y="5"/>
                  </a:cubicBezTo>
                  <a:cubicBezTo>
                    <a:pt x="1" y="7"/>
                    <a:pt x="0" y="7"/>
                    <a:pt x="0" y="9"/>
                  </a:cubicBezTo>
                  <a:cubicBezTo>
                    <a:pt x="0" y="10"/>
                    <a:pt x="2" y="11"/>
                    <a:pt x="5" y="10"/>
                  </a:cubicBezTo>
                  <a:cubicBezTo>
                    <a:pt x="7" y="9"/>
                    <a:pt x="10" y="9"/>
                    <a:pt x="11" y="10"/>
                  </a:cubicBezTo>
                  <a:cubicBezTo>
                    <a:pt x="12" y="11"/>
                    <a:pt x="9" y="11"/>
                    <a:pt x="10" y="12"/>
                  </a:cubicBezTo>
                  <a:cubicBezTo>
                    <a:pt x="11" y="13"/>
                    <a:pt x="10" y="14"/>
                    <a:pt x="7" y="14"/>
                  </a:cubicBezTo>
                  <a:cubicBezTo>
                    <a:pt x="4" y="13"/>
                    <a:pt x="1" y="14"/>
                    <a:pt x="1" y="15"/>
                  </a:cubicBezTo>
                  <a:cubicBezTo>
                    <a:pt x="2" y="16"/>
                    <a:pt x="9" y="14"/>
                    <a:pt x="9" y="15"/>
                  </a:cubicBezTo>
                  <a:cubicBezTo>
                    <a:pt x="9" y="16"/>
                    <a:pt x="9" y="18"/>
                    <a:pt x="11" y="17"/>
                  </a:cubicBezTo>
                  <a:cubicBezTo>
                    <a:pt x="13" y="17"/>
                    <a:pt x="11" y="19"/>
                    <a:pt x="12" y="19"/>
                  </a:cubicBezTo>
                  <a:cubicBezTo>
                    <a:pt x="13" y="19"/>
                    <a:pt x="13" y="21"/>
                    <a:pt x="10" y="21"/>
                  </a:cubicBezTo>
                  <a:cubicBezTo>
                    <a:pt x="8" y="22"/>
                    <a:pt x="7" y="22"/>
                    <a:pt x="8" y="23"/>
                  </a:cubicBezTo>
                  <a:cubicBezTo>
                    <a:pt x="9" y="24"/>
                    <a:pt x="12" y="23"/>
                    <a:pt x="14" y="23"/>
                  </a:cubicBezTo>
                  <a:cubicBezTo>
                    <a:pt x="17" y="22"/>
                    <a:pt x="21" y="25"/>
                    <a:pt x="24" y="27"/>
                  </a:cubicBezTo>
                  <a:cubicBezTo>
                    <a:pt x="27" y="28"/>
                    <a:pt x="32" y="26"/>
                    <a:pt x="33" y="24"/>
                  </a:cubicBezTo>
                  <a:cubicBezTo>
                    <a:pt x="33" y="23"/>
                    <a:pt x="37" y="23"/>
                    <a:pt x="39" y="22"/>
                  </a:cubicBezTo>
                  <a:cubicBezTo>
                    <a:pt x="41" y="21"/>
                    <a:pt x="43" y="20"/>
                    <a:pt x="46" y="20"/>
                  </a:cubicBezTo>
                  <a:cubicBezTo>
                    <a:pt x="49" y="20"/>
                    <a:pt x="49" y="16"/>
                    <a:pt x="50" y="16"/>
                  </a:cubicBezTo>
                  <a:cubicBezTo>
                    <a:pt x="51" y="17"/>
                    <a:pt x="53" y="14"/>
                    <a:pt x="54" y="13"/>
                  </a:cubicBezTo>
                  <a:cubicBezTo>
                    <a:pt x="55" y="11"/>
                    <a:pt x="53" y="8"/>
                    <a:pt x="51" y="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50"/>
            <p:cNvSpPr>
              <a:spLocks/>
            </p:cNvSpPr>
            <p:nvPr userDrawn="1"/>
          </p:nvSpPr>
          <p:spPr bwMode="auto">
            <a:xfrm>
              <a:off x="16611600" y="3217863"/>
              <a:ext cx="11113" cy="25400"/>
            </a:xfrm>
            <a:custGeom>
              <a:avLst/>
              <a:gdLst>
                <a:gd name="T0" fmla="*/ 1 w 4"/>
                <a:gd name="T1" fmla="*/ 2 h 9"/>
                <a:gd name="T2" fmla="*/ 0 w 4"/>
                <a:gd name="T3" fmla="*/ 3 h 9"/>
                <a:gd name="T4" fmla="*/ 1 w 4"/>
                <a:gd name="T5" fmla="*/ 7 h 9"/>
                <a:gd name="T6" fmla="*/ 3 w 4"/>
                <a:gd name="T7" fmla="*/ 9 h 9"/>
                <a:gd name="T8" fmla="*/ 2 w 4"/>
                <a:gd name="T9" fmla="*/ 6 h 9"/>
                <a:gd name="T10" fmla="*/ 1 w 4"/>
                <a:gd name="T11" fmla="*/ 2 h 9"/>
              </a:gdLst>
              <a:ahLst/>
              <a:cxnLst>
                <a:cxn ang="0">
                  <a:pos x="T0" y="T1"/>
                </a:cxn>
                <a:cxn ang="0">
                  <a:pos x="T2" y="T3"/>
                </a:cxn>
                <a:cxn ang="0">
                  <a:pos x="T4" y="T5"/>
                </a:cxn>
                <a:cxn ang="0">
                  <a:pos x="T6" y="T7"/>
                </a:cxn>
                <a:cxn ang="0">
                  <a:pos x="T8" y="T9"/>
                </a:cxn>
                <a:cxn ang="0">
                  <a:pos x="T10" y="T11"/>
                </a:cxn>
              </a:cxnLst>
              <a:rect l="0" t="0" r="r" b="b"/>
              <a:pathLst>
                <a:path w="4" h="9">
                  <a:moveTo>
                    <a:pt x="1" y="2"/>
                  </a:moveTo>
                  <a:cubicBezTo>
                    <a:pt x="0" y="0"/>
                    <a:pt x="0" y="1"/>
                    <a:pt x="0" y="3"/>
                  </a:cubicBezTo>
                  <a:cubicBezTo>
                    <a:pt x="0" y="5"/>
                    <a:pt x="1" y="5"/>
                    <a:pt x="1" y="7"/>
                  </a:cubicBezTo>
                  <a:cubicBezTo>
                    <a:pt x="1" y="8"/>
                    <a:pt x="3" y="9"/>
                    <a:pt x="3" y="9"/>
                  </a:cubicBezTo>
                  <a:cubicBezTo>
                    <a:pt x="4" y="8"/>
                    <a:pt x="2" y="6"/>
                    <a:pt x="2" y="6"/>
                  </a:cubicBezTo>
                  <a:cubicBezTo>
                    <a:pt x="2" y="5"/>
                    <a:pt x="2" y="4"/>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67"/>
            <p:cNvSpPr>
              <a:spLocks noEditPoints="1"/>
            </p:cNvSpPr>
            <p:nvPr userDrawn="1"/>
          </p:nvSpPr>
          <p:spPr bwMode="auto">
            <a:xfrm>
              <a:off x="16408400" y="3005138"/>
              <a:ext cx="85725" cy="134938"/>
            </a:xfrm>
            <a:custGeom>
              <a:avLst/>
              <a:gdLst>
                <a:gd name="T0" fmla="*/ 16 w 31"/>
                <a:gd name="T1" fmla="*/ 0 h 49"/>
                <a:gd name="T2" fmla="*/ 0 w 31"/>
                <a:gd name="T3" fmla="*/ 16 h 49"/>
                <a:gd name="T4" fmla="*/ 16 w 31"/>
                <a:gd name="T5" fmla="*/ 49 h 49"/>
                <a:gd name="T6" fmla="*/ 31 w 31"/>
                <a:gd name="T7" fmla="*/ 16 h 49"/>
                <a:gd name="T8" fmla="*/ 16 w 31"/>
                <a:gd name="T9" fmla="*/ 0 h 49"/>
                <a:gd name="T10" fmla="*/ 16 w 31"/>
                <a:gd name="T11" fmla="*/ 23 h 49"/>
                <a:gd name="T12" fmla="*/ 9 w 31"/>
                <a:gd name="T13" fmla="*/ 16 h 49"/>
                <a:gd name="T14" fmla="*/ 16 w 31"/>
                <a:gd name="T15" fmla="*/ 9 h 49"/>
                <a:gd name="T16" fmla="*/ 22 w 31"/>
                <a:gd name="T17" fmla="*/ 16 h 49"/>
                <a:gd name="T18" fmla="*/ 16 w 31"/>
                <a:gd name="T19" fmla="*/ 2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49">
                  <a:moveTo>
                    <a:pt x="16" y="0"/>
                  </a:moveTo>
                  <a:cubicBezTo>
                    <a:pt x="7" y="0"/>
                    <a:pt x="0" y="7"/>
                    <a:pt x="0" y="16"/>
                  </a:cubicBezTo>
                  <a:cubicBezTo>
                    <a:pt x="0" y="25"/>
                    <a:pt x="16" y="49"/>
                    <a:pt x="16" y="49"/>
                  </a:cubicBezTo>
                  <a:cubicBezTo>
                    <a:pt x="16" y="49"/>
                    <a:pt x="31" y="25"/>
                    <a:pt x="31" y="16"/>
                  </a:cubicBezTo>
                  <a:cubicBezTo>
                    <a:pt x="31" y="7"/>
                    <a:pt x="24" y="0"/>
                    <a:pt x="16" y="0"/>
                  </a:cubicBezTo>
                  <a:moveTo>
                    <a:pt x="16" y="23"/>
                  </a:moveTo>
                  <a:cubicBezTo>
                    <a:pt x="12" y="23"/>
                    <a:pt x="9" y="20"/>
                    <a:pt x="9" y="16"/>
                  </a:cubicBezTo>
                  <a:cubicBezTo>
                    <a:pt x="9" y="12"/>
                    <a:pt x="12" y="9"/>
                    <a:pt x="16" y="9"/>
                  </a:cubicBezTo>
                  <a:cubicBezTo>
                    <a:pt x="19" y="9"/>
                    <a:pt x="22" y="12"/>
                    <a:pt x="22" y="16"/>
                  </a:cubicBezTo>
                  <a:cubicBezTo>
                    <a:pt x="22" y="20"/>
                    <a:pt x="19" y="23"/>
                    <a:pt x="16" y="23"/>
                  </a:cubicBezTo>
                </a:path>
              </a:pathLst>
            </a:custGeom>
            <a:solidFill>
              <a:srgbClr val="7FBB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98" name="Group 97"/>
          <p:cNvGrpSpPr/>
          <p:nvPr userDrawn="1"/>
        </p:nvGrpSpPr>
        <p:grpSpPr>
          <a:xfrm>
            <a:off x="18853150" y="1957388"/>
            <a:ext cx="1490663" cy="1516063"/>
            <a:chOff x="18853150" y="1957388"/>
            <a:chExt cx="1490663" cy="1516063"/>
          </a:xfrm>
        </p:grpSpPr>
        <p:sp>
          <p:nvSpPr>
            <p:cNvPr id="58" name="Freeform 51"/>
            <p:cNvSpPr>
              <a:spLocks noEditPoints="1"/>
            </p:cNvSpPr>
            <p:nvPr userDrawn="1"/>
          </p:nvSpPr>
          <p:spPr bwMode="auto">
            <a:xfrm>
              <a:off x="18875375" y="2527300"/>
              <a:ext cx="1468438" cy="909638"/>
            </a:xfrm>
            <a:custGeom>
              <a:avLst/>
              <a:gdLst>
                <a:gd name="T0" fmla="*/ 475 w 529"/>
                <a:gd name="T1" fmla="*/ 128 h 328"/>
                <a:gd name="T2" fmla="*/ 449 w 529"/>
                <a:gd name="T3" fmla="*/ 95 h 328"/>
                <a:gd name="T4" fmla="*/ 400 w 529"/>
                <a:gd name="T5" fmla="*/ 48 h 328"/>
                <a:gd name="T6" fmla="*/ 377 w 529"/>
                <a:gd name="T7" fmla="*/ 1 h 328"/>
                <a:gd name="T8" fmla="*/ 328 w 529"/>
                <a:gd name="T9" fmla="*/ 43 h 328"/>
                <a:gd name="T10" fmla="*/ 305 w 529"/>
                <a:gd name="T11" fmla="*/ 82 h 328"/>
                <a:gd name="T12" fmla="*/ 220 w 529"/>
                <a:gd name="T13" fmla="*/ 82 h 328"/>
                <a:gd name="T14" fmla="*/ 216 w 529"/>
                <a:gd name="T15" fmla="*/ 41 h 328"/>
                <a:gd name="T16" fmla="*/ 203 w 529"/>
                <a:gd name="T17" fmla="*/ 89 h 328"/>
                <a:gd name="T18" fmla="*/ 141 w 529"/>
                <a:gd name="T19" fmla="*/ 126 h 328"/>
                <a:gd name="T20" fmla="*/ 71 w 529"/>
                <a:gd name="T21" fmla="*/ 162 h 328"/>
                <a:gd name="T22" fmla="*/ 86 w 529"/>
                <a:gd name="T23" fmla="*/ 236 h 328"/>
                <a:gd name="T24" fmla="*/ 18 w 529"/>
                <a:gd name="T25" fmla="*/ 317 h 328"/>
                <a:gd name="T26" fmla="*/ 105 w 529"/>
                <a:gd name="T27" fmla="*/ 294 h 328"/>
                <a:gd name="T28" fmla="*/ 192 w 529"/>
                <a:gd name="T29" fmla="*/ 229 h 328"/>
                <a:gd name="T30" fmla="*/ 274 w 529"/>
                <a:gd name="T31" fmla="*/ 304 h 328"/>
                <a:gd name="T32" fmla="*/ 250 w 529"/>
                <a:gd name="T33" fmla="*/ 205 h 328"/>
                <a:gd name="T34" fmla="*/ 310 w 529"/>
                <a:gd name="T35" fmla="*/ 259 h 328"/>
                <a:gd name="T36" fmla="*/ 344 w 529"/>
                <a:gd name="T37" fmla="*/ 311 h 328"/>
                <a:gd name="T38" fmla="*/ 357 w 529"/>
                <a:gd name="T39" fmla="*/ 267 h 328"/>
                <a:gd name="T40" fmla="*/ 395 w 529"/>
                <a:gd name="T41" fmla="*/ 242 h 328"/>
                <a:gd name="T42" fmla="*/ 461 w 529"/>
                <a:gd name="T43" fmla="*/ 199 h 328"/>
                <a:gd name="T44" fmla="*/ 507 w 529"/>
                <a:gd name="T45" fmla="*/ 185 h 328"/>
                <a:gd name="T46" fmla="*/ 343 w 529"/>
                <a:gd name="T47" fmla="*/ 151 h 328"/>
                <a:gd name="T48" fmla="*/ 342 w 529"/>
                <a:gd name="T49" fmla="*/ 224 h 328"/>
                <a:gd name="T50" fmla="*/ 341 w 529"/>
                <a:gd name="T51" fmla="*/ 221 h 328"/>
                <a:gd name="T52" fmla="*/ 326 w 529"/>
                <a:gd name="T53" fmla="*/ 196 h 328"/>
                <a:gd name="T54" fmla="*/ 345 w 529"/>
                <a:gd name="T55" fmla="*/ 172 h 328"/>
                <a:gd name="T56" fmla="*/ 352 w 529"/>
                <a:gd name="T57" fmla="*/ 122 h 328"/>
                <a:gd name="T58" fmla="*/ 352 w 529"/>
                <a:gd name="T59" fmla="*/ 118 h 328"/>
                <a:gd name="T60" fmla="*/ 383 w 529"/>
                <a:gd name="T61" fmla="*/ 170 h 328"/>
                <a:gd name="T62" fmla="*/ 393 w 529"/>
                <a:gd name="T63" fmla="*/ 166 h 328"/>
                <a:gd name="T64" fmla="*/ 346 w 529"/>
                <a:gd name="T65" fmla="*/ 83 h 328"/>
                <a:gd name="T66" fmla="*/ 340 w 529"/>
                <a:gd name="T67" fmla="*/ 168 h 328"/>
                <a:gd name="T68" fmla="*/ 277 w 529"/>
                <a:gd name="T69" fmla="*/ 189 h 328"/>
                <a:gd name="T70" fmla="*/ 279 w 529"/>
                <a:gd name="T71" fmla="*/ 193 h 328"/>
                <a:gd name="T72" fmla="*/ 249 w 529"/>
                <a:gd name="T73" fmla="*/ 166 h 328"/>
                <a:gd name="T74" fmla="*/ 277 w 529"/>
                <a:gd name="T75" fmla="*/ 194 h 328"/>
                <a:gd name="T76" fmla="*/ 274 w 529"/>
                <a:gd name="T77" fmla="*/ 196 h 328"/>
                <a:gd name="T78" fmla="*/ 308 w 529"/>
                <a:gd name="T79" fmla="*/ 215 h 328"/>
                <a:gd name="T80" fmla="*/ 308 w 529"/>
                <a:gd name="T81" fmla="*/ 231 h 328"/>
                <a:gd name="T82" fmla="*/ 309 w 529"/>
                <a:gd name="T83" fmla="*/ 225 h 328"/>
                <a:gd name="T84" fmla="*/ 309 w 529"/>
                <a:gd name="T85" fmla="*/ 219 h 328"/>
                <a:gd name="T86" fmla="*/ 318 w 529"/>
                <a:gd name="T87" fmla="*/ 248 h 328"/>
                <a:gd name="T88" fmla="*/ 383 w 529"/>
                <a:gd name="T89" fmla="*/ 255 h 328"/>
                <a:gd name="T90" fmla="*/ 403 w 529"/>
                <a:gd name="T91" fmla="*/ 207 h 328"/>
                <a:gd name="T92" fmla="*/ 408 w 529"/>
                <a:gd name="T93" fmla="*/ 199 h 328"/>
                <a:gd name="T94" fmla="*/ 404 w 529"/>
                <a:gd name="T95" fmla="*/ 206 h 328"/>
                <a:gd name="T96" fmla="*/ 303 w 529"/>
                <a:gd name="T97" fmla="*/ 152 h 328"/>
                <a:gd name="T98" fmla="*/ 265 w 529"/>
                <a:gd name="T99" fmla="*/ 126 h 328"/>
                <a:gd name="T100" fmla="*/ 210 w 529"/>
                <a:gd name="T101" fmla="*/ 180 h 328"/>
                <a:gd name="T102" fmla="*/ 187 w 529"/>
                <a:gd name="T103" fmla="*/ 174 h 328"/>
                <a:gd name="T104" fmla="*/ 176 w 529"/>
                <a:gd name="T105" fmla="*/ 154 h 328"/>
                <a:gd name="T106" fmla="*/ 182 w 529"/>
                <a:gd name="T107" fmla="*/ 208 h 328"/>
                <a:gd name="T108" fmla="*/ 171 w 529"/>
                <a:gd name="T109" fmla="*/ 126 h 328"/>
                <a:gd name="T110" fmla="*/ 219 w 529"/>
                <a:gd name="T111" fmla="*/ 189 h 328"/>
                <a:gd name="T112" fmla="*/ 315 w 529"/>
                <a:gd name="T113" fmla="*/ 246 h 328"/>
                <a:gd name="T114" fmla="*/ 332 w 529"/>
                <a:gd name="T115" fmla="*/ 2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29" h="328">
                  <a:moveTo>
                    <a:pt x="525" y="158"/>
                  </a:moveTo>
                  <a:cubicBezTo>
                    <a:pt x="525" y="157"/>
                    <a:pt x="529" y="155"/>
                    <a:pt x="529" y="153"/>
                  </a:cubicBezTo>
                  <a:cubicBezTo>
                    <a:pt x="528" y="152"/>
                    <a:pt x="525" y="151"/>
                    <a:pt x="522" y="150"/>
                  </a:cubicBezTo>
                  <a:cubicBezTo>
                    <a:pt x="519" y="148"/>
                    <a:pt x="516" y="149"/>
                    <a:pt x="513" y="147"/>
                  </a:cubicBezTo>
                  <a:cubicBezTo>
                    <a:pt x="511" y="146"/>
                    <a:pt x="505" y="147"/>
                    <a:pt x="505" y="146"/>
                  </a:cubicBezTo>
                  <a:cubicBezTo>
                    <a:pt x="505" y="145"/>
                    <a:pt x="501" y="142"/>
                    <a:pt x="500" y="140"/>
                  </a:cubicBezTo>
                  <a:cubicBezTo>
                    <a:pt x="499" y="139"/>
                    <a:pt x="496" y="140"/>
                    <a:pt x="494" y="141"/>
                  </a:cubicBezTo>
                  <a:cubicBezTo>
                    <a:pt x="492" y="142"/>
                    <a:pt x="490" y="142"/>
                    <a:pt x="489" y="141"/>
                  </a:cubicBezTo>
                  <a:cubicBezTo>
                    <a:pt x="487" y="140"/>
                    <a:pt x="485" y="138"/>
                    <a:pt x="483" y="139"/>
                  </a:cubicBezTo>
                  <a:cubicBezTo>
                    <a:pt x="482" y="140"/>
                    <a:pt x="479" y="139"/>
                    <a:pt x="479" y="137"/>
                  </a:cubicBezTo>
                  <a:cubicBezTo>
                    <a:pt x="480" y="134"/>
                    <a:pt x="476" y="129"/>
                    <a:pt x="475" y="128"/>
                  </a:cubicBezTo>
                  <a:cubicBezTo>
                    <a:pt x="473" y="128"/>
                    <a:pt x="468" y="129"/>
                    <a:pt x="467" y="126"/>
                  </a:cubicBezTo>
                  <a:cubicBezTo>
                    <a:pt x="466" y="124"/>
                    <a:pt x="463" y="122"/>
                    <a:pt x="464" y="121"/>
                  </a:cubicBezTo>
                  <a:cubicBezTo>
                    <a:pt x="465" y="119"/>
                    <a:pt x="464" y="114"/>
                    <a:pt x="463" y="113"/>
                  </a:cubicBezTo>
                  <a:cubicBezTo>
                    <a:pt x="462" y="111"/>
                    <a:pt x="456" y="111"/>
                    <a:pt x="454" y="112"/>
                  </a:cubicBezTo>
                  <a:cubicBezTo>
                    <a:pt x="453" y="112"/>
                    <a:pt x="449" y="111"/>
                    <a:pt x="447" y="112"/>
                  </a:cubicBezTo>
                  <a:cubicBezTo>
                    <a:pt x="445" y="113"/>
                    <a:pt x="444" y="114"/>
                    <a:pt x="442" y="114"/>
                  </a:cubicBezTo>
                  <a:cubicBezTo>
                    <a:pt x="441" y="114"/>
                    <a:pt x="440" y="114"/>
                    <a:pt x="439" y="113"/>
                  </a:cubicBezTo>
                  <a:cubicBezTo>
                    <a:pt x="439" y="112"/>
                    <a:pt x="438" y="111"/>
                    <a:pt x="438" y="109"/>
                  </a:cubicBezTo>
                  <a:cubicBezTo>
                    <a:pt x="436" y="104"/>
                    <a:pt x="435" y="100"/>
                    <a:pt x="436" y="99"/>
                  </a:cubicBezTo>
                  <a:cubicBezTo>
                    <a:pt x="437" y="97"/>
                    <a:pt x="441" y="101"/>
                    <a:pt x="444" y="100"/>
                  </a:cubicBezTo>
                  <a:cubicBezTo>
                    <a:pt x="446" y="99"/>
                    <a:pt x="449" y="97"/>
                    <a:pt x="449" y="95"/>
                  </a:cubicBezTo>
                  <a:cubicBezTo>
                    <a:pt x="449" y="93"/>
                    <a:pt x="445" y="90"/>
                    <a:pt x="443" y="90"/>
                  </a:cubicBezTo>
                  <a:cubicBezTo>
                    <a:pt x="441" y="89"/>
                    <a:pt x="440" y="85"/>
                    <a:pt x="437" y="84"/>
                  </a:cubicBezTo>
                  <a:cubicBezTo>
                    <a:pt x="434" y="82"/>
                    <a:pt x="435" y="79"/>
                    <a:pt x="432" y="77"/>
                  </a:cubicBezTo>
                  <a:cubicBezTo>
                    <a:pt x="429" y="75"/>
                    <a:pt x="431" y="72"/>
                    <a:pt x="431" y="69"/>
                  </a:cubicBezTo>
                  <a:cubicBezTo>
                    <a:pt x="431" y="67"/>
                    <a:pt x="431" y="63"/>
                    <a:pt x="430" y="62"/>
                  </a:cubicBezTo>
                  <a:cubicBezTo>
                    <a:pt x="428" y="61"/>
                    <a:pt x="422" y="58"/>
                    <a:pt x="420" y="59"/>
                  </a:cubicBezTo>
                  <a:cubicBezTo>
                    <a:pt x="417" y="60"/>
                    <a:pt x="415" y="61"/>
                    <a:pt x="414" y="59"/>
                  </a:cubicBezTo>
                  <a:cubicBezTo>
                    <a:pt x="413" y="57"/>
                    <a:pt x="411" y="56"/>
                    <a:pt x="409" y="57"/>
                  </a:cubicBezTo>
                  <a:cubicBezTo>
                    <a:pt x="406" y="57"/>
                    <a:pt x="404" y="56"/>
                    <a:pt x="403" y="55"/>
                  </a:cubicBezTo>
                  <a:cubicBezTo>
                    <a:pt x="403" y="55"/>
                    <a:pt x="403" y="54"/>
                    <a:pt x="402" y="54"/>
                  </a:cubicBezTo>
                  <a:cubicBezTo>
                    <a:pt x="402" y="52"/>
                    <a:pt x="402" y="49"/>
                    <a:pt x="400" y="48"/>
                  </a:cubicBezTo>
                  <a:cubicBezTo>
                    <a:pt x="399" y="46"/>
                    <a:pt x="396" y="43"/>
                    <a:pt x="397" y="41"/>
                  </a:cubicBezTo>
                  <a:cubicBezTo>
                    <a:pt x="398" y="40"/>
                    <a:pt x="398" y="37"/>
                    <a:pt x="396" y="36"/>
                  </a:cubicBezTo>
                  <a:cubicBezTo>
                    <a:pt x="395" y="35"/>
                    <a:pt x="394" y="34"/>
                    <a:pt x="394" y="33"/>
                  </a:cubicBezTo>
                  <a:cubicBezTo>
                    <a:pt x="393" y="32"/>
                    <a:pt x="393" y="31"/>
                    <a:pt x="394" y="30"/>
                  </a:cubicBezTo>
                  <a:cubicBezTo>
                    <a:pt x="396" y="29"/>
                    <a:pt x="399" y="29"/>
                    <a:pt x="397" y="26"/>
                  </a:cubicBezTo>
                  <a:cubicBezTo>
                    <a:pt x="395" y="24"/>
                    <a:pt x="395" y="23"/>
                    <a:pt x="395" y="21"/>
                  </a:cubicBezTo>
                  <a:cubicBezTo>
                    <a:pt x="395" y="18"/>
                    <a:pt x="394" y="16"/>
                    <a:pt x="394" y="14"/>
                  </a:cubicBezTo>
                  <a:cubicBezTo>
                    <a:pt x="394" y="13"/>
                    <a:pt x="396" y="12"/>
                    <a:pt x="398" y="9"/>
                  </a:cubicBezTo>
                  <a:cubicBezTo>
                    <a:pt x="399" y="6"/>
                    <a:pt x="402" y="6"/>
                    <a:pt x="400" y="2"/>
                  </a:cubicBezTo>
                  <a:cubicBezTo>
                    <a:pt x="399" y="2"/>
                    <a:pt x="399" y="3"/>
                    <a:pt x="397" y="3"/>
                  </a:cubicBezTo>
                  <a:cubicBezTo>
                    <a:pt x="393" y="4"/>
                    <a:pt x="383" y="0"/>
                    <a:pt x="377" y="1"/>
                  </a:cubicBezTo>
                  <a:cubicBezTo>
                    <a:pt x="372" y="2"/>
                    <a:pt x="360" y="2"/>
                    <a:pt x="357" y="5"/>
                  </a:cubicBezTo>
                  <a:cubicBezTo>
                    <a:pt x="355" y="8"/>
                    <a:pt x="348" y="9"/>
                    <a:pt x="351" y="11"/>
                  </a:cubicBezTo>
                  <a:cubicBezTo>
                    <a:pt x="354" y="14"/>
                    <a:pt x="351" y="15"/>
                    <a:pt x="353" y="18"/>
                  </a:cubicBezTo>
                  <a:cubicBezTo>
                    <a:pt x="355" y="21"/>
                    <a:pt x="356" y="22"/>
                    <a:pt x="359" y="22"/>
                  </a:cubicBezTo>
                  <a:cubicBezTo>
                    <a:pt x="362" y="21"/>
                    <a:pt x="365" y="23"/>
                    <a:pt x="362" y="26"/>
                  </a:cubicBezTo>
                  <a:cubicBezTo>
                    <a:pt x="362" y="26"/>
                    <a:pt x="361" y="26"/>
                    <a:pt x="361" y="26"/>
                  </a:cubicBezTo>
                  <a:cubicBezTo>
                    <a:pt x="359" y="29"/>
                    <a:pt x="361" y="32"/>
                    <a:pt x="360" y="37"/>
                  </a:cubicBezTo>
                  <a:cubicBezTo>
                    <a:pt x="360" y="42"/>
                    <a:pt x="355" y="41"/>
                    <a:pt x="352" y="41"/>
                  </a:cubicBezTo>
                  <a:cubicBezTo>
                    <a:pt x="349" y="41"/>
                    <a:pt x="344" y="32"/>
                    <a:pt x="342" y="30"/>
                  </a:cubicBezTo>
                  <a:cubicBezTo>
                    <a:pt x="341" y="28"/>
                    <a:pt x="336" y="32"/>
                    <a:pt x="332" y="34"/>
                  </a:cubicBezTo>
                  <a:cubicBezTo>
                    <a:pt x="328" y="37"/>
                    <a:pt x="330" y="41"/>
                    <a:pt x="328" y="43"/>
                  </a:cubicBezTo>
                  <a:cubicBezTo>
                    <a:pt x="325" y="45"/>
                    <a:pt x="324" y="48"/>
                    <a:pt x="326" y="53"/>
                  </a:cubicBezTo>
                  <a:cubicBezTo>
                    <a:pt x="326" y="53"/>
                    <a:pt x="326" y="53"/>
                    <a:pt x="326" y="54"/>
                  </a:cubicBezTo>
                  <a:cubicBezTo>
                    <a:pt x="329" y="58"/>
                    <a:pt x="328" y="62"/>
                    <a:pt x="325" y="65"/>
                  </a:cubicBezTo>
                  <a:cubicBezTo>
                    <a:pt x="324" y="67"/>
                    <a:pt x="325" y="67"/>
                    <a:pt x="326" y="68"/>
                  </a:cubicBezTo>
                  <a:cubicBezTo>
                    <a:pt x="329" y="68"/>
                    <a:pt x="331" y="67"/>
                    <a:pt x="332" y="69"/>
                  </a:cubicBezTo>
                  <a:cubicBezTo>
                    <a:pt x="334" y="70"/>
                    <a:pt x="337" y="72"/>
                    <a:pt x="339" y="71"/>
                  </a:cubicBezTo>
                  <a:cubicBezTo>
                    <a:pt x="340" y="70"/>
                    <a:pt x="345" y="73"/>
                    <a:pt x="345" y="75"/>
                  </a:cubicBezTo>
                  <a:cubicBezTo>
                    <a:pt x="345" y="76"/>
                    <a:pt x="344" y="80"/>
                    <a:pt x="344" y="82"/>
                  </a:cubicBezTo>
                  <a:cubicBezTo>
                    <a:pt x="337" y="83"/>
                    <a:pt x="318" y="81"/>
                    <a:pt x="317" y="81"/>
                  </a:cubicBezTo>
                  <a:cubicBezTo>
                    <a:pt x="316" y="80"/>
                    <a:pt x="313" y="79"/>
                    <a:pt x="311" y="79"/>
                  </a:cubicBezTo>
                  <a:cubicBezTo>
                    <a:pt x="310" y="80"/>
                    <a:pt x="308" y="82"/>
                    <a:pt x="305" y="82"/>
                  </a:cubicBezTo>
                  <a:cubicBezTo>
                    <a:pt x="301" y="82"/>
                    <a:pt x="300" y="77"/>
                    <a:pt x="300" y="75"/>
                  </a:cubicBezTo>
                  <a:cubicBezTo>
                    <a:pt x="300" y="73"/>
                    <a:pt x="282" y="77"/>
                    <a:pt x="277" y="82"/>
                  </a:cubicBezTo>
                  <a:cubicBezTo>
                    <a:pt x="272" y="86"/>
                    <a:pt x="261" y="85"/>
                    <a:pt x="260" y="87"/>
                  </a:cubicBezTo>
                  <a:cubicBezTo>
                    <a:pt x="260" y="89"/>
                    <a:pt x="258" y="90"/>
                    <a:pt x="257" y="90"/>
                  </a:cubicBezTo>
                  <a:cubicBezTo>
                    <a:pt x="257" y="89"/>
                    <a:pt x="257" y="89"/>
                    <a:pt x="256" y="88"/>
                  </a:cubicBezTo>
                  <a:cubicBezTo>
                    <a:pt x="256" y="86"/>
                    <a:pt x="254" y="85"/>
                    <a:pt x="250" y="85"/>
                  </a:cubicBezTo>
                  <a:cubicBezTo>
                    <a:pt x="246" y="85"/>
                    <a:pt x="253" y="81"/>
                    <a:pt x="251" y="79"/>
                  </a:cubicBezTo>
                  <a:cubicBezTo>
                    <a:pt x="249" y="77"/>
                    <a:pt x="245" y="83"/>
                    <a:pt x="242" y="81"/>
                  </a:cubicBezTo>
                  <a:cubicBezTo>
                    <a:pt x="238" y="80"/>
                    <a:pt x="233" y="86"/>
                    <a:pt x="230" y="88"/>
                  </a:cubicBezTo>
                  <a:cubicBezTo>
                    <a:pt x="226" y="91"/>
                    <a:pt x="222" y="88"/>
                    <a:pt x="224" y="84"/>
                  </a:cubicBezTo>
                  <a:cubicBezTo>
                    <a:pt x="227" y="80"/>
                    <a:pt x="224" y="81"/>
                    <a:pt x="220" y="82"/>
                  </a:cubicBezTo>
                  <a:cubicBezTo>
                    <a:pt x="216" y="84"/>
                    <a:pt x="212" y="82"/>
                    <a:pt x="212" y="78"/>
                  </a:cubicBezTo>
                  <a:cubicBezTo>
                    <a:pt x="212" y="78"/>
                    <a:pt x="212" y="77"/>
                    <a:pt x="212" y="76"/>
                  </a:cubicBezTo>
                  <a:cubicBezTo>
                    <a:pt x="210" y="74"/>
                    <a:pt x="207" y="72"/>
                    <a:pt x="207" y="70"/>
                  </a:cubicBezTo>
                  <a:cubicBezTo>
                    <a:pt x="208" y="68"/>
                    <a:pt x="211" y="69"/>
                    <a:pt x="213" y="71"/>
                  </a:cubicBezTo>
                  <a:cubicBezTo>
                    <a:pt x="215" y="73"/>
                    <a:pt x="220" y="74"/>
                    <a:pt x="221" y="71"/>
                  </a:cubicBezTo>
                  <a:cubicBezTo>
                    <a:pt x="221" y="70"/>
                    <a:pt x="220" y="63"/>
                    <a:pt x="217" y="65"/>
                  </a:cubicBezTo>
                  <a:cubicBezTo>
                    <a:pt x="214" y="66"/>
                    <a:pt x="213" y="65"/>
                    <a:pt x="212" y="64"/>
                  </a:cubicBezTo>
                  <a:cubicBezTo>
                    <a:pt x="211" y="62"/>
                    <a:pt x="214" y="60"/>
                    <a:pt x="215" y="57"/>
                  </a:cubicBezTo>
                  <a:cubicBezTo>
                    <a:pt x="216" y="55"/>
                    <a:pt x="221" y="56"/>
                    <a:pt x="222" y="54"/>
                  </a:cubicBezTo>
                  <a:cubicBezTo>
                    <a:pt x="222" y="52"/>
                    <a:pt x="218" y="49"/>
                    <a:pt x="217" y="49"/>
                  </a:cubicBezTo>
                  <a:cubicBezTo>
                    <a:pt x="215" y="48"/>
                    <a:pt x="214" y="43"/>
                    <a:pt x="216" y="41"/>
                  </a:cubicBezTo>
                  <a:cubicBezTo>
                    <a:pt x="218" y="40"/>
                    <a:pt x="219" y="34"/>
                    <a:pt x="217" y="32"/>
                  </a:cubicBezTo>
                  <a:cubicBezTo>
                    <a:pt x="216" y="30"/>
                    <a:pt x="210" y="32"/>
                    <a:pt x="210" y="36"/>
                  </a:cubicBezTo>
                  <a:cubicBezTo>
                    <a:pt x="209" y="41"/>
                    <a:pt x="205" y="39"/>
                    <a:pt x="203" y="40"/>
                  </a:cubicBezTo>
                  <a:cubicBezTo>
                    <a:pt x="202" y="41"/>
                    <a:pt x="206" y="42"/>
                    <a:pt x="204" y="44"/>
                  </a:cubicBezTo>
                  <a:cubicBezTo>
                    <a:pt x="202" y="46"/>
                    <a:pt x="201" y="41"/>
                    <a:pt x="198" y="41"/>
                  </a:cubicBezTo>
                  <a:cubicBezTo>
                    <a:pt x="194" y="41"/>
                    <a:pt x="194" y="46"/>
                    <a:pt x="192" y="49"/>
                  </a:cubicBezTo>
                  <a:cubicBezTo>
                    <a:pt x="191" y="52"/>
                    <a:pt x="192" y="57"/>
                    <a:pt x="192" y="61"/>
                  </a:cubicBezTo>
                  <a:cubicBezTo>
                    <a:pt x="193" y="65"/>
                    <a:pt x="198" y="67"/>
                    <a:pt x="196" y="70"/>
                  </a:cubicBezTo>
                  <a:cubicBezTo>
                    <a:pt x="196" y="72"/>
                    <a:pt x="197" y="73"/>
                    <a:pt x="198" y="75"/>
                  </a:cubicBezTo>
                  <a:cubicBezTo>
                    <a:pt x="199" y="77"/>
                    <a:pt x="201" y="79"/>
                    <a:pt x="200" y="80"/>
                  </a:cubicBezTo>
                  <a:cubicBezTo>
                    <a:pt x="198" y="83"/>
                    <a:pt x="201" y="85"/>
                    <a:pt x="203" y="89"/>
                  </a:cubicBezTo>
                  <a:cubicBezTo>
                    <a:pt x="205" y="93"/>
                    <a:pt x="198" y="91"/>
                    <a:pt x="198" y="94"/>
                  </a:cubicBezTo>
                  <a:cubicBezTo>
                    <a:pt x="198" y="96"/>
                    <a:pt x="192" y="93"/>
                    <a:pt x="190" y="92"/>
                  </a:cubicBezTo>
                  <a:cubicBezTo>
                    <a:pt x="188" y="92"/>
                    <a:pt x="182" y="92"/>
                    <a:pt x="182" y="94"/>
                  </a:cubicBezTo>
                  <a:cubicBezTo>
                    <a:pt x="182" y="94"/>
                    <a:pt x="182" y="95"/>
                    <a:pt x="182" y="96"/>
                  </a:cubicBezTo>
                  <a:cubicBezTo>
                    <a:pt x="181" y="97"/>
                    <a:pt x="181" y="98"/>
                    <a:pt x="179" y="97"/>
                  </a:cubicBezTo>
                  <a:cubicBezTo>
                    <a:pt x="177" y="96"/>
                    <a:pt x="173" y="96"/>
                    <a:pt x="168" y="97"/>
                  </a:cubicBezTo>
                  <a:cubicBezTo>
                    <a:pt x="164" y="98"/>
                    <a:pt x="162" y="103"/>
                    <a:pt x="164" y="105"/>
                  </a:cubicBezTo>
                  <a:cubicBezTo>
                    <a:pt x="166" y="107"/>
                    <a:pt x="159" y="108"/>
                    <a:pt x="159" y="105"/>
                  </a:cubicBezTo>
                  <a:cubicBezTo>
                    <a:pt x="159" y="103"/>
                    <a:pt x="154" y="104"/>
                    <a:pt x="154" y="108"/>
                  </a:cubicBezTo>
                  <a:cubicBezTo>
                    <a:pt x="154" y="111"/>
                    <a:pt x="149" y="112"/>
                    <a:pt x="149" y="116"/>
                  </a:cubicBezTo>
                  <a:cubicBezTo>
                    <a:pt x="150" y="120"/>
                    <a:pt x="144" y="124"/>
                    <a:pt x="141" y="126"/>
                  </a:cubicBezTo>
                  <a:cubicBezTo>
                    <a:pt x="140" y="127"/>
                    <a:pt x="140" y="127"/>
                    <a:pt x="139" y="127"/>
                  </a:cubicBezTo>
                  <a:cubicBezTo>
                    <a:pt x="137" y="129"/>
                    <a:pt x="134" y="130"/>
                    <a:pt x="132" y="130"/>
                  </a:cubicBezTo>
                  <a:cubicBezTo>
                    <a:pt x="131" y="130"/>
                    <a:pt x="130" y="131"/>
                    <a:pt x="129" y="131"/>
                  </a:cubicBezTo>
                  <a:cubicBezTo>
                    <a:pt x="126" y="130"/>
                    <a:pt x="122" y="133"/>
                    <a:pt x="123" y="140"/>
                  </a:cubicBezTo>
                  <a:cubicBezTo>
                    <a:pt x="124" y="146"/>
                    <a:pt x="118" y="147"/>
                    <a:pt x="112" y="147"/>
                  </a:cubicBezTo>
                  <a:cubicBezTo>
                    <a:pt x="105" y="148"/>
                    <a:pt x="108" y="153"/>
                    <a:pt x="105" y="155"/>
                  </a:cubicBezTo>
                  <a:cubicBezTo>
                    <a:pt x="102" y="157"/>
                    <a:pt x="93" y="154"/>
                    <a:pt x="92" y="150"/>
                  </a:cubicBezTo>
                  <a:cubicBezTo>
                    <a:pt x="90" y="147"/>
                    <a:pt x="82" y="150"/>
                    <a:pt x="85" y="154"/>
                  </a:cubicBezTo>
                  <a:cubicBezTo>
                    <a:pt x="89" y="158"/>
                    <a:pt x="89" y="164"/>
                    <a:pt x="87" y="166"/>
                  </a:cubicBezTo>
                  <a:cubicBezTo>
                    <a:pt x="85" y="167"/>
                    <a:pt x="80" y="163"/>
                    <a:pt x="78" y="165"/>
                  </a:cubicBezTo>
                  <a:cubicBezTo>
                    <a:pt x="75" y="167"/>
                    <a:pt x="75" y="163"/>
                    <a:pt x="71" y="162"/>
                  </a:cubicBezTo>
                  <a:cubicBezTo>
                    <a:pt x="68" y="161"/>
                    <a:pt x="66" y="164"/>
                    <a:pt x="61" y="163"/>
                  </a:cubicBezTo>
                  <a:cubicBezTo>
                    <a:pt x="55" y="163"/>
                    <a:pt x="52" y="166"/>
                    <a:pt x="54" y="168"/>
                  </a:cubicBezTo>
                  <a:cubicBezTo>
                    <a:pt x="56" y="170"/>
                    <a:pt x="54" y="173"/>
                    <a:pt x="55" y="175"/>
                  </a:cubicBezTo>
                  <a:cubicBezTo>
                    <a:pt x="57" y="177"/>
                    <a:pt x="64" y="176"/>
                    <a:pt x="69" y="179"/>
                  </a:cubicBezTo>
                  <a:cubicBezTo>
                    <a:pt x="75" y="182"/>
                    <a:pt x="76" y="180"/>
                    <a:pt x="79" y="182"/>
                  </a:cubicBezTo>
                  <a:cubicBezTo>
                    <a:pt x="81" y="184"/>
                    <a:pt x="82" y="183"/>
                    <a:pt x="82" y="187"/>
                  </a:cubicBezTo>
                  <a:cubicBezTo>
                    <a:pt x="82" y="191"/>
                    <a:pt x="85" y="194"/>
                    <a:pt x="91" y="196"/>
                  </a:cubicBezTo>
                  <a:cubicBezTo>
                    <a:pt x="96" y="197"/>
                    <a:pt x="92" y="201"/>
                    <a:pt x="93" y="204"/>
                  </a:cubicBezTo>
                  <a:cubicBezTo>
                    <a:pt x="95" y="208"/>
                    <a:pt x="91" y="213"/>
                    <a:pt x="92" y="217"/>
                  </a:cubicBezTo>
                  <a:cubicBezTo>
                    <a:pt x="93" y="221"/>
                    <a:pt x="89" y="235"/>
                    <a:pt x="87" y="236"/>
                  </a:cubicBezTo>
                  <a:cubicBezTo>
                    <a:pt x="87" y="236"/>
                    <a:pt x="86" y="236"/>
                    <a:pt x="86" y="236"/>
                  </a:cubicBezTo>
                  <a:cubicBezTo>
                    <a:pt x="83" y="237"/>
                    <a:pt x="74" y="234"/>
                    <a:pt x="68" y="234"/>
                  </a:cubicBezTo>
                  <a:cubicBezTo>
                    <a:pt x="61" y="235"/>
                    <a:pt x="41" y="233"/>
                    <a:pt x="33" y="234"/>
                  </a:cubicBezTo>
                  <a:cubicBezTo>
                    <a:pt x="24" y="235"/>
                    <a:pt x="24" y="231"/>
                    <a:pt x="20" y="231"/>
                  </a:cubicBezTo>
                  <a:cubicBezTo>
                    <a:pt x="15" y="231"/>
                    <a:pt x="17" y="236"/>
                    <a:pt x="11" y="236"/>
                  </a:cubicBezTo>
                  <a:cubicBezTo>
                    <a:pt x="4" y="236"/>
                    <a:pt x="4" y="240"/>
                    <a:pt x="8" y="244"/>
                  </a:cubicBezTo>
                  <a:cubicBezTo>
                    <a:pt x="11" y="246"/>
                    <a:pt x="11" y="250"/>
                    <a:pt x="10" y="254"/>
                  </a:cubicBezTo>
                  <a:cubicBezTo>
                    <a:pt x="10" y="257"/>
                    <a:pt x="10" y="260"/>
                    <a:pt x="11" y="262"/>
                  </a:cubicBezTo>
                  <a:cubicBezTo>
                    <a:pt x="13" y="265"/>
                    <a:pt x="8" y="282"/>
                    <a:pt x="4" y="287"/>
                  </a:cubicBezTo>
                  <a:cubicBezTo>
                    <a:pt x="0" y="292"/>
                    <a:pt x="4" y="293"/>
                    <a:pt x="8" y="296"/>
                  </a:cubicBezTo>
                  <a:cubicBezTo>
                    <a:pt x="12" y="300"/>
                    <a:pt x="9" y="312"/>
                    <a:pt x="9" y="315"/>
                  </a:cubicBezTo>
                  <a:cubicBezTo>
                    <a:pt x="9" y="317"/>
                    <a:pt x="13" y="317"/>
                    <a:pt x="18" y="317"/>
                  </a:cubicBezTo>
                  <a:cubicBezTo>
                    <a:pt x="20" y="317"/>
                    <a:pt x="23" y="316"/>
                    <a:pt x="26" y="315"/>
                  </a:cubicBezTo>
                  <a:cubicBezTo>
                    <a:pt x="28" y="315"/>
                    <a:pt x="30" y="315"/>
                    <a:pt x="32" y="315"/>
                  </a:cubicBezTo>
                  <a:cubicBezTo>
                    <a:pt x="36" y="317"/>
                    <a:pt x="39" y="328"/>
                    <a:pt x="45" y="328"/>
                  </a:cubicBezTo>
                  <a:cubicBezTo>
                    <a:pt x="47" y="327"/>
                    <a:pt x="46" y="326"/>
                    <a:pt x="47" y="324"/>
                  </a:cubicBezTo>
                  <a:cubicBezTo>
                    <a:pt x="49" y="323"/>
                    <a:pt x="51" y="324"/>
                    <a:pt x="54" y="324"/>
                  </a:cubicBezTo>
                  <a:cubicBezTo>
                    <a:pt x="56" y="324"/>
                    <a:pt x="57" y="320"/>
                    <a:pt x="63" y="320"/>
                  </a:cubicBezTo>
                  <a:cubicBezTo>
                    <a:pt x="69" y="320"/>
                    <a:pt x="73" y="320"/>
                    <a:pt x="77" y="320"/>
                  </a:cubicBezTo>
                  <a:cubicBezTo>
                    <a:pt x="81" y="320"/>
                    <a:pt x="84" y="319"/>
                    <a:pt x="85" y="316"/>
                  </a:cubicBezTo>
                  <a:cubicBezTo>
                    <a:pt x="86" y="313"/>
                    <a:pt x="89" y="311"/>
                    <a:pt x="93" y="310"/>
                  </a:cubicBezTo>
                  <a:cubicBezTo>
                    <a:pt x="97" y="310"/>
                    <a:pt x="97" y="305"/>
                    <a:pt x="97" y="303"/>
                  </a:cubicBezTo>
                  <a:cubicBezTo>
                    <a:pt x="97" y="300"/>
                    <a:pt x="104" y="296"/>
                    <a:pt x="105" y="294"/>
                  </a:cubicBezTo>
                  <a:cubicBezTo>
                    <a:pt x="105" y="293"/>
                    <a:pt x="101" y="285"/>
                    <a:pt x="105" y="279"/>
                  </a:cubicBezTo>
                  <a:cubicBezTo>
                    <a:pt x="109" y="272"/>
                    <a:pt x="114" y="272"/>
                    <a:pt x="114" y="268"/>
                  </a:cubicBezTo>
                  <a:cubicBezTo>
                    <a:pt x="114" y="265"/>
                    <a:pt x="118" y="264"/>
                    <a:pt x="124" y="263"/>
                  </a:cubicBezTo>
                  <a:cubicBezTo>
                    <a:pt x="129" y="263"/>
                    <a:pt x="131" y="259"/>
                    <a:pt x="135" y="257"/>
                  </a:cubicBezTo>
                  <a:cubicBezTo>
                    <a:pt x="139" y="255"/>
                    <a:pt x="141" y="253"/>
                    <a:pt x="140" y="248"/>
                  </a:cubicBezTo>
                  <a:cubicBezTo>
                    <a:pt x="140" y="247"/>
                    <a:pt x="139" y="246"/>
                    <a:pt x="139" y="245"/>
                  </a:cubicBezTo>
                  <a:cubicBezTo>
                    <a:pt x="137" y="239"/>
                    <a:pt x="143" y="236"/>
                    <a:pt x="148" y="235"/>
                  </a:cubicBezTo>
                  <a:cubicBezTo>
                    <a:pt x="153" y="234"/>
                    <a:pt x="165" y="237"/>
                    <a:pt x="168" y="239"/>
                  </a:cubicBezTo>
                  <a:cubicBezTo>
                    <a:pt x="171" y="241"/>
                    <a:pt x="175" y="240"/>
                    <a:pt x="180" y="235"/>
                  </a:cubicBezTo>
                  <a:cubicBezTo>
                    <a:pt x="182" y="232"/>
                    <a:pt x="185" y="231"/>
                    <a:pt x="187" y="231"/>
                  </a:cubicBezTo>
                  <a:cubicBezTo>
                    <a:pt x="188" y="230"/>
                    <a:pt x="190" y="230"/>
                    <a:pt x="192" y="229"/>
                  </a:cubicBezTo>
                  <a:cubicBezTo>
                    <a:pt x="195" y="227"/>
                    <a:pt x="194" y="224"/>
                    <a:pt x="199" y="223"/>
                  </a:cubicBezTo>
                  <a:cubicBezTo>
                    <a:pt x="205" y="221"/>
                    <a:pt x="212" y="226"/>
                    <a:pt x="214" y="229"/>
                  </a:cubicBezTo>
                  <a:cubicBezTo>
                    <a:pt x="216" y="232"/>
                    <a:pt x="217" y="233"/>
                    <a:pt x="217" y="235"/>
                  </a:cubicBezTo>
                  <a:cubicBezTo>
                    <a:pt x="218" y="238"/>
                    <a:pt x="220" y="243"/>
                    <a:pt x="228" y="248"/>
                  </a:cubicBezTo>
                  <a:cubicBezTo>
                    <a:pt x="235" y="253"/>
                    <a:pt x="238" y="259"/>
                    <a:pt x="242" y="261"/>
                  </a:cubicBezTo>
                  <a:cubicBezTo>
                    <a:pt x="246" y="263"/>
                    <a:pt x="250" y="262"/>
                    <a:pt x="252" y="265"/>
                  </a:cubicBezTo>
                  <a:cubicBezTo>
                    <a:pt x="255" y="268"/>
                    <a:pt x="258" y="270"/>
                    <a:pt x="262" y="271"/>
                  </a:cubicBezTo>
                  <a:cubicBezTo>
                    <a:pt x="265" y="273"/>
                    <a:pt x="266" y="277"/>
                    <a:pt x="269" y="278"/>
                  </a:cubicBezTo>
                  <a:cubicBezTo>
                    <a:pt x="273" y="278"/>
                    <a:pt x="270" y="281"/>
                    <a:pt x="273" y="284"/>
                  </a:cubicBezTo>
                  <a:cubicBezTo>
                    <a:pt x="275" y="287"/>
                    <a:pt x="276" y="292"/>
                    <a:pt x="273" y="296"/>
                  </a:cubicBezTo>
                  <a:cubicBezTo>
                    <a:pt x="271" y="299"/>
                    <a:pt x="272" y="304"/>
                    <a:pt x="274" y="304"/>
                  </a:cubicBezTo>
                  <a:cubicBezTo>
                    <a:pt x="275" y="304"/>
                    <a:pt x="279" y="298"/>
                    <a:pt x="279" y="295"/>
                  </a:cubicBezTo>
                  <a:cubicBezTo>
                    <a:pt x="279" y="292"/>
                    <a:pt x="283" y="292"/>
                    <a:pt x="285" y="289"/>
                  </a:cubicBezTo>
                  <a:cubicBezTo>
                    <a:pt x="288" y="286"/>
                    <a:pt x="281" y="285"/>
                    <a:pt x="280" y="281"/>
                  </a:cubicBezTo>
                  <a:cubicBezTo>
                    <a:pt x="279" y="276"/>
                    <a:pt x="285" y="272"/>
                    <a:pt x="291" y="276"/>
                  </a:cubicBezTo>
                  <a:cubicBezTo>
                    <a:pt x="296" y="279"/>
                    <a:pt x="298" y="282"/>
                    <a:pt x="299" y="276"/>
                  </a:cubicBezTo>
                  <a:cubicBezTo>
                    <a:pt x="299" y="271"/>
                    <a:pt x="282" y="264"/>
                    <a:pt x="277" y="261"/>
                  </a:cubicBezTo>
                  <a:cubicBezTo>
                    <a:pt x="273" y="259"/>
                    <a:pt x="276" y="255"/>
                    <a:pt x="270" y="255"/>
                  </a:cubicBezTo>
                  <a:cubicBezTo>
                    <a:pt x="263" y="255"/>
                    <a:pt x="255" y="247"/>
                    <a:pt x="253" y="238"/>
                  </a:cubicBezTo>
                  <a:cubicBezTo>
                    <a:pt x="251" y="229"/>
                    <a:pt x="240" y="228"/>
                    <a:pt x="238" y="223"/>
                  </a:cubicBezTo>
                  <a:cubicBezTo>
                    <a:pt x="235" y="217"/>
                    <a:pt x="240" y="217"/>
                    <a:pt x="238" y="212"/>
                  </a:cubicBezTo>
                  <a:cubicBezTo>
                    <a:pt x="236" y="207"/>
                    <a:pt x="246" y="204"/>
                    <a:pt x="250" y="205"/>
                  </a:cubicBezTo>
                  <a:cubicBezTo>
                    <a:pt x="251" y="206"/>
                    <a:pt x="251" y="207"/>
                    <a:pt x="251" y="208"/>
                  </a:cubicBezTo>
                  <a:cubicBezTo>
                    <a:pt x="252" y="210"/>
                    <a:pt x="252" y="213"/>
                    <a:pt x="253" y="213"/>
                  </a:cubicBezTo>
                  <a:cubicBezTo>
                    <a:pt x="256" y="213"/>
                    <a:pt x="261" y="212"/>
                    <a:pt x="262" y="216"/>
                  </a:cubicBezTo>
                  <a:cubicBezTo>
                    <a:pt x="262" y="220"/>
                    <a:pt x="269" y="228"/>
                    <a:pt x="271" y="231"/>
                  </a:cubicBezTo>
                  <a:cubicBezTo>
                    <a:pt x="274" y="234"/>
                    <a:pt x="279" y="233"/>
                    <a:pt x="280" y="236"/>
                  </a:cubicBezTo>
                  <a:cubicBezTo>
                    <a:pt x="280" y="238"/>
                    <a:pt x="284" y="240"/>
                    <a:pt x="289" y="241"/>
                  </a:cubicBezTo>
                  <a:cubicBezTo>
                    <a:pt x="290" y="241"/>
                    <a:pt x="292" y="242"/>
                    <a:pt x="293" y="243"/>
                  </a:cubicBezTo>
                  <a:cubicBezTo>
                    <a:pt x="295" y="244"/>
                    <a:pt x="297" y="245"/>
                    <a:pt x="299" y="247"/>
                  </a:cubicBezTo>
                  <a:cubicBezTo>
                    <a:pt x="302" y="249"/>
                    <a:pt x="304" y="251"/>
                    <a:pt x="306" y="252"/>
                  </a:cubicBezTo>
                  <a:cubicBezTo>
                    <a:pt x="307" y="252"/>
                    <a:pt x="307" y="252"/>
                    <a:pt x="307" y="253"/>
                  </a:cubicBezTo>
                  <a:cubicBezTo>
                    <a:pt x="311" y="255"/>
                    <a:pt x="313" y="256"/>
                    <a:pt x="310" y="259"/>
                  </a:cubicBezTo>
                  <a:cubicBezTo>
                    <a:pt x="307" y="262"/>
                    <a:pt x="306" y="272"/>
                    <a:pt x="309" y="275"/>
                  </a:cubicBezTo>
                  <a:cubicBezTo>
                    <a:pt x="313" y="278"/>
                    <a:pt x="314" y="283"/>
                    <a:pt x="317" y="284"/>
                  </a:cubicBezTo>
                  <a:cubicBezTo>
                    <a:pt x="317" y="284"/>
                    <a:pt x="317" y="284"/>
                    <a:pt x="317" y="284"/>
                  </a:cubicBezTo>
                  <a:cubicBezTo>
                    <a:pt x="321" y="285"/>
                    <a:pt x="323" y="290"/>
                    <a:pt x="323" y="293"/>
                  </a:cubicBezTo>
                  <a:cubicBezTo>
                    <a:pt x="322" y="297"/>
                    <a:pt x="328" y="299"/>
                    <a:pt x="330" y="296"/>
                  </a:cubicBezTo>
                  <a:cubicBezTo>
                    <a:pt x="333" y="293"/>
                    <a:pt x="340" y="298"/>
                    <a:pt x="340" y="299"/>
                  </a:cubicBezTo>
                  <a:cubicBezTo>
                    <a:pt x="340" y="301"/>
                    <a:pt x="333" y="297"/>
                    <a:pt x="329" y="300"/>
                  </a:cubicBezTo>
                  <a:cubicBezTo>
                    <a:pt x="324" y="303"/>
                    <a:pt x="332" y="306"/>
                    <a:pt x="331" y="309"/>
                  </a:cubicBezTo>
                  <a:cubicBezTo>
                    <a:pt x="330" y="313"/>
                    <a:pt x="333" y="317"/>
                    <a:pt x="336" y="317"/>
                  </a:cubicBezTo>
                  <a:cubicBezTo>
                    <a:pt x="340" y="317"/>
                    <a:pt x="344" y="323"/>
                    <a:pt x="346" y="322"/>
                  </a:cubicBezTo>
                  <a:cubicBezTo>
                    <a:pt x="348" y="320"/>
                    <a:pt x="344" y="312"/>
                    <a:pt x="344" y="311"/>
                  </a:cubicBezTo>
                  <a:cubicBezTo>
                    <a:pt x="345" y="310"/>
                    <a:pt x="350" y="313"/>
                    <a:pt x="352" y="311"/>
                  </a:cubicBezTo>
                  <a:cubicBezTo>
                    <a:pt x="354" y="308"/>
                    <a:pt x="350" y="306"/>
                    <a:pt x="347" y="306"/>
                  </a:cubicBezTo>
                  <a:cubicBezTo>
                    <a:pt x="344" y="306"/>
                    <a:pt x="347" y="302"/>
                    <a:pt x="351" y="304"/>
                  </a:cubicBezTo>
                  <a:cubicBezTo>
                    <a:pt x="355" y="307"/>
                    <a:pt x="357" y="304"/>
                    <a:pt x="358" y="303"/>
                  </a:cubicBezTo>
                  <a:cubicBezTo>
                    <a:pt x="360" y="303"/>
                    <a:pt x="361" y="296"/>
                    <a:pt x="355" y="295"/>
                  </a:cubicBezTo>
                  <a:cubicBezTo>
                    <a:pt x="349" y="293"/>
                    <a:pt x="350" y="299"/>
                    <a:pt x="346" y="295"/>
                  </a:cubicBezTo>
                  <a:cubicBezTo>
                    <a:pt x="342" y="291"/>
                    <a:pt x="350" y="293"/>
                    <a:pt x="350" y="289"/>
                  </a:cubicBezTo>
                  <a:cubicBezTo>
                    <a:pt x="350" y="286"/>
                    <a:pt x="344" y="281"/>
                    <a:pt x="341" y="277"/>
                  </a:cubicBezTo>
                  <a:cubicBezTo>
                    <a:pt x="338" y="273"/>
                    <a:pt x="345" y="271"/>
                    <a:pt x="346" y="274"/>
                  </a:cubicBezTo>
                  <a:cubicBezTo>
                    <a:pt x="348" y="277"/>
                    <a:pt x="352" y="277"/>
                    <a:pt x="355" y="275"/>
                  </a:cubicBezTo>
                  <a:cubicBezTo>
                    <a:pt x="358" y="274"/>
                    <a:pt x="352" y="269"/>
                    <a:pt x="357" y="267"/>
                  </a:cubicBezTo>
                  <a:cubicBezTo>
                    <a:pt x="362" y="266"/>
                    <a:pt x="362" y="269"/>
                    <a:pt x="363" y="269"/>
                  </a:cubicBezTo>
                  <a:cubicBezTo>
                    <a:pt x="365" y="270"/>
                    <a:pt x="366" y="266"/>
                    <a:pt x="372" y="266"/>
                  </a:cubicBezTo>
                  <a:cubicBezTo>
                    <a:pt x="374" y="266"/>
                    <a:pt x="376" y="267"/>
                    <a:pt x="379" y="269"/>
                  </a:cubicBezTo>
                  <a:cubicBezTo>
                    <a:pt x="381" y="270"/>
                    <a:pt x="383" y="272"/>
                    <a:pt x="385" y="272"/>
                  </a:cubicBezTo>
                  <a:cubicBezTo>
                    <a:pt x="386" y="272"/>
                    <a:pt x="387" y="272"/>
                    <a:pt x="388" y="271"/>
                  </a:cubicBezTo>
                  <a:cubicBezTo>
                    <a:pt x="407" y="265"/>
                    <a:pt x="407" y="265"/>
                    <a:pt x="407" y="265"/>
                  </a:cubicBezTo>
                  <a:cubicBezTo>
                    <a:pt x="408" y="265"/>
                    <a:pt x="409" y="265"/>
                    <a:pt x="409" y="264"/>
                  </a:cubicBezTo>
                  <a:cubicBezTo>
                    <a:pt x="411" y="263"/>
                    <a:pt x="404" y="260"/>
                    <a:pt x="401" y="258"/>
                  </a:cubicBezTo>
                  <a:cubicBezTo>
                    <a:pt x="400" y="257"/>
                    <a:pt x="399" y="254"/>
                    <a:pt x="399" y="252"/>
                  </a:cubicBezTo>
                  <a:cubicBezTo>
                    <a:pt x="398" y="251"/>
                    <a:pt x="398" y="250"/>
                    <a:pt x="397" y="250"/>
                  </a:cubicBezTo>
                  <a:cubicBezTo>
                    <a:pt x="395" y="250"/>
                    <a:pt x="393" y="242"/>
                    <a:pt x="395" y="242"/>
                  </a:cubicBezTo>
                  <a:cubicBezTo>
                    <a:pt x="397" y="241"/>
                    <a:pt x="400" y="234"/>
                    <a:pt x="403" y="233"/>
                  </a:cubicBezTo>
                  <a:cubicBezTo>
                    <a:pt x="405" y="232"/>
                    <a:pt x="405" y="231"/>
                    <a:pt x="406" y="230"/>
                  </a:cubicBezTo>
                  <a:cubicBezTo>
                    <a:pt x="406" y="229"/>
                    <a:pt x="406" y="227"/>
                    <a:pt x="406" y="225"/>
                  </a:cubicBezTo>
                  <a:cubicBezTo>
                    <a:pt x="406" y="221"/>
                    <a:pt x="408" y="216"/>
                    <a:pt x="411" y="216"/>
                  </a:cubicBezTo>
                  <a:cubicBezTo>
                    <a:pt x="414" y="216"/>
                    <a:pt x="417" y="216"/>
                    <a:pt x="417" y="210"/>
                  </a:cubicBezTo>
                  <a:cubicBezTo>
                    <a:pt x="417" y="210"/>
                    <a:pt x="417" y="210"/>
                    <a:pt x="416" y="210"/>
                  </a:cubicBezTo>
                  <a:cubicBezTo>
                    <a:pt x="416" y="205"/>
                    <a:pt x="417" y="205"/>
                    <a:pt x="422" y="202"/>
                  </a:cubicBezTo>
                  <a:cubicBezTo>
                    <a:pt x="426" y="198"/>
                    <a:pt x="427" y="192"/>
                    <a:pt x="431" y="191"/>
                  </a:cubicBezTo>
                  <a:cubicBezTo>
                    <a:pt x="435" y="190"/>
                    <a:pt x="437" y="188"/>
                    <a:pt x="443" y="189"/>
                  </a:cubicBezTo>
                  <a:cubicBezTo>
                    <a:pt x="449" y="190"/>
                    <a:pt x="440" y="194"/>
                    <a:pt x="444" y="196"/>
                  </a:cubicBezTo>
                  <a:cubicBezTo>
                    <a:pt x="448" y="198"/>
                    <a:pt x="460" y="196"/>
                    <a:pt x="461" y="199"/>
                  </a:cubicBezTo>
                  <a:cubicBezTo>
                    <a:pt x="462" y="202"/>
                    <a:pt x="447" y="205"/>
                    <a:pt x="447" y="207"/>
                  </a:cubicBezTo>
                  <a:cubicBezTo>
                    <a:pt x="447" y="208"/>
                    <a:pt x="455" y="210"/>
                    <a:pt x="458" y="212"/>
                  </a:cubicBezTo>
                  <a:cubicBezTo>
                    <a:pt x="460" y="213"/>
                    <a:pt x="457" y="218"/>
                    <a:pt x="458" y="220"/>
                  </a:cubicBezTo>
                  <a:cubicBezTo>
                    <a:pt x="459" y="221"/>
                    <a:pt x="463" y="220"/>
                    <a:pt x="467" y="218"/>
                  </a:cubicBezTo>
                  <a:cubicBezTo>
                    <a:pt x="470" y="215"/>
                    <a:pt x="473" y="216"/>
                    <a:pt x="477" y="213"/>
                  </a:cubicBezTo>
                  <a:cubicBezTo>
                    <a:pt x="481" y="210"/>
                    <a:pt x="490" y="213"/>
                    <a:pt x="491" y="211"/>
                  </a:cubicBezTo>
                  <a:cubicBezTo>
                    <a:pt x="492" y="209"/>
                    <a:pt x="489" y="208"/>
                    <a:pt x="480" y="208"/>
                  </a:cubicBezTo>
                  <a:cubicBezTo>
                    <a:pt x="472" y="209"/>
                    <a:pt x="472" y="201"/>
                    <a:pt x="472" y="200"/>
                  </a:cubicBezTo>
                  <a:cubicBezTo>
                    <a:pt x="472" y="198"/>
                    <a:pt x="480" y="192"/>
                    <a:pt x="485" y="191"/>
                  </a:cubicBezTo>
                  <a:cubicBezTo>
                    <a:pt x="490" y="191"/>
                    <a:pt x="494" y="189"/>
                    <a:pt x="499" y="187"/>
                  </a:cubicBezTo>
                  <a:cubicBezTo>
                    <a:pt x="501" y="186"/>
                    <a:pt x="504" y="185"/>
                    <a:pt x="507" y="185"/>
                  </a:cubicBezTo>
                  <a:cubicBezTo>
                    <a:pt x="507" y="182"/>
                    <a:pt x="506" y="180"/>
                    <a:pt x="508" y="180"/>
                  </a:cubicBezTo>
                  <a:cubicBezTo>
                    <a:pt x="509" y="179"/>
                    <a:pt x="514" y="174"/>
                    <a:pt x="516" y="174"/>
                  </a:cubicBezTo>
                  <a:cubicBezTo>
                    <a:pt x="518" y="174"/>
                    <a:pt x="525" y="175"/>
                    <a:pt x="525" y="174"/>
                  </a:cubicBezTo>
                  <a:cubicBezTo>
                    <a:pt x="525" y="173"/>
                    <a:pt x="527" y="169"/>
                    <a:pt x="527" y="168"/>
                  </a:cubicBezTo>
                  <a:cubicBezTo>
                    <a:pt x="526" y="167"/>
                    <a:pt x="524" y="165"/>
                    <a:pt x="524" y="164"/>
                  </a:cubicBezTo>
                  <a:cubicBezTo>
                    <a:pt x="525" y="162"/>
                    <a:pt x="528" y="162"/>
                    <a:pt x="528" y="161"/>
                  </a:cubicBezTo>
                  <a:cubicBezTo>
                    <a:pt x="528" y="160"/>
                    <a:pt x="525" y="159"/>
                    <a:pt x="525" y="158"/>
                  </a:cubicBezTo>
                  <a:moveTo>
                    <a:pt x="343" y="151"/>
                  </a:moveTo>
                  <a:cubicBezTo>
                    <a:pt x="343" y="153"/>
                    <a:pt x="344" y="157"/>
                    <a:pt x="343" y="158"/>
                  </a:cubicBezTo>
                  <a:cubicBezTo>
                    <a:pt x="343" y="157"/>
                    <a:pt x="343" y="157"/>
                    <a:pt x="343" y="157"/>
                  </a:cubicBezTo>
                  <a:cubicBezTo>
                    <a:pt x="344" y="156"/>
                    <a:pt x="343" y="153"/>
                    <a:pt x="343" y="151"/>
                  </a:cubicBezTo>
                  <a:moveTo>
                    <a:pt x="340" y="248"/>
                  </a:moveTo>
                  <a:cubicBezTo>
                    <a:pt x="340" y="248"/>
                    <a:pt x="340" y="248"/>
                    <a:pt x="340" y="248"/>
                  </a:cubicBezTo>
                  <a:cubicBezTo>
                    <a:pt x="340" y="248"/>
                    <a:pt x="340" y="248"/>
                    <a:pt x="340" y="248"/>
                  </a:cubicBezTo>
                  <a:close/>
                  <a:moveTo>
                    <a:pt x="343" y="171"/>
                  </a:moveTo>
                  <a:cubicBezTo>
                    <a:pt x="343" y="171"/>
                    <a:pt x="344" y="171"/>
                    <a:pt x="344" y="171"/>
                  </a:cubicBezTo>
                  <a:cubicBezTo>
                    <a:pt x="344" y="171"/>
                    <a:pt x="343" y="171"/>
                    <a:pt x="343" y="171"/>
                  </a:cubicBezTo>
                  <a:moveTo>
                    <a:pt x="341" y="245"/>
                  </a:moveTo>
                  <a:cubicBezTo>
                    <a:pt x="341" y="244"/>
                    <a:pt x="341" y="244"/>
                    <a:pt x="341" y="244"/>
                  </a:cubicBezTo>
                  <a:cubicBezTo>
                    <a:pt x="341" y="244"/>
                    <a:pt x="341" y="244"/>
                    <a:pt x="341" y="245"/>
                  </a:cubicBezTo>
                  <a:moveTo>
                    <a:pt x="342" y="224"/>
                  </a:moveTo>
                  <a:cubicBezTo>
                    <a:pt x="342" y="224"/>
                    <a:pt x="342" y="224"/>
                    <a:pt x="342" y="224"/>
                  </a:cubicBezTo>
                  <a:cubicBezTo>
                    <a:pt x="342" y="224"/>
                    <a:pt x="342" y="224"/>
                    <a:pt x="342" y="224"/>
                  </a:cubicBezTo>
                  <a:moveTo>
                    <a:pt x="341" y="225"/>
                  </a:moveTo>
                  <a:cubicBezTo>
                    <a:pt x="341" y="225"/>
                    <a:pt x="341" y="225"/>
                    <a:pt x="341" y="225"/>
                  </a:cubicBezTo>
                  <a:cubicBezTo>
                    <a:pt x="341" y="225"/>
                    <a:pt x="341" y="225"/>
                    <a:pt x="341" y="225"/>
                  </a:cubicBezTo>
                  <a:moveTo>
                    <a:pt x="342" y="224"/>
                  </a:moveTo>
                  <a:cubicBezTo>
                    <a:pt x="342" y="224"/>
                    <a:pt x="342" y="224"/>
                    <a:pt x="342" y="224"/>
                  </a:cubicBezTo>
                  <a:cubicBezTo>
                    <a:pt x="342" y="224"/>
                    <a:pt x="342" y="224"/>
                    <a:pt x="342" y="224"/>
                  </a:cubicBezTo>
                  <a:cubicBezTo>
                    <a:pt x="342" y="224"/>
                    <a:pt x="342" y="224"/>
                    <a:pt x="342" y="224"/>
                  </a:cubicBezTo>
                  <a:moveTo>
                    <a:pt x="341" y="221"/>
                  </a:moveTo>
                  <a:cubicBezTo>
                    <a:pt x="341" y="221"/>
                    <a:pt x="341" y="221"/>
                    <a:pt x="341" y="221"/>
                  </a:cubicBezTo>
                  <a:cubicBezTo>
                    <a:pt x="341" y="221"/>
                    <a:pt x="341" y="221"/>
                    <a:pt x="341" y="221"/>
                  </a:cubicBezTo>
                  <a:moveTo>
                    <a:pt x="345" y="172"/>
                  </a:moveTo>
                  <a:cubicBezTo>
                    <a:pt x="345" y="172"/>
                    <a:pt x="345" y="172"/>
                    <a:pt x="345" y="172"/>
                  </a:cubicBezTo>
                  <a:close/>
                  <a:moveTo>
                    <a:pt x="344" y="174"/>
                  </a:moveTo>
                  <a:cubicBezTo>
                    <a:pt x="345" y="173"/>
                    <a:pt x="345" y="173"/>
                    <a:pt x="345" y="173"/>
                  </a:cubicBezTo>
                  <a:cubicBezTo>
                    <a:pt x="345" y="173"/>
                    <a:pt x="345" y="173"/>
                    <a:pt x="344" y="174"/>
                  </a:cubicBezTo>
                  <a:moveTo>
                    <a:pt x="345" y="173"/>
                  </a:moveTo>
                  <a:cubicBezTo>
                    <a:pt x="345" y="173"/>
                    <a:pt x="345" y="173"/>
                    <a:pt x="345" y="173"/>
                  </a:cubicBezTo>
                  <a:cubicBezTo>
                    <a:pt x="345" y="173"/>
                    <a:pt x="345" y="173"/>
                    <a:pt x="345" y="173"/>
                  </a:cubicBezTo>
                  <a:moveTo>
                    <a:pt x="326" y="196"/>
                  </a:moveTo>
                  <a:cubicBezTo>
                    <a:pt x="326" y="196"/>
                    <a:pt x="326" y="196"/>
                    <a:pt x="326" y="196"/>
                  </a:cubicBezTo>
                  <a:cubicBezTo>
                    <a:pt x="326" y="196"/>
                    <a:pt x="326" y="196"/>
                    <a:pt x="326" y="196"/>
                  </a:cubicBezTo>
                  <a:moveTo>
                    <a:pt x="324" y="197"/>
                  </a:moveTo>
                  <a:cubicBezTo>
                    <a:pt x="325" y="197"/>
                    <a:pt x="325" y="197"/>
                    <a:pt x="325" y="197"/>
                  </a:cubicBezTo>
                  <a:cubicBezTo>
                    <a:pt x="325" y="197"/>
                    <a:pt x="325" y="197"/>
                    <a:pt x="324" y="197"/>
                  </a:cubicBezTo>
                  <a:moveTo>
                    <a:pt x="341" y="245"/>
                  </a:moveTo>
                  <a:cubicBezTo>
                    <a:pt x="341" y="245"/>
                    <a:pt x="341" y="245"/>
                    <a:pt x="340" y="245"/>
                  </a:cubicBezTo>
                  <a:cubicBezTo>
                    <a:pt x="341" y="245"/>
                    <a:pt x="341" y="245"/>
                    <a:pt x="341" y="245"/>
                  </a:cubicBezTo>
                  <a:moveTo>
                    <a:pt x="341" y="249"/>
                  </a:moveTo>
                  <a:cubicBezTo>
                    <a:pt x="340" y="249"/>
                    <a:pt x="340" y="249"/>
                    <a:pt x="340" y="249"/>
                  </a:cubicBezTo>
                  <a:cubicBezTo>
                    <a:pt x="340" y="249"/>
                    <a:pt x="340" y="249"/>
                    <a:pt x="341" y="249"/>
                  </a:cubicBezTo>
                  <a:moveTo>
                    <a:pt x="345" y="172"/>
                  </a:moveTo>
                  <a:cubicBezTo>
                    <a:pt x="345" y="172"/>
                    <a:pt x="345" y="172"/>
                    <a:pt x="345" y="172"/>
                  </a:cubicBezTo>
                  <a:cubicBezTo>
                    <a:pt x="345" y="172"/>
                    <a:pt x="345" y="172"/>
                    <a:pt x="345" y="172"/>
                  </a:cubicBezTo>
                  <a:cubicBezTo>
                    <a:pt x="345" y="172"/>
                    <a:pt x="345" y="172"/>
                    <a:pt x="345" y="172"/>
                  </a:cubicBezTo>
                  <a:moveTo>
                    <a:pt x="344" y="171"/>
                  </a:moveTo>
                  <a:cubicBezTo>
                    <a:pt x="344" y="171"/>
                    <a:pt x="344" y="171"/>
                    <a:pt x="344" y="171"/>
                  </a:cubicBezTo>
                  <a:cubicBezTo>
                    <a:pt x="344" y="171"/>
                    <a:pt x="344" y="171"/>
                    <a:pt x="344" y="171"/>
                  </a:cubicBezTo>
                  <a:moveTo>
                    <a:pt x="345" y="171"/>
                  </a:moveTo>
                  <a:cubicBezTo>
                    <a:pt x="345" y="171"/>
                    <a:pt x="345" y="171"/>
                    <a:pt x="345" y="171"/>
                  </a:cubicBezTo>
                  <a:cubicBezTo>
                    <a:pt x="345" y="171"/>
                    <a:pt x="345" y="171"/>
                    <a:pt x="345" y="171"/>
                  </a:cubicBezTo>
                  <a:moveTo>
                    <a:pt x="353" y="123"/>
                  </a:moveTo>
                  <a:cubicBezTo>
                    <a:pt x="352" y="122"/>
                    <a:pt x="352" y="122"/>
                    <a:pt x="352" y="121"/>
                  </a:cubicBezTo>
                  <a:cubicBezTo>
                    <a:pt x="352" y="121"/>
                    <a:pt x="352" y="122"/>
                    <a:pt x="352" y="122"/>
                  </a:cubicBezTo>
                  <a:cubicBezTo>
                    <a:pt x="352" y="123"/>
                    <a:pt x="352" y="123"/>
                    <a:pt x="353" y="123"/>
                  </a:cubicBezTo>
                  <a:moveTo>
                    <a:pt x="353" y="125"/>
                  </a:moveTo>
                  <a:cubicBezTo>
                    <a:pt x="353" y="125"/>
                    <a:pt x="353" y="125"/>
                    <a:pt x="353" y="125"/>
                  </a:cubicBezTo>
                  <a:cubicBezTo>
                    <a:pt x="353" y="125"/>
                    <a:pt x="353" y="125"/>
                    <a:pt x="353" y="125"/>
                  </a:cubicBezTo>
                  <a:moveTo>
                    <a:pt x="353" y="124"/>
                  </a:moveTo>
                  <a:cubicBezTo>
                    <a:pt x="353" y="124"/>
                    <a:pt x="353" y="124"/>
                    <a:pt x="353" y="123"/>
                  </a:cubicBezTo>
                  <a:cubicBezTo>
                    <a:pt x="353" y="124"/>
                    <a:pt x="353" y="124"/>
                    <a:pt x="353" y="124"/>
                  </a:cubicBezTo>
                  <a:moveTo>
                    <a:pt x="352" y="117"/>
                  </a:moveTo>
                  <a:cubicBezTo>
                    <a:pt x="352" y="117"/>
                    <a:pt x="352" y="117"/>
                    <a:pt x="353" y="116"/>
                  </a:cubicBezTo>
                  <a:cubicBezTo>
                    <a:pt x="352" y="117"/>
                    <a:pt x="352" y="117"/>
                    <a:pt x="352" y="117"/>
                  </a:cubicBezTo>
                  <a:moveTo>
                    <a:pt x="352" y="118"/>
                  </a:moveTo>
                  <a:cubicBezTo>
                    <a:pt x="352" y="118"/>
                    <a:pt x="352" y="118"/>
                    <a:pt x="352" y="119"/>
                  </a:cubicBezTo>
                  <a:cubicBezTo>
                    <a:pt x="352" y="118"/>
                    <a:pt x="352" y="118"/>
                    <a:pt x="352" y="118"/>
                  </a:cubicBezTo>
                  <a:moveTo>
                    <a:pt x="352" y="119"/>
                  </a:moveTo>
                  <a:cubicBezTo>
                    <a:pt x="352" y="120"/>
                    <a:pt x="352" y="120"/>
                    <a:pt x="352" y="121"/>
                  </a:cubicBezTo>
                  <a:cubicBezTo>
                    <a:pt x="352" y="120"/>
                    <a:pt x="352" y="120"/>
                    <a:pt x="352" y="119"/>
                  </a:cubicBezTo>
                  <a:moveTo>
                    <a:pt x="353" y="88"/>
                  </a:moveTo>
                  <a:cubicBezTo>
                    <a:pt x="353" y="88"/>
                    <a:pt x="353" y="88"/>
                    <a:pt x="353" y="88"/>
                  </a:cubicBezTo>
                  <a:cubicBezTo>
                    <a:pt x="353" y="88"/>
                    <a:pt x="353" y="88"/>
                    <a:pt x="353" y="88"/>
                  </a:cubicBezTo>
                  <a:moveTo>
                    <a:pt x="383" y="170"/>
                  </a:moveTo>
                  <a:cubicBezTo>
                    <a:pt x="383" y="170"/>
                    <a:pt x="382" y="170"/>
                    <a:pt x="382" y="170"/>
                  </a:cubicBezTo>
                  <a:cubicBezTo>
                    <a:pt x="382" y="170"/>
                    <a:pt x="383" y="170"/>
                    <a:pt x="383" y="170"/>
                  </a:cubicBezTo>
                  <a:moveTo>
                    <a:pt x="393" y="166"/>
                  </a:moveTo>
                  <a:cubicBezTo>
                    <a:pt x="391" y="167"/>
                    <a:pt x="389" y="167"/>
                    <a:pt x="387" y="168"/>
                  </a:cubicBezTo>
                  <a:cubicBezTo>
                    <a:pt x="385" y="168"/>
                    <a:pt x="384" y="169"/>
                    <a:pt x="383" y="170"/>
                  </a:cubicBezTo>
                  <a:cubicBezTo>
                    <a:pt x="385" y="168"/>
                    <a:pt x="389" y="167"/>
                    <a:pt x="393" y="166"/>
                  </a:cubicBezTo>
                  <a:moveTo>
                    <a:pt x="395" y="166"/>
                  </a:moveTo>
                  <a:cubicBezTo>
                    <a:pt x="395" y="166"/>
                    <a:pt x="395" y="166"/>
                    <a:pt x="395" y="166"/>
                  </a:cubicBezTo>
                  <a:cubicBezTo>
                    <a:pt x="395" y="166"/>
                    <a:pt x="395" y="166"/>
                    <a:pt x="395" y="166"/>
                  </a:cubicBezTo>
                  <a:moveTo>
                    <a:pt x="394" y="166"/>
                  </a:moveTo>
                  <a:cubicBezTo>
                    <a:pt x="394" y="166"/>
                    <a:pt x="394" y="166"/>
                    <a:pt x="394" y="166"/>
                  </a:cubicBezTo>
                  <a:cubicBezTo>
                    <a:pt x="394" y="166"/>
                    <a:pt x="394" y="166"/>
                    <a:pt x="394" y="166"/>
                  </a:cubicBezTo>
                  <a:moveTo>
                    <a:pt x="393" y="166"/>
                  </a:moveTo>
                  <a:cubicBezTo>
                    <a:pt x="393" y="166"/>
                    <a:pt x="393" y="166"/>
                    <a:pt x="393" y="166"/>
                  </a:cubicBezTo>
                  <a:cubicBezTo>
                    <a:pt x="393" y="166"/>
                    <a:pt x="393" y="166"/>
                    <a:pt x="393" y="166"/>
                  </a:cubicBezTo>
                  <a:moveTo>
                    <a:pt x="387" y="61"/>
                  </a:moveTo>
                  <a:cubicBezTo>
                    <a:pt x="387" y="61"/>
                    <a:pt x="388" y="60"/>
                    <a:pt x="388" y="60"/>
                  </a:cubicBezTo>
                  <a:cubicBezTo>
                    <a:pt x="388" y="60"/>
                    <a:pt x="387" y="61"/>
                    <a:pt x="387" y="61"/>
                  </a:cubicBezTo>
                  <a:moveTo>
                    <a:pt x="346" y="82"/>
                  </a:moveTo>
                  <a:cubicBezTo>
                    <a:pt x="346" y="82"/>
                    <a:pt x="346" y="82"/>
                    <a:pt x="346" y="82"/>
                  </a:cubicBezTo>
                  <a:cubicBezTo>
                    <a:pt x="346" y="82"/>
                    <a:pt x="346" y="82"/>
                    <a:pt x="346" y="82"/>
                  </a:cubicBezTo>
                  <a:moveTo>
                    <a:pt x="346" y="83"/>
                  </a:moveTo>
                  <a:cubicBezTo>
                    <a:pt x="346" y="83"/>
                    <a:pt x="346" y="83"/>
                    <a:pt x="347" y="83"/>
                  </a:cubicBezTo>
                  <a:cubicBezTo>
                    <a:pt x="346" y="83"/>
                    <a:pt x="346" y="83"/>
                    <a:pt x="346" y="83"/>
                  </a:cubicBezTo>
                  <a:moveTo>
                    <a:pt x="347" y="83"/>
                  </a:moveTo>
                  <a:cubicBezTo>
                    <a:pt x="347" y="83"/>
                    <a:pt x="347" y="83"/>
                    <a:pt x="347" y="83"/>
                  </a:cubicBezTo>
                  <a:close/>
                  <a:moveTo>
                    <a:pt x="339" y="166"/>
                  </a:moveTo>
                  <a:cubicBezTo>
                    <a:pt x="339" y="166"/>
                    <a:pt x="339" y="166"/>
                    <a:pt x="339" y="166"/>
                  </a:cubicBezTo>
                  <a:cubicBezTo>
                    <a:pt x="339" y="166"/>
                    <a:pt x="339" y="166"/>
                    <a:pt x="339" y="166"/>
                  </a:cubicBezTo>
                  <a:moveTo>
                    <a:pt x="339" y="167"/>
                  </a:moveTo>
                  <a:cubicBezTo>
                    <a:pt x="339" y="167"/>
                    <a:pt x="339" y="167"/>
                    <a:pt x="339" y="167"/>
                  </a:cubicBezTo>
                  <a:cubicBezTo>
                    <a:pt x="339" y="167"/>
                    <a:pt x="339" y="167"/>
                    <a:pt x="339" y="167"/>
                  </a:cubicBezTo>
                  <a:moveTo>
                    <a:pt x="340" y="168"/>
                  </a:moveTo>
                  <a:cubicBezTo>
                    <a:pt x="340" y="168"/>
                    <a:pt x="340" y="168"/>
                    <a:pt x="340" y="168"/>
                  </a:cubicBezTo>
                  <a:cubicBezTo>
                    <a:pt x="340" y="168"/>
                    <a:pt x="340" y="168"/>
                    <a:pt x="340" y="168"/>
                  </a:cubicBezTo>
                  <a:moveTo>
                    <a:pt x="340" y="169"/>
                  </a:moveTo>
                  <a:cubicBezTo>
                    <a:pt x="341" y="169"/>
                    <a:pt x="341" y="169"/>
                    <a:pt x="341" y="169"/>
                  </a:cubicBezTo>
                  <a:cubicBezTo>
                    <a:pt x="341" y="169"/>
                    <a:pt x="341" y="169"/>
                    <a:pt x="341" y="169"/>
                  </a:cubicBezTo>
                  <a:cubicBezTo>
                    <a:pt x="341" y="169"/>
                    <a:pt x="341" y="169"/>
                    <a:pt x="340" y="169"/>
                  </a:cubicBezTo>
                  <a:moveTo>
                    <a:pt x="342" y="170"/>
                  </a:moveTo>
                  <a:cubicBezTo>
                    <a:pt x="342" y="170"/>
                    <a:pt x="342" y="170"/>
                    <a:pt x="342" y="170"/>
                  </a:cubicBezTo>
                  <a:cubicBezTo>
                    <a:pt x="342" y="170"/>
                    <a:pt x="342" y="170"/>
                    <a:pt x="342" y="170"/>
                  </a:cubicBezTo>
                  <a:moveTo>
                    <a:pt x="284" y="165"/>
                  </a:moveTo>
                  <a:cubicBezTo>
                    <a:pt x="284" y="165"/>
                    <a:pt x="284" y="165"/>
                    <a:pt x="284" y="165"/>
                  </a:cubicBezTo>
                  <a:cubicBezTo>
                    <a:pt x="284" y="165"/>
                    <a:pt x="284" y="165"/>
                    <a:pt x="284" y="165"/>
                  </a:cubicBezTo>
                  <a:moveTo>
                    <a:pt x="277" y="189"/>
                  </a:moveTo>
                  <a:cubicBezTo>
                    <a:pt x="276" y="189"/>
                    <a:pt x="276" y="189"/>
                    <a:pt x="276" y="189"/>
                  </a:cubicBezTo>
                  <a:cubicBezTo>
                    <a:pt x="276" y="189"/>
                    <a:pt x="276" y="189"/>
                    <a:pt x="277" y="189"/>
                  </a:cubicBezTo>
                  <a:moveTo>
                    <a:pt x="277" y="189"/>
                  </a:moveTo>
                  <a:cubicBezTo>
                    <a:pt x="277" y="189"/>
                    <a:pt x="277" y="189"/>
                    <a:pt x="277" y="189"/>
                  </a:cubicBezTo>
                  <a:cubicBezTo>
                    <a:pt x="277" y="189"/>
                    <a:pt x="277" y="189"/>
                    <a:pt x="277" y="189"/>
                  </a:cubicBezTo>
                  <a:moveTo>
                    <a:pt x="277" y="190"/>
                  </a:moveTo>
                  <a:cubicBezTo>
                    <a:pt x="277" y="190"/>
                    <a:pt x="277" y="190"/>
                    <a:pt x="277" y="190"/>
                  </a:cubicBezTo>
                  <a:cubicBezTo>
                    <a:pt x="277" y="190"/>
                    <a:pt x="277" y="190"/>
                    <a:pt x="277" y="190"/>
                  </a:cubicBezTo>
                  <a:moveTo>
                    <a:pt x="278" y="193"/>
                  </a:moveTo>
                  <a:cubicBezTo>
                    <a:pt x="278" y="193"/>
                    <a:pt x="278" y="193"/>
                    <a:pt x="277" y="194"/>
                  </a:cubicBezTo>
                  <a:cubicBezTo>
                    <a:pt x="278" y="193"/>
                    <a:pt x="278" y="193"/>
                    <a:pt x="279" y="193"/>
                  </a:cubicBezTo>
                  <a:cubicBezTo>
                    <a:pt x="278" y="193"/>
                    <a:pt x="278" y="193"/>
                    <a:pt x="278" y="193"/>
                  </a:cubicBezTo>
                  <a:moveTo>
                    <a:pt x="303" y="151"/>
                  </a:moveTo>
                  <a:cubicBezTo>
                    <a:pt x="303" y="151"/>
                    <a:pt x="303" y="151"/>
                    <a:pt x="303" y="151"/>
                  </a:cubicBezTo>
                  <a:cubicBezTo>
                    <a:pt x="303" y="151"/>
                    <a:pt x="303" y="151"/>
                    <a:pt x="303" y="151"/>
                  </a:cubicBezTo>
                  <a:cubicBezTo>
                    <a:pt x="303" y="151"/>
                    <a:pt x="303" y="151"/>
                    <a:pt x="303" y="151"/>
                  </a:cubicBezTo>
                  <a:moveTo>
                    <a:pt x="283" y="163"/>
                  </a:moveTo>
                  <a:cubicBezTo>
                    <a:pt x="283" y="163"/>
                    <a:pt x="283" y="164"/>
                    <a:pt x="283" y="165"/>
                  </a:cubicBezTo>
                  <a:cubicBezTo>
                    <a:pt x="283" y="164"/>
                    <a:pt x="283" y="163"/>
                    <a:pt x="283" y="163"/>
                  </a:cubicBezTo>
                  <a:moveTo>
                    <a:pt x="249" y="166"/>
                  </a:moveTo>
                  <a:cubicBezTo>
                    <a:pt x="249" y="166"/>
                    <a:pt x="249" y="167"/>
                    <a:pt x="249" y="167"/>
                  </a:cubicBezTo>
                  <a:cubicBezTo>
                    <a:pt x="249" y="167"/>
                    <a:pt x="249" y="166"/>
                    <a:pt x="249" y="166"/>
                  </a:cubicBezTo>
                  <a:moveTo>
                    <a:pt x="249" y="167"/>
                  </a:moveTo>
                  <a:cubicBezTo>
                    <a:pt x="249" y="167"/>
                    <a:pt x="248" y="167"/>
                    <a:pt x="248" y="167"/>
                  </a:cubicBezTo>
                  <a:cubicBezTo>
                    <a:pt x="248" y="167"/>
                    <a:pt x="249" y="167"/>
                    <a:pt x="249" y="167"/>
                  </a:cubicBezTo>
                  <a:moveTo>
                    <a:pt x="248" y="167"/>
                  </a:moveTo>
                  <a:cubicBezTo>
                    <a:pt x="248" y="168"/>
                    <a:pt x="248" y="168"/>
                    <a:pt x="248" y="168"/>
                  </a:cubicBezTo>
                  <a:cubicBezTo>
                    <a:pt x="248" y="168"/>
                    <a:pt x="248" y="168"/>
                    <a:pt x="248" y="167"/>
                  </a:cubicBezTo>
                  <a:moveTo>
                    <a:pt x="276" y="189"/>
                  </a:moveTo>
                  <a:cubicBezTo>
                    <a:pt x="276" y="189"/>
                    <a:pt x="276" y="189"/>
                    <a:pt x="276" y="189"/>
                  </a:cubicBezTo>
                  <a:cubicBezTo>
                    <a:pt x="276" y="189"/>
                    <a:pt x="276" y="189"/>
                    <a:pt x="276" y="189"/>
                  </a:cubicBezTo>
                  <a:cubicBezTo>
                    <a:pt x="276" y="189"/>
                    <a:pt x="276" y="189"/>
                    <a:pt x="276" y="189"/>
                  </a:cubicBezTo>
                  <a:moveTo>
                    <a:pt x="277" y="194"/>
                  </a:moveTo>
                  <a:cubicBezTo>
                    <a:pt x="277" y="194"/>
                    <a:pt x="276" y="194"/>
                    <a:pt x="276" y="195"/>
                  </a:cubicBezTo>
                  <a:cubicBezTo>
                    <a:pt x="276" y="194"/>
                    <a:pt x="277" y="194"/>
                    <a:pt x="277" y="194"/>
                  </a:cubicBezTo>
                  <a:moveTo>
                    <a:pt x="276" y="195"/>
                  </a:moveTo>
                  <a:cubicBezTo>
                    <a:pt x="276" y="195"/>
                    <a:pt x="275" y="195"/>
                    <a:pt x="275" y="195"/>
                  </a:cubicBezTo>
                  <a:lnTo>
                    <a:pt x="276" y="195"/>
                  </a:lnTo>
                  <a:close/>
                  <a:moveTo>
                    <a:pt x="275" y="196"/>
                  </a:moveTo>
                  <a:cubicBezTo>
                    <a:pt x="275" y="196"/>
                    <a:pt x="274" y="196"/>
                    <a:pt x="274" y="196"/>
                  </a:cubicBezTo>
                  <a:cubicBezTo>
                    <a:pt x="274" y="196"/>
                    <a:pt x="275" y="196"/>
                    <a:pt x="275" y="196"/>
                  </a:cubicBezTo>
                  <a:moveTo>
                    <a:pt x="274" y="196"/>
                  </a:moveTo>
                  <a:cubicBezTo>
                    <a:pt x="274" y="196"/>
                    <a:pt x="273" y="197"/>
                    <a:pt x="273" y="197"/>
                  </a:cubicBezTo>
                  <a:cubicBezTo>
                    <a:pt x="273" y="197"/>
                    <a:pt x="274" y="196"/>
                    <a:pt x="274" y="196"/>
                  </a:cubicBezTo>
                  <a:moveTo>
                    <a:pt x="273" y="197"/>
                  </a:moveTo>
                  <a:cubicBezTo>
                    <a:pt x="273" y="197"/>
                    <a:pt x="272" y="197"/>
                    <a:pt x="272" y="197"/>
                  </a:cubicBezTo>
                  <a:cubicBezTo>
                    <a:pt x="272" y="197"/>
                    <a:pt x="273" y="197"/>
                    <a:pt x="273" y="197"/>
                  </a:cubicBezTo>
                  <a:moveTo>
                    <a:pt x="299" y="202"/>
                  </a:moveTo>
                  <a:cubicBezTo>
                    <a:pt x="300" y="202"/>
                    <a:pt x="300" y="201"/>
                    <a:pt x="301" y="201"/>
                  </a:cubicBezTo>
                  <a:cubicBezTo>
                    <a:pt x="300" y="201"/>
                    <a:pt x="300" y="202"/>
                    <a:pt x="299" y="202"/>
                  </a:cubicBezTo>
                  <a:moveTo>
                    <a:pt x="308" y="216"/>
                  </a:moveTo>
                  <a:cubicBezTo>
                    <a:pt x="309" y="217"/>
                    <a:pt x="309" y="217"/>
                    <a:pt x="309" y="218"/>
                  </a:cubicBezTo>
                  <a:cubicBezTo>
                    <a:pt x="309" y="218"/>
                    <a:pt x="309" y="217"/>
                    <a:pt x="309" y="217"/>
                  </a:cubicBezTo>
                  <a:cubicBezTo>
                    <a:pt x="309" y="217"/>
                    <a:pt x="309" y="216"/>
                    <a:pt x="308" y="216"/>
                  </a:cubicBezTo>
                  <a:moveTo>
                    <a:pt x="308" y="215"/>
                  </a:moveTo>
                  <a:cubicBezTo>
                    <a:pt x="308" y="216"/>
                    <a:pt x="308" y="216"/>
                    <a:pt x="308" y="216"/>
                  </a:cubicBezTo>
                  <a:cubicBezTo>
                    <a:pt x="308" y="216"/>
                    <a:pt x="308" y="216"/>
                    <a:pt x="308" y="215"/>
                  </a:cubicBezTo>
                  <a:moveTo>
                    <a:pt x="308" y="229"/>
                  </a:moveTo>
                  <a:cubicBezTo>
                    <a:pt x="308" y="229"/>
                    <a:pt x="308" y="229"/>
                    <a:pt x="308" y="229"/>
                  </a:cubicBezTo>
                  <a:cubicBezTo>
                    <a:pt x="308" y="229"/>
                    <a:pt x="308" y="229"/>
                    <a:pt x="308" y="229"/>
                  </a:cubicBezTo>
                  <a:moveTo>
                    <a:pt x="308" y="230"/>
                  </a:moveTo>
                  <a:cubicBezTo>
                    <a:pt x="308" y="230"/>
                    <a:pt x="308" y="230"/>
                    <a:pt x="308" y="230"/>
                  </a:cubicBezTo>
                  <a:cubicBezTo>
                    <a:pt x="308" y="230"/>
                    <a:pt x="308" y="230"/>
                    <a:pt x="308" y="230"/>
                  </a:cubicBezTo>
                  <a:moveTo>
                    <a:pt x="308" y="231"/>
                  </a:moveTo>
                  <a:cubicBezTo>
                    <a:pt x="308" y="231"/>
                    <a:pt x="308" y="231"/>
                    <a:pt x="308" y="231"/>
                  </a:cubicBezTo>
                  <a:cubicBezTo>
                    <a:pt x="308" y="231"/>
                    <a:pt x="308" y="231"/>
                    <a:pt x="308" y="231"/>
                  </a:cubicBezTo>
                  <a:moveTo>
                    <a:pt x="308" y="231"/>
                  </a:moveTo>
                  <a:cubicBezTo>
                    <a:pt x="308" y="231"/>
                    <a:pt x="308" y="231"/>
                    <a:pt x="308" y="231"/>
                  </a:cubicBezTo>
                  <a:cubicBezTo>
                    <a:pt x="308" y="231"/>
                    <a:pt x="308" y="231"/>
                    <a:pt x="308" y="231"/>
                  </a:cubicBezTo>
                  <a:moveTo>
                    <a:pt x="309" y="221"/>
                  </a:moveTo>
                  <a:cubicBezTo>
                    <a:pt x="309" y="221"/>
                    <a:pt x="309" y="222"/>
                    <a:pt x="309" y="222"/>
                  </a:cubicBezTo>
                  <a:cubicBezTo>
                    <a:pt x="309" y="222"/>
                    <a:pt x="309" y="221"/>
                    <a:pt x="309" y="221"/>
                  </a:cubicBezTo>
                  <a:moveTo>
                    <a:pt x="309" y="223"/>
                  </a:moveTo>
                  <a:cubicBezTo>
                    <a:pt x="309" y="223"/>
                    <a:pt x="309" y="223"/>
                    <a:pt x="309" y="223"/>
                  </a:cubicBezTo>
                  <a:cubicBezTo>
                    <a:pt x="309" y="223"/>
                    <a:pt x="309" y="223"/>
                    <a:pt x="309" y="223"/>
                  </a:cubicBezTo>
                  <a:moveTo>
                    <a:pt x="309" y="224"/>
                  </a:moveTo>
                  <a:cubicBezTo>
                    <a:pt x="309" y="224"/>
                    <a:pt x="309" y="224"/>
                    <a:pt x="309" y="225"/>
                  </a:cubicBezTo>
                  <a:cubicBezTo>
                    <a:pt x="309" y="224"/>
                    <a:pt x="309" y="224"/>
                    <a:pt x="309" y="224"/>
                  </a:cubicBezTo>
                  <a:moveTo>
                    <a:pt x="309" y="225"/>
                  </a:moveTo>
                  <a:cubicBezTo>
                    <a:pt x="309" y="226"/>
                    <a:pt x="309" y="226"/>
                    <a:pt x="309" y="226"/>
                  </a:cubicBezTo>
                  <a:cubicBezTo>
                    <a:pt x="309" y="226"/>
                    <a:pt x="309" y="226"/>
                    <a:pt x="309" y="225"/>
                  </a:cubicBezTo>
                  <a:moveTo>
                    <a:pt x="309" y="227"/>
                  </a:moveTo>
                  <a:cubicBezTo>
                    <a:pt x="309" y="227"/>
                    <a:pt x="309" y="227"/>
                    <a:pt x="309" y="227"/>
                  </a:cubicBezTo>
                  <a:cubicBezTo>
                    <a:pt x="309" y="227"/>
                    <a:pt x="309" y="227"/>
                    <a:pt x="309" y="227"/>
                  </a:cubicBezTo>
                  <a:moveTo>
                    <a:pt x="309" y="218"/>
                  </a:moveTo>
                  <a:cubicBezTo>
                    <a:pt x="309" y="219"/>
                    <a:pt x="309" y="219"/>
                    <a:pt x="309" y="219"/>
                  </a:cubicBezTo>
                  <a:cubicBezTo>
                    <a:pt x="309" y="219"/>
                    <a:pt x="309" y="219"/>
                    <a:pt x="309" y="218"/>
                  </a:cubicBezTo>
                  <a:moveTo>
                    <a:pt x="309" y="219"/>
                  </a:moveTo>
                  <a:cubicBezTo>
                    <a:pt x="309" y="220"/>
                    <a:pt x="309" y="220"/>
                    <a:pt x="309" y="220"/>
                  </a:cubicBezTo>
                  <a:cubicBezTo>
                    <a:pt x="309" y="220"/>
                    <a:pt x="309" y="220"/>
                    <a:pt x="309" y="219"/>
                  </a:cubicBezTo>
                  <a:moveTo>
                    <a:pt x="302" y="201"/>
                  </a:moveTo>
                  <a:cubicBezTo>
                    <a:pt x="302" y="201"/>
                    <a:pt x="302" y="201"/>
                    <a:pt x="302" y="201"/>
                  </a:cubicBezTo>
                  <a:cubicBezTo>
                    <a:pt x="302" y="201"/>
                    <a:pt x="302" y="201"/>
                    <a:pt x="302" y="201"/>
                  </a:cubicBezTo>
                  <a:cubicBezTo>
                    <a:pt x="302" y="201"/>
                    <a:pt x="302" y="201"/>
                    <a:pt x="302" y="201"/>
                  </a:cubicBezTo>
                  <a:moveTo>
                    <a:pt x="320" y="249"/>
                  </a:moveTo>
                  <a:cubicBezTo>
                    <a:pt x="320" y="249"/>
                    <a:pt x="320" y="249"/>
                    <a:pt x="320" y="249"/>
                  </a:cubicBezTo>
                  <a:cubicBezTo>
                    <a:pt x="320" y="249"/>
                    <a:pt x="320" y="249"/>
                    <a:pt x="320" y="249"/>
                  </a:cubicBezTo>
                  <a:moveTo>
                    <a:pt x="319" y="249"/>
                  </a:moveTo>
                  <a:cubicBezTo>
                    <a:pt x="319" y="248"/>
                    <a:pt x="319" y="248"/>
                    <a:pt x="318" y="248"/>
                  </a:cubicBezTo>
                  <a:cubicBezTo>
                    <a:pt x="319" y="248"/>
                    <a:pt x="319" y="248"/>
                    <a:pt x="319" y="249"/>
                  </a:cubicBezTo>
                  <a:moveTo>
                    <a:pt x="318" y="248"/>
                  </a:moveTo>
                  <a:cubicBezTo>
                    <a:pt x="317" y="248"/>
                    <a:pt x="317" y="247"/>
                    <a:pt x="317" y="247"/>
                  </a:cubicBezTo>
                  <a:cubicBezTo>
                    <a:pt x="317" y="247"/>
                    <a:pt x="317" y="248"/>
                    <a:pt x="318" y="248"/>
                  </a:cubicBezTo>
                  <a:moveTo>
                    <a:pt x="340" y="247"/>
                  </a:moveTo>
                  <a:cubicBezTo>
                    <a:pt x="340" y="247"/>
                    <a:pt x="340" y="247"/>
                    <a:pt x="340" y="247"/>
                  </a:cubicBezTo>
                  <a:cubicBezTo>
                    <a:pt x="340" y="247"/>
                    <a:pt x="340" y="247"/>
                    <a:pt x="340" y="247"/>
                  </a:cubicBezTo>
                  <a:close/>
                  <a:moveTo>
                    <a:pt x="383" y="254"/>
                  </a:moveTo>
                  <a:cubicBezTo>
                    <a:pt x="383" y="254"/>
                    <a:pt x="383" y="254"/>
                    <a:pt x="383" y="254"/>
                  </a:cubicBezTo>
                  <a:cubicBezTo>
                    <a:pt x="383" y="254"/>
                    <a:pt x="383" y="254"/>
                    <a:pt x="383" y="254"/>
                  </a:cubicBezTo>
                  <a:moveTo>
                    <a:pt x="383" y="255"/>
                  </a:moveTo>
                  <a:cubicBezTo>
                    <a:pt x="383" y="255"/>
                    <a:pt x="383" y="255"/>
                    <a:pt x="383" y="256"/>
                  </a:cubicBezTo>
                  <a:cubicBezTo>
                    <a:pt x="383" y="255"/>
                    <a:pt x="383" y="255"/>
                    <a:pt x="383" y="255"/>
                  </a:cubicBezTo>
                  <a:moveTo>
                    <a:pt x="383" y="256"/>
                  </a:moveTo>
                  <a:cubicBezTo>
                    <a:pt x="384" y="256"/>
                    <a:pt x="384" y="257"/>
                    <a:pt x="384" y="257"/>
                  </a:cubicBezTo>
                  <a:cubicBezTo>
                    <a:pt x="384" y="257"/>
                    <a:pt x="384" y="256"/>
                    <a:pt x="383" y="256"/>
                  </a:cubicBezTo>
                  <a:cubicBezTo>
                    <a:pt x="383" y="256"/>
                    <a:pt x="383" y="256"/>
                    <a:pt x="383" y="256"/>
                  </a:cubicBezTo>
                  <a:moveTo>
                    <a:pt x="383" y="254"/>
                  </a:moveTo>
                  <a:cubicBezTo>
                    <a:pt x="383" y="254"/>
                    <a:pt x="383" y="254"/>
                    <a:pt x="383" y="254"/>
                  </a:cubicBezTo>
                  <a:cubicBezTo>
                    <a:pt x="383" y="254"/>
                    <a:pt x="383" y="254"/>
                    <a:pt x="383" y="254"/>
                  </a:cubicBezTo>
                  <a:moveTo>
                    <a:pt x="403" y="207"/>
                  </a:moveTo>
                  <a:cubicBezTo>
                    <a:pt x="403" y="207"/>
                    <a:pt x="403" y="207"/>
                    <a:pt x="403" y="207"/>
                  </a:cubicBezTo>
                  <a:cubicBezTo>
                    <a:pt x="403" y="207"/>
                    <a:pt x="403" y="206"/>
                    <a:pt x="403" y="206"/>
                  </a:cubicBezTo>
                  <a:cubicBezTo>
                    <a:pt x="403" y="206"/>
                    <a:pt x="403" y="207"/>
                    <a:pt x="403" y="207"/>
                  </a:cubicBezTo>
                  <a:moveTo>
                    <a:pt x="409" y="197"/>
                  </a:moveTo>
                  <a:cubicBezTo>
                    <a:pt x="409" y="198"/>
                    <a:pt x="409" y="198"/>
                    <a:pt x="409" y="198"/>
                  </a:cubicBezTo>
                  <a:cubicBezTo>
                    <a:pt x="409" y="198"/>
                    <a:pt x="409" y="198"/>
                    <a:pt x="409" y="197"/>
                  </a:cubicBezTo>
                  <a:moveTo>
                    <a:pt x="409" y="198"/>
                  </a:moveTo>
                  <a:cubicBezTo>
                    <a:pt x="409" y="198"/>
                    <a:pt x="408" y="199"/>
                    <a:pt x="408" y="199"/>
                  </a:cubicBezTo>
                  <a:cubicBezTo>
                    <a:pt x="408" y="199"/>
                    <a:pt x="409" y="198"/>
                    <a:pt x="409" y="198"/>
                  </a:cubicBezTo>
                  <a:moveTo>
                    <a:pt x="408" y="199"/>
                  </a:moveTo>
                  <a:cubicBezTo>
                    <a:pt x="408" y="200"/>
                    <a:pt x="408" y="200"/>
                    <a:pt x="408" y="200"/>
                  </a:cubicBezTo>
                  <a:cubicBezTo>
                    <a:pt x="408" y="200"/>
                    <a:pt x="408" y="200"/>
                    <a:pt x="408" y="199"/>
                  </a:cubicBezTo>
                  <a:moveTo>
                    <a:pt x="407" y="201"/>
                  </a:moveTo>
                  <a:cubicBezTo>
                    <a:pt x="407" y="201"/>
                    <a:pt x="407" y="201"/>
                    <a:pt x="407" y="202"/>
                  </a:cubicBezTo>
                  <a:cubicBezTo>
                    <a:pt x="407" y="201"/>
                    <a:pt x="407" y="201"/>
                    <a:pt x="407" y="201"/>
                  </a:cubicBezTo>
                  <a:moveTo>
                    <a:pt x="406" y="202"/>
                  </a:moveTo>
                  <a:cubicBezTo>
                    <a:pt x="406" y="203"/>
                    <a:pt x="406" y="203"/>
                    <a:pt x="406" y="203"/>
                  </a:cubicBezTo>
                  <a:cubicBezTo>
                    <a:pt x="406" y="203"/>
                    <a:pt x="406" y="203"/>
                    <a:pt x="406" y="202"/>
                  </a:cubicBezTo>
                  <a:moveTo>
                    <a:pt x="405" y="204"/>
                  </a:moveTo>
                  <a:cubicBezTo>
                    <a:pt x="405" y="204"/>
                    <a:pt x="405" y="204"/>
                    <a:pt x="405" y="204"/>
                  </a:cubicBezTo>
                  <a:cubicBezTo>
                    <a:pt x="405" y="204"/>
                    <a:pt x="405" y="204"/>
                    <a:pt x="405" y="204"/>
                  </a:cubicBezTo>
                  <a:moveTo>
                    <a:pt x="404" y="205"/>
                  </a:moveTo>
                  <a:cubicBezTo>
                    <a:pt x="404" y="205"/>
                    <a:pt x="404" y="206"/>
                    <a:pt x="404" y="206"/>
                  </a:cubicBezTo>
                  <a:cubicBezTo>
                    <a:pt x="404" y="206"/>
                    <a:pt x="404" y="205"/>
                    <a:pt x="404" y="205"/>
                  </a:cubicBezTo>
                  <a:moveTo>
                    <a:pt x="345" y="82"/>
                  </a:moveTo>
                  <a:cubicBezTo>
                    <a:pt x="345" y="82"/>
                    <a:pt x="345" y="82"/>
                    <a:pt x="345" y="82"/>
                  </a:cubicBezTo>
                  <a:cubicBezTo>
                    <a:pt x="345" y="82"/>
                    <a:pt x="345" y="82"/>
                    <a:pt x="345" y="82"/>
                  </a:cubicBezTo>
                  <a:moveTo>
                    <a:pt x="345" y="82"/>
                  </a:moveTo>
                  <a:cubicBezTo>
                    <a:pt x="345" y="82"/>
                    <a:pt x="345" y="82"/>
                    <a:pt x="345" y="82"/>
                  </a:cubicBezTo>
                  <a:cubicBezTo>
                    <a:pt x="345" y="82"/>
                    <a:pt x="345" y="82"/>
                    <a:pt x="345" y="82"/>
                  </a:cubicBezTo>
                  <a:moveTo>
                    <a:pt x="343" y="150"/>
                  </a:moveTo>
                  <a:cubicBezTo>
                    <a:pt x="343" y="150"/>
                    <a:pt x="343" y="151"/>
                    <a:pt x="343" y="151"/>
                  </a:cubicBezTo>
                  <a:cubicBezTo>
                    <a:pt x="343" y="151"/>
                    <a:pt x="343" y="150"/>
                    <a:pt x="343" y="150"/>
                  </a:cubicBezTo>
                  <a:moveTo>
                    <a:pt x="303" y="152"/>
                  </a:moveTo>
                  <a:cubicBezTo>
                    <a:pt x="304" y="152"/>
                    <a:pt x="304" y="152"/>
                    <a:pt x="304" y="152"/>
                  </a:cubicBezTo>
                  <a:cubicBezTo>
                    <a:pt x="304" y="152"/>
                    <a:pt x="304" y="152"/>
                    <a:pt x="303" y="152"/>
                  </a:cubicBezTo>
                  <a:moveTo>
                    <a:pt x="301" y="147"/>
                  </a:moveTo>
                  <a:cubicBezTo>
                    <a:pt x="300" y="147"/>
                    <a:pt x="300" y="147"/>
                    <a:pt x="300" y="147"/>
                  </a:cubicBezTo>
                  <a:cubicBezTo>
                    <a:pt x="300" y="147"/>
                    <a:pt x="300" y="147"/>
                    <a:pt x="301" y="147"/>
                  </a:cubicBezTo>
                  <a:moveTo>
                    <a:pt x="300" y="147"/>
                  </a:moveTo>
                  <a:cubicBezTo>
                    <a:pt x="300" y="147"/>
                    <a:pt x="300" y="147"/>
                    <a:pt x="300" y="147"/>
                  </a:cubicBezTo>
                  <a:cubicBezTo>
                    <a:pt x="300" y="147"/>
                    <a:pt x="300" y="147"/>
                    <a:pt x="300" y="147"/>
                  </a:cubicBezTo>
                  <a:moveTo>
                    <a:pt x="265" y="126"/>
                  </a:moveTo>
                  <a:cubicBezTo>
                    <a:pt x="265" y="126"/>
                    <a:pt x="264" y="126"/>
                    <a:pt x="264" y="126"/>
                  </a:cubicBezTo>
                  <a:cubicBezTo>
                    <a:pt x="264" y="126"/>
                    <a:pt x="265" y="126"/>
                    <a:pt x="265" y="126"/>
                  </a:cubicBezTo>
                  <a:moveTo>
                    <a:pt x="265" y="128"/>
                  </a:moveTo>
                  <a:cubicBezTo>
                    <a:pt x="265" y="128"/>
                    <a:pt x="265" y="127"/>
                    <a:pt x="265" y="127"/>
                  </a:cubicBezTo>
                  <a:cubicBezTo>
                    <a:pt x="265" y="127"/>
                    <a:pt x="265" y="128"/>
                    <a:pt x="265" y="128"/>
                  </a:cubicBezTo>
                  <a:moveTo>
                    <a:pt x="265" y="127"/>
                  </a:moveTo>
                  <a:cubicBezTo>
                    <a:pt x="265" y="127"/>
                    <a:pt x="265" y="127"/>
                    <a:pt x="265" y="127"/>
                  </a:cubicBezTo>
                  <a:cubicBezTo>
                    <a:pt x="265" y="127"/>
                    <a:pt x="265" y="127"/>
                    <a:pt x="265" y="127"/>
                  </a:cubicBezTo>
                  <a:moveTo>
                    <a:pt x="209" y="180"/>
                  </a:moveTo>
                  <a:cubicBezTo>
                    <a:pt x="209" y="180"/>
                    <a:pt x="209" y="180"/>
                    <a:pt x="209" y="180"/>
                  </a:cubicBezTo>
                  <a:cubicBezTo>
                    <a:pt x="209" y="180"/>
                    <a:pt x="209" y="180"/>
                    <a:pt x="209" y="180"/>
                  </a:cubicBezTo>
                  <a:moveTo>
                    <a:pt x="209" y="180"/>
                  </a:moveTo>
                  <a:cubicBezTo>
                    <a:pt x="209" y="180"/>
                    <a:pt x="210" y="180"/>
                    <a:pt x="210" y="180"/>
                  </a:cubicBezTo>
                  <a:cubicBezTo>
                    <a:pt x="210" y="180"/>
                    <a:pt x="209" y="180"/>
                    <a:pt x="209" y="180"/>
                  </a:cubicBezTo>
                  <a:moveTo>
                    <a:pt x="217" y="188"/>
                  </a:moveTo>
                  <a:cubicBezTo>
                    <a:pt x="217" y="188"/>
                    <a:pt x="216" y="188"/>
                    <a:pt x="216" y="188"/>
                  </a:cubicBezTo>
                  <a:cubicBezTo>
                    <a:pt x="216" y="188"/>
                    <a:pt x="217" y="188"/>
                    <a:pt x="217" y="188"/>
                  </a:cubicBezTo>
                  <a:moveTo>
                    <a:pt x="216" y="190"/>
                  </a:moveTo>
                  <a:cubicBezTo>
                    <a:pt x="216" y="190"/>
                    <a:pt x="216" y="190"/>
                    <a:pt x="216" y="190"/>
                  </a:cubicBezTo>
                  <a:close/>
                  <a:moveTo>
                    <a:pt x="215" y="188"/>
                  </a:moveTo>
                  <a:cubicBezTo>
                    <a:pt x="215" y="188"/>
                    <a:pt x="215" y="188"/>
                    <a:pt x="215" y="188"/>
                  </a:cubicBezTo>
                  <a:cubicBezTo>
                    <a:pt x="215" y="188"/>
                    <a:pt x="215" y="188"/>
                    <a:pt x="215" y="188"/>
                  </a:cubicBezTo>
                  <a:moveTo>
                    <a:pt x="187" y="172"/>
                  </a:moveTo>
                  <a:cubicBezTo>
                    <a:pt x="187" y="173"/>
                    <a:pt x="187" y="173"/>
                    <a:pt x="187" y="174"/>
                  </a:cubicBezTo>
                  <a:cubicBezTo>
                    <a:pt x="187" y="173"/>
                    <a:pt x="187" y="173"/>
                    <a:pt x="187" y="172"/>
                  </a:cubicBezTo>
                  <a:moveTo>
                    <a:pt x="187" y="174"/>
                  </a:moveTo>
                  <a:cubicBezTo>
                    <a:pt x="187" y="174"/>
                    <a:pt x="187" y="175"/>
                    <a:pt x="187" y="175"/>
                  </a:cubicBezTo>
                  <a:cubicBezTo>
                    <a:pt x="187" y="175"/>
                    <a:pt x="187" y="174"/>
                    <a:pt x="187" y="174"/>
                  </a:cubicBezTo>
                  <a:moveTo>
                    <a:pt x="185" y="180"/>
                  </a:moveTo>
                  <a:cubicBezTo>
                    <a:pt x="185" y="180"/>
                    <a:pt x="185" y="180"/>
                    <a:pt x="185" y="180"/>
                  </a:cubicBezTo>
                  <a:cubicBezTo>
                    <a:pt x="185" y="180"/>
                    <a:pt x="185" y="180"/>
                    <a:pt x="185" y="180"/>
                  </a:cubicBezTo>
                  <a:moveTo>
                    <a:pt x="169" y="144"/>
                  </a:moveTo>
                  <a:cubicBezTo>
                    <a:pt x="169" y="144"/>
                    <a:pt x="169" y="144"/>
                    <a:pt x="169" y="144"/>
                  </a:cubicBezTo>
                  <a:close/>
                  <a:moveTo>
                    <a:pt x="176" y="154"/>
                  </a:moveTo>
                  <a:cubicBezTo>
                    <a:pt x="176" y="154"/>
                    <a:pt x="176" y="154"/>
                    <a:pt x="176" y="154"/>
                  </a:cubicBezTo>
                  <a:cubicBezTo>
                    <a:pt x="176" y="154"/>
                    <a:pt x="176" y="154"/>
                    <a:pt x="176" y="154"/>
                  </a:cubicBezTo>
                  <a:moveTo>
                    <a:pt x="171" y="143"/>
                  </a:moveTo>
                  <a:cubicBezTo>
                    <a:pt x="171" y="143"/>
                    <a:pt x="171" y="143"/>
                    <a:pt x="171" y="143"/>
                  </a:cubicBezTo>
                  <a:cubicBezTo>
                    <a:pt x="171" y="143"/>
                    <a:pt x="171" y="143"/>
                    <a:pt x="171" y="143"/>
                  </a:cubicBezTo>
                  <a:moveTo>
                    <a:pt x="172" y="142"/>
                  </a:moveTo>
                  <a:cubicBezTo>
                    <a:pt x="172" y="142"/>
                    <a:pt x="172" y="142"/>
                    <a:pt x="173" y="141"/>
                  </a:cubicBezTo>
                  <a:cubicBezTo>
                    <a:pt x="172" y="142"/>
                    <a:pt x="172" y="142"/>
                    <a:pt x="172" y="142"/>
                  </a:cubicBezTo>
                  <a:moveTo>
                    <a:pt x="173" y="141"/>
                  </a:moveTo>
                  <a:cubicBezTo>
                    <a:pt x="173" y="141"/>
                    <a:pt x="173" y="141"/>
                    <a:pt x="173" y="140"/>
                  </a:cubicBezTo>
                  <a:cubicBezTo>
                    <a:pt x="173" y="141"/>
                    <a:pt x="173" y="141"/>
                    <a:pt x="173" y="141"/>
                  </a:cubicBezTo>
                  <a:moveTo>
                    <a:pt x="182" y="208"/>
                  </a:moveTo>
                  <a:cubicBezTo>
                    <a:pt x="180" y="207"/>
                    <a:pt x="179" y="205"/>
                    <a:pt x="180" y="203"/>
                  </a:cubicBezTo>
                  <a:cubicBezTo>
                    <a:pt x="180" y="203"/>
                    <a:pt x="180" y="203"/>
                    <a:pt x="180" y="203"/>
                  </a:cubicBezTo>
                  <a:cubicBezTo>
                    <a:pt x="180" y="205"/>
                    <a:pt x="180" y="207"/>
                    <a:pt x="182" y="208"/>
                  </a:cubicBezTo>
                  <a:moveTo>
                    <a:pt x="171" y="125"/>
                  </a:moveTo>
                  <a:cubicBezTo>
                    <a:pt x="171" y="126"/>
                    <a:pt x="171" y="126"/>
                    <a:pt x="171" y="126"/>
                  </a:cubicBezTo>
                  <a:cubicBezTo>
                    <a:pt x="171" y="126"/>
                    <a:pt x="171" y="126"/>
                    <a:pt x="171" y="125"/>
                  </a:cubicBezTo>
                  <a:moveTo>
                    <a:pt x="171" y="129"/>
                  </a:moveTo>
                  <a:cubicBezTo>
                    <a:pt x="170" y="131"/>
                    <a:pt x="170" y="133"/>
                    <a:pt x="170" y="134"/>
                  </a:cubicBezTo>
                  <a:cubicBezTo>
                    <a:pt x="170" y="134"/>
                    <a:pt x="170" y="134"/>
                    <a:pt x="170" y="133"/>
                  </a:cubicBezTo>
                  <a:cubicBezTo>
                    <a:pt x="170" y="132"/>
                    <a:pt x="170" y="130"/>
                    <a:pt x="171" y="129"/>
                  </a:cubicBezTo>
                  <a:moveTo>
                    <a:pt x="171" y="126"/>
                  </a:moveTo>
                  <a:cubicBezTo>
                    <a:pt x="171" y="127"/>
                    <a:pt x="171" y="127"/>
                    <a:pt x="171" y="127"/>
                  </a:cubicBezTo>
                  <a:cubicBezTo>
                    <a:pt x="171" y="127"/>
                    <a:pt x="171" y="127"/>
                    <a:pt x="171" y="126"/>
                  </a:cubicBezTo>
                  <a:moveTo>
                    <a:pt x="171" y="127"/>
                  </a:moveTo>
                  <a:cubicBezTo>
                    <a:pt x="171" y="128"/>
                    <a:pt x="171" y="128"/>
                    <a:pt x="171" y="128"/>
                  </a:cubicBezTo>
                  <a:cubicBezTo>
                    <a:pt x="171" y="128"/>
                    <a:pt x="171" y="128"/>
                    <a:pt x="171" y="127"/>
                  </a:cubicBezTo>
                  <a:moveTo>
                    <a:pt x="166" y="153"/>
                  </a:moveTo>
                  <a:cubicBezTo>
                    <a:pt x="166" y="153"/>
                    <a:pt x="166" y="153"/>
                    <a:pt x="166" y="153"/>
                  </a:cubicBezTo>
                  <a:close/>
                  <a:moveTo>
                    <a:pt x="219" y="189"/>
                  </a:moveTo>
                  <a:cubicBezTo>
                    <a:pt x="219" y="188"/>
                    <a:pt x="218" y="188"/>
                    <a:pt x="217" y="188"/>
                  </a:cubicBezTo>
                  <a:cubicBezTo>
                    <a:pt x="218" y="188"/>
                    <a:pt x="220" y="189"/>
                    <a:pt x="221" y="189"/>
                  </a:cubicBezTo>
                  <a:cubicBezTo>
                    <a:pt x="220" y="189"/>
                    <a:pt x="220" y="189"/>
                    <a:pt x="219" y="189"/>
                  </a:cubicBezTo>
                  <a:moveTo>
                    <a:pt x="313" y="245"/>
                  </a:moveTo>
                  <a:cubicBezTo>
                    <a:pt x="312" y="245"/>
                    <a:pt x="312" y="245"/>
                    <a:pt x="312" y="245"/>
                  </a:cubicBezTo>
                  <a:cubicBezTo>
                    <a:pt x="312" y="245"/>
                    <a:pt x="312" y="245"/>
                    <a:pt x="313" y="245"/>
                  </a:cubicBezTo>
                  <a:moveTo>
                    <a:pt x="314" y="245"/>
                  </a:moveTo>
                  <a:cubicBezTo>
                    <a:pt x="314" y="245"/>
                    <a:pt x="313" y="245"/>
                    <a:pt x="313" y="245"/>
                  </a:cubicBezTo>
                  <a:cubicBezTo>
                    <a:pt x="313" y="245"/>
                    <a:pt x="314" y="245"/>
                    <a:pt x="314" y="245"/>
                  </a:cubicBezTo>
                  <a:moveTo>
                    <a:pt x="315" y="246"/>
                  </a:moveTo>
                  <a:cubicBezTo>
                    <a:pt x="316" y="246"/>
                    <a:pt x="316" y="247"/>
                    <a:pt x="316" y="247"/>
                  </a:cubicBezTo>
                  <a:cubicBezTo>
                    <a:pt x="316" y="247"/>
                    <a:pt x="316" y="246"/>
                    <a:pt x="315" y="246"/>
                  </a:cubicBezTo>
                  <a:moveTo>
                    <a:pt x="314" y="246"/>
                  </a:moveTo>
                  <a:cubicBezTo>
                    <a:pt x="314" y="246"/>
                    <a:pt x="315" y="246"/>
                    <a:pt x="315" y="246"/>
                  </a:cubicBezTo>
                  <a:cubicBezTo>
                    <a:pt x="315" y="246"/>
                    <a:pt x="314" y="246"/>
                    <a:pt x="314" y="246"/>
                  </a:cubicBezTo>
                  <a:moveTo>
                    <a:pt x="327" y="268"/>
                  </a:moveTo>
                  <a:cubicBezTo>
                    <a:pt x="327" y="268"/>
                    <a:pt x="327" y="268"/>
                    <a:pt x="327" y="268"/>
                  </a:cubicBezTo>
                  <a:cubicBezTo>
                    <a:pt x="327" y="268"/>
                    <a:pt x="327" y="268"/>
                    <a:pt x="327" y="268"/>
                  </a:cubicBezTo>
                  <a:cubicBezTo>
                    <a:pt x="327" y="268"/>
                    <a:pt x="327" y="268"/>
                    <a:pt x="327" y="268"/>
                  </a:cubicBezTo>
                  <a:moveTo>
                    <a:pt x="330" y="267"/>
                  </a:moveTo>
                  <a:cubicBezTo>
                    <a:pt x="330" y="267"/>
                    <a:pt x="330" y="267"/>
                    <a:pt x="331" y="267"/>
                  </a:cubicBezTo>
                  <a:cubicBezTo>
                    <a:pt x="331" y="267"/>
                    <a:pt x="331" y="267"/>
                    <a:pt x="331" y="267"/>
                  </a:cubicBezTo>
                  <a:cubicBezTo>
                    <a:pt x="331" y="267"/>
                    <a:pt x="332" y="267"/>
                    <a:pt x="332" y="267"/>
                  </a:cubicBezTo>
                  <a:cubicBezTo>
                    <a:pt x="331" y="267"/>
                    <a:pt x="330" y="267"/>
                    <a:pt x="330" y="267"/>
                  </a:cubicBezTo>
                  <a:moveTo>
                    <a:pt x="332" y="267"/>
                  </a:moveTo>
                  <a:cubicBezTo>
                    <a:pt x="332" y="267"/>
                    <a:pt x="332" y="267"/>
                    <a:pt x="332" y="267"/>
                  </a:cubicBezTo>
                  <a:cubicBezTo>
                    <a:pt x="333" y="267"/>
                    <a:pt x="333" y="267"/>
                    <a:pt x="333" y="267"/>
                  </a:cubicBezTo>
                  <a:cubicBezTo>
                    <a:pt x="333" y="267"/>
                    <a:pt x="333" y="267"/>
                    <a:pt x="332" y="267"/>
                  </a:cubicBezTo>
                  <a:moveTo>
                    <a:pt x="384" y="258"/>
                  </a:moveTo>
                  <a:cubicBezTo>
                    <a:pt x="384" y="258"/>
                    <a:pt x="384" y="258"/>
                    <a:pt x="384" y="258"/>
                  </a:cubicBezTo>
                  <a:cubicBezTo>
                    <a:pt x="384" y="258"/>
                    <a:pt x="384" y="258"/>
                    <a:pt x="384" y="258"/>
                  </a:cubicBezTo>
                  <a:moveTo>
                    <a:pt x="384" y="259"/>
                  </a:moveTo>
                  <a:cubicBezTo>
                    <a:pt x="384" y="259"/>
                    <a:pt x="384" y="259"/>
                    <a:pt x="384" y="259"/>
                  </a:cubicBezTo>
                  <a:cubicBezTo>
                    <a:pt x="384" y="259"/>
                    <a:pt x="384" y="259"/>
                    <a:pt x="384" y="25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52"/>
            <p:cNvSpPr>
              <a:spLocks/>
            </p:cNvSpPr>
            <p:nvPr userDrawn="1"/>
          </p:nvSpPr>
          <p:spPr bwMode="auto">
            <a:xfrm>
              <a:off x="19416713" y="3192463"/>
              <a:ext cx="36513" cy="58738"/>
            </a:xfrm>
            <a:custGeom>
              <a:avLst/>
              <a:gdLst>
                <a:gd name="T0" fmla="*/ 9 w 13"/>
                <a:gd name="T1" fmla="*/ 20 h 21"/>
                <a:gd name="T2" fmla="*/ 11 w 13"/>
                <a:gd name="T3" fmla="*/ 0 h 21"/>
                <a:gd name="T4" fmla="*/ 4 w 13"/>
                <a:gd name="T5" fmla="*/ 6 h 21"/>
                <a:gd name="T6" fmla="*/ 9 w 13"/>
                <a:gd name="T7" fmla="*/ 20 h 21"/>
              </a:gdLst>
              <a:ahLst/>
              <a:cxnLst>
                <a:cxn ang="0">
                  <a:pos x="T0" y="T1"/>
                </a:cxn>
                <a:cxn ang="0">
                  <a:pos x="T2" y="T3"/>
                </a:cxn>
                <a:cxn ang="0">
                  <a:pos x="T4" y="T5"/>
                </a:cxn>
                <a:cxn ang="0">
                  <a:pos x="T6" y="T7"/>
                </a:cxn>
              </a:cxnLst>
              <a:rect l="0" t="0" r="r" b="b"/>
              <a:pathLst>
                <a:path w="13" h="21">
                  <a:moveTo>
                    <a:pt x="9" y="20"/>
                  </a:moveTo>
                  <a:cubicBezTo>
                    <a:pt x="13" y="20"/>
                    <a:pt x="13" y="0"/>
                    <a:pt x="11" y="0"/>
                  </a:cubicBezTo>
                  <a:cubicBezTo>
                    <a:pt x="9" y="0"/>
                    <a:pt x="9" y="3"/>
                    <a:pt x="4" y="6"/>
                  </a:cubicBezTo>
                  <a:cubicBezTo>
                    <a:pt x="0" y="9"/>
                    <a:pt x="4" y="21"/>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3"/>
            <p:cNvSpPr>
              <a:spLocks/>
            </p:cNvSpPr>
            <p:nvPr userDrawn="1"/>
          </p:nvSpPr>
          <p:spPr bwMode="auto">
            <a:xfrm>
              <a:off x="19234150" y="3295650"/>
              <a:ext cx="33338" cy="33338"/>
            </a:xfrm>
            <a:custGeom>
              <a:avLst/>
              <a:gdLst>
                <a:gd name="T0" fmla="*/ 2 w 12"/>
                <a:gd name="T1" fmla="*/ 9 h 12"/>
                <a:gd name="T2" fmla="*/ 12 w 12"/>
                <a:gd name="T3" fmla="*/ 6 h 12"/>
                <a:gd name="T4" fmla="*/ 2 w 12"/>
                <a:gd name="T5" fmla="*/ 9 h 12"/>
              </a:gdLst>
              <a:ahLst/>
              <a:cxnLst>
                <a:cxn ang="0">
                  <a:pos x="T0" y="T1"/>
                </a:cxn>
                <a:cxn ang="0">
                  <a:pos x="T2" y="T3"/>
                </a:cxn>
                <a:cxn ang="0">
                  <a:pos x="T4" y="T5"/>
                </a:cxn>
              </a:cxnLst>
              <a:rect l="0" t="0" r="r" b="b"/>
              <a:pathLst>
                <a:path w="12" h="12">
                  <a:moveTo>
                    <a:pt x="2" y="9"/>
                  </a:moveTo>
                  <a:cubicBezTo>
                    <a:pt x="7" y="12"/>
                    <a:pt x="12" y="11"/>
                    <a:pt x="12" y="6"/>
                  </a:cubicBezTo>
                  <a:cubicBezTo>
                    <a:pt x="11" y="0"/>
                    <a:pt x="0" y="7"/>
                    <a:pt x="2"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54"/>
            <p:cNvSpPr>
              <a:spLocks/>
            </p:cNvSpPr>
            <p:nvPr userDrawn="1"/>
          </p:nvSpPr>
          <p:spPr bwMode="auto">
            <a:xfrm>
              <a:off x="19535775" y="3359150"/>
              <a:ext cx="88900" cy="55563"/>
            </a:xfrm>
            <a:custGeom>
              <a:avLst/>
              <a:gdLst>
                <a:gd name="T0" fmla="*/ 23 w 32"/>
                <a:gd name="T1" fmla="*/ 2 h 20"/>
                <a:gd name="T2" fmla="*/ 10 w 32"/>
                <a:gd name="T3" fmla="*/ 2 h 20"/>
                <a:gd name="T4" fmla="*/ 1 w 32"/>
                <a:gd name="T5" fmla="*/ 7 h 20"/>
                <a:gd name="T6" fmla="*/ 12 w 32"/>
                <a:gd name="T7" fmla="*/ 13 h 20"/>
                <a:gd name="T8" fmla="*/ 24 w 32"/>
                <a:gd name="T9" fmla="*/ 20 h 20"/>
                <a:gd name="T10" fmla="*/ 27 w 32"/>
                <a:gd name="T11" fmla="*/ 13 h 20"/>
                <a:gd name="T12" fmla="*/ 32 w 32"/>
                <a:gd name="T13" fmla="*/ 3 h 20"/>
                <a:gd name="T14" fmla="*/ 23 w 32"/>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20">
                  <a:moveTo>
                    <a:pt x="23" y="2"/>
                  </a:moveTo>
                  <a:cubicBezTo>
                    <a:pt x="17" y="4"/>
                    <a:pt x="14" y="4"/>
                    <a:pt x="10" y="2"/>
                  </a:cubicBezTo>
                  <a:cubicBezTo>
                    <a:pt x="6" y="0"/>
                    <a:pt x="0" y="4"/>
                    <a:pt x="1" y="7"/>
                  </a:cubicBezTo>
                  <a:cubicBezTo>
                    <a:pt x="2" y="8"/>
                    <a:pt x="4" y="11"/>
                    <a:pt x="12" y="13"/>
                  </a:cubicBezTo>
                  <a:cubicBezTo>
                    <a:pt x="20" y="15"/>
                    <a:pt x="21" y="20"/>
                    <a:pt x="24" y="20"/>
                  </a:cubicBezTo>
                  <a:cubicBezTo>
                    <a:pt x="28" y="20"/>
                    <a:pt x="28" y="17"/>
                    <a:pt x="27" y="13"/>
                  </a:cubicBezTo>
                  <a:cubicBezTo>
                    <a:pt x="26" y="9"/>
                    <a:pt x="31" y="4"/>
                    <a:pt x="32" y="3"/>
                  </a:cubicBezTo>
                  <a:cubicBezTo>
                    <a:pt x="32" y="2"/>
                    <a:pt x="30" y="1"/>
                    <a:pt x="23"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55"/>
            <p:cNvSpPr>
              <a:spLocks/>
            </p:cNvSpPr>
            <p:nvPr userDrawn="1"/>
          </p:nvSpPr>
          <p:spPr bwMode="auto">
            <a:xfrm>
              <a:off x="19405600" y="3257550"/>
              <a:ext cx="55563" cy="90488"/>
            </a:xfrm>
            <a:custGeom>
              <a:avLst/>
              <a:gdLst>
                <a:gd name="T0" fmla="*/ 9 w 20"/>
                <a:gd name="T1" fmla="*/ 3 h 33"/>
                <a:gd name="T2" fmla="*/ 1 w 20"/>
                <a:gd name="T3" fmla="*/ 5 h 33"/>
                <a:gd name="T4" fmla="*/ 5 w 20"/>
                <a:gd name="T5" fmla="*/ 19 h 33"/>
                <a:gd name="T6" fmla="*/ 10 w 20"/>
                <a:gd name="T7" fmla="*/ 29 h 33"/>
                <a:gd name="T8" fmla="*/ 17 w 20"/>
                <a:gd name="T9" fmla="*/ 25 h 33"/>
                <a:gd name="T10" fmla="*/ 19 w 20"/>
                <a:gd name="T11" fmla="*/ 7 h 33"/>
                <a:gd name="T12" fmla="*/ 9 w 20"/>
                <a:gd name="T13" fmla="*/ 3 h 33"/>
              </a:gdLst>
              <a:ahLst/>
              <a:cxnLst>
                <a:cxn ang="0">
                  <a:pos x="T0" y="T1"/>
                </a:cxn>
                <a:cxn ang="0">
                  <a:pos x="T2" y="T3"/>
                </a:cxn>
                <a:cxn ang="0">
                  <a:pos x="T4" y="T5"/>
                </a:cxn>
                <a:cxn ang="0">
                  <a:pos x="T6" y="T7"/>
                </a:cxn>
                <a:cxn ang="0">
                  <a:pos x="T8" y="T9"/>
                </a:cxn>
                <a:cxn ang="0">
                  <a:pos x="T10" y="T11"/>
                </a:cxn>
                <a:cxn ang="0">
                  <a:pos x="T12" y="T13"/>
                </a:cxn>
              </a:cxnLst>
              <a:rect l="0" t="0" r="r" b="b"/>
              <a:pathLst>
                <a:path w="20" h="33">
                  <a:moveTo>
                    <a:pt x="9" y="3"/>
                  </a:moveTo>
                  <a:cubicBezTo>
                    <a:pt x="6" y="6"/>
                    <a:pt x="3" y="3"/>
                    <a:pt x="1" y="5"/>
                  </a:cubicBezTo>
                  <a:cubicBezTo>
                    <a:pt x="0" y="8"/>
                    <a:pt x="7" y="13"/>
                    <a:pt x="5" y="19"/>
                  </a:cubicBezTo>
                  <a:cubicBezTo>
                    <a:pt x="4" y="25"/>
                    <a:pt x="6" y="33"/>
                    <a:pt x="10" y="29"/>
                  </a:cubicBezTo>
                  <a:cubicBezTo>
                    <a:pt x="13" y="26"/>
                    <a:pt x="15" y="27"/>
                    <a:pt x="17" y="25"/>
                  </a:cubicBezTo>
                  <a:cubicBezTo>
                    <a:pt x="19" y="22"/>
                    <a:pt x="17" y="12"/>
                    <a:pt x="19" y="7"/>
                  </a:cubicBezTo>
                  <a:cubicBezTo>
                    <a:pt x="20" y="3"/>
                    <a:pt x="13" y="0"/>
                    <a:pt x="9"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56"/>
            <p:cNvSpPr>
              <a:spLocks/>
            </p:cNvSpPr>
            <p:nvPr userDrawn="1"/>
          </p:nvSpPr>
          <p:spPr bwMode="auto">
            <a:xfrm>
              <a:off x="19843750" y="3446463"/>
              <a:ext cx="88900" cy="26988"/>
            </a:xfrm>
            <a:custGeom>
              <a:avLst/>
              <a:gdLst>
                <a:gd name="T0" fmla="*/ 26 w 32"/>
                <a:gd name="T1" fmla="*/ 5 h 10"/>
                <a:gd name="T2" fmla="*/ 9 w 32"/>
                <a:gd name="T3" fmla="*/ 3 h 10"/>
                <a:gd name="T4" fmla="*/ 2 w 32"/>
                <a:gd name="T5" fmla="*/ 6 h 10"/>
                <a:gd name="T6" fmla="*/ 18 w 32"/>
                <a:gd name="T7" fmla="*/ 10 h 10"/>
                <a:gd name="T8" fmla="*/ 32 w 32"/>
                <a:gd name="T9" fmla="*/ 5 h 10"/>
                <a:gd name="T10" fmla="*/ 26 w 32"/>
                <a:gd name="T11" fmla="*/ 5 h 10"/>
              </a:gdLst>
              <a:ahLst/>
              <a:cxnLst>
                <a:cxn ang="0">
                  <a:pos x="T0" y="T1"/>
                </a:cxn>
                <a:cxn ang="0">
                  <a:pos x="T2" y="T3"/>
                </a:cxn>
                <a:cxn ang="0">
                  <a:pos x="T4" y="T5"/>
                </a:cxn>
                <a:cxn ang="0">
                  <a:pos x="T6" y="T7"/>
                </a:cxn>
                <a:cxn ang="0">
                  <a:pos x="T8" y="T9"/>
                </a:cxn>
                <a:cxn ang="0">
                  <a:pos x="T10" y="T11"/>
                </a:cxn>
              </a:cxnLst>
              <a:rect l="0" t="0" r="r" b="b"/>
              <a:pathLst>
                <a:path w="32" h="10">
                  <a:moveTo>
                    <a:pt x="26" y="5"/>
                  </a:moveTo>
                  <a:cubicBezTo>
                    <a:pt x="23" y="3"/>
                    <a:pt x="12" y="6"/>
                    <a:pt x="9" y="3"/>
                  </a:cubicBezTo>
                  <a:cubicBezTo>
                    <a:pt x="6" y="0"/>
                    <a:pt x="0" y="5"/>
                    <a:pt x="2" y="6"/>
                  </a:cubicBezTo>
                  <a:cubicBezTo>
                    <a:pt x="6" y="6"/>
                    <a:pt x="12" y="10"/>
                    <a:pt x="18" y="10"/>
                  </a:cubicBezTo>
                  <a:cubicBezTo>
                    <a:pt x="24" y="10"/>
                    <a:pt x="32" y="7"/>
                    <a:pt x="32" y="5"/>
                  </a:cubicBezTo>
                  <a:cubicBezTo>
                    <a:pt x="32" y="4"/>
                    <a:pt x="28" y="6"/>
                    <a:pt x="26"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57"/>
            <p:cNvSpPr>
              <a:spLocks/>
            </p:cNvSpPr>
            <p:nvPr userDrawn="1"/>
          </p:nvSpPr>
          <p:spPr bwMode="auto">
            <a:xfrm>
              <a:off x="18853150" y="2709863"/>
              <a:ext cx="152400" cy="161925"/>
            </a:xfrm>
            <a:custGeom>
              <a:avLst/>
              <a:gdLst>
                <a:gd name="T0" fmla="*/ 31 w 55"/>
                <a:gd name="T1" fmla="*/ 50 h 58"/>
                <a:gd name="T2" fmla="*/ 44 w 55"/>
                <a:gd name="T3" fmla="*/ 48 h 58"/>
                <a:gd name="T4" fmla="*/ 44 w 55"/>
                <a:gd name="T5" fmla="*/ 23 h 58"/>
                <a:gd name="T6" fmla="*/ 44 w 55"/>
                <a:gd name="T7" fmla="*/ 21 h 58"/>
                <a:gd name="T8" fmla="*/ 52 w 55"/>
                <a:gd name="T9" fmla="*/ 16 h 58"/>
                <a:gd name="T10" fmla="*/ 46 w 55"/>
                <a:gd name="T11" fmla="*/ 4 h 58"/>
                <a:gd name="T12" fmla="*/ 33 w 55"/>
                <a:gd name="T13" fmla="*/ 6 h 58"/>
                <a:gd name="T14" fmla="*/ 31 w 55"/>
                <a:gd name="T15" fmla="*/ 6 h 58"/>
                <a:gd name="T16" fmla="*/ 20 w 55"/>
                <a:gd name="T17" fmla="*/ 8 h 58"/>
                <a:gd name="T18" fmla="*/ 26 w 55"/>
                <a:gd name="T19" fmla="*/ 13 h 58"/>
                <a:gd name="T20" fmla="*/ 17 w 55"/>
                <a:gd name="T21" fmla="*/ 18 h 58"/>
                <a:gd name="T22" fmla="*/ 5 w 55"/>
                <a:gd name="T23" fmla="*/ 18 h 58"/>
                <a:gd name="T24" fmla="*/ 7 w 55"/>
                <a:gd name="T25" fmla="*/ 26 h 58"/>
                <a:gd name="T26" fmla="*/ 12 w 55"/>
                <a:gd name="T27" fmla="*/ 34 h 58"/>
                <a:gd name="T28" fmla="*/ 9 w 55"/>
                <a:gd name="T29" fmla="*/ 43 h 58"/>
                <a:gd name="T30" fmla="*/ 2 w 55"/>
                <a:gd name="T31" fmla="*/ 50 h 58"/>
                <a:gd name="T32" fmla="*/ 12 w 55"/>
                <a:gd name="T33" fmla="*/ 58 h 58"/>
                <a:gd name="T34" fmla="*/ 31 w 55"/>
                <a:gd name="T35" fmla="*/ 5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58">
                  <a:moveTo>
                    <a:pt x="31" y="50"/>
                  </a:moveTo>
                  <a:cubicBezTo>
                    <a:pt x="36" y="45"/>
                    <a:pt x="39" y="50"/>
                    <a:pt x="44" y="48"/>
                  </a:cubicBezTo>
                  <a:cubicBezTo>
                    <a:pt x="49" y="45"/>
                    <a:pt x="46" y="27"/>
                    <a:pt x="44" y="23"/>
                  </a:cubicBezTo>
                  <a:cubicBezTo>
                    <a:pt x="43" y="22"/>
                    <a:pt x="44" y="22"/>
                    <a:pt x="44" y="21"/>
                  </a:cubicBezTo>
                  <a:cubicBezTo>
                    <a:pt x="44" y="19"/>
                    <a:pt x="49" y="19"/>
                    <a:pt x="52" y="16"/>
                  </a:cubicBezTo>
                  <a:cubicBezTo>
                    <a:pt x="55" y="13"/>
                    <a:pt x="50" y="8"/>
                    <a:pt x="46" y="4"/>
                  </a:cubicBezTo>
                  <a:cubicBezTo>
                    <a:pt x="42" y="0"/>
                    <a:pt x="37" y="6"/>
                    <a:pt x="33" y="6"/>
                  </a:cubicBezTo>
                  <a:cubicBezTo>
                    <a:pt x="32" y="6"/>
                    <a:pt x="32" y="6"/>
                    <a:pt x="31" y="6"/>
                  </a:cubicBezTo>
                  <a:cubicBezTo>
                    <a:pt x="27" y="4"/>
                    <a:pt x="21" y="4"/>
                    <a:pt x="20" y="8"/>
                  </a:cubicBezTo>
                  <a:cubicBezTo>
                    <a:pt x="20" y="12"/>
                    <a:pt x="25" y="11"/>
                    <a:pt x="26" y="13"/>
                  </a:cubicBezTo>
                  <a:cubicBezTo>
                    <a:pt x="26" y="16"/>
                    <a:pt x="20" y="15"/>
                    <a:pt x="17" y="18"/>
                  </a:cubicBezTo>
                  <a:cubicBezTo>
                    <a:pt x="13" y="20"/>
                    <a:pt x="9" y="16"/>
                    <a:pt x="5" y="18"/>
                  </a:cubicBezTo>
                  <a:cubicBezTo>
                    <a:pt x="2" y="20"/>
                    <a:pt x="10" y="22"/>
                    <a:pt x="7" y="26"/>
                  </a:cubicBezTo>
                  <a:cubicBezTo>
                    <a:pt x="4" y="30"/>
                    <a:pt x="7" y="30"/>
                    <a:pt x="12" y="34"/>
                  </a:cubicBezTo>
                  <a:cubicBezTo>
                    <a:pt x="16" y="37"/>
                    <a:pt x="9" y="38"/>
                    <a:pt x="9" y="43"/>
                  </a:cubicBezTo>
                  <a:cubicBezTo>
                    <a:pt x="9" y="47"/>
                    <a:pt x="3" y="47"/>
                    <a:pt x="2" y="50"/>
                  </a:cubicBezTo>
                  <a:cubicBezTo>
                    <a:pt x="0" y="52"/>
                    <a:pt x="7" y="58"/>
                    <a:pt x="12" y="58"/>
                  </a:cubicBezTo>
                  <a:cubicBezTo>
                    <a:pt x="16" y="58"/>
                    <a:pt x="25" y="56"/>
                    <a:pt x="31" y="5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58"/>
            <p:cNvSpPr>
              <a:spLocks/>
            </p:cNvSpPr>
            <p:nvPr userDrawn="1"/>
          </p:nvSpPr>
          <p:spPr bwMode="auto">
            <a:xfrm>
              <a:off x="19119850" y="2479675"/>
              <a:ext cx="22225" cy="39688"/>
            </a:xfrm>
            <a:custGeom>
              <a:avLst/>
              <a:gdLst>
                <a:gd name="T0" fmla="*/ 2 w 8"/>
                <a:gd name="T1" fmla="*/ 13 h 14"/>
                <a:gd name="T2" fmla="*/ 4 w 8"/>
                <a:gd name="T3" fmla="*/ 1 h 14"/>
                <a:gd name="T4" fmla="*/ 2 w 8"/>
                <a:gd name="T5" fmla="*/ 13 h 14"/>
              </a:gdLst>
              <a:ahLst/>
              <a:cxnLst>
                <a:cxn ang="0">
                  <a:pos x="T0" y="T1"/>
                </a:cxn>
                <a:cxn ang="0">
                  <a:pos x="T2" y="T3"/>
                </a:cxn>
                <a:cxn ang="0">
                  <a:pos x="T4" y="T5"/>
                </a:cxn>
              </a:cxnLst>
              <a:rect l="0" t="0" r="r" b="b"/>
              <a:pathLst>
                <a:path w="8" h="14">
                  <a:moveTo>
                    <a:pt x="2" y="13"/>
                  </a:moveTo>
                  <a:cubicBezTo>
                    <a:pt x="5" y="10"/>
                    <a:pt x="8" y="0"/>
                    <a:pt x="4" y="1"/>
                  </a:cubicBezTo>
                  <a:cubicBezTo>
                    <a:pt x="0" y="2"/>
                    <a:pt x="1" y="14"/>
                    <a:pt x="2"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59"/>
            <p:cNvSpPr>
              <a:spLocks/>
            </p:cNvSpPr>
            <p:nvPr userDrawn="1"/>
          </p:nvSpPr>
          <p:spPr bwMode="auto">
            <a:xfrm>
              <a:off x="18961100" y="2557463"/>
              <a:ext cx="261938" cy="377825"/>
            </a:xfrm>
            <a:custGeom>
              <a:avLst/>
              <a:gdLst>
                <a:gd name="T0" fmla="*/ 3 w 94"/>
                <a:gd name="T1" fmla="*/ 24 h 136"/>
                <a:gd name="T2" fmla="*/ 11 w 94"/>
                <a:gd name="T3" fmla="*/ 30 h 136"/>
                <a:gd name="T4" fmla="*/ 7 w 94"/>
                <a:gd name="T5" fmla="*/ 38 h 136"/>
                <a:gd name="T6" fmla="*/ 12 w 94"/>
                <a:gd name="T7" fmla="*/ 44 h 136"/>
                <a:gd name="T8" fmla="*/ 3 w 94"/>
                <a:gd name="T9" fmla="*/ 50 h 136"/>
                <a:gd name="T10" fmla="*/ 11 w 94"/>
                <a:gd name="T11" fmla="*/ 48 h 136"/>
                <a:gd name="T12" fmla="*/ 15 w 94"/>
                <a:gd name="T13" fmla="*/ 54 h 136"/>
                <a:gd name="T14" fmla="*/ 22 w 94"/>
                <a:gd name="T15" fmla="*/ 46 h 136"/>
                <a:gd name="T16" fmla="*/ 22 w 94"/>
                <a:gd name="T17" fmla="*/ 53 h 136"/>
                <a:gd name="T18" fmla="*/ 19 w 94"/>
                <a:gd name="T19" fmla="*/ 64 h 136"/>
                <a:gd name="T20" fmla="*/ 34 w 94"/>
                <a:gd name="T21" fmla="*/ 63 h 136"/>
                <a:gd name="T22" fmla="*/ 37 w 94"/>
                <a:gd name="T23" fmla="*/ 66 h 136"/>
                <a:gd name="T24" fmla="*/ 38 w 94"/>
                <a:gd name="T25" fmla="*/ 72 h 136"/>
                <a:gd name="T26" fmla="*/ 41 w 94"/>
                <a:gd name="T27" fmla="*/ 76 h 136"/>
                <a:gd name="T28" fmla="*/ 40 w 94"/>
                <a:gd name="T29" fmla="*/ 86 h 136"/>
                <a:gd name="T30" fmla="*/ 29 w 94"/>
                <a:gd name="T31" fmla="*/ 86 h 136"/>
                <a:gd name="T32" fmla="*/ 26 w 94"/>
                <a:gd name="T33" fmla="*/ 88 h 136"/>
                <a:gd name="T34" fmla="*/ 23 w 94"/>
                <a:gd name="T35" fmla="*/ 95 h 136"/>
                <a:gd name="T36" fmla="*/ 29 w 94"/>
                <a:gd name="T37" fmla="*/ 99 h 136"/>
                <a:gd name="T38" fmla="*/ 19 w 94"/>
                <a:gd name="T39" fmla="*/ 106 h 136"/>
                <a:gd name="T40" fmla="*/ 23 w 94"/>
                <a:gd name="T41" fmla="*/ 111 h 136"/>
                <a:gd name="T42" fmla="*/ 29 w 94"/>
                <a:gd name="T43" fmla="*/ 112 h 136"/>
                <a:gd name="T44" fmla="*/ 41 w 94"/>
                <a:gd name="T45" fmla="*/ 114 h 136"/>
                <a:gd name="T46" fmla="*/ 42 w 94"/>
                <a:gd name="T47" fmla="*/ 116 h 136"/>
                <a:gd name="T48" fmla="*/ 30 w 94"/>
                <a:gd name="T49" fmla="*/ 118 h 136"/>
                <a:gd name="T50" fmla="*/ 16 w 94"/>
                <a:gd name="T51" fmla="*/ 135 h 136"/>
                <a:gd name="T52" fmla="*/ 24 w 94"/>
                <a:gd name="T53" fmla="*/ 130 h 136"/>
                <a:gd name="T54" fmla="*/ 32 w 94"/>
                <a:gd name="T55" fmla="*/ 132 h 136"/>
                <a:gd name="T56" fmla="*/ 37 w 94"/>
                <a:gd name="T57" fmla="*/ 127 h 136"/>
                <a:gd name="T58" fmla="*/ 44 w 94"/>
                <a:gd name="T59" fmla="*/ 126 h 136"/>
                <a:gd name="T60" fmla="*/ 53 w 94"/>
                <a:gd name="T61" fmla="*/ 123 h 136"/>
                <a:gd name="T62" fmla="*/ 61 w 94"/>
                <a:gd name="T63" fmla="*/ 126 h 136"/>
                <a:gd name="T64" fmla="*/ 73 w 94"/>
                <a:gd name="T65" fmla="*/ 123 h 136"/>
                <a:gd name="T66" fmla="*/ 88 w 94"/>
                <a:gd name="T67" fmla="*/ 117 h 136"/>
                <a:gd name="T68" fmla="*/ 84 w 94"/>
                <a:gd name="T69" fmla="*/ 115 h 136"/>
                <a:gd name="T70" fmla="*/ 84 w 94"/>
                <a:gd name="T71" fmla="*/ 109 h 136"/>
                <a:gd name="T72" fmla="*/ 93 w 94"/>
                <a:gd name="T73" fmla="*/ 98 h 136"/>
                <a:gd name="T74" fmla="*/ 82 w 94"/>
                <a:gd name="T75" fmla="*/ 93 h 136"/>
                <a:gd name="T76" fmla="*/ 77 w 94"/>
                <a:gd name="T77" fmla="*/ 92 h 136"/>
                <a:gd name="T78" fmla="*/ 77 w 94"/>
                <a:gd name="T79" fmla="*/ 86 h 136"/>
                <a:gd name="T80" fmla="*/ 73 w 94"/>
                <a:gd name="T81" fmla="*/ 81 h 136"/>
                <a:gd name="T82" fmla="*/ 65 w 94"/>
                <a:gd name="T83" fmla="*/ 68 h 136"/>
                <a:gd name="T84" fmla="*/ 58 w 94"/>
                <a:gd name="T85" fmla="*/ 55 h 136"/>
                <a:gd name="T86" fmla="*/ 51 w 94"/>
                <a:gd name="T87" fmla="*/ 49 h 136"/>
                <a:gd name="T88" fmla="*/ 41 w 94"/>
                <a:gd name="T89" fmla="*/ 48 h 136"/>
                <a:gd name="T90" fmla="*/ 45 w 94"/>
                <a:gd name="T91" fmla="*/ 41 h 136"/>
                <a:gd name="T92" fmla="*/ 53 w 94"/>
                <a:gd name="T93" fmla="*/ 22 h 136"/>
                <a:gd name="T94" fmla="*/ 34 w 94"/>
                <a:gd name="T95" fmla="*/ 21 h 136"/>
                <a:gd name="T96" fmla="*/ 30 w 94"/>
                <a:gd name="T97" fmla="*/ 18 h 136"/>
                <a:gd name="T98" fmla="*/ 38 w 94"/>
                <a:gd name="T99" fmla="*/ 9 h 136"/>
                <a:gd name="T100" fmla="*/ 40 w 94"/>
                <a:gd name="T101" fmla="*/ 3 h 136"/>
                <a:gd name="T102" fmla="*/ 35 w 94"/>
                <a:gd name="T103" fmla="*/ 7 h 136"/>
                <a:gd name="T104" fmla="*/ 23 w 94"/>
                <a:gd name="T105" fmla="*/ 7 h 136"/>
                <a:gd name="T106" fmla="*/ 17 w 94"/>
                <a:gd name="T107" fmla="*/ 16 h 136"/>
                <a:gd name="T108" fmla="*/ 12 w 94"/>
                <a:gd name="T109" fmla="*/ 23 h 136"/>
                <a:gd name="T110" fmla="*/ 9 w 94"/>
                <a:gd name="T111" fmla="*/ 26 h 136"/>
                <a:gd name="T112" fmla="*/ 3 w 94"/>
                <a:gd name="T113" fmla="*/ 2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136">
                  <a:moveTo>
                    <a:pt x="3" y="24"/>
                  </a:moveTo>
                  <a:cubicBezTo>
                    <a:pt x="0" y="26"/>
                    <a:pt x="6" y="30"/>
                    <a:pt x="11" y="30"/>
                  </a:cubicBezTo>
                  <a:cubicBezTo>
                    <a:pt x="15" y="31"/>
                    <a:pt x="7" y="34"/>
                    <a:pt x="7" y="38"/>
                  </a:cubicBezTo>
                  <a:cubicBezTo>
                    <a:pt x="6" y="42"/>
                    <a:pt x="12" y="41"/>
                    <a:pt x="12" y="44"/>
                  </a:cubicBezTo>
                  <a:cubicBezTo>
                    <a:pt x="13" y="47"/>
                    <a:pt x="3" y="47"/>
                    <a:pt x="3" y="50"/>
                  </a:cubicBezTo>
                  <a:cubicBezTo>
                    <a:pt x="3" y="53"/>
                    <a:pt x="9" y="49"/>
                    <a:pt x="11" y="48"/>
                  </a:cubicBezTo>
                  <a:cubicBezTo>
                    <a:pt x="13" y="46"/>
                    <a:pt x="10" y="55"/>
                    <a:pt x="15" y="54"/>
                  </a:cubicBezTo>
                  <a:cubicBezTo>
                    <a:pt x="21" y="53"/>
                    <a:pt x="20" y="45"/>
                    <a:pt x="22" y="46"/>
                  </a:cubicBezTo>
                  <a:cubicBezTo>
                    <a:pt x="24" y="46"/>
                    <a:pt x="21" y="50"/>
                    <a:pt x="22" y="53"/>
                  </a:cubicBezTo>
                  <a:cubicBezTo>
                    <a:pt x="24" y="57"/>
                    <a:pt x="18" y="62"/>
                    <a:pt x="19" y="64"/>
                  </a:cubicBezTo>
                  <a:cubicBezTo>
                    <a:pt x="19" y="66"/>
                    <a:pt x="30" y="66"/>
                    <a:pt x="34" y="63"/>
                  </a:cubicBezTo>
                  <a:cubicBezTo>
                    <a:pt x="38" y="59"/>
                    <a:pt x="39" y="63"/>
                    <a:pt x="37" y="66"/>
                  </a:cubicBezTo>
                  <a:cubicBezTo>
                    <a:pt x="34" y="69"/>
                    <a:pt x="35" y="71"/>
                    <a:pt x="38" y="72"/>
                  </a:cubicBezTo>
                  <a:cubicBezTo>
                    <a:pt x="42" y="73"/>
                    <a:pt x="43" y="74"/>
                    <a:pt x="41" y="76"/>
                  </a:cubicBezTo>
                  <a:cubicBezTo>
                    <a:pt x="40" y="79"/>
                    <a:pt x="41" y="84"/>
                    <a:pt x="40" y="86"/>
                  </a:cubicBezTo>
                  <a:cubicBezTo>
                    <a:pt x="40" y="88"/>
                    <a:pt x="30" y="88"/>
                    <a:pt x="29" y="86"/>
                  </a:cubicBezTo>
                  <a:cubicBezTo>
                    <a:pt x="29" y="85"/>
                    <a:pt x="25" y="86"/>
                    <a:pt x="26" y="88"/>
                  </a:cubicBezTo>
                  <a:cubicBezTo>
                    <a:pt x="27" y="90"/>
                    <a:pt x="23" y="93"/>
                    <a:pt x="23" y="95"/>
                  </a:cubicBezTo>
                  <a:cubicBezTo>
                    <a:pt x="23" y="97"/>
                    <a:pt x="29" y="96"/>
                    <a:pt x="29" y="99"/>
                  </a:cubicBezTo>
                  <a:cubicBezTo>
                    <a:pt x="29" y="101"/>
                    <a:pt x="25" y="104"/>
                    <a:pt x="19" y="106"/>
                  </a:cubicBezTo>
                  <a:cubicBezTo>
                    <a:pt x="13" y="108"/>
                    <a:pt x="20" y="113"/>
                    <a:pt x="23" y="111"/>
                  </a:cubicBezTo>
                  <a:cubicBezTo>
                    <a:pt x="26" y="108"/>
                    <a:pt x="25" y="112"/>
                    <a:pt x="29" y="112"/>
                  </a:cubicBezTo>
                  <a:cubicBezTo>
                    <a:pt x="34" y="112"/>
                    <a:pt x="36" y="115"/>
                    <a:pt x="41" y="114"/>
                  </a:cubicBezTo>
                  <a:cubicBezTo>
                    <a:pt x="45" y="112"/>
                    <a:pt x="45" y="114"/>
                    <a:pt x="42" y="116"/>
                  </a:cubicBezTo>
                  <a:cubicBezTo>
                    <a:pt x="38" y="119"/>
                    <a:pt x="33" y="116"/>
                    <a:pt x="30" y="118"/>
                  </a:cubicBezTo>
                  <a:cubicBezTo>
                    <a:pt x="27" y="120"/>
                    <a:pt x="14" y="132"/>
                    <a:pt x="16" y="135"/>
                  </a:cubicBezTo>
                  <a:cubicBezTo>
                    <a:pt x="18" y="136"/>
                    <a:pt x="20" y="132"/>
                    <a:pt x="24" y="130"/>
                  </a:cubicBezTo>
                  <a:cubicBezTo>
                    <a:pt x="29" y="128"/>
                    <a:pt x="29" y="131"/>
                    <a:pt x="32" y="132"/>
                  </a:cubicBezTo>
                  <a:cubicBezTo>
                    <a:pt x="35" y="132"/>
                    <a:pt x="35" y="126"/>
                    <a:pt x="37" y="127"/>
                  </a:cubicBezTo>
                  <a:cubicBezTo>
                    <a:pt x="39" y="127"/>
                    <a:pt x="41" y="125"/>
                    <a:pt x="44" y="126"/>
                  </a:cubicBezTo>
                  <a:cubicBezTo>
                    <a:pt x="48" y="126"/>
                    <a:pt x="51" y="125"/>
                    <a:pt x="53" y="123"/>
                  </a:cubicBezTo>
                  <a:cubicBezTo>
                    <a:pt x="55" y="122"/>
                    <a:pt x="60" y="127"/>
                    <a:pt x="61" y="126"/>
                  </a:cubicBezTo>
                  <a:cubicBezTo>
                    <a:pt x="63" y="124"/>
                    <a:pt x="70" y="123"/>
                    <a:pt x="73" y="123"/>
                  </a:cubicBezTo>
                  <a:cubicBezTo>
                    <a:pt x="77" y="123"/>
                    <a:pt x="86" y="119"/>
                    <a:pt x="88" y="117"/>
                  </a:cubicBezTo>
                  <a:cubicBezTo>
                    <a:pt x="91" y="115"/>
                    <a:pt x="87" y="114"/>
                    <a:pt x="84" y="115"/>
                  </a:cubicBezTo>
                  <a:cubicBezTo>
                    <a:pt x="80" y="115"/>
                    <a:pt x="81" y="112"/>
                    <a:pt x="84" y="109"/>
                  </a:cubicBezTo>
                  <a:cubicBezTo>
                    <a:pt x="88" y="105"/>
                    <a:pt x="93" y="103"/>
                    <a:pt x="93" y="98"/>
                  </a:cubicBezTo>
                  <a:cubicBezTo>
                    <a:pt x="94" y="94"/>
                    <a:pt x="83" y="90"/>
                    <a:pt x="82" y="93"/>
                  </a:cubicBezTo>
                  <a:cubicBezTo>
                    <a:pt x="81" y="95"/>
                    <a:pt x="79" y="95"/>
                    <a:pt x="77" y="92"/>
                  </a:cubicBezTo>
                  <a:cubicBezTo>
                    <a:pt x="75" y="89"/>
                    <a:pt x="78" y="87"/>
                    <a:pt x="77" y="86"/>
                  </a:cubicBezTo>
                  <a:cubicBezTo>
                    <a:pt x="75" y="86"/>
                    <a:pt x="73" y="82"/>
                    <a:pt x="73" y="81"/>
                  </a:cubicBezTo>
                  <a:cubicBezTo>
                    <a:pt x="74" y="79"/>
                    <a:pt x="71" y="69"/>
                    <a:pt x="65" y="68"/>
                  </a:cubicBezTo>
                  <a:cubicBezTo>
                    <a:pt x="60" y="66"/>
                    <a:pt x="59" y="59"/>
                    <a:pt x="58" y="55"/>
                  </a:cubicBezTo>
                  <a:cubicBezTo>
                    <a:pt x="57" y="51"/>
                    <a:pt x="54" y="53"/>
                    <a:pt x="51" y="49"/>
                  </a:cubicBezTo>
                  <a:cubicBezTo>
                    <a:pt x="48" y="46"/>
                    <a:pt x="44" y="48"/>
                    <a:pt x="41" y="48"/>
                  </a:cubicBezTo>
                  <a:cubicBezTo>
                    <a:pt x="39" y="48"/>
                    <a:pt x="41" y="43"/>
                    <a:pt x="45" y="41"/>
                  </a:cubicBezTo>
                  <a:cubicBezTo>
                    <a:pt x="49" y="38"/>
                    <a:pt x="53" y="25"/>
                    <a:pt x="53" y="22"/>
                  </a:cubicBezTo>
                  <a:cubicBezTo>
                    <a:pt x="53" y="19"/>
                    <a:pt x="37" y="20"/>
                    <a:pt x="34" y="21"/>
                  </a:cubicBezTo>
                  <a:cubicBezTo>
                    <a:pt x="30" y="23"/>
                    <a:pt x="27" y="19"/>
                    <a:pt x="30" y="18"/>
                  </a:cubicBezTo>
                  <a:cubicBezTo>
                    <a:pt x="33" y="17"/>
                    <a:pt x="38" y="11"/>
                    <a:pt x="38" y="9"/>
                  </a:cubicBezTo>
                  <a:cubicBezTo>
                    <a:pt x="38" y="7"/>
                    <a:pt x="42" y="5"/>
                    <a:pt x="40" y="3"/>
                  </a:cubicBezTo>
                  <a:cubicBezTo>
                    <a:pt x="37" y="0"/>
                    <a:pt x="37" y="5"/>
                    <a:pt x="35" y="7"/>
                  </a:cubicBezTo>
                  <a:cubicBezTo>
                    <a:pt x="33" y="8"/>
                    <a:pt x="28" y="8"/>
                    <a:pt x="23" y="7"/>
                  </a:cubicBezTo>
                  <a:cubicBezTo>
                    <a:pt x="18" y="6"/>
                    <a:pt x="17" y="13"/>
                    <a:pt x="17" y="16"/>
                  </a:cubicBezTo>
                  <a:cubicBezTo>
                    <a:pt x="17" y="19"/>
                    <a:pt x="11" y="21"/>
                    <a:pt x="12" y="23"/>
                  </a:cubicBezTo>
                  <a:cubicBezTo>
                    <a:pt x="13" y="26"/>
                    <a:pt x="11" y="28"/>
                    <a:pt x="9" y="26"/>
                  </a:cubicBezTo>
                  <a:cubicBezTo>
                    <a:pt x="8" y="25"/>
                    <a:pt x="6" y="21"/>
                    <a:pt x="3" y="2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0"/>
            <p:cNvSpPr>
              <a:spLocks/>
            </p:cNvSpPr>
            <p:nvPr userDrawn="1"/>
          </p:nvSpPr>
          <p:spPr bwMode="auto">
            <a:xfrm>
              <a:off x="18948400" y="2579688"/>
              <a:ext cx="34925" cy="30163"/>
            </a:xfrm>
            <a:custGeom>
              <a:avLst/>
              <a:gdLst>
                <a:gd name="T0" fmla="*/ 3 w 13"/>
                <a:gd name="T1" fmla="*/ 11 h 11"/>
                <a:gd name="T2" fmla="*/ 10 w 13"/>
                <a:gd name="T3" fmla="*/ 2 h 11"/>
                <a:gd name="T4" fmla="*/ 3 w 13"/>
                <a:gd name="T5" fmla="*/ 11 h 11"/>
              </a:gdLst>
              <a:ahLst/>
              <a:cxnLst>
                <a:cxn ang="0">
                  <a:pos x="T0" y="T1"/>
                </a:cxn>
                <a:cxn ang="0">
                  <a:pos x="T2" y="T3"/>
                </a:cxn>
                <a:cxn ang="0">
                  <a:pos x="T4" y="T5"/>
                </a:cxn>
              </a:cxnLst>
              <a:rect l="0" t="0" r="r" b="b"/>
              <a:pathLst>
                <a:path w="13" h="11">
                  <a:moveTo>
                    <a:pt x="3" y="11"/>
                  </a:moveTo>
                  <a:cubicBezTo>
                    <a:pt x="8" y="11"/>
                    <a:pt x="13" y="4"/>
                    <a:pt x="10" y="2"/>
                  </a:cubicBezTo>
                  <a:cubicBezTo>
                    <a:pt x="8" y="0"/>
                    <a:pt x="0" y="11"/>
                    <a:pt x="3"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1"/>
            <p:cNvSpPr>
              <a:spLocks/>
            </p:cNvSpPr>
            <p:nvPr userDrawn="1"/>
          </p:nvSpPr>
          <p:spPr bwMode="auto">
            <a:xfrm>
              <a:off x="19494500" y="2679700"/>
              <a:ext cx="52388" cy="66675"/>
            </a:xfrm>
            <a:custGeom>
              <a:avLst/>
              <a:gdLst>
                <a:gd name="T0" fmla="*/ 17 w 19"/>
                <a:gd name="T1" fmla="*/ 3 h 24"/>
                <a:gd name="T2" fmla="*/ 14 w 19"/>
                <a:gd name="T3" fmla="*/ 6 h 24"/>
                <a:gd name="T4" fmla="*/ 10 w 19"/>
                <a:gd name="T5" fmla="*/ 3 h 24"/>
                <a:gd name="T6" fmla="*/ 3 w 19"/>
                <a:gd name="T7" fmla="*/ 6 h 24"/>
                <a:gd name="T8" fmla="*/ 7 w 19"/>
                <a:gd name="T9" fmla="*/ 16 h 24"/>
                <a:gd name="T10" fmla="*/ 4 w 19"/>
                <a:gd name="T11" fmla="*/ 19 h 24"/>
                <a:gd name="T12" fmla="*/ 7 w 19"/>
                <a:gd name="T13" fmla="*/ 24 h 24"/>
                <a:gd name="T14" fmla="*/ 15 w 19"/>
                <a:gd name="T15" fmla="*/ 15 h 24"/>
                <a:gd name="T16" fmla="*/ 17 w 19"/>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4">
                  <a:moveTo>
                    <a:pt x="17" y="3"/>
                  </a:moveTo>
                  <a:cubicBezTo>
                    <a:pt x="16" y="2"/>
                    <a:pt x="15" y="5"/>
                    <a:pt x="14" y="6"/>
                  </a:cubicBezTo>
                  <a:cubicBezTo>
                    <a:pt x="12" y="6"/>
                    <a:pt x="11" y="0"/>
                    <a:pt x="10" y="3"/>
                  </a:cubicBezTo>
                  <a:cubicBezTo>
                    <a:pt x="10" y="7"/>
                    <a:pt x="6" y="2"/>
                    <a:pt x="3" y="6"/>
                  </a:cubicBezTo>
                  <a:cubicBezTo>
                    <a:pt x="0" y="11"/>
                    <a:pt x="5" y="15"/>
                    <a:pt x="7" y="16"/>
                  </a:cubicBezTo>
                  <a:cubicBezTo>
                    <a:pt x="10" y="17"/>
                    <a:pt x="7" y="19"/>
                    <a:pt x="4" y="19"/>
                  </a:cubicBezTo>
                  <a:cubicBezTo>
                    <a:pt x="2" y="18"/>
                    <a:pt x="3" y="23"/>
                    <a:pt x="7" y="24"/>
                  </a:cubicBezTo>
                  <a:cubicBezTo>
                    <a:pt x="11" y="24"/>
                    <a:pt x="15" y="17"/>
                    <a:pt x="15" y="15"/>
                  </a:cubicBezTo>
                  <a:cubicBezTo>
                    <a:pt x="14" y="13"/>
                    <a:pt x="19" y="4"/>
                    <a:pt x="17"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2"/>
            <p:cNvSpPr>
              <a:spLocks/>
            </p:cNvSpPr>
            <p:nvPr userDrawn="1"/>
          </p:nvSpPr>
          <p:spPr bwMode="auto">
            <a:xfrm>
              <a:off x="19694525" y="2608263"/>
              <a:ext cx="41275" cy="44450"/>
            </a:xfrm>
            <a:custGeom>
              <a:avLst/>
              <a:gdLst>
                <a:gd name="T0" fmla="*/ 2 w 15"/>
                <a:gd name="T1" fmla="*/ 14 h 16"/>
                <a:gd name="T2" fmla="*/ 9 w 15"/>
                <a:gd name="T3" fmla="*/ 0 h 16"/>
                <a:gd name="T4" fmla="*/ 2 w 15"/>
                <a:gd name="T5" fmla="*/ 14 h 16"/>
              </a:gdLst>
              <a:ahLst/>
              <a:cxnLst>
                <a:cxn ang="0">
                  <a:pos x="T0" y="T1"/>
                </a:cxn>
                <a:cxn ang="0">
                  <a:pos x="T2" y="T3"/>
                </a:cxn>
                <a:cxn ang="0">
                  <a:pos x="T4" y="T5"/>
                </a:cxn>
              </a:cxnLst>
              <a:rect l="0" t="0" r="r" b="b"/>
              <a:pathLst>
                <a:path w="15" h="16">
                  <a:moveTo>
                    <a:pt x="2" y="14"/>
                  </a:moveTo>
                  <a:cubicBezTo>
                    <a:pt x="3" y="16"/>
                    <a:pt x="15" y="0"/>
                    <a:pt x="9" y="0"/>
                  </a:cubicBezTo>
                  <a:cubicBezTo>
                    <a:pt x="3" y="0"/>
                    <a:pt x="0" y="12"/>
                    <a:pt x="2" y="1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63"/>
            <p:cNvSpPr>
              <a:spLocks/>
            </p:cNvSpPr>
            <p:nvPr userDrawn="1"/>
          </p:nvSpPr>
          <p:spPr bwMode="auto">
            <a:xfrm>
              <a:off x="19810413" y="2554288"/>
              <a:ext cx="30163" cy="11113"/>
            </a:xfrm>
            <a:custGeom>
              <a:avLst/>
              <a:gdLst>
                <a:gd name="T0" fmla="*/ 9 w 11"/>
                <a:gd name="T1" fmla="*/ 2 h 4"/>
                <a:gd name="T2" fmla="*/ 3 w 11"/>
                <a:gd name="T3" fmla="*/ 3 h 4"/>
                <a:gd name="T4" fmla="*/ 9 w 11"/>
                <a:gd name="T5" fmla="*/ 2 h 4"/>
              </a:gdLst>
              <a:ahLst/>
              <a:cxnLst>
                <a:cxn ang="0">
                  <a:pos x="T0" y="T1"/>
                </a:cxn>
                <a:cxn ang="0">
                  <a:pos x="T2" y="T3"/>
                </a:cxn>
                <a:cxn ang="0">
                  <a:pos x="T4" y="T5"/>
                </a:cxn>
              </a:cxnLst>
              <a:rect l="0" t="0" r="r" b="b"/>
              <a:pathLst>
                <a:path w="11" h="4">
                  <a:moveTo>
                    <a:pt x="9" y="2"/>
                  </a:moveTo>
                  <a:cubicBezTo>
                    <a:pt x="11" y="0"/>
                    <a:pt x="0" y="1"/>
                    <a:pt x="3" y="3"/>
                  </a:cubicBezTo>
                  <a:cubicBezTo>
                    <a:pt x="4" y="4"/>
                    <a:pt x="8"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64"/>
            <p:cNvSpPr>
              <a:spLocks/>
            </p:cNvSpPr>
            <p:nvPr userDrawn="1"/>
          </p:nvSpPr>
          <p:spPr bwMode="auto">
            <a:xfrm>
              <a:off x="19805650" y="2568575"/>
              <a:ext cx="41275" cy="30163"/>
            </a:xfrm>
            <a:custGeom>
              <a:avLst/>
              <a:gdLst>
                <a:gd name="T0" fmla="*/ 2 w 15"/>
                <a:gd name="T1" fmla="*/ 11 h 11"/>
                <a:gd name="T2" fmla="*/ 13 w 15"/>
                <a:gd name="T3" fmla="*/ 4 h 11"/>
                <a:gd name="T4" fmla="*/ 7 w 15"/>
                <a:gd name="T5" fmla="*/ 2 h 11"/>
                <a:gd name="T6" fmla="*/ 2 w 15"/>
                <a:gd name="T7" fmla="*/ 11 h 11"/>
              </a:gdLst>
              <a:ahLst/>
              <a:cxnLst>
                <a:cxn ang="0">
                  <a:pos x="T0" y="T1"/>
                </a:cxn>
                <a:cxn ang="0">
                  <a:pos x="T2" y="T3"/>
                </a:cxn>
                <a:cxn ang="0">
                  <a:pos x="T4" y="T5"/>
                </a:cxn>
                <a:cxn ang="0">
                  <a:pos x="T6" y="T7"/>
                </a:cxn>
              </a:cxnLst>
              <a:rect l="0" t="0" r="r" b="b"/>
              <a:pathLst>
                <a:path w="15" h="11">
                  <a:moveTo>
                    <a:pt x="2" y="11"/>
                  </a:moveTo>
                  <a:cubicBezTo>
                    <a:pt x="5" y="11"/>
                    <a:pt x="12" y="5"/>
                    <a:pt x="13" y="4"/>
                  </a:cubicBezTo>
                  <a:cubicBezTo>
                    <a:pt x="15" y="2"/>
                    <a:pt x="12" y="0"/>
                    <a:pt x="7" y="2"/>
                  </a:cubicBezTo>
                  <a:cubicBezTo>
                    <a:pt x="1" y="3"/>
                    <a:pt x="0" y="11"/>
                    <a:pt x="2"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65"/>
            <p:cNvSpPr>
              <a:spLocks/>
            </p:cNvSpPr>
            <p:nvPr userDrawn="1"/>
          </p:nvSpPr>
          <p:spPr bwMode="auto">
            <a:xfrm>
              <a:off x="20051713" y="2035175"/>
              <a:ext cx="3175" cy="3175"/>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1" y="1"/>
                    <a:pt x="1" y="0"/>
                    <a:pt x="1"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66"/>
            <p:cNvSpPr>
              <a:spLocks noEditPoints="1"/>
            </p:cNvSpPr>
            <p:nvPr userDrawn="1"/>
          </p:nvSpPr>
          <p:spPr bwMode="auto">
            <a:xfrm>
              <a:off x="19310350" y="1957388"/>
              <a:ext cx="781050" cy="760413"/>
            </a:xfrm>
            <a:custGeom>
              <a:avLst/>
              <a:gdLst>
                <a:gd name="T0" fmla="*/ 4 w 281"/>
                <a:gd name="T1" fmla="*/ 189 h 274"/>
                <a:gd name="T2" fmla="*/ 18 w 281"/>
                <a:gd name="T3" fmla="*/ 198 h 274"/>
                <a:gd name="T4" fmla="*/ 4 w 281"/>
                <a:gd name="T5" fmla="*/ 211 h 274"/>
                <a:gd name="T6" fmla="*/ 8 w 281"/>
                <a:gd name="T7" fmla="*/ 218 h 274"/>
                <a:gd name="T8" fmla="*/ 59 w 281"/>
                <a:gd name="T9" fmla="*/ 214 h 274"/>
                <a:gd name="T10" fmla="*/ 69 w 281"/>
                <a:gd name="T11" fmla="*/ 218 h 274"/>
                <a:gd name="T12" fmla="*/ 85 w 281"/>
                <a:gd name="T13" fmla="*/ 258 h 274"/>
                <a:gd name="T14" fmla="*/ 100 w 281"/>
                <a:gd name="T15" fmla="*/ 265 h 274"/>
                <a:gd name="T16" fmla="*/ 122 w 281"/>
                <a:gd name="T17" fmla="*/ 257 h 274"/>
                <a:gd name="T18" fmla="*/ 126 w 281"/>
                <a:gd name="T19" fmla="*/ 225 h 274"/>
                <a:gd name="T20" fmla="*/ 138 w 281"/>
                <a:gd name="T21" fmla="*/ 190 h 274"/>
                <a:gd name="T22" fmla="*/ 136 w 281"/>
                <a:gd name="T23" fmla="*/ 157 h 274"/>
                <a:gd name="T24" fmla="*/ 175 w 281"/>
                <a:gd name="T25" fmla="*/ 126 h 274"/>
                <a:gd name="T26" fmla="*/ 196 w 281"/>
                <a:gd name="T27" fmla="*/ 100 h 274"/>
                <a:gd name="T28" fmla="*/ 212 w 281"/>
                <a:gd name="T29" fmla="*/ 116 h 274"/>
                <a:gd name="T30" fmla="*/ 184 w 281"/>
                <a:gd name="T31" fmla="*/ 142 h 274"/>
                <a:gd name="T32" fmla="*/ 173 w 281"/>
                <a:gd name="T33" fmla="*/ 166 h 274"/>
                <a:gd name="T34" fmla="*/ 188 w 281"/>
                <a:gd name="T35" fmla="*/ 197 h 274"/>
                <a:gd name="T36" fmla="*/ 248 w 281"/>
                <a:gd name="T37" fmla="*/ 184 h 274"/>
                <a:gd name="T38" fmla="*/ 264 w 281"/>
                <a:gd name="T39" fmla="*/ 137 h 274"/>
                <a:gd name="T40" fmla="*/ 261 w 281"/>
                <a:gd name="T41" fmla="*/ 116 h 274"/>
                <a:gd name="T42" fmla="*/ 255 w 281"/>
                <a:gd name="T43" fmla="*/ 82 h 274"/>
                <a:gd name="T44" fmla="*/ 251 w 281"/>
                <a:gd name="T45" fmla="*/ 56 h 274"/>
                <a:gd name="T46" fmla="*/ 257 w 281"/>
                <a:gd name="T47" fmla="*/ 38 h 274"/>
                <a:gd name="T48" fmla="*/ 257 w 281"/>
                <a:gd name="T49" fmla="*/ 22 h 274"/>
                <a:gd name="T50" fmla="*/ 271 w 281"/>
                <a:gd name="T51" fmla="*/ 12 h 274"/>
                <a:gd name="T52" fmla="*/ 246 w 281"/>
                <a:gd name="T53" fmla="*/ 13 h 274"/>
                <a:gd name="T54" fmla="*/ 230 w 281"/>
                <a:gd name="T55" fmla="*/ 16 h 274"/>
                <a:gd name="T56" fmla="*/ 215 w 281"/>
                <a:gd name="T57" fmla="*/ 14 h 274"/>
                <a:gd name="T58" fmla="*/ 207 w 281"/>
                <a:gd name="T59" fmla="*/ 5 h 274"/>
                <a:gd name="T60" fmla="*/ 193 w 281"/>
                <a:gd name="T61" fmla="*/ 17 h 274"/>
                <a:gd name="T62" fmla="*/ 196 w 281"/>
                <a:gd name="T63" fmla="*/ 7 h 274"/>
                <a:gd name="T64" fmla="*/ 181 w 281"/>
                <a:gd name="T65" fmla="*/ 19 h 274"/>
                <a:gd name="T66" fmla="*/ 168 w 281"/>
                <a:gd name="T67" fmla="*/ 20 h 274"/>
                <a:gd name="T68" fmla="*/ 158 w 281"/>
                <a:gd name="T69" fmla="*/ 27 h 274"/>
                <a:gd name="T70" fmla="*/ 146 w 281"/>
                <a:gd name="T71" fmla="*/ 29 h 274"/>
                <a:gd name="T72" fmla="*/ 126 w 281"/>
                <a:gd name="T73" fmla="*/ 40 h 274"/>
                <a:gd name="T74" fmla="*/ 127 w 281"/>
                <a:gd name="T75" fmla="*/ 47 h 274"/>
                <a:gd name="T76" fmla="*/ 113 w 281"/>
                <a:gd name="T77" fmla="*/ 43 h 274"/>
                <a:gd name="T78" fmla="*/ 92 w 281"/>
                <a:gd name="T79" fmla="*/ 62 h 274"/>
                <a:gd name="T80" fmla="*/ 123 w 281"/>
                <a:gd name="T81" fmla="*/ 53 h 274"/>
                <a:gd name="T82" fmla="*/ 110 w 281"/>
                <a:gd name="T83" fmla="*/ 62 h 274"/>
                <a:gd name="T84" fmla="*/ 90 w 281"/>
                <a:gd name="T85" fmla="*/ 95 h 274"/>
                <a:gd name="T86" fmla="*/ 74 w 281"/>
                <a:gd name="T87" fmla="*/ 114 h 274"/>
                <a:gd name="T88" fmla="*/ 60 w 281"/>
                <a:gd name="T89" fmla="*/ 128 h 274"/>
                <a:gd name="T90" fmla="*/ 41 w 281"/>
                <a:gd name="T91" fmla="*/ 145 h 274"/>
                <a:gd name="T92" fmla="*/ 21 w 281"/>
                <a:gd name="T93" fmla="*/ 156 h 274"/>
                <a:gd name="T94" fmla="*/ 2 w 281"/>
                <a:gd name="T95" fmla="*/ 171 h 274"/>
                <a:gd name="T96" fmla="*/ 177 w 281"/>
                <a:gd name="T97" fmla="*/ 49 h 274"/>
                <a:gd name="T98" fmla="*/ 169 w 281"/>
                <a:gd name="T99" fmla="*/ 4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1" h="274">
                  <a:moveTo>
                    <a:pt x="6" y="176"/>
                  </a:moveTo>
                  <a:cubicBezTo>
                    <a:pt x="6" y="178"/>
                    <a:pt x="2" y="180"/>
                    <a:pt x="5" y="180"/>
                  </a:cubicBezTo>
                  <a:cubicBezTo>
                    <a:pt x="8" y="181"/>
                    <a:pt x="5" y="183"/>
                    <a:pt x="4" y="184"/>
                  </a:cubicBezTo>
                  <a:cubicBezTo>
                    <a:pt x="2" y="185"/>
                    <a:pt x="2" y="187"/>
                    <a:pt x="4" y="189"/>
                  </a:cubicBezTo>
                  <a:cubicBezTo>
                    <a:pt x="5" y="192"/>
                    <a:pt x="0" y="192"/>
                    <a:pt x="3" y="196"/>
                  </a:cubicBezTo>
                  <a:cubicBezTo>
                    <a:pt x="5" y="199"/>
                    <a:pt x="7" y="195"/>
                    <a:pt x="8" y="198"/>
                  </a:cubicBezTo>
                  <a:cubicBezTo>
                    <a:pt x="9" y="200"/>
                    <a:pt x="12" y="198"/>
                    <a:pt x="16" y="195"/>
                  </a:cubicBezTo>
                  <a:cubicBezTo>
                    <a:pt x="19" y="192"/>
                    <a:pt x="21" y="198"/>
                    <a:pt x="18" y="198"/>
                  </a:cubicBezTo>
                  <a:cubicBezTo>
                    <a:pt x="15" y="198"/>
                    <a:pt x="12" y="200"/>
                    <a:pt x="12" y="202"/>
                  </a:cubicBezTo>
                  <a:cubicBezTo>
                    <a:pt x="13" y="205"/>
                    <a:pt x="8" y="205"/>
                    <a:pt x="8" y="201"/>
                  </a:cubicBezTo>
                  <a:cubicBezTo>
                    <a:pt x="8" y="198"/>
                    <a:pt x="2" y="202"/>
                    <a:pt x="4" y="204"/>
                  </a:cubicBezTo>
                  <a:cubicBezTo>
                    <a:pt x="7" y="207"/>
                    <a:pt x="4" y="208"/>
                    <a:pt x="4" y="211"/>
                  </a:cubicBezTo>
                  <a:cubicBezTo>
                    <a:pt x="4" y="213"/>
                    <a:pt x="8" y="213"/>
                    <a:pt x="10" y="210"/>
                  </a:cubicBezTo>
                  <a:cubicBezTo>
                    <a:pt x="11" y="207"/>
                    <a:pt x="14" y="208"/>
                    <a:pt x="15" y="211"/>
                  </a:cubicBezTo>
                  <a:cubicBezTo>
                    <a:pt x="16" y="213"/>
                    <a:pt x="13" y="211"/>
                    <a:pt x="13" y="215"/>
                  </a:cubicBezTo>
                  <a:cubicBezTo>
                    <a:pt x="13" y="219"/>
                    <a:pt x="10" y="215"/>
                    <a:pt x="8" y="218"/>
                  </a:cubicBezTo>
                  <a:cubicBezTo>
                    <a:pt x="6" y="221"/>
                    <a:pt x="16" y="226"/>
                    <a:pt x="19" y="227"/>
                  </a:cubicBezTo>
                  <a:cubicBezTo>
                    <a:pt x="23" y="228"/>
                    <a:pt x="26" y="231"/>
                    <a:pt x="32" y="230"/>
                  </a:cubicBezTo>
                  <a:cubicBezTo>
                    <a:pt x="38" y="229"/>
                    <a:pt x="50" y="218"/>
                    <a:pt x="52" y="216"/>
                  </a:cubicBezTo>
                  <a:cubicBezTo>
                    <a:pt x="53" y="214"/>
                    <a:pt x="57" y="216"/>
                    <a:pt x="59" y="214"/>
                  </a:cubicBezTo>
                  <a:cubicBezTo>
                    <a:pt x="62" y="212"/>
                    <a:pt x="60" y="207"/>
                    <a:pt x="62" y="206"/>
                  </a:cubicBezTo>
                  <a:cubicBezTo>
                    <a:pt x="64" y="205"/>
                    <a:pt x="65" y="212"/>
                    <a:pt x="66" y="212"/>
                  </a:cubicBezTo>
                  <a:cubicBezTo>
                    <a:pt x="68" y="213"/>
                    <a:pt x="69" y="214"/>
                    <a:pt x="69" y="217"/>
                  </a:cubicBezTo>
                  <a:cubicBezTo>
                    <a:pt x="69" y="217"/>
                    <a:pt x="69" y="218"/>
                    <a:pt x="69" y="218"/>
                  </a:cubicBezTo>
                  <a:cubicBezTo>
                    <a:pt x="68" y="222"/>
                    <a:pt x="70" y="226"/>
                    <a:pt x="73" y="229"/>
                  </a:cubicBezTo>
                  <a:cubicBezTo>
                    <a:pt x="77" y="232"/>
                    <a:pt x="74" y="236"/>
                    <a:pt x="77" y="240"/>
                  </a:cubicBezTo>
                  <a:cubicBezTo>
                    <a:pt x="80" y="244"/>
                    <a:pt x="79" y="247"/>
                    <a:pt x="83" y="249"/>
                  </a:cubicBezTo>
                  <a:cubicBezTo>
                    <a:pt x="86" y="252"/>
                    <a:pt x="86" y="254"/>
                    <a:pt x="85" y="258"/>
                  </a:cubicBezTo>
                  <a:cubicBezTo>
                    <a:pt x="83" y="261"/>
                    <a:pt x="88" y="260"/>
                    <a:pt x="88" y="262"/>
                  </a:cubicBezTo>
                  <a:cubicBezTo>
                    <a:pt x="88" y="265"/>
                    <a:pt x="87" y="269"/>
                    <a:pt x="88" y="271"/>
                  </a:cubicBezTo>
                  <a:cubicBezTo>
                    <a:pt x="89" y="274"/>
                    <a:pt x="91" y="271"/>
                    <a:pt x="96" y="271"/>
                  </a:cubicBezTo>
                  <a:cubicBezTo>
                    <a:pt x="101" y="271"/>
                    <a:pt x="100" y="268"/>
                    <a:pt x="100" y="265"/>
                  </a:cubicBezTo>
                  <a:cubicBezTo>
                    <a:pt x="100" y="262"/>
                    <a:pt x="103" y="263"/>
                    <a:pt x="104" y="261"/>
                  </a:cubicBezTo>
                  <a:cubicBezTo>
                    <a:pt x="104" y="260"/>
                    <a:pt x="109" y="259"/>
                    <a:pt x="112" y="261"/>
                  </a:cubicBezTo>
                  <a:cubicBezTo>
                    <a:pt x="116" y="262"/>
                    <a:pt x="118" y="260"/>
                    <a:pt x="119" y="256"/>
                  </a:cubicBezTo>
                  <a:cubicBezTo>
                    <a:pt x="119" y="252"/>
                    <a:pt x="121" y="257"/>
                    <a:pt x="122" y="257"/>
                  </a:cubicBezTo>
                  <a:cubicBezTo>
                    <a:pt x="123" y="258"/>
                    <a:pt x="127" y="252"/>
                    <a:pt x="128" y="247"/>
                  </a:cubicBezTo>
                  <a:cubicBezTo>
                    <a:pt x="130" y="243"/>
                    <a:pt x="128" y="244"/>
                    <a:pt x="125" y="248"/>
                  </a:cubicBezTo>
                  <a:cubicBezTo>
                    <a:pt x="121" y="252"/>
                    <a:pt x="123" y="244"/>
                    <a:pt x="124" y="240"/>
                  </a:cubicBezTo>
                  <a:cubicBezTo>
                    <a:pt x="126" y="237"/>
                    <a:pt x="126" y="228"/>
                    <a:pt x="126" y="225"/>
                  </a:cubicBezTo>
                  <a:cubicBezTo>
                    <a:pt x="127" y="223"/>
                    <a:pt x="128" y="220"/>
                    <a:pt x="132" y="219"/>
                  </a:cubicBezTo>
                  <a:cubicBezTo>
                    <a:pt x="137" y="218"/>
                    <a:pt x="143" y="212"/>
                    <a:pt x="142" y="210"/>
                  </a:cubicBezTo>
                  <a:cubicBezTo>
                    <a:pt x="141" y="207"/>
                    <a:pt x="148" y="204"/>
                    <a:pt x="148" y="201"/>
                  </a:cubicBezTo>
                  <a:cubicBezTo>
                    <a:pt x="148" y="199"/>
                    <a:pt x="140" y="192"/>
                    <a:pt x="138" y="190"/>
                  </a:cubicBezTo>
                  <a:cubicBezTo>
                    <a:pt x="135" y="188"/>
                    <a:pt x="130" y="190"/>
                    <a:pt x="130" y="188"/>
                  </a:cubicBezTo>
                  <a:cubicBezTo>
                    <a:pt x="131" y="186"/>
                    <a:pt x="130" y="179"/>
                    <a:pt x="129" y="176"/>
                  </a:cubicBezTo>
                  <a:cubicBezTo>
                    <a:pt x="128" y="172"/>
                    <a:pt x="133" y="169"/>
                    <a:pt x="133" y="165"/>
                  </a:cubicBezTo>
                  <a:cubicBezTo>
                    <a:pt x="133" y="162"/>
                    <a:pt x="133" y="158"/>
                    <a:pt x="136" y="157"/>
                  </a:cubicBezTo>
                  <a:cubicBezTo>
                    <a:pt x="139" y="156"/>
                    <a:pt x="137" y="153"/>
                    <a:pt x="141" y="152"/>
                  </a:cubicBezTo>
                  <a:cubicBezTo>
                    <a:pt x="145" y="151"/>
                    <a:pt x="144" y="146"/>
                    <a:pt x="148" y="144"/>
                  </a:cubicBezTo>
                  <a:cubicBezTo>
                    <a:pt x="153" y="142"/>
                    <a:pt x="153" y="141"/>
                    <a:pt x="158" y="138"/>
                  </a:cubicBezTo>
                  <a:cubicBezTo>
                    <a:pt x="164" y="135"/>
                    <a:pt x="173" y="129"/>
                    <a:pt x="175" y="126"/>
                  </a:cubicBezTo>
                  <a:cubicBezTo>
                    <a:pt x="176" y="123"/>
                    <a:pt x="169" y="119"/>
                    <a:pt x="174" y="116"/>
                  </a:cubicBezTo>
                  <a:cubicBezTo>
                    <a:pt x="178" y="112"/>
                    <a:pt x="175" y="108"/>
                    <a:pt x="178" y="107"/>
                  </a:cubicBezTo>
                  <a:cubicBezTo>
                    <a:pt x="181" y="106"/>
                    <a:pt x="182" y="104"/>
                    <a:pt x="185" y="101"/>
                  </a:cubicBezTo>
                  <a:cubicBezTo>
                    <a:pt x="187" y="99"/>
                    <a:pt x="190" y="101"/>
                    <a:pt x="196" y="100"/>
                  </a:cubicBezTo>
                  <a:cubicBezTo>
                    <a:pt x="198" y="100"/>
                    <a:pt x="200" y="100"/>
                    <a:pt x="202" y="100"/>
                  </a:cubicBezTo>
                  <a:cubicBezTo>
                    <a:pt x="205" y="101"/>
                    <a:pt x="208" y="103"/>
                    <a:pt x="210" y="104"/>
                  </a:cubicBezTo>
                  <a:cubicBezTo>
                    <a:pt x="215" y="106"/>
                    <a:pt x="214" y="109"/>
                    <a:pt x="214" y="112"/>
                  </a:cubicBezTo>
                  <a:cubicBezTo>
                    <a:pt x="214" y="116"/>
                    <a:pt x="215" y="117"/>
                    <a:pt x="212" y="116"/>
                  </a:cubicBezTo>
                  <a:cubicBezTo>
                    <a:pt x="210" y="115"/>
                    <a:pt x="208" y="116"/>
                    <a:pt x="206" y="121"/>
                  </a:cubicBezTo>
                  <a:cubicBezTo>
                    <a:pt x="205" y="126"/>
                    <a:pt x="199" y="131"/>
                    <a:pt x="196" y="132"/>
                  </a:cubicBezTo>
                  <a:cubicBezTo>
                    <a:pt x="192" y="132"/>
                    <a:pt x="192" y="136"/>
                    <a:pt x="189" y="136"/>
                  </a:cubicBezTo>
                  <a:cubicBezTo>
                    <a:pt x="186" y="137"/>
                    <a:pt x="183" y="139"/>
                    <a:pt x="184" y="142"/>
                  </a:cubicBezTo>
                  <a:cubicBezTo>
                    <a:pt x="184" y="146"/>
                    <a:pt x="179" y="146"/>
                    <a:pt x="176" y="146"/>
                  </a:cubicBezTo>
                  <a:cubicBezTo>
                    <a:pt x="173" y="146"/>
                    <a:pt x="174" y="151"/>
                    <a:pt x="171" y="153"/>
                  </a:cubicBezTo>
                  <a:cubicBezTo>
                    <a:pt x="169" y="154"/>
                    <a:pt x="170" y="156"/>
                    <a:pt x="172" y="159"/>
                  </a:cubicBezTo>
                  <a:cubicBezTo>
                    <a:pt x="174" y="162"/>
                    <a:pt x="172" y="164"/>
                    <a:pt x="173" y="166"/>
                  </a:cubicBezTo>
                  <a:cubicBezTo>
                    <a:pt x="174" y="168"/>
                    <a:pt x="177" y="173"/>
                    <a:pt x="175" y="178"/>
                  </a:cubicBezTo>
                  <a:cubicBezTo>
                    <a:pt x="172" y="183"/>
                    <a:pt x="170" y="190"/>
                    <a:pt x="172" y="189"/>
                  </a:cubicBezTo>
                  <a:cubicBezTo>
                    <a:pt x="174" y="189"/>
                    <a:pt x="179" y="194"/>
                    <a:pt x="182" y="193"/>
                  </a:cubicBezTo>
                  <a:cubicBezTo>
                    <a:pt x="185" y="193"/>
                    <a:pt x="185" y="198"/>
                    <a:pt x="188" y="197"/>
                  </a:cubicBezTo>
                  <a:cubicBezTo>
                    <a:pt x="191" y="196"/>
                    <a:pt x="191" y="200"/>
                    <a:pt x="200" y="199"/>
                  </a:cubicBezTo>
                  <a:cubicBezTo>
                    <a:pt x="209" y="199"/>
                    <a:pt x="226" y="192"/>
                    <a:pt x="233" y="192"/>
                  </a:cubicBezTo>
                  <a:cubicBezTo>
                    <a:pt x="237" y="192"/>
                    <a:pt x="240" y="191"/>
                    <a:pt x="243" y="191"/>
                  </a:cubicBezTo>
                  <a:cubicBezTo>
                    <a:pt x="244" y="188"/>
                    <a:pt x="246" y="186"/>
                    <a:pt x="248" y="184"/>
                  </a:cubicBezTo>
                  <a:cubicBezTo>
                    <a:pt x="252" y="180"/>
                    <a:pt x="262" y="177"/>
                    <a:pt x="264" y="171"/>
                  </a:cubicBezTo>
                  <a:cubicBezTo>
                    <a:pt x="267" y="165"/>
                    <a:pt x="278" y="161"/>
                    <a:pt x="280" y="156"/>
                  </a:cubicBezTo>
                  <a:cubicBezTo>
                    <a:pt x="281" y="153"/>
                    <a:pt x="281" y="152"/>
                    <a:pt x="277" y="147"/>
                  </a:cubicBezTo>
                  <a:cubicBezTo>
                    <a:pt x="273" y="142"/>
                    <a:pt x="264" y="139"/>
                    <a:pt x="264" y="137"/>
                  </a:cubicBezTo>
                  <a:cubicBezTo>
                    <a:pt x="263" y="134"/>
                    <a:pt x="271" y="134"/>
                    <a:pt x="270" y="131"/>
                  </a:cubicBezTo>
                  <a:cubicBezTo>
                    <a:pt x="270" y="128"/>
                    <a:pt x="266" y="128"/>
                    <a:pt x="265" y="125"/>
                  </a:cubicBezTo>
                  <a:cubicBezTo>
                    <a:pt x="263" y="122"/>
                    <a:pt x="266" y="121"/>
                    <a:pt x="266" y="120"/>
                  </a:cubicBezTo>
                  <a:cubicBezTo>
                    <a:pt x="266" y="118"/>
                    <a:pt x="261" y="118"/>
                    <a:pt x="261" y="116"/>
                  </a:cubicBezTo>
                  <a:cubicBezTo>
                    <a:pt x="260" y="115"/>
                    <a:pt x="264" y="115"/>
                    <a:pt x="263" y="113"/>
                  </a:cubicBezTo>
                  <a:cubicBezTo>
                    <a:pt x="263" y="111"/>
                    <a:pt x="260" y="108"/>
                    <a:pt x="262" y="105"/>
                  </a:cubicBezTo>
                  <a:cubicBezTo>
                    <a:pt x="264" y="102"/>
                    <a:pt x="269" y="105"/>
                    <a:pt x="265" y="99"/>
                  </a:cubicBezTo>
                  <a:cubicBezTo>
                    <a:pt x="262" y="92"/>
                    <a:pt x="256" y="84"/>
                    <a:pt x="255" y="82"/>
                  </a:cubicBezTo>
                  <a:cubicBezTo>
                    <a:pt x="254" y="80"/>
                    <a:pt x="256" y="77"/>
                    <a:pt x="258" y="76"/>
                  </a:cubicBezTo>
                  <a:cubicBezTo>
                    <a:pt x="260" y="75"/>
                    <a:pt x="265" y="70"/>
                    <a:pt x="265" y="68"/>
                  </a:cubicBezTo>
                  <a:cubicBezTo>
                    <a:pt x="265" y="66"/>
                    <a:pt x="259" y="61"/>
                    <a:pt x="257" y="60"/>
                  </a:cubicBezTo>
                  <a:cubicBezTo>
                    <a:pt x="256" y="59"/>
                    <a:pt x="252" y="60"/>
                    <a:pt x="251" y="56"/>
                  </a:cubicBezTo>
                  <a:cubicBezTo>
                    <a:pt x="249" y="53"/>
                    <a:pt x="248" y="52"/>
                    <a:pt x="249" y="51"/>
                  </a:cubicBezTo>
                  <a:cubicBezTo>
                    <a:pt x="251" y="49"/>
                    <a:pt x="251" y="47"/>
                    <a:pt x="251" y="45"/>
                  </a:cubicBezTo>
                  <a:cubicBezTo>
                    <a:pt x="251" y="43"/>
                    <a:pt x="254" y="44"/>
                    <a:pt x="255" y="42"/>
                  </a:cubicBezTo>
                  <a:cubicBezTo>
                    <a:pt x="255" y="40"/>
                    <a:pt x="256" y="39"/>
                    <a:pt x="257" y="38"/>
                  </a:cubicBezTo>
                  <a:cubicBezTo>
                    <a:pt x="259" y="36"/>
                    <a:pt x="260" y="35"/>
                    <a:pt x="262" y="35"/>
                  </a:cubicBezTo>
                  <a:cubicBezTo>
                    <a:pt x="267" y="29"/>
                    <a:pt x="267" y="29"/>
                    <a:pt x="267" y="29"/>
                  </a:cubicBezTo>
                  <a:cubicBezTo>
                    <a:pt x="266" y="30"/>
                    <a:pt x="264" y="29"/>
                    <a:pt x="264" y="27"/>
                  </a:cubicBezTo>
                  <a:cubicBezTo>
                    <a:pt x="264" y="25"/>
                    <a:pt x="257" y="23"/>
                    <a:pt x="257" y="22"/>
                  </a:cubicBezTo>
                  <a:cubicBezTo>
                    <a:pt x="256" y="21"/>
                    <a:pt x="260" y="21"/>
                    <a:pt x="262" y="22"/>
                  </a:cubicBezTo>
                  <a:cubicBezTo>
                    <a:pt x="265" y="24"/>
                    <a:pt x="266" y="23"/>
                    <a:pt x="269" y="20"/>
                  </a:cubicBezTo>
                  <a:cubicBezTo>
                    <a:pt x="272" y="18"/>
                    <a:pt x="276" y="20"/>
                    <a:pt x="276" y="17"/>
                  </a:cubicBezTo>
                  <a:cubicBezTo>
                    <a:pt x="277" y="15"/>
                    <a:pt x="272" y="13"/>
                    <a:pt x="271" y="12"/>
                  </a:cubicBezTo>
                  <a:cubicBezTo>
                    <a:pt x="270" y="11"/>
                    <a:pt x="266" y="9"/>
                    <a:pt x="263" y="9"/>
                  </a:cubicBezTo>
                  <a:cubicBezTo>
                    <a:pt x="259" y="10"/>
                    <a:pt x="259" y="8"/>
                    <a:pt x="257" y="7"/>
                  </a:cubicBezTo>
                  <a:cubicBezTo>
                    <a:pt x="255" y="5"/>
                    <a:pt x="249" y="8"/>
                    <a:pt x="249" y="12"/>
                  </a:cubicBezTo>
                  <a:cubicBezTo>
                    <a:pt x="249" y="17"/>
                    <a:pt x="245" y="16"/>
                    <a:pt x="246" y="13"/>
                  </a:cubicBezTo>
                  <a:cubicBezTo>
                    <a:pt x="248" y="11"/>
                    <a:pt x="244" y="8"/>
                    <a:pt x="248" y="7"/>
                  </a:cubicBezTo>
                  <a:cubicBezTo>
                    <a:pt x="251" y="6"/>
                    <a:pt x="249" y="2"/>
                    <a:pt x="243" y="1"/>
                  </a:cubicBezTo>
                  <a:cubicBezTo>
                    <a:pt x="237" y="1"/>
                    <a:pt x="235" y="6"/>
                    <a:pt x="236" y="7"/>
                  </a:cubicBezTo>
                  <a:cubicBezTo>
                    <a:pt x="238" y="9"/>
                    <a:pt x="233" y="16"/>
                    <a:pt x="230" y="16"/>
                  </a:cubicBezTo>
                  <a:cubicBezTo>
                    <a:pt x="228" y="16"/>
                    <a:pt x="230" y="10"/>
                    <a:pt x="230" y="7"/>
                  </a:cubicBezTo>
                  <a:cubicBezTo>
                    <a:pt x="230" y="3"/>
                    <a:pt x="228" y="5"/>
                    <a:pt x="224" y="10"/>
                  </a:cubicBezTo>
                  <a:cubicBezTo>
                    <a:pt x="219" y="15"/>
                    <a:pt x="216" y="20"/>
                    <a:pt x="213" y="20"/>
                  </a:cubicBezTo>
                  <a:cubicBezTo>
                    <a:pt x="211" y="21"/>
                    <a:pt x="211" y="16"/>
                    <a:pt x="215" y="14"/>
                  </a:cubicBezTo>
                  <a:cubicBezTo>
                    <a:pt x="219" y="11"/>
                    <a:pt x="219" y="5"/>
                    <a:pt x="222" y="5"/>
                  </a:cubicBezTo>
                  <a:cubicBezTo>
                    <a:pt x="225" y="5"/>
                    <a:pt x="225" y="2"/>
                    <a:pt x="221" y="1"/>
                  </a:cubicBezTo>
                  <a:cubicBezTo>
                    <a:pt x="217" y="0"/>
                    <a:pt x="216" y="5"/>
                    <a:pt x="215" y="6"/>
                  </a:cubicBezTo>
                  <a:cubicBezTo>
                    <a:pt x="214" y="7"/>
                    <a:pt x="207" y="4"/>
                    <a:pt x="207" y="5"/>
                  </a:cubicBezTo>
                  <a:cubicBezTo>
                    <a:pt x="208" y="6"/>
                    <a:pt x="204" y="7"/>
                    <a:pt x="206" y="9"/>
                  </a:cubicBezTo>
                  <a:cubicBezTo>
                    <a:pt x="207" y="11"/>
                    <a:pt x="205" y="14"/>
                    <a:pt x="203" y="11"/>
                  </a:cubicBezTo>
                  <a:cubicBezTo>
                    <a:pt x="202" y="8"/>
                    <a:pt x="198" y="10"/>
                    <a:pt x="196" y="13"/>
                  </a:cubicBezTo>
                  <a:cubicBezTo>
                    <a:pt x="194" y="16"/>
                    <a:pt x="191" y="16"/>
                    <a:pt x="193" y="17"/>
                  </a:cubicBezTo>
                  <a:cubicBezTo>
                    <a:pt x="195" y="18"/>
                    <a:pt x="195" y="23"/>
                    <a:pt x="192" y="24"/>
                  </a:cubicBezTo>
                  <a:cubicBezTo>
                    <a:pt x="189" y="24"/>
                    <a:pt x="190" y="16"/>
                    <a:pt x="188" y="17"/>
                  </a:cubicBezTo>
                  <a:cubicBezTo>
                    <a:pt x="186" y="17"/>
                    <a:pt x="187" y="12"/>
                    <a:pt x="190" y="12"/>
                  </a:cubicBezTo>
                  <a:cubicBezTo>
                    <a:pt x="193" y="12"/>
                    <a:pt x="196" y="8"/>
                    <a:pt x="196" y="7"/>
                  </a:cubicBezTo>
                  <a:cubicBezTo>
                    <a:pt x="196" y="5"/>
                    <a:pt x="192" y="5"/>
                    <a:pt x="192" y="8"/>
                  </a:cubicBezTo>
                  <a:cubicBezTo>
                    <a:pt x="192" y="10"/>
                    <a:pt x="188" y="10"/>
                    <a:pt x="184" y="10"/>
                  </a:cubicBezTo>
                  <a:cubicBezTo>
                    <a:pt x="180" y="9"/>
                    <a:pt x="180" y="14"/>
                    <a:pt x="184" y="17"/>
                  </a:cubicBezTo>
                  <a:cubicBezTo>
                    <a:pt x="189" y="19"/>
                    <a:pt x="183" y="21"/>
                    <a:pt x="181" y="19"/>
                  </a:cubicBezTo>
                  <a:cubicBezTo>
                    <a:pt x="179" y="17"/>
                    <a:pt x="176" y="18"/>
                    <a:pt x="173" y="19"/>
                  </a:cubicBezTo>
                  <a:cubicBezTo>
                    <a:pt x="171" y="20"/>
                    <a:pt x="179" y="23"/>
                    <a:pt x="179" y="24"/>
                  </a:cubicBezTo>
                  <a:cubicBezTo>
                    <a:pt x="179" y="26"/>
                    <a:pt x="175" y="23"/>
                    <a:pt x="174" y="24"/>
                  </a:cubicBezTo>
                  <a:cubicBezTo>
                    <a:pt x="173" y="25"/>
                    <a:pt x="169" y="23"/>
                    <a:pt x="168" y="20"/>
                  </a:cubicBezTo>
                  <a:cubicBezTo>
                    <a:pt x="168" y="18"/>
                    <a:pt x="161" y="21"/>
                    <a:pt x="165" y="22"/>
                  </a:cubicBezTo>
                  <a:cubicBezTo>
                    <a:pt x="169" y="23"/>
                    <a:pt x="167" y="26"/>
                    <a:pt x="167" y="29"/>
                  </a:cubicBezTo>
                  <a:cubicBezTo>
                    <a:pt x="167" y="33"/>
                    <a:pt x="163" y="30"/>
                    <a:pt x="164" y="27"/>
                  </a:cubicBezTo>
                  <a:cubicBezTo>
                    <a:pt x="165" y="24"/>
                    <a:pt x="161" y="25"/>
                    <a:pt x="158" y="27"/>
                  </a:cubicBezTo>
                  <a:cubicBezTo>
                    <a:pt x="155" y="29"/>
                    <a:pt x="158" y="23"/>
                    <a:pt x="157" y="20"/>
                  </a:cubicBezTo>
                  <a:cubicBezTo>
                    <a:pt x="156" y="18"/>
                    <a:pt x="153" y="20"/>
                    <a:pt x="150" y="21"/>
                  </a:cubicBezTo>
                  <a:cubicBezTo>
                    <a:pt x="146" y="22"/>
                    <a:pt x="145" y="22"/>
                    <a:pt x="147" y="24"/>
                  </a:cubicBezTo>
                  <a:cubicBezTo>
                    <a:pt x="149" y="26"/>
                    <a:pt x="148" y="29"/>
                    <a:pt x="146" y="29"/>
                  </a:cubicBezTo>
                  <a:cubicBezTo>
                    <a:pt x="143" y="29"/>
                    <a:pt x="142" y="29"/>
                    <a:pt x="142" y="32"/>
                  </a:cubicBezTo>
                  <a:cubicBezTo>
                    <a:pt x="143" y="34"/>
                    <a:pt x="139" y="34"/>
                    <a:pt x="138" y="32"/>
                  </a:cubicBezTo>
                  <a:cubicBezTo>
                    <a:pt x="138" y="30"/>
                    <a:pt x="133" y="30"/>
                    <a:pt x="131" y="33"/>
                  </a:cubicBezTo>
                  <a:cubicBezTo>
                    <a:pt x="130" y="36"/>
                    <a:pt x="125" y="37"/>
                    <a:pt x="126" y="40"/>
                  </a:cubicBezTo>
                  <a:cubicBezTo>
                    <a:pt x="126" y="43"/>
                    <a:pt x="130" y="39"/>
                    <a:pt x="132" y="40"/>
                  </a:cubicBezTo>
                  <a:cubicBezTo>
                    <a:pt x="135" y="41"/>
                    <a:pt x="132" y="42"/>
                    <a:pt x="134" y="44"/>
                  </a:cubicBezTo>
                  <a:cubicBezTo>
                    <a:pt x="135" y="45"/>
                    <a:pt x="135" y="48"/>
                    <a:pt x="133" y="46"/>
                  </a:cubicBezTo>
                  <a:cubicBezTo>
                    <a:pt x="131" y="44"/>
                    <a:pt x="128" y="44"/>
                    <a:pt x="127" y="47"/>
                  </a:cubicBezTo>
                  <a:cubicBezTo>
                    <a:pt x="127" y="50"/>
                    <a:pt x="125" y="47"/>
                    <a:pt x="123" y="44"/>
                  </a:cubicBezTo>
                  <a:cubicBezTo>
                    <a:pt x="121" y="42"/>
                    <a:pt x="119" y="49"/>
                    <a:pt x="117" y="47"/>
                  </a:cubicBezTo>
                  <a:cubicBezTo>
                    <a:pt x="115" y="45"/>
                    <a:pt x="121" y="41"/>
                    <a:pt x="119" y="38"/>
                  </a:cubicBezTo>
                  <a:cubicBezTo>
                    <a:pt x="118" y="36"/>
                    <a:pt x="117" y="40"/>
                    <a:pt x="113" y="43"/>
                  </a:cubicBezTo>
                  <a:cubicBezTo>
                    <a:pt x="109" y="47"/>
                    <a:pt x="104" y="47"/>
                    <a:pt x="106" y="48"/>
                  </a:cubicBezTo>
                  <a:cubicBezTo>
                    <a:pt x="108" y="50"/>
                    <a:pt x="103" y="51"/>
                    <a:pt x="102" y="54"/>
                  </a:cubicBezTo>
                  <a:cubicBezTo>
                    <a:pt x="101" y="57"/>
                    <a:pt x="93" y="58"/>
                    <a:pt x="89" y="61"/>
                  </a:cubicBezTo>
                  <a:cubicBezTo>
                    <a:pt x="84" y="65"/>
                    <a:pt x="89" y="65"/>
                    <a:pt x="92" y="62"/>
                  </a:cubicBezTo>
                  <a:cubicBezTo>
                    <a:pt x="95" y="59"/>
                    <a:pt x="96" y="60"/>
                    <a:pt x="100" y="58"/>
                  </a:cubicBezTo>
                  <a:cubicBezTo>
                    <a:pt x="104" y="55"/>
                    <a:pt x="109" y="53"/>
                    <a:pt x="110" y="54"/>
                  </a:cubicBezTo>
                  <a:cubicBezTo>
                    <a:pt x="112" y="55"/>
                    <a:pt x="115" y="56"/>
                    <a:pt x="117" y="53"/>
                  </a:cubicBezTo>
                  <a:cubicBezTo>
                    <a:pt x="119" y="50"/>
                    <a:pt x="121" y="51"/>
                    <a:pt x="123" y="53"/>
                  </a:cubicBezTo>
                  <a:cubicBezTo>
                    <a:pt x="125" y="54"/>
                    <a:pt x="120" y="56"/>
                    <a:pt x="122" y="58"/>
                  </a:cubicBezTo>
                  <a:cubicBezTo>
                    <a:pt x="125" y="61"/>
                    <a:pt x="119" y="62"/>
                    <a:pt x="119" y="60"/>
                  </a:cubicBezTo>
                  <a:cubicBezTo>
                    <a:pt x="119" y="58"/>
                    <a:pt x="116" y="56"/>
                    <a:pt x="115" y="58"/>
                  </a:cubicBezTo>
                  <a:cubicBezTo>
                    <a:pt x="114" y="60"/>
                    <a:pt x="112" y="62"/>
                    <a:pt x="110" y="62"/>
                  </a:cubicBezTo>
                  <a:cubicBezTo>
                    <a:pt x="108" y="62"/>
                    <a:pt x="106" y="66"/>
                    <a:pt x="106" y="70"/>
                  </a:cubicBezTo>
                  <a:cubicBezTo>
                    <a:pt x="106" y="74"/>
                    <a:pt x="102" y="70"/>
                    <a:pt x="102" y="73"/>
                  </a:cubicBezTo>
                  <a:cubicBezTo>
                    <a:pt x="102" y="77"/>
                    <a:pt x="97" y="83"/>
                    <a:pt x="92" y="87"/>
                  </a:cubicBezTo>
                  <a:cubicBezTo>
                    <a:pt x="88" y="91"/>
                    <a:pt x="92" y="92"/>
                    <a:pt x="90" y="95"/>
                  </a:cubicBezTo>
                  <a:cubicBezTo>
                    <a:pt x="89" y="97"/>
                    <a:pt x="84" y="95"/>
                    <a:pt x="82" y="96"/>
                  </a:cubicBezTo>
                  <a:cubicBezTo>
                    <a:pt x="80" y="97"/>
                    <a:pt x="83" y="104"/>
                    <a:pt x="81" y="106"/>
                  </a:cubicBezTo>
                  <a:cubicBezTo>
                    <a:pt x="78" y="108"/>
                    <a:pt x="81" y="111"/>
                    <a:pt x="81" y="113"/>
                  </a:cubicBezTo>
                  <a:cubicBezTo>
                    <a:pt x="81" y="116"/>
                    <a:pt x="74" y="112"/>
                    <a:pt x="74" y="114"/>
                  </a:cubicBezTo>
                  <a:cubicBezTo>
                    <a:pt x="74" y="116"/>
                    <a:pt x="68" y="116"/>
                    <a:pt x="67" y="116"/>
                  </a:cubicBezTo>
                  <a:cubicBezTo>
                    <a:pt x="65" y="117"/>
                    <a:pt x="70" y="121"/>
                    <a:pt x="73" y="123"/>
                  </a:cubicBezTo>
                  <a:cubicBezTo>
                    <a:pt x="75" y="125"/>
                    <a:pt x="70" y="127"/>
                    <a:pt x="69" y="125"/>
                  </a:cubicBezTo>
                  <a:cubicBezTo>
                    <a:pt x="69" y="122"/>
                    <a:pt x="65" y="126"/>
                    <a:pt x="60" y="128"/>
                  </a:cubicBezTo>
                  <a:cubicBezTo>
                    <a:pt x="55" y="131"/>
                    <a:pt x="57" y="135"/>
                    <a:pt x="53" y="135"/>
                  </a:cubicBezTo>
                  <a:cubicBezTo>
                    <a:pt x="49" y="135"/>
                    <a:pt x="50" y="141"/>
                    <a:pt x="48" y="143"/>
                  </a:cubicBezTo>
                  <a:cubicBezTo>
                    <a:pt x="45" y="145"/>
                    <a:pt x="46" y="139"/>
                    <a:pt x="42" y="139"/>
                  </a:cubicBezTo>
                  <a:cubicBezTo>
                    <a:pt x="38" y="138"/>
                    <a:pt x="38" y="141"/>
                    <a:pt x="41" y="145"/>
                  </a:cubicBezTo>
                  <a:cubicBezTo>
                    <a:pt x="43" y="148"/>
                    <a:pt x="37" y="145"/>
                    <a:pt x="35" y="148"/>
                  </a:cubicBezTo>
                  <a:cubicBezTo>
                    <a:pt x="33" y="151"/>
                    <a:pt x="26" y="150"/>
                    <a:pt x="25" y="152"/>
                  </a:cubicBezTo>
                  <a:cubicBezTo>
                    <a:pt x="23" y="154"/>
                    <a:pt x="29" y="154"/>
                    <a:pt x="30" y="156"/>
                  </a:cubicBezTo>
                  <a:cubicBezTo>
                    <a:pt x="31" y="158"/>
                    <a:pt x="25" y="157"/>
                    <a:pt x="21" y="156"/>
                  </a:cubicBezTo>
                  <a:cubicBezTo>
                    <a:pt x="18" y="156"/>
                    <a:pt x="19" y="161"/>
                    <a:pt x="16" y="160"/>
                  </a:cubicBezTo>
                  <a:cubicBezTo>
                    <a:pt x="12" y="160"/>
                    <a:pt x="8" y="163"/>
                    <a:pt x="11" y="165"/>
                  </a:cubicBezTo>
                  <a:cubicBezTo>
                    <a:pt x="13" y="167"/>
                    <a:pt x="9" y="168"/>
                    <a:pt x="7" y="166"/>
                  </a:cubicBezTo>
                  <a:cubicBezTo>
                    <a:pt x="5" y="165"/>
                    <a:pt x="3" y="168"/>
                    <a:pt x="2" y="171"/>
                  </a:cubicBezTo>
                  <a:cubicBezTo>
                    <a:pt x="1" y="174"/>
                    <a:pt x="6" y="175"/>
                    <a:pt x="6" y="176"/>
                  </a:cubicBezTo>
                  <a:moveTo>
                    <a:pt x="177" y="49"/>
                  </a:moveTo>
                  <a:cubicBezTo>
                    <a:pt x="177" y="49"/>
                    <a:pt x="177" y="49"/>
                    <a:pt x="177" y="50"/>
                  </a:cubicBezTo>
                  <a:cubicBezTo>
                    <a:pt x="177" y="49"/>
                    <a:pt x="177" y="49"/>
                    <a:pt x="177" y="49"/>
                  </a:cubicBezTo>
                  <a:moveTo>
                    <a:pt x="178" y="50"/>
                  </a:moveTo>
                  <a:cubicBezTo>
                    <a:pt x="178" y="50"/>
                    <a:pt x="178" y="51"/>
                    <a:pt x="179" y="51"/>
                  </a:cubicBezTo>
                  <a:cubicBezTo>
                    <a:pt x="178" y="51"/>
                    <a:pt x="178" y="50"/>
                    <a:pt x="178" y="50"/>
                  </a:cubicBezTo>
                  <a:moveTo>
                    <a:pt x="169" y="43"/>
                  </a:moveTo>
                  <a:cubicBezTo>
                    <a:pt x="169" y="43"/>
                    <a:pt x="169" y="43"/>
                    <a:pt x="169" y="43"/>
                  </a:cubicBezTo>
                  <a:cubicBezTo>
                    <a:pt x="169" y="43"/>
                    <a:pt x="168" y="43"/>
                    <a:pt x="168" y="42"/>
                  </a:cubicBezTo>
                  <a:cubicBezTo>
                    <a:pt x="168" y="43"/>
                    <a:pt x="169" y="43"/>
                    <a:pt x="169" y="4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68"/>
            <p:cNvSpPr>
              <a:spLocks noEditPoints="1"/>
            </p:cNvSpPr>
            <p:nvPr userDrawn="1"/>
          </p:nvSpPr>
          <p:spPr bwMode="auto">
            <a:xfrm>
              <a:off x="19005550" y="3157538"/>
              <a:ext cx="88900" cy="134938"/>
            </a:xfrm>
            <a:custGeom>
              <a:avLst/>
              <a:gdLst>
                <a:gd name="T0" fmla="*/ 16 w 32"/>
                <a:gd name="T1" fmla="*/ 0 h 49"/>
                <a:gd name="T2" fmla="*/ 0 w 32"/>
                <a:gd name="T3" fmla="*/ 16 h 49"/>
                <a:gd name="T4" fmla="*/ 16 w 32"/>
                <a:gd name="T5" fmla="*/ 49 h 49"/>
                <a:gd name="T6" fmla="*/ 32 w 32"/>
                <a:gd name="T7" fmla="*/ 16 h 49"/>
                <a:gd name="T8" fmla="*/ 16 w 32"/>
                <a:gd name="T9" fmla="*/ 0 h 49"/>
                <a:gd name="T10" fmla="*/ 16 w 32"/>
                <a:gd name="T11" fmla="*/ 22 h 49"/>
                <a:gd name="T12" fmla="*/ 9 w 32"/>
                <a:gd name="T13" fmla="*/ 16 h 49"/>
                <a:gd name="T14" fmla="*/ 16 w 32"/>
                <a:gd name="T15" fmla="*/ 9 h 49"/>
                <a:gd name="T16" fmla="*/ 23 w 32"/>
                <a:gd name="T17" fmla="*/ 16 h 49"/>
                <a:gd name="T18" fmla="*/ 16 w 32"/>
                <a:gd name="T19"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49">
                  <a:moveTo>
                    <a:pt x="16" y="0"/>
                  </a:moveTo>
                  <a:cubicBezTo>
                    <a:pt x="7" y="0"/>
                    <a:pt x="0" y="7"/>
                    <a:pt x="0" y="16"/>
                  </a:cubicBezTo>
                  <a:cubicBezTo>
                    <a:pt x="0" y="25"/>
                    <a:pt x="16" y="49"/>
                    <a:pt x="16" y="49"/>
                  </a:cubicBezTo>
                  <a:cubicBezTo>
                    <a:pt x="16" y="49"/>
                    <a:pt x="32" y="25"/>
                    <a:pt x="32" y="16"/>
                  </a:cubicBezTo>
                  <a:cubicBezTo>
                    <a:pt x="32" y="7"/>
                    <a:pt x="25" y="0"/>
                    <a:pt x="16" y="0"/>
                  </a:cubicBezTo>
                  <a:moveTo>
                    <a:pt x="16" y="22"/>
                  </a:moveTo>
                  <a:cubicBezTo>
                    <a:pt x="12" y="22"/>
                    <a:pt x="9" y="19"/>
                    <a:pt x="9" y="16"/>
                  </a:cubicBezTo>
                  <a:cubicBezTo>
                    <a:pt x="9" y="12"/>
                    <a:pt x="12" y="9"/>
                    <a:pt x="16" y="9"/>
                  </a:cubicBezTo>
                  <a:cubicBezTo>
                    <a:pt x="20" y="9"/>
                    <a:pt x="23" y="12"/>
                    <a:pt x="23" y="16"/>
                  </a:cubicBezTo>
                  <a:cubicBezTo>
                    <a:pt x="23" y="19"/>
                    <a:pt x="20" y="22"/>
                    <a:pt x="16" y="22"/>
                  </a:cubicBezTo>
                </a:path>
              </a:pathLst>
            </a:custGeom>
            <a:solidFill>
              <a:srgbClr val="F26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59955777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userDrawn="1">
          <p15:clr>
            <a:srgbClr val="C35EA4"/>
          </p15:clr>
        </p15:guide>
        <p15:guide id="2" pos="7546" userDrawn="1">
          <p15:clr>
            <a:srgbClr val="C35EA4"/>
          </p15:clr>
        </p15:guide>
        <p15:guide id="3" orient="horz" pos="302" userDrawn="1">
          <p15:clr>
            <a:srgbClr val="C35EA4"/>
          </p15:clr>
        </p15:guide>
        <p15:guide id="4" orient="horz" pos="4104" userDrawn="1">
          <p15:clr>
            <a:srgbClr val="C35EA4"/>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2577389"/>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309969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userDrawn="1">
  <p:cSld name="Blank dark">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302516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Europe ">
    <p:spTree>
      <p:nvGrpSpPr>
        <p:cNvPr id="1" name=""/>
        <p:cNvGrpSpPr/>
        <p:nvPr/>
      </p:nvGrpSpPr>
      <p:grpSpPr>
        <a:xfrm>
          <a:off x="0" y="0"/>
          <a:ext cx="0" cy="0"/>
          <a:chOff x="0" y="0"/>
          <a:chExt cx="0" cy="0"/>
        </a:xfrm>
      </p:grpSpPr>
      <p:sp>
        <p:nvSpPr>
          <p:cNvPr id="100" name="Rectangle 99"/>
          <p:cNvSpPr/>
          <p:nvPr userDrawn="1"/>
        </p:nvSpPr>
        <p:spPr bwMode="auto">
          <a:xfrm>
            <a:off x="274638" y="3943350"/>
            <a:ext cx="9144000" cy="182880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userDrawn="1"/>
        </p:nvSpPr>
        <p:spPr bwMode="auto">
          <a:xfrm>
            <a:off x="6345382" y="3943350"/>
            <a:ext cx="3073256" cy="18288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Rectangle 2"/>
          <p:cNvSpPr/>
          <p:nvPr userDrawn="1"/>
        </p:nvSpPr>
        <p:spPr bwMode="ltGray">
          <a:xfrm>
            <a:off x="274638" y="2125663"/>
            <a:ext cx="9144000" cy="182880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2" y="2125678"/>
            <a:ext cx="9143936" cy="1828786"/>
          </a:xfrm>
          <a:noFill/>
        </p:spPr>
        <p:txBody>
          <a:bodyPr lIns="146304" tIns="91440" rIns="146304" bIns="91440" anchor="t" anchorCtr="0"/>
          <a:lstStyle>
            <a:lvl1pPr>
              <a:defRPr sz="60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1" y="3955786"/>
            <a:ext cx="6070681" cy="1828007"/>
          </a:xfrm>
          <a:noFill/>
        </p:spPr>
        <p:txBody>
          <a:bodyPr lIns="182880" tIns="146304" rIns="182880" bIns="146304">
            <a:noAutofit/>
          </a:bodyPr>
          <a:lstStyle>
            <a:lvl1pPr marL="0" indent="0">
              <a:spcBef>
                <a:spcPts val="0"/>
              </a:spcBef>
              <a:buNone/>
              <a:defRPr sz="3600" spc="0" baseline="0">
                <a:gradFill>
                  <a:gsLst>
                    <a:gs pos="0">
                      <a:schemeClr val="bg2"/>
                    </a:gs>
                    <a:gs pos="100000">
                      <a:schemeClr val="bg2"/>
                    </a:gs>
                  </a:gsLst>
                  <a:lin ang="5400000" scaled="0"/>
                </a:gradFill>
                <a:latin typeface="+mj-lt"/>
              </a:defRPr>
            </a:lvl1pPr>
          </a:lstStyle>
          <a:p>
            <a:pPr lvl="0"/>
            <a:r>
              <a:rPr lang="en-US" dirty="0" smtClean="0"/>
              <a:t>Speaker Name</a:t>
            </a:r>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8333" y="518288"/>
            <a:ext cx="2620606" cy="915495"/>
          </a:xfrm>
          <a:prstGeom prst="rect">
            <a:avLst/>
          </a:prstGeom>
        </p:spPr>
      </p:pic>
      <p:pic>
        <p:nvPicPr>
          <p:cNvPr id="8" name="Picture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458333" y="6208325"/>
            <a:ext cx="1552931" cy="332660"/>
          </a:xfrm>
          <a:prstGeom prst="rect">
            <a:avLst/>
          </a:prstGeom>
        </p:spPr>
      </p:pic>
      <p:sp>
        <p:nvSpPr>
          <p:cNvPr id="10" name="Text Placeholder 7"/>
          <p:cNvSpPr>
            <a:spLocks noGrp="1"/>
          </p:cNvSpPr>
          <p:nvPr>
            <p:ph type="body" sz="quarter" idx="13" hasCustomPrompt="1"/>
          </p:nvPr>
        </p:nvSpPr>
        <p:spPr>
          <a:xfrm>
            <a:off x="6492620" y="434695"/>
            <a:ext cx="5486400" cy="927838"/>
          </a:xfrm>
        </p:spPr>
        <p:txBody>
          <a:bodyPr tIns="0" rIns="0"/>
          <a:lstStyle>
            <a:lvl1pPr marL="0" indent="0" algn="r">
              <a:buNone/>
              <a:defRPr sz="6000"/>
            </a:lvl1pPr>
          </a:lstStyle>
          <a:p>
            <a:pPr lvl="0"/>
            <a:r>
              <a:rPr lang="en-US" dirty="0" smtClean="0"/>
              <a:t>Session code</a:t>
            </a:r>
            <a:endParaRPr lang="en-US" dirty="0"/>
          </a:p>
        </p:txBody>
      </p:sp>
      <p:grpSp>
        <p:nvGrpSpPr>
          <p:cNvPr id="98" name="Group 97"/>
          <p:cNvGrpSpPr/>
          <p:nvPr userDrawn="1"/>
        </p:nvGrpSpPr>
        <p:grpSpPr>
          <a:xfrm>
            <a:off x="7136678" y="4110831"/>
            <a:ext cx="1490663" cy="1516063"/>
            <a:chOff x="18853150" y="1957388"/>
            <a:chExt cx="1490663" cy="1516063"/>
          </a:xfrm>
        </p:grpSpPr>
        <p:sp>
          <p:nvSpPr>
            <p:cNvPr id="58" name="Freeform 51"/>
            <p:cNvSpPr>
              <a:spLocks noEditPoints="1"/>
            </p:cNvSpPr>
            <p:nvPr userDrawn="1"/>
          </p:nvSpPr>
          <p:spPr bwMode="auto">
            <a:xfrm>
              <a:off x="18875375" y="2527300"/>
              <a:ext cx="1468438" cy="909638"/>
            </a:xfrm>
            <a:custGeom>
              <a:avLst/>
              <a:gdLst>
                <a:gd name="T0" fmla="*/ 475 w 529"/>
                <a:gd name="T1" fmla="*/ 128 h 328"/>
                <a:gd name="T2" fmla="*/ 449 w 529"/>
                <a:gd name="T3" fmla="*/ 95 h 328"/>
                <a:gd name="T4" fmla="*/ 400 w 529"/>
                <a:gd name="T5" fmla="*/ 48 h 328"/>
                <a:gd name="T6" fmla="*/ 377 w 529"/>
                <a:gd name="T7" fmla="*/ 1 h 328"/>
                <a:gd name="T8" fmla="*/ 328 w 529"/>
                <a:gd name="T9" fmla="*/ 43 h 328"/>
                <a:gd name="T10" fmla="*/ 305 w 529"/>
                <a:gd name="T11" fmla="*/ 82 h 328"/>
                <a:gd name="T12" fmla="*/ 220 w 529"/>
                <a:gd name="T13" fmla="*/ 82 h 328"/>
                <a:gd name="T14" fmla="*/ 216 w 529"/>
                <a:gd name="T15" fmla="*/ 41 h 328"/>
                <a:gd name="T16" fmla="*/ 203 w 529"/>
                <a:gd name="T17" fmla="*/ 89 h 328"/>
                <a:gd name="T18" fmla="*/ 141 w 529"/>
                <a:gd name="T19" fmla="*/ 126 h 328"/>
                <a:gd name="T20" fmla="*/ 71 w 529"/>
                <a:gd name="T21" fmla="*/ 162 h 328"/>
                <a:gd name="T22" fmla="*/ 86 w 529"/>
                <a:gd name="T23" fmla="*/ 236 h 328"/>
                <a:gd name="T24" fmla="*/ 18 w 529"/>
                <a:gd name="T25" fmla="*/ 317 h 328"/>
                <a:gd name="T26" fmla="*/ 105 w 529"/>
                <a:gd name="T27" fmla="*/ 294 h 328"/>
                <a:gd name="T28" fmla="*/ 192 w 529"/>
                <a:gd name="T29" fmla="*/ 229 h 328"/>
                <a:gd name="T30" fmla="*/ 274 w 529"/>
                <a:gd name="T31" fmla="*/ 304 h 328"/>
                <a:gd name="T32" fmla="*/ 250 w 529"/>
                <a:gd name="T33" fmla="*/ 205 h 328"/>
                <a:gd name="T34" fmla="*/ 310 w 529"/>
                <a:gd name="T35" fmla="*/ 259 h 328"/>
                <a:gd name="T36" fmla="*/ 344 w 529"/>
                <a:gd name="T37" fmla="*/ 311 h 328"/>
                <a:gd name="T38" fmla="*/ 357 w 529"/>
                <a:gd name="T39" fmla="*/ 267 h 328"/>
                <a:gd name="T40" fmla="*/ 395 w 529"/>
                <a:gd name="T41" fmla="*/ 242 h 328"/>
                <a:gd name="T42" fmla="*/ 461 w 529"/>
                <a:gd name="T43" fmla="*/ 199 h 328"/>
                <a:gd name="T44" fmla="*/ 507 w 529"/>
                <a:gd name="T45" fmla="*/ 185 h 328"/>
                <a:gd name="T46" fmla="*/ 343 w 529"/>
                <a:gd name="T47" fmla="*/ 151 h 328"/>
                <a:gd name="T48" fmla="*/ 342 w 529"/>
                <a:gd name="T49" fmla="*/ 224 h 328"/>
                <a:gd name="T50" fmla="*/ 341 w 529"/>
                <a:gd name="T51" fmla="*/ 221 h 328"/>
                <a:gd name="T52" fmla="*/ 326 w 529"/>
                <a:gd name="T53" fmla="*/ 196 h 328"/>
                <a:gd name="T54" fmla="*/ 345 w 529"/>
                <a:gd name="T55" fmla="*/ 172 h 328"/>
                <a:gd name="T56" fmla="*/ 352 w 529"/>
                <a:gd name="T57" fmla="*/ 122 h 328"/>
                <a:gd name="T58" fmla="*/ 352 w 529"/>
                <a:gd name="T59" fmla="*/ 118 h 328"/>
                <a:gd name="T60" fmla="*/ 383 w 529"/>
                <a:gd name="T61" fmla="*/ 170 h 328"/>
                <a:gd name="T62" fmla="*/ 393 w 529"/>
                <a:gd name="T63" fmla="*/ 166 h 328"/>
                <a:gd name="T64" fmla="*/ 346 w 529"/>
                <a:gd name="T65" fmla="*/ 83 h 328"/>
                <a:gd name="T66" fmla="*/ 340 w 529"/>
                <a:gd name="T67" fmla="*/ 168 h 328"/>
                <a:gd name="T68" fmla="*/ 277 w 529"/>
                <a:gd name="T69" fmla="*/ 189 h 328"/>
                <a:gd name="T70" fmla="*/ 279 w 529"/>
                <a:gd name="T71" fmla="*/ 193 h 328"/>
                <a:gd name="T72" fmla="*/ 249 w 529"/>
                <a:gd name="T73" fmla="*/ 166 h 328"/>
                <a:gd name="T74" fmla="*/ 277 w 529"/>
                <a:gd name="T75" fmla="*/ 194 h 328"/>
                <a:gd name="T76" fmla="*/ 274 w 529"/>
                <a:gd name="T77" fmla="*/ 196 h 328"/>
                <a:gd name="T78" fmla="*/ 308 w 529"/>
                <a:gd name="T79" fmla="*/ 215 h 328"/>
                <a:gd name="T80" fmla="*/ 308 w 529"/>
                <a:gd name="T81" fmla="*/ 231 h 328"/>
                <a:gd name="T82" fmla="*/ 309 w 529"/>
                <a:gd name="T83" fmla="*/ 225 h 328"/>
                <a:gd name="T84" fmla="*/ 309 w 529"/>
                <a:gd name="T85" fmla="*/ 219 h 328"/>
                <a:gd name="T86" fmla="*/ 318 w 529"/>
                <a:gd name="T87" fmla="*/ 248 h 328"/>
                <a:gd name="T88" fmla="*/ 383 w 529"/>
                <a:gd name="T89" fmla="*/ 255 h 328"/>
                <a:gd name="T90" fmla="*/ 403 w 529"/>
                <a:gd name="T91" fmla="*/ 207 h 328"/>
                <a:gd name="T92" fmla="*/ 408 w 529"/>
                <a:gd name="T93" fmla="*/ 199 h 328"/>
                <a:gd name="T94" fmla="*/ 404 w 529"/>
                <a:gd name="T95" fmla="*/ 206 h 328"/>
                <a:gd name="T96" fmla="*/ 303 w 529"/>
                <a:gd name="T97" fmla="*/ 152 h 328"/>
                <a:gd name="T98" fmla="*/ 265 w 529"/>
                <a:gd name="T99" fmla="*/ 126 h 328"/>
                <a:gd name="T100" fmla="*/ 210 w 529"/>
                <a:gd name="T101" fmla="*/ 180 h 328"/>
                <a:gd name="T102" fmla="*/ 187 w 529"/>
                <a:gd name="T103" fmla="*/ 174 h 328"/>
                <a:gd name="T104" fmla="*/ 176 w 529"/>
                <a:gd name="T105" fmla="*/ 154 h 328"/>
                <a:gd name="T106" fmla="*/ 182 w 529"/>
                <a:gd name="T107" fmla="*/ 208 h 328"/>
                <a:gd name="T108" fmla="*/ 171 w 529"/>
                <a:gd name="T109" fmla="*/ 126 h 328"/>
                <a:gd name="T110" fmla="*/ 219 w 529"/>
                <a:gd name="T111" fmla="*/ 189 h 328"/>
                <a:gd name="T112" fmla="*/ 315 w 529"/>
                <a:gd name="T113" fmla="*/ 246 h 328"/>
                <a:gd name="T114" fmla="*/ 332 w 529"/>
                <a:gd name="T115" fmla="*/ 2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29" h="328">
                  <a:moveTo>
                    <a:pt x="525" y="158"/>
                  </a:moveTo>
                  <a:cubicBezTo>
                    <a:pt x="525" y="157"/>
                    <a:pt x="529" y="155"/>
                    <a:pt x="529" y="153"/>
                  </a:cubicBezTo>
                  <a:cubicBezTo>
                    <a:pt x="528" y="152"/>
                    <a:pt x="525" y="151"/>
                    <a:pt x="522" y="150"/>
                  </a:cubicBezTo>
                  <a:cubicBezTo>
                    <a:pt x="519" y="148"/>
                    <a:pt x="516" y="149"/>
                    <a:pt x="513" y="147"/>
                  </a:cubicBezTo>
                  <a:cubicBezTo>
                    <a:pt x="511" y="146"/>
                    <a:pt x="505" y="147"/>
                    <a:pt x="505" y="146"/>
                  </a:cubicBezTo>
                  <a:cubicBezTo>
                    <a:pt x="505" y="145"/>
                    <a:pt x="501" y="142"/>
                    <a:pt x="500" y="140"/>
                  </a:cubicBezTo>
                  <a:cubicBezTo>
                    <a:pt x="499" y="139"/>
                    <a:pt x="496" y="140"/>
                    <a:pt x="494" y="141"/>
                  </a:cubicBezTo>
                  <a:cubicBezTo>
                    <a:pt x="492" y="142"/>
                    <a:pt x="490" y="142"/>
                    <a:pt x="489" y="141"/>
                  </a:cubicBezTo>
                  <a:cubicBezTo>
                    <a:pt x="487" y="140"/>
                    <a:pt x="485" y="138"/>
                    <a:pt x="483" y="139"/>
                  </a:cubicBezTo>
                  <a:cubicBezTo>
                    <a:pt x="482" y="140"/>
                    <a:pt x="479" y="139"/>
                    <a:pt x="479" y="137"/>
                  </a:cubicBezTo>
                  <a:cubicBezTo>
                    <a:pt x="480" y="134"/>
                    <a:pt x="476" y="129"/>
                    <a:pt x="475" y="128"/>
                  </a:cubicBezTo>
                  <a:cubicBezTo>
                    <a:pt x="473" y="128"/>
                    <a:pt x="468" y="129"/>
                    <a:pt x="467" y="126"/>
                  </a:cubicBezTo>
                  <a:cubicBezTo>
                    <a:pt x="466" y="124"/>
                    <a:pt x="463" y="122"/>
                    <a:pt x="464" y="121"/>
                  </a:cubicBezTo>
                  <a:cubicBezTo>
                    <a:pt x="465" y="119"/>
                    <a:pt x="464" y="114"/>
                    <a:pt x="463" y="113"/>
                  </a:cubicBezTo>
                  <a:cubicBezTo>
                    <a:pt x="462" y="111"/>
                    <a:pt x="456" y="111"/>
                    <a:pt x="454" y="112"/>
                  </a:cubicBezTo>
                  <a:cubicBezTo>
                    <a:pt x="453" y="112"/>
                    <a:pt x="449" y="111"/>
                    <a:pt x="447" y="112"/>
                  </a:cubicBezTo>
                  <a:cubicBezTo>
                    <a:pt x="445" y="113"/>
                    <a:pt x="444" y="114"/>
                    <a:pt x="442" y="114"/>
                  </a:cubicBezTo>
                  <a:cubicBezTo>
                    <a:pt x="441" y="114"/>
                    <a:pt x="440" y="114"/>
                    <a:pt x="439" y="113"/>
                  </a:cubicBezTo>
                  <a:cubicBezTo>
                    <a:pt x="439" y="112"/>
                    <a:pt x="438" y="111"/>
                    <a:pt x="438" y="109"/>
                  </a:cubicBezTo>
                  <a:cubicBezTo>
                    <a:pt x="436" y="104"/>
                    <a:pt x="435" y="100"/>
                    <a:pt x="436" y="99"/>
                  </a:cubicBezTo>
                  <a:cubicBezTo>
                    <a:pt x="437" y="97"/>
                    <a:pt x="441" y="101"/>
                    <a:pt x="444" y="100"/>
                  </a:cubicBezTo>
                  <a:cubicBezTo>
                    <a:pt x="446" y="99"/>
                    <a:pt x="449" y="97"/>
                    <a:pt x="449" y="95"/>
                  </a:cubicBezTo>
                  <a:cubicBezTo>
                    <a:pt x="449" y="93"/>
                    <a:pt x="445" y="90"/>
                    <a:pt x="443" y="90"/>
                  </a:cubicBezTo>
                  <a:cubicBezTo>
                    <a:pt x="441" y="89"/>
                    <a:pt x="440" y="85"/>
                    <a:pt x="437" y="84"/>
                  </a:cubicBezTo>
                  <a:cubicBezTo>
                    <a:pt x="434" y="82"/>
                    <a:pt x="435" y="79"/>
                    <a:pt x="432" y="77"/>
                  </a:cubicBezTo>
                  <a:cubicBezTo>
                    <a:pt x="429" y="75"/>
                    <a:pt x="431" y="72"/>
                    <a:pt x="431" y="69"/>
                  </a:cubicBezTo>
                  <a:cubicBezTo>
                    <a:pt x="431" y="67"/>
                    <a:pt x="431" y="63"/>
                    <a:pt x="430" y="62"/>
                  </a:cubicBezTo>
                  <a:cubicBezTo>
                    <a:pt x="428" y="61"/>
                    <a:pt x="422" y="58"/>
                    <a:pt x="420" y="59"/>
                  </a:cubicBezTo>
                  <a:cubicBezTo>
                    <a:pt x="417" y="60"/>
                    <a:pt x="415" y="61"/>
                    <a:pt x="414" y="59"/>
                  </a:cubicBezTo>
                  <a:cubicBezTo>
                    <a:pt x="413" y="57"/>
                    <a:pt x="411" y="56"/>
                    <a:pt x="409" y="57"/>
                  </a:cubicBezTo>
                  <a:cubicBezTo>
                    <a:pt x="406" y="57"/>
                    <a:pt x="404" y="56"/>
                    <a:pt x="403" y="55"/>
                  </a:cubicBezTo>
                  <a:cubicBezTo>
                    <a:pt x="403" y="55"/>
                    <a:pt x="403" y="54"/>
                    <a:pt x="402" y="54"/>
                  </a:cubicBezTo>
                  <a:cubicBezTo>
                    <a:pt x="402" y="52"/>
                    <a:pt x="402" y="49"/>
                    <a:pt x="400" y="48"/>
                  </a:cubicBezTo>
                  <a:cubicBezTo>
                    <a:pt x="399" y="46"/>
                    <a:pt x="396" y="43"/>
                    <a:pt x="397" y="41"/>
                  </a:cubicBezTo>
                  <a:cubicBezTo>
                    <a:pt x="398" y="40"/>
                    <a:pt x="398" y="37"/>
                    <a:pt x="396" y="36"/>
                  </a:cubicBezTo>
                  <a:cubicBezTo>
                    <a:pt x="395" y="35"/>
                    <a:pt x="394" y="34"/>
                    <a:pt x="394" y="33"/>
                  </a:cubicBezTo>
                  <a:cubicBezTo>
                    <a:pt x="393" y="32"/>
                    <a:pt x="393" y="31"/>
                    <a:pt x="394" y="30"/>
                  </a:cubicBezTo>
                  <a:cubicBezTo>
                    <a:pt x="396" y="29"/>
                    <a:pt x="399" y="29"/>
                    <a:pt x="397" y="26"/>
                  </a:cubicBezTo>
                  <a:cubicBezTo>
                    <a:pt x="395" y="24"/>
                    <a:pt x="395" y="23"/>
                    <a:pt x="395" y="21"/>
                  </a:cubicBezTo>
                  <a:cubicBezTo>
                    <a:pt x="395" y="18"/>
                    <a:pt x="394" y="16"/>
                    <a:pt x="394" y="14"/>
                  </a:cubicBezTo>
                  <a:cubicBezTo>
                    <a:pt x="394" y="13"/>
                    <a:pt x="396" y="12"/>
                    <a:pt x="398" y="9"/>
                  </a:cubicBezTo>
                  <a:cubicBezTo>
                    <a:pt x="399" y="6"/>
                    <a:pt x="402" y="6"/>
                    <a:pt x="400" y="2"/>
                  </a:cubicBezTo>
                  <a:cubicBezTo>
                    <a:pt x="399" y="2"/>
                    <a:pt x="399" y="3"/>
                    <a:pt x="397" y="3"/>
                  </a:cubicBezTo>
                  <a:cubicBezTo>
                    <a:pt x="393" y="4"/>
                    <a:pt x="383" y="0"/>
                    <a:pt x="377" y="1"/>
                  </a:cubicBezTo>
                  <a:cubicBezTo>
                    <a:pt x="372" y="2"/>
                    <a:pt x="360" y="2"/>
                    <a:pt x="357" y="5"/>
                  </a:cubicBezTo>
                  <a:cubicBezTo>
                    <a:pt x="355" y="8"/>
                    <a:pt x="348" y="9"/>
                    <a:pt x="351" y="11"/>
                  </a:cubicBezTo>
                  <a:cubicBezTo>
                    <a:pt x="354" y="14"/>
                    <a:pt x="351" y="15"/>
                    <a:pt x="353" y="18"/>
                  </a:cubicBezTo>
                  <a:cubicBezTo>
                    <a:pt x="355" y="21"/>
                    <a:pt x="356" y="22"/>
                    <a:pt x="359" y="22"/>
                  </a:cubicBezTo>
                  <a:cubicBezTo>
                    <a:pt x="362" y="21"/>
                    <a:pt x="365" y="23"/>
                    <a:pt x="362" y="26"/>
                  </a:cubicBezTo>
                  <a:cubicBezTo>
                    <a:pt x="362" y="26"/>
                    <a:pt x="361" y="26"/>
                    <a:pt x="361" y="26"/>
                  </a:cubicBezTo>
                  <a:cubicBezTo>
                    <a:pt x="359" y="29"/>
                    <a:pt x="361" y="32"/>
                    <a:pt x="360" y="37"/>
                  </a:cubicBezTo>
                  <a:cubicBezTo>
                    <a:pt x="360" y="42"/>
                    <a:pt x="355" y="41"/>
                    <a:pt x="352" y="41"/>
                  </a:cubicBezTo>
                  <a:cubicBezTo>
                    <a:pt x="349" y="41"/>
                    <a:pt x="344" y="32"/>
                    <a:pt x="342" y="30"/>
                  </a:cubicBezTo>
                  <a:cubicBezTo>
                    <a:pt x="341" y="28"/>
                    <a:pt x="336" y="32"/>
                    <a:pt x="332" y="34"/>
                  </a:cubicBezTo>
                  <a:cubicBezTo>
                    <a:pt x="328" y="37"/>
                    <a:pt x="330" y="41"/>
                    <a:pt x="328" y="43"/>
                  </a:cubicBezTo>
                  <a:cubicBezTo>
                    <a:pt x="325" y="45"/>
                    <a:pt x="324" y="48"/>
                    <a:pt x="326" y="53"/>
                  </a:cubicBezTo>
                  <a:cubicBezTo>
                    <a:pt x="326" y="53"/>
                    <a:pt x="326" y="53"/>
                    <a:pt x="326" y="54"/>
                  </a:cubicBezTo>
                  <a:cubicBezTo>
                    <a:pt x="329" y="58"/>
                    <a:pt x="328" y="62"/>
                    <a:pt x="325" y="65"/>
                  </a:cubicBezTo>
                  <a:cubicBezTo>
                    <a:pt x="324" y="67"/>
                    <a:pt x="325" y="67"/>
                    <a:pt x="326" y="68"/>
                  </a:cubicBezTo>
                  <a:cubicBezTo>
                    <a:pt x="329" y="68"/>
                    <a:pt x="331" y="67"/>
                    <a:pt x="332" y="69"/>
                  </a:cubicBezTo>
                  <a:cubicBezTo>
                    <a:pt x="334" y="70"/>
                    <a:pt x="337" y="72"/>
                    <a:pt x="339" y="71"/>
                  </a:cubicBezTo>
                  <a:cubicBezTo>
                    <a:pt x="340" y="70"/>
                    <a:pt x="345" y="73"/>
                    <a:pt x="345" y="75"/>
                  </a:cubicBezTo>
                  <a:cubicBezTo>
                    <a:pt x="345" y="76"/>
                    <a:pt x="344" y="80"/>
                    <a:pt x="344" y="82"/>
                  </a:cubicBezTo>
                  <a:cubicBezTo>
                    <a:pt x="337" y="83"/>
                    <a:pt x="318" y="81"/>
                    <a:pt x="317" y="81"/>
                  </a:cubicBezTo>
                  <a:cubicBezTo>
                    <a:pt x="316" y="80"/>
                    <a:pt x="313" y="79"/>
                    <a:pt x="311" y="79"/>
                  </a:cubicBezTo>
                  <a:cubicBezTo>
                    <a:pt x="310" y="80"/>
                    <a:pt x="308" y="82"/>
                    <a:pt x="305" y="82"/>
                  </a:cubicBezTo>
                  <a:cubicBezTo>
                    <a:pt x="301" y="82"/>
                    <a:pt x="300" y="77"/>
                    <a:pt x="300" y="75"/>
                  </a:cubicBezTo>
                  <a:cubicBezTo>
                    <a:pt x="300" y="73"/>
                    <a:pt x="282" y="77"/>
                    <a:pt x="277" y="82"/>
                  </a:cubicBezTo>
                  <a:cubicBezTo>
                    <a:pt x="272" y="86"/>
                    <a:pt x="261" y="85"/>
                    <a:pt x="260" y="87"/>
                  </a:cubicBezTo>
                  <a:cubicBezTo>
                    <a:pt x="260" y="89"/>
                    <a:pt x="258" y="90"/>
                    <a:pt x="257" y="90"/>
                  </a:cubicBezTo>
                  <a:cubicBezTo>
                    <a:pt x="257" y="89"/>
                    <a:pt x="257" y="89"/>
                    <a:pt x="256" y="88"/>
                  </a:cubicBezTo>
                  <a:cubicBezTo>
                    <a:pt x="256" y="86"/>
                    <a:pt x="254" y="85"/>
                    <a:pt x="250" y="85"/>
                  </a:cubicBezTo>
                  <a:cubicBezTo>
                    <a:pt x="246" y="85"/>
                    <a:pt x="253" y="81"/>
                    <a:pt x="251" y="79"/>
                  </a:cubicBezTo>
                  <a:cubicBezTo>
                    <a:pt x="249" y="77"/>
                    <a:pt x="245" y="83"/>
                    <a:pt x="242" y="81"/>
                  </a:cubicBezTo>
                  <a:cubicBezTo>
                    <a:pt x="238" y="80"/>
                    <a:pt x="233" y="86"/>
                    <a:pt x="230" y="88"/>
                  </a:cubicBezTo>
                  <a:cubicBezTo>
                    <a:pt x="226" y="91"/>
                    <a:pt x="222" y="88"/>
                    <a:pt x="224" y="84"/>
                  </a:cubicBezTo>
                  <a:cubicBezTo>
                    <a:pt x="227" y="80"/>
                    <a:pt x="224" y="81"/>
                    <a:pt x="220" y="82"/>
                  </a:cubicBezTo>
                  <a:cubicBezTo>
                    <a:pt x="216" y="84"/>
                    <a:pt x="212" y="82"/>
                    <a:pt x="212" y="78"/>
                  </a:cubicBezTo>
                  <a:cubicBezTo>
                    <a:pt x="212" y="78"/>
                    <a:pt x="212" y="77"/>
                    <a:pt x="212" y="76"/>
                  </a:cubicBezTo>
                  <a:cubicBezTo>
                    <a:pt x="210" y="74"/>
                    <a:pt x="207" y="72"/>
                    <a:pt x="207" y="70"/>
                  </a:cubicBezTo>
                  <a:cubicBezTo>
                    <a:pt x="208" y="68"/>
                    <a:pt x="211" y="69"/>
                    <a:pt x="213" y="71"/>
                  </a:cubicBezTo>
                  <a:cubicBezTo>
                    <a:pt x="215" y="73"/>
                    <a:pt x="220" y="74"/>
                    <a:pt x="221" y="71"/>
                  </a:cubicBezTo>
                  <a:cubicBezTo>
                    <a:pt x="221" y="70"/>
                    <a:pt x="220" y="63"/>
                    <a:pt x="217" y="65"/>
                  </a:cubicBezTo>
                  <a:cubicBezTo>
                    <a:pt x="214" y="66"/>
                    <a:pt x="213" y="65"/>
                    <a:pt x="212" y="64"/>
                  </a:cubicBezTo>
                  <a:cubicBezTo>
                    <a:pt x="211" y="62"/>
                    <a:pt x="214" y="60"/>
                    <a:pt x="215" y="57"/>
                  </a:cubicBezTo>
                  <a:cubicBezTo>
                    <a:pt x="216" y="55"/>
                    <a:pt x="221" y="56"/>
                    <a:pt x="222" y="54"/>
                  </a:cubicBezTo>
                  <a:cubicBezTo>
                    <a:pt x="222" y="52"/>
                    <a:pt x="218" y="49"/>
                    <a:pt x="217" y="49"/>
                  </a:cubicBezTo>
                  <a:cubicBezTo>
                    <a:pt x="215" y="48"/>
                    <a:pt x="214" y="43"/>
                    <a:pt x="216" y="41"/>
                  </a:cubicBezTo>
                  <a:cubicBezTo>
                    <a:pt x="218" y="40"/>
                    <a:pt x="219" y="34"/>
                    <a:pt x="217" y="32"/>
                  </a:cubicBezTo>
                  <a:cubicBezTo>
                    <a:pt x="216" y="30"/>
                    <a:pt x="210" y="32"/>
                    <a:pt x="210" y="36"/>
                  </a:cubicBezTo>
                  <a:cubicBezTo>
                    <a:pt x="209" y="41"/>
                    <a:pt x="205" y="39"/>
                    <a:pt x="203" y="40"/>
                  </a:cubicBezTo>
                  <a:cubicBezTo>
                    <a:pt x="202" y="41"/>
                    <a:pt x="206" y="42"/>
                    <a:pt x="204" y="44"/>
                  </a:cubicBezTo>
                  <a:cubicBezTo>
                    <a:pt x="202" y="46"/>
                    <a:pt x="201" y="41"/>
                    <a:pt x="198" y="41"/>
                  </a:cubicBezTo>
                  <a:cubicBezTo>
                    <a:pt x="194" y="41"/>
                    <a:pt x="194" y="46"/>
                    <a:pt x="192" y="49"/>
                  </a:cubicBezTo>
                  <a:cubicBezTo>
                    <a:pt x="191" y="52"/>
                    <a:pt x="192" y="57"/>
                    <a:pt x="192" y="61"/>
                  </a:cubicBezTo>
                  <a:cubicBezTo>
                    <a:pt x="193" y="65"/>
                    <a:pt x="198" y="67"/>
                    <a:pt x="196" y="70"/>
                  </a:cubicBezTo>
                  <a:cubicBezTo>
                    <a:pt x="196" y="72"/>
                    <a:pt x="197" y="73"/>
                    <a:pt x="198" y="75"/>
                  </a:cubicBezTo>
                  <a:cubicBezTo>
                    <a:pt x="199" y="77"/>
                    <a:pt x="201" y="79"/>
                    <a:pt x="200" y="80"/>
                  </a:cubicBezTo>
                  <a:cubicBezTo>
                    <a:pt x="198" y="83"/>
                    <a:pt x="201" y="85"/>
                    <a:pt x="203" y="89"/>
                  </a:cubicBezTo>
                  <a:cubicBezTo>
                    <a:pt x="205" y="93"/>
                    <a:pt x="198" y="91"/>
                    <a:pt x="198" y="94"/>
                  </a:cubicBezTo>
                  <a:cubicBezTo>
                    <a:pt x="198" y="96"/>
                    <a:pt x="192" y="93"/>
                    <a:pt x="190" y="92"/>
                  </a:cubicBezTo>
                  <a:cubicBezTo>
                    <a:pt x="188" y="92"/>
                    <a:pt x="182" y="92"/>
                    <a:pt x="182" y="94"/>
                  </a:cubicBezTo>
                  <a:cubicBezTo>
                    <a:pt x="182" y="94"/>
                    <a:pt x="182" y="95"/>
                    <a:pt x="182" y="96"/>
                  </a:cubicBezTo>
                  <a:cubicBezTo>
                    <a:pt x="181" y="97"/>
                    <a:pt x="181" y="98"/>
                    <a:pt x="179" y="97"/>
                  </a:cubicBezTo>
                  <a:cubicBezTo>
                    <a:pt x="177" y="96"/>
                    <a:pt x="173" y="96"/>
                    <a:pt x="168" y="97"/>
                  </a:cubicBezTo>
                  <a:cubicBezTo>
                    <a:pt x="164" y="98"/>
                    <a:pt x="162" y="103"/>
                    <a:pt x="164" y="105"/>
                  </a:cubicBezTo>
                  <a:cubicBezTo>
                    <a:pt x="166" y="107"/>
                    <a:pt x="159" y="108"/>
                    <a:pt x="159" y="105"/>
                  </a:cubicBezTo>
                  <a:cubicBezTo>
                    <a:pt x="159" y="103"/>
                    <a:pt x="154" y="104"/>
                    <a:pt x="154" y="108"/>
                  </a:cubicBezTo>
                  <a:cubicBezTo>
                    <a:pt x="154" y="111"/>
                    <a:pt x="149" y="112"/>
                    <a:pt x="149" y="116"/>
                  </a:cubicBezTo>
                  <a:cubicBezTo>
                    <a:pt x="150" y="120"/>
                    <a:pt x="144" y="124"/>
                    <a:pt x="141" y="126"/>
                  </a:cubicBezTo>
                  <a:cubicBezTo>
                    <a:pt x="140" y="127"/>
                    <a:pt x="140" y="127"/>
                    <a:pt x="139" y="127"/>
                  </a:cubicBezTo>
                  <a:cubicBezTo>
                    <a:pt x="137" y="129"/>
                    <a:pt x="134" y="130"/>
                    <a:pt x="132" y="130"/>
                  </a:cubicBezTo>
                  <a:cubicBezTo>
                    <a:pt x="131" y="130"/>
                    <a:pt x="130" y="131"/>
                    <a:pt x="129" y="131"/>
                  </a:cubicBezTo>
                  <a:cubicBezTo>
                    <a:pt x="126" y="130"/>
                    <a:pt x="122" y="133"/>
                    <a:pt x="123" y="140"/>
                  </a:cubicBezTo>
                  <a:cubicBezTo>
                    <a:pt x="124" y="146"/>
                    <a:pt x="118" y="147"/>
                    <a:pt x="112" y="147"/>
                  </a:cubicBezTo>
                  <a:cubicBezTo>
                    <a:pt x="105" y="148"/>
                    <a:pt x="108" y="153"/>
                    <a:pt x="105" y="155"/>
                  </a:cubicBezTo>
                  <a:cubicBezTo>
                    <a:pt x="102" y="157"/>
                    <a:pt x="93" y="154"/>
                    <a:pt x="92" y="150"/>
                  </a:cubicBezTo>
                  <a:cubicBezTo>
                    <a:pt x="90" y="147"/>
                    <a:pt x="82" y="150"/>
                    <a:pt x="85" y="154"/>
                  </a:cubicBezTo>
                  <a:cubicBezTo>
                    <a:pt x="89" y="158"/>
                    <a:pt x="89" y="164"/>
                    <a:pt x="87" y="166"/>
                  </a:cubicBezTo>
                  <a:cubicBezTo>
                    <a:pt x="85" y="167"/>
                    <a:pt x="80" y="163"/>
                    <a:pt x="78" y="165"/>
                  </a:cubicBezTo>
                  <a:cubicBezTo>
                    <a:pt x="75" y="167"/>
                    <a:pt x="75" y="163"/>
                    <a:pt x="71" y="162"/>
                  </a:cubicBezTo>
                  <a:cubicBezTo>
                    <a:pt x="68" y="161"/>
                    <a:pt x="66" y="164"/>
                    <a:pt x="61" y="163"/>
                  </a:cubicBezTo>
                  <a:cubicBezTo>
                    <a:pt x="55" y="163"/>
                    <a:pt x="52" y="166"/>
                    <a:pt x="54" y="168"/>
                  </a:cubicBezTo>
                  <a:cubicBezTo>
                    <a:pt x="56" y="170"/>
                    <a:pt x="54" y="173"/>
                    <a:pt x="55" y="175"/>
                  </a:cubicBezTo>
                  <a:cubicBezTo>
                    <a:pt x="57" y="177"/>
                    <a:pt x="64" y="176"/>
                    <a:pt x="69" y="179"/>
                  </a:cubicBezTo>
                  <a:cubicBezTo>
                    <a:pt x="75" y="182"/>
                    <a:pt x="76" y="180"/>
                    <a:pt x="79" y="182"/>
                  </a:cubicBezTo>
                  <a:cubicBezTo>
                    <a:pt x="81" y="184"/>
                    <a:pt x="82" y="183"/>
                    <a:pt x="82" y="187"/>
                  </a:cubicBezTo>
                  <a:cubicBezTo>
                    <a:pt x="82" y="191"/>
                    <a:pt x="85" y="194"/>
                    <a:pt x="91" y="196"/>
                  </a:cubicBezTo>
                  <a:cubicBezTo>
                    <a:pt x="96" y="197"/>
                    <a:pt x="92" y="201"/>
                    <a:pt x="93" y="204"/>
                  </a:cubicBezTo>
                  <a:cubicBezTo>
                    <a:pt x="95" y="208"/>
                    <a:pt x="91" y="213"/>
                    <a:pt x="92" y="217"/>
                  </a:cubicBezTo>
                  <a:cubicBezTo>
                    <a:pt x="93" y="221"/>
                    <a:pt x="89" y="235"/>
                    <a:pt x="87" y="236"/>
                  </a:cubicBezTo>
                  <a:cubicBezTo>
                    <a:pt x="87" y="236"/>
                    <a:pt x="86" y="236"/>
                    <a:pt x="86" y="236"/>
                  </a:cubicBezTo>
                  <a:cubicBezTo>
                    <a:pt x="83" y="237"/>
                    <a:pt x="74" y="234"/>
                    <a:pt x="68" y="234"/>
                  </a:cubicBezTo>
                  <a:cubicBezTo>
                    <a:pt x="61" y="235"/>
                    <a:pt x="41" y="233"/>
                    <a:pt x="33" y="234"/>
                  </a:cubicBezTo>
                  <a:cubicBezTo>
                    <a:pt x="24" y="235"/>
                    <a:pt x="24" y="231"/>
                    <a:pt x="20" y="231"/>
                  </a:cubicBezTo>
                  <a:cubicBezTo>
                    <a:pt x="15" y="231"/>
                    <a:pt x="17" y="236"/>
                    <a:pt x="11" y="236"/>
                  </a:cubicBezTo>
                  <a:cubicBezTo>
                    <a:pt x="4" y="236"/>
                    <a:pt x="4" y="240"/>
                    <a:pt x="8" y="244"/>
                  </a:cubicBezTo>
                  <a:cubicBezTo>
                    <a:pt x="11" y="246"/>
                    <a:pt x="11" y="250"/>
                    <a:pt x="10" y="254"/>
                  </a:cubicBezTo>
                  <a:cubicBezTo>
                    <a:pt x="10" y="257"/>
                    <a:pt x="10" y="260"/>
                    <a:pt x="11" y="262"/>
                  </a:cubicBezTo>
                  <a:cubicBezTo>
                    <a:pt x="13" y="265"/>
                    <a:pt x="8" y="282"/>
                    <a:pt x="4" y="287"/>
                  </a:cubicBezTo>
                  <a:cubicBezTo>
                    <a:pt x="0" y="292"/>
                    <a:pt x="4" y="293"/>
                    <a:pt x="8" y="296"/>
                  </a:cubicBezTo>
                  <a:cubicBezTo>
                    <a:pt x="12" y="300"/>
                    <a:pt x="9" y="312"/>
                    <a:pt x="9" y="315"/>
                  </a:cubicBezTo>
                  <a:cubicBezTo>
                    <a:pt x="9" y="317"/>
                    <a:pt x="13" y="317"/>
                    <a:pt x="18" y="317"/>
                  </a:cubicBezTo>
                  <a:cubicBezTo>
                    <a:pt x="20" y="317"/>
                    <a:pt x="23" y="316"/>
                    <a:pt x="26" y="315"/>
                  </a:cubicBezTo>
                  <a:cubicBezTo>
                    <a:pt x="28" y="315"/>
                    <a:pt x="30" y="315"/>
                    <a:pt x="32" y="315"/>
                  </a:cubicBezTo>
                  <a:cubicBezTo>
                    <a:pt x="36" y="317"/>
                    <a:pt x="39" y="328"/>
                    <a:pt x="45" y="328"/>
                  </a:cubicBezTo>
                  <a:cubicBezTo>
                    <a:pt x="47" y="327"/>
                    <a:pt x="46" y="326"/>
                    <a:pt x="47" y="324"/>
                  </a:cubicBezTo>
                  <a:cubicBezTo>
                    <a:pt x="49" y="323"/>
                    <a:pt x="51" y="324"/>
                    <a:pt x="54" y="324"/>
                  </a:cubicBezTo>
                  <a:cubicBezTo>
                    <a:pt x="56" y="324"/>
                    <a:pt x="57" y="320"/>
                    <a:pt x="63" y="320"/>
                  </a:cubicBezTo>
                  <a:cubicBezTo>
                    <a:pt x="69" y="320"/>
                    <a:pt x="73" y="320"/>
                    <a:pt x="77" y="320"/>
                  </a:cubicBezTo>
                  <a:cubicBezTo>
                    <a:pt x="81" y="320"/>
                    <a:pt x="84" y="319"/>
                    <a:pt x="85" y="316"/>
                  </a:cubicBezTo>
                  <a:cubicBezTo>
                    <a:pt x="86" y="313"/>
                    <a:pt x="89" y="311"/>
                    <a:pt x="93" y="310"/>
                  </a:cubicBezTo>
                  <a:cubicBezTo>
                    <a:pt x="97" y="310"/>
                    <a:pt x="97" y="305"/>
                    <a:pt x="97" y="303"/>
                  </a:cubicBezTo>
                  <a:cubicBezTo>
                    <a:pt x="97" y="300"/>
                    <a:pt x="104" y="296"/>
                    <a:pt x="105" y="294"/>
                  </a:cubicBezTo>
                  <a:cubicBezTo>
                    <a:pt x="105" y="293"/>
                    <a:pt x="101" y="285"/>
                    <a:pt x="105" y="279"/>
                  </a:cubicBezTo>
                  <a:cubicBezTo>
                    <a:pt x="109" y="272"/>
                    <a:pt x="114" y="272"/>
                    <a:pt x="114" y="268"/>
                  </a:cubicBezTo>
                  <a:cubicBezTo>
                    <a:pt x="114" y="265"/>
                    <a:pt x="118" y="264"/>
                    <a:pt x="124" y="263"/>
                  </a:cubicBezTo>
                  <a:cubicBezTo>
                    <a:pt x="129" y="263"/>
                    <a:pt x="131" y="259"/>
                    <a:pt x="135" y="257"/>
                  </a:cubicBezTo>
                  <a:cubicBezTo>
                    <a:pt x="139" y="255"/>
                    <a:pt x="141" y="253"/>
                    <a:pt x="140" y="248"/>
                  </a:cubicBezTo>
                  <a:cubicBezTo>
                    <a:pt x="140" y="247"/>
                    <a:pt x="139" y="246"/>
                    <a:pt x="139" y="245"/>
                  </a:cubicBezTo>
                  <a:cubicBezTo>
                    <a:pt x="137" y="239"/>
                    <a:pt x="143" y="236"/>
                    <a:pt x="148" y="235"/>
                  </a:cubicBezTo>
                  <a:cubicBezTo>
                    <a:pt x="153" y="234"/>
                    <a:pt x="165" y="237"/>
                    <a:pt x="168" y="239"/>
                  </a:cubicBezTo>
                  <a:cubicBezTo>
                    <a:pt x="171" y="241"/>
                    <a:pt x="175" y="240"/>
                    <a:pt x="180" y="235"/>
                  </a:cubicBezTo>
                  <a:cubicBezTo>
                    <a:pt x="182" y="232"/>
                    <a:pt x="185" y="231"/>
                    <a:pt x="187" y="231"/>
                  </a:cubicBezTo>
                  <a:cubicBezTo>
                    <a:pt x="188" y="230"/>
                    <a:pt x="190" y="230"/>
                    <a:pt x="192" y="229"/>
                  </a:cubicBezTo>
                  <a:cubicBezTo>
                    <a:pt x="195" y="227"/>
                    <a:pt x="194" y="224"/>
                    <a:pt x="199" y="223"/>
                  </a:cubicBezTo>
                  <a:cubicBezTo>
                    <a:pt x="205" y="221"/>
                    <a:pt x="212" y="226"/>
                    <a:pt x="214" y="229"/>
                  </a:cubicBezTo>
                  <a:cubicBezTo>
                    <a:pt x="216" y="232"/>
                    <a:pt x="217" y="233"/>
                    <a:pt x="217" y="235"/>
                  </a:cubicBezTo>
                  <a:cubicBezTo>
                    <a:pt x="218" y="238"/>
                    <a:pt x="220" y="243"/>
                    <a:pt x="228" y="248"/>
                  </a:cubicBezTo>
                  <a:cubicBezTo>
                    <a:pt x="235" y="253"/>
                    <a:pt x="238" y="259"/>
                    <a:pt x="242" y="261"/>
                  </a:cubicBezTo>
                  <a:cubicBezTo>
                    <a:pt x="246" y="263"/>
                    <a:pt x="250" y="262"/>
                    <a:pt x="252" y="265"/>
                  </a:cubicBezTo>
                  <a:cubicBezTo>
                    <a:pt x="255" y="268"/>
                    <a:pt x="258" y="270"/>
                    <a:pt x="262" y="271"/>
                  </a:cubicBezTo>
                  <a:cubicBezTo>
                    <a:pt x="265" y="273"/>
                    <a:pt x="266" y="277"/>
                    <a:pt x="269" y="278"/>
                  </a:cubicBezTo>
                  <a:cubicBezTo>
                    <a:pt x="273" y="278"/>
                    <a:pt x="270" y="281"/>
                    <a:pt x="273" y="284"/>
                  </a:cubicBezTo>
                  <a:cubicBezTo>
                    <a:pt x="275" y="287"/>
                    <a:pt x="276" y="292"/>
                    <a:pt x="273" y="296"/>
                  </a:cubicBezTo>
                  <a:cubicBezTo>
                    <a:pt x="271" y="299"/>
                    <a:pt x="272" y="304"/>
                    <a:pt x="274" y="304"/>
                  </a:cubicBezTo>
                  <a:cubicBezTo>
                    <a:pt x="275" y="304"/>
                    <a:pt x="279" y="298"/>
                    <a:pt x="279" y="295"/>
                  </a:cubicBezTo>
                  <a:cubicBezTo>
                    <a:pt x="279" y="292"/>
                    <a:pt x="283" y="292"/>
                    <a:pt x="285" y="289"/>
                  </a:cubicBezTo>
                  <a:cubicBezTo>
                    <a:pt x="288" y="286"/>
                    <a:pt x="281" y="285"/>
                    <a:pt x="280" y="281"/>
                  </a:cubicBezTo>
                  <a:cubicBezTo>
                    <a:pt x="279" y="276"/>
                    <a:pt x="285" y="272"/>
                    <a:pt x="291" y="276"/>
                  </a:cubicBezTo>
                  <a:cubicBezTo>
                    <a:pt x="296" y="279"/>
                    <a:pt x="298" y="282"/>
                    <a:pt x="299" y="276"/>
                  </a:cubicBezTo>
                  <a:cubicBezTo>
                    <a:pt x="299" y="271"/>
                    <a:pt x="282" y="264"/>
                    <a:pt x="277" y="261"/>
                  </a:cubicBezTo>
                  <a:cubicBezTo>
                    <a:pt x="273" y="259"/>
                    <a:pt x="276" y="255"/>
                    <a:pt x="270" y="255"/>
                  </a:cubicBezTo>
                  <a:cubicBezTo>
                    <a:pt x="263" y="255"/>
                    <a:pt x="255" y="247"/>
                    <a:pt x="253" y="238"/>
                  </a:cubicBezTo>
                  <a:cubicBezTo>
                    <a:pt x="251" y="229"/>
                    <a:pt x="240" y="228"/>
                    <a:pt x="238" y="223"/>
                  </a:cubicBezTo>
                  <a:cubicBezTo>
                    <a:pt x="235" y="217"/>
                    <a:pt x="240" y="217"/>
                    <a:pt x="238" y="212"/>
                  </a:cubicBezTo>
                  <a:cubicBezTo>
                    <a:pt x="236" y="207"/>
                    <a:pt x="246" y="204"/>
                    <a:pt x="250" y="205"/>
                  </a:cubicBezTo>
                  <a:cubicBezTo>
                    <a:pt x="251" y="206"/>
                    <a:pt x="251" y="207"/>
                    <a:pt x="251" y="208"/>
                  </a:cubicBezTo>
                  <a:cubicBezTo>
                    <a:pt x="252" y="210"/>
                    <a:pt x="252" y="213"/>
                    <a:pt x="253" y="213"/>
                  </a:cubicBezTo>
                  <a:cubicBezTo>
                    <a:pt x="256" y="213"/>
                    <a:pt x="261" y="212"/>
                    <a:pt x="262" y="216"/>
                  </a:cubicBezTo>
                  <a:cubicBezTo>
                    <a:pt x="262" y="220"/>
                    <a:pt x="269" y="228"/>
                    <a:pt x="271" y="231"/>
                  </a:cubicBezTo>
                  <a:cubicBezTo>
                    <a:pt x="274" y="234"/>
                    <a:pt x="279" y="233"/>
                    <a:pt x="280" y="236"/>
                  </a:cubicBezTo>
                  <a:cubicBezTo>
                    <a:pt x="280" y="238"/>
                    <a:pt x="284" y="240"/>
                    <a:pt x="289" y="241"/>
                  </a:cubicBezTo>
                  <a:cubicBezTo>
                    <a:pt x="290" y="241"/>
                    <a:pt x="292" y="242"/>
                    <a:pt x="293" y="243"/>
                  </a:cubicBezTo>
                  <a:cubicBezTo>
                    <a:pt x="295" y="244"/>
                    <a:pt x="297" y="245"/>
                    <a:pt x="299" y="247"/>
                  </a:cubicBezTo>
                  <a:cubicBezTo>
                    <a:pt x="302" y="249"/>
                    <a:pt x="304" y="251"/>
                    <a:pt x="306" y="252"/>
                  </a:cubicBezTo>
                  <a:cubicBezTo>
                    <a:pt x="307" y="252"/>
                    <a:pt x="307" y="252"/>
                    <a:pt x="307" y="253"/>
                  </a:cubicBezTo>
                  <a:cubicBezTo>
                    <a:pt x="311" y="255"/>
                    <a:pt x="313" y="256"/>
                    <a:pt x="310" y="259"/>
                  </a:cubicBezTo>
                  <a:cubicBezTo>
                    <a:pt x="307" y="262"/>
                    <a:pt x="306" y="272"/>
                    <a:pt x="309" y="275"/>
                  </a:cubicBezTo>
                  <a:cubicBezTo>
                    <a:pt x="313" y="278"/>
                    <a:pt x="314" y="283"/>
                    <a:pt x="317" y="284"/>
                  </a:cubicBezTo>
                  <a:cubicBezTo>
                    <a:pt x="317" y="284"/>
                    <a:pt x="317" y="284"/>
                    <a:pt x="317" y="284"/>
                  </a:cubicBezTo>
                  <a:cubicBezTo>
                    <a:pt x="321" y="285"/>
                    <a:pt x="323" y="290"/>
                    <a:pt x="323" y="293"/>
                  </a:cubicBezTo>
                  <a:cubicBezTo>
                    <a:pt x="322" y="297"/>
                    <a:pt x="328" y="299"/>
                    <a:pt x="330" y="296"/>
                  </a:cubicBezTo>
                  <a:cubicBezTo>
                    <a:pt x="333" y="293"/>
                    <a:pt x="340" y="298"/>
                    <a:pt x="340" y="299"/>
                  </a:cubicBezTo>
                  <a:cubicBezTo>
                    <a:pt x="340" y="301"/>
                    <a:pt x="333" y="297"/>
                    <a:pt x="329" y="300"/>
                  </a:cubicBezTo>
                  <a:cubicBezTo>
                    <a:pt x="324" y="303"/>
                    <a:pt x="332" y="306"/>
                    <a:pt x="331" y="309"/>
                  </a:cubicBezTo>
                  <a:cubicBezTo>
                    <a:pt x="330" y="313"/>
                    <a:pt x="333" y="317"/>
                    <a:pt x="336" y="317"/>
                  </a:cubicBezTo>
                  <a:cubicBezTo>
                    <a:pt x="340" y="317"/>
                    <a:pt x="344" y="323"/>
                    <a:pt x="346" y="322"/>
                  </a:cubicBezTo>
                  <a:cubicBezTo>
                    <a:pt x="348" y="320"/>
                    <a:pt x="344" y="312"/>
                    <a:pt x="344" y="311"/>
                  </a:cubicBezTo>
                  <a:cubicBezTo>
                    <a:pt x="345" y="310"/>
                    <a:pt x="350" y="313"/>
                    <a:pt x="352" y="311"/>
                  </a:cubicBezTo>
                  <a:cubicBezTo>
                    <a:pt x="354" y="308"/>
                    <a:pt x="350" y="306"/>
                    <a:pt x="347" y="306"/>
                  </a:cubicBezTo>
                  <a:cubicBezTo>
                    <a:pt x="344" y="306"/>
                    <a:pt x="347" y="302"/>
                    <a:pt x="351" y="304"/>
                  </a:cubicBezTo>
                  <a:cubicBezTo>
                    <a:pt x="355" y="307"/>
                    <a:pt x="357" y="304"/>
                    <a:pt x="358" y="303"/>
                  </a:cubicBezTo>
                  <a:cubicBezTo>
                    <a:pt x="360" y="303"/>
                    <a:pt x="361" y="296"/>
                    <a:pt x="355" y="295"/>
                  </a:cubicBezTo>
                  <a:cubicBezTo>
                    <a:pt x="349" y="293"/>
                    <a:pt x="350" y="299"/>
                    <a:pt x="346" y="295"/>
                  </a:cubicBezTo>
                  <a:cubicBezTo>
                    <a:pt x="342" y="291"/>
                    <a:pt x="350" y="293"/>
                    <a:pt x="350" y="289"/>
                  </a:cubicBezTo>
                  <a:cubicBezTo>
                    <a:pt x="350" y="286"/>
                    <a:pt x="344" y="281"/>
                    <a:pt x="341" y="277"/>
                  </a:cubicBezTo>
                  <a:cubicBezTo>
                    <a:pt x="338" y="273"/>
                    <a:pt x="345" y="271"/>
                    <a:pt x="346" y="274"/>
                  </a:cubicBezTo>
                  <a:cubicBezTo>
                    <a:pt x="348" y="277"/>
                    <a:pt x="352" y="277"/>
                    <a:pt x="355" y="275"/>
                  </a:cubicBezTo>
                  <a:cubicBezTo>
                    <a:pt x="358" y="274"/>
                    <a:pt x="352" y="269"/>
                    <a:pt x="357" y="267"/>
                  </a:cubicBezTo>
                  <a:cubicBezTo>
                    <a:pt x="362" y="266"/>
                    <a:pt x="362" y="269"/>
                    <a:pt x="363" y="269"/>
                  </a:cubicBezTo>
                  <a:cubicBezTo>
                    <a:pt x="365" y="270"/>
                    <a:pt x="366" y="266"/>
                    <a:pt x="372" y="266"/>
                  </a:cubicBezTo>
                  <a:cubicBezTo>
                    <a:pt x="374" y="266"/>
                    <a:pt x="376" y="267"/>
                    <a:pt x="379" y="269"/>
                  </a:cubicBezTo>
                  <a:cubicBezTo>
                    <a:pt x="381" y="270"/>
                    <a:pt x="383" y="272"/>
                    <a:pt x="385" y="272"/>
                  </a:cubicBezTo>
                  <a:cubicBezTo>
                    <a:pt x="386" y="272"/>
                    <a:pt x="387" y="272"/>
                    <a:pt x="388" y="271"/>
                  </a:cubicBezTo>
                  <a:cubicBezTo>
                    <a:pt x="407" y="265"/>
                    <a:pt x="407" y="265"/>
                    <a:pt x="407" y="265"/>
                  </a:cubicBezTo>
                  <a:cubicBezTo>
                    <a:pt x="408" y="265"/>
                    <a:pt x="409" y="265"/>
                    <a:pt x="409" y="264"/>
                  </a:cubicBezTo>
                  <a:cubicBezTo>
                    <a:pt x="411" y="263"/>
                    <a:pt x="404" y="260"/>
                    <a:pt x="401" y="258"/>
                  </a:cubicBezTo>
                  <a:cubicBezTo>
                    <a:pt x="400" y="257"/>
                    <a:pt x="399" y="254"/>
                    <a:pt x="399" y="252"/>
                  </a:cubicBezTo>
                  <a:cubicBezTo>
                    <a:pt x="398" y="251"/>
                    <a:pt x="398" y="250"/>
                    <a:pt x="397" y="250"/>
                  </a:cubicBezTo>
                  <a:cubicBezTo>
                    <a:pt x="395" y="250"/>
                    <a:pt x="393" y="242"/>
                    <a:pt x="395" y="242"/>
                  </a:cubicBezTo>
                  <a:cubicBezTo>
                    <a:pt x="397" y="241"/>
                    <a:pt x="400" y="234"/>
                    <a:pt x="403" y="233"/>
                  </a:cubicBezTo>
                  <a:cubicBezTo>
                    <a:pt x="405" y="232"/>
                    <a:pt x="405" y="231"/>
                    <a:pt x="406" y="230"/>
                  </a:cubicBezTo>
                  <a:cubicBezTo>
                    <a:pt x="406" y="229"/>
                    <a:pt x="406" y="227"/>
                    <a:pt x="406" y="225"/>
                  </a:cubicBezTo>
                  <a:cubicBezTo>
                    <a:pt x="406" y="221"/>
                    <a:pt x="408" y="216"/>
                    <a:pt x="411" y="216"/>
                  </a:cubicBezTo>
                  <a:cubicBezTo>
                    <a:pt x="414" y="216"/>
                    <a:pt x="417" y="216"/>
                    <a:pt x="417" y="210"/>
                  </a:cubicBezTo>
                  <a:cubicBezTo>
                    <a:pt x="417" y="210"/>
                    <a:pt x="417" y="210"/>
                    <a:pt x="416" y="210"/>
                  </a:cubicBezTo>
                  <a:cubicBezTo>
                    <a:pt x="416" y="205"/>
                    <a:pt x="417" y="205"/>
                    <a:pt x="422" y="202"/>
                  </a:cubicBezTo>
                  <a:cubicBezTo>
                    <a:pt x="426" y="198"/>
                    <a:pt x="427" y="192"/>
                    <a:pt x="431" y="191"/>
                  </a:cubicBezTo>
                  <a:cubicBezTo>
                    <a:pt x="435" y="190"/>
                    <a:pt x="437" y="188"/>
                    <a:pt x="443" y="189"/>
                  </a:cubicBezTo>
                  <a:cubicBezTo>
                    <a:pt x="449" y="190"/>
                    <a:pt x="440" y="194"/>
                    <a:pt x="444" y="196"/>
                  </a:cubicBezTo>
                  <a:cubicBezTo>
                    <a:pt x="448" y="198"/>
                    <a:pt x="460" y="196"/>
                    <a:pt x="461" y="199"/>
                  </a:cubicBezTo>
                  <a:cubicBezTo>
                    <a:pt x="462" y="202"/>
                    <a:pt x="447" y="205"/>
                    <a:pt x="447" y="207"/>
                  </a:cubicBezTo>
                  <a:cubicBezTo>
                    <a:pt x="447" y="208"/>
                    <a:pt x="455" y="210"/>
                    <a:pt x="458" y="212"/>
                  </a:cubicBezTo>
                  <a:cubicBezTo>
                    <a:pt x="460" y="213"/>
                    <a:pt x="457" y="218"/>
                    <a:pt x="458" y="220"/>
                  </a:cubicBezTo>
                  <a:cubicBezTo>
                    <a:pt x="459" y="221"/>
                    <a:pt x="463" y="220"/>
                    <a:pt x="467" y="218"/>
                  </a:cubicBezTo>
                  <a:cubicBezTo>
                    <a:pt x="470" y="215"/>
                    <a:pt x="473" y="216"/>
                    <a:pt x="477" y="213"/>
                  </a:cubicBezTo>
                  <a:cubicBezTo>
                    <a:pt x="481" y="210"/>
                    <a:pt x="490" y="213"/>
                    <a:pt x="491" y="211"/>
                  </a:cubicBezTo>
                  <a:cubicBezTo>
                    <a:pt x="492" y="209"/>
                    <a:pt x="489" y="208"/>
                    <a:pt x="480" y="208"/>
                  </a:cubicBezTo>
                  <a:cubicBezTo>
                    <a:pt x="472" y="209"/>
                    <a:pt x="472" y="201"/>
                    <a:pt x="472" y="200"/>
                  </a:cubicBezTo>
                  <a:cubicBezTo>
                    <a:pt x="472" y="198"/>
                    <a:pt x="480" y="192"/>
                    <a:pt x="485" y="191"/>
                  </a:cubicBezTo>
                  <a:cubicBezTo>
                    <a:pt x="490" y="191"/>
                    <a:pt x="494" y="189"/>
                    <a:pt x="499" y="187"/>
                  </a:cubicBezTo>
                  <a:cubicBezTo>
                    <a:pt x="501" y="186"/>
                    <a:pt x="504" y="185"/>
                    <a:pt x="507" y="185"/>
                  </a:cubicBezTo>
                  <a:cubicBezTo>
                    <a:pt x="507" y="182"/>
                    <a:pt x="506" y="180"/>
                    <a:pt x="508" y="180"/>
                  </a:cubicBezTo>
                  <a:cubicBezTo>
                    <a:pt x="509" y="179"/>
                    <a:pt x="514" y="174"/>
                    <a:pt x="516" y="174"/>
                  </a:cubicBezTo>
                  <a:cubicBezTo>
                    <a:pt x="518" y="174"/>
                    <a:pt x="525" y="175"/>
                    <a:pt x="525" y="174"/>
                  </a:cubicBezTo>
                  <a:cubicBezTo>
                    <a:pt x="525" y="173"/>
                    <a:pt x="527" y="169"/>
                    <a:pt x="527" y="168"/>
                  </a:cubicBezTo>
                  <a:cubicBezTo>
                    <a:pt x="526" y="167"/>
                    <a:pt x="524" y="165"/>
                    <a:pt x="524" y="164"/>
                  </a:cubicBezTo>
                  <a:cubicBezTo>
                    <a:pt x="525" y="162"/>
                    <a:pt x="528" y="162"/>
                    <a:pt x="528" y="161"/>
                  </a:cubicBezTo>
                  <a:cubicBezTo>
                    <a:pt x="528" y="160"/>
                    <a:pt x="525" y="159"/>
                    <a:pt x="525" y="158"/>
                  </a:cubicBezTo>
                  <a:moveTo>
                    <a:pt x="343" y="151"/>
                  </a:moveTo>
                  <a:cubicBezTo>
                    <a:pt x="343" y="153"/>
                    <a:pt x="344" y="157"/>
                    <a:pt x="343" y="158"/>
                  </a:cubicBezTo>
                  <a:cubicBezTo>
                    <a:pt x="343" y="157"/>
                    <a:pt x="343" y="157"/>
                    <a:pt x="343" y="157"/>
                  </a:cubicBezTo>
                  <a:cubicBezTo>
                    <a:pt x="344" y="156"/>
                    <a:pt x="343" y="153"/>
                    <a:pt x="343" y="151"/>
                  </a:cubicBezTo>
                  <a:moveTo>
                    <a:pt x="340" y="248"/>
                  </a:moveTo>
                  <a:cubicBezTo>
                    <a:pt x="340" y="248"/>
                    <a:pt x="340" y="248"/>
                    <a:pt x="340" y="248"/>
                  </a:cubicBezTo>
                  <a:cubicBezTo>
                    <a:pt x="340" y="248"/>
                    <a:pt x="340" y="248"/>
                    <a:pt x="340" y="248"/>
                  </a:cubicBezTo>
                  <a:close/>
                  <a:moveTo>
                    <a:pt x="343" y="171"/>
                  </a:moveTo>
                  <a:cubicBezTo>
                    <a:pt x="343" y="171"/>
                    <a:pt x="344" y="171"/>
                    <a:pt x="344" y="171"/>
                  </a:cubicBezTo>
                  <a:cubicBezTo>
                    <a:pt x="344" y="171"/>
                    <a:pt x="343" y="171"/>
                    <a:pt x="343" y="171"/>
                  </a:cubicBezTo>
                  <a:moveTo>
                    <a:pt x="341" y="245"/>
                  </a:moveTo>
                  <a:cubicBezTo>
                    <a:pt x="341" y="244"/>
                    <a:pt x="341" y="244"/>
                    <a:pt x="341" y="244"/>
                  </a:cubicBezTo>
                  <a:cubicBezTo>
                    <a:pt x="341" y="244"/>
                    <a:pt x="341" y="244"/>
                    <a:pt x="341" y="245"/>
                  </a:cubicBezTo>
                  <a:moveTo>
                    <a:pt x="342" y="224"/>
                  </a:moveTo>
                  <a:cubicBezTo>
                    <a:pt x="342" y="224"/>
                    <a:pt x="342" y="224"/>
                    <a:pt x="342" y="224"/>
                  </a:cubicBezTo>
                  <a:cubicBezTo>
                    <a:pt x="342" y="224"/>
                    <a:pt x="342" y="224"/>
                    <a:pt x="342" y="224"/>
                  </a:cubicBezTo>
                  <a:moveTo>
                    <a:pt x="341" y="225"/>
                  </a:moveTo>
                  <a:cubicBezTo>
                    <a:pt x="341" y="225"/>
                    <a:pt x="341" y="225"/>
                    <a:pt x="341" y="225"/>
                  </a:cubicBezTo>
                  <a:cubicBezTo>
                    <a:pt x="341" y="225"/>
                    <a:pt x="341" y="225"/>
                    <a:pt x="341" y="225"/>
                  </a:cubicBezTo>
                  <a:moveTo>
                    <a:pt x="342" y="224"/>
                  </a:moveTo>
                  <a:cubicBezTo>
                    <a:pt x="342" y="224"/>
                    <a:pt x="342" y="224"/>
                    <a:pt x="342" y="224"/>
                  </a:cubicBezTo>
                  <a:cubicBezTo>
                    <a:pt x="342" y="224"/>
                    <a:pt x="342" y="224"/>
                    <a:pt x="342" y="224"/>
                  </a:cubicBezTo>
                  <a:cubicBezTo>
                    <a:pt x="342" y="224"/>
                    <a:pt x="342" y="224"/>
                    <a:pt x="342" y="224"/>
                  </a:cubicBezTo>
                  <a:moveTo>
                    <a:pt x="341" y="221"/>
                  </a:moveTo>
                  <a:cubicBezTo>
                    <a:pt x="341" y="221"/>
                    <a:pt x="341" y="221"/>
                    <a:pt x="341" y="221"/>
                  </a:cubicBezTo>
                  <a:cubicBezTo>
                    <a:pt x="341" y="221"/>
                    <a:pt x="341" y="221"/>
                    <a:pt x="341" y="221"/>
                  </a:cubicBezTo>
                  <a:moveTo>
                    <a:pt x="345" y="172"/>
                  </a:moveTo>
                  <a:cubicBezTo>
                    <a:pt x="345" y="172"/>
                    <a:pt x="345" y="172"/>
                    <a:pt x="345" y="172"/>
                  </a:cubicBezTo>
                  <a:close/>
                  <a:moveTo>
                    <a:pt x="344" y="174"/>
                  </a:moveTo>
                  <a:cubicBezTo>
                    <a:pt x="345" y="173"/>
                    <a:pt x="345" y="173"/>
                    <a:pt x="345" y="173"/>
                  </a:cubicBezTo>
                  <a:cubicBezTo>
                    <a:pt x="345" y="173"/>
                    <a:pt x="345" y="173"/>
                    <a:pt x="344" y="174"/>
                  </a:cubicBezTo>
                  <a:moveTo>
                    <a:pt x="345" y="173"/>
                  </a:moveTo>
                  <a:cubicBezTo>
                    <a:pt x="345" y="173"/>
                    <a:pt x="345" y="173"/>
                    <a:pt x="345" y="173"/>
                  </a:cubicBezTo>
                  <a:cubicBezTo>
                    <a:pt x="345" y="173"/>
                    <a:pt x="345" y="173"/>
                    <a:pt x="345" y="173"/>
                  </a:cubicBezTo>
                  <a:moveTo>
                    <a:pt x="326" y="196"/>
                  </a:moveTo>
                  <a:cubicBezTo>
                    <a:pt x="326" y="196"/>
                    <a:pt x="326" y="196"/>
                    <a:pt x="326" y="196"/>
                  </a:cubicBezTo>
                  <a:cubicBezTo>
                    <a:pt x="326" y="196"/>
                    <a:pt x="326" y="196"/>
                    <a:pt x="326" y="196"/>
                  </a:cubicBezTo>
                  <a:moveTo>
                    <a:pt x="324" y="197"/>
                  </a:moveTo>
                  <a:cubicBezTo>
                    <a:pt x="325" y="197"/>
                    <a:pt x="325" y="197"/>
                    <a:pt x="325" y="197"/>
                  </a:cubicBezTo>
                  <a:cubicBezTo>
                    <a:pt x="325" y="197"/>
                    <a:pt x="325" y="197"/>
                    <a:pt x="324" y="197"/>
                  </a:cubicBezTo>
                  <a:moveTo>
                    <a:pt x="341" y="245"/>
                  </a:moveTo>
                  <a:cubicBezTo>
                    <a:pt x="341" y="245"/>
                    <a:pt x="341" y="245"/>
                    <a:pt x="340" y="245"/>
                  </a:cubicBezTo>
                  <a:cubicBezTo>
                    <a:pt x="341" y="245"/>
                    <a:pt x="341" y="245"/>
                    <a:pt x="341" y="245"/>
                  </a:cubicBezTo>
                  <a:moveTo>
                    <a:pt x="341" y="249"/>
                  </a:moveTo>
                  <a:cubicBezTo>
                    <a:pt x="340" y="249"/>
                    <a:pt x="340" y="249"/>
                    <a:pt x="340" y="249"/>
                  </a:cubicBezTo>
                  <a:cubicBezTo>
                    <a:pt x="340" y="249"/>
                    <a:pt x="340" y="249"/>
                    <a:pt x="341" y="249"/>
                  </a:cubicBezTo>
                  <a:moveTo>
                    <a:pt x="345" y="172"/>
                  </a:moveTo>
                  <a:cubicBezTo>
                    <a:pt x="345" y="172"/>
                    <a:pt x="345" y="172"/>
                    <a:pt x="345" y="172"/>
                  </a:cubicBezTo>
                  <a:cubicBezTo>
                    <a:pt x="345" y="172"/>
                    <a:pt x="345" y="172"/>
                    <a:pt x="345" y="172"/>
                  </a:cubicBezTo>
                  <a:cubicBezTo>
                    <a:pt x="345" y="172"/>
                    <a:pt x="345" y="172"/>
                    <a:pt x="345" y="172"/>
                  </a:cubicBezTo>
                  <a:moveTo>
                    <a:pt x="344" y="171"/>
                  </a:moveTo>
                  <a:cubicBezTo>
                    <a:pt x="344" y="171"/>
                    <a:pt x="344" y="171"/>
                    <a:pt x="344" y="171"/>
                  </a:cubicBezTo>
                  <a:cubicBezTo>
                    <a:pt x="344" y="171"/>
                    <a:pt x="344" y="171"/>
                    <a:pt x="344" y="171"/>
                  </a:cubicBezTo>
                  <a:moveTo>
                    <a:pt x="345" y="171"/>
                  </a:moveTo>
                  <a:cubicBezTo>
                    <a:pt x="345" y="171"/>
                    <a:pt x="345" y="171"/>
                    <a:pt x="345" y="171"/>
                  </a:cubicBezTo>
                  <a:cubicBezTo>
                    <a:pt x="345" y="171"/>
                    <a:pt x="345" y="171"/>
                    <a:pt x="345" y="171"/>
                  </a:cubicBezTo>
                  <a:moveTo>
                    <a:pt x="353" y="123"/>
                  </a:moveTo>
                  <a:cubicBezTo>
                    <a:pt x="352" y="122"/>
                    <a:pt x="352" y="122"/>
                    <a:pt x="352" y="121"/>
                  </a:cubicBezTo>
                  <a:cubicBezTo>
                    <a:pt x="352" y="121"/>
                    <a:pt x="352" y="122"/>
                    <a:pt x="352" y="122"/>
                  </a:cubicBezTo>
                  <a:cubicBezTo>
                    <a:pt x="352" y="123"/>
                    <a:pt x="352" y="123"/>
                    <a:pt x="353" y="123"/>
                  </a:cubicBezTo>
                  <a:moveTo>
                    <a:pt x="353" y="125"/>
                  </a:moveTo>
                  <a:cubicBezTo>
                    <a:pt x="353" y="125"/>
                    <a:pt x="353" y="125"/>
                    <a:pt x="353" y="125"/>
                  </a:cubicBezTo>
                  <a:cubicBezTo>
                    <a:pt x="353" y="125"/>
                    <a:pt x="353" y="125"/>
                    <a:pt x="353" y="125"/>
                  </a:cubicBezTo>
                  <a:moveTo>
                    <a:pt x="353" y="124"/>
                  </a:moveTo>
                  <a:cubicBezTo>
                    <a:pt x="353" y="124"/>
                    <a:pt x="353" y="124"/>
                    <a:pt x="353" y="123"/>
                  </a:cubicBezTo>
                  <a:cubicBezTo>
                    <a:pt x="353" y="124"/>
                    <a:pt x="353" y="124"/>
                    <a:pt x="353" y="124"/>
                  </a:cubicBezTo>
                  <a:moveTo>
                    <a:pt x="352" y="117"/>
                  </a:moveTo>
                  <a:cubicBezTo>
                    <a:pt x="352" y="117"/>
                    <a:pt x="352" y="117"/>
                    <a:pt x="353" y="116"/>
                  </a:cubicBezTo>
                  <a:cubicBezTo>
                    <a:pt x="352" y="117"/>
                    <a:pt x="352" y="117"/>
                    <a:pt x="352" y="117"/>
                  </a:cubicBezTo>
                  <a:moveTo>
                    <a:pt x="352" y="118"/>
                  </a:moveTo>
                  <a:cubicBezTo>
                    <a:pt x="352" y="118"/>
                    <a:pt x="352" y="118"/>
                    <a:pt x="352" y="119"/>
                  </a:cubicBezTo>
                  <a:cubicBezTo>
                    <a:pt x="352" y="118"/>
                    <a:pt x="352" y="118"/>
                    <a:pt x="352" y="118"/>
                  </a:cubicBezTo>
                  <a:moveTo>
                    <a:pt x="352" y="119"/>
                  </a:moveTo>
                  <a:cubicBezTo>
                    <a:pt x="352" y="120"/>
                    <a:pt x="352" y="120"/>
                    <a:pt x="352" y="121"/>
                  </a:cubicBezTo>
                  <a:cubicBezTo>
                    <a:pt x="352" y="120"/>
                    <a:pt x="352" y="120"/>
                    <a:pt x="352" y="119"/>
                  </a:cubicBezTo>
                  <a:moveTo>
                    <a:pt x="353" y="88"/>
                  </a:moveTo>
                  <a:cubicBezTo>
                    <a:pt x="353" y="88"/>
                    <a:pt x="353" y="88"/>
                    <a:pt x="353" y="88"/>
                  </a:cubicBezTo>
                  <a:cubicBezTo>
                    <a:pt x="353" y="88"/>
                    <a:pt x="353" y="88"/>
                    <a:pt x="353" y="88"/>
                  </a:cubicBezTo>
                  <a:moveTo>
                    <a:pt x="383" y="170"/>
                  </a:moveTo>
                  <a:cubicBezTo>
                    <a:pt x="383" y="170"/>
                    <a:pt x="382" y="170"/>
                    <a:pt x="382" y="170"/>
                  </a:cubicBezTo>
                  <a:cubicBezTo>
                    <a:pt x="382" y="170"/>
                    <a:pt x="383" y="170"/>
                    <a:pt x="383" y="170"/>
                  </a:cubicBezTo>
                  <a:moveTo>
                    <a:pt x="393" y="166"/>
                  </a:moveTo>
                  <a:cubicBezTo>
                    <a:pt x="391" y="167"/>
                    <a:pt x="389" y="167"/>
                    <a:pt x="387" y="168"/>
                  </a:cubicBezTo>
                  <a:cubicBezTo>
                    <a:pt x="385" y="168"/>
                    <a:pt x="384" y="169"/>
                    <a:pt x="383" y="170"/>
                  </a:cubicBezTo>
                  <a:cubicBezTo>
                    <a:pt x="385" y="168"/>
                    <a:pt x="389" y="167"/>
                    <a:pt x="393" y="166"/>
                  </a:cubicBezTo>
                  <a:moveTo>
                    <a:pt x="395" y="166"/>
                  </a:moveTo>
                  <a:cubicBezTo>
                    <a:pt x="395" y="166"/>
                    <a:pt x="395" y="166"/>
                    <a:pt x="395" y="166"/>
                  </a:cubicBezTo>
                  <a:cubicBezTo>
                    <a:pt x="395" y="166"/>
                    <a:pt x="395" y="166"/>
                    <a:pt x="395" y="166"/>
                  </a:cubicBezTo>
                  <a:moveTo>
                    <a:pt x="394" y="166"/>
                  </a:moveTo>
                  <a:cubicBezTo>
                    <a:pt x="394" y="166"/>
                    <a:pt x="394" y="166"/>
                    <a:pt x="394" y="166"/>
                  </a:cubicBezTo>
                  <a:cubicBezTo>
                    <a:pt x="394" y="166"/>
                    <a:pt x="394" y="166"/>
                    <a:pt x="394" y="166"/>
                  </a:cubicBezTo>
                  <a:moveTo>
                    <a:pt x="393" y="166"/>
                  </a:moveTo>
                  <a:cubicBezTo>
                    <a:pt x="393" y="166"/>
                    <a:pt x="393" y="166"/>
                    <a:pt x="393" y="166"/>
                  </a:cubicBezTo>
                  <a:cubicBezTo>
                    <a:pt x="393" y="166"/>
                    <a:pt x="393" y="166"/>
                    <a:pt x="393" y="166"/>
                  </a:cubicBezTo>
                  <a:moveTo>
                    <a:pt x="387" y="61"/>
                  </a:moveTo>
                  <a:cubicBezTo>
                    <a:pt x="387" y="61"/>
                    <a:pt x="388" y="60"/>
                    <a:pt x="388" y="60"/>
                  </a:cubicBezTo>
                  <a:cubicBezTo>
                    <a:pt x="388" y="60"/>
                    <a:pt x="387" y="61"/>
                    <a:pt x="387" y="61"/>
                  </a:cubicBezTo>
                  <a:moveTo>
                    <a:pt x="346" y="82"/>
                  </a:moveTo>
                  <a:cubicBezTo>
                    <a:pt x="346" y="82"/>
                    <a:pt x="346" y="82"/>
                    <a:pt x="346" y="82"/>
                  </a:cubicBezTo>
                  <a:cubicBezTo>
                    <a:pt x="346" y="82"/>
                    <a:pt x="346" y="82"/>
                    <a:pt x="346" y="82"/>
                  </a:cubicBezTo>
                  <a:moveTo>
                    <a:pt x="346" y="83"/>
                  </a:moveTo>
                  <a:cubicBezTo>
                    <a:pt x="346" y="83"/>
                    <a:pt x="346" y="83"/>
                    <a:pt x="347" y="83"/>
                  </a:cubicBezTo>
                  <a:cubicBezTo>
                    <a:pt x="346" y="83"/>
                    <a:pt x="346" y="83"/>
                    <a:pt x="346" y="83"/>
                  </a:cubicBezTo>
                  <a:moveTo>
                    <a:pt x="347" y="83"/>
                  </a:moveTo>
                  <a:cubicBezTo>
                    <a:pt x="347" y="83"/>
                    <a:pt x="347" y="83"/>
                    <a:pt x="347" y="83"/>
                  </a:cubicBezTo>
                  <a:close/>
                  <a:moveTo>
                    <a:pt x="339" y="166"/>
                  </a:moveTo>
                  <a:cubicBezTo>
                    <a:pt x="339" y="166"/>
                    <a:pt x="339" y="166"/>
                    <a:pt x="339" y="166"/>
                  </a:cubicBezTo>
                  <a:cubicBezTo>
                    <a:pt x="339" y="166"/>
                    <a:pt x="339" y="166"/>
                    <a:pt x="339" y="166"/>
                  </a:cubicBezTo>
                  <a:moveTo>
                    <a:pt x="339" y="167"/>
                  </a:moveTo>
                  <a:cubicBezTo>
                    <a:pt x="339" y="167"/>
                    <a:pt x="339" y="167"/>
                    <a:pt x="339" y="167"/>
                  </a:cubicBezTo>
                  <a:cubicBezTo>
                    <a:pt x="339" y="167"/>
                    <a:pt x="339" y="167"/>
                    <a:pt x="339" y="167"/>
                  </a:cubicBezTo>
                  <a:moveTo>
                    <a:pt x="340" y="168"/>
                  </a:moveTo>
                  <a:cubicBezTo>
                    <a:pt x="340" y="168"/>
                    <a:pt x="340" y="168"/>
                    <a:pt x="340" y="168"/>
                  </a:cubicBezTo>
                  <a:cubicBezTo>
                    <a:pt x="340" y="168"/>
                    <a:pt x="340" y="168"/>
                    <a:pt x="340" y="168"/>
                  </a:cubicBezTo>
                  <a:moveTo>
                    <a:pt x="340" y="169"/>
                  </a:moveTo>
                  <a:cubicBezTo>
                    <a:pt x="341" y="169"/>
                    <a:pt x="341" y="169"/>
                    <a:pt x="341" y="169"/>
                  </a:cubicBezTo>
                  <a:cubicBezTo>
                    <a:pt x="341" y="169"/>
                    <a:pt x="341" y="169"/>
                    <a:pt x="341" y="169"/>
                  </a:cubicBezTo>
                  <a:cubicBezTo>
                    <a:pt x="341" y="169"/>
                    <a:pt x="341" y="169"/>
                    <a:pt x="340" y="169"/>
                  </a:cubicBezTo>
                  <a:moveTo>
                    <a:pt x="342" y="170"/>
                  </a:moveTo>
                  <a:cubicBezTo>
                    <a:pt x="342" y="170"/>
                    <a:pt x="342" y="170"/>
                    <a:pt x="342" y="170"/>
                  </a:cubicBezTo>
                  <a:cubicBezTo>
                    <a:pt x="342" y="170"/>
                    <a:pt x="342" y="170"/>
                    <a:pt x="342" y="170"/>
                  </a:cubicBezTo>
                  <a:moveTo>
                    <a:pt x="284" y="165"/>
                  </a:moveTo>
                  <a:cubicBezTo>
                    <a:pt x="284" y="165"/>
                    <a:pt x="284" y="165"/>
                    <a:pt x="284" y="165"/>
                  </a:cubicBezTo>
                  <a:cubicBezTo>
                    <a:pt x="284" y="165"/>
                    <a:pt x="284" y="165"/>
                    <a:pt x="284" y="165"/>
                  </a:cubicBezTo>
                  <a:moveTo>
                    <a:pt x="277" y="189"/>
                  </a:moveTo>
                  <a:cubicBezTo>
                    <a:pt x="276" y="189"/>
                    <a:pt x="276" y="189"/>
                    <a:pt x="276" y="189"/>
                  </a:cubicBezTo>
                  <a:cubicBezTo>
                    <a:pt x="276" y="189"/>
                    <a:pt x="276" y="189"/>
                    <a:pt x="277" y="189"/>
                  </a:cubicBezTo>
                  <a:moveTo>
                    <a:pt x="277" y="189"/>
                  </a:moveTo>
                  <a:cubicBezTo>
                    <a:pt x="277" y="189"/>
                    <a:pt x="277" y="189"/>
                    <a:pt x="277" y="189"/>
                  </a:cubicBezTo>
                  <a:cubicBezTo>
                    <a:pt x="277" y="189"/>
                    <a:pt x="277" y="189"/>
                    <a:pt x="277" y="189"/>
                  </a:cubicBezTo>
                  <a:moveTo>
                    <a:pt x="277" y="190"/>
                  </a:moveTo>
                  <a:cubicBezTo>
                    <a:pt x="277" y="190"/>
                    <a:pt x="277" y="190"/>
                    <a:pt x="277" y="190"/>
                  </a:cubicBezTo>
                  <a:cubicBezTo>
                    <a:pt x="277" y="190"/>
                    <a:pt x="277" y="190"/>
                    <a:pt x="277" y="190"/>
                  </a:cubicBezTo>
                  <a:moveTo>
                    <a:pt x="278" y="193"/>
                  </a:moveTo>
                  <a:cubicBezTo>
                    <a:pt x="278" y="193"/>
                    <a:pt x="278" y="193"/>
                    <a:pt x="277" y="194"/>
                  </a:cubicBezTo>
                  <a:cubicBezTo>
                    <a:pt x="278" y="193"/>
                    <a:pt x="278" y="193"/>
                    <a:pt x="279" y="193"/>
                  </a:cubicBezTo>
                  <a:cubicBezTo>
                    <a:pt x="278" y="193"/>
                    <a:pt x="278" y="193"/>
                    <a:pt x="278" y="193"/>
                  </a:cubicBezTo>
                  <a:moveTo>
                    <a:pt x="303" y="151"/>
                  </a:moveTo>
                  <a:cubicBezTo>
                    <a:pt x="303" y="151"/>
                    <a:pt x="303" y="151"/>
                    <a:pt x="303" y="151"/>
                  </a:cubicBezTo>
                  <a:cubicBezTo>
                    <a:pt x="303" y="151"/>
                    <a:pt x="303" y="151"/>
                    <a:pt x="303" y="151"/>
                  </a:cubicBezTo>
                  <a:cubicBezTo>
                    <a:pt x="303" y="151"/>
                    <a:pt x="303" y="151"/>
                    <a:pt x="303" y="151"/>
                  </a:cubicBezTo>
                  <a:moveTo>
                    <a:pt x="283" y="163"/>
                  </a:moveTo>
                  <a:cubicBezTo>
                    <a:pt x="283" y="163"/>
                    <a:pt x="283" y="164"/>
                    <a:pt x="283" y="165"/>
                  </a:cubicBezTo>
                  <a:cubicBezTo>
                    <a:pt x="283" y="164"/>
                    <a:pt x="283" y="163"/>
                    <a:pt x="283" y="163"/>
                  </a:cubicBezTo>
                  <a:moveTo>
                    <a:pt x="249" y="166"/>
                  </a:moveTo>
                  <a:cubicBezTo>
                    <a:pt x="249" y="166"/>
                    <a:pt x="249" y="167"/>
                    <a:pt x="249" y="167"/>
                  </a:cubicBezTo>
                  <a:cubicBezTo>
                    <a:pt x="249" y="167"/>
                    <a:pt x="249" y="166"/>
                    <a:pt x="249" y="166"/>
                  </a:cubicBezTo>
                  <a:moveTo>
                    <a:pt x="249" y="167"/>
                  </a:moveTo>
                  <a:cubicBezTo>
                    <a:pt x="249" y="167"/>
                    <a:pt x="248" y="167"/>
                    <a:pt x="248" y="167"/>
                  </a:cubicBezTo>
                  <a:cubicBezTo>
                    <a:pt x="248" y="167"/>
                    <a:pt x="249" y="167"/>
                    <a:pt x="249" y="167"/>
                  </a:cubicBezTo>
                  <a:moveTo>
                    <a:pt x="248" y="167"/>
                  </a:moveTo>
                  <a:cubicBezTo>
                    <a:pt x="248" y="168"/>
                    <a:pt x="248" y="168"/>
                    <a:pt x="248" y="168"/>
                  </a:cubicBezTo>
                  <a:cubicBezTo>
                    <a:pt x="248" y="168"/>
                    <a:pt x="248" y="168"/>
                    <a:pt x="248" y="167"/>
                  </a:cubicBezTo>
                  <a:moveTo>
                    <a:pt x="276" y="189"/>
                  </a:moveTo>
                  <a:cubicBezTo>
                    <a:pt x="276" y="189"/>
                    <a:pt x="276" y="189"/>
                    <a:pt x="276" y="189"/>
                  </a:cubicBezTo>
                  <a:cubicBezTo>
                    <a:pt x="276" y="189"/>
                    <a:pt x="276" y="189"/>
                    <a:pt x="276" y="189"/>
                  </a:cubicBezTo>
                  <a:cubicBezTo>
                    <a:pt x="276" y="189"/>
                    <a:pt x="276" y="189"/>
                    <a:pt x="276" y="189"/>
                  </a:cubicBezTo>
                  <a:moveTo>
                    <a:pt x="277" y="194"/>
                  </a:moveTo>
                  <a:cubicBezTo>
                    <a:pt x="277" y="194"/>
                    <a:pt x="276" y="194"/>
                    <a:pt x="276" y="195"/>
                  </a:cubicBezTo>
                  <a:cubicBezTo>
                    <a:pt x="276" y="194"/>
                    <a:pt x="277" y="194"/>
                    <a:pt x="277" y="194"/>
                  </a:cubicBezTo>
                  <a:moveTo>
                    <a:pt x="276" y="195"/>
                  </a:moveTo>
                  <a:cubicBezTo>
                    <a:pt x="276" y="195"/>
                    <a:pt x="275" y="195"/>
                    <a:pt x="275" y="195"/>
                  </a:cubicBezTo>
                  <a:lnTo>
                    <a:pt x="276" y="195"/>
                  </a:lnTo>
                  <a:close/>
                  <a:moveTo>
                    <a:pt x="275" y="196"/>
                  </a:moveTo>
                  <a:cubicBezTo>
                    <a:pt x="275" y="196"/>
                    <a:pt x="274" y="196"/>
                    <a:pt x="274" y="196"/>
                  </a:cubicBezTo>
                  <a:cubicBezTo>
                    <a:pt x="274" y="196"/>
                    <a:pt x="275" y="196"/>
                    <a:pt x="275" y="196"/>
                  </a:cubicBezTo>
                  <a:moveTo>
                    <a:pt x="274" y="196"/>
                  </a:moveTo>
                  <a:cubicBezTo>
                    <a:pt x="274" y="196"/>
                    <a:pt x="273" y="197"/>
                    <a:pt x="273" y="197"/>
                  </a:cubicBezTo>
                  <a:cubicBezTo>
                    <a:pt x="273" y="197"/>
                    <a:pt x="274" y="196"/>
                    <a:pt x="274" y="196"/>
                  </a:cubicBezTo>
                  <a:moveTo>
                    <a:pt x="273" y="197"/>
                  </a:moveTo>
                  <a:cubicBezTo>
                    <a:pt x="273" y="197"/>
                    <a:pt x="272" y="197"/>
                    <a:pt x="272" y="197"/>
                  </a:cubicBezTo>
                  <a:cubicBezTo>
                    <a:pt x="272" y="197"/>
                    <a:pt x="273" y="197"/>
                    <a:pt x="273" y="197"/>
                  </a:cubicBezTo>
                  <a:moveTo>
                    <a:pt x="299" y="202"/>
                  </a:moveTo>
                  <a:cubicBezTo>
                    <a:pt x="300" y="202"/>
                    <a:pt x="300" y="201"/>
                    <a:pt x="301" y="201"/>
                  </a:cubicBezTo>
                  <a:cubicBezTo>
                    <a:pt x="300" y="201"/>
                    <a:pt x="300" y="202"/>
                    <a:pt x="299" y="202"/>
                  </a:cubicBezTo>
                  <a:moveTo>
                    <a:pt x="308" y="216"/>
                  </a:moveTo>
                  <a:cubicBezTo>
                    <a:pt x="309" y="217"/>
                    <a:pt x="309" y="217"/>
                    <a:pt x="309" y="218"/>
                  </a:cubicBezTo>
                  <a:cubicBezTo>
                    <a:pt x="309" y="218"/>
                    <a:pt x="309" y="217"/>
                    <a:pt x="309" y="217"/>
                  </a:cubicBezTo>
                  <a:cubicBezTo>
                    <a:pt x="309" y="217"/>
                    <a:pt x="309" y="216"/>
                    <a:pt x="308" y="216"/>
                  </a:cubicBezTo>
                  <a:moveTo>
                    <a:pt x="308" y="215"/>
                  </a:moveTo>
                  <a:cubicBezTo>
                    <a:pt x="308" y="216"/>
                    <a:pt x="308" y="216"/>
                    <a:pt x="308" y="216"/>
                  </a:cubicBezTo>
                  <a:cubicBezTo>
                    <a:pt x="308" y="216"/>
                    <a:pt x="308" y="216"/>
                    <a:pt x="308" y="215"/>
                  </a:cubicBezTo>
                  <a:moveTo>
                    <a:pt x="308" y="229"/>
                  </a:moveTo>
                  <a:cubicBezTo>
                    <a:pt x="308" y="229"/>
                    <a:pt x="308" y="229"/>
                    <a:pt x="308" y="229"/>
                  </a:cubicBezTo>
                  <a:cubicBezTo>
                    <a:pt x="308" y="229"/>
                    <a:pt x="308" y="229"/>
                    <a:pt x="308" y="229"/>
                  </a:cubicBezTo>
                  <a:moveTo>
                    <a:pt x="308" y="230"/>
                  </a:moveTo>
                  <a:cubicBezTo>
                    <a:pt x="308" y="230"/>
                    <a:pt x="308" y="230"/>
                    <a:pt x="308" y="230"/>
                  </a:cubicBezTo>
                  <a:cubicBezTo>
                    <a:pt x="308" y="230"/>
                    <a:pt x="308" y="230"/>
                    <a:pt x="308" y="230"/>
                  </a:cubicBezTo>
                  <a:moveTo>
                    <a:pt x="308" y="231"/>
                  </a:moveTo>
                  <a:cubicBezTo>
                    <a:pt x="308" y="231"/>
                    <a:pt x="308" y="231"/>
                    <a:pt x="308" y="231"/>
                  </a:cubicBezTo>
                  <a:cubicBezTo>
                    <a:pt x="308" y="231"/>
                    <a:pt x="308" y="231"/>
                    <a:pt x="308" y="231"/>
                  </a:cubicBezTo>
                  <a:moveTo>
                    <a:pt x="308" y="231"/>
                  </a:moveTo>
                  <a:cubicBezTo>
                    <a:pt x="308" y="231"/>
                    <a:pt x="308" y="231"/>
                    <a:pt x="308" y="231"/>
                  </a:cubicBezTo>
                  <a:cubicBezTo>
                    <a:pt x="308" y="231"/>
                    <a:pt x="308" y="231"/>
                    <a:pt x="308" y="231"/>
                  </a:cubicBezTo>
                  <a:moveTo>
                    <a:pt x="309" y="221"/>
                  </a:moveTo>
                  <a:cubicBezTo>
                    <a:pt x="309" y="221"/>
                    <a:pt x="309" y="222"/>
                    <a:pt x="309" y="222"/>
                  </a:cubicBezTo>
                  <a:cubicBezTo>
                    <a:pt x="309" y="222"/>
                    <a:pt x="309" y="221"/>
                    <a:pt x="309" y="221"/>
                  </a:cubicBezTo>
                  <a:moveTo>
                    <a:pt x="309" y="223"/>
                  </a:moveTo>
                  <a:cubicBezTo>
                    <a:pt x="309" y="223"/>
                    <a:pt x="309" y="223"/>
                    <a:pt x="309" y="223"/>
                  </a:cubicBezTo>
                  <a:cubicBezTo>
                    <a:pt x="309" y="223"/>
                    <a:pt x="309" y="223"/>
                    <a:pt x="309" y="223"/>
                  </a:cubicBezTo>
                  <a:moveTo>
                    <a:pt x="309" y="224"/>
                  </a:moveTo>
                  <a:cubicBezTo>
                    <a:pt x="309" y="224"/>
                    <a:pt x="309" y="224"/>
                    <a:pt x="309" y="225"/>
                  </a:cubicBezTo>
                  <a:cubicBezTo>
                    <a:pt x="309" y="224"/>
                    <a:pt x="309" y="224"/>
                    <a:pt x="309" y="224"/>
                  </a:cubicBezTo>
                  <a:moveTo>
                    <a:pt x="309" y="225"/>
                  </a:moveTo>
                  <a:cubicBezTo>
                    <a:pt x="309" y="226"/>
                    <a:pt x="309" y="226"/>
                    <a:pt x="309" y="226"/>
                  </a:cubicBezTo>
                  <a:cubicBezTo>
                    <a:pt x="309" y="226"/>
                    <a:pt x="309" y="226"/>
                    <a:pt x="309" y="225"/>
                  </a:cubicBezTo>
                  <a:moveTo>
                    <a:pt x="309" y="227"/>
                  </a:moveTo>
                  <a:cubicBezTo>
                    <a:pt x="309" y="227"/>
                    <a:pt x="309" y="227"/>
                    <a:pt x="309" y="227"/>
                  </a:cubicBezTo>
                  <a:cubicBezTo>
                    <a:pt x="309" y="227"/>
                    <a:pt x="309" y="227"/>
                    <a:pt x="309" y="227"/>
                  </a:cubicBezTo>
                  <a:moveTo>
                    <a:pt x="309" y="218"/>
                  </a:moveTo>
                  <a:cubicBezTo>
                    <a:pt x="309" y="219"/>
                    <a:pt x="309" y="219"/>
                    <a:pt x="309" y="219"/>
                  </a:cubicBezTo>
                  <a:cubicBezTo>
                    <a:pt x="309" y="219"/>
                    <a:pt x="309" y="219"/>
                    <a:pt x="309" y="218"/>
                  </a:cubicBezTo>
                  <a:moveTo>
                    <a:pt x="309" y="219"/>
                  </a:moveTo>
                  <a:cubicBezTo>
                    <a:pt x="309" y="220"/>
                    <a:pt x="309" y="220"/>
                    <a:pt x="309" y="220"/>
                  </a:cubicBezTo>
                  <a:cubicBezTo>
                    <a:pt x="309" y="220"/>
                    <a:pt x="309" y="220"/>
                    <a:pt x="309" y="219"/>
                  </a:cubicBezTo>
                  <a:moveTo>
                    <a:pt x="302" y="201"/>
                  </a:moveTo>
                  <a:cubicBezTo>
                    <a:pt x="302" y="201"/>
                    <a:pt x="302" y="201"/>
                    <a:pt x="302" y="201"/>
                  </a:cubicBezTo>
                  <a:cubicBezTo>
                    <a:pt x="302" y="201"/>
                    <a:pt x="302" y="201"/>
                    <a:pt x="302" y="201"/>
                  </a:cubicBezTo>
                  <a:cubicBezTo>
                    <a:pt x="302" y="201"/>
                    <a:pt x="302" y="201"/>
                    <a:pt x="302" y="201"/>
                  </a:cubicBezTo>
                  <a:moveTo>
                    <a:pt x="320" y="249"/>
                  </a:moveTo>
                  <a:cubicBezTo>
                    <a:pt x="320" y="249"/>
                    <a:pt x="320" y="249"/>
                    <a:pt x="320" y="249"/>
                  </a:cubicBezTo>
                  <a:cubicBezTo>
                    <a:pt x="320" y="249"/>
                    <a:pt x="320" y="249"/>
                    <a:pt x="320" y="249"/>
                  </a:cubicBezTo>
                  <a:moveTo>
                    <a:pt x="319" y="249"/>
                  </a:moveTo>
                  <a:cubicBezTo>
                    <a:pt x="319" y="248"/>
                    <a:pt x="319" y="248"/>
                    <a:pt x="318" y="248"/>
                  </a:cubicBezTo>
                  <a:cubicBezTo>
                    <a:pt x="319" y="248"/>
                    <a:pt x="319" y="248"/>
                    <a:pt x="319" y="249"/>
                  </a:cubicBezTo>
                  <a:moveTo>
                    <a:pt x="318" y="248"/>
                  </a:moveTo>
                  <a:cubicBezTo>
                    <a:pt x="317" y="248"/>
                    <a:pt x="317" y="247"/>
                    <a:pt x="317" y="247"/>
                  </a:cubicBezTo>
                  <a:cubicBezTo>
                    <a:pt x="317" y="247"/>
                    <a:pt x="317" y="248"/>
                    <a:pt x="318" y="248"/>
                  </a:cubicBezTo>
                  <a:moveTo>
                    <a:pt x="340" y="247"/>
                  </a:moveTo>
                  <a:cubicBezTo>
                    <a:pt x="340" y="247"/>
                    <a:pt x="340" y="247"/>
                    <a:pt x="340" y="247"/>
                  </a:cubicBezTo>
                  <a:cubicBezTo>
                    <a:pt x="340" y="247"/>
                    <a:pt x="340" y="247"/>
                    <a:pt x="340" y="247"/>
                  </a:cubicBezTo>
                  <a:close/>
                  <a:moveTo>
                    <a:pt x="383" y="254"/>
                  </a:moveTo>
                  <a:cubicBezTo>
                    <a:pt x="383" y="254"/>
                    <a:pt x="383" y="254"/>
                    <a:pt x="383" y="254"/>
                  </a:cubicBezTo>
                  <a:cubicBezTo>
                    <a:pt x="383" y="254"/>
                    <a:pt x="383" y="254"/>
                    <a:pt x="383" y="254"/>
                  </a:cubicBezTo>
                  <a:moveTo>
                    <a:pt x="383" y="255"/>
                  </a:moveTo>
                  <a:cubicBezTo>
                    <a:pt x="383" y="255"/>
                    <a:pt x="383" y="255"/>
                    <a:pt x="383" y="256"/>
                  </a:cubicBezTo>
                  <a:cubicBezTo>
                    <a:pt x="383" y="255"/>
                    <a:pt x="383" y="255"/>
                    <a:pt x="383" y="255"/>
                  </a:cubicBezTo>
                  <a:moveTo>
                    <a:pt x="383" y="256"/>
                  </a:moveTo>
                  <a:cubicBezTo>
                    <a:pt x="384" y="256"/>
                    <a:pt x="384" y="257"/>
                    <a:pt x="384" y="257"/>
                  </a:cubicBezTo>
                  <a:cubicBezTo>
                    <a:pt x="384" y="257"/>
                    <a:pt x="384" y="256"/>
                    <a:pt x="383" y="256"/>
                  </a:cubicBezTo>
                  <a:cubicBezTo>
                    <a:pt x="383" y="256"/>
                    <a:pt x="383" y="256"/>
                    <a:pt x="383" y="256"/>
                  </a:cubicBezTo>
                  <a:moveTo>
                    <a:pt x="383" y="254"/>
                  </a:moveTo>
                  <a:cubicBezTo>
                    <a:pt x="383" y="254"/>
                    <a:pt x="383" y="254"/>
                    <a:pt x="383" y="254"/>
                  </a:cubicBezTo>
                  <a:cubicBezTo>
                    <a:pt x="383" y="254"/>
                    <a:pt x="383" y="254"/>
                    <a:pt x="383" y="254"/>
                  </a:cubicBezTo>
                  <a:moveTo>
                    <a:pt x="403" y="207"/>
                  </a:moveTo>
                  <a:cubicBezTo>
                    <a:pt x="403" y="207"/>
                    <a:pt x="403" y="207"/>
                    <a:pt x="403" y="207"/>
                  </a:cubicBezTo>
                  <a:cubicBezTo>
                    <a:pt x="403" y="207"/>
                    <a:pt x="403" y="206"/>
                    <a:pt x="403" y="206"/>
                  </a:cubicBezTo>
                  <a:cubicBezTo>
                    <a:pt x="403" y="206"/>
                    <a:pt x="403" y="207"/>
                    <a:pt x="403" y="207"/>
                  </a:cubicBezTo>
                  <a:moveTo>
                    <a:pt x="409" y="197"/>
                  </a:moveTo>
                  <a:cubicBezTo>
                    <a:pt x="409" y="198"/>
                    <a:pt x="409" y="198"/>
                    <a:pt x="409" y="198"/>
                  </a:cubicBezTo>
                  <a:cubicBezTo>
                    <a:pt x="409" y="198"/>
                    <a:pt x="409" y="198"/>
                    <a:pt x="409" y="197"/>
                  </a:cubicBezTo>
                  <a:moveTo>
                    <a:pt x="409" y="198"/>
                  </a:moveTo>
                  <a:cubicBezTo>
                    <a:pt x="409" y="198"/>
                    <a:pt x="408" y="199"/>
                    <a:pt x="408" y="199"/>
                  </a:cubicBezTo>
                  <a:cubicBezTo>
                    <a:pt x="408" y="199"/>
                    <a:pt x="409" y="198"/>
                    <a:pt x="409" y="198"/>
                  </a:cubicBezTo>
                  <a:moveTo>
                    <a:pt x="408" y="199"/>
                  </a:moveTo>
                  <a:cubicBezTo>
                    <a:pt x="408" y="200"/>
                    <a:pt x="408" y="200"/>
                    <a:pt x="408" y="200"/>
                  </a:cubicBezTo>
                  <a:cubicBezTo>
                    <a:pt x="408" y="200"/>
                    <a:pt x="408" y="200"/>
                    <a:pt x="408" y="199"/>
                  </a:cubicBezTo>
                  <a:moveTo>
                    <a:pt x="407" y="201"/>
                  </a:moveTo>
                  <a:cubicBezTo>
                    <a:pt x="407" y="201"/>
                    <a:pt x="407" y="201"/>
                    <a:pt x="407" y="202"/>
                  </a:cubicBezTo>
                  <a:cubicBezTo>
                    <a:pt x="407" y="201"/>
                    <a:pt x="407" y="201"/>
                    <a:pt x="407" y="201"/>
                  </a:cubicBezTo>
                  <a:moveTo>
                    <a:pt x="406" y="202"/>
                  </a:moveTo>
                  <a:cubicBezTo>
                    <a:pt x="406" y="203"/>
                    <a:pt x="406" y="203"/>
                    <a:pt x="406" y="203"/>
                  </a:cubicBezTo>
                  <a:cubicBezTo>
                    <a:pt x="406" y="203"/>
                    <a:pt x="406" y="203"/>
                    <a:pt x="406" y="202"/>
                  </a:cubicBezTo>
                  <a:moveTo>
                    <a:pt x="405" y="204"/>
                  </a:moveTo>
                  <a:cubicBezTo>
                    <a:pt x="405" y="204"/>
                    <a:pt x="405" y="204"/>
                    <a:pt x="405" y="204"/>
                  </a:cubicBezTo>
                  <a:cubicBezTo>
                    <a:pt x="405" y="204"/>
                    <a:pt x="405" y="204"/>
                    <a:pt x="405" y="204"/>
                  </a:cubicBezTo>
                  <a:moveTo>
                    <a:pt x="404" y="205"/>
                  </a:moveTo>
                  <a:cubicBezTo>
                    <a:pt x="404" y="205"/>
                    <a:pt x="404" y="206"/>
                    <a:pt x="404" y="206"/>
                  </a:cubicBezTo>
                  <a:cubicBezTo>
                    <a:pt x="404" y="206"/>
                    <a:pt x="404" y="205"/>
                    <a:pt x="404" y="205"/>
                  </a:cubicBezTo>
                  <a:moveTo>
                    <a:pt x="345" y="82"/>
                  </a:moveTo>
                  <a:cubicBezTo>
                    <a:pt x="345" y="82"/>
                    <a:pt x="345" y="82"/>
                    <a:pt x="345" y="82"/>
                  </a:cubicBezTo>
                  <a:cubicBezTo>
                    <a:pt x="345" y="82"/>
                    <a:pt x="345" y="82"/>
                    <a:pt x="345" y="82"/>
                  </a:cubicBezTo>
                  <a:moveTo>
                    <a:pt x="345" y="82"/>
                  </a:moveTo>
                  <a:cubicBezTo>
                    <a:pt x="345" y="82"/>
                    <a:pt x="345" y="82"/>
                    <a:pt x="345" y="82"/>
                  </a:cubicBezTo>
                  <a:cubicBezTo>
                    <a:pt x="345" y="82"/>
                    <a:pt x="345" y="82"/>
                    <a:pt x="345" y="82"/>
                  </a:cubicBezTo>
                  <a:moveTo>
                    <a:pt x="343" y="150"/>
                  </a:moveTo>
                  <a:cubicBezTo>
                    <a:pt x="343" y="150"/>
                    <a:pt x="343" y="151"/>
                    <a:pt x="343" y="151"/>
                  </a:cubicBezTo>
                  <a:cubicBezTo>
                    <a:pt x="343" y="151"/>
                    <a:pt x="343" y="150"/>
                    <a:pt x="343" y="150"/>
                  </a:cubicBezTo>
                  <a:moveTo>
                    <a:pt x="303" y="152"/>
                  </a:moveTo>
                  <a:cubicBezTo>
                    <a:pt x="304" y="152"/>
                    <a:pt x="304" y="152"/>
                    <a:pt x="304" y="152"/>
                  </a:cubicBezTo>
                  <a:cubicBezTo>
                    <a:pt x="304" y="152"/>
                    <a:pt x="304" y="152"/>
                    <a:pt x="303" y="152"/>
                  </a:cubicBezTo>
                  <a:moveTo>
                    <a:pt x="301" y="147"/>
                  </a:moveTo>
                  <a:cubicBezTo>
                    <a:pt x="300" y="147"/>
                    <a:pt x="300" y="147"/>
                    <a:pt x="300" y="147"/>
                  </a:cubicBezTo>
                  <a:cubicBezTo>
                    <a:pt x="300" y="147"/>
                    <a:pt x="300" y="147"/>
                    <a:pt x="301" y="147"/>
                  </a:cubicBezTo>
                  <a:moveTo>
                    <a:pt x="300" y="147"/>
                  </a:moveTo>
                  <a:cubicBezTo>
                    <a:pt x="300" y="147"/>
                    <a:pt x="300" y="147"/>
                    <a:pt x="300" y="147"/>
                  </a:cubicBezTo>
                  <a:cubicBezTo>
                    <a:pt x="300" y="147"/>
                    <a:pt x="300" y="147"/>
                    <a:pt x="300" y="147"/>
                  </a:cubicBezTo>
                  <a:moveTo>
                    <a:pt x="265" y="126"/>
                  </a:moveTo>
                  <a:cubicBezTo>
                    <a:pt x="265" y="126"/>
                    <a:pt x="264" y="126"/>
                    <a:pt x="264" y="126"/>
                  </a:cubicBezTo>
                  <a:cubicBezTo>
                    <a:pt x="264" y="126"/>
                    <a:pt x="265" y="126"/>
                    <a:pt x="265" y="126"/>
                  </a:cubicBezTo>
                  <a:moveTo>
                    <a:pt x="265" y="128"/>
                  </a:moveTo>
                  <a:cubicBezTo>
                    <a:pt x="265" y="128"/>
                    <a:pt x="265" y="127"/>
                    <a:pt x="265" y="127"/>
                  </a:cubicBezTo>
                  <a:cubicBezTo>
                    <a:pt x="265" y="127"/>
                    <a:pt x="265" y="128"/>
                    <a:pt x="265" y="128"/>
                  </a:cubicBezTo>
                  <a:moveTo>
                    <a:pt x="265" y="127"/>
                  </a:moveTo>
                  <a:cubicBezTo>
                    <a:pt x="265" y="127"/>
                    <a:pt x="265" y="127"/>
                    <a:pt x="265" y="127"/>
                  </a:cubicBezTo>
                  <a:cubicBezTo>
                    <a:pt x="265" y="127"/>
                    <a:pt x="265" y="127"/>
                    <a:pt x="265" y="127"/>
                  </a:cubicBezTo>
                  <a:moveTo>
                    <a:pt x="209" y="180"/>
                  </a:moveTo>
                  <a:cubicBezTo>
                    <a:pt x="209" y="180"/>
                    <a:pt x="209" y="180"/>
                    <a:pt x="209" y="180"/>
                  </a:cubicBezTo>
                  <a:cubicBezTo>
                    <a:pt x="209" y="180"/>
                    <a:pt x="209" y="180"/>
                    <a:pt x="209" y="180"/>
                  </a:cubicBezTo>
                  <a:moveTo>
                    <a:pt x="209" y="180"/>
                  </a:moveTo>
                  <a:cubicBezTo>
                    <a:pt x="209" y="180"/>
                    <a:pt x="210" y="180"/>
                    <a:pt x="210" y="180"/>
                  </a:cubicBezTo>
                  <a:cubicBezTo>
                    <a:pt x="210" y="180"/>
                    <a:pt x="209" y="180"/>
                    <a:pt x="209" y="180"/>
                  </a:cubicBezTo>
                  <a:moveTo>
                    <a:pt x="217" y="188"/>
                  </a:moveTo>
                  <a:cubicBezTo>
                    <a:pt x="217" y="188"/>
                    <a:pt x="216" y="188"/>
                    <a:pt x="216" y="188"/>
                  </a:cubicBezTo>
                  <a:cubicBezTo>
                    <a:pt x="216" y="188"/>
                    <a:pt x="217" y="188"/>
                    <a:pt x="217" y="188"/>
                  </a:cubicBezTo>
                  <a:moveTo>
                    <a:pt x="216" y="190"/>
                  </a:moveTo>
                  <a:cubicBezTo>
                    <a:pt x="216" y="190"/>
                    <a:pt x="216" y="190"/>
                    <a:pt x="216" y="190"/>
                  </a:cubicBezTo>
                  <a:close/>
                  <a:moveTo>
                    <a:pt x="215" y="188"/>
                  </a:moveTo>
                  <a:cubicBezTo>
                    <a:pt x="215" y="188"/>
                    <a:pt x="215" y="188"/>
                    <a:pt x="215" y="188"/>
                  </a:cubicBezTo>
                  <a:cubicBezTo>
                    <a:pt x="215" y="188"/>
                    <a:pt x="215" y="188"/>
                    <a:pt x="215" y="188"/>
                  </a:cubicBezTo>
                  <a:moveTo>
                    <a:pt x="187" y="172"/>
                  </a:moveTo>
                  <a:cubicBezTo>
                    <a:pt x="187" y="173"/>
                    <a:pt x="187" y="173"/>
                    <a:pt x="187" y="174"/>
                  </a:cubicBezTo>
                  <a:cubicBezTo>
                    <a:pt x="187" y="173"/>
                    <a:pt x="187" y="173"/>
                    <a:pt x="187" y="172"/>
                  </a:cubicBezTo>
                  <a:moveTo>
                    <a:pt x="187" y="174"/>
                  </a:moveTo>
                  <a:cubicBezTo>
                    <a:pt x="187" y="174"/>
                    <a:pt x="187" y="175"/>
                    <a:pt x="187" y="175"/>
                  </a:cubicBezTo>
                  <a:cubicBezTo>
                    <a:pt x="187" y="175"/>
                    <a:pt x="187" y="174"/>
                    <a:pt x="187" y="174"/>
                  </a:cubicBezTo>
                  <a:moveTo>
                    <a:pt x="185" y="180"/>
                  </a:moveTo>
                  <a:cubicBezTo>
                    <a:pt x="185" y="180"/>
                    <a:pt x="185" y="180"/>
                    <a:pt x="185" y="180"/>
                  </a:cubicBezTo>
                  <a:cubicBezTo>
                    <a:pt x="185" y="180"/>
                    <a:pt x="185" y="180"/>
                    <a:pt x="185" y="180"/>
                  </a:cubicBezTo>
                  <a:moveTo>
                    <a:pt x="169" y="144"/>
                  </a:moveTo>
                  <a:cubicBezTo>
                    <a:pt x="169" y="144"/>
                    <a:pt x="169" y="144"/>
                    <a:pt x="169" y="144"/>
                  </a:cubicBezTo>
                  <a:close/>
                  <a:moveTo>
                    <a:pt x="176" y="154"/>
                  </a:moveTo>
                  <a:cubicBezTo>
                    <a:pt x="176" y="154"/>
                    <a:pt x="176" y="154"/>
                    <a:pt x="176" y="154"/>
                  </a:cubicBezTo>
                  <a:cubicBezTo>
                    <a:pt x="176" y="154"/>
                    <a:pt x="176" y="154"/>
                    <a:pt x="176" y="154"/>
                  </a:cubicBezTo>
                  <a:moveTo>
                    <a:pt x="171" y="143"/>
                  </a:moveTo>
                  <a:cubicBezTo>
                    <a:pt x="171" y="143"/>
                    <a:pt x="171" y="143"/>
                    <a:pt x="171" y="143"/>
                  </a:cubicBezTo>
                  <a:cubicBezTo>
                    <a:pt x="171" y="143"/>
                    <a:pt x="171" y="143"/>
                    <a:pt x="171" y="143"/>
                  </a:cubicBezTo>
                  <a:moveTo>
                    <a:pt x="172" y="142"/>
                  </a:moveTo>
                  <a:cubicBezTo>
                    <a:pt x="172" y="142"/>
                    <a:pt x="172" y="142"/>
                    <a:pt x="173" y="141"/>
                  </a:cubicBezTo>
                  <a:cubicBezTo>
                    <a:pt x="172" y="142"/>
                    <a:pt x="172" y="142"/>
                    <a:pt x="172" y="142"/>
                  </a:cubicBezTo>
                  <a:moveTo>
                    <a:pt x="173" y="141"/>
                  </a:moveTo>
                  <a:cubicBezTo>
                    <a:pt x="173" y="141"/>
                    <a:pt x="173" y="141"/>
                    <a:pt x="173" y="140"/>
                  </a:cubicBezTo>
                  <a:cubicBezTo>
                    <a:pt x="173" y="141"/>
                    <a:pt x="173" y="141"/>
                    <a:pt x="173" y="141"/>
                  </a:cubicBezTo>
                  <a:moveTo>
                    <a:pt x="182" y="208"/>
                  </a:moveTo>
                  <a:cubicBezTo>
                    <a:pt x="180" y="207"/>
                    <a:pt x="179" y="205"/>
                    <a:pt x="180" y="203"/>
                  </a:cubicBezTo>
                  <a:cubicBezTo>
                    <a:pt x="180" y="203"/>
                    <a:pt x="180" y="203"/>
                    <a:pt x="180" y="203"/>
                  </a:cubicBezTo>
                  <a:cubicBezTo>
                    <a:pt x="180" y="205"/>
                    <a:pt x="180" y="207"/>
                    <a:pt x="182" y="208"/>
                  </a:cubicBezTo>
                  <a:moveTo>
                    <a:pt x="171" y="125"/>
                  </a:moveTo>
                  <a:cubicBezTo>
                    <a:pt x="171" y="126"/>
                    <a:pt x="171" y="126"/>
                    <a:pt x="171" y="126"/>
                  </a:cubicBezTo>
                  <a:cubicBezTo>
                    <a:pt x="171" y="126"/>
                    <a:pt x="171" y="126"/>
                    <a:pt x="171" y="125"/>
                  </a:cubicBezTo>
                  <a:moveTo>
                    <a:pt x="171" y="129"/>
                  </a:moveTo>
                  <a:cubicBezTo>
                    <a:pt x="170" y="131"/>
                    <a:pt x="170" y="133"/>
                    <a:pt x="170" y="134"/>
                  </a:cubicBezTo>
                  <a:cubicBezTo>
                    <a:pt x="170" y="134"/>
                    <a:pt x="170" y="134"/>
                    <a:pt x="170" y="133"/>
                  </a:cubicBezTo>
                  <a:cubicBezTo>
                    <a:pt x="170" y="132"/>
                    <a:pt x="170" y="130"/>
                    <a:pt x="171" y="129"/>
                  </a:cubicBezTo>
                  <a:moveTo>
                    <a:pt x="171" y="126"/>
                  </a:moveTo>
                  <a:cubicBezTo>
                    <a:pt x="171" y="127"/>
                    <a:pt x="171" y="127"/>
                    <a:pt x="171" y="127"/>
                  </a:cubicBezTo>
                  <a:cubicBezTo>
                    <a:pt x="171" y="127"/>
                    <a:pt x="171" y="127"/>
                    <a:pt x="171" y="126"/>
                  </a:cubicBezTo>
                  <a:moveTo>
                    <a:pt x="171" y="127"/>
                  </a:moveTo>
                  <a:cubicBezTo>
                    <a:pt x="171" y="128"/>
                    <a:pt x="171" y="128"/>
                    <a:pt x="171" y="128"/>
                  </a:cubicBezTo>
                  <a:cubicBezTo>
                    <a:pt x="171" y="128"/>
                    <a:pt x="171" y="128"/>
                    <a:pt x="171" y="127"/>
                  </a:cubicBezTo>
                  <a:moveTo>
                    <a:pt x="166" y="153"/>
                  </a:moveTo>
                  <a:cubicBezTo>
                    <a:pt x="166" y="153"/>
                    <a:pt x="166" y="153"/>
                    <a:pt x="166" y="153"/>
                  </a:cubicBezTo>
                  <a:close/>
                  <a:moveTo>
                    <a:pt x="219" y="189"/>
                  </a:moveTo>
                  <a:cubicBezTo>
                    <a:pt x="219" y="188"/>
                    <a:pt x="218" y="188"/>
                    <a:pt x="217" y="188"/>
                  </a:cubicBezTo>
                  <a:cubicBezTo>
                    <a:pt x="218" y="188"/>
                    <a:pt x="220" y="189"/>
                    <a:pt x="221" y="189"/>
                  </a:cubicBezTo>
                  <a:cubicBezTo>
                    <a:pt x="220" y="189"/>
                    <a:pt x="220" y="189"/>
                    <a:pt x="219" y="189"/>
                  </a:cubicBezTo>
                  <a:moveTo>
                    <a:pt x="313" y="245"/>
                  </a:moveTo>
                  <a:cubicBezTo>
                    <a:pt x="312" y="245"/>
                    <a:pt x="312" y="245"/>
                    <a:pt x="312" y="245"/>
                  </a:cubicBezTo>
                  <a:cubicBezTo>
                    <a:pt x="312" y="245"/>
                    <a:pt x="312" y="245"/>
                    <a:pt x="313" y="245"/>
                  </a:cubicBezTo>
                  <a:moveTo>
                    <a:pt x="314" y="245"/>
                  </a:moveTo>
                  <a:cubicBezTo>
                    <a:pt x="314" y="245"/>
                    <a:pt x="313" y="245"/>
                    <a:pt x="313" y="245"/>
                  </a:cubicBezTo>
                  <a:cubicBezTo>
                    <a:pt x="313" y="245"/>
                    <a:pt x="314" y="245"/>
                    <a:pt x="314" y="245"/>
                  </a:cubicBezTo>
                  <a:moveTo>
                    <a:pt x="315" y="246"/>
                  </a:moveTo>
                  <a:cubicBezTo>
                    <a:pt x="316" y="246"/>
                    <a:pt x="316" y="247"/>
                    <a:pt x="316" y="247"/>
                  </a:cubicBezTo>
                  <a:cubicBezTo>
                    <a:pt x="316" y="247"/>
                    <a:pt x="316" y="246"/>
                    <a:pt x="315" y="246"/>
                  </a:cubicBezTo>
                  <a:moveTo>
                    <a:pt x="314" y="246"/>
                  </a:moveTo>
                  <a:cubicBezTo>
                    <a:pt x="314" y="246"/>
                    <a:pt x="315" y="246"/>
                    <a:pt x="315" y="246"/>
                  </a:cubicBezTo>
                  <a:cubicBezTo>
                    <a:pt x="315" y="246"/>
                    <a:pt x="314" y="246"/>
                    <a:pt x="314" y="246"/>
                  </a:cubicBezTo>
                  <a:moveTo>
                    <a:pt x="327" y="268"/>
                  </a:moveTo>
                  <a:cubicBezTo>
                    <a:pt x="327" y="268"/>
                    <a:pt x="327" y="268"/>
                    <a:pt x="327" y="268"/>
                  </a:cubicBezTo>
                  <a:cubicBezTo>
                    <a:pt x="327" y="268"/>
                    <a:pt x="327" y="268"/>
                    <a:pt x="327" y="268"/>
                  </a:cubicBezTo>
                  <a:cubicBezTo>
                    <a:pt x="327" y="268"/>
                    <a:pt x="327" y="268"/>
                    <a:pt x="327" y="268"/>
                  </a:cubicBezTo>
                  <a:moveTo>
                    <a:pt x="330" y="267"/>
                  </a:moveTo>
                  <a:cubicBezTo>
                    <a:pt x="330" y="267"/>
                    <a:pt x="330" y="267"/>
                    <a:pt x="331" y="267"/>
                  </a:cubicBezTo>
                  <a:cubicBezTo>
                    <a:pt x="331" y="267"/>
                    <a:pt x="331" y="267"/>
                    <a:pt x="331" y="267"/>
                  </a:cubicBezTo>
                  <a:cubicBezTo>
                    <a:pt x="331" y="267"/>
                    <a:pt x="332" y="267"/>
                    <a:pt x="332" y="267"/>
                  </a:cubicBezTo>
                  <a:cubicBezTo>
                    <a:pt x="331" y="267"/>
                    <a:pt x="330" y="267"/>
                    <a:pt x="330" y="267"/>
                  </a:cubicBezTo>
                  <a:moveTo>
                    <a:pt x="332" y="267"/>
                  </a:moveTo>
                  <a:cubicBezTo>
                    <a:pt x="332" y="267"/>
                    <a:pt x="332" y="267"/>
                    <a:pt x="332" y="267"/>
                  </a:cubicBezTo>
                  <a:cubicBezTo>
                    <a:pt x="333" y="267"/>
                    <a:pt x="333" y="267"/>
                    <a:pt x="333" y="267"/>
                  </a:cubicBezTo>
                  <a:cubicBezTo>
                    <a:pt x="333" y="267"/>
                    <a:pt x="333" y="267"/>
                    <a:pt x="332" y="267"/>
                  </a:cubicBezTo>
                  <a:moveTo>
                    <a:pt x="384" y="258"/>
                  </a:moveTo>
                  <a:cubicBezTo>
                    <a:pt x="384" y="258"/>
                    <a:pt x="384" y="258"/>
                    <a:pt x="384" y="258"/>
                  </a:cubicBezTo>
                  <a:cubicBezTo>
                    <a:pt x="384" y="258"/>
                    <a:pt x="384" y="258"/>
                    <a:pt x="384" y="258"/>
                  </a:cubicBezTo>
                  <a:moveTo>
                    <a:pt x="384" y="259"/>
                  </a:moveTo>
                  <a:cubicBezTo>
                    <a:pt x="384" y="259"/>
                    <a:pt x="384" y="259"/>
                    <a:pt x="384" y="259"/>
                  </a:cubicBezTo>
                  <a:cubicBezTo>
                    <a:pt x="384" y="259"/>
                    <a:pt x="384" y="259"/>
                    <a:pt x="384" y="25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52"/>
            <p:cNvSpPr>
              <a:spLocks/>
            </p:cNvSpPr>
            <p:nvPr userDrawn="1"/>
          </p:nvSpPr>
          <p:spPr bwMode="auto">
            <a:xfrm>
              <a:off x="19416713" y="3192463"/>
              <a:ext cx="36513" cy="58738"/>
            </a:xfrm>
            <a:custGeom>
              <a:avLst/>
              <a:gdLst>
                <a:gd name="T0" fmla="*/ 9 w 13"/>
                <a:gd name="T1" fmla="*/ 20 h 21"/>
                <a:gd name="T2" fmla="*/ 11 w 13"/>
                <a:gd name="T3" fmla="*/ 0 h 21"/>
                <a:gd name="T4" fmla="*/ 4 w 13"/>
                <a:gd name="T5" fmla="*/ 6 h 21"/>
                <a:gd name="T6" fmla="*/ 9 w 13"/>
                <a:gd name="T7" fmla="*/ 20 h 21"/>
              </a:gdLst>
              <a:ahLst/>
              <a:cxnLst>
                <a:cxn ang="0">
                  <a:pos x="T0" y="T1"/>
                </a:cxn>
                <a:cxn ang="0">
                  <a:pos x="T2" y="T3"/>
                </a:cxn>
                <a:cxn ang="0">
                  <a:pos x="T4" y="T5"/>
                </a:cxn>
                <a:cxn ang="0">
                  <a:pos x="T6" y="T7"/>
                </a:cxn>
              </a:cxnLst>
              <a:rect l="0" t="0" r="r" b="b"/>
              <a:pathLst>
                <a:path w="13" h="21">
                  <a:moveTo>
                    <a:pt x="9" y="20"/>
                  </a:moveTo>
                  <a:cubicBezTo>
                    <a:pt x="13" y="20"/>
                    <a:pt x="13" y="0"/>
                    <a:pt x="11" y="0"/>
                  </a:cubicBezTo>
                  <a:cubicBezTo>
                    <a:pt x="9" y="0"/>
                    <a:pt x="9" y="3"/>
                    <a:pt x="4" y="6"/>
                  </a:cubicBezTo>
                  <a:cubicBezTo>
                    <a:pt x="0" y="9"/>
                    <a:pt x="4" y="21"/>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3"/>
            <p:cNvSpPr>
              <a:spLocks/>
            </p:cNvSpPr>
            <p:nvPr userDrawn="1"/>
          </p:nvSpPr>
          <p:spPr bwMode="auto">
            <a:xfrm>
              <a:off x="19234150" y="3295650"/>
              <a:ext cx="33338" cy="33338"/>
            </a:xfrm>
            <a:custGeom>
              <a:avLst/>
              <a:gdLst>
                <a:gd name="T0" fmla="*/ 2 w 12"/>
                <a:gd name="T1" fmla="*/ 9 h 12"/>
                <a:gd name="T2" fmla="*/ 12 w 12"/>
                <a:gd name="T3" fmla="*/ 6 h 12"/>
                <a:gd name="T4" fmla="*/ 2 w 12"/>
                <a:gd name="T5" fmla="*/ 9 h 12"/>
              </a:gdLst>
              <a:ahLst/>
              <a:cxnLst>
                <a:cxn ang="0">
                  <a:pos x="T0" y="T1"/>
                </a:cxn>
                <a:cxn ang="0">
                  <a:pos x="T2" y="T3"/>
                </a:cxn>
                <a:cxn ang="0">
                  <a:pos x="T4" y="T5"/>
                </a:cxn>
              </a:cxnLst>
              <a:rect l="0" t="0" r="r" b="b"/>
              <a:pathLst>
                <a:path w="12" h="12">
                  <a:moveTo>
                    <a:pt x="2" y="9"/>
                  </a:moveTo>
                  <a:cubicBezTo>
                    <a:pt x="7" y="12"/>
                    <a:pt x="12" y="11"/>
                    <a:pt x="12" y="6"/>
                  </a:cubicBezTo>
                  <a:cubicBezTo>
                    <a:pt x="11" y="0"/>
                    <a:pt x="0" y="7"/>
                    <a:pt x="2"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54"/>
            <p:cNvSpPr>
              <a:spLocks/>
            </p:cNvSpPr>
            <p:nvPr userDrawn="1"/>
          </p:nvSpPr>
          <p:spPr bwMode="auto">
            <a:xfrm>
              <a:off x="19535775" y="3359150"/>
              <a:ext cx="88900" cy="55563"/>
            </a:xfrm>
            <a:custGeom>
              <a:avLst/>
              <a:gdLst>
                <a:gd name="T0" fmla="*/ 23 w 32"/>
                <a:gd name="T1" fmla="*/ 2 h 20"/>
                <a:gd name="T2" fmla="*/ 10 w 32"/>
                <a:gd name="T3" fmla="*/ 2 h 20"/>
                <a:gd name="T4" fmla="*/ 1 w 32"/>
                <a:gd name="T5" fmla="*/ 7 h 20"/>
                <a:gd name="T6" fmla="*/ 12 w 32"/>
                <a:gd name="T7" fmla="*/ 13 h 20"/>
                <a:gd name="T8" fmla="*/ 24 w 32"/>
                <a:gd name="T9" fmla="*/ 20 h 20"/>
                <a:gd name="T10" fmla="*/ 27 w 32"/>
                <a:gd name="T11" fmla="*/ 13 h 20"/>
                <a:gd name="T12" fmla="*/ 32 w 32"/>
                <a:gd name="T13" fmla="*/ 3 h 20"/>
                <a:gd name="T14" fmla="*/ 23 w 32"/>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20">
                  <a:moveTo>
                    <a:pt x="23" y="2"/>
                  </a:moveTo>
                  <a:cubicBezTo>
                    <a:pt x="17" y="4"/>
                    <a:pt x="14" y="4"/>
                    <a:pt x="10" y="2"/>
                  </a:cubicBezTo>
                  <a:cubicBezTo>
                    <a:pt x="6" y="0"/>
                    <a:pt x="0" y="4"/>
                    <a:pt x="1" y="7"/>
                  </a:cubicBezTo>
                  <a:cubicBezTo>
                    <a:pt x="2" y="8"/>
                    <a:pt x="4" y="11"/>
                    <a:pt x="12" y="13"/>
                  </a:cubicBezTo>
                  <a:cubicBezTo>
                    <a:pt x="20" y="15"/>
                    <a:pt x="21" y="20"/>
                    <a:pt x="24" y="20"/>
                  </a:cubicBezTo>
                  <a:cubicBezTo>
                    <a:pt x="28" y="20"/>
                    <a:pt x="28" y="17"/>
                    <a:pt x="27" y="13"/>
                  </a:cubicBezTo>
                  <a:cubicBezTo>
                    <a:pt x="26" y="9"/>
                    <a:pt x="31" y="4"/>
                    <a:pt x="32" y="3"/>
                  </a:cubicBezTo>
                  <a:cubicBezTo>
                    <a:pt x="32" y="2"/>
                    <a:pt x="30" y="1"/>
                    <a:pt x="23"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55"/>
            <p:cNvSpPr>
              <a:spLocks/>
            </p:cNvSpPr>
            <p:nvPr userDrawn="1"/>
          </p:nvSpPr>
          <p:spPr bwMode="auto">
            <a:xfrm>
              <a:off x="19405600" y="3257550"/>
              <a:ext cx="55563" cy="90488"/>
            </a:xfrm>
            <a:custGeom>
              <a:avLst/>
              <a:gdLst>
                <a:gd name="T0" fmla="*/ 9 w 20"/>
                <a:gd name="T1" fmla="*/ 3 h 33"/>
                <a:gd name="T2" fmla="*/ 1 w 20"/>
                <a:gd name="T3" fmla="*/ 5 h 33"/>
                <a:gd name="T4" fmla="*/ 5 w 20"/>
                <a:gd name="T5" fmla="*/ 19 h 33"/>
                <a:gd name="T6" fmla="*/ 10 w 20"/>
                <a:gd name="T7" fmla="*/ 29 h 33"/>
                <a:gd name="T8" fmla="*/ 17 w 20"/>
                <a:gd name="T9" fmla="*/ 25 h 33"/>
                <a:gd name="T10" fmla="*/ 19 w 20"/>
                <a:gd name="T11" fmla="*/ 7 h 33"/>
                <a:gd name="T12" fmla="*/ 9 w 20"/>
                <a:gd name="T13" fmla="*/ 3 h 33"/>
              </a:gdLst>
              <a:ahLst/>
              <a:cxnLst>
                <a:cxn ang="0">
                  <a:pos x="T0" y="T1"/>
                </a:cxn>
                <a:cxn ang="0">
                  <a:pos x="T2" y="T3"/>
                </a:cxn>
                <a:cxn ang="0">
                  <a:pos x="T4" y="T5"/>
                </a:cxn>
                <a:cxn ang="0">
                  <a:pos x="T6" y="T7"/>
                </a:cxn>
                <a:cxn ang="0">
                  <a:pos x="T8" y="T9"/>
                </a:cxn>
                <a:cxn ang="0">
                  <a:pos x="T10" y="T11"/>
                </a:cxn>
                <a:cxn ang="0">
                  <a:pos x="T12" y="T13"/>
                </a:cxn>
              </a:cxnLst>
              <a:rect l="0" t="0" r="r" b="b"/>
              <a:pathLst>
                <a:path w="20" h="33">
                  <a:moveTo>
                    <a:pt x="9" y="3"/>
                  </a:moveTo>
                  <a:cubicBezTo>
                    <a:pt x="6" y="6"/>
                    <a:pt x="3" y="3"/>
                    <a:pt x="1" y="5"/>
                  </a:cubicBezTo>
                  <a:cubicBezTo>
                    <a:pt x="0" y="8"/>
                    <a:pt x="7" y="13"/>
                    <a:pt x="5" y="19"/>
                  </a:cubicBezTo>
                  <a:cubicBezTo>
                    <a:pt x="4" y="25"/>
                    <a:pt x="6" y="33"/>
                    <a:pt x="10" y="29"/>
                  </a:cubicBezTo>
                  <a:cubicBezTo>
                    <a:pt x="13" y="26"/>
                    <a:pt x="15" y="27"/>
                    <a:pt x="17" y="25"/>
                  </a:cubicBezTo>
                  <a:cubicBezTo>
                    <a:pt x="19" y="22"/>
                    <a:pt x="17" y="12"/>
                    <a:pt x="19" y="7"/>
                  </a:cubicBezTo>
                  <a:cubicBezTo>
                    <a:pt x="20" y="3"/>
                    <a:pt x="13" y="0"/>
                    <a:pt x="9"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56"/>
            <p:cNvSpPr>
              <a:spLocks/>
            </p:cNvSpPr>
            <p:nvPr userDrawn="1"/>
          </p:nvSpPr>
          <p:spPr bwMode="auto">
            <a:xfrm>
              <a:off x="19843750" y="3446463"/>
              <a:ext cx="88900" cy="26988"/>
            </a:xfrm>
            <a:custGeom>
              <a:avLst/>
              <a:gdLst>
                <a:gd name="T0" fmla="*/ 26 w 32"/>
                <a:gd name="T1" fmla="*/ 5 h 10"/>
                <a:gd name="T2" fmla="*/ 9 w 32"/>
                <a:gd name="T3" fmla="*/ 3 h 10"/>
                <a:gd name="T4" fmla="*/ 2 w 32"/>
                <a:gd name="T5" fmla="*/ 6 h 10"/>
                <a:gd name="T6" fmla="*/ 18 w 32"/>
                <a:gd name="T7" fmla="*/ 10 h 10"/>
                <a:gd name="T8" fmla="*/ 32 w 32"/>
                <a:gd name="T9" fmla="*/ 5 h 10"/>
                <a:gd name="T10" fmla="*/ 26 w 32"/>
                <a:gd name="T11" fmla="*/ 5 h 10"/>
              </a:gdLst>
              <a:ahLst/>
              <a:cxnLst>
                <a:cxn ang="0">
                  <a:pos x="T0" y="T1"/>
                </a:cxn>
                <a:cxn ang="0">
                  <a:pos x="T2" y="T3"/>
                </a:cxn>
                <a:cxn ang="0">
                  <a:pos x="T4" y="T5"/>
                </a:cxn>
                <a:cxn ang="0">
                  <a:pos x="T6" y="T7"/>
                </a:cxn>
                <a:cxn ang="0">
                  <a:pos x="T8" y="T9"/>
                </a:cxn>
                <a:cxn ang="0">
                  <a:pos x="T10" y="T11"/>
                </a:cxn>
              </a:cxnLst>
              <a:rect l="0" t="0" r="r" b="b"/>
              <a:pathLst>
                <a:path w="32" h="10">
                  <a:moveTo>
                    <a:pt x="26" y="5"/>
                  </a:moveTo>
                  <a:cubicBezTo>
                    <a:pt x="23" y="3"/>
                    <a:pt x="12" y="6"/>
                    <a:pt x="9" y="3"/>
                  </a:cubicBezTo>
                  <a:cubicBezTo>
                    <a:pt x="6" y="0"/>
                    <a:pt x="0" y="5"/>
                    <a:pt x="2" y="6"/>
                  </a:cubicBezTo>
                  <a:cubicBezTo>
                    <a:pt x="6" y="6"/>
                    <a:pt x="12" y="10"/>
                    <a:pt x="18" y="10"/>
                  </a:cubicBezTo>
                  <a:cubicBezTo>
                    <a:pt x="24" y="10"/>
                    <a:pt x="32" y="7"/>
                    <a:pt x="32" y="5"/>
                  </a:cubicBezTo>
                  <a:cubicBezTo>
                    <a:pt x="32" y="4"/>
                    <a:pt x="28" y="6"/>
                    <a:pt x="26"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57"/>
            <p:cNvSpPr>
              <a:spLocks/>
            </p:cNvSpPr>
            <p:nvPr userDrawn="1"/>
          </p:nvSpPr>
          <p:spPr bwMode="auto">
            <a:xfrm>
              <a:off x="18853150" y="2709863"/>
              <a:ext cx="152400" cy="161925"/>
            </a:xfrm>
            <a:custGeom>
              <a:avLst/>
              <a:gdLst>
                <a:gd name="T0" fmla="*/ 31 w 55"/>
                <a:gd name="T1" fmla="*/ 50 h 58"/>
                <a:gd name="T2" fmla="*/ 44 w 55"/>
                <a:gd name="T3" fmla="*/ 48 h 58"/>
                <a:gd name="T4" fmla="*/ 44 w 55"/>
                <a:gd name="T5" fmla="*/ 23 h 58"/>
                <a:gd name="T6" fmla="*/ 44 w 55"/>
                <a:gd name="T7" fmla="*/ 21 h 58"/>
                <a:gd name="T8" fmla="*/ 52 w 55"/>
                <a:gd name="T9" fmla="*/ 16 h 58"/>
                <a:gd name="T10" fmla="*/ 46 w 55"/>
                <a:gd name="T11" fmla="*/ 4 h 58"/>
                <a:gd name="T12" fmla="*/ 33 w 55"/>
                <a:gd name="T13" fmla="*/ 6 h 58"/>
                <a:gd name="T14" fmla="*/ 31 w 55"/>
                <a:gd name="T15" fmla="*/ 6 h 58"/>
                <a:gd name="T16" fmla="*/ 20 w 55"/>
                <a:gd name="T17" fmla="*/ 8 h 58"/>
                <a:gd name="T18" fmla="*/ 26 w 55"/>
                <a:gd name="T19" fmla="*/ 13 h 58"/>
                <a:gd name="T20" fmla="*/ 17 w 55"/>
                <a:gd name="T21" fmla="*/ 18 h 58"/>
                <a:gd name="T22" fmla="*/ 5 w 55"/>
                <a:gd name="T23" fmla="*/ 18 h 58"/>
                <a:gd name="T24" fmla="*/ 7 w 55"/>
                <a:gd name="T25" fmla="*/ 26 h 58"/>
                <a:gd name="T26" fmla="*/ 12 w 55"/>
                <a:gd name="T27" fmla="*/ 34 h 58"/>
                <a:gd name="T28" fmla="*/ 9 w 55"/>
                <a:gd name="T29" fmla="*/ 43 h 58"/>
                <a:gd name="T30" fmla="*/ 2 w 55"/>
                <a:gd name="T31" fmla="*/ 50 h 58"/>
                <a:gd name="T32" fmla="*/ 12 w 55"/>
                <a:gd name="T33" fmla="*/ 58 h 58"/>
                <a:gd name="T34" fmla="*/ 31 w 55"/>
                <a:gd name="T35" fmla="*/ 5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58">
                  <a:moveTo>
                    <a:pt x="31" y="50"/>
                  </a:moveTo>
                  <a:cubicBezTo>
                    <a:pt x="36" y="45"/>
                    <a:pt x="39" y="50"/>
                    <a:pt x="44" y="48"/>
                  </a:cubicBezTo>
                  <a:cubicBezTo>
                    <a:pt x="49" y="45"/>
                    <a:pt x="46" y="27"/>
                    <a:pt x="44" y="23"/>
                  </a:cubicBezTo>
                  <a:cubicBezTo>
                    <a:pt x="43" y="22"/>
                    <a:pt x="44" y="22"/>
                    <a:pt x="44" y="21"/>
                  </a:cubicBezTo>
                  <a:cubicBezTo>
                    <a:pt x="44" y="19"/>
                    <a:pt x="49" y="19"/>
                    <a:pt x="52" y="16"/>
                  </a:cubicBezTo>
                  <a:cubicBezTo>
                    <a:pt x="55" y="13"/>
                    <a:pt x="50" y="8"/>
                    <a:pt x="46" y="4"/>
                  </a:cubicBezTo>
                  <a:cubicBezTo>
                    <a:pt x="42" y="0"/>
                    <a:pt x="37" y="6"/>
                    <a:pt x="33" y="6"/>
                  </a:cubicBezTo>
                  <a:cubicBezTo>
                    <a:pt x="32" y="6"/>
                    <a:pt x="32" y="6"/>
                    <a:pt x="31" y="6"/>
                  </a:cubicBezTo>
                  <a:cubicBezTo>
                    <a:pt x="27" y="4"/>
                    <a:pt x="21" y="4"/>
                    <a:pt x="20" y="8"/>
                  </a:cubicBezTo>
                  <a:cubicBezTo>
                    <a:pt x="20" y="12"/>
                    <a:pt x="25" y="11"/>
                    <a:pt x="26" y="13"/>
                  </a:cubicBezTo>
                  <a:cubicBezTo>
                    <a:pt x="26" y="16"/>
                    <a:pt x="20" y="15"/>
                    <a:pt x="17" y="18"/>
                  </a:cubicBezTo>
                  <a:cubicBezTo>
                    <a:pt x="13" y="20"/>
                    <a:pt x="9" y="16"/>
                    <a:pt x="5" y="18"/>
                  </a:cubicBezTo>
                  <a:cubicBezTo>
                    <a:pt x="2" y="20"/>
                    <a:pt x="10" y="22"/>
                    <a:pt x="7" y="26"/>
                  </a:cubicBezTo>
                  <a:cubicBezTo>
                    <a:pt x="4" y="30"/>
                    <a:pt x="7" y="30"/>
                    <a:pt x="12" y="34"/>
                  </a:cubicBezTo>
                  <a:cubicBezTo>
                    <a:pt x="16" y="37"/>
                    <a:pt x="9" y="38"/>
                    <a:pt x="9" y="43"/>
                  </a:cubicBezTo>
                  <a:cubicBezTo>
                    <a:pt x="9" y="47"/>
                    <a:pt x="3" y="47"/>
                    <a:pt x="2" y="50"/>
                  </a:cubicBezTo>
                  <a:cubicBezTo>
                    <a:pt x="0" y="52"/>
                    <a:pt x="7" y="58"/>
                    <a:pt x="12" y="58"/>
                  </a:cubicBezTo>
                  <a:cubicBezTo>
                    <a:pt x="16" y="58"/>
                    <a:pt x="25" y="56"/>
                    <a:pt x="31" y="5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58"/>
            <p:cNvSpPr>
              <a:spLocks/>
            </p:cNvSpPr>
            <p:nvPr userDrawn="1"/>
          </p:nvSpPr>
          <p:spPr bwMode="auto">
            <a:xfrm>
              <a:off x="19119850" y="2479675"/>
              <a:ext cx="22225" cy="39688"/>
            </a:xfrm>
            <a:custGeom>
              <a:avLst/>
              <a:gdLst>
                <a:gd name="T0" fmla="*/ 2 w 8"/>
                <a:gd name="T1" fmla="*/ 13 h 14"/>
                <a:gd name="T2" fmla="*/ 4 w 8"/>
                <a:gd name="T3" fmla="*/ 1 h 14"/>
                <a:gd name="T4" fmla="*/ 2 w 8"/>
                <a:gd name="T5" fmla="*/ 13 h 14"/>
              </a:gdLst>
              <a:ahLst/>
              <a:cxnLst>
                <a:cxn ang="0">
                  <a:pos x="T0" y="T1"/>
                </a:cxn>
                <a:cxn ang="0">
                  <a:pos x="T2" y="T3"/>
                </a:cxn>
                <a:cxn ang="0">
                  <a:pos x="T4" y="T5"/>
                </a:cxn>
              </a:cxnLst>
              <a:rect l="0" t="0" r="r" b="b"/>
              <a:pathLst>
                <a:path w="8" h="14">
                  <a:moveTo>
                    <a:pt x="2" y="13"/>
                  </a:moveTo>
                  <a:cubicBezTo>
                    <a:pt x="5" y="10"/>
                    <a:pt x="8" y="0"/>
                    <a:pt x="4" y="1"/>
                  </a:cubicBezTo>
                  <a:cubicBezTo>
                    <a:pt x="0" y="2"/>
                    <a:pt x="1" y="14"/>
                    <a:pt x="2"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59"/>
            <p:cNvSpPr>
              <a:spLocks/>
            </p:cNvSpPr>
            <p:nvPr userDrawn="1"/>
          </p:nvSpPr>
          <p:spPr bwMode="auto">
            <a:xfrm>
              <a:off x="18961100" y="2557463"/>
              <a:ext cx="261938" cy="377825"/>
            </a:xfrm>
            <a:custGeom>
              <a:avLst/>
              <a:gdLst>
                <a:gd name="T0" fmla="*/ 3 w 94"/>
                <a:gd name="T1" fmla="*/ 24 h 136"/>
                <a:gd name="T2" fmla="*/ 11 w 94"/>
                <a:gd name="T3" fmla="*/ 30 h 136"/>
                <a:gd name="T4" fmla="*/ 7 w 94"/>
                <a:gd name="T5" fmla="*/ 38 h 136"/>
                <a:gd name="T6" fmla="*/ 12 w 94"/>
                <a:gd name="T7" fmla="*/ 44 h 136"/>
                <a:gd name="T8" fmla="*/ 3 w 94"/>
                <a:gd name="T9" fmla="*/ 50 h 136"/>
                <a:gd name="T10" fmla="*/ 11 w 94"/>
                <a:gd name="T11" fmla="*/ 48 h 136"/>
                <a:gd name="T12" fmla="*/ 15 w 94"/>
                <a:gd name="T13" fmla="*/ 54 h 136"/>
                <a:gd name="T14" fmla="*/ 22 w 94"/>
                <a:gd name="T15" fmla="*/ 46 h 136"/>
                <a:gd name="T16" fmla="*/ 22 w 94"/>
                <a:gd name="T17" fmla="*/ 53 h 136"/>
                <a:gd name="T18" fmla="*/ 19 w 94"/>
                <a:gd name="T19" fmla="*/ 64 h 136"/>
                <a:gd name="T20" fmla="*/ 34 w 94"/>
                <a:gd name="T21" fmla="*/ 63 h 136"/>
                <a:gd name="T22" fmla="*/ 37 w 94"/>
                <a:gd name="T23" fmla="*/ 66 h 136"/>
                <a:gd name="T24" fmla="*/ 38 w 94"/>
                <a:gd name="T25" fmla="*/ 72 h 136"/>
                <a:gd name="T26" fmla="*/ 41 w 94"/>
                <a:gd name="T27" fmla="*/ 76 h 136"/>
                <a:gd name="T28" fmla="*/ 40 w 94"/>
                <a:gd name="T29" fmla="*/ 86 h 136"/>
                <a:gd name="T30" fmla="*/ 29 w 94"/>
                <a:gd name="T31" fmla="*/ 86 h 136"/>
                <a:gd name="T32" fmla="*/ 26 w 94"/>
                <a:gd name="T33" fmla="*/ 88 h 136"/>
                <a:gd name="T34" fmla="*/ 23 w 94"/>
                <a:gd name="T35" fmla="*/ 95 h 136"/>
                <a:gd name="T36" fmla="*/ 29 w 94"/>
                <a:gd name="T37" fmla="*/ 99 h 136"/>
                <a:gd name="T38" fmla="*/ 19 w 94"/>
                <a:gd name="T39" fmla="*/ 106 h 136"/>
                <a:gd name="T40" fmla="*/ 23 w 94"/>
                <a:gd name="T41" fmla="*/ 111 h 136"/>
                <a:gd name="T42" fmla="*/ 29 w 94"/>
                <a:gd name="T43" fmla="*/ 112 h 136"/>
                <a:gd name="T44" fmla="*/ 41 w 94"/>
                <a:gd name="T45" fmla="*/ 114 h 136"/>
                <a:gd name="T46" fmla="*/ 42 w 94"/>
                <a:gd name="T47" fmla="*/ 116 h 136"/>
                <a:gd name="T48" fmla="*/ 30 w 94"/>
                <a:gd name="T49" fmla="*/ 118 h 136"/>
                <a:gd name="T50" fmla="*/ 16 w 94"/>
                <a:gd name="T51" fmla="*/ 135 h 136"/>
                <a:gd name="T52" fmla="*/ 24 w 94"/>
                <a:gd name="T53" fmla="*/ 130 h 136"/>
                <a:gd name="T54" fmla="*/ 32 w 94"/>
                <a:gd name="T55" fmla="*/ 132 h 136"/>
                <a:gd name="T56" fmla="*/ 37 w 94"/>
                <a:gd name="T57" fmla="*/ 127 h 136"/>
                <a:gd name="T58" fmla="*/ 44 w 94"/>
                <a:gd name="T59" fmla="*/ 126 h 136"/>
                <a:gd name="T60" fmla="*/ 53 w 94"/>
                <a:gd name="T61" fmla="*/ 123 h 136"/>
                <a:gd name="T62" fmla="*/ 61 w 94"/>
                <a:gd name="T63" fmla="*/ 126 h 136"/>
                <a:gd name="T64" fmla="*/ 73 w 94"/>
                <a:gd name="T65" fmla="*/ 123 h 136"/>
                <a:gd name="T66" fmla="*/ 88 w 94"/>
                <a:gd name="T67" fmla="*/ 117 h 136"/>
                <a:gd name="T68" fmla="*/ 84 w 94"/>
                <a:gd name="T69" fmla="*/ 115 h 136"/>
                <a:gd name="T70" fmla="*/ 84 w 94"/>
                <a:gd name="T71" fmla="*/ 109 h 136"/>
                <a:gd name="T72" fmla="*/ 93 w 94"/>
                <a:gd name="T73" fmla="*/ 98 h 136"/>
                <a:gd name="T74" fmla="*/ 82 w 94"/>
                <a:gd name="T75" fmla="*/ 93 h 136"/>
                <a:gd name="T76" fmla="*/ 77 w 94"/>
                <a:gd name="T77" fmla="*/ 92 h 136"/>
                <a:gd name="T78" fmla="*/ 77 w 94"/>
                <a:gd name="T79" fmla="*/ 86 h 136"/>
                <a:gd name="T80" fmla="*/ 73 w 94"/>
                <a:gd name="T81" fmla="*/ 81 h 136"/>
                <a:gd name="T82" fmla="*/ 65 w 94"/>
                <a:gd name="T83" fmla="*/ 68 h 136"/>
                <a:gd name="T84" fmla="*/ 58 w 94"/>
                <a:gd name="T85" fmla="*/ 55 h 136"/>
                <a:gd name="T86" fmla="*/ 51 w 94"/>
                <a:gd name="T87" fmla="*/ 49 h 136"/>
                <a:gd name="T88" fmla="*/ 41 w 94"/>
                <a:gd name="T89" fmla="*/ 48 h 136"/>
                <a:gd name="T90" fmla="*/ 45 w 94"/>
                <a:gd name="T91" fmla="*/ 41 h 136"/>
                <a:gd name="T92" fmla="*/ 53 w 94"/>
                <a:gd name="T93" fmla="*/ 22 h 136"/>
                <a:gd name="T94" fmla="*/ 34 w 94"/>
                <a:gd name="T95" fmla="*/ 21 h 136"/>
                <a:gd name="T96" fmla="*/ 30 w 94"/>
                <a:gd name="T97" fmla="*/ 18 h 136"/>
                <a:gd name="T98" fmla="*/ 38 w 94"/>
                <a:gd name="T99" fmla="*/ 9 h 136"/>
                <a:gd name="T100" fmla="*/ 40 w 94"/>
                <a:gd name="T101" fmla="*/ 3 h 136"/>
                <a:gd name="T102" fmla="*/ 35 w 94"/>
                <a:gd name="T103" fmla="*/ 7 h 136"/>
                <a:gd name="T104" fmla="*/ 23 w 94"/>
                <a:gd name="T105" fmla="*/ 7 h 136"/>
                <a:gd name="T106" fmla="*/ 17 w 94"/>
                <a:gd name="T107" fmla="*/ 16 h 136"/>
                <a:gd name="T108" fmla="*/ 12 w 94"/>
                <a:gd name="T109" fmla="*/ 23 h 136"/>
                <a:gd name="T110" fmla="*/ 9 w 94"/>
                <a:gd name="T111" fmla="*/ 26 h 136"/>
                <a:gd name="T112" fmla="*/ 3 w 94"/>
                <a:gd name="T113" fmla="*/ 2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136">
                  <a:moveTo>
                    <a:pt x="3" y="24"/>
                  </a:moveTo>
                  <a:cubicBezTo>
                    <a:pt x="0" y="26"/>
                    <a:pt x="6" y="30"/>
                    <a:pt x="11" y="30"/>
                  </a:cubicBezTo>
                  <a:cubicBezTo>
                    <a:pt x="15" y="31"/>
                    <a:pt x="7" y="34"/>
                    <a:pt x="7" y="38"/>
                  </a:cubicBezTo>
                  <a:cubicBezTo>
                    <a:pt x="6" y="42"/>
                    <a:pt x="12" y="41"/>
                    <a:pt x="12" y="44"/>
                  </a:cubicBezTo>
                  <a:cubicBezTo>
                    <a:pt x="13" y="47"/>
                    <a:pt x="3" y="47"/>
                    <a:pt x="3" y="50"/>
                  </a:cubicBezTo>
                  <a:cubicBezTo>
                    <a:pt x="3" y="53"/>
                    <a:pt x="9" y="49"/>
                    <a:pt x="11" y="48"/>
                  </a:cubicBezTo>
                  <a:cubicBezTo>
                    <a:pt x="13" y="46"/>
                    <a:pt x="10" y="55"/>
                    <a:pt x="15" y="54"/>
                  </a:cubicBezTo>
                  <a:cubicBezTo>
                    <a:pt x="21" y="53"/>
                    <a:pt x="20" y="45"/>
                    <a:pt x="22" y="46"/>
                  </a:cubicBezTo>
                  <a:cubicBezTo>
                    <a:pt x="24" y="46"/>
                    <a:pt x="21" y="50"/>
                    <a:pt x="22" y="53"/>
                  </a:cubicBezTo>
                  <a:cubicBezTo>
                    <a:pt x="24" y="57"/>
                    <a:pt x="18" y="62"/>
                    <a:pt x="19" y="64"/>
                  </a:cubicBezTo>
                  <a:cubicBezTo>
                    <a:pt x="19" y="66"/>
                    <a:pt x="30" y="66"/>
                    <a:pt x="34" y="63"/>
                  </a:cubicBezTo>
                  <a:cubicBezTo>
                    <a:pt x="38" y="59"/>
                    <a:pt x="39" y="63"/>
                    <a:pt x="37" y="66"/>
                  </a:cubicBezTo>
                  <a:cubicBezTo>
                    <a:pt x="34" y="69"/>
                    <a:pt x="35" y="71"/>
                    <a:pt x="38" y="72"/>
                  </a:cubicBezTo>
                  <a:cubicBezTo>
                    <a:pt x="42" y="73"/>
                    <a:pt x="43" y="74"/>
                    <a:pt x="41" y="76"/>
                  </a:cubicBezTo>
                  <a:cubicBezTo>
                    <a:pt x="40" y="79"/>
                    <a:pt x="41" y="84"/>
                    <a:pt x="40" y="86"/>
                  </a:cubicBezTo>
                  <a:cubicBezTo>
                    <a:pt x="40" y="88"/>
                    <a:pt x="30" y="88"/>
                    <a:pt x="29" y="86"/>
                  </a:cubicBezTo>
                  <a:cubicBezTo>
                    <a:pt x="29" y="85"/>
                    <a:pt x="25" y="86"/>
                    <a:pt x="26" y="88"/>
                  </a:cubicBezTo>
                  <a:cubicBezTo>
                    <a:pt x="27" y="90"/>
                    <a:pt x="23" y="93"/>
                    <a:pt x="23" y="95"/>
                  </a:cubicBezTo>
                  <a:cubicBezTo>
                    <a:pt x="23" y="97"/>
                    <a:pt x="29" y="96"/>
                    <a:pt x="29" y="99"/>
                  </a:cubicBezTo>
                  <a:cubicBezTo>
                    <a:pt x="29" y="101"/>
                    <a:pt x="25" y="104"/>
                    <a:pt x="19" y="106"/>
                  </a:cubicBezTo>
                  <a:cubicBezTo>
                    <a:pt x="13" y="108"/>
                    <a:pt x="20" y="113"/>
                    <a:pt x="23" y="111"/>
                  </a:cubicBezTo>
                  <a:cubicBezTo>
                    <a:pt x="26" y="108"/>
                    <a:pt x="25" y="112"/>
                    <a:pt x="29" y="112"/>
                  </a:cubicBezTo>
                  <a:cubicBezTo>
                    <a:pt x="34" y="112"/>
                    <a:pt x="36" y="115"/>
                    <a:pt x="41" y="114"/>
                  </a:cubicBezTo>
                  <a:cubicBezTo>
                    <a:pt x="45" y="112"/>
                    <a:pt x="45" y="114"/>
                    <a:pt x="42" y="116"/>
                  </a:cubicBezTo>
                  <a:cubicBezTo>
                    <a:pt x="38" y="119"/>
                    <a:pt x="33" y="116"/>
                    <a:pt x="30" y="118"/>
                  </a:cubicBezTo>
                  <a:cubicBezTo>
                    <a:pt x="27" y="120"/>
                    <a:pt x="14" y="132"/>
                    <a:pt x="16" y="135"/>
                  </a:cubicBezTo>
                  <a:cubicBezTo>
                    <a:pt x="18" y="136"/>
                    <a:pt x="20" y="132"/>
                    <a:pt x="24" y="130"/>
                  </a:cubicBezTo>
                  <a:cubicBezTo>
                    <a:pt x="29" y="128"/>
                    <a:pt x="29" y="131"/>
                    <a:pt x="32" y="132"/>
                  </a:cubicBezTo>
                  <a:cubicBezTo>
                    <a:pt x="35" y="132"/>
                    <a:pt x="35" y="126"/>
                    <a:pt x="37" y="127"/>
                  </a:cubicBezTo>
                  <a:cubicBezTo>
                    <a:pt x="39" y="127"/>
                    <a:pt x="41" y="125"/>
                    <a:pt x="44" y="126"/>
                  </a:cubicBezTo>
                  <a:cubicBezTo>
                    <a:pt x="48" y="126"/>
                    <a:pt x="51" y="125"/>
                    <a:pt x="53" y="123"/>
                  </a:cubicBezTo>
                  <a:cubicBezTo>
                    <a:pt x="55" y="122"/>
                    <a:pt x="60" y="127"/>
                    <a:pt x="61" y="126"/>
                  </a:cubicBezTo>
                  <a:cubicBezTo>
                    <a:pt x="63" y="124"/>
                    <a:pt x="70" y="123"/>
                    <a:pt x="73" y="123"/>
                  </a:cubicBezTo>
                  <a:cubicBezTo>
                    <a:pt x="77" y="123"/>
                    <a:pt x="86" y="119"/>
                    <a:pt x="88" y="117"/>
                  </a:cubicBezTo>
                  <a:cubicBezTo>
                    <a:pt x="91" y="115"/>
                    <a:pt x="87" y="114"/>
                    <a:pt x="84" y="115"/>
                  </a:cubicBezTo>
                  <a:cubicBezTo>
                    <a:pt x="80" y="115"/>
                    <a:pt x="81" y="112"/>
                    <a:pt x="84" y="109"/>
                  </a:cubicBezTo>
                  <a:cubicBezTo>
                    <a:pt x="88" y="105"/>
                    <a:pt x="93" y="103"/>
                    <a:pt x="93" y="98"/>
                  </a:cubicBezTo>
                  <a:cubicBezTo>
                    <a:pt x="94" y="94"/>
                    <a:pt x="83" y="90"/>
                    <a:pt x="82" y="93"/>
                  </a:cubicBezTo>
                  <a:cubicBezTo>
                    <a:pt x="81" y="95"/>
                    <a:pt x="79" y="95"/>
                    <a:pt x="77" y="92"/>
                  </a:cubicBezTo>
                  <a:cubicBezTo>
                    <a:pt x="75" y="89"/>
                    <a:pt x="78" y="87"/>
                    <a:pt x="77" y="86"/>
                  </a:cubicBezTo>
                  <a:cubicBezTo>
                    <a:pt x="75" y="86"/>
                    <a:pt x="73" y="82"/>
                    <a:pt x="73" y="81"/>
                  </a:cubicBezTo>
                  <a:cubicBezTo>
                    <a:pt x="74" y="79"/>
                    <a:pt x="71" y="69"/>
                    <a:pt x="65" y="68"/>
                  </a:cubicBezTo>
                  <a:cubicBezTo>
                    <a:pt x="60" y="66"/>
                    <a:pt x="59" y="59"/>
                    <a:pt x="58" y="55"/>
                  </a:cubicBezTo>
                  <a:cubicBezTo>
                    <a:pt x="57" y="51"/>
                    <a:pt x="54" y="53"/>
                    <a:pt x="51" y="49"/>
                  </a:cubicBezTo>
                  <a:cubicBezTo>
                    <a:pt x="48" y="46"/>
                    <a:pt x="44" y="48"/>
                    <a:pt x="41" y="48"/>
                  </a:cubicBezTo>
                  <a:cubicBezTo>
                    <a:pt x="39" y="48"/>
                    <a:pt x="41" y="43"/>
                    <a:pt x="45" y="41"/>
                  </a:cubicBezTo>
                  <a:cubicBezTo>
                    <a:pt x="49" y="38"/>
                    <a:pt x="53" y="25"/>
                    <a:pt x="53" y="22"/>
                  </a:cubicBezTo>
                  <a:cubicBezTo>
                    <a:pt x="53" y="19"/>
                    <a:pt x="37" y="20"/>
                    <a:pt x="34" y="21"/>
                  </a:cubicBezTo>
                  <a:cubicBezTo>
                    <a:pt x="30" y="23"/>
                    <a:pt x="27" y="19"/>
                    <a:pt x="30" y="18"/>
                  </a:cubicBezTo>
                  <a:cubicBezTo>
                    <a:pt x="33" y="17"/>
                    <a:pt x="38" y="11"/>
                    <a:pt x="38" y="9"/>
                  </a:cubicBezTo>
                  <a:cubicBezTo>
                    <a:pt x="38" y="7"/>
                    <a:pt x="42" y="5"/>
                    <a:pt x="40" y="3"/>
                  </a:cubicBezTo>
                  <a:cubicBezTo>
                    <a:pt x="37" y="0"/>
                    <a:pt x="37" y="5"/>
                    <a:pt x="35" y="7"/>
                  </a:cubicBezTo>
                  <a:cubicBezTo>
                    <a:pt x="33" y="8"/>
                    <a:pt x="28" y="8"/>
                    <a:pt x="23" y="7"/>
                  </a:cubicBezTo>
                  <a:cubicBezTo>
                    <a:pt x="18" y="6"/>
                    <a:pt x="17" y="13"/>
                    <a:pt x="17" y="16"/>
                  </a:cubicBezTo>
                  <a:cubicBezTo>
                    <a:pt x="17" y="19"/>
                    <a:pt x="11" y="21"/>
                    <a:pt x="12" y="23"/>
                  </a:cubicBezTo>
                  <a:cubicBezTo>
                    <a:pt x="13" y="26"/>
                    <a:pt x="11" y="28"/>
                    <a:pt x="9" y="26"/>
                  </a:cubicBezTo>
                  <a:cubicBezTo>
                    <a:pt x="8" y="25"/>
                    <a:pt x="6" y="21"/>
                    <a:pt x="3" y="2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0"/>
            <p:cNvSpPr>
              <a:spLocks/>
            </p:cNvSpPr>
            <p:nvPr userDrawn="1"/>
          </p:nvSpPr>
          <p:spPr bwMode="auto">
            <a:xfrm>
              <a:off x="18948400" y="2579688"/>
              <a:ext cx="34925" cy="30163"/>
            </a:xfrm>
            <a:custGeom>
              <a:avLst/>
              <a:gdLst>
                <a:gd name="T0" fmla="*/ 3 w 13"/>
                <a:gd name="T1" fmla="*/ 11 h 11"/>
                <a:gd name="T2" fmla="*/ 10 w 13"/>
                <a:gd name="T3" fmla="*/ 2 h 11"/>
                <a:gd name="T4" fmla="*/ 3 w 13"/>
                <a:gd name="T5" fmla="*/ 11 h 11"/>
              </a:gdLst>
              <a:ahLst/>
              <a:cxnLst>
                <a:cxn ang="0">
                  <a:pos x="T0" y="T1"/>
                </a:cxn>
                <a:cxn ang="0">
                  <a:pos x="T2" y="T3"/>
                </a:cxn>
                <a:cxn ang="0">
                  <a:pos x="T4" y="T5"/>
                </a:cxn>
              </a:cxnLst>
              <a:rect l="0" t="0" r="r" b="b"/>
              <a:pathLst>
                <a:path w="13" h="11">
                  <a:moveTo>
                    <a:pt x="3" y="11"/>
                  </a:moveTo>
                  <a:cubicBezTo>
                    <a:pt x="8" y="11"/>
                    <a:pt x="13" y="4"/>
                    <a:pt x="10" y="2"/>
                  </a:cubicBezTo>
                  <a:cubicBezTo>
                    <a:pt x="8" y="0"/>
                    <a:pt x="0" y="11"/>
                    <a:pt x="3"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1"/>
            <p:cNvSpPr>
              <a:spLocks/>
            </p:cNvSpPr>
            <p:nvPr userDrawn="1"/>
          </p:nvSpPr>
          <p:spPr bwMode="auto">
            <a:xfrm>
              <a:off x="19494500" y="2679700"/>
              <a:ext cx="52388" cy="66675"/>
            </a:xfrm>
            <a:custGeom>
              <a:avLst/>
              <a:gdLst>
                <a:gd name="T0" fmla="*/ 17 w 19"/>
                <a:gd name="T1" fmla="*/ 3 h 24"/>
                <a:gd name="T2" fmla="*/ 14 w 19"/>
                <a:gd name="T3" fmla="*/ 6 h 24"/>
                <a:gd name="T4" fmla="*/ 10 w 19"/>
                <a:gd name="T5" fmla="*/ 3 h 24"/>
                <a:gd name="T6" fmla="*/ 3 w 19"/>
                <a:gd name="T7" fmla="*/ 6 h 24"/>
                <a:gd name="T8" fmla="*/ 7 w 19"/>
                <a:gd name="T9" fmla="*/ 16 h 24"/>
                <a:gd name="T10" fmla="*/ 4 w 19"/>
                <a:gd name="T11" fmla="*/ 19 h 24"/>
                <a:gd name="T12" fmla="*/ 7 w 19"/>
                <a:gd name="T13" fmla="*/ 24 h 24"/>
                <a:gd name="T14" fmla="*/ 15 w 19"/>
                <a:gd name="T15" fmla="*/ 15 h 24"/>
                <a:gd name="T16" fmla="*/ 17 w 19"/>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4">
                  <a:moveTo>
                    <a:pt x="17" y="3"/>
                  </a:moveTo>
                  <a:cubicBezTo>
                    <a:pt x="16" y="2"/>
                    <a:pt x="15" y="5"/>
                    <a:pt x="14" y="6"/>
                  </a:cubicBezTo>
                  <a:cubicBezTo>
                    <a:pt x="12" y="6"/>
                    <a:pt x="11" y="0"/>
                    <a:pt x="10" y="3"/>
                  </a:cubicBezTo>
                  <a:cubicBezTo>
                    <a:pt x="10" y="7"/>
                    <a:pt x="6" y="2"/>
                    <a:pt x="3" y="6"/>
                  </a:cubicBezTo>
                  <a:cubicBezTo>
                    <a:pt x="0" y="11"/>
                    <a:pt x="5" y="15"/>
                    <a:pt x="7" y="16"/>
                  </a:cubicBezTo>
                  <a:cubicBezTo>
                    <a:pt x="10" y="17"/>
                    <a:pt x="7" y="19"/>
                    <a:pt x="4" y="19"/>
                  </a:cubicBezTo>
                  <a:cubicBezTo>
                    <a:pt x="2" y="18"/>
                    <a:pt x="3" y="23"/>
                    <a:pt x="7" y="24"/>
                  </a:cubicBezTo>
                  <a:cubicBezTo>
                    <a:pt x="11" y="24"/>
                    <a:pt x="15" y="17"/>
                    <a:pt x="15" y="15"/>
                  </a:cubicBezTo>
                  <a:cubicBezTo>
                    <a:pt x="14" y="13"/>
                    <a:pt x="19" y="4"/>
                    <a:pt x="17"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2"/>
            <p:cNvSpPr>
              <a:spLocks/>
            </p:cNvSpPr>
            <p:nvPr userDrawn="1"/>
          </p:nvSpPr>
          <p:spPr bwMode="auto">
            <a:xfrm>
              <a:off x="19694525" y="2608263"/>
              <a:ext cx="41275" cy="44450"/>
            </a:xfrm>
            <a:custGeom>
              <a:avLst/>
              <a:gdLst>
                <a:gd name="T0" fmla="*/ 2 w 15"/>
                <a:gd name="T1" fmla="*/ 14 h 16"/>
                <a:gd name="T2" fmla="*/ 9 w 15"/>
                <a:gd name="T3" fmla="*/ 0 h 16"/>
                <a:gd name="T4" fmla="*/ 2 w 15"/>
                <a:gd name="T5" fmla="*/ 14 h 16"/>
              </a:gdLst>
              <a:ahLst/>
              <a:cxnLst>
                <a:cxn ang="0">
                  <a:pos x="T0" y="T1"/>
                </a:cxn>
                <a:cxn ang="0">
                  <a:pos x="T2" y="T3"/>
                </a:cxn>
                <a:cxn ang="0">
                  <a:pos x="T4" y="T5"/>
                </a:cxn>
              </a:cxnLst>
              <a:rect l="0" t="0" r="r" b="b"/>
              <a:pathLst>
                <a:path w="15" h="16">
                  <a:moveTo>
                    <a:pt x="2" y="14"/>
                  </a:moveTo>
                  <a:cubicBezTo>
                    <a:pt x="3" y="16"/>
                    <a:pt x="15" y="0"/>
                    <a:pt x="9" y="0"/>
                  </a:cubicBezTo>
                  <a:cubicBezTo>
                    <a:pt x="3" y="0"/>
                    <a:pt x="0" y="12"/>
                    <a:pt x="2" y="1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63"/>
            <p:cNvSpPr>
              <a:spLocks/>
            </p:cNvSpPr>
            <p:nvPr userDrawn="1"/>
          </p:nvSpPr>
          <p:spPr bwMode="auto">
            <a:xfrm>
              <a:off x="19810413" y="2554288"/>
              <a:ext cx="30163" cy="11113"/>
            </a:xfrm>
            <a:custGeom>
              <a:avLst/>
              <a:gdLst>
                <a:gd name="T0" fmla="*/ 9 w 11"/>
                <a:gd name="T1" fmla="*/ 2 h 4"/>
                <a:gd name="T2" fmla="*/ 3 w 11"/>
                <a:gd name="T3" fmla="*/ 3 h 4"/>
                <a:gd name="T4" fmla="*/ 9 w 11"/>
                <a:gd name="T5" fmla="*/ 2 h 4"/>
              </a:gdLst>
              <a:ahLst/>
              <a:cxnLst>
                <a:cxn ang="0">
                  <a:pos x="T0" y="T1"/>
                </a:cxn>
                <a:cxn ang="0">
                  <a:pos x="T2" y="T3"/>
                </a:cxn>
                <a:cxn ang="0">
                  <a:pos x="T4" y="T5"/>
                </a:cxn>
              </a:cxnLst>
              <a:rect l="0" t="0" r="r" b="b"/>
              <a:pathLst>
                <a:path w="11" h="4">
                  <a:moveTo>
                    <a:pt x="9" y="2"/>
                  </a:moveTo>
                  <a:cubicBezTo>
                    <a:pt x="11" y="0"/>
                    <a:pt x="0" y="1"/>
                    <a:pt x="3" y="3"/>
                  </a:cubicBezTo>
                  <a:cubicBezTo>
                    <a:pt x="4" y="4"/>
                    <a:pt x="8"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64"/>
            <p:cNvSpPr>
              <a:spLocks/>
            </p:cNvSpPr>
            <p:nvPr userDrawn="1"/>
          </p:nvSpPr>
          <p:spPr bwMode="auto">
            <a:xfrm>
              <a:off x="19805650" y="2568575"/>
              <a:ext cx="41275" cy="30163"/>
            </a:xfrm>
            <a:custGeom>
              <a:avLst/>
              <a:gdLst>
                <a:gd name="T0" fmla="*/ 2 w 15"/>
                <a:gd name="T1" fmla="*/ 11 h 11"/>
                <a:gd name="T2" fmla="*/ 13 w 15"/>
                <a:gd name="T3" fmla="*/ 4 h 11"/>
                <a:gd name="T4" fmla="*/ 7 w 15"/>
                <a:gd name="T5" fmla="*/ 2 h 11"/>
                <a:gd name="T6" fmla="*/ 2 w 15"/>
                <a:gd name="T7" fmla="*/ 11 h 11"/>
              </a:gdLst>
              <a:ahLst/>
              <a:cxnLst>
                <a:cxn ang="0">
                  <a:pos x="T0" y="T1"/>
                </a:cxn>
                <a:cxn ang="0">
                  <a:pos x="T2" y="T3"/>
                </a:cxn>
                <a:cxn ang="0">
                  <a:pos x="T4" y="T5"/>
                </a:cxn>
                <a:cxn ang="0">
                  <a:pos x="T6" y="T7"/>
                </a:cxn>
              </a:cxnLst>
              <a:rect l="0" t="0" r="r" b="b"/>
              <a:pathLst>
                <a:path w="15" h="11">
                  <a:moveTo>
                    <a:pt x="2" y="11"/>
                  </a:moveTo>
                  <a:cubicBezTo>
                    <a:pt x="5" y="11"/>
                    <a:pt x="12" y="5"/>
                    <a:pt x="13" y="4"/>
                  </a:cubicBezTo>
                  <a:cubicBezTo>
                    <a:pt x="15" y="2"/>
                    <a:pt x="12" y="0"/>
                    <a:pt x="7" y="2"/>
                  </a:cubicBezTo>
                  <a:cubicBezTo>
                    <a:pt x="1" y="3"/>
                    <a:pt x="0" y="11"/>
                    <a:pt x="2"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65"/>
            <p:cNvSpPr>
              <a:spLocks/>
            </p:cNvSpPr>
            <p:nvPr userDrawn="1"/>
          </p:nvSpPr>
          <p:spPr bwMode="auto">
            <a:xfrm>
              <a:off x="20051713" y="2035175"/>
              <a:ext cx="3175" cy="3175"/>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1" y="1"/>
                    <a:pt x="1" y="0"/>
                    <a:pt x="1"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66"/>
            <p:cNvSpPr>
              <a:spLocks noEditPoints="1"/>
            </p:cNvSpPr>
            <p:nvPr userDrawn="1"/>
          </p:nvSpPr>
          <p:spPr bwMode="auto">
            <a:xfrm>
              <a:off x="19310350" y="1957388"/>
              <a:ext cx="781050" cy="760413"/>
            </a:xfrm>
            <a:custGeom>
              <a:avLst/>
              <a:gdLst>
                <a:gd name="T0" fmla="*/ 4 w 281"/>
                <a:gd name="T1" fmla="*/ 189 h 274"/>
                <a:gd name="T2" fmla="*/ 18 w 281"/>
                <a:gd name="T3" fmla="*/ 198 h 274"/>
                <a:gd name="T4" fmla="*/ 4 w 281"/>
                <a:gd name="T5" fmla="*/ 211 h 274"/>
                <a:gd name="T6" fmla="*/ 8 w 281"/>
                <a:gd name="T7" fmla="*/ 218 h 274"/>
                <a:gd name="T8" fmla="*/ 59 w 281"/>
                <a:gd name="T9" fmla="*/ 214 h 274"/>
                <a:gd name="T10" fmla="*/ 69 w 281"/>
                <a:gd name="T11" fmla="*/ 218 h 274"/>
                <a:gd name="T12" fmla="*/ 85 w 281"/>
                <a:gd name="T13" fmla="*/ 258 h 274"/>
                <a:gd name="T14" fmla="*/ 100 w 281"/>
                <a:gd name="T15" fmla="*/ 265 h 274"/>
                <a:gd name="T16" fmla="*/ 122 w 281"/>
                <a:gd name="T17" fmla="*/ 257 h 274"/>
                <a:gd name="T18" fmla="*/ 126 w 281"/>
                <a:gd name="T19" fmla="*/ 225 h 274"/>
                <a:gd name="T20" fmla="*/ 138 w 281"/>
                <a:gd name="T21" fmla="*/ 190 h 274"/>
                <a:gd name="T22" fmla="*/ 136 w 281"/>
                <a:gd name="T23" fmla="*/ 157 h 274"/>
                <a:gd name="T24" fmla="*/ 175 w 281"/>
                <a:gd name="T25" fmla="*/ 126 h 274"/>
                <a:gd name="T26" fmla="*/ 196 w 281"/>
                <a:gd name="T27" fmla="*/ 100 h 274"/>
                <a:gd name="T28" fmla="*/ 212 w 281"/>
                <a:gd name="T29" fmla="*/ 116 h 274"/>
                <a:gd name="T30" fmla="*/ 184 w 281"/>
                <a:gd name="T31" fmla="*/ 142 h 274"/>
                <a:gd name="T32" fmla="*/ 173 w 281"/>
                <a:gd name="T33" fmla="*/ 166 h 274"/>
                <a:gd name="T34" fmla="*/ 188 w 281"/>
                <a:gd name="T35" fmla="*/ 197 h 274"/>
                <a:gd name="T36" fmla="*/ 248 w 281"/>
                <a:gd name="T37" fmla="*/ 184 h 274"/>
                <a:gd name="T38" fmla="*/ 264 w 281"/>
                <a:gd name="T39" fmla="*/ 137 h 274"/>
                <a:gd name="T40" fmla="*/ 261 w 281"/>
                <a:gd name="T41" fmla="*/ 116 h 274"/>
                <a:gd name="T42" fmla="*/ 255 w 281"/>
                <a:gd name="T43" fmla="*/ 82 h 274"/>
                <a:gd name="T44" fmla="*/ 251 w 281"/>
                <a:gd name="T45" fmla="*/ 56 h 274"/>
                <a:gd name="T46" fmla="*/ 257 w 281"/>
                <a:gd name="T47" fmla="*/ 38 h 274"/>
                <a:gd name="T48" fmla="*/ 257 w 281"/>
                <a:gd name="T49" fmla="*/ 22 h 274"/>
                <a:gd name="T50" fmla="*/ 271 w 281"/>
                <a:gd name="T51" fmla="*/ 12 h 274"/>
                <a:gd name="T52" fmla="*/ 246 w 281"/>
                <a:gd name="T53" fmla="*/ 13 h 274"/>
                <a:gd name="T54" fmla="*/ 230 w 281"/>
                <a:gd name="T55" fmla="*/ 16 h 274"/>
                <a:gd name="T56" fmla="*/ 215 w 281"/>
                <a:gd name="T57" fmla="*/ 14 h 274"/>
                <a:gd name="T58" fmla="*/ 207 w 281"/>
                <a:gd name="T59" fmla="*/ 5 h 274"/>
                <a:gd name="T60" fmla="*/ 193 w 281"/>
                <a:gd name="T61" fmla="*/ 17 h 274"/>
                <a:gd name="T62" fmla="*/ 196 w 281"/>
                <a:gd name="T63" fmla="*/ 7 h 274"/>
                <a:gd name="T64" fmla="*/ 181 w 281"/>
                <a:gd name="T65" fmla="*/ 19 h 274"/>
                <a:gd name="T66" fmla="*/ 168 w 281"/>
                <a:gd name="T67" fmla="*/ 20 h 274"/>
                <a:gd name="T68" fmla="*/ 158 w 281"/>
                <a:gd name="T69" fmla="*/ 27 h 274"/>
                <a:gd name="T70" fmla="*/ 146 w 281"/>
                <a:gd name="T71" fmla="*/ 29 h 274"/>
                <a:gd name="T72" fmla="*/ 126 w 281"/>
                <a:gd name="T73" fmla="*/ 40 h 274"/>
                <a:gd name="T74" fmla="*/ 127 w 281"/>
                <a:gd name="T75" fmla="*/ 47 h 274"/>
                <a:gd name="T76" fmla="*/ 113 w 281"/>
                <a:gd name="T77" fmla="*/ 43 h 274"/>
                <a:gd name="T78" fmla="*/ 92 w 281"/>
                <a:gd name="T79" fmla="*/ 62 h 274"/>
                <a:gd name="T80" fmla="*/ 123 w 281"/>
                <a:gd name="T81" fmla="*/ 53 h 274"/>
                <a:gd name="T82" fmla="*/ 110 w 281"/>
                <a:gd name="T83" fmla="*/ 62 h 274"/>
                <a:gd name="T84" fmla="*/ 90 w 281"/>
                <a:gd name="T85" fmla="*/ 95 h 274"/>
                <a:gd name="T86" fmla="*/ 74 w 281"/>
                <a:gd name="T87" fmla="*/ 114 h 274"/>
                <a:gd name="T88" fmla="*/ 60 w 281"/>
                <a:gd name="T89" fmla="*/ 128 h 274"/>
                <a:gd name="T90" fmla="*/ 41 w 281"/>
                <a:gd name="T91" fmla="*/ 145 h 274"/>
                <a:gd name="T92" fmla="*/ 21 w 281"/>
                <a:gd name="T93" fmla="*/ 156 h 274"/>
                <a:gd name="T94" fmla="*/ 2 w 281"/>
                <a:gd name="T95" fmla="*/ 171 h 274"/>
                <a:gd name="T96" fmla="*/ 177 w 281"/>
                <a:gd name="T97" fmla="*/ 49 h 274"/>
                <a:gd name="T98" fmla="*/ 169 w 281"/>
                <a:gd name="T99" fmla="*/ 4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1" h="274">
                  <a:moveTo>
                    <a:pt x="6" y="176"/>
                  </a:moveTo>
                  <a:cubicBezTo>
                    <a:pt x="6" y="178"/>
                    <a:pt x="2" y="180"/>
                    <a:pt x="5" y="180"/>
                  </a:cubicBezTo>
                  <a:cubicBezTo>
                    <a:pt x="8" y="181"/>
                    <a:pt x="5" y="183"/>
                    <a:pt x="4" y="184"/>
                  </a:cubicBezTo>
                  <a:cubicBezTo>
                    <a:pt x="2" y="185"/>
                    <a:pt x="2" y="187"/>
                    <a:pt x="4" y="189"/>
                  </a:cubicBezTo>
                  <a:cubicBezTo>
                    <a:pt x="5" y="192"/>
                    <a:pt x="0" y="192"/>
                    <a:pt x="3" y="196"/>
                  </a:cubicBezTo>
                  <a:cubicBezTo>
                    <a:pt x="5" y="199"/>
                    <a:pt x="7" y="195"/>
                    <a:pt x="8" y="198"/>
                  </a:cubicBezTo>
                  <a:cubicBezTo>
                    <a:pt x="9" y="200"/>
                    <a:pt x="12" y="198"/>
                    <a:pt x="16" y="195"/>
                  </a:cubicBezTo>
                  <a:cubicBezTo>
                    <a:pt x="19" y="192"/>
                    <a:pt x="21" y="198"/>
                    <a:pt x="18" y="198"/>
                  </a:cubicBezTo>
                  <a:cubicBezTo>
                    <a:pt x="15" y="198"/>
                    <a:pt x="12" y="200"/>
                    <a:pt x="12" y="202"/>
                  </a:cubicBezTo>
                  <a:cubicBezTo>
                    <a:pt x="13" y="205"/>
                    <a:pt x="8" y="205"/>
                    <a:pt x="8" y="201"/>
                  </a:cubicBezTo>
                  <a:cubicBezTo>
                    <a:pt x="8" y="198"/>
                    <a:pt x="2" y="202"/>
                    <a:pt x="4" y="204"/>
                  </a:cubicBezTo>
                  <a:cubicBezTo>
                    <a:pt x="7" y="207"/>
                    <a:pt x="4" y="208"/>
                    <a:pt x="4" y="211"/>
                  </a:cubicBezTo>
                  <a:cubicBezTo>
                    <a:pt x="4" y="213"/>
                    <a:pt x="8" y="213"/>
                    <a:pt x="10" y="210"/>
                  </a:cubicBezTo>
                  <a:cubicBezTo>
                    <a:pt x="11" y="207"/>
                    <a:pt x="14" y="208"/>
                    <a:pt x="15" y="211"/>
                  </a:cubicBezTo>
                  <a:cubicBezTo>
                    <a:pt x="16" y="213"/>
                    <a:pt x="13" y="211"/>
                    <a:pt x="13" y="215"/>
                  </a:cubicBezTo>
                  <a:cubicBezTo>
                    <a:pt x="13" y="219"/>
                    <a:pt x="10" y="215"/>
                    <a:pt x="8" y="218"/>
                  </a:cubicBezTo>
                  <a:cubicBezTo>
                    <a:pt x="6" y="221"/>
                    <a:pt x="16" y="226"/>
                    <a:pt x="19" y="227"/>
                  </a:cubicBezTo>
                  <a:cubicBezTo>
                    <a:pt x="23" y="228"/>
                    <a:pt x="26" y="231"/>
                    <a:pt x="32" y="230"/>
                  </a:cubicBezTo>
                  <a:cubicBezTo>
                    <a:pt x="38" y="229"/>
                    <a:pt x="50" y="218"/>
                    <a:pt x="52" y="216"/>
                  </a:cubicBezTo>
                  <a:cubicBezTo>
                    <a:pt x="53" y="214"/>
                    <a:pt x="57" y="216"/>
                    <a:pt x="59" y="214"/>
                  </a:cubicBezTo>
                  <a:cubicBezTo>
                    <a:pt x="62" y="212"/>
                    <a:pt x="60" y="207"/>
                    <a:pt x="62" y="206"/>
                  </a:cubicBezTo>
                  <a:cubicBezTo>
                    <a:pt x="64" y="205"/>
                    <a:pt x="65" y="212"/>
                    <a:pt x="66" y="212"/>
                  </a:cubicBezTo>
                  <a:cubicBezTo>
                    <a:pt x="68" y="213"/>
                    <a:pt x="69" y="214"/>
                    <a:pt x="69" y="217"/>
                  </a:cubicBezTo>
                  <a:cubicBezTo>
                    <a:pt x="69" y="217"/>
                    <a:pt x="69" y="218"/>
                    <a:pt x="69" y="218"/>
                  </a:cubicBezTo>
                  <a:cubicBezTo>
                    <a:pt x="68" y="222"/>
                    <a:pt x="70" y="226"/>
                    <a:pt x="73" y="229"/>
                  </a:cubicBezTo>
                  <a:cubicBezTo>
                    <a:pt x="77" y="232"/>
                    <a:pt x="74" y="236"/>
                    <a:pt x="77" y="240"/>
                  </a:cubicBezTo>
                  <a:cubicBezTo>
                    <a:pt x="80" y="244"/>
                    <a:pt x="79" y="247"/>
                    <a:pt x="83" y="249"/>
                  </a:cubicBezTo>
                  <a:cubicBezTo>
                    <a:pt x="86" y="252"/>
                    <a:pt x="86" y="254"/>
                    <a:pt x="85" y="258"/>
                  </a:cubicBezTo>
                  <a:cubicBezTo>
                    <a:pt x="83" y="261"/>
                    <a:pt x="88" y="260"/>
                    <a:pt x="88" y="262"/>
                  </a:cubicBezTo>
                  <a:cubicBezTo>
                    <a:pt x="88" y="265"/>
                    <a:pt x="87" y="269"/>
                    <a:pt x="88" y="271"/>
                  </a:cubicBezTo>
                  <a:cubicBezTo>
                    <a:pt x="89" y="274"/>
                    <a:pt x="91" y="271"/>
                    <a:pt x="96" y="271"/>
                  </a:cubicBezTo>
                  <a:cubicBezTo>
                    <a:pt x="101" y="271"/>
                    <a:pt x="100" y="268"/>
                    <a:pt x="100" y="265"/>
                  </a:cubicBezTo>
                  <a:cubicBezTo>
                    <a:pt x="100" y="262"/>
                    <a:pt x="103" y="263"/>
                    <a:pt x="104" y="261"/>
                  </a:cubicBezTo>
                  <a:cubicBezTo>
                    <a:pt x="104" y="260"/>
                    <a:pt x="109" y="259"/>
                    <a:pt x="112" y="261"/>
                  </a:cubicBezTo>
                  <a:cubicBezTo>
                    <a:pt x="116" y="262"/>
                    <a:pt x="118" y="260"/>
                    <a:pt x="119" y="256"/>
                  </a:cubicBezTo>
                  <a:cubicBezTo>
                    <a:pt x="119" y="252"/>
                    <a:pt x="121" y="257"/>
                    <a:pt x="122" y="257"/>
                  </a:cubicBezTo>
                  <a:cubicBezTo>
                    <a:pt x="123" y="258"/>
                    <a:pt x="127" y="252"/>
                    <a:pt x="128" y="247"/>
                  </a:cubicBezTo>
                  <a:cubicBezTo>
                    <a:pt x="130" y="243"/>
                    <a:pt x="128" y="244"/>
                    <a:pt x="125" y="248"/>
                  </a:cubicBezTo>
                  <a:cubicBezTo>
                    <a:pt x="121" y="252"/>
                    <a:pt x="123" y="244"/>
                    <a:pt x="124" y="240"/>
                  </a:cubicBezTo>
                  <a:cubicBezTo>
                    <a:pt x="126" y="237"/>
                    <a:pt x="126" y="228"/>
                    <a:pt x="126" y="225"/>
                  </a:cubicBezTo>
                  <a:cubicBezTo>
                    <a:pt x="127" y="223"/>
                    <a:pt x="128" y="220"/>
                    <a:pt x="132" y="219"/>
                  </a:cubicBezTo>
                  <a:cubicBezTo>
                    <a:pt x="137" y="218"/>
                    <a:pt x="143" y="212"/>
                    <a:pt x="142" y="210"/>
                  </a:cubicBezTo>
                  <a:cubicBezTo>
                    <a:pt x="141" y="207"/>
                    <a:pt x="148" y="204"/>
                    <a:pt x="148" y="201"/>
                  </a:cubicBezTo>
                  <a:cubicBezTo>
                    <a:pt x="148" y="199"/>
                    <a:pt x="140" y="192"/>
                    <a:pt x="138" y="190"/>
                  </a:cubicBezTo>
                  <a:cubicBezTo>
                    <a:pt x="135" y="188"/>
                    <a:pt x="130" y="190"/>
                    <a:pt x="130" y="188"/>
                  </a:cubicBezTo>
                  <a:cubicBezTo>
                    <a:pt x="131" y="186"/>
                    <a:pt x="130" y="179"/>
                    <a:pt x="129" y="176"/>
                  </a:cubicBezTo>
                  <a:cubicBezTo>
                    <a:pt x="128" y="172"/>
                    <a:pt x="133" y="169"/>
                    <a:pt x="133" y="165"/>
                  </a:cubicBezTo>
                  <a:cubicBezTo>
                    <a:pt x="133" y="162"/>
                    <a:pt x="133" y="158"/>
                    <a:pt x="136" y="157"/>
                  </a:cubicBezTo>
                  <a:cubicBezTo>
                    <a:pt x="139" y="156"/>
                    <a:pt x="137" y="153"/>
                    <a:pt x="141" y="152"/>
                  </a:cubicBezTo>
                  <a:cubicBezTo>
                    <a:pt x="145" y="151"/>
                    <a:pt x="144" y="146"/>
                    <a:pt x="148" y="144"/>
                  </a:cubicBezTo>
                  <a:cubicBezTo>
                    <a:pt x="153" y="142"/>
                    <a:pt x="153" y="141"/>
                    <a:pt x="158" y="138"/>
                  </a:cubicBezTo>
                  <a:cubicBezTo>
                    <a:pt x="164" y="135"/>
                    <a:pt x="173" y="129"/>
                    <a:pt x="175" y="126"/>
                  </a:cubicBezTo>
                  <a:cubicBezTo>
                    <a:pt x="176" y="123"/>
                    <a:pt x="169" y="119"/>
                    <a:pt x="174" y="116"/>
                  </a:cubicBezTo>
                  <a:cubicBezTo>
                    <a:pt x="178" y="112"/>
                    <a:pt x="175" y="108"/>
                    <a:pt x="178" y="107"/>
                  </a:cubicBezTo>
                  <a:cubicBezTo>
                    <a:pt x="181" y="106"/>
                    <a:pt x="182" y="104"/>
                    <a:pt x="185" y="101"/>
                  </a:cubicBezTo>
                  <a:cubicBezTo>
                    <a:pt x="187" y="99"/>
                    <a:pt x="190" y="101"/>
                    <a:pt x="196" y="100"/>
                  </a:cubicBezTo>
                  <a:cubicBezTo>
                    <a:pt x="198" y="100"/>
                    <a:pt x="200" y="100"/>
                    <a:pt x="202" y="100"/>
                  </a:cubicBezTo>
                  <a:cubicBezTo>
                    <a:pt x="205" y="101"/>
                    <a:pt x="208" y="103"/>
                    <a:pt x="210" y="104"/>
                  </a:cubicBezTo>
                  <a:cubicBezTo>
                    <a:pt x="215" y="106"/>
                    <a:pt x="214" y="109"/>
                    <a:pt x="214" y="112"/>
                  </a:cubicBezTo>
                  <a:cubicBezTo>
                    <a:pt x="214" y="116"/>
                    <a:pt x="215" y="117"/>
                    <a:pt x="212" y="116"/>
                  </a:cubicBezTo>
                  <a:cubicBezTo>
                    <a:pt x="210" y="115"/>
                    <a:pt x="208" y="116"/>
                    <a:pt x="206" y="121"/>
                  </a:cubicBezTo>
                  <a:cubicBezTo>
                    <a:pt x="205" y="126"/>
                    <a:pt x="199" y="131"/>
                    <a:pt x="196" y="132"/>
                  </a:cubicBezTo>
                  <a:cubicBezTo>
                    <a:pt x="192" y="132"/>
                    <a:pt x="192" y="136"/>
                    <a:pt x="189" y="136"/>
                  </a:cubicBezTo>
                  <a:cubicBezTo>
                    <a:pt x="186" y="137"/>
                    <a:pt x="183" y="139"/>
                    <a:pt x="184" y="142"/>
                  </a:cubicBezTo>
                  <a:cubicBezTo>
                    <a:pt x="184" y="146"/>
                    <a:pt x="179" y="146"/>
                    <a:pt x="176" y="146"/>
                  </a:cubicBezTo>
                  <a:cubicBezTo>
                    <a:pt x="173" y="146"/>
                    <a:pt x="174" y="151"/>
                    <a:pt x="171" y="153"/>
                  </a:cubicBezTo>
                  <a:cubicBezTo>
                    <a:pt x="169" y="154"/>
                    <a:pt x="170" y="156"/>
                    <a:pt x="172" y="159"/>
                  </a:cubicBezTo>
                  <a:cubicBezTo>
                    <a:pt x="174" y="162"/>
                    <a:pt x="172" y="164"/>
                    <a:pt x="173" y="166"/>
                  </a:cubicBezTo>
                  <a:cubicBezTo>
                    <a:pt x="174" y="168"/>
                    <a:pt x="177" y="173"/>
                    <a:pt x="175" y="178"/>
                  </a:cubicBezTo>
                  <a:cubicBezTo>
                    <a:pt x="172" y="183"/>
                    <a:pt x="170" y="190"/>
                    <a:pt x="172" y="189"/>
                  </a:cubicBezTo>
                  <a:cubicBezTo>
                    <a:pt x="174" y="189"/>
                    <a:pt x="179" y="194"/>
                    <a:pt x="182" y="193"/>
                  </a:cubicBezTo>
                  <a:cubicBezTo>
                    <a:pt x="185" y="193"/>
                    <a:pt x="185" y="198"/>
                    <a:pt x="188" y="197"/>
                  </a:cubicBezTo>
                  <a:cubicBezTo>
                    <a:pt x="191" y="196"/>
                    <a:pt x="191" y="200"/>
                    <a:pt x="200" y="199"/>
                  </a:cubicBezTo>
                  <a:cubicBezTo>
                    <a:pt x="209" y="199"/>
                    <a:pt x="226" y="192"/>
                    <a:pt x="233" y="192"/>
                  </a:cubicBezTo>
                  <a:cubicBezTo>
                    <a:pt x="237" y="192"/>
                    <a:pt x="240" y="191"/>
                    <a:pt x="243" y="191"/>
                  </a:cubicBezTo>
                  <a:cubicBezTo>
                    <a:pt x="244" y="188"/>
                    <a:pt x="246" y="186"/>
                    <a:pt x="248" y="184"/>
                  </a:cubicBezTo>
                  <a:cubicBezTo>
                    <a:pt x="252" y="180"/>
                    <a:pt x="262" y="177"/>
                    <a:pt x="264" y="171"/>
                  </a:cubicBezTo>
                  <a:cubicBezTo>
                    <a:pt x="267" y="165"/>
                    <a:pt x="278" y="161"/>
                    <a:pt x="280" y="156"/>
                  </a:cubicBezTo>
                  <a:cubicBezTo>
                    <a:pt x="281" y="153"/>
                    <a:pt x="281" y="152"/>
                    <a:pt x="277" y="147"/>
                  </a:cubicBezTo>
                  <a:cubicBezTo>
                    <a:pt x="273" y="142"/>
                    <a:pt x="264" y="139"/>
                    <a:pt x="264" y="137"/>
                  </a:cubicBezTo>
                  <a:cubicBezTo>
                    <a:pt x="263" y="134"/>
                    <a:pt x="271" y="134"/>
                    <a:pt x="270" y="131"/>
                  </a:cubicBezTo>
                  <a:cubicBezTo>
                    <a:pt x="270" y="128"/>
                    <a:pt x="266" y="128"/>
                    <a:pt x="265" y="125"/>
                  </a:cubicBezTo>
                  <a:cubicBezTo>
                    <a:pt x="263" y="122"/>
                    <a:pt x="266" y="121"/>
                    <a:pt x="266" y="120"/>
                  </a:cubicBezTo>
                  <a:cubicBezTo>
                    <a:pt x="266" y="118"/>
                    <a:pt x="261" y="118"/>
                    <a:pt x="261" y="116"/>
                  </a:cubicBezTo>
                  <a:cubicBezTo>
                    <a:pt x="260" y="115"/>
                    <a:pt x="264" y="115"/>
                    <a:pt x="263" y="113"/>
                  </a:cubicBezTo>
                  <a:cubicBezTo>
                    <a:pt x="263" y="111"/>
                    <a:pt x="260" y="108"/>
                    <a:pt x="262" y="105"/>
                  </a:cubicBezTo>
                  <a:cubicBezTo>
                    <a:pt x="264" y="102"/>
                    <a:pt x="269" y="105"/>
                    <a:pt x="265" y="99"/>
                  </a:cubicBezTo>
                  <a:cubicBezTo>
                    <a:pt x="262" y="92"/>
                    <a:pt x="256" y="84"/>
                    <a:pt x="255" y="82"/>
                  </a:cubicBezTo>
                  <a:cubicBezTo>
                    <a:pt x="254" y="80"/>
                    <a:pt x="256" y="77"/>
                    <a:pt x="258" y="76"/>
                  </a:cubicBezTo>
                  <a:cubicBezTo>
                    <a:pt x="260" y="75"/>
                    <a:pt x="265" y="70"/>
                    <a:pt x="265" y="68"/>
                  </a:cubicBezTo>
                  <a:cubicBezTo>
                    <a:pt x="265" y="66"/>
                    <a:pt x="259" y="61"/>
                    <a:pt x="257" y="60"/>
                  </a:cubicBezTo>
                  <a:cubicBezTo>
                    <a:pt x="256" y="59"/>
                    <a:pt x="252" y="60"/>
                    <a:pt x="251" y="56"/>
                  </a:cubicBezTo>
                  <a:cubicBezTo>
                    <a:pt x="249" y="53"/>
                    <a:pt x="248" y="52"/>
                    <a:pt x="249" y="51"/>
                  </a:cubicBezTo>
                  <a:cubicBezTo>
                    <a:pt x="251" y="49"/>
                    <a:pt x="251" y="47"/>
                    <a:pt x="251" y="45"/>
                  </a:cubicBezTo>
                  <a:cubicBezTo>
                    <a:pt x="251" y="43"/>
                    <a:pt x="254" y="44"/>
                    <a:pt x="255" y="42"/>
                  </a:cubicBezTo>
                  <a:cubicBezTo>
                    <a:pt x="255" y="40"/>
                    <a:pt x="256" y="39"/>
                    <a:pt x="257" y="38"/>
                  </a:cubicBezTo>
                  <a:cubicBezTo>
                    <a:pt x="259" y="36"/>
                    <a:pt x="260" y="35"/>
                    <a:pt x="262" y="35"/>
                  </a:cubicBezTo>
                  <a:cubicBezTo>
                    <a:pt x="267" y="29"/>
                    <a:pt x="267" y="29"/>
                    <a:pt x="267" y="29"/>
                  </a:cubicBezTo>
                  <a:cubicBezTo>
                    <a:pt x="266" y="30"/>
                    <a:pt x="264" y="29"/>
                    <a:pt x="264" y="27"/>
                  </a:cubicBezTo>
                  <a:cubicBezTo>
                    <a:pt x="264" y="25"/>
                    <a:pt x="257" y="23"/>
                    <a:pt x="257" y="22"/>
                  </a:cubicBezTo>
                  <a:cubicBezTo>
                    <a:pt x="256" y="21"/>
                    <a:pt x="260" y="21"/>
                    <a:pt x="262" y="22"/>
                  </a:cubicBezTo>
                  <a:cubicBezTo>
                    <a:pt x="265" y="24"/>
                    <a:pt x="266" y="23"/>
                    <a:pt x="269" y="20"/>
                  </a:cubicBezTo>
                  <a:cubicBezTo>
                    <a:pt x="272" y="18"/>
                    <a:pt x="276" y="20"/>
                    <a:pt x="276" y="17"/>
                  </a:cubicBezTo>
                  <a:cubicBezTo>
                    <a:pt x="277" y="15"/>
                    <a:pt x="272" y="13"/>
                    <a:pt x="271" y="12"/>
                  </a:cubicBezTo>
                  <a:cubicBezTo>
                    <a:pt x="270" y="11"/>
                    <a:pt x="266" y="9"/>
                    <a:pt x="263" y="9"/>
                  </a:cubicBezTo>
                  <a:cubicBezTo>
                    <a:pt x="259" y="10"/>
                    <a:pt x="259" y="8"/>
                    <a:pt x="257" y="7"/>
                  </a:cubicBezTo>
                  <a:cubicBezTo>
                    <a:pt x="255" y="5"/>
                    <a:pt x="249" y="8"/>
                    <a:pt x="249" y="12"/>
                  </a:cubicBezTo>
                  <a:cubicBezTo>
                    <a:pt x="249" y="17"/>
                    <a:pt x="245" y="16"/>
                    <a:pt x="246" y="13"/>
                  </a:cubicBezTo>
                  <a:cubicBezTo>
                    <a:pt x="248" y="11"/>
                    <a:pt x="244" y="8"/>
                    <a:pt x="248" y="7"/>
                  </a:cubicBezTo>
                  <a:cubicBezTo>
                    <a:pt x="251" y="6"/>
                    <a:pt x="249" y="2"/>
                    <a:pt x="243" y="1"/>
                  </a:cubicBezTo>
                  <a:cubicBezTo>
                    <a:pt x="237" y="1"/>
                    <a:pt x="235" y="6"/>
                    <a:pt x="236" y="7"/>
                  </a:cubicBezTo>
                  <a:cubicBezTo>
                    <a:pt x="238" y="9"/>
                    <a:pt x="233" y="16"/>
                    <a:pt x="230" y="16"/>
                  </a:cubicBezTo>
                  <a:cubicBezTo>
                    <a:pt x="228" y="16"/>
                    <a:pt x="230" y="10"/>
                    <a:pt x="230" y="7"/>
                  </a:cubicBezTo>
                  <a:cubicBezTo>
                    <a:pt x="230" y="3"/>
                    <a:pt x="228" y="5"/>
                    <a:pt x="224" y="10"/>
                  </a:cubicBezTo>
                  <a:cubicBezTo>
                    <a:pt x="219" y="15"/>
                    <a:pt x="216" y="20"/>
                    <a:pt x="213" y="20"/>
                  </a:cubicBezTo>
                  <a:cubicBezTo>
                    <a:pt x="211" y="21"/>
                    <a:pt x="211" y="16"/>
                    <a:pt x="215" y="14"/>
                  </a:cubicBezTo>
                  <a:cubicBezTo>
                    <a:pt x="219" y="11"/>
                    <a:pt x="219" y="5"/>
                    <a:pt x="222" y="5"/>
                  </a:cubicBezTo>
                  <a:cubicBezTo>
                    <a:pt x="225" y="5"/>
                    <a:pt x="225" y="2"/>
                    <a:pt x="221" y="1"/>
                  </a:cubicBezTo>
                  <a:cubicBezTo>
                    <a:pt x="217" y="0"/>
                    <a:pt x="216" y="5"/>
                    <a:pt x="215" y="6"/>
                  </a:cubicBezTo>
                  <a:cubicBezTo>
                    <a:pt x="214" y="7"/>
                    <a:pt x="207" y="4"/>
                    <a:pt x="207" y="5"/>
                  </a:cubicBezTo>
                  <a:cubicBezTo>
                    <a:pt x="208" y="6"/>
                    <a:pt x="204" y="7"/>
                    <a:pt x="206" y="9"/>
                  </a:cubicBezTo>
                  <a:cubicBezTo>
                    <a:pt x="207" y="11"/>
                    <a:pt x="205" y="14"/>
                    <a:pt x="203" y="11"/>
                  </a:cubicBezTo>
                  <a:cubicBezTo>
                    <a:pt x="202" y="8"/>
                    <a:pt x="198" y="10"/>
                    <a:pt x="196" y="13"/>
                  </a:cubicBezTo>
                  <a:cubicBezTo>
                    <a:pt x="194" y="16"/>
                    <a:pt x="191" y="16"/>
                    <a:pt x="193" y="17"/>
                  </a:cubicBezTo>
                  <a:cubicBezTo>
                    <a:pt x="195" y="18"/>
                    <a:pt x="195" y="23"/>
                    <a:pt x="192" y="24"/>
                  </a:cubicBezTo>
                  <a:cubicBezTo>
                    <a:pt x="189" y="24"/>
                    <a:pt x="190" y="16"/>
                    <a:pt x="188" y="17"/>
                  </a:cubicBezTo>
                  <a:cubicBezTo>
                    <a:pt x="186" y="17"/>
                    <a:pt x="187" y="12"/>
                    <a:pt x="190" y="12"/>
                  </a:cubicBezTo>
                  <a:cubicBezTo>
                    <a:pt x="193" y="12"/>
                    <a:pt x="196" y="8"/>
                    <a:pt x="196" y="7"/>
                  </a:cubicBezTo>
                  <a:cubicBezTo>
                    <a:pt x="196" y="5"/>
                    <a:pt x="192" y="5"/>
                    <a:pt x="192" y="8"/>
                  </a:cubicBezTo>
                  <a:cubicBezTo>
                    <a:pt x="192" y="10"/>
                    <a:pt x="188" y="10"/>
                    <a:pt x="184" y="10"/>
                  </a:cubicBezTo>
                  <a:cubicBezTo>
                    <a:pt x="180" y="9"/>
                    <a:pt x="180" y="14"/>
                    <a:pt x="184" y="17"/>
                  </a:cubicBezTo>
                  <a:cubicBezTo>
                    <a:pt x="189" y="19"/>
                    <a:pt x="183" y="21"/>
                    <a:pt x="181" y="19"/>
                  </a:cubicBezTo>
                  <a:cubicBezTo>
                    <a:pt x="179" y="17"/>
                    <a:pt x="176" y="18"/>
                    <a:pt x="173" y="19"/>
                  </a:cubicBezTo>
                  <a:cubicBezTo>
                    <a:pt x="171" y="20"/>
                    <a:pt x="179" y="23"/>
                    <a:pt x="179" y="24"/>
                  </a:cubicBezTo>
                  <a:cubicBezTo>
                    <a:pt x="179" y="26"/>
                    <a:pt x="175" y="23"/>
                    <a:pt x="174" y="24"/>
                  </a:cubicBezTo>
                  <a:cubicBezTo>
                    <a:pt x="173" y="25"/>
                    <a:pt x="169" y="23"/>
                    <a:pt x="168" y="20"/>
                  </a:cubicBezTo>
                  <a:cubicBezTo>
                    <a:pt x="168" y="18"/>
                    <a:pt x="161" y="21"/>
                    <a:pt x="165" y="22"/>
                  </a:cubicBezTo>
                  <a:cubicBezTo>
                    <a:pt x="169" y="23"/>
                    <a:pt x="167" y="26"/>
                    <a:pt x="167" y="29"/>
                  </a:cubicBezTo>
                  <a:cubicBezTo>
                    <a:pt x="167" y="33"/>
                    <a:pt x="163" y="30"/>
                    <a:pt x="164" y="27"/>
                  </a:cubicBezTo>
                  <a:cubicBezTo>
                    <a:pt x="165" y="24"/>
                    <a:pt x="161" y="25"/>
                    <a:pt x="158" y="27"/>
                  </a:cubicBezTo>
                  <a:cubicBezTo>
                    <a:pt x="155" y="29"/>
                    <a:pt x="158" y="23"/>
                    <a:pt x="157" y="20"/>
                  </a:cubicBezTo>
                  <a:cubicBezTo>
                    <a:pt x="156" y="18"/>
                    <a:pt x="153" y="20"/>
                    <a:pt x="150" y="21"/>
                  </a:cubicBezTo>
                  <a:cubicBezTo>
                    <a:pt x="146" y="22"/>
                    <a:pt x="145" y="22"/>
                    <a:pt x="147" y="24"/>
                  </a:cubicBezTo>
                  <a:cubicBezTo>
                    <a:pt x="149" y="26"/>
                    <a:pt x="148" y="29"/>
                    <a:pt x="146" y="29"/>
                  </a:cubicBezTo>
                  <a:cubicBezTo>
                    <a:pt x="143" y="29"/>
                    <a:pt x="142" y="29"/>
                    <a:pt x="142" y="32"/>
                  </a:cubicBezTo>
                  <a:cubicBezTo>
                    <a:pt x="143" y="34"/>
                    <a:pt x="139" y="34"/>
                    <a:pt x="138" y="32"/>
                  </a:cubicBezTo>
                  <a:cubicBezTo>
                    <a:pt x="138" y="30"/>
                    <a:pt x="133" y="30"/>
                    <a:pt x="131" y="33"/>
                  </a:cubicBezTo>
                  <a:cubicBezTo>
                    <a:pt x="130" y="36"/>
                    <a:pt x="125" y="37"/>
                    <a:pt x="126" y="40"/>
                  </a:cubicBezTo>
                  <a:cubicBezTo>
                    <a:pt x="126" y="43"/>
                    <a:pt x="130" y="39"/>
                    <a:pt x="132" y="40"/>
                  </a:cubicBezTo>
                  <a:cubicBezTo>
                    <a:pt x="135" y="41"/>
                    <a:pt x="132" y="42"/>
                    <a:pt x="134" y="44"/>
                  </a:cubicBezTo>
                  <a:cubicBezTo>
                    <a:pt x="135" y="45"/>
                    <a:pt x="135" y="48"/>
                    <a:pt x="133" y="46"/>
                  </a:cubicBezTo>
                  <a:cubicBezTo>
                    <a:pt x="131" y="44"/>
                    <a:pt x="128" y="44"/>
                    <a:pt x="127" y="47"/>
                  </a:cubicBezTo>
                  <a:cubicBezTo>
                    <a:pt x="127" y="50"/>
                    <a:pt x="125" y="47"/>
                    <a:pt x="123" y="44"/>
                  </a:cubicBezTo>
                  <a:cubicBezTo>
                    <a:pt x="121" y="42"/>
                    <a:pt x="119" y="49"/>
                    <a:pt x="117" y="47"/>
                  </a:cubicBezTo>
                  <a:cubicBezTo>
                    <a:pt x="115" y="45"/>
                    <a:pt x="121" y="41"/>
                    <a:pt x="119" y="38"/>
                  </a:cubicBezTo>
                  <a:cubicBezTo>
                    <a:pt x="118" y="36"/>
                    <a:pt x="117" y="40"/>
                    <a:pt x="113" y="43"/>
                  </a:cubicBezTo>
                  <a:cubicBezTo>
                    <a:pt x="109" y="47"/>
                    <a:pt x="104" y="47"/>
                    <a:pt x="106" y="48"/>
                  </a:cubicBezTo>
                  <a:cubicBezTo>
                    <a:pt x="108" y="50"/>
                    <a:pt x="103" y="51"/>
                    <a:pt x="102" y="54"/>
                  </a:cubicBezTo>
                  <a:cubicBezTo>
                    <a:pt x="101" y="57"/>
                    <a:pt x="93" y="58"/>
                    <a:pt x="89" y="61"/>
                  </a:cubicBezTo>
                  <a:cubicBezTo>
                    <a:pt x="84" y="65"/>
                    <a:pt x="89" y="65"/>
                    <a:pt x="92" y="62"/>
                  </a:cubicBezTo>
                  <a:cubicBezTo>
                    <a:pt x="95" y="59"/>
                    <a:pt x="96" y="60"/>
                    <a:pt x="100" y="58"/>
                  </a:cubicBezTo>
                  <a:cubicBezTo>
                    <a:pt x="104" y="55"/>
                    <a:pt x="109" y="53"/>
                    <a:pt x="110" y="54"/>
                  </a:cubicBezTo>
                  <a:cubicBezTo>
                    <a:pt x="112" y="55"/>
                    <a:pt x="115" y="56"/>
                    <a:pt x="117" y="53"/>
                  </a:cubicBezTo>
                  <a:cubicBezTo>
                    <a:pt x="119" y="50"/>
                    <a:pt x="121" y="51"/>
                    <a:pt x="123" y="53"/>
                  </a:cubicBezTo>
                  <a:cubicBezTo>
                    <a:pt x="125" y="54"/>
                    <a:pt x="120" y="56"/>
                    <a:pt x="122" y="58"/>
                  </a:cubicBezTo>
                  <a:cubicBezTo>
                    <a:pt x="125" y="61"/>
                    <a:pt x="119" y="62"/>
                    <a:pt x="119" y="60"/>
                  </a:cubicBezTo>
                  <a:cubicBezTo>
                    <a:pt x="119" y="58"/>
                    <a:pt x="116" y="56"/>
                    <a:pt x="115" y="58"/>
                  </a:cubicBezTo>
                  <a:cubicBezTo>
                    <a:pt x="114" y="60"/>
                    <a:pt x="112" y="62"/>
                    <a:pt x="110" y="62"/>
                  </a:cubicBezTo>
                  <a:cubicBezTo>
                    <a:pt x="108" y="62"/>
                    <a:pt x="106" y="66"/>
                    <a:pt x="106" y="70"/>
                  </a:cubicBezTo>
                  <a:cubicBezTo>
                    <a:pt x="106" y="74"/>
                    <a:pt x="102" y="70"/>
                    <a:pt x="102" y="73"/>
                  </a:cubicBezTo>
                  <a:cubicBezTo>
                    <a:pt x="102" y="77"/>
                    <a:pt x="97" y="83"/>
                    <a:pt x="92" y="87"/>
                  </a:cubicBezTo>
                  <a:cubicBezTo>
                    <a:pt x="88" y="91"/>
                    <a:pt x="92" y="92"/>
                    <a:pt x="90" y="95"/>
                  </a:cubicBezTo>
                  <a:cubicBezTo>
                    <a:pt x="89" y="97"/>
                    <a:pt x="84" y="95"/>
                    <a:pt x="82" y="96"/>
                  </a:cubicBezTo>
                  <a:cubicBezTo>
                    <a:pt x="80" y="97"/>
                    <a:pt x="83" y="104"/>
                    <a:pt x="81" y="106"/>
                  </a:cubicBezTo>
                  <a:cubicBezTo>
                    <a:pt x="78" y="108"/>
                    <a:pt x="81" y="111"/>
                    <a:pt x="81" y="113"/>
                  </a:cubicBezTo>
                  <a:cubicBezTo>
                    <a:pt x="81" y="116"/>
                    <a:pt x="74" y="112"/>
                    <a:pt x="74" y="114"/>
                  </a:cubicBezTo>
                  <a:cubicBezTo>
                    <a:pt x="74" y="116"/>
                    <a:pt x="68" y="116"/>
                    <a:pt x="67" y="116"/>
                  </a:cubicBezTo>
                  <a:cubicBezTo>
                    <a:pt x="65" y="117"/>
                    <a:pt x="70" y="121"/>
                    <a:pt x="73" y="123"/>
                  </a:cubicBezTo>
                  <a:cubicBezTo>
                    <a:pt x="75" y="125"/>
                    <a:pt x="70" y="127"/>
                    <a:pt x="69" y="125"/>
                  </a:cubicBezTo>
                  <a:cubicBezTo>
                    <a:pt x="69" y="122"/>
                    <a:pt x="65" y="126"/>
                    <a:pt x="60" y="128"/>
                  </a:cubicBezTo>
                  <a:cubicBezTo>
                    <a:pt x="55" y="131"/>
                    <a:pt x="57" y="135"/>
                    <a:pt x="53" y="135"/>
                  </a:cubicBezTo>
                  <a:cubicBezTo>
                    <a:pt x="49" y="135"/>
                    <a:pt x="50" y="141"/>
                    <a:pt x="48" y="143"/>
                  </a:cubicBezTo>
                  <a:cubicBezTo>
                    <a:pt x="45" y="145"/>
                    <a:pt x="46" y="139"/>
                    <a:pt x="42" y="139"/>
                  </a:cubicBezTo>
                  <a:cubicBezTo>
                    <a:pt x="38" y="138"/>
                    <a:pt x="38" y="141"/>
                    <a:pt x="41" y="145"/>
                  </a:cubicBezTo>
                  <a:cubicBezTo>
                    <a:pt x="43" y="148"/>
                    <a:pt x="37" y="145"/>
                    <a:pt x="35" y="148"/>
                  </a:cubicBezTo>
                  <a:cubicBezTo>
                    <a:pt x="33" y="151"/>
                    <a:pt x="26" y="150"/>
                    <a:pt x="25" y="152"/>
                  </a:cubicBezTo>
                  <a:cubicBezTo>
                    <a:pt x="23" y="154"/>
                    <a:pt x="29" y="154"/>
                    <a:pt x="30" y="156"/>
                  </a:cubicBezTo>
                  <a:cubicBezTo>
                    <a:pt x="31" y="158"/>
                    <a:pt x="25" y="157"/>
                    <a:pt x="21" y="156"/>
                  </a:cubicBezTo>
                  <a:cubicBezTo>
                    <a:pt x="18" y="156"/>
                    <a:pt x="19" y="161"/>
                    <a:pt x="16" y="160"/>
                  </a:cubicBezTo>
                  <a:cubicBezTo>
                    <a:pt x="12" y="160"/>
                    <a:pt x="8" y="163"/>
                    <a:pt x="11" y="165"/>
                  </a:cubicBezTo>
                  <a:cubicBezTo>
                    <a:pt x="13" y="167"/>
                    <a:pt x="9" y="168"/>
                    <a:pt x="7" y="166"/>
                  </a:cubicBezTo>
                  <a:cubicBezTo>
                    <a:pt x="5" y="165"/>
                    <a:pt x="3" y="168"/>
                    <a:pt x="2" y="171"/>
                  </a:cubicBezTo>
                  <a:cubicBezTo>
                    <a:pt x="1" y="174"/>
                    <a:pt x="6" y="175"/>
                    <a:pt x="6" y="176"/>
                  </a:cubicBezTo>
                  <a:moveTo>
                    <a:pt x="177" y="49"/>
                  </a:moveTo>
                  <a:cubicBezTo>
                    <a:pt x="177" y="49"/>
                    <a:pt x="177" y="49"/>
                    <a:pt x="177" y="50"/>
                  </a:cubicBezTo>
                  <a:cubicBezTo>
                    <a:pt x="177" y="49"/>
                    <a:pt x="177" y="49"/>
                    <a:pt x="177" y="49"/>
                  </a:cubicBezTo>
                  <a:moveTo>
                    <a:pt x="178" y="50"/>
                  </a:moveTo>
                  <a:cubicBezTo>
                    <a:pt x="178" y="50"/>
                    <a:pt x="178" y="51"/>
                    <a:pt x="179" y="51"/>
                  </a:cubicBezTo>
                  <a:cubicBezTo>
                    <a:pt x="178" y="51"/>
                    <a:pt x="178" y="50"/>
                    <a:pt x="178" y="50"/>
                  </a:cubicBezTo>
                  <a:moveTo>
                    <a:pt x="169" y="43"/>
                  </a:moveTo>
                  <a:cubicBezTo>
                    <a:pt x="169" y="43"/>
                    <a:pt x="169" y="43"/>
                    <a:pt x="169" y="43"/>
                  </a:cubicBezTo>
                  <a:cubicBezTo>
                    <a:pt x="169" y="43"/>
                    <a:pt x="168" y="43"/>
                    <a:pt x="168" y="42"/>
                  </a:cubicBezTo>
                  <a:cubicBezTo>
                    <a:pt x="168" y="43"/>
                    <a:pt x="169" y="43"/>
                    <a:pt x="169" y="4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68"/>
            <p:cNvSpPr>
              <a:spLocks noEditPoints="1"/>
            </p:cNvSpPr>
            <p:nvPr userDrawn="1"/>
          </p:nvSpPr>
          <p:spPr bwMode="auto">
            <a:xfrm>
              <a:off x="19005550" y="3157538"/>
              <a:ext cx="88900" cy="134938"/>
            </a:xfrm>
            <a:custGeom>
              <a:avLst/>
              <a:gdLst>
                <a:gd name="T0" fmla="*/ 16 w 32"/>
                <a:gd name="T1" fmla="*/ 0 h 49"/>
                <a:gd name="T2" fmla="*/ 0 w 32"/>
                <a:gd name="T3" fmla="*/ 16 h 49"/>
                <a:gd name="T4" fmla="*/ 16 w 32"/>
                <a:gd name="T5" fmla="*/ 49 h 49"/>
                <a:gd name="T6" fmla="*/ 32 w 32"/>
                <a:gd name="T7" fmla="*/ 16 h 49"/>
                <a:gd name="T8" fmla="*/ 16 w 32"/>
                <a:gd name="T9" fmla="*/ 0 h 49"/>
                <a:gd name="T10" fmla="*/ 16 w 32"/>
                <a:gd name="T11" fmla="*/ 22 h 49"/>
                <a:gd name="T12" fmla="*/ 9 w 32"/>
                <a:gd name="T13" fmla="*/ 16 h 49"/>
                <a:gd name="T14" fmla="*/ 16 w 32"/>
                <a:gd name="T15" fmla="*/ 9 h 49"/>
                <a:gd name="T16" fmla="*/ 23 w 32"/>
                <a:gd name="T17" fmla="*/ 16 h 49"/>
                <a:gd name="T18" fmla="*/ 16 w 32"/>
                <a:gd name="T19"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49">
                  <a:moveTo>
                    <a:pt x="16" y="0"/>
                  </a:moveTo>
                  <a:cubicBezTo>
                    <a:pt x="7" y="0"/>
                    <a:pt x="0" y="7"/>
                    <a:pt x="0" y="16"/>
                  </a:cubicBezTo>
                  <a:cubicBezTo>
                    <a:pt x="0" y="25"/>
                    <a:pt x="16" y="49"/>
                    <a:pt x="16" y="49"/>
                  </a:cubicBezTo>
                  <a:cubicBezTo>
                    <a:pt x="16" y="49"/>
                    <a:pt x="32" y="25"/>
                    <a:pt x="32" y="16"/>
                  </a:cubicBezTo>
                  <a:cubicBezTo>
                    <a:pt x="32" y="7"/>
                    <a:pt x="25" y="0"/>
                    <a:pt x="16" y="0"/>
                  </a:cubicBezTo>
                  <a:moveTo>
                    <a:pt x="16" y="22"/>
                  </a:moveTo>
                  <a:cubicBezTo>
                    <a:pt x="12" y="22"/>
                    <a:pt x="9" y="19"/>
                    <a:pt x="9" y="16"/>
                  </a:cubicBezTo>
                  <a:cubicBezTo>
                    <a:pt x="9" y="12"/>
                    <a:pt x="12" y="9"/>
                    <a:pt x="16" y="9"/>
                  </a:cubicBezTo>
                  <a:cubicBezTo>
                    <a:pt x="20" y="9"/>
                    <a:pt x="23" y="12"/>
                    <a:pt x="23" y="16"/>
                  </a:cubicBezTo>
                  <a:cubicBezTo>
                    <a:pt x="23" y="19"/>
                    <a:pt x="20" y="22"/>
                    <a:pt x="16" y="22"/>
                  </a:cubicBezTo>
                </a:path>
              </a:pathLst>
            </a:custGeom>
            <a:solidFill>
              <a:srgbClr val="F26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30657032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userDrawn="1">
          <p15:clr>
            <a:srgbClr val="C35EA4"/>
          </p15:clr>
        </p15:guide>
        <p15:guide id="2" pos="7546" userDrawn="1">
          <p15:clr>
            <a:srgbClr val="C35EA4"/>
          </p15:clr>
        </p15:guide>
        <p15:guide id="3" orient="horz" pos="302" userDrawn="1">
          <p15:clr>
            <a:srgbClr val="C35EA4"/>
          </p15:clr>
        </p15:guide>
        <p15:guide id="4" orient="horz" pos="4104" userDrawn="1">
          <p15:clr>
            <a:srgbClr val="C35EA4"/>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4" name="Rectangle 3"/>
          <p:cNvSpPr/>
          <p:nvPr userDrawn="1"/>
        </p:nvSpPr>
        <p:spPr bwMode="ltGray">
          <a:xfrm>
            <a:off x="274702" y="1211287"/>
            <a:ext cx="10058336" cy="27431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304" tIns="109728" rIns="146304" bIns="109728"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702" y="1211287"/>
            <a:ext cx="10056812" cy="2751698"/>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0058401" cy="1829593"/>
          </a:xfrm>
          <a:noFill/>
        </p:spPr>
        <p:txBody>
          <a:bodyPr lIns="182880" tIns="146304" rIns="182880" bIns="146304">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292386190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emo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0058401" cy="1829593"/>
          </a:xfrm>
          <a:noFill/>
        </p:spPr>
        <p:txBody>
          <a:bodyPr lIns="182880" tIns="146304" rIns="182880" bIns="146304">
            <a:noAutofit/>
          </a:bodyPr>
          <a:lstStyle>
            <a:lvl1pPr marL="0" indent="0">
              <a:spcBef>
                <a:spcPts val="0"/>
              </a:spcBef>
              <a:buNone/>
              <a:defRPr sz="3600" spc="0" baseline="0">
                <a:gradFill>
                  <a:gsLst>
                    <a:gs pos="5833">
                      <a:schemeClr val="tx1"/>
                    </a:gs>
                    <a:gs pos="18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170611966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sp>
        <p:nvSpPr>
          <p:cNvPr id="4" name="Rectangle 3"/>
          <p:cNvSpPr/>
          <p:nvPr userDrawn="1"/>
        </p:nvSpPr>
        <p:spPr bwMode="ltGray">
          <a:xfrm>
            <a:off x="274702" y="1211287"/>
            <a:ext cx="10058336" cy="27431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702" y="1211287"/>
            <a:ext cx="10056812" cy="2751698"/>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15941221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ideo slide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82792687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320" y="296897"/>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90270825"/>
      </p:ext>
    </p:extLst>
  </p:cSld>
  <p:clrMap bg1="dk1" tx1="lt1" bg2="dk2" tx2="lt2" accent1="accent1" accent2="accent2" accent3="accent3" accent4="accent4" accent5="accent5" accent6="accent6" hlink="hlink" folHlink="folHlink"/>
  <p:sldLayoutIdLst>
    <p:sldLayoutId id="2147484183" r:id="rId1"/>
    <p:sldLayoutId id="2147484188" r:id="rId2"/>
    <p:sldLayoutId id="2147484189" r:id="rId3"/>
    <p:sldLayoutId id="2147484105" r:id="rId4"/>
    <p:sldLayoutId id="2147484185" r:id="rId5"/>
    <p:sldLayoutId id="2147484182" r:id="rId6"/>
    <p:sldLayoutId id="2147484186" r:id="rId7"/>
    <p:sldLayoutId id="2147484130" r:id="rId8"/>
    <p:sldLayoutId id="2147484101" r:id="rId9"/>
    <p:sldLayoutId id="2147484102" r:id="rId10"/>
    <p:sldLayoutId id="2147484098" r:id="rId11"/>
    <p:sldLayoutId id="2147484086" r:id="rId12"/>
    <p:sldLayoutId id="2147484100" r:id="rId13"/>
    <p:sldLayoutId id="2147484089" r:id="rId14"/>
    <p:sldLayoutId id="2147484106" r:id="rId15"/>
    <p:sldLayoutId id="2147484092" r:id="rId16"/>
    <p:sldLayoutId id="2147484093" r:id="rId17"/>
    <p:sldLayoutId id="2147484127" r:id="rId18"/>
    <p:sldLayoutId id="2147484128" r:id="rId19"/>
    <p:sldLayoutId id="2147484129" r:id="rId20"/>
    <p:sldLayoutId id="2147484094" r:id="rId21"/>
    <p:sldLayoutId id="2147484096" r:id="rId22"/>
    <p:sldLayoutId id="2147484190" r:id="rId23"/>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orient="horz" pos="763" userDrawn="1">
          <p15:clr>
            <a:srgbClr val="A4A3A4"/>
          </p15:clr>
        </p15:guide>
        <p15:guide id="4" orient="horz" pos="1339" userDrawn="1">
          <p15:clr>
            <a:srgbClr val="A4A3A4"/>
          </p15:clr>
        </p15:guide>
        <p15:guide id="5" orient="horz" pos="1915" userDrawn="1">
          <p15:clr>
            <a:srgbClr val="A4A3A4"/>
          </p15:clr>
        </p15:guide>
        <p15:guide id="6" orient="horz" pos="2491" userDrawn="1">
          <p15:clr>
            <a:srgbClr val="A4A3A4"/>
          </p15:clr>
        </p15:guide>
        <p15:guide id="7" orient="horz" pos="3067" userDrawn="1">
          <p15:clr>
            <a:srgbClr val="A4A3A4"/>
          </p15:clr>
        </p15:guide>
        <p15:guide id="8" orient="horz" pos="3643" userDrawn="1">
          <p15:clr>
            <a:srgbClr val="A4A3A4"/>
          </p15:clr>
        </p15:guide>
        <p15:guide id="9" orient="horz" pos="4219" userDrawn="1">
          <p15:clr>
            <a:srgbClr val="5ACBF0"/>
          </p15:clr>
        </p15:guide>
        <p15:guide id="10" pos="749" userDrawn="1">
          <p15:clr>
            <a:srgbClr val="A4A3A4"/>
          </p15:clr>
        </p15:guide>
        <p15:guide id="11" pos="1325" userDrawn="1">
          <p15:clr>
            <a:srgbClr val="A4A3A4"/>
          </p15:clr>
        </p15:guide>
        <p15:guide id="12" pos="1901" userDrawn="1">
          <p15:clr>
            <a:srgbClr val="A4A3A4"/>
          </p15:clr>
        </p15:guide>
        <p15:guide id="13" pos="2477" userDrawn="1">
          <p15:clr>
            <a:srgbClr val="A4A3A4"/>
          </p15:clr>
        </p15:guide>
        <p15:guide id="14" pos="3053" userDrawn="1">
          <p15:clr>
            <a:srgbClr val="A4A3A4"/>
          </p15:clr>
        </p15:guide>
        <p15:guide id="15" pos="3629" userDrawn="1">
          <p15:clr>
            <a:srgbClr val="A4A3A4"/>
          </p15:clr>
        </p15:guide>
        <p15:guide id="16" pos="4205" userDrawn="1">
          <p15:clr>
            <a:srgbClr val="A4A3A4"/>
          </p15:clr>
        </p15:guide>
        <p15:guide id="17" pos="4781" userDrawn="1">
          <p15:clr>
            <a:srgbClr val="A4A3A4"/>
          </p15:clr>
        </p15:guide>
        <p15:guide id="18" pos="5357" userDrawn="1">
          <p15:clr>
            <a:srgbClr val="A4A3A4"/>
          </p15:clr>
        </p15:guide>
        <p15:guide id="19" pos="5933" userDrawn="1">
          <p15:clr>
            <a:srgbClr val="A4A3A4"/>
          </p15:clr>
        </p15:guide>
        <p15:guide id="20" pos="6509" userDrawn="1">
          <p15:clr>
            <a:srgbClr val="A4A3A4"/>
          </p15:clr>
        </p15:guide>
        <p15:guide id="21" pos="7085" userDrawn="1">
          <p15:clr>
            <a:srgbClr val="A4A3A4"/>
          </p15:clr>
        </p15:guide>
        <p15:guide id="22" pos="7661" userDrawn="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7.png"/><Relationship Id="rId2" Type="http://schemas.openxmlformats.org/officeDocument/2006/relationships/hyperlink" Target="http://blogs.technet.com/cfs-file.ashx/__key/CommunityServer-Blogs-Components-WeblogFiles/00-00-00-58-02-metablogapi/3566.image_5F00_65F9BFC2.png" TargetMode="External"/><Relationship Id="rId1" Type="http://schemas.openxmlformats.org/officeDocument/2006/relationships/slideLayout" Target="../slideLayouts/slideLayout12.xml"/><Relationship Id="rId6" Type="http://schemas.openxmlformats.org/officeDocument/2006/relationships/hyperlink" Target="http://blogs.technet.com/cfs-file.ashx/__key/CommunityServer-Blogs-Components-WeblogFiles/00-00-00-58-02-metablogapi/3808.image_5F00_283CB239.png" TargetMode="External"/><Relationship Id="rId5" Type="http://schemas.openxmlformats.org/officeDocument/2006/relationships/image" Target="../media/image16.png"/><Relationship Id="rId4" Type="http://schemas.openxmlformats.org/officeDocument/2006/relationships/hyperlink" Target="http://blogs.technet.com/cfs-file.ashx/__key/CommunityServer-Blogs-Components-WeblogFiles/00-00-00-58-02-metablogapi/5545.image_5F00_2AC5E3F7.png"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image" Target="../media/image24.png"/><Relationship Id="rId5" Type="http://schemas.openxmlformats.org/officeDocument/2006/relationships/image" Target="../media/image23.png"/><Relationship Id="rId10" Type="http://schemas.openxmlformats.org/officeDocument/2006/relationships/image" Target="../media/image28.png"/><Relationship Id="rId4" Type="http://schemas.openxmlformats.org/officeDocument/2006/relationships/image" Target="../media/image22.png"/><Relationship Id="rId9" Type="http://schemas.openxmlformats.org/officeDocument/2006/relationships/image" Target="../media/image2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3" Type="http://schemas.openxmlformats.org/officeDocument/2006/relationships/hyperlink" Target="http://microsoft.com/msdn" TargetMode="External"/><Relationship Id="rId7" Type="http://schemas.openxmlformats.org/officeDocument/2006/relationships/image" Target="../media/image29.png"/><Relationship Id="rId2" Type="http://schemas.openxmlformats.org/officeDocument/2006/relationships/notesSlide" Target="../notesSlides/notesSlide18.xml"/><Relationship Id="rId1" Type="http://schemas.openxmlformats.org/officeDocument/2006/relationships/slideLayout" Target="../slideLayouts/slideLayout16.xml"/><Relationship Id="rId6" Type="http://schemas.openxmlformats.org/officeDocument/2006/relationships/hyperlink" Target="http://microsoft.com/technet" TargetMode="External"/><Relationship Id="rId5" Type="http://schemas.openxmlformats.org/officeDocument/2006/relationships/hyperlink" Target="http://channel9.msdn.com/Events/TechEd" TargetMode="External"/><Relationship Id="rId4" Type="http://schemas.openxmlformats.org/officeDocument/2006/relationships/hyperlink" Target="http://www.microsoft.com/learning"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9.xml"/><Relationship Id="rId1" Type="http://schemas.openxmlformats.org/officeDocument/2006/relationships/slideLayout" Target="../slideLayouts/slideLayout16.xml"/><Relationship Id="rId5" Type="http://schemas.openxmlformats.org/officeDocument/2006/relationships/image" Target="../media/image32.png"/><Relationship Id="rId4" Type="http://schemas.openxmlformats.org/officeDocument/2006/relationships/image" Target="../media/image31.png"/></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0.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1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9077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image">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4052612" y="250066"/>
            <a:ext cx="3921125" cy="6575894"/>
          </a:xfrm>
          <a:prstGeom prst="rect">
            <a:avLst/>
          </a:prstGeom>
          <a:noFill/>
          <a:ln>
            <a:noFill/>
          </a:ln>
        </p:spPr>
      </p:pic>
      <p:pic>
        <p:nvPicPr>
          <p:cNvPr id="7" name="Picture 6" descr="image">
            <a:hlinkClick r:id="rId4"/>
          </p:cNvPr>
          <p:cNvPicPr/>
          <p:nvPr/>
        </p:nvPicPr>
        <p:blipFill>
          <a:blip r:embed="rId5">
            <a:extLst>
              <a:ext uri="{28A0092B-C50C-407E-A947-70E740481C1C}">
                <a14:useLocalDpi xmlns:a14="http://schemas.microsoft.com/office/drawing/2010/main" val="0"/>
              </a:ext>
            </a:extLst>
          </a:blip>
          <a:srcRect/>
          <a:stretch>
            <a:fillRect/>
          </a:stretch>
        </p:blipFill>
        <p:spPr bwMode="auto">
          <a:xfrm>
            <a:off x="3333065" y="259800"/>
            <a:ext cx="5360219" cy="6556426"/>
          </a:xfrm>
          <a:prstGeom prst="rect">
            <a:avLst/>
          </a:prstGeom>
          <a:noFill/>
          <a:ln>
            <a:noFill/>
          </a:ln>
        </p:spPr>
      </p:pic>
      <p:pic>
        <p:nvPicPr>
          <p:cNvPr id="8" name="Picture 7" descr="image">
            <a:hlinkClick r:id="rId6"/>
          </p:cNvPr>
          <p:cNvPicPr/>
          <p:nvPr/>
        </p:nvPicPr>
        <p:blipFill>
          <a:blip r:embed="rId7">
            <a:extLst>
              <a:ext uri="{28A0092B-C50C-407E-A947-70E740481C1C}">
                <a14:useLocalDpi xmlns:a14="http://schemas.microsoft.com/office/drawing/2010/main" val="0"/>
              </a:ext>
            </a:extLst>
          </a:blip>
          <a:srcRect/>
          <a:stretch>
            <a:fillRect/>
          </a:stretch>
        </p:blipFill>
        <p:spPr bwMode="auto">
          <a:xfrm>
            <a:off x="3457399" y="259800"/>
            <a:ext cx="5111551" cy="6556426"/>
          </a:xfrm>
          <a:prstGeom prst="rect">
            <a:avLst/>
          </a:prstGeom>
          <a:noFill/>
          <a:ln>
            <a:noFill/>
          </a:ln>
        </p:spPr>
      </p:pic>
    </p:spTree>
    <p:extLst>
      <p:ext uri="{BB962C8B-B14F-4D97-AF65-F5344CB8AC3E}">
        <p14:creationId xmlns:p14="http://schemas.microsoft.com/office/powerpoint/2010/main" val="3110177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6"/>
                                        </p:tgtEl>
                                        <p:attrNameLst>
                                          <p:attrName>style.visibility</p:attrName>
                                        </p:attrNameLst>
                                      </p:cBhvr>
                                      <p:to>
                                        <p:strVal val="hidden"/>
                                      </p:to>
                                    </p:set>
                                  </p:childTnLst>
                                </p:cTn>
                              </p:par>
                            </p:childTnLst>
                          </p:cTn>
                        </p:par>
                        <p:par>
                          <p:cTn id="11" fill="hold">
                            <p:stCondLst>
                              <p:cond delay="0"/>
                            </p:stCondLst>
                            <p:childTnLst>
                              <p:par>
                                <p:cTn id="12" presetID="1" presetClass="entr" presetSubtype="0" fill="hold" nodeType="afterEffect">
                                  <p:stCondLst>
                                    <p:cond delay="0"/>
                                  </p:stCondLst>
                                  <p:childTnLst>
                                    <p:set>
                                      <p:cBhvr>
                                        <p:cTn id="13" dur="1" fill="hold">
                                          <p:stCondLst>
                                            <p:cond delay="0"/>
                                          </p:stCondLst>
                                        </p:cTn>
                                        <p:tgtEl>
                                          <p:spTgt spid="7"/>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xit" presetSubtype="0" fill="hold" nodeType="clickEffect">
                                  <p:stCondLst>
                                    <p:cond delay="0"/>
                                  </p:stCondLst>
                                  <p:childTnLst>
                                    <p:set>
                                      <p:cBhvr>
                                        <p:cTn id="17" dur="1" fill="hold">
                                          <p:stCondLst>
                                            <p:cond delay="0"/>
                                          </p:stCondLst>
                                        </p:cTn>
                                        <p:tgtEl>
                                          <p:spTgt spid="7"/>
                                        </p:tgtEl>
                                        <p:attrNameLst>
                                          <p:attrName>style.visibility</p:attrName>
                                        </p:attrNameLst>
                                      </p:cBhvr>
                                      <p:to>
                                        <p:strVal val="hidden"/>
                                      </p:to>
                                    </p:set>
                                  </p:childTnLst>
                                </p:cTn>
                              </p:par>
                            </p:childTnLst>
                          </p:cTn>
                        </p:par>
                        <p:par>
                          <p:cTn id="18" fill="hold">
                            <p:stCondLst>
                              <p:cond delay="0"/>
                            </p:stCondLst>
                            <p:childTnLst>
                              <p:par>
                                <p:cTn id="19" presetID="1" presetClass="entr" presetSubtype="0"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DFS Migration</a:t>
            </a:r>
            <a:endParaRPr lang="en-US" dirty="0"/>
          </a:p>
        </p:txBody>
      </p:sp>
    </p:spTree>
    <p:extLst>
      <p:ext uri="{BB962C8B-B14F-4D97-AF65-F5344CB8AC3E}">
        <p14:creationId xmlns:p14="http://schemas.microsoft.com/office/powerpoint/2010/main" val="24580595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Copy Cluster Roles </a:t>
            </a:r>
            <a:r>
              <a:rPr lang="en-US" dirty="0" smtClean="0"/>
              <a:t>Wizard</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27667" y="1702597"/>
            <a:ext cx="7181140" cy="4937689"/>
          </a:xfrm>
          <a:prstGeom prst="rect">
            <a:avLst/>
          </a:prstGeom>
        </p:spPr>
      </p:pic>
    </p:spTree>
    <p:extLst>
      <p:ext uri="{BB962C8B-B14F-4D97-AF65-F5344CB8AC3E}">
        <p14:creationId xmlns:p14="http://schemas.microsoft.com/office/powerpoint/2010/main" val="29207051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 y="296897"/>
            <a:ext cx="12019280" cy="917575"/>
          </a:xfrm>
        </p:spPr>
        <p:txBody>
          <a:bodyPr/>
          <a:lstStyle/>
          <a:p>
            <a:r>
              <a:rPr lang="en-US" dirty="0" smtClean="0"/>
              <a:t>Copy Cluster Roles Wizard: Testing</a:t>
            </a:r>
            <a:endParaRPr lang="en-US" dirty="0"/>
          </a:p>
        </p:txBody>
      </p:sp>
      <p:sp>
        <p:nvSpPr>
          <p:cNvPr id="3" name="Text Placeholder 2"/>
          <p:cNvSpPr>
            <a:spLocks noGrp="1"/>
          </p:cNvSpPr>
          <p:nvPr>
            <p:ph sz="quarter" idx="10"/>
          </p:nvPr>
        </p:nvSpPr>
        <p:spPr>
          <a:xfrm>
            <a:off x="274638" y="1214438"/>
            <a:ext cx="11887200" cy="4678204"/>
          </a:xfrm>
        </p:spPr>
        <p:txBody>
          <a:bodyPr/>
          <a:lstStyle/>
          <a:p>
            <a:endParaRPr lang="en-US" dirty="0" smtClean="0"/>
          </a:p>
          <a:p>
            <a:r>
              <a:rPr lang="en-US" dirty="0" smtClean="0"/>
              <a:t>You can test the Copy Cluster Roles process without impacting customers / production</a:t>
            </a:r>
          </a:p>
          <a:p>
            <a:endParaRPr lang="en-US" dirty="0" smtClean="0"/>
          </a:p>
          <a:p>
            <a:r>
              <a:rPr lang="en-US" dirty="0" smtClean="0"/>
              <a:t>The process is reversible if you encounter any issues</a:t>
            </a:r>
          </a:p>
          <a:p>
            <a:endParaRPr lang="en-US" dirty="0" smtClean="0"/>
          </a:p>
          <a:p>
            <a:r>
              <a:rPr lang="en-US" dirty="0" smtClean="0"/>
              <a:t>Useful for copying roles on test clusters </a:t>
            </a:r>
          </a:p>
        </p:txBody>
      </p:sp>
    </p:spTree>
    <p:extLst>
      <p:ext uri="{BB962C8B-B14F-4D97-AF65-F5344CB8AC3E}">
        <p14:creationId xmlns:p14="http://schemas.microsoft.com/office/powerpoint/2010/main" val="22729290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Copy Cluster Roles Wizard: Storage</a:t>
            </a:r>
            <a:endParaRPr lang="en-US" dirty="0"/>
          </a:p>
        </p:txBody>
      </p:sp>
      <p:sp>
        <p:nvSpPr>
          <p:cNvPr id="3" name="Text Placeholder 2"/>
          <p:cNvSpPr>
            <a:spLocks noGrp="1"/>
          </p:cNvSpPr>
          <p:nvPr>
            <p:ph sz="quarter" idx="10"/>
          </p:nvPr>
        </p:nvSpPr>
        <p:spPr>
          <a:xfrm>
            <a:off x="274638" y="1214438"/>
            <a:ext cx="11887200" cy="4499693"/>
          </a:xfrm>
        </p:spPr>
        <p:txBody>
          <a:bodyPr/>
          <a:lstStyle/>
          <a:p>
            <a:endParaRPr lang="en-US" dirty="0" smtClean="0"/>
          </a:p>
          <a:p>
            <a:r>
              <a:rPr lang="en-US" dirty="0" smtClean="0"/>
              <a:t>Assumes that storage </a:t>
            </a:r>
            <a:r>
              <a:rPr lang="en-US" sz="4400" b="1" dirty="0" smtClean="0">
                <a:solidFill>
                  <a:srgbClr val="FFFF00"/>
                </a:solidFill>
              </a:rPr>
              <a:t>will be re-used </a:t>
            </a:r>
            <a:r>
              <a:rPr lang="en-US" dirty="0" smtClean="0"/>
              <a:t>between the old (source) cluster and the new (target) cluster</a:t>
            </a:r>
          </a:p>
          <a:p>
            <a:endParaRPr lang="en-US" dirty="0" smtClean="0"/>
          </a:p>
          <a:p>
            <a:r>
              <a:rPr lang="en-US" dirty="0" smtClean="0"/>
              <a:t>Does </a:t>
            </a:r>
            <a:r>
              <a:rPr lang="en-US" b="1" dirty="0" smtClean="0">
                <a:solidFill>
                  <a:srgbClr val="FFFF00"/>
                </a:solidFill>
              </a:rPr>
              <a:t>not</a:t>
            </a:r>
            <a:r>
              <a:rPr lang="en-US" dirty="0" smtClean="0">
                <a:solidFill>
                  <a:srgbClr val="FFFF00"/>
                </a:solidFill>
              </a:rPr>
              <a:t> </a:t>
            </a:r>
            <a:r>
              <a:rPr lang="en-US" dirty="0" smtClean="0"/>
              <a:t>copy any data – just cluster role settings from the old (source) cluster to the new (target) cluster</a:t>
            </a:r>
          </a:p>
        </p:txBody>
      </p:sp>
    </p:spTree>
    <p:extLst>
      <p:ext uri="{BB962C8B-B14F-4D97-AF65-F5344CB8AC3E}">
        <p14:creationId xmlns:p14="http://schemas.microsoft.com/office/powerpoint/2010/main" val="33535041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Copy Cluster Roles Wizard</a:t>
            </a:r>
            <a:br>
              <a:rPr lang="en-US" dirty="0" smtClean="0"/>
            </a:br>
            <a:r>
              <a:rPr lang="en-US" dirty="0" smtClean="0"/>
              <a:t>				Roles Supported:</a:t>
            </a:r>
            <a:endParaRPr lang="en-US" dirty="0"/>
          </a:p>
        </p:txBody>
      </p:sp>
      <p:sp>
        <p:nvSpPr>
          <p:cNvPr id="5" name="Content Placeholder 9"/>
          <p:cNvSpPr txBox="1">
            <a:spLocks/>
          </p:cNvSpPr>
          <p:nvPr/>
        </p:nvSpPr>
        <p:spPr>
          <a:xfrm>
            <a:off x="274320" y="2254997"/>
            <a:ext cx="5751785" cy="4886783"/>
          </a:xfrm>
          <a:prstGeom prst="rect">
            <a:avLst/>
          </a:prstGeom>
        </p:spPr>
        <p:txBody>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b="1" dirty="0" smtClean="0">
                <a:solidFill>
                  <a:srgbClr val="FFFF00"/>
                </a:solidFill>
              </a:rPr>
              <a:t>Hyper-V VMs / VM Configuration</a:t>
            </a:r>
          </a:p>
          <a:p>
            <a:r>
              <a:rPr lang="en-US" sz="2800" b="1" dirty="0" smtClean="0">
                <a:solidFill>
                  <a:srgbClr val="FFFF00"/>
                </a:solidFill>
              </a:rPr>
              <a:t>Scale-out File Server</a:t>
            </a:r>
          </a:p>
          <a:p>
            <a:r>
              <a:rPr lang="en-US" sz="2800" b="1" dirty="0" smtClean="0">
                <a:solidFill>
                  <a:srgbClr val="FFFF00"/>
                </a:solidFill>
              </a:rPr>
              <a:t>CSV Disk</a:t>
            </a:r>
          </a:p>
          <a:p>
            <a:r>
              <a:rPr lang="en-US" sz="2800" b="1" dirty="0" smtClean="0">
                <a:solidFill>
                  <a:srgbClr val="FFFF00"/>
                </a:solidFill>
              </a:rPr>
              <a:t>Storage Pools, Storage Spaces</a:t>
            </a:r>
          </a:p>
          <a:p>
            <a:r>
              <a:rPr lang="en-US" sz="2800" dirty="0" smtClean="0">
                <a:solidFill>
                  <a:schemeClr val="tx1"/>
                </a:solidFill>
              </a:rPr>
              <a:t>File Server</a:t>
            </a:r>
          </a:p>
          <a:p>
            <a:r>
              <a:rPr lang="en-US" sz="2800" dirty="0" smtClean="0">
                <a:solidFill>
                  <a:schemeClr val="tx1"/>
                </a:solidFill>
              </a:rPr>
              <a:t>Physical Disk</a:t>
            </a:r>
          </a:p>
          <a:p>
            <a:r>
              <a:rPr lang="en-US" sz="2800" dirty="0" smtClean="0">
                <a:solidFill>
                  <a:schemeClr val="tx1"/>
                </a:solidFill>
              </a:rPr>
              <a:t>Cluster Registry Settings</a:t>
            </a:r>
          </a:p>
          <a:p>
            <a:r>
              <a:rPr lang="en-US" sz="2800" dirty="0" smtClean="0">
                <a:solidFill>
                  <a:schemeClr val="tx1"/>
                </a:solidFill>
              </a:rPr>
              <a:t>DFS-Namespace</a:t>
            </a:r>
          </a:p>
          <a:p>
            <a:r>
              <a:rPr lang="en-US" sz="2800" dirty="0" smtClean="0">
                <a:solidFill>
                  <a:schemeClr val="tx1"/>
                </a:solidFill>
              </a:rPr>
              <a:t>DHCP</a:t>
            </a:r>
          </a:p>
          <a:p>
            <a:r>
              <a:rPr lang="en-US" sz="2800" dirty="0" smtClean="0">
                <a:solidFill>
                  <a:schemeClr val="tx1"/>
                </a:solidFill>
              </a:rPr>
              <a:t>DTC</a:t>
            </a:r>
          </a:p>
          <a:p>
            <a:pPr marL="0" indent="0">
              <a:buNone/>
            </a:pPr>
            <a:endParaRPr lang="en-US" sz="2800" dirty="0" smtClean="0">
              <a:solidFill>
                <a:schemeClr val="tx1"/>
              </a:solidFill>
              <a:latin typeface="Segoe" pitchFamily="34" charset="0"/>
            </a:endParaRPr>
          </a:p>
        </p:txBody>
      </p:sp>
      <p:sp>
        <p:nvSpPr>
          <p:cNvPr id="6" name="Content Placeholder 12"/>
          <p:cNvSpPr txBox="1">
            <a:spLocks/>
          </p:cNvSpPr>
          <p:nvPr/>
        </p:nvSpPr>
        <p:spPr>
          <a:xfrm>
            <a:off x="6026105" y="2233339"/>
            <a:ext cx="6343331" cy="5092262"/>
          </a:xfrm>
          <a:prstGeom prst="rect">
            <a:avLst/>
          </a:prstGeom>
        </p:spPr>
        <p:txBody>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39976" indent="-339976"/>
            <a:r>
              <a:rPr lang="en-US" sz="2800" dirty="0" smtClean="0">
                <a:solidFill>
                  <a:schemeClr val="tx1"/>
                </a:solidFill>
              </a:rPr>
              <a:t>Gen App / Script / Service</a:t>
            </a:r>
          </a:p>
          <a:p>
            <a:pPr marL="339976" indent="-339976"/>
            <a:r>
              <a:rPr lang="en-US" sz="2800" dirty="0" smtClean="0">
                <a:solidFill>
                  <a:schemeClr val="tx1"/>
                </a:solidFill>
              </a:rPr>
              <a:t>Hyper-V Replication Broker</a:t>
            </a:r>
          </a:p>
          <a:p>
            <a:pPr marL="339976" indent="-339976"/>
            <a:r>
              <a:rPr lang="en-US" sz="2800" dirty="0" err="1" smtClean="0">
                <a:solidFill>
                  <a:schemeClr val="tx1"/>
                </a:solidFill>
              </a:rPr>
              <a:t>iSCSI</a:t>
            </a:r>
            <a:r>
              <a:rPr lang="en-US" sz="2800" dirty="0" smtClean="0">
                <a:solidFill>
                  <a:schemeClr val="tx1"/>
                </a:solidFill>
              </a:rPr>
              <a:t> Target / </a:t>
            </a:r>
            <a:r>
              <a:rPr lang="en-US" sz="2800" dirty="0" err="1" smtClean="0">
                <a:solidFill>
                  <a:schemeClr val="tx1"/>
                </a:solidFill>
              </a:rPr>
              <a:t>iSCSI</a:t>
            </a:r>
            <a:r>
              <a:rPr lang="en-US" sz="2800" dirty="0" smtClean="0">
                <a:solidFill>
                  <a:schemeClr val="tx1"/>
                </a:solidFill>
              </a:rPr>
              <a:t> Target Disk Proxy</a:t>
            </a:r>
          </a:p>
          <a:p>
            <a:pPr marL="339976" indent="-339976"/>
            <a:r>
              <a:rPr lang="en-US" sz="2800" dirty="0" err="1" smtClean="0">
                <a:solidFill>
                  <a:schemeClr val="tx1"/>
                </a:solidFill>
              </a:rPr>
              <a:t>iSNS</a:t>
            </a:r>
            <a:endParaRPr lang="en-US" sz="2800" dirty="0" smtClean="0">
              <a:solidFill>
                <a:schemeClr val="tx1"/>
              </a:solidFill>
            </a:endParaRPr>
          </a:p>
          <a:p>
            <a:pPr marL="339976" indent="-339976"/>
            <a:r>
              <a:rPr lang="en-US" sz="2800" dirty="0" smtClean="0">
                <a:solidFill>
                  <a:schemeClr val="tx1"/>
                </a:solidFill>
              </a:rPr>
              <a:t>MSMQ / MSMQ Triggers</a:t>
            </a:r>
          </a:p>
          <a:p>
            <a:pPr marL="339976" indent="-339976"/>
            <a:r>
              <a:rPr lang="en-US" sz="2800" dirty="0" smtClean="0">
                <a:solidFill>
                  <a:schemeClr val="tx1"/>
                </a:solidFill>
              </a:rPr>
              <a:t>Network Name</a:t>
            </a:r>
          </a:p>
          <a:p>
            <a:pPr marL="339976" indent="-339976"/>
            <a:r>
              <a:rPr lang="en-US" sz="2800" dirty="0" smtClean="0">
                <a:solidFill>
                  <a:schemeClr val="tx1"/>
                </a:solidFill>
              </a:rPr>
              <a:t>Distributed Network Name</a:t>
            </a:r>
          </a:p>
          <a:p>
            <a:pPr marL="339976" indent="-339976"/>
            <a:r>
              <a:rPr lang="en-US" sz="2800" dirty="0" smtClean="0">
                <a:solidFill>
                  <a:schemeClr val="tx1"/>
                </a:solidFill>
              </a:rPr>
              <a:t>NFS</a:t>
            </a:r>
          </a:p>
        </p:txBody>
      </p:sp>
    </p:spTree>
    <p:extLst>
      <p:ext uri="{BB962C8B-B14F-4D97-AF65-F5344CB8AC3E}">
        <p14:creationId xmlns:p14="http://schemas.microsoft.com/office/powerpoint/2010/main" val="17946760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Copy Cluster Roles Wizard</a:t>
            </a:r>
            <a:br>
              <a:rPr lang="en-US" dirty="0" smtClean="0"/>
            </a:br>
            <a:r>
              <a:rPr lang="en-US" dirty="0" smtClean="0"/>
              <a:t>				Roles </a:t>
            </a:r>
            <a:r>
              <a:rPr lang="en-US" b="1" dirty="0" smtClean="0">
                <a:solidFill>
                  <a:srgbClr val="FFFF00"/>
                </a:solidFill>
              </a:rPr>
              <a:t>not </a:t>
            </a:r>
            <a:r>
              <a:rPr lang="en-US" dirty="0" smtClean="0"/>
              <a:t>Supported:</a:t>
            </a:r>
            <a:endParaRPr lang="en-US" dirty="0"/>
          </a:p>
        </p:txBody>
      </p:sp>
      <p:sp>
        <p:nvSpPr>
          <p:cNvPr id="5" name="Content Placeholder 9"/>
          <p:cNvSpPr txBox="1">
            <a:spLocks/>
          </p:cNvSpPr>
          <p:nvPr/>
        </p:nvSpPr>
        <p:spPr>
          <a:xfrm>
            <a:off x="2016409" y="2278645"/>
            <a:ext cx="8522839" cy="4886783"/>
          </a:xfrm>
          <a:prstGeom prst="rect">
            <a:avLst/>
          </a:prstGeom>
        </p:spPr>
        <p:txBody>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3200" dirty="0" smtClean="0">
                <a:solidFill>
                  <a:schemeClr val="tx1"/>
                </a:solidFill>
              </a:rPr>
              <a:t>SQL Server</a:t>
            </a:r>
          </a:p>
          <a:p>
            <a:r>
              <a:rPr lang="en-US" sz="3200" dirty="0" smtClean="0">
                <a:solidFill>
                  <a:schemeClr val="tx1"/>
                </a:solidFill>
              </a:rPr>
              <a:t>Exchange Server</a:t>
            </a:r>
          </a:p>
          <a:p>
            <a:r>
              <a:rPr lang="en-US" sz="3200" dirty="0" smtClean="0">
                <a:solidFill>
                  <a:schemeClr val="tx1"/>
                </a:solidFill>
              </a:rPr>
              <a:t>Print Spooler</a:t>
            </a:r>
          </a:p>
          <a:p>
            <a:r>
              <a:rPr lang="en-US" sz="3200" dirty="0" smtClean="0">
                <a:solidFill>
                  <a:schemeClr val="tx1"/>
                </a:solidFill>
              </a:rPr>
              <a:t>Remote Desktop Connection Broker</a:t>
            </a:r>
          </a:p>
          <a:p>
            <a:r>
              <a:rPr lang="en-US" sz="3200" dirty="0" smtClean="0">
                <a:solidFill>
                  <a:schemeClr val="tx1"/>
                </a:solidFill>
              </a:rPr>
              <a:t>DFS-R</a:t>
            </a:r>
          </a:p>
          <a:p>
            <a:r>
              <a:rPr lang="en-US" sz="3200" dirty="0" smtClean="0">
                <a:solidFill>
                  <a:schemeClr val="tx1"/>
                </a:solidFill>
              </a:rPr>
              <a:t>Volume Shadow Copy Service Tasks</a:t>
            </a:r>
          </a:p>
          <a:p>
            <a:r>
              <a:rPr lang="en-US" sz="3200" dirty="0" smtClean="0">
                <a:solidFill>
                  <a:schemeClr val="tx1"/>
                </a:solidFill>
              </a:rPr>
              <a:t>Task Scheduler Tasks</a:t>
            </a:r>
          </a:p>
          <a:p>
            <a:r>
              <a:rPr lang="en-US" sz="3200" dirty="0" smtClean="0">
                <a:solidFill>
                  <a:schemeClr val="tx1"/>
                </a:solidFill>
              </a:rPr>
              <a:t>Cluster Aware Updating (CAU)</a:t>
            </a:r>
          </a:p>
          <a:p>
            <a:pPr marL="0" indent="0">
              <a:buNone/>
            </a:pPr>
            <a:endParaRPr lang="en-US" sz="2800" dirty="0" smtClean="0">
              <a:solidFill>
                <a:schemeClr val="tx1"/>
              </a:solidFill>
              <a:latin typeface="Segoe" pitchFamily="34" charset="0"/>
            </a:endParaRPr>
          </a:p>
        </p:txBody>
      </p:sp>
    </p:spTree>
    <p:extLst>
      <p:ext uri="{BB962C8B-B14F-4D97-AF65-F5344CB8AC3E}">
        <p14:creationId xmlns:p14="http://schemas.microsoft.com/office/powerpoint/2010/main" val="29160365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Copy Cluster Roles Wizard</a:t>
            </a:r>
            <a:br>
              <a:rPr lang="en-US" dirty="0" smtClean="0"/>
            </a:br>
            <a:r>
              <a:rPr lang="en-US" dirty="0" smtClean="0"/>
              <a:t>				Copy Roles Report</a:t>
            </a:r>
            <a:endParaRPr lang="en-US" dirty="0"/>
          </a:p>
        </p:txBody>
      </p:sp>
      <p:sp>
        <p:nvSpPr>
          <p:cNvPr id="5" name="Content Placeholder 9"/>
          <p:cNvSpPr txBox="1">
            <a:spLocks/>
          </p:cNvSpPr>
          <p:nvPr/>
        </p:nvSpPr>
        <p:spPr>
          <a:xfrm>
            <a:off x="132430" y="2107743"/>
            <a:ext cx="4739116" cy="4639898"/>
          </a:xfrm>
          <a:prstGeom prst="rect">
            <a:avLst/>
          </a:prstGeom>
        </p:spPr>
        <p:txBody>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dirty="0">
                <a:solidFill>
                  <a:schemeClr val="tx1"/>
                </a:solidFill>
              </a:rPr>
              <a:t>Please Read Them</a:t>
            </a:r>
            <a:r>
              <a:rPr lang="en-US" sz="2000" dirty="0" smtClean="0">
                <a:solidFill>
                  <a:schemeClr val="tx1"/>
                </a:solidFill>
              </a:rPr>
              <a:t>!</a:t>
            </a:r>
          </a:p>
          <a:p>
            <a:endParaRPr lang="en-US" sz="2000" dirty="0">
              <a:solidFill>
                <a:schemeClr val="tx1"/>
              </a:solidFill>
            </a:endParaRPr>
          </a:p>
          <a:p>
            <a:r>
              <a:rPr lang="en-US" sz="2000" dirty="0">
                <a:solidFill>
                  <a:schemeClr val="tx1"/>
                </a:solidFill>
              </a:rPr>
              <a:t>Record of Role and Resource </a:t>
            </a:r>
            <a:r>
              <a:rPr lang="en-US" sz="2000" dirty="0" smtClean="0">
                <a:solidFill>
                  <a:schemeClr val="tx1"/>
                </a:solidFill>
              </a:rPr>
              <a:t>copies</a:t>
            </a:r>
          </a:p>
          <a:p>
            <a:endParaRPr lang="en-US" sz="2000" dirty="0">
              <a:solidFill>
                <a:schemeClr val="tx1"/>
              </a:solidFill>
            </a:endParaRPr>
          </a:p>
          <a:p>
            <a:r>
              <a:rPr lang="en-US" sz="2000" dirty="0">
                <a:solidFill>
                  <a:schemeClr val="tx1"/>
                </a:solidFill>
              </a:rPr>
              <a:t>Highlights any additional steps </a:t>
            </a:r>
            <a:r>
              <a:rPr lang="en-US" sz="2000" dirty="0" smtClean="0">
                <a:solidFill>
                  <a:schemeClr val="tx1"/>
                </a:solidFill>
              </a:rPr>
              <a:t>necessary</a:t>
            </a:r>
          </a:p>
          <a:p>
            <a:endParaRPr lang="en-US" sz="2000" dirty="0">
              <a:solidFill>
                <a:schemeClr val="tx1"/>
              </a:solidFill>
            </a:endParaRPr>
          </a:p>
          <a:p>
            <a:r>
              <a:rPr lang="en-US" sz="2000" dirty="0">
                <a:solidFill>
                  <a:schemeClr val="tx1"/>
                </a:solidFill>
              </a:rPr>
              <a:t>Shows changes in disk mapping / resource </a:t>
            </a:r>
            <a:r>
              <a:rPr lang="en-US" sz="2000" dirty="0" smtClean="0">
                <a:solidFill>
                  <a:schemeClr val="tx1"/>
                </a:solidFill>
              </a:rPr>
              <a:t>names</a:t>
            </a:r>
          </a:p>
          <a:p>
            <a:endParaRPr lang="en-US" sz="2000" dirty="0">
              <a:solidFill>
                <a:schemeClr val="tx1"/>
              </a:solidFill>
            </a:endParaRPr>
          </a:p>
          <a:p>
            <a:r>
              <a:rPr lang="en-US" sz="2000" dirty="0">
                <a:solidFill>
                  <a:schemeClr val="tx1"/>
                </a:solidFill>
              </a:rPr>
              <a:t>All Copy Roles Reports are saved in the Reports folder</a:t>
            </a:r>
          </a:p>
        </p:txBody>
      </p:sp>
      <p:pic>
        <p:nvPicPr>
          <p:cNvPr id="3" name="Picture 2"/>
          <p:cNvPicPr>
            <a:picLocks noChangeAspect="1"/>
          </p:cNvPicPr>
          <p:nvPr/>
        </p:nvPicPr>
        <p:blipFill>
          <a:blip r:embed="rId3"/>
          <a:stretch>
            <a:fillRect/>
          </a:stretch>
        </p:blipFill>
        <p:spPr>
          <a:xfrm>
            <a:off x="4936349" y="2107741"/>
            <a:ext cx="7227535" cy="4639899"/>
          </a:xfrm>
          <a:prstGeom prst="rect">
            <a:avLst/>
          </a:prstGeom>
        </p:spPr>
      </p:pic>
    </p:spTree>
    <p:extLst>
      <p:ext uri="{BB962C8B-B14F-4D97-AF65-F5344CB8AC3E}">
        <p14:creationId xmlns:p14="http://schemas.microsoft.com/office/powerpoint/2010/main" val="24632530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Cluster Migration</a:t>
            </a:r>
            <a:endParaRPr lang="en-US" dirty="0"/>
          </a:p>
        </p:txBody>
      </p:sp>
    </p:spTree>
    <p:extLst>
      <p:ext uri="{BB962C8B-B14F-4D97-AF65-F5344CB8AC3E}">
        <p14:creationId xmlns:p14="http://schemas.microsoft.com/office/powerpoint/2010/main" val="5524530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What if I have \\server\share ?</a:t>
            </a:r>
            <a:endParaRPr lang="en-US" dirty="0"/>
          </a:p>
        </p:txBody>
      </p:sp>
      <p:sp>
        <p:nvSpPr>
          <p:cNvPr id="5" name="Content Placeholder 4"/>
          <p:cNvSpPr>
            <a:spLocks noGrp="1"/>
          </p:cNvSpPr>
          <p:nvPr>
            <p:ph sz="quarter" idx="10"/>
          </p:nvPr>
        </p:nvSpPr>
        <p:spPr>
          <a:xfrm>
            <a:off x="274638" y="1214438"/>
            <a:ext cx="11887200" cy="3988784"/>
          </a:xfrm>
        </p:spPr>
        <p:txBody>
          <a:bodyPr/>
          <a:lstStyle/>
          <a:p>
            <a:r>
              <a:rPr lang="en-US" dirty="0" smtClean="0"/>
              <a:t>Server Migration Tools:</a:t>
            </a:r>
          </a:p>
          <a:p>
            <a:pPr lvl="1"/>
            <a:r>
              <a:rPr lang="en-US" dirty="0" smtClean="0"/>
              <a:t>Local group migration</a:t>
            </a:r>
          </a:p>
          <a:p>
            <a:pPr lvl="1"/>
            <a:r>
              <a:rPr lang="en-US" dirty="0" smtClean="0"/>
              <a:t>Computer Name migration</a:t>
            </a:r>
          </a:p>
          <a:p>
            <a:pPr lvl="1"/>
            <a:r>
              <a:rPr lang="en-US" dirty="0" smtClean="0"/>
              <a:t>IP address migration</a:t>
            </a:r>
          </a:p>
          <a:p>
            <a:r>
              <a:rPr lang="en-US" dirty="0" err="1" smtClean="0"/>
              <a:t>Robocopy</a:t>
            </a:r>
            <a:r>
              <a:rPr lang="en-US" dirty="0" smtClean="0"/>
              <a:t> /?</a:t>
            </a:r>
          </a:p>
          <a:p>
            <a:r>
              <a:rPr lang="en-US" dirty="0" err="1" smtClean="0"/>
              <a:t>RichCopy</a:t>
            </a:r>
            <a:r>
              <a:rPr lang="en-US" dirty="0" smtClean="0"/>
              <a:t> (if you prefer GUI)</a:t>
            </a:r>
          </a:p>
          <a:p>
            <a:r>
              <a:rPr lang="en-US" dirty="0" smtClean="0"/>
              <a:t>Migration Tools (performance degraded)</a:t>
            </a:r>
            <a:endParaRPr lang="en-US" dirty="0"/>
          </a:p>
        </p:txBody>
      </p:sp>
    </p:spTree>
    <p:extLst>
      <p:ext uri="{BB962C8B-B14F-4D97-AF65-F5344CB8AC3E}">
        <p14:creationId xmlns:p14="http://schemas.microsoft.com/office/powerpoint/2010/main" val="28153437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p:cNvSpPr>
            <a:spLocks noGrp="1"/>
          </p:cNvSpPr>
          <p:nvPr>
            <p:ph type="title"/>
          </p:nvPr>
        </p:nvSpPr>
        <p:spPr>
          <a:xfrm>
            <a:off x="274702" y="2125678"/>
            <a:ext cx="9143936" cy="1828786"/>
          </a:xfrm>
        </p:spPr>
        <p:txBody>
          <a:bodyPr/>
          <a:lstStyle/>
          <a:p>
            <a:r>
              <a:rPr lang="en-US" b="1" dirty="0"/>
              <a:t>Your Fileservers and Storage Options</a:t>
            </a:r>
            <a:endParaRPr lang="en-US" dirty="0"/>
          </a:p>
        </p:txBody>
      </p:sp>
      <p:sp>
        <p:nvSpPr>
          <p:cNvPr id="7" name="Text Placeholder 13"/>
          <p:cNvSpPr>
            <a:spLocks noGrp="1"/>
          </p:cNvSpPr>
          <p:nvPr>
            <p:ph type="body" sz="quarter" idx="13"/>
          </p:nvPr>
        </p:nvSpPr>
        <p:spPr>
          <a:xfrm>
            <a:off x="6492620" y="434695"/>
            <a:ext cx="5486400" cy="927838"/>
          </a:xfrm>
        </p:spPr>
        <p:txBody>
          <a:bodyPr/>
          <a:lstStyle/>
          <a:p>
            <a:r>
              <a:rPr lang="en-US" dirty="0"/>
              <a:t>MDC-B349</a:t>
            </a:r>
          </a:p>
        </p:txBody>
      </p:sp>
      <p:sp>
        <p:nvSpPr>
          <p:cNvPr id="8" name="TextBox 1"/>
          <p:cNvSpPr txBox="1"/>
          <p:nvPr/>
        </p:nvSpPr>
        <p:spPr>
          <a:xfrm>
            <a:off x="274701" y="1497153"/>
            <a:ext cx="9143937" cy="627864"/>
          </a:xfrm>
          <a:prstGeom prst="rect">
            <a:avLst/>
          </a:prstGeom>
          <a:noFill/>
        </p:spPr>
        <p:txBody>
          <a:bodyPr wrap="square" lIns="182880" tIns="146304" rIns="182880" bIns="146304" rtlCol="0">
            <a:sp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a:lnSpc>
                <a:spcPct val="90000"/>
              </a:lnSpc>
              <a:spcAft>
                <a:spcPts val="600"/>
              </a:spcAft>
            </a:pPr>
            <a:r>
              <a:rPr lang="en-US" sz="2400" dirty="0"/>
              <a:t>Upgrading the Platform - How to Get There!</a:t>
            </a:r>
            <a:endParaRPr lang="en-US" sz="2400" dirty="0" smtClean="0">
              <a:gradFill>
                <a:gsLst>
                  <a:gs pos="2917">
                    <a:schemeClr val="tx1"/>
                  </a:gs>
                  <a:gs pos="30000">
                    <a:schemeClr val="tx1"/>
                  </a:gs>
                </a:gsLst>
                <a:lin ang="5400000" scaled="0"/>
              </a:gradFill>
            </a:endParaRPr>
          </a:p>
        </p:txBody>
      </p:sp>
      <p:sp>
        <p:nvSpPr>
          <p:cNvPr id="10" name="Text Placeholder 4"/>
          <p:cNvSpPr>
            <a:spLocks noGrp="1"/>
          </p:cNvSpPr>
          <p:nvPr>
            <p:ph type="body" sz="quarter" idx="12"/>
          </p:nvPr>
        </p:nvSpPr>
        <p:spPr>
          <a:xfrm>
            <a:off x="274701" y="3955786"/>
            <a:ext cx="3291459" cy="1828007"/>
          </a:xfrm>
        </p:spPr>
        <p:txBody>
          <a:bodyPr/>
          <a:lstStyle/>
          <a:p>
            <a:r>
              <a:rPr lang="en-US" sz="2000" b="1" dirty="0" smtClean="0"/>
              <a:t>Rick Claus</a:t>
            </a:r>
          </a:p>
          <a:p>
            <a:r>
              <a:rPr lang="en-US" sz="2000" b="1" dirty="0" smtClean="0"/>
              <a:t>Sr. Technical Evangelist</a:t>
            </a:r>
          </a:p>
          <a:p>
            <a:r>
              <a:rPr lang="en-US" sz="2000" b="1" dirty="0" smtClean="0"/>
              <a:t>@</a:t>
            </a:r>
            <a:r>
              <a:rPr lang="en-US" sz="2000" b="1" dirty="0" err="1" smtClean="0"/>
              <a:t>RicksterCDN</a:t>
            </a:r>
            <a:endParaRPr lang="en-US" sz="2000" b="1" dirty="0"/>
          </a:p>
        </p:txBody>
      </p:sp>
      <p:sp>
        <p:nvSpPr>
          <p:cNvPr id="11" name="Text Placeholder 4"/>
          <p:cNvSpPr txBox="1">
            <a:spLocks/>
          </p:cNvSpPr>
          <p:nvPr/>
        </p:nvSpPr>
        <p:spPr>
          <a:xfrm>
            <a:off x="3566160" y="3954464"/>
            <a:ext cx="2779221" cy="1828007"/>
          </a:xfrm>
          <a:prstGeom prst="rect">
            <a:avLst/>
          </a:prstGeom>
          <a:noFill/>
        </p:spPr>
        <p:txBody>
          <a:bodyPr vert="horz" wrap="square" lIns="182880" tIns="146304" rIns="182880" bIns="146304" rtlCol="0">
            <a:noAutofit/>
          </a:bodyPr>
          <a:lstStyle>
            <a:lvl1pPr marL="0" marR="0" indent="0" algn="l" defTabSz="932742" rtl="0" eaLnBrk="1" fontAlgn="auto" latinLnBrk="0" hangingPunct="1">
              <a:lnSpc>
                <a:spcPct val="90000"/>
              </a:lnSpc>
              <a:spcBef>
                <a:spcPts val="0"/>
              </a:spcBef>
              <a:spcAft>
                <a:spcPts val="0"/>
              </a:spcAft>
              <a:buClrTx/>
              <a:buSzPct val="90000"/>
              <a:buFont typeface="Arial" pitchFamily="34" charset="0"/>
              <a:buNone/>
              <a:tabLst/>
              <a:defRPr sz="3600" kern="1200" spc="0" baseline="0">
                <a:gradFill>
                  <a:gsLst>
                    <a:gs pos="0">
                      <a:schemeClr val="bg2"/>
                    </a:gs>
                    <a:gs pos="100000">
                      <a:schemeClr val="bg2"/>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sz="2000" b="1" dirty="0" smtClean="0"/>
              <a:t>Joey Snow</a:t>
            </a:r>
          </a:p>
          <a:p>
            <a:pPr algn="r"/>
            <a:r>
              <a:rPr lang="en-US" sz="2000" b="1" dirty="0" smtClean="0"/>
              <a:t>Sr. Technical Evangelist</a:t>
            </a:r>
          </a:p>
          <a:p>
            <a:pPr algn="r"/>
            <a:r>
              <a:rPr lang="en-US" sz="2000" b="1" dirty="0" smtClean="0"/>
              <a:t>@</a:t>
            </a:r>
            <a:r>
              <a:rPr lang="en-US" sz="2000" b="1" dirty="0" err="1" smtClean="0"/>
              <a:t>JoeySnow</a:t>
            </a:r>
            <a:endParaRPr lang="en-US" sz="2000" b="1" dirty="0"/>
          </a:p>
        </p:txBody>
      </p:sp>
    </p:spTree>
    <p:extLst>
      <p:ext uri="{BB962C8B-B14F-4D97-AF65-F5344CB8AC3E}">
        <p14:creationId xmlns:p14="http://schemas.microsoft.com/office/powerpoint/2010/main" val="13083050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err="1" smtClean="0"/>
              <a:t>Doin</a:t>
            </a:r>
            <a:r>
              <a:rPr lang="en-US" sz="6000" dirty="0" smtClean="0"/>
              <a:t>’ it the old fashioned way</a:t>
            </a:r>
            <a:endParaRPr lang="en-US" sz="6000" dirty="0"/>
          </a:p>
        </p:txBody>
      </p:sp>
    </p:spTree>
    <p:extLst>
      <p:ext uri="{BB962C8B-B14F-4D97-AF65-F5344CB8AC3E}">
        <p14:creationId xmlns:p14="http://schemas.microsoft.com/office/powerpoint/2010/main" val="27249768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solidFill>
              </a:rPr>
              <a:t>Cluster in a Box Design Considerations </a:t>
            </a:r>
            <a:endParaRPr lang="en-US" dirty="0">
              <a:solidFill>
                <a:schemeClr val="tx2"/>
              </a:solidFill>
            </a:endParaRPr>
          </a:p>
        </p:txBody>
      </p:sp>
      <p:grpSp>
        <p:nvGrpSpPr>
          <p:cNvPr id="103" name="Group 102"/>
          <p:cNvGrpSpPr/>
          <p:nvPr/>
        </p:nvGrpSpPr>
        <p:grpSpPr>
          <a:xfrm>
            <a:off x="938592" y="1485628"/>
            <a:ext cx="4905816" cy="1337553"/>
            <a:chOff x="322408" y="1859976"/>
            <a:chExt cx="3668066" cy="935870"/>
          </a:xfrm>
        </p:grpSpPr>
        <p:sp>
          <p:nvSpPr>
            <p:cNvPr id="104" name="Rectangle 103"/>
            <p:cNvSpPr/>
            <p:nvPr/>
          </p:nvSpPr>
          <p:spPr bwMode="auto">
            <a:xfrm>
              <a:off x="322408" y="1859976"/>
              <a:ext cx="3668066" cy="935870"/>
            </a:xfrm>
            <a:prstGeom prst="rect">
              <a:avLst/>
            </a:prstGeom>
            <a:solidFill>
              <a:schemeClr val="accent6">
                <a:alpha val="7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6521" tIns="46628" rIns="93256" bIns="46628" numCol="1" rtlCol="0" anchor="ctr" anchorCtr="0" compatLnSpc="1">
              <a:prstTxWarp prst="textNoShape">
                <a:avLst/>
              </a:prstTxWarp>
            </a:bodyPr>
            <a:lstStyle/>
            <a:p>
              <a:pPr defTabSz="932597">
                <a:lnSpc>
                  <a:spcPct val="70000"/>
                </a:lnSpc>
                <a:spcBef>
                  <a:spcPts val="918"/>
                </a:spcBef>
                <a:buSzPct val="90000"/>
              </a:pPr>
              <a:endParaRPr lang="en-US" sz="2040" dirty="0">
                <a:solidFill>
                  <a:schemeClr val="tx2"/>
                </a:solidFill>
              </a:endParaRPr>
            </a:p>
          </p:txBody>
        </p:sp>
        <p:sp>
          <p:nvSpPr>
            <p:cNvPr id="105" name="TextBox 104"/>
            <p:cNvSpPr txBox="1"/>
            <p:nvPr/>
          </p:nvSpPr>
          <p:spPr>
            <a:xfrm>
              <a:off x="458105" y="1907843"/>
              <a:ext cx="3513976" cy="827611"/>
            </a:xfrm>
            <a:prstGeom prst="rect">
              <a:avLst/>
            </a:prstGeom>
            <a:noFill/>
          </p:spPr>
          <p:txBody>
            <a:bodyPr wrap="square" rtlCol="0">
              <a:spAutoFit/>
            </a:bodyPr>
            <a:lstStyle/>
            <a:p>
              <a:pPr defTabSz="932597"/>
              <a:r>
                <a:rPr lang="en-US" sz="2040" b="1" dirty="0">
                  <a:solidFill>
                    <a:schemeClr val="tx2"/>
                  </a:solidFill>
                </a:rPr>
                <a:t>Availability</a:t>
              </a:r>
            </a:p>
            <a:p>
              <a:pPr marL="174862" indent="-174862">
                <a:buFont typeface="Arial" panose="020B0604020202020204" pitchFamily="34" charset="0"/>
                <a:buChar char="•"/>
              </a:pPr>
              <a:r>
                <a:rPr lang="en-US" sz="1632" dirty="0">
                  <a:solidFill>
                    <a:schemeClr val="tx2"/>
                  </a:solidFill>
                  <a:latin typeface="+mj-lt"/>
                </a:rPr>
                <a:t>At least one node and storage always available, despite failure or replacement of any component</a:t>
              </a:r>
            </a:p>
            <a:p>
              <a:pPr marL="174862" indent="-174862">
                <a:buFont typeface="Arial" panose="020B0604020202020204" pitchFamily="34" charset="0"/>
                <a:buChar char="•"/>
              </a:pPr>
              <a:r>
                <a:rPr lang="en-US" sz="1632" dirty="0">
                  <a:solidFill>
                    <a:schemeClr val="tx2"/>
                  </a:solidFill>
                  <a:latin typeface="+mj-lt"/>
                </a:rPr>
                <a:t>Dual power domains</a:t>
              </a:r>
            </a:p>
          </p:txBody>
        </p:sp>
      </p:grpSp>
      <p:grpSp>
        <p:nvGrpSpPr>
          <p:cNvPr id="115" name="Group 114"/>
          <p:cNvGrpSpPr/>
          <p:nvPr/>
        </p:nvGrpSpPr>
        <p:grpSpPr>
          <a:xfrm>
            <a:off x="938592" y="3106380"/>
            <a:ext cx="4905816" cy="1364322"/>
            <a:chOff x="322408" y="1859975"/>
            <a:chExt cx="3668066" cy="1067255"/>
          </a:xfrm>
        </p:grpSpPr>
        <p:sp>
          <p:nvSpPr>
            <p:cNvPr id="117" name="Rectangle 116"/>
            <p:cNvSpPr/>
            <p:nvPr/>
          </p:nvSpPr>
          <p:spPr bwMode="auto">
            <a:xfrm>
              <a:off x="322408" y="1859975"/>
              <a:ext cx="3668066" cy="1067255"/>
            </a:xfrm>
            <a:prstGeom prst="rect">
              <a:avLst/>
            </a:prstGeom>
            <a:solidFill>
              <a:schemeClr val="accent6">
                <a:alpha val="7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6521" tIns="46628" rIns="93256" bIns="46628" numCol="1" rtlCol="0" anchor="ctr" anchorCtr="0" compatLnSpc="1">
              <a:prstTxWarp prst="textNoShape">
                <a:avLst/>
              </a:prstTxWarp>
            </a:bodyPr>
            <a:lstStyle/>
            <a:p>
              <a:pPr defTabSz="932597">
                <a:lnSpc>
                  <a:spcPct val="70000"/>
                </a:lnSpc>
                <a:spcBef>
                  <a:spcPts val="918"/>
                </a:spcBef>
                <a:buSzPct val="90000"/>
              </a:pPr>
              <a:endParaRPr lang="en-US" sz="2040" dirty="0">
                <a:solidFill>
                  <a:schemeClr val="tx2"/>
                </a:solidFill>
              </a:endParaRPr>
            </a:p>
          </p:txBody>
        </p:sp>
        <p:sp>
          <p:nvSpPr>
            <p:cNvPr id="118" name="TextBox 117"/>
            <p:cNvSpPr txBox="1"/>
            <p:nvPr/>
          </p:nvSpPr>
          <p:spPr>
            <a:xfrm>
              <a:off x="470617" y="2007173"/>
              <a:ext cx="3512869" cy="724897"/>
            </a:xfrm>
            <a:prstGeom prst="rect">
              <a:avLst/>
            </a:prstGeom>
            <a:noFill/>
          </p:spPr>
          <p:txBody>
            <a:bodyPr wrap="square" rtlCol="0">
              <a:spAutoFit/>
            </a:bodyPr>
            <a:lstStyle/>
            <a:p>
              <a:pPr defTabSz="932597"/>
              <a:r>
                <a:rPr lang="en-US" sz="2040" b="1" dirty="0">
                  <a:solidFill>
                    <a:schemeClr val="tx2"/>
                  </a:solidFill>
                </a:rPr>
                <a:t>Simplicity</a:t>
              </a:r>
            </a:p>
            <a:p>
              <a:pPr marL="291436" indent="-291436">
                <a:buFont typeface="Arial" panose="020B0604020202020204" pitchFamily="34" charset="0"/>
                <a:buChar char="•"/>
              </a:pPr>
              <a:r>
                <a:rPr lang="en-US" sz="1632" dirty="0">
                  <a:solidFill>
                    <a:schemeClr val="tx2"/>
                  </a:solidFill>
                  <a:latin typeface="+mj-lt"/>
                </a:rPr>
                <a:t>Pre-wired, internal interconnects between nodes, controllers, and storage</a:t>
              </a:r>
            </a:p>
          </p:txBody>
        </p:sp>
      </p:grpSp>
      <p:grpSp>
        <p:nvGrpSpPr>
          <p:cNvPr id="120" name="Group 119"/>
          <p:cNvGrpSpPr/>
          <p:nvPr/>
        </p:nvGrpSpPr>
        <p:grpSpPr>
          <a:xfrm>
            <a:off x="938592" y="4697545"/>
            <a:ext cx="4905816" cy="1438986"/>
            <a:chOff x="322408" y="1837031"/>
            <a:chExt cx="3668066" cy="1115829"/>
          </a:xfrm>
        </p:grpSpPr>
        <p:sp>
          <p:nvSpPr>
            <p:cNvPr id="122" name="Rectangle 121"/>
            <p:cNvSpPr/>
            <p:nvPr/>
          </p:nvSpPr>
          <p:spPr bwMode="auto">
            <a:xfrm>
              <a:off x="322408" y="1859975"/>
              <a:ext cx="3668066" cy="1067255"/>
            </a:xfrm>
            <a:prstGeom prst="rect">
              <a:avLst/>
            </a:prstGeom>
            <a:solidFill>
              <a:schemeClr val="accent6">
                <a:alpha val="7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6521" tIns="46628" rIns="93256" bIns="46628" numCol="1" rtlCol="0" anchor="ctr" anchorCtr="0" compatLnSpc="1">
              <a:prstTxWarp prst="textNoShape">
                <a:avLst/>
              </a:prstTxWarp>
            </a:bodyPr>
            <a:lstStyle/>
            <a:p>
              <a:pPr defTabSz="932597">
                <a:lnSpc>
                  <a:spcPct val="70000"/>
                </a:lnSpc>
                <a:spcBef>
                  <a:spcPts val="918"/>
                </a:spcBef>
                <a:buSzPct val="90000"/>
              </a:pPr>
              <a:endParaRPr lang="en-US" sz="2040" dirty="0">
                <a:solidFill>
                  <a:schemeClr val="tx2"/>
                </a:solidFill>
              </a:endParaRPr>
            </a:p>
          </p:txBody>
        </p:sp>
        <p:sp>
          <p:nvSpPr>
            <p:cNvPr id="123" name="TextBox 122"/>
            <p:cNvSpPr txBox="1"/>
            <p:nvPr/>
          </p:nvSpPr>
          <p:spPr>
            <a:xfrm>
              <a:off x="451464" y="1837031"/>
              <a:ext cx="3521636" cy="1115829"/>
            </a:xfrm>
            <a:prstGeom prst="rect">
              <a:avLst/>
            </a:prstGeom>
            <a:noFill/>
          </p:spPr>
          <p:txBody>
            <a:bodyPr wrap="square" rtlCol="0">
              <a:spAutoFit/>
            </a:bodyPr>
            <a:lstStyle/>
            <a:p>
              <a:pPr defTabSz="932597"/>
              <a:r>
                <a:rPr lang="en-US" sz="2040" b="1" dirty="0">
                  <a:solidFill>
                    <a:schemeClr val="tx2"/>
                  </a:solidFill>
                </a:rPr>
                <a:t>Flexibility</a:t>
              </a:r>
            </a:p>
            <a:p>
              <a:pPr marL="291436" indent="-291436">
                <a:buFont typeface="Arial" panose="020B0604020202020204" pitchFamily="34" charset="0"/>
                <a:buChar char="•"/>
              </a:pPr>
              <a:r>
                <a:rPr lang="en-US" sz="1632" dirty="0" err="1">
                  <a:solidFill>
                    <a:schemeClr val="tx2"/>
                  </a:solidFill>
                  <a:latin typeface="+mj-lt"/>
                </a:rPr>
                <a:t>PCIe</a:t>
              </a:r>
              <a:r>
                <a:rPr lang="en-US" sz="1632" dirty="0">
                  <a:solidFill>
                    <a:schemeClr val="tx2"/>
                  </a:solidFill>
                  <a:latin typeface="+mj-lt"/>
                </a:rPr>
                <a:t> slots for flexible LAN options</a:t>
              </a:r>
            </a:p>
            <a:p>
              <a:pPr marL="291436" indent="-291436">
                <a:buFont typeface="Arial" panose="020B0604020202020204" pitchFamily="34" charset="0"/>
                <a:buChar char="•"/>
              </a:pPr>
              <a:r>
                <a:rPr lang="en-US" sz="1632" dirty="0">
                  <a:solidFill>
                    <a:schemeClr val="tx2"/>
                  </a:solidFill>
                  <a:latin typeface="+mj-lt"/>
                </a:rPr>
                <a:t>External SAS ports for JBOD expansion</a:t>
              </a:r>
            </a:p>
            <a:p>
              <a:pPr marL="291436" indent="-291436">
                <a:buFont typeface="Arial" panose="020B0604020202020204" pitchFamily="34" charset="0"/>
                <a:buChar char="•"/>
              </a:pPr>
              <a:r>
                <a:rPr lang="en-US" sz="1632" dirty="0">
                  <a:solidFill>
                    <a:schemeClr val="tx2"/>
                  </a:solidFill>
                  <a:latin typeface="+mj-lt"/>
                </a:rPr>
                <a:t>Office-level power, cooling, and acoustics to fit under a desk </a:t>
              </a:r>
            </a:p>
          </p:txBody>
        </p:sp>
      </p:grpSp>
      <p:grpSp>
        <p:nvGrpSpPr>
          <p:cNvPr id="3" name="Group 2"/>
          <p:cNvGrpSpPr/>
          <p:nvPr/>
        </p:nvGrpSpPr>
        <p:grpSpPr>
          <a:xfrm>
            <a:off x="6455557" y="1084548"/>
            <a:ext cx="5669168" cy="5633115"/>
            <a:chOff x="6455557" y="1084548"/>
            <a:chExt cx="5669168" cy="5633115"/>
          </a:xfrm>
        </p:grpSpPr>
        <p:grpSp>
          <p:nvGrpSpPr>
            <p:cNvPr id="190" name="Group 189"/>
            <p:cNvGrpSpPr/>
            <p:nvPr/>
          </p:nvGrpSpPr>
          <p:grpSpPr>
            <a:xfrm>
              <a:off x="6455557" y="1084548"/>
              <a:ext cx="5669168" cy="5633115"/>
              <a:chOff x="5050743" y="1251938"/>
              <a:chExt cx="5546206" cy="5523164"/>
            </a:xfrm>
          </p:grpSpPr>
          <p:sp>
            <p:nvSpPr>
              <p:cNvPr id="191" name="Box: Server enclosure"/>
              <p:cNvSpPr txBox="1">
                <a:spLocks noChangeArrowheads="1"/>
              </p:cNvSpPr>
              <p:nvPr/>
            </p:nvSpPr>
            <p:spPr bwMode="auto">
              <a:xfrm>
                <a:off x="5074919" y="1737360"/>
                <a:ext cx="5394960" cy="3349826"/>
              </a:xfrm>
              <a:prstGeom prst="rect">
                <a:avLst/>
              </a:prstGeom>
              <a:solidFill>
                <a:srgbClr val="FFFFFF"/>
              </a:solidFill>
              <a:ln w="9525">
                <a:solidFill>
                  <a:srgbClr val="000000"/>
                </a:solidFill>
                <a:miter lim="800000"/>
                <a:headEnd/>
                <a:tailEnd/>
              </a:ln>
              <a:scene3d>
                <a:camera prst="orthographicFront"/>
                <a:lightRig rig="threePt" dir="t"/>
              </a:scene3d>
              <a:sp3d>
                <a:bevelT/>
              </a:sp3d>
            </p:spPr>
            <p:txBody>
              <a:bodyPr bIns="93260" anchorCtr="1"/>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defTabSz="932597">
                  <a:defRPr/>
                </a:pPr>
                <a:r>
                  <a:rPr lang="en-US" sz="1428" kern="0" dirty="0">
                    <a:solidFill>
                      <a:schemeClr val="tx2">
                        <a:lumMod val="50000"/>
                      </a:schemeClr>
                    </a:solidFill>
                    <a:latin typeface="Tahoma" pitchFamily="34" charset="0"/>
                    <a:cs typeface="Tahoma" pitchFamily="34" charset="0"/>
                  </a:rPr>
                  <a:t>Server Enclosure</a:t>
                </a:r>
              </a:p>
            </p:txBody>
          </p:sp>
          <p:sp>
            <p:nvSpPr>
              <p:cNvPr id="194" name="Text: additional JBODs"/>
              <p:cNvSpPr txBox="1">
                <a:spLocks noChangeArrowheads="1"/>
              </p:cNvSpPr>
              <p:nvPr/>
            </p:nvSpPr>
            <p:spPr bwMode="auto">
              <a:xfrm>
                <a:off x="7076552" y="6494384"/>
                <a:ext cx="1463040" cy="280718"/>
              </a:xfrm>
              <a:prstGeom prst="rect">
                <a:avLst/>
              </a:prstGeom>
              <a:noFill/>
              <a:ln w="9525">
                <a:noFill/>
                <a:miter lim="800000"/>
                <a:headEnd/>
                <a:tailEnd/>
              </a:ln>
            </p:spPr>
            <p:txBody>
              <a:bodyP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defTabSz="932597">
                  <a:defRPr/>
                </a:pPr>
                <a:r>
                  <a:rPr lang="en-US" sz="1224" kern="0" dirty="0">
                    <a:solidFill>
                      <a:schemeClr val="tx2">
                        <a:lumMod val="50000"/>
                      </a:schemeClr>
                    </a:solidFill>
                    <a:latin typeface="Segoe UI Light"/>
                  </a:rPr>
                  <a:t>Additional JBODs …</a:t>
                </a:r>
              </a:p>
            </p:txBody>
          </p:sp>
          <p:sp>
            <p:nvSpPr>
              <p:cNvPr id="196" name="Label: Disk B ports"/>
              <p:cNvSpPr txBox="1">
                <a:spLocks noChangeArrowheads="1"/>
              </p:cNvSpPr>
              <p:nvPr/>
            </p:nvSpPr>
            <p:spPr bwMode="auto">
              <a:xfrm>
                <a:off x="8273655" y="4087851"/>
                <a:ext cx="457200" cy="165973"/>
              </a:xfrm>
              <a:prstGeom prst="rect">
                <a:avLst/>
              </a:prstGeom>
              <a:noFill/>
              <a:ln w="9525">
                <a:noFill/>
                <a:miter lim="800000"/>
                <a:headEnd/>
                <a:tailEnd/>
              </a:ln>
            </p:spPr>
            <p:txBody>
              <a:bodyPr wrap="square" lIns="18652" tIns="0" rIns="18652" bIns="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defTabSz="932559">
                  <a:defRPr/>
                </a:pPr>
                <a:r>
                  <a:rPr lang="en-US" sz="1100" dirty="0">
                    <a:solidFill>
                      <a:schemeClr val="tx2">
                        <a:lumMod val="50000"/>
                      </a:schemeClr>
                    </a:solidFill>
                    <a:latin typeface="Segoe UI Light"/>
                  </a:rPr>
                  <a:t>B ports</a:t>
                </a:r>
              </a:p>
            </p:txBody>
          </p:sp>
          <p:sp>
            <p:nvSpPr>
              <p:cNvPr id="197" name="Label: Disk A ports"/>
              <p:cNvSpPr txBox="1">
                <a:spLocks noChangeArrowheads="1"/>
              </p:cNvSpPr>
              <p:nvPr/>
            </p:nvSpPr>
            <p:spPr bwMode="auto">
              <a:xfrm>
                <a:off x="6847952" y="4413209"/>
                <a:ext cx="457200" cy="165973"/>
              </a:xfrm>
              <a:prstGeom prst="rect">
                <a:avLst/>
              </a:prstGeom>
              <a:noFill/>
              <a:ln w="9525">
                <a:noFill/>
                <a:miter lim="800000"/>
                <a:headEnd/>
                <a:tailEnd/>
              </a:ln>
            </p:spPr>
            <p:txBody>
              <a:bodyPr wrap="square" lIns="18652" tIns="0" rIns="18652" bIns="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defTabSz="932559">
                  <a:defRPr/>
                </a:pPr>
                <a:r>
                  <a:rPr lang="en-US" sz="1100" dirty="0">
                    <a:solidFill>
                      <a:schemeClr val="tx2">
                        <a:lumMod val="50000"/>
                      </a:schemeClr>
                    </a:solidFill>
                    <a:latin typeface="Segoe UI Light"/>
                  </a:rPr>
                  <a:t>A ports</a:t>
                </a:r>
              </a:p>
            </p:txBody>
          </p:sp>
          <p:sp>
            <p:nvSpPr>
              <p:cNvPr id="198" name="PCIe to network A"/>
              <p:cNvSpPr txBox="1">
                <a:spLocks noChangeArrowheads="1"/>
              </p:cNvSpPr>
              <p:nvPr/>
            </p:nvSpPr>
            <p:spPr bwMode="auto">
              <a:xfrm>
                <a:off x="5354163" y="1744770"/>
                <a:ext cx="1051561" cy="219740"/>
              </a:xfrm>
              <a:prstGeom prst="rect">
                <a:avLst/>
              </a:prstGeom>
              <a:noFill/>
              <a:ln w="9525">
                <a:noFill/>
                <a:miter lim="800000"/>
                <a:headEnd/>
                <a:tailEnd/>
              </a:ln>
            </p:spPr>
            <p:txBody>
              <a:bodyPr wrap="square" lIns="18652" tIns="0" rIns="18652" bIns="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defTabSz="932559">
                  <a:defRPr/>
                </a:pPr>
                <a:r>
                  <a:rPr lang="en-US" sz="1428" dirty="0">
                    <a:solidFill>
                      <a:schemeClr val="tx2">
                        <a:lumMod val="50000"/>
                      </a:schemeClr>
                    </a:solidFill>
                    <a:latin typeface="Segoe UI Light"/>
                  </a:rPr>
                  <a:t>x8 </a:t>
                </a:r>
                <a:r>
                  <a:rPr lang="en-US" sz="1428" dirty="0" smtClean="0">
                    <a:solidFill>
                      <a:schemeClr val="tx2">
                        <a:lumMod val="50000"/>
                      </a:schemeClr>
                    </a:solidFill>
                    <a:latin typeface="Segoe UI Light"/>
                  </a:rPr>
                  <a:t> </a:t>
                </a:r>
                <a:r>
                  <a:rPr lang="en-US" sz="1428" dirty="0" err="1" smtClean="0">
                    <a:solidFill>
                      <a:schemeClr val="tx2">
                        <a:lumMod val="50000"/>
                      </a:schemeClr>
                    </a:solidFill>
                    <a:latin typeface="Segoe UI Light"/>
                  </a:rPr>
                  <a:t>PCIe</a:t>
                </a:r>
                <a:endParaRPr lang="en-US" sz="1428" dirty="0">
                  <a:solidFill>
                    <a:schemeClr val="tx2">
                      <a:lumMod val="50000"/>
                    </a:schemeClr>
                  </a:solidFill>
                  <a:latin typeface="Segoe UI Light"/>
                </a:endParaRPr>
              </a:p>
            </p:txBody>
          </p:sp>
          <p:sp>
            <p:nvSpPr>
              <p:cNvPr id="199" name="Text Box: Server B"/>
              <p:cNvSpPr txBox="1">
                <a:spLocks noChangeArrowheads="1"/>
              </p:cNvSpPr>
              <p:nvPr/>
            </p:nvSpPr>
            <p:spPr bwMode="auto">
              <a:xfrm flipH="1">
                <a:off x="8686800" y="1965960"/>
                <a:ext cx="1645920" cy="2743200"/>
              </a:xfrm>
              <a:prstGeom prst="rect">
                <a:avLst/>
              </a:prstGeom>
              <a:solidFill>
                <a:srgbClr val="FFFFFF"/>
              </a:solidFill>
              <a:ln w="9525">
                <a:solidFill>
                  <a:srgbClr val="232323">
                    <a:lumMod val="75000"/>
                    <a:lumOff val="25000"/>
                  </a:srgbClr>
                </a:solidFill>
                <a:miter lim="800000"/>
                <a:headEnd/>
                <a:tailEnd/>
              </a:ln>
            </p:spPr>
            <p:txBody>
              <a:bodyPr bIns="93260" anchorCtr="1"/>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defTabSz="932597">
                  <a:defRPr/>
                </a:pPr>
                <a:r>
                  <a:rPr lang="en-US" sz="1428" kern="0" dirty="0">
                    <a:solidFill>
                      <a:schemeClr val="tx2">
                        <a:lumMod val="50000"/>
                      </a:schemeClr>
                    </a:solidFill>
                    <a:latin typeface="Tahoma" pitchFamily="34" charset="0"/>
                    <a:cs typeface="Tahoma" pitchFamily="34" charset="0"/>
                  </a:rPr>
                  <a:t>Server B</a:t>
                </a:r>
              </a:p>
            </p:txBody>
          </p:sp>
          <p:sp>
            <p:nvSpPr>
              <p:cNvPr id="200" name="Text Box: Server A"/>
              <p:cNvSpPr txBox="1">
                <a:spLocks noChangeArrowheads="1"/>
              </p:cNvSpPr>
              <p:nvPr/>
            </p:nvSpPr>
            <p:spPr bwMode="auto">
              <a:xfrm>
                <a:off x="5212080" y="1965960"/>
                <a:ext cx="1645920" cy="2743200"/>
              </a:xfrm>
              <a:prstGeom prst="rect">
                <a:avLst/>
              </a:prstGeom>
              <a:solidFill>
                <a:srgbClr val="FFFFFF"/>
              </a:solidFill>
              <a:ln w="9525">
                <a:solidFill>
                  <a:srgbClr val="232323">
                    <a:lumMod val="75000"/>
                    <a:lumOff val="25000"/>
                  </a:srgbClr>
                </a:solidFill>
                <a:miter lim="800000"/>
                <a:headEnd/>
                <a:tailEnd/>
              </a:ln>
            </p:spPr>
            <p:txBody>
              <a:bodyPr bIns="93260" anchorCtr="1"/>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defTabSz="932597">
                  <a:defRPr/>
                </a:pPr>
                <a:r>
                  <a:rPr lang="en-US" sz="1428" kern="0" dirty="0">
                    <a:solidFill>
                      <a:schemeClr val="tx2">
                        <a:lumMod val="50000"/>
                      </a:schemeClr>
                    </a:solidFill>
                    <a:latin typeface="Tahoma" pitchFamily="34" charset="0"/>
                    <a:cs typeface="Tahoma" pitchFamily="34" charset="0"/>
                  </a:rPr>
                  <a:t>Server A</a:t>
                </a:r>
              </a:p>
            </p:txBody>
          </p:sp>
          <p:cxnSp>
            <p:nvCxnSpPr>
              <p:cNvPr id="201" name="Straight Connector 200"/>
              <p:cNvCxnSpPr>
                <a:stCxn id="245" idx="2"/>
              </p:cNvCxnSpPr>
              <p:nvPr/>
            </p:nvCxnSpPr>
            <p:spPr>
              <a:xfrm flipH="1" flipV="1">
                <a:off x="5303520" y="3108960"/>
                <a:ext cx="548640" cy="457200"/>
              </a:xfrm>
              <a:prstGeom prst="line">
                <a:avLst/>
              </a:prstGeom>
              <a:noFill/>
              <a:ln w="50800" algn="ctr">
                <a:solidFill>
                  <a:srgbClr val="65BC46"/>
                </a:solidFill>
                <a:round/>
                <a:headEnd/>
                <a:tailEnd/>
              </a:ln>
            </p:spPr>
          </p:cxnSp>
          <p:cxnSp>
            <p:nvCxnSpPr>
              <p:cNvPr id="202" name="Straight Connector 201"/>
              <p:cNvCxnSpPr>
                <a:stCxn id="258" idx="3"/>
              </p:cNvCxnSpPr>
              <p:nvPr/>
            </p:nvCxnSpPr>
            <p:spPr>
              <a:xfrm>
                <a:off x="8143130" y="4476440"/>
                <a:ext cx="2119" cy="201168"/>
              </a:xfrm>
              <a:prstGeom prst="line">
                <a:avLst/>
              </a:prstGeom>
              <a:noFill/>
              <a:ln w="50800" algn="ctr">
                <a:solidFill>
                  <a:srgbClr val="65BC46"/>
                </a:solidFill>
                <a:round/>
                <a:headEnd/>
                <a:tailEnd/>
              </a:ln>
            </p:spPr>
          </p:cxnSp>
          <p:cxnSp>
            <p:nvCxnSpPr>
              <p:cNvPr id="203" name="Straight Connector 202"/>
              <p:cNvCxnSpPr>
                <a:stCxn id="260" idx="3"/>
              </p:cNvCxnSpPr>
              <p:nvPr/>
            </p:nvCxnSpPr>
            <p:spPr>
              <a:xfrm flipH="1">
                <a:off x="7650677" y="4476440"/>
                <a:ext cx="1" cy="201168"/>
              </a:xfrm>
              <a:prstGeom prst="line">
                <a:avLst/>
              </a:prstGeom>
              <a:noFill/>
              <a:ln w="50800" algn="ctr">
                <a:solidFill>
                  <a:srgbClr val="65BC46"/>
                </a:solidFill>
                <a:round/>
                <a:headEnd/>
                <a:tailEnd/>
              </a:ln>
            </p:spPr>
          </p:cxnSp>
          <p:sp>
            <p:nvSpPr>
              <p:cNvPr id="204" name="Text: PCIe to controller A"/>
              <p:cNvSpPr txBox="1">
                <a:spLocks noChangeArrowheads="1"/>
              </p:cNvSpPr>
              <p:nvPr/>
            </p:nvSpPr>
            <p:spPr bwMode="auto">
              <a:xfrm>
                <a:off x="5216552" y="2764129"/>
                <a:ext cx="698568" cy="172676"/>
              </a:xfrm>
              <a:prstGeom prst="rect">
                <a:avLst/>
              </a:prstGeom>
              <a:noFill/>
              <a:ln w="9525">
                <a:noFill/>
                <a:miter lim="800000"/>
                <a:headEnd/>
                <a:tailEnd/>
              </a:ln>
            </p:spPr>
            <p:txBody>
              <a:bodyPr wrap="square" lIns="18652" tIns="0" rIns="18652" bIns="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defTabSz="932559">
                  <a:defRPr/>
                </a:pPr>
                <a:r>
                  <a:rPr lang="en-US" sz="1122" dirty="0">
                    <a:solidFill>
                      <a:schemeClr val="tx2">
                        <a:lumMod val="50000"/>
                      </a:schemeClr>
                    </a:solidFill>
                    <a:latin typeface="Segoe UI Light"/>
                  </a:rPr>
                  <a:t>x8 </a:t>
                </a:r>
                <a:r>
                  <a:rPr lang="en-US" sz="1122" dirty="0" err="1">
                    <a:solidFill>
                      <a:schemeClr val="tx2">
                        <a:lumMod val="50000"/>
                      </a:schemeClr>
                    </a:solidFill>
                    <a:latin typeface="Segoe UI Light"/>
                  </a:rPr>
                  <a:t>PCIe</a:t>
                </a:r>
                <a:endParaRPr lang="en-US" sz="1122" dirty="0">
                  <a:solidFill>
                    <a:schemeClr val="tx2">
                      <a:lumMod val="50000"/>
                    </a:schemeClr>
                  </a:solidFill>
                  <a:latin typeface="Segoe UI Light"/>
                </a:endParaRPr>
              </a:p>
            </p:txBody>
          </p:sp>
          <p:cxnSp>
            <p:nvCxnSpPr>
              <p:cNvPr id="205" name="Connector: to Expander A"/>
              <p:cNvCxnSpPr>
                <a:cxnSpLocks noChangeShapeType="1"/>
                <a:stCxn id="245" idx="2"/>
                <a:endCxn id="247" idx="0"/>
              </p:cNvCxnSpPr>
              <p:nvPr/>
            </p:nvCxnSpPr>
            <p:spPr bwMode="auto">
              <a:xfrm>
                <a:off x="5852160" y="3566160"/>
                <a:ext cx="0" cy="549417"/>
              </a:xfrm>
              <a:prstGeom prst="line">
                <a:avLst/>
              </a:prstGeom>
              <a:noFill/>
              <a:ln w="50800" algn="ctr">
                <a:solidFill>
                  <a:srgbClr val="65BC46"/>
                </a:solidFill>
                <a:round/>
                <a:headEnd/>
                <a:tailEnd/>
              </a:ln>
            </p:spPr>
          </p:cxnSp>
          <p:sp>
            <p:nvSpPr>
              <p:cNvPr id="206" name="Text: SAS to Expander A"/>
              <p:cNvSpPr txBox="1">
                <a:spLocks noChangeArrowheads="1"/>
              </p:cNvSpPr>
              <p:nvPr/>
            </p:nvSpPr>
            <p:spPr bwMode="auto">
              <a:xfrm>
                <a:off x="5199716" y="3620700"/>
                <a:ext cx="716153" cy="172676"/>
              </a:xfrm>
              <a:prstGeom prst="rect">
                <a:avLst/>
              </a:prstGeom>
              <a:noFill/>
              <a:ln w="9525">
                <a:noFill/>
                <a:miter lim="800000"/>
                <a:headEnd/>
                <a:tailEnd/>
              </a:ln>
            </p:spPr>
            <p:txBody>
              <a:bodyPr wrap="square" lIns="18652" tIns="0" rIns="18652" bIns="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defTabSz="932559">
                  <a:defRPr/>
                </a:pPr>
                <a:r>
                  <a:rPr lang="en-US" sz="1122" dirty="0">
                    <a:solidFill>
                      <a:schemeClr val="tx2">
                        <a:lumMod val="50000"/>
                      </a:schemeClr>
                    </a:solidFill>
                    <a:latin typeface="Segoe UI Light"/>
                  </a:rPr>
                  <a:t>x4 SAS</a:t>
                </a:r>
              </a:p>
            </p:txBody>
          </p:sp>
          <p:cxnSp>
            <p:nvCxnSpPr>
              <p:cNvPr id="207" name="Straight Connector 206"/>
              <p:cNvCxnSpPr>
                <a:stCxn id="242" idx="2"/>
                <a:endCxn id="245" idx="0"/>
              </p:cNvCxnSpPr>
              <p:nvPr/>
            </p:nvCxnSpPr>
            <p:spPr>
              <a:xfrm>
                <a:off x="5852160" y="2743200"/>
                <a:ext cx="0" cy="365760"/>
              </a:xfrm>
              <a:prstGeom prst="line">
                <a:avLst/>
              </a:prstGeom>
              <a:solidFill>
                <a:srgbClr val="CC99FF"/>
              </a:solidFill>
              <a:ln w="50800" cap="flat" cmpd="sng" algn="ctr">
                <a:solidFill>
                  <a:srgbClr val="457EC1"/>
                </a:solidFill>
                <a:prstDash val="solid"/>
                <a:round/>
                <a:headEnd type="none" w="med" len="med"/>
                <a:tailEnd type="none" w="med" len="med"/>
              </a:ln>
              <a:effectLst/>
            </p:spPr>
          </p:cxnSp>
          <p:sp>
            <p:nvSpPr>
              <p:cNvPr id="208" name="Box: JBOD enclosure"/>
              <p:cNvSpPr txBox="1">
                <a:spLocks noChangeArrowheads="1"/>
              </p:cNvSpPr>
              <p:nvPr/>
            </p:nvSpPr>
            <p:spPr bwMode="auto">
              <a:xfrm>
                <a:off x="5486399" y="5212080"/>
                <a:ext cx="4572000" cy="1097280"/>
              </a:xfrm>
              <a:prstGeom prst="rect">
                <a:avLst/>
              </a:prstGeom>
              <a:solidFill>
                <a:srgbClr val="FFFFFF"/>
              </a:solidFill>
              <a:ln w="9525">
                <a:solidFill>
                  <a:srgbClr val="000000"/>
                </a:solidFill>
                <a:miter lim="800000"/>
                <a:headEnd/>
                <a:tailEnd/>
              </a:ln>
            </p:spPr>
            <p:txBody>
              <a:bodyPr bIns="93260"/>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defTabSz="932597">
                  <a:defRPr/>
                </a:pPr>
                <a:r>
                  <a:rPr lang="en-US" sz="1224" kern="0" dirty="0">
                    <a:solidFill>
                      <a:schemeClr val="tx2">
                        <a:lumMod val="50000"/>
                      </a:schemeClr>
                    </a:solidFill>
                    <a:latin typeface="Tahoma" pitchFamily="34" charset="0"/>
                    <a:cs typeface="Tahoma" pitchFamily="34" charset="0"/>
                  </a:rPr>
                  <a:t>  External JBOD</a:t>
                </a:r>
              </a:p>
            </p:txBody>
          </p:sp>
          <p:cxnSp>
            <p:nvCxnSpPr>
              <p:cNvPr id="209" name="Connector: to Expander B"/>
              <p:cNvCxnSpPr>
                <a:cxnSpLocks noChangeShapeType="1"/>
                <a:stCxn id="254" idx="2"/>
                <a:endCxn id="256" idx="0"/>
              </p:cNvCxnSpPr>
              <p:nvPr/>
            </p:nvCxnSpPr>
            <p:spPr bwMode="auto">
              <a:xfrm>
                <a:off x="9692640" y="3749040"/>
                <a:ext cx="0" cy="366537"/>
              </a:xfrm>
              <a:prstGeom prst="line">
                <a:avLst/>
              </a:prstGeom>
              <a:noFill/>
              <a:ln w="50800" algn="ctr">
                <a:solidFill>
                  <a:srgbClr val="65BC46"/>
                </a:solidFill>
                <a:round/>
                <a:headEnd/>
                <a:tailEnd/>
              </a:ln>
            </p:spPr>
          </p:cxnSp>
          <p:cxnSp>
            <p:nvCxnSpPr>
              <p:cNvPr id="210" name="Shape 124"/>
              <p:cNvCxnSpPr>
                <a:cxnSpLocks noChangeShapeType="1"/>
                <a:stCxn id="246" idx="3"/>
                <a:endCxn id="258" idx="1"/>
              </p:cNvCxnSpPr>
              <p:nvPr/>
            </p:nvCxnSpPr>
            <p:spPr bwMode="auto">
              <a:xfrm flipV="1">
                <a:off x="6766560" y="4206565"/>
                <a:ext cx="1376570" cy="109728"/>
              </a:xfrm>
              <a:prstGeom prst="bentConnector4">
                <a:avLst>
                  <a:gd name="adj1" fmla="val 24109"/>
                  <a:gd name="adj2" fmla="val 266520"/>
                </a:avLst>
              </a:prstGeom>
              <a:noFill/>
              <a:ln w="50800" algn="ctr">
                <a:solidFill>
                  <a:srgbClr val="65BC46"/>
                </a:solidFill>
                <a:round/>
                <a:headEnd/>
                <a:tailEnd/>
              </a:ln>
            </p:spPr>
          </p:cxnSp>
          <p:cxnSp>
            <p:nvCxnSpPr>
              <p:cNvPr id="211" name="Shape 124"/>
              <p:cNvCxnSpPr>
                <a:cxnSpLocks noChangeShapeType="1"/>
              </p:cNvCxnSpPr>
              <p:nvPr/>
            </p:nvCxnSpPr>
            <p:spPr bwMode="auto">
              <a:xfrm flipH="1">
                <a:off x="7395218" y="4358965"/>
                <a:ext cx="1376570" cy="109728"/>
              </a:xfrm>
              <a:prstGeom prst="bentConnector4">
                <a:avLst>
                  <a:gd name="adj1" fmla="val 24109"/>
                  <a:gd name="adj2" fmla="val 266520"/>
                </a:avLst>
              </a:prstGeom>
              <a:noFill/>
              <a:ln w="50800" algn="ctr">
                <a:solidFill>
                  <a:srgbClr val="65BC46"/>
                </a:solidFill>
                <a:round/>
                <a:headEnd/>
                <a:tailEnd/>
              </a:ln>
            </p:spPr>
          </p:cxnSp>
          <p:sp>
            <p:nvSpPr>
              <p:cNvPr id="212" name="Label: PCIe to controller B"/>
              <p:cNvSpPr txBox="1">
                <a:spLocks noChangeArrowheads="1"/>
              </p:cNvSpPr>
              <p:nvPr/>
            </p:nvSpPr>
            <p:spPr bwMode="auto">
              <a:xfrm flipH="1">
                <a:off x="9691392" y="2785658"/>
                <a:ext cx="641327" cy="172676"/>
              </a:xfrm>
              <a:prstGeom prst="rect">
                <a:avLst/>
              </a:prstGeom>
              <a:noFill/>
              <a:ln w="9525">
                <a:noFill/>
                <a:miter lim="800000"/>
                <a:headEnd/>
                <a:tailEnd/>
              </a:ln>
            </p:spPr>
            <p:txBody>
              <a:bodyPr wrap="square" lIns="18652" tIns="0" rIns="18652" bIns="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defTabSz="932559">
                  <a:defRPr/>
                </a:pPr>
                <a:r>
                  <a:rPr lang="en-US" sz="1122" dirty="0">
                    <a:solidFill>
                      <a:schemeClr val="tx2">
                        <a:lumMod val="50000"/>
                      </a:schemeClr>
                    </a:solidFill>
                    <a:latin typeface="Segoe UI Light"/>
                  </a:rPr>
                  <a:t>x8 </a:t>
                </a:r>
                <a:r>
                  <a:rPr lang="en-US" sz="1122" dirty="0" err="1">
                    <a:solidFill>
                      <a:schemeClr val="tx2">
                        <a:lumMod val="50000"/>
                      </a:schemeClr>
                    </a:solidFill>
                    <a:latin typeface="Segoe UI Light"/>
                  </a:rPr>
                  <a:t>PCIe</a:t>
                </a:r>
                <a:endParaRPr lang="en-US" sz="1122" dirty="0">
                  <a:solidFill>
                    <a:schemeClr val="tx2">
                      <a:lumMod val="50000"/>
                    </a:schemeClr>
                  </a:solidFill>
                  <a:latin typeface="Segoe UI Light"/>
                </a:endParaRPr>
              </a:p>
            </p:txBody>
          </p:sp>
          <p:sp>
            <p:nvSpPr>
              <p:cNvPr id="213" name="Label: SAS to Expander B"/>
              <p:cNvSpPr txBox="1">
                <a:spLocks noChangeArrowheads="1"/>
              </p:cNvSpPr>
              <p:nvPr/>
            </p:nvSpPr>
            <p:spPr bwMode="auto">
              <a:xfrm flipH="1">
                <a:off x="9700132" y="3786748"/>
                <a:ext cx="541147" cy="164789"/>
              </a:xfrm>
              <a:prstGeom prst="rect">
                <a:avLst/>
              </a:prstGeom>
              <a:noFill/>
              <a:ln w="9525">
                <a:noFill/>
                <a:miter lim="800000"/>
                <a:headEnd/>
                <a:tailEnd/>
              </a:ln>
            </p:spPr>
            <p:txBody>
              <a:bodyPr wrap="square" lIns="18652" tIns="0" rIns="18652" bIns="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defTabSz="932559">
                  <a:defRPr/>
                </a:pPr>
                <a:r>
                  <a:rPr lang="en-US" sz="1071" dirty="0">
                    <a:solidFill>
                      <a:schemeClr val="tx2">
                        <a:lumMod val="50000"/>
                      </a:schemeClr>
                    </a:solidFill>
                    <a:latin typeface="Segoe UI Light"/>
                  </a:rPr>
                  <a:t>x4 SAS</a:t>
                </a:r>
              </a:p>
            </p:txBody>
          </p:sp>
          <p:cxnSp>
            <p:nvCxnSpPr>
              <p:cNvPr id="214" name="Connector: to controller B"/>
              <p:cNvCxnSpPr>
                <a:stCxn id="251" idx="2"/>
                <a:endCxn id="254" idx="0"/>
              </p:cNvCxnSpPr>
              <p:nvPr/>
            </p:nvCxnSpPr>
            <p:spPr>
              <a:xfrm>
                <a:off x="9692640" y="2743200"/>
                <a:ext cx="0" cy="548640"/>
              </a:xfrm>
              <a:prstGeom prst="line">
                <a:avLst/>
              </a:prstGeom>
              <a:solidFill>
                <a:srgbClr val="CC99FF"/>
              </a:solidFill>
              <a:ln w="50800" cap="flat" cmpd="sng" algn="ctr">
                <a:solidFill>
                  <a:srgbClr val="457EC1"/>
                </a:solidFill>
                <a:prstDash val="solid"/>
                <a:round/>
                <a:headEnd type="none" w="med" len="med"/>
                <a:tailEnd type="none" w="med" len="med"/>
              </a:ln>
              <a:effectLst/>
            </p:spPr>
          </p:cxnSp>
          <p:cxnSp>
            <p:nvCxnSpPr>
              <p:cNvPr id="215" name="Connector: Ethernet interconnect"/>
              <p:cNvCxnSpPr>
                <a:stCxn id="242" idx="3"/>
                <a:endCxn id="251" idx="3"/>
              </p:cNvCxnSpPr>
              <p:nvPr/>
            </p:nvCxnSpPr>
            <p:spPr>
              <a:xfrm>
                <a:off x="6400800" y="2514600"/>
                <a:ext cx="2743200" cy="0"/>
              </a:xfrm>
              <a:prstGeom prst="line">
                <a:avLst/>
              </a:prstGeom>
              <a:solidFill>
                <a:srgbClr val="CC99FF"/>
              </a:solidFill>
              <a:ln w="50800" cap="flat" cmpd="sng" algn="ctr">
                <a:solidFill>
                  <a:srgbClr val="457EC1"/>
                </a:solidFill>
                <a:prstDash val="solid"/>
                <a:round/>
                <a:headEnd type="none" w="med" len="med"/>
                <a:tailEnd type="none" w="med" len="med"/>
              </a:ln>
              <a:effectLst/>
            </p:spPr>
          </p:cxnSp>
          <p:cxnSp>
            <p:nvCxnSpPr>
              <p:cNvPr id="216" name="Elbow Connector 215"/>
              <p:cNvCxnSpPr>
                <a:stCxn id="246" idx="0"/>
                <a:endCxn id="254" idx="3"/>
              </p:cNvCxnSpPr>
              <p:nvPr/>
            </p:nvCxnSpPr>
            <p:spPr>
              <a:xfrm rot="5400000" flipH="1" flipV="1">
                <a:off x="7611992" y="2583569"/>
                <a:ext cx="595137" cy="2468880"/>
              </a:xfrm>
              <a:prstGeom prst="bentConnector2">
                <a:avLst/>
              </a:prstGeom>
              <a:noFill/>
              <a:ln w="50800" algn="ctr">
                <a:solidFill>
                  <a:srgbClr val="65BC46"/>
                </a:solidFill>
                <a:round/>
                <a:headEnd/>
                <a:tailEnd/>
              </a:ln>
            </p:spPr>
          </p:cxnSp>
          <p:cxnSp>
            <p:nvCxnSpPr>
              <p:cNvPr id="217" name="Elbow Connector 216"/>
              <p:cNvCxnSpPr>
                <a:stCxn id="255" idx="0"/>
              </p:cNvCxnSpPr>
              <p:nvPr/>
            </p:nvCxnSpPr>
            <p:spPr>
              <a:xfrm rot="16200000" flipV="1">
                <a:off x="7258860" y="2504757"/>
                <a:ext cx="752760" cy="2468880"/>
              </a:xfrm>
              <a:prstGeom prst="bentConnector2">
                <a:avLst/>
              </a:prstGeom>
              <a:noFill/>
              <a:ln w="50800" algn="ctr">
                <a:solidFill>
                  <a:srgbClr val="65BC46"/>
                </a:solidFill>
                <a:round/>
                <a:headEnd/>
                <a:tailEnd/>
              </a:ln>
            </p:spPr>
          </p:cxnSp>
          <p:cxnSp>
            <p:nvCxnSpPr>
              <p:cNvPr id="218" name="Straight Connector 217"/>
              <p:cNvCxnSpPr/>
              <p:nvPr/>
            </p:nvCxnSpPr>
            <p:spPr>
              <a:xfrm flipV="1">
                <a:off x="7644171" y="4005492"/>
                <a:ext cx="0" cy="201168"/>
              </a:xfrm>
              <a:prstGeom prst="line">
                <a:avLst/>
              </a:prstGeom>
              <a:noFill/>
              <a:ln w="50800" algn="ctr">
                <a:solidFill>
                  <a:srgbClr val="65BC46"/>
                </a:solidFill>
                <a:round/>
                <a:headEnd/>
                <a:tailEnd/>
              </a:ln>
            </p:spPr>
          </p:cxnSp>
          <p:cxnSp>
            <p:nvCxnSpPr>
              <p:cNvPr id="219" name="Straight Connector 218"/>
              <p:cNvCxnSpPr/>
              <p:nvPr/>
            </p:nvCxnSpPr>
            <p:spPr>
              <a:xfrm flipV="1">
                <a:off x="7395218" y="4005492"/>
                <a:ext cx="0" cy="201168"/>
              </a:xfrm>
              <a:prstGeom prst="line">
                <a:avLst/>
              </a:prstGeom>
              <a:noFill/>
              <a:ln w="50800" algn="ctr">
                <a:solidFill>
                  <a:srgbClr val="65BC46"/>
                </a:solidFill>
                <a:round/>
                <a:headEnd/>
                <a:tailEnd/>
              </a:ln>
            </p:spPr>
          </p:cxnSp>
          <p:cxnSp>
            <p:nvCxnSpPr>
              <p:cNvPr id="220" name="Connector: to NIC B"/>
              <p:cNvCxnSpPr>
                <a:stCxn id="231" idx="2"/>
                <a:endCxn id="250" idx="0"/>
              </p:cNvCxnSpPr>
              <p:nvPr/>
            </p:nvCxnSpPr>
            <p:spPr>
              <a:xfrm>
                <a:off x="9966960" y="1737360"/>
                <a:ext cx="0" cy="548640"/>
              </a:xfrm>
              <a:prstGeom prst="line">
                <a:avLst/>
              </a:prstGeom>
              <a:solidFill>
                <a:srgbClr val="CC99FF"/>
              </a:solidFill>
              <a:ln w="50800" cap="flat" cmpd="sng" algn="ctr">
                <a:solidFill>
                  <a:srgbClr val="457EC1"/>
                </a:solidFill>
                <a:prstDash val="solid"/>
                <a:round/>
                <a:headEnd type="none" w="med" len="med"/>
                <a:tailEnd type="none" w="med" len="med"/>
              </a:ln>
              <a:effectLst/>
            </p:spPr>
          </p:cxnSp>
          <p:cxnSp>
            <p:nvCxnSpPr>
              <p:cNvPr id="221" name="Connector: to NIC A"/>
              <p:cNvCxnSpPr>
                <a:stCxn id="232" idx="2"/>
                <a:endCxn id="241" idx="0"/>
              </p:cNvCxnSpPr>
              <p:nvPr/>
            </p:nvCxnSpPr>
            <p:spPr>
              <a:xfrm>
                <a:off x="5577840" y="1737360"/>
                <a:ext cx="0" cy="548640"/>
              </a:xfrm>
              <a:prstGeom prst="line">
                <a:avLst/>
              </a:prstGeom>
              <a:solidFill>
                <a:srgbClr val="CC99FF"/>
              </a:solidFill>
              <a:ln w="50800" cap="flat" cmpd="sng" algn="ctr">
                <a:solidFill>
                  <a:srgbClr val="457EC1"/>
                </a:solidFill>
                <a:prstDash val="solid"/>
                <a:round/>
                <a:headEnd type="none" w="med" len="med"/>
                <a:tailEnd type="none" w="med" len="med"/>
              </a:ln>
              <a:effectLst/>
            </p:spPr>
          </p:cxnSp>
          <p:sp>
            <p:nvSpPr>
              <p:cNvPr id="222" name="Label: PCIe to network B"/>
              <p:cNvSpPr txBox="1">
                <a:spLocks noChangeArrowheads="1"/>
              </p:cNvSpPr>
              <p:nvPr/>
            </p:nvSpPr>
            <p:spPr bwMode="auto">
              <a:xfrm>
                <a:off x="9735763" y="1744769"/>
                <a:ext cx="861186" cy="219740"/>
              </a:xfrm>
              <a:prstGeom prst="rect">
                <a:avLst/>
              </a:prstGeom>
              <a:noFill/>
              <a:ln w="9525">
                <a:noFill/>
                <a:miter lim="800000"/>
                <a:headEnd/>
                <a:tailEnd/>
              </a:ln>
            </p:spPr>
            <p:txBody>
              <a:bodyPr wrap="square" lIns="18652" tIns="0" rIns="18652" bIns="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defTabSz="932559">
                  <a:defRPr/>
                </a:pPr>
                <a:r>
                  <a:rPr lang="en-US" sz="1428" dirty="0">
                    <a:solidFill>
                      <a:schemeClr val="tx2">
                        <a:lumMod val="50000"/>
                      </a:schemeClr>
                    </a:solidFill>
                    <a:latin typeface="Segoe UI Light"/>
                  </a:rPr>
                  <a:t>x8 </a:t>
                </a:r>
                <a:r>
                  <a:rPr lang="en-US" sz="1428" dirty="0" smtClean="0">
                    <a:solidFill>
                      <a:schemeClr val="tx2">
                        <a:lumMod val="50000"/>
                      </a:schemeClr>
                    </a:solidFill>
                    <a:latin typeface="Segoe UI Light"/>
                  </a:rPr>
                  <a:t> </a:t>
                </a:r>
                <a:r>
                  <a:rPr lang="en-US" sz="1428" dirty="0" err="1" smtClean="0">
                    <a:solidFill>
                      <a:schemeClr val="tx2">
                        <a:lumMod val="50000"/>
                      </a:schemeClr>
                    </a:solidFill>
                    <a:latin typeface="Segoe UI Light"/>
                  </a:rPr>
                  <a:t>PCIe</a:t>
                </a:r>
                <a:endParaRPr lang="en-US" sz="1428" dirty="0">
                  <a:solidFill>
                    <a:schemeClr val="tx2">
                      <a:lumMod val="50000"/>
                    </a:schemeClr>
                  </a:solidFill>
                  <a:latin typeface="Segoe UI Light"/>
                </a:endParaRPr>
              </a:p>
            </p:txBody>
          </p:sp>
          <p:cxnSp>
            <p:nvCxnSpPr>
              <p:cNvPr id="223" name="Connector: ext JBOD A"/>
              <p:cNvCxnSpPr>
                <a:cxnSpLocks noChangeShapeType="1"/>
                <a:stCxn id="248" idx="2"/>
                <a:endCxn id="282" idx="0"/>
              </p:cNvCxnSpPr>
              <p:nvPr/>
            </p:nvCxnSpPr>
            <p:spPr bwMode="auto">
              <a:xfrm rot="16200000" flipH="1">
                <a:off x="5699030" y="5090889"/>
                <a:ext cx="1038096" cy="317"/>
              </a:xfrm>
              <a:prstGeom prst="bentConnector3">
                <a:avLst>
                  <a:gd name="adj1" fmla="val 50000"/>
                </a:avLst>
              </a:prstGeom>
              <a:noFill/>
              <a:ln w="50800" algn="ctr">
                <a:solidFill>
                  <a:srgbClr val="65BC46"/>
                </a:solidFill>
                <a:round/>
                <a:headEnd/>
                <a:tailEnd/>
              </a:ln>
            </p:spPr>
          </p:cxnSp>
          <p:cxnSp>
            <p:nvCxnSpPr>
              <p:cNvPr id="225" name="Connector: add'l JBOD B"/>
              <p:cNvCxnSpPr>
                <a:cxnSpLocks noChangeShapeType="1"/>
                <a:stCxn id="279" idx="2"/>
              </p:cNvCxnSpPr>
              <p:nvPr/>
            </p:nvCxnSpPr>
            <p:spPr bwMode="auto">
              <a:xfrm>
                <a:off x="9327197" y="6067296"/>
                <a:ext cx="0" cy="457200"/>
              </a:xfrm>
              <a:prstGeom prst="line">
                <a:avLst/>
              </a:prstGeom>
              <a:noFill/>
              <a:ln w="50800" algn="ctr">
                <a:solidFill>
                  <a:srgbClr val="65BC46"/>
                </a:solidFill>
                <a:round/>
                <a:headEnd/>
                <a:tailEnd/>
              </a:ln>
            </p:spPr>
          </p:cxnSp>
          <p:cxnSp>
            <p:nvCxnSpPr>
              <p:cNvPr id="226" name="Connector: ext JBOD B"/>
              <p:cNvCxnSpPr>
                <a:cxnSpLocks noChangeShapeType="1"/>
                <a:stCxn id="257" idx="2"/>
                <a:endCxn id="279" idx="0"/>
              </p:cNvCxnSpPr>
              <p:nvPr/>
            </p:nvCxnSpPr>
            <p:spPr bwMode="auto">
              <a:xfrm rot="16200000" flipH="1">
                <a:off x="8807990" y="5090889"/>
                <a:ext cx="1038096" cy="317"/>
              </a:xfrm>
              <a:prstGeom prst="bentConnector3">
                <a:avLst>
                  <a:gd name="adj1" fmla="val 50000"/>
                </a:avLst>
              </a:prstGeom>
              <a:noFill/>
              <a:ln w="50800" algn="ctr">
                <a:solidFill>
                  <a:srgbClr val="65BC46"/>
                </a:solidFill>
                <a:round/>
                <a:headEnd/>
                <a:tailEnd/>
              </a:ln>
            </p:spPr>
          </p:cxnSp>
          <p:cxnSp>
            <p:nvCxnSpPr>
              <p:cNvPr id="227" name="Connector: add'l JBOD A"/>
              <p:cNvCxnSpPr>
                <a:cxnSpLocks noChangeShapeType="1"/>
                <a:stCxn id="282" idx="2"/>
              </p:cNvCxnSpPr>
              <p:nvPr/>
            </p:nvCxnSpPr>
            <p:spPr bwMode="auto">
              <a:xfrm>
                <a:off x="6218237" y="6067296"/>
                <a:ext cx="0" cy="457200"/>
              </a:xfrm>
              <a:prstGeom prst="line">
                <a:avLst/>
              </a:prstGeom>
              <a:noFill/>
              <a:ln w="50800" algn="ctr">
                <a:solidFill>
                  <a:srgbClr val="65BC46"/>
                </a:solidFill>
                <a:round/>
                <a:headEnd/>
                <a:tailEnd/>
              </a:ln>
            </p:spPr>
          </p:cxnSp>
          <p:sp>
            <p:nvSpPr>
              <p:cNvPr id="228" name="Network choices A"/>
              <p:cNvSpPr txBox="1">
                <a:spLocks noChangeArrowheads="1"/>
              </p:cNvSpPr>
              <p:nvPr/>
            </p:nvSpPr>
            <p:spPr bwMode="auto">
              <a:xfrm>
                <a:off x="5050743" y="1256968"/>
                <a:ext cx="1657877" cy="169306"/>
              </a:xfrm>
              <a:prstGeom prst="rect">
                <a:avLst/>
              </a:prstGeom>
              <a:noFill/>
              <a:ln w="9525">
                <a:noFill/>
                <a:miter lim="800000"/>
                <a:headEnd/>
                <a:tailEnd/>
              </a:ln>
            </p:spPr>
            <p:txBody>
              <a:bodyPr wrap="square" lIns="18652" tIns="0" rIns="18652" bIns="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defTabSz="932559">
                  <a:defRPr/>
                </a:pPr>
                <a:r>
                  <a:rPr lang="en-US" sz="1122" dirty="0">
                    <a:solidFill>
                      <a:schemeClr val="tx2">
                        <a:lumMod val="50000"/>
                      </a:schemeClr>
                    </a:solidFill>
                    <a:latin typeface="Segoe UI Light"/>
                  </a:rPr>
                  <a:t>1/10G E or  </a:t>
                </a:r>
                <a:r>
                  <a:rPr lang="en-US" sz="1122" dirty="0" err="1">
                    <a:solidFill>
                      <a:schemeClr val="tx2">
                        <a:lumMod val="50000"/>
                      </a:schemeClr>
                    </a:solidFill>
                    <a:latin typeface="Segoe UI Light"/>
                  </a:rPr>
                  <a:t>Infiniband</a:t>
                </a:r>
                <a:endParaRPr lang="en-US" sz="1122" dirty="0">
                  <a:solidFill>
                    <a:schemeClr val="tx2">
                      <a:lumMod val="50000"/>
                    </a:schemeClr>
                  </a:solidFill>
                  <a:latin typeface="Segoe UI Light"/>
                </a:endParaRPr>
              </a:p>
            </p:txBody>
          </p:sp>
          <p:sp>
            <p:nvSpPr>
              <p:cNvPr id="229" name="Network choices B"/>
              <p:cNvSpPr txBox="1">
                <a:spLocks noChangeArrowheads="1"/>
              </p:cNvSpPr>
              <p:nvPr/>
            </p:nvSpPr>
            <p:spPr bwMode="auto">
              <a:xfrm>
                <a:off x="8934830" y="1251938"/>
                <a:ext cx="1601866" cy="184708"/>
              </a:xfrm>
              <a:prstGeom prst="rect">
                <a:avLst/>
              </a:prstGeom>
              <a:noFill/>
              <a:ln w="9525">
                <a:noFill/>
                <a:miter lim="800000"/>
                <a:headEnd/>
                <a:tailEnd/>
              </a:ln>
            </p:spPr>
            <p:txBody>
              <a:bodyPr wrap="square" lIns="18652" tIns="0" rIns="18652" bIns="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defTabSz="932559">
                  <a:defRPr/>
                </a:pPr>
                <a:r>
                  <a:rPr lang="en-US" sz="1224" dirty="0">
                    <a:solidFill>
                      <a:schemeClr val="tx2">
                        <a:lumMod val="50000"/>
                      </a:schemeClr>
                    </a:solidFill>
                    <a:latin typeface="Segoe UI Light"/>
                  </a:rPr>
                  <a:t>1/10G E or  </a:t>
                </a:r>
                <a:r>
                  <a:rPr lang="en-US" sz="1224" dirty="0" err="1">
                    <a:solidFill>
                      <a:schemeClr val="tx2">
                        <a:lumMod val="50000"/>
                      </a:schemeClr>
                    </a:solidFill>
                    <a:latin typeface="Segoe UI Light"/>
                  </a:rPr>
                  <a:t>Infiniband</a:t>
                </a:r>
                <a:endParaRPr lang="en-US" sz="1224" dirty="0">
                  <a:solidFill>
                    <a:schemeClr val="tx2">
                      <a:lumMod val="50000"/>
                    </a:schemeClr>
                  </a:solidFill>
                  <a:latin typeface="Segoe UI Light"/>
                </a:endParaRPr>
              </a:p>
            </p:txBody>
          </p:sp>
          <p:grpSp>
            <p:nvGrpSpPr>
              <p:cNvPr id="230" name="JBOD components"/>
              <p:cNvGrpSpPr/>
              <p:nvPr/>
            </p:nvGrpSpPr>
            <p:grpSpPr>
              <a:xfrm>
                <a:off x="5669597" y="5500788"/>
                <a:ext cx="4206240" cy="672116"/>
                <a:chOff x="5716665" y="5775533"/>
                <a:chExt cx="4206240" cy="672116"/>
              </a:xfrm>
            </p:grpSpPr>
            <p:sp>
              <p:nvSpPr>
                <p:cNvPr id="262" name="TextBox 157"/>
                <p:cNvSpPr txBox="1">
                  <a:spLocks noChangeArrowheads="1"/>
                </p:cNvSpPr>
                <p:nvPr/>
              </p:nvSpPr>
              <p:spPr bwMode="auto">
                <a:xfrm>
                  <a:off x="8321040" y="5846688"/>
                  <a:ext cx="627188" cy="188385"/>
                </a:xfrm>
                <a:prstGeom prst="rect">
                  <a:avLst/>
                </a:prstGeom>
                <a:noFill/>
                <a:ln w="9525">
                  <a:noFill/>
                  <a:miter lim="800000"/>
                  <a:headEnd/>
                  <a:tailEnd/>
                </a:ln>
              </p:spPr>
              <p:txBody>
                <a:bodyPr wrap="square" lIns="18652" tIns="0" rIns="18652" bIns="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defTabSz="932559">
                    <a:defRPr/>
                  </a:pPr>
                  <a:r>
                    <a:rPr lang="en-US" sz="1224" dirty="0">
                      <a:solidFill>
                        <a:schemeClr val="tx2">
                          <a:lumMod val="50000"/>
                        </a:schemeClr>
                      </a:solidFill>
                      <a:latin typeface="Segoe UI Light"/>
                    </a:rPr>
                    <a:t>B ports</a:t>
                  </a:r>
                </a:p>
              </p:txBody>
            </p:sp>
            <p:sp>
              <p:nvSpPr>
                <p:cNvPr id="263" name="TextBox 155"/>
                <p:cNvSpPr txBox="1">
                  <a:spLocks noChangeArrowheads="1"/>
                </p:cNvSpPr>
                <p:nvPr/>
              </p:nvSpPr>
              <p:spPr bwMode="auto">
                <a:xfrm>
                  <a:off x="6835377" y="6187036"/>
                  <a:ext cx="553717" cy="188385"/>
                </a:xfrm>
                <a:prstGeom prst="rect">
                  <a:avLst/>
                </a:prstGeom>
                <a:noFill/>
                <a:ln w="9525">
                  <a:noFill/>
                  <a:miter lim="800000"/>
                  <a:headEnd/>
                  <a:tailEnd/>
                </a:ln>
              </p:spPr>
              <p:txBody>
                <a:bodyPr wrap="square" lIns="18652" tIns="0" rIns="18652" bIns="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defTabSz="932559">
                    <a:defRPr/>
                  </a:pPr>
                  <a:r>
                    <a:rPr lang="en-US" sz="1224" dirty="0">
                      <a:solidFill>
                        <a:schemeClr val="tx2">
                          <a:lumMod val="50000"/>
                        </a:schemeClr>
                      </a:solidFill>
                      <a:latin typeface="Segoe UI Light"/>
                    </a:rPr>
                    <a:t>A ports</a:t>
                  </a:r>
                </a:p>
              </p:txBody>
            </p:sp>
            <p:cxnSp>
              <p:nvCxnSpPr>
                <p:cNvPr id="264" name="Straight Connector 263"/>
                <p:cNvCxnSpPr/>
                <p:nvPr/>
              </p:nvCxnSpPr>
              <p:spPr>
                <a:xfrm flipV="1">
                  <a:off x="7442603" y="5775533"/>
                  <a:ext cx="0" cy="201168"/>
                </a:xfrm>
                <a:prstGeom prst="line">
                  <a:avLst/>
                </a:prstGeom>
                <a:noFill/>
                <a:ln w="50800" algn="ctr">
                  <a:solidFill>
                    <a:srgbClr val="65BC46"/>
                  </a:solidFill>
                  <a:round/>
                  <a:headEnd/>
                  <a:tailEnd/>
                </a:ln>
              </p:spPr>
            </p:cxnSp>
            <p:cxnSp>
              <p:nvCxnSpPr>
                <p:cNvPr id="265" name="Straight Connector 264"/>
                <p:cNvCxnSpPr/>
                <p:nvPr/>
              </p:nvCxnSpPr>
              <p:spPr>
                <a:xfrm flipV="1">
                  <a:off x="7691556" y="5775533"/>
                  <a:ext cx="0" cy="201168"/>
                </a:xfrm>
                <a:prstGeom prst="line">
                  <a:avLst/>
                </a:prstGeom>
                <a:noFill/>
                <a:ln w="50800" algn="ctr">
                  <a:solidFill>
                    <a:srgbClr val="65BC46"/>
                  </a:solidFill>
                  <a:round/>
                  <a:headEnd/>
                  <a:tailEnd/>
                </a:ln>
              </p:spPr>
            </p:cxnSp>
            <p:cxnSp>
              <p:nvCxnSpPr>
                <p:cNvPr id="266" name="Straight Connector 265"/>
                <p:cNvCxnSpPr>
                  <a:stCxn id="273" idx="3"/>
                </p:cNvCxnSpPr>
                <p:nvPr/>
              </p:nvCxnSpPr>
              <p:spPr>
                <a:xfrm>
                  <a:off x="8190515" y="6246481"/>
                  <a:ext cx="2119" cy="201168"/>
                </a:xfrm>
                <a:prstGeom prst="line">
                  <a:avLst/>
                </a:prstGeom>
                <a:noFill/>
                <a:ln w="50800" algn="ctr">
                  <a:solidFill>
                    <a:srgbClr val="65BC46"/>
                  </a:solidFill>
                  <a:round/>
                  <a:headEnd/>
                  <a:tailEnd/>
                </a:ln>
              </p:spPr>
            </p:cxnSp>
            <p:cxnSp>
              <p:nvCxnSpPr>
                <p:cNvPr id="267" name="Straight Connector 266"/>
                <p:cNvCxnSpPr>
                  <a:stCxn id="275" idx="3"/>
                </p:cNvCxnSpPr>
                <p:nvPr/>
              </p:nvCxnSpPr>
              <p:spPr>
                <a:xfrm flipH="1">
                  <a:off x="7698062" y="6246481"/>
                  <a:ext cx="1" cy="201168"/>
                </a:xfrm>
                <a:prstGeom prst="line">
                  <a:avLst/>
                </a:prstGeom>
                <a:noFill/>
                <a:ln w="50800" algn="ctr">
                  <a:solidFill>
                    <a:srgbClr val="65BC46"/>
                  </a:solidFill>
                  <a:round/>
                  <a:headEnd/>
                  <a:tailEnd/>
                </a:ln>
              </p:spPr>
            </p:cxnSp>
            <p:cxnSp>
              <p:nvCxnSpPr>
                <p:cNvPr id="268" name="SAS to JBOD disks A"/>
                <p:cNvCxnSpPr>
                  <a:cxnSpLocks noChangeShapeType="1"/>
                  <a:stCxn id="280" idx="3"/>
                  <a:endCxn id="273" idx="1"/>
                </p:cNvCxnSpPr>
                <p:nvPr/>
              </p:nvCxnSpPr>
              <p:spPr bwMode="auto">
                <a:xfrm flipV="1">
                  <a:off x="6813945" y="5976606"/>
                  <a:ext cx="1376570" cy="109728"/>
                </a:xfrm>
                <a:prstGeom prst="bentConnector4">
                  <a:avLst>
                    <a:gd name="adj1" fmla="val 24109"/>
                    <a:gd name="adj2" fmla="val 266520"/>
                  </a:avLst>
                </a:prstGeom>
                <a:noFill/>
                <a:ln w="50800" algn="ctr">
                  <a:solidFill>
                    <a:srgbClr val="65BC46"/>
                  </a:solidFill>
                  <a:round/>
                  <a:headEnd/>
                  <a:tailEnd/>
                </a:ln>
              </p:spPr>
            </p:cxnSp>
            <p:cxnSp>
              <p:nvCxnSpPr>
                <p:cNvPr id="269" name="SAS to JBOD disks B"/>
                <p:cNvCxnSpPr>
                  <a:cxnSpLocks noChangeShapeType="1"/>
                </p:cNvCxnSpPr>
                <p:nvPr/>
              </p:nvCxnSpPr>
              <p:spPr bwMode="auto">
                <a:xfrm flipH="1">
                  <a:off x="7442603" y="6129006"/>
                  <a:ext cx="1376570" cy="109728"/>
                </a:xfrm>
                <a:prstGeom prst="bentConnector4">
                  <a:avLst>
                    <a:gd name="adj1" fmla="val 24109"/>
                    <a:gd name="adj2" fmla="val 266520"/>
                  </a:avLst>
                </a:prstGeom>
                <a:noFill/>
                <a:ln w="50800" algn="ctr">
                  <a:solidFill>
                    <a:srgbClr val="65BC46"/>
                  </a:solidFill>
                  <a:round/>
                  <a:headEnd/>
                  <a:tailEnd/>
                </a:ln>
              </p:spPr>
            </p:cxnSp>
            <p:grpSp>
              <p:nvGrpSpPr>
                <p:cNvPr id="270" name="Group: Expander A"/>
                <p:cNvGrpSpPr/>
                <p:nvPr/>
              </p:nvGrpSpPr>
              <p:grpSpPr>
                <a:xfrm>
                  <a:off x="5716665" y="5884841"/>
                  <a:ext cx="1097280" cy="457977"/>
                  <a:chOff x="2963130" y="3772914"/>
                  <a:chExt cx="1371600" cy="457977"/>
                </a:xfrm>
              </p:grpSpPr>
              <p:sp>
                <p:nvSpPr>
                  <p:cNvPr id="280" name="SAS anchor A2"/>
                  <p:cNvSpPr/>
                  <p:nvPr/>
                </p:nvSpPr>
                <p:spPr bwMode="auto">
                  <a:xfrm>
                    <a:off x="4106130" y="3773691"/>
                    <a:ext cx="228600" cy="457200"/>
                  </a:xfrm>
                  <a:prstGeom prst="rect">
                    <a:avLst/>
                  </a:prstGeom>
                  <a:solidFill>
                    <a:srgbClr val="65BC46"/>
                  </a:solidFill>
                  <a:ln w="952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32290" fontAlgn="base">
                      <a:spcBef>
                        <a:spcPct val="0"/>
                      </a:spcBef>
                      <a:spcAft>
                        <a:spcPct val="0"/>
                      </a:spcAft>
                      <a:defRPr/>
                    </a:pPr>
                    <a:endParaRPr lang="en-US" sz="2244" dirty="0">
                      <a:solidFill>
                        <a:schemeClr val="tx2">
                          <a:lumMod val="50000"/>
                        </a:schemeClr>
                      </a:solidFill>
                      <a:latin typeface="Segoe UI Light"/>
                    </a:endParaRPr>
                  </a:p>
                </p:txBody>
              </p:sp>
              <p:sp>
                <p:nvSpPr>
                  <p:cNvPr id="281" name="SAS anchor A1"/>
                  <p:cNvSpPr/>
                  <p:nvPr/>
                </p:nvSpPr>
                <p:spPr bwMode="auto">
                  <a:xfrm>
                    <a:off x="2963130" y="3773691"/>
                    <a:ext cx="457200" cy="457200"/>
                  </a:xfrm>
                  <a:prstGeom prst="rect">
                    <a:avLst/>
                  </a:prstGeom>
                  <a:solidFill>
                    <a:srgbClr val="65BC46"/>
                  </a:solidFill>
                  <a:ln w="952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32290" fontAlgn="base">
                      <a:spcBef>
                        <a:spcPct val="0"/>
                      </a:spcBef>
                      <a:spcAft>
                        <a:spcPct val="0"/>
                      </a:spcAft>
                      <a:defRPr/>
                    </a:pPr>
                    <a:endParaRPr lang="en-US" sz="2244" dirty="0">
                      <a:solidFill>
                        <a:schemeClr val="tx2">
                          <a:lumMod val="50000"/>
                        </a:schemeClr>
                      </a:solidFill>
                      <a:latin typeface="Segoe UI Light"/>
                    </a:endParaRPr>
                  </a:p>
                </p:txBody>
              </p:sp>
              <p:sp>
                <p:nvSpPr>
                  <p:cNvPr id="282" name="Box: SAS Expander A"/>
                  <p:cNvSpPr txBox="1">
                    <a:spLocks noChangeArrowheads="1"/>
                  </p:cNvSpPr>
                  <p:nvPr/>
                </p:nvSpPr>
                <p:spPr bwMode="auto">
                  <a:xfrm>
                    <a:off x="2963130" y="3772914"/>
                    <a:ext cx="1371600" cy="457200"/>
                  </a:xfrm>
                  <a:prstGeom prst="rect">
                    <a:avLst/>
                  </a:prstGeom>
                  <a:gradFill rotWithShape="1">
                    <a:gsLst>
                      <a:gs pos="0">
                        <a:srgbClr val="65BC46">
                          <a:shade val="51000"/>
                          <a:satMod val="130000"/>
                        </a:srgbClr>
                      </a:gs>
                      <a:gs pos="80000">
                        <a:srgbClr val="65BC46">
                          <a:shade val="93000"/>
                          <a:satMod val="130000"/>
                        </a:srgbClr>
                      </a:gs>
                      <a:gs pos="100000">
                        <a:srgbClr val="65BC46">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rgbClr val="65BC46">
                        <a:shade val="25000"/>
                        <a:satMod val="150000"/>
                      </a:srgbClr>
                    </a:contourClr>
                  </a:sp3d>
                </p:spPr>
                <p:txBody>
                  <a:bodyPr lIns="46630" rIns="4663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32559">
                      <a:defRPr/>
                    </a:pPr>
                    <a:r>
                      <a:rPr lang="en-US" sz="1428" b="1" dirty="0">
                        <a:solidFill>
                          <a:schemeClr val="bg1"/>
                        </a:solidFill>
                        <a:latin typeface="Segoe UI Light"/>
                      </a:rPr>
                      <a:t>SAS Expander</a:t>
                    </a:r>
                  </a:p>
                </p:txBody>
              </p:sp>
            </p:grpSp>
            <p:grpSp>
              <p:nvGrpSpPr>
                <p:cNvPr id="271" name="Group: Expander B"/>
                <p:cNvGrpSpPr/>
                <p:nvPr/>
              </p:nvGrpSpPr>
              <p:grpSpPr>
                <a:xfrm flipH="1">
                  <a:off x="8825625" y="5884841"/>
                  <a:ext cx="1097280" cy="457977"/>
                  <a:chOff x="2963130" y="3772914"/>
                  <a:chExt cx="1371600" cy="457977"/>
                </a:xfrm>
              </p:grpSpPr>
              <p:sp>
                <p:nvSpPr>
                  <p:cNvPr id="277" name="SAS anchor A2"/>
                  <p:cNvSpPr/>
                  <p:nvPr/>
                </p:nvSpPr>
                <p:spPr bwMode="auto">
                  <a:xfrm>
                    <a:off x="4106130" y="3773691"/>
                    <a:ext cx="228600" cy="457200"/>
                  </a:xfrm>
                  <a:prstGeom prst="rect">
                    <a:avLst/>
                  </a:prstGeom>
                  <a:solidFill>
                    <a:srgbClr val="65BC46"/>
                  </a:solidFill>
                  <a:ln w="952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32290" fontAlgn="base">
                      <a:spcBef>
                        <a:spcPct val="0"/>
                      </a:spcBef>
                      <a:spcAft>
                        <a:spcPct val="0"/>
                      </a:spcAft>
                      <a:defRPr/>
                    </a:pPr>
                    <a:endParaRPr lang="en-US" sz="2244" dirty="0">
                      <a:solidFill>
                        <a:schemeClr val="tx2">
                          <a:lumMod val="50000"/>
                        </a:schemeClr>
                      </a:solidFill>
                      <a:latin typeface="Segoe UI Light"/>
                    </a:endParaRPr>
                  </a:p>
                </p:txBody>
              </p:sp>
              <p:sp>
                <p:nvSpPr>
                  <p:cNvPr id="278" name="SAS anchor A1"/>
                  <p:cNvSpPr/>
                  <p:nvPr/>
                </p:nvSpPr>
                <p:spPr bwMode="auto">
                  <a:xfrm>
                    <a:off x="2963130" y="3773691"/>
                    <a:ext cx="457200" cy="457200"/>
                  </a:xfrm>
                  <a:prstGeom prst="rect">
                    <a:avLst/>
                  </a:prstGeom>
                  <a:solidFill>
                    <a:srgbClr val="65BC46"/>
                  </a:solidFill>
                  <a:ln w="952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32290" fontAlgn="base">
                      <a:spcBef>
                        <a:spcPct val="0"/>
                      </a:spcBef>
                      <a:spcAft>
                        <a:spcPct val="0"/>
                      </a:spcAft>
                      <a:defRPr/>
                    </a:pPr>
                    <a:endParaRPr lang="en-US" sz="2244" dirty="0">
                      <a:solidFill>
                        <a:schemeClr val="tx2">
                          <a:lumMod val="50000"/>
                        </a:schemeClr>
                      </a:solidFill>
                      <a:latin typeface="Segoe UI Light"/>
                    </a:endParaRPr>
                  </a:p>
                </p:txBody>
              </p:sp>
              <p:sp>
                <p:nvSpPr>
                  <p:cNvPr id="279" name="Box: SAS Expander A"/>
                  <p:cNvSpPr txBox="1">
                    <a:spLocks noChangeArrowheads="1"/>
                  </p:cNvSpPr>
                  <p:nvPr/>
                </p:nvSpPr>
                <p:spPr bwMode="auto">
                  <a:xfrm>
                    <a:off x="2963130" y="3772914"/>
                    <a:ext cx="1371600" cy="457200"/>
                  </a:xfrm>
                  <a:prstGeom prst="rect">
                    <a:avLst/>
                  </a:prstGeom>
                  <a:gradFill rotWithShape="1">
                    <a:gsLst>
                      <a:gs pos="0">
                        <a:srgbClr val="65BC46">
                          <a:shade val="51000"/>
                          <a:satMod val="130000"/>
                        </a:srgbClr>
                      </a:gs>
                      <a:gs pos="80000">
                        <a:srgbClr val="65BC46">
                          <a:shade val="93000"/>
                          <a:satMod val="130000"/>
                        </a:srgbClr>
                      </a:gs>
                      <a:gs pos="100000">
                        <a:srgbClr val="65BC46">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rgbClr val="65BC46">
                        <a:shade val="25000"/>
                        <a:satMod val="150000"/>
                      </a:srgbClr>
                    </a:contourClr>
                  </a:sp3d>
                </p:spPr>
                <p:txBody>
                  <a:bodyPr lIns="46630" rIns="4663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32559">
                      <a:defRPr/>
                    </a:pPr>
                    <a:r>
                      <a:rPr lang="en-US" sz="1428" b="1" dirty="0">
                        <a:solidFill>
                          <a:schemeClr val="bg1"/>
                        </a:solidFill>
                        <a:latin typeface="Segoe UI Light"/>
                      </a:rPr>
                      <a:t>SAS Expander</a:t>
                    </a:r>
                  </a:p>
                </p:txBody>
              </p:sp>
            </p:grpSp>
            <p:grpSp>
              <p:nvGrpSpPr>
                <p:cNvPr id="272" name="JBOD disks"/>
                <p:cNvGrpSpPr/>
                <p:nvPr/>
              </p:nvGrpSpPr>
              <p:grpSpPr>
                <a:xfrm>
                  <a:off x="7339158" y="5976606"/>
                  <a:ext cx="961254" cy="275224"/>
                  <a:chOff x="7254544" y="4014198"/>
                  <a:chExt cx="961254" cy="275224"/>
                </a:xfrm>
              </p:grpSpPr>
              <p:sp>
                <p:nvSpPr>
                  <p:cNvPr id="273" name="JBOD disk 23"/>
                  <p:cNvSpPr>
                    <a:spLocks noChangeArrowheads="1"/>
                  </p:cNvSpPr>
                  <p:nvPr/>
                </p:nvSpPr>
                <p:spPr bwMode="auto">
                  <a:xfrm>
                    <a:off x="7996003" y="4014198"/>
                    <a:ext cx="219795" cy="269875"/>
                  </a:xfrm>
                  <a:prstGeom prst="flowChartMagneticDisk">
                    <a:avLst/>
                  </a:prstGeom>
                  <a:gradFill rotWithShape="1">
                    <a:gsLst>
                      <a:gs pos="0">
                        <a:srgbClr val="232323">
                          <a:shade val="51000"/>
                          <a:satMod val="130000"/>
                        </a:srgbClr>
                      </a:gs>
                      <a:gs pos="80000">
                        <a:srgbClr val="232323">
                          <a:shade val="93000"/>
                          <a:satMod val="130000"/>
                        </a:srgbClr>
                      </a:gs>
                      <a:gs pos="100000">
                        <a:srgbClr val="232323">
                          <a:shade val="94000"/>
                          <a:satMod val="135000"/>
                        </a:srgbClr>
                      </a:gs>
                    </a:gsLst>
                    <a:lin ang="16200000" scaled="0"/>
                  </a:gradFill>
                  <a:ln>
                    <a:solidFill>
                      <a:srgbClr val="FFFFFF"/>
                    </a:solidFill>
                    <a:headEnd/>
                    <a:tailEnd/>
                  </a:ln>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rgbClr val="232323">
                        <a:shade val="25000"/>
                        <a:satMod val="150000"/>
                      </a:srgbClr>
                    </a:contourClr>
                  </a:sp3d>
                </p:spPr>
                <p:txBody>
                  <a:bodyPr wrap="none"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32597">
                      <a:defRPr/>
                    </a:pPr>
                    <a:r>
                      <a:rPr lang="en-US" sz="1224" kern="0" dirty="0">
                        <a:solidFill>
                          <a:schemeClr val="tx2">
                            <a:lumMod val="50000"/>
                          </a:schemeClr>
                        </a:solidFill>
                        <a:latin typeface="Segoe UI Light"/>
                      </a:rPr>
                      <a:t>23</a:t>
                    </a:r>
                  </a:p>
                </p:txBody>
              </p:sp>
              <p:sp>
                <p:nvSpPr>
                  <p:cNvPr id="274" name="JBOD disks ..."/>
                  <p:cNvSpPr txBox="1">
                    <a:spLocks noChangeArrowheads="1"/>
                  </p:cNvSpPr>
                  <p:nvPr/>
                </p:nvSpPr>
                <p:spPr bwMode="auto">
                  <a:xfrm>
                    <a:off x="7754112" y="4105656"/>
                    <a:ext cx="251830" cy="183766"/>
                  </a:xfrm>
                  <a:prstGeom prst="rect">
                    <a:avLst/>
                  </a:prstGeom>
                  <a:noFill/>
                  <a:ln w="9525">
                    <a:noFill/>
                    <a:miter lim="800000"/>
                    <a:headEnd/>
                    <a:tailEnd/>
                  </a:ln>
                </p:spPr>
                <p:txBody>
                  <a:bodyPr wrap="square" lIns="18652" tIns="0" rIns="18652" bIns="0" anchor="b">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defTabSz="932597">
                      <a:defRPr/>
                    </a:pPr>
                    <a:r>
                      <a:rPr lang="en-US" sz="2040" kern="0" dirty="0">
                        <a:solidFill>
                          <a:schemeClr val="tx2">
                            <a:lumMod val="50000"/>
                          </a:schemeClr>
                        </a:solidFill>
                        <a:latin typeface="Segoe UI Light"/>
                      </a:rPr>
                      <a:t>…</a:t>
                    </a:r>
                  </a:p>
                </p:txBody>
              </p:sp>
              <p:sp>
                <p:nvSpPr>
                  <p:cNvPr id="275" name="JBOD disk 1"/>
                  <p:cNvSpPr>
                    <a:spLocks noChangeArrowheads="1"/>
                  </p:cNvSpPr>
                  <p:nvPr/>
                </p:nvSpPr>
                <p:spPr bwMode="auto">
                  <a:xfrm>
                    <a:off x="7503551" y="4014198"/>
                    <a:ext cx="219795" cy="269875"/>
                  </a:xfrm>
                  <a:prstGeom prst="flowChartMagneticDisk">
                    <a:avLst/>
                  </a:prstGeom>
                  <a:gradFill rotWithShape="1">
                    <a:gsLst>
                      <a:gs pos="0">
                        <a:srgbClr val="232323">
                          <a:shade val="51000"/>
                          <a:satMod val="130000"/>
                        </a:srgbClr>
                      </a:gs>
                      <a:gs pos="80000">
                        <a:srgbClr val="232323">
                          <a:shade val="93000"/>
                          <a:satMod val="130000"/>
                        </a:srgbClr>
                      </a:gs>
                      <a:gs pos="100000">
                        <a:srgbClr val="232323">
                          <a:shade val="94000"/>
                          <a:satMod val="135000"/>
                        </a:srgbClr>
                      </a:gs>
                    </a:gsLst>
                    <a:lin ang="16200000" scaled="0"/>
                  </a:gradFill>
                  <a:ln>
                    <a:solidFill>
                      <a:srgbClr val="FFFFFF"/>
                    </a:solidFill>
                    <a:headEnd/>
                    <a:tailEnd/>
                  </a:ln>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rgbClr val="232323">
                        <a:shade val="25000"/>
                        <a:satMod val="150000"/>
                      </a:srgbClr>
                    </a:contourClr>
                  </a:sp3d>
                </p:spPr>
                <p:txBody>
                  <a:bodyPr wrap="none"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32597">
                      <a:defRPr/>
                    </a:pPr>
                    <a:r>
                      <a:rPr lang="en-US" sz="1224" kern="0" dirty="0">
                        <a:solidFill>
                          <a:schemeClr val="tx2">
                            <a:lumMod val="50000"/>
                          </a:schemeClr>
                        </a:solidFill>
                        <a:latin typeface="Segoe UI Light"/>
                      </a:rPr>
                      <a:t>1</a:t>
                    </a:r>
                  </a:p>
                </p:txBody>
              </p:sp>
              <p:sp>
                <p:nvSpPr>
                  <p:cNvPr id="276" name="JBOD disk 0"/>
                  <p:cNvSpPr>
                    <a:spLocks noChangeArrowheads="1"/>
                  </p:cNvSpPr>
                  <p:nvPr/>
                </p:nvSpPr>
                <p:spPr bwMode="auto">
                  <a:xfrm>
                    <a:off x="7254544" y="4014893"/>
                    <a:ext cx="219795" cy="274320"/>
                  </a:xfrm>
                  <a:prstGeom prst="flowChartMagneticDisk">
                    <a:avLst/>
                  </a:prstGeom>
                  <a:gradFill rotWithShape="1">
                    <a:gsLst>
                      <a:gs pos="0">
                        <a:srgbClr val="232323">
                          <a:shade val="51000"/>
                          <a:satMod val="130000"/>
                        </a:srgbClr>
                      </a:gs>
                      <a:gs pos="80000">
                        <a:srgbClr val="232323">
                          <a:shade val="93000"/>
                          <a:satMod val="130000"/>
                        </a:srgbClr>
                      </a:gs>
                      <a:gs pos="100000">
                        <a:srgbClr val="232323">
                          <a:shade val="94000"/>
                          <a:satMod val="135000"/>
                        </a:srgbClr>
                      </a:gs>
                    </a:gsLst>
                    <a:lin ang="16200000" scaled="0"/>
                  </a:gradFill>
                  <a:ln>
                    <a:solidFill>
                      <a:srgbClr val="FFFFFF"/>
                    </a:solidFill>
                    <a:headEnd/>
                    <a:tailEnd/>
                  </a:ln>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rgbClr val="232323">
                        <a:shade val="25000"/>
                        <a:satMod val="150000"/>
                      </a:srgbClr>
                    </a:contourClr>
                  </a:sp3d>
                </p:spPr>
                <p:txBody>
                  <a:bodyPr wrap="none"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32597">
                      <a:defRPr/>
                    </a:pPr>
                    <a:r>
                      <a:rPr lang="en-US" sz="1224" kern="0" dirty="0">
                        <a:solidFill>
                          <a:schemeClr val="tx2">
                            <a:lumMod val="50000"/>
                          </a:schemeClr>
                        </a:solidFill>
                        <a:latin typeface="Segoe UI Light"/>
                      </a:rPr>
                      <a:t>0</a:t>
                    </a:r>
                  </a:p>
                </p:txBody>
              </p:sp>
            </p:grpSp>
          </p:grpSp>
          <p:sp>
            <p:nvSpPr>
              <p:cNvPr id="231" name="Box: Network B"/>
              <p:cNvSpPr txBox="1">
                <a:spLocks noChangeArrowheads="1"/>
              </p:cNvSpPr>
              <p:nvPr/>
            </p:nvSpPr>
            <p:spPr bwMode="auto">
              <a:xfrm flipH="1">
                <a:off x="9601200" y="1508760"/>
                <a:ext cx="731520" cy="228600"/>
              </a:xfrm>
              <a:prstGeom prst="rect">
                <a:avLst/>
              </a:prstGeom>
              <a:solidFill>
                <a:srgbClr val="F77F00"/>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46630" tIns="0" rIns="46630" bIns="0" anchor="ct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defTabSz="932559">
                  <a:defRPr/>
                </a:pPr>
                <a:r>
                  <a:rPr lang="en-US" sz="1224" dirty="0">
                    <a:solidFill>
                      <a:schemeClr val="bg1"/>
                    </a:solidFill>
                    <a:latin typeface="Arial" pitchFamily="34" charset="0"/>
                    <a:cs typeface="Arial" pitchFamily="34" charset="0"/>
                  </a:rPr>
                  <a:t>Network</a:t>
                </a:r>
              </a:p>
            </p:txBody>
          </p:sp>
          <p:sp>
            <p:nvSpPr>
              <p:cNvPr id="232" name="Box: Network A"/>
              <p:cNvSpPr txBox="1">
                <a:spLocks noChangeArrowheads="1"/>
              </p:cNvSpPr>
              <p:nvPr/>
            </p:nvSpPr>
            <p:spPr bwMode="auto">
              <a:xfrm>
                <a:off x="5212080" y="1508760"/>
                <a:ext cx="731520" cy="228600"/>
              </a:xfrm>
              <a:prstGeom prst="rect">
                <a:avLst/>
              </a:prstGeom>
              <a:solidFill>
                <a:srgbClr val="F77F00"/>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46630" tIns="0" rIns="46630" bIns="0" anchor="ct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defTabSz="932597">
                  <a:defRPr/>
                </a:pPr>
                <a:r>
                  <a:rPr lang="en-US" sz="1122" kern="0" dirty="0">
                    <a:solidFill>
                      <a:schemeClr val="bg1"/>
                    </a:solidFill>
                    <a:latin typeface="Arial"/>
                    <a:cs typeface="Arial"/>
                  </a:rPr>
                  <a:t>Network</a:t>
                </a:r>
              </a:p>
            </p:txBody>
          </p:sp>
          <p:grpSp>
            <p:nvGrpSpPr>
              <p:cNvPr id="233" name="Internal disks"/>
              <p:cNvGrpSpPr/>
              <p:nvPr/>
            </p:nvGrpSpPr>
            <p:grpSpPr>
              <a:xfrm>
                <a:off x="7291773" y="4206565"/>
                <a:ext cx="961254" cy="275224"/>
                <a:chOff x="7254544" y="4014198"/>
                <a:chExt cx="961254" cy="275224"/>
              </a:xfrm>
            </p:grpSpPr>
            <p:sp>
              <p:nvSpPr>
                <p:cNvPr id="258" name="Internal disk 23"/>
                <p:cNvSpPr>
                  <a:spLocks noChangeArrowheads="1"/>
                </p:cNvSpPr>
                <p:nvPr/>
              </p:nvSpPr>
              <p:spPr bwMode="auto">
                <a:xfrm>
                  <a:off x="7996003" y="4014198"/>
                  <a:ext cx="219795" cy="269875"/>
                </a:xfrm>
                <a:prstGeom prst="flowChartMagneticDisk">
                  <a:avLst/>
                </a:prstGeom>
                <a:gradFill rotWithShape="1">
                  <a:gsLst>
                    <a:gs pos="0">
                      <a:srgbClr val="232323">
                        <a:shade val="51000"/>
                        <a:satMod val="130000"/>
                      </a:srgbClr>
                    </a:gs>
                    <a:gs pos="80000">
                      <a:srgbClr val="232323">
                        <a:shade val="93000"/>
                        <a:satMod val="130000"/>
                      </a:srgbClr>
                    </a:gs>
                    <a:gs pos="100000">
                      <a:srgbClr val="232323">
                        <a:shade val="94000"/>
                        <a:satMod val="135000"/>
                      </a:srgbClr>
                    </a:gs>
                  </a:gsLst>
                  <a:lin ang="16200000" scaled="0"/>
                </a:gradFill>
                <a:ln>
                  <a:solidFill>
                    <a:srgbClr val="FFFFFF"/>
                  </a:solidFill>
                  <a:headEnd/>
                  <a:tailEnd/>
                </a:ln>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rgbClr val="232323">
                      <a:shade val="25000"/>
                      <a:satMod val="150000"/>
                    </a:srgbClr>
                  </a:contourClr>
                </a:sp3d>
              </p:spPr>
              <p:txBody>
                <a:bodyPr wrap="none"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32597">
                    <a:defRPr/>
                  </a:pPr>
                  <a:r>
                    <a:rPr lang="en-US" sz="1224" kern="0" dirty="0">
                      <a:solidFill>
                        <a:schemeClr val="tx2">
                          <a:lumMod val="50000"/>
                        </a:schemeClr>
                      </a:solidFill>
                      <a:latin typeface="Segoe UI Light"/>
                    </a:rPr>
                    <a:t>23</a:t>
                  </a:r>
                </a:p>
              </p:txBody>
            </p:sp>
            <p:sp>
              <p:nvSpPr>
                <p:cNvPr id="259" name="Internal disks ..."/>
                <p:cNvSpPr txBox="1">
                  <a:spLocks noChangeArrowheads="1"/>
                </p:cNvSpPr>
                <p:nvPr/>
              </p:nvSpPr>
              <p:spPr bwMode="auto">
                <a:xfrm>
                  <a:off x="7754112" y="4105656"/>
                  <a:ext cx="251830" cy="183766"/>
                </a:xfrm>
                <a:prstGeom prst="rect">
                  <a:avLst/>
                </a:prstGeom>
                <a:noFill/>
                <a:ln w="9525">
                  <a:noFill/>
                  <a:miter lim="800000"/>
                  <a:headEnd/>
                  <a:tailEnd/>
                </a:ln>
              </p:spPr>
              <p:txBody>
                <a:bodyPr wrap="square" lIns="18652" tIns="0" rIns="18652" bIns="0" anchor="b">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defTabSz="932597">
                    <a:defRPr/>
                  </a:pPr>
                  <a:r>
                    <a:rPr lang="en-US" sz="2040" kern="0" dirty="0">
                      <a:solidFill>
                        <a:schemeClr val="tx2">
                          <a:lumMod val="50000"/>
                        </a:schemeClr>
                      </a:solidFill>
                      <a:latin typeface="Segoe UI Light"/>
                    </a:rPr>
                    <a:t>…</a:t>
                  </a:r>
                </a:p>
              </p:txBody>
            </p:sp>
            <p:sp>
              <p:nvSpPr>
                <p:cNvPr id="260" name="Internal disk 1"/>
                <p:cNvSpPr>
                  <a:spLocks noChangeArrowheads="1"/>
                </p:cNvSpPr>
                <p:nvPr/>
              </p:nvSpPr>
              <p:spPr bwMode="auto">
                <a:xfrm>
                  <a:off x="7503551" y="4014198"/>
                  <a:ext cx="219795" cy="269875"/>
                </a:xfrm>
                <a:prstGeom prst="flowChartMagneticDisk">
                  <a:avLst/>
                </a:prstGeom>
                <a:gradFill rotWithShape="1">
                  <a:gsLst>
                    <a:gs pos="0">
                      <a:srgbClr val="232323">
                        <a:shade val="51000"/>
                        <a:satMod val="130000"/>
                      </a:srgbClr>
                    </a:gs>
                    <a:gs pos="80000">
                      <a:srgbClr val="232323">
                        <a:shade val="93000"/>
                        <a:satMod val="130000"/>
                      </a:srgbClr>
                    </a:gs>
                    <a:gs pos="100000">
                      <a:srgbClr val="232323">
                        <a:shade val="94000"/>
                        <a:satMod val="135000"/>
                      </a:srgbClr>
                    </a:gs>
                  </a:gsLst>
                  <a:lin ang="16200000" scaled="0"/>
                </a:gradFill>
                <a:ln>
                  <a:solidFill>
                    <a:srgbClr val="FFFFFF"/>
                  </a:solidFill>
                  <a:headEnd/>
                  <a:tailEnd/>
                </a:ln>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rgbClr val="232323">
                      <a:shade val="25000"/>
                      <a:satMod val="150000"/>
                    </a:srgbClr>
                  </a:contourClr>
                </a:sp3d>
              </p:spPr>
              <p:txBody>
                <a:bodyPr wrap="none"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32597">
                    <a:defRPr/>
                  </a:pPr>
                  <a:r>
                    <a:rPr lang="en-US" sz="1224" kern="0" dirty="0">
                      <a:solidFill>
                        <a:schemeClr val="tx2">
                          <a:lumMod val="50000"/>
                        </a:schemeClr>
                      </a:solidFill>
                      <a:latin typeface="Segoe UI Light"/>
                    </a:rPr>
                    <a:t>1</a:t>
                  </a:r>
                </a:p>
              </p:txBody>
            </p:sp>
            <p:sp>
              <p:nvSpPr>
                <p:cNvPr id="261" name="Internal disk 0"/>
                <p:cNvSpPr>
                  <a:spLocks noChangeArrowheads="1"/>
                </p:cNvSpPr>
                <p:nvPr/>
              </p:nvSpPr>
              <p:spPr bwMode="auto">
                <a:xfrm>
                  <a:off x="7254544" y="4014893"/>
                  <a:ext cx="219795" cy="274320"/>
                </a:xfrm>
                <a:prstGeom prst="flowChartMagneticDisk">
                  <a:avLst/>
                </a:prstGeom>
                <a:gradFill rotWithShape="1">
                  <a:gsLst>
                    <a:gs pos="0">
                      <a:srgbClr val="232323">
                        <a:shade val="51000"/>
                        <a:satMod val="130000"/>
                      </a:srgbClr>
                    </a:gs>
                    <a:gs pos="80000">
                      <a:srgbClr val="232323">
                        <a:shade val="93000"/>
                        <a:satMod val="130000"/>
                      </a:srgbClr>
                    </a:gs>
                    <a:gs pos="100000">
                      <a:srgbClr val="232323">
                        <a:shade val="94000"/>
                        <a:satMod val="135000"/>
                      </a:srgbClr>
                    </a:gs>
                  </a:gsLst>
                  <a:lin ang="16200000" scaled="0"/>
                </a:gradFill>
                <a:ln>
                  <a:solidFill>
                    <a:srgbClr val="FFFFFF"/>
                  </a:solidFill>
                  <a:headEnd/>
                  <a:tailEnd/>
                </a:ln>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rgbClr val="232323">
                      <a:shade val="25000"/>
                      <a:satMod val="150000"/>
                    </a:srgbClr>
                  </a:contourClr>
                </a:sp3d>
              </p:spPr>
              <p:txBody>
                <a:bodyPr wrap="none"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32597">
                    <a:defRPr/>
                  </a:pPr>
                  <a:r>
                    <a:rPr lang="en-US" sz="1224" kern="0" dirty="0">
                      <a:solidFill>
                        <a:schemeClr val="tx2">
                          <a:lumMod val="50000"/>
                        </a:schemeClr>
                      </a:solidFill>
                      <a:latin typeface="Segoe UI Light"/>
                    </a:rPr>
                    <a:t>0</a:t>
                  </a:r>
                </a:p>
              </p:txBody>
            </p:sp>
          </p:grpSp>
          <p:grpSp>
            <p:nvGrpSpPr>
              <p:cNvPr id="234" name="Group: Expander B"/>
              <p:cNvGrpSpPr/>
              <p:nvPr/>
            </p:nvGrpSpPr>
            <p:grpSpPr>
              <a:xfrm flipH="1">
                <a:off x="8778240" y="4114800"/>
                <a:ext cx="1097280" cy="457977"/>
                <a:chOff x="2963130" y="3772914"/>
                <a:chExt cx="1371600" cy="457977"/>
              </a:xfrm>
            </p:grpSpPr>
            <p:sp>
              <p:nvSpPr>
                <p:cNvPr id="255" name="SAS anchor A2"/>
                <p:cNvSpPr/>
                <p:nvPr/>
              </p:nvSpPr>
              <p:spPr bwMode="auto">
                <a:xfrm>
                  <a:off x="4106130" y="3773691"/>
                  <a:ext cx="228600" cy="457200"/>
                </a:xfrm>
                <a:prstGeom prst="rect">
                  <a:avLst/>
                </a:prstGeom>
                <a:solidFill>
                  <a:srgbClr val="65BC46"/>
                </a:solidFill>
                <a:ln w="952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32290" fontAlgn="base">
                    <a:spcBef>
                      <a:spcPct val="0"/>
                    </a:spcBef>
                    <a:spcAft>
                      <a:spcPct val="0"/>
                    </a:spcAft>
                    <a:defRPr/>
                  </a:pPr>
                  <a:endParaRPr lang="en-US" sz="2244" dirty="0">
                    <a:solidFill>
                      <a:schemeClr val="tx2">
                        <a:lumMod val="50000"/>
                      </a:schemeClr>
                    </a:solidFill>
                    <a:latin typeface="Segoe UI Light"/>
                  </a:endParaRPr>
                </a:p>
              </p:txBody>
            </p:sp>
            <p:sp>
              <p:nvSpPr>
                <p:cNvPr id="256" name="SAS anchor A1"/>
                <p:cNvSpPr/>
                <p:nvPr/>
              </p:nvSpPr>
              <p:spPr bwMode="auto">
                <a:xfrm>
                  <a:off x="2963130" y="3773691"/>
                  <a:ext cx="457200" cy="457200"/>
                </a:xfrm>
                <a:prstGeom prst="rect">
                  <a:avLst/>
                </a:prstGeom>
                <a:solidFill>
                  <a:srgbClr val="65BC46"/>
                </a:solidFill>
                <a:ln w="952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32290" fontAlgn="base">
                    <a:spcBef>
                      <a:spcPct val="0"/>
                    </a:spcBef>
                    <a:spcAft>
                      <a:spcPct val="0"/>
                    </a:spcAft>
                    <a:defRPr/>
                  </a:pPr>
                  <a:endParaRPr lang="en-US" sz="2244" dirty="0">
                    <a:solidFill>
                      <a:schemeClr val="tx2">
                        <a:lumMod val="50000"/>
                      </a:schemeClr>
                    </a:solidFill>
                    <a:latin typeface="Segoe UI Light"/>
                  </a:endParaRPr>
                </a:p>
              </p:txBody>
            </p:sp>
            <p:sp>
              <p:nvSpPr>
                <p:cNvPr id="257" name="Box: SAS Expander A"/>
                <p:cNvSpPr txBox="1">
                  <a:spLocks noChangeArrowheads="1"/>
                </p:cNvSpPr>
                <p:nvPr/>
              </p:nvSpPr>
              <p:spPr bwMode="auto">
                <a:xfrm>
                  <a:off x="2963130" y="3772914"/>
                  <a:ext cx="1371600" cy="457200"/>
                </a:xfrm>
                <a:prstGeom prst="rect">
                  <a:avLst/>
                </a:prstGeom>
                <a:gradFill rotWithShape="1">
                  <a:gsLst>
                    <a:gs pos="0">
                      <a:srgbClr val="65BC46">
                        <a:shade val="51000"/>
                        <a:satMod val="130000"/>
                      </a:srgbClr>
                    </a:gs>
                    <a:gs pos="80000">
                      <a:srgbClr val="65BC46">
                        <a:shade val="93000"/>
                        <a:satMod val="130000"/>
                      </a:srgbClr>
                    </a:gs>
                    <a:gs pos="100000">
                      <a:srgbClr val="65BC46">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rgbClr val="65BC46">
                      <a:shade val="25000"/>
                      <a:satMod val="150000"/>
                    </a:srgbClr>
                  </a:contourClr>
                </a:sp3d>
              </p:spPr>
              <p:txBody>
                <a:bodyPr lIns="46630" rIns="4663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32559">
                    <a:defRPr/>
                  </a:pPr>
                  <a:r>
                    <a:rPr lang="en-US" sz="1428" b="1" dirty="0">
                      <a:solidFill>
                        <a:schemeClr val="bg1"/>
                      </a:solidFill>
                      <a:latin typeface="Segoe UI Light"/>
                    </a:rPr>
                    <a:t>SAS Expander</a:t>
                  </a:r>
                </a:p>
              </p:txBody>
            </p:sp>
          </p:grpSp>
          <p:grpSp>
            <p:nvGrpSpPr>
              <p:cNvPr id="235" name="Group: Controller B"/>
              <p:cNvGrpSpPr/>
              <p:nvPr/>
            </p:nvGrpSpPr>
            <p:grpSpPr>
              <a:xfrm flipH="1">
                <a:off x="9144000" y="3291840"/>
                <a:ext cx="1097280" cy="457200"/>
                <a:chOff x="5498750" y="3200400"/>
                <a:chExt cx="1371600" cy="457200"/>
              </a:xfrm>
            </p:grpSpPr>
            <p:sp>
              <p:nvSpPr>
                <p:cNvPr id="252" name="Controller anchor A2"/>
                <p:cNvSpPr/>
                <p:nvPr/>
              </p:nvSpPr>
              <p:spPr bwMode="auto">
                <a:xfrm>
                  <a:off x="6182573" y="3200400"/>
                  <a:ext cx="685800" cy="457200"/>
                </a:xfrm>
                <a:prstGeom prst="rect">
                  <a:avLst/>
                </a:prstGeom>
                <a:solidFill>
                  <a:srgbClr val="65BC46">
                    <a:lumMod val="60000"/>
                    <a:lumOff val="40000"/>
                  </a:srgbClr>
                </a:solidFill>
                <a:ln w="952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32290" fontAlgn="base">
                    <a:spcBef>
                      <a:spcPct val="0"/>
                    </a:spcBef>
                    <a:spcAft>
                      <a:spcPct val="0"/>
                    </a:spcAft>
                    <a:defRPr/>
                  </a:pPr>
                  <a:endParaRPr lang="en-US" sz="2244" dirty="0">
                    <a:solidFill>
                      <a:schemeClr val="tx2">
                        <a:lumMod val="50000"/>
                      </a:schemeClr>
                    </a:solidFill>
                    <a:latin typeface="Segoe UI Light"/>
                  </a:endParaRPr>
                </a:p>
              </p:txBody>
            </p:sp>
            <p:sp>
              <p:nvSpPr>
                <p:cNvPr id="253" name="Controller anchor A1"/>
                <p:cNvSpPr/>
                <p:nvPr/>
              </p:nvSpPr>
              <p:spPr bwMode="auto">
                <a:xfrm>
                  <a:off x="5498750" y="3200400"/>
                  <a:ext cx="685800" cy="457200"/>
                </a:xfrm>
                <a:prstGeom prst="rect">
                  <a:avLst/>
                </a:prstGeom>
                <a:solidFill>
                  <a:srgbClr val="65BC46">
                    <a:lumMod val="60000"/>
                    <a:lumOff val="40000"/>
                  </a:srgbClr>
                </a:solidFill>
                <a:ln w="952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32290" fontAlgn="base">
                    <a:spcBef>
                      <a:spcPct val="0"/>
                    </a:spcBef>
                    <a:spcAft>
                      <a:spcPct val="0"/>
                    </a:spcAft>
                    <a:defRPr/>
                  </a:pPr>
                  <a:endParaRPr lang="en-US" sz="2244" dirty="0">
                    <a:solidFill>
                      <a:schemeClr val="tx2">
                        <a:lumMod val="50000"/>
                      </a:schemeClr>
                    </a:solidFill>
                    <a:latin typeface="Segoe UI Light"/>
                  </a:endParaRPr>
                </a:p>
              </p:txBody>
            </p:sp>
            <p:sp>
              <p:nvSpPr>
                <p:cNvPr id="254" name="Box: Controller B"/>
                <p:cNvSpPr txBox="1">
                  <a:spLocks noChangeArrowheads="1"/>
                </p:cNvSpPr>
                <p:nvPr/>
              </p:nvSpPr>
              <p:spPr bwMode="auto">
                <a:xfrm>
                  <a:off x="5498750" y="3200400"/>
                  <a:ext cx="1371600" cy="457200"/>
                </a:xfrm>
                <a:prstGeom prst="rect">
                  <a:avLst/>
                </a:prstGeom>
                <a:gradFill rotWithShape="1">
                  <a:gsLst>
                    <a:gs pos="0">
                      <a:srgbClr val="457EC1">
                        <a:shade val="51000"/>
                        <a:satMod val="130000"/>
                      </a:srgbClr>
                    </a:gs>
                    <a:gs pos="80000">
                      <a:srgbClr val="457EC1">
                        <a:shade val="93000"/>
                        <a:satMod val="130000"/>
                      </a:srgbClr>
                    </a:gs>
                    <a:gs pos="100000">
                      <a:srgbClr val="457EC1">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rgbClr val="457EC1">
                      <a:shade val="25000"/>
                      <a:satMod val="150000"/>
                    </a:srgbClr>
                  </a:contourClr>
                </a:sp3d>
              </p:spPr>
              <p:txBody>
                <a:bodyPr lIns="46630" tIns="0" rIns="46630" bIns="0" anchor="ctr" anchorCtr="0"/>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32597">
                    <a:defRPr/>
                  </a:pPr>
                  <a:r>
                    <a:rPr lang="en-US" sz="1428" kern="0" dirty="0">
                      <a:solidFill>
                        <a:schemeClr val="bg1"/>
                      </a:solidFill>
                      <a:latin typeface="Arial"/>
                      <a:cs typeface="Arial"/>
                    </a:rPr>
                    <a:t>Storage Controller</a:t>
                  </a:r>
                </a:p>
              </p:txBody>
            </p:sp>
          </p:grpSp>
          <p:grpSp>
            <p:nvGrpSpPr>
              <p:cNvPr id="236" name="Group: CPU B"/>
              <p:cNvGrpSpPr/>
              <p:nvPr/>
            </p:nvGrpSpPr>
            <p:grpSpPr>
              <a:xfrm flipH="1">
                <a:off x="9144000" y="2286000"/>
                <a:ext cx="1097280" cy="457200"/>
                <a:chOff x="5556099" y="2320296"/>
                <a:chExt cx="1371600" cy="457200"/>
              </a:xfrm>
            </p:grpSpPr>
            <p:sp>
              <p:nvSpPr>
                <p:cNvPr id="249" name="CPU anchor A2"/>
                <p:cNvSpPr/>
                <p:nvPr/>
              </p:nvSpPr>
              <p:spPr bwMode="auto">
                <a:xfrm>
                  <a:off x="6241899" y="2320296"/>
                  <a:ext cx="685800" cy="457200"/>
                </a:xfrm>
                <a:prstGeom prst="rect">
                  <a:avLst/>
                </a:prstGeom>
                <a:solidFill>
                  <a:srgbClr val="EF4423"/>
                </a:solidFill>
                <a:ln w="952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32290" fontAlgn="base">
                    <a:spcBef>
                      <a:spcPct val="0"/>
                    </a:spcBef>
                    <a:spcAft>
                      <a:spcPct val="0"/>
                    </a:spcAft>
                    <a:defRPr/>
                  </a:pPr>
                  <a:endParaRPr lang="en-US" sz="2244" dirty="0">
                    <a:solidFill>
                      <a:schemeClr val="tx2">
                        <a:lumMod val="50000"/>
                      </a:schemeClr>
                    </a:solidFill>
                    <a:latin typeface="Segoe UI Light"/>
                  </a:endParaRPr>
                </a:p>
              </p:txBody>
            </p:sp>
            <p:sp>
              <p:nvSpPr>
                <p:cNvPr id="250" name="CPU anchor A1"/>
                <p:cNvSpPr/>
                <p:nvPr/>
              </p:nvSpPr>
              <p:spPr bwMode="auto">
                <a:xfrm>
                  <a:off x="5556099" y="2320296"/>
                  <a:ext cx="685800" cy="457200"/>
                </a:xfrm>
                <a:prstGeom prst="rect">
                  <a:avLst/>
                </a:prstGeom>
                <a:solidFill>
                  <a:srgbClr val="EF4423"/>
                </a:solidFill>
                <a:ln w="952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32290" fontAlgn="base">
                    <a:spcBef>
                      <a:spcPct val="0"/>
                    </a:spcBef>
                    <a:spcAft>
                      <a:spcPct val="0"/>
                    </a:spcAft>
                    <a:defRPr/>
                  </a:pPr>
                  <a:endParaRPr lang="en-US" sz="2244" dirty="0">
                    <a:solidFill>
                      <a:schemeClr val="tx2">
                        <a:lumMod val="50000"/>
                      </a:schemeClr>
                    </a:solidFill>
                    <a:latin typeface="Segoe UI Light"/>
                  </a:endParaRPr>
                </a:p>
              </p:txBody>
            </p:sp>
            <p:sp>
              <p:nvSpPr>
                <p:cNvPr id="251" name="Box: CPU B"/>
                <p:cNvSpPr txBox="1">
                  <a:spLocks noChangeArrowheads="1"/>
                </p:cNvSpPr>
                <p:nvPr/>
              </p:nvSpPr>
              <p:spPr bwMode="auto">
                <a:xfrm>
                  <a:off x="5556099" y="2320296"/>
                  <a:ext cx="1371600" cy="457200"/>
                </a:xfrm>
                <a:prstGeom prst="rect">
                  <a:avLst/>
                </a:prstGeom>
                <a:gradFill rotWithShape="1">
                  <a:gsLst>
                    <a:gs pos="0">
                      <a:srgbClr val="EF4423">
                        <a:shade val="51000"/>
                        <a:satMod val="130000"/>
                      </a:srgbClr>
                    </a:gs>
                    <a:gs pos="80000">
                      <a:srgbClr val="EF4423">
                        <a:shade val="93000"/>
                        <a:satMod val="130000"/>
                      </a:srgbClr>
                    </a:gs>
                    <a:gs pos="100000">
                      <a:srgbClr val="EF4423">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rgbClr val="EF4423">
                      <a:shade val="25000"/>
                      <a:satMod val="150000"/>
                    </a:srgbClr>
                  </a:contourClr>
                </a:sp3d>
              </p:spPr>
              <p:txBody>
                <a:bodyPr lIns="46630" tIns="0" rIns="46630" bIns="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32597">
                    <a:defRPr/>
                  </a:pPr>
                  <a:r>
                    <a:rPr lang="en-US" sz="1632" kern="0" dirty="0">
                      <a:solidFill>
                        <a:schemeClr val="bg1"/>
                      </a:solidFill>
                      <a:latin typeface="Arial"/>
                      <a:cs typeface="Arial"/>
                    </a:rPr>
                    <a:t>CPU</a:t>
                  </a:r>
                </a:p>
              </p:txBody>
            </p:sp>
          </p:grpSp>
          <p:grpSp>
            <p:nvGrpSpPr>
              <p:cNvPr id="237" name="Group: Expander A"/>
              <p:cNvGrpSpPr/>
              <p:nvPr/>
            </p:nvGrpSpPr>
            <p:grpSpPr>
              <a:xfrm>
                <a:off x="5669280" y="4114800"/>
                <a:ext cx="1097280" cy="457977"/>
                <a:chOff x="2963130" y="3772914"/>
                <a:chExt cx="1371600" cy="457977"/>
              </a:xfrm>
            </p:grpSpPr>
            <p:sp>
              <p:nvSpPr>
                <p:cNvPr id="246" name="SAS anchor A2"/>
                <p:cNvSpPr/>
                <p:nvPr/>
              </p:nvSpPr>
              <p:spPr bwMode="auto">
                <a:xfrm>
                  <a:off x="4106130" y="3773691"/>
                  <a:ext cx="228600" cy="457200"/>
                </a:xfrm>
                <a:prstGeom prst="rect">
                  <a:avLst/>
                </a:prstGeom>
                <a:solidFill>
                  <a:srgbClr val="65BC46"/>
                </a:solidFill>
                <a:ln w="952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32290" fontAlgn="base">
                    <a:spcBef>
                      <a:spcPct val="0"/>
                    </a:spcBef>
                    <a:spcAft>
                      <a:spcPct val="0"/>
                    </a:spcAft>
                    <a:defRPr/>
                  </a:pPr>
                  <a:endParaRPr lang="en-US" sz="2244" dirty="0">
                    <a:solidFill>
                      <a:schemeClr val="tx2">
                        <a:lumMod val="50000"/>
                      </a:schemeClr>
                    </a:solidFill>
                    <a:latin typeface="Segoe UI Light"/>
                  </a:endParaRPr>
                </a:p>
              </p:txBody>
            </p:sp>
            <p:sp>
              <p:nvSpPr>
                <p:cNvPr id="247" name="SAS anchor A1"/>
                <p:cNvSpPr/>
                <p:nvPr/>
              </p:nvSpPr>
              <p:spPr bwMode="auto">
                <a:xfrm>
                  <a:off x="2963130" y="3773691"/>
                  <a:ext cx="457200" cy="457200"/>
                </a:xfrm>
                <a:prstGeom prst="rect">
                  <a:avLst/>
                </a:prstGeom>
                <a:solidFill>
                  <a:srgbClr val="65BC46"/>
                </a:solidFill>
                <a:ln w="952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32290" fontAlgn="base">
                    <a:spcBef>
                      <a:spcPct val="0"/>
                    </a:spcBef>
                    <a:spcAft>
                      <a:spcPct val="0"/>
                    </a:spcAft>
                    <a:defRPr/>
                  </a:pPr>
                  <a:endParaRPr lang="en-US" sz="2244" dirty="0">
                    <a:solidFill>
                      <a:schemeClr val="tx2">
                        <a:lumMod val="50000"/>
                      </a:schemeClr>
                    </a:solidFill>
                    <a:latin typeface="Segoe UI Light"/>
                  </a:endParaRPr>
                </a:p>
              </p:txBody>
            </p:sp>
            <p:sp>
              <p:nvSpPr>
                <p:cNvPr id="248" name="Box: SAS Expander A"/>
                <p:cNvSpPr txBox="1">
                  <a:spLocks noChangeArrowheads="1"/>
                </p:cNvSpPr>
                <p:nvPr/>
              </p:nvSpPr>
              <p:spPr bwMode="auto">
                <a:xfrm>
                  <a:off x="2963130" y="3772914"/>
                  <a:ext cx="1371600" cy="457200"/>
                </a:xfrm>
                <a:prstGeom prst="rect">
                  <a:avLst/>
                </a:prstGeom>
                <a:gradFill rotWithShape="1">
                  <a:gsLst>
                    <a:gs pos="0">
                      <a:srgbClr val="65BC46">
                        <a:shade val="51000"/>
                        <a:satMod val="130000"/>
                      </a:srgbClr>
                    </a:gs>
                    <a:gs pos="80000">
                      <a:srgbClr val="65BC46">
                        <a:shade val="93000"/>
                        <a:satMod val="130000"/>
                      </a:srgbClr>
                    </a:gs>
                    <a:gs pos="100000">
                      <a:srgbClr val="65BC46">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rgbClr val="65BC46">
                      <a:shade val="25000"/>
                      <a:satMod val="150000"/>
                    </a:srgbClr>
                  </a:contourClr>
                </a:sp3d>
              </p:spPr>
              <p:txBody>
                <a:bodyPr lIns="46630" rIns="4663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32559">
                    <a:defRPr/>
                  </a:pPr>
                  <a:r>
                    <a:rPr lang="en-US" sz="1428" b="1" dirty="0">
                      <a:solidFill>
                        <a:schemeClr val="bg1"/>
                      </a:solidFill>
                      <a:latin typeface="Segoe UI Light"/>
                    </a:rPr>
                    <a:t>SAS Expander</a:t>
                  </a:r>
                </a:p>
              </p:txBody>
            </p:sp>
          </p:grpSp>
          <p:grpSp>
            <p:nvGrpSpPr>
              <p:cNvPr id="238" name="Group: Controller A"/>
              <p:cNvGrpSpPr/>
              <p:nvPr/>
            </p:nvGrpSpPr>
            <p:grpSpPr>
              <a:xfrm>
                <a:off x="5303520" y="3108960"/>
                <a:ext cx="1097280" cy="457200"/>
                <a:chOff x="5498750" y="3200400"/>
                <a:chExt cx="1371600" cy="457200"/>
              </a:xfrm>
            </p:grpSpPr>
            <p:sp>
              <p:nvSpPr>
                <p:cNvPr id="243" name="Controller anchor A2"/>
                <p:cNvSpPr/>
                <p:nvPr/>
              </p:nvSpPr>
              <p:spPr bwMode="auto">
                <a:xfrm>
                  <a:off x="6182573" y="3200400"/>
                  <a:ext cx="685800" cy="457200"/>
                </a:xfrm>
                <a:prstGeom prst="rect">
                  <a:avLst/>
                </a:prstGeom>
                <a:solidFill>
                  <a:srgbClr val="65BC46">
                    <a:lumMod val="60000"/>
                    <a:lumOff val="40000"/>
                  </a:srgbClr>
                </a:solidFill>
                <a:ln w="952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32290" fontAlgn="base">
                    <a:spcBef>
                      <a:spcPct val="0"/>
                    </a:spcBef>
                    <a:spcAft>
                      <a:spcPct val="0"/>
                    </a:spcAft>
                    <a:defRPr/>
                  </a:pPr>
                  <a:endParaRPr lang="en-US" sz="2244" dirty="0">
                    <a:solidFill>
                      <a:schemeClr val="tx2">
                        <a:lumMod val="50000"/>
                      </a:schemeClr>
                    </a:solidFill>
                    <a:latin typeface="Segoe UI Light"/>
                  </a:endParaRPr>
                </a:p>
              </p:txBody>
            </p:sp>
            <p:sp>
              <p:nvSpPr>
                <p:cNvPr id="244" name="Controller anchor A1"/>
                <p:cNvSpPr/>
                <p:nvPr/>
              </p:nvSpPr>
              <p:spPr bwMode="auto">
                <a:xfrm>
                  <a:off x="5498750" y="3200400"/>
                  <a:ext cx="685800" cy="457200"/>
                </a:xfrm>
                <a:prstGeom prst="rect">
                  <a:avLst/>
                </a:prstGeom>
                <a:solidFill>
                  <a:srgbClr val="65BC46">
                    <a:lumMod val="60000"/>
                    <a:lumOff val="40000"/>
                  </a:srgbClr>
                </a:solidFill>
                <a:ln w="952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32290" fontAlgn="base">
                    <a:spcBef>
                      <a:spcPct val="0"/>
                    </a:spcBef>
                    <a:spcAft>
                      <a:spcPct val="0"/>
                    </a:spcAft>
                    <a:defRPr/>
                  </a:pPr>
                  <a:endParaRPr lang="en-US" sz="2244" dirty="0">
                    <a:solidFill>
                      <a:schemeClr val="tx2">
                        <a:lumMod val="50000"/>
                      </a:schemeClr>
                    </a:solidFill>
                    <a:latin typeface="Segoe UI Light"/>
                  </a:endParaRPr>
                </a:p>
              </p:txBody>
            </p:sp>
            <p:sp>
              <p:nvSpPr>
                <p:cNvPr id="245" name="Box: Storage Controller A"/>
                <p:cNvSpPr txBox="1">
                  <a:spLocks noChangeArrowheads="1"/>
                </p:cNvSpPr>
                <p:nvPr/>
              </p:nvSpPr>
              <p:spPr bwMode="auto">
                <a:xfrm>
                  <a:off x="5498750" y="3200400"/>
                  <a:ext cx="1371600" cy="457200"/>
                </a:xfrm>
                <a:prstGeom prst="rect">
                  <a:avLst/>
                </a:prstGeom>
                <a:gradFill rotWithShape="1">
                  <a:gsLst>
                    <a:gs pos="0">
                      <a:srgbClr val="457EC1">
                        <a:shade val="51000"/>
                        <a:satMod val="130000"/>
                      </a:srgbClr>
                    </a:gs>
                    <a:gs pos="80000">
                      <a:srgbClr val="457EC1">
                        <a:shade val="93000"/>
                        <a:satMod val="130000"/>
                      </a:srgbClr>
                    </a:gs>
                    <a:gs pos="100000">
                      <a:srgbClr val="457EC1">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rgbClr val="457EC1">
                      <a:shade val="25000"/>
                      <a:satMod val="150000"/>
                    </a:srgbClr>
                  </a:contourClr>
                </a:sp3d>
              </p:spPr>
              <p:txBody>
                <a:bodyPr lIns="46630" tIns="0" rIns="46630" bIns="0" anchor="ctr" anchorCtr="0"/>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32597">
                    <a:defRPr/>
                  </a:pPr>
                  <a:r>
                    <a:rPr lang="en-US" sz="1428" kern="0" dirty="0">
                      <a:solidFill>
                        <a:schemeClr val="bg1"/>
                      </a:solidFill>
                      <a:latin typeface="Arial"/>
                      <a:cs typeface="Arial"/>
                    </a:rPr>
                    <a:t>Storage Controller</a:t>
                  </a:r>
                </a:p>
              </p:txBody>
            </p:sp>
          </p:grpSp>
          <p:grpSp>
            <p:nvGrpSpPr>
              <p:cNvPr id="239" name="Group: CPU A"/>
              <p:cNvGrpSpPr/>
              <p:nvPr/>
            </p:nvGrpSpPr>
            <p:grpSpPr>
              <a:xfrm>
                <a:off x="5303520" y="2286000"/>
                <a:ext cx="1097280" cy="457200"/>
                <a:chOff x="5556099" y="2320296"/>
                <a:chExt cx="1371600" cy="457200"/>
              </a:xfrm>
            </p:grpSpPr>
            <p:sp>
              <p:nvSpPr>
                <p:cNvPr id="240" name="CPU anchor A2"/>
                <p:cNvSpPr/>
                <p:nvPr/>
              </p:nvSpPr>
              <p:spPr bwMode="auto">
                <a:xfrm>
                  <a:off x="6241899" y="2320296"/>
                  <a:ext cx="685800" cy="457200"/>
                </a:xfrm>
                <a:prstGeom prst="rect">
                  <a:avLst/>
                </a:prstGeom>
                <a:solidFill>
                  <a:srgbClr val="EF4423"/>
                </a:solidFill>
                <a:ln w="952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32290" fontAlgn="base">
                    <a:spcBef>
                      <a:spcPct val="0"/>
                    </a:spcBef>
                    <a:spcAft>
                      <a:spcPct val="0"/>
                    </a:spcAft>
                    <a:defRPr/>
                  </a:pPr>
                  <a:endParaRPr lang="en-US" sz="2244" dirty="0">
                    <a:solidFill>
                      <a:schemeClr val="tx2">
                        <a:lumMod val="50000"/>
                      </a:schemeClr>
                    </a:solidFill>
                    <a:latin typeface="Segoe UI Light"/>
                  </a:endParaRPr>
                </a:p>
              </p:txBody>
            </p:sp>
            <p:sp>
              <p:nvSpPr>
                <p:cNvPr id="241" name="CPU anchor A1"/>
                <p:cNvSpPr/>
                <p:nvPr/>
              </p:nvSpPr>
              <p:spPr bwMode="auto">
                <a:xfrm>
                  <a:off x="5556099" y="2320296"/>
                  <a:ext cx="685800" cy="457200"/>
                </a:xfrm>
                <a:prstGeom prst="rect">
                  <a:avLst/>
                </a:prstGeom>
                <a:solidFill>
                  <a:srgbClr val="EF4423"/>
                </a:solidFill>
                <a:ln w="952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32290" fontAlgn="base">
                    <a:spcBef>
                      <a:spcPct val="0"/>
                    </a:spcBef>
                    <a:spcAft>
                      <a:spcPct val="0"/>
                    </a:spcAft>
                    <a:defRPr/>
                  </a:pPr>
                  <a:endParaRPr lang="en-US" sz="2244" dirty="0">
                    <a:solidFill>
                      <a:schemeClr val="tx2">
                        <a:lumMod val="50000"/>
                      </a:schemeClr>
                    </a:solidFill>
                    <a:latin typeface="Segoe UI Light"/>
                  </a:endParaRPr>
                </a:p>
              </p:txBody>
            </p:sp>
            <p:sp>
              <p:nvSpPr>
                <p:cNvPr id="242" name="Box: CPU A"/>
                <p:cNvSpPr txBox="1">
                  <a:spLocks noChangeArrowheads="1"/>
                </p:cNvSpPr>
                <p:nvPr/>
              </p:nvSpPr>
              <p:spPr bwMode="auto">
                <a:xfrm>
                  <a:off x="5556099" y="2320296"/>
                  <a:ext cx="1371600" cy="457200"/>
                </a:xfrm>
                <a:prstGeom prst="rect">
                  <a:avLst/>
                </a:prstGeom>
                <a:gradFill rotWithShape="1">
                  <a:gsLst>
                    <a:gs pos="0">
                      <a:srgbClr val="EF4423">
                        <a:shade val="51000"/>
                        <a:satMod val="130000"/>
                      </a:srgbClr>
                    </a:gs>
                    <a:gs pos="80000">
                      <a:srgbClr val="EF4423">
                        <a:shade val="93000"/>
                        <a:satMod val="130000"/>
                      </a:srgbClr>
                    </a:gs>
                    <a:gs pos="100000">
                      <a:srgbClr val="EF4423">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rgbClr val="EF4423">
                      <a:shade val="25000"/>
                      <a:satMod val="150000"/>
                    </a:srgbClr>
                  </a:contourClr>
                </a:sp3d>
              </p:spPr>
              <p:txBody>
                <a:bodyPr lIns="46630" tIns="0" rIns="46630" bIns="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32597">
                    <a:defRPr/>
                  </a:pPr>
                  <a:r>
                    <a:rPr lang="en-US" sz="1632" kern="0" dirty="0">
                      <a:solidFill>
                        <a:schemeClr val="bg1"/>
                      </a:solidFill>
                      <a:latin typeface="Arial"/>
                      <a:cs typeface="Arial"/>
                    </a:rPr>
                    <a:t>CPU</a:t>
                  </a:r>
                </a:p>
              </p:txBody>
            </p:sp>
          </p:grpSp>
        </p:grpSp>
        <p:sp>
          <p:nvSpPr>
            <p:cNvPr id="106" name="Text: midplane SAS A"/>
            <p:cNvSpPr txBox="1">
              <a:spLocks noChangeArrowheads="1"/>
            </p:cNvSpPr>
            <p:nvPr/>
          </p:nvSpPr>
          <p:spPr bwMode="auto">
            <a:xfrm>
              <a:off x="8535918" y="2996707"/>
              <a:ext cx="1495476" cy="238240"/>
            </a:xfrm>
            <a:prstGeom prst="rect">
              <a:avLst/>
            </a:prstGeom>
            <a:noFill/>
            <a:ln w="9525">
              <a:noFill/>
              <a:miter lim="800000"/>
              <a:headEnd/>
              <a:tailEnd/>
            </a:ln>
          </p:spPr>
          <p:txBody>
            <a:bodyPr wrap="square" lIns="46630" rIns="4663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defRPr/>
              </a:pPr>
              <a:r>
                <a:rPr lang="en-US" sz="918" dirty="0">
                  <a:solidFill>
                    <a:schemeClr val="tx2">
                      <a:lumMod val="50000"/>
                    </a:schemeClr>
                  </a:solidFill>
                  <a:latin typeface="Segoe UI Light"/>
                </a:rPr>
                <a:t>x4 SAS (through </a:t>
              </a:r>
              <a:r>
                <a:rPr lang="en-US" sz="918" dirty="0" err="1">
                  <a:solidFill>
                    <a:schemeClr val="tx2">
                      <a:lumMod val="50000"/>
                    </a:schemeClr>
                  </a:solidFill>
                  <a:latin typeface="Segoe UI Light"/>
                </a:rPr>
                <a:t>midplane</a:t>
              </a:r>
              <a:r>
                <a:rPr lang="en-US" sz="918" dirty="0">
                  <a:solidFill>
                    <a:schemeClr val="tx2">
                      <a:lumMod val="50000"/>
                    </a:schemeClr>
                  </a:solidFill>
                  <a:latin typeface="Segoe UI Light"/>
                </a:rPr>
                <a:t>)</a:t>
              </a:r>
            </a:p>
          </p:txBody>
        </p:sp>
        <p:sp>
          <p:nvSpPr>
            <p:cNvPr id="107" name="Text: midplane SAS B"/>
            <p:cNvSpPr txBox="1">
              <a:spLocks noChangeArrowheads="1"/>
            </p:cNvSpPr>
            <p:nvPr/>
          </p:nvSpPr>
          <p:spPr bwMode="auto">
            <a:xfrm>
              <a:off x="8535918" y="3379074"/>
              <a:ext cx="1495476" cy="238240"/>
            </a:xfrm>
            <a:prstGeom prst="rect">
              <a:avLst/>
            </a:prstGeom>
            <a:noFill/>
            <a:ln w="9525">
              <a:noFill/>
              <a:miter lim="800000"/>
              <a:headEnd/>
              <a:tailEnd/>
            </a:ln>
          </p:spPr>
          <p:txBody>
            <a:bodyPr wrap="square" lIns="46630" rIns="4663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defRPr/>
              </a:pPr>
              <a:r>
                <a:rPr lang="en-US" sz="918" dirty="0">
                  <a:solidFill>
                    <a:schemeClr val="tx2">
                      <a:lumMod val="50000"/>
                    </a:schemeClr>
                  </a:solidFill>
                  <a:latin typeface="Segoe UI Light"/>
                </a:rPr>
                <a:t>x4 SAS (through </a:t>
              </a:r>
              <a:r>
                <a:rPr lang="en-US" sz="918" dirty="0" err="1">
                  <a:solidFill>
                    <a:schemeClr val="tx2">
                      <a:lumMod val="50000"/>
                    </a:schemeClr>
                  </a:solidFill>
                  <a:latin typeface="Segoe UI Light"/>
                </a:rPr>
                <a:t>midplane</a:t>
              </a:r>
              <a:r>
                <a:rPr lang="en-US" sz="918" dirty="0">
                  <a:solidFill>
                    <a:schemeClr val="tx2">
                      <a:lumMod val="50000"/>
                    </a:schemeClr>
                  </a:solidFill>
                  <a:latin typeface="Segoe UI Light"/>
                </a:rPr>
                <a:t>)</a:t>
              </a:r>
            </a:p>
          </p:txBody>
        </p:sp>
        <p:sp>
          <p:nvSpPr>
            <p:cNvPr id="108" name="Text: cluster connect"/>
            <p:cNvSpPr txBox="1">
              <a:spLocks noChangeArrowheads="1"/>
            </p:cNvSpPr>
            <p:nvPr/>
          </p:nvSpPr>
          <p:spPr bwMode="auto">
            <a:xfrm>
              <a:off x="8315104" y="2159951"/>
              <a:ext cx="1872962" cy="421975"/>
            </a:xfrm>
            <a:prstGeom prst="rect">
              <a:avLst/>
            </a:prstGeom>
            <a:noFill/>
            <a:ln w="9525">
              <a:noFill/>
              <a:miter lim="800000"/>
              <a:headEnd/>
              <a:tailEnd/>
            </a:ln>
          </p:spPr>
          <p:txBody>
            <a:bodyPr wrap="square" lIns="46630" rIns="4663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defTabSz="932597">
                <a:defRPr/>
              </a:pPr>
              <a:r>
                <a:rPr lang="en-US" sz="1020" kern="0" dirty="0">
                  <a:solidFill>
                    <a:srgbClr val="232323">
                      <a:lumMod val="75000"/>
                      <a:lumOff val="25000"/>
                    </a:srgbClr>
                  </a:solidFill>
                  <a:latin typeface="Segoe UI Light"/>
                </a:rPr>
                <a:t>1/10G Ethernet cluster connect</a:t>
              </a:r>
            </a:p>
            <a:p>
              <a:pPr algn="ctr" defTabSz="932597">
                <a:defRPr/>
              </a:pPr>
              <a:endParaRPr lang="en-US" sz="102" kern="0" dirty="0">
                <a:solidFill>
                  <a:srgbClr val="232323">
                    <a:lumMod val="75000"/>
                    <a:lumOff val="25000"/>
                  </a:srgbClr>
                </a:solidFill>
                <a:latin typeface="Segoe UI Light"/>
              </a:endParaRPr>
            </a:p>
            <a:p>
              <a:pPr algn="ctr" defTabSz="932597">
                <a:defRPr/>
              </a:pPr>
              <a:r>
                <a:rPr lang="en-US" sz="1020" kern="0" dirty="0">
                  <a:solidFill>
                    <a:srgbClr val="232323">
                      <a:lumMod val="75000"/>
                      <a:lumOff val="25000"/>
                    </a:srgbClr>
                  </a:solidFill>
                  <a:latin typeface="Segoe UI Light"/>
                </a:rPr>
                <a:t> (through </a:t>
              </a:r>
              <a:r>
                <a:rPr lang="en-US" sz="1020" kern="0" dirty="0" err="1">
                  <a:solidFill>
                    <a:srgbClr val="232323">
                      <a:lumMod val="75000"/>
                      <a:lumOff val="25000"/>
                    </a:srgbClr>
                  </a:solidFill>
                  <a:latin typeface="Segoe UI Light"/>
                </a:rPr>
                <a:t>midplane</a:t>
              </a:r>
              <a:r>
                <a:rPr lang="en-US" sz="1020" kern="0" dirty="0">
                  <a:solidFill>
                    <a:srgbClr val="232323">
                      <a:lumMod val="75000"/>
                      <a:lumOff val="25000"/>
                    </a:srgbClr>
                  </a:solidFill>
                  <a:latin typeface="Segoe UI Light"/>
                </a:rPr>
                <a:t>)</a:t>
              </a:r>
            </a:p>
          </p:txBody>
        </p:sp>
      </p:grpSp>
      <p:grpSp>
        <p:nvGrpSpPr>
          <p:cNvPr id="6" name="Group 5"/>
          <p:cNvGrpSpPr/>
          <p:nvPr/>
        </p:nvGrpSpPr>
        <p:grpSpPr>
          <a:xfrm>
            <a:off x="5554751" y="1422050"/>
            <a:ext cx="7661739" cy="4673661"/>
            <a:chOff x="5554751" y="1160786"/>
            <a:chExt cx="7661739" cy="4673661"/>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54751" y="1160786"/>
              <a:ext cx="7661739" cy="4673661"/>
            </a:xfrm>
            <a:prstGeom prst="rect">
              <a:avLst/>
            </a:prstGeom>
          </p:spPr>
        </p:pic>
        <p:sp>
          <p:nvSpPr>
            <p:cNvPr id="5" name="TextBox 4"/>
            <p:cNvSpPr txBox="1"/>
            <p:nvPr/>
          </p:nvSpPr>
          <p:spPr>
            <a:xfrm>
              <a:off x="7836798" y="3616319"/>
              <a:ext cx="3097643" cy="627864"/>
            </a:xfrm>
            <a:prstGeom prst="rect">
              <a:avLst/>
            </a:prstGeom>
            <a:noFill/>
          </p:spPr>
          <p:txBody>
            <a:bodyPr wrap="none" lIns="182880" tIns="146304" rIns="182880" bIns="146304" rtlCol="0">
              <a:spAutoFit/>
            </a:bodyPr>
            <a:lstStyle/>
            <a:p>
              <a:pPr>
                <a:lnSpc>
                  <a:spcPct val="90000"/>
                </a:lnSpc>
                <a:spcAft>
                  <a:spcPts val="600"/>
                </a:spcAft>
              </a:pPr>
              <a:r>
                <a:rPr lang="en-US" sz="2400" dirty="0" err="1" smtClean="0">
                  <a:gradFill>
                    <a:gsLst>
                      <a:gs pos="2917">
                        <a:schemeClr val="tx1"/>
                      </a:gs>
                      <a:gs pos="30000">
                        <a:schemeClr val="tx1"/>
                      </a:gs>
                    </a:gsLst>
                    <a:lin ang="5400000" scaled="0"/>
                  </a:gradFill>
                </a:rPr>
                <a:t>DataOn</a:t>
              </a:r>
              <a:r>
                <a:rPr lang="en-US" sz="2400" dirty="0" smtClean="0">
                  <a:gradFill>
                    <a:gsLst>
                      <a:gs pos="2917">
                        <a:schemeClr val="tx1"/>
                      </a:gs>
                      <a:gs pos="30000">
                        <a:schemeClr val="tx1"/>
                      </a:gs>
                    </a:gsLst>
                    <a:lin ang="5400000" scaled="0"/>
                  </a:gradFill>
                </a:rPr>
                <a:t> – DNS 9220</a:t>
              </a:r>
            </a:p>
          </p:txBody>
        </p:sp>
      </p:grpSp>
    </p:spTree>
    <p:extLst>
      <p:ext uri="{BB962C8B-B14F-4D97-AF65-F5344CB8AC3E}">
        <p14:creationId xmlns:p14="http://schemas.microsoft.com/office/powerpoint/2010/main" val="2133422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103"/>
                                        </p:tgtEl>
                                        <p:attrNameLst>
                                          <p:attrName>style.visibility</p:attrName>
                                        </p:attrNameLst>
                                      </p:cBhvr>
                                      <p:to>
                                        <p:strVal val="visible"/>
                                      </p:to>
                                    </p:set>
                                    <p:anim calcmode="lin" valueType="num">
                                      <p:cBhvr additive="base">
                                        <p:cTn id="7" dur="500" fill="hold"/>
                                        <p:tgtEl>
                                          <p:spTgt spid="103"/>
                                        </p:tgtEl>
                                        <p:attrNameLst>
                                          <p:attrName>ppt_x</p:attrName>
                                        </p:attrNameLst>
                                      </p:cBhvr>
                                      <p:tavLst>
                                        <p:tav tm="0">
                                          <p:val>
                                            <p:strVal val="0-#ppt_w/2"/>
                                          </p:val>
                                        </p:tav>
                                        <p:tav tm="100000">
                                          <p:val>
                                            <p:strVal val="#ppt_x"/>
                                          </p:val>
                                        </p:tav>
                                      </p:tavLst>
                                    </p:anim>
                                    <p:anim calcmode="lin" valueType="num">
                                      <p:cBhvr additive="base">
                                        <p:cTn id="8" dur="500" fill="hold"/>
                                        <p:tgtEl>
                                          <p:spTgt spid="103"/>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250"/>
                                  </p:stCondLst>
                                  <p:childTnLst>
                                    <p:set>
                                      <p:cBhvr>
                                        <p:cTn id="10" dur="1" fill="hold">
                                          <p:stCondLst>
                                            <p:cond delay="0"/>
                                          </p:stCondLst>
                                        </p:cTn>
                                        <p:tgtEl>
                                          <p:spTgt spid="115"/>
                                        </p:tgtEl>
                                        <p:attrNameLst>
                                          <p:attrName>style.visibility</p:attrName>
                                        </p:attrNameLst>
                                      </p:cBhvr>
                                      <p:to>
                                        <p:strVal val="visible"/>
                                      </p:to>
                                    </p:set>
                                    <p:anim calcmode="lin" valueType="num">
                                      <p:cBhvr additive="base">
                                        <p:cTn id="11" dur="500" fill="hold"/>
                                        <p:tgtEl>
                                          <p:spTgt spid="115"/>
                                        </p:tgtEl>
                                        <p:attrNameLst>
                                          <p:attrName>ppt_x</p:attrName>
                                        </p:attrNameLst>
                                      </p:cBhvr>
                                      <p:tavLst>
                                        <p:tav tm="0">
                                          <p:val>
                                            <p:strVal val="0-#ppt_w/2"/>
                                          </p:val>
                                        </p:tav>
                                        <p:tav tm="100000">
                                          <p:val>
                                            <p:strVal val="#ppt_x"/>
                                          </p:val>
                                        </p:tav>
                                      </p:tavLst>
                                    </p:anim>
                                    <p:anim calcmode="lin" valueType="num">
                                      <p:cBhvr additive="base">
                                        <p:cTn id="12" dur="500" fill="hold"/>
                                        <p:tgtEl>
                                          <p:spTgt spid="115"/>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500"/>
                                  </p:stCondLst>
                                  <p:childTnLst>
                                    <p:set>
                                      <p:cBhvr>
                                        <p:cTn id="14" dur="1" fill="hold">
                                          <p:stCondLst>
                                            <p:cond delay="0"/>
                                          </p:stCondLst>
                                        </p:cTn>
                                        <p:tgtEl>
                                          <p:spTgt spid="120"/>
                                        </p:tgtEl>
                                        <p:attrNameLst>
                                          <p:attrName>style.visibility</p:attrName>
                                        </p:attrNameLst>
                                      </p:cBhvr>
                                      <p:to>
                                        <p:strVal val="visible"/>
                                      </p:to>
                                    </p:set>
                                    <p:anim calcmode="lin" valueType="num">
                                      <p:cBhvr additive="base">
                                        <p:cTn id="15" dur="500" fill="hold"/>
                                        <p:tgtEl>
                                          <p:spTgt spid="120"/>
                                        </p:tgtEl>
                                        <p:attrNameLst>
                                          <p:attrName>ppt_x</p:attrName>
                                        </p:attrNameLst>
                                      </p:cBhvr>
                                      <p:tavLst>
                                        <p:tav tm="0">
                                          <p:val>
                                            <p:strVal val="0-#ppt_w/2"/>
                                          </p:val>
                                        </p:tav>
                                        <p:tav tm="100000">
                                          <p:val>
                                            <p:strVal val="#ppt_x"/>
                                          </p:val>
                                        </p:tav>
                                      </p:tavLst>
                                    </p:anim>
                                    <p:anim calcmode="lin" valueType="num">
                                      <p:cBhvr additive="base">
                                        <p:cTn id="16" dur="500" fill="hold"/>
                                        <p:tgtEl>
                                          <p:spTgt spid="120"/>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nodeType="clickEffect">
                                  <p:stCondLst>
                                    <p:cond delay="0"/>
                                  </p:stCondLst>
                                  <p:childTnLst>
                                    <p:animEffect transition="out" filter="fade">
                                      <p:cBhvr>
                                        <p:cTn id="20" dur="500"/>
                                        <p:tgtEl>
                                          <p:spTgt spid="3"/>
                                        </p:tgtEl>
                                      </p:cBhvr>
                                    </p:animEffect>
                                    <p:set>
                                      <p:cBhvr>
                                        <p:cTn id="21" dur="1" fill="hold">
                                          <p:stCondLst>
                                            <p:cond delay="499"/>
                                          </p:stCondLst>
                                        </p:cTn>
                                        <p:tgtEl>
                                          <p:spTgt spid="3"/>
                                        </p:tgtEl>
                                        <p:attrNameLst>
                                          <p:attrName>style.visibility</p:attrName>
                                        </p:attrNameLst>
                                      </p:cBhvr>
                                      <p:to>
                                        <p:strVal val="hidden"/>
                                      </p:to>
                                    </p:set>
                                  </p:childTnLst>
                                </p:cTn>
                              </p:par>
                              <p:par>
                                <p:cTn id="22" presetID="10" presetClass="entr" presetSubtype="0" fill="hold" nodeType="with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7316205" y="1814088"/>
            <a:ext cx="2477010" cy="3288392"/>
            <a:chOff x="5648537" y="1499588"/>
            <a:chExt cx="2428662" cy="3224206"/>
          </a:xfrm>
        </p:grpSpPr>
        <p:sp>
          <p:nvSpPr>
            <p:cNvPr id="164" name="Rectangle 163"/>
            <p:cNvSpPr/>
            <p:nvPr/>
          </p:nvSpPr>
          <p:spPr>
            <a:xfrm>
              <a:off x="5648537" y="1499588"/>
              <a:ext cx="2428662" cy="3207215"/>
            </a:xfrm>
            <a:prstGeom prst="rect">
              <a:avLst/>
            </a:prstGeom>
            <a:solidFill>
              <a:schemeClr val="accent1">
                <a:lumMod val="60000"/>
                <a:lumOff val="40000"/>
                <a:alpha val="61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56" tIns="46628" rIns="93256" bIns="46628" numCol="1" spcCol="0" rtlCol="0" fromWordArt="0" anchor="ctr" anchorCtr="0" forceAA="0" compatLnSpc="1">
              <a:prstTxWarp prst="textNoShape">
                <a:avLst/>
              </a:prstTxWarp>
              <a:noAutofit/>
            </a:bodyPr>
            <a:lstStyle/>
            <a:p>
              <a:pPr algn="ctr" defTabSz="932290" fontAlgn="base">
                <a:lnSpc>
                  <a:spcPct val="90000"/>
                </a:lnSpc>
                <a:spcBef>
                  <a:spcPct val="0"/>
                </a:spcBef>
                <a:spcAft>
                  <a:spcPct val="0"/>
                </a:spcAft>
              </a:pPr>
              <a:endParaRPr lang="en-US" sz="2040" spc="-51">
                <a:gradFill>
                  <a:gsLst>
                    <a:gs pos="0">
                      <a:srgbClr val="EFEFEF"/>
                    </a:gs>
                    <a:gs pos="100000">
                      <a:srgbClr val="EFEFEF"/>
                    </a:gs>
                  </a:gsLst>
                  <a:lin ang="5400000" scaled="0"/>
                </a:gradFill>
              </a:endParaRPr>
            </a:p>
          </p:txBody>
        </p:sp>
        <p:sp>
          <p:nvSpPr>
            <p:cNvPr id="174" name="TextBox 173"/>
            <p:cNvSpPr txBox="1"/>
            <p:nvPr/>
          </p:nvSpPr>
          <p:spPr>
            <a:xfrm>
              <a:off x="5686196" y="3768083"/>
              <a:ext cx="2353344" cy="955711"/>
            </a:xfrm>
            <a:prstGeom prst="rect">
              <a:avLst/>
            </a:prstGeom>
            <a:noFill/>
          </p:spPr>
          <p:txBody>
            <a:bodyPr wrap="square" rtlCol="0">
              <a:spAutoFit/>
            </a:bodyPr>
            <a:lstStyle/>
            <a:p>
              <a:pPr marL="111718" indent="-111718">
                <a:buFont typeface="Arial" pitchFamily="34" charset="0"/>
                <a:buChar char="•"/>
              </a:pPr>
              <a:r>
                <a:rPr lang="en-US" sz="1122" dirty="0">
                  <a:gradFill>
                    <a:gsLst>
                      <a:gs pos="0">
                        <a:srgbClr val="EFEFEF"/>
                      </a:gs>
                      <a:gs pos="100000">
                        <a:srgbClr val="EFEFEF"/>
                      </a:gs>
                    </a:gsLst>
                    <a:lin ang="0" scaled="0"/>
                  </a:gradFill>
                  <a:ea typeface="ＭＳ Ｐゴシック" charset="-128"/>
                </a:rPr>
                <a:t>Extended scale out</a:t>
              </a:r>
            </a:p>
            <a:p>
              <a:pPr marL="111718" indent="-111718">
                <a:buFont typeface="Arial" pitchFamily="34" charset="0"/>
                <a:buChar char="•"/>
              </a:pPr>
              <a:r>
                <a:rPr lang="en-US" sz="1122" dirty="0">
                  <a:gradFill>
                    <a:gsLst>
                      <a:gs pos="0">
                        <a:srgbClr val="EFEFEF"/>
                      </a:gs>
                      <a:gs pos="100000">
                        <a:srgbClr val="EFEFEF"/>
                      </a:gs>
                    </a:gsLst>
                    <a:lin ang="0" scaled="0"/>
                  </a:gradFill>
                  <a:ea typeface="ＭＳ Ｐゴシック" charset="-128"/>
                </a:rPr>
                <a:t>Advanced replication</a:t>
              </a:r>
            </a:p>
            <a:p>
              <a:pPr marL="111718" indent="-111718">
                <a:buFont typeface="Arial" pitchFamily="34" charset="0"/>
                <a:buChar char="•"/>
              </a:pPr>
              <a:r>
                <a:rPr lang="en-US" sz="1122" dirty="0">
                  <a:gradFill>
                    <a:gsLst>
                      <a:gs pos="0">
                        <a:srgbClr val="EFEFEF"/>
                      </a:gs>
                      <a:gs pos="100000">
                        <a:srgbClr val="EFEFEF"/>
                      </a:gs>
                    </a:gsLst>
                    <a:lin ang="0" scaled="0"/>
                  </a:gradFill>
                  <a:ea typeface="ＭＳ Ｐゴシック" charset="-128"/>
                </a:rPr>
                <a:t>Advanced power management</a:t>
              </a:r>
            </a:p>
            <a:p>
              <a:pPr marL="111718" indent="-111718">
                <a:buFont typeface="Arial" pitchFamily="34" charset="0"/>
                <a:buChar char="•"/>
              </a:pPr>
              <a:r>
                <a:rPr lang="en-US" sz="1122" dirty="0">
                  <a:gradFill>
                    <a:gsLst>
                      <a:gs pos="0">
                        <a:srgbClr val="EFEFEF"/>
                      </a:gs>
                      <a:gs pos="100000">
                        <a:srgbClr val="EFEFEF"/>
                      </a:gs>
                    </a:gsLst>
                    <a:lin ang="0" scaled="0"/>
                  </a:gradFill>
                  <a:ea typeface="ＭＳ Ｐゴシック" charset="-128"/>
                </a:rPr>
                <a:t>Advanced performance options</a:t>
              </a:r>
            </a:p>
            <a:p>
              <a:pPr marL="111718" indent="-111718">
                <a:buFont typeface="Arial" pitchFamily="34" charset="0"/>
                <a:buChar char="•"/>
              </a:pPr>
              <a:r>
                <a:rPr lang="en-US" sz="1122" dirty="0">
                  <a:gradFill>
                    <a:gsLst>
                      <a:gs pos="0">
                        <a:srgbClr val="EFEFEF"/>
                      </a:gs>
                      <a:gs pos="100000">
                        <a:srgbClr val="EFEFEF"/>
                      </a:gs>
                    </a:gsLst>
                    <a:lin ang="0" scaled="0"/>
                  </a:gradFill>
                  <a:ea typeface="ＭＳ Ｐゴシック" charset="-128"/>
                </a:rPr>
                <a:t>…</a:t>
              </a:r>
            </a:p>
          </p:txBody>
        </p:sp>
        <p:pic>
          <p:nvPicPr>
            <p:cNvPr id="141" name="Picture 4" descr="\\eventsql\dvd\Online_ART\DVD_Art_Sept-2-2010\Artwork_Imagery\Icons - Illustrations\_ VIRTUALIZATION ICONS\server.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429727" y="1999362"/>
              <a:ext cx="936737" cy="606288"/>
            </a:xfrm>
            <a:prstGeom prst="rect">
              <a:avLst/>
            </a:prstGeom>
            <a:noFill/>
            <a:extLst>
              <a:ext uri="{909E8E84-426E-40DD-AFC4-6F175D3DCCD1}">
                <a14:hiddenFill xmlns:a14="http://schemas.microsoft.com/office/drawing/2010/main">
                  <a:solidFill>
                    <a:srgbClr val="FFFFFF"/>
                  </a:solidFill>
                </a14:hiddenFill>
              </a:ext>
            </a:extLst>
          </p:spPr>
        </p:pic>
        <p:pic>
          <p:nvPicPr>
            <p:cNvPr id="98" name="Picture 5" descr="\\eventsql\dvd\Online_ART\DVD_Art_Sept-2-2010\Artwork_Imagery\Icons - Illustrations\_ VIRTUALIZATION ICONS\virtual server.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440612" y="1783865"/>
              <a:ext cx="850079" cy="538446"/>
            </a:xfrm>
            <a:prstGeom prst="rect">
              <a:avLst/>
            </a:prstGeom>
            <a:noFill/>
            <a:extLst>
              <a:ext uri="{909E8E84-426E-40DD-AFC4-6F175D3DCCD1}">
                <a14:hiddenFill xmlns:a14="http://schemas.microsoft.com/office/drawing/2010/main">
                  <a:solidFill>
                    <a:srgbClr val="FFFFFF"/>
                  </a:solidFill>
                </a14:hiddenFill>
              </a:ext>
            </a:extLst>
          </p:spPr>
        </p:pic>
        <p:pic>
          <p:nvPicPr>
            <p:cNvPr id="106" name="Picture 5" descr="\\eventsql\dvd\Online_ART\DVD_Art_Sept-2-2010\Artwork_Imagery\Icons - Illustrations\_ VIRTUALIZATION ICONS\virtual server.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440612" y="1570865"/>
              <a:ext cx="850079" cy="538446"/>
            </a:xfrm>
            <a:prstGeom prst="rect">
              <a:avLst/>
            </a:prstGeom>
            <a:noFill/>
            <a:extLst>
              <a:ext uri="{909E8E84-426E-40DD-AFC4-6F175D3DCCD1}">
                <a14:hiddenFill xmlns:a14="http://schemas.microsoft.com/office/drawing/2010/main">
                  <a:solidFill>
                    <a:srgbClr val="FFFFFF"/>
                  </a:solidFill>
                </a14:hiddenFill>
              </a:ext>
            </a:extLst>
          </p:spPr>
        </p:pic>
        <p:grpSp>
          <p:nvGrpSpPr>
            <p:cNvPr id="228" name="Group 227"/>
            <p:cNvGrpSpPr/>
            <p:nvPr/>
          </p:nvGrpSpPr>
          <p:grpSpPr>
            <a:xfrm>
              <a:off x="6319578" y="2804009"/>
              <a:ext cx="1097078" cy="803082"/>
              <a:chOff x="6386426" y="3308265"/>
              <a:chExt cx="1616917" cy="1183608"/>
            </a:xfrm>
          </p:grpSpPr>
          <p:grpSp>
            <p:nvGrpSpPr>
              <p:cNvPr id="2" name="Group 148"/>
              <p:cNvGrpSpPr/>
              <p:nvPr/>
            </p:nvGrpSpPr>
            <p:grpSpPr>
              <a:xfrm>
                <a:off x="6863120" y="3308265"/>
                <a:ext cx="1140223" cy="1041742"/>
                <a:chOff x="1749736" y="2839264"/>
                <a:chExt cx="1384335" cy="918321"/>
              </a:xfrm>
            </p:grpSpPr>
            <p:sp>
              <p:nvSpPr>
                <p:cNvPr id="150" name="Rectangle 149"/>
                <p:cNvSpPr/>
                <p:nvPr/>
              </p:nvSpPr>
              <p:spPr>
                <a:xfrm>
                  <a:off x="1841965" y="2839264"/>
                  <a:ext cx="1292106" cy="572436"/>
                </a:xfrm>
                <a:prstGeom prst="rect">
                  <a:avLst/>
                </a:prstGeom>
                <a:solidFill>
                  <a:schemeClr val="bg1">
                    <a:lumMod val="10000"/>
                  </a:schemeClr>
                </a:solidFill>
                <a:ln>
                  <a:noFill/>
                </a:ln>
                <a:scene3d>
                  <a:camera prst="orthographicFront"/>
                  <a:lightRig rig="threePt" dir="t"/>
                </a:scene3d>
                <a:sp3d prstMaterial="metal">
                  <a:extrusionClr>
                    <a:schemeClr val="bg1"/>
                  </a:extrusionClr>
                  <a:contourClr>
                    <a:schemeClr val="accent1">
                      <a:lumMod val="40000"/>
                      <a:lumOff val="60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dirty="0">
                    <a:solidFill>
                      <a:prstClr val="white"/>
                    </a:solidFill>
                  </a:endParaRPr>
                </a:p>
              </p:txBody>
            </p:sp>
            <p:grpSp>
              <p:nvGrpSpPr>
                <p:cNvPr id="3" name="Group 150"/>
                <p:cNvGrpSpPr/>
                <p:nvPr/>
              </p:nvGrpSpPr>
              <p:grpSpPr>
                <a:xfrm>
                  <a:off x="1889585" y="2939936"/>
                  <a:ext cx="1135936" cy="208042"/>
                  <a:chOff x="4246848" y="5207265"/>
                  <a:chExt cx="1877179" cy="442675"/>
                </a:xfrm>
              </p:grpSpPr>
              <p:pic>
                <p:nvPicPr>
                  <p:cNvPr id="153" name="Picture 2" descr="\\eventsql\dvd\Online_ART\DVD_ART36\Artwork_Imagery\Icons - Illustrations\_ WINDOWS SERVER ICONS\Hardware\Hard  Drive storage.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196090" y="5207265"/>
                    <a:ext cx="927937" cy="442670"/>
                  </a:xfrm>
                  <a:prstGeom prst="rect">
                    <a:avLst/>
                  </a:prstGeom>
                  <a:noFill/>
                  <a:extLst>
                    <a:ext uri="{909E8E84-426E-40DD-AFC4-6F175D3DCCD1}">
                      <a14:hiddenFill xmlns:a14="http://schemas.microsoft.com/office/drawing/2010/main">
                        <a:solidFill>
                          <a:srgbClr val="FFFFFF"/>
                        </a:solidFill>
                      </a14:hiddenFill>
                    </a:ext>
                  </a:extLst>
                </p:spPr>
              </p:pic>
              <p:pic>
                <p:nvPicPr>
                  <p:cNvPr id="154" name="Picture 2" descr="\\eventsql\dvd\Online_ART\DVD_ART36\Artwork_Imagery\Icons - Illustrations\_ WINDOWS SERVER ICONS\Hardware\Hard  Drive storage.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732121" y="5207270"/>
                    <a:ext cx="927937" cy="442668"/>
                  </a:xfrm>
                  <a:prstGeom prst="rect">
                    <a:avLst/>
                  </a:prstGeom>
                  <a:noFill/>
                  <a:extLst>
                    <a:ext uri="{909E8E84-426E-40DD-AFC4-6F175D3DCCD1}">
                      <a14:hiddenFill xmlns:a14="http://schemas.microsoft.com/office/drawing/2010/main">
                        <a:solidFill>
                          <a:srgbClr val="FFFFFF"/>
                        </a:solidFill>
                      </a14:hiddenFill>
                    </a:ext>
                  </a:extLst>
                </p:spPr>
              </p:pic>
              <p:pic>
                <p:nvPicPr>
                  <p:cNvPr id="155" name="Picture 2" descr="\\eventsql\dvd\Online_ART\DVD_ART36\Artwork_Imagery\Icons - Illustrations\_ WINDOWS SERVER ICONS\Hardware\Hard  Drive storage.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246848" y="5207270"/>
                    <a:ext cx="927937" cy="442670"/>
                  </a:xfrm>
                  <a:prstGeom prst="rect">
                    <a:avLst/>
                  </a:prstGeom>
                  <a:noFill/>
                  <a:extLst>
                    <a:ext uri="{909E8E84-426E-40DD-AFC4-6F175D3DCCD1}">
                      <a14:hiddenFill xmlns:a14="http://schemas.microsoft.com/office/drawing/2010/main">
                        <a:solidFill>
                          <a:srgbClr val="FFFFFF"/>
                        </a:solidFill>
                      </a14:hiddenFill>
                    </a:ext>
                  </a:extLst>
                </p:spPr>
              </p:pic>
            </p:grpSp>
            <p:sp>
              <p:nvSpPr>
                <p:cNvPr id="152" name="TextBox 151"/>
                <p:cNvSpPr txBox="1"/>
                <p:nvPr/>
              </p:nvSpPr>
              <p:spPr>
                <a:xfrm>
                  <a:off x="1749736" y="3100142"/>
                  <a:ext cx="1084520" cy="657443"/>
                </a:xfrm>
                <a:prstGeom prst="rect">
                  <a:avLst/>
                </a:prstGeom>
                <a:noFill/>
              </p:spPr>
              <p:txBody>
                <a:bodyPr wrap="square" rtlCol="0">
                  <a:spAutoFit/>
                </a:bodyPr>
                <a:lstStyle/>
                <a:p>
                  <a:pPr algn="ctr"/>
                  <a:r>
                    <a:rPr lang="en-US" sz="918" dirty="0" err="1">
                      <a:solidFill>
                        <a:prstClr val="white"/>
                      </a:solidFill>
                      <a:ea typeface="ＭＳ Ｐゴシック" charset="-128"/>
                    </a:rPr>
                    <a:t>iSCSI</a:t>
                  </a:r>
                  <a:r>
                    <a:rPr lang="en-US" sz="918" dirty="0">
                      <a:solidFill>
                        <a:prstClr val="white"/>
                      </a:solidFill>
                      <a:ea typeface="ＭＳ Ｐゴシック" charset="-128"/>
                    </a:rPr>
                    <a:t>/FC</a:t>
                  </a:r>
                </a:p>
                <a:p>
                  <a:pPr algn="ctr"/>
                  <a:r>
                    <a:rPr lang="en-US" sz="918" dirty="0">
                      <a:solidFill>
                        <a:prstClr val="white"/>
                      </a:solidFill>
                      <a:ea typeface="ＭＳ Ｐゴシック" charset="-128"/>
                    </a:rPr>
                    <a:t>SMB/NFS</a:t>
                  </a:r>
                  <a:endParaRPr lang="en-US" sz="714" dirty="0">
                    <a:solidFill>
                      <a:prstClr val="white"/>
                    </a:solidFill>
                    <a:ea typeface="ＭＳ Ｐゴシック" charset="-128"/>
                  </a:endParaRPr>
                </a:p>
              </p:txBody>
            </p:sp>
          </p:grpSp>
          <p:grpSp>
            <p:nvGrpSpPr>
              <p:cNvPr id="10" name="Group 141"/>
              <p:cNvGrpSpPr/>
              <p:nvPr/>
            </p:nvGrpSpPr>
            <p:grpSpPr>
              <a:xfrm>
                <a:off x="6721772" y="3466033"/>
                <a:ext cx="1061015" cy="1025840"/>
                <a:chOff x="1682733" y="2853280"/>
                <a:chExt cx="1288168" cy="904304"/>
              </a:xfrm>
            </p:grpSpPr>
            <p:sp>
              <p:nvSpPr>
                <p:cNvPr id="143" name="Rectangle 142"/>
                <p:cNvSpPr/>
                <p:nvPr/>
              </p:nvSpPr>
              <p:spPr>
                <a:xfrm>
                  <a:off x="1682733" y="2853280"/>
                  <a:ext cx="1288168" cy="572436"/>
                </a:xfrm>
                <a:prstGeom prst="rect">
                  <a:avLst/>
                </a:prstGeom>
                <a:solidFill>
                  <a:schemeClr val="bg1">
                    <a:lumMod val="10000"/>
                  </a:schemeClr>
                </a:solidFill>
                <a:ln>
                  <a:noFill/>
                </a:ln>
                <a:scene3d>
                  <a:camera prst="orthographicFront"/>
                  <a:lightRig rig="threePt" dir="t"/>
                </a:scene3d>
                <a:sp3d prstMaterial="metal">
                  <a:extrusionClr>
                    <a:schemeClr val="bg1"/>
                  </a:extrusionClr>
                  <a:contourClr>
                    <a:schemeClr val="accent1">
                      <a:lumMod val="40000"/>
                      <a:lumOff val="60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dirty="0">
                    <a:solidFill>
                      <a:prstClr val="white"/>
                    </a:solidFill>
                  </a:endParaRPr>
                </a:p>
              </p:txBody>
            </p:sp>
            <p:grpSp>
              <p:nvGrpSpPr>
                <p:cNvPr id="14" name="Group 143"/>
                <p:cNvGrpSpPr/>
                <p:nvPr/>
              </p:nvGrpSpPr>
              <p:grpSpPr>
                <a:xfrm>
                  <a:off x="1730360" y="2953951"/>
                  <a:ext cx="1135936" cy="221571"/>
                  <a:chOff x="3983706" y="5237090"/>
                  <a:chExt cx="1877179" cy="471462"/>
                </a:xfrm>
              </p:grpSpPr>
              <p:pic>
                <p:nvPicPr>
                  <p:cNvPr id="146" name="Picture 2" descr="\\eventsql\dvd\Online_ART\DVD_ART36\Artwork_Imagery\Icons - Illustrations\_ WINDOWS SERVER ICONS\Hardware\Hard  Drive storage.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932949" y="5237090"/>
                    <a:ext cx="927936" cy="442670"/>
                  </a:xfrm>
                  <a:prstGeom prst="rect">
                    <a:avLst/>
                  </a:prstGeom>
                  <a:noFill/>
                  <a:extLst>
                    <a:ext uri="{909E8E84-426E-40DD-AFC4-6F175D3DCCD1}">
                      <a14:hiddenFill xmlns:a14="http://schemas.microsoft.com/office/drawing/2010/main">
                        <a:solidFill>
                          <a:srgbClr val="FFFFFF"/>
                        </a:solidFill>
                      </a14:hiddenFill>
                    </a:ext>
                  </a:extLst>
                </p:spPr>
              </p:pic>
              <p:pic>
                <p:nvPicPr>
                  <p:cNvPr id="147" name="Picture 2" descr="\\eventsql\dvd\Online_ART\DVD_ART36\Artwork_Imagery\Icons - Illustrations\_ WINDOWS SERVER ICONS\Hardware\Hard  Drive storage.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468981" y="5237090"/>
                    <a:ext cx="927936" cy="442669"/>
                  </a:xfrm>
                  <a:prstGeom prst="rect">
                    <a:avLst/>
                  </a:prstGeom>
                  <a:noFill/>
                  <a:extLst>
                    <a:ext uri="{909E8E84-426E-40DD-AFC4-6F175D3DCCD1}">
                      <a14:hiddenFill xmlns:a14="http://schemas.microsoft.com/office/drawing/2010/main">
                        <a:solidFill>
                          <a:srgbClr val="FFFFFF"/>
                        </a:solidFill>
                      </a14:hiddenFill>
                    </a:ext>
                  </a:extLst>
                </p:spPr>
              </p:pic>
              <p:pic>
                <p:nvPicPr>
                  <p:cNvPr id="148" name="Picture 2" descr="\\eventsql\dvd\Online_ART\DVD_ART36\Artwork_Imagery\Icons - Illustrations\_ WINDOWS SERVER ICONS\Hardware\Hard  Drive storage.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983706" y="5265882"/>
                    <a:ext cx="927936" cy="442670"/>
                  </a:xfrm>
                  <a:prstGeom prst="rect">
                    <a:avLst/>
                  </a:prstGeom>
                  <a:noFill/>
                  <a:extLst>
                    <a:ext uri="{909E8E84-426E-40DD-AFC4-6F175D3DCCD1}">
                      <a14:hiddenFill xmlns:a14="http://schemas.microsoft.com/office/drawing/2010/main">
                        <a:solidFill>
                          <a:srgbClr val="FFFFFF"/>
                        </a:solidFill>
                      </a14:hiddenFill>
                    </a:ext>
                  </a:extLst>
                </p:spPr>
              </p:pic>
            </p:grpSp>
            <p:sp>
              <p:nvSpPr>
                <p:cNvPr id="145" name="TextBox 144"/>
                <p:cNvSpPr txBox="1"/>
                <p:nvPr/>
              </p:nvSpPr>
              <p:spPr>
                <a:xfrm>
                  <a:off x="1749735" y="3100141"/>
                  <a:ext cx="1084521" cy="657443"/>
                </a:xfrm>
                <a:prstGeom prst="rect">
                  <a:avLst/>
                </a:prstGeom>
                <a:noFill/>
              </p:spPr>
              <p:txBody>
                <a:bodyPr wrap="square" rtlCol="0">
                  <a:spAutoFit/>
                </a:bodyPr>
                <a:lstStyle/>
                <a:p>
                  <a:pPr algn="ctr"/>
                  <a:r>
                    <a:rPr lang="en-US" sz="918" dirty="0" err="1">
                      <a:solidFill>
                        <a:prstClr val="white"/>
                      </a:solidFill>
                      <a:ea typeface="ＭＳ Ｐゴシック" charset="-128"/>
                    </a:rPr>
                    <a:t>iSCSI</a:t>
                  </a:r>
                  <a:r>
                    <a:rPr lang="en-US" sz="918" dirty="0">
                      <a:solidFill>
                        <a:prstClr val="white"/>
                      </a:solidFill>
                      <a:ea typeface="ＭＳ Ｐゴシック" charset="-128"/>
                    </a:rPr>
                    <a:t>/FC</a:t>
                  </a:r>
                </a:p>
                <a:p>
                  <a:pPr algn="ctr"/>
                  <a:r>
                    <a:rPr lang="en-US" sz="918" dirty="0">
                      <a:solidFill>
                        <a:prstClr val="white"/>
                      </a:solidFill>
                      <a:ea typeface="ＭＳ Ｐゴシック" charset="-128"/>
                    </a:rPr>
                    <a:t>SMB/NFS</a:t>
                  </a:r>
                  <a:endParaRPr lang="en-US" sz="714" dirty="0">
                    <a:solidFill>
                      <a:prstClr val="white"/>
                    </a:solidFill>
                    <a:ea typeface="ＭＳ Ｐゴシック" charset="-128"/>
                  </a:endParaRPr>
                </a:p>
              </p:txBody>
            </p:sp>
          </p:grpSp>
          <p:grpSp>
            <p:nvGrpSpPr>
              <p:cNvPr id="18" name="Group 126"/>
              <p:cNvGrpSpPr/>
              <p:nvPr/>
            </p:nvGrpSpPr>
            <p:grpSpPr>
              <a:xfrm>
                <a:off x="6386426" y="3631738"/>
                <a:ext cx="1203588" cy="856347"/>
                <a:chOff x="1342600" y="2839265"/>
                <a:chExt cx="1461265" cy="754891"/>
              </a:xfrm>
            </p:grpSpPr>
            <p:sp>
              <p:nvSpPr>
                <p:cNvPr id="128" name="Rectangle 127"/>
                <p:cNvSpPr/>
                <p:nvPr/>
              </p:nvSpPr>
              <p:spPr>
                <a:xfrm>
                  <a:off x="1400740" y="2839265"/>
                  <a:ext cx="1323068" cy="719700"/>
                </a:xfrm>
                <a:prstGeom prst="rect">
                  <a:avLst/>
                </a:prstGeom>
                <a:solidFill>
                  <a:schemeClr val="bg1">
                    <a:lumMod val="10000"/>
                  </a:schemeClr>
                </a:solidFill>
                <a:ln>
                  <a:noFill/>
                </a:ln>
                <a:scene3d>
                  <a:camera prst="orthographicFront"/>
                  <a:lightRig rig="threePt" dir="t"/>
                </a:scene3d>
                <a:sp3d prstMaterial="metal">
                  <a:extrusionClr>
                    <a:schemeClr val="bg1"/>
                  </a:extrusionClr>
                  <a:contourClr>
                    <a:schemeClr val="accent1">
                      <a:lumMod val="40000"/>
                      <a:lumOff val="60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dirty="0">
                    <a:solidFill>
                      <a:prstClr val="white"/>
                    </a:solidFill>
                  </a:endParaRPr>
                </a:p>
              </p:txBody>
            </p:sp>
            <p:grpSp>
              <p:nvGrpSpPr>
                <p:cNvPr id="19" name="Group 128"/>
                <p:cNvGrpSpPr/>
                <p:nvPr/>
              </p:nvGrpSpPr>
              <p:grpSpPr>
                <a:xfrm>
                  <a:off x="1525225" y="2939935"/>
                  <a:ext cx="1135938" cy="221571"/>
                  <a:chOff x="3644728" y="5207270"/>
                  <a:chExt cx="1877182" cy="471462"/>
                </a:xfrm>
              </p:grpSpPr>
              <p:pic>
                <p:nvPicPr>
                  <p:cNvPr id="131" name="Picture 2" descr="\\eventsql\dvd\Online_ART\DVD_ART36\Artwork_Imagery\Icons - Illustrations\_ WINDOWS SERVER ICONS\Hardware\Hard  Drive storage.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593974" y="5207270"/>
                    <a:ext cx="927936" cy="442670"/>
                  </a:xfrm>
                  <a:prstGeom prst="rect">
                    <a:avLst/>
                  </a:prstGeom>
                  <a:noFill/>
                  <a:extLst>
                    <a:ext uri="{909E8E84-426E-40DD-AFC4-6F175D3DCCD1}">
                      <a14:hiddenFill xmlns:a14="http://schemas.microsoft.com/office/drawing/2010/main">
                        <a:solidFill>
                          <a:srgbClr val="FFFFFF"/>
                        </a:solidFill>
                      </a14:hiddenFill>
                    </a:ext>
                  </a:extLst>
                </p:spPr>
              </p:pic>
              <p:pic>
                <p:nvPicPr>
                  <p:cNvPr id="132" name="Picture 2" descr="\\eventsql\dvd\Online_ART\DVD_ART36\Artwork_Imagery\Icons - Illustrations\_ WINDOWS SERVER ICONS\Hardware\Hard  Drive storage.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130009" y="5207270"/>
                    <a:ext cx="927936" cy="442668"/>
                  </a:xfrm>
                  <a:prstGeom prst="rect">
                    <a:avLst/>
                  </a:prstGeom>
                  <a:noFill/>
                  <a:extLst>
                    <a:ext uri="{909E8E84-426E-40DD-AFC4-6F175D3DCCD1}">
                      <a14:hiddenFill xmlns:a14="http://schemas.microsoft.com/office/drawing/2010/main">
                        <a:solidFill>
                          <a:srgbClr val="FFFFFF"/>
                        </a:solidFill>
                      </a14:hiddenFill>
                    </a:ext>
                  </a:extLst>
                </p:spPr>
              </p:pic>
              <p:pic>
                <p:nvPicPr>
                  <p:cNvPr id="133" name="Picture 2" descr="\\eventsql\dvd\Online_ART\DVD_ART36\Artwork_Imagery\Icons - Illustrations\_ WINDOWS SERVER ICONS\Hardware\Hard  Drive storage.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644728" y="5236062"/>
                    <a:ext cx="927936" cy="442670"/>
                  </a:xfrm>
                  <a:prstGeom prst="rect">
                    <a:avLst/>
                  </a:prstGeom>
                  <a:noFill/>
                  <a:extLst>
                    <a:ext uri="{909E8E84-426E-40DD-AFC4-6F175D3DCCD1}">
                      <a14:hiddenFill xmlns:a14="http://schemas.microsoft.com/office/drawing/2010/main">
                        <a:solidFill>
                          <a:srgbClr val="FFFFFF"/>
                        </a:solidFill>
                      </a14:hiddenFill>
                    </a:ext>
                  </a:extLst>
                </p:spPr>
              </p:pic>
            </p:grpSp>
            <p:sp>
              <p:nvSpPr>
                <p:cNvPr id="130" name="TextBox 129"/>
                <p:cNvSpPr txBox="1"/>
                <p:nvPr/>
              </p:nvSpPr>
              <p:spPr>
                <a:xfrm>
                  <a:off x="1342600" y="3107149"/>
                  <a:ext cx="1461265" cy="487007"/>
                </a:xfrm>
                <a:prstGeom prst="rect">
                  <a:avLst/>
                </a:prstGeom>
                <a:noFill/>
              </p:spPr>
              <p:txBody>
                <a:bodyPr wrap="square" rtlCol="0">
                  <a:spAutoFit/>
                </a:bodyPr>
                <a:lstStyle/>
                <a:p>
                  <a:pPr algn="ctr"/>
                  <a:r>
                    <a:rPr lang="en-US" sz="918" b="1" dirty="0" err="1">
                      <a:gradFill>
                        <a:gsLst>
                          <a:gs pos="0">
                            <a:srgbClr val="EFEFEF"/>
                          </a:gs>
                          <a:gs pos="100000">
                            <a:srgbClr val="EFEFEF"/>
                          </a:gs>
                        </a:gsLst>
                        <a:lin ang="4200000" scaled="0"/>
                      </a:gradFill>
                      <a:ea typeface="ＭＳ Ｐゴシック" charset="-128"/>
                    </a:rPr>
                    <a:t>iSCSI</a:t>
                  </a:r>
                  <a:r>
                    <a:rPr lang="en-US" sz="918" b="1" dirty="0">
                      <a:gradFill>
                        <a:gsLst>
                          <a:gs pos="0">
                            <a:srgbClr val="EFEFEF"/>
                          </a:gs>
                          <a:gs pos="100000">
                            <a:srgbClr val="EFEFEF"/>
                          </a:gs>
                        </a:gsLst>
                        <a:lin ang="4200000" scaled="0"/>
                      </a:gradFill>
                      <a:ea typeface="ＭＳ Ｐゴシック" charset="-128"/>
                    </a:rPr>
                    <a:t>/FC</a:t>
                  </a:r>
                </a:p>
                <a:p>
                  <a:pPr algn="ctr"/>
                  <a:r>
                    <a:rPr lang="en-US" sz="918" b="1" dirty="0">
                      <a:gradFill>
                        <a:gsLst>
                          <a:gs pos="0">
                            <a:srgbClr val="EFEFEF"/>
                          </a:gs>
                          <a:gs pos="100000">
                            <a:srgbClr val="EFEFEF"/>
                          </a:gs>
                        </a:gsLst>
                        <a:lin ang="4200000" scaled="0"/>
                      </a:gradFill>
                      <a:ea typeface="ＭＳ Ｐゴシック" charset="-128"/>
                    </a:rPr>
                    <a:t>SMB/NFS</a:t>
                  </a:r>
                  <a:endParaRPr lang="en-US" sz="714" b="1" dirty="0">
                    <a:gradFill>
                      <a:gsLst>
                        <a:gs pos="0">
                          <a:srgbClr val="EFEFEF"/>
                        </a:gs>
                        <a:gs pos="100000">
                          <a:srgbClr val="EFEFEF"/>
                        </a:gs>
                      </a:gsLst>
                      <a:lin ang="4200000" scaled="0"/>
                    </a:gradFill>
                    <a:ea typeface="ＭＳ Ｐゴシック" charset="-128"/>
                  </a:endParaRPr>
                </a:p>
              </p:txBody>
            </p:sp>
          </p:grpSp>
        </p:grpSp>
        <p:sp>
          <p:nvSpPr>
            <p:cNvPr id="160" name="TextBox 159"/>
            <p:cNvSpPr txBox="1"/>
            <p:nvPr/>
          </p:nvSpPr>
          <p:spPr>
            <a:xfrm>
              <a:off x="5971779" y="3577434"/>
              <a:ext cx="1782178" cy="257308"/>
            </a:xfrm>
            <a:prstGeom prst="rect">
              <a:avLst/>
            </a:prstGeom>
            <a:noFill/>
          </p:spPr>
          <p:txBody>
            <a:bodyPr wrap="square" rtlCol="0">
              <a:spAutoFit/>
            </a:bodyPr>
            <a:lstStyle/>
            <a:p>
              <a:pPr algn="ctr"/>
              <a:r>
                <a:rPr lang="en-US" sz="1071" b="1" dirty="0">
                  <a:gradFill>
                    <a:gsLst>
                      <a:gs pos="0">
                        <a:srgbClr val="EFEFEF"/>
                      </a:gs>
                      <a:gs pos="100000">
                        <a:srgbClr val="EFEFEF"/>
                      </a:gs>
                    </a:gsLst>
                    <a:lin ang="0" scaled="0"/>
                  </a:gradFill>
                  <a:ea typeface="ＭＳ Ｐゴシック" charset="-128"/>
                </a:rPr>
                <a:t>Storage Arrays</a:t>
              </a:r>
            </a:p>
          </p:txBody>
        </p:sp>
        <p:sp>
          <p:nvSpPr>
            <p:cNvPr id="161" name="TextBox 160"/>
            <p:cNvSpPr txBox="1"/>
            <p:nvPr/>
          </p:nvSpPr>
          <p:spPr>
            <a:xfrm>
              <a:off x="5938177" y="2507407"/>
              <a:ext cx="1849382" cy="257122"/>
            </a:xfrm>
            <a:prstGeom prst="rect">
              <a:avLst/>
            </a:prstGeom>
            <a:noFill/>
          </p:spPr>
          <p:txBody>
            <a:bodyPr wrap="square" rtlCol="0">
              <a:spAutoFit/>
            </a:bodyPr>
            <a:lstStyle/>
            <a:p>
              <a:pPr algn="ctr"/>
              <a:r>
                <a:rPr lang="en-US" sz="1071" b="1" dirty="0">
                  <a:gradFill>
                    <a:gsLst>
                      <a:gs pos="0">
                        <a:srgbClr val="EFEFEF"/>
                      </a:gs>
                      <a:gs pos="100000">
                        <a:srgbClr val="EFEFEF"/>
                      </a:gs>
                    </a:gsLst>
                    <a:lin ang="0" scaled="0"/>
                  </a:gradFill>
                  <a:ea typeface="ＭＳ Ｐゴシック" charset="-128"/>
                </a:rPr>
                <a:t>Scale out Server Cluster</a:t>
              </a:r>
            </a:p>
          </p:txBody>
        </p:sp>
      </p:grpSp>
      <p:cxnSp>
        <p:nvCxnSpPr>
          <p:cNvPr id="8" name="Straight Arrow Connector 7"/>
          <p:cNvCxnSpPr/>
          <p:nvPr/>
        </p:nvCxnSpPr>
        <p:spPr>
          <a:xfrm flipV="1">
            <a:off x="2140589" y="1863020"/>
            <a:ext cx="0" cy="4303945"/>
          </a:xfrm>
          <a:prstGeom prst="straightConnector1">
            <a:avLst/>
          </a:prstGeom>
          <a:ln w="38100">
            <a:gradFill>
              <a:gsLst>
                <a:gs pos="0">
                  <a:schemeClr val="accent1">
                    <a:alpha val="0"/>
                  </a:schemeClr>
                </a:gs>
                <a:gs pos="100000">
                  <a:schemeClr val="bg1"/>
                </a:gs>
              </a:gsLst>
              <a:lin ang="5400000" scaled="0"/>
            </a:gradFill>
            <a:tailEnd type="arrow" w="lg" len="lg"/>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1626347" y="1580938"/>
            <a:ext cx="1113085" cy="318286"/>
          </a:xfrm>
          <a:prstGeom prst="rect">
            <a:avLst/>
          </a:prstGeom>
          <a:noFill/>
        </p:spPr>
        <p:txBody>
          <a:bodyPr wrap="square" rtlCol="0">
            <a:spAutoFit/>
          </a:bodyPr>
          <a:lstStyle/>
          <a:p>
            <a:pPr algn="ctr"/>
            <a:r>
              <a:rPr lang="en-US" sz="1428" b="1" dirty="0">
                <a:gradFill>
                  <a:gsLst>
                    <a:gs pos="0">
                      <a:srgbClr val="EFEFEF"/>
                    </a:gs>
                    <a:gs pos="100000">
                      <a:srgbClr val="EFEFEF"/>
                    </a:gs>
                  </a:gsLst>
                  <a:lin ang="0" scaled="0"/>
                </a:gradFill>
                <a:ea typeface="ＭＳ Ｐゴシック" charset="-128"/>
              </a:rPr>
              <a:t>Features</a:t>
            </a:r>
          </a:p>
        </p:txBody>
      </p:sp>
      <p:grpSp>
        <p:nvGrpSpPr>
          <p:cNvPr id="232" name="Group 231"/>
          <p:cNvGrpSpPr/>
          <p:nvPr/>
        </p:nvGrpSpPr>
        <p:grpSpPr>
          <a:xfrm>
            <a:off x="2260649" y="3834729"/>
            <a:ext cx="1690378" cy="2046370"/>
            <a:chOff x="691659" y="3566005"/>
            <a:chExt cx="1924941" cy="2330331"/>
          </a:xfrm>
        </p:grpSpPr>
        <p:sp>
          <p:nvSpPr>
            <p:cNvPr id="5" name="Rectangle 4"/>
            <p:cNvSpPr/>
            <p:nvPr/>
          </p:nvSpPr>
          <p:spPr bwMode="auto">
            <a:xfrm>
              <a:off x="691659" y="3566005"/>
              <a:ext cx="1924941" cy="2330331"/>
            </a:xfrm>
            <a:prstGeom prst="rect">
              <a:avLst/>
            </a:prstGeom>
            <a:solidFill>
              <a:schemeClr val="accent1">
                <a:lumMod val="60000"/>
                <a:lumOff val="40000"/>
                <a:alpha val="61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lnSpc>
                  <a:spcPct val="90000"/>
                </a:lnSpc>
                <a:spcBef>
                  <a:spcPct val="0"/>
                </a:spcBef>
                <a:spcAft>
                  <a:spcPct val="0"/>
                </a:spcAft>
              </a:pPr>
              <a:endParaRPr lang="en-US" sz="2040" spc="-51" dirty="0">
                <a:gradFill>
                  <a:gsLst>
                    <a:gs pos="0">
                      <a:srgbClr val="EFEFEF"/>
                    </a:gs>
                    <a:gs pos="100000">
                      <a:srgbClr val="EFEFEF"/>
                    </a:gs>
                  </a:gsLst>
                  <a:lin ang="5400000" scaled="0"/>
                </a:gradFill>
              </a:endParaRPr>
            </a:p>
          </p:txBody>
        </p:sp>
        <p:pic>
          <p:nvPicPr>
            <p:cNvPr id="3076" name="Picture 4" descr="\\eventsql\dvd\Online_ART\DVD_Art_Sept-2-2010\Artwork_Imagery\Icons - Illustrations\_ VIRTUALIZATION ICONS\server.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124672" y="4045521"/>
              <a:ext cx="1048730" cy="567347"/>
            </a:xfrm>
            <a:prstGeom prst="rect">
              <a:avLst/>
            </a:prstGeom>
            <a:noFill/>
            <a:extLst>
              <a:ext uri="{909E8E84-426E-40DD-AFC4-6F175D3DCCD1}">
                <a14:hiddenFill xmlns:a14="http://schemas.microsoft.com/office/drawing/2010/main">
                  <a:solidFill>
                    <a:srgbClr val="FFFFFF"/>
                  </a:solidFill>
                </a14:hiddenFill>
              </a:ext>
            </a:extLst>
          </p:spPr>
        </p:pic>
        <p:pic>
          <p:nvPicPr>
            <p:cNvPr id="83" name="Picture 4" descr="\\eventsql\dvd\Online_ART\DVD_Art_Sept-2-2010\Artwork_Imagery\Icons - Illustrations\_ VIRTUALIZATION ICONS\server.pn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105061" y="3692858"/>
              <a:ext cx="1087958" cy="588569"/>
            </a:xfrm>
            <a:prstGeom prst="rect">
              <a:avLst/>
            </a:prstGeom>
            <a:noFill/>
            <a:extLst>
              <a:ext uri="{909E8E84-426E-40DD-AFC4-6F175D3DCCD1}">
                <a14:hiddenFill xmlns:a14="http://schemas.microsoft.com/office/drawing/2010/main">
                  <a:solidFill>
                    <a:srgbClr val="FFFFFF"/>
                  </a:solidFill>
                </a14:hiddenFill>
              </a:ext>
            </a:extLst>
          </p:spPr>
        </p:pic>
        <p:grpSp>
          <p:nvGrpSpPr>
            <p:cNvPr id="16" name="Group 83"/>
            <p:cNvGrpSpPr/>
            <p:nvPr/>
          </p:nvGrpSpPr>
          <p:grpSpPr>
            <a:xfrm>
              <a:off x="1138630" y="4995272"/>
              <a:ext cx="1026452" cy="551987"/>
              <a:chOff x="1841915" y="2853281"/>
              <a:chExt cx="1246205" cy="607192"/>
            </a:xfrm>
          </p:grpSpPr>
          <p:sp>
            <p:nvSpPr>
              <p:cNvPr id="85" name="Rectangle 84"/>
              <p:cNvSpPr/>
              <p:nvPr/>
            </p:nvSpPr>
            <p:spPr>
              <a:xfrm>
                <a:off x="1841915" y="2853281"/>
                <a:ext cx="1246205" cy="549694"/>
              </a:xfrm>
              <a:prstGeom prst="rect">
                <a:avLst/>
              </a:prstGeom>
              <a:solidFill>
                <a:schemeClr val="tx2">
                  <a:lumMod val="60000"/>
                  <a:lumOff val="40000"/>
                </a:schemeClr>
              </a:solidFill>
              <a:ln>
                <a:noFill/>
              </a:ln>
              <a:scene3d>
                <a:camera prst="orthographicFront"/>
                <a:lightRig rig="threePt" dir="t"/>
              </a:scene3d>
              <a:sp3d prstMaterial="metal">
                <a:extrusionClr>
                  <a:schemeClr val="bg1"/>
                </a:extrusionClr>
                <a:contourClr>
                  <a:schemeClr val="accent1">
                    <a:lumMod val="40000"/>
                    <a:lumOff val="60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dirty="0">
                  <a:solidFill>
                    <a:prstClr val="white"/>
                  </a:solidFill>
                </a:endParaRPr>
              </a:p>
            </p:txBody>
          </p:sp>
          <p:grpSp>
            <p:nvGrpSpPr>
              <p:cNvPr id="17" name="Group 85"/>
              <p:cNvGrpSpPr/>
              <p:nvPr/>
            </p:nvGrpSpPr>
            <p:grpSpPr>
              <a:xfrm>
                <a:off x="1889548" y="2968561"/>
                <a:ext cx="1135936" cy="221571"/>
                <a:chOff x="4246766" y="5268176"/>
                <a:chExt cx="1877179" cy="471462"/>
              </a:xfrm>
            </p:grpSpPr>
            <p:pic>
              <p:nvPicPr>
                <p:cNvPr id="88" name="Picture 2" descr="\\eventsql\dvd\Online_ART\DVD_ART36\Artwork_Imagery\Icons - Illustrations\_ WINDOWS SERVER ICONS\Hardware\Hard  Drive storage.pn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5196009" y="5268176"/>
                  <a:ext cx="927936" cy="442671"/>
                </a:xfrm>
                <a:prstGeom prst="rect">
                  <a:avLst/>
                </a:prstGeom>
                <a:noFill/>
                <a:extLst>
                  <a:ext uri="{909E8E84-426E-40DD-AFC4-6F175D3DCCD1}">
                    <a14:hiddenFill xmlns:a14="http://schemas.microsoft.com/office/drawing/2010/main">
                      <a:solidFill>
                        <a:srgbClr val="FFFFFF"/>
                      </a:solidFill>
                    </a14:hiddenFill>
                  </a:ext>
                </a:extLst>
              </p:spPr>
            </p:pic>
            <p:pic>
              <p:nvPicPr>
                <p:cNvPr id="89" name="Picture 2" descr="\\eventsql\dvd\Online_ART\DVD_ART36\Artwork_Imagery\Icons - Illustrations\_ WINDOWS SERVER ICONS\Hardware\Hard  Drive storage.pn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4732041" y="5268176"/>
                  <a:ext cx="927936" cy="442671"/>
                </a:xfrm>
                <a:prstGeom prst="rect">
                  <a:avLst/>
                </a:prstGeom>
                <a:noFill/>
                <a:extLst>
                  <a:ext uri="{909E8E84-426E-40DD-AFC4-6F175D3DCCD1}">
                    <a14:hiddenFill xmlns:a14="http://schemas.microsoft.com/office/drawing/2010/main">
                      <a:solidFill>
                        <a:srgbClr val="FFFFFF"/>
                      </a:solidFill>
                    </a14:hiddenFill>
                  </a:ext>
                </a:extLst>
              </p:spPr>
            </p:pic>
            <p:pic>
              <p:nvPicPr>
                <p:cNvPr id="90" name="Picture 2" descr="\\eventsql\dvd\Online_ART\DVD_ART36\Artwork_Imagery\Icons - Illustrations\_ WINDOWS SERVER ICONS\Hardware\Hard  Drive storage.pn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4246766" y="5296967"/>
                  <a:ext cx="927936" cy="442671"/>
                </a:xfrm>
                <a:prstGeom prst="rect">
                  <a:avLst/>
                </a:prstGeom>
                <a:noFill/>
                <a:extLst>
                  <a:ext uri="{909E8E84-426E-40DD-AFC4-6F175D3DCCD1}">
                    <a14:hiddenFill xmlns:a14="http://schemas.microsoft.com/office/drawing/2010/main">
                      <a:solidFill>
                        <a:srgbClr val="FFFFFF"/>
                      </a:solidFill>
                    </a14:hiddenFill>
                  </a:ext>
                </a:extLst>
              </p:spPr>
            </p:pic>
          </p:grpSp>
          <p:sp>
            <p:nvSpPr>
              <p:cNvPr id="87" name="TextBox 86"/>
              <p:cNvSpPr txBox="1"/>
              <p:nvPr/>
            </p:nvSpPr>
            <p:spPr>
              <a:xfrm>
                <a:off x="1908917" y="3162041"/>
                <a:ext cx="1084522" cy="298432"/>
              </a:xfrm>
              <a:prstGeom prst="rect">
                <a:avLst/>
              </a:prstGeom>
              <a:noFill/>
            </p:spPr>
            <p:txBody>
              <a:bodyPr wrap="square" rtlCol="0">
                <a:spAutoFit/>
              </a:bodyPr>
              <a:lstStyle/>
              <a:p>
                <a:pPr algn="ctr"/>
                <a:r>
                  <a:rPr lang="en-US" sz="918" b="1" dirty="0">
                    <a:gradFill>
                      <a:gsLst>
                        <a:gs pos="0">
                          <a:srgbClr val="EFEFEF">
                            <a:lumMod val="10000"/>
                          </a:srgbClr>
                        </a:gs>
                        <a:gs pos="100000">
                          <a:srgbClr val="EFEFEF">
                            <a:lumMod val="10000"/>
                          </a:srgbClr>
                        </a:gs>
                      </a:gsLst>
                      <a:lin ang="0" scaled="0"/>
                    </a:gradFill>
                    <a:ea typeface="ＭＳ Ｐゴシック" charset="-128"/>
                  </a:rPr>
                  <a:t>SAS/SATA</a:t>
                </a:r>
                <a:endParaRPr lang="en-US" sz="714" b="1" dirty="0">
                  <a:gradFill>
                    <a:gsLst>
                      <a:gs pos="0">
                        <a:srgbClr val="EFEFEF">
                          <a:lumMod val="10000"/>
                        </a:srgbClr>
                      </a:gs>
                      <a:gs pos="100000">
                        <a:srgbClr val="EFEFEF">
                          <a:lumMod val="10000"/>
                        </a:srgbClr>
                      </a:gs>
                    </a:gsLst>
                    <a:lin ang="0" scaled="0"/>
                  </a:gradFill>
                  <a:ea typeface="ＭＳ Ｐゴシック" charset="-128"/>
                </a:endParaRPr>
              </a:p>
            </p:txBody>
          </p:sp>
        </p:grpSp>
        <p:sp>
          <p:nvSpPr>
            <p:cNvPr id="156" name="TextBox 155"/>
            <p:cNvSpPr txBox="1"/>
            <p:nvPr/>
          </p:nvSpPr>
          <p:spPr>
            <a:xfrm>
              <a:off x="827028" y="4588587"/>
              <a:ext cx="1654204" cy="289544"/>
            </a:xfrm>
            <a:prstGeom prst="rect">
              <a:avLst/>
            </a:prstGeom>
            <a:noFill/>
          </p:spPr>
          <p:txBody>
            <a:bodyPr wrap="square" rtlCol="0">
              <a:spAutoFit/>
            </a:bodyPr>
            <a:lstStyle/>
            <a:p>
              <a:pPr algn="ctr"/>
              <a:r>
                <a:rPr lang="en-US" sz="1020" b="1" dirty="0">
                  <a:gradFill>
                    <a:gsLst>
                      <a:gs pos="0">
                        <a:srgbClr val="EFEFEF"/>
                      </a:gs>
                      <a:gs pos="100000">
                        <a:srgbClr val="EFEFEF"/>
                      </a:gs>
                    </a:gsLst>
                    <a:lin ang="0" scaled="0"/>
                  </a:gradFill>
                  <a:ea typeface="ＭＳ Ｐゴシック" charset="-128"/>
                </a:rPr>
                <a:t>Single node servers</a:t>
              </a:r>
            </a:p>
          </p:txBody>
        </p:sp>
        <p:sp>
          <p:nvSpPr>
            <p:cNvPr id="158" name="TextBox 157"/>
            <p:cNvSpPr txBox="1"/>
            <p:nvPr/>
          </p:nvSpPr>
          <p:spPr>
            <a:xfrm>
              <a:off x="923458" y="5586297"/>
              <a:ext cx="1461344" cy="289544"/>
            </a:xfrm>
            <a:prstGeom prst="rect">
              <a:avLst/>
            </a:prstGeom>
            <a:noFill/>
          </p:spPr>
          <p:txBody>
            <a:bodyPr wrap="square" rtlCol="0">
              <a:spAutoFit/>
            </a:bodyPr>
            <a:lstStyle/>
            <a:p>
              <a:pPr algn="ctr"/>
              <a:r>
                <a:rPr lang="en-US" sz="1020" b="1" dirty="0">
                  <a:gradFill>
                    <a:gsLst>
                      <a:gs pos="0">
                        <a:srgbClr val="EFEFEF"/>
                      </a:gs>
                      <a:gs pos="100000">
                        <a:srgbClr val="EFEFEF"/>
                      </a:gs>
                    </a:gsLst>
                    <a:lin ang="0" scaled="0"/>
                  </a:gradFill>
                  <a:ea typeface="ＭＳ Ｐゴシック" charset="-128"/>
                </a:rPr>
                <a:t>JBOD storage</a:t>
              </a:r>
            </a:p>
          </p:txBody>
        </p:sp>
      </p:grpSp>
      <p:grpSp>
        <p:nvGrpSpPr>
          <p:cNvPr id="234" name="Group 233"/>
          <p:cNvGrpSpPr/>
          <p:nvPr/>
        </p:nvGrpSpPr>
        <p:grpSpPr>
          <a:xfrm>
            <a:off x="4026096" y="2385129"/>
            <a:ext cx="3202463" cy="3290848"/>
            <a:chOff x="2648425" y="2202875"/>
            <a:chExt cx="3646847" cy="3747498"/>
          </a:xfrm>
        </p:grpSpPr>
        <p:sp>
          <p:nvSpPr>
            <p:cNvPr id="163" name="Rectangle 162"/>
            <p:cNvSpPr/>
            <p:nvPr/>
          </p:nvSpPr>
          <p:spPr>
            <a:xfrm>
              <a:off x="2648425" y="2202875"/>
              <a:ext cx="3646847" cy="3539868"/>
            </a:xfrm>
            <a:prstGeom prst="rect">
              <a:avLst/>
            </a:prstGeom>
            <a:solidFill>
              <a:schemeClr val="accent6">
                <a:alpha val="75000"/>
              </a:schemeClr>
            </a:solidFill>
            <a:ln w="1905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prstClr val="white"/>
                </a:solidFill>
              </a:endParaRPr>
            </a:p>
          </p:txBody>
        </p:sp>
        <p:sp useBgFill="1">
          <p:nvSpPr>
            <p:cNvPr id="162" name="Rectangle 161"/>
            <p:cNvSpPr/>
            <p:nvPr/>
          </p:nvSpPr>
          <p:spPr>
            <a:xfrm>
              <a:off x="2836671" y="2391305"/>
              <a:ext cx="1490791" cy="1153037"/>
            </a:xfrm>
            <a:prstGeom prst="rect">
              <a:avLst/>
            </a:prstGeom>
            <a:ln w="412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prstClr val="white"/>
                </a:solidFill>
              </a:endParaRPr>
            </a:p>
          </p:txBody>
        </p:sp>
        <p:pic>
          <p:nvPicPr>
            <p:cNvPr id="3077" name="Picture 5" descr="\\eventsql\dvd\Online_ART\DVD_Art_Sept-2-2010\Artwork_Imagery\Icons - Illustrations\_ VIRTUALIZATION ICONS\virtual server.png"/>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3054623" y="2493146"/>
              <a:ext cx="1054887" cy="642154"/>
            </a:xfrm>
            <a:prstGeom prst="rect">
              <a:avLst/>
            </a:prstGeom>
            <a:noFill/>
            <a:extLst>
              <a:ext uri="{909E8E84-426E-40DD-AFC4-6F175D3DCCD1}">
                <a14:hiddenFill xmlns:a14="http://schemas.microsoft.com/office/drawing/2010/main">
                  <a:solidFill>
                    <a:srgbClr val="FFFFFF"/>
                  </a:solidFill>
                </a14:hiddenFill>
              </a:ext>
            </a:extLst>
          </p:spPr>
        </p:pic>
        <p:grpSp>
          <p:nvGrpSpPr>
            <p:cNvPr id="21" name="Group 90"/>
            <p:cNvGrpSpPr/>
            <p:nvPr/>
          </p:nvGrpSpPr>
          <p:grpSpPr>
            <a:xfrm>
              <a:off x="3004049" y="3692396"/>
              <a:ext cx="1159619" cy="499716"/>
              <a:chOff x="1682735" y="2853281"/>
              <a:chExt cx="1246205" cy="549693"/>
            </a:xfrm>
          </p:grpSpPr>
          <p:sp>
            <p:nvSpPr>
              <p:cNvPr id="92" name="Rectangle 91"/>
              <p:cNvSpPr/>
              <p:nvPr/>
            </p:nvSpPr>
            <p:spPr>
              <a:xfrm>
                <a:off x="1682735" y="2853281"/>
                <a:ext cx="1246205" cy="549693"/>
              </a:xfrm>
              <a:prstGeom prst="rect">
                <a:avLst/>
              </a:prstGeom>
              <a:solidFill>
                <a:schemeClr val="tx2">
                  <a:lumMod val="60000"/>
                  <a:lumOff val="40000"/>
                </a:schemeClr>
              </a:solidFill>
              <a:ln>
                <a:noFill/>
              </a:ln>
              <a:scene3d>
                <a:camera prst="orthographicFront"/>
                <a:lightRig rig="threePt" dir="t"/>
              </a:scene3d>
              <a:sp3d prstMaterial="metal">
                <a:extrusionClr>
                  <a:schemeClr val="bg1"/>
                </a:extrusionClr>
                <a:contourClr>
                  <a:schemeClr val="accent1">
                    <a:lumMod val="40000"/>
                    <a:lumOff val="60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dirty="0">
                  <a:solidFill>
                    <a:prstClr val="white"/>
                  </a:solidFill>
                </a:endParaRPr>
              </a:p>
            </p:txBody>
          </p:sp>
          <p:grpSp>
            <p:nvGrpSpPr>
              <p:cNvPr id="22" name="Group 92"/>
              <p:cNvGrpSpPr/>
              <p:nvPr/>
            </p:nvGrpSpPr>
            <p:grpSpPr>
              <a:xfrm>
                <a:off x="1730360" y="2992799"/>
                <a:ext cx="1135936" cy="221571"/>
                <a:chOff x="3983706" y="5319750"/>
                <a:chExt cx="1877179" cy="471462"/>
              </a:xfrm>
            </p:grpSpPr>
            <p:pic>
              <p:nvPicPr>
                <p:cNvPr id="95" name="Picture 2" descr="\\eventsql\dvd\Online_ART\DVD_ART36\Artwork_Imagery\Icons - Illustrations\_ WINDOWS SERVER ICONS\Hardware\Hard  Drive storage.png"/>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4932949" y="5319750"/>
                  <a:ext cx="927936" cy="442670"/>
                </a:xfrm>
                <a:prstGeom prst="rect">
                  <a:avLst/>
                </a:prstGeom>
                <a:noFill/>
                <a:extLst>
                  <a:ext uri="{909E8E84-426E-40DD-AFC4-6F175D3DCCD1}">
                    <a14:hiddenFill xmlns:a14="http://schemas.microsoft.com/office/drawing/2010/main">
                      <a:solidFill>
                        <a:srgbClr val="FFFFFF"/>
                      </a:solidFill>
                    </a14:hiddenFill>
                  </a:ext>
                </a:extLst>
              </p:spPr>
            </p:pic>
            <p:pic>
              <p:nvPicPr>
                <p:cNvPr id="96" name="Picture 2" descr="\\eventsql\dvd\Online_ART\DVD_ART36\Artwork_Imagery\Icons - Illustrations\_ WINDOWS SERVER ICONS\Hardware\Hard  Drive storage.png"/>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4468981" y="5319750"/>
                  <a:ext cx="927936" cy="442670"/>
                </a:xfrm>
                <a:prstGeom prst="rect">
                  <a:avLst/>
                </a:prstGeom>
                <a:noFill/>
                <a:extLst>
                  <a:ext uri="{909E8E84-426E-40DD-AFC4-6F175D3DCCD1}">
                    <a14:hiddenFill xmlns:a14="http://schemas.microsoft.com/office/drawing/2010/main">
                      <a:solidFill>
                        <a:srgbClr val="FFFFFF"/>
                      </a:solidFill>
                    </a14:hiddenFill>
                  </a:ext>
                </a:extLst>
              </p:spPr>
            </p:pic>
            <p:pic>
              <p:nvPicPr>
                <p:cNvPr id="97" name="Picture 2" descr="\\eventsql\dvd\Online_ART\DVD_ART36\Artwork_Imagery\Icons - Illustrations\_ WINDOWS SERVER ICONS\Hardware\Hard  Drive storage.png"/>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3983706" y="5348542"/>
                  <a:ext cx="927936" cy="442670"/>
                </a:xfrm>
                <a:prstGeom prst="rect">
                  <a:avLst/>
                </a:prstGeom>
                <a:noFill/>
                <a:extLst>
                  <a:ext uri="{909E8E84-426E-40DD-AFC4-6F175D3DCCD1}">
                    <a14:hiddenFill xmlns:a14="http://schemas.microsoft.com/office/drawing/2010/main">
                      <a:solidFill>
                        <a:srgbClr val="FFFFFF"/>
                      </a:solidFill>
                    </a14:hiddenFill>
                  </a:ext>
                </a:extLst>
              </p:spPr>
            </p:pic>
          </p:grpSp>
          <p:sp>
            <p:nvSpPr>
              <p:cNvPr id="94" name="TextBox 93"/>
              <p:cNvSpPr txBox="1"/>
              <p:nvPr/>
            </p:nvSpPr>
            <p:spPr>
              <a:xfrm>
                <a:off x="1749736" y="3100142"/>
                <a:ext cx="1084522" cy="298432"/>
              </a:xfrm>
              <a:prstGeom prst="rect">
                <a:avLst/>
              </a:prstGeom>
              <a:noFill/>
            </p:spPr>
            <p:txBody>
              <a:bodyPr wrap="square" rtlCol="0">
                <a:spAutoFit/>
              </a:bodyPr>
              <a:lstStyle/>
              <a:p>
                <a:pPr algn="ctr"/>
                <a:r>
                  <a:rPr lang="en-US" sz="918" dirty="0">
                    <a:solidFill>
                      <a:srgbClr val="1A1A1A"/>
                    </a:solidFill>
                    <a:ea typeface="ＭＳ Ｐゴシック" charset="-128"/>
                  </a:rPr>
                  <a:t>SAS/SATA</a:t>
                </a:r>
                <a:endParaRPr lang="en-US" sz="714" dirty="0">
                  <a:solidFill>
                    <a:srgbClr val="1A1A1A"/>
                  </a:solidFill>
                  <a:ea typeface="ＭＳ Ｐゴシック" charset="-128"/>
                </a:endParaRPr>
              </a:p>
            </p:txBody>
          </p:sp>
        </p:grpSp>
        <p:grpSp>
          <p:nvGrpSpPr>
            <p:cNvPr id="23" name="Group 133"/>
            <p:cNvGrpSpPr/>
            <p:nvPr/>
          </p:nvGrpSpPr>
          <p:grpSpPr>
            <a:xfrm>
              <a:off x="2831539" y="3909836"/>
              <a:ext cx="1159619" cy="544024"/>
              <a:chOff x="1592027" y="2939417"/>
              <a:chExt cx="1246205" cy="598432"/>
            </a:xfrm>
          </p:grpSpPr>
          <p:sp>
            <p:nvSpPr>
              <p:cNvPr id="135" name="Rectangle 134"/>
              <p:cNvSpPr/>
              <p:nvPr/>
            </p:nvSpPr>
            <p:spPr>
              <a:xfrm>
                <a:off x="1592027" y="2939417"/>
                <a:ext cx="1246205" cy="549693"/>
              </a:xfrm>
              <a:prstGeom prst="rect">
                <a:avLst/>
              </a:prstGeom>
              <a:solidFill>
                <a:schemeClr val="tx2">
                  <a:lumMod val="60000"/>
                  <a:lumOff val="40000"/>
                </a:schemeClr>
              </a:solidFill>
              <a:ln>
                <a:noFill/>
              </a:ln>
              <a:effectLst>
                <a:outerShdw blurRad="139700" dist="38100" dir="2700000" algn="tl" rotWithShape="0">
                  <a:prstClr val="black">
                    <a:alpha val="26000"/>
                  </a:prstClr>
                </a:outerShdw>
              </a:effectLst>
              <a:scene3d>
                <a:camera prst="orthographicFront"/>
                <a:lightRig rig="threePt" dir="t"/>
              </a:scene3d>
              <a:sp3d prstMaterial="metal">
                <a:extrusionClr>
                  <a:schemeClr val="bg1"/>
                </a:extrusionClr>
                <a:contourClr>
                  <a:schemeClr val="accent1">
                    <a:lumMod val="40000"/>
                    <a:lumOff val="60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dirty="0">
                  <a:solidFill>
                    <a:prstClr val="white"/>
                  </a:solidFill>
                </a:endParaRPr>
              </a:p>
            </p:txBody>
          </p:sp>
          <p:grpSp>
            <p:nvGrpSpPr>
              <p:cNvPr id="24" name="Group 135"/>
              <p:cNvGrpSpPr/>
              <p:nvPr/>
            </p:nvGrpSpPr>
            <p:grpSpPr>
              <a:xfrm>
                <a:off x="1639647" y="3042578"/>
                <a:ext cx="1135937" cy="221571"/>
                <a:chOff x="3833802" y="5425671"/>
                <a:chExt cx="1877180" cy="471462"/>
              </a:xfrm>
            </p:grpSpPr>
            <p:pic>
              <p:nvPicPr>
                <p:cNvPr id="138" name="Picture 2" descr="\\eventsql\dvd\Online_ART\DVD_ART36\Artwork_Imagery\Icons - Illustrations\_ WINDOWS SERVER ICONS\Hardware\Hard  Drive storage.png"/>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4783046" y="5425671"/>
                  <a:ext cx="927936" cy="442670"/>
                </a:xfrm>
                <a:prstGeom prst="rect">
                  <a:avLst/>
                </a:prstGeom>
                <a:noFill/>
                <a:extLst>
                  <a:ext uri="{909E8E84-426E-40DD-AFC4-6F175D3DCCD1}">
                    <a14:hiddenFill xmlns:a14="http://schemas.microsoft.com/office/drawing/2010/main">
                      <a:solidFill>
                        <a:srgbClr val="FFFFFF"/>
                      </a:solidFill>
                    </a14:hiddenFill>
                  </a:ext>
                </a:extLst>
              </p:spPr>
            </p:pic>
            <p:pic>
              <p:nvPicPr>
                <p:cNvPr id="139" name="Picture 2" descr="\\eventsql\dvd\Online_ART\DVD_ART36\Artwork_Imagery\Icons - Illustrations\_ WINDOWS SERVER ICONS\Hardware\Hard  Drive storage.png"/>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4319077" y="5425671"/>
                  <a:ext cx="927936" cy="442670"/>
                </a:xfrm>
                <a:prstGeom prst="rect">
                  <a:avLst/>
                </a:prstGeom>
                <a:noFill/>
                <a:extLst>
                  <a:ext uri="{909E8E84-426E-40DD-AFC4-6F175D3DCCD1}">
                    <a14:hiddenFill xmlns:a14="http://schemas.microsoft.com/office/drawing/2010/main">
                      <a:solidFill>
                        <a:srgbClr val="FFFFFF"/>
                      </a:solidFill>
                    </a14:hiddenFill>
                  </a:ext>
                </a:extLst>
              </p:spPr>
            </p:pic>
            <p:pic>
              <p:nvPicPr>
                <p:cNvPr id="140" name="Picture 2" descr="\\eventsql\dvd\Online_ART\DVD_ART36\Artwork_Imagery\Icons - Illustrations\_ WINDOWS SERVER ICONS\Hardware\Hard  Drive storage.png"/>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3833802" y="5454463"/>
                  <a:ext cx="927938" cy="442670"/>
                </a:xfrm>
                <a:prstGeom prst="rect">
                  <a:avLst/>
                </a:prstGeom>
                <a:noFill/>
                <a:extLst>
                  <a:ext uri="{909E8E84-426E-40DD-AFC4-6F175D3DCCD1}">
                    <a14:hiddenFill xmlns:a14="http://schemas.microsoft.com/office/drawing/2010/main">
                      <a:solidFill>
                        <a:srgbClr val="FFFFFF"/>
                      </a:solidFill>
                    </a14:hiddenFill>
                  </a:ext>
                </a:extLst>
              </p:spPr>
            </p:pic>
          </p:grpSp>
          <p:sp>
            <p:nvSpPr>
              <p:cNvPr id="137" name="TextBox 136"/>
              <p:cNvSpPr txBox="1"/>
              <p:nvPr/>
            </p:nvSpPr>
            <p:spPr>
              <a:xfrm>
                <a:off x="1643907" y="3239417"/>
                <a:ext cx="1084522" cy="298432"/>
              </a:xfrm>
              <a:prstGeom prst="rect">
                <a:avLst/>
              </a:prstGeom>
              <a:noFill/>
            </p:spPr>
            <p:txBody>
              <a:bodyPr wrap="square" rtlCol="0">
                <a:spAutoFit/>
              </a:bodyPr>
              <a:lstStyle/>
              <a:p>
                <a:pPr algn="ctr"/>
                <a:r>
                  <a:rPr lang="en-US" sz="918" b="1" dirty="0">
                    <a:gradFill>
                      <a:gsLst>
                        <a:gs pos="0">
                          <a:srgbClr val="EFEFEF">
                            <a:lumMod val="10000"/>
                          </a:srgbClr>
                        </a:gs>
                        <a:gs pos="100000">
                          <a:srgbClr val="EFEFEF">
                            <a:lumMod val="10000"/>
                          </a:srgbClr>
                        </a:gs>
                      </a:gsLst>
                      <a:lin ang="0" scaled="0"/>
                    </a:gradFill>
                    <a:ea typeface="ＭＳ Ｐゴシック" charset="-128"/>
                  </a:rPr>
                  <a:t>SAS/SATA</a:t>
                </a:r>
                <a:endParaRPr lang="en-US" sz="714" b="1" dirty="0">
                  <a:gradFill>
                    <a:gsLst>
                      <a:gs pos="0">
                        <a:srgbClr val="EFEFEF">
                          <a:lumMod val="10000"/>
                        </a:srgbClr>
                      </a:gs>
                      <a:gs pos="100000">
                        <a:srgbClr val="EFEFEF">
                          <a:lumMod val="10000"/>
                        </a:srgbClr>
                      </a:gs>
                    </a:gsLst>
                    <a:lin ang="0" scaled="0"/>
                  </a:gradFill>
                  <a:ea typeface="ＭＳ Ｐゴシック" charset="-128"/>
                </a:endParaRPr>
              </a:p>
            </p:txBody>
          </p:sp>
        </p:grpSp>
        <p:sp>
          <p:nvSpPr>
            <p:cNvPr id="157" name="TextBox 156"/>
            <p:cNvSpPr txBox="1"/>
            <p:nvPr/>
          </p:nvSpPr>
          <p:spPr>
            <a:xfrm>
              <a:off x="2776940" y="3167313"/>
              <a:ext cx="1610254" cy="326035"/>
            </a:xfrm>
            <a:prstGeom prst="rect">
              <a:avLst/>
            </a:prstGeom>
            <a:noFill/>
          </p:spPr>
          <p:txBody>
            <a:bodyPr wrap="square" rtlCol="0">
              <a:spAutoFit/>
            </a:bodyPr>
            <a:lstStyle/>
            <a:p>
              <a:pPr algn="ctr"/>
              <a:r>
                <a:rPr lang="en-US" sz="1224" b="1" dirty="0">
                  <a:gradFill>
                    <a:gsLst>
                      <a:gs pos="0">
                        <a:srgbClr val="EFEFEF"/>
                      </a:gs>
                      <a:gs pos="100000">
                        <a:srgbClr val="EFEFEF"/>
                      </a:gs>
                    </a:gsLst>
                    <a:path path="circle">
                      <a:fillToRect l="50000" t="50000" r="50000" b="50000"/>
                    </a:path>
                  </a:gradFill>
                  <a:ea typeface="ＭＳ Ｐゴシック" charset="-128"/>
                </a:rPr>
                <a:t>Cluster in a Box</a:t>
              </a:r>
            </a:p>
          </p:txBody>
        </p:sp>
        <p:sp>
          <p:nvSpPr>
            <p:cNvPr id="159" name="TextBox 158"/>
            <p:cNvSpPr txBox="1"/>
            <p:nvPr/>
          </p:nvSpPr>
          <p:spPr>
            <a:xfrm>
              <a:off x="2683729" y="4393950"/>
              <a:ext cx="1703464" cy="471850"/>
            </a:xfrm>
            <a:prstGeom prst="rect">
              <a:avLst/>
            </a:prstGeom>
            <a:noFill/>
          </p:spPr>
          <p:txBody>
            <a:bodyPr wrap="square" rtlCol="0">
              <a:spAutoFit/>
            </a:bodyPr>
            <a:lstStyle/>
            <a:p>
              <a:pPr algn="ctr"/>
              <a:r>
                <a:rPr lang="en-US" sz="1020" b="1" dirty="0">
                  <a:gradFill>
                    <a:gsLst>
                      <a:gs pos="0">
                        <a:srgbClr val="EFEFEF"/>
                      </a:gs>
                      <a:gs pos="100000">
                        <a:srgbClr val="EFEFEF"/>
                      </a:gs>
                    </a:gsLst>
                    <a:path path="circle">
                      <a:fillToRect l="50000" t="50000" r="50000" b="50000"/>
                    </a:path>
                  </a:gradFill>
                  <a:ea typeface="ＭＳ Ｐゴシック" charset="-128"/>
                </a:rPr>
                <a:t>Optional JBOD </a:t>
              </a:r>
            </a:p>
            <a:p>
              <a:pPr algn="ctr"/>
              <a:r>
                <a:rPr lang="en-US" sz="1020" b="1" dirty="0">
                  <a:gradFill>
                    <a:gsLst>
                      <a:gs pos="0">
                        <a:srgbClr val="EFEFEF"/>
                      </a:gs>
                      <a:gs pos="100000">
                        <a:srgbClr val="EFEFEF"/>
                      </a:gs>
                    </a:gsLst>
                    <a:path path="circle">
                      <a:fillToRect l="50000" t="50000" r="50000" b="50000"/>
                    </a:path>
                  </a:gradFill>
                  <a:ea typeface="ＭＳ Ｐゴシック" charset="-128"/>
                </a:rPr>
                <a:t>storage expansion</a:t>
              </a:r>
            </a:p>
          </p:txBody>
        </p:sp>
        <p:sp>
          <p:nvSpPr>
            <p:cNvPr id="224" name="TextBox 223"/>
            <p:cNvSpPr txBox="1"/>
            <p:nvPr/>
          </p:nvSpPr>
          <p:spPr>
            <a:xfrm>
              <a:off x="2662751" y="4862044"/>
              <a:ext cx="3632521" cy="1088329"/>
            </a:xfrm>
            <a:prstGeom prst="rect">
              <a:avLst/>
            </a:prstGeom>
            <a:noFill/>
          </p:spPr>
          <p:txBody>
            <a:bodyPr wrap="square" rtlCol="0">
              <a:spAutoFit/>
            </a:bodyPr>
            <a:lstStyle/>
            <a:p>
              <a:r>
                <a:rPr lang="en-US" sz="1122" b="1" dirty="0">
                  <a:gradFill>
                    <a:gsLst>
                      <a:gs pos="0">
                        <a:srgbClr val="EFEFEF"/>
                      </a:gs>
                      <a:gs pos="100000">
                        <a:srgbClr val="EFEFEF"/>
                      </a:gs>
                    </a:gsLst>
                    <a:lin ang="0" scaled="0"/>
                  </a:gradFill>
                  <a:ea typeface="ＭＳ Ｐゴシック" charset="-128"/>
                </a:rPr>
                <a:t>Target markets for Cluster in a Box solutions</a:t>
              </a:r>
            </a:p>
            <a:p>
              <a:pPr marL="119813" indent="-119813">
                <a:buFont typeface="Arial" pitchFamily="34" charset="0"/>
                <a:buChar char="•"/>
              </a:pPr>
              <a:r>
                <a:rPr lang="en-US" sz="1122" dirty="0">
                  <a:gradFill>
                    <a:gsLst>
                      <a:gs pos="0">
                        <a:srgbClr val="EFEFEF"/>
                      </a:gs>
                      <a:gs pos="100000">
                        <a:srgbClr val="EFEFEF"/>
                      </a:gs>
                    </a:gsLst>
                    <a:lin ang="0" scaled="0"/>
                  </a:gradFill>
                  <a:ea typeface="ＭＳ Ｐゴシック" charset="-128"/>
                </a:rPr>
                <a:t>SMB</a:t>
              </a:r>
            </a:p>
            <a:p>
              <a:pPr marL="119813" indent="-119813">
                <a:buFont typeface="Arial" pitchFamily="34" charset="0"/>
                <a:buChar char="•"/>
              </a:pPr>
              <a:r>
                <a:rPr lang="en-US" sz="1122" dirty="0">
                  <a:gradFill>
                    <a:gsLst>
                      <a:gs pos="0">
                        <a:srgbClr val="EFEFEF"/>
                      </a:gs>
                      <a:gs pos="100000">
                        <a:srgbClr val="EFEFEF"/>
                      </a:gs>
                    </a:gsLst>
                    <a:lin ang="0" scaled="0"/>
                  </a:gradFill>
                  <a:ea typeface="ＭＳ Ｐゴシック" charset="-128"/>
                </a:rPr>
                <a:t>Branch</a:t>
              </a:r>
            </a:p>
            <a:p>
              <a:pPr marL="119813" indent="-119813">
                <a:buFont typeface="Arial" pitchFamily="34" charset="0"/>
                <a:buChar char="•"/>
              </a:pPr>
              <a:r>
                <a:rPr lang="en-US" sz="1122" dirty="0">
                  <a:gradFill>
                    <a:gsLst>
                      <a:gs pos="0">
                        <a:srgbClr val="EFEFEF"/>
                      </a:gs>
                      <a:gs pos="100000">
                        <a:srgbClr val="EFEFEF"/>
                      </a:gs>
                    </a:gsLst>
                    <a:lin ang="0" scaled="0"/>
                  </a:gradFill>
                  <a:ea typeface="ＭＳ Ｐゴシック" charset="-128"/>
                </a:rPr>
                <a:t>Private Cloud</a:t>
              </a:r>
            </a:p>
            <a:p>
              <a:endParaRPr lang="en-US" sz="1122" b="1" dirty="0">
                <a:gradFill>
                  <a:gsLst>
                    <a:gs pos="0">
                      <a:srgbClr val="EFEFEF"/>
                    </a:gs>
                    <a:gs pos="100000">
                      <a:srgbClr val="EFEFEF"/>
                    </a:gs>
                  </a:gsLst>
                  <a:lin ang="0" scaled="0"/>
                </a:gradFill>
                <a:ea typeface="ＭＳ Ｐゴシック" charset="-128"/>
              </a:endParaRPr>
            </a:p>
          </p:txBody>
        </p:sp>
        <p:sp>
          <p:nvSpPr>
            <p:cNvPr id="166" name="TextBox 165"/>
            <p:cNvSpPr txBox="1"/>
            <p:nvPr/>
          </p:nvSpPr>
          <p:spPr>
            <a:xfrm>
              <a:off x="4325117" y="2590167"/>
              <a:ext cx="1881654" cy="1912199"/>
            </a:xfrm>
            <a:prstGeom prst="rect">
              <a:avLst/>
            </a:prstGeom>
            <a:noFill/>
            <a:ln>
              <a:noFill/>
            </a:ln>
          </p:spPr>
          <p:style>
            <a:lnRef idx="1">
              <a:schemeClr val="accent6"/>
            </a:lnRef>
            <a:fillRef idx="2">
              <a:schemeClr val="accent6"/>
            </a:fillRef>
            <a:effectRef idx="1">
              <a:schemeClr val="accent6"/>
            </a:effectRef>
            <a:fontRef idx="minor">
              <a:schemeClr val="dk1"/>
            </a:fontRef>
          </p:style>
          <p:txBody>
            <a:bodyPr wrap="square" rtlCol="0">
              <a:spAutoFit/>
            </a:bodyPr>
            <a:lstStyle/>
            <a:p>
              <a:pPr marL="111718" indent="-111718">
                <a:buFont typeface="Arial" pitchFamily="34" charset="0"/>
                <a:buChar char="•"/>
              </a:pPr>
              <a:r>
                <a:rPr lang="en-US" sz="1122" b="1" dirty="0">
                  <a:gradFill>
                    <a:gsLst>
                      <a:gs pos="0">
                        <a:srgbClr val="EFEFEF"/>
                      </a:gs>
                      <a:gs pos="100000">
                        <a:srgbClr val="EFEFEF"/>
                      </a:gs>
                    </a:gsLst>
                    <a:lin ang="0" scaled="0"/>
                  </a:gradFill>
                </a:rPr>
                <a:t>Additional scale out features</a:t>
              </a:r>
            </a:p>
            <a:p>
              <a:pPr marL="111718" indent="-111718">
                <a:buFont typeface="Arial" pitchFamily="34" charset="0"/>
                <a:buChar char="•"/>
              </a:pPr>
              <a:endParaRPr lang="en-US" sz="1122" dirty="0">
                <a:solidFill>
                  <a:srgbClr val="363535"/>
                </a:solidFill>
              </a:endParaRPr>
            </a:p>
            <a:p>
              <a:pPr marL="111718" indent="-111718">
                <a:buFont typeface="Arial" pitchFamily="34" charset="0"/>
                <a:buChar char="•"/>
              </a:pPr>
              <a:r>
                <a:rPr lang="en-US" sz="1122" dirty="0">
                  <a:gradFill>
                    <a:gsLst>
                      <a:gs pos="0">
                        <a:srgbClr val="EFEFEF"/>
                      </a:gs>
                      <a:gs pos="100000">
                        <a:srgbClr val="EFEFEF"/>
                      </a:gs>
                    </a:gsLst>
                    <a:lin ang="0" scaled="0"/>
                  </a:gradFill>
                </a:rPr>
                <a:t>High Availability </a:t>
              </a:r>
            </a:p>
            <a:p>
              <a:pPr marL="111718" indent="-111718">
                <a:buFont typeface="Arial" pitchFamily="34" charset="0"/>
                <a:buChar char="•"/>
              </a:pPr>
              <a:r>
                <a:rPr lang="en-US" sz="1122" dirty="0">
                  <a:gradFill>
                    <a:gsLst>
                      <a:gs pos="0">
                        <a:srgbClr val="EFEFEF"/>
                      </a:gs>
                      <a:gs pos="100000">
                        <a:srgbClr val="EFEFEF"/>
                      </a:gs>
                    </a:gsLst>
                    <a:lin ang="0" scaled="0"/>
                  </a:gradFill>
                </a:rPr>
                <a:t>Simple OOBE</a:t>
              </a:r>
            </a:p>
            <a:p>
              <a:pPr marL="111718" indent="-111718">
                <a:buFont typeface="Arial" pitchFamily="34" charset="0"/>
                <a:buChar char="•"/>
              </a:pPr>
              <a:r>
                <a:rPr lang="en-US" sz="1122" dirty="0">
                  <a:gradFill>
                    <a:gsLst>
                      <a:gs pos="0">
                        <a:srgbClr val="EFEFEF"/>
                      </a:gs>
                      <a:gs pos="100000">
                        <a:srgbClr val="EFEFEF"/>
                      </a:gs>
                    </a:gsLst>
                    <a:lin ang="0" scaled="0"/>
                  </a:gradFill>
                </a:rPr>
                <a:t>Spaces configurations</a:t>
              </a:r>
            </a:p>
            <a:p>
              <a:pPr marL="111718" indent="-111718">
                <a:buFont typeface="Arial" pitchFamily="34" charset="0"/>
                <a:buChar char="•"/>
              </a:pPr>
              <a:r>
                <a:rPr lang="en-US" sz="1122" dirty="0">
                  <a:gradFill>
                    <a:gsLst>
                      <a:gs pos="0">
                        <a:srgbClr val="EFEFEF"/>
                      </a:gs>
                      <a:gs pos="100000">
                        <a:srgbClr val="EFEFEF"/>
                      </a:gs>
                    </a:gsLst>
                    <a:lin ang="0" scaled="0"/>
                  </a:gradFill>
                </a:rPr>
                <a:t>HW RAID capability</a:t>
              </a:r>
            </a:p>
            <a:p>
              <a:pPr marL="111718" indent="-111718">
                <a:buFont typeface="Arial" pitchFamily="34" charset="0"/>
                <a:buChar char="•"/>
              </a:pPr>
              <a:r>
                <a:rPr lang="en-US" sz="1122" dirty="0">
                  <a:gradFill>
                    <a:gsLst>
                      <a:gs pos="0">
                        <a:srgbClr val="EFEFEF"/>
                      </a:gs>
                      <a:gs pos="100000">
                        <a:srgbClr val="EFEFEF"/>
                      </a:gs>
                    </a:gsLst>
                    <a:lin ang="0" scaled="0"/>
                  </a:gradFill>
                </a:rPr>
                <a:t>SSD </a:t>
              </a:r>
              <a:r>
                <a:rPr lang="en-US" sz="1122" dirty="0" err="1">
                  <a:gradFill>
                    <a:gsLst>
                      <a:gs pos="0">
                        <a:srgbClr val="EFEFEF"/>
                      </a:gs>
                      <a:gs pos="100000">
                        <a:srgbClr val="EFEFEF"/>
                      </a:gs>
                    </a:gsLst>
                    <a:lin ang="0" scaled="0"/>
                  </a:gradFill>
                </a:rPr>
                <a:t>perf</a:t>
              </a:r>
              <a:r>
                <a:rPr lang="en-US" sz="1122" dirty="0">
                  <a:gradFill>
                    <a:gsLst>
                      <a:gs pos="0">
                        <a:srgbClr val="EFEFEF"/>
                      </a:gs>
                      <a:gs pos="100000">
                        <a:srgbClr val="EFEFEF"/>
                      </a:gs>
                    </a:gsLst>
                    <a:lin ang="0" scaled="0"/>
                  </a:gradFill>
                </a:rPr>
                <a:t> capability</a:t>
              </a:r>
            </a:p>
          </p:txBody>
        </p:sp>
      </p:grpSp>
      <p:cxnSp>
        <p:nvCxnSpPr>
          <p:cNvPr id="9" name="Straight Arrow Connector 8"/>
          <p:cNvCxnSpPr/>
          <p:nvPr/>
        </p:nvCxnSpPr>
        <p:spPr>
          <a:xfrm>
            <a:off x="2231953" y="5984025"/>
            <a:ext cx="7691224" cy="0"/>
          </a:xfrm>
          <a:prstGeom prst="straightConnector1">
            <a:avLst/>
          </a:prstGeom>
          <a:ln w="38100">
            <a:gradFill>
              <a:gsLst>
                <a:gs pos="0">
                  <a:schemeClr val="bg1">
                    <a:alpha val="0"/>
                  </a:schemeClr>
                </a:gs>
                <a:gs pos="100000">
                  <a:schemeClr val="bg1"/>
                </a:gs>
              </a:gsLst>
              <a:lin ang="4200000" scaled="0"/>
            </a:gradFill>
            <a:tailEnd type="arrow" w="lg" len="lg"/>
          </a:ln>
        </p:spPr>
        <p:style>
          <a:lnRef idx="1">
            <a:schemeClr val="accent1"/>
          </a:lnRef>
          <a:fillRef idx="0">
            <a:schemeClr val="accent1"/>
          </a:fillRef>
          <a:effectRef idx="0">
            <a:schemeClr val="accent1"/>
          </a:effectRef>
          <a:fontRef idx="minor">
            <a:schemeClr val="tx1"/>
          </a:fontRef>
        </p:style>
      </p:cxnSp>
      <p:sp>
        <p:nvSpPr>
          <p:cNvPr id="84" name="Title 1"/>
          <p:cNvSpPr txBox="1">
            <a:spLocks/>
          </p:cNvSpPr>
          <p:nvPr/>
        </p:nvSpPr>
        <p:spPr>
          <a:xfrm>
            <a:off x="1178853" y="406873"/>
            <a:ext cx="10036084" cy="835638"/>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5400" b="0" kern="1200" cap="none" spc="-100" baseline="0" dirty="0" smtClean="0">
                <a:ln w="3175">
                  <a:noFill/>
                </a:ln>
                <a:gradFill>
                  <a:gsLst>
                    <a:gs pos="1250">
                      <a:schemeClr val="tx2"/>
                    </a:gs>
                    <a:gs pos="100000">
                      <a:schemeClr val="tx2"/>
                    </a:gs>
                  </a:gsLst>
                  <a:lin ang="5400000" scaled="0"/>
                </a:gradFill>
                <a:effectLst/>
                <a:latin typeface="+mj-lt"/>
                <a:ea typeface="+mn-ea"/>
                <a:cs typeface="Arial" charset="0"/>
              </a:defRPr>
            </a:lvl1pPr>
          </a:lstStyle>
          <a:p>
            <a:r>
              <a:rPr sz="4080" dirty="0">
                <a:gradFill>
                  <a:gsLst>
                    <a:gs pos="1250">
                      <a:srgbClr val="EFEFEF"/>
                    </a:gs>
                    <a:gs pos="100000">
                      <a:srgbClr val="EFEFEF"/>
                    </a:gs>
                  </a:gsLst>
                  <a:lin ang="5400000" scaled="0"/>
                </a:gradFill>
              </a:rPr>
              <a:t>Extending the Market for Continuous Availability</a:t>
            </a:r>
          </a:p>
          <a:p>
            <a:r>
              <a:rPr sz="1836" b="1" cap="all" spc="0" dirty="0">
                <a:gradFill>
                  <a:gsLst>
                    <a:gs pos="0">
                      <a:srgbClr val="EFEFEF"/>
                    </a:gs>
                    <a:gs pos="100000">
                      <a:srgbClr val="EFEFEF"/>
                    </a:gs>
                  </a:gsLst>
                  <a:path path="circle">
                    <a:fillToRect l="50000" t="50000" r="50000" b="50000"/>
                  </a:path>
                </a:gradFill>
                <a:latin typeface="Segoe UI"/>
              </a:rPr>
              <a:t>New systems expand choices of cost and Features</a:t>
            </a:r>
          </a:p>
        </p:txBody>
      </p:sp>
      <p:sp>
        <p:nvSpPr>
          <p:cNvPr id="13" name="TextBox 12"/>
          <p:cNvSpPr txBox="1"/>
          <p:nvPr/>
        </p:nvSpPr>
        <p:spPr>
          <a:xfrm>
            <a:off x="9244313" y="5399122"/>
            <a:ext cx="2127784" cy="1205390"/>
          </a:xfrm>
          <a:prstGeom prst="rect">
            <a:avLst/>
          </a:prstGeom>
          <a:noFill/>
        </p:spPr>
        <p:txBody>
          <a:bodyPr wrap="square" rtlCol="0">
            <a:spAutoFit/>
          </a:bodyPr>
          <a:lstStyle/>
          <a:p>
            <a:pPr algn="ctr"/>
            <a:r>
              <a:rPr lang="en-US" sz="4080" b="1" dirty="0">
                <a:gradFill>
                  <a:gsLst>
                    <a:gs pos="0">
                      <a:srgbClr val="EFEFEF"/>
                    </a:gs>
                    <a:gs pos="100000">
                      <a:srgbClr val="EFEFEF"/>
                    </a:gs>
                  </a:gsLst>
                  <a:lin ang="0" scaled="0"/>
                </a:gradFill>
                <a:ea typeface="ＭＳ Ｐゴシック" charset="-128"/>
              </a:rPr>
              <a:t>$$</a:t>
            </a:r>
          </a:p>
          <a:p>
            <a:pPr algn="ctr">
              <a:lnSpc>
                <a:spcPts val="1836"/>
              </a:lnSpc>
            </a:pPr>
            <a:r>
              <a:rPr lang="en-US" sz="1428" b="1" dirty="0">
                <a:gradFill>
                  <a:gsLst>
                    <a:gs pos="0">
                      <a:srgbClr val="EFEFEF"/>
                    </a:gs>
                    <a:gs pos="100000">
                      <a:srgbClr val="EFEFEF"/>
                    </a:gs>
                  </a:gsLst>
                  <a:lin ang="0" scaled="0"/>
                </a:gradFill>
                <a:ea typeface="ＭＳ Ｐゴシック" charset="-128"/>
              </a:rPr>
              <a:t>IT </a:t>
            </a:r>
            <a:br>
              <a:rPr lang="en-US" sz="1428" b="1" dirty="0">
                <a:gradFill>
                  <a:gsLst>
                    <a:gs pos="0">
                      <a:srgbClr val="EFEFEF"/>
                    </a:gs>
                    <a:gs pos="100000">
                      <a:srgbClr val="EFEFEF"/>
                    </a:gs>
                  </a:gsLst>
                  <a:lin ang="0" scaled="0"/>
                </a:gradFill>
                <a:ea typeface="ＭＳ Ｐゴシック" charset="-128"/>
              </a:rPr>
            </a:br>
            <a:r>
              <a:rPr lang="en-US" sz="1428" b="1" dirty="0">
                <a:gradFill>
                  <a:gsLst>
                    <a:gs pos="0">
                      <a:srgbClr val="EFEFEF"/>
                    </a:gs>
                    <a:gs pos="100000">
                      <a:srgbClr val="EFEFEF"/>
                    </a:gs>
                  </a:gsLst>
                  <a:lin ang="0" scaled="0"/>
                </a:gradFill>
                <a:ea typeface="ＭＳ Ｐゴシック" charset="-128"/>
              </a:rPr>
              <a:t>Expertise</a:t>
            </a:r>
          </a:p>
        </p:txBody>
      </p:sp>
      <p:sp>
        <p:nvSpPr>
          <p:cNvPr id="6" name="Rectangle 5"/>
          <p:cNvSpPr/>
          <p:nvPr/>
        </p:nvSpPr>
        <p:spPr bwMode="auto">
          <a:xfrm>
            <a:off x="2260650" y="6144132"/>
            <a:ext cx="4967909" cy="227346"/>
          </a:xfrm>
          <a:prstGeom prst="rect">
            <a:avLst/>
          </a:prstGeom>
          <a:solidFill>
            <a:schemeClr val="accent2">
              <a:lumMod val="7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lnSpc>
                <a:spcPct val="90000"/>
              </a:lnSpc>
              <a:spcBef>
                <a:spcPct val="0"/>
              </a:spcBef>
              <a:spcAft>
                <a:spcPct val="0"/>
              </a:spcAft>
            </a:pPr>
            <a:endParaRPr lang="en-US" sz="2040" spc="-51" dirty="0">
              <a:gradFill>
                <a:gsLst>
                  <a:gs pos="0">
                    <a:srgbClr val="EFEFEF"/>
                  </a:gs>
                  <a:gs pos="100000">
                    <a:srgbClr val="EFEFEF"/>
                  </a:gs>
                </a:gsLst>
                <a:lin ang="5400000" scaled="0"/>
              </a:gradFill>
            </a:endParaRPr>
          </a:p>
        </p:txBody>
      </p:sp>
      <p:sp>
        <p:nvSpPr>
          <p:cNvPr id="75" name="TextBox 74"/>
          <p:cNvSpPr txBox="1"/>
          <p:nvPr/>
        </p:nvSpPr>
        <p:spPr>
          <a:xfrm>
            <a:off x="2369459" y="6112409"/>
            <a:ext cx="2467535" cy="277281"/>
          </a:xfrm>
          <a:prstGeom prst="rect">
            <a:avLst/>
          </a:prstGeom>
          <a:noFill/>
        </p:spPr>
        <p:txBody>
          <a:bodyPr wrap="square" rtlCol="0">
            <a:spAutoFit/>
          </a:bodyPr>
          <a:lstStyle/>
          <a:p>
            <a:pPr>
              <a:lnSpc>
                <a:spcPts val="1428"/>
              </a:lnSpc>
              <a:spcAft>
                <a:spcPts val="306"/>
              </a:spcAft>
            </a:pPr>
            <a:r>
              <a:rPr lang="en-US" sz="1224" b="1" dirty="0">
                <a:gradFill>
                  <a:gsLst>
                    <a:gs pos="0">
                      <a:srgbClr val="EFEFEF"/>
                    </a:gs>
                    <a:gs pos="100000">
                      <a:srgbClr val="EFEFEF"/>
                    </a:gs>
                  </a:gsLst>
                  <a:lin ang="0" scaled="0"/>
                </a:gradFill>
                <a:ea typeface="ＭＳ Ｐゴシック" charset="-128"/>
              </a:rPr>
              <a:t>IT Generalist or remote only</a:t>
            </a:r>
          </a:p>
        </p:txBody>
      </p:sp>
      <p:sp>
        <p:nvSpPr>
          <p:cNvPr id="86" name="Rectangle 85"/>
          <p:cNvSpPr/>
          <p:nvPr/>
        </p:nvSpPr>
        <p:spPr bwMode="auto">
          <a:xfrm>
            <a:off x="7316207" y="6144133"/>
            <a:ext cx="2551740" cy="227346"/>
          </a:xfrm>
          <a:prstGeom prst="rect">
            <a:avLst/>
          </a:prstGeom>
          <a:solidFill>
            <a:srgbClr val="1535D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lnSpc>
                <a:spcPct val="90000"/>
              </a:lnSpc>
              <a:spcBef>
                <a:spcPct val="0"/>
              </a:spcBef>
              <a:spcAft>
                <a:spcPct val="0"/>
              </a:spcAft>
            </a:pPr>
            <a:endParaRPr lang="en-US" sz="2040" spc="-51" dirty="0">
              <a:gradFill>
                <a:gsLst>
                  <a:gs pos="0">
                    <a:srgbClr val="EFEFEF"/>
                  </a:gs>
                  <a:gs pos="100000">
                    <a:srgbClr val="EFEFEF"/>
                  </a:gs>
                </a:gsLst>
                <a:lin ang="5400000" scaled="0"/>
              </a:gradFill>
            </a:endParaRPr>
          </a:p>
        </p:txBody>
      </p:sp>
      <p:sp>
        <p:nvSpPr>
          <p:cNvPr id="76" name="TextBox 75"/>
          <p:cNvSpPr txBox="1"/>
          <p:nvPr/>
        </p:nvSpPr>
        <p:spPr>
          <a:xfrm>
            <a:off x="7383993" y="6136952"/>
            <a:ext cx="1348416" cy="277281"/>
          </a:xfrm>
          <a:prstGeom prst="rect">
            <a:avLst/>
          </a:prstGeom>
          <a:noFill/>
        </p:spPr>
        <p:txBody>
          <a:bodyPr wrap="square" rtlCol="0">
            <a:spAutoFit/>
          </a:bodyPr>
          <a:lstStyle>
            <a:defPPr>
              <a:defRPr lang="en-US"/>
            </a:defPPr>
            <a:lvl1pPr defTabSz="914363">
              <a:lnSpc>
                <a:spcPts val="1400"/>
              </a:lnSpc>
              <a:spcAft>
                <a:spcPts val="600"/>
              </a:spcAft>
              <a:defRPr sz="1400">
                <a:gradFill>
                  <a:gsLst>
                    <a:gs pos="0">
                      <a:schemeClr val="bg1"/>
                    </a:gs>
                    <a:gs pos="100000">
                      <a:schemeClr val="bg1"/>
                    </a:gs>
                  </a:gsLst>
                  <a:lin ang="0" scaled="0"/>
                </a:gradFill>
                <a:ea typeface="ＭＳ Ｐゴシック" charset="-128"/>
              </a:defRPr>
            </a:lvl1pPr>
          </a:lstStyle>
          <a:p>
            <a:pPr>
              <a:spcAft>
                <a:spcPts val="306"/>
              </a:spcAft>
            </a:pPr>
            <a:r>
              <a:rPr lang="en-US" sz="1224" b="1" dirty="0">
                <a:gradFill>
                  <a:gsLst>
                    <a:gs pos="0">
                      <a:srgbClr val="EFEFEF"/>
                    </a:gs>
                    <a:gs pos="100000">
                      <a:srgbClr val="EFEFEF"/>
                    </a:gs>
                  </a:gsLst>
                  <a:lin ang="0" scaled="0"/>
                </a:gradFill>
              </a:rPr>
              <a:t>IT Specialists</a:t>
            </a:r>
          </a:p>
        </p:txBody>
      </p:sp>
    </p:spTree>
    <p:extLst>
      <p:ext uri="{BB962C8B-B14F-4D97-AF65-F5344CB8AC3E}">
        <p14:creationId xmlns:p14="http://schemas.microsoft.com/office/powerpoint/2010/main" val="37454248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32"/>
                                        </p:tgtEl>
                                        <p:attrNameLst>
                                          <p:attrName>style.visibility</p:attrName>
                                        </p:attrNameLst>
                                      </p:cBhvr>
                                      <p:to>
                                        <p:strVal val="visible"/>
                                      </p:to>
                                    </p:set>
                                    <p:animEffect transition="in" filter="fade">
                                      <p:cBhvr>
                                        <p:cTn id="7" dur="750"/>
                                        <p:tgtEl>
                                          <p:spTgt spid="232"/>
                                        </p:tgtEl>
                                      </p:cBhvr>
                                    </p:animEffect>
                                    <p:anim calcmode="lin" valueType="num">
                                      <p:cBhvr>
                                        <p:cTn id="8" dur="750" fill="hold"/>
                                        <p:tgtEl>
                                          <p:spTgt spid="232"/>
                                        </p:tgtEl>
                                        <p:attrNameLst>
                                          <p:attrName>ppt_x</p:attrName>
                                        </p:attrNameLst>
                                      </p:cBhvr>
                                      <p:tavLst>
                                        <p:tav tm="0">
                                          <p:val>
                                            <p:strVal val="#ppt_x"/>
                                          </p:val>
                                        </p:tav>
                                        <p:tav tm="100000">
                                          <p:val>
                                            <p:strVal val="#ppt_x"/>
                                          </p:val>
                                        </p:tav>
                                      </p:tavLst>
                                    </p:anim>
                                    <p:anim calcmode="lin" valueType="num">
                                      <p:cBhvr>
                                        <p:cTn id="9" dur="750" fill="hold"/>
                                        <p:tgtEl>
                                          <p:spTgt spid="23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750"/>
                                        <p:tgtEl>
                                          <p:spTgt spid="7"/>
                                        </p:tgtEl>
                                      </p:cBhvr>
                                    </p:animEffect>
                                    <p:anim calcmode="lin" valueType="num">
                                      <p:cBhvr>
                                        <p:cTn id="13" dur="750" fill="hold"/>
                                        <p:tgtEl>
                                          <p:spTgt spid="7"/>
                                        </p:tgtEl>
                                        <p:attrNameLst>
                                          <p:attrName>ppt_x</p:attrName>
                                        </p:attrNameLst>
                                      </p:cBhvr>
                                      <p:tavLst>
                                        <p:tav tm="0">
                                          <p:val>
                                            <p:strVal val="#ppt_x"/>
                                          </p:val>
                                        </p:tav>
                                        <p:tav tm="100000">
                                          <p:val>
                                            <p:strVal val="#ppt_x"/>
                                          </p:val>
                                        </p:tav>
                                      </p:tavLst>
                                    </p:anim>
                                    <p:anim calcmode="lin" valueType="num">
                                      <p:cBhvr>
                                        <p:cTn id="14" dur="750" fill="hold"/>
                                        <p:tgtEl>
                                          <p:spTgt spid="7"/>
                                        </p:tgtEl>
                                        <p:attrNameLst>
                                          <p:attrName>ppt_y</p:attrName>
                                        </p:attrNameLst>
                                      </p:cBhvr>
                                      <p:tavLst>
                                        <p:tav tm="0">
                                          <p:val>
                                            <p:strVal val="#ppt_y+.1"/>
                                          </p:val>
                                        </p:tav>
                                        <p:tav tm="100000">
                                          <p:val>
                                            <p:strVal val="#ppt_y"/>
                                          </p:val>
                                        </p:tav>
                                      </p:tavLst>
                                    </p:anim>
                                  </p:childTnLst>
                                </p:cTn>
                              </p:par>
                            </p:childTnLst>
                          </p:cTn>
                        </p:par>
                        <p:par>
                          <p:cTn id="15" fill="hold">
                            <p:stCondLst>
                              <p:cond delay="1250"/>
                            </p:stCondLst>
                            <p:childTnLst>
                              <p:par>
                                <p:cTn id="16" presetID="16" presetClass="entr" presetSubtype="37" fill="hold" nodeType="afterEffect">
                                  <p:stCondLst>
                                    <p:cond delay="500"/>
                                  </p:stCondLst>
                                  <p:childTnLst>
                                    <p:set>
                                      <p:cBhvr>
                                        <p:cTn id="17" dur="1" fill="hold">
                                          <p:stCondLst>
                                            <p:cond delay="0"/>
                                          </p:stCondLst>
                                        </p:cTn>
                                        <p:tgtEl>
                                          <p:spTgt spid="234"/>
                                        </p:tgtEl>
                                        <p:attrNameLst>
                                          <p:attrName>style.visibility</p:attrName>
                                        </p:attrNameLst>
                                      </p:cBhvr>
                                      <p:to>
                                        <p:strVal val="visible"/>
                                      </p:to>
                                    </p:set>
                                    <p:animEffect transition="in" filter="barn(outVertical)">
                                      <p:cBhvr>
                                        <p:cTn id="18" dur="500"/>
                                        <p:tgtEl>
                                          <p:spTgt spid="2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sp>
        <p:nvSpPr>
          <p:cNvPr id="5" name="Content Placeholder 4"/>
          <p:cNvSpPr>
            <a:spLocks noGrp="1"/>
          </p:cNvSpPr>
          <p:nvPr>
            <p:ph sz="quarter" idx="10"/>
          </p:nvPr>
        </p:nvSpPr>
        <p:spPr/>
        <p:txBody>
          <a:bodyPr/>
          <a:lstStyle/>
          <a:p>
            <a:endParaRPr lang="en-US"/>
          </a:p>
        </p:txBody>
      </p:sp>
    </p:spTree>
    <p:extLst>
      <p:ext uri="{BB962C8B-B14F-4D97-AF65-F5344CB8AC3E}">
        <p14:creationId xmlns:p14="http://schemas.microsoft.com/office/powerpoint/2010/main" val="1390075379"/>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Related content</a:t>
            </a:r>
            <a:endParaRPr lang="en-US" dirty="0"/>
          </a:p>
        </p:txBody>
      </p:sp>
      <p:sp>
        <p:nvSpPr>
          <p:cNvPr id="6" name="Rectangle 5"/>
          <p:cNvSpPr/>
          <p:nvPr/>
        </p:nvSpPr>
        <p:spPr bwMode="auto">
          <a:xfrm>
            <a:off x="274320" y="1214472"/>
            <a:ext cx="11887518" cy="5483191"/>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useBgFill="1">
        <p:nvSpPr>
          <p:cNvPr id="11" name="Freeform 10"/>
          <p:cNvSpPr/>
          <p:nvPr/>
        </p:nvSpPr>
        <p:spPr bwMode="auto">
          <a:xfrm>
            <a:off x="0" y="0"/>
            <a:ext cx="12436475" cy="6994525"/>
          </a:xfrm>
          <a:custGeom>
            <a:avLst/>
            <a:gdLst>
              <a:gd name="connsiteX0" fmla="*/ 0 w 12436475"/>
              <a:gd name="connsiteY0" fmla="*/ 0 h 6994525"/>
              <a:gd name="connsiteX1" fmla="*/ 274638 w 12436475"/>
              <a:gd name="connsiteY1" fmla="*/ 0 h 6994525"/>
              <a:gd name="connsiteX2" fmla="*/ 274638 w 12436475"/>
              <a:gd name="connsiteY2" fmla="*/ 6697663 h 6994525"/>
              <a:gd name="connsiteX3" fmla="*/ 12436475 w 12436475"/>
              <a:gd name="connsiteY3" fmla="*/ 6697663 h 6994525"/>
              <a:gd name="connsiteX4" fmla="*/ 12436475 w 12436475"/>
              <a:gd name="connsiteY4" fmla="*/ 6994525 h 6994525"/>
              <a:gd name="connsiteX5" fmla="*/ 274638 w 12436475"/>
              <a:gd name="connsiteY5" fmla="*/ 6994525 h 6994525"/>
              <a:gd name="connsiteX6" fmla="*/ 1 w 12436475"/>
              <a:gd name="connsiteY6" fmla="*/ 6994525 h 6994525"/>
              <a:gd name="connsiteX7" fmla="*/ 0 w 12436475"/>
              <a:gd name="connsiteY7" fmla="*/ 6994525 h 699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436475" h="6994525">
                <a:moveTo>
                  <a:pt x="0" y="0"/>
                </a:moveTo>
                <a:lnTo>
                  <a:pt x="274638" y="0"/>
                </a:lnTo>
                <a:lnTo>
                  <a:pt x="274638" y="6697663"/>
                </a:lnTo>
                <a:lnTo>
                  <a:pt x="12436475" y="6697663"/>
                </a:lnTo>
                <a:lnTo>
                  <a:pt x="12436475" y="6994525"/>
                </a:lnTo>
                <a:lnTo>
                  <a:pt x="274638" y="6994525"/>
                </a:lnTo>
                <a:lnTo>
                  <a:pt x="1" y="6994525"/>
                </a:lnTo>
                <a:lnTo>
                  <a:pt x="0" y="6994525"/>
                </a:lnTo>
                <a:close/>
              </a:path>
            </a:pathLst>
          </a:cu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Rectangle 2"/>
          <p:cNvSpPr/>
          <p:nvPr/>
        </p:nvSpPr>
        <p:spPr>
          <a:xfrm>
            <a:off x="609600" y="1478274"/>
            <a:ext cx="11157857" cy="5016758"/>
          </a:xfrm>
          <a:prstGeom prst="rect">
            <a:avLst/>
          </a:prstGeom>
        </p:spPr>
        <p:txBody>
          <a:bodyPr wrap="square">
            <a:spAutoFit/>
          </a:bodyPr>
          <a:lstStyle/>
          <a:p>
            <a:pPr marL="457200" indent="-457200">
              <a:buFont typeface="Arial" panose="020B0604020202020204" pitchFamily="34" charset="0"/>
              <a:buChar char="•"/>
            </a:pPr>
            <a:r>
              <a:rPr lang="en-US" sz="3200" dirty="0"/>
              <a:t>(</a:t>
            </a:r>
            <a:r>
              <a:rPr lang="en-US" sz="3200" dirty="0" smtClean="0"/>
              <a:t>MDC-B323) </a:t>
            </a:r>
            <a:r>
              <a:rPr lang="en-US" sz="3200" dirty="0"/>
              <a:t>Re-Architecting Your Infrastructure with Windows Server 2012 and Microsoft System Center 2012 SP1</a:t>
            </a:r>
          </a:p>
          <a:p>
            <a:pPr marL="457200" indent="-457200">
              <a:buFont typeface="Arial" panose="020B0604020202020204" pitchFamily="34" charset="0"/>
              <a:buChar char="•"/>
            </a:pPr>
            <a:endParaRPr lang="en-US" sz="3200" dirty="0" smtClean="0"/>
          </a:p>
          <a:p>
            <a:pPr marL="457200" indent="-457200">
              <a:buFont typeface="Arial" panose="020B0604020202020204" pitchFamily="34" charset="0"/>
              <a:buChar char="•"/>
            </a:pPr>
            <a:r>
              <a:rPr lang="en-US" sz="3200" dirty="0" smtClean="0"/>
              <a:t>(WCA-B336) </a:t>
            </a:r>
            <a:r>
              <a:rPr lang="en-US" sz="3200" dirty="0"/>
              <a:t>Reimagining and Migrating Your Active Directory</a:t>
            </a:r>
          </a:p>
          <a:p>
            <a:pPr marL="457200" indent="-457200">
              <a:buFont typeface="Arial" panose="020B0604020202020204" pitchFamily="34" charset="0"/>
              <a:buChar char="•"/>
            </a:pPr>
            <a:endParaRPr lang="en-US" sz="3200" dirty="0" smtClean="0"/>
          </a:p>
          <a:p>
            <a:pPr marL="457200" indent="-457200">
              <a:buFont typeface="Arial" panose="020B0604020202020204" pitchFamily="34" charset="0"/>
              <a:buChar char="•"/>
            </a:pPr>
            <a:r>
              <a:rPr lang="en-US" sz="3200" dirty="0" smtClean="0"/>
              <a:t>(MDC-B348) </a:t>
            </a:r>
            <a:r>
              <a:rPr lang="en-US" sz="3200" dirty="0"/>
              <a:t>Networking Infrastructure and </a:t>
            </a:r>
            <a:r>
              <a:rPr lang="en-US" sz="3200" dirty="0" smtClean="0"/>
              <a:t>Management</a:t>
            </a:r>
            <a:endParaRPr lang="en-US" sz="3200" dirty="0"/>
          </a:p>
          <a:p>
            <a:pPr marL="457200" indent="-457200">
              <a:buFont typeface="Arial" panose="020B0604020202020204" pitchFamily="34" charset="0"/>
              <a:buChar char="•"/>
            </a:pPr>
            <a:endParaRPr lang="en-US" sz="3200" dirty="0" smtClean="0"/>
          </a:p>
          <a:p>
            <a:pPr marL="457200" indent="-457200">
              <a:buFont typeface="Arial" panose="020B0604020202020204" pitchFamily="34" charset="0"/>
              <a:buChar char="•"/>
            </a:pPr>
            <a:r>
              <a:rPr lang="en-US" sz="3200" dirty="0" smtClean="0"/>
              <a:t>(MDC-B349) </a:t>
            </a:r>
            <a:r>
              <a:rPr lang="en-US" sz="3200" dirty="0"/>
              <a:t>Your Fileservers and Storage Options</a:t>
            </a:r>
          </a:p>
        </p:txBody>
      </p:sp>
    </p:spTree>
    <p:extLst>
      <p:ext uri="{BB962C8B-B14F-4D97-AF65-F5344CB8AC3E}">
        <p14:creationId xmlns:p14="http://schemas.microsoft.com/office/powerpoint/2010/main" val="24549814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Tile"/>
          <p:cNvSpPr/>
          <p:nvPr/>
        </p:nvSpPr>
        <p:spPr bwMode="gray">
          <a:xfrm>
            <a:off x="5997647" y="3946350"/>
            <a:ext cx="5481387" cy="1835295"/>
          </a:xfrm>
          <a:prstGeom prst="rect">
            <a:avLst/>
          </a:prstGeom>
          <a:solidFill>
            <a:schemeClr val="accent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defTabSz="914099"/>
            <a:r>
              <a:rPr lang="en-US" sz="4000" dirty="0" err="1" smtClean="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rPr>
              <a:t>msdn</a:t>
            </a:r>
            <a:endParaRPr lang="en-US" sz="4000" dirty="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endParaRPr>
          </a:p>
        </p:txBody>
      </p:sp>
      <p:grpSp>
        <p:nvGrpSpPr>
          <p:cNvPr id="34" name="MSDN Link"/>
          <p:cNvGrpSpPr/>
          <p:nvPr/>
        </p:nvGrpSpPr>
        <p:grpSpPr>
          <a:xfrm>
            <a:off x="5980243" y="5766010"/>
            <a:ext cx="5498792" cy="914399"/>
            <a:chOff x="6158906" y="5021924"/>
            <a:chExt cx="4997786" cy="813384"/>
          </a:xfrm>
        </p:grpSpPr>
        <p:sp>
          <p:nvSpPr>
            <p:cNvPr id="35" name="Rectangle 34"/>
            <p:cNvSpPr/>
            <p:nvPr/>
          </p:nvSpPr>
          <p:spPr bwMode="auto">
            <a:xfrm>
              <a:off x="6165582" y="5021924"/>
              <a:ext cx="4991110" cy="813384"/>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ctr" anchorCtr="0" compatLnSpc="1">
              <a:prstTxWarp prst="textNoShape">
                <a:avLst/>
              </a:prstTxWarp>
            </a:bodyPr>
            <a:lstStyle/>
            <a:p>
              <a:pP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36" name="Rectangle 35"/>
            <p:cNvSpPr/>
            <p:nvPr/>
          </p:nvSpPr>
          <p:spPr>
            <a:xfrm>
              <a:off x="6158906" y="5076615"/>
              <a:ext cx="2330654" cy="301153"/>
            </a:xfrm>
            <a:prstGeom prst="rect">
              <a:avLst/>
            </a:prstGeom>
          </p:spPr>
          <p:txBody>
            <a:bodyPr wrap="none" lIns="182880">
              <a:spAutoFit/>
            </a:bodyPr>
            <a:lstStyle/>
            <a:p>
              <a:pPr marL="0" lvl="1">
                <a:tabLst>
                  <a:tab pos="1828800" algn="l"/>
                </a:tabLst>
              </a:pPr>
              <a:r>
                <a:rPr lang="en-US" sz="1600" dirty="0">
                  <a:gradFill>
                    <a:gsLst>
                      <a:gs pos="1250">
                        <a:schemeClr val="bg2"/>
                      </a:gs>
                      <a:gs pos="100000">
                        <a:schemeClr val="bg2"/>
                      </a:gs>
                    </a:gsLst>
                    <a:lin ang="5400000" scaled="0"/>
                  </a:gradFill>
                  <a:latin typeface="Segoe UI" pitchFamily="34" charset="0"/>
                  <a:ea typeface="Segoe UI" pitchFamily="34" charset="0"/>
                  <a:cs typeface="Segoe UI" pitchFamily="34" charset="0"/>
                </a:rPr>
                <a:t>Resources for Developers</a:t>
              </a:r>
            </a:p>
          </p:txBody>
        </p:sp>
        <p:sp>
          <p:nvSpPr>
            <p:cNvPr id="37" name="Rectangle 36"/>
            <p:cNvSpPr/>
            <p:nvPr/>
          </p:nvSpPr>
          <p:spPr bwMode="white">
            <a:xfrm>
              <a:off x="6165582" y="5388275"/>
              <a:ext cx="4991109" cy="328531"/>
            </a:xfrm>
            <a:prstGeom prst="rect">
              <a:avLst/>
            </a:prstGeom>
          </p:spPr>
          <p:txBody>
            <a:bodyPr wrap="square" lIns="182880">
              <a:spAutoFit/>
            </a:bodyPr>
            <a:lstStyle/>
            <a:p>
              <a:r>
                <a:rPr lang="en-US" dirty="0">
                  <a:solidFill>
                    <a:srgbClr val="FFFFFF"/>
                  </a:solidFill>
                  <a:hlinkClick r:id="rId3"/>
                </a:rPr>
                <a:t>http://microsoft.com/msdn </a:t>
              </a:r>
              <a:endParaRPr lang="en-US" dirty="0">
                <a:solidFill>
                  <a:srgbClr val="FFFFFF"/>
                </a:solidFill>
              </a:endParaRPr>
            </a:p>
          </p:txBody>
        </p:sp>
      </p:grpSp>
      <p:sp>
        <p:nvSpPr>
          <p:cNvPr id="12" name="Arrow Bar"/>
          <p:cNvSpPr/>
          <p:nvPr/>
        </p:nvSpPr>
        <p:spPr bwMode="gray">
          <a:xfrm>
            <a:off x="5997647" y="1214472"/>
            <a:ext cx="5486400" cy="1841377"/>
          </a:xfrm>
          <a:prstGeom prst="rect">
            <a:avLst/>
          </a:prstGeom>
          <a:solidFill>
            <a:schemeClr val="accent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defTabSz="914099"/>
            <a:r>
              <a:rPr lang="en-US" sz="4000" dirty="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rPr>
              <a:t>Learning</a:t>
            </a:r>
          </a:p>
        </p:txBody>
      </p:sp>
      <p:grpSp>
        <p:nvGrpSpPr>
          <p:cNvPr id="17" name="MS Learning Link"/>
          <p:cNvGrpSpPr/>
          <p:nvPr/>
        </p:nvGrpSpPr>
        <p:grpSpPr>
          <a:xfrm>
            <a:off x="5982656" y="3040063"/>
            <a:ext cx="5501390" cy="916641"/>
            <a:chOff x="6161986" y="2595282"/>
            <a:chExt cx="5010840" cy="813384"/>
          </a:xfrm>
        </p:grpSpPr>
        <p:sp>
          <p:nvSpPr>
            <p:cNvPr id="18" name="Rectangle 17"/>
            <p:cNvSpPr/>
            <p:nvPr/>
          </p:nvSpPr>
          <p:spPr bwMode="auto">
            <a:xfrm>
              <a:off x="6175640" y="2595282"/>
              <a:ext cx="4992624" cy="813384"/>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ctr" anchorCtr="0" compatLnSpc="1">
              <a:prstTxWarp prst="textNoShape">
                <a:avLst/>
              </a:prstTxWarp>
            </a:bodyPr>
            <a:lstStyle/>
            <a:p>
              <a:pP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19" name="Rectangle 18"/>
            <p:cNvSpPr/>
            <p:nvPr/>
          </p:nvSpPr>
          <p:spPr>
            <a:xfrm>
              <a:off x="6161986" y="2649973"/>
              <a:ext cx="3863978" cy="300417"/>
            </a:xfrm>
            <a:prstGeom prst="rect">
              <a:avLst/>
            </a:prstGeom>
          </p:spPr>
          <p:txBody>
            <a:bodyPr wrap="none" lIns="182880">
              <a:spAutoFit/>
            </a:bodyPr>
            <a:lstStyle/>
            <a:p>
              <a:pPr marL="0" lvl="1">
                <a:tabLst>
                  <a:tab pos="1828800" algn="l"/>
                </a:tabLst>
              </a:pPr>
              <a:r>
                <a:rPr lang="en-US" sz="1600" dirty="0">
                  <a:gradFill>
                    <a:gsLst>
                      <a:gs pos="1250">
                        <a:schemeClr val="bg2"/>
                      </a:gs>
                      <a:gs pos="100000">
                        <a:schemeClr val="bg2"/>
                      </a:gs>
                    </a:gsLst>
                    <a:lin ang="5400000" scaled="0"/>
                  </a:gradFill>
                  <a:latin typeface="Segoe UI" pitchFamily="34" charset="0"/>
                  <a:ea typeface="Segoe UI" pitchFamily="34" charset="0"/>
                  <a:cs typeface="Segoe UI" pitchFamily="34" charset="0"/>
                </a:rPr>
                <a:t>Microsoft Certification &amp; Training Resources</a:t>
              </a:r>
            </a:p>
          </p:txBody>
        </p:sp>
        <p:sp>
          <p:nvSpPr>
            <p:cNvPr id="20" name="Rectangle 19"/>
            <p:cNvSpPr/>
            <p:nvPr/>
          </p:nvSpPr>
          <p:spPr bwMode="white">
            <a:xfrm>
              <a:off x="6181717" y="2961633"/>
              <a:ext cx="4991109" cy="327728"/>
            </a:xfrm>
            <a:prstGeom prst="rect">
              <a:avLst/>
            </a:prstGeom>
          </p:spPr>
          <p:txBody>
            <a:bodyPr wrap="square" lIns="182880">
              <a:spAutoFit/>
            </a:bodyPr>
            <a:lstStyle/>
            <a:p>
              <a:r>
                <a:rPr lang="en-US" dirty="0">
                  <a:solidFill>
                    <a:srgbClr val="FFFFFF"/>
                  </a:solidFill>
                  <a:hlinkClick r:id="rId4"/>
                </a:rPr>
                <a:t>www.microsoft.com/learning </a:t>
              </a:r>
              <a:endParaRPr lang="en-US" sz="1600" dirty="0"/>
            </a:p>
          </p:txBody>
        </p:sp>
      </p:grpSp>
      <p:sp>
        <p:nvSpPr>
          <p:cNvPr id="5" name="TechEd Tile"/>
          <p:cNvSpPr/>
          <p:nvPr/>
        </p:nvSpPr>
        <p:spPr bwMode="ltGray">
          <a:xfrm>
            <a:off x="274638" y="1214472"/>
            <a:ext cx="5476342" cy="1841394"/>
          </a:xfrm>
          <a:prstGeom prst="rect">
            <a:avLst/>
          </a:prstGeom>
          <a:solidFill>
            <a:srgbClr val="0072C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2" name="TechEd Tile"/>
          <p:cNvSpPr/>
          <p:nvPr/>
        </p:nvSpPr>
        <p:spPr bwMode="gray">
          <a:xfrm>
            <a:off x="274639" y="3947146"/>
            <a:ext cx="5486399" cy="1834500"/>
          </a:xfrm>
          <a:prstGeom prst="rect">
            <a:avLst/>
          </a:prstGeom>
          <a:solidFill>
            <a:srgbClr val="DC3C00"/>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defTabSz="914099"/>
            <a:r>
              <a:rPr lang="en-US" sz="4000" dirty="0" smtClean="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rPr>
              <a:t>TechNet</a:t>
            </a:r>
            <a:endParaRPr lang="en-US" sz="4000" dirty="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endParaRPr>
          </a:p>
        </p:txBody>
      </p:sp>
      <p:sp>
        <p:nvSpPr>
          <p:cNvPr id="2" name="Title 1"/>
          <p:cNvSpPr>
            <a:spLocks noGrp="1"/>
          </p:cNvSpPr>
          <p:nvPr>
            <p:ph type="title"/>
          </p:nvPr>
        </p:nvSpPr>
        <p:spPr/>
        <p:txBody>
          <a:bodyPr/>
          <a:lstStyle/>
          <a:p>
            <a:r>
              <a:rPr lang="en-US" dirty="0" smtClean="0"/>
              <a:t>Resources</a:t>
            </a:r>
            <a:endParaRPr lang="en-US" dirty="0"/>
          </a:p>
        </p:txBody>
      </p:sp>
      <p:grpSp>
        <p:nvGrpSpPr>
          <p:cNvPr id="7" name="myTechEd Link"/>
          <p:cNvGrpSpPr/>
          <p:nvPr/>
        </p:nvGrpSpPr>
        <p:grpSpPr>
          <a:xfrm>
            <a:off x="272820" y="3040063"/>
            <a:ext cx="5478161" cy="916885"/>
            <a:chOff x="1020415" y="2595282"/>
            <a:chExt cx="4992768" cy="813384"/>
          </a:xfrm>
        </p:grpSpPr>
        <p:sp>
          <p:nvSpPr>
            <p:cNvPr id="8" name="Rectangle 7"/>
            <p:cNvSpPr/>
            <p:nvPr/>
          </p:nvSpPr>
          <p:spPr bwMode="auto">
            <a:xfrm>
              <a:off x="1022073" y="2595282"/>
              <a:ext cx="4991110" cy="813384"/>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ctr" anchorCtr="0" compatLnSpc="1">
              <a:prstTxWarp prst="textNoShape">
                <a:avLst/>
              </a:prstTxWarp>
            </a:bodyPr>
            <a:lstStyle/>
            <a:p>
              <a:pP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9" name="Rectangle 8"/>
            <p:cNvSpPr/>
            <p:nvPr/>
          </p:nvSpPr>
          <p:spPr>
            <a:xfrm>
              <a:off x="1020415" y="2649973"/>
              <a:ext cx="1963250" cy="300337"/>
            </a:xfrm>
            <a:prstGeom prst="rect">
              <a:avLst/>
            </a:prstGeom>
          </p:spPr>
          <p:txBody>
            <a:bodyPr wrap="none" lIns="182880">
              <a:spAutoFit/>
            </a:bodyPr>
            <a:lstStyle/>
            <a:p>
              <a:pPr marL="0" lvl="1">
                <a:tabLst>
                  <a:tab pos="1828800" algn="l"/>
                </a:tabLst>
              </a:pPr>
              <a:r>
                <a:rPr lang="en-US" sz="1600" dirty="0" smtClean="0">
                  <a:gradFill>
                    <a:gsLst>
                      <a:gs pos="1250">
                        <a:schemeClr val="bg2"/>
                      </a:gs>
                      <a:gs pos="100000">
                        <a:schemeClr val="bg2"/>
                      </a:gs>
                    </a:gsLst>
                    <a:lin ang="5400000" scaled="0"/>
                  </a:gradFill>
                  <a:latin typeface="Segoe UI" pitchFamily="34" charset="0"/>
                  <a:ea typeface="Segoe UI" pitchFamily="34" charset="0"/>
                  <a:cs typeface="Segoe UI" pitchFamily="34" charset="0"/>
                </a:rPr>
                <a:t>Sessions on Demand</a:t>
              </a:r>
              <a:endParaRPr lang="en-US" sz="1600" dirty="0">
                <a:gradFill>
                  <a:gsLst>
                    <a:gs pos="1250">
                      <a:schemeClr val="bg2"/>
                    </a:gs>
                    <a:gs pos="100000">
                      <a:schemeClr val="bg2"/>
                    </a:gs>
                  </a:gsLst>
                  <a:lin ang="5400000" scaled="0"/>
                </a:gradFill>
                <a:latin typeface="Segoe UI" pitchFamily="34" charset="0"/>
                <a:ea typeface="Segoe UI" pitchFamily="34" charset="0"/>
                <a:cs typeface="Segoe UI" pitchFamily="34" charset="0"/>
              </a:endParaRPr>
            </a:p>
          </p:txBody>
        </p:sp>
        <p:sp>
          <p:nvSpPr>
            <p:cNvPr id="10" name="Rectangle 9"/>
            <p:cNvSpPr/>
            <p:nvPr/>
          </p:nvSpPr>
          <p:spPr bwMode="white">
            <a:xfrm>
              <a:off x="1022073" y="2961633"/>
              <a:ext cx="4991109" cy="327641"/>
            </a:xfrm>
            <a:prstGeom prst="rect">
              <a:avLst/>
            </a:prstGeom>
          </p:spPr>
          <p:txBody>
            <a:bodyPr wrap="square" lIns="182880">
              <a:spAutoFit/>
            </a:bodyPr>
            <a:lstStyle/>
            <a:p>
              <a:r>
                <a:rPr lang="en-US" u="sng" dirty="0">
                  <a:hlinkClick r:id="rId5"/>
                </a:rPr>
                <a:t>http://channel9.msdn.com/Events/TechEd</a:t>
              </a:r>
              <a:endParaRPr lang="en-US" dirty="0"/>
            </a:p>
          </p:txBody>
        </p:sp>
      </p:grpSp>
      <p:grpSp>
        <p:nvGrpSpPr>
          <p:cNvPr id="27" name="MS TechNet Link"/>
          <p:cNvGrpSpPr/>
          <p:nvPr/>
        </p:nvGrpSpPr>
        <p:grpSpPr>
          <a:xfrm>
            <a:off x="274639" y="5766010"/>
            <a:ext cx="5476339" cy="914399"/>
            <a:chOff x="1022074" y="5021924"/>
            <a:chExt cx="4991110" cy="813384"/>
          </a:xfrm>
        </p:grpSpPr>
        <p:sp>
          <p:nvSpPr>
            <p:cNvPr id="28" name="Rectangle 27"/>
            <p:cNvSpPr/>
            <p:nvPr/>
          </p:nvSpPr>
          <p:spPr bwMode="auto">
            <a:xfrm>
              <a:off x="1022074" y="5021924"/>
              <a:ext cx="4991110" cy="813384"/>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ctr" anchorCtr="0" compatLnSpc="1">
              <a:prstTxWarp prst="textNoShape">
                <a:avLst/>
              </a:prstTxWarp>
            </a:bodyPr>
            <a:lstStyle/>
            <a:p>
              <a:pP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9" name="Rectangle 28"/>
            <p:cNvSpPr/>
            <p:nvPr/>
          </p:nvSpPr>
          <p:spPr>
            <a:xfrm>
              <a:off x="1027759" y="5076615"/>
              <a:ext cx="2680236" cy="301153"/>
            </a:xfrm>
            <a:prstGeom prst="rect">
              <a:avLst/>
            </a:prstGeom>
          </p:spPr>
          <p:txBody>
            <a:bodyPr wrap="none" lIns="182880">
              <a:spAutoFit/>
            </a:bodyPr>
            <a:lstStyle/>
            <a:p>
              <a:pPr marL="0" lvl="1">
                <a:tabLst>
                  <a:tab pos="1828800" algn="l"/>
                </a:tabLst>
              </a:pPr>
              <a:r>
                <a:rPr lang="en-US" sz="1600" dirty="0">
                  <a:gradFill>
                    <a:gsLst>
                      <a:gs pos="1250">
                        <a:schemeClr val="bg2"/>
                      </a:gs>
                      <a:gs pos="100000">
                        <a:schemeClr val="bg2"/>
                      </a:gs>
                    </a:gsLst>
                    <a:lin ang="5400000" scaled="0"/>
                  </a:gradFill>
                  <a:latin typeface="Segoe UI" pitchFamily="34" charset="0"/>
                  <a:ea typeface="Segoe UI" pitchFamily="34" charset="0"/>
                  <a:cs typeface="Segoe UI" pitchFamily="34" charset="0"/>
                </a:rPr>
                <a:t>Resources for IT Professionals</a:t>
              </a:r>
            </a:p>
          </p:txBody>
        </p:sp>
        <p:sp>
          <p:nvSpPr>
            <p:cNvPr id="30" name="Rectangle 29"/>
            <p:cNvSpPr/>
            <p:nvPr/>
          </p:nvSpPr>
          <p:spPr bwMode="white">
            <a:xfrm>
              <a:off x="1022074" y="5388275"/>
              <a:ext cx="4991109" cy="328531"/>
            </a:xfrm>
            <a:prstGeom prst="rect">
              <a:avLst/>
            </a:prstGeom>
          </p:spPr>
          <p:txBody>
            <a:bodyPr wrap="square" lIns="182880">
              <a:spAutoFit/>
            </a:bodyPr>
            <a:lstStyle/>
            <a:p>
              <a:pPr lvl="0">
                <a:spcBef>
                  <a:spcPts val="600"/>
                </a:spcBef>
                <a:buSzPct val="120000"/>
                <a:tabLst>
                  <a:tab pos="1828800" algn="l"/>
                </a:tabLst>
                <a:defRPr/>
              </a:pPr>
              <a:r>
                <a:rPr lang="en-US" dirty="0">
                  <a:solidFill>
                    <a:srgbClr val="FFFFFF"/>
                  </a:solidFill>
                  <a:hlinkClick r:id="rId6"/>
                </a:rPr>
                <a:t>http://microsoft.com/technet  </a:t>
              </a:r>
              <a:endParaRPr lang="en-US" dirty="0">
                <a:solidFill>
                  <a:srgbClr val="FFFFFF"/>
                </a:solidFill>
              </a:endParaRPr>
            </a:p>
          </p:txBody>
        </p:sp>
      </p:grpSp>
      <p:sp>
        <p:nvSpPr>
          <p:cNvPr id="43" name="Rectangle 42"/>
          <p:cNvSpPr/>
          <p:nvPr/>
        </p:nvSpPr>
        <p:spPr bwMode="auto">
          <a:xfrm>
            <a:off x="5750977" y="-1"/>
            <a:ext cx="273890" cy="6994525"/>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pic>
        <p:nvPicPr>
          <p:cNvPr id="3" name="Picture 2"/>
          <p:cNvPicPr>
            <a:picLocks noChangeAspect="1"/>
          </p:cNvPicPr>
          <p:nvPr/>
        </p:nvPicPr>
        <p:blipFill rotWithShape="1">
          <a:blip r:embed="rId7">
            <a:extLst>
              <a:ext uri="{28A0092B-C50C-407E-A947-70E740481C1C}">
                <a14:useLocalDpi xmlns:a14="http://schemas.microsoft.com/office/drawing/2010/main" val="0"/>
              </a:ext>
            </a:extLst>
          </a:blip>
          <a:srcRect b="50120"/>
          <a:stretch/>
        </p:blipFill>
        <p:spPr>
          <a:xfrm>
            <a:off x="526107" y="1485017"/>
            <a:ext cx="2695575" cy="1273289"/>
          </a:xfrm>
          <a:prstGeom prst="rect">
            <a:avLst/>
          </a:prstGeom>
        </p:spPr>
      </p:pic>
      <p:sp useBgFill="1">
        <p:nvSpPr>
          <p:cNvPr id="39" name="Freeform 38"/>
          <p:cNvSpPr/>
          <p:nvPr/>
        </p:nvSpPr>
        <p:spPr bwMode="auto">
          <a:xfrm>
            <a:off x="0" y="0"/>
            <a:ext cx="12436475" cy="6994525"/>
          </a:xfrm>
          <a:custGeom>
            <a:avLst/>
            <a:gdLst>
              <a:gd name="connsiteX0" fmla="*/ 0 w 12436475"/>
              <a:gd name="connsiteY0" fmla="*/ 0 h 6994525"/>
              <a:gd name="connsiteX1" fmla="*/ 274638 w 12436475"/>
              <a:gd name="connsiteY1" fmla="*/ 0 h 6994525"/>
              <a:gd name="connsiteX2" fmla="*/ 274638 w 12436475"/>
              <a:gd name="connsiteY2" fmla="*/ 6697663 h 6994525"/>
              <a:gd name="connsiteX3" fmla="*/ 12436475 w 12436475"/>
              <a:gd name="connsiteY3" fmla="*/ 6697663 h 6994525"/>
              <a:gd name="connsiteX4" fmla="*/ 12436475 w 12436475"/>
              <a:gd name="connsiteY4" fmla="*/ 6994525 h 6994525"/>
              <a:gd name="connsiteX5" fmla="*/ 274638 w 12436475"/>
              <a:gd name="connsiteY5" fmla="*/ 6994525 h 6994525"/>
              <a:gd name="connsiteX6" fmla="*/ 1 w 12436475"/>
              <a:gd name="connsiteY6" fmla="*/ 6994525 h 6994525"/>
              <a:gd name="connsiteX7" fmla="*/ 0 w 12436475"/>
              <a:gd name="connsiteY7" fmla="*/ 6994525 h 699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436475" h="6994525">
                <a:moveTo>
                  <a:pt x="0" y="0"/>
                </a:moveTo>
                <a:lnTo>
                  <a:pt x="274638" y="0"/>
                </a:lnTo>
                <a:lnTo>
                  <a:pt x="274638" y="6697663"/>
                </a:lnTo>
                <a:lnTo>
                  <a:pt x="12436475" y="6697663"/>
                </a:lnTo>
                <a:lnTo>
                  <a:pt x="12436475" y="6994525"/>
                </a:lnTo>
                <a:lnTo>
                  <a:pt x="274638" y="6994525"/>
                </a:lnTo>
                <a:lnTo>
                  <a:pt x="1" y="6994525"/>
                </a:lnTo>
                <a:lnTo>
                  <a:pt x="0" y="6994525"/>
                </a:lnTo>
                <a:close/>
              </a:path>
            </a:pathLst>
          </a:cu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6521562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0-#ppt_w/2"/>
                                          </p:val>
                                        </p:tav>
                                        <p:tav tm="100000">
                                          <p:val>
                                            <p:strVal val="#ppt_x"/>
                                          </p:val>
                                        </p:tav>
                                      </p:tavLst>
                                    </p:anim>
                                    <p:anim calcmode="lin" valueType="num">
                                      <p:cBhvr additive="base">
                                        <p:cTn id="12" dur="75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75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0-#ppt_w/2"/>
                                          </p:val>
                                        </p:tav>
                                        <p:tav tm="100000">
                                          <p:val>
                                            <p:strVal val="#ppt_x"/>
                                          </p:val>
                                        </p:tav>
                                      </p:tavLst>
                                    </p:anim>
                                    <p:anim calcmode="lin" valueType="num">
                                      <p:cBhvr additive="base">
                                        <p:cTn id="16" dur="10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25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0-#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20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0-#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1000" fill="hold"/>
                                        <p:tgtEl>
                                          <p:spTgt spid="22"/>
                                        </p:tgtEl>
                                        <p:attrNameLst>
                                          <p:attrName>ppt_x</p:attrName>
                                        </p:attrNameLst>
                                      </p:cBhvr>
                                      <p:tavLst>
                                        <p:tav tm="0">
                                          <p:val>
                                            <p:strVal val="0-#ppt_w/2"/>
                                          </p:val>
                                        </p:tav>
                                        <p:tav tm="100000">
                                          <p:val>
                                            <p:strVal val="#ppt_x"/>
                                          </p:val>
                                        </p:tav>
                                      </p:tavLst>
                                    </p:anim>
                                    <p:anim calcmode="lin" valueType="num">
                                      <p:cBhvr additive="base">
                                        <p:cTn id="28" dur="1000" fill="hold"/>
                                        <p:tgtEl>
                                          <p:spTgt spid="22"/>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75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1000" fill="hold"/>
                                        <p:tgtEl>
                                          <p:spTgt spid="27"/>
                                        </p:tgtEl>
                                        <p:attrNameLst>
                                          <p:attrName>ppt_x</p:attrName>
                                        </p:attrNameLst>
                                      </p:cBhvr>
                                      <p:tavLst>
                                        <p:tav tm="0">
                                          <p:val>
                                            <p:strVal val="0-#ppt_w/2"/>
                                          </p:val>
                                        </p:tav>
                                        <p:tav tm="100000">
                                          <p:val>
                                            <p:strVal val="#ppt_x"/>
                                          </p:val>
                                        </p:tav>
                                      </p:tavLst>
                                    </p:anim>
                                    <p:anim calcmode="lin" valueType="num">
                                      <p:cBhvr additive="base">
                                        <p:cTn id="32" dur="1000" fill="hold"/>
                                        <p:tgtEl>
                                          <p:spTgt spid="27"/>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125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1000" fill="hold"/>
                                        <p:tgtEl>
                                          <p:spTgt spid="32"/>
                                        </p:tgtEl>
                                        <p:attrNameLst>
                                          <p:attrName>ppt_x</p:attrName>
                                        </p:attrNameLst>
                                      </p:cBhvr>
                                      <p:tavLst>
                                        <p:tav tm="0">
                                          <p:val>
                                            <p:strVal val="0-#ppt_w/2"/>
                                          </p:val>
                                        </p:tav>
                                        <p:tav tm="100000">
                                          <p:val>
                                            <p:strVal val="#ppt_x"/>
                                          </p:val>
                                        </p:tav>
                                      </p:tavLst>
                                    </p:anim>
                                    <p:anim calcmode="lin" valueType="num">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decel="100000" fill="hold" nodeType="withEffect">
                                  <p:stCondLst>
                                    <p:cond delay="2000"/>
                                  </p:stCondLst>
                                  <p:childTnLst>
                                    <p:set>
                                      <p:cBhvr>
                                        <p:cTn id="38" dur="1" fill="hold">
                                          <p:stCondLst>
                                            <p:cond delay="0"/>
                                          </p:stCondLst>
                                        </p:cTn>
                                        <p:tgtEl>
                                          <p:spTgt spid="34"/>
                                        </p:tgtEl>
                                        <p:attrNameLst>
                                          <p:attrName>style.visibility</p:attrName>
                                        </p:attrNameLst>
                                      </p:cBhvr>
                                      <p:to>
                                        <p:strVal val="visible"/>
                                      </p:to>
                                    </p:set>
                                    <p:anim calcmode="lin" valueType="num">
                                      <p:cBhvr additive="base">
                                        <p:cTn id="39" dur="1000" fill="hold"/>
                                        <p:tgtEl>
                                          <p:spTgt spid="34"/>
                                        </p:tgtEl>
                                        <p:attrNameLst>
                                          <p:attrName>ppt_x</p:attrName>
                                        </p:attrNameLst>
                                      </p:cBhvr>
                                      <p:tavLst>
                                        <p:tav tm="0">
                                          <p:val>
                                            <p:strVal val="0-#ppt_w/2"/>
                                          </p:val>
                                        </p:tav>
                                        <p:tav tm="100000">
                                          <p:val>
                                            <p:strVal val="#ppt_x"/>
                                          </p:val>
                                        </p:tav>
                                      </p:tavLst>
                                    </p:anim>
                                    <p:anim calcmode="lin" valueType="num">
                                      <p:cBhvr additive="base">
                                        <p:cTn id="40" dur="10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12" grpId="0" animBg="1"/>
      <p:bldP spid="5" grpId="0" animBg="1"/>
      <p:bldP spid="2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Isosceles Triangle 11"/>
          <p:cNvSpPr/>
          <p:nvPr/>
        </p:nvSpPr>
        <p:spPr bwMode="auto">
          <a:xfrm rot="5400000">
            <a:off x="7586389" y="3040002"/>
            <a:ext cx="4554072" cy="903013"/>
          </a:xfrm>
          <a:prstGeom prst="triangle">
            <a:avLst/>
          </a:prstGeom>
          <a:gradFill flip="none" rotWithShape="1">
            <a:gsLst>
              <a:gs pos="0">
                <a:srgbClr val="FFFFFF"/>
              </a:gs>
              <a:gs pos="100000">
                <a:srgbClr val="FFFFFF">
                  <a:alpha val="0"/>
                </a:srgbClr>
              </a:gs>
            </a:gsLst>
            <a:lin ang="54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err="1">
              <a:solidFill>
                <a:srgbClr val="FFFFFF">
                  <a:lumMod val="20000"/>
                  <a:lumOff val="80000"/>
                  <a:alpha val="99000"/>
                </a:srgbClr>
              </a:solidFill>
              <a:ea typeface="Segoe UI" pitchFamily="34" charset="0"/>
              <a:cs typeface="Segoe UI" pitchFamily="34" charset="0"/>
            </a:endParaRPr>
          </a:p>
        </p:txBody>
      </p:sp>
      <p:sp>
        <p:nvSpPr>
          <p:cNvPr id="2" name="Title 1"/>
          <p:cNvSpPr>
            <a:spLocks noGrp="1"/>
          </p:cNvSpPr>
          <p:nvPr>
            <p:ph type="title"/>
          </p:nvPr>
        </p:nvSpPr>
        <p:spPr/>
        <p:txBody>
          <a:bodyPr/>
          <a:lstStyle/>
          <a:p>
            <a:r>
              <a:rPr lang="en-US" dirty="0" smtClean="0"/>
              <a:t>Evaluate this session</a:t>
            </a:r>
            <a:endParaRPr lang="en-US"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846638" y="1214472"/>
            <a:ext cx="4572000" cy="45720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292249" y="2143592"/>
            <a:ext cx="4572318" cy="3003899"/>
          </a:xfrm>
          <a:prstGeom prst="rect">
            <a:avLst/>
          </a:prstGeom>
          <a:noFill/>
        </p:spPr>
        <p:txBody>
          <a:bodyPr wrap="square" lIns="182880" tIns="146304" rIns="182880" bIns="146304" rtlCol="0">
            <a:spAutoFit/>
          </a:bodyPr>
          <a:lstStyle/>
          <a:p>
            <a:r>
              <a:rPr lang="en-US" sz="4400" b="1" dirty="0" smtClean="0">
                <a:gradFill>
                  <a:gsLst>
                    <a:gs pos="83000">
                      <a:srgbClr val="FFFFFF"/>
                    </a:gs>
                    <a:gs pos="100000">
                      <a:srgbClr val="0072C6">
                        <a:lumMod val="30000"/>
                        <a:lumOff val="70000"/>
                      </a:srgbClr>
                    </a:gs>
                  </a:gsLst>
                  <a:lin ang="5400000" scaled="1"/>
                </a:gradFill>
              </a:rPr>
              <a:t>Scan </a:t>
            </a:r>
            <a:r>
              <a:rPr lang="en-US" sz="4400" b="1" dirty="0">
                <a:gradFill>
                  <a:gsLst>
                    <a:gs pos="83000">
                      <a:srgbClr val="FFFFFF"/>
                    </a:gs>
                    <a:gs pos="100000">
                      <a:srgbClr val="0072C6">
                        <a:lumMod val="30000"/>
                        <a:lumOff val="70000"/>
                      </a:srgbClr>
                    </a:gs>
                  </a:gsLst>
                  <a:lin ang="5400000" scaled="1"/>
                </a:gradFill>
              </a:rPr>
              <a:t>this QR code </a:t>
            </a:r>
            <a:r>
              <a:rPr lang="en-US" sz="4400" dirty="0">
                <a:gradFill>
                  <a:gsLst>
                    <a:gs pos="83000">
                      <a:srgbClr val="FFFFFF"/>
                    </a:gs>
                    <a:gs pos="100000">
                      <a:srgbClr val="0072C6">
                        <a:lumMod val="30000"/>
                        <a:lumOff val="70000"/>
                      </a:srgbClr>
                    </a:gs>
                  </a:gsLst>
                  <a:lin ang="5400000" scaled="1"/>
                </a:gradFill>
              </a:rPr>
              <a:t>to </a:t>
            </a:r>
          </a:p>
          <a:p>
            <a:r>
              <a:rPr lang="en-US" sz="4400" dirty="0">
                <a:gradFill>
                  <a:gsLst>
                    <a:gs pos="83000">
                      <a:srgbClr val="FFFFFF"/>
                    </a:gs>
                    <a:gs pos="100000">
                      <a:srgbClr val="0072C6">
                        <a:lumMod val="30000"/>
                        <a:lumOff val="70000"/>
                      </a:srgbClr>
                    </a:gs>
                  </a:gsLst>
                  <a:lin ang="5400000" scaled="1"/>
                </a:gradFill>
              </a:rPr>
              <a:t>evaluate this session.</a:t>
            </a:r>
          </a:p>
        </p:txBody>
      </p:sp>
      <p:grpSp>
        <p:nvGrpSpPr>
          <p:cNvPr id="10" name="Group 9"/>
          <p:cNvGrpSpPr/>
          <p:nvPr/>
        </p:nvGrpSpPr>
        <p:grpSpPr>
          <a:xfrm>
            <a:off x="9943129" y="1559114"/>
            <a:ext cx="1915773" cy="4209429"/>
            <a:chOff x="9835555" y="1393220"/>
            <a:chExt cx="2076450" cy="4562475"/>
          </a:xfrm>
        </p:grpSpPr>
        <p:pic>
          <p:nvPicPr>
            <p:cNvPr id="9" name="Picture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967237" y="1892483"/>
              <a:ext cx="1807824" cy="3237981"/>
            </a:xfrm>
            <a:prstGeom prst="rect">
              <a:avLst/>
            </a:prstGeom>
          </p:spPr>
        </p:pic>
        <p:pic>
          <p:nvPicPr>
            <p:cNvPr id="8" name="Picture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835555" y="1393220"/>
              <a:ext cx="2076450" cy="4562475"/>
            </a:xfrm>
            <a:prstGeom prst="rect">
              <a:avLst/>
            </a:prstGeom>
          </p:spPr>
        </p:pic>
      </p:grpSp>
      <p:sp>
        <p:nvSpPr>
          <p:cNvPr id="5" name="Rectangle 4" hidden="1"/>
          <p:cNvSpPr/>
          <p:nvPr/>
        </p:nvSpPr>
        <p:spPr bwMode="auto">
          <a:xfrm>
            <a:off x="9218612" y="115512"/>
            <a:ext cx="2854754" cy="2185214"/>
          </a:xfrm>
          <a:prstGeom prst="rect">
            <a:avLst/>
          </a:prstGeom>
          <a:solidFill>
            <a:srgbClr val="7FBA00"/>
          </a:solidFill>
          <a:ln>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defTabSz="914099" fontAlgn="base">
              <a:spcBef>
                <a:spcPct val="0"/>
              </a:spcBef>
              <a:spcAft>
                <a:spcPct val="0"/>
              </a:spcAft>
            </a:pPr>
            <a:r>
              <a:rPr lang="en-US" sz="2800" b="1" dirty="0">
                <a:solidFill>
                  <a:srgbClr val="FFFFFF">
                    <a:alpha val="99000"/>
                  </a:srgbClr>
                </a:solidFill>
              </a:rPr>
              <a:t>Required Slide </a:t>
            </a:r>
            <a:endParaRPr lang="en-US" sz="2800" b="1" dirty="0" smtClean="0">
              <a:solidFill>
                <a:srgbClr val="FFFFFF">
                  <a:alpha val="99000"/>
                </a:srgbClr>
              </a:solidFill>
            </a:endParaRPr>
          </a:p>
          <a:p>
            <a:pPr defTabSz="914099" fontAlgn="base">
              <a:spcBef>
                <a:spcPct val="0"/>
              </a:spcBef>
              <a:spcAft>
                <a:spcPct val="0"/>
              </a:spcAft>
            </a:pPr>
            <a:r>
              <a:rPr lang="en-US" sz="1200" dirty="0">
                <a:solidFill>
                  <a:srgbClr val="FFFFFF">
                    <a:alpha val="99000"/>
                  </a:srgbClr>
                </a:solidFill>
              </a:rPr>
              <a:t>*delete this box when your slide is finalized</a:t>
            </a:r>
          </a:p>
          <a:p>
            <a:pPr defTabSz="914099" fontAlgn="base">
              <a:spcBef>
                <a:spcPct val="0"/>
              </a:spcBef>
              <a:spcAft>
                <a:spcPct val="0"/>
              </a:spcAft>
            </a:pPr>
            <a:endParaRPr lang="en-US" dirty="0">
              <a:solidFill>
                <a:srgbClr val="FFFFFF">
                  <a:alpha val="99000"/>
                </a:srgbClr>
              </a:solidFill>
            </a:endParaRPr>
          </a:p>
          <a:p>
            <a:r>
              <a:rPr lang="en-US" dirty="0">
                <a:solidFill>
                  <a:srgbClr val="FFFFFF">
                    <a:alpha val="99000"/>
                  </a:srgbClr>
                </a:solidFill>
              </a:rPr>
              <a:t>Your MS Tag will be inserted here during the final scrub. </a:t>
            </a:r>
          </a:p>
        </p:txBody>
      </p:sp>
    </p:spTree>
    <p:extLst>
      <p:ext uri="{BB962C8B-B14F-4D97-AF65-F5344CB8AC3E}">
        <p14:creationId xmlns:p14="http://schemas.microsoft.com/office/powerpoint/2010/main" val="645352301"/>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73051" y="6079032"/>
            <a:ext cx="10974388"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2013 Microsoft Corporation. All rights reserved. Microsoft, Windows and other product names are or may be registered trademarks and/or trademarks in the U.S. and/or other countries.</a:t>
            </a:r>
          </a:p>
          <a:p>
            <a:pPr defTabSz="932290" eaLnBrk="0" hangingPunct="0"/>
            <a:r>
              <a:rPr lang="en-US" sz="700" dirty="0">
                <a:gradFill>
                  <a:gsLst>
                    <a:gs pos="0">
                      <a:schemeClr val="tx1"/>
                    </a:gs>
                    <a:gs pos="100000">
                      <a:schemeClr val="tx1"/>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24927001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What part of your IT Infrastructure are you the most concerned with upgrading?</a:t>
            </a:r>
            <a:endParaRPr lang="en-US" dirty="0"/>
          </a:p>
        </p:txBody>
      </p:sp>
      <p:grpSp>
        <p:nvGrpSpPr>
          <p:cNvPr id="11" name="Group 10"/>
          <p:cNvGrpSpPr/>
          <p:nvPr/>
        </p:nvGrpSpPr>
        <p:grpSpPr>
          <a:xfrm>
            <a:off x="274319" y="296897"/>
            <a:ext cx="11980899" cy="6767927"/>
            <a:chOff x="274319" y="296897"/>
            <a:chExt cx="11980899" cy="6767927"/>
          </a:xfrm>
        </p:grpSpPr>
        <p:grpSp>
          <p:nvGrpSpPr>
            <p:cNvPr id="10" name="Group 9"/>
            <p:cNvGrpSpPr/>
            <p:nvPr/>
          </p:nvGrpSpPr>
          <p:grpSpPr>
            <a:xfrm>
              <a:off x="274319" y="296897"/>
              <a:ext cx="11980899" cy="6319661"/>
              <a:chOff x="274319" y="296897"/>
              <a:chExt cx="11980899" cy="6319661"/>
            </a:xfrm>
          </p:grpSpPr>
          <p:pic>
            <p:nvPicPr>
              <p:cNvPr id="7" name="Picture 6"/>
              <p:cNvPicPr>
                <a:picLocks noChangeAspect="1"/>
              </p:cNvPicPr>
              <p:nvPr/>
            </p:nvPicPr>
            <p:blipFill rotWithShape="1">
              <a:blip r:embed="rId2"/>
              <a:srcRect r="26244" b="42714"/>
              <a:stretch/>
            </p:blipFill>
            <p:spPr>
              <a:xfrm>
                <a:off x="274319" y="296897"/>
                <a:ext cx="11980899" cy="6319660"/>
              </a:xfrm>
              <a:prstGeom prst="rect">
                <a:avLst/>
              </a:prstGeom>
            </p:spPr>
          </p:pic>
          <p:pic>
            <p:nvPicPr>
              <p:cNvPr id="8" name="Picture 7"/>
              <p:cNvPicPr>
                <a:picLocks noChangeAspect="1"/>
              </p:cNvPicPr>
              <p:nvPr/>
            </p:nvPicPr>
            <p:blipFill rotWithShape="1">
              <a:blip r:embed="rId2"/>
              <a:srcRect t="55722" r="64250"/>
              <a:stretch/>
            </p:blipFill>
            <p:spPr>
              <a:xfrm>
                <a:off x="9136277" y="4006922"/>
                <a:ext cx="3102512" cy="2609636"/>
              </a:xfrm>
              <a:prstGeom prst="rect">
                <a:avLst/>
              </a:prstGeom>
            </p:spPr>
          </p:pic>
        </p:grpSp>
        <p:sp>
          <p:nvSpPr>
            <p:cNvPr id="9" name="TextBox 8"/>
            <p:cNvSpPr txBox="1"/>
            <p:nvPr/>
          </p:nvSpPr>
          <p:spPr>
            <a:xfrm>
              <a:off x="2737701" y="6575459"/>
              <a:ext cx="6961073" cy="489365"/>
            </a:xfrm>
            <a:prstGeom prst="rect">
              <a:avLst/>
            </a:prstGeom>
            <a:noFill/>
          </p:spPr>
          <p:txBody>
            <a:bodyPr wrap="none" lIns="182880" tIns="146304" rIns="182880" bIns="146304" rtlCol="0">
              <a:spAutoFit/>
            </a:bodyPr>
            <a:lstStyle/>
            <a:p>
              <a:pPr>
                <a:lnSpc>
                  <a:spcPct val="90000"/>
                </a:lnSpc>
                <a:spcAft>
                  <a:spcPts val="600"/>
                </a:spcAft>
              </a:pPr>
              <a:r>
                <a:rPr lang="en-US" sz="1400" dirty="0" smtClean="0">
                  <a:gradFill>
                    <a:gsLst>
                      <a:gs pos="2917">
                        <a:schemeClr val="tx1"/>
                      </a:gs>
                      <a:gs pos="30000">
                        <a:schemeClr val="tx1"/>
                      </a:gs>
                    </a:gsLst>
                    <a:lin ang="5400000" scaled="0"/>
                  </a:gradFill>
                </a:rPr>
                <a:t>* note: My completely unsubstantiated informal </a:t>
              </a:r>
              <a:r>
                <a:rPr lang="en-US" sz="1400" dirty="0" err="1" smtClean="0">
                  <a:gradFill>
                    <a:gsLst>
                      <a:gs pos="2917">
                        <a:schemeClr val="tx1"/>
                      </a:gs>
                      <a:gs pos="30000">
                        <a:schemeClr val="tx1"/>
                      </a:gs>
                    </a:gsLst>
                    <a:lin ang="5400000" scaled="0"/>
                  </a:gradFill>
                </a:rPr>
                <a:t>TWPoll</a:t>
              </a:r>
              <a:r>
                <a:rPr lang="en-US" sz="1400" dirty="0" smtClean="0">
                  <a:gradFill>
                    <a:gsLst>
                      <a:gs pos="2917">
                        <a:schemeClr val="tx1"/>
                      </a:gs>
                      <a:gs pos="30000">
                        <a:schemeClr val="tx1"/>
                      </a:gs>
                    </a:gsLst>
                    <a:lin ang="5400000" scaled="0"/>
                  </a:gradFill>
                </a:rPr>
                <a:t>:  </a:t>
              </a:r>
              <a:r>
                <a:rPr lang="x-none" sz="1400" dirty="0"/>
                <a:t>http://</a:t>
              </a:r>
              <a:r>
                <a:rPr lang="x-none" sz="1400" dirty="0" smtClean="0"/>
                <a:t>twtpoll.com/uuk37y</a:t>
              </a:r>
              <a:endParaRPr lang="x-none" sz="1400" dirty="0"/>
            </a:p>
          </p:txBody>
        </p:sp>
      </p:grpSp>
    </p:spTree>
    <p:extLst>
      <p:ext uri="{BB962C8B-B14F-4D97-AF65-F5344CB8AC3E}">
        <p14:creationId xmlns:p14="http://schemas.microsoft.com/office/powerpoint/2010/main" val="1124137530"/>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r="26733"/>
          <a:stretch/>
        </p:blipFill>
        <p:spPr>
          <a:xfrm>
            <a:off x="1712213" y="834977"/>
            <a:ext cx="9238816" cy="5388881"/>
          </a:xfrm>
          <a:prstGeom prst="rect">
            <a:avLst/>
          </a:prstGeom>
        </p:spPr>
      </p:pic>
    </p:spTree>
    <p:extLst>
      <p:ext uri="{BB962C8B-B14F-4D97-AF65-F5344CB8AC3E}">
        <p14:creationId xmlns:p14="http://schemas.microsoft.com/office/powerpoint/2010/main" val="2404617562"/>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workhorse in your server stables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621" y="1122492"/>
            <a:ext cx="3803779" cy="5719633"/>
          </a:xfrm>
          <a:prstGeom prst="rect">
            <a:avLst/>
          </a:prstGeom>
        </p:spPr>
      </p:pic>
      <p:sp>
        <p:nvSpPr>
          <p:cNvPr id="6" name="TextBox 5"/>
          <p:cNvSpPr txBox="1"/>
          <p:nvPr/>
        </p:nvSpPr>
        <p:spPr>
          <a:xfrm>
            <a:off x="5508172" y="1981200"/>
            <a:ext cx="6030685" cy="4081117"/>
          </a:xfrm>
          <a:prstGeom prst="rect">
            <a:avLst/>
          </a:prstGeom>
          <a:noFill/>
        </p:spPr>
        <p:txBody>
          <a:bodyPr wrap="square" lIns="182880" tIns="146304" rIns="182880" bIns="146304"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When is the last time you actually touched</a:t>
            </a:r>
            <a:r>
              <a:rPr lang="en-US" sz="2400" dirty="0">
                <a:gradFill>
                  <a:gsLst>
                    <a:gs pos="2917">
                      <a:schemeClr val="tx1"/>
                    </a:gs>
                    <a:gs pos="30000">
                      <a:schemeClr val="tx1"/>
                    </a:gs>
                  </a:gsLst>
                  <a:lin ang="5400000" scaled="0"/>
                </a:gradFill>
              </a:rPr>
              <a:t> </a:t>
            </a:r>
            <a:r>
              <a:rPr lang="en-US" sz="2400" dirty="0" smtClean="0">
                <a:gradFill>
                  <a:gsLst>
                    <a:gs pos="2917">
                      <a:schemeClr val="tx1"/>
                    </a:gs>
                    <a:gs pos="30000">
                      <a:schemeClr val="tx1"/>
                    </a:gs>
                  </a:gsLst>
                  <a:lin ang="5400000" scaled="0"/>
                </a:gradFill>
              </a:rPr>
              <a:t>a your File Server?</a:t>
            </a:r>
          </a:p>
          <a:p>
            <a:pPr>
              <a:lnSpc>
                <a:spcPct val="90000"/>
              </a:lnSpc>
              <a:spcAft>
                <a:spcPts val="600"/>
              </a:spcAft>
            </a:pPr>
            <a:endParaRPr lang="en-US" sz="2400" dirty="0">
              <a:gradFill>
                <a:gsLst>
                  <a:gs pos="2917">
                    <a:schemeClr val="tx1"/>
                  </a:gs>
                  <a:gs pos="30000">
                    <a:schemeClr val="tx1"/>
                  </a:gs>
                </a:gsLst>
                <a:lin ang="5400000" scaled="0"/>
              </a:gradFill>
            </a:endParaRPr>
          </a:p>
          <a:p>
            <a:pPr>
              <a:lnSpc>
                <a:spcPct val="90000"/>
              </a:lnSpc>
              <a:spcAft>
                <a:spcPts val="600"/>
              </a:spcAft>
            </a:pPr>
            <a:r>
              <a:rPr lang="en-US" sz="2400" dirty="0" smtClean="0">
                <a:gradFill>
                  <a:gsLst>
                    <a:gs pos="2917">
                      <a:schemeClr val="tx1"/>
                    </a:gs>
                    <a:gs pos="30000">
                      <a:schemeClr val="tx1"/>
                    </a:gs>
                  </a:gsLst>
                  <a:lin ang="5400000" scaled="0"/>
                </a:gradFill>
              </a:rPr>
              <a:t>Tirelessly serves up files and data to your organization.</a:t>
            </a:r>
          </a:p>
          <a:p>
            <a:pPr>
              <a:lnSpc>
                <a:spcPct val="90000"/>
              </a:lnSpc>
              <a:spcAft>
                <a:spcPts val="600"/>
              </a:spcAft>
            </a:pPr>
            <a:endParaRPr lang="en-US" sz="2400" dirty="0">
              <a:gradFill>
                <a:gsLst>
                  <a:gs pos="2917">
                    <a:schemeClr val="tx1"/>
                  </a:gs>
                  <a:gs pos="30000">
                    <a:schemeClr val="tx1"/>
                  </a:gs>
                </a:gsLst>
                <a:lin ang="5400000" scaled="0"/>
              </a:gradFill>
            </a:endParaRPr>
          </a:p>
          <a:p>
            <a:pPr>
              <a:lnSpc>
                <a:spcPct val="90000"/>
              </a:lnSpc>
              <a:spcAft>
                <a:spcPts val="600"/>
              </a:spcAft>
            </a:pPr>
            <a:r>
              <a:rPr lang="en-US" sz="2400" dirty="0" smtClean="0">
                <a:gradFill>
                  <a:gsLst>
                    <a:gs pos="2917">
                      <a:schemeClr val="tx1"/>
                    </a:gs>
                    <a:gs pos="30000">
                      <a:schemeClr val="tx1"/>
                    </a:gs>
                  </a:gsLst>
                  <a:lin ang="5400000" scaled="0"/>
                </a:gradFill>
              </a:rPr>
              <a:t>Probably one of your last physical boxes.</a:t>
            </a:r>
          </a:p>
          <a:p>
            <a:pPr>
              <a:lnSpc>
                <a:spcPct val="90000"/>
              </a:lnSpc>
              <a:spcAft>
                <a:spcPts val="600"/>
              </a:spcAft>
            </a:pPr>
            <a:endParaRPr lang="en-US" sz="2400" dirty="0">
              <a:gradFill>
                <a:gsLst>
                  <a:gs pos="2917">
                    <a:schemeClr val="tx1"/>
                  </a:gs>
                  <a:gs pos="30000">
                    <a:schemeClr val="tx1"/>
                  </a:gs>
                </a:gsLst>
                <a:lin ang="5400000" scaled="0"/>
              </a:gradFill>
            </a:endParaRPr>
          </a:p>
          <a:p>
            <a:pPr>
              <a:lnSpc>
                <a:spcPct val="90000"/>
              </a:lnSpc>
              <a:spcAft>
                <a:spcPts val="600"/>
              </a:spcAft>
            </a:pPr>
            <a:r>
              <a:rPr lang="en-US" sz="2400" dirty="0" smtClean="0">
                <a:gradFill>
                  <a:gsLst>
                    <a:gs pos="2917">
                      <a:schemeClr val="tx1"/>
                    </a:gs>
                    <a:gs pos="30000">
                      <a:schemeClr val="tx1"/>
                    </a:gs>
                  </a:gsLst>
                  <a:lin ang="5400000" scaled="0"/>
                </a:gradFill>
              </a:rPr>
              <a:t>Often overlooked for “upgrades” in technology.</a:t>
            </a:r>
          </a:p>
        </p:txBody>
      </p:sp>
    </p:spTree>
    <p:extLst>
      <p:ext uri="{BB962C8B-B14F-4D97-AF65-F5344CB8AC3E}">
        <p14:creationId xmlns:p14="http://schemas.microsoft.com/office/powerpoint/2010/main" val="17842075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Windows Server 2012 </a:t>
            </a:r>
            <a:r>
              <a:rPr lang="en-US" dirty="0" err="1" smtClean="0"/>
              <a:t>FileServers</a:t>
            </a:r>
            <a:endParaRPr lang="en-US" dirty="0"/>
          </a:p>
        </p:txBody>
      </p:sp>
      <p:sp>
        <p:nvSpPr>
          <p:cNvPr id="3" name="Content Placeholder 2"/>
          <p:cNvSpPr>
            <a:spLocks noGrp="1"/>
          </p:cNvSpPr>
          <p:nvPr>
            <p:ph sz="quarter" idx="10"/>
          </p:nvPr>
        </p:nvSpPr>
        <p:spPr>
          <a:xfrm>
            <a:off x="274638" y="953180"/>
            <a:ext cx="11887200" cy="5179110"/>
          </a:xfrm>
        </p:spPr>
        <p:txBody>
          <a:bodyPr/>
          <a:lstStyle/>
          <a:p>
            <a:pPr>
              <a:lnSpc>
                <a:spcPct val="150000"/>
              </a:lnSpc>
            </a:pPr>
            <a:r>
              <a:rPr lang="en-US" dirty="0" smtClean="0"/>
              <a:t>Storage Spaces</a:t>
            </a:r>
          </a:p>
          <a:p>
            <a:pPr>
              <a:lnSpc>
                <a:spcPct val="150000"/>
              </a:lnSpc>
            </a:pPr>
            <a:r>
              <a:rPr lang="en-US" dirty="0" smtClean="0"/>
              <a:t>In Box Deduplication</a:t>
            </a:r>
          </a:p>
          <a:p>
            <a:pPr>
              <a:lnSpc>
                <a:spcPct val="150000"/>
              </a:lnSpc>
            </a:pPr>
            <a:r>
              <a:rPr lang="en-US" dirty="0" smtClean="0"/>
              <a:t>SMB 3.0 (SMB Multichannel) </a:t>
            </a:r>
          </a:p>
          <a:p>
            <a:pPr>
              <a:lnSpc>
                <a:spcPct val="150000"/>
              </a:lnSpc>
            </a:pPr>
            <a:r>
              <a:rPr lang="en-US" dirty="0" smtClean="0"/>
              <a:t>NIC Teaming in box</a:t>
            </a:r>
          </a:p>
          <a:p>
            <a:pPr>
              <a:lnSpc>
                <a:spcPct val="150000"/>
              </a:lnSpc>
            </a:pPr>
            <a:r>
              <a:rPr lang="en-US" dirty="0" smtClean="0"/>
              <a:t>Scale Out File Server (Hyper-V and SQL)</a:t>
            </a:r>
          </a:p>
        </p:txBody>
      </p:sp>
      <p:sp>
        <p:nvSpPr>
          <p:cNvPr id="4" name="Rectangle 3"/>
          <p:cNvSpPr/>
          <p:nvPr/>
        </p:nvSpPr>
        <p:spPr>
          <a:xfrm>
            <a:off x="1773110" y="6131406"/>
            <a:ext cx="8890254" cy="646331"/>
          </a:xfrm>
          <a:prstGeom prst="rect">
            <a:avLst/>
          </a:prstGeom>
        </p:spPr>
        <p:txBody>
          <a:bodyPr wrap="none">
            <a:spAutoFit/>
          </a:bodyPr>
          <a:lstStyle/>
          <a:p>
            <a:r>
              <a:rPr lang="en-US" sz="3600" b="1" dirty="0"/>
              <a:t>Easiest path to Windows Server 2012 R2</a:t>
            </a:r>
          </a:p>
        </p:txBody>
      </p:sp>
    </p:spTree>
    <p:extLst>
      <p:ext uri="{BB962C8B-B14F-4D97-AF65-F5344CB8AC3E}">
        <p14:creationId xmlns:p14="http://schemas.microsoft.com/office/powerpoint/2010/main" val="33585469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par>
                          <p:cTn id="28" fill="hold">
                            <p:stCondLst>
                              <p:cond delay="500"/>
                            </p:stCondLst>
                            <p:childTnLst>
                              <p:par>
                                <p:cTn id="29" presetID="26" presetClass="emph" presetSubtype="0" repeatCount="indefinite" fill="hold" grpId="1" nodeType="afterEffect">
                                  <p:stCondLst>
                                    <p:cond delay="0"/>
                                  </p:stCondLst>
                                  <p:childTnLst>
                                    <p:animEffect transition="out" filter="fade">
                                      <p:cBhvr>
                                        <p:cTn id="30" dur="500" tmFilter="0, 0; .2, .5; .8, .5; 1, 0"/>
                                        <p:tgtEl>
                                          <p:spTgt spid="4"/>
                                        </p:tgtEl>
                                      </p:cBhvr>
                                    </p:animEffect>
                                    <p:animScale>
                                      <p:cBhvr>
                                        <p:cTn id="31" dur="250" autoRev="1"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Rectangle 7"/>
          <p:cNvSpPr>
            <a:spLocks noChangeArrowheads="1"/>
          </p:cNvSpPr>
          <p:nvPr/>
        </p:nvSpPr>
        <p:spPr bwMode="auto">
          <a:xfrm>
            <a:off x="9192588" y="1399427"/>
            <a:ext cx="2750851" cy="5003010"/>
          </a:xfrm>
          <a:prstGeom prst="rect">
            <a:avLst/>
          </a:prstGeom>
          <a:solidFill>
            <a:schemeClr val="accent1"/>
          </a:solidFill>
          <a:ln>
            <a:noFill/>
          </a:ln>
          <a:extLst/>
        </p:spPr>
        <p:txBody>
          <a:bodyPr wrap="square" lIns="77696" tIns="186521" rIns="77696" bIns="38847" anchor="t"/>
          <a:lstStyle/>
          <a:p>
            <a:pPr marL="170005" lvl="1" indent="-170005" defTabSz="471596">
              <a:lnSpc>
                <a:spcPct val="90000"/>
              </a:lnSpc>
              <a:spcBef>
                <a:spcPts val="612"/>
              </a:spcBef>
              <a:spcAft>
                <a:spcPts val="612"/>
              </a:spcAft>
              <a:buSzPct val="90000"/>
              <a:buFont typeface="Arial" pitchFamily="34" charset="0"/>
              <a:buChar char="•"/>
            </a:pPr>
            <a:r>
              <a:rPr lang="en-US" sz="1428" dirty="0">
                <a:solidFill>
                  <a:srgbClr val="FFFFFE"/>
                </a:solidFill>
                <a:cs typeface="Segoe UI" pitchFamily="34" charset="0"/>
              </a:rPr>
              <a:t>Virtualization of storage with Storage Pools and Storage Spaces</a:t>
            </a:r>
          </a:p>
          <a:p>
            <a:pPr marL="170005" lvl="1" indent="-170005" defTabSz="471596">
              <a:lnSpc>
                <a:spcPct val="90000"/>
              </a:lnSpc>
              <a:spcBef>
                <a:spcPts val="612"/>
              </a:spcBef>
              <a:spcAft>
                <a:spcPts val="612"/>
              </a:spcAft>
              <a:buSzPct val="90000"/>
              <a:buFont typeface="Arial" pitchFamily="34" charset="0"/>
              <a:buChar char="•"/>
            </a:pPr>
            <a:r>
              <a:rPr lang="en-US" sz="1428" dirty="0">
                <a:solidFill>
                  <a:srgbClr val="FFFFFE"/>
                </a:solidFill>
                <a:cs typeface="Segoe UI" pitchFamily="34" charset="0"/>
              </a:rPr>
              <a:t>Storage resilience and availability with commodity hardware</a:t>
            </a:r>
          </a:p>
          <a:p>
            <a:pPr marL="170005" lvl="1" indent="-170005" defTabSz="471596">
              <a:lnSpc>
                <a:spcPct val="90000"/>
              </a:lnSpc>
              <a:spcBef>
                <a:spcPts val="612"/>
              </a:spcBef>
              <a:spcAft>
                <a:spcPts val="612"/>
              </a:spcAft>
              <a:buSzPct val="90000"/>
              <a:buFont typeface="Arial" pitchFamily="34" charset="0"/>
              <a:buChar char="•"/>
            </a:pPr>
            <a:r>
              <a:rPr lang="en-US" sz="1428" dirty="0">
                <a:solidFill>
                  <a:srgbClr val="FFFFFE"/>
                </a:solidFill>
                <a:cs typeface="Segoe UI" pitchFamily="34" charset="0"/>
              </a:rPr>
              <a:t>Resiliency and data redundancy through</a:t>
            </a:r>
            <a:br>
              <a:rPr lang="en-US" sz="1428" dirty="0">
                <a:solidFill>
                  <a:srgbClr val="FFFFFE"/>
                </a:solidFill>
                <a:cs typeface="Segoe UI" pitchFamily="34" charset="0"/>
              </a:rPr>
            </a:br>
            <a:r>
              <a:rPr lang="en-US" sz="1428" dirty="0">
                <a:solidFill>
                  <a:srgbClr val="FFFFFE"/>
                </a:solidFill>
                <a:cs typeface="Segoe UI" pitchFamily="34" charset="0"/>
              </a:rPr>
              <a:t>n-way mirroring (clustered or unclustered) or parity mode (unclustered)</a:t>
            </a:r>
          </a:p>
          <a:p>
            <a:pPr marL="170005" lvl="1" indent="-170005" defTabSz="471596">
              <a:lnSpc>
                <a:spcPct val="90000"/>
              </a:lnSpc>
              <a:spcBef>
                <a:spcPts val="612"/>
              </a:spcBef>
              <a:spcAft>
                <a:spcPts val="612"/>
              </a:spcAft>
              <a:buSzPct val="90000"/>
              <a:buFont typeface="Arial" pitchFamily="34" charset="0"/>
              <a:buChar char="•"/>
            </a:pPr>
            <a:r>
              <a:rPr lang="en-US" sz="1428" dirty="0">
                <a:solidFill>
                  <a:srgbClr val="FFFFFE"/>
                </a:solidFill>
                <a:cs typeface="Segoe UI" pitchFamily="34" charset="0"/>
              </a:rPr>
              <a:t>Utilization optimized through thin and trim provisioning and enclosure awareness</a:t>
            </a:r>
          </a:p>
          <a:p>
            <a:pPr marL="170005" lvl="1" indent="-170005" defTabSz="471596">
              <a:lnSpc>
                <a:spcPct val="90000"/>
              </a:lnSpc>
              <a:spcBef>
                <a:spcPts val="612"/>
              </a:spcBef>
              <a:spcAft>
                <a:spcPts val="612"/>
              </a:spcAft>
              <a:buSzPct val="90000"/>
              <a:buFont typeface="Arial" pitchFamily="34" charset="0"/>
              <a:buChar char="•"/>
            </a:pPr>
            <a:r>
              <a:rPr lang="en-US" sz="1428" dirty="0">
                <a:solidFill>
                  <a:srgbClr val="FFFFFE"/>
                </a:solidFill>
                <a:cs typeface="Segoe UI" pitchFamily="34" charset="0"/>
              </a:rPr>
              <a:t>Integration with other Windows Server 2012 capabilities</a:t>
            </a:r>
          </a:p>
          <a:p>
            <a:pPr marL="170005" lvl="1" indent="-170005" defTabSz="471596">
              <a:lnSpc>
                <a:spcPct val="90000"/>
              </a:lnSpc>
              <a:spcBef>
                <a:spcPts val="612"/>
              </a:spcBef>
              <a:spcAft>
                <a:spcPts val="612"/>
              </a:spcAft>
              <a:buSzPct val="90000"/>
              <a:buFont typeface="Arial" pitchFamily="34" charset="0"/>
              <a:buChar char="•"/>
            </a:pPr>
            <a:r>
              <a:rPr lang="en-US" sz="1428" dirty="0">
                <a:solidFill>
                  <a:srgbClr val="FFFFFE"/>
                </a:solidFill>
                <a:cs typeface="Segoe UI" pitchFamily="34" charset="0"/>
              </a:rPr>
              <a:t>Serial Attached SCSI (SAS) and Serial AT Attachment (SATA) interconnects</a:t>
            </a:r>
          </a:p>
        </p:txBody>
      </p:sp>
      <p:sp>
        <p:nvSpPr>
          <p:cNvPr id="15362" name="Rectangle 2"/>
          <p:cNvSpPr>
            <a:spLocks noGrp="1" noChangeArrowheads="1"/>
          </p:cNvSpPr>
          <p:nvPr>
            <p:ph type="title"/>
          </p:nvPr>
        </p:nvSpPr>
        <p:spPr>
          <a:xfrm>
            <a:off x="564335" y="233151"/>
            <a:ext cx="11370961" cy="779309"/>
          </a:xfrm>
        </p:spPr>
        <p:txBody>
          <a:bodyPr/>
          <a:lstStyle/>
          <a:p>
            <a:r>
              <a:rPr lang="en-US" dirty="0" smtClean="0"/>
              <a:t>Storage Spaces</a:t>
            </a:r>
            <a:endParaRPr lang="en-US" dirty="0"/>
          </a:p>
        </p:txBody>
      </p:sp>
      <p:sp>
        <p:nvSpPr>
          <p:cNvPr id="15366" name="TextBox 82"/>
          <p:cNvSpPr txBox="1">
            <a:spLocks noChangeArrowheads="1"/>
          </p:cNvSpPr>
          <p:nvPr/>
        </p:nvSpPr>
        <p:spPr bwMode="auto">
          <a:xfrm>
            <a:off x="532620" y="4341896"/>
            <a:ext cx="1313828" cy="76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382" tIns="46691" rIns="93382" bIns="46691">
            <a:spAutoFit/>
          </a:bodyPr>
          <a:lstStyle>
            <a:lvl1pPr eaLnBrk="0" hangingPunct="0">
              <a:defRPr sz="2500">
                <a:solidFill>
                  <a:schemeClr val="tx1"/>
                </a:solidFill>
                <a:latin typeface="Segoe UI" pitchFamily="34" charset="0"/>
                <a:cs typeface="Arial" charset="0"/>
              </a:defRPr>
            </a:lvl1pPr>
            <a:lvl2pPr marL="742950" indent="-285750" eaLnBrk="0" hangingPunct="0">
              <a:defRPr sz="2500">
                <a:solidFill>
                  <a:schemeClr val="tx1"/>
                </a:solidFill>
                <a:latin typeface="Segoe UI" pitchFamily="34" charset="0"/>
                <a:cs typeface="Arial" charset="0"/>
              </a:defRPr>
            </a:lvl2pPr>
            <a:lvl3pPr marL="1143000" indent="-228600" eaLnBrk="0" hangingPunct="0">
              <a:defRPr sz="2500">
                <a:solidFill>
                  <a:schemeClr val="tx1"/>
                </a:solidFill>
                <a:latin typeface="Segoe UI" pitchFamily="34" charset="0"/>
                <a:cs typeface="Arial" charset="0"/>
              </a:defRPr>
            </a:lvl3pPr>
            <a:lvl4pPr marL="1600200" indent="-228600" eaLnBrk="0" hangingPunct="0">
              <a:defRPr sz="2500">
                <a:solidFill>
                  <a:schemeClr val="tx1"/>
                </a:solidFill>
                <a:latin typeface="Segoe UI" pitchFamily="34" charset="0"/>
                <a:cs typeface="Arial" charset="0"/>
              </a:defRPr>
            </a:lvl4pPr>
            <a:lvl5pPr marL="2057400" indent="-228600" eaLnBrk="0" hangingPunct="0">
              <a:defRPr sz="2500">
                <a:solidFill>
                  <a:schemeClr val="tx1"/>
                </a:solidFill>
                <a:latin typeface="Segoe UI" pitchFamily="34" charset="0"/>
                <a:cs typeface="Arial" charset="0"/>
              </a:defRPr>
            </a:lvl5pPr>
            <a:lvl6pPr marL="2514600" indent="-228600" eaLnBrk="0" fontAlgn="base" hangingPunct="0">
              <a:spcBef>
                <a:spcPct val="0"/>
              </a:spcBef>
              <a:spcAft>
                <a:spcPct val="0"/>
              </a:spcAft>
              <a:defRPr sz="2500">
                <a:solidFill>
                  <a:schemeClr val="tx1"/>
                </a:solidFill>
                <a:latin typeface="Segoe UI" pitchFamily="34" charset="0"/>
                <a:cs typeface="Arial" charset="0"/>
              </a:defRPr>
            </a:lvl6pPr>
            <a:lvl7pPr marL="2971800" indent="-228600" eaLnBrk="0" fontAlgn="base" hangingPunct="0">
              <a:spcBef>
                <a:spcPct val="0"/>
              </a:spcBef>
              <a:spcAft>
                <a:spcPct val="0"/>
              </a:spcAft>
              <a:defRPr sz="2500">
                <a:solidFill>
                  <a:schemeClr val="tx1"/>
                </a:solidFill>
                <a:latin typeface="Segoe UI" pitchFamily="34" charset="0"/>
                <a:cs typeface="Arial" charset="0"/>
              </a:defRPr>
            </a:lvl7pPr>
            <a:lvl8pPr marL="3429000" indent="-228600" eaLnBrk="0" fontAlgn="base" hangingPunct="0">
              <a:spcBef>
                <a:spcPct val="0"/>
              </a:spcBef>
              <a:spcAft>
                <a:spcPct val="0"/>
              </a:spcAft>
              <a:defRPr sz="2500">
                <a:solidFill>
                  <a:schemeClr val="tx1"/>
                </a:solidFill>
                <a:latin typeface="Segoe UI" pitchFamily="34" charset="0"/>
                <a:cs typeface="Arial" charset="0"/>
              </a:defRPr>
            </a:lvl8pPr>
            <a:lvl9pPr marL="3886200" indent="-228600" eaLnBrk="0" fontAlgn="base" hangingPunct="0">
              <a:spcBef>
                <a:spcPct val="0"/>
              </a:spcBef>
              <a:spcAft>
                <a:spcPct val="0"/>
              </a:spcAft>
              <a:defRPr sz="2500">
                <a:solidFill>
                  <a:schemeClr val="tx1"/>
                </a:solidFill>
                <a:latin typeface="Segoe UI" pitchFamily="34" charset="0"/>
                <a:cs typeface="Arial" charset="0"/>
              </a:defRPr>
            </a:lvl9pPr>
          </a:lstStyle>
          <a:p>
            <a:pPr eaLnBrk="1" hangingPunct="1"/>
            <a:r>
              <a:rPr lang="en-US" sz="1428" dirty="0">
                <a:latin typeface="+mn-lt"/>
              </a:rPr>
              <a:t>Windows</a:t>
            </a:r>
            <a:br>
              <a:rPr lang="en-US" sz="1428" dirty="0">
                <a:latin typeface="+mn-lt"/>
              </a:rPr>
            </a:br>
            <a:r>
              <a:rPr lang="en-US" sz="1428" dirty="0">
                <a:latin typeface="+mn-lt"/>
              </a:rPr>
              <a:t>Virtualized</a:t>
            </a:r>
            <a:br>
              <a:rPr lang="en-US" sz="1428" dirty="0">
                <a:latin typeface="+mn-lt"/>
              </a:rPr>
            </a:br>
            <a:r>
              <a:rPr lang="en-US" sz="1428" dirty="0">
                <a:latin typeface="+mn-lt"/>
              </a:rPr>
              <a:t>Storage</a:t>
            </a:r>
          </a:p>
        </p:txBody>
      </p:sp>
      <p:sp>
        <p:nvSpPr>
          <p:cNvPr id="15367" name="TextBox 83"/>
          <p:cNvSpPr txBox="1">
            <a:spLocks noChangeArrowheads="1"/>
          </p:cNvSpPr>
          <p:nvPr/>
        </p:nvSpPr>
        <p:spPr bwMode="auto">
          <a:xfrm>
            <a:off x="1929361" y="1362745"/>
            <a:ext cx="6428257" cy="385886"/>
          </a:xfrm>
          <a:prstGeom prst="rect">
            <a:avLst/>
          </a:prstGeom>
          <a:solidFill>
            <a:schemeClr val="bg1"/>
          </a:solidFill>
          <a:ln>
            <a:noFill/>
          </a:ln>
          <a:extLst/>
        </p:spPr>
        <p:txBody>
          <a:bodyPr wrap="square" lIns="93382" tIns="46691" rIns="93382" bIns="46691">
            <a:spAutoFit/>
          </a:bodyPr>
          <a:lstStyle>
            <a:lvl1pPr eaLnBrk="0" hangingPunct="0">
              <a:defRPr sz="2500">
                <a:solidFill>
                  <a:schemeClr val="tx1"/>
                </a:solidFill>
                <a:latin typeface="Segoe UI" pitchFamily="34" charset="0"/>
                <a:cs typeface="Arial" charset="0"/>
              </a:defRPr>
            </a:lvl1pPr>
            <a:lvl2pPr marL="742950" indent="-285750" eaLnBrk="0" hangingPunct="0">
              <a:defRPr sz="2500">
                <a:solidFill>
                  <a:schemeClr val="tx1"/>
                </a:solidFill>
                <a:latin typeface="Segoe UI" pitchFamily="34" charset="0"/>
                <a:cs typeface="Arial" charset="0"/>
              </a:defRPr>
            </a:lvl2pPr>
            <a:lvl3pPr marL="1143000" indent="-228600" eaLnBrk="0" hangingPunct="0">
              <a:defRPr sz="2500">
                <a:solidFill>
                  <a:schemeClr val="tx1"/>
                </a:solidFill>
                <a:latin typeface="Segoe UI" pitchFamily="34" charset="0"/>
                <a:cs typeface="Arial" charset="0"/>
              </a:defRPr>
            </a:lvl3pPr>
            <a:lvl4pPr marL="1600200" indent="-228600" eaLnBrk="0" hangingPunct="0">
              <a:defRPr sz="2500">
                <a:solidFill>
                  <a:schemeClr val="tx1"/>
                </a:solidFill>
                <a:latin typeface="Segoe UI" pitchFamily="34" charset="0"/>
                <a:cs typeface="Arial" charset="0"/>
              </a:defRPr>
            </a:lvl4pPr>
            <a:lvl5pPr marL="2057400" indent="-228600" eaLnBrk="0" hangingPunct="0">
              <a:defRPr sz="2500">
                <a:solidFill>
                  <a:schemeClr val="tx1"/>
                </a:solidFill>
                <a:latin typeface="Segoe UI" pitchFamily="34" charset="0"/>
                <a:cs typeface="Arial" charset="0"/>
              </a:defRPr>
            </a:lvl5pPr>
            <a:lvl6pPr marL="2514600" indent="-228600" eaLnBrk="0" fontAlgn="base" hangingPunct="0">
              <a:spcBef>
                <a:spcPct val="0"/>
              </a:spcBef>
              <a:spcAft>
                <a:spcPct val="0"/>
              </a:spcAft>
              <a:defRPr sz="2500">
                <a:solidFill>
                  <a:schemeClr val="tx1"/>
                </a:solidFill>
                <a:latin typeface="Segoe UI" pitchFamily="34" charset="0"/>
                <a:cs typeface="Arial" charset="0"/>
              </a:defRPr>
            </a:lvl6pPr>
            <a:lvl7pPr marL="2971800" indent="-228600" eaLnBrk="0" fontAlgn="base" hangingPunct="0">
              <a:spcBef>
                <a:spcPct val="0"/>
              </a:spcBef>
              <a:spcAft>
                <a:spcPct val="0"/>
              </a:spcAft>
              <a:defRPr sz="2500">
                <a:solidFill>
                  <a:schemeClr val="tx1"/>
                </a:solidFill>
                <a:latin typeface="Segoe UI" pitchFamily="34" charset="0"/>
                <a:cs typeface="Arial" charset="0"/>
              </a:defRPr>
            </a:lvl7pPr>
            <a:lvl8pPr marL="3429000" indent="-228600" eaLnBrk="0" fontAlgn="base" hangingPunct="0">
              <a:spcBef>
                <a:spcPct val="0"/>
              </a:spcBef>
              <a:spcAft>
                <a:spcPct val="0"/>
              </a:spcAft>
              <a:defRPr sz="2500">
                <a:solidFill>
                  <a:schemeClr val="tx1"/>
                </a:solidFill>
                <a:latin typeface="Segoe UI" pitchFamily="34" charset="0"/>
                <a:cs typeface="Arial" charset="0"/>
              </a:defRPr>
            </a:lvl8pPr>
            <a:lvl9pPr marL="3886200" indent="-228600" eaLnBrk="0" fontAlgn="base" hangingPunct="0">
              <a:spcBef>
                <a:spcPct val="0"/>
              </a:spcBef>
              <a:spcAft>
                <a:spcPct val="0"/>
              </a:spcAft>
              <a:defRPr sz="2500">
                <a:solidFill>
                  <a:schemeClr val="tx1"/>
                </a:solidFill>
                <a:latin typeface="Segoe UI" pitchFamily="34" charset="0"/>
                <a:cs typeface="Arial" charset="0"/>
              </a:defRPr>
            </a:lvl9pPr>
          </a:lstStyle>
          <a:p>
            <a:pPr algn="ctr" eaLnBrk="1" hangingPunct="1"/>
            <a:r>
              <a:rPr lang="en-US" sz="1836" dirty="0">
                <a:latin typeface="+mj-lt"/>
              </a:rPr>
              <a:t>Windows Application Server or File Server</a:t>
            </a:r>
          </a:p>
        </p:txBody>
      </p:sp>
      <p:sp>
        <p:nvSpPr>
          <p:cNvPr id="15368" name="TextBox 84"/>
          <p:cNvSpPr txBox="1">
            <a:spLocks noChangeArrowheads="1"/>
          </p:cNvSpPr>
          <p:nvPr/>
        </p:nvSpPr>
        <p:spPr bwMode="auto">
          <a:xfrm>
            <a:off x="532620" y="1785063"/>
            <a:ext cx="1470303" cy="76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382" tIns="46691" rIns="93382" bIns="46691">
            <a:spAutoFit/>
          </a:bodyPr>
          <a:lstStyle>
            <a:lvl1pPr eaLnBrk="0" hangingPunct="0">
              <a:defRPr sz="2500">
                <a:solidFill>
                  <a:schemeClr val="tx1"/>
                </a:solidFill>
                <a:latin typeface="Segoe UI" pitchFamily="34" charset="0"/>
                <a:cs typeface="Arial" charset="0"/>
              </a:defRPr>
            </a:lvl1pPr>
            <a:lvl2pPr marL="742950" indent="-285750" eaLnBrk="0" hangingPunct="0">
              <a:defRPr sz="2500">
                <a:solidFill>
                  <a:schemeClr val="tx1"/>
                </a:solidFill>
                <a:latin typeface="Segoe UI" pitchFamily="34" charset="0"/>
                <a:cs typeface="Arial" charset="0"/>
              </a:defRPr>
            </a:lvl2pPr>
            <a:lvl3pPr marL="1143000" indent="-228600" eaLnBrk="0" hangingPunct="0">
              <a:defRPr sz="2500">
                <a:solidFill>
                  <a:schemeClr val="tx1"/>
                </a:solidFill>
                <a:latin typeface="Segoe UI" pitchFamily="34" charset="0"/>
                <a:cs typeface="Arial" charset="0"/>
              </a:defRPr>
            </a:lvl3pPr>
            <a:lvl4pPr marL="1600200" indent="-228600" eaLnBrk="0" hangingPunct="0">
              <a:defRPr sz="2500">
                <a:solidFill>
                  <a:schemeClr val="tx1"/>
                </a:solidFill>
                <a:latin typeface="Segoe UI" pitchFamily="34" charset="0"/>
                <a:cs typeface="Arial" charset="0"/>
              </a:defRPr>
            </a:lvl4pPr>
            <a:lvl5pPr marL="2057400" indent="-228600" eaLnBrk="0" hangingPunct="0">
              <a:defRPr sz="2500">
                <a:solidFill>
                  <a:schemeClr val="tx1"/>
                </a:solidFill>
                <a:latin typeface="Segoe UI" pitchFamily="34" charset="0"/>
                <a:cs typeface="Arial" charset="0"/>
              </a:defRPr>
            </a:lvl5pPr>
            <a:lvl6pPr marL="2514600" indent="-228600" eaLnBrk="0" fontAlgn="base" hangingPunct="0">
              <a:spcBef>
                <a:spcPct val="0"/>
              </a:spcBef>
              <a:spcAft>
                <a:spcPct val="0"/>
              </a:spcAft>
              <a:defRPr sz="2500">
                <a:solidFill>
                  <a:schemeClr val="tx1"/>
                </a:solidFill>
                <a:latin typeface="Segoe UI" pitchFamily="34" charset="0"/>
                <a:cs typeface="Arial" charset="0"/>
              </a:defRPr>
            </a:lvl6pPr>
            <a:lvl7pPr marL="2971800" indent="-228600" eaLnBrk="0" fontAlgn="base" hangingPunct="0">
              <a:spcBef>
                <a:spcPct val="0"/>
              </a:spcBef>
              <a:spcAft>
                <a:spcPct val="0"/>
              </a:spcAft>
              <a:defRPr sz="2500">
                <a:solidFill>
                  <a:schemeClr val="tx1"/>
                </a:solidFill>
                <a:latin typeface="Segoe UI" pitchFamily="34" charset="0"/>
                <a:cs typeface="Arial" charset="0"/>
              </a:defRPr>
            </a:lvl7pPr>
            <a:lvl8pPr marL="3429000" indent="-228600" eaLnBrk="0" fontAlgn="base" hangingPunct="0">
              <a:spcBef>
                <a:spcPct val="0"/>
              </a:spcBef>
              <a:spcAft>
                <a:spcPct val="0"/>
              </a:spcAft>
              <a:defRPr sz="2500">
                <a:solidFill>
                  <a:schemeClr val="tx1"/>
                </a:solidFill>
                <a:latin typeface="Segoe UI" pitchFamily="34" charset="0"/>
                <a:cs typeface="Arial" charset="0"/>
              </a:defRPr>
            </a:lvl8pPr>
            <a:lvl9pPr marL="3886200" indent="-228600" eaLnBrk="0" fontAlgn="base" hangingPunct="0">
              <a:spcBef>
                <a:spcPct val="0"/>
              </a:spcBef>
              <a:spcAft>
                <a:spcPct val="0"/>
              </a:spcAft>
              <a:defRPr sz="2500">
                <a:solidFill>
                  <a:schemeClr val="tx1"/>
                </a:solidFill>
                <a:latin typeface="Segoe UI" pitchFamily="34" charset="0"/>
                <a:cs typeface="Arial" charset="0"/>
              </a:defRPr>
            </a:lvl9pPr>
          </a:lstStyle>
          <a:p>
            <a:pPr eaLnBrk="1" hangingPunct="1"/>
            <a:r>
              <a:rPr lang="en-US" sz="1428" dirty="0">
                <a:latin typeface="+mn-lt"/>
              </a:rPr>
              <a:t>Physical </a:t>
            </a:r>
            <a:r>
              <a:rPr lang="en-US" sz="1428" i="1" dirty="0">
                <a:latin typeface="+mn-lt"/>
              </a:rPr>
              <a:t>or</a:t>
            </a:r>
            <a:r>
              <a:rPr lang="en-US" sz="1428" dirty="0">
                <a:latin typeface="+mn-lt"/>
              </a:rPr>
              <a:t> virtualized deployments</a:t>
            </a:r>
          </a:p>
        </p:txBody>
      </p:sp>
      <p:sp>
        <p:nvSpPr>
          <p:cNvPr id="86" name="Rounded Rectangle 85"/>
          <p:cNvSpPr/>
          <p:nvPr/>
        </p:nvSpPr>
        <p:spPr>
          <a:xfrm>
            <a:off x="509689" y="5681702"/>
            <a:ext cx="8317498" cy="924238"/>
          </a:xfrm>
          <a:prstGeom prst="roundRect">
            <a:avLst>
              <a:gd name="adj" fmla="val 0"/>
            </a:avLst>
          </a:prstGeom>
          <a:solidFill>
            <a:schemeClr val="accent4"/>
          </a:solidFill>
          <a:ln w="3175">
            <a:solidFill>
              <a:schemeClr val="tx1">
                <a:lumMod val="65000"/>
                <a:lumOff val="35000"/>
              </a:schemeClr>
            </a:solidFill>
            <a:tailEnd type="none" w="lg" len="lg"/>
          </a:ln>
          <a:effectLst/>
        </p:spPr>
        <p:style>
          <a:lnRef idx="1">
            <a:schemeClr val="accent1"/>
          </a:lnRef>
          <a:fillRef idx="0">
            <a:schemeClr val="accent1"/>
          </a:fillRef>
          <a:effectRef idx="0">
            <a:schemeClr val="accent1"/>
          </a:effectRef>
          <a:fontRef idx="minor">
            <a:schemeClr val="tx1"/>
          </a:fontRef>
        </p:style>
        <p:txBody>
          <a:bodyPr lIns="93382" tIns="46691" rIns="93382" bIns="46691" anchor="ctr"/>
          <a:lstStyle/>
          <a:p>
            <a:pPr algn="ctr">
              <a:defRPr/>
            </a:pPr>
            <a:endParaRPr lang="en-US" sz="1836" dirty="0"/>
          </a:p>
        </p:txBody>
      </p:sp>
      <p:sp>
        <p:nvSpPr>
          <p:cNvPr id="15370" name="TextBox 86"/>
          <p:cNvSpPr txBox="1">
            <a:spLocks noChangeArrowheads="1"/>
          </p:cNvSpPr>
          <p:nvPr/>
        </p:nvSpPr>
        <p:spPr bwMode="auto">
          <a:xfrm>
            <a:off x="532620" y="5805836"/>
            <a:ext cx="976605" cy="542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382" tIns="46691" rIns="93382" bIns="46691">
            <a:spAutoFit/>
          </a:bodyPr>
          <a:lstStyle>
            <a:lvl1pPr eaLnBrk="0" hangingPunct="0">
              <a:defRPr sz="2500">
                <a:solidFill>
                  <a:schemeClr val="tx1"/>
                </a:solidFill>
                <a:latin typeface="Segoe UI" pitchFamily="34" charset="0"/>
                <a:cs typeface="Arial" charset="0"/>
              </a:defRPr>
            </a:lvl1pPr>
            <a:lvl2pPr marL="742950" indent="-285750" eaLnBrk="0" hangingPunct="0">
              <a:defRPr sz="2500">
                <a:solidFill>
                  <a:schemeClr val="tx1"/>
                </a:solidFill>
                <a:latin typeface="Segoe UI" pitchFamily="34" charset="0"/>
                <a:cs typeface="Arial" charset="0"/>
              </a:defRPr>
            </a:lvl2pPr>
            <a:lvl3pPr marL="1143000" indent="-228600" eaLnBrk="0" hangingPunct="0">
              <a:defRPr sz="2500">
                <a:solidFill>
                  <a:schemeClr val="tx1"/>
                </a:solidFill>
                <a:latin typeface="Segoe UI" pitchFamily="34" charset="0"/>
                <a:cs typeface="Arial" charset="0"/>
              </a:defRPr>
            </a:lvl3pPr>
            <a:lvl4pPr marL="1600200" indent="-228600" eaLnBrk="0" hangingPunct="0">
              <a:defRPr sz="2500">
                <a:solidFill>
                  <a:schemeClr val="tx1"/>
                </a:solidFill>
                <a:latin typeface="Segoe UI" pitchFamily="34" charset="0"/>
                <a:cs typeface="Arial" charset="0"/>
              </a:defRPr>
            </a:lvl4pPr>
            <a:lvl5pPr marL="2057400" indent="-228600" eaLnBrk="0" hangingPunct="0">
              <a:defRPr sz="2500">
                <a:solidFill>
                  <a:schemeClr val="tx1"/>
                </a:solidFill>
                <a:latin typeface="Segoe UI" pitchFamily="34" charset="0"/>
                <a:cs typeface="Arial" charset="0"/>
              </a:defRPr>
            </a:lvl5pPr>
            <a:lvl6pPr marL="2514600" indent="-228600" eaLnBrk="0" fontAlgn="base" hangingPunct="0">
              <a:spcBef>
                <a:spcPct val="0"/>
              </a:spcBef>
              <a:spcAft>
                <a:spcPct val="0"/>
              </a:spcAft>
              <a:defRPr sz="2500">
                <a:solidFill>
                  <a:schemeClr val="tx1"/>
                </a:solidFill>
                <a:latin typeface="Segoe UI" pitchFamily="34" charset="0"/>
                <a:cs typeface="Arial" charset="0"/>
              </a:defRPr>
            </a:lvl6pPr>
            <a:lvl7pPr marL="2971800" indent="-228600" eaLnBrk="0" fontAlgn="base" hangingPunct="0">
              <a:spcBef>
                <a:spcPct val="0"/>
              </a:spcBef>
              <a:spcAft>
                <a:spcPct val="0"/>
              </a:spcAft>
              <a:defRPr sz="2500">
                <a:solidFill>
                  <a:schemeClr val="tx1"/>
                </a:solidFill>
                <a:latin typeface="Segoe UI" pitchFamily="34" charset="0"/>
                <a:cs typeface="Arial" charset="0"/>
              </a:defRPr>
            </a:lvl7pPr>
            <a:lvl8pPr marL="3429000" indent="-228600" eaLnBrk="0" fontAlgn="base" hangingPunct="0">
              <a:spcBef>
                <a:spcPct val="0"/>
              </a:spcBef>
              <a:spcAft>
                <a:spcPct val="0"/>
              </a:spcAft>
              <a:defRPr sz="2500">
                <a:solidFill>
                  <a:schemeClr val="tx1"/>
                </a:solidFill>
                <a:latin typeface="Segoe UI" pitchFamily="34" charset="0"/>
                <a:cs typeface="Arial" charset="0"/>
              </a:defRPr>
            </a:lvl8pPr>
            <a:lvl9pPr marL="3886200" indent="-228600" eaLnBrk="0" fontAlgn="base" hangingPunct="0">
              <a:spcBef>
                <a:spcPct val="0"/>
              </a:spcBef>
              <a:spcAft>
                <a:spcPct val="0"/>
              </a:spcAft>
              <a:defRPr sz="2500">
                <a:solidFill>
                  <a:schemeClr val="tx1"/>
                </a:solidFill>
                <a:latin typeface="Segoe UI" pitchFamily="34" charset="0"/>
                <a:cs typeface="Arial" charset="0"/>
              </a:defRPr>
            </a:lvl9pPr>
          </a:lstStyle>
          <a:p>
            <a:pPr eaLnBrk="1" hangingPunct="1"/>
            <a:r>
              <a:rPr lang="en-US" sz="1428" dirty="0">
                <a:solidFill>
                  <a:schemeClr val="bg1"/>
                </a:solidFill>
                <a:latin typeface="+mn-lt"/>
              </a:rPr>
              <a:t>Physical</a:t>
            </a:r>
            <a:br>
              <a:rPr lang="en-US" sz="1428" dirty="0">
                <a:solidFill>
                  <a:schemeClr val="bg1"/>
                </a:solidFill>
                <a:latin typeface="+mn-lt"/>
              </a:rPr>
            </a:br>
            <a:r>
              <a:rPr lang="en-US" sz="1428" dirty="0">
                <a:solidFill>
                  <a:schemeClr val="bg1"/>
                </a:solidFill>
                <a:latin typeface="+mn-lt"/>
              </a:rPr>
              <a:t>Storage</a:t>
            </a:r>
          </a:p>
        </p:txBody>
      </p:sp>
      <p:sp>
        <p:nvSpPr>
          <p:cNvPr id="15373" name="TextBox 89"/>
          <p:cNvSpPr txBox="1">
            <a:spLocks noChangeArrowheads="1"/>
          </p:cNvSpPr>
          <p:nvPr/>
        </p:nvSpPr>
        <p:spPr bwMode="auto">
          <a:xfrm>
            <a:off x="3957054" y="6601685"/>
            <a:ext cx="1703427" cy="270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3382" tIns="46691" rIns="93382" bIns="46691">
            <a:spAutoFit/>
          </a:bodyPr>
          <a:lstStyle>
            <a:lvl1pPr eaLnBrk="0" hangingPunct="0">
              <a:defRPr sz="2500">
                <a:solidFill>
                  <a:schemeClr val="tx1"/>
                </a:solidFill>
                <a:latin typeface="Segoe UI" pitchFamily="34" charset="0"/>
                <a:cs typeface="Arial" charset="0"/>
              </a:defRPr>
            </a:lvl1pPr>
            <a:lvl2pPr marL="742950" indent="-285750" eaLnBrk="0" hangingPunct="0">
              <a:defRPr sz="2500">
                <a:solidFill>
                  <a:schemeClr val="tx1"/>
                </a:solidFill>
                <a:latin typeface="Segoe UI" pitchFamily="34" charset="0"/>
                <a:cs typeface="Arial" charset="0"/>
              </a:defRPr>
            </a:lvl2pPr>
            <a:lvl3pPr marL="1143000" indent="-228600" eaLnBrk="0" hangingPunct="0">
              <a:defRPr sz="2500">
                <a:solidFill>
                  <a:schemeClr val="tx1"/>
                </a:solidFill>
                <a:latin typeface="Segoe UI" pitchFamily="34" charset="0"/>
                <a:cs typeface="Arial" charset="0"/>
              </a:defRPr>
            </a:lvl3pPr>
            <a:lvl4pPr marL="1600200" indent="-228600" eaLnBrk="0" hangingPunct="0">
              <a:defRPr sz="2500">
                <a:solidFill>
                  <a:schemeClr val="tx1"/>
                </a:solidFill>
                <a:latin typeface="Segoe UI" pitchFamily="34" charset="0"/>
                <a:cs typeface="Arial" charset="0"/>
              </a:defRPr>
            </a:lvl4pPr>
            <a:lvl5pPr marL="2057400" indent="-228600" eaLnBrk="0" hangingPunct="0">
              <a:defRPr sz="2500">
                <a:solidFill>
                  <a:schemeClr val="tx1"/>
                </a:solidFill>
                <a:latin typeface="Segoe UI" pitchFamily="34" charset="0"/>
                <a:cs typeface="Arial" charset="0"/>
              </a:defRPr>
            </a:lvl5pPr>
            <a:lvl6pPr marL="2514600" indent="-228600" eaLnBrk="0" fontAlgn="base" hangingPunct="0">
              <a:spcBef>
                <a:spcPct val="0"/>
              </a:spcBef>
              <a:spcAft>
                <a:spcPct val="0"/>
              </a:spcAft>
              <a:defRPr sz="2500">
                <a:solidFill>
                  <a:schemeClr val="tx1"/>
                </a:solidFill>
                <a:latin typeface="Segoe UI" pitchFamily="34" charset="0"/>
                <a:cs typeface="Arial" charset="0"/>
              </a:defRPr>
            </a:lvl6pPr>
            <a:lvl7pPr marL="2971800" indent="-228600" eaLnBrk="0" fontAlgn="base" hangingPunct="0">
              <a:spcBef>
                <a:spcPct val="0"/>
              </a:spcBef>
              <a:spcAft>
                <a:spcPct val="0"/>
              </a:spcAft>
              <a:defRPr sz="2500">
                <a:solidFill>
                  <a:schemeClr val="tx1"/>
                </a:solidFill>
                <a:latin typeface="Segoe UI" pitchFamily="34" charset="0"/>
                <a:cs typeface="Arial" charset="0"/>
              </a:defRPr>
            </a:lvl7pPr>
            <a:lvl8pPr marL="3429000" indent="-228600" eaLnBrk="0" fontAlgn="base" hangingPunct="0">
              <a:spcBef>
                <a:spcPct val="0"/>
              </a:spcBef>
              <a:spcAft>
                <a:spcPct val="0"/>
              </a:spcAft>
              <a:defRPr sz="2500">
                <a:solidFill>
                  <a:schemeClr val="tx1"/>
                </a:solidFill>
                <a:latin typeface="Segoe UI" pitchFamily="34" charset="0"/>
                <a:cs typeface="Arial" charset="0"/>
              </a:defRPr>
            </a:lvl8pPr>
            <a:lvl9pPr marL="3886200" indent="-228600" eaLnBrk="0" fontAlgn="base" hangingPunct="0">
              <a:spcBef>
                <a:spcPct val="0"/>
              </a:spcBef>
              <a:spcAft>
                <a:spcPct val="0"/>
              </a:spcAft>
              <a:defRPr sz="2500">
                <a:solidFill>
                  <a:schemeClr val="tx1"/>
                </a:solidFill>
                <a:latin typeface="Segoe UI" pitchFamily="34" charset="0"/>
                <a:cs typeface="Arial" charset="0"/>
              </a:defRPr>
            </a:lvl9pPr>
          </a:lstStyle>
          <a:p>
            <a:pPr algn="ctr" eaLnBrk="1" hangingPunct="1"/>
            <a:r>
              <a:rPr lang="en-US" sz="1122" b="1" dirty="0"/>
              <a:t>(Shared) SAS or SATA</a:t>
            </a:r>
          </a:p>
        </p:txBody>
      </p:sp>
      <p:sp>
        <p:nvSpPr>
          <p:cNvPr id="112" name="Rounded Rectangle 111"/>
          <p:cNvSpPr/>
          <p:nvPr/>
        </p:nvSpPr>
        <p:spPr>
          <a:xfrm>
            <a:off x="536841" y="4284902"/>
            <a:ext cx="8225579" cy="863845"/>
          </a:xfrm>
          <a:prstGeom prst="roundRect">
            <a:avLst>
              <a:gd name="adj" fmla="val 0"/>
            </a:avLst>
          </a:prstGeom>
          <a:noFill/>
          <a:ln w="3175">
            <a:solidFill>
              <a:schemeClr val="tx1">
                <a:lumMod val="65000"/>
                <a:lumOff val="35000"/>
              </a:schemeClr>
            </a:solidFill>
            <a:tailEnd type="none" w="lg" len="lg"/>
          </a:ln>
          <a:effectLst/>
        </p:spPr>
        <p:style>
          <a:lnRef idx="1">
            <a:schemeClr val="accent1"/>
          </a:lnRef>
          <a:fillRef idx="0">
            <a:schemeClr val="accent1"/>
          </a:fillRef>
          <a:effectRef idx="0">
            <a:schemeClr val="accent1"/>
          </a:effectRef>
          <a:fontRef idx="minor">
            <a:schemeClr val="tx1"/>
          </a:fontRef>
        </p:style>
        <p:txBody>
          <a:bodyPr lIns="93382" tIns="46691" rIns="93382" bIns="46691" anchor="ctr"/>
          <a:lstStyle/>
          <a:p>
            <a:pPr algn="ctr">
              <a:defRPr/>
            </a:pPr>
            <a:endParaRPr lang="en-US" sz="1836" dirty="0"/>
          </a:p>
        </p:txBody>
      </p:sp>
      <p:sp>
        <p:nvSpPr>
          <p:cNvPr id="15386" name="TextBox 133"/>
          <p:cNvSpPr txBox="1">
            <a:spLocks noChangeArrowheads="1"/>
          </p:cNvSpPr>
          <p:nvPr/>
        </p:nvSpPr>
        <p:spPr bwMode="auto">
          <a:xfrm>
            <a:off x="532620" y="2728605"/>
            <a:ext cx="1356995" cy="12148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382" tIns="46691" rIns="93382" bIns="46691">
            <a:spAutoFit/>
          </a:bodyPr>
          <a:lstStyle>
            <a:lvl1pPr eaLnBrk="0" hangingPunct="0">
              <a:defRPr sz="2500">
                <a:solidFill>
                  <a:schemeClr val="tx1"/>
                </a:solidFill>
                <a:latin typeface="Segoe UI" pitchFamily="34" charset="0"/>
                <a:cs typeface="Arial" charset="0"/>
              </a:defRPr>
            </a:lvl1pPr>
            <a:lvl2pPr marL="742950" indent="-285750" eaLnBrk="0" hangingPunct="0">
              <a:defRPr sz="2500">
                <a:solidFill>
                  <a:schemeClr val="tx1"/>
                </a:solidFill>
                <a:latin typeface="Segoe UI" pitchFamily="34" charset="0"/>
                <a:cs typeface="Arial" charset="0"/>
              </a:defRPr>
            </a:lvl2pPr>
            <a:lvl3pPr marL="1143000" indent="-228600" eaLnBrk="0" hangingPunct="0">
              <a:defRPr sz="2500">
                <a:solidFill>
                  <a:schemeClr val="tx1"/>
                </a:solidFill>
                <a:latin typeface="Segoe UI" pitchFamily="34" charset="0"/>
                <a:cs typeface="Arial" charset="0"/>
              </a:defRPr>
            </a:lvl3pPr>
            <a:lvl4pPr marL="1600200" indent="-228600" eaLnBrk="0" hangingPunct="0">
              <a:defRPr sz="2500">
                <a:solidFill>
                  <a:schemeClr val="tx1"/>
                </a:solidFill>
                <a:latin typeface="Segoe UI" pitchFamily="34" charset="0"/>
                <a:cs typeface="Arial" charset="0"/>
              </a:defRPr>
            </a:lvl4pPr>
            <a:lvl5pPr marL="2057400" indent="-228600" eaLnBrk="0" hangingPunct="0">
              <a:defRPr sz="2500">
                <a:solidFill>
                  <a:schemeClr val="tx1"/>
                </a:solidFill>
                <a:latin typeface="Segoe UI" pitchFamily="34" charset="0"/>
                <a:cs typeface="Arial" charset="0"/>
              </a:defRPr>
            </a:lvl5pPr>
            <a:lvl6pPr marL="2514600" indent="-228600" eaLnBrk="0" fontAlgn="base" hangingPunct="0">
              <a:spcBef>
                <a:spcPct val="0"/>
              </a:spcBef>
              <a:spcAft>
                <a:spcPct val="0"/>
              </a:spcAft>
              <a:defRPr sz="2500">
                <a:solidFill>
                  <a:schemeClr val="tx1"/>
                </a:solidFill>
                <a:latin typeface="Segoe UI" pitchFamily="34" charset="0"/>
                <a:cs typeface="Arial" charset="0"/>
              </a:defRPr>
            </a:lvl6pPr>
            <a:lvl7pPr marL="2971800" indent="-228600" eaLnBrk="0" fontAlgn="base" hangingPunct="0">
              <a:spcBef>
                <a:spcPct val="0"/>
              </a:spcBef>
              <a:spcAft>
                <a:spcPct val="0"/>
              </a:spcAft>
              <a:defRPr sz="2500">
                <a:solidFill>
                  <a:schemeClr val="tx1"/>
                </a:solidFill>
                <a:latin typeface="Segoe UI" pitchFamily="34" charset="0"/>
                <a:cs typeface="Arial" charset="0"/>
              </a:defRPr>
            </a:lvl7pPr>
            <a:lvl8pPr marL="3429000" indent="-228600" eaLnBrk="0" fontAlgn="base" hangingPunct="0">
              <a:spcBef>
                <a:spcPct val="0"/>
              </a:spcBef>
              <a:spcAft>
                <a:spcPct val="0"/>
              </a:spcAft>
              <a:defRPr sz="2500">
                <a:solidFill>
                  <a:schemeClr val="tx1"/>
                </a:solidFill>
                <a:latin typeface="Segoe UI" pitchFamily="34" charset="0"/>
                <a:cs typeface="Arial" charset="0"/>
              </a:defRPr>
            </a:lvl8pPr>
            <a:lvl9pPr marL="3886200" indent="-228600" eaLnBrk="0" fontAlgn="base" hangingPunct="0">
              <a:spcBef>
                <a:spcPct val="0"/>
              </a:spcBef>
              <a:spcAft>
                <a:spcPct val="0"/>
              </a:spcAft>
              <a:defRPr sz="2500">
                <a:solidFill>
                  <a:schemeClr val="tx1"/>
                </a:solidFill>
                <a:latin typeface="Segoe UI" pitchFamily="34" charset="0"/>
                <a:cs typeface="Arial" charset="0"/>
              </a:defRPr>
            </a:lvl9pPr>
          </a:lstStyle>
          <a:p>
            <a:pPr eaLnBrk="1" hangingPunct="1"/>
            <a:r>
              <a:rPr lang="en-US" sz="1428" dirty="0">
                <a:latin typeface="+mn-lt"/>
              </a:rPr>
              <a:t>Integrated with other</a:t>
            </a:r>
            <a:br>
              <a:rPr lang="en-US" sz="1428" dirty="0">
                <a:latin typeface="+mn-lt"/>
              </a:rPr>
            </a:br>
            <a:r>
              <a:rPr lang="en-US" sz="1428" dirty="0">
                <a:latin typeface="+mn-lt"/>
              </a:rPr>
              <a:t>Windows Server 2012 capabilities</a:t>
            </a:r>
          </a:p>
        </p:txBody>
      </p:sp>
      <p:sp>
        <p:nvSpPr>
          <p:cNvPr id="135" name="TextBox 134"/>
          <p:cNvSpPr txBox="1"/>
          <p:nvPr/>
        </p:nvSpPr>
        <p:spPr>
          <a:xfrm>
            <a:off x="5770158" y="5377517"/>
            <a:ext cx="1640264" cy="318409"/>
          </a:xfrm>
          <a:prstGeom prst="rect">
            <a:avLst/>
          </a:prstGeom>
          <a:noFill/>
        </p:spPr>
        <p:txBody>
          <a:bodyPr lIns="93382" tIns="46691" rIns="93382" bIns="46691">
            <a:spAutoFit/>
          </a:bodyPr>
          <a:lstStyle/>
          <a:p>
            <a:pPr algn="ctr">
              <a:defRPr/>
            </a:pPr>
            <a:r>
              <a:rPr lang="en-US" sz="1428" b="1" dirty="0">
                <a:latin typeface="+mj-lt"/>
              </a:rPr>
              <a:t>Storage Pool</a:t>
            </a:r>
          </a:p>
        </p:txBody>
      </p:sp>
      <p:sp>
        <p:nvSpPr>
          <p:cNvPr id="138" name="TextBox 137"/>
          <p:cNvSpPr txBox="1"/>
          <p:nvPr/>
        </p:nvSpPr>
        <p:spPr>
          <a:xfrm>
            <a:off x="2098693" y="5377517"/>
            <a:ext cx="1640264" cy="318409"/>
          </a:xfrm>
          <a:prstGeom prst="rect">
            <a:avLst/>
          </a:prstGeom>
          <a:noFill/>
          <a:ln w="19050" cmpd="sng">
            <a:noFill/>
          </a:ln>
        </p:spPr>
        <p:txBody>
          <a:bodyPr lIns="93382" tIns="46691" rIns="93382" bIns="46691">
            <a:spAutoFit/>
          </a:bodyPr>
          <a:lstStyle/>
          <a:p>
            <a:pPr algn="ctr">
              <a:defRPr/>
            </a:pPr>
            <a:r>
              <a:rPr lang="en-US" sz="1428" b="1" dirty="0">
                <a:latin typeface="+mj-lt"/>
              </a:rPr>
              <a:t>Storage Pool</a:t>
            </a:r>
          </a:p>
        </p:txBody>
      </p:sp>
      <p:sp>
        <p:nvSpPr>
          <p:cNvPr id="156" name="TextBox 155"/>
          <p:cNvSpPr txBox="1"/>
          <p:nvPr/>
        </p:nvSpPr>
        <p:spPr>
          <a:xfrm>
            <a:off x="1931431" y="2680291"/>
            <a:ext cx="2032795" cy="478565"/>
          </a:xfrm>
          <a:prstGeom prst="rect">
            <a:avLst/>
          </a:prstGeom>
          <a:solidFill>
            <a:srgbClr val="505050"/>
          </a:solidFill>
          <a:ln>
            <a:noFill/>
          </a:ln>
          <a:effectLst/>
        </p:spPr>
        <p:txBody>
          <a:bodyPr wrap="square" lIns="93382" tIns="46691" rIns="93382" bIns="46691">
            <a:spAutoFit/>
          </a:bodyPr>
          <a:lstStyle/>
          <a:p>
            <a:pPr algn="ctr">
              <a:defRPr/>
            </a:pPr>
            <a:r>
              <a:rPr lang="en-US" sz="1224" b="1" dirty="0">
                <a:solidFill>
                  <a:srgbClr val="FFFFFF"/>
                </a:solidFill>
                <a:latin typeface="+mj-lt"/>
              </a:rPr>
              <a:t>File Server Administration Console</a:t>
            </a:r>
          </a:p>
        </p:txBody>
      </p:sp>
      <p:grpSp>
        <p:nvGrpSpPr>
          <p:cNvPr id="12" name="Group 11"/>
          <p:cNvGrpSpPr/>
          <p:nvPr/>
        </p:nvGrpSpPr>
        <p:grpSpPr>
          <a:xfrm>
            <a:off x="4139583" y="2694457"/>
            <a:ext cx="2040887" cy="465492"/>
            <a:chOff x="4056330" y="2641865"/>
            <a:chExt cx="2001051" cy="456406"/>
          </a:xfrm>
          <a:solidFill>
            <a:srgbClr val="505050"/>
          </a:solidFill>
          <a:effectLst/>
        </p:grpSpPr>
        <p:sp>
          <p:nvSpPr>
            <p:cNvPr id="132" name="Rounded Rectangle 131"/>
            <p:cNvSpPr/>
            <p:nvPr/>
          </p:nvSpPr>
          <p:spPr>
            <a:xfrm>
              <a:off x="4056330" y="2641865"/>
              <a:ext cx="2001051" cy="456406"/>
            </a:xfrm>
            <a:prstGeom prst="roundRect">
              <a:avLst>
                <a:gd name="adj" fmla="val 0"/>
              </a:avLst>
            </a:prstGeom>
            <a:grpFill/>
            <a:ln w="3175">
              <a:noFill/>
              <a:tailEnd type="none" w="lg" len="lg"/>
            </a:ln>
            <a:effectLst/>
          </p:spPr>
          <p:style>
            <a:lnRef idx="1">
              <a:schemeClr val="accent1"/>
            </a:lnRef>
            <a:fillRef idx="0">
              <a:schemeClr val="accent1"/>
            </a:fillRef>
            <a:effectRef idx="0">
              <a:schemeClr val="accent1"/>
            </a:effectRef>
            <a:fontRef idx="minor">
              <a:schemeClr val="tx1"/>
            </a:fontRef>
          </p:style>
          <p:txBody>
            <a:bodyPr lIns="93382" tIns="46691" rIns="93382" bIns="46691" anchor="ctr"/>
            <a:lstStyle/>
            <a:p>
              <a:pPr algn="ctr">
                <a:defRPr/>
              </a:pPr>
              <a:endParaRPr lang="en-US" sz="1224" dirty="0">
                <a:solidFill>
                  <a:srgbClr val="FFFFFF"/>
                </a:solidFill>
              </a:endParaRPr>
            </a:p>
          </p:txBody>
        </p:sp>
        <p:sp>
          <p:nvSpPr>
            <p:cNvPr id="157" name="TextBox 156"/>
            <p:cNvSpPr txBox="1"/>
            <p:nvPr/>
          </p:nvSpPr>
          <p:spPr>
            <a:xfrm>
              <a:off x="4215038" y="2709334"/>
              <a:ext cx="1723311" cy="280839"/>
            </a:xfrm>
            <a:prstGeom prst="rect">
              <a:avLst/>
            </a:prstGeom>
            <a:grpFill/>
          </p:spPr>
          <p:txBody>
            <a:bodyPr lIns="93382" tIns="46691" rIns="93382" bIns="46691">
              <a:spAutoFit/>
            </a:bodyPr>
            <a:lstStyle/>
            <a:p>
              <a:pPr algn="ctr">
                <a:defRPr/>
              </a:pPr>
              <a:r>
                <a:rPr lang="en-US" sz="1224" b="1" dirty="0">
                  <a:solidFill>
                    <a:srgbClr val="FFFFFF"/>
                  </a:solidFill>
                  <a:latin typeface="+mj-lt"/>
                </a:rPr>
                <a:t>Hyper-V</a:t>
              </a:r>
            </a:p>
          </p:txBody>
        </p:sp>
      </p:grpSp>
      <p:grpSp>
        <p:nvGrpSpPr>
          <p:cNvPr id="6" name="Group 5"/>
          <p:cNvGrpSpPr/>
          <p:nvPr/>
        </p:nvGrpSpPr>
        <p:grpSpPr>
          <a:xfrm>
            <a:off x="1931429" y="3746874"/>
            <a:ext cx="2040888" cy="465492"/>
            <a:chOff x="1891278" y="3673740"/>
            <a:chExt cx="2001052" cy="456406"/>
          </a:xfrm>
          <a:solidFill>
            <a:srgbClr val="505050"/>
          </a:solidFill>
          <a:effectLst/>
        </p:grpSpPr>
        <p:sp>
          <p:nvSpPr>
            <p:cNvPr id="128" name="Rounded Rectangle 127"/>
            <p:cNvSpPr/>
            <p:nvPr/>
          </p:nvSpPr>
          <p:spPr>
            <a:xfrm>
              <a:off x="1891278" y="3673740"/>
              <a:ext cx="2001052" cy="456406"/>
            </a:xfrm>
            <a:prstGeom prst="roundRect">
              <a:avLst>
                <a:gd name="adj" fmla="val 0"/>
              </a:avLst>
            </a:prstGeom>
            <a:grpFill/>
            <a:ln w="3175">
              <a:noFill/>
              <a:tailEnd type="none" w="lg" len="lg"/>
            </a:ln>
            <a:effectLst/>
          </p:spPr>
          <p:style>
            <a:lnRef idx="1">
              <a:schemeClr val="accent1"/>
            </a:lnRef>
            <a:fillRef idx="0">
              <a:schemeClr val="accent1"/>
            </a:fillRef>
            <a:effectRef idx="0">
              <a:schemeClr val="accent1"/>
            </a:effectRef>
            <a:fontRef idx="minor">
              <a:schemeClr val="tx1"/>
            </a:fontRef>
          </p:style>
          <p:txBody>
            <a:bodyPr lIns="93382" tIns="46691" rIns="93382" bIns="46691" anchor="ctr"/>
            <a:lstStyle/>
            <a:p>
              <a:pPr algn="ctr">
                <a:defRPr/>
              </a:pPr>
              <a:endParaRPr lang="en-US" sz="1224" dirty="0">
                <a:solidFill>
                  <a:srgbClr val="FFFFFF"/>
                </a:solidFill>
              </a:endParaRPr>
            </a:p>
          </p:txBody>
        </p:sp>
        <p:sp>
          <p:nvSpPr>
            <p:cNvPr id="158" name="TextBox 157"/>
            <p:cNvSpPr txBox="1"/>
            <p:nvPr/>
          </p:nvSpPr>
          <p:spPr>
            <a:xfrm>
              <a:off x="2063213" y="3754660"/>
              <a:ext cx="1723312" cy="280839"/>
            </a:xfrm>
            <a:prstGeom prst="rect">
              <a:avLst/>
            </a:prstGeom>
            <a:grpFill/>
          </p:spPr>
          <p:txBody>
            <a:bodyPr lIns="93382" tIns="46691" rIns="93382" bIns="46691">
              <a:spAutoFit/>
            </a:bodyPr>
            <a:lstStyle/>
            <a:p>
              <a:pPr algn="ctr">
                <a:defRPr/>
              </a:pPr>
              <a:r>
                <a:rPr lang="en-US" sz="1224" b="1" dirty="0">
                  <a:solidFill>
                    <a:srgbClr val="FFFFFF"/>
                  </a:solidFill>
                  <a:latin typeface="+mj-lt"/>
                </a:rPr>
                <a:t>Cluster Shared Volume</a:t>
              </a:r>
            </a:p>
          </p:txBody>
        </p:sp>
      </p:grpSp>
      <p:grpSp>
        <p:nvGrpSpPr>
          <p:cNvPr id="5" name="Group 4"/>
          <p:cNvGrpSpPr/>
          <p:nvPr/>
        </p:nvGrpSpPr>
        <p:grpSpPr>
          <a:xfrm>
            <a:off x="1931429" y="3217968"/>
            <a:ext cx="2040888" cy="465492"/>
            <a:chOff x="1891278" y="3155157"/>
            <a:chExt cx="2001052" cy="456406"/>
          </a:xfrm>
          <a:solidFill>
            <a:srgbClr val="505050"/>
          </a:solidFill>
          <a:effectLst/>
        </p:grpSpPr>
        <p:sp>
          <p:nvSpPr>
            <p:cNvPr id="119" name="Rounded Rectangle 118"/>
            <p:cNvSpPr/>
            <p:nvPr/>
          </p:nvSpPr>
          <p:spPr>
            <a:xfrm>
              <a:off x="1891278" y="3155157"/>
              <a:ext cx="2001052" cy="456406"/>
            </a:xfrm>
            <a:prstGeom prst="roundRect">
              <a:avLst>
                <a:gd name="adj" fmla="val 0"/>
              </a:avLst>
            </a:prstGeom>
            <a:grpFill/>
            <a:ln w="3175">
              <a:noFill/>
              <a:tailEnd type="none" w="lg" len="lg"/>
            </a:ln>
            <a:effectLst/>
          </p:spPr>
          <p:style>
            <a:lnRef idx="1">
              <a:schemeClr val="accent1"/>
            </a:lnRef>
            <a:fillRef idx="0">
              <a:schemeClr val="accent1"/>
            </a:fillRef>
            <a:effectRef idx="0">
              <a:schemeClr val="accent1"/>
            </a:effectRef>
            <a:fontRef idx="minor">
              <a:schemeClr val="tx1"/>
            </a:fontRef>
          </p:style>
          <p:txBody>
            <a:bodyPr lIns="93382" tIns="46691" rIns="93382" bIns="46691" anchor="ctr"/>
            <a:lstStyle/>
            <a:p>
              <a:pPr algn="ctr">
                <a:defRPr/>
              </a:pPr>
              <a:endParaRPr lang="en-US" sz="1224" dirty="0">
                <a:solidFill>
                  <a:srgbClr val="FFFFFF"/>
                </a:solidFill>
              </a:endParaRPr>
            </a:p>
          </p:txBody>
        </p:sp>
        <p:sp>
          <p:nvSpPr>
            <p:cNvPr id="159" name="TextBox 158"/>
            <p:cNvSpPr txBox="1"/>
            <p:nvPr/>
          </p:nvSpPr>
          <p:spPr>
            <a:xfrm>
              <a:off x="2130665" y="3222626"/>
              <a:ext cx="1584441" cy="280839"/>
            </a:xfrm>
            <a:prstGeom prst="rect">
              <a:avLst/>
            </a:prstGeom>
            <a:grpFill/>
          </p:spPr>
          <p:txBody>
            <a:bodyPr lIns="93382" tIns="46691" rIns="93382" bIns="46691">
              <a:spAutoFit/>
            </a:bodyPr>
            <a:lstStyle/>
            <a:p>
              <a:pPr algn="ctr">
                <a:defRPr/>
              </a:pPr>
              <a:r>
                <a:rPr lang="en-US" sz="1224" b="1" dirty="0">
                  <a:solidFill>
                    <a:srgbClr val="FFFFFF"/>
                  </a:solidFill>
                  <a:latin typeface="+mj-lt"/>
                </a:rPr>
                <a:t>Failover Clustering</a:t>
              </a:r>
            </a:p>
          </p:txBody>
        </p:sp>
      </p:grpSp>
      <p:grpSp>
        <p:nvGrpSpPr>
          <p:cNvPr id="13" name="Group 12"/>
          <p:cNvGrpSpPr/>
          <p:nvPr/>
        </p:nvGrpSpPr>
        <p:grpSpPr>
          <a:xfrm>
            <a:off x="6312660" y="2694457"/>
            <a:ext cx="2040888" cy="465492"/>
            <a:chOff x="6186993" y="2641865"/>
            <a:chExt cx="2001052" cy="456406"/>
          </a:xfrm>
          <a:solidFill>
            <a:srgbClr val="505050"/>
          </a:solidFill>
          <a:effectLst/>
        </p:grpSpPr>
        <p:sp>
          <p:nvSpPr>
            <p:cNvPr id="133" name="Rounded Rectangle 132"/>
            <p:cNvSpPr/>
            <p:nvPr/>
          </p:nvSpPr>
          <p:spPr>
            <a:xfrm>
              <a:off x="6186993" y="2641865"/>
              <a:ext cx="2001052" cy="456406"/>
            </a:xfrm>
            <a:prstGeom prst="roundRect">
              <a:avLst>
                <a:gd name="adj" fmla="val 0"/>
              </a:avLst>
            </a:prstGeom>
            <a:grpFill/>
            <a:ln w="3175">
              <a:noFill/>
              <a:tailEnd type="none" w="lg" len="lg"/>
            </a:ln>
            <a:effectLst/>
          </p:spPr>
          <p:style>
            <a:lnRef idx="1">
              <a:schemeClr val="accent1"/>
            </a:lnRef>
            <a:fillRef idx="0">
              <a:schemeClr val="accent1"/>
            </a:fillRef>
            <a:effectRef idx="0">
              <a:schemeClr val="accent1"/>
            </a:effectRef>
            <a:fontRef idx="minor">
              <a:schemeClr val="tx1"/>
            </a:fontRef>
          </p:style>
          <p:txBody>
            <a:bodyPr lIns="93382" tIns="46691" rIns="93382" bIns="46691" anchor="ctr"/>
            <a:lstStyle/>
            <a:p>
              <a:pPr algn="ctr">
                <a:defRPr/>
              </a:pPr>
              <a:endParaRPr lang="en-US" sz="1224" dirty="0">
                <a:solidFill>
                  <a:srgbClr val="FFFFFF"/>
                </a:solidFill>
              </a:endParaRPr>
            </a:p>
          </p:txBody>
        </p:sp>
        <p:sp>
          <p:nvSpPr>
            <p:cNvPr id="160" name="TextBox 159"/>
            <p:cNvSpPr txBox="1"/>
            <p:nvPr/>
          </p:nvSpPr>
          <p:spPr>
            <a:xfrm>
              <a:off x="6292799" y="2709334"/>
              <a:ext cx="1790763" cy="280839"/>
            </a:xfrm>
            <a:prstGeom prst="rect">
              <a:avLst/>
            </a:prstGeom>
            <a:grpFill/>
          </p:spPr>
          <p:txBody>
            <a:bodyPr lIns="93382" tIns="46691" rIns="93382" bIns="46691">
              <a:spAutoFit/>
            </a:bodyPr>
            <a:lstStyle/>
            <a:p>
              <a:pPr algn="ctr">
                <a:defRPr/>
              </a:pPr>
              <a:r>
                <a:rPr lang="en-US" sz="1224" b="1" dirty="0">
                  <a:solidFill>
                    <a:srgbClr val="FFFFFF"/>
                  </a:solidFill>
                  <a:latin typeface="+mj-lt"/>
                </a:rPr>
                <a:t>SMB Multichannel</a:t>
              </a:r>
            </a:p>
          </p:txBody>
        </p:sp>
      </p:grpSp>
      <p:grpSp>
        <p:nvGrpSpPr>
          <p:cNvPr id="8" name="Group 7"/>
          <p:cNvGrpSpPr/>
          <p:nvPr/>
        </p:nvGrpSpPr>
        <p:grpSpPr>
          <a:xfrm>
            <a:off x="4139583" y="3746874"/>
            <a:ext cx="2040887" cy="465492"/>
            <a:chOff x="4056330" y="3673740"/>
            <a:chExt cx="2001051" cy="456406"/>
          </a:xfrm>
          <a:solidFill>
            <a:srgbClr val="505050"/>
          </a:solidFill>
          <a:effectLst/>
        </p:grpSpPr>
        <p:sp>
          <p:nvSpPr>
            <p:cNvPr id="129" name="Rounded Rectangle 128"/>
            <p:cNvSpPr/>
            <p:nvPr/>
          </p:nvSpPr>
          <p:spPr>
            <a:xfrm>
              <a:off x="4056330" y="3673740"/>
              <a:ext cx="2001051" cy="456406"/>
            </a:xfrm>
            <a:prstGeom prst="roundRect">
              <a:avLst>
                <a:gd name="adj" fmla="val 0"/>
              </a:avLst>
            </a:prstGeom>
            <a:grpFill/>
            <a:ln w="3175">
              <a:noFill/>
              <a:tailEnd type="none" w="lg" len="lg"/>
            </a:ln>
            <a:effectLst/>
          </p:spPr>
          <p:style>
            <a:lnRef idx="1">
              <a:schemeClr val="accent1"/>
            </a:lnRef>
            <a:fillRef idx="0">
              <a:schemeClr val="accent1"/>
            </a:fillRef>
            <a:effectRef idx="0">
              <a:schemeClr val="accent1"/>
            </a:effectRef>
            <a:fontRef idx="minor">
              <a:schemeClr val="tx1"/>
            </a:fontRef>
          </p:style>
          <p:txBody>
            <a:bodyPr lIns="93382" tIns="46691" rIns="93382" bIns="46691" anchor="ctr"/>
            <a:lstStyle/>
            <a:p>
              <a:pPr algn="ctr">
                <a:defRPr/>
              </a:pPr>
              <a:endParaRPr lang="en-US" sz="1224" dirty="0">
                <a:solidFill>
                  <a:srgbClr val="FFFFFF"/>
                </a:solidFill>
              </a:endParaRPr>
            </a:p>
          </p:txBody>
        </p:sp>
        <p:sp>
          <p:nvSpPr>
            <p:cNvPr id="161" name="TextBox 160"/>
            <p:cNvSpPr txBox="1"/>
            <p:nvPr/>
          </p:nvSpPr>
          <p:spPr>
            <a:xfrm>
              <a:off x="4454423" y="3757084"/>
              <a:ext cx="1206186" cy="280839"/>
            </a:xfrm>
            <a:prstGeom prst="rect">
              <a:avLst/>
            </a:prstGeom>
            <a:grpFill/>
          </p:spPr>
          <p:txBody>
            <a:bodyPr lIns="93382" tIns="46691" rIns="93382" bIns="46691">
              <a:spAutoFit/>
            </a:bodyPr>
            <a:lstStyle/>
            <a:p>
              <a:pPr algn="ctr">
                <a:defRPr/>
              </a:pPr>
              <a:r>
                <a:rPr lang="en-US" sz="1224" b="1" dirty="0">
                  <a:solidFill>
                    <a:srgbClr val="FFFFFF"/>
                  </a:solidFill>
                  <a:latin typeface="+mj-lt"/>
                </a:rPr>
                <a:t>NFS</a:t>
              </a:r>
            </a:p>
          </p:txBody>
        </p:sp>
      </p:grpSp>
      <p:grpSp>
        <p:nvGrpSpPr>
          <p:cNvPr id="7" name="Group 6"/>
          <p:cNvGrpSpPr/>
          <p:nvPr/>
        </p:nvGrpSpPr>
        <p:grpSpPr>
          <a:xfrm>
            <a:off x="6265831" y="3746874"/>
            <a:ext cx="2163638" cy="465492"/>
            <a:chOff x="6141076" y="3673740"/>
            <a:chExt cx="2121406" cy="456406"/>
          </a:xfrm>
          <a:effectLst/>
        </p:grpSpPr>
        <p:sp>
          <p:nvSpPr>
            <p:cNvPr id="130" name="Rounded Rectangle 129"/>
            <p:cNvSpPr/>
            <p:nvPr/>
          </p:nvSpPr>
          <p:spPr>
            <a:xfrm>
              <a:off x="6194928" y="3673740"/>
              <a:ext cx="2001052" cy="456406"/>
            </a:xfrm>
            <a:prstGeom prst="roundRect">
              <a:avLst>
                <a:gd name="adj" fmla="val 0"/>
              </a:avLst>
            </a:prstGeom>
            <a:solidFill>
              <a:srgbClr val="505050"/>
            </a:solidFill>
            <a:ln w="3175">
              <a:noFill/>
              <a:tailEnd type="none" w="lg" len="lg"/>
            </a:ln>
            <a:effectLst/>
          </p:spPr>
          <p:style>
            <a:lnRef idx="1">
              <a:schemeClr val="accent1"/>
            </a:lnRef>
            <a:fillRef idx="0">
              <a:schemeClr val="accent1"/>
            </a:fillRef>
            <a:effectRef idx="0">
              <a:schemeClr val="accent1"/>
            </a:effectRef>
            <a:fontRef idx="minor">
              <a:schemeClr val="tx1"/>
            </a:fontRef>
          </p:style>
          <p:txBody>
            <a:bodyPr lIns="93382" tIns="46691" rIns="93382" bIns="46691" anchor="ctr"/>
            <a:lstStyle/>
            <a:p>
              <a:pPr algn="ctr">
                <a:defRPr/>
              </a:pPr>
              <a:endParaRPr lang="en-US" sz="1224" dirty="0">
                <a:solidFill>
                  <a:srgbClr val="FFFFFF"/>
                </a:solidFill>
              </a:endParaRPr>
            </a:p>
          </p:txBody>
        </p:sp>
        <p:sp>
          <p:nvSpPr>
            <p:cNvPr id="162" name="TextBox 161"/>
            <p:cNvSpPr txBox="1"/>
            <p:nvPr/>
          </p:nvSpPr>
          <p:spPr>
            <a:xfrm>
              <a:off x="6141076" y="3767389"/>
              <a:ext cx="2121406" cy="280839"/>
            </a:xfrm>
            <a:prstGeom prst="rect">
              <a:avLst/>
            </a:prstGeom>
            <a:noFill/>
          </p:spPr>
          <p:txBody>
            <a:bodyPr lIns="93382" tIns="46691" rIns="93382" bIns="46691">
              <a:spAutoFit/>
            </a:bodyPr>
            <a:lstStyle/>
            <a:p>
              <a:pPr algn="ctr">
                <a:defRPr/>
              </a:pPr>
              <a:r>
                <a:rPr lang="en-US" sz="1224" b="1" dirty="0">
                  <a:solidFill>
                    <a:srgbClr val="FFFFFF"/>
                  </a:solidFill>
                  <a:latin typeface="+mj-lt"/>
                </a:rPr>
                <a:t>Windows Storage Mgmt.</a:t>
              </a:r>
            </a:p>
          </p:txBody>
        </p:sp>
      </p:grpSp>
      <p:grpSp>
        <p:nvGrpSpPr>
          <p:cNvPr id="10" name="Group 9"/>
          <p:cNvGrpSpPr/>
          <p:nvPr/>
        </p:nvGrpSpPr>
        <p:grpSpPr>
          <a:xfrm>
            <a:off x="4139583" y="3217967"/>
            <a:ext cx="2040887" cy="465492"/>
            <a:chOff x="4056330" y="3155157"/>
            <a:chExt cx="2001051" cy="456406"/>
          </a:xfrm>
          <a:solidFill>
            <a:srgbClr val="505050"/>
          </a:solidFill>
          <a:effectLst/>
        </p:grpSpPr>
        <p:sp>
          <p:nvSpPr>
            <p:cNvPr id="126" name="Rounded Rectangle 125"/>
            <p:cNvSpPr/>
            <p:nvPr/>
          </p:nvSpPr>
          <p:spPr>
            <a:xfrm>
              <a:off x="4056330" y="3155157"/>
              <a:ext cx="2001051" cy="456406"/>
            </a:xfrm>
            <a:prstGeom prst="roundRect">
              <a:avLst>
                <a:gd name="adj" fmla="val 0"/>
              </a:avLst>
            </a:prstGeom>
            <a:grpFill/>
            <a:ln w="3175">
              <a:noFill/>
              <a:tailEnd type="none" w="lg" len="lg"/>
            </a:ln>
            <a:effectLst/>
          </p:spPr>
          <p:style>
            <a:lnRef idx="1">
              <a:schemeClr val="accent1"/>
            </a:lnRef>
            <a:fillRef idx="0">
              <a:schemeClr val="accent1"/>
            </a:fillRef>
            <a:effectRef idx="0">
              <a:schemeClr val="accent1"/>
            </a:effectRef>
            <a:fontRef idx="minor">
              <a:schemeClr val="tx1"/>
            </a:fontRef>
          </p:style>
          <p:txBody>
            <a:bodyPr lIns="93382" tIns="46691" rIns="93382" bIns="46691" anchor="ctr"/>
            <a:lstStyle/>
            <a:p>
              <a:pPr algn="ctr">
                <a:defRPr/>
              </a:pPr>
              <a:endParaRPr lang="en-US" sz="1224" dirty="0">
                <a:solidFill>
                  <a:srgbClr val="FFFFFF"/>
                </a:solidFill>
              </a:endParaRPr>
            </a:p>
          </p:txBody>
        </p:sp>
        <p:sp>
          <p:nvSpPr>
            <p:cNvPr id="163" name="TextBox 162"/>
            <p:cNvSpPr txBox="1"/>
            <p:nvPr/>
          </p:nvSpPr>
          <p:spPr>
            <a:xfrm>
              <a:off x="4230909" y="3241146"/>
              <a:ext cx="1642635" cy="280839"/>
            </a:xfrm>
            <a:prstGeom prst="rect">
              <a:avLst/>
            </a:prstGeom>
            <a:grpFill/>
          </p:spPr>
          <p:txBody>
            <a:bodyPr lIns="93382" tIns="46691" rIns="93382" bIns="46691">
              <a:spAutoFit/>
            </a:bodyPr>
            <a:lstStyle/>
            <a:p>
              <a:pPr algn="ctr">
                <a:defRPr/>
              </a:pPr>
              <a:r>
                <a:rPr lang="en-US" sz="1224" b="1" dirty="0">
                  <a:solidFill>
                    <a:srgbClr val="FFFFFF"/>
                  </a:solidFill>
                  <a:latin typeface="+mj-lt"/>
                </a:rPr>
                <a:t>NTFS</a:t>
              </a:r>
            </a:p>
          </p:txBody>
        </p:sp>
      </p:grpSp>
      <p:grpSp>
        <p:nvGrpSpPr>
          <p:cNvPr id="9" name="Group 8"/>
          <p:cNvGrpSpPr/>
          <p:nvPr/>
        </p:nvGrpSpPr>
        <p:grpSpPr>
          <a:xfrm>
            <a:off x="6312660" y="3217967"/>
            <a:ext cx="2040888" cy="465492"/>
            <a:chOff x="6186993" y="3155157"/>
            <a:chExt cx="2001052" cy="456406"/>
          </a:xfrm>
          <a:solidFill>
            <a:srgbClr val="505050"/>
          </a:solidFill>
          <a:effectLst/>
        </p:grpSpPr>
        <p:sp>
          <p:nvSpPr>
            <p:cNvPr id="127" name="Rounded Rectangle 126"/>
            <p:cNvSpPr/>
            <p:nvPr/>
          </p:nvSpPr>
          <p:spPr>
            <a:xfrm>
              <a:off x="6186993" y="3155157"/>
              <a:ext cx="2001052" cy="456406"/>
            </a:xfrm>
            <a:prstGeom prst="roundRect">
              <a:avLst>
                <a:gd name="adj" fmla="val 0"/>
              </a:avLst>
            </a:prstGeom>
            <a:grpFill/>
            <a:ln w="3175">
              <a:noFill/>
              <a:tailEnd type="none" w="lg" len="lg"/>
            </a:ln>
            <a:effectLst/>
          </p:spPr>
          <p:style>
            <a:lnRef idx="1">
              <a:schemeClr val="accent1"/>
            </a:lnRef>
            <a:fillRef idx="0">
              <a:schemeClr val="accent1"/>
            </a:fillRef>
            <a:effectRef idx="0">
              <a:schemeClr val="accent1"/>
            </a:effectRef>
            <a:fontRef idx="minor">
              <a:schemeClr val="tx1"/>
            </a:fontRef>
          </p:style>
          <p:txBody>
            <a:bodyPr lIns="93382" tIns="46691" rIns="93382" bIns="46691" anchor="ctr"/>
            <a:lstStyle/>
            <a:p>
              <a:pPr algn="ctr">
                <a:defRPr/>
              </a:pPr>
              <a:endParaRPr lang="en-US" sz="1224" dirty="0">
                <a:solidFill>
                  <a:srgbClr val="FFFFFF"/>
                </a:solidFill>
              </a:endParaRPr>
            </a:p>
          </p:txBody>
        </p:sp>
        <p:sp>
          <p:nvSpPr>
            <p:cNvPr id="164" name="TextBox 163"/>
            <p:cNvSpPr txBox="1"/>
            <p:nvPr/>
          </p:nvSpPr>
          <p:spPr>
            <a:xfrm>
              <a:off x="6377443" y="3222625"/>
              <a:ext cx="1643958" cy="280839"/>
            </a:xfrm>
            <a:prstGeom prst="rect">
              <a:avLst/>
            </a:prstGeom>
            <a:grpFill/>
          </p:spPr>
          <p:txBody>
            <a:bodyPr lIns="93382" tIns="46691" rIns="93382" bIns="46691">
              <a:spAutoFit/>
            </a:bodyPr>
            <a:lstStyle/>
            <a:p>
              <a:pPr algn="ctr">
                <a:defRPr/>
              </a:pPr>
              <a:r>
                <a:rPr lang="en-US" sz="1224" b="1" dirty="0">
                  <a:solidFill>
                    <a:srgbClr val="FFFFFF"/>
                  </a:solidFill>
                  <a:latin typeface="+mj-lt"/>
                </a:rPr>
                <a:t>SMB Direct</a:t>
              </a:r>
            </a:p>
          </p:txBody>
        </p:sp>
      </p:grpSp>
      <p:pic>
        <p:nvPicPr>
          <p:cNvPr id="66" name="Hyper-V logo"/>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738730" y="5963277"/>
            <a:ext cx="631600" cy="439160"/>
          </a:xfrm>
          <a:prstGeom prst="rect">
            <a:avLst/>
          </a:prstGeom>
          <a:noFill/>
          <a:ln w="9525">
            <a:noFill/>
            <a:miter lim="800000"/>
            <a:headEnd/>
            <a:tailEnd/>
          </a:ln>
        </p:spPr>
      </p:pic>
      <p:pic>
        <p:nvPicPr>
          <p:cNvPr id="72" name="Hyper-V logo"/>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1700924" y="5963277"/>
            <a:ext cx="631600" cy="439160"/>
          </a:xfrm>
          <a:prstGeom prst="rect">
            <a:avLst/>
          </a:prstGeom>
          <a:noFill/>
          <a:ln w="9525">
            <a:noFill/>
            <a:miter lim="800000"/>
            <a:headEnd/>
            <a:tailEnd/>
          </a:ln>
        </p:spPr>
      </p:pic>
      <p:pic>
        <p:nvPicPr>
          <p:cNvPr id="74" name="Hyper-V logo"/>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3378323" y="6032531"/>
            <a:ext cx="283344" cy="300655"/>
          </a:xfrm>
          <a:prstGeom prst="rect">
            <a:avLst/>
          </a:prstGeom>
          <a:noFill/>
          <a:ln w="9525">
            <a:noFill/>
            <a:miter lim="800000"/>
            <a:headEnd/>
            <a:tailEnd/>
          </a:ln>
        </p:spPr>
      </p:pic>
      <p:pic>
        <p:nvPicPr>
          <p:cNvPr id="77" name="Hyper-V logo"/>
          <p:cNvPicPr>
            <a:picLocks noChangeAspect="1" noChangeArrowheads="1"/>
          </p:cNvPicPr>
          <p:nvPr/>
        </p:nvPicPr>
        <p:blipFill>
          <a:blip r:embed="rId5"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6716358" y="6042558"/>
            <a:ext cx="220779" cy="234269"/>
          </a:xfrm>
          <a:prstGeom prst="rect">
            <a:avLst/>
          </a:prstGeom>
          <a:noFill/>
          <a:ln w="9525">
            <a:noFill/>
            <a:miter lim="800000"/>
            <a:headEnd/>
            <a:tailEnd/>
          </a:ln>
        </p:spPr>
      </p:pic>
      <p:pic>
        <p:nvPicPr>
          <p:cNvPr id="78" name="Hyper-V logo"/>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5862806" y="5940307"/>
            <a:ext cx="631050" cy="438777"/>
          </a:xfrm>
          <a:prstGeom prst="rect">
            <a:avLst/>
          </a:prstGeom>
          <a:noFill/>
          <a:ln w="9525">
            <a:noFill/>
            <a:miter lim="800000"/>
            <a:headEnd/>
            <a:tailEnd/>
          </a:ln>
        </p:spPr>
      </p:pic>
      <p:pic>
        <p:nvPicPr>
          <p:cNvPr id="79" name="Hyper-V logo"/>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2611183" y="6009330"/>
            <a:ext cx="412441" cy="347054"/>
          </a:xfrm>
          <a:prstGeom prst="rect">
            <a:avLst/>
          </a:prstGeom>
          <a:noFill/>
          <a:ln w="9525">
            <a:noFill/>
            <a:miter lim="800000"/>
            <a:headEnd/>
            <a:tailEnd/>
          </a:ln>
        </p:spPr>
      </p:pic>
      <p:pic>
        <p:nvPicPr>
          <p:cNvPr id="80" name="Hyper-V logo"/>
          <p:cNvPicPr>
            <a:picLocks noChangeAspect="1" noChangeArrowheads="1"/>
          </p:cNvPicPr>
          <p:nvPr/>
        </p:nvPicPr>
        <p:blipFill>
          <a:blip r:embed="rId7"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7843003" y="5973857"/>
            <a:ext cx="350276" cy="371676"/>
          </a:xfrm>
          <a:prstGeom prst="rect">
            <a:avLst/>
          </a:prstGeom>
          <a:noFill/>
          <a:ln w="9525">
            <a:noFill/>
            <a:miter lim="800000"/>
            <a:headEnd/>
            <a:tailEnd/>
          </a:ln>
        </p:spPr>
      </p:pic>
      <p:pic>
        <p:nvPicPr>
          <p:cNvPr id="81" name="Hyper-V logo"/>
          <p:cNvPicPr>
            <a:picLocks noChangeAspect="1" noChangeArrowheads="1"/>
          </p:cNvPicPr>
          <p:nvPr/>
        </p:nvPicPr>
        <p:blipFill>
          <a:blip r:embed="rId5"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3973479" y="6065722"/>
            <a:ext cx="220779" cy="234269"/>
          </a:xfrm>
          <a:prstGeom prst="rect">
            <a:avLst/>
          </a:prstGeom>
          <a:noFill/>
          <a:ln w="9525">
            <a:noFill/>
            <a:miter lim="800000"/>
            <a:headEnd/>
            <a:tailEnd/>
          </a:ln>
        </p:spPr>
      </p:pic>
      <p:pic>
        <p:nvPicPr>
          <p:cNvPr id="82" name="Hyper-V logo"/>
          <p:cNvPicPr>
            <a:picLocks noChangeAspect="1" noChangeArrowheads="1"/>
          </p:cNvPicPr>
          <p:nvPr/>
        </p:nvPicPr>
        <p:blipFill>
          <a:blip r:embed="rId8" cstate="print">
            <a:extLst>
              <a:ext uri="{28A0092B-C50C-407E-A947-70E740481C1C}">
                <a14:useLocalDpi xmlns:a14="http://schemas.microsoft.com/office/drawing/2010/main" val="0"/>
              </a:ext>
            </a:extLst>
          </a:blip>
          <a:stretch>
            <a:fillRect/>
          </a:stretch>
        </p:blipFill>
        <p:spPr bwMode="auto">
          <a:xfrm>
            <a:off x="7157820" y="5865669"/>
            <a:ext cx="432116" cy="458518"/>
          </a:xfrm>
          <a:prstGeom prst="rect">
            <a:avLst/>
          </a:prstGeom>
          <a:noFill/>
          <a:ln w="9525">
            <a:noFill/>
            <a:miter lim="800000"/>
            <a:headEnd/>
            <a:tailEnd/>
          </a:ln>
        </p:spPr>
      </p:pic>
      <p:sp>
        <p:nvSpPr>
          <p:cNvPr id="83" name="AutoShape 132"/>
          <p:cNvSpPr>
            <a:spLocks noChangeArrowheads="1"/>
          </p:cNvSpPr>
          <p:nvPr/>
        </p:nvSpPr>
        <p:spPr bwMode="auto">
          <a:xfrm>
            <a:off x="1622565" y="5395605"/>
            <a:ext cx="3917631" cy="1128961"/>
          </a:xfrm>
          <a:prstGeom prst="roundRect">
            <a:avLst>
              <a:gd name="adj" fmla="val 7972"/>
            </a:avLst>
          </a:prstGeom>
          <a:noFill/>
          <a:ln w="19050" cmpd="sng">
            <a:solidFill>
              <a:schemeClr val="accent1"/>
            </a:solidFill>
            <a:prstDash val="sysDot"/>
            <a:round/>
            <a:headEnd/>
            <a:tailEnd/>
          </a:ln>
        </p:spPr>
        <p:txBody>
          <a:bodyPr wrap="none" anchor="ctr"/>
          <a:lstStyle/>
          <a:p>
            <a:endParaRPr lang="en-US" sz="1836" dirty="0">
              <a:ln>
                <a:solidFill>
                  <a:srgbClr val="000000"/>
                </a:solidFill>
              </a:ln>
              <a:solidFill>
                <a:srgbClr val="000000"/>
              </a:solidFill>
            </a:endParaRPr>
          </a:p>
        </p:txBody>
      </p:sp>
      <p:sp>
        <p:nvSpPr>
          <p:cNvPr id="85" name="AutoShape 132"/>
          <p:cNvSpPr>
            <a:spLocks noChangeArrowheads="1"/>
          </p:cNvSpPr>
          <p:nvPr/>
        </p:nvSpPr>
        <p:spPr bwMode="auto">
          <a:xfrm>
            <a:off x="5695634" y="5395605"/>
            <a:ext cx="2051727" cy="1128961"/>
          </a:xfrm>
          <a:prstGeom prst="roundRect">
            <a:avLst>
              <a:gd name="adj" fmla="val 7972"/>
            </a:avLst>
          </a:prstGeom>
          <a:noFill/>
          <a:ln w="19050" cmpd="sng">
            <a:solidFill>
              <a:schemeClr val="accent1"/>
            </a:solidFill>
            <a:prstDash val="sysDot"/>
            <a:round/>
            <a:headEnd/>
            <a:tailEnd/>
          </a:ln>
        </p:spPr>
        <p:txBody>
          <a:bodyPr wrap="none" anchor="ctr"/>
          <a:lstStyle/>
          <a:p>
            <a:endParaRPr lang="en-US" sz="1836" dirty="0">
              <a:ln>
                <a:solidFill>
                  <a:srgbClr val="000000"/>
                </a:solidFill>
              </a:ln>
              <a:solidFill>
                <a:srgbClr val="000000"/>
              </a:solidFill>
            </a:endParaRPr>
          </a:p>
        </p:txBody>
      </p:sp>
      <p:pic>
        <p:nvPicPr>
          <p:cNvPr id="87" name="Hyper-V logo"/>
          <p:cNvPicPr>
            <a:picLocks noChangeAspect="1" noChangeArrowheads="1"/>
          </p:cNvPicPr>
          <p:nvPr/>
        </p:nvPicPr>
        <p:blipFill>
          <a:blip r:embed="rId8" cstate="print">
            <a:extLst>
              <a:ext uri="{28A0092B-C50C-407E-A947-70E740481C1C}">
                <a14:useLocalDpi xmlns:a14="http://schemas.microsoft.com/office/drawing/2010/main" val="0"/>
              </a:ext>
            </a:extLst>
          </a:blip>
          <a:stretch>
            <a:fillRect/>
          </a:stretch>
        </p:blipFill>
        <p:spPr bwMode="auto">
          <a:xfrm>
            <a:off x="8252044" y="5865669"/>
            <a:ext cx="432116" cy="458518"/>
          </a:xfrm>
          <a:prstGeom prst="rect">
            <a:avLst/>
          </a:prstGeom>
          <a:noFill/>
          <a:ln w="9525">
            <a:noFill/>
            <a:miter lim="800000"/>
            <a:headEnd/>
            <a:tailEnd/>
          </a:ln>
        </p:spPr>
      </p:pic>
      <p:sp>
        <p:nvSpPr>
          <p:cNvPr id="76" name="AutoShape 132"/>
          <p:cNvSpPr>
            <a:spLocks noChangeArrowheads="1"/>
          </p:cNvSpPr>
          <p:nvPr/>
        </p:nvSpPr>
        <p:spPr bwMode="auto">
          <a:xfrm>
            <a:off x="5700067" y="5391156"/>
            <a:ext cx="3062353" cy="1128961"/>
          </a:xfrm>
          <a:prstGeom prst="roundRect">
            <a:avLst>
              <a:gd name="adj" fmla="val 7972"/>
            </a:avLst>
          </a:prstGeom>
          <a:noFill/>
          <a:ln w="19050" cmpd="sng">
            <a:solidFill>
              <a:schemeClr val="accent1"/>
            </a:solidFill>
            <a:prstDash val="sysDot"/>
            <a:round/>
            <a:headEnd/>
            <a:tailEnd/>
          </a:ln>
        </p:spPr>
        <p:txBody>
          <a:bodyPr wrap="none" anchor="ctr"/>
          <a:lstStyle/>
          <a:p>
            <a:endParaRPr lang="en-US" sz="1836" dirty="0">
              <a:ln>
                <a:solidFill>
                  <a:srgbClr val="000000"/>
                </a:solidFill>
              </a:ln>
              <a:solidFill>
                <a:srgbClr val="000000"/>
              </a:solidFill>
            </a:endParaRPr>
          </a:p>
        </p:txBody>
      </p:sp>
      <p:sp>
        <p:nvSpPr>
          <p:cNvPr id="89" name="Rounded Rectangle 88"/>
          <p:cNvSpPr/>
          <p:nvPr/>
        </p:nvSpPr>
        <p:spPr>
          <a:xfrm>
            <a:off x="472072" y="2566279"/>
            <a:ext cx="8358499" cy="2651227"/>
          </a:xfrm>
          <a:prstGeom prst="roundRect">
            <a:avLst>
              <a:gd name="adj" fmla="val 0"/>
            </a:avLst>
          </a:prstGeom>
          <a:noFill/>
          <a:ln w="3175">
            <a:solidFill>
              <a:schemeClr val="tx1">
                <a:lumMod val="65000"/>
                <a:lumOff val="35000"/>
              </a:schemeClr>
            </a:solidFill>
            <a:prstDash val="dash"/>
            <a:tailEnd type="none" w="lg" len="lg"/>
          </a:ln>
          <a:effectLst/>
        </p:spPr>
        <p:style>
          <a:lnRef idx="1">
            <a:schemeClr val="accent1"/>
          </a:lnRef>
          <a:fillRef idx="0">
            <a:schemeClr val="accent1"/>
          </a:fillRef>
          <a:effectRef idx="0">
            <a:schemeClr val="accent1"/>
          </a:effectRef>
          <a:fontRef idx="minor">
            <a:schemeClr val="tx1"/>
          </a:fontRef>
        </p:style>
        <p:txBody>
          <a:bodyPr lIns="93382" tIns="46691" rIns="93382" bIns="46691" anchor="ctr"/>
          <a:lstStyle/>
          <a:p>
            <a:pPr algn="ctr">
              <a:defRPr/>
            </a:pPr>
            <a:endParaRPr lang="en-US" sz="1836" dirty="0"/>
          </a:p>
        </p:txBody>
      </p:sp>
      <p:sp>
        <p:nvSpPr>
          <p:cNvPr id="88" name="Rectangle 87"/>
          <p:cNvSpPr/>
          <p:nvPr/>
        </p:nvSpPr>
        <p:spPr>
          <a:xfrm>
            <a:off x="12748961" y="2297599"/>
            <a:ext cx="2779241" cy="5039692"/>
          </a:xfrm>
          <a:prstGeom prst="rect">
            <a:avLst/>
          </a:prstGeom>
          <a:noFill/>
        </p:spPr>
        <p:txBody>
          <a:bodyPr wrap="square" lIns="186459" tIns="419528" rIns="186459" bIns="93229" anchor="t" anchorCtr="0">
            <a:noAutofit/>
          </a:bodyPr>
          <a:lstStyle/>
          <a:p>
            <a:pPr marL="170005" lvl="1" indent="-170005" defTabSz="471596">
              <a:lnSpc>
                <a:spcPct val="90000"/>
              </a:lnSpc>
              <a:spcBef>
                <a:spcPts val="612"/>
              </a:spcBef>
              <a:spcAft>
                <a:spcPts val="612"/>
              </a:spcAft>
              <a:buSzPct val="90000"/>
              <a:buFont typeface="Arial" pitchFamily="34" charset="0"/>
              <a:buChar char="•"/>
            </a:pPr>
            <a:endParaRPr lang="en-US" sz="1326" dirty="0">
              <a:solidFill>
                <a:srgbClr val="FFFFFE"/>
              </a:solidFill>
              <a:cs typeface="Segoe UI" pitchFamily="34" charset="0"/>
            </a:endParaRPr>
          </a:p>
        </p:txBody>
      </p:sp>
      <p:sp>
        <p:nvSpPr>
          <p:cNvPr id="111" name="Freeform 110"/>
          <p:cNvSpPr>
            <a:spLocks noEditPoints="1"/>
          </p:cNvSpPr>
          <p:nvPr/>
        </p:nvSpPr>
        <p:spPr bwMode="gray">
          <a:xfrm>
            <a:off x="2622603" y="1894350"/>
            <a:ext cx="783252" cy="582877"/>
          </a:xfrm>
          <a:custGeom>
            <a:avLst/>
            <a:gdLst>
              <a:gd name="T0" fmla="*/ 1583 w 1601"/>
              <a:gd name="T1" fmla="*/ 409 h 1191"/>
              <a:gd name="T2" fmla="*/ 891 w 1601"/>
              <a:gd name="T3" fmla="*/ 6 h 1191"/>
              <a:gd name="T4" fmla="*/ 841 w 1601"/>
              <a:gd name="T5" fmla="*/ 6 h 1191"/>
              <a:gd name="T6" fmla="*/ 861 w 1601"/>
              <a:gd name="T7" fmla="*/ 834 h 1191"/>
              <a:gd name="T8" fmla="*/ 596 w 1601"/>
              <a:gd name="T9" fmla="*/ 987 h 1191"/>
              <a:gd name="T10" fmla="*/ 148 w 1601"/>
              <a:gd name="T11" fmla="*/ 797 h 1191"/>
              <a:gd name="T12" fmla="*/ 200 w 1601"/>
              <a:gd name="T13" fmla="*/ 762 h 1191"/>
              <a:gd name="T14" fmla="*/ 886 w 1601"/>
              <a:gd name="T15" fmla="*/ 1163 h 1191"/>
              <a:gd name="T16" fmla="*/ 853 w 1601"/>
              <a:gd name="T17" fmla="*/ 1191 h 1191"/>
              <a:gd name="T18" fmla="*/ 677 w 1601"/>
              <a:gd name="T19" fmla="*/ 1097 h 1191"/>
              <a:gd name="T20" fmla="*/ 730 w 1601"/>
              <a:gd name="T21" fmla="*/ 1062 h 1191"/>
              <a:gd name="T22" fmla="*/ 831 w 1601"/>
              <a:gd name="T23" fmla="*/ 926 h 1191"/>
              <a:gd name="T24" fmla="*/ 56 w 1601"/>
              <a:gd name="T25" fmla="*/ 679 h 1191"/>
              <a:gd name="T26" fmla="*/ 66 w 1601"/>
              <a:gd name="T27" fmla="*/ 687 h 1191"/>
              <a:gd name="T28" fmla="*/ 27 w 1601"/>
              <a:gd name="T29" fmla="*/ 728 h 1191"/>
              <a:gd name="T30" fmla="*/ 0 w 1601"/>
              <a:gd name="T31" fmla="*/ 691 h 1191"/>
              <a:gd name="T32" fmla="*/ 17 w 1601"/>
              <a:gd name="T33" fmla="*/ 416 h 1191"/>
              <a:gd name="T34" fmla="*/ 96 w 1601"/>
              <a:gd name="T35" fmla="*/ 442 h 1191"/>
              <a:gd name="T36" fmla="*/ 877 w 1601"/>
              <a:gd name="T37" fmla="*/ 881 h 1191"/>
              <a:gd name="T38" fmla="*/ 1600 w 1601"/>
              <a:gd name="T39" fmla="*/ 438 h 1191"/>
              <a:gd name="T40" fmla="*/ 1601 w 1601"/>
              <a:gd name="T41" fmla="*/ 669 h 1191"/>
              <a:gd name="T42" fmla="*/ 919 w 1601"/>
              <a:gd name="T43" fmla="*/ 1087 h 1191"/>
              <a:gd name="T44" fmla="*/ 894 w 1601"/>
              <a:gd name="T45" fmla="*/ 853 h 1191"/>
              <a:gd name="T46" fmla="*/ 525 w 1601"/>
              <a:gd name="T47" fmla="*/ 886 h 1191"/>
              <a:gd name="T48" fmla="*/ 316 w 1601"/>
              <a:gd name="T49" fmla="*/ 770 h 1191"/>
              <a:gd name="T50" fmla="*/ 300 w 1601"/>
              <a:gd name="T51" fmla="*/ 721 h 1191"/>
              <a:gd name="T52" fmla="*/ 523 w 1601"/>
              <a:gd name="T53" fmla="*/ 822 h 1191"/>
              <a:gd name="T54" fmla="*/ 539 w 1601"/>
              <a:gd name="T55" fmla="*/ 870 h 1191"/>
              <a:gd name="T56" fmla="*/ 712 w 1601"/>
              <a:gd name="T57" fmla="*/ 1033 h 1191"/>
              <a:gd name="T58" fmla="*/ 648 w 1601"/>
              <a:gd name="T59" fmla="*/ 1091 h 1191"/>
              <a:gd name="T60" fmla="*/ 617 w 1601"/>
              <a:gd name="T61" fmla="*/ 1070 h 1191"/>
              <a:gd name="T62" fmla="*/ 625 w 1601"/>
              <a:gd name="T63" fmla="*/ 914 h 1191"/>
              <a:gd name="T64" fmla="*/ 712 w 1601"/>
              <a:gd name="T65" fmla="*/ 885 h 1191"/>
              <a:gd name="T66" fmla="*/ 708 w 1601"/>
              <a:gd name="T67" fmla="*/ 909 h 1191"/>
              <a:gd name="T68" fmla="*/ 659 w 1601"/>
              <a:gd name="T69" fmla="*/ 1044 h 1191"/>
              <a:gd name="T70" fmla="*/ 712 w 1601"/>
              <a:gd name="T71" fmla="*/ 1033 h 1191"/>
              <a:gd name="T72" fmla="*/ 177 w 1601"/>
              <a:gd name="T73" fmla="*/ 756 h 1191"/>
              <a:gd name="T74" fmla="*/ 92 w 1601"/>
              <a:gd name="T75" fmla="*/ 786 h 1191"/>
              <a:gd name="T76" fmla="*/ 86 w 1601"/>
              <a:gd name="T77" fmla="*/ 632 h 1191"/>
              <a:gd name="T78" fmla="*/ 154 w 1601"/>
              <a:gd name="T79" fmla="*/ 580 h 1191"/>
              <a:gd name="T80" fmla="*/ 181 w 1601"/>
              <a:gd name="T81" fmla="*/ 585 h 1191"/>
              <a:gd name="T82" fmla="*/ 129 w 1601"/>
              <a:gd name="T83" fmla="*/ 637 h 1191"/>
              <a:gd name="T84" fmla="*/ 154 w 1601"/>
              <a:gd name="T85" fmla="*/ 729 h 1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01" h="1191">
                <a:moveTo>
                  <a:pt x="861" y="834"/>
                </a:moveTo>
                <a:cubicBezTo>
                  <a:pt x="1583" y="409"/>
                  <a:pt x="1583" y="409"/>
                  <a:pt x="1583" y="409"/>
                </a:cubicBezTo>
                <a:cubicBezTo>
                  <a:pt x="1581" y="407"/>
                  <a:pt x="1579" y="406"/>
                  <a:pt x="1576" y="404"/>
                </a:cubicBezTo>
                <a:cubicBezTo>
                  <a:pt x="891" y="6"/>
                  <a:pt x="891" y="6"/>
                  <a:pt x="891" y="6"/>
                </a:cubicBezTo>
                <a:cubicBezTo>
                  <a:pt x="884" y="2"/>
                  <a:pt x="875" y="0"/>
                  <a:pt x="866" y="0"/>
                </a:cubicBezTo>
                <a:cubicBezTo>
                  <a:pt x="857" y="0"/>
                  <a:pt x="848" y="2"/>
                  <a:pt x="841" y="6"/>
                </a:cubicBezTo>
                <a:cubicBezTo>
                  <a:pt x="130" y="422"/>
                  <a:pt x="130" y="422"/>
                  <a:pt x="130" y="422"/>
                </a:cubicBezTo>
                <a:lnTo>
                  <a:pt x="861" y="834"/>
                </a:lnTo>
                <a:close/>
                <a:moveTo>
                  <a:pt x="200" y="762"/>
                </a:moveTo>
                <a:cubicBezTo>
                  <a:pt x="596" y="987"/>
                  <a:pt x="596" y="987"/>
                  <a:pt x="596" y="987"/>
                </a:cubicBezTo>
                <a:cubicBezTo>
                  <a:pt x="596" y="1051"/>
                  <a:pt x="596" y="1051"/>
                  <a:pt x="596" y="1051"/>
                </a:cubicBezTo>
                <a:cubicBezTo>
                  <a:pt x="148" y="797"/>
                  <a:pt x="148" y="797"/>
                  <a:pt x="148" y="797"/>
                </a:cubicBezTo>
                <a:cubicBezTo>
                  <a:pt x="188" y="773"/>
                  <a:pt x="188" y="773"/>
                  <a:pt x="188" y="773"/>
                </a:cubicBezTo>
                <a:cubicBezTo>
                  <a:pt x="192" y="771"/>
                  <a:pt x="197" y="767"/>
                  <a:pt x="200" y="762"/>
                </a:cubicBezTo>
                <a:close/>
                <a:moveTo>
                  <a:pt x="886" y="897"/>
                </a:moveTo>
                <a:cubicBezTo>
                  <a:pt x="886" y="1163"/>
                  <a:pt x="886" y="1163"/>
                  <a:pt x="886" y="1163"/>
                </a:cubicBezTo>
                <a:cubicBezTo>
                  <a:pt x="884" y="1173"/>
                  <a:pt x="878" y="1182"/>
                  <a:pt x="870" y="1187"/>
                </a:cubicBezTo>
                <a:cubicBezTo>
                  <a:pt x="865" y="1190"/>
                  <a:pt x="859" y="1191"/>
                  <a:pt x="853" y="1191"/>
                </a:cubicBezTo>
                <a:cubicBezTo>
                  <a:pt x="847" y="1191"/>
                  <a:pt x="840" y="1190"/>
                  <a:pt x="834" y="1186"/>
                </a:cubicBezTo>
                <a:cubicBezTo>
                  <a:pt x="677" y="1097"/>
                  <a:pt x="677" y="1097"/>
                  <a:pt x="677" y="1097"/>
                </a:cubicBezTo>
                <a:cubicBezTo>
                  <a:pt x="718" y="1073"/>
                  <a:pt x="718" y="1073"/>
                  <a:pt x="718" y="1073"/>
                </a:cubicBezTo>
                <a:cubicBezTo>
                  <a:pt x="723" y="1071"/>
                  <a:pt x="727" y="1067"/>
                  <a:pt x="730" y="1062"/>
                </a:cubicBezTo>
                <a:cubicBezTo>
                  <a:pt x="831" y="1120"/>
                  <a:pt x="831" y="1120"/>
                  <a:pt x="831" y="1120"/>
                </a:cubicBezTo>
                <a:cubicBezTo>
                  <a:pt x="831" y="926"/>
                  <a:pt x="831" y="926"/>
                  <a:pt x="831" y="926"/>
                </a:cubicBezTo>
                <a:cubicBezTo>
                  <a:pt x="56" y="483"/>
                  <a:pt x="56" y="483"/>
                  <a:pt x="56" y="483"/>
                </a:cubicBezTo>
                <a:cubicBezTo>
                  <a:pt x="56" y="679"/>
                  <a:pt x="56" y="679"/>
                  <a:pt x="56" y="679"/>
                </a:cubicBezTo>
                <a:cubicBezTo>
                  <a:pt x="57" y="681"/>
                  <a:pt x="57" y="681"/>
                  <a:pt x="57" y="681"/>
                </a:cubicBezTo>
                <a:cubicBezTo>
                  <a:pt x="66" y="687"/>
                  <a:pt x="66" y="687"/>
                  <a:pt x="66" y="687"/>
                </a:cubicBezTo>
                <a:cubicBezTo>
                  <a:pt x="66" y="750"/>
                  <a:pt x="66" y="750"/>
                  <a:pt x="66" y="750"/>
                </a:cubicBezTo>
                <a:cubicBezTo>
                  <a:pt x="27" y="728"/>
                  <a:pt x="27" y="728"/>
                  <a:pt x="27" y="728"/>
                </a:cubicBezTo>
                <a:cubicBezTo>
                  <a:pt x="4" y="710"/>
                  <a:pt x="4" y="710"/>
                  <a:pt x="4" y="710"/>
                </a:cubicBezTo>
                <a:cubicBezTo>
                  <a:pt x="0" y="691"/>
                  <a:pt x="0" y="691"/>
                  <a:pt x="0" y="691"/>
                </a:cubicBezTo>
                <a:cubicBezTo>
                  <a:pt x="0" y="448"/>
                  <a:pt x="0" y="448"/>
                  <a:pt x="0" y="448"/>
                </a:cubicBezTo>
                <a:cubicBezTo>
                  <a:pt x="0" y="434"/>
                  <a:pt x="6" y="423"/>
                  <a:pt x="17" y="416"/>
                </a:cubicBezTo>
                <a:cubicBezTo>
                  <a:pt x="28" y="410"/>
                  <a:pt x="41" y="410"/>
                  <a:pt x="53" y="417"/>
                </a:cubicBezTo>
                <a:cubicBezTo>
                  <a:pt x="96" y="442"/>
                  <a:pt x="96" y="442"/>
                  <a:pt x="96" y="442"/>
                </a:cubicBezTo>
                <a:cubicBezTo>
                  <a:pt x="97" y="441"/>
                  <a:pt x="97" y="441"/>
                  <a:pt x="97" y="441"/>
                </a:cubicBezTo>
                <a:cubicBezTo>
                  <a:pt x="877" y="881"/>
                  <a:pt x="877" y="881"/>
                  <a:pt x="877" y="881"/>
                </a:cubicBezTo>
                <a:cubicBezTo>
                  <a:pt x="881" y="883"/>
                  <a:pt x="886" y="892"/>
                  <a:pt x="886" y="897"/>
                </a:cubicBezTo>
                <a:close/>
                <a:moveTo>
                  <a:pt x="1600" y="438"/>
                </a:moveTo>
                <a:cubicBezTo>
                  <a:pt x="1601" y="441"/>
                  <a:pt x="1601" y="444"/>
                  <a:pt x="1601" y="448"/>
                </a:cubicBezTo>
                <a:cubicBezTo>
                  <a:pt x="1601" y="669"/>
                  <a:pt x="1601" y="669"/>
                  <a:pt x="1601" y="669"/>
                </a:cubicBezTo>
                <a:cubicBezTo>
                  <a:pt x="1601" y="686"/>
                  <a:pt x="1591" y="704"/>
                  <a:pt x="1576" y="712"/>
                </a:cubicBezTo>
                <a:cubicBezTo>
                  <a:pt x="919" y="1087"/>
                  <a:pt x="919" y="1087"/>
                  <a:pt x="919" y="1087"/>
                </a:cubicBezTo>
                <a:cubicBezTo>
                  <a:pt x="919" y="897"/>
                  <a:pt x="919" y="897"/>
                  <a:pt x="919" y="897"/>
                </a:cubicBezTo>
                <a:cubicBezTo>
                  <a:pt x="919" y="880"/>
                  <a:pt x="909" y="862"/>
                  <a:pt x="894" y="853"/>
                </a:cubicBezTo>
                <a:lnTo>
                  <a:pt x="1600" y="438"/>
                </a:lnTo>
                <a:close/>
                <a:moveTo>
                  <a:pt x="525" y="886"/>
                </a:moveTo>
                <a:cubicBezTo>
                  <a:pt x="522" y="886"/>
                  <a:pt x="519" y="885"/>
                  <a:pt x="516" y="884"/>
                </a:cubicBezTo>
                <a:cubicBezTo>
                  <a:pt x="316" y="770"/>
                  <a:pt x="316" y="770"/>
                  <a:pt x="316" y="770"/>
                </a:cubicBezTo>
                <a:cubicBezTo>
                  <a:pt x="307" y="765"/>
                  <a:pt x="300" y="753"/>
                  <a:pt x="300" y="742"/>
                </a:cubicBezTo>
                <a:cubicBezTo>
                  <a:pt x="300" y="721"/>
                  <a:pt x="300" y="721"/>
                  <a:pt x="300" y="721"/>
                </a:cubicBezTo>
                <a:cubicBezTo>
                  <a:pt x="300" y="708"/>
                  <a:pt x="311" y="701"/>
                  <a:pt x="323" y="708"/>
                </a:cubicBezTo>
                <a:cubicBezTo>
                  <a:pt x="523" y="822"/>
                  <a:pt x="523" y="822"/>
                  <a:pt x="523" y="822"/>
                </a:cubicBezTo>
                <a:cubicBezTo>
                  <a:pt x="532" y="827"/>
                  <a:pt x="539" y="839"/>
                  <a:pt x="539" y="849"/>
                </a:cubicBezTo>
                <a:cubicBezTo>
                  <a:pt x="539" y="870"/>
                  <a:pt x="539" y="870"/>
                  <a:pt x="539" y="870"/>
                </a:cubicBezTo>
                <a:cubicBezTo>
                  <a:pt x="539" y="880"/>
                  <a:pt x="533" y="886"/>
                  <a:pt x="525" y="886"/>
                </a:cubicBezTo>
                <a:close/>
                <a:moveTo>
                  <a:pt x="712" y="1033"/>
                </a:moveTo>
                <a:cubicBezTo>
                  <a:pt x="718" y="1040"/>
                  <a:pt x="716" y="1051"/>
                  <a:pt x="708" y="1056"/>
                </a:cubicBezTo>
                <a:cubicBezTo>
                  <a:pt x="648" y="1091"/>
                  <a:pt x="648" y="1091"/>
                  <a:pt x="648" y="1091"/>
                </a:cubicBezTo>
                <a:cubicBezTo>
                  <a:pt x="640" y="1096"/>
                  <a:pt x="626" y="1090"/>
                  <a:pt x="622" y="1086"/>
                </a:cubicBezTo>
                <a:cubicBezTo>
                  <a:pt x="618" y="1082"/>
                  <a:pt x="617" y="1070"/>
                  <a:pt x="617" y="1070"/>
                </a:cubicBezTo>
                <a:cubicBezTo>
                  <a:pt x="617" y="932"/>
                  <a:pt x="617" y="932"/>
                  <a:pt x="617" y="932"/>
                </a:cubicBezTo>
                <a:cubicBezTo>
                  <a:pt x="617" y="932"/>
                  <a:pt x="618" y="918"/>
                  <a:pt x="625" y="914"/>
                </a:cubicBezTo>
                <a:cubicBezTo>
                  <a:pt x="684" y="880"/>
                  <a:pt x="684" y="880"/>
                  <a:pt x="684" y="880"/>
                </a:cubicBezTo>
                <a:cubicBezTo>
                  <a:pt x="693" y="875"/>
                  <a:pt x="706" y="878"/>
                  <a:pt x="712" y="885"/>
                </a:cubicBezTo>
                <a:cubicBezTo>
                  <a:pt x="712" y="885"/>
                  <a:pt x="712" y="885"/>
                  <a:pt x="712" y="885"/>
                </a:cubicBezTo>
                <a:cubicBezTo>
                  <a:pt x="717" y="893"/>
                  <a:pt x="716" y="904"/>
                  <a:pt x="708" y="909"/>
                </a:cubicBezTo>
                <a:cubicBezTo>
                  <a:pt x="659" y="937"/>
                  <a:pt x="659" y="937"/>
                  <a:pt x="659" y="937"/>
                </a:cubicBezTo>
                <a:cubicBezTo>
                  <a:pt x="659" y="1044"/>
                  <a:pt x="659" y="1044"/>
                  <a:pt x="659" y="1044"/>
                </a:cubicBezTo>
                <a:cubicBezTo>
                  <a:pt x="684" y="1029"/>
                  <a:pt x="684" y="1029"/>
                  <a:pt x="684" y="1029"/>
                </a:cubicBezTo>
                <a:cubicBezTo>
                  <a:pt x="693" y="1024"/>
                  <a:pt x="706" y="1025"/>
                  <a:pt x="712" y="1033"/>
                </a:cubicBezTo>
                <a:close/>
                <a:moveTo>
                  <a:pt x="182" y="733"/>
                </a:moveTo>
                <a:cubicBezTo>
                  <a:pt x="188" y="740"/>
                  <a:pt x="186" y="751"/>
                  <a:pt x="177" y="756"/>
                </a:cubicBezTo>
                <a:cubicBezTo>
                  <a:pt x="118" y="791"/>
                  <a:pt x="118" y="791"/>
                  <a:pt x="118" y="791"/>
                </a:cubicBezTo>
                <a:cubicBezTo>
                  <a:pt x="109" y="796"/>
                  <a:pt x="96" y="790"/>
                  <a:pt x="92" y="786"/>
                </a:cubicBezTo>
                <a:cubicBezTo>
                  <a:pt x="88" y="782"/>
                  <a:pt x="86" y="770"/>
                  <a:pt x="86" y="770"/>
                </a:cubicBezTo>
                <a:cubicBezTo>
                  <a:pt x="86" y="632"/>
                  <a:pt x="86" y="632"/>
                  <a:pt x="86" y="632"/>
                </a:cubicBezTo>
                <a:cubicBezTo>
                  <a:pt x="86" y="632"/>
                  <a:pt x="88" y="618"/>
                  <a:pt x="95" y="614"/>
                </a:cubicBezTo>
                <a:cubicBezTo>
                  <a:pt x="154" y="580"/>
                  <a:pt x="154" y="580"/>
                  <a:pt x="154" y="580"/>
                </a:cubicBezTo>
                <a:cubicBezTo>
                  <a:pt x="163" y="575"/>
                  <a:pt x="176" y="578"/>
                  <a:pt x="181" y="585"/>
                </a:cubicBezTo>
                <a:cubicBezTo>
                  <a:pt x="181" y="585"/>
                  <a:pt x="181" y="585"/>
                  <a:pt x="181" y="585"/>
                </a:cubicBezTo>
                <a:cubicBezTo>
                  <a:pt x="187" y="593"/>
                  <a:pt x="186" y="604"/>
                  <a:pt x="177" y="609"/>
                </a:cubicBezTo>
                <a:cubicBezTo>
                  <a:pt x="129" y="637"/>
                  <a:pt x="129" y="637"/>
                  <a:pt x="129" y="637"/>
                </a:cubicBezTo>
                <a:cubicBezTo>
                  <a:pt x="129" y="744"/>
                  <a:pt x="129" y="744"/>
                  <a:pt x="129" y="744"/>
                </a:cubicBezTo>
                <a:cubicBezTo>
                  <a:pt x="154" y="729"/>
                  <a:pt x="154" y="729"/>
                  <a:pt x="154" y="729"/>
                </a:cubicBezTo>
                <a:cubicBezTo>
                  <a:pt x="163" y="724"/>
                  <a:pt x="176" y="725"/>
                  <a:pt x="182" y="733"/>
                </a:cubicBezTo>
                <a:close/>
              </a:path>
            </a:pathLst>
          </a:custGeom>
          <a:solidFill>
            <a:schemeClr val="accent1"/>
          </a:solidFill>
          <a:ln>
            <a:noFill/>
          </a:ln>
          <a:extLst/>
        </p:spPr>
        <p:txBody>
          <a:bodyPr vert="horz" wrap="square" lIns="93260" tIns="46630" rIns="93260" bIns="46630" numCol="1" anchor="t" anchorCtr="0" compatLnSpc="1">
            <a:prstTxWarp prst="textNoShape">
              <a:avLst/>
            </a:prstTxWarp>
          </a:bodyPr>
          <a:lstStyle/>
          <a:p>
            <a:endParaRPr lang="en-US" sz="1836" dirty="0"/>
          </a:p>
        </p:txBody>
      </p:sp>
      <p:sp>
        <p:nvSpPr>
          <p:cNvPr id="113" name="Freeform 112"/>
          <p:cNvSpPr>
            <a:spLocks noEditPoints="1"/>
          </p:cNvSpPr>
          <p:nvPr/>
        </p:nvSpPr>
        <p:spPr bwMode="gray">
          <a:xfrm>
            <a:off x="4743767" y="1894350"/>
            <a:ext cx="783252" cy="582877"/>
          </a:xfrm>
          <a:custGeom>
            <a:avLst/>
            <a:gdLst>
              <a:gd name="T0" fmla="*/ 1583 w 1601"/>
              <a:gd name="T1" fmla="*/ 409 h 1191"/>
              <a:gd name="T2" fmla="*/ 891 w 1601"/>
              <a:gd name="T3" fmla="*/ 6 h 1191"/>
              <a:gd name="T4" fmla="*/ 841 w 1601"/>
              <a:gd name="T5" fmla="*/ 6 h 1191"/>
              <a:gd name="T6" fmla="*/ 861 w 1601"/>
              <a:gd name="T7" fmla="*/ 834 h 1191"/>
              <a:gd name="T8" fmla="*/ 596 w 1601"/>
              <a:gd name="T9" fmla="*/ 987 h 1191"/>
              <a:gd name="T10" fmla="*/ 148 w 1601"/>
              <a:gd name="T11" fmla="*/ 797 h 1191"/>
              <a:gd name="T12" fmla="*/ 200 w 1601"/>
              <a:gd name="T13" fmla="*/ 762 h 1191"/>
              <a:gd name="T14" fmla="*/ 886 w 1601"/>
              <a:gd name="T15" fmla="*/ 1163 h 1191"/>
              <a:gd name="T16" fmla="*/ 853 w 1601"/>
              <a:gd name="T17" fmla="*/ 1191 h 1191"/>
              <a:gd name="T18" fmla="*/ 677 w 1601"/>
              <a:gd name="T19" fmla="*/ 1097 h 1191"/>
              <a:gd name="T20" fmla="*/ 730 w 1601"/>
              <a:gd name="T21" fmla="*/ 1062 h 1191"/>
              <a:gd name="T22" fmla="*/ 831 w 1601"/>
              <a:gd name="T23" fmla="*/ 926 h 1191"/>
              <a:gd name="T24" fmla="*/ 56 w 1601"/>
              <a:gd name="T25" fmla="*/ 679 h 1191"/>
              <a:gd name="T26" fmla="*/ 66 w 1601"/>
              <a:gd name="T27" fmla="*/ 687 h 1191"/>
              <a:gd name="T28" fmla="*/ 27 w 1601"/>
              <a:gd name="T29" fmla="*/ 728 h 1191"/>
              <a:gd name="T30" fmla="*/ 0 w 1601"/>
              <a:gd name="T31" fmla="*/ 691 h 1191"/>
              <a:gd name="T32" fmla="*/ 17 w 1601"/>
              <a:gd name="T33" fmla="*/ 416 h 1191"/>
              <a:gd name="T34" fmla="*/ 96 w 1601"/>
              <a:gd name="T35" fmla="*/ 442 h 1191"/>
              <a:gd name="T36" fmla="*/ 877 w 1601"/>
              <a:gd name="T37" fmla="*/ 881 h 1191"/>
              <a:gd name="T38" fmla="*/ 1600 w 1601"/>
              <a:gd name="T39" fmla="*/ 438 h 1191"/>
              <a:gd name="T40" fmla="*/ 1601 w 1601"/>
              <a:gd name="T41" fmla="*/ 669 h 1191"/>
              <a:gd name="T42" fmla="*/ 919 w 1601"/>
              <a:gd name="T43" fmla="*/ 1087 h 1191"/>
              <a:gd name="T44" fmla="*/ 894 w 1601"/>
              <a:gd name="T45" fmla="*/ 853 h 1191"/>
              <a:gd name="T46" fmla="*/ 525 w 1601"/>
              <a:gd name="T47" fmla="*/ 886 h 1191"/>
              <a:gd name="T48" fmla="*/ 316 w 1601"/>
              <a:gd name="T49" fmla="*/ 770 h 1191"/>
              <a:gd name="T50" fmla="*/ 300 w 1601"/>
              <a:gd name="T51" fmla="*/ 721 h 1191"/>
              <a:gd name="T52" fmla="*/ 523 w 1601"/>
              <a:gd name="T53" fmla="*/ 822 h 1191"/>
              <a:gd name="T54" fmla="*/ 539 w 1601"/>
              <a:gd name="T55" fmla="*/ 870 h 1191"/>
              <a:gd name="T56" fmla="*/ 712 w 1601"/>
              <a:gd name="T57" fmla="*/ 1033 h 1191"/>
              <a:gd name="T58" fmla="*/ 648 w 1601"/>
              <a:gd name="T59" fmla="*/ 1091 h 1191"/>
              <a:gd name="T60" fmla="*/ 617 w 1601"/>
              <a:gd name="T61" fmla="*/ 1070 h 1191"/>
              <a:gd name="T62" fmla="*/ 625 w 1601"/>
              <a:gd name="T63" fmla="*/ 914 h 1191"/>
              <a:gd name="T64" fmla="*/ 712 w 1601"/>
              <a:gd name="T65" fmla="*/ 885 h 1191"/>
              <a:gd name="T66" fmla="*/ 708 w 1601"/>
              <a:gd name="T67" fmla="*/ 909 h 1191"/>
              <a:gd name="T68" fmla="*/ 659 w 1601"/>
              <a:gd name="T69" fmla="*/ 1044 h 1191"/>
              <a:gd name="T70" fmla="*/ 712 w 1601"/>
              <a:gd name="T71" fmla="*/ 1033 h 1191"/>
              <a:gd name="T72" fmla="*/ 177 w 1601"/>
              <a:gd name="T73" fmla="*/ 756 h 1191"/>
              <a:gd name="T74" fmla="*/ 92 w 1601"/>
              <a:gd name="T75" fmla="*/ 786 h 1191"/>
              <a:gd name="T76" fmla="*/ 86 w 1601"/>
              <a:gd name="T77" fmla="*/ 632 h 1191"/>
              <a:gd name="T78" fmla="*/ 154 w 1601"/>
              <a:gd name="T79" fmla="*/ 580 h 1191"/>
              <a:gd name="T80" fmla="*/ 181 w 1601"/>
              <a:gd name="T81" fmla="*/ 585 h 1191"/>
              <a:gd name="T82" fmla="*/ 129 w 1601"/>
              <a:gd name="T83" fmla="*/ 637 h 1191"/>
              <a:gd name="T84" fmla="*/ 154 w 1601"/>
              <a:gd name="T85" fmla="*/ 729 h 1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01" h="1191">
                <a:moveTo>
                  <a:pt x="861" y="834"/>
                </a:moveTo>
                <a:cubicBezTo>
                  <a:pt x="1583" y="409"/>
                  <a:pt x="1583" y="409"/>
                  <a:pt x="1583" y="409"/>
                </a:cubicBezTo>
                <a:cubicBezTo>
                  <a:pt x="1581" y="407"/>
                  <a:pt x="1579" y="406"/>
                  <a:pt x="1576" y="404"/>
                </a:cubicBezTo>
                <a:cubicBezTo>
                  <a:pt x="891" y="6"/>
                  <a:pt x="891" y="6"/>
                  <a:pt x="891" y="6"/>
                </a:cubicBezTo>
                <a:cubicBezTo>
                  <a:pt x="884" y="2"/>
                  <a:pt x="875" y="0"/>
                  <a:pt x="866" y="0"/>
                </a:cubicBezTo>
                <a:cubicBezTo>
                  <a:pt x="857" y="0"/>
                  <a:pt x="848" y="2"/>
                  <a:pt x="841" y="6"/>
                </a:cubicBezTo>
                <a:cubicBezTo>
                  <a:pt x="130" y="422"/>
                  <a:pt x="130" y="422"/>
                  <a:pt x="130" y="422"/>
                </a:cubicBezTo>
                <a:lnTo>
                  <a:pt x="861" y="834"/>
                </a:lnTo>
                <a:close/>
                <a:moveTo>
                  <a:pt x="200" y="762"/>
                </a:moveTo>
                <a:cubicBezTo>
                  <a:pt x="596" y="987"/>
                  <a:pt x="596" y="987"/>
                  <a:pt x="596" y="987"/>
                </a:cubicBezTo>
                <a:cubicBezTo>
                  <a:pt x="596" y="1051"/>
                  <a:pt x="596" y="1051"/>
                  <a:pt x="596" y="1051"/>
                </a:cubicBezTo>
                <a:cubicBezTo>
                  <a:pt x="148" y="797"/>
                  <a:pt x="148" y="797"/>
                  <a:pt x="148" y="797"/>
                </a:cubicBezTo>
                <a:cubicBezTo>
                  <a:pt x="188" y="773"/>
                  <a:pt x="188" y="773"/>
                  <a:pt x="188" y="773"/>
                </a:cubicBezTo>
                <a:cubicBezTo>
                  <a:pt x="192" y="771"/>
                  <a:pt x="197" y="767"/>
                  <a:pt x="200" y="762"/>
                </a:cubicBezTo>
                <a:close/>
                <a:moveTo>
                  <a:pt x="886" y="897"/>
                </a:moveTo>
                <a:cubicBezTo>
                  <a:pt x="886" y="1163"/>
                  <a:pt x="886" y="1163"/>
                  <a:pt x="886" y="1163"/>
                </a:cubicBezTo>
                <a:cubicBezTo>
                  <a:pt x="884" y="1173"/>
                  <a:pt x="878" y="1182"/>
                  <a:pt x="870" y="1187"/>
                </a:cubicBezTo>
                <a:cubicBezTo>
                  <a:pt x="865" y="1190"/>
                  <a:pt x="859" y="1191"/>
                  <a:pt x="853" y="1191"/>
                </a:cubicBezTo>
                <a:cubicBezTo>
                  <a:pt x="847" y="1191"/>
                  <a:pt x="840" y="1190"/>
                  <a:pt x="834" y="1186"/>
                </a:cubicBezTo>
                <a:cubicBezTo>
                  <a:pt x="677" y="1097"/>
                  <a:pt x="677" y="1097"/>
                  <a:pt x="677" y="1097"/>
                </a:cubicBezTo>
                <a:cubicBezTo>
                  <a:pt x="718" y="1073"/>
                  <a:pt x="718" y="1073"/>
                  <a:pt x="718" y="1073"/>
                </a:cubicBezTo>
                <a:cubicBezTo>
                  <a:pt x="723" y="1071"/>
                  <a:pt x="727" y="1067"/>
                  <a:pt x="730" y="1062"/>
                </a:cubicBezTo>
                <a:cubicBezTo>
                  <a:pt x="831" y="1120"/>
                  <a:pt x="831" y="1120"/>
                  <a:pt x="831" y="1120"/>
                </a:cubicBezTo>
                <a:cubicBezTo>
                  <a:pt x="831" y="926"/>
                  <a:pt x="831" y="926"/>
                  <a:pt x="831" y="926"/>
                </a:cubicBezTo>
                <a:cubicBezTo>
                  <a:pt x="56" y="483"/>
                  <a:pt x="56" y="483"/>
                  <a:pt x="56" y="483"/>
                </a:cubicBezTo>
                <a:cubicBezTo>
                  <a:pt x="56" y="679"/>
                  <a:pt x="56" y="679"/>
                  <a:pt x="56" y="679"/>
                </a:cubicBezTo>
                <a:cubicBezTo>
                  <a:pt x="57" y="681"/>
                  <a:pt x="57" y="681"/>
                  <a:pt x="57" y="681"/>
                </a:cubicBezTo>
                <a:cubicBezTo>
                  <a:pt x="66" y="687"/>
                  <a:pt x="66" y="687"/>
                  <a:pt x="66" y="687"/>
                </a:cubicBezTo>
                <a:cubicBezTo>
                  <a:pt x="66" y="750"/>
                  <a:pt x="66" y="750"/>
                  <a:pt x="66" y="750"/>
                </a:cubicBezTo>
                <a:cubicBezTo>
                  <a:pt x="27" y="728"/>
                  <a:pt x="27" y="728"/>
                  <a:pt x="27" y="728"/>
                </a:cubicBezTo>
                <a:cubicBezTo>
                  <a:pt x="4" y="710"/>
                  <a:pt x="4" y="710"/>
                  <a:pt x="4" y="710"/>
                </a:cubicBezTo>
                <a:cubicBezTo>
                  <a:pt x="0" y="691"/>
                  <a:pt x="0" y="691"/>
                  <a:pt x="0" y="691"/>
                </a:cubicBezTo>
                <a:cubicBezTo>
                  <a:pt x="0" y="448"/>
                  <a:pt x="0" y="448"/>
                  <a:pt x="0" y="448"/>
                </a:cubicBezTo>
                <a:cubicBezTo>
                  <a:pt x="0" y="434"/>
                  <a:pt x="6" y="423"/>
                  <a:pt x="17" y="416"/>
                </a:cubicBezTo>
                <a:cubicBezTo>
                  <a:pt x="28" y="410"/>
                  <a:pt x="41" y="410"/>
                  <a:pt x="53" y="417"/>
                </a:cubicBezTo>
                <a:cubicBezTo>
                  <a:pt x="96" y="442"/>
                  <a:pt x="96" y="442"/>
                  <a:pt x="96" y="442"/>
                </a:cubicBezTo>
                <a:cubicBezTo>
                  <a:pt x="97" y="441"/>
                  <a:pt x="97" y="441"/>
                  <a:pt x="97" y="441"/>
                </a:cubicBezTo>
                <a:cubicBezTo>
                  <a:pt x="877" y="881"/>
                  <a:pt x="877" y="881"/>
                  <a:pt x="877" y="881"/>
                </a:cubicBezTo>
                <a:cubicBezTo>
                  <a:pt x="881" y="883"/>
                  <a:pt x="886" y="892"/>
                  <a:pt x="886" y="897"/>
                </a:cubicBezTo>
                <a:close/>
                <a:moveTo>
                  <a:pt x="1600" y="438"/>
                </a:moveTo>
                <a:cubicBezTo>
                  <a:pt x="1601" y="441"/>
                  <a:pt x="1601" y="444"/>
                  <a:pt x="1601" y="448"/>
                </a:cubicBezTo>
                <a:cubicBezTo>
                  <a:pt x="1601" y="669"/>
                  <a:pt x="1601" y="669"/>
                  <a:pt x="1601" y="669"/>
                </a:cubicBezTo>
                <a:cubicBezTo>
                  <a:pt x="1601" y="686"/>
                  <a:pt x="1591" y="704"/>
                  <a:pt x="1576" y="712"/>
                </a:cubicBezTo>
                <a:cubicBezTo>
                  <a:pt x="919" y="1087"/>
                  <a:pt x="919" y="1087"/>
                  <a:pt x="919" y="1087"/>
                </a:cubicBezTo>
                <a:cubicBezTo>
                  <a:pt x="919" y="897"/>
                  <a:pt x="919" y="897"/>
                  <a:pt x="919" y="897"/>
                </a:cubicBezTo>
                <a:cubicBezTo>
                  <a:pt x="919" y="880"/>
                  <a:pt x="909" y="862"/>
                  <a:pt x="894" y="853"/>
                </a:cubicBezTo>
                <a:lnTo>
                  <a:pt x="1600" y="438"/>
                </a:lnTo>
                <a:close/>
                <a:moveTo>
                  <a:pt x="525" y="886"/>
                </a:moveTo>
                <a:cubicBezTo>
                  <a:pt x="522" y="886"/>
                  <a:pt x="519" y="885"/>
                  <a:pt x="516" y="884"/>
                </a:cubicBezTo>
                <a:cubicBezTo>
                  <a:pt x="316" y="770"/>
                  <a:pt x="316" y="770"/>
                  <a:pt x="316" y="770"/>
                </a:cubicBezTo>
                <a:cubicBezTo>
                  <a:pt x="307" y="765"/>
                  <a:pt x="300" y="753"/>
                  <a:pt x="300" y="742"/>
                </a:cubicBezTo>
                <a:cubicBezTo>
                  <a:pt x="300" y="721"/>
                  <a:pt x="300" y="721"/>
                  <a:pt x="300" y="721"/>
                </a:cubicBezTo>
                <a:cubicBezTo>
                  <a:pt x="300" y="708"/>
                  <a:pt x="311" y="701"/>
                  <a:pt x="323" y="708"/>
                </a:cubicBezTo>
                <a:cubicBezTo>
                  <a:pt x="523" y="822"/>
                  <a:pt x="523" y="822"/>
                  <a:pt x="523" y="822"/>
                </a:cubicBezTo>
                <a:cubicBezTo>
                  <a:pt x="532" y="827"/>
                  <a:pt x="539" y="839"/>
                  <a:pt x="539" y="849"/>
                </a:cubicBezTo>
                <a:cubicBezTo>
                  <a:pt x="539" y="870"/>
                  <a:pt x="539" y="870"/>
                  <a:pt x="539" y="870"/>
                </a:cubicBezTo>
                <a:cubicBezTo>
                  <a:pt x="539" y="880"/>
                  <a:pt x="533" y="886"/>
                  <a:pt x="525" y="886"/>
                </a:cubicBezTo>
                <a:close/>
                <a:moveTo>
                  <a:pt x="712" y="1033"/>
                </a:moveTo>
                <a:cubicBezTo>
                  <a:pt x="718" y="1040"/>
                  <a:pt x="716" y="1051"/>
                  <a:pt x="708" y="1056"/>
                </a:cubicBezTo>
                <a:cubicBezTo>
                  <a:pt x="648" y="1091"/>
                  <a:pt x="648" y="1091"/>
                  <a:pt x="648" y="1091"/>
                </a:cubicBezTo>
                <a:cubicBezTo>
                  <a:pt x="640" y="1096"/>
                  <a:pt x="626" y="1090"/>
                  <a:pt x="622" y="1086"/>
                </a:cubicBezTo>
                <a:cubicBezTo>
                  <a:pt x="618" y="1082"/>
                  <a:pt x="617" y="1070"/>
                  <a:pt x="617" y="1070"/>
                </a:cubicBezTo>
                <a:cubicBezTo>
                  <a:pt x="617" y="932"/>
                  <a:pt x="617" y="932"/>
                  <a:pt x="617" y="932"/>
                </a:cubicBezTo>
                <a:cubicBezTo>
                  <a:pt x="617" y="932"/>
                  <a:pt x="618" y="918"/>
                  <a:pt x="625" y="914"/>
                </a:cubicBezTo>
                <a:cubicBezTo>
                  <a:pt x="684" y="880"/>
                  <a:pt x="684" y="880"/>
                  <a:pt x="684" y="880"/>
                </a:cubicBezTo>
                <a:cubicBezTo>
                  <a:pt x="693" y="875"/>
                  <a:pt x="706" y="878"/>
                  <a:pt x="712" y="885"/>
                </a:cubicBezTo>
                <a:cubicBezTo>
                  <a:pt x="712" y="885"/>
                  <a:pt x="712" y="885"/>
                  <a:pt x="712" y="885"/>
                </a:cubicBezTo>
                <a:cubicBezTo>
                  <a:pt x="717" y="893"/>
                  <a:pt x="716" y="904"/>
                  <a:pt x="708" y="909"/>
                </a:cubicBezTo>
                <a:cubicBezTo>
                  <a:pt x="659" y="937"/>
                  <a:pt x="659" y="937"/>
                  <a:pt x="659" y="937"/>
                </a:cubicBezTo>
                <a:cubicBezTo>
                  <a:pt x="659" y="1044"/>
                  <a:pt x="659" y="1044"/>
                  <a:pt x="659" y="1044"/>
                </a:cubicBezTo>
                <a:cubicBezTo>
                  <a:pt x="684" y="1029"/>
                  <a:pt x="684" y="1029"/>
                  <a:pt x="684" y="1029"/>
                </a:cubicBezTo>
                <a:cubicBezTo>
                  <a:pt x="693" y="1024"/>
                  <a:pt x="706" y="1025"/>
                  <a:pt x="712" y="1033"/>
                </a:cubicBezTo>
                <a:close/>
                <a:moveTo>
                  <a:pt x="182" y="733"/>
                </a:moveTo>
                <a:cubicBezTo>
                  <a:pt x="188" y="740"/>
                  <a:pt x="186" y="751"/>
                  <a:pt x="177" y="756"/>
                </a:cubicBezTo>
                <a:cubicBezTo>
                  <a:pt x="118" y="791"/>
                  <a:pt x="118" y="791"/>
                  <a:pt x="118" y="791"/>
                </a:cubicBezTo>
                <a:cubicBezTo>
                  <a:pt x="109" y="796"/>
                  <a:pt x="96" y="790"/>
                  <a:pt x="92" y="786"/>
                </a:cubicBezTo>
                <a:cubicBezTo>
                  <a:pt x="88" y="782"/>
                  <a:pt x="86" y="770"/>
                  <a:pt x="86" y="770"/>
                </a:cubicBezTo>
                <a:cubicBezTo>
                  <a:pt x="86" y="632"/>
                  <a:pt x="86" y="632"/>
                  <a:pt x="86" y="632"/>
                </a:cubicBezTo>
                <a:cubicBezTo>
                  <a:pt x="86" y="632"/>
                  <a:pt x="88" y="618"/>
                  <a:pt x="95" y="614"/>
                </a:cubicBezTo>
                <a:cubicBezTo>
                  <a:pt x="154" y="580"/>
                  <a:pt x="154" y="580"/>
                  <a:pt x="154" y="580"/>
                </a:cubicBezTo>
                <a:cubicBezTo>
                  <a:pt x="163" y="575"/>
                  <a:pt x="176" y="578"/>
                  <a:pt x="181" y="585"/>
                </a:cubicBezTo>
                <a:cubicBezTo>
                  <a:pt x="181" y="585"/>
                  <a:pt x="181" y="585"/>
                  <a:pt x="181" y="585"/>
                </a:cubicBezTo>
                <a:cubicBezTo>
                  <a:pt x="187" y="593"/>
                  <a:pt x="186" y="604"/>
                  <a:pt x="177" y="609"/>
                </a:cubicBezTo>
                <a:cubicBezTo>
                  <a:pt x="129" y="637"/>
                  <a:pt x="129" y="637"/>
                  <a:pt x="129" y="637"/>
                </a:cubicBezTo>
                <a:cubicBezTo>
                  <a:pt x="129" y="744"/>
                  <a:pt x="129" y="744"/>
                  <a:pt x="129" y="744"/>
                </a:cubicBezTo>
                <a:cubicBezTo>
                  <a:pt x="154" y="729"/>
                  <a:pt x="154" y="729"/>
                  <a:pt x="154" y="729"/>
                </a:cubicBezTo>
                <a:cubicBezTo>
                  <a:pt x="163" y="724"/>
                  <a:pt x="176" y="725"/>
                  <a:pt x="182" y="733"/>
                </a:cubicBezTo>
                <a:close/>
              </a:path>
            </a:pathLst>
          </a:custGeom>
          <a:solidFill>
            <a:schemeClr val="accent1"/>
          </a:solidFill>
          <a:ln>
            <a:noFill/>
          </a:ln>
          <a:extLst/>
        </p:spPr>
        <p:txBody>
          <a:bodyPr vert="horz" wrap="square" lIns="93260" tIns="46630" rIns="93260" bIns="46630" numCol="1" anchor="t" anchorCtr="0" compatLnSpc="1">
            <a:prstTxWarp prst="textNoShape">
              <a:avLst/>
            </a:prstTxWarp>
          </a:bodyPr>
          <a:lstStyle/>
          <a:p>
            <a:endParaRPr lang="en-US" sz="1836" dirty="0"/>
          </a:p>
        </p:txBody>
      </p:sp>
      <p:sp>
        <p:nvSpPr>
          <p:cNvPr id="114" name="Freeform 113"/>
          <p:cNvSpPr>
            <a:spLocks noEditPoints="1"/>
          </p:cNvSpPr>
          <p:nvPr/>
        </p:nvSpPr>
        <p:spPr bwMode="gray">
          <a:xfrm>
            <a:off x="6945890" y="1894350"/>
            <a:ext cx="783252" cy="582877"/>
          </a:xfrm>
          <a:custGeom>
            <a:avLst/>
            <a:gdLst>
              <a:gd name="T0" fmla="*/ 1583 w 1601"/>
              <a:gd name="T1" fmla="*/ 409 h 1191"/>
              <a:gd name="T2" fmla="*/ 891 w 1601"/>
              <a:gd name="T3" fmla="*/ 6 h 1191"/>
              <a:gd name="T4" fmla="*/ 841 w 1601"/>
              <a:gd name="T5" fmla="*/ 6 h 1191"/>
              <a:gd name="T6" fmla="*/ 861 w 1601"/>
              <a:gd name="T7" fmla="*/ 834 h 1191"/>
              <a:gd name="T8" fmla="*/ 596 w 1601"/>
              <a:gd name="T9" fmla="*/ 987 h 1191"/>
              <a:gd name="T10" fmla="*/ 148 w 1601"/>
              <a:gd name="T11" fmla="*/ 797 h 1191"/>
              <a:gd name="T12" fmla="*/ 200 w 1601"/>
              <a:gd name="T13" fmla="*/ 762 h 1191"/>
              <a:gd name="T14" fmla="*/ 886 w 1601"/>
              <a:gd name="T15" fmla="*/ 1163 h 1191"/>
              <a:gd name="T16" fmla="*/ 853 w 1601"/>
              <a:gd name="T17" fmla="*/ 1191 h 1191"/>
              <a:gd name="T18" fmla="*/ 677 w 1601"/>
              <a:gd name="T19" fmla="*/ 1097 h 1191"/>
              <a:gd name="T20" fmla="*/ 730 w 1601"/>
              <a:gd name="T21" fmla="*/ 1062 h 1191"/>
              <a:gd name="T22" fmla="*/ 831 w 1601"/>
              <a:gd name="T23" fmla="*/ 926 h 1191"/>
              <a:gd name="T24" fmla="*/ 56 w 1601"/>
              <a:gd name="T25" fmla="*/ 679 h 1191"/>
              <a:gd name="T26" fmla="*/ 66 w 1601"/>
              <a:gd name="T27" fmla="*/ 687 h 1191"/>
              <a:gd name="T28" fmla="*/ 27 w 1601"/>
              <a:gd name="T29" fmla="*/ 728 h 1191"/>
              <a:gd name="T30" fmla="*/ 0 w 1601"/>
              <a:gd name="T31" fmla="*/ 691 h 1191"/>
              <a:gd name="T32" fmla="*/ 17 w 1601"/>
              <a:gd name="T33" fmla="*/ 416 h 1191"/>
              <a:gd name="T34" fmla="*/ 96 w 1601"/>
              <a:gd name="T35" fmla="*/ 442 h 1191"/>
              <a:gd name="T36" fmla="*/ 877 w 1601"/>
              <a:gd name="T37" fmla="*/ 881 h 1191"/>
              <a:gd name="T38" fmla="*/ 1600 w 1601"/>
              <a:gd name="T39" fmla="*/ 438 h 1191"/>
              <a:gd name="T40" fmla="*/ 1601 w 1601"/>
              <a:gd name="T41" fmla="*/ 669 h 1191"/>
              <a:gd name="T42" fmla="*/ 919 w 1601"/>
              <a:gd name="T43" fmla="*/ 1087 h 1191"/>
              <a:gd name="T44" fmla="*/ 894 w 1601"/>
              <a:gd name="T45" fmla="*/ 853 h 1191"/>
              <a:gd name="T46" fmla="*/ 525 w 1601"/>
              <a:gd name="T47" fmla="*/ 886 h 1191"/>
              <a:gd name="T48" fmla="*/ 316 w 1601"/>
              <a:gd name="T49" fmla="*/ 770 h 1191"/>
              <a:gd name="T50" fmla="*/ 300 w 1601"/>
              <a:gd name="T51" fmla="*/ 721 h 1191"/>
              <a:gd name="T52" fmla="*/ 523 w 1601"/>
              <a:gd name="T53" fmla="*/ 822 h 1191"/>
              <a:gd name="T54" fmla="*/ 539 w 1601"/>
              <a:gd name="T55" fmla="*/ 870 h 1191"/>
              <a:gd name="T56" fmla="*/ 712 w 1601"/>
              <a:gd name="T57" fmla="*/ 1033 h 1191"/>
              <a:gd name="T58" fmla="*/ 648 w 1601"/>
              <a:gd name="T59" fmla="*/ 1091 h 1191"/>
              <a:gd name="T60" fmla="*/ 617 w 1601"/>
              <a:gd name="T61" fmla="*/ 1070 h 1191"/>
              <a:gd name="T62" fmla="*/ 625 w 1601"/>
              <a:gd name="T63" fmla="*/ 914 h 1191"/>
              <a:gd name="T64" fmla="*/ 712 w 1601"/>
              <a:gd name="T65" fmla="*/ 885 h 1191"/>
              <a:gd name="T66" fmla="*/ 708 w 1601"/>
              <a:gd name="T67" fmla="*/ 909 h 1191"/>
              <a:gd name="T68" fmla="*/ 659 w 1601"/>
              <a:gd name="T69" fmla="*/ 1044 h 1191"/>
              <a:gd name="T70" fmla="*/ 712 w 1601"/>
              <a:gd name="T71" fmla="*/ 1033 h 1191"/>
              <a:gd name="T72" fmla="*/ 177 w 1601"/>
              <a:gd name="T73" fmla="*/ 756 h 1191"/>
              <a:gd name="T74" fmla="*/ 92 w 1601"/>
              <a:gd name="T75" fmla="*/ 786 h 1191"/>
              <a:gd name="T76" fmla="*/ 86 w 1601"/>
              <a:gd name="T77" fmla="*/ 632 h 1191"/>
              <a:gd name="T78" fmla="*/ 154 w 1601"/>
              <a:gd name="T79" fmla="*/ 580 h 1191"/>
              <a:gd name="T80" fmla="*/ 181 w 1601"/>
              <a:gd name="T81" fmla="*/ 585 h 1191"/>
              <a:gd name="T82" fmla="*/ 129 w 1601"/>
              <a:gd name="T83" fmla="*/ 637 h 1191"/>
              <a:gd name="T84" fmla="*/ 154 w 1601"/>
              <a:gd name="T85" fmla="*/ 729 h 1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01" h="1191">
                <a:moveTo>
                  <a:pt x="861" y="834"/>
                </a:moveTo>
                <a:cubicBezTo>
                  <a:pt x="1583" y="409"/>
                  <a:pt x="1583" y="409"/>
                  <a:pt x="1583" y="409"/>
                </a:cubicBezTo>
                <a:cubicBezTo>
                  <a:pt x="1581" y="407"/>
                  <a:pt x="1579" y="406"/>
                  <a:pt x="1576" y="404"/>
                </a:cubicBezTo>
                <a:cubicBezTo>
                  <a:pt x="891" y="6"/>
                  <a:pt x="891" y="6"/>
                  <a:pt x="891" y="6"/>
                </a:cubicBezTo>
                <a:cubicBezTo>
                  <a:pt x="884" y="2"/>
                  <a:pt x="875" y="0"/>
                  <a:pt x="866" y="0"/>
                </a:cubicBezTo>
                <a:cubicBezTo>
                  <a:pt x="857" y="0"/>
                  <a:pt x="848" y="2"/>
                  <a:pt x="841" y="6"/>
                </a:cubicBezTo>
                <a:cubicBezTo>
                  <a:pt x="130" y="422"/>
                  <a:pt x="130" y="422"/>
                  <a:pt x="130" y="422"/>
                </a:cubicBezTo>
                <a:lnTo>
                  <a:pt x="861" y="834"/>
                </a:lnTo>
                <a:close/>
                <a:moveTo>
                  <a:pt x="200" y="762"/>
                </a:moveTo>
                <a:cubicBezTo>
                  <a:pt x="596" y="987"/>
                  <a:pt x="596" y="987"/>
                  <a:pt x="596" y="987"/>
                </a:cubicBezTo>
                <a:cubicBezTo>
                  <a:pt x="596" y="1051"/>
                  <a:pt x="596" y="1051"/>
                  <a:pt x="596" y="1051"/>
                </a:cubicBezTo>
                <a:cubicBezTo>
                  <a:pt x="148" y="797"/>
                  <a:pt x="148" y="797"/>
                  <a:pt x="148" y="797"/>
                </a:cubicBezTo>
                <a:cubicBezTo>
                  <a:pt x="188" y="773"/>
                  <a:pt x="188" y="773"/>
                  <a:pt x="188" y="773"/>
                </a:cubicBezTo>
                <a:cubicBezTo>
                  <a:pt x="192" y="771"/>
                  <a:pt x="197" y="767"/>
                  <a:pt x="200" y="762"/>
                </a:cubicBezTo>
                <a:close/>
                <a:moveTo>
                  <a:pt x="886" y="897"/>
                </a:moveTo>
                <a:cubicBezTo>
                  <a:pt x="886" y="1163"/>
                  <a:pt x="886" y="1163"/>
                  <a:pt x="886" y="1163"/>
                </a:cubicBezTo>
                <a:cubicBezTo>
                  <a:pt x="884" y="1173"/>
                  <a:pt x="878" y="1182"/>
                  <a:pt x="870" y="1187"/>
                </a:cubicBezTo>
                <a:cubicBezTo>
                  <a:pt x="865" y="1190"/>
                  <a:pt x="859" y="1191"/>
                  <a:pt x="853" y="1191"/>
                </a:cubicBezTo>
                <a:cubicBezTo>
                  <a:pt x="847" y="1191"/>
                  <a:pt x="840" y="1190"/>
                  <a:pt x="834" y="1186"/>
                </a:cubicBezTo>
                <a:cubicBezTo>
                  <a:pt x="677" y="1097"/>
                  <a:pt x="677" y="1097"/>
                  <a:pt x="677" y="1097"/>
                </a:cubicBezTo>
                <a:cubicBezTo>
                  <a:pt x="718" y="1073"/>
                  <a:pt x="718" y="1073"/>
                  <a:pt x="718" y="1073"/>
                </a:cubicBezTo>
                <a:cubicBezTo>
                  <a:pt x="723" y="1071"/>
                  <a:pt x="727" y="1067"/>
                  <a:pt x="730" y="1062"/>
                </a:cubicBezTo>
                <a:cubicBezTo>
                  <a:pt x="831" y="1120"/>
                  <a:pt x="831" y="1120"/>
                  <a:pt x="831" y="1120"/>
                </a:cubicBezTo>
                <a:cubicBezTo>
                  <a:pt x="831" y="926"/>
                  <a:pt x="831" y="926"/>
                  <a:pt x="831" y="926"/>
                </a:cubicBezTo>
                <a:cubicBezTo>
                  <a:pt x="56" y="483"/>
                  <a:pt x="56" y="483"/>
                  <a:pt x="56" y="483"/>
                </a:cubicBezTo>
                <a:cubicBezTo>
                  <a:pt x="56" y="679"/>
                  <a:pt x="56" y="679"/>
                  <a:pt x="56" y="679"/>
                </a:cubicBezTo>
                <a:cubicBezTo>
                  <a:pt x="57" y="681"/>
                  <a:pt x="57" y="681"/>
                  <a:pt x="57" y="681"/>
                </a:cubicBezTo>
                <a:cubicBezTo>
                  <a:pt x="66" y="687"/>
                  <a:pt x="66" y="687"/>
                  <a:pt x="66" y="687"/>
                </a:cubicBezTo>
                <a:cubicBezTo>
                  <a:pt x="66" y="750"/>
                  <a:pt x="66" y="750"/>
                  <a:pt x="66" y="750"/>
                </a:cubicBezTo>
                <a:cubicBezTo>
                  <a:pt x="27" y="728"/>
                  <a:pt x="27" y="728"/>
                  <a:pt x="27" y="728"/>
                </a:cubicBezTo>
                <a:cubicBezTo>
                  <a:pt x="4" y="710"/>
                  <a:pt x="4" y="710"/>
                  <a:pt x="4" y="710"/>
                </a:cubicBezTo>
                <a:cubicBezTo>
                  <a:pt x="0" y="691"/>
                  <a:pt x="0" y="691"/>
                  <a:pt x="0" y="691"/>
                </a:cubicBezTo>
                <a:cubicBezTo>
                  <a:pt x="0" y="448"/>
                  <a:pt x="0" y="448"/>
                  <a:pt x="0" y="448"/>
                </a:cubicBezTo>
                <a:cubicBezTo>
                  <a:pt x="0" y="434"/>
                  <a:pt x="6" y="423"/>
                  <a:pt x="17" y="416"/>
                </a:cubicBezTo>
                <a:cubicBezTo>
                  <a:pt x="28" y="410"/>
                  <a:pt x="41" y="410"/>
                  <a:pt x="53" y="417"/>
                </a:cubicBezTo>
                <a:cubicBezTo>
                  <a:pt x="96" y="442"/>
                  <a:pt x="96" y="442"/>
                  <a:pt x="96" y="442"/>
                </a:cubicBezTo>
                <a:cubicBezTo>
                  <a:pt x="97" y="441"/>
                  <a:pt x="97" y="441"/>
                  <a:pt x="97" y="441"/>
                </a:cubicBezTo>
                <a:cubicBezTo>
                  <a:pt x="877" y="881"/>
                  <a:pt x="877" y="881"/>
                  <a:pt x="877" y="881"/>
                </a:cubicBezTo>
                <a:cubicBezTo>
                  <a:pt x="881" y="883"/>
                  <a:pt x="886" y="892"/>
                  <a:pt x="886" y="897"/>
                </a:cubicBezTo>
                <a:close/>
                <a:moveTo>
                  <a:pt x="1600" y="438"/>
                </a:moveTo>
                <a:cubicBezTo>
                  <a:pt x="1601" y="441"/>
                  <a:pt x="1601" y="444"/>
                  <a:pt x="1601" y="448"/>
                </a:cubicBezTo>
                <a:cubicBezTo>
                  <a:pt x="1601" y="669"/>
                  <a:pt x="1601" y="669"/>
                  <a:pt x="1601" y="669"/>
                </a:cubicBezTo>
                <a:cubicBezTo>
                  <a:pt x="1601" y="686"/>
                  <a:pt x="1591" y="704"/>
                  <a:pt x="1576" y="712"/>
                </a:cubicBezTo>
                <a:cubicBezTo>
                  <a:pt x="919" y="1087"/>
                  <a:pt x="919" y="1087"/>
                  <a:pt x="919" y="1087"/>
                </a:cubicBezTo>
                <a:cubicBezTo>
                  <a:pt x="919" y="897"/>
                  <a:pt x="919" y="897"/>
                  <a:pt x="919" y="897"/>
                </a:cubicBezTo>
                <a:cubicBezTo>
                  <a:pt x="919" y="880"/>
                  <a:pt x="909" y="862"/>
                  <a:pt x="894" y="853"/>
                </a:cubicBezTo>
                <a:lnTo>
                  <a:pt x="1600" y="438"/>
                </a:lnTo>
                <a:close/>
                <a:moveTo>
                  <a:pt x="525" y="886"/>
                </a:moveTo>
                <a:cubicBezTo>
                  <a:pt x="522" y="886"/>
                  <a:pt x="519" y="885"/>
                  <a:pt x="516" y="884"/>
                </a:cubicBezTo>
                <a:cubicBezTo>
                  <a:pt x="316" y="770"/>
                  <a:pt x="316" y="770"/>
                  <a:pt x="316" y="770"/>
                </a:cubicBezTo>
                <a:cubicBezTo>
                  <a:pt x="307" y="765"/>
                  <a:pt x="300" y="753"/>
                  <a:pt x="300" y="742"/>
                </a:cubicBezTo>
                <a:cubicBezTo>
                  <a:pt x="300" y="721"/>
                  <a:pt x="300" y="721"/>
                  <a:pt x="300" y="721"/>
                </a:cubicBezTo>
                <a:cubicBezTo>
                  <a:pt x="300" y="708"/>
                  <a:pt x="311" y="701"/>
                  <a:pt x="323" y="708"/>
                </a:cubicBezTo>
                <a:cubicBezTo>
                  <a:pt x="523" y="822"/>
                  <a:pt x="523" y="822"/>
                  <a:pt x="523" y="822"/>
                </a:cubicBezTo>
                <a:cubicBezTo>
                  <a:pt x="532" y="827"/>
                  <a:pt x="539" y="839"/>
                  <a:pt x="539" y="849"/>
                </a:cubicBezTo>
                <a:cubicBezTo>
                  <a:pt x="539" y="870"/>
                  <a:pt x="539" y="870"/>
                  <a:pt x="539" y="870"/>
                </a:cubicBezTo>
                <a:cubicBezTo>
                  <a:pt x="539" y="880"/>
                  <a:pt x="533" y="886"/>
                  <a:pt x="525" y="886"/>
                </a:cubicBezTo>
                <a:close/>
                <a:moveTo>
                  <a:pt x="712" y="1033"/>
                </a:moveTo>
                <a:cubicBezTo>
                  <a:pt x="718" y="1040"/>
                  <a:pt x="716" y="1051"/>
                  <a:pt x="708" y="1056"/>
                </a:cubicBezTo>
                <a:cubicBezTo>
                  <a:pt x="648" y="1091"/>
                  <a:pt x="648" y="1091"/>
                  <a:pt x="648" y="1091"/>
                </a:cubicBezTo>
                <a:cubicBezTo>
                  <a:pt x="640" y="1096"/>
                  <a:pt x="626" y="1090"/>
                  <a:pt x="622" y="1086"/>
                </a:cubicBezTo>
                <a:cubicBezTo>
                  <a:pt x="618" y="1082"/>
                  <a:pt x="617" y="1070"/>
                  <a:pt x="617" y="1070"/>
                </a:cubicBezTo>
                <a:cubicBezTo>
                  <a:pt x="617" y="932"/>
                  <a:pt x="617" y="932"/>
                  <a:pt x="617" y="932"/>
                </a:cubicBezTo>
                <a:cubicBezTo>
                  <a:pt x="617" y="932"/>
                  <a:pt x="618" y="918"/>
                  <a:pt x="625" y="914"/>
                </a:cubicBezTo>
                <a:cubicBezTo>
                  <a:pt x="684" y="880"/>
                  <a:pt x="684" y="880"/>
                  <a:pt x="684" y="880"/>
                </a:cubicBezTo>
                <a:cubicBezTo>
                  <a:pt x="693" y="875"/>
                  <a:pt x="706" y="878"/>
                  <a:pt x="712" y="885"/>
                </a:cubicBezTo>
                <a:cubicBezTo>
                  <a:pt x="712" y="885"/>
                  <a:pt x="712" y="885"/>
                  <a:pt x="712" y="885"/>
                </a:cubicBezTo>
                <a:cubicBezTo>
                  <a:pt x="717" y="893"/>
                  <a:pt x="716" y="904"/>
                  <a:pt x="708" y="909"/>
                </a:cubicBezTo>
                <a:cubicBezTo>
                  <a:pt x="659" y="937"/>
                  <a:pt x="659" y="937"/>
                  <a:pt x="659" y="937"/>
                </a:cubicBezTo>
                <a:cubicBezTo>
                  <a:pt x="659" y="1044"/>
                  <a:pt x="659" y="1044"/>
                  <a:pt x="659" y="1044"/>
                </a:cubicBezTo>
                <a:cubicBezTo>
                  <a:pt x="684" y="1029"/>
                  <a:pt x="684" y="1029"/>
                  <a:pt x="684" y="1029"/>
                </a:cubicBezTo>
                <a:cubicBezTo>
                  <a:pt x="693" y="1024"/>
                  <a:pt x="706" y="1025"/>
                  <a:pt x="712" y="1033"/>
                </a:cubicBezTo>
                <a:close/>
                <a:moveTo>
                  <a:pt x="182" y="733"/>
                </a:moveTo>
                <a:cubicBezTo>
                  <a:pt x="188" y="740"/>
                  <a:pt x="186" y="751"/>
                  <a:pt x="177" y="756"/>
                </a:cubicBezTo>
                <a:cubicBezTo>
                  <a:pt x="118" y="791"/>
                  <a:pt x="118" y="791"/>
                  <a:pt x="118" y="791"/>
                </a:cubicBezTo>
                <a:cubicBezTo>
                  <a:pt x="109" y="796"/>
                  <a:pt x="96" y="790"/>
                  <a:pt x="92" y="786"/>
                </a:cubicBezTo>
                <a:cubicBezTo>
                  <a:pt x="88" y="782"/>
                  <a:pt x="86" y="770"/>
                  <a:pt x="86" y="770"/>
                </a:cubicBezTo>
                <a:cubicBezTo>
                  <a:pt x="86" y="632"/>
                  <a:pt x="86" y="632"/>
                  <a:pt x="86" y="632"/>
                </a:cubicBezTo>
                <a:cubicBezTo>
                  <a:pt x="86" y="632"/>
                  <a:pt x="88" y="618"/>
                  <a:pt x="95" y="614"/>
                </a:cubicBezTo>
                <a:cubicBezTo>
                  <a:pt x="154" y="580"/>
                  <a:pt x="154" y="580"/>
                  <a:pt x="154" y="580"/>
                </a:cubicBezTo>
                <a:cubicBezTo>
                  <a:pt x="163" y="575"/>
                  <a:pt x="176" y="578"/>
                  <a:pt x="181" y="585"/>
                </a:cubicBezTo>
                <a:cubicBezTo>
                  <a:pt x="181" y="585"/>
                  <a:pt x="181" y="585"/>
                  <a:pt x="181" y="585"/>
                </a:cubicBezTo>
                <a:cubicBezTo>
                  <a:pt x="187" y="593"/>
                  <a:pt x="186" y="604"/>
                  <a:pt x="177" y="609"/>
                </a:cubicBezTo>
                <a:cubicBezTo>
                  <a:pt x="129" y="637"/>
                  <a:pt x="129" y="637"/>
                  <a:pt x="129" y="637"/>
                </a:cubicBezTo>
                <a:cubicBezTo>
                  <a:pt x="129" y="744"/>
                  <a:pt x="129" y="744"/>
                  <a:pt x="129" y="744"/>
                </a:cubicBezTo>
                <a:cubicBezTo>
                  <a:pt x="154" y="729"/>
                  <a:pt x="154" y="729"/>
                  <a:pt x="154" y="729"/>
                </a:cubicBezTo>
                <a:cubicBezTo>
                  <a:pt x="163" y="724"/>
                  <a:pt x="176" y="725"/>
                  <a:pt x="182" y="733"/>
                </a:cubicBezTo>
                <a:close/>
              </a:path>
            </a:pathLst>
          </a:custGeom>
          <a:solidFill>
            <a:schemeClr val="accent1"/>
          </a:solidFill>
          <a:ln>
            <a:noFill/>
          </a:ln>
          <a:extLst/>
        </p:spPr>
        <p:txBody>
          <a:bodyPr vert="horz" wrap="square" lIns="93260" tIns="46630" rIns="93260" bIns="46630" numCol="1" anchor="t" anchorCtr="0" compatLnSpc="1">
            <a:prstTxWarp prst="textNoShape">
              <a:avLst/>
            </a:prstTxWarp>
          </a:bodyPr>
          <a:lstStyle/>
          <a:p>
            <a:endParaRPr lang="en-US" sz="1836" dirty="0"/>
          </a:p>
        </p:txBody>
      </p:sp>
      <p:sp>
        <p:nvSpPr>
          <p:cNvPr id="2" name="Slide Number Placeholder 1"/>
          <p:cNvSpPr>
            <a:spLocks noGrp="1"/>
          </p:cNvSpPr>
          <p:nvPr>
            <p:ph type="sldNum" sz="quarter" idx="4294967295"/>
          </p:nvPr>
        </p:nvSpPr>
        <p:spPr>
          <a:xfrm>
            <a:off x="11674616" y="6557371"/>
            <a:ext cx="233151" cy="131883"/>
          </a:xfrm>
          <a:prstGeom prst="rect">
            <a:avLst/>
          </a:prstGeom>
        </p:spPr>
        <p:txBody>
          <a:bodyPr/>
          <a:lstStyle/>
          <a:p>
            <a:pPr>
              <a:lnSpc>
                <a:spcPct val="90000"/>
              </a:lnSpc>
            </a:pPr>
            <a:fld id="{1BC86A1F-E589-44B2-A543-2EC98F5547A7}" type="slidenum">
              <a:rPr lang="en-US" smtClean="0"/>
              <a:pPr>
                <a:lnSpc>
                  <a:spcPct val="90000"/>
                </a:lnSpc>
              </a:pPr>
              <a:t>7</a:t>
            </a:fld>
            <a:endParaRPr lang="en-US" dirty="0"/>
          </a:p>
        </p:txBody>
      </p:sp>
      <p:grpSp>
        <p:nvGrpSpPr>
          <p:cNvPr id="4" name="Group 3"/>
          <p:cNvGrpSpPr/>
          <p:nvPr/>
        </p:nvGrpSpPr>
        <p:grpSpPr>
          <a:xfrm>
            <a:off x="1936829" y="4393168"/>
            <a:ext cx="2024700" cy="597720"/>
            <a:chOff x="1817192" y="4307417"/>
            <a:chExt cx="1985180" cy="586053"/>
          </a:xfrm>
        </p:grpSpPr>
        <p:sp>
          <p:nvSpPr>
            <p:cNvPr id="90" name="Rounded Rectangle 89"/>
            <p:cNvSpPr/>
            <p:nvPr/>
          </p:nvSpPr>
          <p:spPr>
            <a:xfrm>
              <a:off x="1817192" y="4307417"/>
              <a:ext cx="1985180" cy="586053"/>
            </a:xfrm>
            <a:prstGeom prst="roundRect">
              <a:avLst>
                <a:gd name="adj" fmla="val 0"/>
              </a:avLst>
            </a:prstGeom>
            <a:solidFill>
              <a:srgbClr val="00188F"/>
            </a:solidFill>
            <a:ln w="3175">
              <a:noFill/>
              <a:tailEnd type="none" w="lg" len="lg"/>
            </a:ln>
            <a:effectLst/>
          </p:spPr>
          <p:style>
            <a:lnRef idx="1">
              <a:schemeClr val="accent1"/>
            </a:lnRef>
            <a:fillRef idx="0">
              <a:schemeClr val="accent1"/>
            </a:fillRef>
            <a:effectRef idx="0">
              <a:schemeClr val="accent1"/>
            </a:effectRef>
            <a:fontRef idx="minor">
              <a:schemeClr val="tx1"/>
            </a:fontRef>
          </p:style>
          <p:txBody>
            <a:bodyPr lIns="93382" tIns="46691" rIns="93382" bIns="46691" anchor="ctr"/>
            <a:lstStyle/>
            <a:p>
              <a:pPr algn="ctr">
                <a:defRPr/>
              </a:pPr>
              <a:endParaRPr lang="en-US" sz="1836" dirty="0"/>
            </a:p>
          </p:txBody>
        </p:sp>
        <p:sp>
          <p:nvSpPr>
            <p:cNvPr id="92" name="TextBox 91"/>
            <p:cNvSpPr txBox="1"/>
            <p:nvPr/>
          </p:nvSpPr>
          <p:spPr>
            <a:xfrm>
              <a:off x="1995006" y="4446293"/>
              <a:ext cx="1787991" cy="280839"/>
            </a:xfrm>
            <a:prstGeom prst="rect">
              <a:avLst/>
            </a:prstGeom>
            <a:noFill/>
          </p:spPr>
          <p:txBody>
            <a:bodyPr wrap="square" lIns="93382" tIns="46691" rIns="93382" bIns="46691">
              <a:spAutoFit/>
            </a:bodyPr>
            <a:lstStyle>
              <a:defPPr>
                <a:defRPr lang="en-US"/>
              </a:defPPr>
              <a:lvl1pPr>
                <a:defRPr sz="1200" b="1">
                  <a:solidFill>
                    <a:srgbClr val="002060"/>
                  </a:solidFill>
                  <a:effectLst>
                    <a:outerShdw blurRad="38100" dist="38100" dir="2700000" algn="tl">
                      <a:srgbClr val="000000">
                        <a:alpha val="43137"/>
                      </a:srgbClr>
                    </a:outerShdw>
                  </a:effectLst>
                </a:defRPr>
              </a:lvl1pPr>
            </a:lstStyle>
            <a:p>
              <a:pPr algn="ctr">
                <a:defRPr/>
              </a:pPr>
              <a:r>
                <a:rPr lang="en-US" sz="1224" b="0" dirty="0">
                  <a:solidFill>
                    <a:schemeClr val="tx1"/>
                  </a:solidFill>
                  <a:effectLst/>
                </a:rPr>
                <a:t>Storage Space</a:t>
              </a:r>
            </a:p>
          </p:txBody>
        </p:sp>
        <p:pic>
          <p:nvPicPr>
            <p:cNvPr id="94" name="Picture 16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bwMode="auto">
            <a:xfrm>
              <a:off x="1954745" y="4424626"/>
              <a:ext cx="320062" cy="339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02" name="Group 101"/>
          <p:cNvGrpSpPr/>
          <p:nvPr/>
        </p:nvGrpSpPr>
        <p:grpSpPr>
          <a:xfrm>
            <a:off x="4131721" y="4393168"/>
            <a:ext cx="2085900" cy="597720"/>
            <a:chOff x="1817191" y="4307417"/>
            <a:chExt cx="2045186" cy="586053"/>
          </a:xfrm>
        </p:grpSpPr>
        <p:sp>
          <p:nvSpPr>
            <p:cNvPr id="103" name="Rounded Rectangle 102"/>
            <p:cNvSpPr/>
            <p:nvPr/>
          </p:nvSpPr>
          <p:spPr>
            <a:xfrm>
              <a:off x="1817191" y="4307417"/>
              <a:ext cx="2016023" cy="586053"/>
            </a:xfrm>
            <a:prstGeom prst="roundRect">
              <a:avLst>
                <a:gd name="adj" fmla="val 0"/>
              </a:avLst>
            </a:prstGeom>
            <a:solidFill>
              <a:srgbClr val="00188F"/>
            </a:solidFill>
            <a:ln w="3175">
              <a:noFill/>
              <a:tailEnd type="none" w="lg" len="lg"/>
            </a:ln>
            <a:effectLst/>
          </p:spPr>
          <p:style>
            <a:lnRef idx="1">
              <a:schemeClr val="accent1"/>
            </a:lnRef>
            <a:fillRef idx="0">
              <a:schemeClr val="accent1"/>
            </a:fillRef>
            <a:effectRef idx="0">
              <a:schemeClr val="accent1"/>
            </a:effectRef>
            <a:fontRef idx="minor">
              <a:schemeClr val="tx1"/>
            </a:fontRef>
          </p:style>
          <p:txBody>
            <a:bodyPr lIns="93382" tIns="46691" rIns="93382" bIns="46691" anchor="ctr"/>
            <a:lstStyle/>
            <a:p>
              <a:pPr algn="ctr">
                <a:defRPr/>
              </a:pPr>
              <a:endParaRPr lang="en-US" sz="1836" dirty="0"/>
            </a:p>
          </p:txBody>
        </p:sp>
        <p:sp>
          <p:nvSpPr>
            <p:cNvPr id="104" name="TextBox 103"/>
            <p:cNvSpPr txBox="1"/>
            <p:nvPr/>
          </p:nvSpPr>
          <p:spPr>
            <a:xfrm>
              <a:off x="2074386" y="4462168"/>
              <a:ext cx="1787991" cy="280839"/>
            </a:xfrm>
            <a:prstGeom prst="rect">
              <a:avLst/>
            </a:prstGeom>
            <a:noFill/>
          </p:spPr>
          <p:txBody>
            <a:bodyPr wrap="square" lIns="93382" tIns="46691" rIns="93382" bIns="46691">
              <a:spAutoFit/>
            </a:bodyPr>
            <a:lstStyle>
              <a:defPPr>
                <a:defRPr lang="en-US"/>
              </a:defPPr>
              <a:lvl1pPr>
                <a:defRPr sz="1200" b="1">
                  <a:solidFill>
                    <a:srgbClr val="002060"/>
                  </a:solidFill>
                  <a:effectLst>
                    <a:outerShdw blurRad="38100" dist="38100" dir="2700000" algn="tl">
                      <a:srgbClr val="000000">
                        <a:alpha val="43137"/>
                      </a:srgbClr>
                    </a:outerShdw>
                  </a:effectLst>
                </a:defRPr>
              </a:lvl1pPr>
            </a:lstStyle>
            <a:p>
              <a:pPr algn="ctr">
                <a:defRPr/>
              </a:pPr>
              <a:r>
                <a:rPr lang="en-US" sz="1224" b="0" dirty="0">
                  <a:solidFill>
                    <a:schemeClr val="tx1"/>
                  </a:solidFill>
                  <a:effectLst/>
                </a:rPr>
                <a:t>Storage Space</a:t>
              </a:r>
            </a:p>
          </p:txBody>
        </p:sp>
        <p:pic>
          <p:nvPicPr>
            <p:cNvPr id="105" name="Picture 16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bwMode="auto">
            <a:xfrm>
              <a:off x="1954745" y="4424626"/>
              <a:ext cx="320062" cy="339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98" name="Group 97"/>
          <p:cNvGrpSpPr/>
          <p:nvPr/>
        </p:nvGrpSpPr>
        <p:grpSpPr>
          <a:xfrm>
            <a:off x="6325649" y="4387769"/>
            <a:ext cx="2069708" cy="615259"/>
            <a:chOff x="1817192" y="4312173"/>
            <a:chExt cx="2029310" cy="603250"/>
          </a:xfrm>
        </p:grpSpPr>
        <p:sp>
          <p:nvSpPr>
            <p:cNvPr id="99" name="Rounded Rectangle 98"/>
            <p:cNvSpPr/>
            <p:nvPr/>
          </p:nvSpPr>
          <p:spPr>
            <a:xfrm>
              <a:off x="1817192" y="4312173"/>
              <a:ext cx="1985180" cy="603250"/>
            </a:xfrm>
            <a:prstGeom prst="roundRect">
              <a:avLst>
                <a:gd name="adj" fmla="val 0"/>
              </a:avLst>
            </a:prstGeom>
            <a:solidFill>
              <a:schemeClr val="accent1"/>
            </a:solidFill>
            <a:ln w="3175">
              <a:noFill/>
              <a:tailEnd type="none" w="lg" len="lg"/>
            </a:ln>
            <a:effectLst/>
          </p:spPr>
          <p:style>
            <a:lnRef idx="1">
              <a:schemeClr val="accent1"/>
            </a:lnRef>
            <a:fillRef idx="0">
              <a:schemeClr val="accent1"/>
            </a:fillRef>
            <a:effectRef idx="0">
              <a:schemeClr val="accent1"/>
            </a:effectRef>
            <a:fontRef idx="minor">
              <a:schemeClr val="tx1"/>
            </a:fontRef>
          </p:style>
          <p:txBody>
            <a:bodyPr lIns="93382" tIns="46691" rIns="93382" bIns="46691" anchor="ctr"/>
            <a:lstStyle/>
            <a:p>
              <a:pPr algn="ctr">
                <a:defRPr/>
              </a:pPr>
              <a:endParaRPr lang="en-US" sz="1836" dirty="0"/>
            </a:p>
          </p:txBody>
        </p:sp>
        <p:sp>
          <p:nvSpPr>
            <p:cNvPr id="100" name="TextBox 99"/>
            <p:cNvSpPr txBox="1"/>
            <p:nvPr/>
          </p:nvSpPr>
          <p:spPr>
            <a:xfrm>
              <a:off x="2058511" y="4446293"/>
              <a:ext cx="1787991" cy="280839"/>
            </a:xfrm>
            <a:prstGeom prst="rect">
              <a:avLst/>
            </a:prstGeom>
            <a:noFill/>
          </p:spPr>
          <p:txBody>
            <a:bodyPr wrap="square" lIns="93382" tIns="46691" rIns="93382" bIns="46691">
              <a:spAutoFit/>
            </a:bodyPr>
            <a:lstStyle>
              <a:defPPr>
                <a:defRPr lang="en-US"/>
              </a:defPPr>
              <a:lvl1pPr>
                <a:defRPr sz="1200" b="1">
                  <a:solidFill>
                    <a:srgbClr val="002060"/>
                  </a:solidFill>
                  <a:effectLst>
                    <a:outerShdw blurRad="38100" dist="38100" dir="2700000" algn="tl">
                      <a:srgbClr val="000000">
                        <a:alpha val="43137"/>
                      </a:srgbClr>
                    </a:outerShdw>
                  </a:effectLst>
                </a:defRPr>
              </a:lvl1pPr>
            </a:lstStyle>
            <a:p>
              <a:pPr algn="ctr">
                <a:defRPr/>
              </a:pPr>
              <a:r>
                <a:rPr lang="en-US" sz="1224" b="0" dirty="0">
                  <a:solidFill>
                    <a:schemeClr val="tx1"/>
                  </a:solidFill>
                  <a:effectLst/>
                </a:rPr>
                <a:t>Storage Space</a:t>
              </a:r>
            </a:p>
          </p:txBody>
        </p:sp>
        <p:pic>
          <p:nvPicPr>
            <p:cNvPr id="101" name="Picture 16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bwMode="auto">
            <a:xfrm>
              <a:off x="1946335" y="4424626"/>
              <a:ext cx="320062" cy="339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93" name="Trapezoid 105"/>
          <p:cNvSpPr/>
          <p:nvPr/>
        </p:nvSpPr>
        <p:spPr bwMode="auto">
          <a:xfrm>
            <a:off x="3525832" y="4970648"/>
            <a:ext cx="2653917" cy="1661940"/>
          </a:xfrm>
          <a:custGeom>
            <a:avLst/>
            <a:gdLst>
              <a:gd name="connsiteX0" fmla="*/ 0 w 1911261"/>
              <a:gd name="connsiteY0" fmla="*/ 1990406 h 1990406"/>
              <a:gd name="connsiteX1" fmla="*/ 749061 w 1911261"/>
              <a:gd name="connsiteY1" fmla="*/ 0 h 1990406"/>
              <a:gd name="connsiteX2" fmla="*/ 1162200 w 1911261"/>
              <a:gd name="connsiteY2" fmla="*/ 0 h 1990406"/>
              <a:gd name="connsiteX3" fmla="*/ 1911261 w 1911261"/>
              <a:gd name="connsiteY3" fmla="*/ 1990406 h 1990406"/>
              <a:gd name="connsiteX4" fmla="*/ 0 w 1911261"/>
              <a:gd name="connsiteY4" fmla="*/ 1990406 h 1990406"/>
              <a:gd name="connsiteX0" fmla="*/ 0 w 2237373"/>
              <a:gd name="connsiteY0" fmla="*/ 1990406 h 1990406"/>
              <a:gd name="connsiteX1" fmla="*/ 749061 w 2237373"/>
              <a:gd name="connsiteY1" fmla="*/ 0 h 1990406"/>
              <a:gd name="connsiteX2" fmla="*/ 2237373 w 2237373"/>
              <a:gd name="connsiteY2" fmla="*/ 120580 h 1990406"/>
              <a:gd name="connsiteX3" fmla="*/ 1911261 w 2237373"/>
              <a:gd name="connsiteY3" fmla="*/ 1990406 h 1990406"/>
              <a:gd name="connsiteX4" fmla="*/ 0 w 2237373"/>
              <a:gd name="connsiteY4" fmla="*/ 1990406 h 1990406"/>
              <a:gd name="connsiteX0" fmla="*/ 0 w 2237373"/>
              <a:gd name="connsiteY0" fmla="*/ 1990406 h 1990406"/>
              <a:gd name="connsiteX1" fmla="*/ 749061 w 2237373"/>
              <a:gd name="connsiteY1" fmla="*/ 0 h 1990406"/>
              <a:gd name="connsiteX2" fmla="*/ 1027006 w 2237373"/>
              <a:gd name="connsiteY2" fmla="*/ 112234 h 1990406"/>
              <a:gd name="connsiteX3" fmla="*/ 2237373 w 2237373"/>
              <a:gd name="connsiteY3" fmla="*/ 120580 h 1990406"/>
              <a:gd name="connsiteX4" fmla="*/ 1911261 w 2237373"/>
              <a:gd name="connsiteY4" fmla="*/ 1990406 h 1990406"/>
              <a:gd name="connsiteX5" fmla="*/ 0 w 2237373"/>
              <a:gd name="connsiteY5" fmla="*/ 1990406 h 1990406"/>
              <a:gd name="connsiteX0" fmla="*/ 0 w 2237373"/>
              <a:gd name="connsiteY0" fmla="*/ 1990406 h 1990406"/>
              <a:gd name="connsiteX1" fmla="*/ 749061 w 2237373"/>
              <a:gd name="connsiteY1" fmla="*/ 0 h 1990406"/>
              <a:gd name="connsiteX2" fmla="*/ 1549521 w 2237373"/>
              <a:gd name="connsiteY2" fmla="*/ 142379 h 1990406"/>
              <a:gd name="connsiteX3" fmla="*/ 2237373 w 2237373"/>
              <a:gd name="connsiteY3" fmla="*/ 120580 h 1990406"/>
              <a:gd name="connsiteX4" fmla="*/ 1911261 w 2237373"/>
              <a:gd name="connsiteY4" fmla="*/ 1990406 h 1990406"/>
              <a:gd name="connsiteX5" fmla="*/ 0 w 2237373"/>
              <a:gd name="connsiteY5" fmla="*/ 1990406 h 1990406"/>
              <a:gd name="connsiteX0" fmla="*/ 0 w 2237373"/>
              <a:gd name="connsiteY0" fmla="*/ 1879874 h 1879874"/>
              <a:gd name="connsiteX1" fmla="*/ 1090705 w 2237373"/>
              <a:gd name="connsiteY1" fmla="*/ 0 h 1879874"/>
              <a:gd name="connsiteX2" fmla="*/ 1549521 w 2237373"/>
              <a:gd name="connsiteY2" fmla="*/ 31847 h 1879874"/>
              <a:gd name="connsiteX3" fmla="*/ 2237373 w 2237373"/>
              <a:gd name="connsiteY3" fmla="*/ 10048 h 1879874"/>
              <a:gd name="connsiteX4" fmla="*/ 1911261 w 2237373"/>
              <a:gd name="connsiteY4" fmla="*/ 1879874 h 1879874"/>
              <a:gd name="connsiteX5" fmla="*/ 0 w 2237373"/>
              <a:gd name="connsiteY5" fmla="*/ 1879874 h 1879874"/>
              <a:gd name="connsiteX0" fmla="*/ 0 w 2046454"/>
              <a:gd name="connsiteY0" fmla="*/ 1879874 h 1879874"/>
              <a:gd name="connsiteX1" fmla="*/ 1090705 w 2046454"/>
              <a:gd name="connsiteY1" fmla="*/ 0 h 1879874"/>
              <a:gd name="connsiteX2" fmla="*/ 1549521 w 2046454"/>
              <a:gd name="connsiteY2" fmla="*/ 31847 h 1879874"/>
              <a:gd name="connsiteX3" fmla="*/ 2046454 w 2046454"/>
              <a:gd name="connsiteY3" fmla="*/ 10048 h 1879874"/>
              <a:gd name="connsiteX4" fmla="*/ 1911261 w 2046454"/>
              <a:gd name="connsiteY4" fmla="*/ 1879874 h 1879874"/>
              <a:gd name="connsiteX5" fmla="*/ 0 w 2046454"/>
              <a:gd name="connsiteY5" fmla="*/ 1879874 h 1879874"/>
              <a:gd name="connsiteX0" fmla="*/ 0 w 2046454"/>
              <a:gd name="connsiteY0" fmla="*/ 1879874 h 1879874"/>
              <a:gd name="connsiteX1" fmla="*/ 1090705 w 2046454"/>
              <a:gd name="connsiteY1" fmla="*/ 0 h 1879874"/>
              <a:gd name="connsiteX2" fmla="*/ 1549521 w 2046454"/>
              <a:gd name="connsiteY2" fmla="*/ 31847 h 1879874"/>
              <a:gd name="connsiteX3" fmla="*/ 2046454 w 2046454"/>
              <a:gd name="connsiteY3" fmla="*/ 10048 h 1879874"/>
              <a:gd name="connsiteX4" fmla="*/ 1690197 w 2046454"/>
              <a:gd name="connsiteY4" fmla="*/ 1780260 h 1879874"/>
              <a:gd name="connsiteX5" fmla="*/ 1911261 w 2046454"/>
              <a:gd name="connsiteY5" fmla="*/ 1879874 h 1879874"/>
              <a:gd name="connsiteX6" fmla="*/ 0 w 2046454"/>
              <a:gd name="connsiteY6" fmla="*/ 1879874 h 1879874"/>
              <a:gd name="connsiteX0" fmla="*/ 0 w 2046454"/>
              <a:gd name="connsiteY0" fmla="*/ 1879874 h 1879874"/>
              <a:gd name="connsiteX1" fmla="*/ 1090705 w 2046454"/>
              <a:gd name="connsiteY1" fmla="*/ 0 h 1879874"/>
              <a:gd name="connsiteX2" fmla="*/ 1549521 w 2046454"/>
              <a:gd name="connsiteY2" fmla="*/ 31847 h 1879874"/>
              <a:gd name="connsiteX3" fmla="*/ 2046454 w 2046454"/>
              <a:gd name="connsiteY3" fmla="*/ 10048 h 1879874"/>
              <a:gd name="connsiteX4" fmla="*/ 1690197 w 2046454"/>
              <a:gd name="connsiteY4" fmla="*/ 1780260 h 1879874"/>
              <a:gd name="connsiteX5" fmla="*/ 1559569 w 2046454"/>
              <a:gd name="connsiteY5" fmla="*/ 1849729 h 1879874"/>
              <a:gd name="connsiteX6" fmla="*/ 0 w 2046454"/>
              <a:gd name="connsiteY6" fmla="*/ 1879874 h 1879874"/>
              <a:gd name="connsiteX0" fmla="*/ 0 w 2187006"/>
              <a:gd name="connsiteY0" fmla="*/ 1879874 h 1879874"/>
              <a:gd name="connsiteX1" fmla="*/ 1090705 w 2187006"/>
              <a:gd name="connsiteY1" fmla="*/ 0 h 1879874"/>
              <a:gd name="connsiteX2" fmla="*/ 1549521 w 2187006"/>
              <a:gd name="connsiteY2" fmla="*/ 31847 h 1879874"/>
              <a:gd name="connsiteX3" fmla="*/ 2046454 w 2187006"/>
              <a:gd name="connsiteY3" fmla="*/ 10048 h 1879874"/>
              <a:gd name="connsiteX4" fmla="*/ 2182354 w 2187006"/>
              <a:gd name="connsiteY4" fmla="*/ 1847252 h 1879874"/>
              <a:gd name="connsiteX5" fmla="*/ 1559569 w 2187006"/>
              <a:gd name="connsiteY5" fmla="*/ 1849729 h 1879874"/>
              <a:gd name="connsiteX6" fmla="*/ 0 w 2187006"/>
              <a:gd name="connsiteY6" fmla="*/ 1879874 h 1879874"/>
              <a:gd name="connsiteX0" fmla="*/ 0 w 2046468"/>
              <a:gd name="connsiteY0" fmla="*/ 1879874 h 1879874"/>
              <a:gd name="connsiteX1" fmla="*/ 1090705 w 2046468"/>
              <a:gd name="connsiteY1" fmla="*/ 0 h 1879874"/>
              <a:gd name="connsiteX2" fmla="*/ 1549521 w 2046468"/>
              <a:gd name="connsiteY2" fmla="*/ 31847 h 1879874"/>
              <a:gd name="connsiteX3" fmla="*/ 2046454 w 2046468"/>
              <a:gd name="connsiteY3" fmla="*/ 10048 h 1879874"/>
              <a:gd name="connsiteX4" fmla="*/ 1559569 w 2046468"/>
              <a:gd name="connsiteY4" fmla="*/ 1849729 h 1879874"/>
              <a:gd name="connsiteX5" fmla="*/ 0 w 2046468"/>
              <a:gd name="connsiteY5" fmla="*/ 1879874 h 1879874"/>
              <a:gd name="connsiteX0" fmla="*/ 0 w 2046459"/>
              <a:gd name="connsiteY0" fmla="*/ 1879874 h 1879874"/>
              <a:gd name="connsiteX1" fmla="*/ 1090705 w 2046459"/>
              <a:gd name="connsiteY1" fmla="*/ 0 h 1879874"/>
              <a:gd name="connsiteX2" fmla="*/ 1549521 w 2046459"/>
              <a:gd name="connsiteY2" fmla="*/ 31847 h 1879874"/>
              <a:gd name="connsiteX3" fmla="*/ 2046454 w 2046459"/>
              <a:gd name="connsiteY3" fmla="*/ 10048 h 1879874"/>
              <a:gd name="connsiteX4" fmla="*/ 1559569 w 2046459"/>
              <a:gd name="connsiteY4" fmla="*/ 1849729 h 1879874"/>
              <a:gd name="connsiteX5" fmla="*/ 0 w 2046459"/>
              <a:gd name="connsiteY5" fmla="*/ 1879874 h 1879874"/>
              <a:gd name="connsiteX0" fmla="*/ 0 w 2047493"/>
              <a:gd name="connsiteY0" fmla="*/ 1879874 h 1879874"/>
              <a:gd name="connsiteX1" fmla="*/ 1090705 w 2047493"/>
              <a:gd name="connsiteY1" fmla="*/ 0 h 1879874"/>
              <a:gd name="connsiteX2" fmla="*/ 1549521 w 2047493"/>
              <a:gd name="connsiteY2" fmla="*/ 31847 h 1879874"/>
              <a:gd name="connsiteX3" fmla="*/ 2046454 w 2047493"/>
              <a:gd name="connsiteY3" fmla="*/ 10048 h 1879874"/>
              <a:gd name="connsiteX4" fmla="*/ 1940593 w 2047493"/>
              <a:gd name="connsiteY4" fmla="*/ 1849729 h 1879874"/>
              <a:gd name="connsiteX5" fmla="*/ 0 w 2047493"/>
              <a:gd name="connsiteY5" fmla="*/ 1879874 h 1879874"/>
              <a:gd name="connsiteX0" fmla="*/ 0 w 2046472"/>
              <a:gd name="connsiteY0" fmla="*/ 1879874 h 1879874"/>
              <a:gd name="connsiteX1" fmla="*/ 1090705 w 2046472"/>
              <a:gd name="connsiteY1" fmla="*/ 0 h 1879874"/>
              <a:gd name="connsiteX2" fmla="*/ 1549521 w 2046472"/>
              <a:gd name="connsiteY2" fmla="*/ 31847 h 1879874"/>
              <a:gd name="connsiteX3" fmla="*/ 2046454 w 2046472"/>
              <a:gd name="connsiteY3" fmla="*/ 10048 h 1879874"/>
              <a:gd name="connsiteX4" fmla="*/ 1940593 w 2046472"/>
              <a:gd name="connsiteY4" fmla="*/ 1849729 h 1879874"/>
              <a:gd name="connsiteX5" fmla="*/ 0 w 2046472"/>
              <a:gd name="connsiteY5" fmla="*/ 1879874 h 1879874"/>
              <a:gd name="connsiteX0" fmla="*/ 0 w 2046472"/>
              <a:gd name="connsiteY0" fmla="*/ 1869826 h 1869826"/>
              <a:gd name="connsiteX1" fmla="*/ 979573 w 2046472"/>
              <a:gd name="connsiteY1" fmla="*/ 157431 h 1869826"/>
              <a:gd name="connsiteX2" fmla="*/ 1549521 w 2046472"/>
              <a:gd name="connsiteY2" fmla="*/ 21799 h 1869826"/>
              <a:gd name="connsiteX3" fmla="*/ 2046454 w 2046472"/>
              <a:gd name="connsiteY3" fmla="*/ 0 h 1869826"/>
              <a:gd name="connsiteX4" fmla="*/ 1940593 w 2046472"/>
              <a:gd name="connsiteY4" fmla="*/ 1839681 h 1869826"/>
              <a:gd name="connsiteX5" fmla="*/ 0 w 2046472"/>
              <a:gd name="connsiteY5" fmla="*/ 1869826 h 1869826"/>
              <a:gd name="connsiteX0" fmla="*/ 0 w 2046472"/>
              <a:gd name="connsiteY0" fmla="*/ 1869826 h 1869826"/>
              <a:gd name="connsiteX1" fmla="*/ 979573 w 2046472"/>
              <a:gd name="connsiteY1" fmla="*/ 157431 h 1869826"/>
              <a:gd name="connsiteX2" fmla="*/ 1533645 w 2046472"/>
              <a:gd name="connsiteY2" fmla="*/ 172530 h 1869826"/>
              <a:gd name="connsiteX3" fmla="*/ 2046454 w 2046472"/>
              <a:gd name="connsiteY3" fmla="*/ 0 h 1869826"/>
              <a:gd name="connsiteX4" fmla="*/ 1940593 w 2046472"/>
              <a:gd name="connsiteY4" fmla="*/ 1839681 h 1869826"/>
              <a:gd name="connsiteX5" fmla="*/ 0 w 2046472"/>
              <a:gd name="connsiteY5" fmla="*/ 1869826 h 1869826"/>
              <a:gd name="connsiteX0" fmla="*/ 0 w 2602118"/>
              <a:gd name="connsiteY0" fmla="*/ 1719095 h 1719095"/>
              <a:gd name="connsiteX1" fmla="*/ 979573 w 2602118"/>
              <a:gd name="connsiteY1" fmla="*/ 6700 h 1719095"/>
              <a:gd name="connsiteX2" fmla="*/ 1533645 w 2602118"/>
              <a:gd name="connsiteY2" fmla="*/ 21799 h 1719095"/>
              <a:gd name="connsiteX3" fmla="*/ 2602115 w 2602118"/>
              <a:gd name="connsiteY3" fmla="*/ 0 h 1719095"/>
              <a:gd name="connsiteX4" fmla="*/ 1940593 w 2602118"/>
              <a:gd name="connsiteY4" fmla="*/ 1688950 h 1719095"/>
              <a:gd name="connsiteX5" fmla="*/ 0 w 2602118"/>
              <a:gd name="connsiteY5" fmla="*/ 1719095 h 1719095"/>
              <a:gd name="connsiteX0" fmla="*/ 0 w 2602119"/>
              <a:gd name="connsiteY0" fmla="*/ 1719095 h 1719095"/>
              <a:gd name="connsiteX1" fmla="*/ 979573 w 2602119"/>
              <a:gd name="connsiteY1" fmla="*/ 6700 h 1719095"/>
              <a:gd name="connsiteX2" fmla="*/ 1533645 w 2602119"/>
              <a:gd name="connsiteY2" fmla="*/ 21799 h 1719095"/>
              <a:gd name="connsiteX3" fmla="*/ 2602115 w 2602119"/>
              <a:gd name="connsiteY3" fmla="*/ 0 h 1719095"/>
              <a:gd name="connsiteX4" fmla="*/ 1940593 w 2602119"/>
              <a:gd name="connsiteY4" fmla="*/ 1688950 h 1719095"/>
              <a:gd name="connsiteX5" fmla="*/ 0 w 2602119"/>
              <a:gd name="connsiteY5" fmla="*/ 1719095 h 1719095"/>
              <a:gd name="connsiteX0" fmla="*/ 0 w 2602115"/>
              <a:gd name="connsiteY0" fmla="*/ 1719095 h 1719095"/>
              <a:gd name="connsiteX1" fmla="*/ 979573 w 2602115"/>
              <a:gd name="connsiteY1" fmla="*/ 6700 h 1719095"/>
              <a:gd name="connsiteX2" fmla="*/ 1533645 w 2602115"/>
              <a:gd name="connsiteY2" fmla="*/ 21799 h 1719095"/>
              <a:gd name="connsiteX3" fmla="*/ 2602115 w 2602115"/>
              <a:gd name="connsiteY3" fmla="*/ 0 h 1719095"/>
              <a:gd name="connsiteX4" fmla="*/ 1940593 w 2602115"/>
              <a:gd name="connsiteY4" fmla="*/ 1688950 h 1719095"/>
              <a:gd name="connsiteX5" fmla="*/ 0 w 2602115"/>
              <a:gd name="connsiteY5" fmla="*/ 1719095 h 1719095"/>
              <a:gd name="connsiteX0" fmla="*/ 0 w 2602115"/>
              <a:gd name="connsiteY0" fmla="*/ 1719095 h 1719095"/>
              <a:gd name="connsiteX1" fmla="*/ 662053 w 2602115"/>
              <a:gd name="connsiteY1" fmla="*/ 23448 h 1719095"/>
              <a:gd name="connsiteX2" fmla="*/ 1533645 w 2602115"/>
              <a:gd name="connsiteY2" fmla="*/ 21799 h 1719095"/>
              <a:gd name="connsiteX3" fmla="*/ 2602115 w 2602115"/>
              <a:gd name="connsiteY3" fmla="*/ 0 h 1719095"/>
              <a:gd name="connsiteX4" fmla="*/ 1940593 w 2602115"/>
              <a:gd name="connsiteY4" fmla="*/ 1688950 h 1719095"/>
              <a:gd name="connsiteX5" fmla="*/ 0 w 2602115"/>
              <a:gd name="connsiteY5" fmla="*/ 1719095 h 1719095"/>
              <a:gd name="connsiteX0" fmla="*/ 0 w 2602115"/>
              <a:gd name="connsiteY0" fmla="*/ 1719095 h 1719095"/>
              <a:gd name="connsiteX1" fmla="*/ 646177 w 2602115"/>
              <a:gd name="connsiteY1" fmla="*/ 23448 h 1719095"/>
              <a:gd name="connsiteX2" fmla="*/ 1533645 w 2602115"/>
              <a:gd name="connsiteY2" fmla="*/ 21799 h 1719095"/>
              <a:gd name="connsiteX3" fmla="*/ 2602115 w 2602115"/>
              <a:gd name="connsiteY3" fmla="*/ 0 h 1719095"/>
              <a:gd name="connsiteX4" fmla="*/ 1940593 w 2602115"/>
              <a:gd name="connsiteY4" fmla="*/ 1688950 h 1719095"/>
              <a:gd name="connsiteX5" fmla="*/ 0 w 2602115"/>
              <a:gd name="connsiteY5" fmla="*/ 1719095 h 1719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2115" h="1719095">
                <a:moveTo>
                  <a:pt x="0" y="1719095"/>
                </a:moveTo>
                <a:lnTo>
                  <a:pt x="646177" y="23448"/>
                </a:lnTo>
                <a:cubicBezTo>
                  <a:pt x="658438" y="30714"/>
                  <a:pt x="1521384" y="14533"/>
                  <a:pt x="1533645" y="21799"/>
                </a:cubicBezTo>
                <a:lnTo>
                  <a:pt x="2602115" y="0"/>
                </a:lnTo>
                <a:cubicBezTo>
                  <a:pt x="1984625" y="1609312"/>
                  <a:pt x="2154662" y="1126095"/>
                  <a:pt x="1940593" y="1688950"/>
                </a:cubicBezTo>
                <a:lnTo>
                  <a:pt x="0" y="1719095"/>
                </a:lnTo>
                <a:close/>
              </a:path>
            </a:pathLst>
          </a:custGeom>
          <a:solidFill>
            <a:schemeClr val="tx1">
              <a:alpha val="28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lnSpc>
                <a:spcPct val="90000"/>
              </a:lnSpc>
              <a:spcBef>
                <a:spcPct val="0"/>
              </a:spcBef>
              <a:spcAft>
                <a:spcPct val="0"/>
              </a:spcAft>
            </a:pPr>
            <a:endParaRPr lang="en-US" sz="2040" spc="-51" dirty="0">
              <a:gradFill>
                <a:gsLst>
                  <a:gs pos="0">
                    <a:schemeClr val="bg1"/>
                  </a:gs>
                  <a:gs pos="100000">
                    <a:schemeClr val="bg1"/>
                  </a:gs>
                </a:gsLst>
                <a:lin ang="5400000" scaled="0"/>
              </a:gradFill>
            </a:endParaRPr>
          </a:p>
        </p:txBody>
      </p:sp>
      <p:sp>
        <p:nvSpPr>
          <p:cNvPr id="91" name="Trapezoid 90"/>
          <p:cNvSpPr/>
          <p:nvPr/>
        </p:nvSpPr>
        <p:spPr bwMode="auto">
          <a:xfrm>
            <a:off x="1509224" y="4997292"/>
            <a:ext cx="2848948" cy="1619103"/>
          </a:xfrm>
          <a:prstGeom prst="trapezoid">
            <a:avLst/>
          </a:prstGeom>
          <a:solidFill>
            <a:schemeClr val="tx1">
              <a:alpha val="28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lnSpc>
                <a:spcPct val="90000"/>
              </a:lnSpc>
              <a:spcBef>
                <a:spcPct val="0"/>
              </a:spcBef>
              <a:spcAft>
                <a:spcPct val="0"/>
              </a:spcAft>
            </a:pPr>
            <a:endParaRPr lang="en-US" sz="2040" spc="-51" dirty="0">
              <a:gradFill>
                <a:gsLst>
                  <a:gs pos="0">
                    <a:schemeClr val="bg1"/>
                  </a:gs>
                  <a:gs pos="100000">
                    <a:schemeClr val="bg1"/>
                  </a:gs>
                </a:gsLst>
                <a:lin ang="5400000" scaled="0"/>
              </a:gradFill>
            </a:endParaRPr>
          </a:p>
        </p:txBody>
      </p:sp>
      <p:sp>
        <p:nvSpPr>
          <p:cNvPr id="110" name="Trapezoid 109"/>
          <p:cNvSpPr/>
          <p:nvPr/>
        </p:nvSpPr>
        <p:spPr bwMode="auto">
          <a:xfrm>
            <a:off x="5783631" y="4986839"/>
            <a:ext cx="3096724" cy="1602912"/>
          </a:xfrm>
          <a:prstGeom prst="trapezoid">
            <a:avLst>
              <a:gd name="adj" fmla="val 32842"/>
            </a:avLst>
          </a:prstGeom>
          <a:solidFill>
            <a:schemeClr val="tx1">
              <a:alpha val="28000"/>
            </a:schemeClr>
          </a:solidFill>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lnSpc>
                <a:spcPct val="90000"/>
              </a:lnSpc>
              <a:spcBef>
                <a:spcPct val="0"/>
              </a:spcBef>
              <a:spcAft>
                <a:spcPct val="0"/>
              </a:spcAft>
            </a:pPr>
            <a:endParaRPr lang="en-US" sz="2040" spc="-51" dirty="0">
              <a:gradFill>
                <a:gsLst>
                  <a:gs pos="0">
                    <a:schemeClr val="bg1"/>
                  </a:gs>
                  <a:gs pos="100000">
                    <a:schemeClr val="bg1"/>
                  </a:gs>
                </a:gsLst>
                <a:lin ang="5400000" scaled="0"/>
              </a:gradFill>
            </a:endParaRPr>
          </a:p>
        </p:txBody>
      </p:sp>
      <p:sp>
        <p:nvSpPr>
          <p:cNvPr id="108" name="Trapezoid 107"/>
          <p:cNvSpPr/>
          <p:nvPr/>
        </p:nvSpPr>
        <p:spPr bwMode="auto">
          <a:xfrm>
            <a:off x="5718307" y="4974624"/>
            <a:ext cx="2121165" cy="1619103"/>
          </a:xfrm>
          <a:prstGeom prst="trapezoid">
            <a:avLst>
              <a:gd name="adj" fmla="val 38001"/>
            </a:avLst>
          </a:prstGeom>
          <a:solidFill>
            <a:schemeClr val="tx1">
              <a:alpha val="28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lnSpc>
                <a:spcPct val="90000"/>
              </a:lnSpc>
              <a:spcBef>
                <a:spcPct val="0"/>
              </a:spcBef>
              <a:spcAft>
                <a:spcPct val="0"/>
              </a:spcAft>
            </a:pPr>
            <a:endParaRPr lang="en-US" sz="2040" spc="-51" dirty="0">
              <a:gradFill>
                <a:gsLst>
                  <a:gs pos="0">
                    <a:schemeClr val="bg1"/>
                  </a:gs>
                  <a:gs pos="100000">
                    <a:schemeClr val="bg1"/>
                  </a:gs>
                </a:gsLst>
                <a:lin ang="5400000" scaled="0"/>
              </a:gradFill>
            </a:endParaRPr>
          </a:p>
        </p:txBody>
      </p:sp>
    </p:spTree>
    <p:extLst>
      <p:ext uri="{BB962C8B-B14F-4D97-AF65-F5344CB8AC3E}">
        <p14:creationId xmlns:p14="http://schemas.microsoft.com/office/powerpoint/2010/main" val="12380002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7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74"/>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nodeType="afterEffect">
                                  <p:stCondLst>
                                    <p:cond delay="500"/>
                                  </p:stCondLst>
                                  <p:childTnLst>
                                    <p:set>
                                      <p:cBhvr>
                                        <p:cTn id="12" dur="1" fill="hold">
                                          <p:stCondLst>
                                            <p:cond delay="0"/>
                                          </p:stCondLst>
                                        </p:cTn>
                                        <p:tgtEl>
                                          <p:spTgt spid="79"/>
                                        </p:tgtEl>
                                        <p:attrNameLst>
                                          <p:attrName>style.visibility</p:attrName>
                                        </p:attrNameLst>
                                      </p:cBhvr>
                                      <p:to>
                                        <p:strVal val="visible"/>
                                      </p:to>
                                    </p:set>
                                  </p:childTnLst>
                                </p:cTn>
                              </p:par>
                            </p:childTnLst>
                          </p:cTn>
                        </p:par>
                        <p:par>
                          <p:cTn id="13" fill="hold">
                            <p:stCondLst>
                              <p:cond delay="500"/>
                            </p:stCondLst>
                            <p:childTnLst>
                              <p:par>
                                <p:cTn id="14" presetID="1" presetClass="entr" presetSubtype="0" fill="hold" nodeType="afterEffect">
                                  <p:stCondLst>
                                    <p:cond delay="0"/>
                                  </p:stCondLst>
                                  <p:childTnLst>
                                    <p:set>
                                      <p:cBhvr>
                                        <p:cTn id="15" dur="1" fill="hold">
                                          <p:stCondLst>
                                            <p:cond delay="0"/>
                                          </p:stCondLst>
                                        </p:cTn>
                                        <p:tgtEl>
                                          <p:spTgt spid="81"/>
                                        </p:tgtEl>
                                        <p:attrNameLst>
                                          <p:attrName>style.visibility</p:attrName>
                                        </p:attrNameLst>
                                      </p:cBhvr>
                                      <p:to>
                                        <p:strVal val="visible"/>
                                      </p:to>
                                    </p:set>
                                  </p:childTnLst>
                                </p:cTn>
                              </p:par>
                            </p:childTnLst>
                          </p:cTn>
                        </p:par>
                        <p:par>
                          <p:cTn id="16" fill="hold">
                            <p:stCondLst>
                              <p:cond delay="500"/>
                            </p:stCondLst>
                            <p:childTnLst>
                              <p:par>
                                <p:cTn id="17" presetID="1" presetClass="entr" presetSubtype="0" fill="hold" nodeType="afterEffect">
                                  <p:stCondLst>
                                    <p:cond delay="0"/>
                                  </p:stCondLst>
                                  <p:childTnLst>
                                    <p:set>
                                      <p:cBhvr>
                                        <p:cTn id="18" dur="1" fill="hold">
                                          <p:stCondLst>
                                            <p:cond delay="0"/>
                                          </p:stCondLst>
                                        </p:cTn>
                                        <p:tgtEl>
                                          <p:spTgt spid="66"/>
                                        </p:tgtEl>
                                        <p:attrNameLst>
                                          <p:attrName>style.visibility</p:attrName>
                                        </p:attrNameLst>
                                      </p:cBhvr>
                                      <p:to>
                                        <p:strVal val="visible"/>
                                      </p:to>
                                    </p:set>
                                  </p:childTnLst>
                                </p:cTn>
                              </p:par>
                            </p:childTnLst>
                          </p:cTn>
                        </p:par>
                        <p:par>
                          <p:cTn id="19" fill="hold">
                            <p:stCondLst>
                              <p:cond delay="500"/>
                            </p:stCondLst>
                            <p:childTnLst>
                              <p:par>
                                <p:cTn id="20" presetID="1" presetClass="entr" presetSubtype="0" fill="hold" nodeType="afterEffect">
                                  <p:stCondLst>
                                    <p:cond delay="0"/>
                                  </p:stCondLst>
                                  <p:childTnLst>
                                    <p:set>
                                      <p:cBhvr>
                                        <p:cTn id="21" dur="1" fill="hold">
                                          <p:stCondLst>
                                            <p:cond delay="0"/>
                                          </p:stCondLst>
                                        </p:cTn>
                                        <p:tgtEl>
                                          <p:spTgt spid="78"/>
                                        </p:tgtEl>
                                        <p:attrNameLst>
                                          <p:attrName>style.visibility</p:attrName>
                                        </p:attrNameLst>
                                      </p:cBhvr>
                                      <p:to>
                                        <p:strVal val="visible"/>
                                      </p:to>
                                    </p:set>
                                  </p:childTnLst>
                                </p:cTn>
                              </p:par>
                            </p:childTnLst>
                          </p:cTn>
                        </p:par>
                        <p:par>
                          <p:cTn id="22" fill="hold">
                            <p:stCondLst>
                              <p:cond delay="500"/>
                            </p:stCondLst>
                            <p:childTnLst>
                              <p:par>
                                <p:cTn id="23" presetID="1" presetClass="entr" presetSubtype="0" fill="hold" nodeType="afterEffect">
                                  <p:stCondLst>
                                    <p:cond delay="0"/>
                                  </p:stCondLst>
                                  <p:childTnLst>
                                    <p:set>
                                      <p:cBhvr>
                                        <p:cTn id="24" dur="1" fill="hold">
                                          <p:stCondLst>
                                            <p:cond delay="0"/>
                                          </p:stCondLst>
                                        </p:cTn>
                                        <p:tgtEl>
                                          <p:spTgt spid="82"/>
                                        </p:tgtEl>
                                        <p:attrNameLst>
                                          <p:attrName>style.visibility</p:attrName>
                                        </p:attrNameLst>
                                      </p:cBhvr>
                                      <p:to>
                                        <p:strVal val="visible"/>
                                      </p:to>
                                    </p:set>
                                  </p:childTnLst>
                                </p:cTn>
                              </p:par>
                            </p:childTnLst>
                          </p:cTn>
                        </p:par>
                        <p:par>
                          <p:cTn id="25" fill="hold">
                            <p:stCondLst>
                              <p:cond delay="500"/>
                            </p:stCondLst>
                            <p:childTnLst>
                              <p:par>
                                <p:cTn id="26" presetID="1" presetClass="entr" presetSubtype="0" fill="hold" nodeType="afterEffect">
                                  <p:stCondLst>
                                    <p:cond delay="0"/>
                                  </p:stCondLst>
                                  <p:childTnLst>
                                    <p:set>
                                      <p:cBhvr>
                                        <p:cTn id="27" dur="1" fill="hold">
                                          <p:stCondLst>
                                            <p:cond delay="0"/>
                                          </p:stCondLst>
                                        </p:cTn>
                                        <p:tgtEl>
                                          <p:spTgt spid="77"/>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83"/>
                                        </p:tgtEl>
                                        <p:attrNameLst>
                                          <p:attrName>style.visibility</p:attrName>
                                        </p:attrNameLst>
                                      </p:cBhvr>
                                      <p:to>
                                        <p:strVal val="visible"/>
                                      </p:to>
                                    </p:set>
                                    <p:animEffect transition="in" filter="wipe(left)">
                                      <p:cBhvr>
                                        <p:cTn id="32" dur="500"/>
                                        <p:tgtEl>
                                          <p:spTgt spid="83"/>
                                        </p:tgtEl>
                                      </p:cBhvr>
                                    </p:animEffect>
                                  </p:childTnLst>
                                </p:cTn>
                              </p:par>
                            </p:childTnLst>
                          </p:cTn>
                        </p:par>
                        <p:par>
                          <p:cTn id="33" fill="hold">
                            <p:stCondLst>
                              <p:cond delay="500"/>
                            </p:stCondLst>
                            <p:childTnLst>
                              <p:par>
                                <p:cTn id="34" presetID="27" presetClass="emph" presetSubtype="0" fill="remove" grpId="1" nodeType="afterEffect">
                                  <p:stCondLst>
                                    <p:cond delay="0"/>
                                  </p:stCondLst>
                                  <p:childTnLst>
                                    <p:animClr clrSpc="rgb" dir="cw">
                                      <p:cBhvr override="childStyle">
                                        <p:cTn id="35" dur="250" autoRev="1" fill="remove"/>
                                        <p:tgtEl>
                                          <p:spTgt spid="83"/>
                                        </p:tgtEl>
                                        <p:attrNameLst>
                                          <p:attrName>style.color</p:attrName>
                                        </p:attrNameLst>
                                      </p:cBhvr>
                                      <p:to>
                                        <a:schemeClr val="bg1"/>
                                      </p:to>
                                    </p:animClr>
                                    <p:animClr clrSpc="rgb" dir="cw">
                                      <p:cBhvr>
                                        <p:cTn id="36" dur="250" autoRev="1" fill="remove"/>
                                        <p:tgtEl>
                                          <p:spTgt spid="83"/>
                                        </p:tgtEl>
                                        <p:attrNameLst>
                                          <p:attrName>fillcolor</p:attrName>
                                        </p:attrNameLst>
                                      </p:cBhvr>
                                      <p:to>
                                        <a:schemeClr val="bg1"/>
                                      </p:to>
                                    </p:animClr>
                                    <p:set>
                                      <p:cBhvr>
                                        <p:cTn id="37" dur="250" autoRev="1" fill="remove"/>
                                        <p:tgtEl>
                                          <p:spTgt spid="83"/>
                                        </p:tgtEl>
                                        <p:attrNameLst>
                                          <p:attrName>fill.type</p:attrName>
                                        </p:attrNameLst>
                                      </p:cBhvr>
                                      <p:to>
                                        <p:strVal val="solid"/>
                                      </p:to>
                                    </p:set>
                                    <p:set>
                                      <p:cBhvr>
                                        <p:cTn id="38" dur="250" autoRev="1" fill="remove"/>
                                        <p:tgtEl>
                                          <p:spTgt spid="83"/>
                                        </p:tgtEl>
                                        <p:attrNameLst>
                                          <p:attrName>fill.on</p:attrName>
                                        </p:attrNameLst>
                                      </p:cBhvr>
                                      <p:to>
                                        <p:strVal val="true"/>
                                      </p:to>
                                    </p:set>
                                  </p:childTnLst>
                                </p:cTn>
                              </p:par>
                            </p:childTnLst>
                          </p:cTn>
                        </p:par>
                        <p:par>
                          <p:cTn id="39" fill="hold">
                            <p:stCondLst>
                              <p:cond delay="1000"/>
                            </p:stCondLst>
                            <p:childTnLst>
                              <p:par>
                                <p:cTn id="40" presetID="1" presetClass="entr" presetSubtype="0" fill="hold" grpId="0" nodeType="afterEffect">
                                  <p:stCondLst>
                                    <p:cond delay="0"/>
                                  </p:stCondLst>
                                  <p:childTnLst>
                                    <p:set>
                                      <p:cBhvr>
                                        <p:cTn id="41" dur="1" fill="hold">
                                          <p:stCondLst>
                                            <p:cond delay="0"/>
                                          </p:stCondLst>
                                        </p:cTn>
                                        <p:tgtEl>
                                          <p:spTgt spid="138"/>
                                        </p:tgtEl>
                                        <p:attrNameLst>
                                          <p:attrName>style.visibility</p:attrName>
                                        </p:attrNameLst>
                                      </p:cBhvr>
                                      <p:to>
                                        <p:strVal val="visible"/>
                                      </p:to>
                                    </p:set>
                                  </p:childTnLst>
                                </p:cTn>
                              </p:par>
                            </p:childTnLst>
                          </p:cTn>
                        </p:par>
                        <p:par>
                          <p:cTn id="42" fill="hold">
                            <p:stCondLst>
                              <p:cond delay="1000"/>
                            </p:stCondLst>
                            <p:childTnLst>
                              <p:par>
                                <p:cTn id="43" presetID="22" presetClass="entr" presetSubtype="2" fill="hold" grpId="0" nodeType="afterEffect">
                                  <p:stCondLst>
                                    <p:cond delay="0"/>
                                  </p:stCondLst>
                                  <p:childTnLst>
                                    <p:set>
                                      <p:cBhvr>
                                        <p:cTn id="44" dur="1" fill="hold">
                                          <p:stCondLst>
                                            <p:cond delay="0"/>
                                          </p:stCondLst>
                                        </p:cTn>
                                        <p:tgtEl>
                                          <p:spTgt spid="85"/>
                                        </p:tgtEl>
                                        <p:attrNameLst>
                                          <p:attrName>style.visibility</p:attrName>
                                        </p:attrNameLst>
                                      </p:cBhvr>
                                      <p:to>
                                        <p:strVal val="visible"/>
                                      </p:to>
                                    </p:set>
                                    <p:animEffect transition="in" filter="wipe(right)">
                                      <p:cBhvr>
                                        <p:cTn id="45" dur="500"/>
                                        <p:tgtEl>
                                          <p:spTgt spid="85"/>
                                        </p:tgtEl>
                                      </p:cBhvr>
                                    </p:animEffect>
                                  </p:childTnLst>
                                </p:cTn>
                              </p:par>
                            </p:childTnLst>
                          </p:cTn>
                        </p:par>
                        <p:par>
                          <p:cTn id="46" fill="hold">
                            <p:stCondLst>
                              <p:cond delay="1500"/>
                            </p:stCondLst>
                            <p:childTnLst>
                              <p:par>
                                <p:cTn id="47" presetID="27" presetClass="emph" presetSubtype="0" fill="remove" grpId="1" nodeType="afterEffect">
                                  <p:stCondLst>
                                    <p:cond delay="0"/>
                                  </p:stCondLst>
                                  <p:childTnLst>
                                    <p:animClr clrSpc="rgb" dir="cw">
                                      <p:cBhvr override="childStyle">
                                        <p:cTn id="48" dur="250" autoRev="1" fill="remove"/>
                                        <p:tgtEl>
                                          <p:spTgt spid="85"/>
                                        </p:tgtEl>
                                        <p:attrNameLst>
                                          <p:attrName>style.color</p:attrName>
                                        </p:attrNameLst>
                                      </p:cBhvr>
                                      <p:to>
                                        <a:schemeClr val="bg1"/>
                                      </p:to>
                                    </p:animClr>
                                    <p:animClr clrSpc="rgb" dir="cw">
                                      <p:cBhvr>
                                        <p:cTn id="49" dur="250" autoRev="1" fill="remove"/>
                                        <p:tgtEl>
                                          <p:spTgt spid="85"/>
                                        </p:tgtEl>
                                        <p:attrNameLst>
                                          <p:attrName>fillcolor</p:attrName>
                                        </p:attrNameLst>
                                      </p:cBhvr>
                                      <p:to>
                                        <a:schemeClr val="bg1"/>
                                      </p:to>
                                    </p:animClr>
                                    <p:set>
                                      <p:cBhvr>
                                        <p:cTn id="50" dur="250" autoRev="1" fill="remove"/>
                                        <p:tgtEl>
                                          <p:spTgt spid="85"/>
                                        </p:tgtEl>
                                        <p:attrNameLst>
                                          <p:attrName>fill.type</p:attrName>
                                        </p:attrNameLst>
                                      </p:cBhvr>
                                      <p:to>
                                        <p:strVal val="solid"/>
                                      </p:to>
                                    </p:set>
                                    <p:set>
                                      <p:cBhvr>
                                        <p:cTn id="51" dur="250" autoRev="1" fill="remove"/>
                                        <p:tgtEl>
                                          <p:spTgt spid="85"/>
                                        </p:tgtEl>
                                        <p:attrNameLst>
                                          <p:attrName>fill.on</p:attrName>
                                        </p:attrNameLst>
                                      </p:cBhvr>
                                      <p:to>
                                        <p:strVal val="true"/>
                                      </p:to>
                                    </p:set>
                                  </p:childTnLst>
                                </p:cTn>
                              </p:par>
                            </p:childTnLst>
                          </p:cTn>
                        </p:par>
                        <p:par>
                          <p:cTn id="52" fill="hold">
                            <p:stCondLst>
                              <p:cond delay="2000"/>
                            </p:stCondLst>
                            <p:childTnLst>
                              <p:par>
                                <p:cTn id="53" presetID="1" presetClass="entr" presetSubtype="0" fill="hold" grpId="0" nodeType="afterEffect">
                                  <p:stCondLst>
                                    <p:cond delay="0"/>
                                  </p:stCondLst>
                                  <p:childTnLst>
                                    <p:set>
                                      <p:cBhvr>
                                        <p:cTn id="54" dur="1" fill="hold">
                                          <p:stCondLst>
                                            <p:cond delay="0"/>
                                          </p:stCondLst>
                                        </p:cTn>
                                        <p:tgtEl>
                                          <p:spTgt spid="135"/>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112"/>
                                        </p:tgtEl>
                                        <p:attrNameLst>
                                          <p:attrName>style.visibility</p:attrName>
                                        </p:attrNameLst>
                                      </p:cBhvr>
                                      <p:to>
                                        <p:strVal val="visible"/>
                                      </p:to>
                                    </p:set>
                                    <p:animEffect transition="in" filter="fade">
                                      <p:cBhvr>
                                        <p:cTn id="59" dur="500"/>
                                        <p:tgtEl>
                                          <p:spTgt spid="112"/>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91"/>
                                        </p:tgtEl>
                                        <p:attrNameLst>
                                          <p:attrName>style.visibility</p:attrName>
                                        </p:attrNameLst>
                                      </p:cBhvr>
                                      <p:to>
                                        <p:strVal val="visible"/>
                                      </p:to>
                                    </p:set>
                                    <p:animEffect transition="in" filter="wipe(down)">
                                      <p:cBhvr>
                                        <p:cTn id="62" dur="500"/>
                                        <p:tgtEl>
                                          <p:spTgt spid="91"/>
                                        </p:tgtEl>
                                      </p:cBhvr>
                                    </p:animEffect>
                                  </p:childTnLst>
                                </p:cTn>
                              </p:par>
                            </p:childTnLst>
                          </p:cTn>
                        </p:par>
                        <p:par>
                          <p:cTn id="63" fill="hold">
                            <p:stCondLst>
                              <p:cond delay="500"/>
                            </p:stCondLst>
                            <p:childTnLst>
                              <p:par>
                                <p:cTn id="64" presetID="22" presetClass="entr" presetSubtype="4" fill="hold" nodeType="afterEffect">
                                  <p:stCondLst>
                                    <p:cond delay="0"/>
                                  </p:stCondLst>
                                  <p:childTnLst>
                                    <p:set>
                                      <p:cBhvr>
                                        <p:cTn id="65" dur="1" fill="hold">
                                          <p:stCondLst>
                                            <p:cond delay="0"/>
                                          </p:stCondLst>
                                        </p:cTn>
                                        <p:tgtEl>
                                          <p:spTgt spid="4"/>
                                        </p:tgtEl>
                                        <p:attrNameLst>
                                          <p:attrName>style.visibility</p:attrName>
                                        </p:attrNameLst>
                                      </p:cBhvr>
                                      <p:to>
                                        <p:strVal val="visible"/>
                                      </p:to>
                                    </p:set>
                                    <p:animEffect transition="in" filter="wipe(down)">
                                      <p:cBhvr>
                                        <p:cTn id="66" dur="500"/>
                                        <p:tgtEl>
                                          <p:spTgt spid="4"/>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5366"/>
                                        </p:tgtEl>
                                        <p:attrNameLst>
                                          <p:attrName>style.visibility</p:attrName>
                                        </p:attrNameLst>
                                      </p:cBhvr>
                                      <p:to>
                                        <p:strVal val="visible"/>
                                      </p:to>
                                    </p:set>
                                    <p:animEffect transition="in" filter="fade">
                                      <p:cBhvr>
                                        <p:cTn id="69" dur="500"/>
                                        <p:tgtEl>
                                          <p:spTgt spid="15366"/>
                                        </p:tgtEl>
                                      </p:cBhvr>
                                    </p:animEffect>
                                  </p:childTnLst>
                                </p:cTn>
                              </p:par>
                              <p:par>
                                <p:cTn id="70" presetID="22" presetClass="entr" presetSubtype="4" fill="hold" grpId="0" nodeType="withEffect">
                                  <p:stCondLst>
                                    <p:cond delay="0"/>
                                  </p:stCondLst>
                                  <p:childTnLst>
                                    <p:set>
                                      <p:cBhvr>
                                        <p:cTn id="71" dur="1" fill="hold">
                                          <p:stCondLst>
                                            <p:cond delay="0"/>
                                          </p:stCondLst>
                                        </p:cTn>
                                        <p:tgtEl>
                                          <p:spTgt spid="93"/>
                                        </p:tgtEl>
                                        <p:attrNameLst>
                                          <p:attrName>style.visibility</p:attrName>
                                        </p:attrNameLst>
                                      </p:cBhvr>
                                      <p:to>
                                        <p:strVal val="visible"/>
                                      </p:to>
                                    </p:set>
                                    <p:animEffect transition="in" filter="wipe(down)">
                                      <p:cBhvr>
                                        <p:cTn id="72" dur="500"/>
                                        <p:tgtEl>
                                          <p:spTgt spid="93"/>
                                        </p:tgtEl>
                                      </p:cBhvr>
                                    </p:animEffect>
                                  </p:childTnLst>
                                </p:cTn>
                              </p:par>
                            </p:childTnLst>
                          </p:cTn>
                        </p:par>
                        <p:par>
                          <p:cTn id="73" fill="hold">
                            <p:stCondLst>
                              <p:cond delay="1000"/>
                            </p:stCondLst>
                            <p:childTnLst>
                              <p:par>
                                <p:cTn id="74" presetID="22" presetClass="entr" presetSubtype="4" fill="hold" nodeType="afterEffect">
                                  <p:stCondLst>
                                    <p:cond delay="0"/>
                                  </p:stCondLst>
                                  <p:childTnLst>
                                    <p:set>
                                      <p:cBhvr>
                                        <p:cTn id="75" dur="1" fill="hold">
                                          <p:stCondLst>
                                            <p:cond delay="0"/>
                                          </p:stCondLst>
                                        </p:cTn>
                                        <p:tgtEl>
                                          <p:spTgt spid="102"/>
                                        </p:tgtEl>
                                        <p:attrNameLst>
                                          <p:attrName>style.visibility</p:attrName>
                                        </p:attrNameLst>
                                      </p:cBhvr>
                                      <p:to>
                                        <p:strVal val="visible"/>
                                      </p:to>
                                    </p:set>
                                    <p:animEffect transition="in" filter="wipe(down)">
                                      <p:cBhvr>
                                        <p:cTn id="76" dur="500"/>
                                        <p:tgtEl>
                                          <p:spTgt spid="102"/>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108"/>
                                        </p:tgtEl>
                                        <p:attrNameLst>
                                          <p:attrName>style.visibility</p:attrName>
                                        </p:attrNameLst>
                                      </p:cBhvr>
                                      <p:to>
                                        <p:strVal val="visible"/>
                                      </p:to>
                                    </p:set>
                                    <p:animEffect transition="in" filter="wipe(down)">
                                      <p:cBhvr>
                                        <p:cTn id="79" dur="500"/>
                                        <p:tgtEl>
                                          <p:spTgt spid="108"/>
                                        </p:tgtEl>
                                      </p:cBhvr>
                                    </p:animEffect>
                                  </p:childTnLst>
                                </p:cTn>
                              </p:par>
                            </p:childTnLst>
                          </p:cTn>
                        </p:par>
                        <p:par>
                          <p:cTn id="80" fill="hold">
                            <p:stCondLst>
                              <p:cond delay="1500"/>
                            </p:stCondLst>
                            <p:childTnLst>
                              <p:par>
                                <p:cTn id="81" presetID="22" presetClass="entr" presetSubtype="4" fill="hold" nodeType="afterEffect">
                                  <p:stCondLst>
                                    <p:cond delay="0"/>
                                  </p:stCondLst>
                                  <p:childTnLst>
                                    <p:set>
                                      <p:cBhvr>
                                        <p:cTn id="82" dur="1" fill="hold">
                                          <p:stCondLst>
                                            <p:cond delay="0"/>
                                          </p:stCondLst>
                                        </p:cTn>
                                        <p:tgtEl>
                                          <p:spTgt spid="98"/>
                                        </p:tgtEl>
                                        <p:attrNameLst>
                                          <p:attrName>style.visibility</p:attrName>
                                        </p:attrNameLst>
                                      </p:cBhvr>
                                      <p:to>
                                        <p:strVal val="visible"/>
                                      </p:to>
                                    </p:set>
                                    <p:animEffect transition="in" filter="wipe(down)">
                                      <p:cBhvr>
                                        <p:cTn id="83" dur="500"/>
                                        <p:tgtEl>
                                          <p:spTgt spid="98"/>
                                        </p:tgtEl>
                                      </p:cBhvr>
                                    </p:animEffect>
                                  </p:childTnLst>
                                </p:cTn>
                              </p:par>
                            </p:childTnLst>
                          </p:cTn>
                        </p:par>
                      </p:childTnLst>
                    </p:cTn>
                  </p:par>
                  <p:par>
                    <p:cTn id="84" fill="hold">
                      <p:stCondLst>
                        <p:cond delay="indefinite"/>
                      </p:stCondLst>
                      <p:childTnLst>
                        <p:par>
                          <p:cTn id="85" fill="hold">
                            <p:stCondLst>
                              <p:cond delay="0"/>
                            </p:stCondLst>
                            <p:childTnLst>
                              <p:par>
                                <p:cTn id="86" presetID="1" presetClass="entr" presetSubtype="0" fill="hold" nodeType="clickEffect">
                                  <p:stCondLst>
                                    <p:cond delay="0"/>
                                  </p:stCondLst>
                                  <p:childTnLst>
                                    <p:set>
                                      <p:cBhvr>
                                        <p:cTn id="87" dur="1" fill="hold">
                                          <p:stCondLst>
                                            <p:cond delay="0"/>
                                          </p:stCondLst>
                                        </p:cTn>
                                        <p:tgtEl>
                                          <p:spTgt spid="80"/>
                                        </p:tgtEl>
                                        <p:attrNameLst>
                                          <p:attrName>style.visibility</p:attrName>
                                        </p:attrNameLst>
                                      </p:cBhvr>
                                      <p:to>
                                        <p:strVal val="visible"/>
                                      </p:to>
                                    </p:set>
                                  </p:childTnLst>
                                </p:cTn>
                              </p:par>
                            </p:childTnLst>
                          </p:cTn>
                        </p:par>
                        <p:par>
                          <p:cTn id="88" fill="hold">
                            <p:stCondLst>
                              <p:cond delay="0"/>
                            </p:stCondLst>
                            <p:childTnLst>
                              <p:par>
                                <p:cTn id="89" presetID="1" presetClass="entr" presetSubtype="0" fill="hold" nodeType="afterEffect">
                                  <p:stCondLst>
                                    <p:cond delay="0"/>
                                  </p:stCondLst>
                                  <p:childTnLst>
                                    <p:set>
                                      <p:cBhvr>
                                        <p:cTn id="90" dur="1" fill="hold">
                                          <p:stCondLst>
                                            <p:cond delay="0"/>
                                          </p:stCondLst>
                                        </p:cTn>
                                        <p:tgtEl>
                                          <p:spTgt spid="87"/>
                                        </p:tgtEl>
                                        <p:attrNameLst>
                                          <p:attrName>style.visibility</p:attrName>
                                        </p:attrNameLst>
                                      </p:cBhvr>
                                      <p:to>
                                        <p:strVal val="visible"/>
                                      </p:to>
                                    </p:set>
                                  </p:childTnLst>
                                </p:cTn>
                              </p:par>
                            </p:childTnLst>
                          </p:cTn>
                        </p:par>
                        <p:par>
                          <p:cTn id="91" fill="hold">
                            <p:stCondLst>
                              <p:cond delay="0"/>
                            </p:stCondLst>
                            <p:childTnLst>
                              <p:par>
                                <p:cTn id="92" presetID="22" presetClass="entr" presetSubtype="8" fill="hold" grpId="0" nodeType="afterEffect">
                                  <p:stCondLst>
                                    <p:cond delay="0"/>
                                  </p:stCondLst>
                                  <p:childTnLst>
                                    <p:set>
                                      <p:cBhvr>
                                        <p:cTn id="93" dur="1" fill="hold">
                                          <p:stCondLst>
                                            <p:cond delay="0"/>
                                          </p:stCondLst>
                                        </p:cTn>
                                        <p:tgtEl>
                                          <p:spTgt spid="76"/>
                                        </p:tgtEl>
                                        <p:attrNameLst>
                                          <p:attrName>style.visibility</p:attrName>
                                        </p:attrNameLst>
                                      </p:cBhvr>
                                      <p:to>
                                        <p:strVal val="visible"/>
                                      </p:to>
                                    </p:set>
                                    <p:animEffect transition="in" filter="wipe(left)">
                                      <p:cBhvr>
                                        <p:cTn id="94" dur="500"/>
                                        <p:tgtEl>
                                          <p:spTgt spid="76"/>
                                        </p:tgtEl>
                                      </p:cBhvr>
                                    </p:animEffect>
                                  </p:childTnLst>
                                </p:cTn>
                              </p:par>
                              <p:par>
                                <p:cTn id="95" presetID="10" presetClass="exit" presetSubtype="0" fill="hold" grpId="2" nodeType="withEffect">
                                  <p:stCondLst>
                                    <p:cond delay="0"/>
                                  </p:stCondLst>
                                  <p:childTnLst>
                                    <p:animEffect transition="out" filter="fade">
                                      <p:cBhvr>
                                        <p:cTn id="96" dur="500"/>
                                        <p:tgtEl>
                                          <p:spTgt spid="85"/>
                                        </p:tgtEl>
                                      </p:cBhvr>
                                    </p:animEffect>
                                    <p:set>
                                      <p:cBhvr>
                                        <p:cTn id="97" dur="1" fill="hold">
                                          <p:stCondLst>
                                            <p:cond delay="499"/>
                                          </p:stCondLst>
                                        </p:cTn>
                                        <p:tgtEl>
                                          <p:spTgt spid="85"/>
                                        </p:tgtEl>
                                        <p:attrNameLst>
                                          <p:attrName>style.visibility</p:attrName>
                                        </p:attrNameLst>
                                      </p:cBhvr>
                                      <p:to>
                                        <p:strVal val="hidden"/>
                                      </p:to>
                                    </p:set>
                                  </p:childTnLst>
                                </p:cTn>
                              </p:par>
                              <p:par>
                                <p:cTn id="98" presetID="10" presetClass="exit" presetSubtype="0" fill="hold" grpId="1" nodeType="withEffect">
                                  <p:stCondLst>
                                    <p:cond delay="0"/>
                                  </p:stCondLst>
                                  <p:childTnLst>
                                    <p:animEffect transition="out" filter="fade">
                                      <p:cBhvr>
                                        <p:cTn id="99" dur="500"/>
                                        <p:tgtEl>
                                          <p:spTgt spid="108"/>
                                        </p:tgtEl>
                                      </p:cBhvr>
                                    </p:animEffect>
                                    <p:set>
                                      <p:cBhvr>
                                        <p:cTn id="100" dur="1" fill="hold">
                                          <p:stCondLst>
                                            <p:cond delay="499"/>
                                          </p:stCondLst>
                                        </p:cTn>
                                        <p:tgtEl>
                                          <p:spTgt spid="108"/>
                                        </p:tgtEl>
                                        <p:attrNameLst>
                                          <p:attrName>style.visibility</p:attrName>
                                        </p:attrNameLst>
                                      </p:cBhvr>
                                      <p:to>
                                        <p:strVal val="hidden"/>
                                      </p:to>
                                    </p:set>
                                  </p:childTnLst>
                                </p:cTn>
                              </p:par>
                            </p:childTnLst>
                          </p:cTn>
                        </p:par>
                        <p:par>
                          <p:cTn id="101" fill="hold">
                            <p:stCondLst>
                              <p:cond delay="500"/>
                            </p:stCondLst>
                            <p:childTnLst>
                              <p:par>
                                <p:cTn id="102" presetID="10" presetClass="entr" presetSubtype="0" fill="hold" grpId="0" nodeType="afterEffect">
                                  <p:stCondLst>
                                    <p:cond delay="0"/>
                                  </p:stCondLst>
                                  <p:childTnLst>
                                    <p:set>
                                      <p:cBhvr>
                                        <p:cTn id="103" dur="1" fill="hold">
                                          <p:stCondLst>
                                            <p:cond delay="0"/>
                                          </p:stCondLst>
                                        </p:cTn>
                                        <p:tgtEl>
                                          <p:spTgt spid="110"/>
                                        </p:tgtEl>
                                        <p:attrNameLst>
                                          <p:attrName>style.visibility</p:attrName>
                                        </p:attrNameLst>
                                      </p:cBhvr>
                                      <p:to>
                                        <p:strVal val="visible"/>
                                      </p:to>
                                    </p:set>
                                    <p:animEffect transition="in" filter="fade">
                                      <p:cBhvr>
                                        <p:cTn id="104" dur="500"/>
                                        <p:tgtEl>
                                          <p:spTgt spid="110"/>
                                        </p:tgtEl>
                                      </p:cBhvr>
                                    </p:animEffect>
                                  </p:childTnLst>
                                </p:cTn>
                              </p:par>
                            </p:childTnLst>
                          </p:cTn>
                        </p:par>
                      </p:childTnLst>
                    </p:cTn>
                  </p:par>
                  <p:par>
                    <p:cTn id="105" fill="hold">
                      <p:stCondLst>
                        <p:cond delay="indefinite"/>
                      </p:stCondLst>
                      <p:childTnLst>
                        <p:par>
                          <p:cTn id="106" fill="hold">
                            <p:stCondLst>
                              <p:cond delay="0"/>
                            </p:stCondLst>
                            <p:childTnLst>
                              <p:par>
                                <p:cTn id="107" presetID="42" presetClass="entr" presetSubtype="0" fill="hold" grpId="0" nodeType="clickEffect">
                                  <p:stCondLst>
                                    <p:cond delay="0"/>
                                  </p:stCondLst>
                                  <p:childTnLst>
                                    <p:set>
                                      <p:cBhvr>
                                        <p:cTn id="108" dur="1" fill="hold">
                                          <p:stCondLst>
                                            <p:cond delay="0"/>
                                          </p:stCondLst>
                                        </p:cTn>
                                        <p:tgtEl>
                                          <p:spTgt spid="89"/>
                                        </p:tgtEl>
                                        <p:attrNameLst>
                                          <p:attrName>style.visibility</p:attrName>
                                        </p:attrNameLst>
                                      </p:cBhvr>
                                      <p:to>
                                        <p:strVal val="visible"/>
                                      </p:to>
                                    </p:set>
                                    <p:animEffect transition="in" filter="fade">
                                      <p:cBhvr>
                                        <p:cTn id="109" dur="1000"/>
                                        <p:tgtEl>
                                          <p:spTgt spid="89"/>
                                        </p:tgtEl>
                                      </p:cBhvr>
                                    </p:animEffect>
                                    <p:anim calcmode="lin" valueType="num">
                                      <p:cBhvr>
                                        <p:cTn id="110" dur="1000" fill="hold"/>
                                        <p:tgtEl>
                                          <p:spTgt spid="89"/>
                                        </p:tgtEl>
                                        <p:attrNameLst>
                                          <p:attrName>ppt_x</p:attrName>
                                        </p:attrNameLst>
                                      </p:cBhvr>
                                      <p:tavLst>
                                        <p:tav tm="0">
                                          <p:val>
                                            <p:strVal val="#ppt_x"/>
                                          </p:val>
                                        </p:tav>
                                        <p:tav tm="100000">
                                          <p:val>
                                            <p:strVal val="#ppt_x"/>
                                          </p:val>
                                        </p:tav>
                                      </p:tavLst>
                                    </p:anim>
                                    <p:anim calcmode="lin" valueType="num">
                                      <p:cBhvr>
                                        <p:cTn id="111" dur="1000" fill="hold"/>
                                        <p:tgtEl>
                                          <p:spTgt spid="89"/>
                                        </p:tgtEl>
                                        <p:attrNameLst>
                                          <p:attrName>ppt_y</p:attrName>
                                        </p:attrNameLst>
                                      </p:cBhvr>
                                      <p:tavLst>
                                        <p:tav tm="0">
                                          <p:val>
                                            <p:strVal val="#ppt_y+.1"/>
                                          </p:val>
                                        </p:tav>
                                        <p:tav tm="100000">
                                          <p:val>
                                            <p:strVal val="#ppt_y"/>
                                          </p:val>
                                        </p:tav>
                                      </p:tavLst>
                                    </p:anim>
                                  </p:childTnLst>
                                </p:cTn>
                              </p:par>
                            </p:childTnLst>
                          </p:cTn>
                        </p:par>
                        <p:par>
                          <p:cTn id="112" fill="hold">
                            <p:stCondLst>
                              <p:cond delay="1000"/>
                            </p:stCondLst>
                            <p:childTnLst>
                              <p:par>
                                <p:cTn id="113" presetID="10" presetClass="entr" presetSubtype="0" fill="hold" grpId="0" nodeType="afterEffect">
                                  <p:stCondLst>
                                    <p:cond delay="0"/>
                                  </p:stCondLst>
                                  <p:childTnLst>
                                    <p:set>
                                      <p:cBhvr>
                                        <p:cTn id="114" dur="1" fill="hold">
                                          <p:stCondLst>
                                            <p:cond delay="0"/>
                                          </p:stCondLst>
                                        </p:cTn>
                                        <p:tgtEl>
                                          <p:spTgt spid="15386"/>
                                        </p:tgtEl>
                                        <p:attrNameLst>
                                          <p:attrName>style.visibility</p:attrName>
                                        </p:attrNameLst>
                                      </p:cBhvr>
                                      <p:to>
                                        <p:strVal val="visible"/>
                                      </p:to>
                                    </p:set>
                                    <p:animEffect transition="in" filter="fade">
                                      <p:cBhvr>
                                        <p:cTn id="115" dur="500"/>
                                        <p:tgtEl>
                                          <p:spTgt spid="15386"/>
                                        </p:tgtEl>
                                      </p:cBhvr>
                                    </p:animEffect>
                                  </p:childTnLst>
                                </p:cTn>
                              </p:par>
                              <p:par>
                                <p:cTn id="116" presetID="13" presetClass="entr" presetSubtype="32" fill="hold" nodeType="withEffect">
                                  <p:stCondLst>
                                    <p:cond delay="0"/>
                                  </p:stCondLst>
                                  <p:childTnLst>
                                    <p:set>
                                      <p:cBhvr>
                                        <p:cTn id="117" dur="1" fill="hold">
                                          <p:stCondLst>
                                            <p:cond delay="0"/>
                                          </p:stCondLst>
                                        </p:cTn>
                                        <p:tgtEl>
                                          <p:spTgt spid="8"/>
                                        </p:tgtEl>
                                        <p:attrNameLst>
                                          <p:attrName>style.visibility</p:attrName>
                                        </p:attrNameLst>
                                      </p:cBhvr>
                                      <p:to>
                                        <p:strVal val="visible"/>
                                      </p:to>
                                    </p:set>
                                    <p:animEffect transition="in" filter="plus(out)">
                                      <p:cBhvr>
                                        <p:cTn id="118" dur="2000"/>
                                        <p:tgtEl>
                                          <p:spTgt spid="8"/>
                                        </p:tgtEl>
                                      </p:cBhvr>
                                    </p:animEffect>
                                  </p:childTnLst>
                                </p:cTn>
                              </p:par>
                              <p:par>
                                <p:cTn id="119" presetID="13" presetClass="entr" presetSubtype="32" fill="hold" nodeType="withEffect">
                                  <p:stCondLst>
                                    <p:cond delay="0"/>
                                  </p:stCondLst>
                                  <p:childTnLst>
                                    <p:set>
                                      <p:cBhvr>
                                        <p:cTn id="120" dur="1" fill="hold">
                                          <p:stCondLst>
                                            <p:cond delay="0"/>
                                          </p:stCondLst>
                                        </p:cTn>
                                        <p:tgtEl>
                                          <p:spTgt spid="7"/>
                                        </p:tgtEl>
                                        <p:attrNameLst>
                                          <p:attrName>style.visibility</p:attrName>
                                        </p:attrNameLst>
                                      </p:cBhvr>
                                      <p:to>
                                        <p:strVal val="visible"/>
                                      </p:to>
                                    </p:set>
                                    <p:animEffect transition="in" filter="plus(out)">
                                      <p:cBhvr>
                                        <p:cTn id="121" dur="2000"/>
                                        <p:tgtEl>
                                          <p:spTgt spid="7"/>
                                        </p:tgtEl>
                                      </p:cBhvr>
                                    </p:animEffect>
                                  </p:childTnLst>
                                </p:cTn>
                              </p:par>
                              <p:par>
                                <p:cTn id="122" presetID="13" presetClass="entr" presetSubtype="32" fill="hold" nodeType="withEffect">
                                  <p:stCondLst>
                                    <p:cond delay="0"/>
                                  </p:stCondLst>
                                  <p:childTnLst>
                                    <p:set>
                                      <p:cBhvr>
                                        <p:cTn id="123" dur="1" fill="hold">
                                          <p:stCondLst>
                                            <p:cond delay="0"/>
                                          </p:stCondLst>
                                        </p:cTn>
                                        <p:tgtEl>
                                          <p:spTgt spid="9"/>
                                        </p:tgtEl>
                                        <p:attrNameLst>
                                          <p:attrName>style.visibility</p:attrName>
                                        </p:attrNameLst>
                                      </p:cBhvr>
                                      <p:to>
                                        <p:strVal val="visible"/>
                                      </p:to>
                                    </p:set>
                                    <p:animEffect transition="in" filter="plus(out)">
                                      <p:cBhvr>
                                        <p:cTn id="124" dur="2000"/>
                                        <p:tgtEl>
                                          <p:spTgt spid="9"/>
                                        </p:tgtEl>
                                      </p:cBhvr>
                                    </p:animEffect>
                                  </p:childTnLst>
                                </p:cTn>
                              </p:par>
                              <p:par>
                                <p:cTn id="125" presetID="13" presetClass="entr" presetSubtype="32" fill="hold" nodeType="withEffect">
                                  <p:stCondLst>
                                    <p:cond delay="0"/>
                                  </p:stCondLst>
                                  <p:childTnLst>
                                    <p:set>
                                      <p:cBhvr>
                                        <p:cTn id="126" dur="1" fill="hold">
                                          <p:stCondLst>
                                            <p:cond delay="0"/>
                                          </p:stCondLst>
                                        </p:cTn>
                                        <p:tgtEl>
                                          <p:spTgt spid="10"/>
                                        </p:tgtEl>
                                        <p:attrNameLst>
                                          <p:attrName>style.visibility</p:attrName>
                                        </p:attrNameLst>
                                      </p:cBhvr>
                                      <p:to>
                                        <p:strVal val="visible"/>
                                      </p:to>
                                    </p:set>
                                    <p:animEffect transition="in" filter="plus(out)">
                                      <p:cBhvr>
                                        <p:cTn id="127" dur="2000"/>
                                        <p:tgtEl>
                                          <p:spTgt spid="10"/>
                                        </p:tgtEl>
                                      </p:cBhvr>
                                    </p:animEffect>
                                  </p:childTnLst>
                                </p:cTn>
                              </p:par>
                              <p:par>
                                <p:cTn id="128" presetID="13" presetClass="entr" presetSubtype="32" fill="hold" nodeType="withEffect">
                                  <p:stCondLst>
                                    <p:cond delay="0"/>
                                  </p:stCondLst>
                                  <p:childTnLst>
                                    <p:set>
                                      <p:cBhvr>
                                        <p:cTn id="129" dur="1" fill="hold">
                                          <p:stCondLst>
                                            <p:cond delay="0"/>
                                          </p:stCondLst>
                                        </p:cTn>
                                        <p:tgtEl>
                                          <p:spTgt spid="5"/>
                                        </p:tgtEl>
                                        <p:attrNameLst>
                                          <p:attrName>style.visibility</p:attrName>
                                        </p:attrNameLst>
                                      </p:cBhvr>
                                      <p:to>
                                        <p:strVal val="visible"/>
                                      </p:to>
                                    </p:set>
                                    <p:animEffect transition="in" filter="plus(out)">
                                      <p:cBhvr>
                                        <p:cTn id="130" dur="2000"/>
                                        <p:tgtEl>
                                          <p:spTgt spid="5"/>
                                        </p:tgtEl>
                                      </p:cBhvr>
                                    </p:animEffect>
                                  </p:childTnLst>
                                </p:cTn>
                              </p:par>
                              <p:par>
                                <p:cTn id="131" presetID="13" presetClass="entr" presetSubtype="32" fill="hold" grpId="0" nodeType="withEffect">
                                  <p:stCondLst>
                                    <p:cond delay="0"/>
                                  </p:stCondLst>
                                  <p:childTnLst>
                                    <p:set>
                                      <p:cBhvr>
                                        <p:cTn id="132" dur="1" fill="hold">
                                          <p:stCondLst>
                                            <p:cond delay="0"/>
                                          </p:stCondLst>
                                        </p:cTn>
                                        <p:tgtEl>
                                          <p:spTgt spid="156"/>
                                        </p:tgtEl>
                                        <p:attrNameLst>
                                          <p:attrName>style.visibility</p:attrName>
                                        </p:attrNameLst>
                                      </p:cBhvr>
                                      <p:to>
                                        <p:strVal val="visible"/>
                                      </p:to>
                                    </p:set>
                                    <p:animEffect transition="in" filter="plus(out)">
                                      <p:cBhvr>
                                        <p:cTn id="133" dur="2000"/>
                                        <p:tgtEl>
                                          <p:spTgt spid="156"/>
                                        </p:tgtEl>
                                      </p:cBhvr>
                                    </p:animEffect>
                                  </p:childTnLst>
                                </p:cTn>
                              </p:par>
                              <p:par>
                                <p:cTn id="134" presetID="13" presetClass="entr" presetSubtype="32" fill="hold" nodeType="withEffect">
                                  <p:stCondLst>
                                    <p:cond delay="0"/>
                                  </p:stCondLst>
                                  <p:childTnLst>
                                    <p:set>
                                      <p:cBhvr>
                                        <p:cTn id="135" dur="1" fill="hold">
                                          <p:stCondLst>
                                            <p:cond delay="0"/>
                                          </p:stCondLst>
                                        </p:cTn>
                                        <p:tgtEl>
                                          <p:spTgt spid="6"/>
                                        </p:tgtEl>
                                        <p:attrNameLst>
                                          <p:attrName>style.visibility</p:attrName>
                                        </p:attrNameLst>
                                      </p:cBhvr>
                                      <p:to>
                                        <p:strVal val="visible"/>
                                      </p:to>
                                    </p:set>
                                    <p:animEffect transition="in" filter="plus(out)">
                                      <p:cBhvr>
                                        <p:cTn id="136" dur="2000"/>
                                        <p:tgtEl>
                                          <p:spTgt spid="6"/>
                                        </p:tgtEl>
                                      </p:cBhvr>
                                    </p:animEffect>
                                  </p:childTnLst>
                                </p:cTn>
                              </p:par>
                              <p:par>
                                <p:cTn id="137" presetID="13" presetClass="entr" presetSubtype="32" fill="hold" nodeType="withEffect">
                                  <p:stCondLst>
                                    <p:cond delay="0"/>
                                  </p:stCondLst>
                                  <p:childTnLst>
                                    <p:set>
                                      <p:cBhvr>
                                        <p:cTn id="138" dur="1" fill="hold">
                                          <p:stCondLst>
                                            <p:cond delay="0"/>
                                          </p:stCondLst>
                                        </p:cTn>
                                        <p:tgtEl>
                                          <p:spTgt spid="12"/>
                                        </p:tgtEl>
                                        <p:attrNameLst>
                                          <p:attrName>style.visibility</p:attrName>
                                        </p:attrNameLst>
                                      </p:cBhvr>
                                      <p:to>
                                        <p:strVal val="visible"/>
                                      </p:to>
                                    </p:set>
                                    <p:animEffect transition="in" filter="plus(out)">
                                      <p:cBhvr>
                                        <p:cTn id="139" dur="2000"/>
                                        <p:tgtEl>
                                          <p:spTgt spid="12"/>
                                        </p:tgtEl>
                                      </p:cBhvr>
                                    </p:animEffect>
                                  </p:childTnLst>
                                </p:cTn>
                              </p:par>
                              <p:par>
                                <p:cTn id="140" presetID="13" presetClass="entr" presetSubtype="32" fill="hold" nodeType="withEffect">
                                  <p:stCondLst>
                                    <p:cond delay="0"/>
                                  </p:stCondLst>
                                  <p:childTnLst>
                                    <p:set>
                                      <p:cBhvr>
                                        <p:cTn id="141" dur="1" fill="hold">
                                          <p:stCondLst>
                                            <p:cond delay="0"/>
                                          </p:stCondLst>
                                        </p:cTn>
                                        <p:tgtEl>
                                          <p:spTgt spid="13"/>
                                        </p:tgtEl>
                                        <p:attrNameLst>
                                          <p:attrName>style.visibility</p:attrName>
                                        </p:attrNameLst>
                                      </p:cBhvr>
                                      <p:to>
                                        <p:strVal val="visible"/>
                                      </p:to>
                                    </p:set>
                                    <p:animEffect transition="in" filter="plus(out)">
                                      <p:cBhvr>
                                        <p:cTn id="142" dur="2000"/>
                                        <p:tgtEl>
                                          <p:spTgt spid="13"/>
                                        </p:tgtEl>
                                      </p:cBhvr>
                                    </p:animEffect>
                                  </p:childTnLst>
                                </p:cTn>
                              </p:par>
                            </p:childTnLst>
                          </p:cTn>
                        </p:par>
                      </p:childTnLst>
                    </p:cTn>
                  </p:par>
                  <p:par>
                    <p:cTn id="143" fill="hold">
                      <p:stCondLst>
                        <p:cond delay="indefinite"/>
                      </p:stCondLst>
                      <p:childTnLst>
                        <p:par>
                          <p:cTn id="144" fill="hold">
                            <p:stCondLst>
                              <p:cond delay="0"/>
                            </p:stCondLst>
                            <p:childTnLst>
                              <p:par>
                                <p:cTn id="145" presetID="47" presetClass="entr" presetSubtype="0" fill="hold" grpId="0" nodeType="clickEffect">
                                  <p:stCondLst>
                                    <p:cond delay="0"/>
                                  </p:stCondLst>
                                  <p:childTnLst>
                                    <p:set>
                                      <p:cBhvr>
                                        <p:cTn id="146" dur="1" fill="hold">
                                          <p:stCondLst>
                                            <p:cond delay="0"/>
                                          </p:stCondLst>
                                        </p:cTn>
                                        <p:tgtEl>
                                          <p:spTgt spid="111"/>
                                        </p:tgtEl>
                                        <p:attrNameLst>
                                          <p:attrName>style.visibility</p:attrName>
                                        </p:attrNameLst>
                                      </p:cBhvr>
                                      <p:to>
                                        <p:strVal val="visible"/>
                                      </p:to>
                                    </p:set>
                                    <p:animEffect transition="in" filter="fade">
                                      <p:cBhvr>
                                        <p:cTn id="147" dur="1000"/>
                                        <p:tgtEl>
                                          <p:spTgt spid="111"/>
                                        </p:tgtEl>
                                      </p:cBhvr>
                                    </p:animEffect>
                                    <p:anim calcmode="lin" valueType="num">
                                      <p:cBhvr>
                                        <p:cTn id="148" dur="1000" fill="hold"/>
                                        <p:tgtEl>
                                          <p:spTgt spid="111"/>
                                        </p:tgtEl>
                                        <p:attrNameLst>
                                          <p:attrName>ppt_x</p:attrName>
                                        </p:attrNameLst>
                                      </p:cBhvr>
                                      <p:tavLst>
                                        <p:tav tm="0">
                                          <p:val>
                                            <p:strVal val="#ppt_x"/>
                                          </p:val>
                                        </p:tav>
                                        <p:tav tm="100000">
                                          <p:val>
                                            <p:strVal val="#ppt_x"/>
                                          </p:val>
                                        </p:tav>
                                      </p:tavLst>
                                    </p:anim>
                                    <p:anim calcmode="lin" valueType="num">
                                      <p:cBhvr>
                                        <p:cTn id="149" dur="1000" fill="hold"/>
                                        <p:tgtEl>
                                          <p:spTgt spid="111"/>
                                        </p:tgtEl>
                                        <p:attrNameLst>
                                          <p:attrName>ppt_y</p:attrName>
                                        </p:attrNameLst>
                                      </p:cBhvr>
                                      <p:tavLst>
                                        <p:tav tm="0">
                                          <p:val>
                                            <p:strVal val="#ppt_y-.1"/>
                                          </p:val>
                                        </p:tav>
                                        <p:tav tm="100000">
                                          <p:val>
                                            <p:strVal val="#ppt_y"/>
                                          </p:val>
                                        </p:tav>
                                      </p:tavLst>
                                    </p:anim>
                                  </p:childTnLst>
                                </p:cTn>
                              </p:par>
                              <p:par>
                                <p:cTn id="150" presetID="47" presetClass="entr" presetSubtype="0" fill="hold" grpId="0" nodeType="withEffect">
                                  <p:stCondLst>
                                    <p:cond delay="0"/>
                                  </p:stCondLst>
                                  <p:childTnLst>
                                    <p:set>
                                      <p:cBhvr>
                                        <p:cTn id="151" dur="1" fill="hold">
                                          <p:stCondLst>
                                            <p:cond delay="0"/>
                                          </p:stCondLst>
                                        </p:cTn>
                                        <p:tgtEl>
                                          <p:spTgt spid="113"/>
                                        </p:tgtEl>
                                        <p:attrNameLst>
                                          <p:attrName>style.visibility</p:attrName>
                                        </p:attrNameLst>
                                      </p:cBhvr>
                                      <p:to>
                                        <p:strVal val="visible"/>
                                      </p:to>
                                    </p:set>
                                    <p:animEffect transition="in" filter="fade">
                                      <p:cBhvr>
                                        <p:cTn id="152" dur="1000"/>
                                        <p:tgtEl>
                                          <p:spTgt spid="113"/>
                                        </p:tgtEl>
                                      </p:cBhvr>
                                    </p:animEffect>
                                    <p:anim calcmode="lin" valueType="num">
                                      <p:cBhvr>
                                        <p:cTn id="153" dur="1000" fill="hold"/>
                                        <p:tgtEl>
                                          <p:spTgt spid="113"/>
                                        </p:tgtEl>
                                        <p:attrNameLst>
                                          <p:attrName>ppt_x</p:attrName>
                                        </p:attrNameLst>
                                      </p:cBhvr>
                                      <p:tavLst>
                                        <p:tav tm="0">
                                          <p:val>
                                            <p:strVal val="#ppt_x"/>
                                          </p:val>
                                        </p:tav>
                                        <p:tav tm="100000">
                                          <p:val>
                                            <p:strVal val="#ppt_x"/>
                                          </p:val>
                                        </p:tav>
                                      </p:tavLst>
                                    </p:anim>
                                    <p:anim calcmode="lin" valueType="num">
                                      <p:cBhvr>
                                        <p:cTn id="154" dur="1000" fill="hold"/>
                                        <p:tgtEl>
                                          <p:spTgt spid="113"/>
                                        </p:tgtEl>
                                        <p:attrNameLst>
                                          <p:attrName>ppt_y</p:attrName>
                                        </p:attrNameLst>
                                      </p:cBhvr>
                                      <p:tavLst>
                                        <p:tav tm="0">
                                          <p:val>
                                            <p:strVal val="#ppt_y-.1"/>
                                          </p:val>
                                        </p:tav>
                                        <p:tav tm="100000">
                                          <p:val>
                                            <p:strVal val="#ppt_y"/>
                                          </p:val>
                                        </p:tav>
                                      </p:tavLst>
                                    </p:anim>
                                  </p:childTnLst>
                                </p:cTn>
                              </p:par>
                              <p:par>
                                <p:cTn id="155" presetID="47" presetClass="entr" presetSubtype="0" fill="hold" grpId="0" nodeType="withEffect">
                                  <p:stCondLst>
                                    <p:cond delay="0"/>
                                  </p:stCondLst>
                                  <p:childTnLst>
                                    <p:set>
                                      <p:cBhvr>
                                        <p:cTn id="156" dur="1" fill="hold">
                                          <p:stCondLst>
                                            <p:cond delay="0"/>
                                          </p:stCondLst>
                                        </p:cTn>
                                        <p:tgtEl>
                                          <p:spTgt spid="114"/>
                                        </p:tgtEl>
                                        <p:attrNameLst>
                                          <p:attrName>style.visibility</p:attrName>
                                        </p:attrNameLst>
                                      </p:cBhvr>
                                      <p:to>
                                        <p:strVal val="visible"/>
                                      </p:to>
                                    </p:set>
                                    <p:animEffect transition="in" filter="fade">
                                      <p:cBhvr>
                                        <p:cTn id="157" dur="1000"/>
                                        <p:tgtEl>
                                          <p:spTgt spid="114"/>
                                        </p:tgtEl>
                                      </p:cBhvr>
                                    </p:animEffect>
                                    <p:anim calcmode="lin" valueType="num">
                                      <p:cBhvr>
                                        <p:cTn id="158" dur="1000" fill="hold"/>
                                        <p:tgtEl>
                                          <p:spTgt spid="114"/>
                                        </p:tgtEl>
                                        <p:attrNameLst>
                                          <p:attrName>ppt_x</p:attrName>
                                        </p:attrNameLst>
                                      </p:cBhvr>
                                      <p:tavLst>
                                        <p:tav tm="0">
                                          <p:val>
                                            <p:strVal val="#ppt_x"/>
                                          </p:val>
                                        </p:tav>
                                        <p:tav tm="100000">
                                          <p:val>
                                            <p:strVal val="#ppt_x"/>
                                          </p:val>
                                        </p:tav>
                                      </p:tavLst>
                                    </p:anim>
                                    <p:anim calcmode="lin" valueType="num">
                                      <p:cBhvr>
                                        <p:cTn id="159" dur="1000" fill="hold"/>
                                        <p:tgtEl>
                                          <p:spTgt spid="114"/>
                                        </p:tgtEl>
                                        <p:attrNameLst>
                                          <p:attrName>ppt_y</p:attrName>
                                        </p:attrNameLst>
                                      </p:cBhvr>
                                      <p:tavLst>
                                        <p:tav tm="0">
                                          <p:val>
                                            <p:strVal val="#ppt_y-.1"/>
                                          </p:val>
                                        </p:tav>
                                        <p:tav tm="100000">
                                          <p:val>
                                            <p:strVal val="#ppt_y"/>
                                          </p:val>
                                        </p:tav>
                                      </p:tavLst>
                                    </p:anim>
                                  </p:childTnLst>
                                </p:cTn>
                              </p:par>
                              <p:par>
                                <p:cTn id="160" presetID="47" presetClass="entr" presetSubtype="0" fill="hold" grpId="0" nodeType="withEffect">
                                  <p:stCondLst>
                                    <p:cond delay="0"/>
                                  </p:stCondLst>
                                  <p:childTnLst>
                                    <p:set>
                                      <p:cBhvr>
                                        <p:cTn id="161" dur="1" fill="hold">
                                          <p:stCondLst>
                                            <p:cond delay="0"/>
                                          </p:stCondLst>
                                        </p:cTn>
                                        <p:tgtEl>
                                          <p:spTgt spid="15367"/>
                                        </p:tgtEl>
                                        <p:attrNameLst>
                                          <p:attrName>style.visibility</p:attrName>
                                        </p:attrNameLst>
                                      </p:cBhvr>
                                      <p:to>
                                        <p:strVal val="visible"/>
                                      </p:to>
                                    </p:set>
                                    <p:animEffect transition="in" filter="fade">
                                      <p:cBhvr>
                                        <p:cTn id="162" dur="1000"/>
                                        <p:tgtEl>
                                          <p:spTgt spid="15367"/>
                                        </p:tgtEl>
                                      </p:cBhvr>
                                    </p:animEffect>
                                    <p:anim calcmode="lin" valueType="num">
                                      <p:cBhvr>
                                        <p:cTn id="163" dur="1000" fill="hold"/>
                                        <p:tgtEl>
                                          <p:spTgt spid="15367"/>
                                        </p:tgtEl>
                                        <p:attrNameLst>
                                          <p:attrName>ppt_x</p:attrName>
                                        </p:attrNameLst>
                                      </p:cBhvr>
                                      <p:tavLst>
                                        <p:tav tm="0">
                                          <p:val>
                                            <p:strVal val="#ppt_x"/>
                                          </p:val>
                                        </p:tav>
                                        <p:tav tm="100000">
                                          <p:val>
                                            <p:strVal val="#ppt_x"/>
                                          </p:val>
                                        </p:tav>
                                      </p:tavLst>
                                    </p:anim>
                                    <p:anim calcmode="lin" valueType="num">
                                      <p:cBhvr>
                                        <p:cTn id="164" dur="1000" fill="hold"/>
                                        <p:tgtEl>
                                          <p:spTgt spid="15367"/>
                                        </p:tgtEl>
                                        <p:attrNameLst>
                                          <p:attrName>ppt_y</p:attrName>
                                        </p:attrNameLst>
                                      </p:cBhvr>
                                      <p:tavLst>
                                        <p:tav tm="0">
                                          <p:val>
                                            <p:strVal val="#ppt_y-.1"/>
                                          </p:val>
                                        </p:tav>
                                        <p:tav tm="100000">
                                          <p:val>
                                            <p:strVal val="#ppt_y"/>
                                          </p:val>
                                        </p:tav>
                                      </p:tavLst>
                                    </p:anim>
                                  </p:childTnLst>
                                </p:cTn>
                              </p:par>
                              <p:par>
                                <p:cTn id="165" presetID="47" presetClass="entr" presetSubtype="0" fill="hold" grpId="0" nodeType="withEffect">
                                  <p:stCondLst>
                                    <p:cond delay="0"/>
                                  </p:stCondLst>
                                  <p:childTnLst>
                                    <p:set>
                                      <p:cBhvr>
                                        <p:cTn id="166" dur="1" fill="hold">
                                          <p:stCondLst>
                                            <p:cond delay="0"/>
                                          </p:stCondLst>
                                        </p:cTn>
                                        <p:tgtEl>
                                          <p:spTgt spid="15368"/>
                                        </p:tgtEl>
                                        <p:attrNameLst>
                                          <p:attrName>style.visibility</p:attrName>
                                        </p:attrNameLst>
                                      </p:cBhvr>
                                      <p:to>
                                        <p:strVal val="visible"/>
                                      </p:to>
                                    </p:set>
                                    <p:animEffect transition="in" filter="fade">
                                      <p:cBhvr>
                                        <p:cTn id="167" dur="1000"/>
                                        <p:tgtEl>
                                          <p:spTgt spid="15368"/>
                                        </p:tgtEl>
                                      </p:cBhvr>
                                    </p:animEffect>
                                    <p:anim calcmode="lin" valueType="num">
                                      <p:cBhvr>
                                        <p:cTn id="168" dur="1000" fill="hold"/>
                                        <p:tgtEl>
                                          <p:spTgt spid="15368"/>
                                        </p:tgtEl>
                                        <p:attrNameLst>
                                          <p:attrName>ppt_x</p:attrName>
                                        </p:attrNameLst>
                                      </p:cBhvr>
                                      <p:tavLst>
                                        <p:tav tm="0">
                                          <p:val>
                                            <p:strVal val="#ppt_x"/>
                                          </p:val>
                                        </p:tav>
                                        <p:tav tm="100000">
                                          <p:val>
                                            <p:strVal val="#ppt_x"/>
                                          </p:val>
                                        </p:tav>
                                      </p:tavLst>
                                    </p:anim>
                                    <p:anim calcmode="lin" valueType="num">
                                      <p:cBhvr>
                                        <p:cTn id="169" dur="1000" fill="hold"/>
                                        <p:tgtEl>
                                          <p:spTgt spid="1536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6" grpId="0"/>
      <p:bldP spid="15367" grpId="0" animBg="1"/>
      <p:bldP spid="15368" grpId="0"/>
      <p:bldP spid="112" grpId="0" animBg="1"/>
      <p:bldP spid="15386" grpId="0"/>
      <p:bldP spid="135" grpId="0"/>
      <p:bldP spid="138" grpId="0"/>
      <p:bldP spid="156" grpId="0" animBg="1"/>
      <p:bldP spid="83" grpId="0" animBg="1"/>
      <p:bldP spid="83" grpId="1" animBg="1"/>
      <p:bldP spid="85" grpId="0" animBg="1"/>
      <p:bldP spid="85" grpId="1" animBg="1"/>
      <p:bldP spid="85" grpId="2" animBg="1"/>
      <p:bldP spid="76" grpId="0" animBg="1"/>
      <p:bldP spid="89" grpId="0" animBg="1"/>
      <p:bldP spid="111" grpId="0" animBg="1"/>
      <p:bldP spid="113" grpId="0" animBg="1"/>
      <p:bldP spid="114" grpId="0" animBg="1"/>
      <p:bldP spid="93" grpId="0" animBg="1"/>
      <p:bldP spid="91" grpId="0" animBg="1"/>
      <p:bldP spid="110" grpId="0" animBg="1"/>
      <p:bldP spid="108" grpId="0" animBg="1"/>
      <p:bldP spid="108"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4" name="Title 1"/>
          <p:cNvSpPr>
            <a:spLocks noGrp="1"/>
          </p:cNvSpPr>
          <p:nvPr>
            <p:ph type="title"/>
          </p:nvPr>
        </p:nvSpPr>
        <p:spPr>
          <a:xfrm>
            <a:off x="531950" y="233152"/>
            <a:ext cx="11370961" cy="1525571"/>
          </a:xfrm>
        </p:spPr>
        <p:txBody>
          <a:bodyPr/>
          <a:lstStyle/>
          <a:p>
            <a:r>
              <a:rPr lang="en-US" dirty="0" smtClean="0"/>
              <a:t>Save me some disk space mate!</a:t>
            </a:r>
          </a:p>
        </p:txBody>
      </p:sp>
      <p:sp>
        <p:nvSpPr>
          <p:cNvPr id="2" name="Slide Number Placeholder 1"/>
          <p:cNvSpPr>
            <a:spLocks noGrp="1"/>
          </p:cNvSpPr>
          <p:nvPr>
            <p:ph type="sldNum" sz="quarter" idx="4294967295"/>
          </p:nvPr>
        </p:nvSpPr>
        <p:spPr>
          <a:xfrm>
            <a:off x="11674616" y="6557371"/>
            <a:ext cx="233151" cy="131883"/>
          </a:xfrm>
          <a:prstGeom prst="rect">
            <a:avLst/>
          </a:prstGeom>
        </p:spPr>
        <p:txBody>
          <a:bodyPr/>
          <a:lstStyle/>
          <a:p>
            <a:pPr>
              <a:lnSpc>
                <a:spcPct val="90000"/>
              </a:lnSpc>
            </a:pPr>
            <a:fld id="{1BC86A1F-E589-44B2-A543-2EC98F5547A7}" type="slidenum">
              <a:rPr lang="en-US" smtClean="0"/>
              <a:pPr>
                <a:lnSpc>
                  <a:spcPct val="90000"/>
                </a:lnSpc>
              </a:pPr>
              <a:t>8</a:t>
            </a:fld>
            <a:endParaRPr lang="en-US" dirty="0"/>
          </a:p>
        </p:txBody>
      </p:sp>
      <p:grpSp>
        <p:nvGrpSpPr>
          <p:cNvPr id="7" name="Group 6"/>
          <p:cNvGrpSpPr/>
          <p:nvPr/>
        </p:nvGrpSpPr>
        <p:grpSpPr>
          <a:xfrm>
            <a:off x="228570" y="1931167"/>
            <a:ext cx="7422750" cy="3763757"/>
            <a:chOff x="-703795" y="2052279"/>
            <a:chExt cx="7697730" cy="2128557"/>
          </a:xfrm>
        </p:grpSpPr>
        <p:grpSp>
          <p:nvGrpSpPr>
            <p:cNvPr id="8" name="Group 7"/>
            <p:cNvGrpSpPr/>
            <p:nvPr/>
          </p:nvGrpSpPr>
          <p:grpSpPr>
            <a:xfrm>
              <a:off x="-703795" y="2123369"/>
              <a:ext cx="3363159" cy="1809104"/>
              <a:chOff x="2138562" y="2820919"/>
              <a:chExt cx="3363159" cy="1809104"/>
            </a:xfrm>
          </p:grpSpPr>
          <p:sp>
            <p:nvSpPr>
              <p:cNvPr id="25" name="Rectangle 24"/>
              <p:cNvSpPr/>
              <p:nvPr/>
            </p:nvSpPr>
            <p:spPr>
              <a:xfrm>
                <a:off x="2823542" y="2820919"/>
                <a:ext cx="2678179" cy="221893"/>
              </a:xfrm>
              <a:prstGeom prst="rect">
                <a:avLst/>
              </a:prstGeom>
            </p:spPr>
            <p:txBody>
              <a:bodyPr wrap="square" lIns="77696" tIns="38847" rIns="77696" bIns="38847">
                <a:spAutoFit/>
              </a:bodyPr>
              <a:lstStyle/>
              <a:p>
                <a:pPr algn="r">
                  <a:lnSpc>
                    <a:spcPct val="80000"/>
                  </a:lnSpc>
                </a:pPr>
                <a:r>
                  <a:rPr lang="en-US" sz="2448" dirty="0">
                    <a:latin typeface="+mj-lt"/>
                  </a:rPr>
                  <a:t>VHD Library</a:t>
                </a:r>
              </a:p>
            </p:txBody>
          </p:sp>
          <p:sp>
            <p:nvSpPr>
              <p:cNvPr id="26" name="Rectangle 25"/>
              <p:cNvSpPr/>
              <p:nvPr/>
            </p:nvSpPr>
            <p:spPr>
              <a:xfrm>
                <a:off x="2233072" y="3254815"/>
                <a:ext cx="3268649" cy="392022"/>
              </a:xfrm>
              <a:prstGeom prst="rect">
                <a:avLst/>
              </a:prstGeom>
            </p:spPr>
            <p:txBody>
              <a:bodyPr wrap="square" lIns="77696" tIns="38847" rIns="77696" bIns="38847">
                <a:spAutoFit/>
              </a:bodyPr>
              <a:lstStyle/>
              <a:p>
                <a:pPr algn="r">
                  <a:lnSpc>
                    <a:spcPct val="80000"/>
                  </a:lnSpc>
                </a:pPr>
                <a:r>
                  <a:rPr lang="en-US" sz="2448" dirty="0">
                    <a:latin typeface="+mj-lt"/>
                  </a:rPr>
                  <a:t>Software Deployment </a:t>
                </a:r>
                <a:br>
                  <a:rPr lang="en-US" sz="2448" dirty="0">
                    <a:latin typeface="+mj-lt"/>
                  </a:rPr>
                </a:br>
                <a:r>
                  <a:rPr lang="en-US" sz="2448" dirty="0">
                    <a:latin typeface="+mj-lt"/>
                  </a:rPr>
                  <a:t>Share</a:t>
                </a:r>
              </a:p>
            </p:txBody>
          </p:sp>
          <p:sp>
            <p:nvSpPr>
              <p:cNvPr id="27" name="Rectangle 26"/>
              <p:cNvSpPr/>
              <p:nvPr/>
            </p:nvSpPr>
            <p:spPr>
              <a:xfrm>
                <a:off x="2251974" y="3758952"/>
                <a:ext cx="3249747" cy="392317"/>
              </a:xfrm>
              <a:prstGeom prst="rect">
                <a:avLst/>
              </a:prstGeom>
            </p:spPr>
            <p:txBody>
              <a:bodyPr wrap="square" lIns="77696" tIns="38847" rIns="77696" bIns="38847">
                <a:spAutoFit/>
              </a:bodyPr>
              <a:lstStyle/>
              <a:p>
                <a:pPr algn="r">
                  <a:lnSpc>
                    <a:spcPct val="80000"/>
                  </a:lnSpc>
                </a:pPr>
                <a:r>
                  <a:rPr lang="en-US" sz="2448" dirty="0">
                    <a:latin typeface="+mj-lt"/>
                  </a:rPr>
                  <a:t>General File </a:t>
                </a:r>
                <a:br>
                  <a:rPr lang="en-US" sz="2448" dirty="0">
                    <a:latin typeface="+mj-lt"/>
                  </a:rPr>
                </a:br>
                <a:r>
                  <a:rPr lang="en-US" sz="2448" dirty="0">
                    <a:latin typeface="+mj-lt"/>
                  </a:rPr>
                  <a:t>Share</a:t>
                </a:r>
              </a:p>
            </p:txBody>
          </p:sp>
          <p:sp>
            <p:nvSpPr>
              <p:cNvPr id="28" name="Rectangle 27"/>
              <p:cNvSpPr/>
              <p:nvPr/>
            </p:nvSpPr>
            <p:spPr>
              <a:xfrm>
                <a:off x="2138562" y="4238001"/>
                <a:ext cx="3363159" cy="392022"/>
              </a:xfrm>
              <a:prstGeom prst="rect">
                <a:avLst/>
              </a:prstGeom>
            </p:spPr>
            <p:txBody>
              <a:bodyPr wrap="square" lIns="77696" tIns="38847" rIns="77696" bIns="38847">
                <a:spAutoFit/>
              </a:bodyPr>
              <a:lstStyle/>
              <a:p>
                <a:pPr algn="r">
                  <a:lnSpc>
                    <a:spcPct val="80000"/>
                  </a:lnSpc>
                </a:pPr>
                <a:r>
                  <a:rPr lang="en-US" sz="2448" dirty="0">
                    <a:latin typeface="+mj-lt"/>
                  </a:rPr>
                  <a:t>User Home Folder </a:t>
                </a:r>
                <a:br>
                  <a:rPr lang="en-US" sz="2448" dirty="0">
                    <a:latin typeface="+mj-lt"/>
                  </a:rPr>
                </a:br>
                <a:r>
                  <a:rPr lang="en-US" sz="2448" dirty="0">
                    <a:latin typeface="+mj-lt"/>
                  </a:rPr>
                  <a:t>(My Docs)</a:t>
                </a:r>
              </a:p>
            </p:txBody>
          </p:sp>
        </p:grpSp>
        <p:sp>
          <p:nvSpPr>
            <p:cNvPr id="9" name="Rectangle 8"/>
            <p:cNvSpPr/>
            <p:nvPr/>
          </p:nvSpPr>
          <p:spPr>
            <a:xfrm>
              <a:off x="2707426" y="4036868"/>
              <a:ext cx="4286509" cy="143968"/>
            </a:xfrm>
            <a:prstGeom prst="rect">
              <a:avLst/>
            </a:prstGeom>
          </p:spPr>
          <p:txBody>
            <a:bodyPr wrap="square" lIns="77696" tIns="38847" rIns="77696" bIns="38847">
              <a:spAutoFit/>
            </a:bodyPr>
            <a:lstStyle/>
            <a:p>
              <a:pPr defTabSz="699447"/>
              <a:r>
                <a:rPr lang="en-US" sz="1122" dirty="0"/>
                <a:t>0%            20%          40%          60%          80%          100%</a:t>
              </a:r>
            </a:p>
          </p:txBody>
        </p:sp>
        <p:sp>
          <p:nvSpPr>
            <p:cNvPr id="10" name="Rectangle 9"/>
            <p:cNvSpPr/>
            <p:nvPr/>
          </p:nvSpPr>
          <p:spPr bwMode="auto">
            <a:xfrm>
              <a:off x="2847349" y="2121589"/>
              <a:ext cx="3018216" cy="290479"/>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lnSpc>
                  <a:spcPct val="90000"/>
                </a:lnSpc>
                <a:spcBef>
                  <a:spcPct val="0"/>
                </a:spcBef>
                <a:spcAft>
                  <a:spcPct val="0"/>
                </a:spcAft>
              </a:pPr>
              <a:endParaRPr lang="en-US" sz="2040" spc="-51" dirty="0">
                <a:gradFill>
                  <a:gsLst>
                    <a:gs pos="0">
                      <a:schemeClr val="bg1"/>
                    </a:gs>
                    <a:gs pos="100000">
                      <a:schemeClr val="bg1"/>
                    </a:gs>
                  </a:gsLst>
                  <a:lin ang="5400000" scaled="0"/>
                </a:gradFill>
              </a:endParaRPr>
            </a:p>
          </p:txBody>
        </p:sp>
        <p:sp>
          <p:nvSpPr>
            <p:cNvPr id="11" name="Rectangle 10"/>
            <p:cNvSpPr/>
            <p:nvPr/>
          </p:nvSpPr>
          <p:spPr bwMode="auto">
            <a:xfrm>
              <a:off x="2847349" y="2600700"/>
              <a:ext cx="2416680" cy="290479"/>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lnSpc>
                  <a:spcPct val="90000"/>
                </a:lnSpc>
                <a:spcBef>
                  <a:spcPct val="0"/>
                </a:spcBef>
                <a:spcAft>
                  <a:spcPct val="0"/>
                </a:spcAft>
              </a:pPr>
              <a:endParaRPr lang="en-US" sz="2040" spc="-51" dirty="0">
                <a:gradFill>
                  <a:gsLst>
                    <a:gs pos="0">
                      <a:schemeClr val="bg1"/>
                    </a:gs>
                    <a:gs pos="100000">
                      <a:schemeClr val="bg1"/>
                    </a:gs>
                  </a:gsLst>
                  <a:lin ang="5400000" scaled="0"/>
                </a:gradFill>
              </a:endParaRPr>
            </a:p>
          </p:txBody>
        </p:sp>
        <p:sp>
          <p:nvSpPr>
            <p:cNvPr id="12" name="Rectangle 11"/>
            <p:cNvSpPr/>
            <p:nvPr/>
          </p:nvSpPr>
          <p:spPr bwMode="auto">
            <a:xfrm>
              <a:off x="2847349" y="3079811"/>
              <a:ext cx="1665831" cy="290479"/>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lnSpc>
                  <a:spcPct val="90000"/>
                </a:lnSpc>
                <a:spcBef>
                  <a:spcPct val="0"/>
                </a:spcBef>
                <a:spcAft>
                  <a:spcPct val="0"/>
                </a:spcAft>
              </a:pPr>
              <a:endParaRPr lang="en-US" sz="2040" spc="-51" dirty="0">
                <a:gradFill>
                  <a:gsLst>
                    <a:gs pos="0">
                      <a:schemeClr val="bg1"/>
                    </a:gs>
                    <a:gs pos="100000">
                      <a:schemeClr val="bg1"/>
                    </a:gs>
                  </a:gsLst>
                  <a:lin ang="5400000" scaled="0"/>
                </a:gradFill>
              </a:endParaRPr>
            </a:p>
          </p:txBody>
        </p:sp>
        <p:sp>
          <p:nvSpPr>
            <p:cNvPr id="13" name="Rectangle 12"/>
            <p:cNvSpPr/>
            <p:nvPr/>
          </p:nvSpPr>
          <p:spPr bwMode="auto">
            <a:xfrm>
              <a:off x="2847349" y="3558922"/>
              <a:ext cx="996757" cy="290479"/>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lnSpc>
                  <a:spcPct val="90000"/>
                </a:lnSpc>
                <a:spcBef>
                  <a:spcPct val="0"/>
                </a:spcBef>
                <a:spcAft>
                  <a:spcPct val="0"/>
                </a:spcAft>
              </a:pPr>
              <a:endParaRPr lang="en-US" sz="2040" spc="-51" dirty="0">
                <a:gradFill>
                  <a:gsLst>
                    <a:gs pos="0">
                      <a:schemeClr val="bg1"/>
                    </a:gs>
                    <a:gs pos="100000">
                      <a:schemeClr val="bg1"/>
                    </a:gs>
                  </a:gsLst>
                  <a:lin ang="5400000" scaled="0"/>
                </a:gradFill>
              </a:endParaRPr>
            </a:p>
          </p:txBody>
        </p:sp>
        <p:cxnSp>
          <p:nvCxnSpPr>
            <p:cNvPr id="14" name="Straight Connector 19473"/>
            <p:cNvCxnSpPr>
              <a:cxnSpLocks noChangeShapeType="1"/>
            </p:cNvCxnSpPr>
            <p:nvPr/>
          </p:nvCxnSpPr>
          <p:spPr bwMode="auto">
            <a:xfrm>
              <a:off x="2841643" y="2054860"/>
              <a:ext cx="0" cy="2000412"/>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15" name="Straight Connector 19473"/>
            <p:cNvCxnSpPr>
              <a:cxnSpLocks noChangeShapeType="1"/>
            </p:cNvCxnSpPr>
            <p:nvPr/>
          </p:nvCxnSpPr>
          <p:spPr bwMode="auto">
            <a:xfrm flipH="1">
              <a:off x="-313147" y="3960440"/>
              <a:ext cx="6637378" cy="0"/>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16" name="Straight Connector 19473"/>
            <p:cNvCxnSpPr>
              <a:cxnSpLocks noChangeShapeType="1"/>
            </p:cNvCxnSpPr>
            <p:nvPr/>
          </p:nvCxnSpPr>
          <p:spPr bwMode="auto">
            <a:xfrm>
              <a:off x="3577368" y="3912016"/>
              <a:ext cx="0" cy="98117"/>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17" name="Straight Connector 19473"/>
            <p:cNvCxnSpPr>
              <a:cxnSpLocks noChangeShapeType="1"/>
            </p:cNvCxnSpPr>
            <p:nvPr/>
          </p:nvCxnSpPr>
          <p:spPr bwMode="auto">
            <a:xfrm>
              <a:off x="4261965" y="3912016"/>
              <a:ext cx="0" cy="98117"/>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18" name="Straight Connector 19473"/>
            <p:cNvCxnSpPr>
              <a:cxnSpLocks noChangeShapeType="1"/>
            </p:cNvCxnSpPr>
            <p:nvPr/>
          </p:nvCxnSpPr>
          <p:spPr bwMode="auto">
            <a:xfrm>
              <a:off x="4947765" y="3912016"/>
              <a:ext cx="0" cy="98117"/>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19" name="Straight Connector 19473"/>
            <p:cNvCxnSpPr>
              <a:cxnSpLocks noChangeShapeType="1"/>
            </p:cNvCxnSpPr>
            <p:nvPr/>
          </p:nvCxnSpPr>
          <p:spPr bwMode="auto">
            <a:xfrm>
              <a:off x="5623838" y="3912016"/>
              <a:ext cx="0" cy="98117"/>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20" name="Straight Connector 19473"/>
            <p:cNvCxnSpPr>
              <a:cxnSpLocks noChangeShapeType="1"/>
            </p:cNvCxnSpPr>
            <p:nvPr/>
          </p:nvCxnSpPr>
          <p:spPr bwMode="auto">
            <a:xfrm>
              <a:off x="6324230" y="3912016"/>
              <a:ext cx="0" cy="98117"/>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21" name="Straight Connector 19473"/>
            <p:cNvCxnSpPr>
              <a:cxnSpLocks noChangeShapeType="1"/>
            </p:cNvCxnSpPr>
            <p:nvPr/>
          </p:nvCxnSpPr>
          <p:spPr bwMode="auto">
            <a:xfrm flipH="1">
              <a:off x="-313147" y="3484421"/>
              <a:ext cx="3160532" cy="0"/>
            </a:xfrm>
            <a:prstGeom prst="line">
              <a:avLst/>
            </a:prstGeom>
            <a:noFill/>
            <a:ln w="9525" cmpd="sng" algn="ctr">
              <a:solidFill>
                <a:schemeClr val="bg2"/>
              </a:solidFill>
              <a:round/>
              <a:headEnd/>
              <a:tailEnd/>
            </a:ln>
            <a:extLst>
              <a:ext uri="{909E8E84-426E-40DD-AFC4-6F175D3DCCD1}">
                <a14:hiddenFill xmlns:a14="http://schemas.microsoft.com/office/drawing/2010/main">
                  <a:noFill/>
                </a14:hiddenFill>
              </a:ext>
            </a:extLst>
          </p:spPr>
        </p:cxnSp>
        <p:cxnSp>
          <p:nvCxnSpPr>
            <p:cNvPr id="22" name="Straight Connector 19473"/>
            <p:cNvCxnSpPr>
              <a:cxnSpLocks noChangeShapeType="1"/>
            </p:cNvCxnSpPr>
            <p:nvPr/>
          </p:nvCxnSpPr>
          <p:spPr bwMode="auto">
            <a:xfrm flipH="1">
              <a:off x="-313147" y="3007766"/>
              <a:ext cx="3160532" cy="0"/>
            </a:xfrm>
            <a:prstGeom prst="line">
              <a:avLst/>
            </a:prstGeom>
            <a:noFill/>
            <a:ln w="9525" cmpd="sng" algn="ctr">
              <a:solidFill>
                <a:schemeClr val="bg2"/>
              </a:solidFill>
              <a:round/>
              <a:headEnd/>
              <a:tailEnd/>
            </a:ln>
            <a:extLst>
              <a:ext uri="{909E8E84-426E-40DD-AFC4-6F175D3DCCD1}">
                <a14:hiddenFill xmlns:a14="http://schemas.microsoft.com/office/drawing/2010/main">
                  <a:noFill/>
                </a14:hiddenFill>
              </a:ext>
            </a:extLst>
          </p:spPr>
        </p:cxnSp>
        <p:cxnSp>
          <p:nvCxnSpPr>
            <p:cNvPr id="23" name="Straight Connector 19473"/>
            <p:cNvCxnSpPr>
              <a:cxnSpLocks noChangeShapeType="1"/>
            </p:cNvCxnSpPr>
            <p:nvPr/>
          </p:nvCxnSpPr>
          <p:spPr bwMode="auto">
            <a:xfrm flipH="1">
              <a:off x="-330544" y="2516520"/>
              <a:ext cx="3177929" cy="0"/>
            </a:xfrm>
            <a:prstGeom prst="line">
              <a:avLst/>
            </a:prstGeom>
            <a:noFill/>
            <a:ln w="9525" cmpd="sng" algn="ctr">
              <a:solidFill>
                <a:schemeClr val="bg2"/>
              </a:solidFill>
              <a:round/>
              <a:headEnd/>
              <a:tailEnd/>
            </a:ln>
            <a:extLst>
              <a:ext uri="{909E8E84-426E-40DD-AFC4-6F175D3DCCD1}">
                <a14:hiddenFill xmlns:a14="http://schemas.microsoft.com/office/drawing/2010/main">
                  <a:noFill/>
                </a14:hiddenFill>
              </a:ext>
            </a:extLst>
          </p:spPr>
        </p:cxnSp>
        <p:cxnSp>
          <p:nvCxnSpPr>
            <p:cNvPr id="24" name="Straight Connector 19473"/>
            <p:cNvCxnSpPr>
              <a:cxnSpLocks noChangeShapeType="1"/>
            </p:cNvCxnSpPr>
            <p:nvPr/>
          </p:nvCxnSpPr>
          <p:spPr bwMode="auto">
            <a:xfrm rot="5400000">
              <a:off x="2798324" y="2003220"/>
              <a:ext cx="0" cy="98117"/>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grpSp>
      <p:sp>
        <p:nvSpPr>
          <p:cNvPr id="29" name="TextBox 13"/>
          <p:cNvSpPr txBox="1">
            <a:spLocks noChangeArrowheads="1"/>
          </p:cNvSpPr>
          <p:nvPr/>
        </p:nvSpPr>
        <p:spPr bwMode="auto">
          <a:xfrm>
            <a:off x="3602035" y="5695140"/>
            <a:ext cx="3957037" cy="238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7696" tIns="38847" rIns="77696" bIns="38847">
            <a:spAutoFit/>
          </a:bodyPr>
          <a:lstStyle>
            <a:lvl1pPr eaLnBrk="0" hangingPunct="0">
              <a:defRPr sz="2500">
                <a:solidFill>
                  <a:schemeClr val="tx1"/>
                </a:solidFill>
                <a:latin typeface="Segoe UI" pitchFamily="34" charset="0"/>
                <a:cs typeface="Arial" charset="0"/>
              </a:defRPr>
            </a:lvl1pPr>
            <a:lvl2pPr marL="742950" indent="-285750" eaLnBrk="0" hangingPunct="0">
              <a:defRPr sz="2500">
                <a:solidFill>
                  <a:schemeClr val="tx1"/>
                </a:solidFill>
                <a:latin typeface="Segoe UI" pitchFamily="34" charset="0"/>
                <a:cs typeface="Arial" charset="0"/>
              </a:defRPr>
            </a:lvl2pPr>
            <a:lvl3pPr marL="1143000" indent="-228600" eaLnBrk="0" hangingPunct="0">
              <a:defRPr sz="2500">
                <a:solidFill>
                  <a:schemeClr val="tx1"/>
                </a:solidFill>
                <a:latin typeface="Segoe UI" pitchFamily="34" charset="0"/>
                <a:cs typeface="Arial" charset="0"/>
              </a:defRPr>
            </a:lvl3pPr>
            <a:lvl4pPr marL="1600200" indent="-228600" eaLnBrk="0" hangingPunct="0">
              <a:defRPr sz="2500">
                <a:solidFill>
                  <a:schemeClr val="tx1"/>
                </a:solidFill>
                <a:latin typeface="Segoe UI" pitchFamily="34" charset="0"/>
                <a:cs typeface="Arial" charset="0"/>
              </a:defRPr>
            </a:lvl4pPr>
            <a:lvl5pPr marL="2057400" indent="-228600" eaLnBrk="0" hangingPunct="0">
              <a:defRPr sz="2500">
                <a:solidFill>
                  <a:schemeClr val="tx1"/>
                </a:solidFill>
                <a:latin typeface="Segoe UI" pitchFamily="34" charset="0"/>
                <a:cs typeface="Arial" charset="0"/>
              </a:defRPr>
            </a:lvl5pPr>
            <a:lvl6pPr marL="2514600" indent="-228600" eaLnBrk="0" fontAlgn="base" hangingPunct="0">
              <a:spcBef>
                <a:spcPct val="0"/>
              </a:spcBef>
              <a:spcAft>
                <a:spcPct val="0"/>
              </a:spcAft>
              <a:defRPr sz="2500">
                <a:solidFill>
                  <a:schemeClr val="tx1"/>
                </a:solidFill>
                <a:latin typeface="Segoe UI" pitchFamily="34" charset="0"/>
                <a:cs typeface="Arial" charset="0"/>
              </a:defRPr>
            </a:lvl6pPr>
            <a:lvl7pPr marL="2971800" indent="-228600" eaLnBrk="0" fontAlgn="base" hangingPunct="0">
              <a:spcBef>
                <a:spcPct val="0"/>
              </a:spcBef>
              <a:spcAft>
                <a:spcPct val="0"/>
              </a:spcAft>
              <a:defRPr sz="2500">
                <a:solidFill>
                  <a:schemeClr val="tx1"/>
                </a:solidFill>
                <a:latin typeface="Segoe UI" pitchFamily="34" charset="0"/>
                <a:cs typeface="Arial" charset="0"/>
              </a:defRPr>
            </a:lvl7pPr>
            <a:lvl8pPr marL="3429000" indent="-228600" eaLnBrk="0" fontAlgn="base" hangingPunct="0">
              <a:spcBef>
                <a:spcPct val="0"/>
              </a:spcBef>
              <a:spcAft>
                <a:spcPct val="0"/>
              </a:spcAft>
              <a:defRPr sz="2500">
                <a:solidFill>
                  <a:schemeClr val="tx1"/>
                </a:solidFill>
                <a:latin typeface="Segoe UI" pitchFamily="34" charset="0"/>
                <a:cs typeface="Arial" charset="0"/>
              </a:defRPr>
            </a:lvl8pPr>
            <a:lvl9pPr marL="3886200" indent="-228600" eaLnBrk="0" fontAlgn="base" hangingPunct="0">
              <a:spcBef>
                <a:spcPct val="0"/>
              </a:spcBef>
              <a:spcAft>
                <a:spcPct val="0"/>
              </a:spcAft>
              <a:defRPr sz="2500">
                <a:solidFill>
                  <a:schemeClr val="tx1"/>
                </a:solidFill>
                <a:latin typeface="Segoe UI" pitchFamily="34" charset="0"/>
                <a:cs typeface="Arial" charset="0"/>
              </a:defRPr>
            </a:lvl9pPr>
          </a:lstStyle>
          <a:p>
            <a:pPr eaLnBrk="1" hangingPunct="1"/>
            <a:r>
              <a:rPr lang="en-US" sz="1020" dirty="0">
                <a:latin typeface="+mn-lt"/>
                <a:cs typeface="+mn-cs"/>
              </a:rPr>
              <a:t>Average savings with Data Deduplication by workload type</a:t>
            </a:r>
          </a:p>
        </p:txBody>
      </p:sp>
      <p:sp>
        <p:nvSpPr>
          <p:cNvPr id="32" name="Rectangle 7"/>
          <p:cNvSpPr>
            <a:spLocks noChangeArrowheads="1"/>
          </p:cNvSpPr>
          <p:nvPr/>
        </p:nvSpPr>
        <p:spPr bwMode="auto">
          <a:xfrm>
            <a:off x="7928010" y="1399427"/>
            <a:ext cx="4015430" cy="4817928"/>
          </a:xfrm>
          <a:prstGeom prst="rect">
            <a:avLst/>
          </a:prstGeom>
          <a:solidFill>
            <a:schemeClr val="accent1"/>
          </a:solidFill>
          <a:ln>
            <a:noFill/>
          </a:ln>
          <a:extLst/>
        </p:spPr>
        <p:txBody>
          <a:bodyPr wrap="square" lIns="186521" tIns="186521" rIns="74608" bIns="38847" anchor="t"/>
          <a:lstStyle/>
          <a:p>
            <a:pPr>
              <a:spcAft>
                <a:spcPts val="612"/>
              </a:spcAft>
            </a:pPr>
            <a:r>
              <a:rPr lang="en-US" sz="1530" b="1" dirty="0">
                <a:solidFill>
                  <a:srgbClr val="FFFFFF"/>
                </a:solidFill>
              </a:rPr>
              <a:t>Maximize capacity by removing duplicate data</a:t>
            </a:r>
          </a:p>
          <a:p>
            <a:pPr marL="170005" lvl="1" indent="-170005" defTabSz="471596">
              <a:buFont typeface="Arial" pitchFamily="34" charset="0"/>
              <a:buChar char="•"/>
            </a:pPr>
            <a:r>
              <a:rPr lang="en-US" sz="1530" dirty="0">
                <a:solidFill>
                  <a:srgbClr val="FFFFFE"/>
                </a:solidFill>
                <a:cs typeface="Segoe UI" pitchFamily="34" charset="0"/>
              </a:rPr>
              <a:t>2:1 with file shares, 20:1 with virtual storage</a:t>
            </a:r>
          </a:p>
          <a:p>
            <a:pPr marL="170005" lvl="1" indent="-170005" defTabSz="471596">
              <a:buFont typeface="Arial" pitchFamily="34" charset="0"/>
              <a:buChar char="•"/>
            </a:pPr>
            <a:r>
              <a:rPr lang="en-US" sz="1530" dirty="0">
                <a:solidFill>
                  <a:srgbClr val="FFFFFE"/>
                </a:solidFill>
                <a:cs typeface="Segoe UI" pitchFamily="34" charset="0"/>
              </a:rPr>
              <a:t>Less data to back up, archive, and migrate</a:t>
            </a:r>
          </a:p>
          <a:p>
            <a:pPr>
              <a:spcBef>
                <a:spcPts val="1224"/>
              </a:spcBef>
              <a:spcAft>
                <a:spcPts val="612"/>
              </a:spcAft>
            </a:pPr>
            <a:r>
              <a:rPr lang="en-US" sz="1530" b="1" dirty="0">
                <a:solidFill>
                  <a:srgbClr val="FFFFFF"/>
                </a:solidFill>
              </a:rPr>
              <a:t>Increased scale and performance</a:t>
            </a:r>
          </a:p>
          <a:p>
            <a:pPr marL="170005" lvl="1" indent="-170005" defTabSz="471596">
              <a:buFont typeface="Arial" pitchFamily="34" charset="0"/>
              <a:buChar char="•"/>
            </a:pPr>
            <a:r>
              <a:rPr lang="en-US" sz="1530" dirty="0">
                <a:solidFill>
                  <a:srgbClr val="FFFFFE"/>
                </a:solidFill>
                <a:cs typeface="Segoe UI" pitchFamily="34" charset="0"/>
              </a:rPr>
              <a:t>Low CPU and memory impact </a:t>
            </a:r>
          </a:p>
          <a:p>
            <a:pPr marL="170005" lvl="1" indent="-170005" defTabSz="471596">
              <a:buFont typeface="Arial" pitchFamily="34" charset="0"/>
              <a:buChar char="•"/>
            </a:pPr>
            <a:r>
              <a:rPr lang="en-US" sz="1530" dirty="0">
                <a:solidFill>
                  <a:srgbClr val="FFFFFE"/>
                </a:solidFill>
                <a:cs typeface="Segoe UI" pitchFamily="34" charset="0"/>
              </a:rPr>
              <a:t>Configurable compression schedule</a:t>
            </a:r>
          </a:p>
          <a:p>
            <a:pPr marL="170005" lvl="1" indent="-170005" defTabSz="471596">
              <a:buFont typeface="Arial" pitchFamily="34" charset="0"/>
              <a:buChar char="•"/>
            </a:pPr>
            <a:r>
              <a:rPr lang="en-US" sz="1530" dirty="0">
                <a:solidFill>
                  <a:srgbClr val="FFFFFE"/>
                </a:solidFill>
                <a:cs typeface="Segoe UI" pitchFamily="34" charset="0"/>
              </a:rPr>
              <a:t>Transparent to primary server workload</a:t>
            </a:r>
          </a:p>
          <a:p>
            <a:pPr>
              <a:spcBef>
                <a:spcPts val="1224"/>
              </a:spcBef>
              <a:spcAft>
                <a:spcPts val="612"/>
              </a:spcAft>
            </a:pPr>
            <a:r>
              <a:rPr lang="en-US" sz="1530" b="1" dirty="0">
                <a:solidFill>
                  <a:srgbClr val="FFFFFF"/>
                </a:solidFill>
              </a:rPr>
              <a:t>Improved reliability and integrity</a:t>
            </a:r>
          </a:p>
          <a:p>
            <a:pPr marL="170005" lvl="1" indent="-170005" defTabSz="471596">
              <a:buFont typeface="Arial" pitchFamily="34" charset="0"/>
              <a:buChar char="•"/>
            </a:pPr>
            <a:r>
              <a:rPr lang="en-US" sz="1530" dirty="0">
                <a:solidFill>
                  <a:srgbClr val="FFFFFE"/>
                </a:solidFill>
                <a:cs typeface="Segoe UI" pitchFamily="34" charset="0"/>
              </a:rPr>
              <a:t>Redundant metadata and critical data</a:t>
            </a:r>
          </a:p>
          <a:p>
            <a:pPr marL="170005" lvl="1" indent="-170005" defTabSz="471596">
              <a:buFont typeface="Arial" pitchFamily="34" charset="0"/>
              <a:buChar char="•"/>
            </a:pPr>
            <a:r>
              <a:rPr lang="en-US" sz="1530" dirty="0">
                <a:solidFill>
                  <a:srgbClr val="FFFFFE"/>
                </a:solidFill>
                <a:cs typeface="Segoe UI" pitchFamily="34" charset="0"/>
              </a:rPr>
              <a:t>Checksums and integrity checks</a:t>
            </a:r>
          </a:p>
          <a:p>
            <a:pPr marL="170005" lvl="1" indent="-170005" defTabSz="471596">
              <a:buFont typeface="Arial" pitchFamily="34" charset="0"/>
              <a:buChar char="•"/>
            </a:pPr>
            <a:r>
              <a:rPr lang="en-US" sz="1530" dirty="0">
                <a:solidFill>
                  <a:srgbClr val="FFFFFE"/>
                </a:solidFill>
                <a:cs typeface="Segoe UI" pitchFamily="34" charset="0"/>
              </a:rPr>
              <a:t>Increase availability through redundancy</a:t>
            </a:r>
          </a:p>
          <a:p>
            <a:pPr>
              <a:spcBef>
                <a:spcPts val="1224"/>
              </a:spcBef>
              <a:spcAft>
                <a:spcPts val="612"/>
              </a:spcAft>
            </a:pPr>
            <a:r>
              <a:rPr lang="en-US" sz="1530" b="1" dirty="0">
                <a:solidFill>
                  <a:srgbClr val="FFFFFF"/>
                </a:solidFill>
              </a:rPr>
              <a:t>Faster file download times with BranchCache</a:t>
            </a:r>
          </a:p>
        </p:txBody>
      </p:sp>
      <p:sp>
        <p:nvSpPr>
          <p:cNvPr id="31" name="Rectangle 30"/>
          <p:cNvSpPr/>
          <p:nvPr/>
        </p:nvSpPr>
        <p:spPr>
          <a:xfrm>
            <a:off x="391097" y="6295955"/>
            <a:ext cx="2272859" cy="254262"/>
          </a:xfrm>
          <a:prstGeom prst="rect">
            <a:avLst/>
          </a:prstGeom>
        </p:spPr>
        <p:txBody>
          <a:bodyPr wrap="none">
            <a:spAutoFit/>
          </a:bodyPr>
          <a:lstStyle/>
          <a:p>
            <a:r>
              <a:rPr lang="en-US" sz="1020" dirty="0">
                <a:solidFill>
                  <a:srgbClr val="282828"/>
                </a:solidFill>
              </a:rPr>
              <a:t>Source: “Microsoft Internal Testing"</a:t>
            </a:r>
          </a:p>
        </p:txBody>
      </p:sp>
    </p:spTree>
    <p:extLst>
      <p:ext uri="{BB962C8B-B14F-4D97-AF65-F5344CB8AC3E}">
        <p14:creationId xmlns:p14="http://schemas.microsoft.com/office/powerpoint/2010/main" val="2876670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Preparing the </a:t>
            </a:r>
            <a:r>
              <a:rPr lang="en-US" dirty="0" err="1" smtClean="0"/>
              <a:t>FileServers</a:t>
            </a:r>
            <a:endParaRPr lang="en-US" dirty="0"/>
          </a:p>
        </p:txBody>
      </p:sp>
    </p:spTree>
    <p:extLst>
      <p:ext uri="{BB962C8B-B14F-4D97-AF65-F5344CB8AC3E}">
        <p14:creationId xmlns:p14="http://schemas.microsoft.com/office/powerpoint/2010/main" val="25367456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TechEd_2013_Template_16x9">
  <a:themeElements>
    <a:clrScheme name="TechEd 2013 Template">
      <a:dk1>
        <a:srgbClr val="000000"/>
      </a:dk1>
      <a:lt1>
        <a:srgbClr val="FFFFFF"/>
      </a:lt1>
      <a:dk2>
        <a:srgbClr val="002050"/>
      </a:dk2>
      <a:lt2>
        <a:srgbClr val="FFFFFF"/>
      </a:lt2>
      <a:accent1>
        <a:srgbClr val="0072C6"/>
      </a:accent1>
      <a:accent2>
        <a:srgbClr val="DC3C00"/>
      </a:accent2>
      <a:accent3>
        <a:srgbClr val="505050"/>
      </a:accent3>
      <a:accent4>
        <a:srgbClr val="D2D2D2"/>
      </a:accent4>
      <a:accent5>
        <a:srgbClr val="7FBA00"/>
      </a:accent5>
      <a:accent6>
        <a:srgbClr val="007233"/>
      </a:accent6>
      <a:hlink>
        <a:srgbClr val="0072C6"/>
      </a:hlink>
      <a:folHlink>
        <a:srgbClr val="0072C6"/>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TechEd_2013_Speaker_PPT_Template [Read-Only]" id="{D93EC839-4E4E-4E46-8350-E83B31490106}" vid="{DE1072D0-B02F-4ABD-B5AC-37350D079EE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2B0BB5962AB3C45A9A1CE1EC4C4F647" ma:contentTypeVersion="0" ma:contentTypeDescription="Create a new document." ma:contentTypeScope="" ma:versionID="16b75628e77f02951c453071cf8a016e">
  <xsd:schema xmlns:xsd="http://www.w3.org/2001/XMLSchema" xmlns:xs="http://www.w3.org/2001/XMLSchema" xmlns:p="http://schemas.microsoft.com/office/2006/metadata/properties" targetNamespace="http://schemas.microsoft.com/office/2006/metadata/properties" ma:root="true" ma:fieldsID="3bf1d1d65b83a35312c7df0375d09d6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23A54C81-9AB5-446A-878C-797D859B38C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F990F116-B58F-4255-B05B-DA3808E0E5C6}">
  <ds:schemaRefs>
    <ds:schemaRef ds:uri="http://schemas.openxmlformats.org/package/2006/metadata/core-properties"/>
    <ds:schemaRef ds:uri="http://purl.org/dc/elements/1.1/"/>
    <ds:schemaRef ds:uri="http://www.w3.org/XML/1998/namespace"/>
    <ds:schemaRef ds:uri="http://schemas.microsoft.com/office/infopath/2007/PartnerControls"/>
    <ds:schemaRef ds:uri="http://purl.org/dc/terms/"/>
    <ds:schemaRef ds:uri="http://schemas.microsoft.com/office/2006/documentManagement/types"/>
    <ds:schemaRef ds:uri="http://schemas.microsoft.com/office/2006/metadata/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TechEd_2013_Speaker_PPT_Template</Template>
  <TotalTime>285</TotalTime>
  <Words>3149</Words>
  <Application>Microsoft Office PowerPoint</Application>
  <PresentationFormat>Custom</PresentationFormat>
  <Paragraphs>323</Paragraphs>
  <Slides>27</Slides>
  <Notes>20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27</vt:i4>
      </vt:variant>
    </vt:vector>
  </HeadingPairs>
  <TitlesOfParts>
    <vt:vector size="36" baseType="lpstr">
      <vt:lpstr>ＭＳ Ｐゴシック</vt:lpstr>
      <vt:lpstr>Arial</vt:lpstr>
      <vt:lpstr>Consolas</vt:lpstr>
      <vt:lpstr>Segoe</vt:lpstr>
      <vt:lpstr>Segoe UI</vt:lpstr>
      <vt:lpstr>Segoe UI Light</vt:lpstr>
      <vt:lpstr>Tahoma</vt:lpstr>
      <vt:lpstr>Wingdings</vt:lpstr>
      <vt:lpstr>TechEd_2013_Template_16x9</vt:lpstr>
      <vt:lpstr>PowerPoint Presentation</vt:lpstr>
      <vt:lpstr>Your Fileservers and Storage Options</vt:lpstr>
      <vt:lpstr>What part of your IT Infrastructure are you the most concerned with upgrading?</vt:lpstr>
      <vt:lpstr>PowerPoint Presentation</vt:lpstr>
      <vt:lpstr>The workhorse in your server stables</vt:lpstr>
      <vt:lpstr>Why Windows Server 2012 FileServers</vt:lpstr>
      <vt:lpstr>Storage Spaces</vt:lpstr>
      <vt:lpstr>Save me some disk space mate!</vt:lpstr>
      <vt:lpstr>Preparing the FileServers</vt:lpstr>
      <vt:lpstr>PowerPoint Presentation</vt:lpstr>
      <vt:lpstr>DFS Migration</vt:lpstr>
      <vt:lpstr>Copy Cluster Roles Wizard</vt:lpstr>
      <vt:lpstr>Copy Cluster Roles Wizard: Testing</vt:lpstr>
      <vt:lpstr>Copy Cluster Roles Wizard: Storage</vt:lpstr>
      <vt:lpstr>Copy Cluster Roles Wizard     Roles Supported:</vt:lpstr>
      <vt:lpstr>Copy Cluster Roles Wizard     Roles not Supported:</vt:lpstr>
      <vt:lpstr>Copy Cluster Roles Wizard     Copy Roles Report</vt:lpstr>
      <vt:lpstr>Cluster Migration</vt:lpstr>
      <vt:lpstr>What if I have \\server\share ?</vt:lpstr>
      <vt:lpstr>Doin’ it the old fashioned way</vt:lpstr>
      <vt:lpstr>Cluster in a Box Design Considerations </vt:lpstr>
      <vt:lpstr>PowerPoint Presentation</vt:lpstr>
      <vt:lpstr>PowerPoint Presentation</vt:lpstr>
      <vt:lpstr>Related content</vt:lpstr>
      <vt:lpstr>Resources</vt:lpstr>
      <vt:lpstr>Evaluate this session</vt:lpstr>
      <vt:lpstr>PowerPoint Presentation</vt:lpstr>
    </vt:vector>
  </TitlesOfParts>
  <Manager>&lt;Comms manager/speech writer&gt;</Manager>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MDC-B349: Your Fileservers and Storage Options</dc:title>
  <dc:subject>TechEd 2013</dc:subject>
  <dc:creator>Rick Claus</dc:creator>
  <cp:keywords>TechEd 2013</cp:keywords>
  <dc:description>Template by: Jordan Cayabyab, Artitudes Design, Inc.
Formatting by: Priscila Mandryk, Silver Fox Productions, Inc.
Audience Type: Internal/External</dc:description>
  <cp:lastModifiedBy>Shows</cp:lastModifiedBy>
  <cp:revision>25</cp:revision>
  <dcterms:created xsi:type="dcterms:W3CDTF">2013-05-28T21:15:00Z</dcterms:created>
  <dcterms:modified xsi:type="dcterms:W3CDTF">2013-06-27T15:38:45Z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0x010100A2B0BB5962AB3C45A9A1CE1EC4C4F647</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ies>
</file>