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395" r:id="rId1"/>
    <p:sldMasterId id="2147484425" r:id="rId2"/>
  </p:sldMasterIdLst>
  <p:notesMasterIdLst>
    <p:notesMasterId r:id="rId51"/>
  </p:notesMasterIdLst>
  <p:handoutMasterIdLst>
    <p:handoutMasterId r:id="rId52"/>
  </p:handoutMasterIdLst>
  <p:sldIdLst>
    <p:sldId id="1293" r:id="rId3"/>
    <p:sldId id="1053" r:id="rId4"/>
    <p:sldId id="1328" r:id="rId5"/>
    <p:sldId id="1329" r:id="rId6"/>
    <p:sldId id="1334" r:id="rId7"/>
    <p:sldId id="1339" r:id="rId8"/>
    <p:sldId id="1212" r:id="rId9"/>
    <p:sldId id="1330" r:id="rId10"/>
    <p:sldId id="1215" r:id="rId11"/>
    <p:sldId id="1321" r:id="rId12"/>
    <p:sldId id="1217" r:id="rId13"/>
    <p:sldId id="1367" r:id="rId14"/>
    <p:sldId id="1218" r:id="rId15"/>
    <p:sldId id="1333" r:id="rId16"/>
    <p:sldId id="1335" r:id="rId17"/>
    <p:sldId id="1297" r:id="rId18"/>
    <p:sldId id="1219" r:id="rId19"/>
    <p:sldId id="1222" r:id="rId20"/>
    <p:sldId id="1223" r:id="rId21"/>
    <p:sldId id="1234" r:id="rId22"/>
    <p:sldId id="1314" r:id="rId23"/>
    <p:sldId id="1227" r:id="rId24"/>
    <p:sldId id="1319" r:id="rId25"/>
    <p:sldId id="1229" r:id="rId26"/>
    <p:sldId id="1230" r:id="rId27"/>
    <p:sldId id="1232" r:id="rId28"/>
    <p:sldId id="1347" r:id="rId29"/>
    <p:sldId id="1357" r:id="rId30"/>
    <p:sldId id="1348" r:id="rId31"/>
    <p:sldId id="1363" r:id="rId32"/>
    <p:sldId id="1233" r:id="rId33"/>
    <p:sldId id="1238" r:id="rId34"/>
    <p:sldId id="1228" r:id="rId35"/>
    <p:sldId id="1343" r:id="rId36"/>
    <p:sldId id="1235" r:id="rId37"/>
    <p:sldId id="1369" r:id="rId38"/>
    <p:sldId id="1361" r:id="rId39"/>
    <p:sldId id="1359" r:id="rId40"/>
    <p:sldId id="1344" r:id="rId41"/>
    <p:sldId id="1365" r:id="rId42"/>
    <p:sldId id="1368" r:id="rId43"/>
    <p:sldId id="1362" r:id="rId44"/>
    <p:sldId id="1345" r:id="rId45"/>
    <p:sldId id="1355" r:id="rId46"/>
    <p:sldId id="1356" r:id="rId47"/>
    <p:sldId id="1349" r:id="rId48"/>
    <p:sldId id="1370" r:id="rId49"/>
    <p:sldId id="1354"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 1" id="{6DD5C800-9A2C-4823-B056-4AFFC9A97500}">
          <p14:sldIdLst>
            <p14:sldId id="1293"/>
            <p14:sldId id="1053"/>
            <p14:sldId id="1328"/>
            <p14:sldId id="1329"/>
            <p14:sldId id="1334"/>
            <p14:sldId id="1339"/>
            <p14:sldId id="1212"/>
            <p14:sldId id="1330"/>
            <p14:sldId id="1215"/>
            <p14:sldId id="1321"/>
            <p14:sldId id="1217"/>
            <p14:sldId id="1367"/>
            <p14:sldId id="1218"/>
            <p14:sldId id="1333"/>
            <p14:sldId id="1335"/>
            <p14:sldId id="1297"/>
            <p14:sldId id="1219"/>
            <p14:sldId id="1222"/>
            <p14:sldId id="1223"/>
            <p14:sldId id="1234"/>
            <p14:sldId id="1314"/>
            <p14:sldId id="1227"/>
            <p14:sldId id="1319"/>
            <p14:sldId id="1229"/>
            <p14:sldId id="1230"/>
            <p14:sldId id="1232"/>
            <p14:sldId id="1347"/>
            <p14:sldId id="1357"/>
            <p14:sldId id="1348"/>
            <p14:sldId id="1363"/>
            <p14:sldId id="1233"/>
            <p14:sldId id="1238"/>
            <p14:sldId id="1228"/>
            <p14:sldId id="1343"/>
            <p14:sldId id="1235"/>
            <p14:sldId id="1369"/>
            <p14:sldId id="1361"/>
            <p14:sldId id="1359"/>
            <p14:sldId id="1344"/>
            <p14:sldId id="1365"/>
            <p14:sldId id="1368"/>
            <p14:sldId id="1362"/>
            <p14:sldId id="1345"/>
            <p14:sldId id="1355"/>
            <p14:sldId id="1356"/>
            <p14:sldId id="1349"/>
            <p14:sldId id="1370"/>
            <p14:sldId id="1354"/>
          </p14:sldIdLst>
        </p14:section>
      </p14:sectionLst>
    </p:ex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guide id="23" pos="288">
          <p15:clr>
            <a:srgbClr val="A4A3A4"/>
          </p15:clr>
        </p15:guide>
        <p15:guide id="24" pos="754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442359"/>
    <a:srgbClr val="C00000"/>
    <a:srgbClr val="000000"/>
    <a:srgbClr val="333333"/>
    <a:srgbClr val="FFFFFF"/>
    <a:srgbClr val="505050"/>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349" autoAdjust="0"/>
    <p:restoredTop sz="96323" autoAdjust="0"/>
  </p:normalViewPr>
  <p:slideViewPr>
    <p:cSldViewPr>
      <p:cViewPr varScale="1">
        <p:scale>
          <a:sx n="107" d="100"/>
          <a:sy n="107" d="100"/>
        </p:scale>
        <p:origin x="420" y="96"/>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 pos="288"/>
        <p:guide pos="7546"/>
      </p:guideLst>
    </p:cSldViewPr>
  </p:slideViewPr>
  <p:outlineViewPr>
    <p:cViewPr>
      <p:scale>
        <a:sx n="33" d="100"/>
        <a:sy n="33" d="100"/>
      </p:scale>
      <p:origin x="0" y="6402"/>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2724"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FBF886-E0ED-4204-BF6F-4265E42D11A8}"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9879106C-56BA-428C-9385-DFCB5D08520C}">
      <dgm:prSet phldrT="[Text]"/>
      <dgm:spPr/>
      <dgm:t>
        <a:bodyPr/>
        <a:lstStyle/>
        <a:p>
          <a:r>
            <a:rPr lang="en-US" dirty="0" smtClean="0">
              <a:solidFill>
                <a:schemeClr val="bg1"/>
              </a:solidFill>
            </a:rPr>
            <a:t>Host to TOR port discovery</a:t>
          </a:r>
          <a:endParaRPr lang="en-US" dirty="0">
            <a:solidFill>
              <a:schemeClr val="bg1"/>
            </a:solidFill>
          </a:endParaRPr>
        </a:p>
      </dgm:t>
    </dgm:pt>
    <dgm:pt modelId="{1632BB3F-6B87-40F6-8D5A-3B80321B6F14}" type="parTrans" cxnId="{61CA8524-CD78-42C7-9466-05845AF1C132}">
      <dgm:prSet/>
      <dgm:spPr/>
      <dgm:t>
        <a:bodyPr/>
        <a:lstStyle/>
        <a:p>
          <a:endParaRPr lang="en-US">
            <a:solidFill>
              <a:schemeClr val="bg1"/>
            </a:solidFill>
          </a:endParaRPr>
        </a:p>
      </dgm:t>
    </dgm:pt>
    <dgm:pt modelId="{CB5A2851-DD34-41C6-85A8-7E236FBFD8F3}" type="sibTrans" cxnId="{61CA8524-CD78-42C7-9466-05845AF1C132}">
      <dgm:prSet/>
      <dgm:spPr/>
      <dgm:t>
        <a:bodyPr/>
        <a:lstStyle/>
        <a:p>
          <a:endParaRPr lang="en-US">
            <a:solidFill>
              <a:schemeClr val="bg1"/>
            </a:solidFill>
          </a:endParaRPr>
        </a:p>
      </dgm:t>
    </dgm:pt>
    <dgm:pt modelId="{46E26B57-39D5-440A-8CF9-8A132A6D758E}">
      <dgm:prSet phldrT="[Text]"/>
      <dgm:spPr/>
      <dgm:t>
        <a:bodyPr/>
        <a:lstStyle/>
        <a:p>
          <a:r>
            <a:rPr lang="en-US" dirty="0" smtClean="0">
              <a:solidFill>
                <a:schemeClr val="bg1"/>
              </a:solidFill>
            </a:rPr>
            <a:t>Port compliance</a:t>
          </a:r>
          <a:endParaRPr lang="en-US" dirty="0">
            <a:solidFill>
              <a:schemeClr val="bg1"/>
            </a:solidFill>
          </a:endParaRPr>
        </a:p>
      </dgm:t>
    </dgm:pt>
    <dgm:pt modelId="{475B5A20-E37E-4734-927C-20B2BFEC080B}" type="parTrans" cxnId="{EDB471E0-C083-42F1-ACFF-B25307FA6A0E}">
      <dgm:prSet/>
      <dgm:spPr/>
      <dgm:t>
        <a:bodyPr/>
        <a:lstStyle/>
        <a:p>
          <a:endParaRPr lang="en-US">
            <a:solidFill>
              <a:schemeClr val="bg1"/>
            </a:solidFill>
          </a:endParaRPr>
        </a:p>
      </dgm:t>
    </dgm:pt>
    <dgm:pt modelId="{1A34FB96-0346-4F23-8DE7-157BD6EE0015}" type="sibTrans" cxnId="{EDB471E0-C083-42F1-ACFF-B25307FA6A0E}">
      <dgm:prSet/>
      <dgm:spPr/>
      <dgm:t>
        <a:bodyPr/>
        <a:lstStyle/>
        <a:p>
          <a:endParaRPr lang="en-US">
            <a:solidFill>
              <a:schemeClr val="bg1"/>
            </a:solidFill>
          </a:endParaRPr>
        </a:p>
      </dgm:t>
    </dgm:pt>
    <dgm:pt modelId="{EE5C411E-EB6C-4CD2-B334-B6A9962B009C}">
      <dgm:prSet phldrT="[Text]"/>
      <dgm:spPr/>
      <dgm:t>
        <a:bodyPr/>
        <a:lstStyle/>
        <a:p>
          <a:r>
            <a:rPr lang="en-US" dirty="0" smtClean="0">
              <a:solidFill>
                <a:schemeClr val="bg1"/>
              </a:solidFill>
            </a:rPr>
            <a:t>Remediation</a:t>
          </a:r>
          <a:endParaRPr lang="en-US" dirty="0">
            <a:solidFill>
              <a:schemeClr val="bg1"/>
            </a:solidFill>
          </a:endParaRPr>
        </a:p>
      </dgm:t>
    </dgm:pt>
    <dgm:pt modelId="{49FFD633-8EBA-4EA5-B85B-7CBF41E0DC13}" type="parTrans" cxnId="{793B9CEF-AE9A-431E-9814-64FEB4CF9FD1}">
      <dgm:prSet/>
      <dgm:spPr/>
      <dgm:t>
        <a:bodyPr/>
        <a:lstStyle/>
        <a:p>
          <a:endParaRPr lang="en-US">
            <a:solidFill>
              <a:schemeClr val="bg1"/>
            </a:solidFill>
          </a:endParaRPr>
        </a:p>
      </dgm:t>
    </dgm:pt>
    <dgm:pt modelId="{7411BCA3-107B-4659-8821-6C4B4BFA858B}" type="sibTrans" cxnId="{793B9CEF-AE9A-431E-9814-64FEB4CF9FD1}">
      <dgm:prSet/>
      <dgm:spPr/>
      <dgm:t>
        <a:bodyPr/>
        <a:lstStyle/>
        <a:p>
          <a:endParaRPr lang="en-US">
            <a:solidFill>
              <a:schemeClr val="bg1"/>
            </a:solidFill>
          </a:endParaRPr>
        </a:p>
      </dgm:t>
    </dgm:pt>
    <dgm:pt modelId="{38E710ED-D45A-4C19-ADC5-7B7DEE616FA3}" type="pres">
      <dgm:prSet presAssocID="{57FBF886-E0ED-4204-BF6F-4265E42D11A8}" presName="Name0" presStyleCnt="0">
        <dgm:presLayoutVars>
          <dgm:dir/>
          <dgm:resizeHandles val="exact"/>
        </dgm:presLayoutVars>
      </dgm:prSet>
      <dgm:spPr/>
      <dgm:t>
        <a:bodyPr/>
        <a:lstStyle/>
        <a:p>
          <a:endParaRPr lang="en-US"/>
        </a:p>
      </dgm:t>
    </dgm:pt>
    <dgm:pt modelId="{23A2C69B-9FFE-4502-8BEA-79A90349E773}" type="pres">
      <dgm:prSet presAssocID="{9879106C-56BA-428C-9385-DFCB5D08520C}" presName="parTxOnly" presStyleLbl="node1" presStyleIdx="0" presStyleCnt="3">
        <dgm:presLayoutVars>
          <dgm:bulletEnabled val="1"/>
        </dgm:presLayoutVars>
      </dgm:prSet>
      <dgm:spPr/>
      <dgm:t>
        <a:bodyPr/>
        <a:lstStyle/>
        <a:p>
          <a:endParaRPr lang="en-US"/>
        </a:p>
      </dgm:t>
    </dgm:pt>
    <dgm:pt modelId="{6302D1B3-26DF-4EE3-B263-AB9B743A80AC}" type="pres">
      <dgm:prSet presAssocID="{CB5A2851-DD34-41C6-85A8-7E236FBFD8F3}" presName="parSpace" presStyleCnt="0"/>
      <dgm:spPr/>
    </dgm:pt>
    <dgm:pt modelId="{15E7C945-5066-44FE-8FD3-3B76E0A155D0}" type="pres">
      <dgm:prSet presAssocID="{46E26B57-39D5-440A-8CF9-8A132A6D758E}" presName="parTxOnly" presStyleLbl="node1" presStyleIdx="1" presStyleCnt="3">
        <dgm:presLayoutVars>
          <dgm:bulletEnabled val="1"/>
        </dgm:presLayoutVars>
      </dgm:prSet>
      <dgm:spPr/>
      <dgm:t>
        <a:bodyPr/>
        <a:lstStyle/>
        <a:p>
          <a:endParaRPr lang="en-US"/>
        </a:p>
      </dgm:t>
    </dgm:pt>
    <dgm:pt modelId="{49B5CE79-437F-4B9F-9D78-8649945A98C3}" type="pres">
      <dgm:prSet presAssocID="{1A34FB96-0346-4F23-8DE7-157BD6EE0015}" presName="parSpace" presStyleCnt="0"/>
      <dgm:spPr/>
    </dgm:pt>
    <dgm:pt modelId="{3DBA7147-5BC5-4DF6-A8A6-FF692FFA00B3}" type="pres">
      <dgm:prSet presAssocID="{EE5C411E-EB6C-4CD2-B334-B6A9962B009C}" presName="parTxOnly" presStyleLbl="node1" presStyleIdx="2" presStyleCnt="3">
        <dgm:presLayoutVars>
          <dgm:bulletEnabled val="1"/>
        </dgm:presLayoutVars>
      </dgm:prSet>
      <dgm:spPr/>
      <dgm:t>
        <a:bodyPr/>
        <a:lstStyle/>
        <a:p>
          <a:endParaRPr lang="en-US"/>
        </a:p>
      </dgm:t>
    </dgm:pt>
  </dgm:ptLst>
  <dgm:cxnLst>
    <dgm:cxn modelId="{1168B05B-A836-42D0-828D-6036634C397C}" type="presOf" srcId="{9879106C-56BA-428C-9385-DFCB5D08520C}" destId="{23A2C69B-9FFE-4502-8BEA-79A90349E773}" srcOrd="0" destOrd="0" presId="urn:microsoft.com/office/officeart/2005/8/layout/hChevron3"/>
    <dgm:cxn modelId="{61CA8524-CD78-42C7-9466-05845AF1C132}" srcId="{57FBF886-E0ED-4204-BF6F-4265E42D11A8}" destId="{9879106C-56BA-428C-9385-DFCB5D08520C}" srcOrd="0" destOrd="0" parTransId="{1632BB3F-6B87-40F6-8D5A-3B80321B6F14}" sibTransId="{CB5A2851-DD34-41C6-85A8-7E236FBFD8F3}"/>
    <dgm:cxn modelId="{D4F852BC-A909-4C7B-B8FB-89FAE0AB4ED1}" type="presOf" srcId="{46E26B57-39D5-440A-8CF9-8A132A6D758E}" destId="{15E7C945-5066-44FE-8FD3-3B76E0A155D0}" srcOrd="0" destOrd="0" presId="urn:microsoft.com/office/officeart/2005/8/layout/hChevron3"/>
    <dgm:cxn modelId="{8F007367-296A-4B51-8A47-DB78E4537657}" type="presOf" srcId="{EE5C411E-EB6C-4CD2-B334-B6A9962B009C}" destId="{3DBA7147-5BC5-4DF6-A8A6-FF692FFA00B3}" srcOrd="0" destOrd="0" presId="urn:microsoft.com/office/officeart/2005/8/layout/hChevron3"/>
    <dgm:cxn modelId="{793B9CEF-AE9A-431E-9814-64FEB4CF9FD1}" srcId="{57FBF886-E0ED-4204-BF6F-4265E42D11A8}" destId="{EE5C411E-EB6C-4CD2-B334-B6A9962B009C}" srcOrd="2" destOrd="0" parTransId="{49FFD633-8EBA-4EA5-B85B-7CBF41E0DC13}" sibTransId="{7411BCA3-107B-4659-8821-6C4B4BFA858B}"/>
    <dgm:cxn modelId="{4D0F8790-AD80-425E-88DA-09D89CBE3BFA}" type="presOf" srcId="{57FBF886-E0ED-4204-BF6F-4265E42D11A8}" destId="{38E710ED-D45A-4C19-ADC5-7B7DEE616FA3}" srcOrd="0" destOrd="0" presId="urn:microsoft.com/office/officeart/2005/8/layout/hChevron3"/>
    <dgm:cxn modelId="{EDB471E0-C083-42F1-ACFF-B25307FA6A0E}" srcId="{57FBF886-E0ED-4204-BF6F-4265E42D11A8}" destId="{46E26B57-39D5-440A-8CF9-8A132A6D758E}" srcOrd="1" destOrd="0" parTransId="{475B5A20-E37E-4734-927C-20B2BFEC080B}" sibTransId="{1A34FB96-0346-4F23-8DE7-157BD6EE0015}"/>
    <dgm:cxn modelId="{EEF59445-A3AD-46BD-929B-5E25585CD315}" type="presParOf" srcId="{38E710ED-D45A-4C19-ADC5-7B7DEE616FA3}" destId="{23A2C69B-9FFE-4502-8BEA-79A90349E773}" srcOrd="0" destOrd="0" presId="urn:microsoft.com/office/officeart/2005/8/layout/hChevron3"/>
    <dgm:cxn modelId="{76B5AD22-AC3E-4891-A4D1-3CDBA23480F1}" type="presParOf" srcId="{38E710ED-D45A-4C19-ADC5-7B7DEE616FA3}" destId="{6302D1B3-26DF-4EE3-B263-AB9B743A80AC}" srcOrd="1" destOrd="0" presId="urn:microsoft.com/office/officeart/2005/8/layout/hChevron3"/>
    <dgm:cxn modelId="{F72890A0-4330-48DF-9099-5390F4E066DF}" type="presParOf" srcId="{38E710ED-D45A-4C19-ADC5-7B7DEE616FA3}" destId="{15E7C945-5066-44FE-8FD3-3B76E0A155D0}" srcOrd="2" destOrd="0" presId="urn:microsoft.com/office/officeart/2005/8/layout/hChevron3"/>
    <dgm:cxn modelId="{E7075375-7C43-45B6-A7AC-063582ED991B}" type="presParOf" srcId="{38E710ED-D45A-4C19-ADC5-7B7DEE616FA3}" destId="{49B5CE79-437F-4B9F-9D78-8649945A98C3}" srcOrd="3" destOrd="0" presId="urn:microsoft.com/office/officeart/2005/8/layout/hChevron3"/>
    <dgm:cxn modelId="{1FBA87BF-C590-4E36-9ED4-64BC0532CCD8}" type="presParOf" srcId="{38E710ED-D45A-4C19-ADC5-7B7DEE616FA3}" destId="{3DBA7147-5BC5-4DF6-A8A6-FF692FFA00B3}"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TechReady 16</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6/26/2013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TechReady 16</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6/26/2013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DD6A9A7-2B1D-4445-9BB4-0CDF3C16EBC3}"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71828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88DAC14-AD27-4C1A-867A-9AABC32C1E58}"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44629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C60B088-51A5-427E-9480-ACB9377E9765}"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36319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52673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C60B088-51A5-427E-9480-ACB9377E9765}"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1003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5A8635A-2E3F-43F0-9AEB-F5ACD0179960}"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53338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C60B088-51A5-427E-9480-ACB9377E9765}"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16722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C60B088-51A5-427E-9480-ACB9377E9765}"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318262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818F551-9322-468D-B400-2D452B35805D}"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082700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C60B088-51A5-427E-9480-ACB9377E9765}"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1360291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818F551-9322-468D-B400-2D452B35805D}"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2475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826A3EA0-FC91-4CBD-BD70-BDFE1481EF7B}"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390808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818F551-9322-468D-B400-2D452B35805D}"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897681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44</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6/26/2013 11:26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7993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45</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6/26/2013 11:26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34301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6/26/2013 11:26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882444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6/26/2013 11:26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172284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6/26/2013 11:26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38114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TechEd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6/26/2013 11:25 AM</a:t>
            </a:fld>
            <a:endParaRPr lang="en-US" dirty="0"/>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419816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47767E-7CF7-4474-983E-B81EE5F9963A}"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4215245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A4AE-8662-48CB-9835-DC28E1ACD1CC}" type="slidenum">
              <a:rPr lang="en-US" smtClean="0"/>
              <a:t>7</a:t>
            </a:fld>
            <a:endParaRPr lang="en-US"/>
          </a:p>
        </p:txBody>
      </p:sp>
    </p:spTree>
    <p:extLst>
      <p:ext uri="{BB962C8B-B14F-4D97-AF65-F5344CB8AC3E}">
        <p14:creationId xmlns:p14="http://schemas.microsoft.com/office/powerpoint/2010/main" val="40247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A4AE-8662-48CB-9835-DC28E1ACD1CC}" type="slidenum">
              <a:rPr lang="en-US" smtClean="0"/>
              <a:t>8</a:t>
            </a:fld>
            <a:endParaRPr lang="en-US"/>
          </a:p>
        </p:txBody>
      </p:sp>
    </p:spTree>
    <p:extLst>
      <p:ext uri="{BB962C8B-B14F-4D97-AF65-F5344CB8AC3E}">
        <p14:creationId xmlns:p14="http://schemas.microsoft.com/office/powerpoint/2010/main" val="2400571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238984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B74AF6B-5ECD-42F4-B9E6-51CDB9EECCAC}"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410964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FDBFB9C-8C7C-4416-8572-1B3A1AF84D79}" type="datetime1">
              <a:rPr lang="en-US" smtClean="0"/>
              <a:t>6/26/2013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769655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8480005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72982572"/>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741858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4545032"/>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583474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679823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915056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398869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54489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603575"/>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27268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440146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55289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30693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920003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918418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8187" y="1476623"/>
            <a:ext cx="11400103" cy="2351400"/>
          </a:xfrm>
        </p:spPr>
        <p:txBody>
          <a:bodyPr/>
          <a:lstStyle>
            <a:lvl2pPr>
              <a:defRPr lang="en-US" sz="2856" b="0" kern="1200" dirty="0" smtClean="0">
                <a:solidFill>
                  <a:schemeClr val="tx1"/>
                </a:solidFill>
                <a:effectLst>
                  <a:outerShdw blurRad="38100" dist="38100" dir="2700000" algn="tl">
                    <a:srgbClr val="000000">
                      <a:alpha val="43137"/>
                    </a:srgbClr>
                  </a:outerShdw>
                </a:effectLst>
                <a:latin typeface="+mn-lt"/>
                <a:ea typeface="+mn-ea"/>
                <a:cs typeface="+mn-cs"/>
              </a:defRPr>
            </a:lvl2pPr>
          </a:lstStyle>
          <a:p>
            <a:pPr lvl="0"/>
            <a:r>
              <a:rPr lang="en-US" dirty="0" smtClean="0"/>
              <a:t>Click to edit Master text styles</a:t>
            </a:r>
          </a:p>
          <a:p>
            <a:pPr marL="932597" lvl="1" indent="-404773" algn="l" defTabSz="932559" rtl="0" eaLnBrk="1" fontAlgn="base" latinLnBrk="0" hangingPunct="1">
              <a:lnSpc>
                <a:spcPct val="90000"/>
              </a:lnSpc>
              <a:spcBef>
                <a:spcPct val="20000"/>
              </a:spcBef>
              <a:spcAft>
                <a:spcPct val="0"/>
              </a:spcAft>
              <a:buClr>
                <a:schemeClr val="tx2"/>
              </a:buClr>
              <a:buSzPct val="85000"/>
              <a:buFontTx/>
              <a:buBlip>
                <a:blip r:embed="rId2"/>
              </a:buBlip>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437714"/>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grpSp>
        <p:nvGrpSpPr>
          <p:cNvPr id="5" name="Group 4"/>
          <p:cNvGrpSpPr/>
          <p:nvPr userDrawn="1"/>
        </p:nvGrpSpPr>
        <p:grpSpPr>
          <a:xfrm>
            <a:off x="0" y="0"/>
            <a:ext cx="12436475" cy="6994525"/>
            <a:chOff x="0" y="0"/>
            <a:chExt cx="12436475" cy="6994525"/>
          </a:xfrm>
        </p:grpSpPr>
        <p:grpSp>
          <p:nvGrpSpPr>
            <p:cNvPr id="7" name="Group 6"/>
            <p:cNvGrpSpPr/>
            <p:nvPr userDrawn="1"/>
          </p:nvGrpSpPr>
          <p:grpSpPr>
            <a:xfrm>
              <a:off x="0" y="0"/>
              <a:ext cx="12436475" cy="6994525"/>
              <a:chOff x="0" y="0"/>
              <a:chExt cx="12436475" cy="6994525"/>
            </a:xfrm>
          </p:grpSpPr>
          <p:sp>
            <p:nvSpPr>
              <p:cNvPr id="9" name="Frame 8"/>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userDrawn="1"/>
            </p:nvGrpSpPr>
            <p:grpSpPr>
              <a:xfrm>
                <a:off x="182886" y="190969"/>
                <a:ext cx="12118113" cy="6607864"/>
                <a:chOff x="182886" y="190969"/>
                <a:chExt cx="12118113" cy="6607864"/>
              </a:xfrm>
            </p:grpSpPr>
            <p:sp>
              <p:nvSpPr>
                <p:cNvPr id="11" name="Rectangle 10"/>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8" name="Rectangle 7"/>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3" name="Rectangle 12"/>
          <p:cNvSpPr/>
          <p:nvPr userDrawn="1"/>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ight Triangle 13"/>
          <p:cNvSpPr/>
          <p:nvPr userDrawn="1"/>
        </p:nvSpPr>
        <p:spPr bwMode="auto">
          <a:xfrm rot="10800000">
            <a:off x="0" y="1224032"/>
            <a:ext cx="263347" cy="237147"/>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3"/>
          <p:cNvSpPr>
            <a:spLocks noGrp="1"/>
          </p:cNvSpPr>
          <p:nvPr>
            <p:ph type="body" sz="quarter" idx="10"/>
          </p:nvPr>
        </p:nvSpPr>
        <p:spPr>
          <a:xfrm>
            <a:off x="274638" y="1898668"/>
            <a:ext cx="11770606" cy="1778949"/>
          </a:xfrm>
        </p:spPr>
        <p:txBody>
          <a:bodyPr wrap="square">
            <a:spAutoFit/>
          </a:bodyPr>
          <a:lstStyle>
            <a:lvl1pPr>
              <a:buClr>
                <a:schemeClr val="tx2"/>
              </a:buCl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274320" y="471031"/>
            <a:ext cx="10971749" cy="743441"/>
          </a:xfrm>
        </p:spPr>
        <p:txBody>
          <a:bodyPr anchor="t" anchorCtr="0"/>
          <a:lstStyle>
            <a:lvl1pPr>
              <a:defRPr>
                <a:solidFill>
                  <a:schemeClr val="bg1">
                    <a:alpha val="99000"/>
                  </a:schemeClr>
                </a:solidFill>
              </a:defRPr>
            </a:lvl1pPr>
          </a:lstStyle>
          <a:p>
            <a:r>
              <a:rPr lang="en-US" smtClean="0"/>
              <a:t>Click to edit Master title style</a:t>
            </a:r>
            <a:endParaRPr lang="en-US" dirty="0"/>
          </a:p>
        </p:txBody>
      </p:sp>
      <p:sp>
        <p:nvSpPr>
          <p:cNvPr id="15" name="Freeform 9"/>
          <p:cNvSpPr>
            <a:spLocks noEditPoints="1"/>
          </p:cNvSpPr>
          <p:nvPr userDrawn="1"/>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182690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91183442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73144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5527192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40515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401187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80875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80462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51078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8749862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6180874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152967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187482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65544544"/>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4103864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81361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17626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602853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552825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01923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20688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839160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55952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009332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357796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11709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68634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235610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17066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7314884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923572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4817932"/>
      </p:ext>
    </p:extLst>
  </p:cSld>
  <p:clrMap bg1="dk1" tx1="lt1" bg2="dk2" tx2="lt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 id="2147484404" r:id="rId9"/>
    <p:sldLayoutId id="2147484405" r:id="rId10"/>
    <p:sldLayoutId id="2147484406" r:id="rId11"/>
    <p:sldLayoutId id="2147484407" r:id="rId12"/>
    <p:sldLayoutId id="2147484408" r:id="rId13"/>
    <p:sldLayoutId id="2147484409" r:id="rId14"/>
    <p:sldLayoutId id="2147484410" r:id="rId15"/>
    <p:sldLayoutId id="2147484411" r:id="rId16"/>
    <p:sldLayoutId id="2147484412" r:id="rId17"/>
    <p:sldLayoutId id="2147484413" r:id="rId18"/>
    <p:sldLayoutId id="2147484414" r:id="rId19"/>
    <p:sldLayoutId id="2147484415" r:id="rId20"/>
    <p:sldLayoutId id="2147484416" r:id="rId21"/>
    <p:sldLayoutId id="2147484417" r:id="rId22"/>
    <p:sldLayoutId id="2147484418" r:id="rId23"/>
    <p:sldLayoutId id="2147484423" r:id="rId24"/>
    <p:sldLayoutId id="2147484424"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6587774"/>
      </p:ext>
    </p:extLst>
  </p:cSld>
  <p:clrMap bg1="dk1" tx1="lt1" bg2="dk2" tx2="lt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8.emf"/><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16.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5" Type="http://schemas.openxmlformats.org/officeDocument/2006/relationships/image" Target="../media/image49.emf"/><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51.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4.png"/><Relationship Id="rId11" Type="http://schemas.openxmlformats.org/officeDocument/2006/relationships/image" Target="../media/image47.png"/><Relationship Id="rId5" Type="http://schemas.openxmlformats.org/officeDocument/2006/relationships/image" Target="../media/image44.emf"/><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52.png"/><Relationship Id="rId7" Type="http://schemas.openxmlformats.org/officeDocument/2006/relationships/image" Target="../media/image55.png"/><Relationship Id="rId12"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4.png"/><Relationship Id="rId11" Type="http://schemas.openxmlformats.org/officeDocument/2006/relationships/image" Target="../media/image47.png"/><Relationship Id="rId5" Type="http://schemas.openxmlformats.org/officeDocument/2006/relationships/image" Target="../media/image44.emf"/><Relationship Id="rId10" Type="http://schemas.openxmlformats.org/officeDocument/2006/relationships/image" Target="../media/image57.png"/><Relationship Id="rId4" Type="http://schemas.openxmlformats.org/officeDocument/2006/relationships/image" Target="../media/image53.png"/><Relationship Id="rId9" Type="http://schemas.openxmlformats.org/officeDocument/2006/relationships/image" Target="../media/image56.png"/></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16.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jpeg"/><Relationship Id="rId10" Type="http://schemas.openxmlformats.org/officeDocument/2006/relationships/image" Target="../media/image66.png"/><Relationship Id="rId4" Type="http://schemas.openxmlformats.org/officeDocument/2006/relationships/image" Target="../media/image60.jpeg"/><Relationship Id="rId9" Type="http://schemas.openxmlformats.org/officeDocument/2006/relationships/image" Target="../media/image6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hyperlink" Target="http://channel9.msdn.com/Events/TechEd/NorthAmerica/2013/MDC-IL301" TargetMode="External"/><Relationship Id="rId13" Type="http://schemas.openxmlformats.org/officeDocument/2006/relationships/hyperlink" Target="http://channel9.msdn.com/Events/TechEd/NorthAmerica/2013/MDC-B312" TargetMode="External"/><Relationship Id="rId3" Type="http://schemas.openxmlformats.org/officeDocument/2006/relationships/hyperlink" Target="http://channel9.msdn.com/Events/TechEd/NorthAmerica/2013/MDC-B210" TargetMode="External"/><Relationship Id="rId7" Type="http://schemas.openxmlformats.org/officeDocument/2006/relationships/hyperlink" Target="http://channel9.msdn.com/Events/TechEd/NorthAmerica/2013/MDC-B354" TargetMode="External"/><Relationship Id="rId12" Type="http://schemas.openxmlformats.org/officeDocument/2006/relationships/hyperlink" Target="http://channel9.msdn.com/Events/TechEd/NorthAmerica/2013/MDC-B331"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hyperlink" Target="http://channel9.msdn.com/Events/TechEd/NorthAmerica/2013/MDC-B327" TargetMode="External"/><Relationship Id="rId11" Type="http://schemas.openxmlformats.org/officeDocument/2006/relationships/hyperlink" Target="http://channel9.msdn.com/Events/TechEd/NorthAmerica/2013/MDC-B216" TargetMode="External"/><Relationship Id="rId5" Type="http://schemas.openxmlformats.org/officeDocument/2006/relationships/hyperlink" Target="http://channel9.msdn.com/Events/TechEd/NorthAmerica/2013/MDC-B321" TargetMode="External"/><Relationship Id="rId10" Type="http://schemas.openxmlformats.org/officeDocument/2006/relationships/hyperlink" Target="http://channel9.msdn.com/Events/TechEd/NorthAmerica/2013/MDC-B215" TargetMode="External"/><Relationship Id="rId4" Type="http://schemas.openxmlformats.org/officeDocument/2006/relationships/hyperlink" Target="http://channel9.msdn.com/Events/TechEd/NorthAmerica/2013/MDC-B311" TargetMode="External"/><Relationship Id="rId9" Type="http://schemas.openxmlformats.org/officeDocument/2006/relationships/hyperlink" Target="http://channel9.msdn.com/Events/TechEd/NorthAmerica/2013/MDC-B205" TargetMode="External"/><Relationship Id="rId14" Type="http://schemas.openxmlformats.org/officeDocument/2006/relationships/hyperlink" Target="http://channel9.msdn.com/Events/TechEd/NorthAmerica/2013/MDC-B375"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41.xml"/><Relationship Id="rId5" Type="http://schemas.openxmlformats.org/officeDocument/2006/relationships/image" Target="../media/image70.png"/><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6.png"/><Relationship Id="rId18" Type="http://schemas.openxmlformats.org/officeDocument/2006/relationships/image" Target="../media/image20.gif"/><Relationship Id="rId3" Type="http://schemas.openxmlformats.org/officeDocument/2006/relationships/image" Target="../media/image7.jpg"/><Relationship Id="rId21" Type="http://schemas.openxmlformats.org/officeDocument/2006/relationships/image" Target="../media/image22.png"/><Relationship Id="rId7" Type="http://schemas.openxmlformats.org/officeDocument/2006/relationships/image" Target="../media/image11.jpg"/><Relationship Id="rId12" Type="http://schemas.openxmlformats.org/officeDocument/2006/relationships/hyperlink" Target="http://www.cisco.com/" TargetMode="External"/><Relationship Id="rId17" Type="http://schemas.openxmlformats.org/officeDocument/2006/relationships/image" Target="../media/image19.jpe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gif"/><Relationship Id="rId15" Type="http://schemas.openxmlformats.org/officeDocument/2006/relationships/hyperlink" Target="http://www.ironnetworks.com/" TargetMode="External"/><Relationship Id="rId10" Type="http://schemas.openxmlformats.org/officeDocument/2006/relationships/image" Target="../media/image14.jpg"/><Relationship Id="rId19" Type="http://schemas.openxmlformats.org/officeDocument/2006/relationships/hyperlink" Target="http://www.f5.com/" TargetMode="External"/><Relationship Id="rId4" Type="http://schemas.openxmlformats.org/officeDocument/2006/relationships/image" Target="../media/image8.tiff"/><Relationship Id="rId9" Type="http://schemas.openxmlformats.org/officeDocument/2006/relationships/image" Target="../media/image13.png"/><Relationship Id="rId1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3474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Katal"/>
          <p:cNvGrpSpPr/>
          <p:nvPr/>
        </p:nvGrpSpPr>
        <p:grpSpPr>
          <a:xfrm>
            <a:off x="4726427" y="2000944"/>
            <a:ext cx="2954834" cy="3053749"/>
            <a:chOff x="4631720" y="1961889"/>
            <a:chExt cx="2897159" cy="2994142"/>
          </a:xfrm>
        </p:grpSpPr>
        <p:cxnSp>
          <p:nvCxnSpPr>
            <p:cNvPr id="95" name="Straight Connector 94"/>
            <p:cNvCxnSpPr/>
            <p:nvPr/>
          </p:nvCxnSpPr>
          <p:spPr>
            <a:xfrm flipV="1">
              <a:off x="4923199" y="1961889"/>
              <a:ext cx="49135" cy="2117900"/>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087839" y="3710838"/>
              <a:ext cx="2441040" cy="794014"/>
            </a:xfrm>
            <a:prstGeom prst="rect">
              <a:avLst/>
            </a:prstGeom>
            <a:noFill/>
          </p:spPr>
          <p:txBody>
            <a:bodyPr wrap="square" lIns="186521" tIns="149217" rIns="186521" bIns="149217" rtlCol="0">
              <a:spAutoFit/>
            </a:bodyPr>
            <a:lstStyle/>
            <a:p>
              <a:pPr>
                <a:lnSpc>
                  <a:spcPct val="90000"/>
                </a:lnSpc>
                <a:spcAft>
                  <a:spcPts val="612"/>
                </a:spcAft>
              </a:pPr>
              <a:r>
                <a:rPr lang="en-US" sz="1836" dirty="0">
                  <a:gradFill>
                    <a:gsLst>
                      <a:gs pos="2917">
                        <a:schemeClr val="tx1"/>
                      </a:gs>
                      <a:gs pos="30000">
                        <a:schemeClr val="tx1"/>
                      </a:gs>
                    </a:gsLst>
                    <a:lin ang="5400000" scaled="0"/>
                  </a:gradFill>
                </a:rPr>
                <a:t>Windows Azure </a:t>
              </a:r>
              <a:r>
                <a:rPr lang="en-US" sz="1836" dirty="0" smtClean="0">
                  <a:gradFill>
                    <a:gsLst>
                      <a:gs pos="2917">
                        <a:schemeClr val="tx1"/>
                      </a:gs>
                      <a:gs pos="30000">
                        <a:schemeClr val="tx1"/>
                      </a:gs>
                    </a:gsLst>
                    <a:lin ang="5400000" scaled="0"/>
                  </a:gradFill>
                </a:rPr>
                <a:t>Pack</a:t>
              </a:r>
              <a:endParaRPr lang="en-US" sz="1836" dirty="0">
                <a:gradFill>
                  <a:gsLst>
                    <a:gs pos="2917">
                      <a:schemeClr val="tx1"/>
                    </a:gs>
                    <a:gs pos="30000">
                      <a:schemeClr val="tx1"/>
                    </a:gs>
                  </a:gsLst>
                  <a:lin ang="5400000" scaled="0"/>
                </a:gradFill>
              </a:endParaRPr>
            </a:p>
          </p:txBody>
        </p:sp>
        <p:cxnSp>
          <p:nvCxnSpPr>
            <p:cNvPr id="61" name="Straight Connector 60"/>
            <p:cNvCxnSpPr/>
            <p:nvPr/>
          </p:nvCxnSpPr>
          <p:spPr>
            <a:xfrm>
              <a:off x="4972334" y="44309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3"/>
            <a:stretch>
              <a:fillRect/>
            </a:stretch>
          </p:blipFill>
          <p:spPr>
            <a:xfrm>
              <a:off x="4631720" y="3757543"/>
              <a:ext cx="582958" cy="855000"/>
            </a:xfrm>
            <a:prstGeom prst="rect">
              <a:avLst/>
            </a:prstGeom>
          </p:spPr>
        </p:pic>
      </p:grpSp>
      <p:grpSp>
        <p:nvGrpSpPr>
          <p:cNvPr id="134" name="Gateway"/>
          <p:cNvGrpSpPr/>
          <p:nvPr/>
        </p:nvGrpSpPr>
        <p:grpSpPr>
          <a:xfrm>
            <a:off x="817786" y="1819989"/>
            <a:ext cx="2168531" cy="3248898"/>
            <a:chOff x="799371" y="1784465"/>
            <a:chExt cx="2126204" cy="3185483"/>
          </a:xfrm>
        </p:grpSpPr>
        <p:sp>
          <p:nvSpPr>
            <p:cNvPr id="131" name="TextBox 130"/>
            <p:cNvSpPr txBox="1"/>
            <p:nvPr/>
          </p:nvSpPr>
          <p:spPr>
            <a:xfrm>
              <a:off x="799371" y="2400624"/>
              <a:ext cx="1353127" cy="577979"/>
            </a:xfrm>
            <a:prstGeom prst="rect">
              <a:avLst/>
            </a:prstGeom>
            <a:noFill/>
          </p:spPr>
          <p:txBody>
            <a:bodyPr wrap="none" lIns="186521" tIns="149217" rIns="186521" bIns="149217" rtlCol="0">
              <a:spAutoFit/>
            </a:bodyPr>
            <a:lstStyle/>
            <a:p>
              <a:pPr>
                <a:lnSpc>
                  <a:spcPct val="90000"/>
                </a:lnSpc>
                <a:spcAft>
                  <a:spcPts val="612"/>
                </a:spcAft>
              </a:pPr>
              <a:r>
                <a:rPr lang="en-US" sz="2040" dirty="0">
                  <a:gradFill>
                    <a:gsLst>
                      <a:gs pos="2917">
                        <a:schemeClr val="tx1"/>
                      </a:gs>
                      <a:gs pos="30000">
                        <a:schemeClr val="tx1"/>
                      </a:gs>
                    </a:gsLst>
                    <a:lin ang="5400000" scaled="0"/>
                  </a:gradFill>
                </a:rPr>
                <a:t>Gateway</a:t>
              </a:r>
            </a:p>
          </p:txBody>
        </p:sp>
        <p:cxnSp>
          <p:nvCxnSpPr>
            <p:cNvPr id="75" name="Straight Connector 74"/>
            <p:cNvCxnSpPr/>
            <p:nvPr/>
          </p:nvCxnSpPr>
          <p:spPr>
            <a:xfrm>
              <a:off x="2103911" y="2753522"/>
              <a:ext cx="0" cy="2210039"/>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31986" y="2759909"/>
              <a:ext cx="0" cy="2210039"/>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422332"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4"/>
            <a:stretch>
              <a:fillRect/>
            </a:stretch>
          </p:blipFill>
          <p:spPr>
            <a:xfrm>
              <a:off x="1966278" y="2314186"/>
              <a:ext cx="959297" cy="825000"/>
            </a:xfrm>
            <a:prstGeom prst="rect">
              <a:avLst/>
            </a:prstGeom>
          </p:spPr>
        </p:pic>
      </p:grpSp>
      <p:grpSp>
        <p:nvGrpSpPr>
          <p:cNvPr id="116" name="Corporate Firewall"/>
          <p:cNvGrpSpPr/>
          <p:nvPr/>
        </p:nvGrpSpPr>
        <p:grpSpPr>
          <a:xfrm>
            <a:off x="5784764" y="1819989"/>
            <a:ext cx="666624" cy="1459236"/>
            <a:chOff x="5669400" y="1784465"/>
            <a:chExt cx="653612" cy="1430753"/>
          </a:xfrm>
        </p:grpSpPr>
        <p:cxnSp>
          <p:nvCxnSpPr>
            <p:cNvPr id="26" name="Straight Connector 25"/>
            <p:cNvCxnSpPr/>
            <p:nvPr/>
          </p:nvCxnSpPr>
          <p:spPr>
            <a:xfrm>
              <a:off x="5996206"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96206" y="2690135"/>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5669400" y="2306959"/>
              <a:ext cx="653612" cy="524183"/>
            </a:xfrm>
            <a:prstGeom prst="rect">
              <a:avLst/>
            </a:prstGeom>
          </p:spPr>
        </p:pic>
      </p:grpSp>
      <p:grpSp>
        <p:nvGrpSpPr>
          <p:cNvPr id="114" name="Tenant 2"/>
          <p:cNvGrpSpPr/>
          <p:nvPr/>
        </p:nvGrpSpPr>
        <p:grpSpPr>
          <a:xfrm>
            <a:off x="2376984" y="4843793"/>
            <a:ext cx="2286003" cy="2235250"/>
            <a:chOff x="2328135" y="4749248"/>
            <a:chExt cx="2241383" cy="2191621"/>
          </a:xfrm>
        </p:grpSpPr>
        <p:cxnSp>
          <p:nvCxnSpPr>
            <p:cNvPr id="66" name="Straight Connector 65"/>
            <p:cNvCxnSpPr/>
            <p:nvPr/>
          </p:nvCxnSpPr>
          <p:spPr>
            <a:xfrm>
              <a:off x="3884612" y="4963561"/>
              <a:ext cx="0" cy="525083"/>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37272" y="4963561"/>
              <a:ext cx="0" cy="525083"/>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6"/>
            <a:stretch>
              <a:fillRect/>
            </a:stretch>
          </p:blipFill>
          <p:spPr>
            <a:xfrm>
              <a:off x="2731986" y="5451336"/>
              <a:ext cx="582958" cy="855000"/>
            </a:xfrm>
            <a:prstGeom prst="rect">
              <a:avLst/>
            </a:prstGeom>
          </p:spPr>
        </p:pic>
        <p:pic>
          <p:nvPicPr>
            <p:cNvPr id="52" name="Picture 51"/>
            <p:cNvPicPr>
              <a:picLocks noChangeAspect="1"/>
            </p:cNvPicPr>
            <p:nvPr/>
          </p:nvPicPr>
          <p:blipFill>
            <a:blip r:embed="rId6"/>
            <a:stretch>
              <a:fillRect/>
            </a:stretch>
          </p:blipFill>
          <p:spPr>
            <a:xfrm>
              <a:off x="3758854" y="5451336"/>
              <a:ext cx="582958" cy="855000"/>
            </a:xfrm>
            <a:prstGeom prst="rect">
              <a:avLst/>
            </a:prstGeom>
          </p:spPr>
        </p:pic>
        <p:sp>
          <p:nvSpPr>
            <p:cNvPr id="57" name="TextBox 56"/>
            <p:cNvSpPr txBox="1"/>
            <p:nvPr/>
          </p:nvSpPr>
          <p:spPr>
            <a:xfrm>
              <a:off x="2328135" y="6306336"/>
              <a:ext cx="2241383" cy="634533"/>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Tenant 2 VMs</a:t>
              </a:r>
            </a:p>
          </p:txBody>
        </p:sp>
        <p:sp>
          <p:nvSpPr>
            <p:cNvPr id="64" name="Can 63"/>
            <p:cNvSpPr/>
            <p:nvPr/>
          </p:nvSpPr>
          <p:spPr bwMode="auto">
            <a:xfrm rot="5400000">
              <a:off x="3108355" y="4243597"/>
              <a:ext cx="383618" cy="1394919"/>
            </a:xfrm>
            <a:prstGeom prst="can">
              <a:avLst/>
            </a:prstGeom>
            <a:solidFill>
              <a:srgbClr val="7030A0"/>
            </a:solid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bg1"/>
                  </a:solidFill>
                </a:rPr>
                <a:t>Tenant 2</a:t>
              </a:r>
            </a:p>
          </p:txBody>
        </p:sp>
      </p:grpSp>
      <p:grpSp>
        <p:nvGrpSpPr>
          <p:cNvPr id="113" name="Tenant 1"/>
          <p:cNvGrpSpPr/>
          <p:nvPr/>
        </p:nvGrpSpPr>
        <p:grpSpPr>
          <a:xfrm>
            <a:off x="78599" y="4838023"/>
            <a:ext cx="2286003" cy="2241021"/>
            <a:chOff x="74612" y="4743590"/>
            <a:chExt cx="2241383" cy="2197279"/>
          </a:xfrm>
        </p:grpSpPr>
        <p:cxnSp>
          <p:nvCxnSpPr>
            <p:cNvPr id="68" name="Straight Connector 67"/>
            <p:cNvCxnSpPr/>
            <p:nvPr/>
          </p:nvCxnSpPr>
          <p:spPr>
            <a:xfrm>
              <a:off x="1813878" y="4963561"/>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280478" y="5100669"/>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0855" y="5077809"/>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7"/>
            <a:stretch>
              <a:fillRect/>
            </a:stretch>
          </p:blipFill>
          <p:spPr>
            <a:xfrm>
              <a:off x="309919" y="5451336"/>
              <a:ext cx="582958" cy="855000"/>
            </a:xfrm>
            <a:prstGeom prst="rect">
              <a:avLst/>
            </a:prstGeom>
          </p:spPr>
        </p:pic>
        <p:pic>
          <p:nvPicPr>
            <p:cNvPr id="50" name="Picture 49"/>
            <p:cNvPicPr>
              <a:picLocks noChangeAspect="1"/>
            </p:cNvPicPr>
            <p:nvPr/>
          </p:nvPicPr>
          <p:blipFill>
            <a:blip r:embed="rId7"/>
            <a:stretch>
              <a:fillRect/>
            </a:stretch>
          </p:blipFill>
          <p:spPr>
            <a:xfrm>
              <a:off x="937994" y="5451336"/>
              <a:ext cx="582958" cy="855000"/>
            </a:xfrm>
            <a:prstGeom prst="rect">
              <a:avLst/>
            </a:prstGeom>
          </p:spPr>
        </p:pic>
        <p:pic>
          <p:nvPicPr>
            <p:cNvPr id="51" name="Picture 50"/>
            <p:cNvPicPr>
              <a:picLocks noChangeAspect="1"/>
            </p:cNvPicPr>
            <p:nvPr/>
          </p:nvPicPr>
          <p:blipFill>
            <a:blip r:embed="rId7"/>
            <a:stretch>
              <a:fillRect/>
            </a:stretch>
          </p:blipFill>
          <p:spPr>
            <a:xfrm>
              <a:off x="1520953" y="5451336"/>
              <a:ext cx="582958" cy="855000"/>
            </a:xfrm>
            <a:prstGeom prst="rect">
              <a:avLst/>
            </a:prstGeom>
          </p:spPr>
        </p:pic>
        <p:sp>
          <p:nvSpPr>
            <p:cNvPr id="56" name="TextBox 55"/>
            <p:cNvSpPr txBox="1"/>
            <p:nvPr/>
          </p:nvSpPr>
          <p:spPr>
            <a:xfrm>
              <a:off x="74612" y="6306336"/>
              <a:ext cx="2241383" cy="634533"/>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Tenant 1 VMs</a:t>
              </a:r>
            </a:p>
          </p:txBody>
        </p:sp>
        <p:sp>
          <p:nvSpPr>
            <p:cNvPr id="65" name="Can 64"/>
            <p:cNvSpPr/>
            <p:nvPr/>
          </p:nvSpPr>
          <p:spPr bwMode="auto">
            <a:xfrm rot="5400000">
              <a:off x="1126508" y="3950446"/>
              <a:ext cx="389277" cy="1975565"/>
            </a:xfrm>
            <a:prstGeom prst="can">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bg1"/>
                  </a:solidFill>
                </a:rPr>
                <a:t>Tenant 1</a:t>
              </a:r>
            </a:p>
          </p:txBody>
        </p:sp>
      </p:grpSp>
      <p:grpSp>
        <p:nvGrpSpPr>
          <p:cNvPr id="111" name="Management Network"/>
          <p:cNvGrpSpPr/>
          <p:nvPr/>
        </p:nvGrpSpPr>
        <p:grpSpPr>
          <a:xfrm>
            <a:off x="4726427" y="3383192"/>
            <a:ext cx="7603982" cy="1955473"/>
            <a:chOff x="4631720" y="3317157"/>
            <a:chExt cx="7455561" cy="1917304"/>
          </a:xfrm>
        </p:grpSpPr>
        <p:cxnSp>
          <p:nvCxnSpPr>
            <p:cNvPr id="42" name="Straight Connector 41"/>
            <p:cNvCxnSpPr/>
            <p:nvPr/>
          </p:nvCxnSpPr>
          <p:spPr>
            <a:xfrm>
              <a:off x="7628642"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34341"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453122" y="4409983"/>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61569" y="3317157"/>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7307459" y="3742918"/>
              <a:ext cx="582958" cy="855000"/>
            </a:xfrm>
            <a:prstGeom prst="rect">
              <a:avLst/>
            </a:prstGeom>
          </p:spPr>
        </p:pic>
        <p:pic>
          <p:nvPicPr>
            <p:cNvPr id="6" name="Picture 5"/>
            <p:cNvPicPr>
              <a:picLocks noChangeAspect="1"/>
            </p:cNvPicPr>
            <p:nvPr/>
          </p:nvPicPr>
          <p:blipFill>
            <a:blip r:embed="rId3"/>
            <a:stretch>
              <a:fillRect/>
            </a:stretch>
          </p:blipFill>
          <p:spPr>
            <a:xfrm>
              <a:off x="10161643" y="3742918"/>
              <a:ext cx="582958" cy="855000"/>
            </a:xfrm>
            <a:prstGeom prst="rect">
              <a:avLst/>
            </a:prstGeom>
          </p:spPr>
        </p:pic>
        <p:sp>
          <p:nvSpPr>
            <p:cNvPr id="29" name="TextBox 28"/>
            <p:cNvSpPr txBox="1"/>
            <p:nvPr/>
          </p:nvSpPr>
          <p:spPr>
            <a:xfrm>
              <a:off x="9223468" y="3838619"/>
              <a:ext cx="920765" cy="634533"/>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SQL</a:t>
              </a:r>
            </a:p>
          </p:txBody>
        </p:sp>
        <p:sp>
          <p:nvSpPr>
            <p:cNvPr id="30" name="TextBox 29"/>
            <p:cNvSpPr txBox="1"/>
            <p:nvPr/>
          </p:nvSpPr>
          <p:spPr>
            <a:xfrm>
              <a:off x="10613993" y="3838619"/>
              <a:ext cx="1473288" cy="634533"/>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SPF, etc.</a:t>
              </a:r>
            </a:p>
          </p:txBody>
        </p:sp>
        <p:sp>
          <p:nvSpPr>
            <p:cNvPr id="31" name="TextBox 30"/>
            <p:cNvSpPr txBox="1"/>
            <p:nvPr/>
          </p:nvSpPr>
          <p:spPr>
            <a:xfrm>
              <a:off x="7661569" y="3838619"/>
              <a:ext cx="1129155" cy="634533"/>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VMM</a:t>
              </a:r>
            </a:p>
          </p:txBody>
        </p:sp>
        <p:pic>
          <p:nvPicPr>
            <p:cNvPr id="32" name="Picture 31"/>
            <p:cNvPicPr>
              <a:picLocks noChangeAspect="1"/>
            </p:cNvPicPr>
            <p:nvPr/>
          </p:nvPicPr>
          <p:blipFill>
            <a:blip r:embed="rId3"/>
            <a:stretch>
              <a:fillRect/>
            </a:stretch>
          </p:blipFill>
          <p:spPr>
            <a:xfrm>
              <a:off x="8845158" y="3742918"/>
              <a:ext cx="582958" cy="855000"/>
            </a:xfrm>
            <a:prstGeom prst="rect">
              <a:avLst/>
            </a:prstGeom>
          </p:spPr>
        </p:pic>
        <p:sp>
          <p:nvSpPr>
            <p:cNvPr id="33" name="Can 32"/>
            <p:cNvSpPr/>
            <p:nvPr/>
          </p:nvSpPr>
          <p:spPr bwMode="auto">
            <a:xfrm rot="5400000">
              <a:off x="7842726" y="1648774"/>
              <a:ext cx="374681" cy="6796693"/>
            </a:xfrm>
            <a:prstGeom prst="can">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dirty="0">
                  <a:solidFill>
                    <a:schemeClr val="bg2">
                      <a:lumMod val="10000"/>
                    </a:schemeClr>
                  </a:solidFill>
                </a:rPr>
                <a:t>Management</a:t>
              </a:r>
            </a:p>
          </p:txBody>
        </p:sp>
      </p:grpSp>
      <p:grpSp>
        <p:nvGrpSpPr>
          <p:cNvPr id="109" name="Corporate Network"/>
          <p:cNvGrpSpPr/>
          <p:nvPr/>
        </p:nvGrpSpPr>
        <p:grpSpPr>
          <a:xfrm>
            <a:off x="5518785" y="1932969"/>
            <a:ext cx="5851889" cy="1529094"/>
            <a:chOff x="5408612" y="1777852"/>
            <a:chExt cx="5737667" cy="1499248"/>
          </a:xfrm>
        </p:grpSpPr>
        <p:sp>
          <p:nvSpPr>
            <p:cNvPr id="10" name="Can 9"/>
            <p:cNvSpPr/>
            <p:nvPr/>
          </p:nvSpPr>
          <p:spPr bwMode="auto">
            <a:xfrm rot="5400000">
              <a:off x="8098389" y="229210"/>
              <a:ext cx="358113" cy="5737667"/>
            </a:xfrm>
            <a:prstGeom prst="ca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b="1" dirty="0">
                  <a:gradFill>
                    <a:gsLst>
                      <a:gs pos="0">
                        <a:srgbClr val="FFFFFF"/>
                      </a:gs>
                      <a:gs pos="100000">
                        <a:srgbClr val="FFFFFF"/>
                      </a:gs>
                    </a:gsLst>
                    <a:lin ang="5400000" scaled="0"/>
                  </a:gradFill>
                </a:rPr>
                <a:t>Corporate</a:t>
              </a:r>
            </a:p>
          </p:txBody>
        </p:sp>
        <p:pic>
          <p:nvPicPr>
            <p:cNvPr id="16" name="Picture 15"/>
            <p:cNvPicPr>
              <a:picLocks noChangeAspect="1"/>
            </p:cNvPicPr>
            <p:nvPr/>
          </p:nvPicPr>
          <p:blipFill>
            <a:blip r:embed="rId8"/>
            <a:stretch>
              <a:fillRect/>
            </a:stretch>
          </p:blipFill>
          <p:spPr>
            <a:xfrm>
              <a:off x="10590212" y="1777852"/>
              <a:ext cx="376340" cy="727500"/>
            </a:xfrm>
            <a:prstGeom prst="rect">
              <a:avLst/>
            </a:prstGeom>
          </p:spPr>
        </p:pic>
        <p:pic>
          <p:nvPicPr>
            <p:cNvPr id="22" name="Picture 21"/>
            <p:cNvPicPr>
              <a:picLocks noChangeAspect="1"/>
            </p:cNvPicPr>
            <p:nvPr/>
          </p:nvPicPr>
          <p:blipFill>
            <a:blip r:embed="rId9"/>
            <a:stretch>
              <a:fillRect/>
            </a:stretch>
          </p:blipFill>
          <p:spPr>
            <a:xfrm>
              <a:off x="9950182" y="2049609"/>
              <a:ext cx="640030" cy="525409"/>
            </a:xfrm>
            <a:prstGeom prst="rect">
              <a:avLst/>
            </a:prstGeom>
          </p:spPr>
        </p:pic>
        <p:cxnSp>
          <p:nvCxnSpPr>
            <p:cNvPr id="24" name="Straight Connector 23"/>
            <p:cNvCxnSpPr>
              <a:stCxn id="22" idx="2"/>
            </p:cNvCxnSpPr>
            <p:nvPr/>
          </p:nvCxnSpPr>
          <p:spPr>
            <a:xfrm>
              <a:off x="10270197" y="2575018"/>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8" name="Public Internet Network"/>
          <p:cNvGrpSpPr/>
          <p:nvPr/>
        </p:nvGrpSpPr>
        <p:grpSpPr>
          <a:xfrm>
            <a:off x="476873" y="876137"/>
            <a:ext cx="6129949" cy="1265792"/>
            <a:chOff x="465113" y="741648"/>
            <a:chExt cx="6010300" cy="1241085"/>
          </a:xfrm>
        </p:grpSpPr>
        <p:cxnSp>
          <p:nvCxnSpPr>
            <p:cNvPr id="84" name="Straight Connector 83"/>
            <p:cNvCxnSpPr/>
            <p:nvPr/>
          </p:nvCxnSpPr>
          <p:spPr>
            <a:xfrm>
              <a:off x="4678217" y="1095323"/>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716569" y="1122974"/>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547096" y="1039157"/>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 name="Can 8"/>
            <p:cNvSpPr/>
            <p:nvPr/>
          </p:nvSpPr>
          <p:spPr bwMode="auto">
            <a:xfrm rot="5400000">
              <a:off x="3278996" y="-1213683"/>
              <a:ext cx="382533" cy="6010300"/>
            </a:xfrm>
            <a:prstGeom prst="can">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2040" b="1" dirty="0">
                  <a:gradFill>
                    <a:gsLst>
                      <a:gs pos="0">
                        <a:srgbClr val="FFFFFF"/>
                      </a:gs>
                      <a:gs pos="100000">
                        <a:srgbClr val="FFFFFF"/>
                      </a:gs>
                    </a:gsLst>
                    <a:lin ang="5400000" scaled="0"/>
                  </a:gradFill>
                </a:rPr>
                <a:t>Public Internet</a:t>
              </a:r>
            </a:p>
          </p:txBody>
        </p:sp>
        <p:pic>
          <p:nvPicPr>
            <p:cNvPr id="18" name="Picture 17"/>
            <p:cNvPicPr>
              <a:picLocks noChangeAspect="1"/>
            </p:cNvPicPr>
            <p:nvPr/>
          </p:nvPicPr>
          <p:blipFill>
            <a:blip r:embed="rId10"/>
            <a:stretch>
              <a:fillRect/>
            </a:stretch>
          </p:blipFill>
          <p:spPr>
            <a:xfrm>
              <a:off x="4425700" y="892597"/>
              <a:ext cx="601912" cy="522353"/>
            </a:xfrm>
            <a:prstGeom prst="rect">
              <a:avLst/>
            </a:prstGeom>
          </p:spPr>
        </p:pic>
        <p:pic>
          <p:nvPicPr>
            <p:cNvPr id="20" name="Picture 19"/>
            <p:cNvPicPr>
              <a:picLocks noChangeAspect="1"/>
            </p:cNvPicPr>
            <p:nvPr/>
          </p:nvPicPr>
          <p:blipFill>
            <a:blip r:embed="rId10"/>
            <a:stretch>
              <a:fillRect/>
            </a:stretch>
          </p:blipFill>
          <p:spPr>
            <a:xfrm>
              <a:off x="2477384" y="892597"/>
              <a:ext cx="601912" cy="522353"/>
            </a:xfrm>
            <a:prstGeom prst="rect">
              <a:avLst/>
            </a:prstGeom>
          </p:spPr>
        </p:pic>
        <p:pic>
          <p:nvPicPr>
            <p:cNvPr id="100" name="Picture 99"/>
            <p:cNvPicPr>
              <a:picLocks noChangeAspect="1"/>
            </p:cNvPicPr>
            <p:nvPr/>
          </p:nvPicPr>
          <p:blipFill>
            <a:blip r:embed="rId11"/>
            <a:stretch>
              <a:fillRect/>
            </a:stretch>
          </p:blipFill>
          <p:spPr>
            <a:xfrm>
              <a:off x="4125315" y="772939"/>
              <a:ext cx="292697" cy="565811"/>
            </a:xfrm>
            <a:prstGeom prst="rect">
              <a:avLst/>
            </a:prstGeom>
          </p:spPr>
        </p:pic>
        <p:pic>
          <p:nvPicPr>
            <p:cNvPr id="101" name="Picture 100"/>
            <p:cNvPicPr>
              <a:picLocks noChangeAspect="1"/>
            </p:cNvPicPr>
            <p:nvPr/>
          </p:nvPicPr>
          <p:blipFill>
            <a:blip r:embed="rId11"/>
            <a:stretch>
              <a:fillRect/>
            </a:stretch>
          </p:blipFill>
          <p:spPr>
            <a:xfrm>
              <a:off x="3137272" y="958189"/>
              <a:ext cx="292697" cy="565811"/>
            </a:xfrm>
            <a:prstGeom prst="rect">
              <a:avLst/>
            </a:prstGeom>
          </p:spPr>
        </p:pic>
        <p:pic>
          <p:nvPicPr>
            <p:cNvPr id="102" name="Picture 101"/>
            <p:cNvPicPr>
              <a:picLocks noChangeAspect="1"/>
            </p:cNvPicPr>
            <p:nvPr/>
          </p:nvPicPr>
          <p:blipFill>
            <a:blip r:embed="rId11"/>
            <a:stretch>
              <a:fillRect/>
            </a:stretch>
          </p:blipFill>
          <p:spPr>
            <a:xfrm>
              <a:off x="2132012" y="881989"/>
              <a:ext cx="292697" cy="565811"/>
            </a:xfrm>
            <a:prstGeom prst="rect">
              <a:avLst/>
            </a:prstGeom>
          </p:spPr>
        </p:pic>
        <p:pic>
          <p:nvPicPr>
            <p:cNvPr id="103" name="Picture 102"/>
            <p:cNvPicPr>
              <a:picLocks noChangeAspect="1"/>
            </p:cNvPicPr>
            <p:nvPr/>
          </p:nvPicPr>
          <p:blipFill>
            <a:blip r:embed="rId11"/>
            <a:stretch>
              <a:fillRect/>
            </a:stretch>
          </p:blipFill>
          <p:spPr>
            <a:xfrm>
              <a:off x="989012" y="849139"/>
              <a:ext cx="292697" cy="565811"/>
            </a:xfrm>
            <a:prstGeom prst="rect">
              <a:avLst/>
            </a:prstGeom>
          </p:spPr>
        </p:pic>
        <p:pic>
          <p:nvPicPr>
            <p:cNvPr id="104" name="Picture 103"/>
            <p:cNvPicPr>
              <a:picLocks noChangeAspect="1"/>
            </p:cNvPicPr>
            <p:nvPr/>
          </p:nvPicPr>
          <p:blipFill>
            <a:blip r:embed="rId12"/>
            <a:stretch>
              <a:fillRect/>
            </a:stretch>
          </p:blipFill>
          <p:spPr>
            <a:xfrm>
              <a:off x="1349706" y="741648"/>
              <a:ext cx="386039" cy="707349"/>
            </a:xfrm>
            <a:prstGeom prst="rect">
              <a:avLst/>
            </a:prstGeom>
          </p:spPr>
        </p:pic>
        <p:cxnSp>
          <p:nvCxnSpPr>
            <p:cNvPr id="105" name="Straight Connector 104"/>
            <p:cNvCxnSpPr/>
            <p:nvPr/>
          </p:nvCxnSpPr>
          <p:spPr>
            <a:xfrm>
              <a:off x="6204331" y="1005159"/>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06" name="Picture 105"/>
            <p:cNvPicPr>
              <a:picLocks noChangeAspect="1"/>
            </p:cNvPicPr>
            <p:nvPr/>
          </p:nvPicPr>
          <p:blipFill>
            <a:blip r:embed="rId11"/>
            <a:stretch>
              <a:fillRect/>
            </a:stretch>
          </p:blipFill>
          <p:spPr>
            <a:xfrm>
              <a:off x="5646247" y="869491"/>
              <a:ext cx="292697" cy="565811"/>
            </a:xfrm>
            <a:prstGeom prst="rect">
              <a:avLst/>
            </a:prstGeom>
          </p:spPr>
        </p:pic>
        <p:pic>
          <p:nvPicPr>
            <p:cNvPr id="107" name="Picture 106"/>
            <p:cNvPicPr>
              <a:picLocks noChangeAspect="1"/>
            </p:cNvPicPr>
            <p:nvPr/>
          </p:nvPicPr>
          <p:blipFill>
            <a:blip r:embed="rId12"/>
            <a:stretch>
              <a:fillRect/>
            </a:stretch>
          </p:blipFill>
          <p:spPr>
            <a:xfrm>
              <a:off x="6006941" y="762000"/>
              <a:ext cx="386039" cy="707349"/>
            </a:xfrm>
            <a:prstGeom prst="rect">
              <a:avLst/>
            </a:prstGeom>
          </p:spPr>
        </p:pic>
      </p:grpSp>
      <p:sp>
        <p:nvSpPr>
          <p:cNvPr id="110" name="Title 1"/>
          <p:cNvSpPr txBox="1">
            <a:spLocks/>
          </p:cNvSpPr>
          <p:nvPr/>
        </p:nvSpPr>
        <p:spPr>
          <a:xfrm>
            <a:off x="156316" y="106719"/>
            <a:ext cx="10844723" cy="748167"/>
          </a:xfrm>
          <a:prstGeom prst="rect">
            <a:avLst/>
          </a:prstGeom>
        </p:spPr>
        <p:txBody>
          <a:bodyPr/>
          <a:lstStyle>
            <a:lvl1pPr algn="l" defTabSz="914180" rtl="0" eaLnBrk="1" latinLnBrk="0" hangingPunct="1">
              <a:lnSpc>
                <a:spcPct val="90000"/>
              </a:lnSpc>
              <a:spcBef>
                <a:spcPct val="0"/>
              </a:spcBef>
              <a:buNone/>
              <a:defRPr lang="en-US" sz="431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398" dirty="0"/>
              <a:t>Network Overview</a:t>
            </a:r>
          </a:p>
        </p:txBody>
      </p:sp>
      <p:sp>
        <p:nvSpPr>
          <p:cNvPr id="87" name="1st Decision"/>
          <p:cNvSpPr txBox="1"/>
          <p:nvPr/>
        </p:nvSpPr>
        <p:spPr>
          <a:xfrm>
            <a:off x="6819087" y="31783"/>
            <a:ext cx="5521037" cy="2051103"/>
          </a:xfrm>
          <a:prstGeom prst="rect">
            <a:avLst/>
          </a:prstGeom>
          <a:noFill/>
        </p:spPr>
        <p:txBody>
          <a:bodyPr wrap="square" lIns="111026" tIns="55513" rIns="111026" bIns="55513" rtlCol="0">
            <a:spAutoFit/>
          </a:bodyPr>
          <a:lstStyle/>
          <a:p>
            <a:r>
              <a:rPr lang="en-US" b="1" dirty="0" smtClean="0"/>
              <a:t>1</a:t>
            </a:r>
            <a:r>
              <a:rPr lang="en-US" b="1" baseline="30000" dirty="0" smtClean="0"/>
              <a:t>st</a:t>
            </a:r>
            <a:r>
              <a:rPr lang="en-US" b="1" dirty="0" smtClean="0"/>
              <a:t> question</a:t>
            </a:r>
            <a:r>
              <a:rPr lang="en-US" dirty="0" smtClean="0"/>
              <a:t>: how do I provide isolation?</a:t>
            </a:r>
          </a:p>
          <a:p>
            <a:endParaRPr lang="en-US" dirty="0" smtClean="0"/>
          </a:p>
          <a:p>
            <a:r>
              <a:rPr lang="en-US" b="1" dirty="0"/>
              <a:t>Datacenter </a:t>
            </a:r>
            <a:r>
              <a:rPr lang="en-US" b="1" dirty="0" smtClean="0"/>
              <a:t>isolation </a:t>
            </a:r>
            <a:r>
              <a:rPr lang="en-US" dirty="0"/>
              <a:t>– separation of infrastructure traffic </a:t>
            </a:r>
            <a:r>
              <a:rPr lang="en-US" dirty="0" smtClean="0"/>
              <a:t>as security </a:t>
            </a:r>
            <a:r>
              <a:rPr lang="en-US" dirty="0" err="1" smtClean="0"/>
              <a:t>boundar</a:t>
            </a:r>
            <a:r>
              <a:rPr lang="en-US" dirty="0" smtClean="0"/>
              <a:t> </a:t>
            </a:r>
            <a:r>
              <a:rPr lang="en-US" dirty="0"/>
              <a:t>and </a:t>
            </a:r>
            <a:r>
              <a:rPr lang="en-US" dirty="0" smtClean="0"/>
              <a:t>for QOS</a:t>
            </a:r>
            <a:endParaRPr lang="en-US" dirty="0"/>
          </a:p>
          <a:p>
            <a:endParaRPr lang="en-US" dirty="0" smtClean="0"/>
          </a:p>
          <a:p>
            <a:r>
              <a:rPr lang="en-US" b="1" dirty="0" smtClean="0"/>
              <a:t>Tenant </a:t>
            </a:r>
            <a:r>
              <a:rPr lang="en-US" b="1" dirty="0"/>
              <a:t>isolation </a:t>
            </a:r>
            <a:r>
              <a:rPr lang="en-US" dirty="0"/>
              <a:t>– keeping tenants from each other and protect the infrastructure</a:t>
            </a:r>
          </a:p>
        </p:txBody>
      </p:sp>
      <p:grpSp>
        <p:nvGrpSpPr>
          <p:cNvPr id="122" name="Host Networks"/>
          <p:cNvGrpSpPr/>
          <p:nvPr/>
        </p:nvGrpSpPr>
        <p:grpSpPr>
          <a:xfrm>
            <a:off x="5489296" y="6130114"/>
            <a:ext cx="3366139" cy="807241"/>
            <a:chOff x="5379699" y="6010461"/>
            <a:chExt cx="3300436" cy="791485"/>
          </a:xfrm>
        </p:grpSpPr>
        <p:cxnSp>
          <p:nvCxnSpPr>
            <p:cNvPr id="118" name="Straight Connector 117"/>
            <p:cNvCxnSpPr/>
            <p:nvPr/>
          </p:nvCxnSpPr>
          <p:spPr>
            <a:xfrm>
              <a:off x="5974088" y="6047769"/>
              <a:ext cx="0" cy="525083"/>
            </a:xfrm>
            <a:prstGeom prst="line">
              <a:avLst/>
            </a:prstGeom>
            <a:ln w="28575">
              <a:solidFill>
                <a:schemeClr val="bg2">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114519" y="6217074"/>
              <a:ext cx="0" cy="525083"/>
            </a:xfrm>
            <a:prstGeom prst="line">
              <a:avLst/>
            </a:prstGeom>
            <a:ln w="28575">
              <a:solidFill>
                <a:schemeClr val="bg2">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189359" y="6010461"/>
              <a:ext cx="0" cy="525083"/>
            </a:xfrm>
            <a:prstGeom prst="line">
              <a:avLst/>
            </a:prstGeom>
            <a:ln w="28575">
              <a:solidFill>
                <a:schemeClr val="bg2">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7" name="Can 116"/>
            <p:cNvSpPr/>
            <p:nvPr/>
          </p:nvSpPr>
          <p:spPr bwMode="auto">
            <a:xfrm rot="5400000">
              <a:off x="6897161" y="5018972"/>
              <a:ext cx="265512" cy="3300436"/>
            </a:xfrm>
            <a:prstGeom prst="can">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vert270"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US" sz="1836" dirty="0">
                  <a:solidFill>
                    <a:schemeClr val="bg1"/>
                  </a:solidFill>
                </a:rPr>
                <a:t>LM, Cluster, Storage</a:t>
              </a:r>
            </a:p>
          </p:txBody>
        </p:sp>
      </p:grpSp>
      <p:grpSp>
        <p:nvGrpSpPr>
          <p:cNvPr id="123" name="Hyper-V Hosts"/>
          <p:cNvGrpSpPr/>
          <p:nvPr/>
        </p:nvGrpSpPr>
        <p:grpSpPr>
          <a:xfrm>
            <a:off x="5747710" y="5127939"/>
            <a:ext cx="5369559" cy="1366674"/>
            <a:chOff x="5633069" y="5027848"/>
            <a:chExt cx="5264751" cy="1339998"/>
          </a:xfrm>
        </p:grpSpPr>
        <p:cxnSp>
          <p:nvCxnSpPr>
            <p:cNvPr id="47" name="Straight Connector 46"/>
            <p:cNvCxnSpPr/>
            <p:nvPr/>
          </p:nvCxnSpPr>
          <p:spPr>
            <a:xfrm>
              <a:off x="8191728" y="50278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76457" y="5065156"/>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16888" y="5234461"/>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13"/>
            <a:stretch>
              <a:fillRect/>
            </a:stretch>
          </p:blipFill>
          <p:spPr>
            <a:xfrm>
              <a:off x="7788995" y="5407846"/>
              <a:ext cx="811713" cy="960000"/>
            </a:xfrm>
            <a:prstGeom prst="rect">
              <a:avLst/>
            </a:prstGeom>
          </p:spPr>
        </p:pic>
        <p:pic>
          <p:nvPicPr>
            <p:cNvPr id="39" name="Picture 38"/>
            <p:cNvPicPr>
              <a:picLocks noChangeAspect="1"/>
            </p:cNvPicPr>
            <p:nvPr/>
          </p:nvPicPr>
          <p:blipFill>
            <a:blip r:embed="rId13"/>
            <a:stretch>
              <a:fillRect/>
            </a:stretch>
          </p:blipFill>
          <p:spPr>
            <a:xfrm>
              <a:off x="6711032" y="5407846"/>
              <a:ext cx="811713" cy="960000"/>
            </a:xfrm>
            <a:prstGeom prst="rect">
              <a:avLst/>
            </a:prstGeom>
          </p:spPr>
        </p:pic>
        <p:pic>
          <p:nvPicPr>
            <p:cNvPr id="40" name="Picture 39"/>
            <p:cNvPicPr>
              <a:picLocks noChangeAspect="1"/>
            </p:cNvPicPr>
            <p:nvPr/>
          </p:nvPicPr>
          <p:blipFill>
            <a:blip r:embed="rId13"/>
            <a:stretch>
              <a:fillRect/>
            </a:stretch>
          </p:blipFill>
          <p:spPr>
            <a:xfrm>
              <a:off x="5633069" y="5407846"/>
              <a:ext cx="811713" cy="960000"/>
            </a:xfrm>
            <a:prstGeom prst="rect">
              <a:avLst/>
            </a:prstGeom>
          </p:spPr>
        </p:pic>
        <p:sp>
          <p:nvSpPr>
            <p:cNvPr id="53" name="TextBox 52"/>
            <p:cNvSpPr txBox="1"/>
            <p:nvPr/>
          </p:nvSpPr>
          <p:spPr>
            <a:xfrm>
              <a:off x="8555191" y="5594753"/>
              <a:ext cx="2342629" cy="634533"/>
            </a:xfrm>
            <a:prstGeom prst="rect">
              <a:avLst/>
            </a:prstGeom>
            <a:noFill/>
          </p:spPr>
          <p:txBody>
            <a:bodyPr wrap="none" lIns="186521" tIns="149217" rIns="186521" bIns="149217" rtlCol="0">
              <a:spAutoFit/>
            </a:bodyPr>
            <a:lstStyle/>
            <a:p>
              <a:pPr>
                <a:lnSpc>
                  <a:spcPct val="90000"/>
                </a:lnSpc>
                <a:spcAft>
                  <a:spcPts val="612"/>
                </a:spcAft>
              </a:pPr>
              <a:r>
                <a:rPr lang="en-US" sz="2448" dirty="0">
                  <a:gradFill>
                    <a:gsLst>
                      <a:gs pos="2917">
                        <a:schemeClr val="tx1"/>
                      </a:gs>
                      <a:gs pos="30000">
                        <a:schemeClr val="tx1"/>
                      </a:gs>
                    </a:gsLst>
                    <a:lin ang="5400000" scaled="0"/>
                  </a:gradFill>
                </a:rPr>
                <a:t>Hyper-V hosts</a:t>
              </a:r>
            </a:p>
          </p:txBody>
        </p:sp>
      </p:grpSp>
    </p:spTree>
    <p:extLst>
      <p:ext uri="{BB962C8B-B14F-4D97-AF65-F5344CB8AC3E}">
        <p14:creationId xmlns:p14="http://schemas.microsoft.com/office/powerpoint/2010/main" val="1575379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2"/>
                                        </p:tgtEl>
                                        <p:attrNameLst>
                                          <p:attrName>style.visibility</p:attrName>
                                        </p:attrNameLst>
                                      </p:cBhvr>
                                      <p:to>
                                        <p:strVal val="visible"/>
                                      </p:to>
                                    </p:set>
                                    <p:animEffect transition="in" filter="fade">
                                      <p:cBhvr>
                                        <p:cTn id="32" dur="500"/>
                                        <p:tgtEl>
                                          <p:spTgt spid="1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500"/>
                                        <p:tgtEl>
                                          <p:spTgt spid="1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4"/>
                                        </p:tgtEl>
                                        <p:attrNameLst>
                                          <p:attrName>style.visibility</p:attrName>
                                        </p:attrNameLst>
                                      </p:cBhvr>
                                      <p:to>
                                        <p:strVal val="visible"/>
                                      </p:to>
                                    </p:set>
                                    <p:animEffect transition="in" filter="fade">
                                      <p:cBhvr>
                                        <p:cTn id="47" dur="500"/>
                                        <p:tgtEl>
                                          <p:spTgt spid="1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500"/>
                                        <p:tgtEl>
                                          <p:spTgt spid="1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fade">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a:t>
            </a:r>
            <a:endParaRPr lang="en-US" dirty="0"/>
          </a:p>
        </p:txBody>
      </p:sp>
      <p:sp>
        <p:nvSpPr>
          <p:cNvPr id="4" name="Rectangle 3"/>
          <p:cNvSpPr/>
          <p:nvPr/>
        </p:nvSpPr>
        <p:spPr bwMode="auto">
          <a:xfrm>
            <a:off x="269009" y="2128596"/>
            <a:ext cx="183369" cy="186521"/>
          </a:xfrm>
          <a:prstGeom prst="rect">
            <a:avLst/>
          </a:prstGeom>
          <a:noFill/>
          <a:ln w="31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69009" y="2128596"/>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Physical separation</a:t>
            </a: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Physical switches and adapters for each type of traffic</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011966" y="2125663"/>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Layer 2:</a:t>
            </a:r>
          </a:p>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VLAN</a:t>
            </a:r>
          </a:p>
          <a:p>
            <a:pPr defTabSz="932472"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Tag is applied to packets which is used to control the forwarding</a:t>
            </a:r>
          </a:p>
        </p:txBody>
      </p:sp>
      <p:sp>
        <p:nvSpPr>
          <p:cNvPr id="7" name="Rectangle 6"/>
          <p:cNvSpPr/>
          <p:nvPr/>
        </p:nvSpPr>
        <p:spPr bwMode="auto">
          <a:xfrm>
            <a:off x="8497880" y="2125662"/>
            <a:ext cx="274320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Network Virtualization</a:t>
            </a: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Isolation through encapsulation. </a:t>
            </a:r>
            <a:r>
              <a:rPr lang="en-US" dirty="0" smtClean="0">
                <a:gradFill>
                  <a:gsLst>
                    <a:gs pos="0">
                      <a:srgbClr val="FFFFFF"/>
                    </a:gs>
                    <a:gs pos="100000">
                      <a:srgbClr val="FFFFFF"/>
                    </a:gs>
                  </a:gsLst>
                  <a:lin ang="5400000" scaled="0"/>
                </a:gradFill>
                <a:ea typeface="Segoe UI" pitchFamily="34" charset="0"/>
                <a:cs typeface="Segoe UI" pitchFamily="34" charset="0"/>
              </a:rPr>
              <a:t>Independence from physical address space.  </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754923" y="2125663"/>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Layer 2:</a:t>
            </a:r>
          </a:p>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Private VLAN (PVLAN)</a:t>
            </a: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Primary and Secondary tags are used to isolate clients while still giving access to shared services.</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756251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type of isolation</a:t>
            </a:r>
          </a:p>
        </p:txBody>
      </p:sp>
      <p:grpSp>
        <p:nvGrpSpPr>
          <p:cNvPr id="3" name="Group 2"/>
          <p:cNvGrpSpPr/>
          <p:nvPr/>
        </p:nvGrpSpPr>
        <p:grpSpPr>
          <a:xfrm>
            <a:off x="269009" y="2125661"/>
            <a:ext cx="13753018" cy="2747722"/>
            <a:chOff x="269009" y="2125661"/>
            <a:chExt cx="13753018" cy="2747722"/>
          </a:xfrm>
        </p:grpSpPr>
        <p:sp>
          <p:nvSpPr>
            <p:cNvPr id="4" name="Rectangle 3"/>
            <p:cNvSpPr/>
            <p:nvPr/>
          </p:nvSpPr>
          <p:spPr bwMode="auto">
            <a:xfrm>
              <a:off x="269009" y="2128596"/>
              <a:ext cx="183369" cy="186521"/>
            </a:xfrm>
            <a:prstGeom prst="rect">
              <a:avLst/>
            </a:prstGeom>
            <a:noFill/>
            <a:ln w="31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269009" y="2128596"/>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Physical separation</a:t>
              </a: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Physical switches and adapters for each type of traffic</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011966" y="2125663"/>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Layer 2:</a:t>
              </a:r>
            </a:p>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VLAN</a:t>
              </a:r>
            </a:p>
            <a:p>
              <a:pPr defTabSz="932472"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Tag is applied to packets which is used to control the forwarding</a:t>
              </a:r>
            </a:p>
          </p:txBody>
        </p:sp>
        <p:sp>
          <p:nvSpPr>
            <p:cNvPr id="7" name="Rectangle 6"/>
            <p:cNvSpPr/>
            <p:nvPr/>
          </p:nvSpPr>
          <p:spPr bwMode="auto">
            <a:xfrm>
              <a:off x="8497880" y="2125662"/>
              <a:ext cx="274320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Network Virtualization</a:t>
              </a: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Isolation through encapsulation. </a:t>
              </a:r>
              <a:r>
                <a:rPr lang="en-US" dirty="0" smtClean="0">
                  <a:gradFill>
                    <a:gsLst>
                      <a:gs pos="0">
                        <a:srgbClr val="FFFFFF"/>
                      </a:gs>
                      <a:gs pos="100000">
                        <a:srgbClr val="FFFFFF"/>
                      </a:gs>
                    </a:gsLst>
                    <a:lin ang="5400000" scaled="0"/>
                  </a:gradFill>
                  <a:ea typeface="Segoe UI" pitchFamily="34" charset="0"/>
                  <a:cs typeface="Segoe UI" pitchFamily="34" charset="0"/>
                </a:rPr>
                <a:t>Independence from physical address space.  </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5754923" y="2125663"/>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Layer 2:</a:t>
              </a:r>
            </a:p>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Private VLAN (PVLAN)</a:t>
              </a: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Primary and Secondary tags are used to isolate clients while still giving access to shared services.</a:t>
              </a: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1278827" y="2125661"/>
              <a:ext cx="274320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External</a:t>
              </a:r>
            </a:p>
            <a:p>
              <a:pPr defTabSz="932472"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Isolation is implemented by switch extension.</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Technology is opaque to VMM.</a:t>
              </a:r>
              <a:endParaRPr lang="en-US" dirty="0">
                <a:gradFill>
                  <a:gsLst>
                    <a:gs pos="0">
                      <a:srgbClr val="FFFFFF"/>
                    </a:gs>
                    <a:gs pos="100000">
                      <a:srgbClr val="FFFFFF"/>
                    </a:gs>
                  </a:gsLst>
                  <a:lin ang="5400000" scaled="0"/>
                </a:gradFill>
                <a:ea typeface="Segoe UI" pitchFamily="34" charset="0"/>
                <a:cs typeface="Segoe UI" pitchFamily="34" charset="0"/>
              </a:endParaRPr>
            </a:p>
          </p:txBody>
        </p:sp>
      </p:grpSp>
      <p:sp>
        <p:nvSpPr>
          <p:cNvPr id="10" name="TextBox 9"/>
          <p:cNvSpPr txBox="1"/>
          <p:nvPr/>
        </p:nvSpPr>
        <p:spPr>
          <a:xfrm>
            <a:off x="152983" y="5781639"/>
            <a:ext cx="12010901" cy="738664"/>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17">
                      <a:schemeClr val="tx1"/>
                    </a:gs>
                    <a:gs pos="30000">
                      <a:schemeClr val="tx1"/>
                    </a:gs>
                  </a:gsLst>
                  <a:lin ang="5400000" scaled="0"/>
                </a:gradFill>
              </a:rPr>
              <a:t>All isolation types are abstracted away under a VM network</a:t>
            </a:r>
          </a:p>
        </p:txBody>
      </p:sp>
    </p:spTree>
    <p:extLst>
      <p:ext uri="{BB962C8B-B14F-4D97-AF65-F5344CB8AC3E}">
        <p14:creationId xmlns:p14="http://schemas.microsoft.com/office/powerpoint/2010/main" val="41340692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5292E-6 3.03677E-6 L -0.22096 -0.00023 " pathEditMode="relative" rAng="0" ptsTypes="AA">
                                      <p:cBhvr>
                                        <p:cTn id="6" dur="2000" fill="hold"/>
                                        <p:tgtEl>
                                          <p:spTgt spid="3"/>
                                        </p:tgtEl>
                                        <p:attrNameLst>
                                          <p:attrName>ppt_x</p:attrName>
                                          <p:attrName>ppt_y</p:attrName>
                                        </p:attrNameLst>
                                      </p:cBhvr>
                                      <p:rCtr x="-11054" y="-23"/>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VLAN Isolation</a:t>
            </a:r>
            <a:endParaRPr lang="en-US" dirty="0"/>
          </a:p>
        </p:txBody>
      </p:sp>
      <p:sp>
        <p:nvSpPr>
          <p:cNvPr id="7" name="Text Placeholder 6"/>
          <p:cNvSpPr>
            <a:spLocks noGrp="1"/>
          </p:cNvSpPr>
          <p:nvPr>
            <p:ph type="body" sz="quarter" idx="10"/>
          </p:nvPr>
        </p:nvSpPr>
        <p:spPr>
          <a:xfrm>
            <a:off x="274638" y="1212850"/>
            <a:ext cx="11725451" cy="1181862"/>
          </a:xfrm>
        </p:spPr>
        <p:txBody>
          <a:bodyPr/>
          <a:lstStyle/>
          <a:p>
            <a:r>
              <a:rPr lang="en-US" sz="3600" dirty="0" smtClean="0"/>
              <a:t>Defines a layer 2 broadcast domain, achieved by tagging packets to tell switch where it can go.</a:t>
            </a:r>
            <a:endParaRPr lang="en-US" sz="3600" dirty="0"/>
          </a:p>
        </p:txBody>
      </p:sp>
      <p:sp>
        <p:nvSpPr>
          <p:cNvPr id="4" name="Rectangle 3"/>
          <p:cNvSpPr/>
          <p:nvPr/>
        </p:nvSpPr>
        <p:spPr bwMode="auto">
          <a:xfrm>
            <a:off x="457580" y="2399994"/>
            <a:ext cx="5692084" cy="365441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solidFill>
                  <a:schemeClr val="bg1"/>
                </a:solidFill>
                <a:ea typeface="Segoe UI" pitchFamily="34" charset="0"/>
                <a:cs typeface="Segoe UI" pitchFamily="34" charset="0"/>
              </a:rPr>
              <a:t>Why use?</a:t>
            </a:r>
          </a:p>
          <a:p>
            <a:pPr defTabSz="932472" fontAlgn="base">
              <a:lnSpc>
                <a:spcPct val="90000"/>
              </a:lnSpc>
              <a:spcBef>
                <a:spcPct val="0"/>
              </a:spcBef>
              <a:spcAft>
                <a:spcPct val="0"/>
              </a:spcAft>
            </a:pPr>
            <a:endParaRPr lang="en-US" sz="2400" dirty="0" smtClean="0">
              <a:solidFill>
                <a:schemeClr val="bg1"/>
              </a:solidFill>
              <a:ea typeface="Segoe UI" pitchFamily="34" charset="0"/>
              <a:cs typeface="Segoe UI" pitchFamily="34" charset="0"/>
            </a:endParaRPr>
          </a:p>
          <a:p>
            <a:pPr marL="285750" indent="-285750">
              <a:buFont typeface="Arial" pitchFamily="34" charset="0"/>
              <a:buChar char="•"/>
            </a:pPr>
            <a:r>
              <a:rPr lang="en-US" sz="2400" dirty="0" smtClean="0">
                <a:solidFill>
                  <a:schemeClr val="bg1"/>
                </a:solidFill>
              </a:rPr>
              <a:t>Very mature and reliable technology</a:t>
            </a:r>
          </a:p>
          <a:p>
            <a:pPr marL="285750" indent="-285750">
              <a:buFont typeface="Arial" pitchFamily="34" charset="0"/>
              <a:buChar char="•"/>
            </a:pPr>
            <a:r>
              <a:rPr lang="en-US" sz="2400" dirty="0" smtClean="0">
                <a:solidFill>
                  <a:schemeClr val="bg1"/>
                </a:solidFill>
              </a:rPr>
              <a:t>Universally adopted</a:t>
            </a:r>
          </a:p>
          <a:p>
            <a:pPr marL="285750" indent="-285750">
              <a:buFont typeface="Arial" pitchFamily="34" charset="0"/>
              <a:buChar char="•"/>
            </a:pPr>
            <a:r>
              <a:rPr lang="en-US" sz="2400" dirty="0" smtClean="0">
                <a:solidFill>
                  <a:schemeClr val="bg1"/>
                </a:solidFill>
              </a:rPr>
              <a:t>Well understood</a:t>
            </a:r>
          </a:p>
          <a:p>
            <a:pPr defTabSz="932472" fontAlgn="base">
              <a:lnSpc>
                <a:spcPct val="90000"/>
              </a:lnSpc>
              <a:spcBef>
                <a:spcPct val="0"/>
              </a:spcBef>
              <a:spcAft>
                <a:spcPct val="0"/>
              </a:spcAft>
            </a:pPr>
            <a:endParaRPr lang="en-US" sz="2000" dirty="0" smtClean="0">
              <a:solidFill>
                <a:schemeClr val="bg1"/>
              </a:solidFill>
              <a:ea typeface="Segoe UI" pitchFamily="34" charset="0"/>
              <a:cs typeface="Segoe UI" pitchFamily="34" charset="0"/>
            </a:endParaRPr>
          </a:p>
          <a:p>
            <a:pPr defTabSz="932472" fontAlgn="base">
              <a:lnSpc>
                <a:spcPct val="90000"/>
              </a:lnSpc>
              <a:spcBef>
                <a:spcPct val="0"/>
              </a:spcBef>
              <a:spcAft>
                <a:spcPct val="0"/>
              </a:spcAft>
            </a:pPr>
            <a:endParaRPr lang="en-US" sz="2000" dirty="0">
              <a:solidFill>
                <a:schemeClr val="bg1"/>
              </a:solidFill>
              <a:ea typeface="Segoe UI" pitchFamily="34" charset="0"/>
              <a:cs typeface="Segoe UI" pitchFamily="34" charset="0"/>
            </a:endParaRPr>
          </a:p>
          <a:p>
            <a:pPr defTabSz="932472" fontAlgn="base">
              <a:lnSpc>
                <a:spcPct val="90000"/>
              </a:lnSpc>
              <a:spcBef>
                <a:spcPct val="0"/>
              </a:spcBef>
              <a:spcAft>
                <a:spcPct val="0"/>
              </a:spcAft>
            </a:pPr>
            <a:endParaRPr lang="en-US" sz="2000" dirty="0">
              <a:solidFill>
                <a:schemeClr val="bg1"/>
              </a:solidFill>
              <a:ea typeface="Segoe UI" pitchFamily="34" charset="0"/>
              <a:cs typeface="Segoe UI" pitchFamily="34" charset="0"/>
            </a:endParaRPr>
          </a:p>
        </p:txBody>
      </p:sp>
      <p:sp>
        <p:nvSpPr>
          <p:cNvPr id="5" name="Rectangle 4"/>
          <p:cNvSpPr/>
          <p:nvPr/>
        </p:nvSpPr>
        <p:spPr bwMode="auto">
          <a:xfrm>
            <a:off x="6195384" y="2399994"/>
            <a:ext cx="5804705" cy="365441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solidFill>
                  <a:schemeClr val="bg1"/>
                </a:solidFill>
                <a:ea typeface="Segoe UI" pitchFamily="34" charset="0"/>
                <a:cs typeface="Segoe UI" pitchFamily="34" charset="0"/>
              </a:rPr>
              <a:t>Why not?</a:t>
            </a:r>
          </a:p>
          <a:p>
            <a:pPr marL="342900" indent="-342900">
              <a:buFont typeface="Arial" panose="020B0604020202020204" pitchFamily="34" charset="0"/>
              <a:buChar char="•"/>
            </a:pPr>
            <a:r>
              <a:rPr lang="en-US" sz="2400" dirty="0">
                <a:solidFill>
                  <a:schemeClr val="bg1"/>
                </a:solidFill>
              </a:rPr>
              <a:t>Limited </a:t>
            </a:r>
            <a:r>
              <a:rPr lang="en-US" sz="2400" dirty="0" smtClean="0">
                <a:solidFill>
                  <a:schemeClr val="bg1"/>
                </a:solidFill>
              </a:rPr>
              <a:t>VLAN capacity </a:t>
            </a:r>
            <a:r>
              <a:rPr lang="en-US" sz="2400" dirty="0">
                <a:solidFill>
                  <a:schemeClr val="bg1"/>
                </a:solidFill>
              </a:rPr>
              <a:t>on each switch and port  (4095 max</a:t>
            </a:r>
            <a:r>
              <a:rPr lang="en-US" sz="2400" dirty="0" smtClean="0">
                <a:solidFill>
                  <a:schemeClr val="bg1"/>
                </a:solidFill>
              </a:rPr>
              <a:t>)</a:t>
            </a:r>
          </a:p>
          <a:p>
            <a:pPr marL="342900" indent="-342900">
              <a:buFont typeface="Arial" panose="020B0604020202020204" pitchFamily="34" charset="0"/>
              <a:buChar char="•"/>
            </a:pPr>
            <a:r>
              <a:rPr lang="en-US" sz="2400" dirty="0" smtClean="0">
                <a:solidFill>
                  <a:schemeClr val="bg1"/>
                </a:solidFill>
              </a:rPr>
              <a:t>Limited machine capacity on each VLAN</a:t>
            </a:r>
            <a:endParaRPr lang="en-US" sz="2400" dirty="0">
              <a:solidFill>
                <a:schemeClr val="bg1"/>
              </a:solidFill>
            </a:endParaRPr>
          </a:p>
          <a:p>
            <a:pPr marL="342900" indent="-342900">
              <a:buFont typeface="Arial" panose="020B0604020202020204" pitchFamily="34" charset="0"/>
              <a:buChar char="•"/>
            </a:pPr>
            <a:r>
              <a:rPr lang="en-US" sz="2400" dirty="0" smtClean="0">
                <a:solidFill>
                  <a:schemeClr val="bg1"/>
                </a:solidFill>
              </a:rPr>
              <a:t>Limits migration of machines</a:t>
            </a:r>
          </a:p>
          <a:p>
            <a:pPr marL="342900" indent="-342900">
              <a:buFont typeface="Arial" panose="020B0604020202020204" pitchFamily="34" charset="0"/>
              <a:buChar char="•"/>
            </a:pPr>
            <a:r>
              <a:rPr lang="en-US" sz="2400" dirty="0" smtClean="0">
                <a:solidFill>
                  <a:schemeClr val="bg1"/>
                </a:solidFill>
              </a:rPr>
              <a:t>High </a:t>
            </a:r>
            <a:r>
              <a:rPr lang="en-US" sz="2400" dirty="0">
                <a:solidFill>
                  <a:schemeClr val="bg1"/>
                </a:solidFill>
              </a:rPr>
              <a:t>management overhead</a:t>
            </a:r>
          </a:p>
          <a:p>
            <a:endParaRPr lang="en-US" sz="2000" dirty="0" smtClean="0">
              <a:solidFill>
                <a:schemeClr val="bg1"/>
              </a:solidFill>
            </a:endParaRPr>
          </a:p>
          <a:p>
            <a:endParaRPr lang="en-US" sz="2000" dirty="0" smtClean="0">
              <a:solidFill>
                <a:schemeClr val="bg1"/>
              </a:solidFill>
            </a:endParaRPr>
          </a:p>
          <a:p>
            <a:pPr marL="285750" indent="-285750">
              <a:buFont typeface="Arial" pitchFamily="34" charset="0"/>
              <a:buChar char="•"/>
            </a:pPr>
            <a:endParaRPr lang="en-US" sz="2000" dirty="0">
              <a:solidFill>
                <a:schemeClr val="bg1"/>
              </a:solidFill>
            </a:endParaRPr>
          </a:p>
        </p:txBody>
      </p:sp>
    </p:spTree>
    <p:extLst>
      <p:ext uri="{BB962C8B-B14F-4D97-AF65-F5344CB8AC3E}">
        <p14:creationId xmlns:p14="http://schemas.microsoft.com/office/powerpoint/2010/main" val="30123735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bwMode="auto">
          <a:xfrm>
            <a:off x="676844" y="4533601"/>
            <a:ext cx="10570537" cy="2036301"/>
          </a:xfrm>
          <a:prstGeom prst="rect">
            <a:avLst/>
          </a:prstGeom>
          <a:solidFill>
            <a:schemeClr val="bg2">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2000" dirty="0" smtClean="0">
                <a:solidFill>
                  <a:schemeClr val="tx1"/>
                </a:solidFill>
              </a:rPr>
              <a:t>  Secondary </a:t>
            </a:r>
          </a:p>
          <a:p>
            <a:pPr defTabSz="932472" fontAlgn="base">
              <a:spcBef>
                <a:spcPct val="0"/>
              </a:spcBef>
              <a:spcAft>
                <a:spcPct val="0"/>
              </a:spcAft>
            </a:pPr>
            <a:r>
              <a:rPr lang="en-US" sz="2000" dirty="0">
                <a:solidFill>
                  <a:schemeClr val="tx1"/>
                </a:solidFill>
              </a:rPr>
              <a:t> </a:t>
            </a:r>
            <a:r>
              <a:rPr lang="en-US" sz="2000" dirty="0" smtClean="0">
                <a:solidFill>
                  <a:schemeClr val="tx1"/>
                </a:solidFill>
              </a:rPr>
              <a:t> VLANs</a:t>
            </a:r>
            <a:endParaRPr lang="en-US" sz="2000" dirty="0">
              <a:solidFill>
                <a:schemeClr val="tx1"/>
              </a:solidFill>
            </a:endParaRPr>
          </a:p>
        </p:txBody>
      </p:sp>
      <p:sp>
        <p:nvSpPr>
          <p:cNvPr id="101" name="Rectangle 100"/>
          <p:cNvSpPr/>
          <p:nvPr/>
        </p:nvSpPr>
        <p:spPr bwMode="auto">
          <a:xfrm>
            <a:off x="676845" y="2473962"/>
            <a:ext cx="10570537" cy="2036301"/>
          </a:xfrm>
          <a:prstGeom prst="rect">
            <a:avLst/>
          </a:prstGeom>
          <a:solidFill>
            <a:schemeClr val="bg2">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472" fontAlgn="base">
              <a:spcBef>
                <a:spcPct val="0"/>
              </a:spcBef>
              <a:spcAft>
                <a:spcPct val="0"/>
              </a:spcAft>
            </a:pPr>
            <a:r>
              <a:rPr lang="en-US" sz="2000" dirty="0" smtClean="0">
                <a:solidFill>
                  <a:schemeClr val="tx1"/>
                </a:solidFill>
              </a:rPr>
              <a:t>  Primary </a:t>
            </a:r>
          </a:p>
          <a:p>
            <a:pPr defTabSz="932472" fontAlgn="base">
              <a:spcBef>
                <a:spcPct val="0"/>
              </a:spcBef>
              <a:spcAft>
                <a:spcPct val="0"/>
              </a:spcAft>
            </a:pPr>
            <a:r>
              <a:rPr lang="en-US" sz="2000" dirty="0">
                <a:solidFill>
                  <a:schemeClr val="tx1"/>
                </a:solidFill>
              </a:rPr>
              <a:t> </a:t>
            </a:r>
            <a:r>
              <a:rPr lang="en-US" sz="2000" dirty="0" smtClean="0">
                <a:solidFill>
                  <a:schemeClr val="tx1"/>
                </a:solidFill>
              </a:rPr>
              <a:t> VLAN</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Private VLAN (PVLAN) Isolation</a:t>
            </a:r>
            <a:endParaRPr lang="en-US" dirty="0"/>
          </a:p>
        </p:txBody>
      </p:sp>
      <p:sp>
        <p:nvSpPr>
          <p:cNvPr id="7" name="Text Placeholder 6"/>
          <p:cNvSpPr>
            <a:spLocks noGrp="1"/>
          </p:cNvSpPr>
          <p:nvPr>
            <p:ph type="body" sz="quarter" idx="10"/>
          </p:nvPr>
        </p:nvSpPr>
        <p:spPr>
          <a:xfrm>
            <a:off x="274638" y="1212850"/>
            <a:ext cx="12161837" cy="1612749"/>
          </a:xfrm>
        </p:spPr>
        <p:txBody>
          <a:bodyPr/>
          <a:lstStyle/>
          <a:p>
            <a:r>
              <a:rPr lang="en-US" sz="3200" dirty="0" smtClean="0"/>
              <a:t>VLAN pairs used to provide isolation with small numbers of VLANs.</a:t>
            </a:r>
          </a:p>
          <a:p>
            <a:r>
              <a:rPr lang="en-US" sz="3200" b="1" dirty="0" smtClean="0">
                <a:solidFill>
                  <a:srgbClr val="FF0000"/>
                </a:solidFill>
              </a:rPr>
              <a:t>VMM 2012 SP1 and R2 only supports creation of isolated PVLAN VMs</a:t>
            </a:r>
          </a:p>
        </p:txBody>
      </p:sp>
      <p:pic>
        <p:nvPicPr>
          <p:cNvPr id="6" name="Picture 5"/>
          <p:cNvPicPr>
            <a:picLocks noChangeAspect="1"/>
          </p:cNvPicPr>
          <p:nvPr/>
        </p:nvPicPr>
        <p:blipFill>
          <a:blip r:embed="rId2"/>
          <a:stretch>
            <a:fillRect/>
          </a:stretch>
        </p:blipFill>
        <p:spPr>
          <a:xfrm>
            <a:off x="5809853" y="5259963"/>
            <a:ext cx="594563" cy="872021"/>
          </a:xfrm>
          <a:prstGeom prst="rect">
            <a:avLst/>
          </a:prstGeom>
        </p:spPr>
      </p:pic>
      <p:pic>
        <p:nvPicPr>
          <p:cNvPr id="8" name="Picture 7"/>
          <p:cNvPicPr>
            <a:picLocks noChangeAspect="1"/>
          </p:cNvPicPr>
          <p:nvPr/>
        </p:nvPicPr>
        <p:blipFill>
          <a:blip r:embed="rId2"/>
          <a:stretch>
            <a:fillRect/>
          </a:stretch>
        </p:blipFill>
        <p:spPr>
          <a:xfrm>
            <a:off x="4840757" y="5259963"/>
            <a:ext cx="594563" cy="872021"/>
          </a:xfrm>
          <a:prstGeom prst="rect">
            <a:avLst/>
          </a:prstGeom>
        </p:spPr>
      </p:pic>
      <p:pic>
        <p:nvPicPr>
          <p:cNvPr id="9" name="Picture 8"/>
          <p:cNvPicPr>
            <a:picLocks noChangeAspect="1"/>
          </p:cNvPicPr>
          <p:nvPr/>
        </p:nvPicPr>
        <p:blipFill>
          <a:blip r:embed="rId2"/>
          <a:stretch>
            <a:fillRect/>
          </a:stretch>
        </p:blipFill>
        <p:spPr>
          <a:xfrm>
            <a:off x="3871661" y="5259963"/>
            <a:ext cx="594563" cy="872021"/>
          </a:xfrm>
          <a:prstGeom prst="rect">
            <a:avLst/>
          </a:prstGeom>
        </p:spPr>
      </p:pic>
      <p:pic>
        <p:nvPicPr>
          <p:cNvPr id="11" name="Picture 10"/>
          <p:cNvPicPr>
            <a:picLocks noChangeAspect="1"/>
          </p:cNvPicPr>
          <p:nvPr/>
        </p:nvPicPr>
        <p:blipFill>
          <a:blip r:embed="rId3"/>
          <a:stretch>
            <a:fillRect/>
          </a:stretch>
        </p:blipFill>
        <p:spPr>
          <a:xfrm>
            <a:off x="6131168" y="3025731"/>
            <a:ext cx="594563" cy="872021"/>
          </a:xfrm>
          <a:prstGeom prst="rect">
            <a:avLst/>
          </a:prstGeom>
        </p:spPr>
      </p:pic>
      <p:cxnSp>
        <p:nvCxnSpPr>
          <p:cNvPr id="15" name="Straight Arrow Connector 14"/>
          <p:cNvCxnSpPr>
            <a:endCxn id="55" idx="0"/>
          </p:cNvCxnSpPr>
          <p:nvPr/>
        </p:nvCxnSpPr>
        <p:spPr>
          <a:xfrm>
            <a:off x="6496765" y="3898391"/>
            <a:ext cx="579466" cy="136157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7" idx="0"/>
          </p:cNvCxnSpPr>
          <p:nvPr/>
        </p:nvCxnSpPr>
        <p:spPr>
          <a:xfrm flipH="1" flipV="1">
            <a:off x="6551736" y="3897752"/>
            <a:ext cx="1493591" cy="13622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679699" y="3897752"/>
            <a:ext cx="2304636" cy="139340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194921" y="5051725"/>
            <a:ext cx="4352967" cy="1280146"/>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wrap="square" lIns="182880" tIns="146304" rIns="182880" bIns="146304" rtlCol="0" anchor="ctr" anchorCtr="0">
            <a:noAutofit/>
          </a:bodyPr>
          <a:lstStyle/>
          <a:p>
            <a:pPr>
              <a:lnSpc>
                <a:spcPct val="90000"/>
              </a:lnSpc>
              <a:spcAft>
                <a:spcPts val="600"/>
              </a:spcAft>
            </a:pPr>
            <a:r>
              <a:rPr lang="en-US" sz="2400" dirty="0" smtClean="0">
                <a:solidFill>
                  <a:schemeClr val="accent3">
                    <a:lumMod val="50000"/>
                  </a:schemeClr>
                </a:solidFill>
              </a:rPr>
              <a:t>  Isolated</a:t>
            </a:r>
          </a:p>
        </p:txBody>
      </p:sp>
      <p:sp>
        <p:nvSpPr>
          <p:cNvPr id="31" name="&quot;No&quot; Symbol 30"/>
          <p:cNvSpPr/>
          <p:nvPr/>
        </p:nvSpPr>
        <p:spPr bwMode="auto">
          <a:xfrm>
            <a:off x="4499911" y="5544504"/>
            <a:ext cx="297281" cy="316713"/>
          </a:xfrm>
          <a:prstGeom prst="noSmoking">
            <a:avLst/>
          </a:prstGeom>
          <a:solidFill>
            <a:srgbClr val="C00000">
              <a:alpha val="5098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quot;No&quot; Symbol 31"/>
          <p:cNvSpPr/>
          <p:nvPr/>
        </p:nvSpPr>
        <p:spPr bwMode="auto">
          <a:xfrm>
            <a:off x="5486460" y="5582623"/>
            <a:ext cx="297281" cy="316713"/>
          </a:xfrm>
          <a:prstGeom prst="noSmoking">
            <a:avLst/>
          </a:prstGeom>
          <a:solidFill>
            <a:srgbClr val="C00000">
              <a:alpha val="5098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4" name="TextBox 53"/>
          <p:cNvSpPr txBox="1"/>
          <p:nvPr/>
        </p:nvSpPr>
        <p:spPr>
          <a:xfrm>
            <a:off x="5397801" y="2481947"/>
            <a:ext cx="2099742" cy="627864"/>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solidFill>
                  <a:schemeClr val="accent6">
                    <a:lumMod val="50000"/>
                    <a:lumOff val="50000"/>
                  </a:schemeClr>
                </a:solidFill>
              </a:rPr>
              <a:t>Promiscuous</a:t>
            </a:r>
          </a:p>
        </p:txBody>
      </p:sp>
      <p:pic>
        <p:nvPicPr>
          <p:cNvPr id="55" name="Picture 54"/>
          <p:cNvPicPr>
            <a:picLocks noChangeAspect="1"/>
          </p:cNvPicPr>
          <p:nvPr/>
        </p:nvPicPr>
        <p:blipFill>
          <a:blip r:embed="rId4"/>
          <a:stretch>
            <a:fillRect/>
          </a:stretch>
        </p:blipFill>
        <p:spPr>
          <a:xfrm>
            <a:off x="6778949" y="5259963"/>
            <a:ext cx="594563" cy="872021"/>
          </a:xfrm>
          <a:prstGeom prst="rect">
            <a:avLst/>
          </a:prstGeom>
        </p:spPr>
      </p:pic>
      <p:pic>
        <p:nvPicPr>
          <p:cNvPr id="56" name="Picture 55"/>
          <p:cNvPicPr>
            <a:picLocks noChangeAspect="1"/>
          </p:cNvPicPr>
          <p:nvPr/>
        </p:nvPicPr>
        <p:blipFill>
          <a:blip r:embed="rId4"/>
          <a:stretch>
            <a:fillRect/>
          </a:stretch>
        </p:blipFill>
        <p:spPr>
          <a:xfrm>
            <a:off x="8717143" y="5259963"/>
            <a:ext cx="594563" cy="872021"/>
          </a:xfrm>
          <a:prstGeom prst="rect">
            <a:avLst/>
          </a:prstGeom>
        </p:spPr>
      </p:pic>
      <p:pic>
        <p:nvPicPr>
          <p:cNvPr id="57" name="Picture 56"/>
          <p:cNvPicPr>
            <a:picLocks noChangeAspect="1"/>
          </p:cNvPicPr>
          <p:nvPr/>
        </p:nvPicPr>
        <p:blipFill>
          <a:blip r:embed="rId4"/>
          <a:stretch>
            <a:fillRect/>
          </a:stretch>
        </p:blipFill>
        <p:spPr>
          <a:xfrm>
            <a:off x="7748045" y="5259963"/>
            <a:ext cx="594563" cy="872021"/>
          </a:xfrm>
          <a:prstGeom prst="rect">
            <a:avLst/>
          </a:prstGeom>
        </p:spPr>
      </p:pic>
      <p:cxnSp>
        <p:nvCxnSpPr>
          <p:cNvPr id="70" name="Straight Arrow Connector 69"/>
          <p:cNvCxnSpPr>
            <a:stCxn id="11" idx="2"/>
            <a:endCxn id="6" idx="0"/>
          </p:cNvCxnSpPr>
          <p:nvPr/>
        </p:nvCxnSpPr>
        <p:spPr>
          <a:xfrm flipH="1">
            <a:off x="6107135" y="3897752"/>
            <a:ext cx="321315" cy="13622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8" idx="0"/>
          </p:cNvCxnSpPr>
          <p:nvPr/>
        </p:nvCxnSpPr>
        <p:spPr>
          <a:xfrm flipH="1">
            <a:off x="5138039" y="3897752"/>
            <a:ext cx="1138412" cy="13622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9" idx="0"/>
          </p:cNvCxnSpPr>
          <p:nvPr/>
        </p:nvCxnSpPr>
        <p:spPr>
          <a:xfrm flipH="1">
            <a:off x="4168943" y="3897752"/>
            <a:ext cx="2008258" cy="13622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 idx="1"/>
            <a:endCxn id="9" idx="3"/>
          </p:cNvCxnSpPr>
          <p:nvPr/>
        </p:nvCxnSpPr>
        <p:spPr>
          <a:xfrm flipH="1">
            <a:off x="4466224" y="5695974"/>
            <a:ext cx="37453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5435320" y="5695973"/>
            <a:ext cx="37453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6404416" y="5695973"/>
            <a:ext cx="37453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7373512" y="5695973"/>
            <a:ext cx="37453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8342610" y="5715866"/>
            <a:ext cx="37453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quot;No&quot; Symbol 97"/>
          <p:cNvSpPr/>
          <p:nvPr/>
        </p:nvSpPr>
        <p:spPr bwMode="auto">
          <a:xfrm>
            <a:off x="6443039" y="5537616"/>
            <a:ext cx="297281" cy="316713"/>
          </a:xfrm>
          <a:prstGeom prst="noSmoking">
            <a:avLst/>
          </a:prstGeom>
          <a:solidFill>
            <a:srgbClr val="C00000">
              <a:alpha val="5098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0" name="TextBox 99"/>
          <p:cNvSpPr txBox="1"/>
          <p:nvPr/>
        </p:nvSpPr>
        <p:spPr>
          <a:xfrm>
            <a:off x="6547888" y="5051725"/>
            <a:ext cx="4508065" cy="1280146"/>
          </a:xfrm>
          <a:prstGeom prst="rect">
            <a:avLst/>
          </a:prstGeom>
          <a:noFill/>
          <a:ln>
            <a:prstDash val="dash"/>
          </a:ln>
        </p:spPr>
        <p:style>
          <a:lnRef idx="2">
            <a:schemeClr val="accent1"/>
          </a:lnRef>
          <a:fillRef idx="1">
            <a:schemeClr val="lt1"/>
          </a:fillRef>
          <a:effectRef idx="0">
            <a:schemeClr val="accent1"/>
          </a:effectRef>
          <a:fontRef idx="minor">
            <a:schemeClr val="dk1"/>
          </a:fontRef>
        </p:style>
        <p:txBody>
          <a:bodyPr wrap="square" lIns="182880" tIns="146304" rIns="182880" bIns="146304" rtlCol="0" anchor="ctr" anchorCtr="0">
            <a:noAutofit/>
          </a:bodyPr>
          <a:lstStyle/>
          <a:p>
            <a:pPr algn="r">
              <a:lnSpc>
                <a:spcPct val="90000"/>
              </a:lnSpc>
              <a:spcAft>
                <a:spcPts val="600"/>
              </a:spcAft>
            </a:pPr>
            <a:r>
              <a:rPr lang="en-US" sz="2400" dirty="0" smtClean="0">
                <a:solidFill>
                  <a:schemeClr val="bg1"/>
                </a:solidFill>
              </a:rPr>
              <a:t>Community</a:t>
            </a:r>
          </a:p>
        </p:txBody>
      </p:sp>
      <p:grpSp>
        <p:nvGrpSpPr>
          <p:cNvPr id="112" name="Group 111"/>
          <p:cNvGrpSpPr/>
          <p:nvPr/>
        </p:nvGrpSpPr>
        <p:grpSpPr>
          <a:xfrm>
            <a:off x="2611350" y="6131984"/>
            <a:ext cx="3831687" cy="687255"/>
            <a:chOff x="2611350" y="6131984"/>
            <a:chExt cx="3831687" cy="687255"/>
          </a:xfrm>
        </p:grpSpPr>
        <p:cxnSp>
          <p:nvCxnSpPr>
            <p:cNvPr id="104" name="Straight Connector 103"/>
            <p:cNvCxnSpPr/>
            <p:nvPr/>
          </p:nvCxnSpPr>
          <p:spPr>
            <a:xfrm>
              <a:off x="3871661" y="6423310"/>
              <a:ext cx="2571376" cy="0"/>
            </a:xfrm>
            <a:prstGeom prst="line">
              <a:avLst/>
            </a:prstGeom>
            <a:ln w="762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168942" y="6131984"/>
              <a:ext cx="0" cy="19988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138038" y="6131984"/>
              <a:ext cx="0" cy="29132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6107134" y="6131984"/>
              <a:ext cx="0" cy="29132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611350" y="6191375"/>
              <a:ext cx="14858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Net.Virt</a:t>
              </a:r>
              <a:r>
                <a:rPr lang="en-US" sz="2400" dirty="0" smtClean="0">
                  <a:gradFill>
                    <a:gsLst>
                      <a:gs pos="2917">
                        <a:schemeClr val="tx1"/>
                      </a:gs>
                      <a:gs pos="30000">
                        <a:schemeClr val="tx1"/>
                      </a:gs>
                    </a:gsLst>
                    <a:lin ang="5400000" scaled="0"/>
                  </a:gradFill>
                </a:rPr>
                <a:t>.</a:t>
              </a:r>
            </a:p>
          </p:txBody>
        </p:sp>
      </p:grpSp>
    </p:spTree>
    <p:extLst>
      <p:ext uri="{BB962C8B-B14F-4D97-AF65-F5344CB8AC3E}">
        <p14:creationId xmlns:p14="http://schemas.microsoft.com/office/powerpoint/2010/main" val="1615714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a:off x="4790268" y="2938444"/>
            <a:ext cx="0" cy="1175820"/>
          </a:xfrm>
          <a:prstGeom prst="line">
            <a:avLst/>
          </a:prstGeom>
          <a:ln w="127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458297" y="2918643"/>
            <a:ext cx="0" cy="1175820"/>
          </a:xfrm>
          <a:prstGeom prst="line">
            <a:avLst/>
          </a:prstGeom>
          <a:ln w="127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866218" y="2938444"/>
            <a:ext cx="0" cy="1175820"/>
          </a:xfrm>
          <a:prstGeom prst="line">
            <a:avLst/>
          </a:prstGeom>
          <a:ln w="127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054855" y="2907267"/>
            <a:ext cx="0" cy="1175820"/>
          </a:xfrm>
          <a:prstGeom prst="line">
            <a:avLst/>
          </a:prstGeom>
          <a:ln w="12700">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70" name="Encap"/>
          <p:cNvSpPr/>
          <p:nvPr/>
        </p:nvSpPr>
        <p:spPr bwMode="auto">
          <a:xfrm>
            <a:off x="11080549" y="4529107"/>
            <a:ext cx="349676" cy="330283"/>
          </a:xfrm>
          <a:prstGeom prst="ellipse">
            <a:avLst/>
          </a:prstGeom>
          <a:solidFill>
            <a:schemeClr val="tx1"/>
          </a:solidFill>
          <a:ln>
            <a:solidFill>
              <a:schemeClr val="tx2">
                <a:lumMod val="60000"/>
                <a:lumOff val="40000"/>
              </a:schemeClr>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b="1" dirty="0" smtClean="0"/>
              <a:t>Network Virtualization</a:t>
            </a:r>
            <a:endParaRPr lang="en-US" b="1" dirty="0"/>
          </a:p>
        </p:txBody>
      </p:sp>
      <p:cxnSp>
        <p:nvCxnSpPr>
          <p:cNvPr id="7" name="Straight Connector 6"/>
          <p:cNvCxnSpPr/>
          <p:nvPr/>
        </p:nvCxnSpPr>
        <p:spPr>
          <a:xfrm>
            <a:off x="1888560" y="4062699"/>
            <a:ext cx="3632743" cy="0"/>
          </a:xfrm>
          <a:prstGeom prst="line">
            <a:avLst/>
          </a:prstGeom>
          <a:ln w="1143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56918" y="4065436"/>
            <a:ext cx="1" cy="88921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11327" y="4064584"/>
            <a:ext cx="1196074" cy="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936386" y="4063593"/>
            <a:ext cx="1187530" cy="1"/>
          </a:xfrm>
          <a:prstGeom prst="line">
            <a:avLst/>
          </a:prstGeom>
          <a:ln>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123916" y="2810625"/>
            <a:ext cx="0" cy="2679090"/>
          </a:xfrm>
          <a:prstGeom prst="line">
            <a:avLst/>
          </a:prstGeom>
          <a:ln w="762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123916" y="3356859"/>
            <a:ext cx="914400" cy="0"/>
          </a:xfrm>
          <a:prstGeom prst="line">
            <a:avLst/>
          </a:prstGeom>
          <a:ln>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123916" y="4694248"/>
            <a:ext cx="933450" cy="0"/>
          </a:xfrm>
          <a:prstGeom prst="line">
            <a:avLst/>
          </a:prstGeom>
          <a:ln>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2"/>
          <a:stretch>
            <a:fillRect/>
          </a:stretch>
        </p:blipFill>
        <p:spPr>
          <a:xfrm>
            <a:off x="10896378" y="2912249"/>
            <a:ext cx="1067034" cy="889219"/>
          </a:xfrm>
          <a:prstGeom prst="rect">
            <a:avLst/>
          </a:prstGeom>
        </p:spPr>
      </p:pic>
      <p:cxnSp>
        <p:nvCxnSpPr>
          <p:cNvPr id="44" name="Straight Connector 43"/>
          <p:cNvCxnSpPr/>
          <p:nvPr/>
        </p:nvCxnSpPr>
        <p:spPr>
          <a:xfrm flipH="1">
            <a:off x="2472887" y="4022524"/>
            <a:ext cx="1" cy="88921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1888560" y="4496135"/>
            <a:ext cx="1168656" cy="1371938"/>
          </a:xfrm>
          <a:prstGeom prst="rect">
            <a:avLst/>
          </a:prstGeom>
        </p:spPr>
      </p:pic>
      <p:pic>
        <p:nvPicPr>
          <p:cNvPr id="5" name="Picture 4"/>
          <p:cNvPicPr>
            <a:picLocks noChangeAspect="1"/>
          </p:cNvPicPr>
          <p:nvPr/>
        </p:nvPicPr>
        <p:blipFill>
          <a:blip r:embed="rId4"/>
          <a:stretch>
            <a:fillRect/>
          </a:stretch>
        </p:blipFill>
        <p:spPr>
          <a:xfrm>
            <a:off x="4073166" y="4506075"/>
            <a:ext cx="1168656" cy="1371938"/>
          </a:xfrm>
          <a:prstGeom prst="rect">
            <a:avLst/>
          </a:prstGeom>
        </p:spPr>
      </p:pic>
      <p:sp>
        <p:nvSpPr>
          <p:cNvPr id="59" name="TextBox 58"/>
          <p:cNvSpPr txBox="1"/>
          <p:nvPr/>
        </p:nvSpPr>
        <p:spPr>
          <a:xfrm>
            <a:off x="1529036" y="5673644"/>
            <a:ext cx="18585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10.0.1.0/24</a:t>
            </a:r>
          </a:p>
        </p:txBody>
      </p:sp>
      <p:sp>
        <p:nvSpPr>
          <p:cNvPr id="60" name="TextBox 59"/>
          <p:cNvSpPr txBox="1"/>
          <p:nvPr/>
        </p:nvSpPr>
        <p:spPr>
          <a:xfrm>
            <a:off x="3747082" y="5714945"/>
            <a:ext cx="18585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10.0.2.0/24</a:t>
            </a:r>
          </a:p>
        </p:txBody>
      </p:sp>
      <p:grpSp>
        <p:nvGrpSpPr>
          <p:cNvPr id="65" name="Production Network"/>
          <p:cNvGrpSpPr/>
          <p:nvPr/>
        </p:nvGrpSpPr>
        <p:grpSpPr>
          <a:xfrm>
            <a:off x="1498424" y="1207452"/>
            <a:ext cx="4022879" cy="2594016"/>
            <a:chOff x="860100" y="1207452"/>
            <a:chExt cx="4022879" cy="2594016"/>
          </a:xfrm>
        </p:grpSpPr>
        <p:pic>
          <p:nvPicPr>
            <p:cNvPr id="12" name="Picture 11"/>
            <p:cNvPicPr>
              <a:picLocks noChangeAspect="1"/>
            </p:cNvPicPr>
            <p:nvPr/>
          </p:nvPicPr>
          <p:blipFill>
            <a:blip r:embed="rId5"/>
            <a:stretch>
              <a:fillRect/>
            </a:stretch>
          </p:blipFill>
          <p:spPr>
            <a:xfrm>
              <a:off x="1212488" y="2340645"/>
              <a:ext cx="406489" cy="546234"/>
            </a:xfrm>
            <a:prstGeom prst="rect">
              <a:avLst/>
            </a:prstGeom>
          </p:spPr>
        </p:pic>
        <p:cxnSp>
          <p:nvCxnSpPr>
            <p:cNvPr id="46" name="Straight Connector 45"/>
            <p:cNvCxnSpPr/>
            <p:nvPr/>
          </p:nvCxnSpPr>
          <p:spPr>
            <a:xfrm>
              <a:off x="1250236" y="3801468"/>
              <a:ext cx="3632743" cy="0"/>
            </a:xfrm>
            <a:prstGeom prst="line">
              <a:avLst/>
            </a:prstGeom>
            <a:ln w="762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819973" y="2931129"/>
              <a:ext cx="2248" cy="867603"/>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416531" y="2912320"/>
              <a:ext cx="2248" cy="867603"/>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Prod Text"/>
            <p:cNvSpPr txBox="1"/>
            <p:nvPr/>
          </p:nvSpPr>
          <p:spPr>
            <a:xfrm>
              <a:off x="860100" y="1207452"/>
              <a:ext cx="2188676" cy="1114151"/>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chemeClr val="accent1"/>
                  </a:solidFill>
                  <a:effectLst>
                    <a:outerShdw blurRad="38100" dist="38100" dir="2700000" algn="tl">
                      <a:srgbClr val="000000">
                        <a:alpha val="43137"/>
                      </a:srgbClr>
                    </a:outerShdw>
                  </a:effectLst>
                </a:rPr>
                <a:t>Production Network</a:t>
              </a:r>
            </a:p>
            <a:p>
              <a:pPr>
                <a:lnSpc>
                  <a:spcPct val="90000"/>
                </a:lnSpc>
                <a:spcAft>
                  <a:spcPts val="600"/>
                </a:spcAft>
              </a:pPr>
              <a:r>
                <a:rPr lang="en-US" sz="1600" dirty="0" smtClean="0">
                  <a:solidFill>
                    <a:schemeClr val="accent1"/>
                  </a:solidFill>
                  <a:effectLst>
                    <a:outerShdw blurRad="38100" dist="38100" dir="2700000" algn="tl">
                      <a:srgbClr val="000000">
                        <a:alpha val="43137"/>
                      </a:srgbClr>
                    </a:outerShdw>
                  </a:effectLst>
                </a:rPr>
                <a:t>Exchange server, AD</a:t>
              </a:r>
            </a:p>
            <a:p>
              <a:pPr>
                <a:lnSpc>
                  <a:spcPct val="90000"/>
                </a:lnSpc>
                <a:spcAft>
                  <a:spcPts val="600"/>
                </a:spcAft>
              </a:pPr>
              <a:r>
                <a:rPr lang="en-US" sz="1600" dirty="0" smtClean="0">
                  <a:solidFill>
                    <a:schemeClr val="accent1"/>
                  </a:solidFill>
                  <a:effectLst>
                    <a:outerShdw blurRad="38100" dist="38100" dir="2700000" algn="tl">
                      <a:srgbClr val="000000">
                        <a:alpha val="43137"/>
                      </a:srgbClr>
                    </a:outerShdw>
                  </a:effectLst>
                </a:rPr>
                <a:t>192.168.1.0/24</a:t>
              </a:r>
            </a:p>
          </p:txBody>
        </p:sp>
        <p:pic>
          <p:nvPicPr>
            <p:cNvPr id="15" name="Picture 14"/>
            <p:cNvPicPr>
              <a:picLocks noChangeAspect="1"/>
            </p:cNvPicPr>
            <p:nvPr/>
          </p:nvPicPr>
          <p:blipFill>
            <a:blip r:embed="rId6"/>
            <a:stretch>
              <a:fillRect/>
            </a:stretch>
          </p:blipFill>
          <p:spPr>
            <a:xfrm>
              <a:off x="1618977" y="2340645"/>
              <a:ext cx="406489" cy="546234"/>
            </a:xfrm>
            <a:prstGeom prst="rect">
              <a:avLst/>
            </a:prstGeom>
          </p:spPr>
        </p:pic>
      </p:grpSp>
      <p:grpSp>
        <p:nvGrpSpPr>
          <p:cNvPr id="66" name="Development network"/>
          <p:cNvGrpSpPr/>
          <p:nvPr/>
        </p:nvGrpSpPr>
        <p:grpSpPr>
          <a:xfrm>
            <a:off x="1888560" y="1199523"/>
            <a:ext cx="4559746" cy="2349415"/>
            <a:chOff x="1250236" y="1199523"/>
            <a:chExt cx="4559746" cy="2349415"/>
          </a:xfrm>
        </p:grpSpPr>
        <p:pic>
          <p:nvPicPr>
            <p:cNvPr id="16" name="Picture 15"/>
            <p:cNvPicPr>
              <a:picLocks noChangeAspect="1"/>
            </p:cNvPicPr>
            <p:nvPr/>
          </p:nvPicPr>
          <p:blipFill>
            <a:blip r:embed="rId7"/>
            <a:stretch>
              <a:fillRect/>
            </a:stretch>
          </p:blipFill>
          <p:spPr>
            <a:xfrm>
              <a:off x="3930515" y="2361033"/>
              <a:ext cx="406489" cy="546234"/>
            </a:xfrm>
            <a:prstGeom prst="rect">
              <a:avLst/>
            </a:prstGeom>
          </p:spPr>
        </p:pic>
        <p:pic>
          <p:nvPicPr>
            <p:cNvPr id="17" name="Picture 16"/>
            <p:cNvPicPr>
              <a:picLocks noChangeAspect="1"/>
            </p:cNvPicPr>
            <p:nvPr/>
          </p:nvPicPr>
          <p:blipFill>
            <a:blip r:embed="rId8"/>
            <a:stretch>
              <a:fillRect/>
            </a:stretch>
          </p:blipFill>
          <p:spPr>
            <a:xfrm>
              <a:off x="2058323" y="2340645"/>
              <a:ext cx="406489" cy="546234"/>
            </a:xfrm>
            <a:prstGeom prst="rect">
              <a:avLst/>
            </a:prstGeom>
          </p:spPr>
        </p:pic>
        <p:cxnSp>
          <p:nvCxnSpPr>
            <p:cNvPr id="47" name="Straight Connector 46"/>
            <p:cNvCxnSpPr/>
            <p:nvPr/>
          </p:nvCxnSpPr>
          <p:spPr>
            <a:xfrm>
              <a:off x="1250236" y="3548938"/>
              <a:ext cx="3632743" cy="0"/>
            </a:xfrm>
            <a:prstGeom prst="line">
              <a:avLst/>
            </a:prstGeom>
            <a:ln w="762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51944" y="2947442"/>
              <a:ext cx="0" cy="601496"/>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27894" y="2947442"/>
              <a:ext cx="0" cy="601496"/>
            </a:xfrm>
            <a:prstGeom prst="line">
              <a:avLst/>
            </a:prstGeom>
            <a:ln w="127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Dev Text"/>
            <p:cNvSpPr txBox="1"/>
            <p:nvPr/>
          </p:nvSpPr>
          <p:spPr>
            <a:xfrm>
              <a:off x="3397014" y="1199523"/>
              <a:ext cx="2412968" cy="1114151"/>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rgbClr val="FF5050"/>
                  </a:solidFill>
                  <a:effectLst>
                    <a:outerShdw blurRad="38100" dist="38100" dir="2700000" algn="tl">
                      <a:srgbClr val="000000">
                        <a:alpha val="43137"/>
                      </a:srgbClr>
                    </a:outerShdw>
                  </a:effectLst>
                </a:rPr>
                <a:t>Development Network</a:t>
              </a:r>
            </a:p>
            <a:p>
              <a:pPr>
                <a:lnSpc>
                  <a:spcPct val="90000"/>
                </a:lnSpc>
                <a:spcAft>
                  <a:spcPts val="600"/>
                </a:spcAft>
              </a:pPr>
              <a:endParaRPr lang="en-US" sz="1600" dirty="0" smtClean="0">
                <a:solidFill>
                  <a:srgbClr val="FF5050"/>
                </a:solidFill>
                <a:effectLst>
                  <a:outerShdw blurRad="38100" dist="38100" dir="2700000" algn="tl">
                    <a:srgbClr val="000000">
                      <a:alpha val="43137"/>
                    </a:srgbClr>
                  </a:outerShdw>
                </a:effectLst>
              </a:endParaRPr>
            </a:p>
            <a:p>
              <a:pPr>
                <a:lnSpc>
                  <a:spcPct val="90000"/>
                </a:lnSpc>
                <a:spcAft>
                  <a:spcPts val="600"/>
                </a:spcAft>
              </a:pPr>
              <a:r>
                <a:rPr lang="en-US" sz="1600" dirty="0" smtClean="0">
                  <a:solidFill>
                    <a:srgbClr val="FF5050"/>
                  </a:solidFill>
                  <a:effectLst>
                    <a:outerShdw blurRad="38100" dist="38100" dir="2700000" algn="tl">
                      <a:srgbClr val="000000">
                        <a:alpha val="43137"/>
                      </a:srgbClr>
                    </a:outerShdw>
                  </a:effectLst>
                </a:rPr>
                <a:t>192.168.1.0/24</a:t>
              </a:r>
            </a:p>
          </p:txBody>
        </p:sp>
      </p:grpSp>
      <p:sp>
        <p:nvSpPr>
          <p:cNvPr id="63" name="TextBox 62"/>
          <p:cNvSpPr txBox="1"/>
          <p:nvPr/>
        </p:nvSpPr>
        <p:spPr>
          <a:xfrm>
            <a:off x="6362555" y="4691315"/>
            <a:ext cx="2984255" cy="1369606"/>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Network Virtualization</a:t>
            </a:r>
          </a:p>
          <a:p>
            <a:pPr algn="ctr">
              <a:lnSpc>
                <a:spcPct val="90000"/>
              </a:lnSpc>
              <a:spcAft>
                <a:spcPts val="600"/>
              </a:spcAft>
            </a:pPr>
            <a:r>
              <a:rPr lang="en-US" sz="24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Gateway</a:t>
            </a:r>
          </a:p>
        </p:txBody>
      </p:sp>
      <p:sp>
        <p:nvSpPr>
          <p:cNvPr id="64" name="TextBox 63"/>
          <p:cNvSpPr txBox="1"/>
          <p:nvPr/>
        </p:nvSpPr>
        <p:spPr>
          <a:xfrm>
            <a:off x="8903325" y="1486128"/>
            <a:ext cx="244118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chemeClr val="tx1">
                    <a:lumMod val="95000"/>
                  </a:schemeClr>
                </a:solidFill>
                <a:effectLst>
                  <a:outerShdw blurRad="38100" dist="38100" dir="2700000" algn="tl">
                    <a:srgbClr val="000000">
                      <a:alpha val="43137"/>
                    </a:srgbClr>
                  </a:outerShdw>
                </a:effectLst>
              </a:rPr>
              <a:t>Corporate</a:t>
            </a:r>
          </a:p>
          <a:p>
            <a:pPr>
              <a:lnSpc>
                <a:spcPct val="90000"/>
              </a:lnSpc>
              <a:spcAft>
                <a:spcPts val="600"/>
              </a:spcAft>
            </a:pPr>
            <a:r>
              <a:rPr lang="en-US" sz="2400" dirty="0" smtClean="0">
                <a:solidFill>
                  <a:schemeClr val="tx1">
                    <a:lumMod val="95000"/>
                  </a:schemeClr>
                </a:solidFill>
                <a:effectLst>
                  <a:outerShdw blurRad="38100" dist="38100" dir="2700000" algn="tl">
                    <a:srgbClr val="000000">
                      <a:alpha val="43137"/>
                    </a:srgbClr>
                  </a:outerShdw>
                </a:effectLst>
              </a:rPr>
              <a:t>192.168.2.0/24</a:t>
            </a:r>
          </a:p>
        </p:txBody>
      </p:sp>
      <p:sp>
        <p:nvSpPr>
          <p:cNvPr id="67" name="TextBox 66"/>
          <p:cNvSpPr txBox="1"/>
          <p:nvPr/>
        </p:nvSpPr>
        <p:spPr>
          <a:xfrm>
            <a:off x="2552349" y="6060921"/>
            <a:ext cx="22945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effectLst>
                  <a:outerShdw blurRad="38100" dist="38100" dir="2700000" algn="tl">
                    <a:srgbClr val="000000">
                      <a:alpha val="43137"/>
                    </a:srgbClr>
                  </a:outerShdw>
                </a:effectLst>
              </a:rPr>
              <a:t>Physical Hosts</a:t>
            </a:r>
          </a:p>
        </p:txBody>
      </p:sp>
      <p:sp>
        <p:nvSpPr>
          <p:cNvPr id="68" name="Packet"/>
          <p:cNvSpPr/>
          <p:nvPr/>
        </p:nvSpPr>
        <p:spPr bwMode="auto">
          <a:xfrm>
            <a:off x="11124029" y="4570175"/>
            <a:ext cx="262716" cy="24814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7" name="Picture 36"/>
          <p:cNvPicPr>
            <a:picLocks noChangeAspect="1"/>
          </p:cNvPicPr>
          <p:nvPr/>
        </p:nvPicPr>
        <p:blipFill>
          <a:blip r:embed="rId2"/>
          <a:stretch>
            <a:fillRect/>
          </a:stretch>
        </p:blipFill>
        <p:spPr>
          <a:xfrm>
            <a:off x="10911860" y="4330137"/>
            <a:ext cx="1067034" cy="889219"/>
          </a:xfrm>
          <a:prstGeom prst="rect">
            <a:avLst/>
          </a:prstGeom>
        </p:spPr>
      </p:pic>
      <p:pic>
        <p:nvPicPr>
          <p:cNvPr id="41" name="Gateway Appliance"/>
          <p:cNvPicPr>
            <a:picLocks noChangeAspect="1" noChangeArrowheads="1"/>
          </p:cNvPicPr>
          <p:nvPr/>
        </p:nvPicPr>
        <p:blipFill>
          <a:blip r:embed="rId9" cstate="print"/>
          <a:srcRect/>
          <a:stretch>
            <a:fillRect/>
          </a:stretch>
        </p:blipFill>
        <p:spPr bwMode="auto">
          <a:xfrm>
            <a:off x="6507089" y="3248190"/>
            <a:ext cx="2529609" cy="1602701"/>
          </a:xfrm>
          <a:prstGeom prst="rect">
            <a:avLst/>
          </a:prstGeom>
          <a:noFill/>
          <a:ln w="9525">
            <a:noFill/>
            <a:miter lim="800000"/>
            <a:headEnd/>
            <a:tailEnd/>
          </a:ln>
        </p:spPr>
      </p:pic>
      <p:sp>
        <p:nvSpPr>
          <p:cNvPr id="3" name="Rounded Rectangle 2"/>
          <p:cNvSpPr/>
          <p:nvPr/>
        </p:nvSpPr>
        <p:spPr bwMode="auto">
          <a:xfrm>
            <a:off x="457580" y="1302726"/>
            <a:ext cx="6049509" cy="2628359"/>
          </a:xfrm>
          <a:prstGeom prst="round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Customer Address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Spaces</a:t>
            </a:r>
            <a:endParaRPr lang="en-US" sz="2000" dirty="0">
              <a:gradFill>
                <a:gsLst>
                  <a:gs pos="0">
                    <a:srgbClr val="FFFFFF"/>
                  </a:gs>
                  <a:gs pos="100000">
                    <a:srgbClr val="FFFFFF"/>
                  </a:gs>
                </a:gsLst>
                <a:lin ang="5400000" scaled="0"/>
              </a:gradFill>
            </a:endParaRPr>
          </a:p>
        </p:txBody>
      </p:sp>
      <p:sp>
        <p:nvSpPr>
          <p:cNvPr id="45" name="Rounded Rectangle 44"/>
          <p:cNvSpPr/>
          <p:nvPr/>
        </p:nvSpPr>
        <p:spPr bwMode="auto">
          <a:xfrm>
            <a:off x="457580" y="3948881"/>
            <a:ext cx="6049509" cy="2628359"/>
          </a:xfrm>
          <a:prstGeom prst="roundRect">
            <a:avLst/>
          </a:prstGeom>
          <a:noFill/>
          <a:ln>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6637" rIns="0" bIns="46637" numCol="1" rtlCol="0" anchor="t"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Provider Address </a:t>
            </a:r>
          </a:p>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Space</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644416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autoRev="1" fill="hold" grpId="0" nodeType="clickEffect">
                                  <p:stCondLst>
                                    <p:cond delay="0"/>
                                  </p:stCondLst>
                                  <p:childTnLst>
                                    <p:animMotion origin="layout" path="M -0.00013 -2.76895E-7 L -0.08884 -2.76895E-7 L -0.09025 -0.09033 L -0.70743 -0.0926 L -0.70743 -0.27939 " pathEditMode="relative" rAng="0" ptsTypes="AAAAA">
                                      <p:cBhvr>
                                        <p:cTn id="38" dur="9000" fill="hold"/>
                                        <p:tgtEl>
                                          <p:spTgt spid="68"/>
                                        </p:tgtEl>
                                        <p:attrNameLst>
                                          <p:attrName>ppt_x</p:attrName>
                                          <p:attrName>ppt_y</p:attrName>
                                        </p:attrNameLst>
                                      </p:cBhvr>
                                      <p:rCtr x="-35371" y="-13981"/>
                                    </p:animMotion>
                                  </p:childTnLst>
                                </p:cTn>
                              </p:par>
                              <p:par>
                                <p:cTn id="39" presetID="0" presetClass="path" presetSubtype="0" accel="50000" decel="50000" autoRev="1" fill="hold" grpId="0" nodeType="withEffect">
                                  <p:stCondLst>
                                    <p:cond delay="0"/>
                                  </p:stCondLst>
                                  <p:childTnLst>
                                    <p:animMotion origin="layout" path="M -0.00013 -2.76895E-7 L -0.08884 -2.76895E-7 L -0.09025 -0.09033 L -0.70743 -0.0926 L -0.70743 -0.27939 " pathEditMode="relative" rAng="0" ptsTypes="AAAAA">
                                      <p:cBhvr>
                                        <p:cTn id="40" dur="9000" fill="hold"/>
                                        <p:tgtEl>
                                          <p:spTgt spid="70"/>
                                        </p:tgtEl>
                                        <p:attrNameLst>
                                          <p:attrName>ppt_x</p:attrName>
                                          <p:attrName>ppt_y</p:attrName>
                                        </p:attrNameLst>
                                      </p:cBhvr>
                                      <p:rCtr x="-35371" y="-13981"/>
                                    </p:animMotion>
                                  </p:childTnLst>
                                </p:cTn>
                              </p:par>
                              <p:par>
                                <p:cTn id="41" presetID="1" presetClass="exit" presetSubtype="0" fill="hold" grpId="1" nodeType="withEffect">
                                  <p:stCondLst>
                                    <p:cond delay="0"/>
                                  </p:stCondLst>
                                  <p:childTnLst>
                                    <p:set>
                                      <p:cBhvr>
                                        <p:cTn id="42" dur="1" fill="hold">
                                          <p:stCondLst>
                                            <p:cond delay="0"/>
                                          </p:stCondLst>
                                        </p:cTn>
                                        <p:tgtEl>
                                          <p:spTgt spid="70"/>
                                        </p:tgtEl>
                                        <p:attrNameLst>
                                          <p:attrName>style.visibility</p:attrName>
                                        </p:attrNameLst>
                                      </p:cBhvr>
                                      <p:to>
                                        <p:strVal val="hidden"/>
                                      </p:to>
                                    </p:set>
                                  </p:childTnLst>
                                </p:cTn>
                              </p:par>
                              <p:par>
                                <p:cTn id="43" presetID="1" presetClass="entr" presetSubtype="0" fill="hold" grpId="2" nodeType="withEffect">
                                  <p:stCondLst>
                                    <p:cond delay="440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xit" presetSubtype="0" fill="hold" grpId="4" nodeType="withEffect">
                                  <p:stCondLst>
                                    <p:cond delay="8000"/>
                                  </p:stCondLst>
                                  <p:childTnLst>
                                    <p:set>
                                      <p:cBhvr>
                                        <p:cTn id="46" dur="1" fill="hold">
                                          <p:stCondLst>
                                            <p:cond delay="0"/>
                                          </p:stCondLst>
                                        </p:cTn>
                                        <p:tgtEl>
                                          <p:spTgt spid="70"/>
                                        </p:tgtEl>
                                        <p:attrNameLst>
                                          <p:attrName>style.visibility</p:attrName>
                                        </p:attrNameLst>
                                      </p:cBhvr>
                                      <p:to>
                                        <p:strVal val="hidden"/>
                                      </p:to>
                                    </p:set>
                                  </p:childTnLst>
                                </p:cTn>
                              </p:par>
                              <p:par>
                                <p:cTn id="47" presetID="1" presetClass="entr" presetSubtype="0" fill="hold" grpId="5" nodeType="withEffect">
                                  <p:stCondLst>
                                    <p:cond delay="10000"/>
                                  </p:stCondLst>
                                  <p:childTnLst>
                                    <p:set>
                                      <p:cBhvr>
                                        <p:cTn id="48" dur="1" fill="hold">
                                          <p:stCondLst>
                                            <p:cond delay="0"/>
                                          </p:stCondLst>
                                        </p:cTn>
                                        <p:tgtEl>
                                          <p:spTgt spid="70"/>
                                        </p:tgtEl>
                                        <p:attrNameLst>
                                          <p:attrName>style.visibility</p:attrName>
                                        </p:attrNameLst>
                                      </p:cBhvr>
                                      <p:to>
                                        <p:strVal val="visible"/>
                                      </p:to>
                                    </p:set>
                                  </p:childTnLst>
                                </p:cTn>
                              </p:par>
                              <p:par>
                                <p:cTn id="49" presetID="1" presetClass="exit" presetSubtype="0" fill="hold" grpId="3" nodeType="withEffect">
                                  <p:stCondLst>
                                    <p:cond delay="13600"/>
                                  </p:stCondLst>
                                  <p:childTnLst>
                                    <p:set>
                                      <p:cBhvr>
                                        <p:cTn id="50" dur="1" fill="hold">
                                          <p:stCondLst>
                                            <p:cond delay="0"/>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0" grpId="3" animBg="1"/>
      <p:bldP spid="70" grpId="4" animBg="1"/>
      <p:bldP spid="70" grpId="5" animBg="1"/>
      <p:bldP spid="68" grpId="0" animBg="1"/>
      <p:bldP spid="3"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Isolation</a:t>
            </a:r>
            <a:endParaRPr lang="en-US" dirty="0"/>
          </a:p>
        </p:txBody>
      </p:sp>
      <p:sp>
        <p:nvSpPr>
          <p:cNvPr id="3" name="Rectangle 2"/>
          <p:cNvSpPr/>
          <p:nvPr/>
        </p:nvSpPr>
        <p:spPr bwMode="auto">
          <a:xfrm>
            <a:off x="269009" y="2128596"/>
            <a:ext cx="183369" cy="186521"/>
          </a:xfrm>
          <a:prstGeom prst="rect">
            <a:avLst/>
          </a:prstGeom>
          <a:noFill/>
          <a:ln w="3175">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269009" y="2128596"/>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Why</a:t>
            </a: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Provides direct access to the logical network</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VMM picks the right VLAN based on placement</a:t>
            </a: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011966" y="2125663"/>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Upgrade to SP1</a:t>
            </a: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Pre-SP1 VMs have direct connectivity to the logical network by default.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8497880" y="2125662"/>
            <a:ext cx="274320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Public Shared</a:t>
            </a:r>
          </a:p>
          <a:p>
            <a:pPr defTabSz="932472" fontAlgn="base">
              <a:spcBef>
                <a:spcPct val="0"/>
              </a:spcBef>
              <a:spcAft>
                <a:spcPct val="0"/>
              </a:spcAft>
            </a:pPr>
            <a:endParaRPr lang="en-US" b="1"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Shared internet network.</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5754923" y="2125663"/>
            <a:ext cx="2697480" cy="274478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Direct access to infrastructure</a:t>
            </a:r>
          </a:p>
          <a:p>
            <a:pPr defTabSz="932472" fontAlgn="base">
              <a:spcBef>
                <a:spcPct val="0"/>
              </a:spcBef>
              <a:spcAft>
                <a:spcPct val="0"/>
              </a:spcAft>
            </a:pPr>
            <a:endParaRPr lang="en-US" b="1"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Think of the System Center in a VM scenario.</a:t>
            </a:r>
            <a:endParaRPr lang="en-US"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0692602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Where should you use what?</a:t>
            </a:r>
            <a:endParaRPr lang="en-US" dirty="0"/>
          </a:p>
        </p:txBody>
      </p:sp>
      <p:sp>
        <p:nvSpPr>
          <p:cNvPr id="4" name="Rectangle 3"/>
          <p:cNvSpPr/>
          <p:nvPr/>
        </p:nvSpPr>
        <p:spPr bwMode="auto">
          <a:xfrm>
            <a:off x="457580" y="1394164"/>
            <a:ext cx="6034974" cy="15655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Infrastructure networks</a:t>
            </a:r>
          </a:p>
          <a:p>
            <a:pPr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457580" y="3177226"/>
            <a:ext cx="6034974" cy="15655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a:t>Load balancer back end and internet </a:t>
            </a:r>
            <a:r>
              <a:rPr lang="en-US" sz="2800" dirty="0" smtClean="0"/>
              <a:t>facing</a:t>
            </a: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457580" y="4960286"/>
            <a:ext cx="6034974" cy="156557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Tenant networks</a:t>
            </a:r>
          </a:p>
          <a:p>
            <a:pPr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6583992" y="1394164"/>
            <a:ext cx="5212023" cy="1565577"/>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VLAN or No isolation</a:t>
            </a:r>
          </a:p>
          <a:p>
            <a:pPr defTabSz="932472" fontAlgn="base">
              <a:lnSpc>
                <a:spcPct val="90000"/>
              </a:lnSpc>
              <a:spcBef>
                <a:spcPct val="0"/>
              </a:spcBef>
              <a:spcAft>
                <a:spcPct val="0"/>
              </a:spcAft>
            </a:pP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6583992" y="3177226"/>
            <a:ext cx="5212023" cy="1565577"/>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PVLAN</a:t>
            </a: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6597357" y="4960286"/>
            <a:ext cx="5212023" cy="1565577"/>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Network virtualization or</a:t>
            </a:r>
          </a:p>
          <a:p>
            <a:pP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ea typeface="Segoe UI" pitchFamily="34" charset="0"/>
                <a:cs typeface="Segoe UI" pitchFamily="34" charset="0"/>
              </a:rPr>
              <a:t>External</a:t>
            </a:r>
            <a:endParaRPr lang="en-US" sz="11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901230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spaces</a:t>
            </a:r>
            <a:endParaRPr lang="en-US" dirty="0"/>
          </a:p>
        </p:txBody>
      </p:sp>
      <p:sp>
        <p:nvSpPr>
          <p:cNvPr id="3" name="Text Placeholder 2"/>
          <p:cNvSpPr>
            <a:spLocks noGrp="1"/>
          </p:cNvSpPr>
          <p:nvPr>
            <p:ph sz="quarter" idx="10"/>
          </p:nvPr>
        </p:nvSpPr>
        <p:spPr>
          <a:xfrm>
            <a:off x="274638" y="1214438"/>
            <a:ext cx="11887200" cy="5478423"/>
          </a:xfrm>
        </p:spPr>
        <p:txBody>
          <a:bodyPr/>
          <a:lstStyle/>
          <a:p>
            <a:endParaRPr lang="en-US" dirty="0"/>
          </a:p>
          <a:p>
            <a:endParaRPr lang="en-US" dirty="0" smtClean="0"/>
          </a:p>
          <a:p>
            <a:endParaRPr lang="en-US" dirty="0" smtClean="0"/>
          </a:p>
          <a:p>
            <a:endParaRPr lang="en-US" dirty="0"/>
          </a:p>
          <a:p>
            <a:endParaRPr lang="en-US" dirty="0" smtClean="0"/>
          </a:p>
          <a:p>
            <a:r>
              <a:rPr lang="en-US" dirty="0" smtClean="0"/>
              <a:t>Size based on broadcasts and address utilization</a:t>
            </a:r>
          </a:p>
          <a:p>
            <a:r>
              <a:rPr lang="en-US" dirty="0" smtClean="0"/>
              <a:t>Can be DHCP and Static</a:t>
            </a:r>
          </a:p>
          <a:p>
            <a:r>
              <a:rPr lang="en-US" dirty="0" smtClean="0"/>
              <a:t>IPv4 and IPv6</a:t>
            </a:r>
          </a:p>
        </p:txBody>
      </p:sp>
      <p:graphicFrame>
        <p:nvGraphicFramePr>
          <p:cNvPr id="4" name="Table 3"/>
          <p:cNvGraphicFramePr>
            <a:graphicFrameLocks noGrp="1"/>
          </p:cNvGraphicFramePr>
          <p:nvPr>
            <p:extLst>
              <p:ext uri="{D42A27DB-BD31-4B8C-83A1-F6EECF244321}">
                <p14:modId xmlns:p14="http://schemas.microsoft.com/office/powerpoint/2010/main" val="3492180604"/>
              </p:ext>
            </p:extLst>
          </p:nvPr>
        </p:nvGraphicFramePr>
        <p:xfrm>
          <a:off x="3134580" y="1485605"/>
          <a:ext cx="8290983" cy="2595880"/>
        </p:xfrm>
        <a:graphic>
          <a:graphicData uri="http://schemas.openxmlformats.org/drawingml/2006/table">
            <a:tbl>
              <a:tblPr firstRow="1" bandRow="1">
                <a:tableStyleId>{72833802-FEF1-4C79-8D5D-14CF1EAF98D9}</a:tableStyleId>
              </a:tblPr>
              <a:tblGrid>
                <a:gridCol w="2763661"/>
                <a:gridCol w="2996996"/>
                <a:gridCol w="2530326"/>
              </a:tblGrid>
              <a:tr h="370840">
                <a:tc>
                  <a:txBody>
                    <a:bodyPr/>
                    <a:lstStyle/>
                    <a:p>
                      <a:r>
                        <a:rPr lang="en-US" dirty="0" smtClean="0"/>
                        <a:t>Logical network</a:t>
                      </a:r>
                      <a:endParaRPr lang="en-US" dirty="0">
                        <a:solidFill>
                          <a:schemeClr val="tx1"/>
                        </a:solidFill>
                      </a:endParaRPr>
                    </a:p>
                  </a:txBody>
                  <a:tcPr/>
                </a:tc>
                <a:tc>
                  <a:txBody>
                    <a:bodyPr/>
                    <a:lstStyle/>
                    <a:p>
                      <a:r>
                        <a:rPr lang="en-US" dirty="0" smtClean="0"/>
                        <a:t>Address</a:t>
                      </a:r>
                      <a:r>
                        <a:rPr lang="en-US" baseline="0" dirty="0" smtClean="0"/>
                        <a:t> space defined by</a:t>
                      </a:r>
                      <a:endParaRPr lang="en-US" dirty="0">
                        <a:solidFill>
                          <a:schemeClr val="tx1"/>
                        </a:solidFill>
                      </a:endParaRPr>
                    </a:p>
                  </a:txBody>
                  <a:tcPr/>
                </a:tc>
                <a:tc>
                  <a:txBody>
                    <a:bodyPr/>
                    <a:lstStyle/>
                    <a:p>
                      <a:r>
                        <a:rPr lang="en-US" dirty="0" smtClean="0"/>
                        <a:t>Example</a:t>
                      </a:r>
                      <a:endParaRPr lang="en-US" dirty="0">
                        <a:solidFill>
                          <a:schemeClr val="tx1"/>
                        </a:solidFill>
                      </a:endParaRPr>
                    </a:p>
                  </a:txBody>
                  <a:tcPr/>
                </a:tc>
              </a:tr>
              <a:tr h="370840">
                <a:tc>
                  <a:txBody>
                    <a:bodyPr/>
                    <a:lstStyle/>
                    <a:p>
                      <a:r>
                        <a:rPr lang="en-US" dirty="0" smtClean="0"/>
                        <a:t>Corp</a:t>
                      </a:r>
                      <a:endParaRPr lang="en-US" dirty="0"/>
                    </a:p>
                  </a:txBody>
                  <a:tcPr/>
                </a:tc>
                <a:tc>
                  <a:txBody>
                    <a:bodyPr/>
                    <a:lstStyle/>
                    <a:p>
                      <a:r>
                        <a:rPr lang="en-US" dirty="0" smtClean="0"/>
                        <a:t>Corp IT</a:t>
                      </a:r>
                      <a:endParaRPr lang="en-US" dirty="0"/>
                    </a:p>
                  </a:txBody>
                  <a:tcPr/>
                </a:tc>
                <a:tc>
                  <a:txBody>
                    <a:bodyPr/>
                    <a:lstStyle/>
                    <a:p>
                      <a:r>
                        <a:rPr lang="en-US" dirty="0" smtClean="0"/>
                        <a:t>172.30.0.0/16</a:t>
                      </a:r>
                      <a:endParaRPr lang="en-US" dirty="0"/>
                    </a:p>
                  </a:txBody>
                  <a:tcPr/>
                </a:tc>
              </a:tr>
              <a:tr h="370840">
                <a:tc>
                  <a:txBody>
                    <a:bodyPr/>
                    <a:lstStyle/>
                    <a:p>
                      <a:r>
                        <a:rPr lang="en-US" dirty="0" smtClean="0"/>
                        <a:t>Internet</a:t>
                      </a:r>
                      <a:endParaRPr lang="en-US" dirty="0"/>
                    </a:p>
                  </a:txBody>
                  <a:tcPr/>
                </a:tc>
                <a:tc>
                  <a:txBody>
                    <a:bodyPr/>
                    <a:lstStyle/>
                    <a:p>
                      <a:r>
                        <a:rPr lang="en-US" dirty="0" smtClean="0"/>
                        <a:t>ICANN</a:t>
                      </a:r>
                      <a:endParaRPr lang="en-US" dirty="0"/>
                    </a:p>
                  </a:txBody>
                  <a:tcPr/>
                </a:tc>
                <a:tc>
                  <a:txBody>
                    <a:bodyPr/>
                    <a:lstStyle/>
                    <a:p>
                      <a:r>
                        <a:rPr lang="en-US" dirty="0" smtClean="0"/>
                        <a:t>65.55.57.0/24</a:t>
                      </a:r>
                      <a:endParaRPr lang="en-US" dirty="0"/>
                    </a:p>
                  </a:txBody>
                  <a:tcPr/>
                </a:tc>
              </a:tr>
              <a:tr h="370840">
                <a:tc>
                  <a:txBody>
                    <a:bodyPr/>
                    <a:lstStyle/>
                    <a:p>
                      <a:r>
                        <a:rPr lang="en-US" dirty="0" smtClean="0"/>
                        <a:t>Management</a:t>
                      </a:r>
                      <a:endParaRPr lang="en-US" dirty="0"/>
                    </a:p>
                  </a:txBody>
                  <a:tcPr/>
                </a:tc>
                <a:tc>
                  <a:txBody>
                    <a:bodyPr/>
                    <a:lstStyle/>
                    <a:p>
                      <a:r>
                        <a:rPr lang="en-US" dirty="0" smtClean="0"/>
                        <a:t>Datacenter</a:t>
                      </a:r>
                      <a:r>
                        <a:rPr lang="en-US" baseline="0" dirty="0" smtClean="0"/>
                        <a:t> Admin</a:t>
                      </a:r>
                      <a:endParaRPr lang="en-US" dirty="0"/>
                    </a:p>
                  </a:txBody>
                  <a:tcPr/>
                </a:tc>
                <a:tc>
                  <a:txBody>
                    <a:bodyPr/>
                    <a:lstStyle/>
                    <a:p>
                      <a:r>
                        <a:rPr lang="en-US" dirty="0" smtClean="0"/>
                        <a:t>10.0.0.0/24</a:t>
                      </a:r>
                      <a:endParaRPr lang="en-US" dirty="0"/>
                    </a:p>
                  </a:txBody>
                  <a:tcPr/>
                </a:tc>
              </a:tr>
              <a:tr h="370840">
                <a:tc>
                  <a:txBody>
                    <a:bodyPr/>
                    <a:lstStyle/>
                    <a:p>
                      <a:r>
                        <a:rPr lang="en-US" dirty="0" smtClean="0"/>
                        <a:t>Net.</a:t>
                      </a:r>
                      <a:r>
                        <a:rPr lang="en-US" baseline="0" dirty="0" smtClean="0"/>
                        <a:t> </a:t>
                      </a:r>
                      <a:r>
                        <a:rPr lang="en-US" baseline="0" dirty="0" err="1" smtClean="0"/>
                        <a:t>Virt</a:t>
                      </a:r>
                      <a:r>
                        <a:rPr lang="en-US" baseline="0" dirty="0" smtClean="0"/>
                        <a:t>. </a:t>
                      </a:r>
                      <a:r>
                        <a:rPr lang="en-US" dirty="0" smtClean="0"/>
                        <a:t>Provider</a:t>
                      </a:r>
                      <a:endParaRPr lang="en-US" dirty="0"/>
                    </a:p>
                  </a:txBody>
                  <a:tcPr/>
                </a:tc>
                <a:tc>
                  <a:txBody>
                    <a:bodyPr/>
                    <a:lstStyle/>
                    <a:p>
                      <a:r>
                        <a:rPr lang="en-US" dirty="0" smtClean="0"/>
                        <a:t>Datacenter Admin</a:t>
                      </a:r>
                      <a:endParaRPr lang="en-US" dirty="0"/>
                    </a:p>
                  </a:txBody>
                  <a:tcPr/>
                </a:tc>
                <a:tc>
                  <a:txBody>
                    <a:bodyPr/>
                    <a:lstStyle/>
                    <a:p>
                      <a:r>
                        <a:rPr lang="en-US" dirty="0" smtClean="0"/>
                        <a:t>10.0.1.0/24</a:t>
                      </a:r>
                      <a:endParaRPr lang="en-US" dirty="0"/>
                    </a:p>
                  </a:txBody>
                  <a:tcPr/>
                </a:tc>
              </a:tr>
              <a:tr h="370840">
                <a:tc>
                  <a:txBody>
                    <a:bodyPr/>
                    <a:lstStyle/>
                    <a:p>
                      <a:r>
                        <a:rPr lang="en-US" dirty="0" smtClean="0"/>
                        <a:t>Cluster/Storage/etc…</a:t>
                      </a:r>
                      <a:endParaRPr lang="en-US" dirty="0"/>
                    </a:p>
                  </a:txBody>
                  <a:tcPr/>
                </a:tc>
                <a:tc>
                  <a:txBody>
                    <a:bodyPr/>
                    <a:lstStyle/>
                    <a:p>
                      <a:r>
                        <a:rPr lang="en-US" dirty="0" smtClean="0"/>
                        <a:t>Datacenter Admin</a:t>
                      </a:r>
                      <a:endParaRPr lang="en-US" dirty="0"/>
                    </a:p>
                  </a:txBody>
                  <a:tcPr/>
                </a:tc>
                <a:tc>
                  <a:txBody>
                    <a:bodyPr/>
                    <a:lstStyle/>
                    <a:p>
                      <a:r>
                        <a:rPr lang="en-US" dirty="0" smtClean="0"/>
                        <a:t>10.0.2.0/24</a:t>
                      </a:r>
                      <a:endParaRPr lang="en-US" dirty="0"/>
                    </a:p>
                  </a:txBody>
                  <a:tcPr/>
                </a:tc>
              </a:tr>
              <a:tr h="370840">
                <a:tc>
                  <a:txBody>
                    <a:bodyPr/>
                    <a:lstStyle/>
                    <a:p>
                      <a:r>
                        <a:rPr lang="en-US" dirty="0" smtClean="0"/>
                        <a:t>Tenant N</a:t>
                      </a:r>
                      <a:endParaRPr lang="en-US" dirty="0"/>
                    </a:p>
                  </a:txBody>
                  <a:tcPr/>
                </a:tc>
                <a:tc>
                  <a:txBody>
                    <a:bodyPr/>
                    <a:lstStyle/>
                    <a:p>
                      <a:r>
                        <a:rPr lang="en-US" dirty="0" smtClean="0"/>
                        <a:t>Tenant</a:t>
                      </a:r>
                      <a:endParaRPr lang="en-US" dirty="0"/>
                    </a:p>
                  </a:txBody>
                  <a:tcPr/>
                </a:tc>
                <a:tc>
                  <a:txBody>
                    <a:bodyPr/>
                    <a:lstStyle/>
                    <a:p>
                      <a:r>
                        <a:rPr lang="en-US" dirty="0" smtClean="0"/>
                        <a:t>192.168.1.0/24</a:t>
                      </a:r>
                      <a:endParaRPr lang="en-US" dirty="0"/>
                    </a:p>
                  </a:txBody>
                  <a:tcPr/>
                </a:tc>
              </a:tr>
            </a:tbl>
          </a:graphicData>
        </a:graphic>
      </p:graphicFrame>
      <p:sp>
        <p:nvSpPr>
          <p:cNvPr id="5" name="Rectangle 4"/>
          <p:cNvSpPr/>
          <p:nvPr/>
        </p:nvSpPr>
        <p:spPr bwMode="auto">
          <a:xfrm>
            <a:off x="366141" y="1485605"/>
            <a:ext cx="2733675" cy="265173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4800" dirty="0" smtClean="0">
                <a:gradFill>
                  <a:gsLst>
                    <a:gs pos="0">
                      <a:srgbClr val="FFFFFF"/>
                    </a:gs>
                    <a:gs pos="100000">
                      <a:srgbClr val="FFFFFF"/>
                    </a:gs>
                  </a:gsLst>
                  <a:lin ang="5400000" scaled="0"/>
                </a:gradFill>
                <a:ea typeface="Segoe UI" pitchFamily="34" charset="0"/>
                <a:cs typeface="Segoe UI" pitchFamily="34" charset="0"/>
              </a:rPr>
              <a:t>Who</a:t>
            </a:r>
          </a:p>
          <a:p>
            <a:pPr defTabSz="932472" fontAlgn="base">
              <a:lnSpc>
                <a:spcPct val="90000"/>
              </a:lnSpc>
              <a:spcBef>
                <a:spcPct val="0"/>
              </a:spcBef>
              <a:spcAft>
                <a:spcPct val="0"/>
              </a:spcAft>
            </a:pPr>
            <a:r>
              <a:rPr lang="en-US" sz="4800" dirty="0" smtClean="0">
                <a:gradFill>
                  <a:gsLst>
                    <a:gs pos="0">
                      <a:srgbClr val="FFFFFF"/>
                    </a:gs>
                    <a:gs pos="100000">
                      <a:srgbClr val="FFFFFF"/>
                    </a:gs>
                  </a:gsLst>
                  <a:lin ang="5400000" scaled="0"/>
                </a:gradFill>
                <a:ea typeface="Segoe UI" pitchFamily="34" charset="0"/>
                <a:cs typeface="Segoe UI" pitchFamily="34" charset="0"/>
              </a:rPr>
              <a:t>Defines</a:t>
            </a:r>
          </a:p>
          <a:p>
            <a:pPr defTabSz="932472" fontAlgn="base">
              <a:lnSpc>
                <a:spcPct val="90000"/>
              </a:lnSpc>
              <a:spcBef>
                <a:spcPct val="0"/>
              </a:spcBef>
              <a:spcAft>
                <a:spcPct val="0"/>
              </a:spcAft>
            </a:pPr>
            <a:r>
              <a:rPr lang="en-US" sz="4800" dirty="0" smtClean="0">
                <a:gradFill>
                  <a:gsLst>
                    <a:gs pos="0">
                      <a:srgbClr val="FFFFFF"/>
                    </a:gs>
                    <a:gs pos="100000">
                      <a:srgbClr val="FFFFFF"/>
                    </a:gs>
                  </a:gsLst>
                  <a:lin ang="5400000" scaled="0"/>
                </a:gradFill>
                <a:ea typeface="Segoe UI" pitchFamily="34" charset="0"/>
                <a:cs typeface="Segoe UI" pitchFamily="34" charset="0"/>
              </a:rPr>
              <a:t>What?</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142346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Hardware considerations</a:t>
            </a:r>
            <a:endParaRPr lang="en-US" dirty="0"/>
          </a:p>
        </p:txBody>
      </p:sp>
    </p:spTree>
    <p:extLst>
      <p:ext uri="{BB962C8B-B14F-4D97-AF65-F5344CB8AC3E}">
        <p14:creationId xmlns:p14="http://schemas.microsoft.com/office/powerpoint/2010/main" val="22070232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How to Design and Configure Networking in Microsoft System Center</a:t>
            </a:r>
            <a:br>
              <a:rPr lang="en-US" sz="4400" dirty="0" smtClean="0"/>
            </a:br>
            <a:r>
              <a:rPr lang="en-US" sz="4400" dirty="0" smtClean="0"/>
              <a:t>Part 1 of 2</a:t>
            </a:r>
            <a:endParaRPr lang="en-US" sz="4400" dirty="0"/>
          </a:p>
        </p:txBody>
      </p:sp>
      <p:sp>
        <p:nvSpPr>
          <p:cNvPr id="5" name="Text Placeholder 4"/>
          <p:cNvSpPr>
            <a:spLocks noGrp="1"/>
          </p:cNvSpPr>
          <p:nvPr>
            <p:ph type="body" sz="quarter" idx="12"/>
          </p:nvPr>
        </p:nvSpPr>
        <p:spPr/>
        <p:txBody>
          <a:bodyPr/>
          <a:lstStyle/>
          <a:p>
            <a:r>
              <a:rPr lang="en-US" dirty="0" smtClean="0"/>
              <a:t>Greg Cusanza</a:t>
            </a:r>
          </a:p>
          <a:p>
            <a:r>
              <a:rPr lang="en-US" dirty="0" smtClean="0"/>
              <a:t>Senior Program Manager, Microsoft</a:t>
            </a:r>
            <a:endParaRPr lang="en-US" dirty="0"/>
          </a:p>
        </p:txBody>
      </p:sp>
      <p:sp>
        <p:nvSpPr>
          <p:cNvPr id="8" name="Text Placeholder 7"/>
          <p:cNvSpPr>
            <a:spLocks noGrp="1"/>
          </p:cNvSpPr>
          <p:nvPr>
            <p:ph type="body" sz="quarter" idx="13"/>
          </p:nvPr>
        </p:nvSpPr>
        <p:spPr/>
        <p:txBody>
          <a:bodyPr/>
          <a:lstStyle/>
          <a:p>
            <a:r>
              <a:rPr lang="en-US" dirty="0" smtClean="0"/>
              <a:t>MDC-B350</a:t>
            </a:r>
            <a:endParaRPr lang="en-US" dirty="0"/>
          </a:p>
        </p:txBody>
      </p:sp>
    </p:spTree>
    <p:extLst>
      <p:ext uri="{BB962C8B-B14F-4D97-AF65-F5344CB8AC3E}">
        <p14:creationId xmlns:p14="http://schemas.microsoft.com/office/powerpoint/2010/main" val="2417917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Single root IO virtualization (SR-IOV)</a:t>
            </a:r>
            <a:endParaRPr lang="en-US" dirty="0"/>
          </a:p>
        </p:txBody>
      </p:sp>
      <p:sp>
        <p:nvSpPr>
          <p:cNvPr id="5" name="Rectangle 4"/>
          <p:cNvSpPr/>
          <p:nvPr/>
        </p:nvSpPr>
        <p:spPr bwMode="auto">
          <a:xfrm>
            <a:off x="306434" y="1485604"/>
            <a:ext cx="5897880" cy="274002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solidFill>
                  <a:schemeClr val="tx1"/>
                </a:solidFill>
                <a:ea typeface="Segoe UI" pitchFamily="34" charset="0"/>
                <a:cs typeface="Segoe UI" pitchFamily="34" charset="0"/>
              </a:rPr>
              <a:t>Why?</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marL="285750" indent="-285750">
              <a:buFont typeface="Arial" pitchFamily="34" charset="0"/>
              <a:buChar char="•"/>
            </a:pPr>
            <a:r>
              <a:rPr lang="en-US" sz="2400" dirty="0" smtClean="0">
                <a:solidFill>
                  <a:schemeClr val="tx1"/>
                </a:solidFill>
              </a:rPr>
              <a:t>Virtual switch bypass for high performance workloads</a:t>
            </a:r>
          </a:p>
          <a:p>
            <a:pPr defTabSz="932472" fontAlgn="base">
              <a:lnSpc>
                <a:spcPct val="90000"/>
              </a:lnSpc>
              <a:spcBef>
                <a:spcPct val="0"/>
              </a:spcBef>
              <a:spcAft>
                <a:spcPct val="0"/>
              </a:spcAft>
            </a:pPr>
            <a:endParaRPr lang="en-US" sz="2400" dirty="0" smtClean="0">
              <a:solidFill>
                <a:schemeClr val="tx1"/>
              </a:solidFill>
              <a:ea typeface="Segoe UI" pitchFamily="34" charset="0"/>
              <a:cs typeface="Segoe UI" pitchFamily="34" charset="0"/>
            </a:endParaRPr>
          </a:p>
          <a:p>
            <a:pP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a:p>
            <a:pP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sp>
        <p:nvSpPr>
          <p:cNvPr id="6" name="Rectangle 5"/>
          <p:cNvSpPr/>
          <p:nvPr/>
        </p:nvSpPr>
        <p:spPr bwMode="auto">
          <a:xfrm>
            <a:off x="6250034" y="1485604"/>
            <a:ext cx="5943600" cy="27400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800" b="1" dirty="0" smtClean="0">
                <a:gradFill>
                  <a:gsLst>
                    <a:gs pos="0">
                      <a:srgbClr val="FFFFFF"/>
                    </a:gs>
                    <a:gs pos="100000">
                      <a:srgbClr val="FFFFFF"/>
                    </a:gs>
                  </a:gsLst>
                  <a:lin ang="5400000" scaled="0"/>
                </a:gradFill>
                <a:ea typeface="Segoe UI" pitchFamily="34" charset="0"/>
                <a:cs typeface="Segoe UI" pitchFamily="34" charset="0"/>
              </a:rPr>
              <a:t>Why not?</a:t>
            </a:r>
          </a:p>
          <a:p>
            <a:pP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marL="285750" indent="-285750">
              <a:buFont typeface="Arial" pitchFamily="34" charset="0"/>
              <a:buChar char="•"/>
            </a:pPr>
            <a:r>
              <a:rPr lang="en-US" sz="2400" dirty="0" smtClean="0"/>
              <a:t>You need bandwidth controls</a:t>
            </a:r>
          </a:p>
          <a:p>
            <a:pPr marL="285750" indent="-285750">
              <a:buFont typeface="Arial" pitchFamily="34" charset="0"/>
              <a:buChar char="•"/>
            </a:pPr>
            <a:r>
              <a:rPr lang="en-US" sz="2400" dirty="0" smtClean="0"/>
              <a:t>Physical adapters </a:t>
            </a:r>
            <a:r>
              <a:rPr lang="en-US" sz="2400" dirty="0"/>
              <a:t>don’t support </a:t>
            </a:r>
            <a:r>
              <a:rPr lang="en-US" sz="2400" dirty="0" smtClean="0"/>
              <a:t>it</a:t>
            </a:r>
          </a:p>
          <a:p>
            <a:pPr marL="285750" indent="-285750">
              <a:buFont typeface="Arial" pitchFamily="34" charset="0"/>
              <a:buChar char="•"/>
            </a:pPr>
            <a:r>
              <a:rPr lang="en-US" sz="2400" dirty="0" smtClean="0"/>
              <a:t>Limited number of VMs that can use it per host</a:t>
            </a:r>
          </a:p>
          <a:p>
            <a:pPr marL="285750" indent="-285750">
              <a:buFont typeface="Arial" pitchFamily="34" charset="0"/>
              <a:buChar char="•"/>
            </a:pPr>
            <a:r>
              <a:rPr lang="en-US" sz="2400" dirty="0" smtClean="0"/>
              <a:t>You lose the capabilities of the </a:t>
            </a:r>
            <a:r>
              <a:rPr lang="en-US" sz="2400" dirty="0" err="1" smtClean="0"/>
              <a:t>vSwitch</a:t>
            </a:r>
            <a:endParaRPr lang="en-US" sz="2400" dirty="0"/>
          </a:p>
          <a:p>
            <a:endParaRPr lang="en-US" sz="2400" dirty="0" smtClean="0"/>
          </a:p>
          <a:p>
            <a:endParaRPr lang="en-US" sz="2400" dirty="0" smtClean="0"/>
          </a:p>
          <a:p>
            <a:pPr marL="285750" indent="-285750">
              <a:buFont typeface="Arial" pitchFamily="34" charset="0"/>
              <a:buChar char="•"/>
            </a:pPr>
            <a:endParaRPr lang="en-US" sz="2400" dirty="0"/>
          </a:p>
        </p:txBody>
      </p:sp>
      <p:sp>
        <p:nvSpPr>
          <p:cNvPr id="7" name="Content Placeholder 2"/>
          <p:cNvSpPr txBox="1">
            <a:spLocks/>
          </p:cNvSpPr>
          <p:nvPr/>
        </p:nvSpPr>
        <p:spPr>
          <a:xfrm>
            <a:off x="607900" y="4411652"/>
            <a:ext cx="11192828" cy="2092881"/>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Must be enabled when virtual switch is created</a:t>
            </a:r>
          </a:p>
          <a:p>
            <a:r>
              <a:rPr lang="en-US" dirty="0" smtClean="0"/>
              <a:t>Must be enabled as needed on port profile</a:t>
            </a:r>
          </a:p>
          <a:p>
            <a:r>
              <a:rPr lang="en-US" dirty="0" smtClean="0"/>
              <a:t>Limited support for intelligent placement</a:t>
            </a:r>
          </a:p>
        </p:txBody>
      </p:sp>
    </p:spTree>
    <p:extLst>
      <p:ext uri="{BB962C8B-B14F-4D97-AF65-F5344CB8AC3E}">
        <p14:creationId xmlns:p14="http://schemas.microsoft.com/office/powerpoint/2010/main" val="15615940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Remote </a:t>
            </a:r>
            <a:r>
              <a:rPr lang="en-US" sz="4000" dirty="0"/>
              <a:t>Direct Memory Access (RDMA</a:t>
            </a:r>
            <a:r>
              <a:rPr lang="en-US" sz="4000" dirty="0" smtClean="0"/>
              <a:t>) Adapters</a:t>
            </a:r>
            <a:endParaRPr lang="en-US" sz="4000" dirty="0"/>
          </a:p>
        </p:txBody>
      </p:sp>
      <p:sp>
        <p:nvSpPr>
          <p:cNvPr id="5" name="Rectangle 4"/>
          <p:cNvSpPr/>
          <p:nvPr/>
        </p:nvSpPr>
        <p:spPr bwMode="auto">
          <a:xfrm>
            <a:off x="306434" y="1485604"/>
            <a:ext cx="5897880" cy="27400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Why?</a:t>
            </a: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marL="285750" indent="-285750">
              <a:buFont typeface="Arial" pitchFamily="34" charset="0"/>
              <a:buChar char="•"/>
            </a:pPr>
            <a:r>
              <a:rPr lang="en-US" sz="2000" dirty="0" smtClean="0"/>
              <a:t>High performance access from hosts to SMB3 based file servers</a:t>
            </a:r>
          </a:p>
          <a:p>
            <a:pPr marL="285750" indent="-285750">
              <a:buFont typeface="Arial" pitchFamily="34" charset="0"/>
              <a:buChar char="•"/>
            </a:pPr>
            <a:endParaRPr lang="en-US" sz="2000" dirty="0" smtClean="0"/>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6250034" y="1485604"/>
            <a:ext cx="5943600" cy="27400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Why not?</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marL="285750" indent="-285750">
              <a:buFont typeface="Arial" pitchFamily="34" charset="0"/>
              <a:buChar char="•"/>
            </a:pPr>
            <a:r>
              <a:rPr lang="en-US" sz="2000" dirty="0" smtClean="0"/>
              <a:t>No teaming</a:t>
            </a:r>
          </a:p>
          <a:p>
            <a:pPr marL="285750" indent="-285750">
              <a:buFont typeface="Arial" pitchFamily="34" charset="0"/>
              <a:buChar char="•"/>
            </a:pPr>
            <a:r>
              <a:rPr lang="en-US" sz="2000" dirty="0" smtClean="0"/>
              <a:t>No virtual switch</a:t>
            </a:r>
          </a:p>
          <a:p>
            <a:pPr marL="285750" indent="-285750">
              <a:buFont typeface="Arial" pitchFamily="34" charset="0"/>
              <a:buChar char="•"/>
            </a:pPr>
            <a:endParaRPr lang="en-US" sz="2000" dirty="0"/>
          </a:p>
          <a:p>
            <a:endParaRPr lang="en-US" sz="2000" dirty="0" smtClean="0"/>
          </a:p>
          <a:p>
            <a:endParaRPr lang="en-US" sz="2000" dirty="0" smtClean="0"/>
          </a:p>
          <a:p>
            <a:pPr marL="285750" indent="-285750">
              <a:buFont typeface="Arial" pitchFamily="34" charset="0"/>
              <a:buChar char="•"/>
            </a:pPr>
            <a:endParaRPr lang="en-US" sz="2000" dirty="0"/>
          </a:p>
        </p:txBody>
      </p:sp>
      <p:sp>
        <p:nvSpPr>
          <p:cNvPr id="7" name="Content Placeholder 2"/>
          <p:cNvSpPr txBox="1">
            <a:spLocks/>
          </p:cNvSpPr>
          <p:nvPr/>
        </p:nvSpPr>
        <p:spPr>
          <a:xfrm>
            <a:off x="607900" y="4411652"/>
            <a:ext cx="11192828" cy="12926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Can also be used for live migration, management, clustering</a:t>
            </a:r>
          </a:p>
        </p:txBody>
      </p:sp>
    </p:spTree>
    <p:extLst>
      <p:ext uri="{BB962C8B-B14F-4D97-AF65-F5344CB8AC3E}">
        <p14:creationId xmlns:p14="http://schemas.microsoft.com/office/powerpoint/2010/main" val="20034108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Teamed Adapters</a:t>
            </a:r>
            <a:br>
              <a:rPr lang="en-US" dirty="0" smtClean="0">
                <a:solidFill>
                  <a:schemeClr val="tx1"/>
                </a:solidFill>
              </a:rPr>
            </a:br>
            <a:r>
              <a:rPr lang="en-US" sz="4000" dirty="0" smtClean="0">
                <a:solidFill>
                  <a:schemeClr val="tx1"/>
                </a:solidFill>
              </a:rPr>
              <a:t>Three basic patterns for configuration</a:t>
            </a:r>
            <a:endParaRPr lang="en-US" dirty="0">
              <a:solidFill>
                <a:schemeClr val="tx1"/>
              </a:solidFill>
            </a:endParaRPr>
          </a:p>
        </p:txBody>
      </p:sp>
      <p:grpSp>
        <p:nvGrpSpPr>
          <p:cNvPr id="4121" name="Converged Option 1 Group"/>
          <p:cNvGrpSpPr/>
          <p:nvPr/>
        </p:nvGrpSpPr>
        <p:grpSpPr>
          <a:xfrm>
            <a:off x="4224703" y="2124075"/>
            <a:ext cx="3913632" cy="3842040"/>
            <a:chOff x="4224703" y="2124075"/>
            <a:chExt cx="3913632" cy="3842040"/>
          </a:xfrm>
        </p:grpSpPr>
        <p:sp>
          <p:nvSpPr>
            <p:cNvPr id="5" name="Rectangle 4"/>
            <p:cNvSpPr/>
            <p:nvPr/>
          </p:nvSpPr>
          <p:spPr bwMode="auto">
            <a:xfrm>
              <a:off x="4224703" y="2124075"/>
              <a:ext cx="3913632" cy="38420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dirty="0" smtClean="0">
                  <a:solidFill>
                    <a:schemeClr val="bg1"/>
                  </a:solidFill>
                </a:rPr>
                <a:t>Converged</a:t>
              </a:r>
              <a:endParaRPr lang="en-US" dirty="0">
                <a:solidFill>
                  <a:schemeClr val="bg1"/>
                </a:solidFill>
              </a:endParaRPr>
            </a:p>
            <a:p>
              <a:pPr defTabSz="932472" fontAlgn="base">
                <a:spcBef>
                  <a:spcPct val="0"/>
                </a:spcBef>
                <a:spcAft>
                  <a:spcPct val="0"/>
                </a:spcAft>
              </a:pPr>
              <a:endParaRPr lang="en-US" dirty="0" smtClean="0">
                <a:solidFill>
                  <a:schemeClr val="bg1"/>
                </a:solidFill>
                <a:ea typeface="Segoe UI" pitchFamily="34" charset="0"/>
                <a:cs typeface="Segoe UI" pitchFamily="34" charset="0"/>
              </a:endParaRPr>
            </a:p>
          </p:txBody>
        </p:sp>
        <p:pic>
          <p:nvPicPr>
            <p:cNvPr id="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1236" y="4892979"/>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TextBox 51"/>
            <p:cNvSpPr txBox="1"/>
            <p:nvPr/>
          </p:nvSpPr>
          <p:spPr>
            <a:xfrm>
              <a:off x="6675432" y="5293872"/>
              <a:ext cx="1302280"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10GbE each</a:t>
              </a:r>
            </a:p>
          </p:txBody>
        </p:sp>
        <p:cxnSp>
          <p:nvCxnSpPr>
            <p:cNvPr id="53" name="Straight Connector 52"/>
            <p:cNvCxnSpPr>
              <a:stCxn id="51" idx="0"/>
            </p:cNvCxnSpPr>
            <p:nvPr/>
          </p:nvCxnSpPr>
          <p:spPr>
            <a:xfrm flipH="1" flipV="1">
              <a:off x="7282698" y="4104214"/>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01091" y="2761175"/>
              <a:ext cx="835806"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chemeClr val="bg1"/>
                  </a:solidFill>
                </a:rPr>
                <a:t>VMN</a:t>
              </a:r>
              <a:endParaRPr lang="en-US" sz="2000" dirty="0" smtClean="0">
                <a:solidFill>
                  <a:schemeClr val="bg1"/>
                </a:solidFill>
              </a:endParaRPr>
            </a:p>
          </p:txBody>
        </p:sp>
        <p:cxnSp>
          <p:nvCxnSpPr>
            <p:cNvPr id="55" name="Straight Connector 54"/>
            <p:cNvCxnSpPr/>
            <p:nvPr/>
          </p:nvCxnSpPr>
          <p:spPr>
            <a:xfrm flipH="1" flipV="1">
              <a:off x="7271022" y="3123313"/>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889640" y="3019707"/>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839" y="2713090"/>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0496" y="2713090"/>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Box 58"/>
            <p:cNvSpPr txBox="1"/>
            <p:nvPr/>
          </p:nvSpPr>
          <p:spPr>
            <a:xfrm>
              <a:off x="6059600" y="2761175"/>
              <a:ext cx="792525"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chemeClr val="bg1"/>
                  </a:solidFill>
                </a:rPr>
                <a:t>VM1</a:t>
              </a:r>
              <a:endParaRPr lang="en-US" sz="2000" dirty="0" smtClean="0">
                <a:solidFill>
                  <a:schemeClr val="bg1"/>
                </a:solidFill>
              </a:endParaRPr>
            </a:p>
          </p:txBody>
        </p:sp>
        <p:pic>
          <p:nvPicPr>
            <p:cNvPr id="6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4197" y="3568556"/>
              <a:ext cx="809420" cy="8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331" y="4938699"/>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337" y="490459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TextBox 62"/>
            <p:cNvSpPr txBox="1"/>
            <p:nvPr/>
          </p:nvSpPr>
          <p:spPr>
            <a:xfrm>
              <a:off x="4572335" y="5305485"/>
              <a:ext cx="1302280"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10GbE each</a:t>
              </a:r>
            </a:p>
          </p:txBody>
        </p:sp>
        <p:pic>
          <p:nvPicPr>
            <p:cNvPr id="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4432" y="495031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018" y="4092598"/>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466" y="409259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77" y="4092599"/>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120" y="4092598"/>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rot="16200000">
              <a:off x="4079826" y="3443207"/>
              <a:ext cx="97930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Storage</a:t>
              </a:r>
            </a:p>
          </p:txBody>
        </p:sp>
        <p:sp>
          <p:nvSpPr>
            <p:cNvPr id="70" name="TextBox 69"/>
            <p:cNvSpPr txBox="1"/>
            <p:nvPr/>
          </p:nvSpPr>
          <p:spPr>
            <a:xfrm rot="16200000">
              <a:off x="4337311" y="3181245"/>
              <a:ext cx="1503232"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Live Migration</a:t>
              </a:r>
            </a:p>
          </p:txBody>
        </p:sp>
        <p:sp>
          <p:nvSpPr>
            <p:cNvPr id="71" name="TextBox 70"/>
            <p:cNvSpPr txBox="1"/>
            <p:nvPr/>
          </p:nvSpPr>
          <p:spPr>
            <a:xfrm rot="16200000">
              <a:off x="5240746" y="3475023"/>
              <a:ext cx="917752"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Cluster</a:t>
              </a:r>
            </a:p>
          </p:txBody>
        </p:sp>
        <p:sp>
          <p:nvSpPr>
            <p:cNvPr id="72" name="TextBox 71"/>
            <p:cNvSpPr txBox="1"/>
            <p:nvPr/>
          </p:nvSpPr>
          <p:spPr>
            <a:xfrm rot="16200000">
              <a:off x="5749628" y="3518620"/>
              <a:ext cx="101534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Manage</a:t>
              </a:r>
            </a:p>
          </p:txBody>
        </p:sp>
        <p:cxnSp>
          <p:nvCxnSpPr>
            <p:cNvPr id="73" name="Straight Connector 72"/>
            <p:cNvCxnSpPr>
              <a:stCxn id="62" idx="0"/>
            </p:cNvCxnSpPr>
            <p:nvPr/>
          </p:nvCxnSpPr>
          <p:spPr>
            <a:xfrm flipH="1" flipV="1">
              <a:off x="4592014" y="4555931"/>
              <a:ext cx="629786" cy="348661"/>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2" idx="0"/>
              <a:endCxn id="66" idx="2"/>
            </p:cNvCxnSpPr>
            <p:nvPr/>
          </p:nvCxnSpPr>
          <p:spPr>
            <a:xfrm flipH="1" flipV="1">
              <a:off x="5088929" y="4635522"/>
              <a:ext cx="132871" cy="26907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2" idx="0"/>
              <a:endCxn id="67" idx="2"/>
            </p:cNvCxnSpPr>
            <p:nvPr/>
          </p:nvCxnSpPr>
          <p:spPr>
            <a:xfrm flipV="1">
              <a:off x="5221800" y="4635524"/>
              <a:ext cx="439240" cy="269068"/>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2" idx="0"/>
            </p:cNvCxnSpPr>
            <p:nvPr/>
          </p:nvCxnSpPr>
          <p:spPr>
            <a:xfrm flipV="1">
              <a:off x="5221800" y="4650996"/>
              <a:ext cx="1052782" cy="253596"/>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26" name="Non-converged Group"/>
          <p:cNvGrpSpPr/>
          <p:nvPr/>
        </p:nvGrpSpPr>
        <p:grpSpPr>
          <a:xfrm>
            <a:off x="227988" y="2124075"/>
            <a:ext cx="4192208" cy="3933479"/>
            <a:chOff x="196456" y="2124075"/>
            <a:chExt cx="4192208" cy="3933479"/>
          </a:xfrm>
        </p:grpSpPr>
        <p:sp>
          <p:nvSpPr>
            <p:cNvPr id="4" name="Rectangle 3"/>
            <p:cNvSpPr/>
            <p:nvPr/>
          </p:nvSpPr>
          <p:spPr bwMode="auto">
            <a:xfrm>
              <a:off x="262303" y="2124075"/>
              <a:ext cx="3913632" cy="38420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b="1" dirty="0" smtClean="0">
                  <a:solidFill>
                    <a:schemeClr val="bg1"/>
                  </a:solidFill>
                </a:rPr>
                <a:t>Non-converged</a:t>
              </a:r>
              <a:endParaRPr lang="en-US" b="1" dirty="0">
                <a:solidFill>
                  <a:schemeClr val="bg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41" y="493945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176" y="4939456"/>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397" y="4939458"/>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200" y="493945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003" y="4896453"/>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2581" y="5305235"/>
              <a:ext cx="78611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1GbE</a:t>
              </a:r>
            </a:p>
          </p:txBody>
        </p:sp>
        <p:sp>
          <p:nvSpPr>
            <p:cNvPr id="16" name="TextBox 15"/>
            <p:cNvSpPr txBox="1"/>
            <p:nvPr/>
          </p:nvSpPr>
          <p:spPr>
            <a:xfrm>
              <a:off x="1725950" y="5305235"/>
              <a:ext cx="78611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1GbE</a:t>
              </a:r>
            </a:p>
          </p:txBody>
        </p:sp>
        <p:sp>
          <p:nvSpPr>
            <p:cNvPr id="17" name="TextBox 16"/>
            <p:cNvSpPr txBox="1"/>
            <p:nvPr/>
          </p:nvSpPr>
          <p:spPr>
            <a:xfrm>
              <a:off x="2414637" y="5305235"/>
              <a:ext cx="78611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1GbE</a:t>
              </a:r>
            </a:p>
          </p:txBody>
        </p:sp>
        <p:sp>
          <p:nvSpPr>
            <p:cNvPr id="18" name="TextBox 17"/>
            <p:cNvSpPr txBox="1"/>
            <p:nvPr/>
          </p:nvSpPr>
          <p:spPr>
            <a:xfrm>
              <a:off x="3141408" y="5297346"/>
              <a:ext cx="88229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10GbE</a:t>
              </a:r>
            </a:p>
          </p:txBody>
        </p:sp>
        <p:sp>
          <p:nvSpPr>
            <p:cNvPr id="19" name="TextBox 18"/>
            <p:cNvSpPr txBox="1"/>
            <p:nvPr/>
          </p:nvSpPr>
          <p:spPr>
            <a:xfrm>
              <a:off x="196456" y="5297346"/>
              <a:ext cx="882293" cy="760208"/>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HBA/</a:t>
              </a:r>
            </a:p>
            <a:p>
              <a:pPr>
                <a:lnSpc>
                  <a:spcPct val="90000"/>
                </a:lnSpc>
                <a:spcAft>
                  <a:spcPts val="600"/>
                </a:spcAft>
              </a:pPr>
              <a:r>
                <a:rPr lang="en-US" sz="1400" dirty="0" smtClean="0">
                  <a:solidFill>
                    <a:schemeClr val="bg1"/>
                  </a:solidFill>
                </a:rPr>
                <a:t>10GbE</a:t>
              </a:r>
            </a:p>
          </p:txBody>
        </p:sp>
        <p:sp>
          <p:nvSpPr>
            <p:cNvPr id="33" name="TextBox 32"/>
            <p:cNvSpPr txBox="1"/>
            <p:nvPr/>
          </p:nvSpPr>
          <p:spPr>
            <a:xfrm rot="16200000">
              <a:off x="147949" y="4290066"/>
              <a:ext cx="97930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Storage</a:t>
              </a:r>
            </a:p>
          </p:txBody>
        </p:sp>
        <p:sp>
          <p:nvSpPr>
            <p:cNvPr id="34" name="TextBox 33"/>
            <p:cNvSpPr txBox="1"/>
            <p:nvPr/>
          </p:nvSpPr>
          <p:spPr>
            <a:xfrm rot="16200000">
              <a:off x="594021" y="4028104"/>
              <a:ext cx="1503232"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Live Migration</a:t>
              </a:r>
            </a:p>
          </p:txBody>
        </p:sp>
        <p:sp>
          <p:nvSpPr>
            <p:cNvPr id="37" name="TextBox 36"/>
            <p:cNvSpPr txBox="1"/>
            <p:nvPr/>
          </p:nvSpPr>
          <p:spPr>
            <a:xfrm rot="16200000">
              <a:off x="1662566" y="4321882"/>
              <a:ext cx="917752"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Cluster</a:t>
              </a:r>
            </a:p>
          </p:txBody>
        </p:sp>
        <p:sp>
          <p:nvSpPr>
            <p:cNvPr id="38" name="TextBox 37"/>
            <p:cNvSpPr txBox="1"/>
            <p:nvPr/>
          </p:nvSpPr>
          <p:spPr>
            <a:xfrm rot="16200000">
              <a:off x="2283708" y="4365479"/>
              <a:ext cx="101534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Manage</a:t>
              </a:r>
            </a:p>
          </p:txBody>
        </p:sp>
        <p:cxnSp>
          <p:nvCxnSpPr>
            <p:cNvPr id="30" name="Straight Connector 29"/>
            <p:cNvCxnSpPr>
              <a:stCxn id="14" idx="0"/>
            </p:cNvCxnSpPr>
            <p:nvPr/>
          </p:nvCxnSpPr>
          <p:spPr>
            <a:xfrm flipH="1" flipV="1">
              <a:off x="3534465" y="4107688"/>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3522789" y="3126787"/>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3141407" y="3023181"/>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606" y="2716564"/>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2263" y="2716564"/>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2311367" y="2764649"/>
              <a:ext cx="792525"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chemeClr val="bg1"/>
                  </a:solidFill>
                </a:rPr>
                <a:t>VM1</a:t>
              </a:r>
              <a:endParaRPr lang="en-US" sz="2000" dirty="0" smtClean="0">
                <a:solidFill>
                  <a:schemeClr val="bg1"/>
                </a:solidFill>
              </a:endParaRPr>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964" y="3572030"/>
              <a:ext cx="809420" cy="8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3552858" y="2764649"/>
              <a:ext cx="835806"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chemeClr val="bg1"/>
                  </a:solidFill>
                </a:rPr>
                <a:t>VMN</a:t>
              </a:r>
              <a:endParaRPr lang="en-US" sz="2000" dirty="0" smtClean="0">
                <a:solidFill>
                  <a:schemeClr val="bg1"/>
                </a:solidFill>
              </a:endParaRPr>
            </a:p>
          </p:txBody>
        </p:sp>
      </p:grpSp>
      <p:grpSp>
        <p:nvGrpSpPr>
          <p:cNvPr id="10" name="Converged Option 2"/>
          <p:cNvGrpSpPr/>
          <p:nvPr/>
        </p:nvGrpSpPr>
        <p:grpSpPr>
          <a:xfrm>
            <a:off x="8052621" y="2124075"/>
            <a:ext cx="4065350" cy="3933479"/>
            <a:chOff x="8084153" y="2124075"/>
            <a:chExt cx="4065350" cy="3933479"/>
          </a:xfrm>
        </p:grpSpPr>
        <p:sp>
          <p:nvSpPr>
            <p:cNvPr id="6" name="Rectangle 5"/>
            <p:cNvSpPr/>
            <p:nvPr/>
          </p:nvSpPr>
          <p:spPr bwMode="auto">
            <a:xfrm>
              <a:off x="8187103" y="2124075"/>
              <a:ext cx="3962400" cy="38420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b="1" dirty="0">
                  <a:solidFill>
                    <a:schemeClr val="bg1"/>
                  </a:solidFill>
                </a:rPr>
                <a:t>Converged </a:t>
              </a:r>
              <a:r>
                <a:rPr lang="en-US" b="1" dirty="0" smtClean="0">
                  <a:solidFill>
                    <a:schemeClr val="bg1"/>
                  </a:solidFill>
                </a:rPr>
                <a:t>with RDMA</a:t>
              </a:r>
              <a:endParaRPr lang="en-US" b="1" dirty="0">
                <a:solidFill>
                  <a:schemeClr val="bg1"/>
                </a:solidFill>
              </a:endParaRPr>
            </a:p>
            <a:p>
              <a:pPr defTabSz="932472" fontAlgn="base">
                <a:spcBef>
                  <a:spcPct val="0"/>
                </a:spcBef>
                <a:spcAft>
                  <a:spcPct val="0"/>
                </a:spcAft>
              </a:pPr>
              <a:endParaRPr lang="en-US" b="1" dirty="0" smtClean="0">
                <a:solidFill>
                  <a:schemeClr val="bg1"/>
                </a:solidFill>
                <a:ea typeface="Segoe UI" pitchFamily="34" charset="0"/>
                <a:cs typeface="Segoe UI" pitchFamily="34" charset="0"/>
              </a:endParaRPr>
            </a:p>
          </p:txBody>
        </p:sp>
        <p:pic>
          <p:nvPicPr>
            <p:cNvPr id="12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3120" y="5117833"/>
              <a:ext cx="5715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3" name="Straight Connector 122"/>
            <p:cNvCxnSpPr>
              <a:stCxn id="121" idx="0"/>
            </p:cNvCxnSpPr>
            <p:nvPr/>
          </p:nvCxnSpPr>
          <p:spPr>
            <a:xfrm flipH="1" flipV="1">
              <a:off x="8888244" y="4573702"/>
              <a:ext cx="280626" cy="544131"/>
            </a:xfrm>
            <a:prstGeom prst="line">
              <a:avLst/>
            </a:prstGeom>
            <a:ln w="2857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1287" y="5087725"/>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7" name="Straight Connector 86"/>
            <p:cNvCxnSpPr/>
            <p:nvPr/>
          </p:nvCxnSpPr>
          <p:spPr>
            <a:xfrm flipH="1" flipV="1">
              <a:off x="11247382" y="4298960"/>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77081" y="2630957"/>
              <a:ext cx="835806"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chemeClr val="bg1"/>
                  </a:solidFill>
                </a:rPr>
                <a:t>VMN</a:t>
              </a:r>
              <a:endParaRPr lang="en-US" sz="2000" dirty="0" smtClean="0">
                <a:solidFill>
                  <a:schemeClr val="bg1"/>
                </a:solidFill>
              </a:endParaRPr>
            </a:p>
          </p:txBody>
        </p:sp>
        <p:cxnSp>
          <p:nvCxnSpPr>
            <p:cNvPr id="89" name="Straight Connector 88"/>
            <p:cNvCxnSpPr/>
            <p:nvPr/>
          </p:nvCxnSpPr>
          <p:spPr>
            <a:xfrm flipH="1" flipV="1">
              <a:off x="11247012" y="3040067"/>
              <a:ext cx="2" cy="85119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10865630" y="3040067"/>
              <a:ext cx="1" cy="78876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829" y="2582872"/>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6486" y="2582872"/>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TextBox 92"/>
            <p:cNvSpPr txBox="1"/>
            <p:nvPr/>
          </p:nvSpPr>
          <p:spPr>
            <a:xfrm>
              <a:off x="10035590" y="2630957"/>
              <a:ext cx="792525"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solidFill>
                    <a:schemeClr val="bg1"/>
                  </a:solidFill>
                </a:rPr>
                <a:t>VM1</a:t>
              </a:r>
              <a:endParaRPr lang="en-US" sz="2000" dirty="0" smtClean="0">
                <a:solidFill>
                  <a:schemeClr val="bg1"/>
                </a:solidFill>
              </a:endParaRPr>
            </a:p>
          </p:txBody>
        </p:sp>
        <p:pic>
          <p:nvPicPr>
            <p:cNvPr id="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5382" y="5133445"/>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1111" y="3724349"/>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Box 99"/>
            <p:cNvSpPr txBox="1"/>
            <p:nvPr/>
          </p:nvSpPr>
          <p:spPr>
            <a:xfrm rot="16200000">
              <a:off x="7903521" y="3476342"/>
              <a:ext cx="1915653"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Storage/LM/Cluster</a:t>
              </a:r>
            </a:p>
          </p:txBody>
        </p:sp>
        <p:sp>
          <p:nvSpPr>
            <p:cNvPr id="103" name="TextBox 102"/>
            <p:cNvSpPr txBox="1"/>
            <p:nvPr/>
          </p:nvSpPr>
          <p:spPr>
            <a:xfrm rot="16200000">
              <a:off x="9065110" y="3043622"/>
              <a:ext cx="1425711"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Management</a:t>
              </a:r>
            </a:p>
          </p:txBody>
        </p:sp>
        <p:cxnSp>
          <p:nvCxnSpPr>
            <p:cNvPr id="122" name="Straight Connector 121"/>
            <p:cNvCxnSpPr/>
            <p:nvPr/>
          </p:nvCxnSpPr>
          <p:spPr>
            <a:xfrm flipH="1">
              <a:off x="9875797" y="4092599"/>
              <a:ext cx="1042792"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0187" y="3763302"/>
              <a:ext cx="809420" cy="83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 name="TextBox 129"/>
            <p:cNvSpPr txBox="1"/>
            <p:nvPr/>
          </p:nvSpPr>
          <p:spPr>
            <a:xfrm>
              <a:off x="8084153" y="5508920"/>
              <a:ext cx="1863331"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RDMA 10GbE each</a:t>
              </a:r>
            </a:p>
          </p:txBody>
        </p:sp>
        <p:cxnSp>
          <p:nvCxnSpPr>
            <p:cNvPr id="131" name="Straight Connector 130"/>
            <p:cNvCxnSpPr>
              <a:stCxn id="4120" idx="0"/>
            </p:cNvCxnSpPr>
            <p:nvPr/>
          </p:nvCxnSpPr>
          <p:spPr>
            <a:xfrm flipV="1">
              <a:off x="8584217" y="4573702"/>
              <a:ext cx="304027" cy="559470"/>
            </a:xfrm>
            <a:prstGeom prst="line">
              <a:avLst/>
            </a:prstGeom>
            <a:ln w="28575">
              <a:solidFill>
                <a:schemeClr val="bg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12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8467" y="5133172"/>
              <a:ext cx="5715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10607309" y="5568189"/>
              <a:ext cx="1302280"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solidFill>
                    <a:schemeClr val="bg1"/>
                  </a:solidFill>
                </a:rPr>
                <a:t>10GbE each</a:t>
              </a:r>
            </a:p>
          </p:txBody>
        </p:sp>
      </p:grpSp>
      <p:grpSp>
        <p:nvGrpSpPr>
          <p:cNvPr id="74" name="Non-converged Team Group"/>
          <p:cNvGrpSpPr/>
          <p:nvPr/>
        </p:nvGrpSpPr>
        <p:grpSpPr>
          <a:xfrm>
            <a:off x="489112" y="4922990"/>
            <a:ext cx="3439787" cy="585930"/>
            <a:chOff x="518541" y="5048853"/>
            <a:chExt cx="3439787" cy="585930"/>
          </a:xfrm>
        </p:grpSpPr>
        <p:pic>
          <p:nvPicPr>
            <p:cNvPr id="17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541" y="509185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576" y="5091856"/>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797" y="5091858"/>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600" y="509185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403" y="5048853"/>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51958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6"/>
                                        </p:tgtEl>
                                        <p:attrNameLst>
                                          <p:attrName>style.visibility</p:attrName>
                                        </p:attrNameLst>
                                      </p:cBhvr>
                                      <p:to>
                                        <p:strVal val="visible"/>
                                      </p:to>
                                    </p:set>
                                    <p:animEffect transition="in" filter="fade">
                                      <p:cBhvr>
                                        <p:cTn id="7" dur="500"/>
                                        <p:tgtEl>
                                          <p:spTgt spid="4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1"/>
                                        </p:tgtEl>
                                        <p:attrNameLst>
                                          <p:attrName>style.visibility</p:attrName>
                                        </p:attrNameLst>
                                      </p:cBhvr>
                                      <p:to>
                                        <p:strVal val="visible"/>
                                      </p:to>
                                    </p:set>
                                    <p:animEffect transition="in" filter="fade">
                                      <p:cBhvr>
                                        <p:cTn id="17" dur="500"/>
                                        <p:tgtEl>
                                          <p:spTgt spid="4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ectangle 238"/>
          <p:cNvSpPr/>
          <p:nvPr/>
        </p:nvSpPr>
        <p:spPr bwMode="auto">
          <a:xfrm>
            <a:off x="1545333" y="5259978"/>
            <a:ext cx="8535929" cy="1378693"/>
          </a:xfrm>
          <a:prstGeom prst="rect">
            <a:avLst/>
          </a:prstGeom>
          <a:solidFill>
            <a:schemeClr val="bg1">
              <a:lumMod val="65000"/>
              <a:lumOff val="35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Connecting hosts to the data center</a:t>
            </a:r>
            <a:endParaRPr lang="en-US" dirty="0"/>
          </a:p>
        </p:txBody>
      </p:sp>
      <p:grpSp>
        <p:nvGrpSpPr>
          <p:cNvPr id="4" name="Group 4"/>
          <p:cNvGrpSpPr>
            <a:grpSpLocks noChangeAspect="1"/>
          </p:cNvGrpSpPr>
          <p:nvPr/>
        </p:nvGrpSpPr>
        <p:grpSpPr bwMode="auto">
          <a:xfrm>
            <a:off x="640458" y="3497262"/>
            <a:ext cx="2795588" cy="431800"/>
            <a:chOff x="576" y="1915"/>
            <a:chExt cx="1761" cy="272"/>
          </a:xfrm>
        </p:grpSpPr>
        <p:sp>
          <p:nvSpPr>
            <p:cNvPr id="5"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0"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1"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2"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4"/>
          <p:cNvGrpSpPr>
            <a:grpSpLocks noChangeAspect="1"/>
          </p:cNvGrpSpPr>
          <p:nvPr/>
        </p:nvGrpSpPr>
        <p:grpSpPr bwMode="auto">
          <a:xfrm>
            <a:off x="3329049" y="3483768"/>
            <a:ext cx="2795588" cy="431800"/>
            <a:chOff x="576" y="1915"/>
            <a:chExt cx="1761" cy="272"/>
          </a:xfrm>
        </p:grpSpPr>
        <p:sp>
          <p:nvSpPr>
            <p:cNvPr id="44"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4"/>
          <p:cNvGrpSpPr>
            <a:grpSpLocks noChangeAspect="1"/>
          </p:cNvGrpSpPr>
          <p:nvPr/>
        </p:nvGrpSpPr>
        <p:grpSpPr bwMode="auto">
          <a:xfrm>
            <a:off x="5995453" y="3463924"/>
            <a:ext cx="2795588" cy="431800"/>
            <a:chOff x="576" y="1915"/>
            <a:chExt cx="1761" cy="272"/>
          </a:xfrm>
        </p:grpSpPr>
        <p:sp>
          <p:nvSpPr>
            <p:cNvPr id="80"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4"/>
          <p:cNvGrpSpPr>
            <a:grpSpLocks noChangeAspect="1"/>
          </p:cNvGrpSpPr>
          <p:nvPr/>
        </p:nvGrpSpPr>
        <p:grpSpPr bwMode="auto">
          <a:xfrm>
            <a:off x="8811262" y="3436937"/>
            <a:ext cx="2795588" cy="431800"/>
            <a:chOff x="576" y="1915"/>
            <a:chExt cx="1761" cy="272"/>
          </a:xfrm>
        </p:grpSpPr>
        <p:sp>
          <p:nvSpPr>
            <p:cNvPr id="116"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2836" y="4965995"/>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812" y="4965995"/>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962" y="4988516"/>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938" y="4988516"/>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250" name="Straight Connector 10249"/>
          <p:cNvCxnSpPr>
            <a:stCxn id="151" idx="0"/>
          </p:cNvCxnSpPr>
          <p:nvPr/>
        </p:nvCxnSpPr>
        <p:spPr>
          <a:xfrm flipV="1">
            <a:off x="2174299" y="3790950"/>
            <a:ext cx="20622" cy="117504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54" name="Straight Connector 10253"/>
          <p:cNvCxnSpPr>
            <a:stCxn id="152" idx="0"/>
          </p:cNvCxnSpPr>
          <p:nvPr/>
        </p:nvCxnSpPr>
        <p:spPr>
          <a:xfrm flipV="1">
            <a:off x="3125275" y="3757612"/>
            <a:ext cx="1703903" cy="120838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56" name="Straight Connector 10255"/>
          <p:cNvCxnSpPr>
            <a:stCxn id="153" idx="0"/>
          </p:cNvCxnSpPr>
          <p:nvPr/>
        </p:nvCxnSpPr>
        <p:spPr>
          <a:xfrm flipH="1" flipV="1">
            <a:off x="7708366" y="3790950"/>
            <a:ext cx="645059" cy="119756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58" name="Straight Connector 10257"/>
          <p:cNvCxnSpPr>
            <a:stCxn id="154" idx="0"/>
            <a:endCxn id="118" idx="2"/>
          </p:cNvCxnSpPr>
          <p:nvPr/>
        </p:nvCxnSpPr>
        <p:spPr>
          <a:xfrm flipV="1">
            <a:off x="9304401" y="3730625"/>
            <a:ext cx="1261049" cy="125789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63" name="Group 4"/>
          <p:cNvGrpSpPr>
            <a:grpSpLocks noChangeAspect="1"/>
          </p:cNvGrpSpPr>
          <p:nvPr/>
        </p:nvGrpSpPr>
        <p:grpSpPr bwMode="auto">
          <a:xfrm>
            <a:off x="2058990" y="2251405"/>
            <a:ext cx="2795588" cy="431800"/>
            <a:chOff x="576" y="1915"/>
            <a:chExt cx="1761" cy="272"/>
          </a:xfrm>
        </p:grpSpPr>
        <p:sp>
          <p:nvSpPr>
            <p:cNvPr id="164"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9" name="Group 4"/>
          <p:cNvGrpSpPr>
            <a:grpSpLocks noChangeAspect="1"/>
          </p:cNvGrpSpPr>
          <p:nvPr/>
        </p:nvGrpSpPr>
        <p:grpSpPr bwMode="auto">
          <a:xfrm>
            <a:off x="7520247" y="2159330"/>
            <a:ext cx="2795588" cy="431800"/>
            <a:chOff x="576" y="1915"/>
            <a:chExt cx="1761" cy="272"/>
          </a:xfrm>
        </p:grpSpPr>
        <p:sp>
          <p:nvSpPr>
            <p:cNvPr id="200"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0260" name="Straight Connector 10259"/>
          <p:cNvCxnSpPr>
            <a:stCxn id="5" idx="0"/>
            <a:endCxn id="164" idx="2"/>
          </p:cNvCxnSpPr>
          <p:nvPr/>
        </p:nvCxnSpPr>
        <p:spPr>
          <a:xfrm flipV="1">
            <a:off x="2038252" y="2683205"/>
            <a:ext cx="1418532" cy="81405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62" name="Straight Connector 10261"/>
          <p:cNvCxnSpPr>
            <a:stCxn id="5" idx="0"/>
            <a:endCxn id="200" idx="2"/>
          </p:cNvCxnSpPr>
          <p:nvPr/>
        </p:nvCxnSpPr>
        <p:spPr>
          <a:xfrm flipV="1">
            <a:off x="2038252" y="2591130"/>
            <a:ext cx="6879789" cy="90613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64" name="Straight Connector 10263"/>
          <p:cNvCxnSpPr>
            <a:stCxn id="44" idx="0"/>
            <a:endCxn id="164" idx="2"/>
          </p:cNvCxnSpPr>
          <p:nvPr/>
        </p:nvCxnSpPr>
        <p:spPr>
          <a:xfrm flipH="1" flipV="1">
            <a:off x="3456784" y="2683205"/>
            <a:ext cx="1270059" cy="80056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66" name="Straight Connector 10265"/>
          <p:cNvCxnSpPr>
            <a:stCxn id="44" idx="0"/>
            <a:endCxn id="200" idx="2"/>
          </p:cNvCxnSpPr>
          <p:nvPr/>
        </p:nvCxnSpPr>
        <p:spPr>
          <a:xfrm flipV="1">
            <a:off x="4726843" y="2591130"/>
            <a:ext cx="4191198" cy="89263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68" name="Straight Connector 10267"/>
          <p:cNvCxnSpPr>
            <a:stCxn id="80" idx="0"/>
            <a:endCxn id="164" idx="2"/>
          </p:cNvCxnSpPr>
          <p:nvPr/>
        </p:nvCxnSpPr>
        <p:spPr>
          <a:xfrm flipH="1" flipV="1">
            <a:off x="3456784" y="2683205"/>
            <a:ext cx="3936463" cy="78071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70" name="Straight Connector 10269"/>
          <p:cNvCxnSpPr>
            <a:stCxn id="116" idx="0"/>
            <a:endCxn id="164" idx="2"/>
          </p:cNvCxnSpPr>
          <p:nvPr/>
        </p:nvCxnSpPr>
        <p:spPr>
          <a:xfrm flipH="1" flipV="1">
            <a:off x="3456784" y="2683205"/>
            <a:ext cx="6752272" cy="75373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80" idx="0"/>
            <a:endCxn id="200" idx="2"/>
          </p:cNvCxnSpPr>
          <p:nvPr/>
        </p:nvCxnSpPr>
        <p:spPr>
          <a:xfrm flipV="1">
            <a:off x="7393247" y="2591130"/>
            <a:ext cx="1524794" cy="8727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16" idx="0"/>
            <a:endCxn id="200" idx="2"/>
          </p:cNvCxnSpPr>
          <p:nvPr/>
        </p:nvCxnSpPr>
        <p:spPr>
          <a:xfrm flipH="1" flipV="1">
            <a:off x="8918041" y="2591130"/>
            <a:ext cx="1291015" cy="84580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38" name="Picture 237"/>
          <p:cNvPicPr>
            <a:picLocks noChangeAspect="1"/>
          </p:cNvPicPr>
          <p:nvPr/>
        </p:nvPicPr>
        <p:blipFill>
          <a:blip r:embed="rId5"/>
          <a:stretch>
            <a:fillRect/>
          </a:stretch>
        </p:blipFill>
        <p:spPr>
          <a:xfrm>
            <a:off x="5628474" y="1387163"/>
            <a:ext cx="2083257" cy="406500"/>
          </a:xfrm>
          <a:prstGeom prst="rect">
            <a:avLst/>
          </a:prstGeom>
        </p:spPr>
      </p:pic>
      <p:pic>
        <p:nvPicPr>
          <p:cNvPr id="25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1495" y="574337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4" name="Group 4"/>
          <p:cNvGrpSpPr>
            <a:grpSpLocks noChangeAspect="1"/>
          </p:cNvGrpSpPr>
          <p:nvPr/>
        </p:nvGrpSpPr>
        <p:grpSpPr bwMode="auto">
          <a:xfrm>
            <a:off x="3874514" y="5521122"/>
            <a:ext cx="2795588" cy="431800"/>
            <a:chOff x="576" y="1915"/>
            <a:chExt cx="1761" cy="272"/>
          </a:xfrm>
        </p:grpSpPr>
        <p:sp>
          <p:nvSpPr>
            <p:cNvPr id="255"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2"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0" name="TextBox 239"/>
          <p:cNvSpPr txBox="1"/>
          <p:nvPr/>
        </p:nvSpPr>
        <p:spPr>
          <a:xfrm>
            <a:off x="2460579" y="1313578"/>
            <a:ext cx="26992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Data center Edge</a:t>
            </a:r>
          </a:p>
        </p:txBody>
      </p:sp>
      <p:sp>
        <p:nvSpPr>
          <p:cNvPr id="293" name="TextBox 292"/>
          <p:cNvSpPr txBox="1"/>
          <p:nvPr/>
        </p:nvSpPr>
        <p:spPr>
          <a:xfrm>
            <a:off x="251720" y="2029410"/>
            <a:ext cx="192257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Aggregator</a:t>
            </a:r>
          </a:p>
          <a:p>
            <a:pPr>
              <a:lnSpc>
                <a:spcPct val="90000"/>
              </a:lnSpc>
              <a:spcAft>
                <a:spcPts val="600"/>
              </a:spcAft>
            </a:pPr>
            <a:r>
              <a:rPr lang="en-US" sz="2400" dirty="0" smtClean="0">
                <a:gradFill>
                  <a:gsLst>
                    <a:gs pos="2917">
                      <a:schemeClr val="tx1"/>
                    </a:gs>
                    <a:gs pos="30000">
                      <a:schemeClr val="tx1"/>
                    </a:gs>
                  </a:gsLst>
                  <a:lin ang="5400000" scaled="0"/>
                </a:gradFill>
              </a:rPr>
              <a:t>Switches</a:t>
            </a:r>
          </a:p>
        </p:txBody>
      </p:sp>
      <p:sp>
        <p:nvSpPr>
          <p:cNvPr id="294" name="TextBox 293"/>
          <p:cNvSpPr txBox="1"/>
          <p:nvPr/>
        </p:nvSpPr>
        <p:spPr>
          <a:xfrm>
            <a:off x="175521" y="3705224"/>
            <a:ext cx="153465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Access</a:t>
            </a:r>
          </a:p>
          <a:p>
            <a:pPr>
              <a:lnSpc>
                <a:spcPct val="90000"/>
              </a:lnSpc>
              <a:spcAft>
                <a:spcPts val="600"/>
              </a:spcAft>
            </a:pPr>
            <a:r>
              <a:rPr lang="en-US" sz="2400" dirty="0" smtClean="0">
                <a:gradFill>
                  <a:gsLst>
                    <a:gs pos="2917">
                      <a:schemeClr val="tx1"/>
                    </a:gs>
                    <a:gs pos="30000">
                      <a:schemeClr val="tx1"/>
                    </a:gs>
                  </a:gsLst>
                  <a:lin ang="5400000" scaled="0"/>
                </a:gradFill>
              </a:rPr>
              <a:t>Switches</a:t>
            </a:r>
          </a:p>
        </p:txBody>
      </p:sp>
      <p:sp>
        <p:nvSpPr>
          <p:cNvPr id="295" name="TextBox 294"/>
          <p:cNvSpPr txBox="1"/>
          <p:nvPr/>
        </p:nvSpPr>
        <p:spPr>
          <a:xfrm>
            <a:off x="1533392" y="6015548"/>
            <a:ext cx="2821134"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Hyper-V Host</a:t>
            </a:r>
          </a:p>
        </p:txBody>
      </p:sp>
      <p:cxnSp>
        <p:nvCxnSpPr>
          <p:cNvPr id="244" name="Straight Connector 243"/>
          <p:cNvCxnSpPr>
            <a:stCxn id="253" idx="0"/>
            <a:endCxn id="153" idx="2"/>
          </p:cNvCxnSpPr>
          <p:nvPr/>
        </p:nvCxnSpPr>
        <p:spPr>
          <a:xfrm flipH="1" flipV="1">
            <a:off x="8353425" y="5531441"/>
            <a:ext cx="459533" cy="2119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253" idx="0"/>
            <a:endCxn id="154" idx="2"/>
          </p:cNvCxnSpPr>
          <p:nvPr/>
        </p:nvCxnSpPr>
        <p:spPr>
          <a:xfrm flipV="1">
            <a:off x="8812958" y="5531441"/>
            <a:ext cx="491443" cy="2119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53" idx="1"/>
            <a:endCxn id="257" idx="3"/>
          </p:cNvCxnSpPr>
          <p:nvPr/>
        </p:nvCxnSpPr>
        <p:spPr>
          <a:xfrm flipH="1" flipV="1">
            <a:off x="6649464" y="5723529"/>
            <a:ext cx="1892031" cy="29130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4326379" y="5157699"/>
            <a:ext cx="222317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Virtual Switch</a:t>
            </a:r>
          </a:p>
        </p:txBody>
      </p:sp>
      <p:sp>
        <p:nvSpPr>
          <p:cNvPr id="250" name="TextBox 249"/>
          <p:cNvSpPr txBox="1"/>
          <p:nvPr/>
        </p:nvSpPr>
        <p:spPr>
          <a:xfrm>
            <a:off x="8115594" y="6005500"/>
            <a:ext cx="108138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Team</a:t>
            </a:r>
          </a:p>
        </p:txBody>
      </p:sp>
      <p:sp>
        <p:nvSpPr>
          <p:cNvPr id="251" name="TextBox 250"/>
          <p:cNvSpPr txBox="1"/>
          <p:nvPr/>
        </p:nvSpPr>
        <p:spPr>
          <a:xfrm>
            <a:off x="1967177" y="5253294"/>
            <a:ext cx="124457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RDMA</a:t>
            </a:r>
          </a:p>
        </p:txBody>
      </p:sp>
      <p:pic>
        <p:nvPicPr>
          <p:cNvPr id="3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254" y="5690985"/>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Straight Connector 31"/>
          <p:cNvCxnSpPr>
            <a:stCxn id="305" idx="3"/>
          </p:cNvCxnSpPr>
          <p:nvPr/>
        </p:nvCxnSpPr>
        <p:spPr>
          <a:xfrm flipV="1">
            <a:off x="4250179" y="5762422"/>
            <a:ext cx="333948" cy="20002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4617465" y="6208126"/>
            <a:ext cx="1189454" cy="344077"/>
          </a:xfrm>
          <a:prstGeom prst="rect">
            <a:avLst/>
          </a:prstGeom>
          <a:solidFill>
            <a:schemeClr val="bg1">
              <a:lumMod val="65000"/>
              <a:lumOff val="35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r" defTabSz="932472" fontAlgn="base">
              <a:spcBef>
                <a:spcPct val="0"/>
              </a:spcBef>
              <a:spcAft>
                <a:spcPct val="0"/>
              </a:spcAft>
            </a:pPr>
            <a:r>
              <a:rPr lang="en-US" sz="2000" dirty="0" smtClean="0">
                <a:solidFill>
                  <a:schemeClr val="tx1"/>
                </a:solidFill>
              </a:rPr>
              <a:t>VM</a:t>
            </a:r>
            <a:endParaRPr lang="en-US" sz="2000" dirty="0">
              <a:solidFill>
                <a:schemeClr val="tx1"/>
              </a:solidFill>
            </a:endParaRPr>
          </a:p>
        </p:txBody>
      </p:sp>
      <p:pic>
        <p:nvPicPr>
          <p:cNvPr id="3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876" y="596562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a:stCxn id="308" idx="0"/>
          </p:cNvCxnSpPr>
          <p:nvPr/>
        </p:nvCxnSpPr>
        <p:spPr>
          <a:xfrm flipH="1" flipV="1">
            <a:off x="5041962" y="5747261"/>
            <a:ext cx="20377" cy="21836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64" idx="0"/>
            <a:endCxn id="238" idx="2"/>
          </p:cNvCxnSpPr>
          <p:nvPr/>
        </p:nvCxnSpPr>
        <p:spPr>
          <a:xfrm flipV="1">
            <a:off x="3456784" y="1793663"/>
            <a:ext cx="3213319" cy="45774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38" idx="2"/>
            <a:endCxn id="200" idx="0"/>
          </p:cNvCxnSpPr>
          <p:nvPr/>
        </p:nvCxnSpPr>
        <p:spPr>
          <a:xfrm>
            <a:off x="6670103" y="1793663"/>
            <a:ext cx="2247938" cy="36566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38" idx="3"/>
          </p:cNvCxnSpPr>
          <p:nvPr/>
        </p:nvCxnSpPr>
        <p:spPr>
          <a:xfrm flipV="1">
            <a:off x="7711731" y="1577043"/>
            <a:ext cx="2004406" cy="1337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0" name="TextBox 289"/>
          <p:cNvSpPr txBox="1"/>
          <p:nvPr/>
        </p:nvSpPr>
        <p:spPr>
          <a:xfrm>
            <a:off x="9628825" y="1088470"/>
            <a:ext cx="243258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External (Corp, </a:t>
            </a:r>
          </a:p>
          <a:p>
            <a:pPr>
              <a:lnSpc>
                <a:spcPct val="90000"/>
              </a:lnSpc>
              <a:spcAft>
                <a:spcPts val="600"/>
              </a:spcAft>
            </a:pPr>
            <a:r>
              <a:rPr lang="en-US" sz="2400" dirty="0" smtClean="0">
                <a:gradFill>
                  <a:gsLst>
                    <a:gs pos="2917">
                      <a:schemeClr val="tx1"/>
                    </a:gs>
                    <a:gs pos="30000">
                      <a:schemeClr val="tx1"/>
                    </a:gs>
                  </a:gsLst>
                  <a:lin ang="5400000" scaled="0"/>
                </a:gradFill>
              </a:rPr>
              <a:t>Internet, etc.)</a:t>
            </a:r>
          </a:p>
        </p:txBody>
      </p:sp>
      <p:sp>
        <p:nvSpPr>
          <p:cNvPr id="296" name="Rectangle 295"/>
          <p:cNvSpPr/>
          <p:nvPr/>
        </p:nvSpPr>
        <p:spPr bwMode="auto">
          <a:xfrm>
            <a:off x="5854923" y="6218749"/>
            <a:ext cx="1189454" cy="344077"/>
          </a:xfrm>
          <a:prstGeom prst="rect">
            <a:avLst/>
          </a:prstGeom>
          <a:solidFill>
            <a:schemeClr val="bg1">
              <a:lumMod val="65000"/>
              <a:lumOff val="35000"/>
            </a:schemeClr>
          </a:solidFill>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r" defTabSz="932472" fontAlgn="base">
              <a:spcBef>
                <a:spcPct val="0"/>
              </a:spcBef>
              <a:spcAft>
                <a:spcPct val="0"/>
              </a:spcAft>
            </a:pPr>
            <a:r>
              <a:rPr lang="en-US" sz="2000" dirty="0" smtClean="0">
                <a:solidFill>
                  <a:schemeClr val="tx1"/>
                </a:solidFill>
              </a:rPr>
              <a:t>VM</a:t>
            </a:r>
            <a:endParaRPr lang="en-US" sz="2000" dirty="0">
              <a:solidFill>
                <a:schemeClr val="tx1"/>
              </a:solidFill>
            </a:endParaRPr>
          </a:p>
        </p:txBody>
      </p:sp>
      <p:pic>
        <p:nvPicPr>
          <p:cNvPr id="2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334" y="5976245"/>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8" name="Straight Connector 297"/>
          <p:cNvCxnSpPr>
            <a:stCxn id="297" idx="0"/>
          </p:cNvCxnSpPr>
          <p:nvPr/>
        </p:nvCxnSpPr>
        <p:spPr>
          <a:xfrm flipH="1" flipV="1">
            <a:off x="6279420" y="5757884"/>
            <a:ext cx="20377" cy="21836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8137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VMM configuration</a:t>
            </a:r>
            <a:endParaRPr lang="en-US" dirty="0"/>
          </a:p>
        </p:txBody>
      </p:sp>
    </p:spTree>
    <p:extLst>
      <p:ext uri="{BB962C8B-B14F-4D97-AF65-F5344CB8AC3E}">
        <p14:creationId xmlns:p14="http://schemas.microsoft.com/office/powerpoint/2010/main" val="258762964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and logical in VMM</a:t>
            </a:r>
            <a:br>
              <a:rPr lang="en-US" dirty="0" smtClean="0"/>
            </a:br>
            <a:r>
              <a:rPr lang="en-US" dirty="0" smtClean="0"/>
              <a:t>In VMM</a:t>
            </a:r>
            <a:endParaRPr lang="en-US" dirty="0"/>
          </a:p>
        </p:txBody>
      </p:sp>
      <p:sp>
        <p:nvSpPr>
          <p:cNvPr id="4" name="Rectangle 3"/>
          <p:cNvSpPr/>
          <p:nvPr/>
        </p:nvSpPr>
        <p:spPr bwMode="auto">
          <a:xfrm>
            <a:off x="306434" y="2399994"/>
            <a:ext cx="5897880" cy="320036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Logical Network</a:t>
            </a: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Models the physical network</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Separates like subnets and VLANs into named objects that can be scoped to a site</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Container for fabric static IP address pools</a:t>
            </a: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networks are created on logical network</a:t>
            </a: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250034" y="2399994"/>
            <a:ext cx="5943600" cy="320036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b="1" dirty="0" smtClean="0">
                <a:gradFill>
                  <a:gsLst>
                    <a:gs pos="0">
                      <a:srgbClr val="FFFFFF"/>
                    </a:gs>
                    <a:gs pos="100000">
                      <a:srgbClr val="FFFFFF"/>
                    </a:gs>
                  </a:gsLst>
                  <a:lin ang="5400000" scaled="0"/>
                </a:gradFill>
                <a:ea typeface="Segoe UI" pitchFamily="34" charset="0"/>
                <a:cs typeface="Segoe UI" pitchFamily="34" charset="0"/>
              </a:rPr>
              <a:t>Logical Switch</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Central container for virtual switch settings</a:t>
            </a:r>
          </a:p>
          <a:p>
            <a:pPr defTabSz="932472" fontAlgn="base">
              <a:lnSpc>
                <a:spcPct val="90000"/>
              </a:lnSpc>
              <a:spcBef>
                <a:spcPct val="0"/>
              </a:spcBef>
              <a:spcAft>
                <a:spcPct val="0"/>
              </a:spcAft>
            </a:pPr>
            <a:endParaRPr lang="en-US" sz="2000" b="1"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Consistent port profiles across data center</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Consistent extensions</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Compliance enforcement</a:t>
            </a: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9942952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logical networks for infrastructure demo</a:t>
            </a:r>
            <a:endParaRPr lang="en-US" dirty="0"/>
          </a:p>
        </p:txBody>
      </p:sp>
      <p:sp>
        <p:nvSpPr>
          <p:cNvPr id="4" name="Content Placeholder 3"/>
          <p:cNvSpPr>
            <a:spLocks noGrp="1"/>
          </p:cNvSpPr>
          <p:nvPr>
            <p:ph type="body" sz="quarter" idx="12"/>
          </p:nvPr>
        </p:nvSpPr>
        <p:spPr>
          <a:prstGeom prst="rect">
            <a:avLst/>
          </a:prstGeom>
        </p:spPr>
        <p:txBody>
          <a:bodyPr anchor="ctr">
            <a:normAutofit/>
          </a:bodyPr>
          <a:lstStyle/>
          <a:p>
            <a:pPr marL="0" indent="0" algn="ctr">
              <a:buNone/>
            </a:pPr>
            <a:endParaRPr lang="en-US" sz="10700" dirty="0"/>
          </a:p>
        </p:txBody>
      </p:sp>
    </p:spTree>
    <p:extLst>
      <p:ext uri="{BB962C8B-B14F-4D97-AF65-F5344CB8AC3E}">
        <p14:creationId xmlns:p14="http://schemas.microsoft.com/office/powerpoint/2010/main" val="2872858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Fabric Configuration – </a:t>
            </a:r>
            <a:r>
              <a:rPr lang="en-US" i="1" dirty="0" smtClean="0">
                <a:solidFill>
                  <a:srgbClr val="FFFF00"/>
                </a:solidFill>
              </a:rPr>
              <a:t>New in R2</a:t>
            </a:r>
            <a:endParaRPr lang="en-US" i="1" dirty="0">
              <a:solidFill>
                <a:srgbClr val="FFFF00"/>
              </a:solidFill>
            </a:endParaRPr>
          </a:p>
        </p:txBody>
      </p:sp>
      <p:sp>
        <p:nvSpPr>
          <p:cNvPr id="4" name="Text Placeholder 3"/>
          <p:cNvSpPr txBox="1">
            <a:spLocks/>
          </p:cNvSpPr>
          <p:nvPr/>
        </p:nvSpPr>
        <p:spPr>
          <a:xfrm>
            <a:off x="274640" y="1212851"/>
            <a:ext cx="8869645" cy="514602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All network devices* and services are now “network services”</a:t>
            </a:r>
          </a:p>
          <a:p>
            <a:pPr lvl="1"/>
            <a:r>
              <a:rPr lang="en-US" dirty="0" smtClean="0"/>
              <a:t>New interfaces</a:t>
            </a:r>
          </a:p>
          <a:p>
            <a:pPr lvl="2"/>
            <a:r>
              <a:rPr lang="en-US" dirty="0" smtClean="0"/>
              <a:t>Network manager: Separation of Virtual Switch and Network management</a:t>
            </a:r>
          </a:p>
          <a:p>
            <a:pPr lvl="2"/>
            <a:r>
              <a:rPr lang="en-US" dirty="0" smtClean="0"/>
              <a:t>Physical switch</a:t>
            </a:r>
          </a:p>
          <a:p>
            <a:pPr marL="571500" lvl="2" indent="0">
              <a:buNone/>
            </a:pPr>
            <a:endParaRPr lang="en-US" dirty="0"/>
          </a:p>
          <a:p>
            <a:r>
              <a:rPr lang="en-US" dirty="0" smtClean="0"/>
              <a:t>Microsoft IPAM as a network manager</a:t>
            </a:r>
          </a:p>
          <a:p>
            <a:pPr lvl="1"/>
            <a:r>
              <a:rPr lang="en-US" dirty="0" smtClean="0"/>
              <a:t>In-box plugin for Microsoft IPAM</a:t>
            </a:r>
          </a:p>
          <a:p>
            <a:pPr lvl="1"/>
            <a:r>
              <a:rPr lang="en-US" dirty="0" smtClean="0"/>
              <a:t>Exchange logical networks, sites and subnets</a:t>
            </a:r>
          </a:p>
          <a:p>
            <a:pPr marL="342900" lvl="1" indent="0">
              <a:buNone/>
            </a:pPr>
            <a:endParaRPr lang="en-US" dirty="0"/>
          </a:p>
        </p:txBody>
      </p:sp>
      <p:sp>
        <p:nvSpPr>
          <p:cNvPr id="3" name="TextBox 2"/>
          <p:cNvSpPr txBox="1"/>
          <p:nvPr/>
        </p:nvSpPr>
        <p:spPr>
          <a:xfrm>
            <a:off x="457580" y="6366661"/>
            <a:ext cx="34137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*except load balancers</a:t>
            </a:r>
          </a:p>
        </p:txBody>
      </p:sp>
      <p:sp>
        <p:nvSpPr>
          <p:cNvPr id="5" name="Rectangle 4"/>
          <p:cNvSpPr/>
          <p:nvPr/>
        </p:nvSpPr>
        <p:spPr bwMode="auto">
          <a:xfrm>
            <a:off x="9077408" y="1302726"/>
            <a:ext cx="3200365" cy="3931877"/>
          </a:xfrm>
          <a:prstGeom prst="rect">
            <a:avLst/>
          </a:prstGeom>
          <a:noFill/>
          <a:ln>
            <a:solidFill>
              <a:schemeClr val="bg2">
                <a:lumMod val="25000"/>
                <a:lumOff val="75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Network Service</a:t>
            </a:r>
          </a:p>
        </p:txBody>
      </p:sp>
      <p:sp>
        <p:nvSpPr>
          <p:cNvPr id="6" name="Rectangle 5"/>
          <p:cNvSpPr/>
          <p:nvPr/>
        </p:nvSpPr>
        <p:spPr bwMode="auto">
          <a:xfrm>
            <a:off x="9260285" y="1903614"/>
            <a:ext cx="2836721"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Virtual Switch Extension</a:t>
            </a:r>
          </a:p>
        </p:txBody>
      </p:sp>
      <p:sp>
        <p:nvSpPr>
          <p:cNvPr id="7" name="Rectangle 6"/>
          <p:cNvSpPr/>
          <p:nvPr/>
        </p:nvSpPr>
        <p:spPr bwMode="auto">
          <a:xfrm>
            <a:off x="9260285" y="2541566"/>
            <a:ext cx="2836721"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Network Manager</a:t>
            </a:r>
          </a:p>
        </p:txBody>
      </p:sp>
      <p:sp>
        <p:nvSpPr>
          <p:cNvPr id="8" name="Rectangle 7"/>
          <p:cNvSpPr/>
          <p:nvPr/>
        </p:nvSpPr>
        <p:spPr bwMode="auto">
          <a:xfrm>
            <a:off x="9260284" y="3191616"/>
            <a:ext cx="2836721"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Net. </a:t>
            </a:r>
            <a:r>
              <a:rPr lang="en-US" dirty="0" err="1" smtClean="0">
                <a:gradFill>
                  <a:gsLst>
                    <a:gs pos="0">
                      <a:srgbClr val="FFFFFF"/>
                    </a:gs>
                    <a:gs pos="100000">
                      <a:srgbClr val="FFFFFF"/>
                    </a:gs>
                  </a:gsLst>
                  <a:lin ang="5400000" scaled="0"/>
                </a:gradFill>
                <a:ea typeface="Segoe UI" pitchFamily="34" charset="0"/>
                <a:cs typeface="Segoe UI" pitchFamily="34" charset="0"/>
              </a:rPr>
              <a:t>Virt</a:t>
            </a:r>
            <a:r>
              <a:rPr lang="en-US" dirty="0" smtClean="0">
                <a:gradFill>
                  <a:gsLst>
                    <a:gs pos="0">
                      <a:srgbClr val="FFFFFF"/>
                    </a:gs>
                    <a:gs pos="100000">
                      <a:srgbClr val="FFFFFF"/>
                    </a:gs>
                  </a:gsLst>
                  <a:lin ang="5400000" scaled="0"/>
                </a:gradFill>
                <a:ea typeface="Segoe UI" pitchFamily="34" charset="0"/>
                <a:cs typeface="Segoe UI" pitchFamily="34" charset="0"/>
              </a:rPr>
              <a:t>. Policy</a:t>
            </a:r>
          </a:p>
        </p:txBody>
      </p:sp>
      <p:sp>
        <p:nvSpPr>
          <p:cNvPr id="9" name="Rectangle 8"/>
          <p:cNvSpPr/>
          <p:nvPr/>
        </p:nvSpPr>
        <p:spPr bwMode="auto">
          <a:xfrm>
            <a:off x="9260284" y="3844362"/>
            <a:ext cx="2836721"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Gateway</a:t>
            </a:r>
          </a:p>
        </p:txBody>
      </p:sp>
      <p:sp>
        <p:nvSpPr>
          <p:cNvPr id="10" name="Rectangle 9"/>
          <p:cNvSpPr/>
          <p:nvPr/>
        </p:nvSpPr>
        <p:spPr bwMode="auto">
          <a:xfrm>
            <a:off x="9260284" y="4494817"/>
            <a:ext cx="2836721"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Physical Switch</a:t>
            </a:r>
          </a:p>
        </p:txBody>
      </p:sp>
    </p:spTree>
    <p:extLst>
      <p:ext uri="{BB962C8B-B14F-4D97-AF65-F5344CB8AC3E}">
        <p14:creationId xmlns:p14="http://schemas.microsoft.com/office/powerpoint/2010/main" val="107126548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47688" y="296863"/>
            <a:ext cx="11888787" cy="917575"/>
          </a:xfrm>
        </p:spPr>
        <p:txBody>
          <a:bodyPr/>
          <a:lstStyle/>
          <a:p>
            <a:r>
              <a:rPr lang="en-US" dirty="0" smtClean="0"/>
              <a:t>VMM - Microsoft IPAM integration</a:t>
            </a:r>
            <a:endParaRPr lang="en-US" dirty="0"/>
          </a:p>
        </p:txBody>
      </p:sp>
      <p:pic>
        <p:nvPicPr>
          <p:cNvPr id="25" name="Picture 24"/>
          <p:cNvPicPr>
            <a:picLocks noChangeAspect="1"/>
          </p:cNvPicPr>
          <p:nvPr/>
        </p:nvPicPr>
        <p:blipFill>
          <a:blip r:embed="rId3"/>
          <a:stretch>
            <a:fillRect/>
          </a:stretch>
        </p:blipFill>
        <p:spPr>
          <a:xfrm>
            <a:off x="4813851" y="2837575"/>
            <a:ext cx="243406" cy="483630"/>
          </a:xfrm>
          <a:prstGeom prst="rect">
            <a:avLst/>
          </a:prstGeom>
        </p:spPr>
      </p:pic>
      <p:cxnSp>
        <p:nvCxnSpPr>
          <p:cNvPr id="27" name="Straight Arrow Connector 26"/>
          <p:cNvCxnSpPr/>
          <p:nvPr/>
        </p:nvCxnSpPr>
        <p:spPr>
          <a:xfrm flipV="1">
            <a:off x="785854" y="976501"/>
            <a:ext cx="0" cy="2230824"/>
          </a:xfrm>
          <a:prstGeom prst="straightConnector1">
            <a:avLst/>
          </a:prstGeom>
          <a:noFill/>
          <a:ln w="9525" cap="flat" cmpd="sng" algn="ctr">
            <a:solidFill>
              <a:schemeClr val="tx1"/>
            </a:solidFill>
            <a:prstDash val="solid"/>
            <a:tailEnd type="triangle"/>
          </a:ln>
          <a:effectLst/>
        </p:spPr>
      </p:cxnSp>
      <p:cxnSp>
        <p:nvCxnSpPr>
          <p:cNvPr id="28" name="Straight Arrow Connector 27"/>
          <p:cNvCxnSpPr/>
          <p:nvPr/>
        </p:nvCxnSpPr>
        <p:spPr>
          <a:xfrm>
            <a:off x="785854" y="3486757"/>
            <a:ext cx="0" cy="2906360"/>
          </a:xfrm>
          <a:prstGeom prst="straightConnector1">
            <a:avLst/>
          </a:prstGeom>
          <a:noFill/>
          <a:ln w="9525" cap="flat" cmpd="sng" algn="ctr">
            <a:solidFill>
              <a:schemeClr val="tx1"/>
            </a:solidFill>
            <a:prstDash val="solid"/>
            <a:tailEnd type="triangle"/>
          </a:ln>
          <a:effectLst/>
        </p:spPr>
      </p:cxnSp>
      <p:sp>
        <p:nvSpPr>
          <p:cNvPr id="30" name="TextBox 29"/>
          <p:cNvSpPr txBox="1"/>
          <p:nvPr/>
        </p:nvSpPr>
        <p:spPr>
          <a:xfrm rot="16200000">
            <a:off x="-217749" y="4628895"/>
            <a:ext cx="2007208" cy="478442"/>
          </a:xfrm>
          <a:prstGeom prst="rect">
            <a:avLst/>
          </a:prstGeom>
          <a:noFill/>
        </p:spPr>
        <p:txBody>
          <a:bodyPr wrap="square" rtlCol="0">
            <a:spAutoFit/>
          </a:bodyPr>
          <a:lstStyle/>
          <a:p>
            <a:pPr algn="ctr" fontAlgn="base">
              <a:spcBef>
                <a:spcPct val="0"/>
              </a:spcBef>
              <a:spcAft>
                <a:spcPct val="0"/>
              </a:spcAft>
            </a:pPr>
            <a:r>
              <a:rPr lang="en-US" sz="1224" dirty="0">
                <a:solidFill>
                  <a:srgbClr val="1A1A1A"/>
                </a:solidFill>
                <a:latin typeface="Arial" charset="0"/>
                <a:cs typeface="Arial" charset="0"/>
              </a:rPr>
              <a:t>Fabric Layer </a:t>
            </a:r>
          </a:p>
          <a:p>
            <a:pPr algn="ctr" fontAlgn="base">
              <a:spcBef>
                <a:spcPct val="0"/>
              </a:spcBef>
              <a:spcAft>
                <a:spcPct val="0"/>
              </a:spcAft>
            </a:pPr>
            <a:endParaRPr lang="en-US" sz="1224" dirty="0">
              <a:solidFill>
                <a:srgbClr val="1A1A1A"/>
              </a:solidFill>
              <a:latin typeface="Arial" charset="0"/>
              <a:cs typeface="Arial" charset="0"/>
            </a:endParaRPr>
          </a:p>
        </p:txBody>
      </p:sp>
      <p:sp>
        <p:nvSpPr>
          <p:cNvPr id="32" name="TextBox 31"/>
          <p:cNvSpPr txBox="1"/>
          <p:nvPr/>
        </p:nvSpPr>
        <p:spPr>
          <a:xfrm>
            <a:off x="3912105" y="3302780"/>
            <a:ext cx="1803490" cy="286306"/>
          </a:xfrm>
          <a:prstGeom prst="rect">
            <a:avLst/>
          </a:prstGeom>
          <a:noFill/>
        </p:spPr>
        <p:txBody>
          <a:bodyPr wrap="square" rtlCol="0">
            <a:spAutoFit/>
          </a:bodyPr>
          <a:lstStyle/>
          <a:p>
            <a:pPr fontAlgn="base">
              <a:spcBef>
                <a:spcPct val="0"/>
              </a:spcBef>
              <a:spcAft>
                <a:spcPct val="0"/>
              </a:spcAft>
            </a:pPr>
            <a:r>
              <a:rPr lang="en-US" sz="1224" dirty="0">
                <a:solidFill>
                  <a:srgbClr val="1A1A1A"/>
                </a:solidFill>
                <a:latin typeface="Arial" charset="0"/>
                <a:cs typeface="Arial" charset="0"/>
              </a:rPr>
              <a:t>Network Admin</a:t>
            </a:r>
          </a:p>
        </p:txBody>
      </p:sp>
      <p:pic>
        <p:nvPicPr>
          <p:cNvPr id="35" name="Picture 34"/>
          <p:cNvPicPr>
            <a:picLocks noChangeAspect="1"/>
          </p:cNvPicPr>
          <p:nvPr/>
        </p:nvPicPr>
        <p:blipFill>
          <a:blip r:embed="rId4"/>
          <a:stretch>
            <a:fillRect/>
          </a:stretch>
        </p:blipFill>
        <p:spPr>
          <a:xfrm>
            <a:off x="5122354" y="2863830"/>
            <a:ext cx="566049" cy="798384"/>
          </a:xfrm>
          <a:prstGeom prst="rect">
            <a:avLst/>
          </a:prstGeom>
        </p:spPr>
      </p:pic>
      <p:pic>
        <p:nvPicPr>
          <p:cNvPr id="36" name="Picture 35"/>
          <p:cNvPicPr>
            <a:picLocks noChangeAspect="1"/>
          </p:cNvPicPr>
          <p:nvPr/>
        </p:nvPicPr>
        <p:blipFill>
          <a:blip r:embed="rId4"/>
          <a:stretch>
            <a:fillRect/>
          </a:stretch>
        </p:blipFill>
        <p:spPr>
          <a:xfrm>
            <a:off x="8785091" y="2863830"/>
            <a:ext cx="566049" cy="798384"/>
          </a:xfrm>
          <a:prstGeom prst="rect">
            <a:avLst/>
          </a:prstGeom>
        </p:spPr>
      </p:pic>
      <p:sp>
        <p:nvSpPr>
          <p:cNvPr id="37" name="TextBox 36"/>
          <p:cNvSpPr txBox="1"/>
          <p:nvPr/>
        </p:nvSpPr>
        <p:spPr>
          <a:xfrm rot="19773759">
            <a:off x="8916135" y="3343605"/>
            <a:ext cx="1044195" cy="286306"/>
          </a:xfrm>
          <a:prstGeom prst="rect">
            <a:avLst/>
          </a:prstGeom>
          <a:noFill/>
        </p:spPr>
        <p:txBody>
          <a:bodyPr wrap="square" rtlCol="0">
            <a:spAutoFit/>
          </a:bodyPr>
          <a:lstStyle/>
          <a:p>
            <a:pPr fontAlgn="base">
              <a:spcBef>
                <a:spcPct val="0"/>
              </a:spcBef>
              <a:spcAft>
                <a:spcPct val="0"/>
              </a:spcAft>
            </a:pPr>
            <a:r>
              <a:rPr lang="en-US" sz="1224" dirty="0">
                <a:solidFill>
                  <a:srgbClr val="1A1A1A"/>
                </a:solidFill>
                <a:latin typeface="Arial" charset="0"/>
                <a:cs typeface="Arial" charset="0"/>
              </a:rPr>
              <a:t>SCVMM</a:t>
            </a:r>
          </a:p>
        </p:txBody>
      </p:sp>
      <p:sp>
        <p:nvSpPr>
          <p:cNvPr id="38" name="TextBox 37"/>
          <p:cNvSpPr txBox="1"/>
          <p:nvPr/>
        </p:nvSpPr>
        <p:spPr>
          <a:xfrm rot="19773759">
            <a:off x="5262823" y="3322519"/>
            <a:ext cx="1044195" cy="286306"/>
          </a:xfrm>
          <a:prstGeom prst="rect">
            <a:avLst/>
          </a:prstGeom>
          <a:noFill/>
        </p:spPr>
        <p:txBody>
          <a:bodyPr wrap="square" rtlCol="0">
            <a:spAutoFit/>
          </a:bodyPr>
          <a:lstStyle/>
          <a:p>
            <a:pPr fontAlgn="base">
              <a:spcBef>
                <a:spcPct val="0"/>
              </a:spcBef>
              <a:spcAft>
                <a:spcPct val="0"/>
              </a:spcAft>
            </a:pPr>
            <a:r>
              <a:rPr lang="en-US" sz="1224" dirty="0">
                <a:solidFill>
                  <a:srgbClr val="1A1A1A"/>
                </a:solidFill>
                <a:latin typeface="Arial" charset="0"/>
                <a:cs typeface="Arial" charset="0"/>
              </a:rPr>
              <a:t>IPAM</a:t>
            </a:r>
          </a:p>
        </p:txBody>
      </p:sp>
      <p:sp>
        <p:nvSpPr>
          <p:cNvPr id="39" name="TextBox 38"/>
          <p:cNvSpPr txBox="1"/>
          <p:nvPr/>
        </p:nvSpPr>
        <p:spPr>
          <a:xfrm rot="16200000">
            <a:off x="-217750" y="1730042"/>
            <a:ext cx="2007208" cy="478442"/>
          </a:xfrm>
          <a:prstGeom prst="rect">
            <a:avLst/>
          </a:prstGeom>
          <a:noFill/>
        </p:spPr>
        <p:txBody>
          <a:bodyPr wrap="square" rtlCol="0">
            <a:spAutoFit/>
          </a:bodyPr>
          <a:lstStyle/>
          <a:p>
            <a:pPr algn="ctr" fontAlgn="base">
              <a:spcBef>
                <a:spcPct val="0"/>
              </a:spcBef>
              <a:spcAft>
                <a:spcPct val="0"/>
              </a:spcAft>
            </a:pPr>
            <a:r>
              <a:rPr lang="en-US" sz="1224" dirty="0">
                <a:solidFill>
                  <a:srgbClr val="1A1A1A"/>
                </a:solidFill>
                <a:latin typeface="Arial" charset="0"/>
                <a:cs typeface="Arial" charset="0"/>
              </a:rPr>
              <a:t>VN Layer </a:t>
            </a:r>
          </a:p>
          <a:p>
            <a:pPr algn="ctr" fontAlgn="base">
              <a:spcBef>
                <a:spcPct val="0"/>
              </a:spcBef>
              <a:spcAft>
                <a:spcPct val="0"/>
              </a:spcAft>
            </a:pPr>
            <a:endParaRPr lang="en-US" sz="1224" dirty="0">
              <a:solidFill>
                <a:srgbClr val="1A1A1A"/>
              </a:solidFill>
              <a:latin typeface="Arial" charset="0"/>
              <a:cs typeface="Arial" charset="0"/>
            </a:endParaRPr>
          </a:p>
        </p:txBody>
      </p:sp>
      <p:sp>
        <p:nvSpPr>
          <p:cNvPr id="43" name="TextBox 42"/>
          <p:cNvSpPr txBox="1"/>
          <p:nvPr/>
        </p:nvSpPr>
        <p:spPr>
          <a:xfrm>
            <a:off x="1481398" y="4069438"/>
            <a:ext cx="3630804"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Configure Address Space, Subnets, Pools, VLAN </a:t>
            </a:r>
          </a:p>
        </p:txBody>
      </p:sp>
      <p:grpSp>
        <p:nvGrpSpPr>
          <p:cNvPr id="45" name="Group 44"/>
          <p:cNvGrpSpPr/>
          <p:nvPr/>
        </p:nvGrpSpPr>
        <p:grpSpPr>
          <a:xfrm>
            <a:off x="9811117" y="4047893"/>
            <a:ext cx="2431061" cy="606648"/>
            <a:chOff x="9615574" y="3968883"/>
            <a:chExt cx="2383610" cy="594807"/>
          </a:xfrm>
        </p:grpSpPr>
        <p:sp>
          <p:nvSpPr>
            <p:cNvPr id="46" name="TextBox 45"/>
            <p:cNvSpPr txBox="1"/>
            <p:nvPr/>
          </p:nvSpPr>
          <p:spPr>
            <a:xfrm>
              <a:off x="9615574" y="3968883"/>
              <a:ext cx="2383610"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Associate Host Groups to LN</a:t>
              </a:r>
            </a:p>
          </p:txBody>
        </p:sp>
        <p:sp>
          <p:nvSpPr>
            <p:cNvPr id="48" name="TextBox 47"/>
            <p:cNvSpPr txBox="1"/>
            <p:nvPr/>
          </p:nvSpPr>
          <p:spPr>
            <a:xfrm>
              <a:off x="9615574" y="4282972"/>
              <a:ext cx="2383610"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Associate MAC Pools to LN</a:t>
              </a:r>
            </a:p>
          </p:txBody>
        </p:sp>
      </p:grpSp>
      <p:grpSp>
        <p:nvGrpSpPr>
          <p:cNvPr id="55" name="Group 54"/>
          <p:cNvGrpSpPr/>
          <p:nvPr/>
        </p:nvGrpSpPr>
        <p:grpSpPr>
          <a:xfrm>
            <a:off x="5973904" y="4047894"/>
            <a:ext cx="2755147" cy="617234"/>
            <a:chOff x="5853260" y="3968884"/>
            <a:chExt cx="2701370" cy="605186"/>
          </a:xfrm>
        </p:grpSpPr>
        <p:sp>
          <p:nvSpPr>
            <p:cNvPr id="56" name="TextBox 55"/>
            <p:cNvSpPr txBox="1"/>
            <p:nvPr/>
          </p:nvSpPr>
          <p:spPr>
            <a:xfrm>
              <a:off x="6164132" y="3968884"/>
              <a:ext cx="2119257"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Subnets, Pools for NS / LN</a:t>
              </a:r>
            </a:p>
          </p:txBody>
        </p:sp>
        <p:sp>
          <p:nvSpPr>
            <p:cNvPr id="57" name="TextBox 56"/>
            <p:cNvSpPr txBox="1"/>
            <p:nvPr/>
          </p:nvSpPr>
          <p:spPr>
            <a:xfrm>
              <a:off x="6164132" y="4293352"/>
              <a:ext cx="2119257"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LN, NS, Isolation settings…</a:t>
              </a:r>
            </a:p>
          </p:txBody>
        </p:sp>
        <p:sp>
          <p:nvSpPr>
            <p:cNvPr id="60" name="Right Arrow 59"/>
            <p:cNvSpPr/>
            <p:nvPr/>
          </p:nvSpPr>
          <p:spPr>
            <a:xfrm>
              <a:off x="5859108" y="4029240"/>
              <a:ext cx="197930" cy="190486"/>
            </a:xfrm>
            <a:prstGeom prs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61" name="Right Arrow 60"/>
            <p:cNvSpPr/>
            <p:nvPr/>
          </p:nvSpPr>
          <p:spPr>
            <a:xfrm>
              <a:off x="5853260" y="4328465"/>
              <a:ext cx="197930" cy="190486"/>
            </a:xfrm>
            <a:prstGeom prs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62" name="Right Arrow 61"/>
            <p:cNvSpPr/>
            <p:nvPr/>
          </p:nvSpPr>
          <p:spPr>
            <a:xfrm>
              <a:off x="8356700" y="4029240"/>
              <a:ext cx="197930" cy="190486"/>
            </a:xfrm>
            <a:prstGeom prs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63" name="Right Arrow 62"/>
            <p:cNvSpPr/>
            <p:nvPr/>
          </p:nvSpPr>
          <p:spPr>
            <a:xfrm>
              <a:off x="8345096" y="4345997"/>
              <a:ext cx="197930" cy="190486"/>
            </a:xfrm>
            <a:prstGeom prs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grpSp>
      <p:grpSp>
        <p:nvGrpSpPr>
          <p:cNvPr id="64" name="Group 63"/>
          <p:cNvGrpSpPr/>
          <p:nvPr/>
        </p:nvGrpSpPr>
        <p:grpSpPr>
          <a:xfrm>
            <a:off x="5973905" y="4699546"/>
            <a:ext cx="2729912" cy="617285"/>
            <a:chOff x="5853260" y="4607816"/>
            <a:chExt cx="2676627" cy="605236"/>
          </a:xfrm>
          <a:solidFill>
            <a:schemeClr val="accent1">
              <a:lumMod val="20000"/>
              <a:lumOff val="80000"/>
            </a:schemeClr>
          </a:solidFill>
        </p:grpSpPr>
        <p:sp>
          <p:nvSpPr>
            <p:cNvPr id="65" name="TextBox 64"/>
            <p:cNvSpPr txBox="1"/>
            <p:nvPr/>
          </p:nvSpPr>
          <p:spPr>
            <a:xfrm>
              <a:off x="6164132" y="4607816"/>
              <a:ext cx="2119257" cy="275239"/>
            </a:xfrm>
            <a:prstGeom prst="rect">
              <a:avLst/>
            </a:prstGeom>
            <a:grp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Pool utilization, meta-data…</a:t>
              </a:r>
            </a:p>
          </p:txBody>
        </p:sp>
        <p:sp>
          <p:nvSpPr>
            <p:cNvPr id="66" name="TextBox 65"/>
            <p:cNvSpPr txBox="1"/>
            <p:nvPr/>
          </p:nvSpPr>
          <p:spPr>
            <a:xfrm>
              <a:off x="6168264" y="4932334"/>
              <a:ext cx="2119257" cy="280718"/>
            </a:xfrm>
            <a:prstGeom prst="rect">
              <a:avLst/>
            </a:prstGeom>
            <a:grp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IP address, meta-data…</a:t>
              </a:r>
            </a:p>
          </p:txBody>
        </p:sp>
        <p:sp>
          <p:nvSpPr>
            <p:cNvPr id="67" name="Right Arrow 66"/>
            <p:cNvSpPr/>
            <p:nvPr/>
          </p:nvSpPr>
          <p:spPr>
            <a:xfrm rot="10800000">
              <a:off x="8334493" y="4662754"/>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68" name="Right Arrow 67"/>
            <p:cNvSpPr/>
            <p:nvPr/>
          </p:nvSpPr>
          <p:spPr>
            <a:xfrm rot="10800000">
              <a:off x="8334493" y="4974591"/>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69" name="Right Arrow 68"/>
            <p:cNvSpPr/>
            <p:nvPr/>
          </p:nvSpPr>
          <p:spPr>
            <a:xfrm rot="10800000">
              <a:off x="5853260" y="4645358"/>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70" name="Right Arrow 69"/>
            <p:cNvSpPr/>
            <p:nvPr/>
          </p:nvSpPr>
          <p:spPr>
            <a:xfrm rot="10800000">
              <a:off x="5853260" y="4957195"/>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grpSp>
      <p:sp>
        <p:nvSpPr>
          <p:cNvPr id="71" name="TextBox 70"/>
          <p:cNvSpPr txBox="1"/>
          <p:nvPr/>
        </p:nvSpPr>
        <p:spPr>
          <a:xfrm>
            <a:off x="1491552" y="4792895"/>
            <a:ext cx="3630804" cy="286306"/>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Address utilization tracking (stats &amp; trends)</a:t>
            </a:r>
          </a:p>
        </p:txBody>
      </p:sp>
      <p:grpSp>
        <p:nvGrpSpPr>
          <p:cNvPr id="72" name="Group 71"/>
          <p:cNvGrpSpPr/>
          <p:nvPr/>
        </p:nvGrpSpPr>
        <p:grpSpPr>
          <a:xfrm>
            <a:off x="1483692" y="5548748"/>
            <a:ext cx="10737481" cy="478442"/>
            <a:chOff x="1450692" y="5440442"/>
            <a:chExt cx="10527898" cy="469103"/>
          </a:xfrm>
        </p:grpSpPr>
        <p:sp>
          <p:nvSpPr>
            <p:cNvPr id="73" name="TextBox 72"/>
            <p:cNvSpPr txBox="1"/>
            <p:nvPr/>
          </p:nvSpPr>
          <p:spPr>
            <a:xfrm>
              <a:off x="6158250" y="5440442"/>
              <a:ext cx="2119257" cy="469103"/>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Changes – Pools, VLANs, Address and meta-data</a:t>
              </a:r>
            </a:p>
          </p:txBody>
        </p:sp>
        <p:sp>
          <p:nvSpPr>
            <p:cNvPr id="74" name="TextBox 73"/>
            <p:cNvSpPr txBox="1"/>
            <p:nvPr/>
          </p:nvSpPr>
          <p:spPr>
            <a:xfrm>
              <a:off x="1450692" y="5440442"/>
              <a:ext cx="3559935"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Conflict detection, notification and updates</a:t>
              </a:r>
            </a:p>
          </p:txBody>
        </p:sp>
        <p:sp>
          <p:nvSpPr>
            <p:cNvPr id="75" name="Left-Right Arrow 74"/>
            <p:cNvSpPr/>
            <p:nvPr/>
          </p:nvSpPr>
          <p:spPr>
            <a:xfrm>
              <a:off x="8317623" y="5583233"/>
              <a:ext cx="252876" cy="202708"/>
            </a:xfrm>
            <a:prstGeom prst="lef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a:solidFill>
                  <a:prstClr val="white"/>
                </a:solidFill>
              </a:endParaRPr>
            </a:p>
          </p:txBody>
        </p:sp>
        <p:sp>
          <p:nvSpPr>
            <p:cNvPr id="76" name="Left-Right Arrow 75"/>
            <p:cNvSpPr/>
            <p:nvPr/>
          </p:nvSpPr>
          <p:spPr>
            <a:xfrm>
              <a:off x="5824518" y="5583233"/>
              <a:ext cx="252876" cy="202708"/>
            </a:xfrm>
            <a:prstGeom prst="lef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pPr>
              <a:endParaRPr lang="en-US" sz="1836" kern="0">
                <a:solidFill>
                  <a:prstClr val="white"/>
                </a:solidFill>
              </a:endParaRPr>
            </a:p>
          </p:txBody>
        </p:sp>
        <p:sp>
          <p:nvSpPr>
            <p:cNvPr id="77" name="TextBox 76"/>
            <p:cNvSpPr txBox="1"/>
            <p:nvPr/>
          </p:nvSpPr>
          <p:spPr>
            <a:xfrm>
              <a:off x="9594980" y="5444733"/>
              <a:ext cx="2383610"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Compliance status</a:t>
              </a:r>
            </a:p>
          </p:txBody>
        </p:sp>
      </p:grpSp>
      <p:grpSp>
        <p:nvGrpSpPr>
          <p:cNvPr id="78" name="Group 77"/>
          <p:cNvGrpSpPr/>
          <p:nvPr/>
        </p:nvGrpSpPr>
        <p:grpSpPr>
          <a:xfrm>
            <a:off x="1491552" y="1415181"/>
            <a:ext cx="3630804" cy="609482"/>
            <a:chOff x="1458397" y="1387559"/>
            <a:chExt cx="3559935" cy="597586"/>
          </a:xfrm>
          <a:solidFill>
            <a:schemeClr val="accent1">
              <a:lumMod val="20000"/>
              <a:lumOff val="80000"/>
            </a:schemeClr>
          </a:solidFill>
        </p:grpSpPr>
        <p:sp>
          <p:nvSpPr>
            <p:cNvPr id="79" name="TextBox 78"/>
            <p:cNvSpPr txBox="1"/>
            <p:nvPr/>
          </p:nvSpPr>
          <p:spPr>
            <a:xfrm>
              <a:off x="1458397" y="1387559"/>
              <a:ext cx="3559935" cy="280718"/>
            </a:xfrm>
            <a:prstGeom prst="rect">
              <a:avLst/>
            </a:prstGeom>
            <a:grp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Inventory of CA space, subnets, Pools</a:t>
              </a:r>
            </a:p>
          </p:txBody>
        </p:sp>
        <p:sp>
          <p:nvSpPr>
            <p:cNvPr id="81" name="TextBox 80"/>
            <p:cNvSpPr txBox="1"/>
            <p:nvPr/>
          </p:nvSpPr>
          <p:spPr>
            <a:xfrm>
              <a:off x="1458397" y="1704427"/>
              <a:ext cx="3559935" cy="280718"/>
            </a:xfrm>
            <a:prstGeom prst="rect">
              <a:avLst/>
            </a:prstGeom>
            <a:grp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Address utilization tracking of CA (stats &amp; trends)</a:t>
              </a:r>
            </a:p>
          </p:txBody>
        </p:sp>
      </p:grpSp>
      <p:sp>
        <p:nvSpPr>
          <p:cNvPr id="84" name="TextBox 83"/>
          <p:cNvSpPr txBox="1"/>
          <p:nvPr/>
        </p:nvSpPr>
        <p:spPr>
          <a:xfrm>
            <a:off x="9811117" y="1468286"/>
            <a:ext cx="2431061" cy="286306"/>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Tenants create VM Networks</a:t>
            </a:r>
          </a:p>
        </p:txBody>
      </p:sp>
      <p:grpSp>
        <p:nvGrpSpPr>
          <p:cNvPr id="96" name="Group 95"/>
          <p:cNvGrpSpPr/>
          <p:nvPr/>
        </p:nvGrpSpPr>
        <p:grpSpPr>
          <a:xfrm>
            <a:off x="5962242" y="1739117"/>
            <a:ext cx="2729912" cy="617285"/>
            <a:chOff x="5853260" y="4607816"/>
            <a:chExt cx="2676627" cy="605236"/>
          </a:xfrm>
          <a:solidFill>
            <a:schemeClr val="accent1">
              <a:lumMod val="20000"/>
              <a:lumOff val="80000"/>
            </a:schemeClr>
          </a:solidFill>
        </p:grpSpPr>
        <p:sp>
          <p:nvSpPr>
            <p:cNvPr id="97" name="TextBox 96"/>
            <p:cNvSpPr txBox="1"/>
            <p:nvPr/>
          </p:nvSpPr>
          <p:spPr>
            <a:xfrm>
              <a:off x="6164132" y="4607816"/>
              <a:ext cx="2119257" cy="275239"/>
            </a:xfrm>
            <a:prstGeom prst="rect">
              <a:avLst/>
            </a:prstGeom>
            <a:grp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Pool utilization, meta-data…</a:t>
              </a:r>
            </a:p>
          </p:txBody>
        </p:sp>
        <p:sp>
          <p:nvSpPr>
            <p:cNvPr id="98" name="TextBox 97"/>
            <p:cNvSpPr txBox="1"/>
            <p:nvPr/>
          </p:nvSpPr>
          <p:spPr>
            <a:xfrm>
              <a:off x="6168264" y="4932334"/>
              <a:ext cx="2119257" cy="280718"/>
            </a:xfrm>
            <a:prstGeom prst="rect">
              <a:avLst/>
            </a:prstGeom>
            <a:grp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IP address, meta-data…</a:t>
              </a:r>
            </a:p>
          </p:txBody>
        </p:sp>
        <p:sp>
          <p:nvSpPr>
            <p:cNvPr id="99" name="Right Arrow 98"/>
            <p:cNvSpPr/>
            <p:nvPr/>
          </p:nvSpPr>
          <p:spPr>
            <a:xfrm rot="10800000">
              <a:off x="8334493" y="4662754"/>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100" name="Right Arrow 99"/>
            <p:cNvSpPr/>
            <p:nvPr/>
          </p:nvSpPr>
          <p:spPr>
            <a:xfrm rot="10800000">
              <a:off x="8334493" y="4974591"/>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101" name="Right Arrow 100"/>
            <p:cNvSpPr/>
            <p:nvPr/>
          </p:nvSpPr>
          <p:spPr>
            <a:xfrm rot="10800000">
              <a:off x="5853260" y="4645358"/>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sp>
          <p:nvSpPr>
            <p:cNvPr id="102" name="Right Arrow 101"/>
            <p:cNvSpPr/>
            <p:nvPr/>
          </p:nvSpPr>
          <p:spPr>
            <a:xfrm rot="10800000">
              <a:off x="5853260" y="4957195"/>
              <a:ext cx="195394" cy="192484"/>
            </a:xfrm>
            <a:prstGeom prst="rightArrow">
              <a:avLst/>
            </a:prstGeom>
            <a:grpFill/>
            <a:ln w="25400" cap="flat" cmpd="sng" algn="ctr">
              <a:solidFill>
                <a:srgbClr val="1A1A1A"/>
              </a:solidFill>
              <a:prstDash val="solid"/>
            </a:ln>
            <a:effectLst/>
          </p:spPr>
          <p:txBody>
            <a:bodyPr rtlCol="0" anchor="ctr"/>
            <a:lstStyle/>
            <a:p>
              <a:pPr algn="ctr" fontAlgn="base">
                <a:spcBef>
                  <a:spcPct val="0"/>
                </a:spcBef>
                <a:spcAft>
                  <a:spcPct val="0"/>
                </a:spcAft>
                <a:defRPr/>
              </a:pPr>
              <a:endParaRPr lang="en-US" sz="1836" kern="0" dirty="0">
                <a:solidFill>
                  <a:prstClr val="white"/>
                </a:solidFill>
              </a:endParaRPr>
            </a:p>
          </p:txBody>
        </p:sp>
      </p:grpSp>
      <p:cxnSp>
        <p:nvCxnSpPr>
          <p:cNvPr id="103" name="Straight Arrow Connector 102"/>
          <p:cNvCxnSpPr/>
          <p:nvPr/>
        </p:nvCxnSpPr>
        <p:spPr>
          <a:xfrm>
            <a:off x="6121312" y="3244178"/>
            <a:ext cx="2461490" cy="0"/>
          </a:xfrm>
          <a:prstGeom prst="straightConnector1">
            <a:avLst/>
          </a:prstGeom>
          <a:noFill/>
          <a:ln w="9525" cap="flat" cmpd="sng" algn="ctr">
            <a:solidFill>
              <a:schemeClr val="tx1"/>
            </a:solidFill>
            <a:prstDash val="solid"/>
            <a:headEnd type="triangle"/>
            <a:tailEnd type="triangle"/>
          </a:ln>
          <a:effectLst/>
        </p:spPr>
      </p:cxnSp>
      <p:grpSp>
        <p:nvGrpSpPr>
          <p:cNvPr id="106" name="Group 105"/>
          <p:cNvGrpSpPr/>
          <p:nvPr/>
        </p:nvGrpSpPr>
        <p:grpSpPr>
          <a:xfrm>
            <a:off x="5896339" y="1415181"/>
            <a:ext cx="2860732" cy="286306"/>
            <a:chOff x="5777209" y="1387559"/>
            <a:chExt cx="2804894" cy="280718"/>
          </a:xfrm>
        </p:grpSpPr>
        <p:sp>
          <p:nvSpPr>
            <p:cNvPr id="107" name="TextBox 106"/>
            <p:cNvSpPr txBox="1"/>
            <p:nvPr/>
          </p:nvSpPr>
          <p:spPr>
            <a:xfrm>
              <a:off x="6164132" y="1387559"/>
              <a:ext cx="2119257" cy="280718"/>
            </a:xfrm>
            <a:prstGeom prst="rect">
              <a:avLst/>
            </a:prstGeom>
            <a:solidFill>
              <a:schemeClr val="accent1">
                <a:lumMod val="20000"/>
                <a:lumOff val="80000"/>
              </a:schemeClr>
            </a:solidFill>
          </p:spPr>
          <p:txBody>
            <a:bodyPr wrap="square" rtlCol="0">
              <a:spAutoFit/>
            </a:bodyPr>
            <a:lstStyle/>
            <a:p>
              <a:pPr fontAlgn="base">
                <a:spcBef>
                  <a:spcPct val="0"/>
                </a:spcBef>
                <a:spcAft>
                  <a:spcPct val="0"/>
                </a:spcAft>
                <a:defRPr/>
              </a:pPr>
              <a:r>
                <a:rPr lang="en-US" sz="1224" kern="0" dirty="0">
                  <a:solidFill>
                    <a:srgbClr val="1A1A1A"/>
                  </a:solidFill>
                  <a:latin typeface="Arial" charset="0"/>
                  <a:cs typeface="Arial" charset="0"/>
                </a:rPr>
                <a:t>Subnets, Pools for VN</a:t>
              </a:r>
            </a:p>
          </p:txBody>
        </p:sp>
        <p:sp>
          <p:nvSpPr>
            <p:cNvPr id="109" name="Left-Right Arrow 108"/>
            <p:cNvSpPr/>
            <p:nvPr/>
          </p:nvSpPr>
          <p:spPr>
            <a:xfrm>
              <a:off x="5777209" y="1409615"/>
              <a:ext cx="252876" cy="202708"/>
            </a:xfrm>
            <a:prstGeom prst="lef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pPr>
              <a:endParaRPr lang="en-US" sz="1836" kern="0">
                <a:solidFill>
                  <a:prstClr val="white"/>
                </a:solidFill>
              </a:endParaRPr>
            </a:p>
          </p:txBody>
        </p:sp>
        <p:sp>
          <p:nvSpPr>
            <p:cNvPr id="110" name="Left-Right Arrow 109"/>
            <p:cNvSpPr/>
            <p:nvPr/>
          </p:nvSpPr>
          <p:spPr>
            <a:xfrm>
              <a:off x="8329227" y="1424702"/>
              <a:ext cx="252876" cy="202708"/>
            </a:xfrm>
            <a:prstGeom prst="leftRightArrow">
              <a:avLst/>
            </a:prstGeom>
            <a:noFill/>
            <a:ln w="25400" cap="flat" cmpd="sng" algn="ctr">
              <a:solidFill>
                <a:srgbClr val="1A1A1A"/>
              </a:solidFill>
              <a:prstDash val="solid"/>
            </a:ln>
            <a:effectLst/>
          </p:spPr>
          <p:txBody>
            <a:bodyPr rtlCol="0" anchor="ctr"/>
            <a:lstStyle/>
            <a:p>
              <a:pPr algn="ctr" fontAlgn="base">
                <a:spcBef>
                  <a:spcPct val="0"/>
                </a:spcBef>
                <a:spcAft>
                  <a:spcPct val="0"/>
                </a:spcAft>
              </a:pPr>
              <a:endParaRPr lang="en-US" sz="1836" kern="0">
                <a:solidFill>
                  <a:prstClr val="white"/>
                </a:solidFill>
              </a:endParaRPr>
            </a:p>
          </p:txBody>
        </p:sp>
      </p:grpSp>
      <p:pic>
        <p:nvPicPr>
          <p:cNvPr id="112" name="Picture 111"/>
          <p:cNvPicPr>
            <a:picLocks noChangeAspect="1"/>
          </p:cNvPicPr>
          <p:nvPr/>
        </p:nvPicPr>
        <p:blipFill>
          <a:blip r:embed="rId3"/>
          <a:stretch>
            <a:fillRect/>
          </a:stretch>
        </p:blipFill>
        <p:spPr>
          <a:xfrm>
            <a:off x="9412133" y="2595760"/>
            <a:ext cx="243406" cy="483630"/>
          </a:xfrm>
          <a:prstGeom prst="rect">
            <a:avLst/>
          </a:prstGeom>
        </p:spPr>
      </p:pic>
      <p:sp>
        <p:nvSpPr>
          <p:cNvPr id="113" name="TextBox 112"/>
          <p:cNvSpPr txBox="1"/>
          <p:nvPr/>
        </p:nvSpPr>
        <p:spPr>
          <a:xfrm>
            <a:off x="9291210" y="3062647"/>
            <a:ext cx="1803490" cy="286306"/>
          </a:xfrm>
          <a:prstGeom prst="rect">
            <a:avLst/>
          </a:prstGeom>
          <a:noFill/>
        </p:spPr>
        <p:txBody>
          <a:bodyPr wrap="square" rtlCol="0">
            <a:spAutoFit/>
          </a:bodyPr>
          <a:lstStyle/>
          <a:p>
            <a:pPr fontAlgn="base">
              <a:spcBef>
                <a:spcPct val="0"/>
              </a:spcBef>
              <a:spcAft>
                <a:spcPct val="0"/>
              </a:spcAft>
            </a:pPr>
            <a:r>
              <a:rPr lang="en-US" sz="1224" dirty="0">
                <a:solidFill>
                  <a:srgbClr val="1A1A1A"/>
                </a:solidFill>
                <a:latin typeface="Arial" charset="0"/>
                <a:cs typeface="Arial" charset="0"/>
              </a:rPr>
              <a:t>VMM Admin</a:t>
            </a:r>
          </a:p>
        </p:txBody>
      </p:sp>
      <p:pic>
        <p:nvPicPr>
          <p:cNvPr id="114" name="Picture 113"/>
          <p:cNvPicPr>
            <a:picLocks noChangeAspect="1"/>
          </p:cNvPicPr>
          <p:nvPr/>
        </p:nvPicPr>
        <p:blipFill>
          <a:blip r:embed="rId3"/>
          <a:stretch>
            <a:fillRect/>
          </a:stretch>
        </p:blipFill>
        <p:spPr>
          <a:xfrm>
            <a:off x="11514468" y="713509"/>
            <a:ext cx="243406" cy="483630"/>
          </a:xfrm>
          <a:prstGeom prst="rect">
            <a:avLst/>
          </a:prstGeom>
        </p:spPr>
      </p:pic>
      <p:sp>
        <p:nvSpPr>
          <p:cNvPr id="115" name="TextBox 114"/>
          <p:cNvSpPr txBox="1"/>
          <p:nvPr/>
        </p:nvSpPr>
        <p:spPr>
          <a:xfrm>
            <a:off x="11393545" y="1180397"/>
            <a:ext cx="1803490" cy="286306"/>
          </a:xfrm>
          <a:prstGeom prst="rect">
            <a:avLst/>
          </a:prstGeom>
          <a:noFill/>
        </p:spPr>
        <p:txBody>
          <a:bodyPr wrap="square" rtlCol="0">
            <a:spAutoFit/>
          </a:bodyPr>
          <a:lstStyle/>
          <a:p>
            <a:pPr fontAlgn="base">
              <a:spcBef>
                <a:spcPct val="0"/>
              </a:spcBef>
              <a:spcAft>
                <a:spcPct val="0"/>
              </a:spcAft>
            </a:pPr>
            <a:r>
              <a:rPr lang="en-US" sz="1224" dirty="0">
                <a:solidFill>
                  <a:srgbClr val="1A1A1A"/>
                </a:solidFill>
                <a:latin typeface="Arial" charset="0"/>
                <a:cs typeface="Arial" charset="0"/>
              </a:rPr>
              <a:t>Tenant Admin</a:t>
            </a:r>
          </a:p>
        </p:txBody>
      </p:sp>
    </p:spTree>
    <p:extLst>
      <p:ext uri="{BB962C8B-B14F-4D97-AF65-F5344CB8AC3E}">
        <p14:creationId xmlns:p14="http://schemas.microsoft.com/office/powerpoint/2010/main" val="1035215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1"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Switch Management– </a:t>
            </a:r>
            <a:r>
              <a:rPr lang="en-US" i="1" dirty="0" smtClean="0">
                <a:solidFill>
                  <a:srgbClr val="FFFF00"/>
                </a:solidFill>
              </a:rPr>
              <a:t>New in R2</a:t>
            </a:r>
            <a:endParaRPr lang="en-US" i="1" dirty="0">
              <a:solidFill>
                <a:srgbClr val="FFFF00"/>
              </a:solidFill>
            </a:endParaRPr>
          </a:p>
        </p:txBody>
      </p:sp>
      <p:sp>
        <p:nvSpPr>
          <p:cNvPr id="4" name="Text Placeholder 3"/>
          <p:cNvSpPr txBox="1">
            <a:spLocks/>
          </p:cNvSpPr>
          <p:nvPr/>
        </p:nvSpPr>
        <p:spPr>
          <a:xfrm>
            <a:off x="274639" y="1212851"/>
            <a:ext cx="12161835" cy="781752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Plugin model for:</a:t>
            </a:r>
            <a:endParaRPr lang="en-US" dirty="0"/>
          </a:p>
          <a:p>
            <a:endParaRPr lang="en-US" dirty="0" smtClean="0"/>
          </a:p>
          <a:p>
            <a:endParaRPr lang="en-US" dirty="0"/>
          </a:p>
          <a:p>
            <a:endParaRPr lang="en-US" dirty="0" smtClean="0"/>
          </a:p>
          <a:p>
            <a:r>
              <a:rPr lang="en-US" dirty="0" smtClean="0"/>
              <a:t>In-box plugin for the Standards-based (CIM) Network Switch Profile</a:t>
            </a:r>
          </a:p>
          <a:p>
            <a:r>
              <a:rPr lang="en-US" dirty="0" smtClean="0">
                <a:cs typeface="Times New Roman"/>
              </a:rPr>
              <a:t>CIM profile implemented </a:t>
            </a:r>
            <a:r>
              <a:rPr lang="en-US" dirty="0">
                <a:cs typeface="Times New Roman"/>
              </a:rPr>
              <a:t>and shipping with Arista EOS 4.12 which is a common binary across all Arista switching platforms.</a:t>
            </a:r>
          </a:p>
          <a:p>
            <a:endParaRPr lang="en-US" dirty="0" smtClean="0"/>
          </a:p>
          <a:p>
            <a:pPr marL="0" indent="0">
              <a:buNone/>
            </a:pPr>
            <a:endParaRPr lang="en-US" dirty="0" smtClean="0"/>
          </a:p>
          <a:p>
            <a:pPr marL="0" indent="0">
              <a:buNone/>
            </a:pPr>
            <a:endParaRPr lang="en-US" dirty="0"/>
          </a:p>
        </p:txBody>
      </p:sp>
      <p:graphicFrame>
        <p:nvGraphicFramePr>
          <p:cNvPr id="3" name="Diagram 2"/>
          <p:cNvGraphicFramePr/>
          <p:nvPr>
            <p:extLst>
              <p:ext uri="{D42A27DB-BD31-4B8C-83A1-F6EECF244321}">
                <p14:modId xmlns:p14="http://schemas.microsoft.com/office/powerpoint/2010/main" val="3158848283"/>
              </p:ext>
            </p:extLst>
          </p:nvPr>
        </p:nvGraphicFramePr>
        <p:xfrm>
          <a:off x="823336" y="1759921"/>
          <a:ext cx="10424046" cy="2129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73462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Agenda</a:t>
            </a:r>
            <a:endParaRPr lang="en-US" dirty="0"/>
          </a:p>
        </p:txBody>
      </p:sp>
      <p:sp>
        <p:nvSpPr>
          <p:cNvPr id="6" name="Rectangle 5"/>
          <p:cNvSpPr/>
          <p:nvPr/>
        </p:nvSpPr>
        <p:spPr bwMode="auto">
          <a:xfrm>
            <a:off x="457580" y="2217116"/>
            <a:ext cx="5002586" cy="36575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t" anchorCtr="0" compatLnSpc="1">
            <a:prstTxWarp prst="textNoShape">
              <a:avLst/>
            </a:prstTxWarp>
          </a:bodyPr>
          <a:lstStyle/>
          <a:p>
            <a:pPr defTabSz="932472"/>
            <a:r>
              <a:rPr lang="en-US" sz="2200" b="1" dirty="0" smtClean="0">
                <a:solidFill>
                  <a:schemeClr val="tx1"/>
                </a:solidFill>
                <a:latin typeface="Segoe UI" pitchFamily="34" charset="0"/>
                <a:ea typeface="Segoe UI" pitchFamily="34" charset="0"/>
                <a:cs typeface="Segoe UI" pitchFamily="34" charset="0"/>
              </a:rPr>
              <a:t>MDC-B350: Part 1</a:t>
            </a:r>
            <a:endParaRPr lang="en-US" sz="2200" b="1" dirty="0">
              <a:solidFill>
                <a:schemeClr val="tx1"/>
              </a:solidFill>
              <a:latin typeface="Segoe UI" pitchFamily="34" charset="0"/>
              <a:ea typeface="Segoe UI" pitchFamily="34" charset="0"/>
              <a:cs typeface="Segoe UI" pitchFamily="34" charset="0"/>
            </a:endParaRPr>
          </a:p>
          <a:p>
            <a:pPr defTabSz="932472"/>
            <a:r>
              <a:rPr lang="en-US" sz="2200" dirty="0" smtClean="0">
                <a:solidFill>
                  <a:schemeClr val="tx1"/>
                </a:solidFill>
                <a:latin typeface="Segoe UI" pitchFamily="34" charset="0"/>
                <a:ea typeface="Segoe UI" pitchFamily="34" charset="0"/>
                <a:cs typeface="Segoe UI" pitchFamily="34" charset="0"/>
              </a:rPr>
              <a:t>Room: You are in it</a:t>
            </a:r>
          </a:p>
          <a:p>
            <a:pPr defTabSz="932472"/>
            <a:r>
              <a:rPr lang="en-US" sz="2200" dirty="0" smtClean="0">
                <a:solidFill>
                  <a:schemeClr val="tx1"/>
                </a:solidFill>
                <a:latin typeface="Segoe UI" pitchFamily="34" charset="0"/>
                <a:ea typeface="Segoe UI" pitchFamily="34" charset="0"/>
                <a:cs typeface="Segoe UI" pitchFamily="34" charset="0"/>
              </a:rPr>
              <a:t>Time: Now</a:t>
            </a:r>
          </a:p>
          <a:p>
            <a:pPr defTabSz="932472"/>
            <a:endParaRPr lang="en-US" sz="2200" dirty="0">
              <a:solidFill>
                <a:schemeClr val="tx1"/>
              </a:solidFill>
              <a:latin typeface="Segoe UI" pitchFamily="34" charset="0"/>
              <a:ea typeface="Segoe UI" pitchFamily="34" charset="0"/>
              <a:cs typeface="Segoe UI" pitchFamily="34" charset="0"/>
            </a:endParaRPr>
          </a:p>
          <a:p>
            <a:pPr marL="342900" indent="-342900" defTabSz="932472">
              <a:buFont typeface="Arial" panose="020B0604020202020204" pitchFamily="34" charset="0"/>
              <a:buChar char="•"/>
            </a:pPr>
            <a:r>
              <a:rPr lang="en-US" sz="2200" dirty="0" smtClean="0">
                <a:solidFill>
                  <a:schemeClr val="tx1"/>
                </a:solidFill>
                <a:latin typeface="Segoe UI" pitchFamily="34" charset="0"/>
                <a:ea typeface="Segoe UI" pitchFamily="34" charset="0"/>
                <a:cs typeface="Segoe UI" pitchFamily="34" charset="0"/>
              </a:rPr>
              <a:t>What we introduced in SP1 recap</a:t>
            </a:r>
          </a:p>
          <a:p>
            <a:pPr marL="342900" indent="-342900" defTabSz="932472">
              <a:buFont typeface="Arial" panose="020B0604020202020204" pitchFamily="34" charset="0"/>
              <a:buChar char="•"/>
            </a:pPr>
            <a:r>
              <a:rPr lang="en-US" sz="2200" dirty="0" smtClean="0">
                <a:solidFill>
                  <a:schemeClr val="tx1"/>
                </a:solidFill>
                <a:latin typeface="Segoe UI" pitchFamily="34" charset="0"/>
                <a:ea typeface="Segoe UI" pitchFamily="34" charset="0"/>
                <a:cs typeface="Segoe UI" pitchFamily="34" charset="0"/>
              </a:rPr>
              <a:t>How to setup your datacenter networking from scratch</a:t>
            </a:r>
          </a:p>
          <a:p>
            <a:pPr marL="342900" indent="-342900" defTabSz="932472">
              <a:buFont typeface="Arial" panose="020B0604020202020204" pitchFamily="34" charset="0"/>
              <a:buChar char="•"/>
            </a:pPr>
            <a:r>
              <a:rPr lang="en-US" sz="2200" dirty="0" smtClean="0">
                <a:solidFill>
                  <a:schemeClr val="tx1"/>
                </a:solidFill>
                <a:latin typeface="Segoe UI" pitchFamily="34" charset="0"/>
                <a:ea typeface="Segoe UI" pitchFamily="34" charset="0"/>
                <a:cs typeface="Segoe UI" pitchFamily="34" charset="0"/>
              </a:rPr>
              <a:t>What’s new in R2</a:t>
            </a:r>
            <a:endParaRPr lang="en-US" sz="2200" dirty="0">
              <a:solidFill>
                <a:schemeClr val="tx1"/>
              </a:solidFill>
              <a:latin typeface="Segoe UI" pitchFamily="34" charset="0"/>
              <a:ea typeface="Segoe UI" pitchFamily="34" charset="0"/>
              <a:cs typeface="Segoe UI" pitchFamily="34" charset="0"/>
            </a:endParaRPr>
          </a:p>
        </p:txBody>
      </p:sp>
      <p:sp>
        <p:nvSpPr>
          <p:cNvPr id="7" name="Rectangle 6"/>
          <p:cNvSpPr/>
          <p:nvPr/>
        </p:nvSpPr>
        <p:spPr bwMode="auto">
          <a:xfrm>
            <a:off x="5578228" y="2234128"/>
            <a:ext cx="5002586" cy="364054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t" anchorCtr="0" compatLnSpc="1">
            <a:prstTxWarp prst="textNoShape">
              <a:avLst/>
            </a:prstTxWarp>
          </a:bodyPr>
          <a:lstStyle/>
          <a:p>
            <a:pPr defTabSz="932472"/>
            <a:r>
              <a:rPr lang="en-US" sz="2200" b="1" dirty="0" smtClean="0">
                <a:solidFill>
                  <a:schemeClr val="tx1"/>
                </a:solidFill>
                <a:latin typeface="Segoe UI" pitchFamily="34" charset="0"/>
                <a:ea typeface="Segoe UI" pitchFamily="34" charset="0"/>
                <a:cs typeface="Segoe UI" pitchFamily="34" charset="0"/>
              </a:rPr>
              <a:t>MDC-B351: Part 2</a:t>
            </a:r>
            <a:endParaRPr lang="en-US" sz="2200" b="1" dirty="0">
              <a:solidFill>
                <a:schemeClr val="tx1"/>
              </a:solidFill>
              <a:latin typeface="Segoe UI" pitchFamily="34" charset="0"/>
              <a:ea typeface="Segoe UI" pitchFamily="34" charset="0"/>
              <a:cs typeface="Segoe UI" pitchFamily="34" charset="0"/>
            </a:endParaRPr>
          </a:p>
          <a:p>
            <a:pPr defTabSz="932472"/>
            <a:r>
              <a:rPr lang="en-US" sz="2200" dirty="0" smtClean="0">
                <a:solidFill>
                  <a:schemeClr val="tx1"/>
                </a:solidFill>
                <a:latin typeface="Segoe UI" pitchFamily="34" charset="0"/>
                <a:ea typeface="Segoe UI" pitchFamily="34" charset="0"/>
                <a:cs typeface="Segoe UI" pitchFamily="34" charset="0"/>
              </a:rPr>
              <a:t>Room: Same</a:t>
            </a:r>
          </a:p>
          <a:p>
            <a:pPr defTabSz="932472"/>
            <a:r>
              <a:rPr lang="en-US" sz="2200" dirty="0" smtClean="0">
                <a:solidFill>
                  <a:schemeClr val="tx1"/>
                </a:solidFill>
                <a:latin typeface="Segoe UI" pitchFamily="34" charset="0"/>
                <a:ea typeface="Segoe UI" pitchFamily="34" charset="0"/>
                <a:cs typeface="Segoe UI" pitchFamily="34" charset="0"/>
              </a:rPr>
              <a:t>Time: 5:00pm</a:t>
            </a:r>
          </a:p>
          <a:p>
            <a:pPr defTabSz="932472"/>
            <a:endParaRPr lang="en-US" sz="2200" dirty="0" smtClean="0">
              <a:solidFill>
                <a:schemeClr val="tx1"/>
              </a:solidFill>
              <a:latin typeface="Segoe UI" pitchFamily="34" charset="0"/>
              <a:ea typeface="Segoe UI" pitchFamily="34" charset="0"/>
              <a:cs typeface="Segoe UI" pitchFamily="34" charset="0"/>
            </a:endParaRPr>
          </a:p>
          <a:p>
            <a:pPr marL="342900" indent="-342900" defTabSz="932472">
              <a:buFont typeface="Arial" panose="020B0604020202020204" pitchFamily="34" charset="0"/>
              <a:buChar char="•"/>
            </a:pPr>
            <a:r>
              <a:rPr lang="en-US" sz="2200" dirty="0" smtClean="0">
                <a:solidFill>
                  <a:schemeClr val="tx1"/>
                </a:solidFill>
                <a:latin typeface="Segoe UI" pitchFamily="34" charset="0"/>
                <a:ea typeface="Segoe UI" pitchFamily="34" charset="0"/>
                <a:cs typeface="Segoe UI" pitchFamily="34" charset="0"/>
              </a:rPr>
              <a:t>Hybrid Networking</a:t>
            </a:r>
          </a:p>
          <a:p>
            <a:pPr marL="809271" lvl="1" indent="-342900" defTabSz="932472">
              <a:buFont typeface="Arial" panose="020B0604020202020204" pitchFamily="34" charset="0"/>
              <a:buChar char="•"/>
            </a:pPr>
            <a:r>
              <a:rPr lang="en-US" sz="2200" dirty="0" smtClean="0">
                <a:solidFill>
                  <a:schemeClr val="tx1"/>
                </a:solidFill>
                <a:latin typeface="Segoe UI" pitchFamily="34" charset="0"/>
                <a:ea typeface="Segoe UI" pitchFamily="34" charset="0"/>
                <a:cs typeface="Segoe UI" pitchFamily="34" charset="0"/>
              </a:rPr>
              <a:t>Configuring network fabric for Network Virtualization</a:t>
            </a:r>
          </a:p>
          <a:p>
            <a:pPr marL="809271" lvl="1" indent="-342900" defTabSz="932472">
              <a:buFont typeface="Arial" panose="020B0604020202020204" pitchFamily="34" charset="0"/>
              <a:buChar char="•"/>
            </a:pPr>
            <a:r>
              <a:rPr lang="en-US" sz="2200" dirty="0" smtClean="0">
                <a:solidFill>
                  <a:schemeClr val="tx1"/>
                </a:solidFill>
                <a:latin typeface="Segoe UI" pitchFamily="34" charset="0"/>
                <a:ea typeface="Segoe UI" pitchFamily="34" charset="0"/>
                <a:cs typeface="Segoe UI" pitchFamily="34" charset="0"/>
              </a:rPr>
              <a:t>Network Virtualization Gateways</a:t>
            </a:r>
          </a:p>
          <a:p>
            <a:pPr marL="809271" lvl="1" indent="-342900" defTabSz="932472">
              <a:buFont typeface="Arial" panose="020B0604020202020204" pitchFamily="34" charset="0"/>
              <a:buChar char="•"/>
            </a:pPr>
            <a:r>
              <a:rPr lang="en-US" sz="2200" dirty="0" smtClean="0">
                <a:solidFill>
                  <a:schemeClr val="tx1"/>
                </a:solidFill>
                <a:latin typeface="Segoe UI" pitchFamily="34" charset="0"/>
                <a:ea typeface="Segoe UI" pitchFamily="34" charset="0"/>
                <a:cs typeface="Segoe UI" pitchFamily="34" charset="0"/>
              </a:rPr>
              <a:t>Tenant self service</a:t>
            </a:r>
            <a:endParaRPr lang="en-US" sz="2200" dirty="0">
              <a:solidFill>
                <a:schemeClr val="tx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3894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Arista switch managed by VMM</a:t>
            </a:r>
            <a:endParaRPr lang="en-US" dirty="0"/>
          </a:p>
        </p:txBody>
      </p:sp>
      <p:sp>
        <p:nvSpPr>
          <p:cNvPr id="5" name="Text Placeholder 4"/>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32900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Switch</a:t>
            </a:r>
            <a:endParaRPr lang="en-US" dirty="0"/>
          </a:p>
        </p:txBody>
      </p:sp>
      <p:sp>
        <p:nvSpPr>
          <p:cNvPr id="4" name="Rectangle 3"/>
          <p:cNvSpPr/>
          <p:nvPr/>
        </p:nvSpPr>
        <p:spPr bwMode="auto">
          <a:xfrm>
            <a:off x="306434" y="2399994"/>
            <a:ext cx="5897880" cy="27400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Why?</a:t>
            </a: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marL="285750" indent="-285750">
              <a:buFont typeface="Arial" pitchFamily="34" charset="0"/>
              <a:buChar char="•"/>
            </a:pPr>
            <a:r>
              <a:rPr lang="en-US" sz="2000" dirty="0"/>
              <a:t>Automatic team creation</a:t>
            </a:r>
          </a:p>
          <a:p>
            <a:pPr marL="285750" indent="-285750">
              <a:buFont typeface="Arial" pitchFamily="34" charset="0"/>
              <a:buChar char="•"/>
            </a:pPr>
            <a:r>
              <a:rPr lang="en-US" sz="2000" dirty="0" smtClean="0"/>
              <a:t>Configuration </a:t>
            </a:r>
            <a:r>
              <a:rPr lang="en-US" sz="2000" dirty="0"/>
              <a:t>for DC on a single object</a:t>
            </a:r>
          </a:p>
          <a:p>
            <a:pPr marL="285750" indent="-285750">
              <a:buFont typeface="Arial" pitchFamily="34" charset="0"/>
              <a:buChar char="•"/>
            </a:pPr>
            <a:r>
              <a:rPr lang="en-US" sz="2000" dirty="0"/>
              <a:t>Compliance</a:t>
            </a:r>
          </a:p>
          <a:p>
            <a:pPr marL="285750" indent="-285750">
              <a:buFont typeface="Arial" pitchFamily="34" charset="0"/>
              <a:buChar char="•"/>
            </a:pPr>
            <a:r>
              <a:rPr lang="en-US" sz="2000" dirty="0"/>
              <a:t>Access to hyper-v port settings</a:t>
            </a:r>
          </a:p>
          <a:p>
            <a:pPr marL="285750" indent="-285750">
              <a:buFont typeface="Arial" pitchFamily="34" charset="0"/>
              <a:buChar char="•"/>
            </a:pPr>
            <a:r>
              <a:rPr lang="en-US" sz="2000" dirty="0"/>
              <a:t>3</a:t>
            </a:r>
            <a:r>
              <a:rPr lang="en-US" sz="2000" baseline="30000" dirty="0"/>
              <a:t>rd</a:t>
            </a:r>
            <a:r>
              <a:rPr lang="en-US" sz="2000" dirty="0"/>
              <a:t> party </a:t>
            </a:r>
            <a:r>
              <a:rPr lang="en-US" sz="2000" dirty="0" smtClean="0"/>
              <a:t>extension management</a:t>
            </a:r>
            <a:endParaRPr lang="en-US" sz="2000" dirty="0"/>
          </a:p>
          <a:p>
            <a:pPr marL="285750" indent="-285750">
              <a:buFont typeface="Arial" pitchFamily="34" charset="0"/>
              <a:buChar char="•"/>
            </a:pPr>
            <a:r>
              <a:rPr lang="en-US" sz="2000" dirty="0"/>
              <a:t>Updates get applied to all </a:t>
            </a:r>
            <a:r>
              <a:rPr lang="en-US" sz="2000" dirty="0" smtClean="0"/>
              <a:t>hosts</a:t>
            </a: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250034" y="2399994"/>
            <a:ext cx="5943600" cy="27400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Why not?</a:t>
            </a: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marL="285750" indent="-285750">
              <a:buFont typeface="Arial" pitchFamily="34" charset="0"/>
              <a:buChar char="•"/>
            </a:pPr>
            <a:r>
              <a:rPr lang="en-US" sz="2000" dirty="0"/>
              <a:t>More </a:t>
            </a:r>
            <a:r>
              <a:rPr lang="en-US" sz="2000" dirty="0" smtClean="0"/>
              <a:t>up-front configuration</a:t>
            </a:r>
            <a:endParaRPr lang="en-US" sz="2000" dirty="0"/>
          </a:p>
          <a:p>
            <a:pPr marL="285750" indent="-285750">
              <a:buFont typeface="Arial" pitchFamily="34" charset="0"/>
              <a:buChar char="•"/>
            </a:pPr>
            <a:r>
              <a:rPr lang="en-US" sz="2000" dirty="0"/>
              <a:t>Limits live </a:t>
            </a:r>
            <a:r>
              <a:rPr lang="en-US" sz="2000" dirty="0" smtClean="0"/>
              <a:t>migration</a:t>
            </a:r>
            <a:endParaRPr lang="en-US" sz="2000" dirty="0"/>
          </a:p>
        </p:txBody>
      </p:sp>
    </p:spTree>
    <p:extLst>
      <p:ext uri="{BB962C8B-B14F-4D97-AF65-F5344CB8AC3E}">
        <p14:creationId xmlns:p14="http://schemas.microsoft.com/office/powerpoint/2010/main" val="401008529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526181" y="5455439"/>
            <a:ext cx="285750" cy="238125"/>
          </a:xfrm>
          <a:prstGeom prst="rect">
            <a:avLst/>
          </a:prstGeom>
        </p:spPr>
      </p:pic>
      <p:pic>
        <p:nvPicPr>
          <p:cNvPr id="16" name="Picture 15"/>
          <p:cNvPicPr>
            <a:picLocks noChangeAspect="1"/>
          </p:cNvPicPr>
          <p:nvPr/>
        </p:nvPicPr>
        <p:blipFill>
          <a:blip r:embed="rId4"/>
          <a:stretch>
            <a:fillRect/>
          </a:stretch>
        </p:blipFill>
        <p:spPr>
          <a:xfrm>
            <a:off x="4521814" y="5455438"/>
            <a:ext cx="285750" cy="238125"/>
          </a:xfrm>
          <a:prstGeom prst="rect">
            <a:avLst/>
          </a:prstGeom>
        </p:spPr>
      </p:pic>
      <p:sp>
        <p:nvSpPr>
          <p:cNvPr id="2" name="Title 1"/>
          <p:cNvSpPr>
            <a:spLocks noGrp="1"/>
          </p:cNvSpPr>
          <p:nvPr>
            <p:ph type="title"/>
          </p:nvPr>
        </p:nvSpPr>
        <p:spPr/>
        <p:txBody>
          <a:bodyPr/>
          <a:lstStyle/>
          <a:p>
            <a:r>
              <a:rPr lang="en-US" dirty="0" smtClean="0"/>
              <a:t>How the logical switch works</a:t>
            </a:r>
            <a:endParaRPr lang="en-US" dirty="0"/>
          </a:p>
        </p:txBody>
      </p:sp>
      <p:sp>
        <p:nvSpPr>
          <p:cNvPr id="4" name="Rectangle 3"/>
          <p:cNvSpPr/>
          <p:nvPr/>
        </p:nvSpPr>
        <p:spPr bwMode="auto">
          <a:xfrm>
            <a:off x="914775" y="2674310"/>
            <a:ext cx="5486340" cy="4114756"/>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Switch in VMM</a:t>
            </a:r>
          </a:p>
        </p:txBody>
      </p:sp>
      <p:sp>
        <p:nvSpPr>
          <p:cNvPr id="6" name="Rectangle 5"/>
          <p:cNvSpPr/>
          <p:nvPr/>
        </p:nvSpPr>
        <p:spPr bwMode="auto">
          <a:xfrm>
            <a:off x="1463409" y="4228773"/>
            <a:ext cx="1950697" cy="2278792"/>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Port Profiles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(Uplink)</a:t>
            </a:r>
          </a:p>
        </p:txBody>
      </p:sp>
      <p:sp>
        <p:nvSpPr>
          <p:cNvPr id="7" name="Rectangle 6"/>
          <p:cNvSpPr/>
          <p:nvPr/>
        </p:nvSpPr>
        <p:spPr bwMode="auto">
          <a:xfrm>
            <a:off x="3856060" y="4228774"/>
            <a:ext cx="2087860" cy="1645903"/>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Port Profiles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a:t>
            </a:r>
          </a:p>
        </p:txBody>
      </p:sp>
      <p:sp>
        <p:nvSpPr>
          <p:cNvPr id="10" name="Rectangle 9"/>
          <p:cNvSpPr/>
          <p:nvPr/>
        </p:nvSpPr>
        <p:spPr bwMode="auto">
          <a:xfrm>
            <a:off x="7406944" y="1485604"/>
            <a:ext cx="4412503" cy="2103097"/>
          </a:xfrm>
          <a:prstGeom prst="rect">
            <a:avLst/>
          </a:prstGeom>
          <a:noFill/>
          <a:ln>
            <a:solidFill>
              <a:schemeClr val="bg2">
                <a:lumMod val="50000"/>
                <a:lumOff val="50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 host #1</a:t>
            </a:r>
          </a:p>
        </p:txBody>
      </p:sp>
      <p:sp>
        <p:nvSpPr>
          <p:cNvPr id="13" name="Rectangle 12"/>
          <p:cNvSpPr/>
          <p:nvPr/>
        </p:nvSpPr>
        <p:spPr bwMode="auto">
          <a:xfrm>
            <a:off x="8459637" y="2116071"/>
            <a:ext cx="3108926" cy="62164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5486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Virtual Switch</a:t>
            </a:r>
          </a:p>
        </p:txBody>
      </p:sp>
      <p:sp>
        <p:nvSpPr>
          <p:cNvPr id="17" name="Rectangle 16"/>
          <p:cNvSpPr/>
          <p:nvPr/>
        </p:nvSpPr>
        <p:spPr bwMode="auto">
          <a:xfrm>
            <a:off x="1463410" y="3275198"/>
            <a:ext cx="4480510"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Switch settings</a:t>
            </a:r>
          </a:p>
        </p:txBody>
      </p:sp>
      <p:cxnSp>
        <p:nvCxnSpPr>
          <p:cNvPr id="20" name="Straight Connector 19"/>
          <p:cNvCxnSpPr>
            <a:stCxn id="18" idx="3"/>
          </p:cNvCxnSpPr>
          <p:nvPr/>
        </p:nvCxnSpPr>
        <p:spPr>
          <a:xfrm flipV="1">
            <a:off x="7625778" y="2515150"/>
            <a:ext cx="833859" cy="285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866" y="2986608"/>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a:stCxn id="23" idx="0"/>
          </p:cNvCxnSpPr>
          <p:nvPr/>
        </p:nvCxnSpPr>
        <p:spPr>
          <a:xfrm flipH="1" flipV="1">
            <a:off x="9360194" y="2737720"/>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6"/>
          <a:stretch>
            <a:fillRect/>
          </a:stretch>
        </p:blipFill>
        <p:spPr>
          <a:xfrm>
            <a:off x="2088241" y="5455446"/>
            <a:ext cx="285750" cy="238125"/>
          </a:xfrm>
          <a:prstGeom prst="rect">
            <a:avLst/>
          </a:prstGeom>
        </p:spPr>
      </p:pic>
      <p:pic>
        <p:nvPicPr>
          <p:cNvPr id="46" name="Picture 45"/>
          <p:cNvPicPr>
            <a:picLocks noChangeAspect="1"/>
          </p:cNvPicPr>
          <p:nvPr/>
        </p:nvPicPr>
        <p:blipFill>
          <a:blip r:embed="rId6"/>
          <a:stretch>
            <a:fillRect/>
          </a:stretch>
        </p:blipFill>
        <p:spPr>
          <a:xfrm>
            <a:off x="2556314" y="5455445"/>
            <a:ext cx="285750" cy="238125"/>
          </a:xfrm>
          <a:prstGeom prst="rect">
            <a:avLst/>
          </a:prstGeom>
        </p:spPr>
      </p:pic>
      <p:pic>
        <p:nvPicPr>
          <p:cNvPr id="47" name="Picture 46"/>
          <p:cNvPicPr>
            <a:picLocks noChangeAspect="1"/>
          </p:cNvPicPr>
          <p:nvPr/>
        </p:nvPicPr>
        <p:blipFill>
          <a:blip r:embed="rId6"/>
          <a:stretch>
            <a:fillRect/>
          </a:stretch>
        </p:blipFill>
        <p:spPr>
          <a:xfrm>
            <a:off x="3024387" y="5455444"/>
            <a:ext cx="285750" cy="238125"/>
          </a:xfrm>
          <a:prstGeom prst="rect">
            <a:avLst/>
          </a:prstGeom>
        </p:spPr>
      </p:pic>
      <p:pic>
        <p:nvPicPr>
          <p:cNvPr id="48" name="Picture 47"/>
          <p:cNvPicPr>
            <a:picLocks noChangeAspect="1"/>
          </p:cNvPicPr>
          <p:nvPr/>
        </p:nvPicPr>
        <p:blipFill>
          <a:blip r:embed="rId7"/>
          <a:stretch>
            <a:fillRect/>
          </a:stretch>
        </p:blipFill>
        <p:spPr>
          <a:xfrm>
            <a:off x="4064502" y="5455444"/>
            <a:ext cx="285750" cy="238125"/>
          </a:xfrm>
          <a:prstGeom prst="rect">
            <a:avLst/>
          </a:prstGeom>
        </p:spPr>
      </p:pic>
      <p:pic>
        <p:nvPicPr>
          <p:cNvPr id="50" name="Picture 49"/>
          <p:cNvPicPr>
            <a:picLocks noChangeAspect="1"/>
          </p:cNvPicPr>
          <p:nvPr/>
        </p:nvPicPr>
        <p:blipFill>
          <a:blip r:embed="rId7"/>
          <a:stretch>
            <a:fillRect/>
          </a:stretch>
        </p:blipFill>
        <p:spPr>
          <a:xfrm>
            <a:off x="5050304" y="5455442"/>
            <a:ext cx="285750" cy="238125"/>
          </a:xfrm>
          <a:prstGeom prst="rect">
            <a:avLst/>
          </a:prstGeom>
        </p:spPr>
      </p:pic>
      <p:pic>
        <p:nvPicPr>
          <p:cNvPr id="55" name="Picture 54"/>
          <p:cNvPicPr>
            <a:picLocks noChangeAspect="1"/>
          </p:cNvPicPr>
          <p:nvPr/>
        </p:nvPicPr>
        <p:blipFill>
          <a:blip r:embed="rId7"/>
          <a:stretch>
            <a:fillRect/>
          </a:stretch>
        </p:blipFill>
        <p:spPr>
          <a:xfrm>
            <a:off x="5305854" y="5092073"/>
            <a:ext cx="285750" cy="238125"/>
          </a:xfrm>
          <a:prstGeom prst="rect">
            <a:avLst/>
          </a:prstGeom>
        </p:spPr>
      </p:pic>
      <p:pic>
        <p:nvPicPr>
          <p:cNvPr id="56" name="Picture 55"/>
          <p:cNvPicPr>
            <a:picLocks noChangeAspect="1"/>
          </p:cNvPicPr>
          <p:nvPr/>
        </p:nvPicPr>
        <p:blipFill>
          <a:blip r:embed="rId6"/>
          <a:stretch>
            <a:fillRect/>
          </a:stretch>
        </p:blipFill>
        <p:spPr>
          <a:xfrm>
            <a:off x="3013133" y="5455441"/>
            <a:ext cx="285750" cy="238125"/>
          </a:xfrm>
          <a:prstGeom prst="rect">
            <a:avLst/>
          </a:prstGeom>
        </p:spPr>
      </p:pic>
      <p:pic>
        <p:nvPicPr>
          <p:cNvPr id="57" name="Picture 56"/>
          <p:cNvPicPr>
            <a:picLocks noChangeAspect="1"/>
          </p:cNvPicPr>
          <p:nvPr/>
        </p:nvPicPr>
        <p:blipFill>
          <a:blip r:embed="rId6"/>
          <a:stretch>
            <a:fillRect/>
          </a:stretch>
        </p:blipFill>
        <p:spPr>
          <a:xfrm>
            <a:off x="8459637" y="2396087"/>
            <a:ext cx="285750" cy="238125"/>
          </a:xfrm>
          <a:prstGeom prst="rect">
            <a:avLst/>
          </a:prstGeom>
        </p:spPr>
      </p:pic>
      <p:pic>
        <p:nvPicPr>
          <p:cNvPr id="58" name="Picture 57"/>
          <p:cNvPicPr>
            <a:picLocks noChangeAspect="1"/>
          </p:cNvPicPr>
          <p:nvPr/>
        </p:nvPicPr>
        <p:blipFill>
          <a:blip r:embed="rId7"/>
          <a:stretch>
            <a:fillRect/>
          </a:stretch>
        </p:blipFill>
        <p:spPr>
          <a:xfrm>
            <a:off x="9234158" y="2513820"/>
            <a:ext cx="285750" cy="238125"/>
          </a:xfrm>
          <a:prstGeom prst="rect">
            <a:avLst/>
          </a:prstGeom>
        </p:spPr>
      </p:pic>
      <p:sp>
        <p:nvSpPr>
          <p:cNvPr id="61" name="Rectangle 60"/>
          <p:cNvSpPr/>
          <p:nvPr/>
        </p:nvSpPr>
        <p:spPr bwMode="auto">
          <a:xfrm>
            <a:off x="1463410" y="3275199"/>
            <a:ext cx="4480510"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Switch settings</a:t>
            </a:r>
          </a:p>
        </p:txBody>
      </p:sp>
      <p:cxnSp>
        <p:nvCxnSpPr>
          <p:cNvPr id="5" name="Straight Connector 4"/>
          <p:cNvCxnSpPr>
            <a:endCxn id="87" idx="33"/>
          </p:cNvCxnSpPr>
          <p:nvPr/>
        </p:nvCxnSpPr>
        <p:spPr>
          <a:xfrm flipH="1" flipV="1">
            <a:off x="6422022" y="1681067"/>
            <a:ext cx="939825" cy="7963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2853" y="224654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9"/>
          <a:stretch>
            <a:fillRect/>
          </a:stretch>
        </p:blipFill>
        <p:spPr>
          <a:xfrm>
            <a:off x="4799127" y="5092072"/>
            <a:ext cx="285750" cy="238125"/>
          </a:xfrm>
          <a:prstGeom prst="rect">
            <a:avLst/>
          </a:prstGeom>
        </p:spPr>
      </p:pic>
      <p:pic>
        <p:nvPicPr>
          <p:cNvPr id="11" name="Picture 10"/>
          <p:cNvPicPr>
            <a:picLocks noChangeAspect="1"/>
          </p:cNvPicPr>
          <p:nvPr/>
        </p:nvPicPr>
        <p:blipFill>
          <a:blip r:embed="rId10"/>
          <a:stretch>
            <a:fillRect/>
          </a:stretch>
        </p:blipFill>
        <p:spPr>
          <a:xfrm>
            <a:off x="4334405" y="5092071"/>
            <a:ext cx="285750" cy="238125"/>
          </a:xfrm>
          <a:prstGeom prst="rect">
            <a:avLst/>
          </a:prstGeom>
        </p:spPr>
      </p:pic>
      <p:pic>
        <p:nvPicPr>
          <p:cNvPr id="12" name="Picture 11"/>
          <p:cNvPicPr>
            <a:picLocks noChangeAspect="1"/>
          </p:cNvPicPr>
          <p:nvPr/>
        </p:nvPicPr>
        <p:blipFill>
          <a:blip r:embed="rId10"/>
          <a:stretch>
            <a:fillRect/>
          </a:stretch>
        </p:blipFill>
        <p:spPr>
          <a:xfrm>
            <a:off x="5472828" y="5455440"/>
            <a:ext cx="285750" cy="238125"/>
          </a:xfrm>
          <a:prstGeom prst="rect">
            <a:avLst/>
          </a:prstGeom>
        </p:spPr>
      </p:pic>
      <p:pic>
        <p:nvPicPr>
          <p:cNvPr id="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7934" y="2964221"/>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Straight Connector 88"/>
          <p:cNvCxnSpPr>
            <a:stCxn id="88" idx="0"/>
          </p:cNvCxnSpPr>
          <p:nvPr/>
        </p:nvCxnSpPr>
        <p:spPr>
          <a:xfrm flipH="1" flipV="1">
            <a:off x="9980262" y="2715333"/>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3"/>
          <a:stretch>
            <a:fillRect/>
          </a:stretch>
        </p:blipFill>
        <p:spPr>
          <a:xfrm>
            <a:off x="9825310" y="2513817"/>
            <a:ext cx="285750" cy="238125"/>
          </a:xfrm>
          <a:prstGeom prst="rect">
            <a:avLst/>
          </a:prstGeom>
        </p:spPr>
      </p:pic>
      <p:pic>
        <p:nvPicPr>
          <p:cNvPr id="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7809" y="2972280"/>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Straight Connector 92"/>
          <p:cNvCxnSpPr>
            <a:stCxn id="92" idx="0"/>
          </p:cNvCxnSpPr>
          <p:nvPr/>
        </p:nvCxnSpPr>
        <p:spPr>
          <a:xfrm flipH="1" flipV="1">
            <a:off x="10610137" y="2723392"/>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10"/>
          <a:stretch>
            <a:fillRect/>
          </a:stretch>
        </p:blipFill>
        <p:spPr>
          <a:xfrm>
            <a:off x="10467262" y="2504976"/>
            <a:ext cx="285750" cy="238125"/>
          </a:xfrm>
          <a:prstGeom prst="rect">
            <a:avLst/>
          </a:prstGeom>
        </p:spPr>
      </p:pic>
      <p:sp>
        <p:nvSpPr>
          <p:cNvPr id="96" name="Rectangle 95"/>
          <p:cNvSpPr/>
          <p:nvPr/>
        </p:nvSpPr>
        <p:spPr bwMode="auto">
          <a:xfrm>
            <a:off x="7399393" y="3837589"/>
            <a:ext cx="4412503" cy="2103097"/>
          </a:xfrm>
          <a:prstGeom prst="rect">
            <a:avLst/>
          </a:prstGeom>
          <a:noFill/>
          <a:ln>
            <a:solidFill>
              <a:schemeClr val="bg2">
                <a:lumMod val="50000"/>
                <a:lumOff val="50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 host #2</a:t>
            </a:r>
          </a:p>
        </p:txBody>
      </p:sp>
      <p:sp>
        <p:nvSpPr>
          <p:cNvPr id="97" name="Rectangle 96"/>
          <p:cNvSpPr/>
          <p:nvPr/>
        </p:nvSpPr>
        <p:spPr bwMode="auto">
          <a:xfrm>
            <a:off x="8452086" y="4468056"/>
            <a:ext cx="3108926" cy="62164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5486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Virtual Switch</a:t>
            </a:r>
          </a:p>
        </p:txBody>
      </p:sp>
      <p:cxnSp>
        <p:nvCxnSpPr>
          <p:cNvPr id="98" name="Straight Connector 97"/>
          <p:cNvCxnSpPr>
            <a:stCxn id="103" idx="3"/>
          </p:cNvCxnSpPr>
          <p:nvPr/>
        </p:nvCxnSpPr>
        <p:spPr>
          <a:xfrm flipV="1">
            <a:off x="7618227" y="4867135"/>
            <a:ext cx="833859" cy="285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0315" y="5338593"/>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0" name="Straight Connector 99"/>
          <p:cNvCxnSpPr>
            <a:stCxn id="99" idx="0"/>
          </p:cNvCxnSpPr>
          <p:nvPr/>
        </p:nvCxnSpPr>
        <p:spPr>
          <a:xfrm flipH="1" flipV="1">
            <a:off x="9352643" y="5089705"/>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6"/>
          <a:stretch>
            <a:fillRect/>
          </a:stretch>
        </p:blipFill>
        <p:spPr>
          <a:xfrm>
            <a:off x="8452086" y="4748072"/>
            <a:ext cx="285750" cy="238125"/>
          </a:xfrm>
          <a:prstGeom prst="rect">
            <a:avLst/>
          </a:prstGeom>
        </p:spPr>
      </p:pic>
      <p:pic>
        <p:nvPicPr>
          <p:cNvPr id="10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302" y="459852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0383" y="5316206"/>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5" name="Straight Connector 104"/>
          <p:cNvCxnSpPr>
            <a:stCxn id="104" idx="0"/>
          </p:cNvCxnSpPr>
          <p:nvPr/>
        </p:nvCxnSpPr>
        <p:spPr>
          <a:xfrm flipH="1" flipV="1">
            <a:off x="9972711" y="5067318"/>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3"/>
          <a:stretch>
            <a:fillRect/>
          </a:stretch>
        </p:blipFill>
        <p:spPr>
          <a:xfrm>
            <a:off x="9220593" y="4852572"/>
            <a:ext cx="285750" cy="238125"/>
          </a:xfrm>
          <a:prstGeom prst="rect">
            <a:avLst/>
          </a:prstGeom>
        </p:spPr>
      </p:pic>
      <p:pic>
        <p:nvPicPr>
          <p:cNvPr id="111" name="Picture 110"/>
          <p:cNvPicPr>
            <a:picLocks noChangeAspect="1"/>
          </p:cNvPicPr>
          <p:nvPr/>
        </p:nvPicPr>
        <p:blipFill>
          <a:blip r:embed="rId9"/>
          <a:stretch>
            <a:fillRect/>
          </a:stretch>
        </p:blipFill>
        <p:spPr>
          <a:xfrm>
            <a:off x="9825310" y="4867134"/>
            <a:ext cx="285750" cy="238125"/>
          </a:xfrm>
          <a:prstGeom prst="rect">
            <a:avLst/>
          </a:prstGeom>
        </p:spPr>
      </p:pic>
      <p:pic>
        <p:nvPicPr>
          <p:cNvPr id="19" name="Picture 18"/>
          <p:cNvPicPr>
            <a:picLocks noChangeAspect="1"/>
          </p:cNvPicPr>
          <p:nvPr/>
        </p:nvPicPr>
        <p:blipFill>
          <a:blip r:embed="rId4"/>
          <a:stretch>
            <a:fillRect/>
          </a:stretch>
        </p:blipFill>
        <p:spPr>
          <a:xfrm>
            <a:off x="9210502" y="4859357"/>
            <a:ext cx="285750" cy="238125"/>
          </a:xfrm>
          <a:prstGeom prst="rect">
            <a:avLst/>
          </a:prstGeom>
        </p:spPr>
      </p:pic>
      <p:pic>
        <p:nvPicPr>
          <p:cNvPr id="21" name="Picture 20"/>
          <p:cNvPicPr>
            <a:picLocks noChangeAspect="1"/>
          </p:cNvPicPr>
          <p:nvPr/>
        </p:nvPicPr>
        <p:blipFill>
          <a:blip r:embed="rId4"/>
          <a:stretch>
            <a:fillRect/>
          </a:stretch>
        </p:blipFill>
        <p:spPr>
          <a:xfrm>
            <a:off x="9837387" y="2506942"/>
            <a:ext cx="285750" cy="238125"/>
          </a:xfrm>
          <a:prstGeom prst="rect">
            <a:avLst/>
          </a:prstGeom>
        </p:spPr>
      </p:pic>
      <p:sp>
        <p:nvSpPr>
          <p:cNvPr id="22" name="Rectangle 21"/>
          <p:cNvSpPr/>
          <p:nvPr/>
        </p:nvSpPr>
        <p:spPr>
          <a:xfrm>
            <a:off x="8869886" y="4524531"/>
            <a:ext cx="410689"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rgbClr val="FF0000"/>
                </a:solidFill>
              </a:rPr>
              <a:t>!</a:t>
            </a:r>
            <a:endParaRPr lang="en-US" sz="5400" b="1" dirty="0">
              <a:ln w="22225">
                <a:solidFill>
                  <a:schemeClr val="accent2"/>
                </a:solidFill>
                <a:prstDash val="solid"/>
              </a:ln>
              <a:solidFill>
                <a:srgbClr val="FF0000"/>
              </a:solidFill>
            </a:endParaRPr>
          </a:p>
        </p:txBody>
      </p:sp>
      <p:sp>
        <p:nvSpPr>
          <p:cNvPr id="112" name="Rectangle 111"/>
          <p:cNvSpPr/>
          <p:nvPr/>
        </p:nvSpPr>
        <p:spPr>
          <a:xfrm>
            <a:off x="9503070" y="2212645"/>
            <a:ext cx="41068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rgbClr val="FF0000"/>
                </a:solidFill>
                <a:effectLst/>
              </a:rPr>
              <a:t>!</a:t>
            </a:r>
            <a:endParaRPr lang="en-US" sz="5400" b="1" cap="none" spc="0" dirty="0">
              <a:ln w="22225">
                <a:solidFill>
                  <a:schemeClr val="accent2"/>
                </a:solidFill>
                <a:prstDash val="solid"/>
              </a:ln>
              <a:solidFill>
                <a:srgbClr val="FF0000"/>
              </a:solidFill>
              <a:effectLst/>
            </a:endParaRPr>
          </a:p>
        </p:txBody>
      </p:sp>
      <p:cxnSp>
        <p:nvCxnSpPr>
          <p:cNvPr id="27" name="Straight Connector 26"/>
          <p:cNvCxnSpPr>
            <a:endCxn id="87" idx="43"/>
          </p:cNvCxnSpPr>
          <p:nvPr/>
        </p:nvCxnSpPr>
        <p:spPr>
          <a:xfrm flipH="1" flipV="1">
            <a:off x="6292002" y="1681067"/>
            <a:ext cx="1107391" cy="317150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4" name="Group 4"/>
          <p:cNvGrpSpPr>
            <a:grpSpLocks noChangeAspect="1"/>
          </p:cNvGrpSpPr>
          <p:nvPr/>
        </p:nvGrpSpPr>
        <p:grpSpPr bwMode="auto">
          <a:xfrm>
            <a:off x="4193810" y="1413275"/>
            <a:ext cx="2795588" cy="431800"/>
            <a:chOff x="576" y="1915"/>
            <a:chExt cx="1761" cy="272"/>
          </a:xfrm>
        </p:grpSpPr>
        <p:sp>
          <p:nvSpPr>
            <p:cNvPr id="35"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p:cNvSpPr txBox="1"/>
          <p:nvPr/>
        </p:nvSpPr>
        <p:spPr>
          <a:xfrm rot="16200000">
            <a:off x="2252089" y="5720101"/>
            <a:ext cx="863057"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Corp</a:t>
            </a:r>
          </a:p>
        </p:txBody>
      </p:sp>
      <p:sp>
        <p:nvSpPr>
          <p:cNvPr id="113" name="TextBox 112"/>
          <p:cNvSpPr txBox="1"/>
          <p:nvPr/>
        </p:nvSpPr>
        <p:spPr>
          <a:xfrm rot="16200000">
            <a:off x="2665498" y="5828182"/>
            <a:ext cx="98969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Mgmt</a:t>
            </a:r>
            <a:endParaRPr lang="en-US" dirty="0" smtClean="0">
              <a:gradFill>
                <a:gsLst>
                  <a:gs pos="2917">
                    <a:schemeClr val="tx1"/>
                  </a:gs>
                  <a:gs pos="30000">
                    <a:schemeClr val="tx1"/>
                  </a:gs>
                </a:gsLst>
                <a:lin ang="5400000" scaled="0"/>
              </a:gradFill>
            </a:endParaRPr>
          </a:p>
        </p:txBody>
      </p:sp>
      <p:sp>
        <p:nvSpPr>
          <p:cNvPr id="114" name="TextBox 113"/>
          <p:cNvSpPr txBox="1"/>
          <p:nvPr/>
        </p:nvSpPr>
        <p:spPr>
          <a:xfrm rot="16200000">
            <a:off x="1793249" y="5757927"/>
            <a:ext cx="923971"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Clust</a:t>
            </a:r>
            <a:r>
              <a:rPr lang="en-US" dirty="0" smtClean="0">
                <a:gradFill>
                  <a:gsLst>
                    <a:gs pos="2917">
                      <a:schemeClr val="tx1"/>
                    </a:gs>
                    <a:gs pos="30000">
                      <a:schemeClr val="tx1"/>
                    </a:gs>
                  </a:gsLst>
                  <a:lin ang="5400000" scaled="0"/>
                </a:gradFill>
              </a:rPr>
              <a:t>.</a:t>
            </a:r>
          </a:p>
        </p:txBody>
      </p:sp>
      <p:sp>
        <p:nvSpPr>
          <p:cNvPr id="115" name="TextBox 114"/>
          <p:cNvSpPr txBox="1"/>
          <p:nvPr/>
        </p:nvSpPr>
        <p:spPr>
          <a:xfrm>
            <a:off x="7580989" y="2088114"/>
            <a:ext cx="98969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Mgmt</a:t>
            </a:r>
            <a:endParaRPr lang="en-US" dirty="0" smtClean="0">
              <a:gradFill>
                <a:gsLst>
                  <a:gs pos="2917">
                    <a:schemeClr val="tx1"/>
                  </a:gs>
                  <a:gs pos="30000">
                    <a:schemeClr val="tx1"/>
                  </a:gs>
                </a:gsLst>
                <a:lin ang="5400000" scaled="0"/>
              </a:gradFill>
            </a:endParaRPr>
          </a:p>
        </p:txBody>
      </p:sp>
      <p:sp>
        <p:nvSpPr>
          <p:cNvPr id="116" name="TextBox 115"/>
          <p:cNvSpPr txBox="1"/>
          <p:nvPr/>
        </p:nvSpPr>
        <p:spPr>
          <a:xfrm>
            <a:off x="7499718" y="4418828"/>
            <a:ext cx="98969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Mgmt</a:t>
            </a:r>
            <a:endParaRPr lang="en-US" dirty="0" smtClean="0">
              <a:gradFill>
                <a:gsLst>
                  <a:gs pos="2917">
                    <a:schemeClr val="tx1"/>
                  </a:gs>
                  <a:gs pos="30000">
                    <a:schemeClr val="tx1"/>
                  </a:gs>
                </a:gsLst>
                <a:lin ang="5400000" scaled="0"/>
              </a:gradFill>
            </a:endParaRPr>
          </a:p>
        </p:txBody>
      </p:sp>
      <p:sp>
        <p:nvSpPr>
          <p:cNvPr id="33" name="TextBox 32"/>
          <p:cNvSpPr txBox="1"/>
          <p:nvPr/>
        </p:nvSpPr>
        <p:spPr>
          <a:xfrm>
            <a:off x="7201539" y="6094637"/>
            <a:ext cx="243560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Non-compliant</a:t>
            </a:r>
          </a:p>
        </p:txBody>
      </p:sp>
      <p:sp>
        <p:nvSpPr>
          <p:cNvPr id="117" name="TextBox 116"/>
          <p:cNvSpPr txBox="1"/>
          <p:nvPr/>
        </p:nvSpPr>
        <p:spPr>
          <a:xfrm>
            <a:off x="9377033" y="6116405"/>
            <a:ext cx="227709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92D050"/>
                </a:solidFill>
                <a:sym typeface="Wingdings" panose="05000000000000000000" pitchFamily="2" charset="2"/>
              </a:rPr>
              <a:t>  Remediate</a:t>
            </a:r>
            <a:endParaRPr lang="en-US" sz="2400" dirty="0" smtClean="0">
              <a:solidFill>
                <a:srgbClr val="92D050"/>
              </a:solidFill>
            </a:endParaRPr>
          </a:p>
        </p:txBody>
      </p:sp>
    </p:spTree>
    <p:extLst>
      <p:ext uri="{BB962C8B-B14F-4D97-AF65-F5344CB8AC3E}">
        <p14:creationId xmlns:p14="http://schemas.microsoft.com/office/powerpoint/2010/main" val="2844107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5"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3"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42" presetClass="path" presetSubtype="0" accel="50000" decel="50000" fill="hold" grpId="0" nodeType="withEffect">
                                  <p:stCondLst>
                                    <p:cond delay="0"/>
                                  </p:stCondLst>
                                  <p:childTnLst>
                                    <p:animMotion origin="layout" path="M -4.44218E-6 -3.34544E-6 L 0.4903 -0.16772 " pathEditMode="relative" rAng="0" ptsTypes="AA">
                                      <p:cBhvr>
                                        <p:cTn id="48" dur="2000" fill="hold"/>
                                        <p:tgtEl>
                                          <p:spTgt spid="17"/>
                                        </p:tgtEl>
                                        <p:attrNameLst>
                                          <p:attrName>ppt_x</p:attrName>
                                          <p:attrName>ppt_y</p:attrName>
                                        </p:attrNameLst>
                                      </p:cBhvr>
                                      <p:rCtr x="24509" y="-8398"/>
                                    </p:animMotion>
                                  </p:childTnLst>
                                </p:cTn>
                              </p:par>
                              <p:par>
                                <p:cTn id="49" presetID="6" presetClass="emph" presetSubtype="0" fill="hold" grpId="1" nodeType="withEffect">
                                  <p:stCondLst>
                                    <p:cond delay="0"/>
                                  </p:stCondLst>
                                  <p:childTnLst>
                                    <p:animScale>
                                      <p:cBhvr>
                                        <p:cTn id="50" dur="2000" fill="hold"/>
                                        <p:tgtEl>
                                          <p:spTgt spid="17"/>
                                        </p:tgtEl>
                                      </p:cBhvr>
                                      <p:by x="25000" y="25000"/>
                                    </p:animScale>
                                  </p:childTnLst>
                                </p:cTn>
                              </p:par>
                            </p:childTnLst>
                          </p:cTn>
                        </p:par>
                        <p:par>
                          <p:cTn id="51" fill="hold">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xit" presetSubtype="0" fill="hold" grpId="4" nodeType="with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childTnLst>
                                </p:cTn>
                              </p:par>
                            </p:childTnLst>
                          </p:cTn>
                        </p:par>
                        <p:par>
                          <p:cTn id="62" fill="hold">
                            <p:stCondLst>
                              <p:cond delay="0"/>
                            </p:stCondLst>
                            <p:childTnLst>
                              <p:par>
                                <p:cTn id="63" presetID="42" presetClass="path" presetSubtype="0" accel="50000" decel="50000" fill="hold" nodeType="afterEffect">
                                  <p:stCondLst>
                                    <p:cond delay="0"/>
                                  </p:stCondLst>
                                  <p:childTnLst>
                                    <p:animMotion origin="layout" path="M -0.4372 0.43758 L 1.63646E-6 -0.00363 " pathEditMode="relative" rAng="0" ptsTypes="AA">
                                      <p:cBhvr>
                                        <p:cTn id="64" dur="2000" fill="hold"/>
                                        <p:tgtEl>
                                          <p:spTgt spid="57"/>
                                        </p:tgtEl>
                                        <p:attrNameLst>
                                          <p:attrName>ppt_x</p:attrName>
                                          <p:attrName>ppt_y</p:attrName>
                                        </p:attrNameLst>
                                      </p:cBhvr>
                                      <p:rCtr x="21853" y="-22061"/>
                                    </p:animMotion>
                                  </p:childTnLst>
                                </p:cTn>
                              </p:par>
                            </p:childTnLst>
                          </p:cTn>
                        </p:par>
                        <p:par>
                          <p:cTn id="65" fill="hold">
                            <p:stCondLst>
                              <p:cond delay="2000"/>
                            </p:stCondLst>
                            <p:childTnLst>
                              <p:par>
                                <p:cTn id="66" presetID="22" presetClass="entr" presetSubtype="2"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right)">
                                      <p:cBhvr>
                                        <p:cTn id="68" dur="500"/>
                                        <p:tgtEl>
                                          <p:spTgt spid="20"/>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11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0" presetClass="entr" presetSubtype="0"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500"/>
                                        <p:tgtEl>
                                          <p:spTgt spid="58"/>
                                        </p:tgtEl>
                                      </p:cBhvr>
                                    </p:animEffect>
                                  </p:childTnLst>
                                </p:cTn>
                              </p:par>
                              <p:par>
                                <p:cTn id="78" presetID="42" presetClass="path" presetSubtype="0" accel="50000" decel="50000" fill="hold" nodeType="withEffect">
                                  <p:stCondLst>
                                    <p:cond delay="0"/>
                                  </p:stCondLst>
                                  <p:childTnLst>
                                    <p:animMotion origin="layout" path="M 4.92979E-6 -2.89151E-6 L -0.31529 0.36973 " pathEditMode="relative" rAng="0" ptsTypes="AA">
                                      <p:cBhvr>
                                        <p:cTn id="79" dur="2000" spd="-100000" fill="hold"/>
                                        <p:tgtEl>
                                          <p:spTgt spid="58"/>
                                        </p:tgtEl>
                                        <p:attrNameLst>
                                          <p:attrName>ppt_x</p:attrName>
                                          <p:attrName>ppt_y</p:attrName>
                                        </p:attrNameLst>
                                      </p:cBhvr>
                                      <p:rCtr x="-15841" y="18452"/>
                                    </p:animMotion>
                                  </p:childTnLst>
                                </p:cTn>
                              </p:par>
                            </p:childTnLst>
                          </p:cTn>
                        </p:par>
                        <p:par>
                          <p:cTn id="80" fill="hold">
                            <p:stCondLst>
                              <p:cond delay="2000"/>
                            </p:stCondLst>
                            <p:childTnLst>
                              <p:par>
                                <p:cTn id="81" presetID="22" presetClass="entr" presetSubtype="1"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88"/>
                                        </p:tgtEl>
                                        <p:attrNameLst>
                                          <p:attrName>style.visibility</p:attrName>
                                        </p:attrNameLst>
                                      </p:cBhvr>
                                      <p:to>
                                        <p:strVal val="visible"/>
                                      </p:to>
                                    </p:set>
                                  </p:childTnLst>
                                </p:cTn>
                              </p:par>
                              <p:par>
                                <p:cTn id="88" presetID="10" presetClass="entr" presetSubtype="0" fill="hold"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par>
                                <p:cTn id="91" presetID="42" presetClass="path" presetSubtype="0" accel="50000" decel="50000" fill="hold" nodeType="withEffect">
                                  <p:stCondLst>
                                    <p:cond delay="0"/>
                                  </p:stCondLst>
                                  <p:childTnLst>
                                    <p:animMotion origin="layout" path="M 3.74521E-6 -2.00182E-6 L -0.42571 0.4242 " pathEditMode="relative" rAng="0" ptsTypes="AA">
                                      <p:cBhvr>
                                        <p:cTn id="92" dur="2000" spd="-100000" fill="hold"/>
                                        <p:tgtEl>
                                          <p:spTgt spid="91"/>
                                        </p:tgtEl>
                                        <p:attrNameLst>
                                          <p:attrName>ppt_x</p:attrName>
                                          <p:attrName>ppt_y</p:attrName>
                                        </p:attrNameLst>
                                      </p:cBhvr>
                                      <p:rCtr x="-21292" y="21198"/>
                                    </p:animMotion>
                                  </p:childTnLst>
                                </p:cTn>
                              </p:par>
                            </p:childTnLst>
                          </p:cTn>
                        </p:par>
                        <p:par>
                          <p:cTn id="93" fill="hold">
                            <p:stCondLst>
                              <p:cond delay="2000"/>
                            </p:stCondLst>
                            <p:childTnLst>
                              <p:par>
                                <p:cTn id="94" presetID="22" presetClass="entr" presetSubtype="1" fill="hold" nodeType="afterEffect">
                                  <p:stCondLst>
                                    <p:cond delay="0"/>
                                  </p:stCondLst>
                                  <p:childTnLst>
                                    <p:set>
                                      <p:cBhvr>
                                        <p:cTn id="95" dur="1" fill="hold">
                                          <p:stCondLst>
                                            <p:cond delay="0"/>
                                          </p:stCondLst>
                                        </p:cTn>
                                        <p:tgtEl>
                                          <p:spTgt spid="89"/>
                                        </p:tgtEl>
                                        <p:attrNameLst>
                                          <p:attrName>style.visibility</p:attrName>
                                        </p:attrNameLst>
                                      </p:cBhvr>
                                      <p:to>
                                        <p:strVal val="visible"/>
                                      </p:to>
                                    </p:set>
                                    <p:animEffect transition="in" filter="wipe(up)">
                                      <p:cBhvr>
                                        <p:cTn id="96" dur="500"/>
                                        <p:tgtEl>
                                          <p:spTgt spid="89"/>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0" presetClass="entr" presetSubtype="0" fill="hold" nodeType="withEffect">
                                  <p:stCondLst>
                                    <p:cond delay="0"/>
                                  </p:stCondLst>
                                  <p:childTnLst>
                                    <p:set>
                                      <p:cBhvr>
                                        <p:cTn id="102" dur="1" fill="hold">
                                          <p:stCondLst>
                                            <p:cond delay="0"/>
                                          </p:stCondLst>
                                        </p:cTn>
                                        <p:tgtEl>
                                          <p:spTgt spid="95"/>
                                        </p:tgtEl>
                                        <p:attrNameLst>
                                          <p:attrName>style.visibility</p:attrName>
                                        </p:attrNameLst>
                                      </p:cBhvr>
                                      <p:to>
                                        <p:strVal val="visible"/>
                                      </p:to>
                                    </p:set>
                                    <p:animEffect transition="in" filter="fade">
                                      <p:cBhvr>
                                        <p:cTn id="103" dur="500"/>
                                        <p:tgtEl>
                                          <p:spTgt spid="95"/>
                                        </p:tgtEl>
                                      </p:cBhvr>
                                    </p:animEffect>
                                  </p:childTnLst>
                                </p:cTn>
                              </p:par>
                              <p:par>
                                <p:cTn id="104" presetID="42" presetClass="path" presetSubtype="0" accel="50000" decel="50000" fill="hold" nodeType="withEffect">
                                  <p:stCondLst>
                                    <p:cond delay="0"/>
                                  </p:stCondLst>
                                  <p:childTnLst>
                                    <p:animMotion origin="layout" path="M -3.98264E-6 -2.22424E-7 L -0.40081 0.42556 " pathEditMode="relative" rAng="0" ptsTypes="AA">
                                      <p:cBhvr>
                                        <p:cTn id="105" dur="2000" spd="-100000" fill="hold"/>
                                        <p:tgtEl>
                                          <p:spTgt spid="95"/>
                                        </p:tgtEl>
                                        <p:attrNameLst>
                                          <p:attrName>ppt_x</p:attrName>
                                          <p:attrName>ppt_y</p:attrName>
                                        </p:attrNameLst>
                                      </p:cBhvr>
                                      <p:rCtr x="-20041" y="21266"/>
                                    </p:animMotion>
                                  </p:childTnLst>
                                </p:cTn>
                              </p:par>
                            </p:childTnLst>
                          </p:cTn>
                        </p:par>
                        <p:par>
                          <p:cTn id="106" fill="hold">
                            <p:stCondLst>
                              <p:cond delay="2000"/>
                            </p:stCondLst>
                            <p:childTnLst>
                              <p:par>
                                <p:cTn id="107" presetID="22" presetClass="entr" presetSubtype="1" fill="hold" nodeType="after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wipe(up)">
                                      <p:cBhvr>
                                        <p:cTn id="109" dur="500"/>
                                        <p:tgtEl>
                                          <p:spTgt spid="93"/>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97"/>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98"/>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00"/>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101"/>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04"/>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05"/>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6"/>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111"/>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16"/>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16"/>
                                        </p:tgtEl>
                                        <p:attrNameLst>
                                          <p:attrName>style.visibility</p:attrName>
                                        </p:attrNameLst>
                                      </p:cBhvr>
                                      <p:to>
                                        <p:strVal val="visible"/>
                                      </p:to>
                                    </p:set>
                                    <p:animEffect transition="in" filter="fade">
                                      <p:cBhvr>
                                        <p:cTn id="136" dur="500"/>
                                        <p:tgtEl>
                                          <p:spTgt spid="16"/>
                                        </p:tgtEl>
                                      </p:cBhvr>
                                    </p:animEffec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3"/>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19"/>
                                        </p:tgtEl>
                                        <p:attrNameLst>
                                          <p:attrName>style.visibility</p:attrName>
                                        </p:attrNameLst>
                                      </p:cBhvr>
                                      <p:to>
                                        <p:strVal val="visible"/>
                                      </p:to>
                                    </p:set>
                                    <p:animEffect transition="in" filter="fade">
                                      <p:cBhvr>
                                        <p:cTn id="149" dur="500"/>
                                        <p:tgtEl>
                                          <p:spTgt spid="19"/>
                                        </p:tgtEl>
                                      </p:cBhvr>
                                    </p:animEffect>
                                  </p:childTnLst>
                                </p:cTn>
                              </p:par>
                              <p:par>
                                <p:cTn id="150" presetID="10" presetClass="entr" presetSubtype="0" fill="hold" nodeType="withEffect">
                                  <p:stCondLst>
                                    <p:cond delay="0"/>
                                  </p:stCondLst>
                                  <p:childTnLst>
                                    <p:set>
                                      <p:cBhvr>
                                        <p:cTn id="151" dur="1" fill="hold">
                                          <p:stCondLst>
                                            <p:cond delay="0"/>
                                          </p:stCondLst>
                                        </p:cTn>
                                        <p:tgtEl>
                                          <p:spTgt spid="21"/>
                                        </p:tgtEl>
                                        <p:attrNameLst>
                                          <p:attrName>style.visibility</p:attrName>
                                        </p:attrNameLst>
                                      </p:cBhvr>
                                      <p:to>
                                        <p:strVal val="visible"/>
                                      </p:to>
                                    </p:set>
                                    <p:animEffect transition="in" filter="fade">
                                      <p:cBhvr>
                                        <p:cTn id="152" dur="500"/>
                                        <p:tgtEl>
                                          <p:spTgt spid="21"/>
                                        </p:tgtEl>
                                      </p:cBhvr>
                                    </p:animEffect>
                                  </p:childTnLst>
                                </p:cTn>
                              </p:par>
                              <p:par>
                                <p:cTn id="153" presetID="10" presetClass="exit" presetSubtype="0" fill="hold" grpId="1" nodeType="withEffect">
                                  <p:stCondLst>
                                    <p:cond delay="0"/>
                                  </p:stCondLst>
                                  <p:childTnLst>
                                    <p:animEffect transition="out" filter="fade">
                                      <p:cBhvr>
                                        <p:cTn id="154" dur="500"/>
                                        <p:tgtEl>
                                          <p:spTgt spid="22"/>
                                        </p:tgtEl>
                                      </p:cBhvr>
                                    </p:animEffect>
                                    <p:set>
                                      <p:cBhvr>
                                        <p:cTn id="155" dur="1" fill="hold">
                                          <p:stCondLst>
                                            <p:cond delay="499"/>
                                          </p:stCondLst>
                                        </p:cTn>
                                        <p:tgtEl>
                                          <p:spTgt spid="22"/>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12"/>
                                        </p:tgtEl>
                                      </p:cBhvr>
                                    </p:animEffect>
                                    <p:set>
                                      <p:cBhvr>
                                        <p:cTn id="158" dur="1" fill="hold">
                                          <p:stCondLst>
                                            <p:cond delay="499"/>
                                          </p:stCondLst>
                                        </p:cTn>
                                        <p:tgtEl>
                                          <p:spTgt spid="112"/>
                                        </p:tgtEl>
                                        <p:attrNameLst>
                                          <p:attrName>style.visibility</p:attrName>
                                        </p:attrNameLst>
                                      </p:cBhvr>
                                      <p:to>
                                        <p:strVal val="hidden"/>
                                      </p:to>
                                    </p:set>
                                  </p:childTnLst>
                                </p:cTn>
                              </p:par>
                              <p:par>
                                <p:cTn id="159" presetID="1" presetClass="entr" presetSubtype="0" fill="hold" grpId="0" nodeType="withEffect">
                                  <p:stCondLst>
                                    <p:cond delay="0"/>
                                  </p:stCondLst>
                                  <p:childTnLst>
                                    <p:set>
                                      <p:cBhvr>
                                        <p:cTn id="160"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animBg="1"/>
      <p:bldP spid="17" grpId="0" animBg="1"/>
      <p:bldP spid="17" grpId="1" animBg="1"/>
      <p:bldP spid="17" grpId="3" animBg="1"/>
      <p:bldP spid="17" grpId="4" animBg="1"/>
      <p:bldP spid="17" grpId="5" animBg="1"/>
      <p:bldP spid="61" grpId="0" animBg="1"/>
      <p:bldP spid="97" grpId="0" animBg="1"/>
      <p:bldP spid="22" grpId="0"/>
      <p:bldP spid="22" grpId="1"/>
      <p:bldP spid="112" grpId="0"/>
      <p:bldP spid="112" grpId="1"/>
      <p:bldP spid="32" grpId="0"/>
      <p:bldP spid="113" grpId="0"/>
      <p:bldP spid="114" grpId="0"/>
      <p:bldP spid="115" grpId="0"/>
      <p:bldP spid="116" grpId="0"/>
      <p:bldP spid="33" grpId="0"/>
      <p:bldP spid="1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configuration… with teaming</a:t>
            </a:r>
            <a:endParaRPr lang="en-US" dirty="0"/>
          </a:p>
        </p:txBody>
      </p:sp>
      <p:sp>
        <p:nvSpPr>
          <p:cNvPr id="3" name="Content Placeholder 2"/>
          <p:cNvSpPr>
            <a:spLocks noGrp="1"/>
          </p:cNvSpPr>
          <p:nvPr>
            <p:ph sz="quarter" idx="10"/>
          </p:nvPr>
        </p:nvSpPr>
        <p:spPr>
          <a:xfrm>
            <a:off x="352154" y="1394165"/>
            <a:ext cx="11192828" cy="932563"/>
          </a:xfrm>
          <a:prstGeom prst="rect">
            <a:avLst/>
          </a:prstGeom>
        </p:spPr>
        <p:txBody>
          <a:bodyPr/>
          <a:lstStyle/>
          <a:p>
            <a:pPr marL="0" indent="0">
              <a:buNone/>
            </a:pPr>
            <a:r>
              <a:rPr lang="en-US" dirty="0" smtClean="0"/>
              <a:t>Several ways to get there:</a:t>
            </a:r>
          </a:p>
          <a:p>
            <a:pPr lvl="1"/>
            <a:endParaRPr lang="en-US" dirty="0" smtClean="0"/>
          </a:p>
        </p:txBody>
      </p:sp>
      <p:sp>
        <p:nvSpPr>
          <p:cNvPr id="4" name="Rectangle 3"/>
          <p:cNvSpPr/>
          <p:nvPr/>
        </p:nvSpPr>
        <p:spPr bwMode="auto">
          <a:xfrm>
            <a:off x="4080894" y="2765750"/>
            <a:ext cx="3671547" cy="3840438"/>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smtClean="0"/>
              <a:t>Manual configuration  in host properties</a:t>
            </a:r>
          </a:p>
          <a:p>
            <a:endParaRPr lang="en-US" dirty="0" smtClean="0"/>
          </a:p>
          <a:p>
            <a:pPr marL="285750" indent="-285750">
              <a:buFont typeface="Arial" pitchFamily="34" charset="0"/>
              <a:buChar char="•"/>
            </a:pPr>
            <a:r>
              <a:rPr lang="en-US" dirty="0" smtClean="0"/>
              <a:t>Already </a:t>
            </a:r>
            <a:r>
              <a:rPr lang="en-US" dirty="0"/>
              <a:t>deployed </a:t>
            </a:r>
            <a:r>
              <a:rPr lang="en-US" dirty="0" smtClean="0"/>
              <a:t>hosts</a:t>
            </a:r>
          </a:p>
          <a:p>
            <a:pPr marL="285750" indent="-285750">
              <a:buFont typeface="Arial" pitchFamily="34" charset="0"/>
              <a:buChar char="•"/>
            </a:pPr>
            <a:r>
              <a:rPr lang="en-US" dirty="0" smtClean="0"/>
              <a:t>Updating </a:t>
            </a:r>
            <a:r>
              <a:rPr lang="en-US" dirty="0"/>
              <a:t>an existing configuration</a:t>
            </a:r>
          </a:p>
          <a:p>
            <a:pP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a:p>
            <a:pP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341361" y="2765750"/>
            <a:ext cx="3657560" cy="3840437"/>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smtClean="0"/>
              <a:t>Bare metal deployment </a:t>
            </a:r>
          </a:p>
          <a:p>
            <a:endParaRPr lang="en-US" dirty="0" smtClean="0"/>
          </a:p>
          <a:p>
            <a:endParaRPr lang="en-US" dirty="0" smtClean="0"/>
          </a:p>
          <a:p>
            <a:pPr marL="285750" indent="-285750">
              <a:buFont typeface="Arial" pitchFamily="34" charset="0"/>
              <a:buChar char="•"/>
            </a:pPr>
            <a:r>
              <a:rPr lang="en-US" dirty="0" smtClean="0"/>
              <a:t>Consistent deployment</a:t>
            </a:r>
          </a:p>
          <a:p>
            <a:pPr marL="285750" indent="-285750">
              <a:buFont typeface="Arial" pitchFamily="34" charset="0"/>
              <a:buChar char="•"/>
            </a:pPr>
            <a:r>
              <a:rPr lang="en-US" dirty="0" smtClean="0"/>
              <a:t>Use host profile</a:t>
            </a:r>
          </a:p>
          <a:p>
            <a:pPr marL="285750" indent="-285750">
              <a:buFont typeface="Arial" pitchFamily="34" charset="0"/>
              <a:buChar char="•"/>
            </a:pPr>
            <a:r>
              <a:rPr lang="en-US" dirty="0" smtClean="0"/>
              <a:t>Can re-deploy</a:t>
            </a:r>
            <a:endParaRPr lang="en-US" dirty="0"/>
          </a:p>
          <a:p>
            <a:endParaRPr lang="en-US" sz="2000" dirty="0" smtClean="0"/>
          </a:p>
          <a:p>
            <a:pPr marL="285750" indent="-285750">
              <a:buFont typeface="Arial" pitchFamily="34" charset="0"/>
              <a:buChar char="•"/>
            </a:pPr>
            <a:endParaRPr lang="en-US" sz="2000" dirty="0"/>
          </a:p>
        </p:txBody>
      </p:sp>
      <p:sp>
        <p:nvSpPr>
          <p:cNvPr id="6" name="Rectangle 5"/>
          <p:cNvSpPr/>
          <p:nvPr/>
        </p:nvSpPr>
        <p:spPr bwMode="auto">
          <a:xfrm>
            <a:off x="7897374" y="2765748"/>
            <a:ext cx="3657560" cy="3840439"/>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400" dirty="0" smtClean="0"/>
              <a:t>Manual configuration in Hyper-V</a:t>
            </a:r>
          </a:p>
          <a:p>
            <a:endParaRPr lang="en-US" dirty="0" smtClean="0"/>
          </a:p>
          <a:p>
            <a:pPr marL="285750" indent="-285750">
              <a:buFont typeface="Arial" pitchFamily="34" charset="0"/>
              <a:buChar char="•"/>
            </a:pPr>
            <a:r>
              <a:rPr lang="en-US" dirty="0" smtClean="0"/>
              <a:t>For hosts brought into VMM with an existing workload</a:t>
            </a:r>
          </a:p>
          <a:p>
            <a:pPr marL="285750" indent="-285750">
              <a:buFont typeface="Arial" pitchFamily="34" charset="0"/>
              <a:buChar char="•"/>
            </a:pPr>
            <a:r>
              <a:rPr lang="en-US" dirty="0" smtClean="0"/>
              <a:t>Will appear as a “Standard switch”</a:t>
            </a:r>
            <a:endParaRPr lang="en-US" dirty="0"/>
          </a:p>
          <a:p>
            <a:endParaRPr lang="en-US" sz="2000" dirty="0" smtClean="0"/>
          </a:p>
          <a:p>
            <a:pPr marL="285750" indent="-285750">
              <a:buFont typeface="Arial" pitchFamily="34" charset="0"/>
              <a:buChar char="•"/>
            </a:pPr>
            <a:endParaRPr lang="en-US" sz="2000" dirty="0"/>
          </a:p>
        </p:txBody>
      </p:sp>
      <p:sp>
        <p:nvSpPr>
          <p:cNvPr id="7" name="Rectangle 6"/>
          <p:cNvSpPr/>
          <p:nvPr/>
        </p:nvSpPr>
        <p:spPr bwMode="auto">
          <a:xfrm>
            <a:off x="568266" y="4967773"/>
            <a:ext cx="7025255" cy="632586"/>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400" dirty="0" smtClean="0"/>
              <a:t>Logical Switch</a:t>
            </a:r>
          </a:p>
        </p:txBody>
      </p:sp>
      <p:sp>
        <p:nvSpPr>
          <p:cNvPr id="8" name="Rectangle 7"/>
          <p:cNvSpPr/>
          <p:nvPr/>
        </p:nvSpPr>
        <p:spPr bwMode="auto">
          <a:xfrm>
            <a:off x="4143855" y="5838867"/>
            <a:ext cx="7218072" cy="620252"/>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a:r>
              <a:rPr lang="en-US" sz="2400" dirty="0" smtClean="0"/>
              <a:t>Standard Switch</a:t>
            </a:r>
          </a:p>
        </p:txBody>
      </p:sp>
    </p:spTree>
    <p:extLst>
      <p:ext uri="{BB962C8B-B14F-4D97-AF65-F5344CB8AC3E}">
        <p14:creationId xmlns:p14="http://schemas.microsoft.com/office/powerpoint/2010/main" val="258841258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configuration</a:t>
            </a:r>
            <a:endParaRPr lang="en-US" dirty="0"/>
          </a:p>
        </p:txBody>
      </p:sp>
      <p:sp>
        <p:nvSpPr>
          <p:cNvPr id="3" name="Content Placeholder 2"/>
          <p:cNvSpPr>
            <a:spLocks noGrp="1"/>
          </p:cNvSpPr>
          <p:nvPr>
            <p:ph sz="quarter" idx="10"/>
          </p:nvPr>
        </p:nvSpPr>
        <p:spPr>
          <a:xfrm>
            <a:off x="621824" y="1632056"/>
            <a:ext cx="11192828" cy="4047262"/>
          </a:xfrm>
          <a:prstGeom prst="rect">
            <a:avLst/>
          </a:prstGeom>
        </p:spPr>
        <p:txBody>
          <a:bodyPr/>
          <a:lstStyle/>
          <a:p>
            <a:r>
              <a:rPr lang="en-US" b="1" dirty="0" smtClean="0"/>
              <a:t>VM Networks</a:t>
            </a:r>
          </a:p>
          <a:p>
            <a:pPr lvl="1"/>
            <a:r>
              <a:rPr lang="en-US" sz="2400" dirty="0" smtClean="0"/>
              <a:t>All virtual adapters now only connect to VM networks</a:t>
            </a:r>
          </a:p>
          <a:p>
            <a:endParaRPr lang="en-US" b="1" dirty="0"/>
          </a:p>
          <a:p>
            <a:r>
              <a:rPr lang="en-US" b="1" dirty="0" smtClean="0"/>
              <a:t>Port classifications</a:t>
            </a:r>
          </a:p>
          <a:p>
            <a:pPr lvl="1"/>
            <a:r>
              <a:rPr lang="en-US" sz="2400" dirty="0" smtClean="0"/>
              <a:t>Container for port profile settings</a:t>
            </a:r>
          </a:p>
          <a:p>
            <a:pPr lvl="2"/>
            <a:r>
              <a:rPr lang="en-US" sz="2400" dirty="0" smtClean="0"/>
              <a:t>For Hyper-V switch port settings and extension port profiles</a:t>
            </a:r>
          </a:p>
          <a:p>
            <a:pPr lvl="1"/>
            <a:r>
              <a:rPr lang="en-US" sz="2400" dirty="0" smtClean="0"/>
              <a:t>Reusable</a:t>
            </a:r>
            <a:endParaRPr lang="en-US" sz="2400" dirty="0"/>
          </a:p>
          <a:p>
            <a:pPr lvl="1"/>
            <a:r>
              <a:rPr lang="en-US" sz="2400" dirty="0" smtClean="0"/>
              <a:t>Exposed to tenants through cloud</a:t>
            </a:r>
          </a:p>
          <a:p>
            <a:pPr lvl="1"/>
            <a:endParaRPr lang="en-US" dirty="0"/>
          </a:p>
        </p:txBody>
      </p:sp>
    </p:spTree>
    <p:extLst>
      <p:ext uri="{BB962C8B-B14F-4D97-AF65-F5344CB8AC3E}">
        <p14:creationId xmlns:p14="http://schemas.microsoft.com/office/powerpoint/2010/main" val="356638261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 logical switch demo</a:t>
            </a:r>
            <a:endParaRPr lang="en-US" dirty="0"/>
          </a:p>
        </p:txBody>
      </p:sp>
      <p:sp>
        <p:nvSpPr>
          <p:cNvPr id="4" name="Content Placeholder 3"/>
          <p:cNvSpPr>
            <a:spLocks noGrp="1"/>
          </p:cNvSpPr>
          <p:nvPr>
            <p:ph type="body" sz="quarter" idx="12"/>
          </p:nvPr>
        </p:nvSpPr>
        <p:spPr>
          <a:prstGeom prst="rect">
            <a:avLst/>
          </a:prstGeom>
        </p:spPr>
        <p:txBody>
          <a:bodyPr anchor="ctr">
            <a:normAutofit/>
          </a:bodyPr>
          <a:lstStyle/>
          <a:p>
            <a:pPr marL="0" indent="0" algn="ctr">
              <a:buNone/>
            </a:pPr>
            <a:endParaRPr lang="en-US" sz="10700" dirty="0"/>
          </a:p>
        </p:txBody>
      </p:sp>
    </p:spTree>
    <p:extLst>
      <p:ext uri="{BB962C8B-B14F-4D97-AF65-F5344CB8AC3E}">
        <p14:creationId xmlns:p14="http://schemas.microsoft.com/office/powerpoint/2010/main" val="1583473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4526181" y="5455439"/>
            <a:ext cx="285750" cy="238125"/>
          </a:xfrm>
          <a:prstGeom prst="rect">
            <a:avLst/>
          </a:prstGeom>
        </p:spPr>
      </p:pic>
      <p:pic>
        <p:nvPicPr>
          <p:cNvPr id="16" name="Picture 15"/>
          <p:cNvPicPr>
            <a:picLocks noChangeAspect="1"/>
          </p:cNvPicPr>
          <p:nvPr/>
        </p:nvPicPr>
        <p:blipFill>
          <a:blip r:embed="rId4"/>
          <a:stretch>
            <a:fillRect/>
          </a:stretch>
        </p:blipFill>
        <p:spPr>
          <a:xfrm>
            <a:off x="4521814" y="5455438"/>
            <a:ext cx="285750" cy="238125"/>
          </a:xfrm>
          <a:prstGeom prst="rect">
            <a:avLst/>
          </a:prstGeom>
        </p:spPr>
      </p:pic>
      <p:sp>
        <p:nvSpPr>
          <p:cNvPr id="2" name="Title 1"/>
          <p:cNvSpPr>
            <a:spLocks noGrp="1"/>
          </p:cNvSpPr>
          <p:nvPr>
            <p:ph type="title"/>
          </p:nvPr>
        </p:nvSpPr>
        <p:spPr/>
        <p:txBody>
          <a:bodyPr/>
          <a:lstStyle/>
          <a:p>
            <a:r>
              <a:rPr lang="en-US" dirty="0" smtClean="0"/>
              <a:t>How the logical switch works</a:t>
            </a:r>
            <a:endParaRPr lang="en-US" dirty="0"/>
          </a:p>
        </p:txBody>
      </p:sp>
      <p:sp>
        <p:nvSpPr>
          <p:cNvPr id="4" name="Rectangle 3"/>
          <p:cNvSpPr/>
          <p:nvPr/>
        </p:nvSpPr>
        <p:spPr bwMode="auto">
          <a:xfrm>
            <a:off x="914775" y="2674310"/>
            <a:ext cx="5486340" cy="4114756"/>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Switch in VMM</a:t>
            </a:r>
          </a:p>
        </p:txBody>
      </p:sp>
      <p:sp>
        <p:nvSpPr>
          <p:cNvPr id="6" name="Rectangle 5"/>
          <p:cNvSpPr/>
          <p:nvPr/>
        </p:nvSpPr>
        <p:spPr bwMode="auto">
          <a:xfrm>
            <a:off x="1463409" y="4228773"/>
            <a:ext cx="1950697" cy="2278792"/>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Port Profiles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(Uplink)</a:t>
            </a:r>
          </a:p>
        </p:txBody>
      </p:sp>
      <p:sp>
        <p:nvSpPr>
          <p:cNvPr id="7" name="Rectangle 6"/>
          <p:cNvSpPr/>
          <p:nvPr/>
        </p:nvSpPr>
        <p:spPr bwMode="auto">
          <a:xfrm>
            <a:off x="3856060" y="4228774"/>
            <a:ext cx="2087860" cy="1645903"/>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Port Profiles</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a:t>
            </a:r>
          </a:p>
        </p:txBody>
      </p:sp>
      <p:sp>
        <p:nvSpPr>
          <p:cNvPr id="10" name="Rectangle 9"/>
          <p:cNvSpPr/>
          <p:nvPr/>
        </p:nvSpPr>
        <p:spPr bwMode="auto">
          <a:xfrm>
            <a:off x="7406944" y="1485604"/>
            <a:ext cx="4412503" cy="2103097"/>
          </a:xfrm>
          <a:prstGeom prst="rect">
            <a:avLst/>
          </a:prstGeom>
          <a:noFill/>
          <a:ln>
            <a:solidFill>
              <a:schemeClr val="bg2">
                <a:lumMod val="50000"/>
                <a:lumOff val="50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 host #1</a:t>
            </a:r>
          </a:p>
        </p:txBody>
      </p:sp>
      <p:sp>
        <p:nvSpPr>
          <p:cNvPr id="13" name="Rectangle 12"/>
          <p:cNvSpPr/>
          <p:nvPr/>
        </p:nvSpPr>
        <p:spPr bwMode="auto">
          <a:xfrm>
            <a:off x="8459637" y="2116071"/>
            <a:ext cx="3108926" cy="62164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5486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Virtual Switch</a:t>
            </a:r>
          </a:p>
        </p:txBody>
      </p:sp>
      <p:sp>
        <p:nvSpPr>
          <p:cNvPr id="17" name="Rectangle 16"/>
          <p:cNvSpPr/>
          <p:nvPr/>
        </p:nvSpPr>
        <p:spPr bwMode="auto">
          <a:xfrm>
            <a:off x="1463410" y="3275198"/>
            <a:ext cx="4480510"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Switch settings</a:t>
            </a:r>
          </a:p>
        </p:txBody>
      </p:sp>
      <p:cxnSp>
        <p:nvCxnSpPr>
          <p:cNvPr id="20" name="Straight Connector 19"/>
          <p:cNvCxnSpPr>
            <a:stCxn id="18" idx="3"/>
          </p:cNvCxnSpPr>
          <p:nvPr/>
        </p:nvCxnSpPr>
        <p:spPr>
          <a:xfrm flipV="1">
            <a:off x="7625778" y="2515150"/>
            <a:ext cx="833859" cy="285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866" y="2986608"/>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a:stCxn id="23" idx="0"/>
          </p:cNvCxnSpPr>
          <p:nvPr/>
        </p:nvCxnSpPr>
        <p:spPr>
          <a:xfrm flipH="1" flipV="1">
            <a:off x="9360194" y="2737720"/>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6"/>
          <a:stretch>
            <a:fillRect/>
          </a:stretch>
        </p:blipFill>
        <p:spPr>
          <a:xfrm>
            <a:off x="2088241" y="5455446"/>
            <a:ext cx="285750" cy="238125"/>
          </a:xfrm>
          <a:prstGeom prst="rect">
            <a:avLst/>
          </a:prstGeom>
        </p:spPr>
      </p:pic>
      <p:pic>
        <p:nvPicPr>
          <p:cNvPr id="46" name="Picture 45"/>
          <p:cNvPicPr>
            <a:picLocks noChangeAspect="1"/>
          </p:cNvPicPr>
          <p:nvPr/>
        </p:nvPicPr>
        <p:blipFill>
          <a:blip r:embed="rId6"/>
          <a:stretch>
            <a:fillRect/>
          </a:stretch>
        </p:blipFill>
        <p:spPr>
          <a:xfrm>
            <a:off x="2556314" y="5455445"/>
            <a:ext cx="285750" cy="238125"/>
          </a:xfrm>
          <a:prstGeom prst="rect">
            <a:avLst/>
          </a:prstGeom>
        </p:spPr>
      </p:pic>
      <p:pic>
        <p:nvPicPr>
          <p:cNvPr id="47" name="Picture 46"/>
          <p:cNvPicPr>
            <a:picLocks noChangeAspect="1"/>
          </p:cNvPicPr>
          <p:nvPr/>
        </p:nvPicPr>
        <p:blipFill>
          <a:blip r:embed="rId6"/>
          <a:stretch>
            <a:fillRect/>
          </a:stretch>
        </p:blipFill>
        <p:spPr>
          <a:xfrm>
            <a:off x="3024387" y="5455444"/>
            <a:ext cx="285750" cy="238125"/>
          </a:xfrm>
          <a:prstGeom prst="rect">
            <a:avLst/>
          </a:prstGeom>
        </p:spPr>
      </p:pic>
      <p:pic>
        <p:nvPicPr>
          <p:cNvPr id="48" name="Picture 47"/>
          <p:cNvPicPr>
            <a:picLocks noChangeAspect="1"/>
          </p:cNvPicPr>
          <p:nvPr/>
        </p:nvPicPr>
        <p:blipFill>
          <a:blip r:embed="rId7"/>
          <a:stretch>
            <a:fillRect/>
          </a:stretch>
        </p:blipFill>
        <p:spPr>
          <a:xfrm>
            <a:off x="4064502" y="5455444"/>
            <a:ext cx="285750" cy="238125"/>
          </a:xfrm>
          <a:prstGeom prst="rect">
            <a:avLst/>
          </a:prstGeom>
        </p:spPr>
      </p:pic>
      <p:pic>
        <p:nvPicPr>
          <p:cNvPr id="50" name="Picture 49"/>
          <p:cNvPicPr>
            <a:picLocks noChangeAspect="1"/>
          </p:cNvPicPr>
          <p:nvPr/>
        </p:nvPicPr>
        <p:blipFill>
          <a:blip r:embed="rId7"/>
          <a:stretch>
            <a:fillRect/>
          </a:stretch>
        </p:blipFill>
        <p:spPr>
          <a:xfrm>
            <a:off x="5050304" y="5455442"/>
            <a:ext cx="285750" cy="238125"/>
          </a:xfrm>
          <a:prstGeom prst="rect">
            <a:avLst/>
          </a:prstGeom>
        </p:spPr>
      </p:pic>
      <p:pic>
        <p:nvPicPr>
          <p:cNvPr id="55" name="Picture 54"/>
          <p:cNvPicPr>
            <a:picLocks noChangeAspect="1"/>
          </p:cNvPicPr>
          <p:nvPr/>
        </p:nvPicPr>
        <p:blipFill>
          <a:blip r:embed="rId7"/>
          <a:stretch>
            <a:fillRect/>
          </a:stretch>
        </p:blipFill>
        <p:spPr>
          <a:xfrm>
            <a:off x="5305854" y="5092073"/>
            <a:ext cx="285750" cy="238125"/>
          </a:xfrm>
          <a:prstGeom prst="rect">
            <a:avLst/>
          </a:prstGeom>
        </p:spPr>
      </p:pic>
      <p:pic>
        <p:nvPicPr>
          <p:cNvPr id="56" name="Picture 55"/>
          <p:cNvPicPr>
            <a:picLocks noChangeAspect="1"/>
          </p:cNvPicPr>
          <p:nvPr/>
        </p:nvPicPr>
        <p:blipFill>
          <a:blip r:embed="rId6"/>
          <a:stretch>
            <a:fillRect/>
          </a:stretch>
        </p:blipFill>
        <p:spPr>
          <a:xfrm>
            <a:off x="3013133" y="5455441"/>
            <a:ext cx="285750" cy="238125"/>
          </a:xfrm>
          <a:prstGeom prst="rect">
            <a:avLst/>
          </a:prstGeom>
        </p:spPr>
      </p:pic>
      <p:pic>
        <p:nvPicPr>
          <p:cNvPr id="57" name="Picture 56"/>
          <p:cNvPicPr>
            <a:picLocks noChangeAspect="1"/>
          </p:cNvPicPr>
          <p:nvPr/>
        </p:nvPicPr>
        <p:blipFill>
          <a:blip r:embed="rId6"/>
          <a:stretch>
            <a:fillRect/>
          </a:stretch>
        </p:blipFill>
        <p:spPr>
          <a:xfrm>
            <a:off x="8459637" y="2396087"/>
            <a:ext cx="285750" cy="238125"/>
          </a:xfrm>
          <a:prstGeom prst="rect">
            <a:avLst/>
          </a:prstGeom>
        </p:spPr>
      </p:pic>
      <p:pic>
        <p:nvPicPr>
          <p:cNvPr id="58" name="Picture 57"/>
          <p:cNvPicPr>
            <a:picLocks noChangeAspect="1"/>
          </p:cNvPicPr>
          <p:nvPr/>
        </p:nvPicPr>
        <p:blipFill>
          <a:blip r:embed="rId7"/>
          <a:stretch>
            <a:fillRect/>
          </a:stretch>
        </p:blipFill>
        <p:spPr>
          <a:xfrm>
            <a:off x="9234158" y="2513820"/>
            <a:ext cx="285750" cy="238125"/>
          </a:xfrm>
          <a:prstGeom prst="rect">
            <a:avLst/>
          </a:prstGeom>
        </p:spPr>
      </p:pic>
      <p:sp>
        <p:nvSpPr>
          <p:cNvPr id="61" name="Rectangle 60"/>
          <p:cNvSpPr/>
          <p:nvPr/>
        </p:nvSpPr>
        <p:spPr bwMode="auto">
          <a:xfrm>
            <a:off x="1463410" y="3275199"/>
            <a:ext cx="4480510"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Switch settings</a:t>
            </a:r>
          </a:p>
        </p:txBody>
      </p:sp>
      <p:cxnSp>
        <p:nvCxnSpPr>
          <p:cNvPr id="5" name="Straight Connector 4"/>
          <p:cNvCxnSpPr>
            <a:endCxn id="87" idx="33"/>
          </p:cNvCxnSpPr>
          <p:nvPr/>
        </p:nvCxnSpPr>
        <p:spPr>
          <a:xfrm flipH="1" flipV="1">
            <a:off x="6422022" y="1681067"/>
            <a:ext cx="939825" cy="79639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2853" y="2246542"/>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9"/>
          <a:stretch>
            <a:fillRect/>
          </a:stretch>
        </p:blipFill>
        <p:spPr>
          <a:xfrm>
            <a:off x="4799127" y="5092072"/>
            <a:ext cx="285750" cy="238125"/>
          </a:xfrm>
          <a:prstGeom prst="rect">
            <a:avLst/>
          </a:prstGeom>
        </p:spPr>
      </p:pic>
      <p:pic>
        <p:nvPicPr>
          <p:cNvPr id="11" name="Picture 10"/>
          <p:cNvPicPr>
            <a:picLocks noChangeAspect="1"/>
          </p:cNvPicPr>
          <p:nvPr/>
        </p:nvPicPr>
        <p:blipFill>
          <a:blip r:embed="rId10"/>
          <a:stretch>
            <a:fillRect/>
          </a:stretch>
        </p:blipFill>
        <p:spPr>
          <a:xfrm>
            <a:off x="4334405" y="5092071"/>
            <a:ext cx="285750" cy="238125"/>
          </a:xfrm>
          <a:prstGeom prst="rect">
            <a:avLst/>
          </a:prstGeom>
        </p:spPr>
      </p:pic>
      <p:pic>
        <p:nvPicPr>
          <p:cNvPr id="12" name="Picture 11"/>
          <p:cNvPicPr>
            <a:picLocks noChangeAspect="1"/>
          </p:cNvPicPr>
          <p:nvPr/>
        </p:nvPicPr>
        <p:blipFill>
          <a:blip r:embed="rId10"/>
          <a:stretch>
            <a:fillRect/>
          </a:stretch>
        </p:blipFill>
        <p:spPr>
          <a:xfrm>
            <a:off x="5472828" y="5455440"/>
            <a:ext cx="285750" cy="238125"/>
          </a:xfrm>
          <a:prstGeom prst="rect">
            <a:avLst/>
          </a:prstGeom>
        </p:spPr>
      </p:pic>
      <p:pic>
        <p:nvPicPr>
          <p:cNvPr id="8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7934" y="2964221"/>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9" name="Straight Connector 88"/>
          <p:cNvCxnSpPr>
            <a:stCxn id="88" idx="0"/>
          </p:cNvCxnSpPr>
          <p:nvPr/>
        </p:nvCxnSpPr>
        <p:spPr>
          <a:xfrm flipH="1" flipV="1">
            <a:off x="9980262" y="2715333"/>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1" name="Picture 90"/>
          <p:cNvPicPr>
            <a:picLocks noChangeAspect="1"/>
          </p:cNvPicPr>
          <p:nvPr/>
        </p:nvPicPr>
        <p:blipFill>
          <a:blip r:embed="rId3"/>
          <a:stretch>
            <a:fillRect/>
          </a:stretch>
        </p:blipFill>
        <p:spPr>
          <a:xfrm>
            <a:off x="9825310" y="2513817"/>
            <a:ext cx="285750" cy="238125"/>
          </a:xfrm>
          <a:prstGeom prst="rect">
            <a:avLst/>
          </a:prstGeom>
        </p:spPr>
      </p:pic>
      <p:pic>
        <p:nvPicPr>
          <p:cNvPr id="9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97809" y="2972280"/>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Straight Connector 92"/>
          <p:cNvCxnSpPr>
            <a:stCxn id="92" idx="0"/>
          </p:cNvCxnSpPr>
          <p:nvPr/>
        </p:nvCxnSpPr>
        <p:spPr>
          <a:xfrm flipH="1" flipV="1">
            <a:off x="10610137" y="2723392"/>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5" name="Picture 94"/>
          <p:cNvPicPr>
            <a:picLocks noChangeAspect="1"/>
          </p:cNvPicPr>
          <p:nvPr/>
        </p:nvPicPr>
        <p:blipFill>
          <a:blip r:embed="rId10"/>
          <a:stretch>
            <a:fillRect/>
          </a:stretch>
        </p:blipFill>
        <p:spPr>
          <a:xfrm>
            <a:off x="10467262" y="2504976"/>
            <a:ext cx="285750" cy="238125"/>
          </a:xfrm>
          <a:prstGeom prst="rect">
            <a:avLst/>
          </a:prstGeom>
        </p:spPr>
      </p:pic>
      <p:sp>
        <p:nvSpPr>
          <p:cNvPr id="96" name="Rectangle 95"/>
          <p:cNvSpPr/>
          <p:nvPr/>
        </p:nvSpPr>
        <p:spPr bwMode="auto">
          <a:xfrm>
            <a:off x="7399393" y="3837589"/>
            <a:ext cx="4412503" cy="2103097"/>
          </a:xfrm>
          <a:prstGeom prst="rect">
            <a:avLst/>
          </a:prstGeom>
          <a:noFill/>
          <a:ln>
            <a:solidFill>
              <a:schemeClr val="bg2">
                <a:lumMod val="50000"/>
                <a:lumOff val="50000"/>
              </a:schemeClr>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Hyper-V host #2</a:t>
            </a:r>
          </a:p>
        </p:txBody>
      </p:sp>
      <p:sp>
        <p:nvSpPr>
          <p:cNvPr id="97" name="Rectangle 96"/>
          <p:cNvSpPr/>
          <p:nvPr/>
        </p:nvSpPr>
        <p:spPr bwMode="auto">
          <a:xfrm>
            <a:off x="8452086" y="4468056"/>
            <a:ext cx="3108926" cy="62164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5486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Virtual Switch</a:t>
            </a:r>
          </a:p>
        </p:txBody>
      </p:sp>
      <p:cxnSp>
        <p:nvCxnSpPr>
          <p:cNvPr id="98" name="Straight Connector 97"/>
          <p:cNvCxnSpPr>
            <a:stCxn id="103" idx="3"/>
          </p:cNvCxnSpPr>
          <p:nvPr/>
        </p:nvCxnSpPr>
        <p:spPr>
          <a:xfrm flipV="1">
            <a:off x="7618227" y="4867135"/>
            <a:ext cx="833859" cy="285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9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0315" y="5338593"/>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0" name="Straight Connector 99"/>
          <p:cNvCxnSpPr>
            <a:stCxn id="99" idx="0"/>
          </p:cNvCxnSpPr>
          <p:nvPr/>
        </p:nvCxnSpPr>
        <p:spPr>
          <a:xfrm flipH="1" flipV="1">
            <a:off x="9352643" y="5089705"/>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1" name="Picture 100"/>
          <p:cNvPicPr>
            <a:picLocks noChangeAspect="1"/>
          </p:cNvPicPr>
          <p:nvPr/>
        </p:nvPicPr>
        <p:blipFill>
          <a:blip r:embed="rId6"/>
          <a:stretch>
            <a:fillRect/>
          </a:stretch>
        </p:blipFill>
        <p:spPr>
          <a:xfrm>
            <a:off x="8452086" y="4748072"/>
            <a:ext cx="285750" cy="238125"/>
          </a:xfrm>
          <a:prstGeom prst="rect">
            <a:avLst/>
          </a:prstGeom>
        </p:spPr>
      </p:pic>
      <p:pic>
        <p:nvPicPr>
          <p:cNvPr id="10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302" y="4598527"/>
            <a:ext cx="5429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0383" y="5316206"/>
            <a:ext cx="424657"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5" name="Straight Connector 104"/>
          <p:cNvCxnSpPr>
            <a:stCxn id="104" idx="0"/>
          </p:cNvCxnSpPr>
          <p:nvPr/>
        </p:nvCxnSpPr>
        <p:spPr>
          <a:xfrm flipH="1" flipV="1">
            <a:off x="9972711" y="5067318"/>
            <a:ext cx="1" cy="24888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6" name="Picture 105"/>
          <p:cNvPicPr>
            <a:picLocks noChangeAspect="1"/>
          </p:cNvPicPr>
          <p:nvPr/>
        </p:nvPicPr>
        <p:blipFill>
          <a:blip r:embed="rId3"/>
          <a:stretch>
            <a:fillRect/>
          </a:stretch>
        </p:blipFill>
        <p:spPr>
          <a:xfrm>
            <a:off x="9220593" y="4852572"/>
            <a:ext cx="285750" cy="238125"/>
          </a:xfrm>
          <a:prstGeom prst="rect">
            <a:avLst/>
          </a:prstGeom>
        </p:spPr>
      </p:pic>
      <p:pic>
        <p:nvPicPr>
          <p:cNvPr id="111" name="Picture 110"/>
          <p:cNvPicPr>
            <a:picLocks noChangeAspect="1"/>
          </p:cNvPicPr>
          <p:nvPr/>
        </p:nvPicPr>
        <p:blipFill>
          <a:blip r:embed="rId9"/>
          <a:stretch>
            <a:fillRect/>
          </a:stretch>
        </p:blipFill>
        <p:spPr>
          <a:xfrm>
            <a:off x="9825310" y="4867134"/>
            <a:ext cx="285750" cy="238125"/>
          </a:xfrm>
          <a:prstGeom prst="rect">
            <a:avLst/>
          </a:prstGeom>
        </p:spPr>
      </p:pic>
      <p:pic>
        <p:nvPicPr>
          <p:cNvPr id="19" name="Picture 18"/>
          <p:cNvPicPr>
            <a:picLocks noChangeAspect="1"/>
          </p:cNvPicPr>
          <p:nvPr/>
        </p:nvPicPr>
        <p:blipFill>
          <a:blip r:embed="rId4"/>
          <a:stretch>
            <a:fillRect/>
          </a:stretch>
        </p:blipFill>
        <p:spPr>
          <a:xfrm>
            <a:off x="9210502" y="4859357"/>
            <a:ext cx="285750" cy="238125"/>
          </a:xfrm>
          <a:prstGeom prst="rect">
            <a:avLst/>
          </a:prstGeom>
        </p:spPr>
      </p:pic>
      <p:pic>
        <p:nvPicPr>
          <p:cNvPr id="21" name="Picture 20"/>
          <p:cNvPicPr>
            <a:picLocks noChangeAspect="1"/>
          </p:cNvPicPr>
          <p:nvPr/>
        </p:nvPicPr>
        <p:blipFill>
          <a:blip r:embed="rId4"/>
          <a:stretch>
            <a:fillRect/>
          </a:stretch>
        </p:blipFill>
        <p:spPr>
          <a:xfrm>
            <a:off x="9837387" y="2506942"/>
            <a:ext cx="285750" cy="238125"/>
          </a:xfrm>
          <a:prstGeom prst="rect">
            <a:avLst/>
          </a:prstGeom>
        </p:spPr>
      </p:pic>
      <p:cxnSp>
        <p:nvCxnSpPr>
          <p:cNvPr id="27" name="Straight Connector 26"/>
          <p:cNvCxnSpPr>
            <a:endCxn id="87" idx="43"/>
          </p:cNvCxnSpPr>
          <p:nvPr/>
        </p:nvCxnSpPr>
        <p:spPr>
          <a:xfrm flipH="1" flipV="1">
            <a:off x="6292002" y="1681067"/>
            <a:ext cx="1107391" cy="317150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34" name="Group 4"/>
          <p:cNvGrpSpPr>
            <a:grpSpLocks noChangeAspect="1"/>
          </p:cNvGrpSpPr>
          <p:nvPr/>
        </p:nvGrpSpPr>
        <p:grpSpPr bwMode="auto">
          <a:xfrm>
            <a:off x="4193810" y="1413275"/>
            <a:ext cx="2795588" cy="431800"/>
            <a:chOff x="576" y="1915"/>
            <a:chExt cx="1761" cy="272"/>
          </a:xfrm>
        </p:grpSpPr>
        <p:sp>
          <p:nvSpPr>
            <p:cNvPr id="35" name="AutoShape 3"/>
            <p:cNvSpPr>
              <a:spLocks noChangeAspect="1" noChangeArrowheads="1" noTextEdit="1"/>
            </p:cNvSpPr>
            <p:nvPr/>
          </p:nvSpPr>
          <p:spPr bwMode="auto">
            <a:xfrm>
              <a:off x="576" y="1915"/>
              <a:ext cx="1761"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4" y="1981"/>
              <a:ext cx="128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6"/>
            <p:cNvSpPr>
              <a:spLocks noChangeArrowheads="1"/>
            </p:cNvSpPr>
            <p:nvPr/>
          </p:nvSpPr>
          <p:spPr bwMode="auto">
            <a:xfrm>
              <a:off x="1038" y="1985"/>
              <a:ext cx="1286" cy="115"/>
            </a:xfrm>
            <a:prstGeom prst="rect">
              <a:avLst/>
            </a:pr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8" y="2063"/>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8"/>
            <p:cNvSpPr>
              <a:spLocks/>
            </p:cNvSpPr>
            <p:nvPr/>
          </p:nvSpPr>
          <p:spPr bwMode="auto">
            <a:xfrm>
              <a:off x="1059" y="2071"/>
              <a:ext cx="22" cy="25"/>
            </a:xfrm>
            <a:custGeom>
              <a:avLst/>
              <a:gdLst>
                <a:gd name="T0" fmla="*/ 0 w 22"/>
                <a:gd name="T1" fmla="*/ 19 h 25"/>
                <a:gd name="T2" fmla="*/ 11 w 22"/>
                <a:gd name="T3" fmla="*/ 25 h 25"/>
                <a:gd name="T4" fmla="*/ 22 w 22"/>
                <a:gd name="T5" fmla="*/ 19 h 25"/>
                <a:gd name="T6" fmla="*/ 22 w 22"/>
                <a:gd name="T7" fmla="*/ 6 h 25"/>
                <a:gd name="T8" fmla="*/ 11 w 22"/>
                <a:gd name="T9" fmla="*/ 0 h 25"/>
                <a:gd name="T10" fmla="*/ 0 w 22"/>
                <a:gd name="T11" fmla="*/ 6 h 25"/>
                <a:gd name="T12" fmla="*/ 0 w 22"/>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2" h="25">
                  <a:moveTo>
                    <a:pt x="0" y="19"/>
                  </a:moveTo>
                  <a:lnTo>
                    <a:pt x="11" y="25"/>
                  </a:lnTo>
                  <a:lnTo>
                    <a:pt x="22" y="19"/>
                  </a:lnTo>
                  <a:lnTo>
                    <a:pt x="22" y="6"/>
                  </a:lnTo>
                  <a:lnTo>
                    <a:pt x="11"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8" y="1981"/>
              <a:ext cx="33"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Freeform 10"/>
            <p:cNvSpPr>
              <a:spLocks/>
            </p:cNvSpPr>
            <p:nvPr/>
          </p:nvSpPr>
          <p:spPr bwMode="auto">
            <a:xfrm>
              <a:off x="1059" y="1989"/>
              <a:ext cx="22" cy="24"/>
            </a:xfrm>
            <a:custGeom>
              <a:avLst/>
              <a:gdLst>
                <a:gd name="T0" fmla="*/ 0 w 22"/>
                <a:gd name="T1" fmla="*/ 18 h 24"/>
                <a:gd name="T2" fmla="*/ 11 w 22"/>
                <a:gd name="T3" fmla="*/ 24 h 24"/>
                <a:gd name="T4" fmla="*/ 22 w 22"/>
                <a:gd name="T5" fmla="*/ 18 h 24"/>
                <a:gd name="T6" fmla="*/ 22 w 22"/>
                <a:gd name="T7" fmla="*/ 6 h 24"/>
                <a:gd name="T8" fmla="*/ 11 w 22"/>
                <a:gd name="T9" fmla="*/ 0 h 24"/>
                <a:gd name="T10" fmla="*/ 0 w 22"/>
                <a:gd name="T11" fmla="*/ 6 h 24"/>
                <a:gd name="T12" fmla="*/ 0 w 22"/>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0" y="18"/>
                  </a:moveTo>
                  <a:lnTo>
                    <a:pt x="11" y="24"/>
                  </a:lnTo>
                  <a:lnTo>
                    <a:pt x="22" y="18"/>
                  </a:lnTo>
                  <a:lnTo>
                    <a:pt x="22" y="6"/>
                  </a:lnTo>
                  <a:lnTo>
                    <a:pt x="11"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3"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1" y="2063"/>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12"/>
            <p:cNvSpPr>
              <a:spLocks/>
            </p:cNvSpPr>
            <p:nvPr/>
          </p:nvSpPr>
          <p:spPr bwMode="auto">
            <a:xfrm>
              <a:off x="2282" y="2071"/>
              <a:ext cx="21" cy="25"/>
            </a:xfrm>
            <a:custGeom>
              <a:avLst/>
              <a:gdLst>
                <a:gd name="T0" fmla="*/ 0 w 21"/>
                <a:gd name="T1" fmla="*/ 19 h 25"/>
                <a:gd name="T2" fmla="*/ 10 w 21"/>
                <a:gd name="T3" fmla="*/ 25 h 25"/>
                <a:gd name="T4" fmla="*/ 21 w 21"/>
                <a:gd name="T5" fmla="*/ 19 h 25"/>
                <a:gd name="T6" fmla="*/ 21 w 21"/>
                <a:gd name="T7" fmla="*/ 6 h 25"/>
                <a:gd name="T8" fmla="*/ 10 w 21"/>
                <a:gd name="T9" fmla="*/ 0 h 25"/>
                <a:gd name="T10" fmla="*/ 0 w 21"/>
                <a:gd name="T11" fmla="*/ 6 h 25"/>
                <a:gd name="T12" fmla="*/ 0 w 21"/>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21" h="25">
                  <a:moveTo>
                    <a:pt x="0" y="19"/>
                  </a:moveTo>
                  <a:lnTo>
                    <a:pt x="10" y="25"/>
                  </a:lnTo>
                  <a:lnTo>
                    <a:pt x="21" y="19"/>
                  </a:lnTo>
                  <a:lnTo>
                    <a:pt x="21" y="6"/>
                  </a:lnTo>
                  <a:lnTo>
                    <a:pt x="10" y="0"/>
                  </a:lnTo>
                  <a:lnTo>
                    <a:pt x="0" y="6"/>
                  </a:lnTo>
                  <a:lnTo>
                    <a:pt x="0" y="19"/>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2"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1" y="1981"/>
              <a:ext cx="32"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Freeform 14"/>
            <p:cNvSpPr>
              <a:spLocks/>
            </p:cNvSpPr>
            <p:nvPr/>
          </p:nvSpPr>
          <p:spPr bwMode="auto">
            <a:xfrm>
              <a:off x="2282" y="1989"/>
              <a:ext cx="21" cy="24"/>
            </a:xfrm>
            <a:custGeom>
              <a:avLst/>
              <a:gdLst>
                <a:gd name="T0" fmla="*/ 0 w 21"/>
                <a:gd name="T1" fmla="*/ 18 h 24"/>
                <a:gd name="T2" fmla="*/ 10 w 21"/>
                <a:gd name="T3" fmla="*/ 24 h 24"/>
                <a:gd name="T4" fmla="*/ 21 w 21"/>
                <a:gd name="T5" fmla="*/ 18 h 24"/>
                <a:gd name="T6" fmla="*/ 21 w 21"/>
                <a:gd name="T7" fmla="*/ 6 h 24"/>
                <a:gd name="T8" fmla="*/ 10 w 21"/>
                <a:gd name="T9" fmla="*/ 0 h 24"/>
                <a:gd name="T10" fmla="*/ 0 w 21"/>
                <a:gd name="T11" fmla="*/ 6 h 24"/>
                <a:gd name="T12" fmla="*/ 0 w 21"/>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1" h="24">
                  <a:moveTo>
                    <a:pt x="0" y="18"/>
                  </a:moveTo>
                  <a:lnTo>
                    <a:pt x="10" y="24"/>
                  </a:lnTo>
                  <a:lnTo>
                    <a:pt x="21" y="18"/>
                  </a:lnTo>
                  <a:lnTo>
                    <a:pt x="21" y="6"/>
                  </a:lnTo>
                  <a:lnTo>
                    <a:pt x="10" y="0"/>
                  </a:lnTo>
                  <a:lnTo>
                    <a:pt x="0" y="6"/>
                  </a:lnTo>
                  <a:lnTo>
                    <a:pt x="0" y="18"/>
                  </a:ln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15"/>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6"/>
            <p:cNvSpPr>
              <a:spLocks noEditPoints="1"/>
            </p:cNvSpPr>
            <p:nvPr/>
          </p:nvSpPr>
          <p:spPr bwMode="auto">
            <a:xfrm>
              <a:off x="1134" y="2001"/>
              <a:ext cx="611" cy="66"/>
            </a:xfrm>
            <a:custGeom>
              <a:avLst/>
              <a:gdLst>
                <a:gd name="T0" fmla="*/ 0 w 611"/>
                <a:gd name="T1" fmla="*/ 66 h 66"/>
                <a:gd name="T2" fmla="*/ 242 w 611"/>
                <a:gd name="T3" fmla="*/ 66 h 66"/>
                <a:gd name="T4" fmla="*/ 242 w 611"/>
                <a:gd name="T5" fmla="*/ 0 h 66"/>
                <a:gd name="T6" fmla="*/ 0 w 611"/>
                <a:gd name="T7" fmla="*/ 0 h 66"/>
                <a:gd name="T8" fmla="*/ 0 w 611"/>
                <a:gd name="T9" fmla="*/ 66 h 66"/>
                <a:gd name="T10" fmla="*/ 282 w 611"/>
                <a:gd name="T11" fmla="*/ 66 h 66"/>
                <a:gd name="T12" fmla="*/ 523 w 611"/>
                <a:gd name="T13" fmla="*/ 66 h 66"/>
                <a:gd name="T14" fmla="*/ 523 w 611"/>
                <a:gd name="T15" fmla="*/ 0 h 66"/>
                <a:gd name="T16" fmla="*/ 282 w 611"/>
                <a:gd name="T17" fmla="*/ 0 h 66"/>
                <a:gd name="T18" fmla="*/ 282 w 611"/>
                <a:gd name="T19" fmla="*/ 66 h 66"/>
                <a:gd name="T20" fmla="*/ 571 w 611"/>
                <a:gd name="T21" fmla="*/ 66 h 66"/>
                <a:gd name="T22" fmla="*/ 611 w 611"/>
                <a:gd name="T23" fmla="*/ 66 h 66"/>
                <a:gd name="T24" fmla="*/ 611 w 611"/>
                <a:gd name="T25" fmla="*/ 33 h 66"/>
                <a:gd name="T26" fmla="*/ 571 w 611"/>
                <a:gd name="T27" fmla="*/ 33 h 66"/>
                <a:gd name="T28" fmla="*/ 571 w 611"/>
                <a:gd name="T2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1" h="66">
                  <a:moveTo>
                    <a:pt x="0" y="66"/>
                  </a:moveTo>
                  <a:lnTo>
                    <a:pt x="242" y="66"/>
                  </a:lnTo>
                  <a:lnTo>
                    <a:pt x="242" y="0"/>
                  </a:lnTo>
                  <a:lnTo>
                    <a:pt x="0" y="0"/>
                  </a:lnTo>
                  <a:lnTo>
                    <a:pt x="0" y="66"/>
                  </a:lnTo>
                  <a:close/>
                  <a:moveTo>
                    <a:pt x="282" y="66"/>
                  </a:moveTo>
                  <a:lnTo>
                    <a:pt x="523" y="66"/>
                  </a:lnTo>
                  <a:lnTo>
                    <a:pt x="523" y="0"/>
                  </a:lnTo>
                  <a:lnTo>
                    <a:pt x="282" y="0"/>
                  </a:lnTo>
                  <a:lnTo>
                    <a:pt x="282" y="66"/>
                  </a:lnTo>
                  <a:close/>
                  <a:moveTo>
                    <a:pt x="571" y="66"/>
                  </a:moveTo>
                  <a:lnTo>
                    <a:pt x="611" y="66"/>
                  </a:lnTo>
                  <a:lnTo>
                    <a:pt x="611" y="33"/>
                  </a:lnTo>
                  <a:lnTo>
                    <a:pt x="571" y="33"/>
                  </a:lnTo>
                  <a:lnTo>
                    <a:pt x="571"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17"/>
            <p:cNvSpPr>
              <a:spLocks noChangeArrowheads="1"/>
            </p:cNvSpPr>
            <p:nvPr/>
          </p:nvSpPr>
          <p:spPr bwMode="auto">
            <a:xfrm>
              <a:off x="1131" y="1997"/>
              <a:ext cx="619" cy="75"/>
            </a:xfrm>
            <a:prstGeom prst="rect">
              <a:avLst/>
            </a:prstGeom>
            <a:solidFill>
              <a:srgbClr val="9A9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18"/>
            <p:cNvSpPr>
              <a:spLocks noChangeArrowheads="1"/>
            </p:cNvSpPr>
            <p:nvPr/>
          </p:nvSpPr>
          <p:spPr bwMode="auto">
            <a:xfrm>
              <a:off x="1134" y="2001"/>
              <a:ext cx="242"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Rectangle 19"/>
            <p:cNvSpPr>
              <a:spLocks noChangeArrowheads="1"/>
            </p:cNvSpPr>
            <p:nvPr/>
          </p:nvSpPr>
          <p:spPr bwMode="auto">
            <a:xfrm>
              <a:off x="1416" y="2001"/>
              <a:ext cx="241" cy="66"/>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20"/>
            <p:cNvSpPr>
              <a:spLocks noChangeArrowheads="1"/>
            </p:cNvSpPr>
            <p:nvPr/>
          </p:nvSpPr>
          <p:spPr bwMode="auto">
            <a:xfrm>
              <a:off x="1705" y="2034"/>
              <a:ext cx="40" cy="33"/>
            </a:xfrm>
            <a:prstGeom prst="rect">
              <a:avLst/>
            </a:prstGeom>
            <a:noFill/>
            <a:ln w="12700"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noEditPoints="1"/>
            </p:cNvSpPr>
            <p:nvPr/>
          </p:nvSpPr>
          <p:spPr bwMode="auto">
            <a:xfrm>
              <a:off x="1136" y="2036"/>
              <a:ext cx="608" cy="29"/>
            </a:xfrm>
            <a:custGeom>
              <a:avLst/>
              <a:gdLst>
                <a:gd name="T0" fmla="*/ 210 w 608"/>
                <a:gd name="T1" fmla="*/ 26 h 29"/>
                <a:gd name="T2" fmla="*/ 224 w 608"/>
                <a:gd name="T3" fmla="*/ 29 h 29"/>
                <a:gd name="T4" fmla="*/ 228 w 608"/>
                <a:gd name="T5" fmla="*/ 22 h 29"/>
                <a:gd name="T6" fmla="*/ 201 w 608"/>
                <a:gd name="T7" fmla="*/ 0 h 29"/>
                <a:gd name="T8" fmla="*/ 170 w 608"/>
                <a:gd name="T9" fmla="*/ 22 h 29"/>
                <a:gd name="T10" fmla="*/ 174 w 608"/>
                <a:gd name="T11" fmla="*/ 29 h 29"/>
                <a:gd name="T12" fmla="*/ 188 w 608"/>
                <a:gd name="T13" fmla="*/ 26 h 29"/>
                <a:gd name="T14" fmla="*/ 198 w 608"/>
                <a:gd name="T15" fmla="*/ 0 h 29"/>
                <a:gd name="T16" fmla="*/ 120 w 608"/>
                <a:gd name="T17" fmla="*/ 22 h 29"/>
                <a:gd name="T18" fmla="*/ 134 w 608"/>
                <a:gd name="T19" fmla="*/ 26 h 29"/>
                <a:gd name="T20" fmla="*/ 144 w 608"/>
                <a:gd name="T21" fmla="*/ 26 h 29"/>
                <a:gd name="T22" fmla="*/ 158 w 608"/>
                <a:gd name="T23" fmla="*/ 22 h 29"/>
                <a:gd name="T24" fmla="*/ 120 w 608"/>
                <a:gd name="T25" fmla="*/ 22 h 29"/>
                <a:gd name="T26" fmla="*/ 89 w 608"/>
                <a:gd name="T27" fmla="*/ 26 h 29"/>
                <a:gd name="T28" fmla="*/ 103 w 608"/>
                <a:gd name="T29" fmla="*/ 29 h 29"/>
                <a:gd name="T30" fmla="*/ 108 w 608"/>
                <a:gd name="T31" fmla="*/ 22 h 29"/>
                <a:gd name="T32" fmla="*/ 80 w 608"/>
                <a:gd name="T33" fmla="*/ 0 h 29"/>
                <a:gd name="T34" fmla="*/ 49 w 608"/>
                <a:gd name="T35" fmla="*/ 22 h 29"/>
                <a:gd name="T36" fmla="*/ 54 w 608"/>
                <a:gd name="T37" fmla="*/ 29 h 29"/>
                <a:gd name="T38" fmla="*/ 68 w 608"/>
                <a:gd name="T39" fmla="*/ 26 h 29"/>
                <a:gd name="T40" fmla="*/ 77 w 608"/>
                <a:gd name="T41" fmla="*/ 0 h 29"/>
                <a:gd name="T42" fmla="*/ 0 w 608"/>
                <a:gd name="T43" fmla="*/ 22 h 29"/>
                <a:gd name="T44" fmla="*/ 13 w 608"/>
                <a:gd name="T45" fmla="*/ 26 h 29"/>
                <a:gd name="T46" fmla="*/ 23 w 608"/>
                <a:gd name="T47" fmla="*/ 26 h 29"/>
                <a:gd name="T48" fmla="*/ 37 w 608"/>
                <a:gd name="T49" fmla="*/ 22 h 29"/>
                <a:gd name="T50" fmla="*/ 0 w 608"/>
                <a:gd name="T51" fmla="*/ 22 h 29"/>
                <a:gd name="T52" fmla="*/ 290 w 608"/>
                <a:gd name="T53" fmla="*/ 26 h 29"/>
                <a:gd name="T54" fmla="*/ 304 w 608"/>
                <a:gd name="T55" fmla="*/ 29 h 29"/>
                <a:gd name="T56" fmla="*/ 309 w 608"/>
                <a:gd name="T57" fmla="*/ 22 h 29"/>
                <a:gd name="T58" fmla="*/ 281 w 608"/>
                <a:gd name="T59" fmla="*/ 0 h 29"/>
                <a:gd name="T60" fmla="*/ 330 w 608"/>
                <a:gd name="T61" fmla="*/ 22 h 29"/>
                <a:gd name="T62" fmla="*/ 335 w 608"/>
                <a:gd name="T63" fmla="*/ 29 h 29"/>
                <a:gd name="T64" fmla="*/ 349 w 608"/>
                <a:gd name="T65" fmla="*/ 26 h 29"/>
                <a:gd name="T66" fmla="*/ 359 w 608"/>
                <a:gd name="T67" fmla="*/ 0 h 29"/>
                <a:gd name="T68" fmla="*/ 362 w 608"/>
                <a:gd name="T69" fmla="*/ 22 h 29"/>
                <a:gd name="T70" fmla="*/ 375 w 608"/>
                <a:gd name="T71" fmla="*/ 26 h 29"/>
                <a:gd name="T72" fmla="*/ 385 w 608"/>
                <a:gd name="T73" fmla="*/ 26 h 29"/>
                <a:gd name="T74" fmla="*/ 399 w 608"/>
                <a:gd name="T75" fmla="*/ 22 h 29"/>
                <a:gd name="T76" fmla="*/ 362 w 608"/>
                <a:gd name="T77" fmla="*/ 22 h 29"/>
                <a:gd name="T78" fmla="*/ 411 w 608"/>
                <a:gd name="T79" fmla="*/ 26 h 29"/>
                <a:gd name="T80" fmla="*/ 425 w 608"/>
                <a:gd name="T81" fmla="*/ 29 h 29"/>
                <a:gd name="T82" fmla="*/ 429 w 608"/>
                <a:gd name="T83" fmla="*/ 22 h 29"/>
                <a:gd name="T84" fmla="*/ 402 w 608"/>
                <a:gd name="T85" fmla="*/ 0 h 29"/>
                <a:gd name="T86" fmla="*/ 451 w 608"/>
                <a:gd name="T87" fmla="*/ 22 h 29"/>
                <a:gd name="T88" fmla="*/ 456 w 608"/>
                <a:gd name="T89" fmla="*/ 29 h 29"/>
                <a:gd name="T90" fmla="*/ 470 w 608"/>
                <a:gd name="T91" fmla="*/ 26 h 29"/>
                <a:gd name="T92" fmla="*/ 479 w 608"/>
                <a:gd name="T93" fmla="*/ 0 h 29"/>
                <a:gd name="T94" fmla="*/ 482 w 608"/>
                <a:gd name="T95" fmla="*/ 22 h 29"/>
                <a:gd name="T96" fmla="*/ 496 w 608"/>
                <a:gd name="T97" fmla="*/ 26 h 29"/>
                <a:gd name="T98" fmla="*/ 505 w 608"/>
                <a:gd name="T99" fmla="*/ 26 h 29"/>
                <a:gd name="T100" fmla="*/ 519 w 608"/>
                <a:gd name="T101" fmla="*/ 22 h 29"/>
                <a:gd name="T102" fmla="*/ 482 w 608"/>
                <a:gd name="T103" fmla="*/ 22 h 29"/>
                <a:gd name="T104" fmla="*/ 580 w 608"/>
                <a:gd name="T105" fmla="*/ 26 h 29"/>
                <a:gd name="T106" fmla="*/ 594 w 608"/>
                <a:gd name="T107" fmla="*/ 29 h 29"/>
                <a:gd name="T108" fmla="*/ 598 w 608"/>
                <a:gd name="T109" fmla="*/ 22 h 29"/>
                <a:gd name="T110" fmla="*/ 571 w 608"/>
                <a:gd name="T11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8" h="29">
                  <a:moveTo>
                    <a:pt x="201" y="22"/>
                  </a:moveTo>
                  <a:lnTo>
                    <a:pt x="210" y="22"/>
                  </a:lnTo>
                  <a:lnTo>
                    <a:pt x="210" y="26"/>
                  </a:lnTo>
                  <a:lnTo>
                    <a:pt x="214" y="26"/>
                  </a:lnTo>
                  <a:lnTo>
                    <a:pt x="214" y="29"/>
                  </a:lnTo>
                  <a:lnTo>
                    <a:pt x="224" y="29"/>
                  </a:lnTo>
                  <a:lnTo>
                    <a:pt x="224" y="26"/>
                  </a:lnTo>
                  <a:lnTo>
                    <a:pt x="228" y="26"/>
                  </a:lnTo>
                  <a:lnTo>
                    <a:pt x="228" y="22"/>
                  </a:lnTo>
                  <a:lnTo>
                    <a:pt x="238" y="22"/>
                  </a:lnTo>
                  <a:lnTo>
                    <a:pt x="238" y="0"/>
                  </a:lnTo>
                  <a:lnTo>
                    <a:pt x="201" y="0"/>
                  </a:lnTo>
                  <a:lnTo>
                    <a:pt x="201" y="22"/>
                  </a:lnTo>
                  <a:close/>
                  <a:moveTo>
                    <a:pt x="161" y="22"/>
                  </a:moveTo>
                  <a:lnTo>
                    <a:pt x="170" y="22"/>
                  </a:lnTo>
                  <a:lnTo>
                    <a:pt x="170" y="26"/>
                  </a:lnTo>
                  <a:lnTo>
                    <a:pt x="174" y="26"/>
                  </a:lnTo>
                  <a:lnTo>
                    <a:pt x="174" y="29"/>
                  </a:lnTo>
                  <a:lnTo>
                    <a:pt x="184" y="29"/>
                  </a:lnTo>
                  <a:lnTo>
                    <a:pt x="184" y="26"/>
                  </a:lnTo>
                  <a:lnTo>
                    <a:pt x="188" y="26"/>
                  </a:lnTo>
                  <a:lnTo>
                    <a:pt x="188" y="22"/>
                  </a:lnTo>
                  <a:lnTo>
                    <a:pt x="198" y="22"/>
                  </a:lnTo>
                  <a:lnTo>
                    <a:pt x="198" y="0"/>
                  </a:lnTo>
                  <a:lnTo>
                    <a:pt x="161" y="0"/>
                  </a:lnTo>
                  <a:lnTo>
                    <a:pt x="161" y="22"/>
                  </a:lnTo>
                  <a:close/>
                  <a:moveTo>
                    <a:pt x="120" y="22"/>
                  </a:moveTo>
                  <a:lnTo>
                    <a:pt x="129" y="22"/>
                  </a:lnTo>
                  <a:lnTo>
                    <a:pt x="129" y="26"/>
                  </a:lnTo>
                  <a:lnTo>
                    <a:pt x="134" y="26"/>
                  </a:lnTo>
                  <a:lnTo>
                    <a:pt x="134" y="29"/>
                  </a:lnTo>
                  <a:lnTo>
                    <a:pt x="144" y="29"/>
                  </a:lnTo>
                  <a:lnTo>
                    <a:pt x="144" y="26"/>
                  </a:lnTo>
                  <a:lnTo>
                    <a:pt x="148" y="26"/>
                  </a:lnTo>
                  <a:lnTo>
                    <a:pt x="148" y="22"/>
                  </a:lnTo>
                  <a:lnTo>
                    <a:pt x="158" y="22"/>
                  </a:lnTo>
                  <a:lnTo>
                    <a:pt x="158" y="0"/>
                  </a:lnTo>
                  <a:lnTo>
                    <a:pt x="120" y="0"/>
                  </a:lnTo>
                  <a:lnTo>
                    <a:pt x="120" y="22"/>
                  </a:lnTo>
                  <a:close/>
                  <a:moveTo>
                    <a:pt x="80" y="22"/>
                  </a:moveTo>
                  <a:lnTo>
                    <a:pt x="89" y="22"/>
                  </a:lnTo>
                  <a:lnTo>
                    <a:pt x="89" y="26"/>
                  </a:lnTo>
                  <a:lnTo>
                    <a:pt x="94" y="26"/>
                  </a:lnTo>
                  <a:lnTo>
                    <a:pt x="94" y="29"/>
                  </a:lnTo>
                  <a:lnTo>
                    <a:pt x="103" y="29"/>
                  </a:lnTo>
                  <a:lnTo>
                    <a:pt x="103" y="26"/>
                  </a:lnTo>
                  <a:lnTo>
                    <a:pt x="108" y="26"/>
                  </a:lnTo>
                  <a:lnTo>
                    <a:pt x="108" y="22"/>
                  </a:lnTo>
                  <a:lnTo>
                    <a:pt x="117" y="22"/>
                  </a:lnTo>
                  <a:lnTo>
                    <a:pt x="117" y="0"/>
                  </a:lnTo>
                  <a:lnTo>
                    <a:pt x="80" y="0"/>
                  </a:lnTo>
                  <a:lnTo>
                    <a:pt x="80" y="22"/>
                  </a:lnTo>
                  <a:close/>
                  <a:moveTo>
                    <a:pt x="40" y="22"/>
                  </a:moveTo>
                  <a:lnTo>
                    <a:pt x="49" y="22"/>
                  </a:lnTo>
                  <a:lnTo>
                    <a:pt x="49" y="26"/>
                  </a:lnTo>
                  <a:lnTo>
                    <a:pt x="54" y="26"/>
                  </a:lnTo>
                  <a:lnTo>
                    <a:pt x="54" y="29"/>
                  </a:lnTo>
                  <a:lnTo>
                    <a:pt x="63" y="29"/>
                  </a:lnTo>
                  <a:lnTo>
                    <a:pt x="63" y="26"/>
                  </a:lnTo>
                  <a:lnTo>
                    <a:pt x="68" y="26"/>
                  </a:lnTo>
                  <a:lnTo>
                    <a:pt x="68" y="22"/>
                  </a:lnTo>
                  <a:lnTo>
                    <a:pt x="77" y="22"/>
                  </a:lnTo>
                  <a:lnTo>
                    <a:pt x="77" y="0"/>
                  </a:lnTo>
                  <a:lnTo>
                    <a:pt x="40" y="0"/>
                  </a:lnTo>
                  <a:lnTo>
                    <a:pt x="40" y="22"/>
                  </a:lnTo>
                  <a:close/>
                  <a:moveTo>
                    <a:pt x="0" y="22"/>
                  </a:moveTo>
                  <a:lnTo>
                    <a:pt x="9" y="22"/>
                  </a:lnTo>
                  <a:lnTo>
                    <a:pt x="9" y="26"/>
                  </a:lnTo>
                  <a:lnTo>
                    <a:pt x="13" y="26"/>
                  </a:lnTo>
                  <a:lnTo>
                    <a:pt x="13" y="29"/>
                  </a:lnTo>
                  <a:lnTo>
                    <a:pt x="23" y="29"/>
                  </a:lnTo>
                  <a:lnTo>
                    <a:pt x="23" y="26"/>
                  </a:lnTo>
                  <a:lnTo>
                    <a:pt x="27" y="26"/>
                  </a:lnTo>
                  <a:lnTo>
                    <a:pt x="27" y="22"/>
                  </a:lnTo>
                  <a:lnTo>
                    <a:pt x="37" y="22"/>
                  </a:lnTo>
                  <a:lnTo>
                    <a:pt x="37" y="0"/>
                  </a:lnTo>
                  <a:lnTo>
                    <a:pt x="0" y="0"/>
                  </a:lnTo>
                  <a:lnTo>
                    <a:pt x="0" y="22"/>
                  </a:lnTo>
                  <a:close/>
                  <a:moveTo>
                    <a:pt x="281" y="22"/>
                  </a:moveTo>
                  <a:lnTo>
                    <a:pt x="290" y="22"/>
                  </a:lnTo>
                  <a:lnTo>
                    <a:pt x="290" y="26"/>
                  </a:lnTo>
                  <a:lnTo>
                    <a:pt x="295" y="26"/>
                  </a:lnTo>
                  <a:lnTo>
                    <a:pt x="295" y="29"/>
                  </a:lnTo>
                  <a:lnTo>
                    <a:pt x="304" y="29"/>
                  </a:lnTo>
                  <a:lnTo>
                    <a:pt x="304" y="26"/>
                  </a:lnTo>
                  <a:lnTo>
                    <a:pt x="309" y="26"/>
                  </a:lnTo>
                  <a:lnTo>
                    <a:pt x="309" y="22"/>
                  </a:lnTo>
                  <a:lnTo>
                    <a:pt x="318" y="22"/>
                  </a:lnTo>
                  <a:lnTo>
                    <a:pt x="318" y="0"/>
                  </a:lnTo>
                  <a:lnTo>
                    <a:pt x="281" y="0"/>
                  </a:lnTo>
                  <a:lnTo>
                    <a:pt x="281" y="22"/>
                  </a:lnTo>
                  <a:close/>
                  <a:moveTo>
                    <a:pt x="321" y="22"/>
                  </a:moveTo>
                  <a:lnTo>
                    <a:pt x="330" y="22"/>
                  </a:lnTo>
                  <a:lnTo>
                    <a:pt x="330" y="26"/>
                  </a:lnTo>
                  <a:lnTo>
                    <a:pt x="335" y="26"/>
                  </a:lnTo>
                  <a:lnTo>
                    <a:pt x="335" y="29"/>
                  </a:lnTo>
                  <a:lnTo>
                    <a:pt x="345" y="29"/>
                  </a:lnTo>
                  <a:lnTo>
                    <a:pt x="345" y="26"/>
                  </a:lnTo>
                  <a:lnTo>
                    <a:pt x="349" y="26"/>
                  </a:lnTo>
                  <a:lnTo>
                    <a:pt x="349" y="22"/>
                  </a:lnTo>
                  <a:lnTo>
                    <a:pt x="359" y="22"/>
                  </a:lnTo>
                  <a:lnTo>
                    <a:pt x="359" y="0"/>
                  </a:lnTo>
                  <a:lnTo>
                    <a:pt x="321" y="0"/>
                  </a:lnTo>
                  <a:lnTo>
                    <a:pt x="321" y="22"/>
                  </a:lnTo>
                  <a:close/>
                  <a:moveTo>
                    <a:pt x="362" y="22"/>
                  </a:moveTo>
                  <a:lnTo>
                    <a:pt x="371" y="22"/>
                  </a:lnTo>
                  <a:lnTo>
                    <a:pt x="371" y="26"/>
                  </a:lnTo>
                  <a:lnTo>
                    <a:pt x="375" y="26"/>
                  </a:lnTo>
                  <a:lnTo>
                    <a:pt x="375" y="29"/>
                  </a:lnTo>
                  <a:lnTo>
                    <a:pt x="385" y="29"/>
                  </a:lnTo>
                  <a:lnTo>
                    <a:pt x="385" y="26"/>
                  </a:lnTo>
                  <a:lnTo>
                    <a:pt x="389" y="26"/>
                  </a:lnTo>
                  <a:lnTo>
                    <a:pt x="389" y="22"/>
                  </a:lnTo>
                  <a:lnTo>
                    <a:pt x="399" y="22"/>
                  </a:lnTo>
                  <a:lnTo>
                    <a:pt x="399" y="0"/>
                  </a:lnTo>
                  <a:lnTo>
                    <a:pt x="362" y="0"/>
                  </a:lnTo>
                  <a:lnTo>
                    <a:pt x="362" y="22"/>
                  </a:lnTo>
                  <a:close/>
                  <a:moveTo>
                    <a:pt x="402" y="22"/>
                  </a:moveTo>
                  <a:lnTo>
                    <a:pt x="411" y="22"/>
                  </a:lnTo>
                  <a:lnTo>
                    <a:pt x="411" y="26"/>
                  </a:lnTo>
                  <a:lnTo>
                    <a:pt x="415" y="26"/>
                  </a:lnTo>
                  <a:lnTo>
                    <a:pt x="415" y="29"/>
                  </a:lnTo>
                  <a:lnTo>
                    <a:pt x="425" y="29"/>
                  </a:lnTo>
                  <a:lnTo>
                    <a:pt x="425" y="26"/>
                  </a:lnTo>
                  <a:lnTo>
                    <a:pt x="429" y="26"/>
                  </a:lnTo>
                  <a:lnTo>
                    <a:pt x="429" y="22"/>
                  </a:lnTo>
                  <a:lnTo>
                    <a:pt x="439" y="22"/>
                  </a:lnTo>
                  <a:lnTo>
                    <a:pt x="439" y="0"/>
                  </a:lnTo>
                  <a:lnTo>
                    <a:pt x="402" y="0"/>
                  </a:lnTo>
                  <a:lnTo>
                    <a:pt x="402" y="22"/>
                  </a:lnTo>
                  <a:close/>
                  <a:moveTo>
                    <a:pt x="442" y="22"/>
                  </a:moveTo>
                  <a:lnTo>
                    <a:pt x="451" y="22"/>
                  </a:lnTo>
                  <a:lnTo>
                    <a:pt x="451" y="26"/>
                  </a:lnTo>
                  <a:lnTo>
                    <a:pt x="456" y="26"/>
                  </a:lnTo>
                  <a:lnTo>
                    <a:pt x="456" y="29"/>
                  </a:lnTo>
                  <a:lnTo>
                    <a:pt x="465" y="29"/>
                  </a:lnTo>
                  <a:lnTo>
                    <a:pt x="465" y="26"/>
                  </a:lnTo>
                  <a:lnTo>
                    <a:pt x="470" y="26"/>
                  </a:lnTo>
                  <a:lnTo>
                    <a:pt x="470" y="22"/>
                  </a:lnTo>
                  <a:lnTo>
                    <a:pt x="479" y="22"/>
                  </a:lnTo>
                  <a:lnTo>
                    <a:pt x="479" y="0"/>
                  </a:lnTo>
                  <a:lnTo>
                    <a:pt x="442" y="0"/>
                  </a:lnTo>
                  <a:lnTo>
                    <a:pt x="442" y="22"/>
                  </a:lnTo>
                  <a:close/>
                  <a:moveTo>
                    <a:pt x="482" y="22"/>
                  </a:moveTo>
                  <a:lnTo>
                    <a:pt x="491" y="22"/>
                  </a:lnTo>
                  <a:lnTo>
                    <a:pt x="491" y="26"/>
                  </a:lnTo>
                  <a:lnTo>
                    <a:pt x="496" y="26"/>
                  </a:lnTo>
                  <a:lnTo>
                    <a:pt x="496" y="29"/>
                  </a:lnTo>
                  <a:lnTo>
                    <a:pt x="505" y="29"/>
                  </a:lnTo>
                  <a:lnTo>
                    <a:pt x="505" y="26"/>
                  </a:lnTo>
                  <a:lnTo>
                    <a:pt x="510" y="26"/>
                  </a:lnTo>
                  <a:lnTo>
                    <a:pt x="510" y="22"/>
                  </a:lnTo>
                  <a:lnTo>
                    <a:pt x="519" y="22"/>
                  </a:lnTo>
                  <a:lnTo>
                    <a:pt x="519" y="0"/>
                  </a:lnTo>
                  <a:lnTo>
                    <a:pt x="482" y="0"/>
                  </a:lnTo>
                  <a:lnTo>
                    <a:pt x="482" y="22"/>
                  </a:lnTo>
                  <a:close/>
                  <a:moveTo>
                    <a:pt x="571" y="22"/>
                  </a:moveTo>
                  <a:lnTo>
                    <a:pt x="580" y="22"/>
                  </a:lnTo>
                  <a:lnTo>
                    <a:pt x="580" y="26"/>
                  </a:lnTo>
                  <a:lnTo>
                    <a:pt x="584" y="26"/>
                  </a:lnTo>
                  <a:lnTo>
                    <a:pt x="584" y="29"/>
                  </a:lnTo>
                  <a:lnTo>
                    <a:pt x="594" y="29"/>
                  </a:lnTo>
                  <a:lnTo>
                    <a:pt x="594" y="26"/>
                  </a:lnTo>
                  <a:lnTo>
                    <a:pt x="598" y="26"/>
                  </a:lnTo>
                  <a:lnTo>
                    <a:pt x="598" y="22"/>
                  </a:lnTo>
                  <a:lnTo>
                    <a:pt x="608" y="22"/>
                  </a:lnTo>
                  <a:lnTo>
                    <a:pt x="608" y="0"/>
                  </a:lnTo>
                  <a:lnTo>
                    <a:pt x="571" y="0"/>
                  </a:lnTo>
                  <a:lnTo>
                    <a:pt x="571"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noEditPoints="1"/>
            </p:cNvSpPr>
            <p:nvPr/>
          </p:nvSpPr>
          <p:spPr bwMode="auto">
            <a:xfrm>
              <a:off x="1146" y="2036"/>
              <a:ext cx="587" cy="8"/>
            </a:xfrm>
            <a:custGeom>
              <a:avLst/>
              <a:gdLst>
                <a:gd name="T0" fmla="*/ 217 w 587"/>
                <a:gd name="T1" fmla="*/ 8 h 8"/>
                <a:gd name="T2" fmla="*/ 201 w 587"/>
                <a:gd name="T3" fmla="*/ 0 h 8"/>
                <a:gd name="T4" fmla="*/ 161 w 587"/>
                <a:gd name="T5" fmla="*/ 8 h 8"/>
                <a:gd name="T6" fmla="*/ 177 w 587"/>
                <a:gd name="T7" fmla="*/ 0 h 8"/>
                <a:gd name="T8" fmla="*/ 161 w 587"/>
                <a:gd name="T9" fmla="*/ 8 h 8"/>
                <a:gd name="T10" fmla="*/ 137 w 587"/>
                <a:gd name="T11" fmla="*/ 8 h 8"/>
                <a:gd name="T12" fmla="*/ 121 w 587"/>
                <a:gd name="T13" fmla="*/ 0 h 8"/>
                <a:gd name="T14" fmla="*/ 81 w 587"/>
                <a:gd name="T15" fmla="*/ 8 h 8"/>
                <a:gd name="T16" fmla="*/ 97 w 587"/>
                <a:gd name="T17" fmla="*/ 0 h 8"/>
                <a:gd name="T18" fmla="*/ 81 w 587"/>
                <a:gd name="T19" fmla="*/ 8 h 8"/>
                <a:gd name="T20" fmla="*/ 57 w 587"/>
                <a:gd name="T21" fmla="*/ 8 h 8"/>
                <a:gd name="T22" fmla="*/ 41 w 587"/>
                <a:gd name="T23" fmla="*/ 0 h 8"/>
                <a:gd name="T24" fmla="*/ 0 w 587"/>
                <a:gd name="T25" fmla="*/ 8 h 8"/>
                <a:gd name="T26" fmla="*/ 16 w 587"/>
                <a:gd name="T27" fmla="*/ 0 h 8"/>
                <a:gd name="T28" fmla="*/ 0 w 587"/>
                <a:gd name="T29" fmla="*/ 8 h 8"/>
                <a:gd name="T30" fmla="*/ 298 w 587"/>
                <a:gd name="T31" fmla="*/ 8 h 8"/>
                <a:gd name="T32" fmla="*/ 282 w 587"/>
                <a:gd name="T33" fmla="*/ 0 h 8"/>
                <a:gd name="T34" fmla="*/ 322 w 587"/>
                <a:gd name="T35" fmla="*/ 8 h 8"/>
                <a:gd name="T36" fmla="*/ 338 w 587"/>
                <a:gd name="T37" fmla="*/ 0 h 8"/>
                <a:gd name="T38" fmla="*/ 322 w 587"/>
                <a:gd name="T39" fmla="*/ 8 h 8"/>
                <a:gd name="T40" fmla="*/ 378 w 587"/>
                <a:gd name="T41" fmla="*/ 8 h 8"/>
                <a:gd name="T42" fmla="*/ 362 w 587"/>
                <a:gd name="T43" fmla="*/ 0 h 8"/>
                <a:gd name="T44" fmla="*/ 402 w 587"/>
                <a:gd name="T45" fmla="*/ 8 h 8"/>
                <a:gd name="T46" fmla="*/ 418 w 587"/>
                <a:gd name="T47" fmla="*/ 0 h 8"/>
                <a:gd name="T48" fmla="*/ 402 w 587"/>
                <a:gd name="T49" fmla="*/ 8 h 8"/>
                <a:gd name="T50" fmla="*/ 459 w 587"/>
                <a:gd name="T51" fmla="*/ 8 h 8"/>
                <a:gd name="T52" fmla="*/ 443 w 587"/>
                <a:gd name="T53" fmla="*/ 0 h 8"/>
                <a:gd name="T54" fmla="*/ 483 w 587"/>
                <a:gd name="T55" fmla="*/ 8 h 8"/>
                <a:gd name="T56" fmla="*/ 499 w 587"/>
                <a:gd name="T57" fmla="*/ 0 h 8"/>
                <a:gd name="T58" fmla="*/ 483 w 587"/>
                <a:gd name="T59" fmla="*/ 8 h 8"/>
                <a:gd name="T60" fmla="*/ 587 w 587"/>
                <a:gd name="T61" fmla="*/ 8 h 8"/>
                <a:gd name="T62" fmla="*/ 571 w 587"/>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7"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moveTo>
                    <a:pt x="571" y="8"/>
                  </a:moveTo>
                  <a:lnTo>
                    <a:pt x="587" y="8"/>
                  </a:lnTo>
                  <a:lnTo>
                    <a:pt x="587" y="0"/>
                  </a:lnTo>
                  <a:lnTo>
                    <a:pt x="571" y="0"/>
                  </a:lnTo>
                  <a:lnTo>
                    <a:pt x="571"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noEditPoints="1"/>
            </p:cNvSpPr>
            <p:nvPr/>
          </p:nvSpPr>
          <p:spPr bwMode="auto">
            <a:xfrm>
              <a:off x="1136" y="2003"/>
              <a:ext cx="519" cy="30"/>
            </a:xfrm>
            <a:custGeom>
              <a:avLst/>
              <a:gdLst>
                <a:gd name="T0" fmla="*/ 9 w 519"/>
                <a:gd name="T1" fmla="*/ 3 h 30"/>
                <a:gd name="T2" fmla="*/ 23 w 519"/>
                <a:gd name="T3" fmla="*/ 0 h 30"/>
                <a:gd name="T4" fmla="*/ 27 w 519"/>
                <a:gd name="T5" fmla="*/ 7 h 30"/>
                <a:gd name="T6" fmla="*/ 0 w 519"/>
                <a:gd name="T7" fmla="*/ 30 h 30"/>
                <a:gd name="T8" fmla="*/ 49 w 519"/>
                <a:gd name="T9" fmla="*/ 7 h 30"/>
                <a:gd name="T10" fmla="*/ 54 w 519"/>
                <a:gd name="T11" fmla="*/ 0 h 30"/>
                <a:gd name="T12" fmla="*/ 68 w 519"/>
                <a:gd name="T13" fmla="*/ 3 h 30"/>
                <a:gd name="T14" fmla="*/ 77 w 519"/>
                <a:gd name="T15" fmla="*/ 30 h 30"/>
                <a:gd name="T16" fmla="*/ 80 w 519"/>
                <a:gd name="T17" fmla="*/ 7 h 30"/>
                <a:gd name="T18" fmla="*/ 94 w 519"/>
                <a:gd name="T19" fmla="*/ 3 h 30"/>
                <a:gd name="T20" fmla="*/ 103 w 519"/>
                <a:gd name="T21" fmla="*/ 3 h 30"/>
                <a:gd name="T22" fmla="*/ 117 w 519"/>
                <a:gd name="T23" fmla="*/ 7 h 30"/>
                <a:gd name="T24" fmla="*/ 80 w 519"/>
                <a:gd name="T25" fmla="*/ 7 h 30"/>
                <a:gd name="T26" fmla="*/ 129 w 519"/>
                <a:gd name="T27" fmla="*/ 3 h 30"/>
                <a:gd name="T28" fmla="*/ 144 w 519"/>
                <a:gd name="T29" fmla="*/ 0 h 30"/>
                <a:gd name="T30" fmla="*/ 148 w 519"/>
                <a:gd name="T31" fmla="*/ 7 h 30"/>
                <a:gd name="T32" fmla="*/ 120 w 519"/>
                <a:gd name="T33" fmla="*/ 30 h 30"/>
                <a:gd name="T34" fmla="*/ 170 w 519"/>
                <a:gd name="T35" fmla="*/ 7 h 30"/>
                <a:gd name="T36" fmla="*/ 174 w 519"/>
                <a:gd name="T37" fmla="*/ 0 h 30"/>
                <a:gd name="T38" fmla="*/ 188 w 519"/>
                <a:gd name="T39" fmla="*/ 3 h 30"/>
                <a:gd name="T40" fmla="*/ 198 w 519"/>
                <a:gd name="T41" fmla="*/ 30 h 30"/>
                <a:gd name="T42" fmla="*/ 201 w 519"/>
                <a:gd name="T43" fmla="*/ 7 h 30"/>
                <a:gd name="T44" fmla="*/ 214 w 519"/>
                <a:gd name="T45" fmla="*/ 3 h 30"/>
                <a:gd name="T46" fmla="*/ 224 w 519"/>
                <a:gd name="T47" fmla="*/ 3 h 30"/>
                <a:gd name="T48" fmla="*/ 238 w 519"/>
                <a:gd name="T49" fmla="*/ 7 h 30"/>
                <a:gd name="T50" fmla="*/ 201 w 519"/>
                <a:gd name="T51" fmla="*/ 7 h 30"/>
                <a:gd name="T52" fmla="*/ 290 w 519"/>
                <a:gd name="T53" fmla="*/ 3 h 30"/>
                <a:gd name="T54" fmla="*/ 304 w 519"/>
                <a:gd name="T55" fmla="*/ 0 h 30"/>
                <a:gd name="T56" fmla="*/ 309 w 519"/>
                <a:gd name="T57" fmla="*/ 7 h 30"/>
                <a:gd name="T58" fmla="*/ 281 w 519"/>
                <a:gd name="T59" fmla="*/ 30 h 30"/>
                <a:gd name="T60" fmla="*/ 330 w 519"/>
                <a:gd name="T61" fmla="*/ 7 h 30"/>
                <a:gd name="T62" fmla="*/ 335 w 519"/>
                <a:gd name="T63" fmla="*/ 0 h 30"/>
                <a:gd name="T64" fmla="*/ 349 w 519"/>
                <a:gd name="T65" fmla="*/ 3 h 30"/>
                <a:gd name="T66" fmla="*/ 359 w 519"/>
                <a:gd name="T67" fmla="*/ 30 h 30"/>
                <a:gd name="T68" fmla="*/ 362 w 519"/>
                <a:gd name="T69" fmla="*/ 7 h 30"/>
                <a:gd name="T70" fmla="*/ 375 w 519"/>
                <a:gd name="T71" fmla="*/ 3 h 30"/>
                <a:gd name="T72" fmla="*/ 385 w 519"/>
                <a:gd name="T73" fmla="*/ 3 h 30"/>
                <a:gd name="T74" fmla="*/ 399 w 519"/>
                <a:gd name="T75" fmla="*/ 7 h 30"/>
                <a:gd name="T76" fmla="*/ 362 w 519"/>
                <a:gd name="T77" fmla="*/ 7 h 30"/>
                <a:gd name="T78" fmla="*/ 411 w 519"/>
                <a:gd name="T79" fmla="*/ 3 h 30"/>
                <a:gd name="T80" fmla="*/ 425 w 519"/>
                <a:gd name="T81" fmla="*/ 0 h 30"/>
                <a:gd name="T82" fmla="*/ 429 w 519"/>
                <a:gd name="T83" fmla="*/ 7 h 30"/>
                <a:gd name="T84" fmla="*/ 402 w 519"/>
                <a:gd name="T85" fmla="*/ 30 h 30"/>
                <a:gd name="T86" fmla="*/ 451 w 519"/>
                <a:gd name="T87" fmla="*/ 7 h 30"/>
                <a:gd name="T88" fmla="*/ 456 w 519"/>
                <a:gd name="T89" fmla="*/ 0 h 30"/>
                <a:gd name="T90" fmla="*/ 470 w 519"/>
                <a:gd name="T91" fmla="*/ 3 h 30"/>
                <a:gd name="T92" fmla="*/ 479 w 519"/>
                <a:gd name="T93" fmla="*/ 30 h 30"/>
                <a:gd name="T94" fmla="*/ 482 w 519"/>
                <a:gd name="T95" fmla="*/ 7 h 30"/>
                <a:gd name="T96" fmla="*/ 496 w 519"/>
                <a:gd name="T97" fmla="*/ 3 h 30"/>
                <a:gd name="T98" fmla="*/ 505 w 519"/>
                <a:gd name="T99" fmla="*/ 3 h 30"/>
                <a:gd name="T100" fmla="*/ 519 w 519"/>
                <a:gd name="T101" fmla="*/ 7 h 30"/>
                <a:gd name="T102" fmla="*/ 482 w 519"/>
                <a:gd name="T10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9" h="30">
                  <a:moveTo>
                    <a:pt x="0" y="7"/>
                  </a:moveTo>
                  <a:lnTo>
                    <a:pt x="9" y="7"/>
                  </a:lnTo>
                  <a:lnTo>
                    <a:pt x="9" y="3"/>
                  </a:lnTo>
                  <a:lnTo>
                    <a:pt x="13" y="3"/>
                  </a:lnTo>
                  <a:lnTo>
                    <a:pt x="13" y="0"/>
                  </a:lnTo>
                  <a:lnTo>
                    <a:pt x="23" y="0"/>
                  </a:lnTo>
                  <a:lnTo>
                    <a:pt x="23" y="3"/>
                  </a:lnTo>
                  <a:lnTo>
                    <a:pt x="27" y="3"/>
                  </a:lnTo>
                  <a:lnTo>
                    <a:pt x="27" y="7"/>
                  </a:lnTo>
                  <a:lnTo>
                    <a:pt x="37" y="7"/>
                  </a:lnTo>
                  <a:lnTo>
                    <a:pt x="37" y="30"/>
                  </a:lnTo>
                  <a:lnTo>
                    <a:pt x="0" y="30"/>
                  </a:lnTo>
                  <a:lnTo>
                    <a:pt x="0" y="7"/>
                  </a:lnTo>
                  <a:close/>
                  <a:moveTo>
                    <a:pt x="40" y="7"/>
                  </a:moveTo>
                  <a:lnTo>
                    <a:pt x="49" y="7"/>
                  </a:lnTo>
                  <a:lnTo>
                    <a:pt x="49" y="3"/>
                  </a:lnTo>
                  <a:lnTo>
                    <a:pt x="54" y="3"/>
                  </a:lnTo>
                  <a:lnTo>
                    <a:pt x="54" y="0"/>
                  </a:lnTo>
                  <a:lnTo>
                    <a:pt x="63" y="0"/>
                  </a:lnTo>
                  <a:lnTo>
                    <a:pt x="63" y="3"/>
                  </a:lnTo>
                  <a:lnTo>
                    <a:pt x="68" y="3"/>
                  </a:lnTo>
                  <a:lnTo>
                    <a:pt x="68" y="7"/>
                  </a:lnTo>
                  <a:lnTo>
                    <a:pt x="77" y="7"/>
                  </a:lnTo>
                  <a:lnTo>
                    <a:pt x="77" y="30"/>
                  </a:lnTo>
                  <a:lnTo>
                    <a:pt x="40" y="30"/>
                  </a:lnTo>
                  <a:lnTo>
                    <a:pt x="40" y="7"/>
                  </a:lnTo>
                  <a:close/>
                  <a:moveTo>
                    <a:pt x="80" y="7"/>
                  </a:moveTo>
                  <a:lnTo>
                    <a:pt x="89" y="7"/>
                  </a:lnTo>
                  <a:lnTo>
                    <a:pt x="89" y="3"/>
                  </a:lnTo>
                  <a:lnTo>
                    <a:pt x="94" y="3"/>
                  </a:lnTo>
                  <a:lnTo>
                    <a:pt x="94" y="0"/>
                  </a:lnTo>
                  <a:lnTo>
                    <a:pt x="103" y="0"/>
                  </a:lnTo>
                  <a:lnTo>
                    <a:pt x="103" y="3"/>
                  </a:lnTo>
                  <a:lnTo>
                    <a:pt x="108" y="3"/>
                  </a:lnTo>
                  <a:lnTo>
                    <a:pt x="108" y="7"/>
                  </a:lnTo>
                  <a:lnTo>
                    <a:pt x="117" y="7"/>
                  </a:lnTo>
                  <a:lnTo>
                    <a:pt x="117" y="30"/>
                  </a:lnTo>
                  <a:lnTo>
                    <a:pt x="80" y="30"/>
                  </a:lnTo>
                  <a:lnTo>
                    <a:pt x="80" y="7"/>
                  </a:lnTo>
                  <a:close/>
                  <a:moveTo>
                    <a:pt x="120" y="7"/>
                  </a:moveTo>
                  <a:lnTo>
                    <a:pt x="129" y="7"/>
                  </a:lnTo>
                  <a:lnTo>
                    <a:pt x="129" y="3"/>
                  </a:lnTo>
                  <a:lnTo>
                    <a:pt x="134" y="3"/>
                  </a:lnTo>
                  <a:lnTo>
                    <a:pt x="134" y="0"/>
                  </a:lnTo>
                  <a:lnTo>
                    <a:pt x="144" y="0"/>
                  </a:lnTo>
                  <a:lnTo>
                    <a:pt x="144" y="3"/>
                  </a:lnTo>
                  <a:lnTo>
                    <a:pt x="148" y="3"/>
                  </a:lnTo>
                  <a:lnTo>
                    <a:pt x="148" y="7"/>
                  </a:lnTo>
                  <a:lnTo>
                    <a:pt x="158" y="7"/>
                  </a:lnTo>
                  <a:lnTo>
                    <a:pt x="158" y="30"/>
                  </a:lnTo>
                  <a:lnTo>
                    <a:pt x="120" y="30"/>
                  </a:lnTo>
                  <a:lnTo>
                    <a:pt x="120" y="7"/>
                  </a:lnTo>
                  <a:close/>
                  <a:moveTo>
                    <a:pt x="161" y="7"/>
                  </a:moveTo>
                  <a:lnTo>
                    <a:pt x="170" y="7"/>
                  </a:lnTo>
                  <a:lnTo>
                    <a:pt x="170" y="3"/>
                  </a:lnTo>
                  <a:lnTo>
                    <a:pt x="174" y="3"/>
                  </a:lnTo>
                  <a:lnTo>
                    <a:pt x="174" y="0"/>
                  </a:lnTo>
                  <a:lnTo>
                    <a:pt x="184" y="0"/>
                  </a:lnTo>
                  <a:lnTo>
                    <a:pt x="184" y="3"/>
                  </a:lnTo>
                  <a:lnTo>
                    <a:pt x="188" y="3"/>
                  </a:lnTo>
                  <a:lnTo>
                    <a:pt x="188" y="7"/>
                  </a:lnTo>
                  <a:lnTo>
                    <a:pt x="198" y="7"/>
                  </a:lnTo>
                  <a:lnTo>
                    <a:pt x="198" y="30"/>
                  </a:lnTo>
                  <a:lnTo>
                    <a:pt x="161" y="30"/>
                  </a:lnTo>
                  <a:lnTo>
                    <a:pt x="161" y="7"/>
                  </a:lnTo>
                  <a:close/>
                  <a:moveTo>
                    <a:pt x="201" y="7"/>
                  </a:moveTo>
                  <a:lnTo>
                    <a:pt x="210" y="7"/>
                  </a:lnTo>
                  <a:lnTo>
                    <a:pt x="210" y="3"/>
                  </a:lnTo>
                  <a:lnTo>
                    <a:pt x="214" y="3"/>
                  </a:lnTo>
                  <a:lnTo>
                    <a:pt x="214" y="0"/>
                  </a:lnTo>
                  <a:lnTo>
                    <a:pt x="224" y="0"/>
                  </a:lnTo>
                  <a:lnTo>
                    <a:pt x="224" y="3"/>
                  </a:lnTo>
                  <a:lnTo>
                    <a:pt x="228" y="3"/>
                  </a:lnTo>
                  <a:lnTo>
                    <a:pt x="228" y="7"/>
                  </a:lnTo>
                  <a:lnTo>
                    <a:pt x="238" y="7"/>
                  </a:lnTo>
                  <a:lnTo>
                    <a:pt x="238" y="30"/>
                  </a:lnTo>
                  <a:lnTo>
                    <a:pt x="201" y="30"/>
                  </a:lnTo>
                  <a:lnTo>
                    <a:pt x="201" y="7"/>
                  </a:lnTo>
                  <a:close/>
                  <a:moveTo>
                    <a:pt x="281" y="7"/>
                  </a:moveTo>
                  <a:lnTo>
                    <a:pt x="290" y="7"/>
                  </a:lnTo>
                  <a:lnTo>
                    <a:pt x="290" y="3"/>
                  </a:lnTo>
                  <a:lnTo>
                    <a:pt x="295" y="3"/>
                  </a:lnTo>
                  <a:lnTo>
                    <a:pt x="295" y="0"/>
                  </a:lnTo>
                  <a:lnTo>
                    <a:pt x="304" y="0"/>
                  </a:lnTo>
                  <a:lnTo>
                    <a:pt x="304" y="3"/>
                  </a:lnTo>
                  <a:lnTo>
                    <a:pt x="309" y="3"/>
                  </a:lnTo>
                  <a:lnTo>
                    <a:pt x="309" y="7"/>
                  </a:lnTo>
                  <a:lnTo>
                    <a:pt x="318" y="7"/>
                  </a:lnTo>
                  <a:lnTo>
                    <a:pt x="318" y="30"/>
                  </a:lnTo>
                  <a:lnTo>
                    <a:pt x="281" y="30"/>
                  </a:lnTo>
                  <a:lnTo>
                    <a:pt x="281" y="7"/>
                  </a:lnTo>
                  <a:close/>
                  <a:moveTo>
                    <a:pt x="321" y="7"/>
                  </a:moveTo>
                  <a:lnTo>
                    <a:pt x="330" y="7"/>
                  </a:lnTo>
                  <a:lnTo>
                    <a:pt x="330" y="3"/>
                  </a:lnTo>
                  <a:lnTo>
                    <a:pt x="335" y="3"/>
                  </a:lnTo>
                  <a:lnTo>
                    <a:pt x="335" y="0"/>
                  </a:lnTo>
                  <a:lnTo>
                    <a:pt x="345" y="0"/>
                  </a:lnTo>
                  <a:lnTo>
                    <a:pt x="345" y="3"/>
                  </a:lnTo>
                  <a:lnTo>
                    <a:pt x="349" y="3"/>
                  </a:lnTo>
                  <a:lnTo>
                    <a:pt x="349" y="7"/>
                  </a:lnTo>
                  <a:lnTo>
                    <a:pt x="359" y="7"/>
                  </a:lnTo>
                  <a:lnTo>
                    <a:pt x="359" y="30"/>
                  </a:lnTo>
                  <a:lnTo>
                    <a:pt x="321" y="30"/>
                  </a:lnTo>
                  <a:lnTo>
                    <a:pt x="321" y="7"/>
                  </a:lnTo>
                  <a:close/>
                  <a:moveTo>
                    <a:pt x="362" y="7"/>
                  </a:moveTo>
                  <a:lnTo>
                    <a:pt x="371" y="7"/>
                  </a:lnTo>
                  <a:lnTo>
                    <a:pt x="371" y="3"/>
                  </a:lnTo>
                  <a:lnTo>
                    <a:pt x="375" y="3"/>
                  </a:lnTo>
                  <a:lnTo>
                    <a:pt x="375" y="0"/>
                  </a:lnTo>
                  <a:lnTo>
                    <a:pt x="385" y="0"/>
                  </a:lnTo>
                  <a:lnTo>
                    <a:pt x="385" y="3"/>
                  </a:lnTo>
                  <a:lnTo>
                    <a:pt x="389" y="3"/>
                  </a:lnTo>
                  <a:lnTo>
                    <a:pt x="389" y="7"/>
                  </a:lnTo>
                  <a:lnTo>
                    <a:pt x="399" y="7"/>
                  </a:lnTo>
                  <a:lnTo>
                    <a:pt x="399" y="30"/>
                  </a:lnTo>
                  <a:lnTo>
                    <a:pt x="362" y="30"/>
                  </a:lnTo>
                  <a:lnTo>
                    <a:pt x="362" y="7"/>
                  </a:lnTo>
                  <a:close/>
                  <a:moveTo>
                    <a:pt x="402" y="7"/>
                  </a:moveTo>
                  <a:lnTo>
                    <a:pt x="411" y="7"/>
                  </a:lnTo>
                  <a:lnTo>
                    <a:pt x="411" y="3"/>
                  </a:lnTo>
                  <a:lnTo>
                    <a:pt x="415" y="3"/>
                  </a:lnTo>
                  <a:lnTo>
                    <a:pt x="415" y="0"/>
                  </a:lnTo>
                  <a:lnTo>
                    <a:pt x="425" y="0"/>
                  </a:lnTo>
                  <a:lnTo>
                    <a:pt x="425" y="3"/>
                  </a:lnTo>
                  <a:lnTo>
                    <a:pt x="429" y="3"/>
                  </a:lnTo>
                  <a:lnTo>
                    <a:pt x="429" y="7"/>
                  </a:lnTo>
                  <a:lnTo>
                    <a:pt x="439" y="7"/>
                  </a:lnTo>
                  <a:lnTo>
                    <a:pt x="439" y="30"/>
                  </a:lnTo>
                  <a:lnTo>
                    <a:pt x="402" y="30"/>
                  </a:lnTo>
                  <a:lnTo>
                    <a:pt x="402" y="7"/>
                  </a:lnTo>
                  <a:close/>
                  <a:moveTo>
                    <a:pt x="442" y="7"/>
                  </a:moveTo>
                  <a:lnTo>
                    <a:pt x="451" y="7"/>
                  </a:lnTo>
                  <a:lnTo>
                    <a:pt x="451" y="3"/>
                  </a:lnTo>
                  <a:lnTo>
                    <a:pt x="456" y="3"/>
                  </a:lnTo>
                  <a:lnTo>
                    <a:pt x="456" y="0"/>
                  </a:lnTo>
                  <a:lnTo>
                    <a:pt x="465" y="0"/>
                  </a:lnTo>
                  <a:lnTo>
                    <a:pt x="465" y="3"/>
                  </a:lnTo>
                  <a:lnTo>
                    <a:pt x="470" y="3"/>
                  </a:lnTo>
                  <a:lnTo>
                    <a:pt x="470" y="7"/>
                  </a:lnTo>
                  <a:lnTo>
                    <a:pt x="479" y="7"/>
                  </a:lnTo>
                  <a:lnTo>
                    <a:pt x="479" y="30"/>
                  </a:lnTo>
                  <a:lnTo>
                    <a:pt x="442" y="30"/>
                  </a:lnTo>
                  <a:lnTo>
                    <a:pt x="442" y="7"/>
                  </a:lnTo>
                  <a:close/>
                  <a:moveTo>
                    <a:pt x="482" y="7"/>
                  </a:moveTo>
                  <a:lnTo>
                    <a:pt x="491" y="7"/>
                  </a:lnTo>
                  <a:lnTo>
                    <a:pt x="491" y="3"/>
                  </a:lnTo>
                  <a:lnTo>
                    <a:pt x="496" y="3"/>
                  </a:lnTo>
                  <a:lnTo>
                    <a:pt x="496" y="0"/>
                  </a:lnTo>
                  <a:lnTo>
                    <a:pt x="505" y="0"/>
                  </a:lnTo>
                  <a:lnTo>
                    <a:pt x="505" y="3"/>
                  </a:lnTo>
                  <a:lnTo>
                    <a:pt x="510" y="3"/>
                  </a:lnTo>
                  <a:lnTo>
                    <a:pt x="510" y="7"/>
                  </a:lnTo>
                  <a:lnTo>
                    <a:pt x="519" y="7"/>
                  </a:lnTo>
                  <a:lnTo>
                    <a:pt x="519" y="30"/>
                  </a:lnTo>
                  <a:lnTo>
                    <a:pt x="482" y="30"/>
                  </a:lnTo>
                  <a:lnTo>
                    <a:pt x="48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4"/>
            <p:cNvSpPr>
              <a:spLocks noEditPoints="1"/>
            </p:cNvSpPr>
            <p:nvPr/>
          </p:nvSpPr>
          <p:spPr bwMode="auto">
            <a:xfrm>
              <a:off x="1146" y="2022"/>
              <a:ext cx="499" cy="8"/>
            </a:xfrm>
            <a:custGeom>
              <a:avLst/>
              <a:gdLst>
                <a:gd name="T0" fmla="*/ 201 w 499"/>
                <a:gd name="T1" fmla="*/ 8 h 8"/>
                <a:gd name="T2" fmla="*/ 217 w 499"/>
                <a:gd name="T3" fmla="*/ 8 h 8"/>
                <a:gd name="T4" fmla="*/ 217 w 499"/>
                <a:gd name="T5" fmla="*/ 0 h 8"/>
                <a:gd name="T6" fmla="*/ 201 w 499"/>
                <a:gd name="T7" fmla="*/ 0 h 8"/>
                <a:gd name="T8" fmla="*/ 201 w 499"/>
                <a:gd name="T9" fmla="*/ 8 h 8"/>
                <a:gd name="T10" fmla="*/ 161 w 499"/>
                <a:gd name="T11" fmla="*/ 8 h 8"/>
                <a:gd name="T12" fmla="*/ 177 w 499"/>
                <a:gd name="T13" fmla="*/ 8 h 8"/>
                <a:gd name="T14" fmla="*/ 177 w 499"/>
                <a:gd name="T15" fmla="*/ 0 h 8"/>
                <a:gd name="T16" fmla="*/ 161 w 499"/>
                <a:gd name="T17" fmla="*/ 0 h 8"/>
                <a:gd name="T18" fmla="*/ 161 w 499"/>
                <a:gd name="T19" fmla="*/ 8 h 8"/>
                <a:gd name="T20" fmla="*/ 121 w 499"/>
                <a:gd name="T21" fmla="*/ 8 h 8"/>
                <a:gd name="T22" fmla="*/ 137 w 499"/>
                <a:gd name="T23" fmla="*/ 8 h 8"/>
                <a:gd name="T24" fmla="*/ 137 w 499"/>
                <a:gd name="T25" fmla="*/ 0 h 8"/>
                <a:gd name="T26" fmla="*/ 121 w 499"/>
                <a:gd name="T27" fmla="*/ 0 h 8"/>
                <a:gd name="T28" fmla="*/ 121 w 499"/>
                <a:gd name="T29" fmla="*/ 8 h 8"/>
                <a:gd name="T30" fmla="*/ 81 w 499"/>
                <a:gd name="T31" fmla="*/ 8 h 8"/>
                <a:gd name="T32" fmla="*/ 97 w 499"/>
                <a:gd name="T33" fmla="*/ 8 h 8"/>
                <a:gd name="T34" fmla="*/ 97 w 499"/>
                <a:gd name="T35" fmla="*/ 0 h 8"/>
                <a:gd name="T36" fmla="*/ 81 w 499"/>
                <a:gd name="T37" fmla="*/ 0 h 8"/>
                <a:gd name="T38" fmla="*/ 81 w 499"/>
                <a:gd name="T39" fmla="*/ 8 h 8"/>
                <a:gd name="T40" fmla="*/ 41 w 499"/>
                <a:gd name="T41" fmla="*/ 8 h 8"/>
                <a:gd name="T42" fmla="*/ 57 w 499"/>
                <a:gd name="T43" fmla="*/ 8 h 8"/>
                <a:gd name="T44" fmla="*/ 57 w 499"/>
                <a:gd name="T45" fmla="*/ 0 h 8"/>
                <a:gd name="T46" fmla="*/ 41 w 499"/>
                <a:gd name="T47" fmla="*/ 0 h 8"/>
                <a:gd name="T48" fmla="*/ 41 w 499"/>
                <a:gd name="T49" fmla="*/ 8 h 8"/>
                <a:gd name="T50" fmla="*/ 0 w 499"/>
                <a:gd name="T51" fmla="*/ 8 h 8"/>
                <a:gd name="T52" fmla="*/ 16 w 499"/>
                <a:gd name="T53" fmla="*/ 8 h 8"/>
                <a:gd name="T54" fmla="*/ 16 w 499"/>
                <a:gd name="T55" fmla="*/ 0 h 8"/>
                <a:gd name="T56" fmla="*/ 0 w 499"/>
                <a:gd name="T57" fmla="*/ 0 h 8"/>
                <a:gd name="T58" fmla="*/ 0 w 499"/>
                <a:gd name="T59" fmla="*/ 8 h 8"/>
                <a:gd name="T60" fmla="*/ 282 w 499"/>
                <a:gd name="T61" fmla="*/ 8 h 8"/>
                <a:gd name="T62" fmla="*/ 298 w 499"/>
                <a:gd name="T63" fmla="*/ 8 h 8"/>
                <a:gd name="T64" fmla="*/ 298 w 499"/>
                <a:gd name="T65" fmla="*/ 0 h 8"/>
                <a:gd name="T66" fmla="*/ 282 w 499"/>
                <a:gd name="T67" fmla="*/ 0 h 8"/>
                <a:gd name="T68" fmla="*/ 282 w 499"/>
                <a:gd name="T69" fmla="*/ 8 h 8"/>
                <a:gd name="T70" fmla="*/ 322 w 499"/>
                <a:gd name="T71" fmla="*/ 8 h 8"/>
                <a:gd name="T72" fmla="*/ 338 w 499"/>
                <a:gd name="T73" fmla="*/ 8 h 8"/>
                <a:gd name="T74" fmla="*/ 338 w 499"/>
                <a:gd name="T75" fmla="*/ 0 h 8"/>
                <a:gd name="T76" fmla="*/ 322 w 499"/>
                <a:gd name="T77" fmla="*/ 0 h 8"/>
                <a:gd name="T78" fmla="*/ 322 w 499"/>
                <a:gd name="T79" fmla="*/ 8 h 8"/>
                <a:gd name="T80" fmla="*/ 362 w 499"/>
                <a:gd name="T81" fmla="*/ 8 h 8"/>
                <a:gd name="T82" fmla="*/ 378 w 499"/>
                <a:gd name="T83" fmla="*/ 8 h 8"/>
                <a:gd name="T84" fmla="*/ 378 w 499"/>
                <a:gd name="T85" fmla="*/ 0 h 8"/>
                <a:gd name="T86" fmla="*/ 362 w 499"/>
                <a:gd name="T87" fmla="*/ 0 h 8"/>
                <a:gd name="T88" fmla="*/ 362 w 499"/>
                <a:gd name="T89" fmla="*/ 8 h 8"/>
                <a:gd name="T90" fmla="*/ 402 w 499"/>
                <a:gd name="T91" fmla="*/ 8 h 8"/>
                <a:gd name="T92" fmla="*/ 418 w 499"/>
                <a:gd name="T93" fmla="*/ 8 h 8"/>
                <a:gd name="T94" fmla="*/ 418 w 499"/>
                <a:gd name="T95" fmla="*/ 0 h 8"/>
                <a:gd name="T96" fmla="*/ 402 w 499"/>
                <a:gd name="T97" fmla="*/ 0 h 8"/>
                <a:gd name="T98" fmla="*/ 402 w 499"/>
                <a:gd name="T99" fmla="*/ 8 h 8"/>
                <a:gd name="T100" fmla="*/ 443 w 499"/>
                <a:gd name="T101" fmla="*/ 8 h 8"/>
                <a:gd name="T102" fmla="*/ 459 w 499"/>
                <a:gd name="T103" fmla="*/ 8 h 8"/>
                <a:gd name="T104" fmla="*/ 459 w 499"/>
                <a:gd name="T105" fmla="*/ 0 h 8"/>
                <a:gd name="T106" fmla="*/ 443 w 499"/>
                <a:gd name="T107" fmla="*/ 0 h 8"/>
                <a:gd name="T108" fmla="*/ 443 w 499"/>
                <a:gd name="T109" fmla="*/ 8 h 8"/>
                <a:gd name="T110" fmla="*/ 483 w 499"/>
                <a:gd name="T111" fmla="*/ 8 h 8"/>
                <a:gd name="T112" fmla="*/ 499 w 499"/>
                <a:gd name="T113" fmla="*/ 8 h 8"/>
                <a:gd name="T114" fmla="*/ 499 w 499"/>
                <a:gd name="T115" fmla="*/ 0 h 8"/>
                <a:gd name="T116" fmla="*/ 483 w 499"/>
                <a:gd name="T117" fmla="*/ 0 h 8"/>
                <a:gd name="T118" fmla="*/ 483 w 499"/>
                <a:gd name="T1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8">
                  <a:moveTo>
                    <a:pt x="201" y="8"/>
                  </a:moveTo>
                  <a:lnTo>
                    <a:pt x="217" y="8"/>
                  </a:lnTo>
                  <a:lnTo>
                    <a:pt x="217" y="0"/>
                  </a:lnTo>
                  <a:lnTo>
                    <a:pt x="201" y="0"/>
                  </a:lnTo>
                  <a:lnTo>
                    <a:pt x="201" y="8"/>
                  </a:lnTo>
                  <a:close/>
                  <a:moveTo>
                    <a:pt x="161" y="8"/>
                  </a:moveTo>
                  <a:lnTo>
                    <a:pt x="177" y="8"/>
                  </a:lnTo>
                  <a:lnTo>
                    <a:pt x="177" y="0"/>
                  </a:lnTo>
                  <a:lnTo>
                    <a:pt x="161" y="0"/>
                  </a:lnTo>
                  <a:lnTo>
                    <a:pt x="161" y="8"/>
                  </a:lnTo>
                  <a:close/>
                  <a:moveTo>
                    <a:pt x="121" y="8"/>
                  </a:moveTo>
                  <a:lnTo>
                    <a:pt x="137" y="8"/>
                  </a:lnTo>
                  <a:lnTo>
                    <a:pt x="137" y="0"/>
                  </a:lnTo>
                  <a:lnTo>
                    <a:pt x="121" y="0"/>
                  </a:lnTo>
                  <a:lnTo>
                    <a:pt x="121" y="8"/>
                  </a:lnTo>
                  <a:close/>
                  <a:moveTo>
                    <a:pt x="81" y="8"/>
                  </a:moveTo>
                  <a:lnTo>
                    <a:pt x="97" y="8"/>
                  </a:lnTo>
                  <a:lnTo>
                    <a:pt x="97" y="0"/>
                  </a:lnTo>
                  <a:lnTo>
                    <a:pt x="81" y="0"/>
                  </a:lnTo>
                  <a:lnTo>
                    <a:pt x="81" y="8"/>
                  </a:lnTo>
                  <a:close/>
                  <a:moveTo>
                    <a:pt x="41" y="8"/>
                  </a:moveTo>
                  <a:lnTo>
                    <a:pt x="57" y="8"/>
                  </a:lnTo>
                  <a:lnTo>
                    <a:pt x="57" y="0"/>
                  </a:lnTo>
                  <a:lnTo>
                    <a:pt x="41" y="0"/>
                  </a:lnTo>
                  <a:lnTo>
                    <a:pt x="41" y="8"/>
                  </a:lnTo>
                  <a:close/>
                  <a:moveTo>
                    <a:pt x="0" y="8"/>
                  </a:moveTo>
                  <a:lnTo>
                    <a:pt x="16" y="8"/>
                  </a:lnTo>
                  <a:lnTo>
                    <a:pt x="16" y="0"/>
                  </a:lnTo>
                  <a:lnTo>
                    <a:pt x="0" y="0"/>
                  </a:lnTo>
                  <a:lnTo>
                    <a:pt x="0" y="8"/>
                  </a:lnTo>
                  <a:close/>
                  <a:moveTo>
                    <a:pt x="282" y="8"/>
                  </a:moveTo>
                  <a:lnTo>
                    <a:pt x="298" y="8"/>
                  </a:lnTo>
                  <a:lnTo>
                    <a:pt x="298" y="0"/>
                  </a:lnTo>
                  <a:lnTo>
                    <a:pt x="282" y="0"/>
                  </a:lnTo>
                  <a:lnTo>
                    <a:pt x="282" y="8"/>
                  </a:lnTo>
                  <a:close/>
                  <a:moveTo>
                    <a:pt x="322" y="8"/>
                  </a:moveTo>
                  <a:lnTo>
                    <a:pt x="338" y="8"/>
                  </a:lnTo>
                  <a:lnTo>
                    <a:pt x="338" y="0"/>
                  </a:lnTo>
                  <a:lnTo>
                    <a:pt x="322" y="0"/>
                  </a:lnTo>
                  <a:lnTo>
                    <a:pt x="322" y="8"/>
                  </a:lnTo>
                  <a:close/>
                  <a:moveTo>
                    <a:pt x="362" y="8"/>
                  </a:moveTo>
                  <a:lnTo>
                    <a:pt x="378" y="8"/>
                  </a:lnTo>
                  <a:lnTo>
                    <a:pt x="378" y="0"/>
                  </a:lnTo>
                  <a:lnTo>
                    <a:pt x="362" y="0"/>
                  </a:lnTo>
                  <a:lnTo>
                    <a:pt x="362" y="8"/>
                  </a:lnTo>
                  <a:close/>
                  <a:moveTo>
                    <a:pt x="402" y="8"/>
                  </a:moveTo>
                  <a:lnTo>
                    <a:pt x="418" y="8"/>
                  </a:lnTo>
                  <a:lnTo>
                    <a:pt x="418" y="0"/>
                  </a:lnTo>
                  <a:lnTo>
                    <a:pt x="402" y="0"/>
                  </a:lnTo>
                  <a:lnTo>
                    <a:pt x="402" y="8"/>
                  </a:lnTo>
                  <a:close/>
                  <a:moveTo>
                    <a:pt x="443" y="8"/>
                  </a:moveTo>
                  <a:lnTo>
                    <a:pt x="459" y="8"/>
                  </a:lnTo>
                  <a:lnTo>
                    <a:pt x="459" y="0"/>
                  </a:lnTo>
                  <a:lnTo>
                    <a:pt x="443" y="0"/>
                  </a:lnTo>
                  <a:lnTo>
                    <a:pt x="443" y="8"/>
                  </a:lnTo>
                  <a:close/>
                  <a:moveTo>
                    <a:pt x="483" y="8"/>
                  </a:moveTo>
                  <a:lnTo>
                    <a:pt x="499" y="8"/>
                  </a:lnTo>
                  <a:lnTo>
                    <a:pt x="499" y="0"/>
                  </a:lnTo>
                  <a:lnTo>
                    <a:pt x="483" y="0"/>
                  </a:lnTo>
                  <a:lnTo>
                    <a:pt x="483" y="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5"/>
            <p:cNvSpPr>
              <a:spLocks noChangeArrowheads="1"/>
            </p:cNvSpPr>
            <p:nvPr/>
          </p:nvSpPr>
          <p:spPr bwMode="auto">
            <a:xfrm>
              <a:off x="1750" y="1989"/>
              <a:ext cx="523" cy="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26"/>
            <p:cNvSpPr>
              <a:spLocks noChangeArrowheads="1"/>
            </p:cNvSpPr>
            <p:nvPr/>
          </p:nvSpPr>
          <p:spPr bwMode="auto">
            <a:xfrm>
              <a:off x="1750" y="1997"/>
              <a:ext cx="523" cy="9"/>
            </a:xfrm>
            <a:prstGeom prst="rect">
              <a:avLst/>
            </a:prstGeom>
            <a:solidFill>
              <a:srgbClr val="1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27"/>
            <p:cNvSpPr>
              <a:spLocks noChangeArrowheads="1"/>
            </p:cNvSpPr>
            <p:nvPr/>
          </p:nvSpPr>
          <p:spPr bwMode="auto">
            <a:xfrm>
              <a:off x="1750" y="2006"/>
              <a:ext cx="523" cy="8"/>
            </a:xfrm>
            <a:prstGeom prst="rect">
              <a:avLst/>
            </a:prstGeom>
            <a:solidFill>
              <a:srgbClr val="4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8"/>
            <p:cNvSpPr>
              <a:spLocks noChangeArrowheads="1"/>
            </p:cNvSpPr>
            <p:nvPr/>
          </p:nvSpPr>
          <p:spPr bwMode="auto">
            <a:xfrm>
              <a:off x="1750" y="2014"/>
              <a:ext cx="523" cy="8"/>
            </a:xfrm>
            <a:prstGeom prst="rect">
              <a:avLst/>
            </a:prstGeom>
            <a:solidFill>
              <a:srgbClr val="7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9"/>
            <p:cNvSpPr>
              <a:spLocks noChangeArrowheads="1"/>
            </p:cNvSpPr>
            <p:nvPr/>
          </p:nvSpPr>
          <p:spPr bwMode="auto">
            <a:xfrm>
              <a:off x="1750" y="2022"/>
              <a:ext cx="523" cy="8"/>
            </a:xfrm>
            <a:prstGeom prst="rect">
              <a:avLst/>
            </a:prstGeom>
            <a:solidFill>
              <a:srgbClr val="A2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0"/>
            <p:cNvSpPr>
              <a:spLocks noChangeArrowheads="1"/>
            </p:cNvSpPr>
            <p:nvPr/>
          </p:nvSpPr>
          <p:spPr bwMode="auto">
            <a:xfrm>
              <a:off x="1750" y="2030"/>
              <a:ext cx="523" cy="9"/>
            </a:xfrm>
            <a:prstGeom prst="rect">
              <a:avLst/>
            </a:prstGeom>
            <a:solidFill>
              <a:srgbClr val="CD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1"/>
            <p:cNvSpPr>
              <a:spLocks noChangeArrowheads="1"/>
            </p:cNvSpPr>
            <p:nvPr/>
          </p:nvSpPr>
          <p:spPr bwMode="auto">
            <a:xfrm>
              <a:off x="1750" y="2039"/>
              <a:ext cx="523" cy="8"/>
            </a:xfrm>
            <a:prstGeom prst="rect">
              <a:avLst/>
            </a:prstGeom>
            <a:solidFill>
              <a:srgbClr val="F8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32"/>
            <p:cNvSpPr>
              <a:spLocks noChangeArrowheads="1"/>
            </p:cNvSpPr>
            <p:nvPr/>
          </p:nvSpPr>
          <p:spPr bwMode="auto">
            <a:xfrm>
              <a:off x="1750" y="2047"/>
              <a:ext cx="523" cy="8"/>
            </a:xfrm>
            <a:prstGeom prst="rect">
              <a:avLst/>
            </a:prstGeom>
            <a:solidFill>
              <a:srgbClr val="D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33"/>
            <p:cNvSpPr>
              <a:spLocks noChangeArrowheads="1"/>
            </p:cNvSpPr>
            <p:nvPr/>
          </p:nvSpPr>
          <p:spPr bwMode="auto">
            <a:xfrm>
              <a:off x="1750" y="2055"/>
              <a:ext cx="523" cy="8"/>
            </a:xfrm>
            <a:prstGeom prst="rect">
              <a:avLst/>
            </a:prstGeom>
            <a:solidFill>
              <a:srgbClr val="B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34"/>
            <p:cNvSpPr>
              <a:spLocks noChangeArrowheads="1"/>
            </p:cNvSpPr>
            <p:nvPr/>
          </p:nvSpPr>
          <p:spPr bwMode="auto">
            <a:xfrm>
              <a:off x="1750" y="2063"/>
              <a:ext cx="523" cy="9"/>
            </a:xfrm>
            <a:prstGeom prst="rect">
              <a:avLst/>
            </a:prstGeom>
            <a:solidFill>
              <a:srgbClr val="8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35"/>
            <p:cNvSpPr>
              <a:spLocks noChangeArrowheads="1"/>
            </p:cNvSpPr>
            <p:nvPr/>
          </p:nvSpPr>
          <p:spPr bwMode="auto">
            <a:xfrm>
              <a:off x="1750" y="2072"/>
              <a:ext cx="523" cy="8"/>
            </a:xfrm>
            <a:prstGeom prst="rect">
              <a:avLst/>
            </a:prstGeom>
            <a:solidFill>
              <a:srgbClr val="5B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36"/>
            <p:cNvSpPr>
              <a:spLocks noChangeArrowheads="1"/>
            </p:cNvSpPr>
            <p:nvPr/>
          </p:nvSpPr>
          <p:spPr bwMode="auto">
            <a:xfrm>
              <a:off x="1750" y="2080"/>
              <a:ext cx="523" cy="8"/>
            </a:xfrm>
            <a:prstGeom prst="rect">
              <a:avLst/>
            </a:prstGeom>
            <a:solidFill>
              <a:srgbClr val="3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37"/>
            <p:cNvSpPr>
              <a:spLocks noChangeArrowheads="1"/>
            </p:cNvSpPr>
            <p:nvPr/>
          </p:nvSpPr>
          <p:spPr bwMode="auto">
            <a:xfrm>
              <a:off x="1750" y="2088"/>
              <a:ext cx="523" cy="8"/>
            </a:xfrm>
            <a:prstGeom prst="rect">
              <a:avLst/>
            </a:prstGeom>
            <a:solidFill>
              <a:srgbClr val="06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8"/>
            <p:cNvSpPr>
              <a:spLocks noEditPoints="1"/>
            </p:cNvSpPr>
            <p:nvPr/>
          </p:nvSpPr>
          <p:spPr bwMode="auto">
            <a:xfrm>
              <a:off x="1756" y="1995"/>
              <a:ext cx="509" cy="99"/>
            </a:xfrm>
            <a:custGeom>
              <a:avLst/>
              <a:gdLst>
                <a:gd name="T0" fmla="*/ 994 w 1013"/>
                <a:gd name="T1" fmla="*/ 38 h 192"/>
                <a:gd name="T2" fmla="*/ 975 w 1013"/>
                <a:gd name="T3" fmla="*/ 70 h 192"/>
                <a:gd name="T4" fmla="*/ 994 w 1013"/>
                <a:gd name="T5" fmla="*/ 102 h 192"/>
                <a:gd name="T6" fmla="*/ 1013 w 1013"/>
                <a:gd name="T7" fmla="*/ 172 h 192"/>
                <a:gd name="T8" fmla="*/ 1013 w 1013"/>
                <a:gd name="T9" fmla="*/ 172 h 192"/>
                <a:gd name="T10" fmla="*/ 913 w 1013"/>
                <a:gd name="T11" fmla="*/ 38 h 192"/>
                <a:gd name="T12" fmla="*/ 894 w 1013"/>
                <a:gd name="T13" fmla="*/ 70 h 192"/>
                <a:gd name="T14" fmla="*/ 913 w 1013"/>
                <a:gd name="T15" fmla="*/ 102 h 192"/>
                <a:gd name="T16" fmla="*/ 932 w 1013"/>
                <a:gd name="T17" fmla="*/ 172 h 192"/>
                <a:gd name="T18" fmla="*/ 932 w 1013"/>
                <a:gd name="T19" fmla="*/ 172 h 192"/>
                <a:gd name="T20" fmla="*/ 832 w 1013"/>
                <a:gd name="T21" fmla="*/ 38 h 192"/>
                <a:gd name="T22" fmla="*/ 812 w 1013"/>
                <a:gd name="T23" fmla="*/ 70 h 192"/>
                <a:gd name="T24" fmla="*/ 832 w 1013"/>
                <a:gd name="T25" fmla="*/ 102 h 192"/>
                <a:gd name="T26" fmla="*/ 851 w 1013"/>
                <a:gd name="T27" fmla="*/ 172 h 192"/>
                <a:gd name="T28" fmla="*/ 851 w 1013"/>
                <a:gd name="T29" fmla="*/ 172 h 192"/>
                <a:gd name="T30" fmla="*/ 750 w 1013"/>
                <a:gd name="T31" fmla="*/ 38 h 192"/>
                <a:gd name="T32" fmla="*/ 731 w 1013"/>
                <a:gd name="T33" fmla="*/ 70 h 192"/>
                <a:gd name="T34" fmla="*/ 750 w 1013"/>
                <a:gd name="T35" fmla="*/ 102 h 192"/>
                <a:gd name="T36" fmla="*/ 770 w 1013"/>
                <a:gd name="T37" fmla="*/ 172 h 192"/>
                <a:gd name="T38" fmla="*/ 770 w 1013"/>
                <a:gd name="T39" fmla="*/ 172 h 192"/>
                <a:gd name="T40" fmla="*/ 669 w 1013"/>
                <a:gd name="T41" fmla="*/ 38 h 192"/>
                <a:gd name="T42" fmla="*/ 650 w 1013"/>
                <a:gd name="T43" fmla="*/ 70 h 192"/>
                <a:gd name="T44" fmla="*/ 669 w 1013"/>
                <a:gd name="T45" fmla="*/ 102 h 192"/>
                <a:gd name="T46" fmla="*/ 688 w 1013"/>
                <a:gd name="T47" fmla="*/ 172 h 192"/>
                <a:gd name="T48" fmla="*/ 688 w 1013"/>
                <a:gd name="T49" fmla="*/ 172 h 192"/>
                <a:gd name="T50" fmla="*/ 588 w 1013"/>
                <a:gd name="T51" fmla="*/ 38 h 192"/>
                <a:gd name="T52" fmla="*/ 569 w 1013"/>
                <a:gd name="T53" fmla="*/ 70 h 192"/>
                <a:gd name="T54" fmla="*/ 588 w 1013"/>
                <a:gd name="T55" fmla="*/ 102 h 192"/>
                <a:gd name="T56" fmla="*/ 607 w 1013"/>
                <a:gd name="T57" fmla="*/ 172 h 192"/>
                <a:gd name="T58" fmla="*/ 607 w 1013"/>
                <a:gd name="T59" fmla="*/ 172 h 192"/>
                <a:gd name="T60" fmla="*/ 426 w 1013"/>
                <a:gd name="T61" fmla="*/ 38 h 192"/>
                <a:gd name="T62" fmla="*/ 406 w 1013"/>
                <a:gd name="T63" fmla="*/ 70 h 192"/>
                <a:gd name="T64" fmla="*/ 426 w 1013"/>
                <a:gd name="T65" fmla="*/ 102 h 192"/>
                <a:gd name="T66" fmla="*/ 445 w 1013"/>
                <a:gd name="T67" fmla="*/ 172 h 192"/>
                <a:gd name="T68" fmla="*/ 445 w 1013"/>
                <a:gd name="T69" fmla="*/ 172 h 192"/>
                <a:gd name="T70" fmla="*/ 344 w 1013"/>
                <a:gd name="T71" fmla="*/ 38 h 192"/>
                <a:gd name="T72" fmla="*/ 325 w 1013"/>
                <a:gd name="T73" fmla="*/ 70 h 192"/>
                <a:gd name="T74" fmla="*/ 344 w 1013"/>
                <a:gd name="T75" fmla="*/ 102 h 192"/>
                <a:gd name="T76" fmla="*/ 363 w 1013"/>
                <a:gd name="T77" fmla="*/ 172 h 192"/>
                <a:gd name="T78" fmla="*/ 363 w 1013"/>
                <a:gd name="T79" fmla="*/ 172 h 192"/>
                <a:gd name="T80" fmla="*/ 263 w 1013"/>
                <a:gd name="T81" fmla="*/ 38 h 192"/>
                <a:gd name="T82" fmla="*/ 244 w 1013"/>
                <a:gd name="T83" fmla="*/ 70 h 192"/>
                <a:gd name="T84" fmla="*/ 263 w 1013"/>
                <a:gd name="T85" fmla="*/ 102 h 192"/>
                <a:gd name="T86" fmla="*/ 282 w 1013"/>
                <a:gd name="T87" fmla="*/ 172 h 192"/>
                <a:gd name="T88" fmla="*/ 282 w 1013"/>
                <a:gd name="T89" fmla="*/ 172 h 192"/>
                <a:gd name="T90" fmla="*/ 182 w 1013"/>
                <a:gd name="T91" fmla="*/ 38 h 192"/>
                <a:gd name="T92" fmla="*/ 163 w 1013"/>
                <a:gd name="T93" fmla="*/ 70 h 192"/>
                <a:gd name="T94" fmla="*/ 182 w 1013"/>
                <a:gd name="T95" fmla="*/ 102 h 192"/>
                <a:gd name="T96" fmla="*/ 201 w 1013"/>
                <a:gd name="T97" fmla="*/ 172 h 192"/>
                <a:gd name="T98" fmla="*/ 201 w 1013"/>
                <a:gd name="T99" fmla="*/ 172 h 192"/>
                <a:gd name="T100" fmla="*/ 101 w 1013"/>
                <a:gd name="T101" fmla="*/ 38 h 192"/>
                <a:gd name="T102" fmla="*/ 81 w 1013"/>
                <a:gd name="T103" fmla="*/ 70 h 192"/>
                <a:gd name="T104" fmla="*/ 101 w 1013"/>
                <a:gd name="T105" fmla="*/ 102 h 192"/>
                <a:gd name="T106" fmla="*/ 120 w 1013"/>
                <a:gd name="T107" fmla="*/ 172 h 192"/>
                <a:gd name="T108" fmla="*/ 120 w 1013"/>
                <a:gd name="T109" fmla="*/ 172 h 192"/>
                <a:gd name="T110" fmla="*/ 19 w 1013"/>
                <a:gd name="T111" fmla="*/ 38 h 192"/>
                <a:gd name="T112" fmla="*/ 0 w 1013"/>
                <a:gd name="T113" fmla="*/ 70 h 192"/>
                <a:gd name="T114" fmla="*/ 19 w 1013"/>
                <a:gd name="T115" fmla="*/ 102 h 192"/>
                <a:gd name="T116" fmla="*/ 39 w 1013"/>
                <a:gd name="T117" fmla="*/ 172 h 192"/>
                <a:gd name="T118" fmla="*/ 39 w 1013"/>
                <a:gd name="T119" fmla="*/ 1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3" h="192">
                  <a:moveTo>
                    <a:pt x="1013" y="19"/>
                  </a:moveTo>
                  <a:cubicBezTo>
                    <a:pt x="1013" y="8"/>
                    <a:pt x="1005" y="0"/>
                    <a:pt x="994" y="0"/>
                  </a:cubicBezTo>
                  <a:cubicBezTo>
                    <a:pt x="984" y="0"/>
                    <a:pt x="975" y="8"/>
                    <a:pt x="975" y="19"/>
                  </a:cubicBezTo>
                  <a:cubicBezTo>
                    <a:pt x="975" y="29"/>
                    <a:pt x="984" y="38"/>
                    <a:pt x="994" y="38"/>
                  </a:cubicBezTo>
                  <a:cubicBezTo>
                    <a:pt x="1005" y="38"/>
                    <a:pt x="1013" y="29"/>
                    <a:pt x="1013" y="19"/>
                  </a:cubicBezTo>
                  <a:close/>
                  <a:moveTo>
                    <a:pt x="1013" y="70"/>
                  </a:moveTo>
                  <a:cubicBezTo>
                    <a:pt x="1013" y="59"/>
                    <a:pt x="1005" y="51"/>
                    <a:pt x="994" y="51"/>
                  </a:cubicBezTo>
                  <a:cubicBezTo>
                    <a:pt x="984" y="51"/>
                    <a:pt x="975" y="59"/>
                    <a:pt x="975" y="70"/>
                  </a:cubicBezTo>
                  <a:cubicBezTo>
                    <a:pt x="975" y="81"/>
                    <a:pt x="984" y="89"/>
                    <a:pt x="994" y="89"/>
                  </a:cubicBezTo>
                  <a:cubicBezTo>
                    <a:pt x="1005" y="89"/>
                    <a:pt x="1013" y="81"/>
                    <a:pt x="1013" y="70"/>
                  </a:cubicBezTo>
                  <a:close/>
                  <a:moveTo>
                    <a:pt x="1013" y="121"/>
                  </a:moveTo>
                  <a:cubicBezTo>
                    <a:pt x="1013" y="111"/>
                    <a:pt x="1005" y="102"/>
                    <a:pt x="994" y="102"/>
                  </a:cubicBezTo>
                  <a:cubicBezTo>
                    <a:pt x="984" y="102"/>
                    <a:pt x="975" y="111"/>
                    <a:pt x="975" y="121"/>
                  </a:cubicBezTo>
                  <a:cubicBezTo>
                    <a:pt x="975" y="132"/>
                    <a:pt x="984" y="140"/>
                    <a:pt x="994" y="140"/>
                  </a:cubicBezTo>
                  <a:cubicBezTo>
                    <a:pt x="1005" y="140"/>
                    <a:pt x="1013" y="132"/>
                    <a:pt x="1013" y="121"/>
                  </a:cubicBezTo>
                  <a:close/>
                  <a:moveTo>
                    <a:pt x="1013" y="172"/>
                  </a:moveTo>
                  <a:cubicBezTo>
                    <a:pt x="1013" y="162"/>
                    <a:pt x="1005" y="153"/>
                    <a:pt x="994" y="153"/>
                  </a:cubicBezTo>
                  <a:cubicBezTo>
                    <a:pt x="984" y="153"/>
                    <a:pt x="975" y="162"/>
                    <a:pt x="975" y="172"/>
                  </a:cubicBezTo>
                  <a:cubicBezTo>
                    <a:pt x="975" y="183"/>
                    <a:pt x="984" y="192"/>
                    <a:pt x="994" y="192"/>
                  </a:cubicBezTo>
                  <a:cubicBezTo>
                    <a:pt x="1005" y="192"/>
                    <a:pt x="1013" y="183"/>
                    <a:pt x="1013" y="172"/>
                  </a:cubicBezTo>
                  <a:close/>
                  <a:moveTo>
                    <a:pt x="932" y="19"/>
                  </a:moveTo>
                  <a:cubicBezTo>
                    <a:pt x="932" y="8"/>
                    <a:pt x="924" y="0"/>
                    <a:pt x="913" y="0"/>
                  </a:cubicBezTo>
                  <a:cubicBezTo>
                    <a:pt x="902" y="0"/>
                    <a:pt x="894" y="8"/>
                    <a:pt x="894" y="19"/>
                  </a:cubicBezTo>
                  <a:cubicBezTo>
                    <a:pt x="894" y="29"/>
                    <a:pt x="902" y="38"/>
                    <a:pt x="913" y="38"/>
                  </a:cubicBezTo>
                  <a:cubicBezTo>
                    <a:pt x="924" y="38"/>
                    <a:pt x="932" y="29"/>
                    <a:pt x="932" y="19"/>
                  </a:cubicBezTo>
                  <a:close/>
                  <a:moveTo>
                    <a:pt x="932" y="70"/>
                  </a:moveTo>
                  <a:cubicBezTo>
                    <a:pt x="932" y="59"/>
                    <a:pt x="924" y="51"/>
                    <a:pt x="913" y="51"/>
                  </a:cubicBezTo>
                  <a:cubicBezTo>
                    <a:pt x="902" y="51"/>
                    <a:pt x="894" y="59"/>
                    <a:pt x="894" y="70"/>
                  </a:cubicBezTo>
                  <a:cubicBezTo>
                    <a:pt x="894" y="81"/>
                    <a:pt x="902" y="89"/>
                    <a:pt x="913" y="89"/>
                  </a:cubicBezTo>
                  <a:cubicBezTo>
                    <a:pt x="924" y="89"/>
                    <a:pt x="932" y="81"/>
                    <a:pt x="932" y="70"/>
                  </a:cubicBezTo>
                  <a:close/>
                  <a:moveTo>
                    <a:pt x="932" y="121"/>
                  </a:moveTo>
                  <a:cubicBezTo>
                    <a:pt x="932" y="111"/>
                    <a:pt x="924" y="102"/>
                    <a:pt x="913" y="102"/>
                  </a:cubicBezTo>
                  <a:cubicBezTo>
                    <a:pt x="902" y="102"/>
                    <a:pt x="894" y="111"/>
                    <a:pt x="894" y="121"/>
                  </a:cubicBezTo>
                  <a:cubicBezTo>
                    <a:pt x="894" y="132"/>
                    <a:pt x="902" y="140"/>
                    <a:pt x="913" y="140"/>
                  </a:cubicBezTo>
                  <a:cubicBezTo>
                    <a:pt x="924" y="140"/>
                    <a:pt x="932" y="132"/>
                    <a:pt x="932" y="121"/>
                  </a:cubicBezTo>
                  <a:close/>
                  <a:moveTo>
                    <a:pt x="932" y="172"/>
                  </a:moveTo>
                  <a:cubicBezTo>
                    <a:pt x="932" y="162"/>
                    <a:pt x="924" y="153"/>
                    <a:pt x="913" y="153"/>
                  </a:cubicBezTo>
                  <a:cubicBezTo>
                    <a:pt x="902" y="153"/>
                    <a:pt x="894" y="162"/>
                    <a:pt x="894" y="172"/>
                  </a:cubicBezTo>
                  <a:cubicBezTo>
                    <a:pt x="894" y="183"/>
                    <a:pt x="902" y="192"/>
                    <a:pt x="913" y="192"/>
                  </a:cubicBezTo>
                  <a:cubicBezTo>
                    <a:pt x="924" y="192"/>
                    <a:pt x="932" y="183"/>
                    <a:pt x="932" y="172"/>
                  </a:cubicBezTo>
                  <a:close/>
                  <a:moveTo>
                    <a:pt x="851" y="19"/>
                  </a:moveTo>
                  <a:cubicBezTo>
                    <a:pt x="851" y="8"/>
                    <a:pt x="842" y="0"/>
                    <a:pt x="832" y="0"/>
                  </a:cubicBezTo>
                  <a:cubicBezTo>
                    <a:pt x="821" y="0"/>
                    <a:pt x="812" y="8"/>
                    <a:pt x="812" y="19"/>
                  </a:cubicBezTo>
                  <a:cubicBezTo>
                    <a:pt x="812" y="29"/>
                    <a:pt x="821" y="38"/>
                    <a:pt x="832" y="38"/>
                  </a:cubicBezTo>
                  <a:cubicBezTo>
                    <a:pt x="842" y="38"/>
                    <a:pt x="851" y="29"/>
                    <a:pt x="851" y="19"/>
                  </a:cubicBezTo>
                  <a:close/>
                  <a:moveTo>
                    <a:pt x="851" y="70"/>
                  </a:moveTo>
                  <a:cubicBezTo>
                    <a:pt x="851" y="59"/>
                    <a:pt x="842" y="51"/>
                    <a:pt x="832" y="51"/>
                  </a:cubicBezTo>
                  <a:cubicBezTo>
                    <a:pt x="821" y="51"/>
                    <a:pt x="812" y="59"/>
                    <a:pt x="812" y="70"/>
                  </a:cubicBezTo>
                  <a:cubicBezTo>
                    <a:pt x="812" y="81"/>
                    <a:pt x="821" y="89"/>
                    <a:pt x="832" y="89"/>
                  </a:cubicBezTo>
                  <a:cubicBezTo>
                    <a:pt x="842" y="89"/>
                    <a:pt x="851" y="81"/>
                    <a:pt x="851" y="70"/>
                  </a:cubicBezTo>
                  <a:close/>
                  <a:moveTo>
                    <a:pt x="851" y="121"/>
                  </a:moveTo>
                  <a:cubicBezTo>
                    <a:pt x="851" y="111"/>
                    <a:pt x="842" y="102"/>
                    <a:pt x="832" y="102"/>
                  </a:cubicBezTo>
                  <a:cubicBezTo>
                    <a:pt x="821" y="102"/>
                    <a:pt x="812" y="111"/>
                    <a:pt x="812" y="121"/>
                  </a:cubicBezTo>
                  <a:cubicBezTo>
                    <a:pt x="812" y="132"/>
                    <a:pt x="821" y="140"/>
                    <a:pt x="832" y="140"/>
                  </a:cubicBezTo>
                  <a:cubicBezTo>
                    <a:pt x="842" y="140"/>
                    <a:pt x="851" y="132"/>
                    <a:pt x="851" y="121"/>
                  </a:cubicBezTo>
                  <a:close/>
                  <a:moveTo>
                    <a:pt x="851" y="172"/>
                  </a:moveTo>
                  <a:cubicBezTo>
                    <a:pt x="851" y="162"/>
                    <a:pt x="842" y="153"/>
                    <a:pt x="832" y="153"/>
                  </a:cubicBezTo>
                  <a:cubicBezTo>
                    <a:pt x="821" y="153"/>
                    <a:pt x="812" y="162"/>
                    <a:pt x="812" y="172"/>
                  </a:cubicBezTo>
                  <a:cubicBezTo>
                    <a:pt x="812" y="183"/>
                    <a:pt x="821" y="192"/>
                    <a:pt x="832" y="192"/>
                  </a:cubicBezTo>
                  <a:cubicBezTo>
                    <a:pt x="842" y="192"/>
                    <a:pt x="851" y="183"/>
                    <a:pt x="851" y="172"/>
                  </a:cubicBezTo>
                  <a:close/>
                  <a:moveTo>
                    <a:pt x="770" y="19"/>
                  </a:moveTo>
                  <a:cubicBezTo>
                    <a:pt x="770" y="8"/>
                    <a:pt x="761" y="0"/>
                    <a:pt x="750" y="0"/>
                  </a:cubicBezTo>
                  <a:cubicBezTo>
                    <a:pt x="740" y="0"/>
                    <a:pt x="731" y="8"/>
                    <a:pt x="731" y="19"/>
                  </a:cubicBezTo>
                  <a:cubicBezTo>
                    <a:pt x="731" y="29"/>
                    <a:pt x="740" y="38"/>
                    <a:pt x="750" y="38"/>
                  </a:cubicBezTo>
                  <a:cubicBezTo>
                    <a:pt x="761" y="38"/>
                    <a:pt x="770" y="29"/>
                    <a:pt x="770" y="19"/>
                  </a:cubicBezTo>
                  <a:close/>
                  <a:moveTo>
                    <a:pt x="770" y="70"/>
                  </a:moveTo>
                  <a:cubicBezTo>
                    <a:pt x="770" y="59"/>
                    <a:pt x="761" y="51"/>
                    <a:pt x="750" y="51"/>
                  </a:cubicBezTo>
                  <a:cubicBezTo>
                    <a:pt x="740" y="51"/>
                    <a:pt x="731" y="59"/>
                    <a:pt x="731" y="70"/>
                  </a:cubicBezTo>
                  <a:cubicBezTo>
                    <a:pt x="731" y="81"/>
                    <a:pt x="740" y="89"/>
                    <a:pt x="750" y="89"/>
                  </a:cubicBezTo>
                  <a:cubicBezTo>
                    <a:pt x="761" y="89"/>
                    <a:pt x="770" y="81"/>
                    <a:pt x="770" y="70"/>
                  </a:cubicBezTo>
                  <a:close/>
                  <a:moveTo>
                    <a:pt x="770" y="121"/>
                  </a:moveTo>
                  <a:cubicBezTo>
                    <a:pt x="770" y="111"/>
                    <a:pt x="761" y="102"/>
                    <a:pt x="750" y="102"/>
                  </a:cubicBezTo>
                  <a:cubicBezTo>
                    <a:pt x="740" y="102"/>
                    <a:pt x="731" y="111"/>
                    <a:pt x="731" y="121"/>
                  </a:cubicBezTo>
                  <a:cubicBezTo>
                    <a:pt x="731" y="132"/>
                    <a:pt x="740" y="140"/>
                    <a:pt x="750" y="140"/>
                  </a:cubicBezTo>
                  <a:cubicBezTo>
                    <a:pt x="761" y="140"/>
                    <a:pt x="770" y="132"/>
                    <a:pt x="770" y="121"/>
                  </a:cubicBezTo>
                  <a:close/>
                  <a:moveTo>
                    <a:pt x="770" y="172"/>
                  </a:moveTo>
                  <a:cubicBezTo>
                    <a:pt x="770" y="162"/>
                    <a:pt x="761" y="153"/>
                    <a:pt x="750" y="153"/>
                  </a:cubicBezTo>
                  <a:cubicBezTo>
                    <a:pt x="740" y="153"/>
                    <a:pt x="731" y="162"/>
                    <a:pt x="731" y="172"/>
                  </a:cubicBezTo>
                  <a:cubicBezTo>
                    <a:pt x="731" y="183"/>
                    <a:pt x="740" y="192"/>
                    <a:pt x="750" y="192"/>
                  </a:cubicBezTo>
                  <a:cubicBezTo>
                    <a:pt x="761" y="192"/>
                    <a:pt x="770" y="183"/>
                    <a:pt x="770" y="172"/>
                  </a:cubicBezTo>
                  <a:close/>
                  <a:moveTo>
                    <a:pt x="688" y="19"/>
                  </a:moveTo>
                  <a:cubicBezTo>
                    <a:pt x="688" y="8"/>
                    <a:pt x="680" y="0"/>
                    <a:pt x="669" y="0"/>
                  </a:cubicBezTo>
                  <a:cubicBezTo>
                    <a:pt x="659" y="0"/>
                    <a:pt x="650" y="8"/>
                    <a:pt x="650" y="19"/>
                  </a:cubicBezTo>
                  <a:cubicBezTo>
                    <a:pt x="650" y="29"/>
                    <a:pt x="659" y="38"/>
                    <a:pt x="669" y="38"/>
                  </a:cubicBezTo>
                  <a:cubicBezTo>
                    <a:pt x="680" y="38"/>
                    <a:pt x="688" y="29"/>
                    <a:pt x="688" y="19"/>
                  </a:cubicBezTo>
                  <a:close/>
                  <a:moveTo>
                    <a:pt x="688" y="70"/>
                  </a:moveTo>
                  <a:cubicBezTo>
                    <a:pt x="688" y="59"/>
                    <a:pt x="680" y="51"/>
                    <a:pt x="669" y="51"/>
                  </a:cubicBezTo>
                  <a:cubicBezTo>
                    <a:pt x="659" y="51"/>
                    <a:pt x="650" y="59"/>
                    <a:pt x="650" y="70"/>
                  </a:cubicBezTo>
                  <a:cubicBezTo>
                    <a:pt x="650" y="81"/>
                    <a:pt x="659" y="89"/>
                    <a:pt x="669" y="89"/>
                  </a:cubicBezTo>
                  <a:cubicBezTo>
                    <a:pt x="680" y="89"/>
                    <a:pt x="688" y="81"/>
                    <a:pt x="688" y="70"/>
                  </a:cubicBezTo>
                  <a:close/>
                  <a:moveTo>
                    <a:pt x="688" y="121"/>
                  </a:moveTo>
                  <a:cubicBezTo>
                    <a:pt x="688" y="111"/>
                    <a:pt x="680" y="102"/>
                    <a:pt x="669" y="102"/>
                  </a:cubicBezTo>
                  <a:cubicBezTo>
                    <a:pt x="659" y="102"/>
                    <a:pt x="650" y="111"/>
                    <a:pt x="650" y="121"/>
                  </a:cubicBezTo>
                  <a:cubicBezTo>
                    <a:pt x="650" y="132"/>
                    <a:pt x="659" y="140"/>
                    <a:pt x="669" y="140"/>
                  </a:cubicBezTo>
                  <a:cubicBezTo>
                    <a:pt x="680" y="140"/>
                    <a:pt x="688" y="132"/>
                    <a:pt x="688" y="121"/>
                  </a:cubicBezTo>
                  <a:close/>
                  <a:moveTo>
                    <a:pt x="688" y="172"/>
                  </a:moveTo>
                  <a:cubicBezTo>
                    <a:pt x="688" y="162"/>
                    <a:pt x="680" y="153"/>
                    <a:pt x="669" y="153"/>
                  </a:cubicBezTo>
                  <a:cubicBezTo>
                    <a:pt x="659" y="153"/>
                    <a:pt x="650" y="162"/>
                    <a:pt x="650" y="172"/>
                  </a:cubicBezTo>
                  <a:cubicBezTo>
                    <a:pt x="650" y="183"/>
                    <a:pt x="659" y="192"/>
                    <a:pt x="669" y="192"/>
                  </a:cubicBezTo>
                  <a:cubicBezTo>
                    <a:pt x="680" y="192"/>
                    <a:pt x="688" y="183"/>
                    <a:pt x="688" y="172"/>
                  </a:cubicBezTo>
                  <a:close/>
                  <a:moveTo>
                    <a:pt x="607" y="19"/>
                  </a:moveTo>
                  <a:cubicBezTo>
                    <a:pt x="607" y="8"/>
                    <a:pt x="599" y="0"/>
                    <a:pt x="588" y="0"/>
                  </a:cubicBezTo>
                  <a:cubicBezTo>
                    <a:pt x="577" y="0"/>
                    <a:pt x="569" y="8"/>
                    <a:pt x="569" y="19"/>
                  </a:cubicBezTo>
                  <a:cubicBezTo>
                    <a:pt x="569" y="29"/>
                    <a:pt x="577" y="38"/>
                    <a:pt x="588" y="38"/>
                  </a:cubicBezTo>
                  <a:cubicBezTo>
                    <a:pt x="599" y="38"/>
                    <a:pt x="607" y="29"/>
                    <a:pt x="607" y="19"/>
                  </a:cubicBezTo>
                  <a:close/>
                  <a:moveTo>
                    <a:pt x="607" y="70"/>
                  </a:moveTo>
                  <a:cubicBezTo>
                    <a:pt x="607" y="59"/>
                    <a:pt x="599" y="51"/>
                    <a:pt x="588" y="51"/>
                  </a:cubicBezTo>
                  <a:cubicBezTo>
                    <a:pt x="577" y="51"/>
                    <a:pt x="569" y="59"/>
                    <a:pt x="569" y="70"/>
                  </a:cubicBezTo>
                  <a:cubicBezTo>
                    <a:pt x="569" y="81"/>
                    <a:pt x="577" y="89"/>
                    <a:pt x="588" y="89"/>
                  </a:cubicBezTo>
                  <a:cubicBezTo>
                    <a:pt x="599" y="89"/>
                    <a:pt x="607" y="81"/>
                    <a:pt x="607" y="70"/>
                  </a:cubicBezTo>
                  <a:close/>
                  <a:moveTo>
                    <a:pt x="607" y="121"/>
                  </a:moveTo>
                  <a:cubicBezTo>
                    <a:pt x="607" y="111"/>
                    <a:pt x="599" y="102"/>
                    <a:pt x="588" y="102"/>
                  </a:cubicBezTo>
                  <a:cubicBezTo>
                    <a:pt x="577" y="102"/>
                    <a:pt x="569" y="111"/>
                    <a:pt x="569" y="121"/>
                  </a:cubicBezTo>
                  <a:cubicBezTo>
                    <a:pt x="569" y="132"/>
                    <a:pt x="577" y="140"/>
                    <a:pt x="588" y="140"/>
                  </a:cubicBezTo>
                  <a:cubicBezTo>
                    <a:pt x="599" y="140"/>
                    <a:pt x="607" y="132"/>
                    <a:pt x="607" y="121"/>
                  </a:cubicBezTo>
                  <a:close/>
                  <a:moveTo>
                    <a:pt x="607" y="172"/>
                  </a:moveTo>
                  <a:cubicBezTo>
                    <a:pt x="607" y="162"/>
                    <a:pt x="599" y="153"/>
                    <a:pt x="588" y="153"/>
                  </a:cubicBezTo>
                  <a:cubicBezTo>
                    <a:pt x="577" y="153"/>
                    <a:pt x="569" y="162"/>
                    <a:pt x="569" y="172"/>
                  </a:cubicBezTo>
                  <a:cubicBezTo>
                    <a:pt x="569" y="183"/>
                    <a:pt x="577" y="192"/>
                    <a:pt x="588" y="192"/>
                  </a:cubicBezTo>
                  <a:cubicBezTo>
                    <a:pt x="599" y="192"/>
                    <a:pt x="607" y="183"/>
                    <a:pt x="607" y="172"/>
                  </a:cubicBezTo>
                  <a:close/>
                  <a:moveTo>
                    <a:pt x="445" y="19"/>
                  </a:moveTo>
                  <a:cubicBezTo>
                    <a:pt x="445" y="8"/>
                    <a:pt x="436" y="0"/>
                    <a:pt x="426" y="0"/>
                  </a:cubicBezTo>
                  <a:cubicBezTo>
                    <a:pt x="415" y="0"/>
                    <a:pt x="406" y="8"/>
                    <a:pt x="406" y="19"/>
                  </a:cubicBezTo>
                  <a:cubicBezTo>
                    <a:pt x="406" y="29"/>
                    <a:pt x="415" y="38"/>
                    <a:pt x="426" y="38"/>
                  </a:cubicBezTo>
                  <a:cubicBezTo>
                    <a:pt x="436" y="38"/>
                    <a:pt x="445" y="29"/>
                    <a:pt x="445" y="19"/>
                  </a:cubicBezTo>
                  <a:close/>
                  <a:moveTo>
                    <a:pt x="445" y="70"/>
                  </a:moveTo>
                  <a:cubicBezTo>
                    <a:pt x="445" y="59"/>
                    <a:pt x="436" y="51"/>
                    <a:pt x="426" y="51"/>
                  </a:cubicBezTo>
                  <a:cubicBezTo>
                    <a:pt x="415" y="51"/>
                    <a:pt x="406" y="59"/>
                    <a:pt x="406" y="70"/>
                  </a:cubicBezTo>
                  <a:cubicBezTo>
                    <a:pt x="406" y="81"/>
                    <a:pt x="415" y="89"/>
                    <a:pt x="426" y="89"/>
                  </a:cubicBezTo>
                  <a:cubicBezTo>
                    <a:pt x="436" y="89"/>
                    <a:pt x="445" y="81"/>
                    <a:pt x="445" y="70"/>
                  </a:cubicBezTo>
                  <a:close/>
                  <a:moveTo>
                    <a:pt x="445" y="121"/>
                  </a:moveTo>
                  <a:cubicBezTo>
                    <a:pt x="445" y="111"/>
                    <a:pt x="436" y="102"/>
                    <a:pt x="426" y="102"/>
                  </a:cubicBezTo>
                  <a:cubicBezTo>
                    <a:pt x="415" y="102"/>
                    <a:pt x="406" y="111"/>
                    <a:pt x="406" y="121"/>
                  </a:cubicBezTo>
                  <a:cubicBezTo>
                    <a:pt x="406" y="132"/>
                    <a:pt x="415" y="140"/>
                    <a:pt x="426" y="140"/>
                  </a:cubicBezTo>
                  <a:cubicBezTo>
                    <a:pt x="436" y="140"/>
                    <a:pt x="445" y="132"/>
                    <a:pt x="445" y="121"/>
                  </a:cubicBezTo>
                  <a:close/>
                  <a:moveTo>
                    <a:pt x="445" y="172"/>
                  </a:moveTo>
                  <a:cubicBezTo>
                    <a:pt x="445" y="162"/>
                    <a:pt x="436" y="153"/>
                    <a:pt x="426" y="153"/>
                  </a:cubicBezTo>
                  <a:cubicBezTo>
                    <a:pt x="415" y="153"/>
                    <a:pt x="406" y="162"/>
                    <a:pt x="406" y="172"/>
                  </a:cubicBezTo>
                  <a:cubicBezTo>
                    <a:pt x="406" y="183"/>
                    <a:pt x="415" y="192"/>
                    <a:pt x="426" y="192"/>
                  </a:cubicBezTo>
                  <a:cubicBezTo>
                    <a:pt x="436" y="192"/>
                    <a:pt x="445" y="183"/>
                    <a:pt x="445" y="172"/>
                  </a:cubicBezTo>
                  <a:close/>
                  <a:moveTo>
                    <a:pt x="363" y="19"/>
                  </a:moveTo>
                  <a:cubicBezTo>
                    <a:pt x="363" y="8"/>
                    <a:pt x="355" y="0"/>
                    <a:pt x="344" y="0"/>
                  </a:cubicBezTo>
                  <a:cubicBezTo>
                    <a:pt x="334" y="0"/>
                    <a:pt x="325" y="8"/>
                    <a:pt x="325" y="19"/>
                  </a:cubicBezTo>
                  <a:cubicBezTo>
                    <a:pt x="325" y="29"/>
                    <a:pt x="334" y="38"/>
                    <a:pt x="344" y="38"/>
                  </a:cubicBezTo>
                  <a:cubicBezTo>
                    <a:pt x="355" y="38"/>
                    <a:pt x="363" y="29"/>
                    <a:pt x="363" y="19"/>
                  </a:cubicBezTo>
                  <a:close/>
                  <a:moveTo>
                    <a:pt x="363" y="70"/>
                  </a:moveTo>
                  <a:cubicBezTo>
                    <a:pt x="363" y="59"/>
                    <a:pt x="355" y="51"/>
                    <a:pt x="344" y="51"/>
                  </a:cubicBezTo>
                  <a:cubicBezTo>
                    <a:pt x="334" y="51"/>
                    <a:pt x="325" y="59"/>
                    <a:pt x="325" y="70"/>
                  </a:cubicBezTo>
                  <a:cubicBezTo>
                    <a:pt x="325" y="81"/>
                    <a:pt x="334" y="89"/>
                    <a:pt x="344" y="89"/>
                  </a:cubicBezTo>
                  <a:cubicBezTo>
                    <a:pt x="355" y="89"/>
                    <a:pt x="363" y="81"/>
                    <a:pt x="363" y="70"/>
                  </a:cubicBezTo>
                  <a:close/>
                  <a:moveTo>
                    <a:pt x="363" y="121"/>
                  </a:moveTo>
                  <a:cubicBezTo>
                    <a:pt x="363" y="111"/>
                    <a:pt x="355" y="102"/>
                    <a:pt x="344" y="102"/>
                  </a:cubicBezTo>
                  <a:cubicBezTo>
                    <a:pt x="334" y="102"/>
                    <a:pt x="325" y="111"/>
                    <a:pt x="325" y="121"/>
                  </a:cubicBezTo>
                  <a:cubicBezTo>
                    <a:pt x="325" y="132"/>
                    <a:pt x="334" y="140"/>
                    <a:pt x="344" y="140"/>
                  </a:cubicBezTo>
                  <a:cubicBezTo>
                    <a:pt x="355" y="140"/>
                    <a:pt x="363" y="132"/>
                    <a:pt x="363" y="121"/>
                  </a:cubicBezTo>
                  <a:close/>
                  <a:moveTo>
                    <a:pt x="363" y="172"/>
                  </a:moveTo>
                  <a:cubicBezTo>
                    <a:pt x="363" y="162"/>
                    <a:pt x="355" y="153"/>
                    <a:pt x="344" y="153"/>
                  </a:cubicBezTo>
                  <a:cubicBezTo>
                    <a:pt x="334" y="153"/>
                    <a:pt x="325" y="162"/>
                    <a:pt x="325" y="172"/>
                  </a:cubicBezTo>
                  <a:cubicBezTo>
                    <a:pt x="325" y="183"/>
                    <a:pt x="334" y="192"/>
                    <a:pt x="344" y="192"/>
                  </a:cubicBezTo>
                  <a:cubicBezTo>
                    <a:pt x="355" y="192"/>
                    <a:pt x="363" y="183"/>
                    <a:pt x="363" y="172"/>
                  </a:cubicBezTo>
                  <a:close/>
                  <a:moveTo>
                    <a:pt x="282" y="19"/>
                  </a:moveTo>
                  <a:cubicBezTo>
                    <a:pt x="282" y="8"/>
                    <a:pt x="274" y="0"/>
                    <a:pt x="263" y="0"/>
                  </a:cubicBezTo>
                  <a:cubicBezTo>
                    <a:pt x="252" y="0"/>
                    <a:pt x="244" y="8"/>
                    <a:pt x="244" y="19"/>
                  </a:cubicBezTo>
                  <a:cubicBezTo>
                    <a:pt x="244" y="29"/>
                    <a:pt x="252" y="38"/>
                    <a:pt x="263" y="38"/>
                  </a:cubicBezTo>
                  <a:cubicBezTo>
                    <a:pt x="274" y="38"/>
                    <a:pt x="282" y="29"/>
                    <a:pt x="282" y="19"/>
                  </a:cubicBezTo>
                  <a:close/>
                  <a:moveTo>
                    <a:pt x="282" y="70"/>
                  </a:moveTo>
                  <a:cubicBezTo>
                    <a:pt x="282" y="59"/>
                    <a:pt x="274" y="51"/>
                    <a:pt x="263" y="51"/>
                  </a:cubicBezTo>
                  <a:cubicBezTo>
                    <a:pt x="252" y="51"/>
                    <a:pt x="244" y="59"/>
                    <a:pt x="244" y="70"/>
                  </a:cubicBezTo>
                  <a:cubicBezTo>
                    <a:pt x="244" y="81"/>
                    <a:pt x="252" y="89"/>
                    <a:pt x="263" y="89"/>
                  </a:cubicBezTo>
                  <a:cubicBezTo>
                    <a:pt x="274" y="89"/>
                    <a:pt x="282" y="81"/>
                    <a:pt x="282" y="70"/>
                  </a:cubicBezTo>
                  <a:close/>
                  <a:moveTo>
                    <a:pt x="282" y="121"/>
                  </a:moveTo>
                  <a:cubicBezTo>
                    <a:pt x="282" y="111"/>
                    <a:pt x="274" y="102"/>
                    <a:pt x="263" y="102"/>
                  </a:cubicBezTo>
                  <a:cubicBezTo>
                    <a:pt x="252" y="102"/>
                    <a:pt x="244" y="111"/>
                    <a:pt x="244" y="121"/>
                  </a:cubicBezTo>
                  <a:cubicBezTo>
                    <a:pt x="244" y="132"/>
                    <a:pt x="252" y="140"/>
                    <a:pt x="263" y="140"/>
                  </a:cubicBezTo>
                  <a:cubicBezTo>
                    <a:pt x="274" y="140"/>
                    <a:pt x="282" y="132"/>
                    <a:pt x="282" y="121"/>
                  </a:cubicBezTo>
                  <a:close/>
                  <a:moveTo>
                    <a:pt x="282" y="172"/>
                  </a:moveTo>
                  <a:cubicBezTo>
                    <a:pt x="282" y="162"/>
                    <a:pt x="274" y="153"/>
                    <a:pt x="263" y="153"/>
                  </a:cubicBezTo>
                  <a:cubicBezTo>
                    <a:pt x="252" y="153"/>
                    <a:pt x="244" y="162"/>
                    <a:pt x="244" y="172"/>
                  </a:cubicBezTo>
                  <a:cubicBezTo>
                    <a:pt x="244" y="183"/>
                    <a:pt x="252" y="192"/>
                    <a:pt x="263" y="192"/>
                  </a:cubicBezTo>
                  <a:cubicBezTo>
                    <a:pt x="274" y="192"/>
                    <a:pt x="282" y="183"/>
                    <a:pt x="282" y="172"/>
                  </a:cubicBezTo>
                  <a:close/>
                  <a:moveTo>
                    <a:pt x="201" y="19"/>
                  </a:moveTo>
                  <a:cubicBezTo>
                    <a:pt x="201" y="8"/>
                    <a:pt x="192" y="0"/>
                    <a:pt x="182" y="0"/>
                  </a:cubicBezTo>
                  <a:cubicBezTo>
                    <a:pt x="171" y="0"/>
                    <a:pt x="163" y="8"/>
                    <a:pt x="163" y="19"/>
                  </a:cubicBezTo>
                  <a:cubicBezTo>
                    <a:pt x="163" y="29"/>
                    <a:pt x="171" y="38"/>
                    <a:pt x="182" y="38"/>
                  </a:cubicBezTo>
                  <a:cubicBezTo>
                    <a:pt x="192" y="38"/>
                    <a:pt x="201" y="29"/>
                    <a:pt x="201" y="19"/>
                  </a:cubicBezTo>
                  <a:close/>
                  <a:moveTo>
                    <a:pt x="201" y="70"/>
                  </a:moveTo>
                  <a:cubicBezTo>
                    <a:pt x="201" y="59"/>
                    <a:pt x="192" y="51"/>
                    <a:pt x="182" y="51"/>
                  </a:cubicBezTo>
                  <a:cubicBezTo>
                    <a:pt x="171" y="51"/>
                    <a:pt x="163" y="59"/>
                    <a:pt x="163" y="70"/>
                  </a:cubicBezTo>
                  <a:cubicBezTo>
                    <a:pt x="163" y="81"/>
                    <a:pt x="171" y="89"/>
                    <a:pt x="182" y="89"/>
                  </a:cubicBezTo>
                  <a:cubicBezTo>
                    <a:pt x="192" y="89"/>
                    <a:pt x="201" y="81"/>
                    <a:pt x="201" y="70"/>
                  </a:cubicBezTo>
                  <a:close/>
                  <a:moveTo>
                    <a:pt x="201" y="121"/>
                  </a:moveTo>
                  <a:cubicBezTo>
                    <a:pt x="201" y="111"/>
                    <a:pt x="192" y="102"/>
                    <a:pt x="182" y="102"/>
                  </a:cubicBezTo>
                  <a:cubicBezTo>
                    <a:pt x="171" y="102"/>
                    <a:pt x="163" y="111"/>
                    <a:pt x="163" y="121"/>
                  </a:cubicBezTo>
                  <a:cubicBezTo>
                    <a:pt x="163" y="132"/>
                    <a:pt x="171" y="140"/>
                    <a:pt x="182" y="140"/>
                  </a:cubicBezTo>
                  <a:cubicBezTo>
                    <a:pt x="192" y="140"/>
                    <a:pt x="201" y="132"/>
                    <a:pt x="201" y="121"/>
                  </a:cubicBezTo>
                  <a:close/>
                  <a:moveTo>
                    <a:pt x="201" y="172"/>
                  </a:moveTo>
                  <a:cubicBezTo>
                    <a:pt x="201" y="162"/>
                    <a:pt x="192" y="153"/>
                    <a:pt x="182" y="153"/>
                  </a:cubicBezTo>
                  <a:cubicBezTo>
                    <a:pt x="171" y="153"/>
                    <a:pt x="163" y="162"/>
                    <a:pt x="163" y="172"/>
                  </a:cubicBezTo>
                  <a:cubicBezTo>
                    <a:pt x="163" y="183"/>
                    <a:pt x="171" y="192"/>
                    <a:pt x="182" y="192"/>
                  </a:cubicBezTo>
                  <a:cubicBezTo>
                    <a:pt x="192" y="192"/>
                    <a:pt x="201" y="183"/>
                    <a:pt x="201" y="172"/>
                  </a:cubicBezTo>
                  <a:close/>
                  <a:moveTo>
                    <a:pt x="120" y="19"/>
                  </a:moveTo>
                  <a:cubicBezTo>
                    <a:pt x="120" y="8"/>
                    <a:pt x="111" y="0"/>
                    <a:pt x="101" y="0"/>
                  </a:cubicBezTo>
                  <a:cubicBezTo>
                    <a:pt x="90" y="0"/>
                    <a:pt x="81" y="8"/>
                    <a:pt x="81" y="19"/>
                  </a:cubicBezTo>
                  <a:cubicBezTo>
                    <a:pt x="81" y="29"/>
                    <a:pt x="90" y="38"/>
                    <a:pt x="101" y="38"/>
                  </a:cubicBezTo>
                  <a:cubicBezTo>
                    <a:pt x="111" y="38"/>
                    <a:pt x="120" y="29"/>
                    <a:pt x="120" y="19"/>
                  </a:cubicBezTo>
                  <a:close/>
                  <a:moveTo>
                    <a:pt x="120" y="70"/>
                  </a:moveTo>
                  <a:cubicBezTo>
                    <a:pt x="120" y="59"/>
                    <a:pt x="111" y="51"/>
                    <a:pt x="101" y="51"/>
                  </a:cubicBezTo>
                  <a:cubicBezTo>
                    <a:pt x="90" y="51"/>
                    <a:pt x="81" y="59"/>
                    <a:pt x="81" y="70"/>
                  </a:cubicBezTo>
                  <a:cubicBezTo>
                    <a:pt x="81" y="81"/>
                    <a:pt x="90" y="89"/>
                    <a:pt x="101" y="89"/>
                  </a:cubicBezTo>
                  <a:cubicBezTo>
                    <a:pt x="111" y="89"/>
                    <a:pt x="120" y="81"/>
                    <a:pt x="120" y="70"/>
                  </a:cubicBezTo>
                  <a:close/>
                  <a:moveTo>
                    <a:pt x="120" y="121"/>
                  </a:moveTo>
                  <a:cubicBezTo>
                    <a:pt x="120" y="111"/>
                    <a:pt x="111" y="102"/>
                    <a:pt x="101" y="102"/>
                  </a:cubicBezTo>
                  <a:cubicBezTo>
                    <a:pt x="90" y="102"/>
                    <a:pt x="81" y="111"/>
                    <a:pt x="81" y="121"/>
                  </a:cubicBezTo>
                  <a:cubicBezTo>
                    <a:pt x="81" y="132"/>
                    <a:pt x="90" y="140"/>
                    <a:pt x="101" y="140"/>
                  </a:cubicBezTo>
                  <a:cubicBezTo>
                    <a:pt x="111" y="140"/>
                    <a:pt x="120" y="132"/>
                    <a:pt x="120" y="121"/>
                  </a:cubicBezTo>
                  <a:close/>
                  <a:moveTo>
                    <a:pt x="120" y="172"/>
                  </a:moveTo>
                  <a:cubicBezTo>
                    <a:pt x="120" y="162"/>
                    <a:pt x="111" y="153"/>
                    <a:pt x="101" y="153"/>
                  </a:cubicBezTo>
                  <a:cubicBezTo>
                    <a:pt x="90" y="153"/>
                    <a:pt x="81" y="162"/>
                    <a:pt x="81" y="172"/>
                  </a:cubicBezTo>
                  <a:cubicBezTo>
                    <a:pt x="81" y="183"/>
                    <a:pt x="90" y="192"/>
                    <a:pt x="101" y="192"/>
                  </a:cubicBezTo>
                  <a:cubicBezTo>
                    <a:pt x="111" y="192"/>
                    <a:pt x="120" y="183"/>
                    <a:pt x="120" y="172"/>
                  </a:cubicBezTo>
                  <a:close/>
                  <a:moveTo>
                    <a:pt x="39" y="19"/>
                  </a:moveTo>
                  <a:cubicBezTo>
                    <a:pt x="39" y="8"/>
                    <a:pt x="30" y="0"/>
                    <a:pt x="19" y="0"/>
                  </a:cubicBezTo>
                  <a:cubicBezTo>
                    <a:pt x="9" y="0"/>
                    <a:pt x="0" y="8"/>
                    <a:pt x="0" y="19"/>
                  </a:cubicBezTo>
                  <a:cubicBezTo>
                    <a:pt x="0" y="29"/>
                    <a:pt x="9" y="38"/>
                    <a:pt x="19" y="38"/>
                  </a:cubicBezTo>
                  <a:cubicBezTo>
                    <a:pt x="30" y="38"/>
                    <a:pt x="39" y="29"/>
                    <a:pt x="39" y="19"/>
                  </a:cubicBezTo>
                  <a:close/>
                  <a:moveTo>
                    <a:pt x="39" y="70"/>
                  </a:moveTo>
                  <a:cubicBezTo>
                    <a:pt x="39" y="59"/>
                    <a:pt x="30" y="51"/>
                    <a:pt x="19" y="51"/>
                  </a:cubicBezTo>
                  <a:cubicBezTo>
                    <a:pt x="9" y="51"/>
                    <a:pt x="0" y="59"/>
                    <a:pt x="0" y="70"/>
                  </a:cubicBezTo>
                  <a:cubicBezTo>
                    <a:pt x="0" y="81"/>
                    <a:pt x="9" y="89"/>
                    <a:pt x="19" y="89"/>
                  </a:cubicBezTo>
                  <a:cubicBezTo>
                    <a:pt x="30" y="89"/>
                    <a:pt x="39" y="81"/>
                    <a:pt x="39" y="70"/>
                  </a:cubicBezTo>
                  <a:close/>
                  <a:moveTo>
                    <a:pt x="39" y="121"/>
                  </a:moveTo>
                  <a:cubicBezTo>
                    <a:pt x="39" y="111"/>
                    <a:pt x="30" y="102"/>
                    <a:pt x="19" y="102"/>
                  </a:cubicBezTo>
                  <a:cubicBezTo>
                    <a:pt x="9" y="102"/>
                    <a:pt x="0" y="111"/>
                    <a:pt x="0" y="121"/>
                  </a:cubicBezTo>
                  <a:cubicBezTo>
                    <a:pt x="0" y="132"/>
                    <a:pt x="9" y="140"/>
                    <a:pt x="19" y="140"/>
                  </a:cubicBezTo>
                  <a:cubicBezTo>
                    <a:pt x="30" y="140"/>
                    <a:pt x="39" y="132"/>
                    <a:pt x="39" y="121"/>
                  </a:cubicBezTo>
                  <a:close/>
                  <a:moveTo>
                    <a:pt x="39" y="172"/>
                  </a:moveTo>
                  <a:cubicBezTo>
                    <a:pt x="39" y="162"/>
                    <a:pt x="30" y="153"/>
                    <a:pt x="19" y="153"/>
                  </a:cubicBezTo>
                  <a:cubicBezTo>
                    <a:pt x="9" y="153"/>
                    <a:pt x="0" y="162"/>
                    <a:pt x="0" y="172"/>
                  </a:cubicBezTo>
                  <a:cubicBezTo>
                    <a:pt x="0" y="183"/>
                    <a:pt x="9" y="192"/>
                    <a:pt x="19" y="192"/>
                  </a:cubicBezTo>
                  <a:cubicBezTo>
                    <a:pt x="30" y="192"/>
                    <a:pt x="39" y="183"/>
                    <a:pt x="39" y="172"/>
                  </a:cubicBezTo>
                  <a:close/>
                </a:path>
              </a:pathLst>
            </a:custGeom>
            <a:noFill/>
            <a:ln w="22225" cap="flat">
              <a:solidFill>
                <a:srgbClr val="4A80B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2" name="TextBox 31"/>
          <p:cNvSpPr txBox="1"/>
          <p:nvPr/>
        </p:nvSpPr>
        <p:spPr>
          <a:xfrm rot="16200000">
            <a:off x="2252089" y="5720101"/>
            <a:ext cx="863057"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Corp</a:t>
            </a:r>
          </a:p>
        </p:txBody>
      </p:sp>
      <p:sp>
        <p:nvSpPr>
          <p:cNvPr id="113" name="TextBox 112"/>
          <p:cNvSpPr txBox="1"/>
          <p:nvPr/>
        </p:nvSpPr>
        <p:spPr>
          <a:xfrm rot="16200000">
            <a:off x="2665498" y="5828182"/>
            <a:ext cx="98969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Mgmt</a:t>
            </a:r>
            <a:endParaRPr lang="en-US" dirty="0" smtClean="0">
              <a:gradFill>
                <a:gsLst>
                  <a:gs pos="2917">
                    <a:schemeClr val="tx1"/>
                  </a:gs>
                  <a:gs pos="30000">
                    <a:schemeClr val="tx1"/>
                  </a:gs>
                </a:gsLst>
                <a:lin ang="5400000" scaled="0"/>
              </a:gradFill>
            </a:endParaRPr>
          </a:p>
        </p:txBody>
      </p:sp>
      <p:sp>
        <p:nvSpPr>
          <p:cNvPr id="114" name="TextBox 113"/>
          <p:cNvSpPr txBox="1"/>
          <p:nvPr/>
        </p:nvSpPr>
        <p:spPr>
          <a:xfrm rot="16200000">
            <a:off x="1793249" y="5757927"/>
            <a:ext cx="923971"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Clust</a:t>
            </a:r>
            <a:r>
              <a:rPr lang="en-US" dirty="0" smtClean="0">
                <a:gradFill>
                  <a:gsLst>
                    <a:gs pos="2917">
                      <a:schemeClr val="tx1"/>
                    </a:gs>
                    <a:gs pos="30000">
                      <a:schemeClr val="tx1"/>
                    </a:gs>
                  </a:gsLst>
                  <a:lin ang="5400000" scaled="0"/>
                </a:gradFill>
              </a:rPr>
              <a:t>.</a:t>
            </a:r>
          </a:p>
        </p:txBody>
      </p:sp>
      <p:sp>
        <p:nvSpPr>
          <p:cNvPr id="115" name="TextBox 114"/>
          <p:cNvSpPr txBox="1"/>
          <p:nvPr/>
        </p:nvSpPr>
        <p:spPr>
          <a:xfrm>
            <a:off x="7580989" y="2088114"/>
            <a:ext cx="98969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Mgmt</a:t>
            </a:r>
            <a:endParaRPr lang="en-US" dirty="0" smtClean="0">
              <a:gradFill>
                <a:gsLst>
                  <a:gs pos="2917">
                    <a:schemeClr val="tx1"/>
                  </a:gs>
                  <a:gs pos="30000">
                    <a:schemeClr val="tx1"/>
                  </a:gs>
                </a:gsLst>
                <a:lin ang="5400000" scaled="0"/>
              </a:gradFill>
            </a:endParaRPr>
          </a:p>
        </p:txBody>
      </p:sp>
      <p:sp>
        <p:nvSpPr>
          <p:cNvPr id="116" name="TextBox 115"/>
          <p:cNvSpPr txBox="1"/>
          <p:nvPr/>
        </p:nvSpPr>
        <p:spPr>
          <a:xfrm>
            <a:off x="7499718" y="4418828"/>
            <a:ext cx="989695" cy="544765"/>
          </a:xfrm>
          <a:prstGeom prst="rect">
            <a:avLst/>
          </a:prstGeom>
          <a:noFill/>
        </p:spPr>
        <p:txBody>
          <a:bodyPr wrap="none" lIns="182880" tIns="146304" rIns="182880" bIns="146304" rtlCol="0">
            <a:spAutoFit/>
          </a:bodyPr>
          <a:lstStyle/>
          <a:p>
            <a:pPr>
              <a:lnSpc>
                <a:spcPct val="90000"/>
              </a:lnSpc>
              <a:spcAft>
                <a:spcPts val="600"/>
              </a:spcAft>
            </a:pPr>
            <a:r>
              <a:rPr lang="en-US" dirty="0" err="1" smtClean="0">
                <a:gradFill>
                  <a:gsLst>
                    <a:gs pos="2917">
                      <a:schemeClr val="tx1"/>
                    </a:gs>
                    <a:gs pos="30000">
                      <a:schemeClr val="tx1"/>
                    </a:gs>
                  </a:gsLst>
                  <a:lin ang="5400000" scaled="0"/>
                </a:gradFill>
              </a:rPr>
              <a:t>Mgmt</a:t>
            </a:r>
            <a:endParaRPr lang="en-US" dirty="0" smtClean="0">
              <a:gradFill>
                <a:gsLst>
                  <a:gs pos="2917">
                    <a:schemeClr val="tx1"/>
                  </a:gs>
                  <a:gs pos="30000">
                    <a:schemeClr val="tx1"/>
                  </a:gs>
                </a:gsLst>
                <a:lin ang="5400000" scaled="0"/>
              </a:gradFill>
            </a:endParaRPr>
          </a:p>
        </p:txBody>
      </p:sp>
      <p:sp>
        <p:nvSpPr>
          <p:cNvPr id="94" name="Rectangle 93"/>
          <p:cNvSpPr/>
          <p:nvPr/>
        </p:nvSpPr>
        <p:spPr bwMode="auto">
          <a:xfrm>
            <a:off x="281333" y="1420540"/>
            <a:ext cx="3185160" cy="888013"/>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Extension manager</a:t>
            </a:r>
          </a:p>
        </p:txBody>
      </p:sp>
      <p:sp>
        <p:nvSpPr>
          <p:cNvPr id="102" name="Rectangle 101"/>
          <p:cNvSpPr/>
          <p:nvPr/>
        </p:nvSpPr>
        <p:spPr bwMode="auto">
          <a:xfrm>
            <a:off x="3842490" y="6095083"/>
            <a:ext cx="2224570"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Extensions</a:t>
            </a:r>
          </a:p>
        </p:txBody>
      </p:sp>
      <p:cxnSp>
        <p:nvCxnSpPr>
          <p:cNvPr id="8" name="Straight Arrow Connector 7"/>
          <p:cNvCxnSpPr/>
          <p:nvPr/>
        </p:nvCxnSpPr>
        <p:spPr>
          <a:xfrm>
            <a:off x="1879499" y="2088114"/>
            <a:ext cx="2083241" cy="3852572"/>
          </a:xfrm>
          <a:prstGeom prst="straightConnector1">
            <a:avLst/>
          </a:prstGeom>
          <a:ln w="76200">
            <a:solidFill>
              <a:schemeClr val="accent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09136" y="2088114"/>
            <a:ext cx="541209" cy="2330714"/>
          </a:xfrm>
          <a:prstGeom prst="straightConnector1">
            <a:avLst/>
          </a:prstGeom>
          <a:ln w="76200">
            <a:solidFill>
              <a:schemeClr val="accent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134185" y="2088114"/>
            <a:ext cx="2133957" cy="2140659"/>
          </a:xfrm>
          <a:prstGeom prst="straightConnector1">
            <a:avLst/>
          </a:prstGeom>
          <a:ln w="76200">
            <a:solidFill>
              <a:schemeClr val="accent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bwMode="auto">
          <a:xfrm>
            <a:off x="3842490" y="6095082"/>
            <a:ext cx="2224570"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Extensions</a:t>
            </a:r>
          </a:p>
        </p:txBody>
      </p:sp>
      <p:sp>
        <p:nvSpPr>
          <p:cNvPr id="108" name="Rectangle 107"/>
          <p:cNvSpPr/>
          <p:nvPr/>
        </p:nvSpPr>
        <p:spPr bwMode="auto">
          <a:xfrm>
            <a:off x="3842490" y="6083361"/>
            <a:ext cx="2224570" cy="587819"/>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Extensions</a:t>
            </a:r>
          </a:p>
        </p:txBody>
      </p:sp>
    </p:spTree>
    <p:extLst>
      <p:ext uri="{BB962C8B-B14F-4D97-AF65-F5344CB8AC3E}">
        <p14:creationId xmlns:p14="http://schemas.microsoft.com/office/powerpoint/2010/main" val="3747754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500"/>
                                        <p:tgtEl>
                                          <p:spTgt spid="1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3" nodeType="clickEffect">
                                  <p:stCondLst>
                                    <p:cond delay="0"/>
                                  </p:stCondLst>
                                  <p:childTnLst>
                                    <p:set>
                                      <p:cBhvr>
                                        <p:cTn id="25" dur="1" fill="hold">
                                          <p:stCondLst>
                                            <p:cond delay="0"/>
                                          </p:stCondLst>
                                        </p:cTn>
                                        <p:tgtEl>
                                          <p:spTgt spid="107"/>
                                        </p:tgtEl>
                                        <p:attrNameLst>
                                          <p:attrName>style.visibility</p:attrName>
                                        </p:attrNameLst>
                                      </p:cBhvr>
                                      <p:to>
                                        <p:strVal val="visible"/>
                                      </p:to>
                                    </p:set>
                                  </p:childTnLst>
                                </p:cTn>
                              </p:par>
                              <p:par>
                                <p:cTn id="26" presetID="42" presetClass="path" presetSubtype="0" accel="50000" decel="50000" fill="hold" grpId="0" nodeType="withEffect">
                                  <p:stCondLst>
                                    <p:cond delay="0"/>
                                  </p:stCondLst>
                                  <p:childTnLst>
                                    <p:animMotion origin="layout" path="M -1.62624E-6 -4.53926E-8 L 0.32551 -0.25034 " pathEditMode="relative" rAng="0" ptsTypes="AA">
                                      <p:cBhvr>
                                        <p:cTn id="27" dur="2000" fill="hold"/>
                                        <p:tgtEl>
                                          <p:spTgt spid="107"/>
                                        </p:tgtEl>
                                        <p:attrNameLst>
                                          <p:attrName>ppt_x</p:attrName>
                                          <p:attrName>ppt_y</p:attrName>
                                        </p:attrNameLst>
                                      </p:cBhvr>
                                      <p:rCtr x="16275" y="-12528"/>
                                    </p:animMotion>
                                  </p:childTnLst>
                                </p:cTn>
                              </p:par>
                              <p:par>
                                <p:cTn id="28" presetID="6" presetClass="emph" presetSubtype="0" fill="hold" grpId="1" nodeType="withEffect">
                                  <p:stCondLst>
                                    <p:cond delay="100"/>
                                  </p:stCondLst>
                                  <p:childTnLst>
                                    <p:animScale>
                                      <p:cBhvr>
                                        <p:cTn id="29" dur="1900" fill="hold"/>
                                        <p:tgtEl>
                                          <p:spTgt spid="107"/>
                                        </p:tgtEl>
                                      </p:cBhvr>
                                      <p:by x="25000" y="25000"/>
                                    </p:animScale>
                                  </p:childTnLst>
                                </p:cTn>
                              </p:par>
                              <p:par>
                                <p:cTn id="30" presetID="10" presetClass="entr" presetSubtype="0" fill="hold" grpId="2" nodeType="withEffect">
                                  <p:stCondLst>
                                    <p:cond delay="170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3" nodeType="click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par>
                                <p:cTn id="37" presetID="42" presetClass="path" presetSubtype="0" accel="50000" decel="50000" fill="hold" grpId="0" nodeType="withEffect">
                                  <p:stCondLst>
                                    <p:cond delay="0"/>
                                  </p:stCondLst>
                                  <p:childTnLst>
                                    <p:animMotion origin="layout" path="M -1.62624E-6 -1.30277E-6 L 0.33074 -0.57649 " pathEditMode="relative" rAng="0" ptsTypes="AA">
                                      <p:cBhvr>
                                        <p:cTn id="38" dur="2000" fill="hold"/>
                                        <p:tgtEl>
                                          <p:spTgt spid="108"/>
                                        </p:tgtEl>
                                        <p:attrNameLst>
                                          <p:attrName>ppt_x</p:attrName>
                                          <p:attrName>ppt_y</p:attrName>
                                        </p:attrNameLst>
                                      </p:cBhvr>
                                      <p:rCtr x="16531" y="-28824"/>
                                    </p:animMotion>
                                  </p:childTnLst>
                                </p:cTn>
                              </p:par>
                              <p:par>
                                <p:cTn id="39" presetID="6" presetClass="emph" presetSubtype="0" fill="hold" grpId="1" nodeType="withEffect">
                                  <p:stCondLst>
                                    <p:cond delay="100"/>
                                  </p:stCondLst>
                                  <p:childTnLst>
                                    <p:animScale>
                                      <p:cBhvr>
                                        <p:cTn id="40" dur="1900" fill="hold"/>
                                        <p:tgtEl>
                                          <p:spTgt spid="108"/>
                                        </p:tgtEl>
                                      </p:cBhvr>
                                      <p:by x="25000" y="25000"/>
                                    </p:animScale>
                                  </p:childTnLst>
                                </p:cTn>
                              </p:par>
                              <p:par>
                                <p:cTn id="41" presetID="10" presetClass="entr" presetSubtype="0" fill="hold" grpId="2" nodeType="withEffect">
                                  <p:stCondLst>
                                    <p:cond delay="1700"/>
                                  </p:stCondLst>
                                  <p:childTnLst>
                                    <p:set>
                                      <p:cBhvr>
                                        <p:cTn id="42" dur="1" fill="hold">
                                          <p:stCondLst>
                                            <p:cond delay="0"/>
                                          </p:stCondLst>
                                        </p:cTn>
                                        <p:tgtEl>
                                          <p:spTgt spid="108"/>
                                        </p:tgtEl>
                                        <p:attrNameLst>
                                          <p:attrName>style.visibility</p:attrName>
                                        </p:attrNameLst>
                                      </p:cBhvr>
                                      <p:to>
                                        <p:strVal val="visible"/>
                                      </p:to>
                                    </p:set>
                                    <p:animEffect transition="in" filter="fade">
                                      <p:cBhvr>
                                        <p:cTn id="4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7" grpId="0" animBg="1"/>
      <p:bldP spid="107" grpId="1" animBg="1"/>
      <p:bldP spid="107" grpId="2" animBg="1"/>
      <p:bldP spid="107" grpId="3" animBg="1"/>
      <p:bldP spid="108" grpId="0" animBg="1"/>
      <p:bldP spid="108" grpId="1" animBg="1"/>
      <p:bldP spid="108" grpId="2" animBg="1"/>
      <p:bldP spid="108" grpId="3"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47" y="148377"/>
            <a:ext cx="11889564" cy="917575"/>
          </a:xfrm>
        </p:spPr>
        <p:txBody>
          <a:bodyPr/>
          <a:lstStyle/>
          <a:p>
            <a:r>
              <a:rPr lang="en-US" dirty="0" smtClean="0"/>
              <a:t>External Isolation</a:t>
            </a:r>
            <a:endParaRPr lang="en-US" dirty="0"/>
          </a:p>
        </p:txBody>
      </p:sp>
      <p:sp>
        <p:nvSpPr>
          <p:cNvPr id="3" name="Rectangle 2"/>
          <p:cNvSpPr/>
          <p:nvPr/>
        </p:nvSpPr>
        <p:spPr bwMode="auto">
          <a:xfrm>
            <a:off x="395658" y="2449714"/>
            <a:ext cx="1950697" cy="1645904"/>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 Switch Extension</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Manager</a:t>
            </a:r>
          </a:p>
        </p:txBody>
      </p:sp>
      <p:sp>
        <p:nvSpPr>
          <p:cNvPr id="4" name="Rectangle 3"/>
          <p:cNvSpPr/>
          <p:nvPr/>
        </p:nvSpPr>
        <p:spPr bwMode="auto">
          <a:xfrm>
            <a:off x="3475067" y="1577043"/>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 connected”</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7" name="Rectangle 6"/>
          <p:cNvSpPr/>
          <p:nvPr/>
        </p:nvSpPr>
        <p:spPr bwMode="auto">
          <a:xfrm>
            <a:off x="9537192" y="16103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14" name="Straight Connector 13"/>
          <p:cNvCxnSpPr>
            <a:stCxn id="4" idx="3"/>
            <a:endCxn id="6" idx="1"/>
          </p:cNvCxnSpPr>
          <p:nvPr/>
        </p:nvCxnSpPr>
        <p:spPr>
          <a:xfrm flipV="1">
            <a:off x="6126797" y="2119394"/>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22497" y="1915102"/>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a:stretch>
            <a:fillRect/>
          </a:stretch>
        </p:blipFill>
        <p:spPr>
          <a:xfrm>
            <a:off x="823336" y="5311663"/>
            <a:ext cx="383832" cy="741983"/>
          </a:xfrm>
          <a:prstGeom prst="rect">
            <a:avLst/>
          </a:prstGeom>
        </p:spPr>
      </p:pic>
      <p:sp>
        <p:nvSpPr>
          <p:cNvPr id="29" name="TextBox 28"/>
          <p:cNvSpPr txBox="1"/>
          <p:nvPr/>
        </p:nvSpPr>
        <p:spPr>
          <a:xfrm>
            <a:off x="1195337" y="5164050"/>
            <a:ext cx="126380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VMM</a:t>
            </a:r>
          </a:p>
          <a:p>
            <a:pPr>
              <a:lnSpc>
                <a:spcPct val="90000"/>
              </a:lnSpc>
              <a:spcAft>
                <a:spcPts val="600"/>
              </a:spcAft>
            </a:pPr>
            <a:r>
              <a:rPr lang="en-US" sz="2400" dirty="0" smtClean="0">
                <a:gradFill>
                  <a:gsLst>
                    <a:gs pos="2917">
                      <a:schemeClr val="tx1"/>
                    </a:gs>
                    <a:gs pos="30000">
                      <a:schemeClr val="tx1"/>
                    </a:gs>
                  </a:gsLst>
                  <a:lin ang="5400000" scaled="0"/>
                </a:gradFill>
              </a:rPr>
              <a:t>Admin</a:t>
            </a:r>
          </a:p>
        </p:txBody>
      </p:sp>
      <p:sp>
        <p:nvSpPr>
          <p:cNvPr id="6" name="Rectangle 5"/>
          <p:cNvSpPr/>
          <p:nvPr/>
        </p:nvSpPr>
        <p:spPr bwMode="auto">
          <a:xfrm>
            <a:off x="7076595" y="16103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40" name="Rectangle 39"/>
          <p:cNvSpPr/>
          <p:nvPr/>
        </p:nvSpPr>
        <p:spPr bwMode="auto">
          <a:xfrm>
            <a:off x="9689592" y="17627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sp>
        <p:nvSpPr>
          <p:cNvPr id="41" name="Rectangle 40"/>
          <p:cNvSpPr/>
          <p:nvPr/>
        </p:nvSpPr>
        <p:spPr bwMode="auto">
          <a:xfrm>
            <a:off x="9841992" y="19151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a:t>
            </a:r>
          </a:p>
        </p:txBody>
      </p:sp>
      <p:sp>
        <p:nvSpPr>
          <p:cNvPr id="42" name="Rectangle 41"/>
          <p:cNvSpPr/>
          <p:nvPr/>
        </p:nvSpPr>
        <p:spPr bwMode="auto">
          <a:xfrm>
            <a:off x="7228995" y="17627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cxnSp>
        <p:nvCxnSpPr>
          <p:cNvPr id="44" name="Straight Connector 43"/>
          <p:cNvCxnSpPr/>
          <p:nvPr/>
        </p:nvCxnSpPr>
        <p:spPr>
          <a:xfrm>
            <a:off x="8905375" y="2158146"/>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027297" y="2395887"/>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7381395" y="19151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46" name="Rectangle 45"/>
          <p:cNvSpPr/>
          <p:nvPr/>
        </p:nvSpPr>
        <p:spPr bwMode="auto">
          <a:xfrm>
            <a:off x="3475067" y="3198331"/>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 connected”</a:t>
            </a:r>
          </a:p>
        </p:txBody>
      </p:sp>
      <p:sp>
        <p:nvSpPr>
          <p:cNvPr id="47" name="Rectangle 46"/>
          <p:cNvSpPr/>
          <p:nvPr/>
        </p:nvSpPr>
        <p:spPr bwMode="auto">
          <a:xfrm>
            <a:off x="9537192" y="32315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48" name="Straight Connector 47"/>
          <p:cNvCxnSpPr>
            <a:stCxn id="46" idx="3"/>
            <a:endCxn id="50" idx="1"/>
          </p:cNvCxnSpPr>
          <p:nvPr/>
        </p:nvCxnSpPr>
        <p:spPr>
          <a:xfrm flipV="1">
            <a:off x="6126797" y="3740682"/>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22497" y="3536390"/>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7076595" y="32315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51" name="Rectangle 50"/>
          <p:cNvSpPr/>
          <p:nvPr/>
        </p:nvSpPr>
        <p:spPr bwMode="auto">
          <a:xfrm>
            <a:off x="9689592" y="33839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sp>
        <p:nvSpPr>
          <p:cNvPr id="52" name="Rectangle 51"/>
          <p:cNvSpPr/>
          <p:nvPr/>
        </p:nvSpPr>
        <p:spPr bwMode="auto">
          <a:xfrm>
            <a:off x="9841992" y="35363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(VLAN)</a:t>
            </a:r>
          </a:p>
        </p:txBody>
      </p:sp>
      <p:sp>
        <p:nvSpPr>
          <p:cNvPr id="53" name="Rectangle 52"/>
          <p:cNvSpPr/>
          <p:nvPr/>
        </p:nvSpPr>
        <p:spPr bwMode="auto">
          <a:xfrm>
            <a:off x="7228995" y="33839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cxnSp>
        <p:nvCxnSpPr>
          <p:cNvPr id="54" name="Straight Connector 53"/>
          <p:cNvCxnSpPr/>
          <p:nvPr/>
        </p:nvCxnSpPr>
        <p:spPr>
          <a:xfrm>
            <a:off x="8905375" y="3779434"/>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27297" y="4017175"/>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7381395" y="35363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(VLAN)</a:t>
            </a:r>
          </a:p>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3475067" y="5043837"/>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“Connected”</a:t>
            </a:r>
          </a:p>
        </p:txBody>
      </p:sp>
      <p:sp>
        <p:nvSpPr>
          <p:cNvPr id="58" name="Rectangle 57"/>
          <p:cNvSpPr/>
          <p:nvPr/>
        </p:nvSpPr>
        <p:spPr bwMode="auto">
          <a:xfrm>
            <a:off x="9952986" y="5077096"/>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59" name="Straight Connector 58"/>
          <p:cNvCxnSpPr>
            <a:stCxn id="57" idx="3"/>
            <a:endCxn id="61" idx="1"/>
          </p:cNvCxnSpPr>
          <p:nvPr/>
        </p:nvCxnSpPr>
        <p:spPr>
          <a:xfrm flipV="1">
            <a:off x="6126797" y="5586188"/>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7076595" y="50770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62" name="Rectangle 61"/>
          <p:cNvSpPr/>
          <p:nvPr/>
        </p:nvSpPr>
        <p:spPr bwMode="auto">
          <a:xfrm>
            <a:off x="10105386" y="5229496"/>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(HNV)</a:t>
            </a:r>
          </a:p>
        </p:txBody>
      </p:sp>
      <p:sp>
        <p:nvSpPr>
          <p:cNvPr id="64" name="Rectangle 63"/>
          <p:cNvSpPr/>
          <p:nvPr/>
        </p:nvSpPr>
        <p:spPr bwMode="auto">
          <a:xfrm>
            <a:off x="7228995" y="52294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67" name="Rectangle 66"/>
          <p:cNvSpPr/>
          <p:nvPr/>
        </p:nvSpPr>
        <p:spPr bwMode="auto">
          <a:xfrm>
            <a:off x="7381395" y="53818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p:txBody>
      </p:sp>
      <p:sp>
        <p:nvSpPr>
          <p:cNvPr id="68" name="TextBox 67"/>
          <p:cNvSpPr txBox="1"/>
          <p:nvPr/>
        </p:nvSpPr>
        <p:spPr>
          <a:xfrm rot="16200000">
            <a:off x="8833927" y="5341555"/>
            <a:ext cx="1322983" cy="794064"/>
          </a:xfrm>
          <a:prstGeom prst="rect">
            <a:avLst/>
          </a:prstGeom>
          <a:solidFill>
            <a:srgbClr val="888888"/>
          </a:solid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Hyper-V Network Virtualization</a:t>
            </a:r>
          </a:p>
        </p:txBody>
      </p:sp>
      <p:cxnSp>
        <p:nvCxnSpPr>
          <p:cNvPr id="73" name="Straight Arrow Connector 72"/>
          <p:cNvCxnSpPr/>
          <p:nvPr/>
        </p:nvCxnSpPr>
        <p:spPr>
          <a:xfrm flipV="1">
            <a:off x="2459145" y="2144889"/>
            <a:ext cx="1015922" cy="98661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372869" y="4158375"/>
            <a:ext cx="1015922" cy="98661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382945" y="5532699"/>
            <a:ext cx="1092122" cy="789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2"/>
          <a:stretch>
            <a:fillRect/>
          </a:stretch>
        </p:blipFill>
        <p:spPr>
          <a:xfrm>
            <a:off x="167688" y="1684466"/>
            <a:ext cx="383832" cy="741983"/>
          </a:xfrm>
          <a:prstGeom prst="rect">
            <a:avLst/>
          </a:prstGeom>
        </p:spPr>
      </p:pic>
      <p:sp>
        <p:nvSpPr>
          <p:cNvPr id="60" name="TextBox 59"/>
          <p:cNvSpPr txBox="1"/>
          <p:nvPr/>
        </p:nvSpPr>
        <p:spPr>
          <a:xfrm>
            <a:off x="539689" y="1536853"/>
            <a:ext cx="152740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Network</a:t>
            </a:r>
          </a:p>
          <a:p>
            <a:pPr>
              <a:lnSpc>
                <a:spcPct val="90000"/>
              </a:lnSpc>
              <a:spcAft>
                <a:spcPts val="600"/>
              </a:spcAft>
            </a:pPr>
            <a:r>
              <a:rPr lang="en-US" sz="2400" dirty="0" smtClean="0">
                <a:gradFill>
                  <a:gsLst>
                    <a:gs pos="2917">
                      <a:schemeClr val="tx1"/>
                    </a:gs>
                    <a:gs pos="30000">
                      <a:schemeClr val="tx1"/>
                    </a:gs>
                  </a:gsLst>
                  <a:lin ang="5400000" scaled="0"/>
                </a:gradFill>
              </a:rPr>
              <a:t>Admin</a:t>
            </a:r>
          </a:p>
        </p:txBody>
      </p:sp>
    </p:spTree>
    <p:extLst>
      <p:ext uri="{BB962C8B-B14F-4D97-AF65-F5344CB8AC3E}">
        <p14:creationId xmlns:p14="http://schemas.microsoft.com/office/powerpoint/2010/main" val="94712662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tx1"/>
                </a:solidFill>
              </a:rPr>
              <a:t>SCVMM and NEC </a:t>
            </a:r>
            <a:r>
              <a:rPr lang="en-US" sz="4800" dirty="0" err="1">
                <a:solidFill>
                  <a:schemeClr val="tx1"/>
                </a:solidFill>
              </a:rPr>
              <a:t>ProgrammableFlow</a:t>
            </a:r>
            <a:r>
              <a:rPr lang="en-US" sz="4800" dirty="0">
                <a:solidFill>
                  <a:schemeClr val="tx1"/>
                </a:solidFill>
              </a:rPr>
              <a:t> SDN</a:t>
            </a:r>
            <a:endParaRPr lang="en-US" sz="4800" dirty="0"/>
          </a:p>
        </p:txBody>
      </p:sp>
      <p:pic>
        <p:nvPicPr>
          <p:cNvPr id="4" name="Picture 17" descr="PPT_7th_0707_high_タイトル_001_200"/>
          <p:cNvPicPr>
            <a:picLocks noChangeAspect="1" noChangeArrowheads="1"/>
          </p:cNvPicPr>
          <p:nvPr/>
        </p:nvPicPr>
        <p:blipFill>
          <a:blip r:embed="rId2"/>
          <a:srcRect/>
          <a:stretch>
            <a:fillRect/>
          </a:stretch>
        </p:blipFill>
        <p:spPr bwMode="auto">
          <a:xfrm>
            <a:off x="6100994" y="1336288"/>
            <a:ext cx="4699672" cy="522186"/>
          </a:xfrm>
          <a:prstGeom prst="rect">
            <a:avLst/>
          </a:prstGeom>
          <a:noFill/>
          <a:ln w="9525">
            <a:noFill/>
            <a:miter lim="800000"/>
            <a:headEnd/>
            <a:tailEnd/>
          </a:ln>
        </p:spPr>
      </p:pic>
      <p:cxnSp>
        <p:nvCxnSpPr>
          <p:cNvPr id="5" name="Curved Connector 4"/>
          <p:cNvCxnSpPr>
            <a:cxnSpLocks noChangeShapeType="1"/>
          </p:cNvCxnSpPr>
          <p:nvPr/>
        </p:nvCxnSpPr>
        <p:spPr bwMode="auto">
          <a:xfrm flipV="1">
            <a:off x="2371118" y="4262419"/>
            <a:ext cx="1632056" cy="24286"/>
          </a:xfrm>
          <a:prstGeom prst="curvedConnector3">
            <a:avLst>
              <a:gd name="adj1" fmla="val 50000"/>
            </a:avLst>
          </a:prstGeom>
          <a:noFill/>
          <a:ln w="9525" algn="ctr">
            <a:noFill/>
            <a:round/>
            <a:headEnd type="triangle" w="med" len="med"/>
            <a:tailEnd type="triangle" w="med" len="med"/>
          </a:ln>
        </p:spPr>
      </p:cxnSp>
      <p:sp>
        <p:nvSpPr>
          <p:cNvPr id="6" name="Title 14"/>
          <p:cNvSpPr txBox="1">
            <a:spLocks/>
          </p:cNvSpPr>
          <p:nvPr/>
        </p:nvSpPr>
        <p:spPr>
          <a:xfrm>
            <a:off x="1904279" y="297236"/>
            <a:ext cx="8393430" cy="916412"/>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64" dirty="0" smtClean="0">
                <a:solidFill>
                  <a:schemeClr val="tx1"/>
                </a:solidFill>
              </a:rPr>
              <a:t/>
            </a:r>
            <a:br>
              <a:rPr lang="en-US" sz="3264" dirty="0" smtClean="0">
                <a:solidFill>
                  <a:schemeClr val="tx1"/>
                </a:solidFill>
              </a:rPr>
            </a:br>
            <a:endParaRPr lang="en-US" sz="3264" dirty="0">
              <a:solidFill>
                <a:schemeClr val="tx1"/>
              </a:solidFill>
            </a:endParaRPr>
          </a:p>
        </p:txBody>
      </p:sp>
      <p:sp>
        <p:nvSpPr>
          <p:cNvPr id="7" name="Freeform 15"/>
          <p:cNvSpPr>
            <a:spLocks/>
          </p:cNvSpPr>
          <p:nvPr/>
        </p:nvSpPr>
        <p:spPr bwMode="auto">
          <a:xfrm>
            <a:off x="2238353" y="3732972"/>
            <a:ext cx="2210075" cy="1021655"/>
          </a:xfrm>
          <a:custGeom>
            <a:avLst/>
            <a:gdLst>
              <a:gd name="T0" fmla="*/ 0 w 2167003"/>
              <a:gd name="T1" fmla="*/ 951126 h 1002610"/>
              <a:gd name="T2" fmla="*/ 50102 w 2167003"/>
              <a:gd name="T3" fmla="*/ 813463 h 1002610"/>
              <a:gd name="T4" fmla="*/ 62628 w 2167003"/>
              <a:gd name="T5" fmla="*/ 775918 h 1002610"/>
              <a:gd name="T6" fmla="*/ 75154 w 2167003"/>
              <a:gd name="T7" fmla="*/ 738374 h 1002610"/>
              <a:gd name="T8" fmla="*/ 150307 w 2167003"/>
              <a:gd name="T9" fmla="*/ 625741 h 1002610"/>
              <a:gd name="T10" fmla="*/ 175359 w 2167003"/>
              <a:gd name="T11" fmla="*/ 588196 h 1002610"/>
              <a:gd name="T12" fmla="*/ 200410 w 2167003"/>
              <a:gd name="T13" fmla="*/ 550652 h 1002610"/>
              <a:gd name="T14" fmla="*/ 237987 w 2167003"/>
              <a:gd name="T15" fmla="*/ 525622 h 1002610"/>
              <a:gd name="T16" fmla="*/ 288089 w 2167003"/>
              <a:gd name="T17" fmla="*/ 438018 h 1002610"/>
              <a:gd name="T18" fmla="*/ 325667 w 2167003"/>
              <a:gd name="T19" fmla="*/ 412988 h 1002610"/>
              <a:gd name="T20" fmla="*/ 338193 w 2167003"/>
              <a:gd name="T21" fmla="*/ 375444 h 1002610"/>
              <a:gd name="T22" fmla="*/ 450923 w 2167003"/>
              <a:gd name="T23" fmla="*/ 287840 h 1002610"/>
              <a:gd name="T24" fmla="*/ 488500 w 2167003"/>
              <a:gd name="T25" fmla="*/ 262811 h 1002610"/>
              <a:gd name="T26" fmla="*/ 526077 w 2167003"/>
              <a:gd name="T27" fmla="*/ 237781 h 1002610"/>
              <a:gd name="T28" fmla="*/ 576180 w 2167003"/>
              <a:gd name="T29" fmla="*/ 162692 h 1002610"/>
              <a:gd name="T30" fmla="*/ 601231 w 2167003"/>
              <a:gd name="T31" fmla="*/ 125148 h 1002610"/>
              <a:gd name="T32" fmla="*/ 638808 w 2167003"/>
              <a:gd name="T33" fmla="*/ 100118 h 1002610"/>
              <a:gd name="T34" fmla="*/ 663859 w 2167003"/>
              <a:gd name="T35" fmla="*/ 62574 h 1002610"/>
              <a:gd name="T36" fmla="*/ 739013 w 2167003"/>
              <a:gd name="T37" fmla="*/ 37544 h 1002610"/>
              <a:gd name="T38" fmla="*/ 776591 w 2167003"/>
              <a:gd name="T39" fmla="*/ 25030 h 1002610"/>
              <a:gd name="T40" fmla="*/ 926898 w 2167003"/>
              <a:gd name="T41" fmla="*/ 0 h 1002610"/>
              <a:gd name="T42" fmla="*/ 1102258 w 2167003"/>
              <a:gd name="T43" fmla="*/ 12515 h 1002610"/>
              <a:gd name="T44" fmla="*/ 1214988 w 2167003"/>
              <a:gd name="T45" fmla="*/ 62574 h 1002610"/>
              <a:gd name="T46" fmla="*/ 1252566 w 2167003"/>
              <a:gd name="T47" fmla="*/ 75089 h 1002610"/>
              <a:gd name="T48" fmla="*/ 1365297 w 2167003"/>
              <a:gd name="T49" fmla="*/ 162692 h 1002610"/>
              <a:gd name="T50" fmla="*/ 1402874 w 2167003"/>
              <a:gd name="T51" fmla="*/ 187722 h 1002610"/>
              <a:gd name="T52" fmla="*/ 1440451 w 2167003"/>
              <a:gd name="T53" fmla="*/ 225266 h 1002610"/>
              <a:gd name="T54" fmla="*/ 1478027 w 2167003"/>
              <a:gd name="T55" fmla="*/ 250296 h 1002610"/>
              <a:gd name="T56" fmla="*/ 1515604 w 2167003"/>
              <a:gd name="T57" fmla="*/ 287840 h 1002610"/>
              <a:gd name="T58" fmla="*/ 1553181 w 2167003"/>
              <a:gd name="T59" fmla="*/ 300355 h 1002610"/>
              <a:gd name="T60" fmla="*/ 1615809 w 2167003"/>
              <a:gd name="T61" fmla="*/ 375444 h 1002610"/>
              <a:gd name="T62" fmla="*/ 1690964 w 2167003"/>
              <a:gd name="T63" fmla="*/ 438018 h 1002610"/>
              <a:gd name="T64" fmla="*/ 1716015 w 2167003"/>
              <a:gd name="T65" fmla="*/ 475563 h 1002610"/>
              <a:gd name="T66" fmla="*/ 1791169 w 2167003"/>
              <a:gd name="T67" fmla="*/ 550652 h 1002610"/>
              <a:gd name="T68" fmla="*/ 1853797 w 2167003"/>
              <a:gd name="T69" fmla="*/ 613226 h 1002610"/>
              <a:gd name="T70" fmla="*/ 1903900 w 2167003"/>
              <a:gd name="T71" fmla="*/ 688315 h 1002610"/>
              <a:gd name="T72" fmla="*/ 1928951 w 2167003"/>
              <a:gd name="T73" fmla="*/ 725859 h 1002610"/>
              <a:gd name="T74" fmla="*/ 1966528 w 2167003"/>
              <a:gd name="T75" fmla="*/ 763403 h 1002610"/>
              <a:gd name="T76" fmla="*/ 2016630 w 2167003"/>
              <a:gd name="T77" fmla="*/ 838492 h 1002610"/>
              <a:gd name="T78" fmla="*/ 2041681 w 2167003"/>
              <a:gd name="T79" fmla="*/ 876037 h 1002610"/>
              <a:gd name="T80" fmla="*/ 2066733 w 2167003"/>
              <a:gd name="T81" fmla="*/ 901067 h 1002610"/>
              <a:gd name="T82" fmla="*/ 2091784 w 2167003"/>
              <a:gd name="T83" fmla="*/ 938612 h 1002610"/>
              <a:gd name="T84" fmla="*/ 2129360 w 2167003"/>
              <a:gd name="T85" fmla="*/ 963641 h 1002610"/>
              <a:gd name="T86" fmla="*/ 2166937 w 2167003"/>
              <a:gd name="T87" fmla="*/ 1001185 h 10026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7003"/>
              <a:gd name="T133" fmla="*/ 0 h 1002610"/>
              <a:gd name="T134" fmla="*/ 2167003 w 2167003"/>
              <a:gd name="T135" fmla="*/ 1002610 h 100261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7003" h="1002610">
                <a:moveTo>
                  <a:pt x="0" y="951978"/>
                </a:moveTo>
                <a:cubicBezTo>
                  <a:pt x="34859" y="864829"/>
                  <a:pt x="17942" y="910678"/>
                  <a:pt x="50104" y="814191"/>
                </a:cubicBezTo>
                <a:lnTo>
                  <a:pt x="62630" y="776613"/>
                </a:lnTo>
                <a:cubicBezTo>
                  <a:pt x="66805" y="764087"/>
                  <a:pt x="67832" y="750021"/>
                  <a:pt x="75156" y="739035"/>
                </a:cubicBezTo>
                <a:lnTo>
                  <a:pt x="150312" y="626301"/>
                </a:lnTo>
                <a:lnTo>
                  <a:pt x="175364" y="588723"/>
                </a:lnTo>
                <a:cubicBezTo>
                  <a:pt x="183715" y="576197"/>
                  <a:pt x="187890" y="559496"/>
                  <a:pt x="200416" y="551145"/>
                </a:cubicBezTo>
                <a:lnTo>
                  <a:pt x="237994" y="526093"/>
                </a:lnTo>
                <a:cubicBezTo>
                  <a:pt x="247817" y="506447"/>
                  <a:pt x="270395" y="456113"/>
                  <a:pt x="288098" y="438410"/>
                </a:cubicBezTo>
                <a:cubicBezTo>
                  <a:pt x="298743" y="427765"/>
                  <a:pt x="313151" y="421709"/>
                  <a:pt x="325677" y="413358"/>
                </a:cubicBezTo>
                <a:cubicBezTo>
                  <a:pt x="329852" y="400832"/>
                  <a:pt x="330879" y="386766"/>
                  <a:pt x="338203" y="375780"/>
                </a:cubicBezTo>
                <a:cubicBezTo>
                  <a:pt x="361750" y="340459"/>
                  <a:pt x="421076" y="308006"/>
                  <a:pt x="450937" y="288098"/>
                </a:cubicBezTo>
                <a:lnTo>
                  <a:pt x="488515" y="263046"/>
                </a:lnTo>
                <a:lnTo>
                  <a:pt x="526093" y="237994"/>
                </a:lnTo>
                <a:lnTo>
                  <a:pt x="576197" y="162838"/>
                </a:lnTo>
                <a:cubicBezTo>
                  <a:pt x="584548" y="150312"/>
                  <a:pt x="588723" y="133611"/>
                  <a:pt x="601249" y="125260"/>
                </a:cubicBezTo>
                <a:lnTo>
                  <a:pt x="638827" y="100208"/>
                </a:lnTo>
                <a:cubicBezTo>
                  <a:pt x="647178" y="87682"/>
                  <a:pt x="651113" y="70609"/>
                  <a:pt x="663879" y="62630"/>
                </a:cubicBezTo>
                <a:cubicBezTo>
                  <a:pt x="686272" y="48634"/>
                  <a:pt x="713983" y="45929"/>
                  <a:pt x="739035" y="37578"/>
                </a:cubicBezTo>
                <a:cubicBezTo>
                  <a:pt x="751561" y="33403"/>
                  <a:pt x="763667" y="27641"/>
                  <a:pt x="776614" y="25052"/>
                </a:cubicBezTo>
                <a:cubicBezTo>
                  <a:pt x="868195" y="6736"/>
                  <a:pt x="818168" y="15537"/>
                  <a:pt x="926926" y="0"/>
                </a:cubicBezTo>
                <a:cubicBezTo>
                  <a:pt x="985381" y="4175"/>
                  <a:pt x="1044335" y="3833"/>
                  <a:pt x="1102290" y="12526"/>
                </a:cubicBezTo>
                <a:cubicBezTo>
                  <a:pt x="1194623" y="26376"/>
                  <a:pt x="1153823" y="32030"/>
                  <a:pt x="1215024" y="62630"/>
                </a:cubicBezTo>
                <a:cubicBezTo>
                  <a:pt x="1226834" y="68535"/>
                  <a:pt x="1240077" y="70981"/>
                  <a:pt x="1252603" y="75156"/>
                </a:cubicBezTo>
                <a:cubicBezTo>
                  <a:pt x="1442555" y="201791"/>
                  <a:pt x="1247601" y="64724"/>
                  <a:pt x="1365337" y="162838"/>
                </a:cubicBezTo>
                <a:cubicBezTo>
                  <a:pt x="1376902" y="172476"/>
                  <a:pt x="1391350" y="178252"/>
                  <a:pt x="1402915" y="187890"/>
                </a:cubicBezTo>
                <a:cubicBezTo>
                  <a:pt x="1416524" y="199231"/>
                  <a:pt x="1426884" y="214127"/>
                  <a:pt x="1440493" y="225468"/>
                </a:cubicBezTo>
                <a:cubicBezTo>
                  <a:pt x="1452058" y="235106"/>
                  <a:pt x="1466506" y="240882"/>
                  <a:pt x="1478071" y="250520"/>
                </a:cubicBezTo>
                <a:cubicBezTo>
                  <a:pt x="1491680" y="261861"/>
                  <a:pt x="1500910" y="278272"/>
                  <a:pt x="1515649" y="288098"/>
                </a:cubicBezTo>
                <a:cubicBezTo>
                  <a:pt x="1526635" y="295422"/>
                  <a:pt x="1540701" y="296449"/>
                  <a:pt x="1553227" y="300624"/>
                </a:cubicBezTo>
                <a:cubicBezTo>
                  <a:pt x="1577860" y="337573"/>
                  <a:pt x="1579690" y="345641"/>
                  <a:pt x="1615857" y="375780"/>
                </a:cubicBezTo>
                <a:cubicBezTo>
                  <a:pt x="1669599" y="420565"/>
                  <a:pt x="1641114" y="378530"/>
                  <a:pt x="1691014" y="438410"/>
                </a:cubicBezTo>
                <a:cubicBezTo>
                  <a:pt x="1700652" y="449975"/>
                  <a:pt x="1706064" y="464737"/>
                  <a:pt x="1716066" y="475989"/>
                </a:cubicBezTo>
                <a:cubicBezTo>
                  <a:pt x="1739604" y="502469"/>
                  <a:pt x="1771570" y="521666"/>
                  <a:pt x="1791222" y="551145"/>
                </a:cubicBezTo>
                <a:cubicBezTo>
                  <a:pt x="1824625" y="601249"/>
                  <a:pt x="1803748" y="580372"/>
                  <a:pt x="1853852" y="613775"/>
                </a:cubicBezTo>
                <a:lnTo>
                  <a:pt x="1903956" y="688931"/>
                </a:lnTo>
                <a:cubicBezTo>
                  <a:pt x="1912307" y="701457"/>
                  <a:pt x="1918363" y="715864"/>
                  <a:pt x="1929008" y="726509"/>
                </a:cubicBezTo>
                <a:cubicBezTo>
                  <a:pt x="1941534" y="739035"/>
                  <a:pt x="1955710" y="750104"/>
                  <a:pt x="1966586" y="764087"/>
                </a:cubicBezTo>
                <a:cubicBezTo>
                  <a:pt x="1985071" y="787853"/>
                  <a:pt x="1999989" y="814191"/>
                  <a:pt x="2016690" y="839243"/>
                </a:cubicBezTo>
                <a:cubicBezTo>
                  <a:pt x="2025041" y="851769"/>
                  <a:pt x="2031097" y="866176"/>
                  <a:pt x="2041742" y="876821"/>
                </a:cubicBezTo>
                <a:cubicBezTo>
                  <a:pt x="2050093" y="885172"/>
                  <a:pt x="2059417" y="892652"/>
                  <a:pt x="2066794" y="901874"/>
                </a:cubicBezTo>
                <a:cubicBezTo>
                  <a:pt x="2076198" y="913630"/>
                  <a:pt x="2081201" y="928807"/>
                  <a:pt x="2091846" y="939452"/>
                </a:cubicBezTo>
                <a:cubicBezTo>
                  <a:pt x="2102491" y="950097"/>
                  <a:pt x="2116898" y="956153"/>
                  <a:pt x="2129424" y="964504"/>
                </a:cubicBezTo>
                <a:cubicBezTo>
                  <a:pt x="2144591" y="1010004"/>
                  <a:pt x="2128746" y="1002082"/>
                  <a:pt x="2167003" y="1002082"/>
                </a:cubicBezTo>
              </a:path>
            </a:pathLst>
          </a:custGeom>
          <a:noFill/>
          <a:ln w="9525" cap="flat" cmpd="sng" algn="ctr">
            <a:noFill/>
            <a:prstDash val="solid"/>
            <a:round/>
            <a:headEnd type="none" w="med" len="med"/>
            <a:tailEnd type="none" w="med" len="med"/>
          </a:ln>
        </p:spPr>
        <p:txBody>
          <a:bodyPr wrap="none" anchor="ctr"/>
          <a:lstStyle/>
          <a:p>
            <a:endParaRPr lang="en-US" sz="1836"/>
          </a:p>
        </p:txBody>
      </p:sp>
      <p:sp>
        <p:nvSpPr>
          <p:cNvPr id="8" name="TextBox 19"/>
          <p:cNvSpPr txBox="1">
            <a:spLocks noChangeArrowheads="1"/>
          </p:cNvSpPr>
          <p:nvPr/>
        </p:nvSpPr>
        <p:spPr bwMode="auto">
          <a:xfrm>
            <a:off x="6489579" y="2085607"/>
            <a:ext cx="4757803" cy="958583"/>
          </a:xfrm>
          <a:prstGeom prst="rect">
            <a:avLst/>
          </a:prstGeom>
          <a:noFill/>
          <a:ln w="9525">
            <a:noFill/>
            <a:miter lim="800000"/>
            <a:headEnd/>
            <a:tailEnd/>
          </a:ln>
        </p:spPr>
        <p:txBody>
          <a:bodyPr wrap="square">
            <a:spAutoFit/>
          </a:bodyPr>
          <a:lstStyle/>
          <a:p>
            <a:r>
              <a:rPr lang="en-US" sz="1836" b="1" dirty="0"/>
              <a:t>OpenFlow/SDN Solution for</a:t>
            </a:r>
          </a:p>
          <a:p>
            <a:r>
              <a:rPr lang="en-US" sz="1836" b="1" dirty="0"/>
              <a:t>Windows Server and System</a:t>
            </a:r>
          </a:p>
          <a:p>
            <a:r>
              <a:rPr lang="en-US" sz="1836" b="1" dirty="0"/>
              <a:t>Center Virtual Machine Manager</a:t>
            </a:r>
          </a:p>
        </p:txBody>
      </p:sp>
      <p:sp>
        <p:nvSpPr>
          <p:cNvPr id="9" name="TextBox 39"/>
          <p:cNvSpPr txBox="1">
            <a:spLocks noChangeArrowheads="1"/>
          </p:cNvSpPr>
          <p:nvPr/>
        </p:nvSpPr>
        <p:spPr bwMode="auto">
          <a:xfrm>
            <a:off x="6566488" y="3292528"/>
            <a:ext cx="3964372" cy="2399270"/>
          </a:xfrm>
          <a:prstGeom prst="rect">
            <a:avLst/>
          </a:prstGeom>
          <a:noFill/>
          <a:ln w="9525">
            <a:noFill/>
            <a:miter lim="800000"/>
            <a:headEnd/>
            <a:tailEnd/>
          </a:ln>
        </p:spPr>
        <p:txBody>
          <a:bodyPr wrap="square">
            <a:spAutoFit/>
          </a:bodyPr>
          <a:lstStyle/>
          <a:p>
            <a:pPr marL="291436" indent="-291436">
              <a:buFont typeface="Arial" charset="0"/>
              <a:buChar char="•"/>
            </a:pPr>
            <a:r>
              <a:rPr lang="en-US" sz="1836" dirty="0"/>
              <a:t>Simple network and VM </a:t>
            </a:r>
            <a:br>
              <a:rPr lang="en-US" sz="1836" dirty="0"/>
            </a:br>
            <a:r>
              <a:rPr lang="en-US" sz="1836" dirty="0"/>
              <a:t>provisioning</a:t>
            </a:r>
          </a:p>
          <a:p>
            <a:pPr marL="291436" indent="-291436">
              <a:buFont typeface="Arial" charset="0"/>
              <a:buChar char="•"/>
            </a:pPr>
            <a:r>
              <a:rPr lang="en-US" sz="1836" dirty="0"/>
              <a:t>Secure multi-tenant networks</a:t>
            </a:r>
          </a:p>
          <a:p>
            <a:pPr marL="291436" indent="-291436">
              <a:buFont typeface="Arial" charset="0"/>
              <a:buChar char="•"/>
            </a:pPr>
            <a:r>
              <a:rPr lang="en-US" sz="1836" dirty="0"/>
              <a:t>Dynamic traffic control with Network </a:t>
            </a:r>
            <a:r>
              <a:rPr lang="en-US" sz="1836" dirty="0" err="1"/>
              <a:t>QoS</a:t>
            </a:r>
            <a:endParaRPr lang="en-US" sz="1836" dirty="0"/>
          </a:p>
          <a:p>
            <a:pPr marL="291436" indent="-291436">
              <a:buFont typeface="Arial" charset="0"/>
              <a:buChar char="•"/>
            </a:pPr>
            <a:r>
              <a:rPr lang="en-US" sz="1836" dirty="0"/>
              <a:t>Central control, including physical and virtual networks</a:t>
            </a:r>
          </a:p>
          <a:p>
            <a:pPr marL="291436" indent="-291436" algn="ctr">
              <a:buFont typeface="Arial" charset="0"/>
              <a:buChar char="•"/>
            </a:pPr>
            <a:endParaRPr lang="en-US" sz="1836" dirty="0"/>
          </a:p>
        </p:txBody>
      </p:sp>
      <p:sp>
        <p:nvSpPr>
          <p:cNvPr id="13" name="AutoShape 27"/>
          <p:cNvSpPr>
            <a:spLocks noChangeArrowheads="1"/>
          </p:cNvSpPr>
          <p:nvPr/>
        </p:nvSpPr>
        <p:spPr bwMode="auto">
          <a:xfrm>
            <a:off x="1006214" y="2083243"/>
            <a:ext cx="4738883" cy="3538845"/>
          </a:xfrm>
          <a:prstGeom prst="triangle">
            <a:avLst>
              <a:gd name="adj" fmla="val 50000"/>
            </a:avLst>
          </a:prstGeom>
          <a:solidFill>
            <a:srgbClr val="0070C0"/>
          </a:solidFill>
          <a:ln w="9525">
            <a:noFill/>
            <a:miter lim="800000"/>
            <a:headEnd/>
            <a:tailEnd/>
          </a:ln>
        </p:spPr>
        <p:txBody>
          <a:bodyPr wrap="none" anchor="ctr"/>
          <a:lstStyle/>
          <a:p>
            <a:pPr algn="ctr"/>
            <a:r>
              <a:rPr lang="en-US" sz="1836">
                <a:latin typeface="Lucida Grande"/>
                <a:ea typeface="Lucida Grande"/>
                <a:cs typeface="Lucida Grande"/>
              </a:rPr>
              <a:t>⌃</a:t>
            </a:r>
            <a:endParaRPr lang="en-US" sz="1836"/>
          </a:p>
        </p:txBody>
      </p:sp>
      <p:pic>
        <p:nvPicPr>
          <p:cNvPr id="14" name="Content Placeholder 3" descr="Screen shot 2013-05-13 at 5.06.56 PM.png"/>
          <p:cNvPicPr>
            <a:picLocks noChangeAspect="1"/>
          </p:cNvPicPr>
          <p:nvPr/>
        </p:nvPicPr>
        <p:blipFill>
          <a:blip r:embed="rId3"/>
          <a:srcRect t="-16353" b="-16353"/>
          <a:stretch>
            <a:fillRect/>
          </a:stretch>
        </p:blipFill>
        <p:spPr bwMode="auto">
          <a:xfrm>
            <a:off x="2762942" y="1618424"/>
            <a:ext cx="1204801" cy="1328029"/>
          </a:xfrm>
          <a:prstGeom prst="rect">
            <a:avLst/>
          </a:prstGeom>
          <a:noFill/>
          <a:ln>
            <a:noFill/>
          </a:ln>
          <a:effectLst/>
          <a:extLst>
            <a:ext uri="{909E8E84-426E-40DD-AFC4-6F175D3DCCD1}">
              <a14:hiddenFill xmlns:a14="http://schemas.microsoft.com/office/drawing/2010/main">
                <a:solidFill>
                  <a:srgbClr val="FFD2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44"/>
          <p:cNvSpPr txBox="1">
            <a:spLocks noChangeArrowheads="1"/>
          </p:cNvSpPr>
          <p:nvPr/>
        </p:nvSpPr>
        <p:spPr bwMode="auto">
          <a:xfrm>
            <a:off x="1049958" y="3172762"/>
            <a:ext cx="1956601" cy="542399"/>
          </a:xfrm>
          <a:prstGeom prst="rect">
            <a:avLst/>
          </a:prstGeom>
          <a:noFill/>
          <a:ln w="9525">
            <a:noFill/>
            <a:miter lim="800000"/>
            <a:headEnd/>
            <a:tailEnd/>
          </a:ln>
        </p:spPr>
        <p:txBody>
          <a:bodyPr wrap="none">
            <a:spAutoFit/>
          </a:bodyPr>
          <a:lstStyle/>
          <a:p>
            <a:pPr algn="ctr"/>
            <a:r>
              <a:rPr kumimoji="1" lang="en-US" sz="1428" b="1" dirty="0" err="1">
                <a:cs typeface="Arial" charset="0"/>
              </a:rPr>
              <a:t>ProgrammableFlow</a:t>
            </a:r>
            <a:r>
              <a:rPr kumimoji="1" lang="en-US" sz="1428" b="1" dirty="0">
                <a:cs typeface="Arial" charset="0"/>
              </a:rPr>
              <a:t> </a:t>
            </a:r>
          </a:p>
          <a:p>
            <a:pPr algn="ctr"/>
            <a:r>
              <a:rPr kumimoji="1" lang="en-US" sz="1428" b="1" dirty="0">
                <a:cs typeface="Arial" charset="0"/>
              </a:rPr>
              <a:t>Controller (PFC)</a:t>
            </a:r>
          </a:p>
        </p:txBody>
      </p:sp>
      <p:sp>
        <p:nvSpPr>
          <p:cNvPr id="16" name="Rounded Rectangle 15"/>
          <p:cNvSpPr/>
          <p:nvPr/>
        </p:nvSpPr>
        <p:spPr bwMode="auto">
          <a:xfrm>
            <a:off x="1086534" y="1385272"/>
            <a:ext cx="4658564" cy="4740734"/>
          </a:xfrm>
          <a:prstGeom prst="roundRect">
            <a:avLst/>
          </a:prstGeom>
          <a:noFill/>
          <a:ln w="38100" cap="flat" cmpd="sng" algn="ctr">
            <a:solidFill>
              <a:srgbClr val="333399"/>
            </a:solidFill>
            <a:prstDash val="lgDashDot"/>
            <a:round/>
            <a:headEnd type="none" w="med" len="med"/>
            <a:tailEnd type="none" w="med" len="med"/>
          </a:ln>
          <a:effectLst/>
        </p:spPr>
        <p:txBody>
          <a:bodyPr vert="horz" wrap="none" lIns="93260" tIns="46630" rIns="93260" bIns="46630" numCol="1" rtlCol="0" anchor="ctr" anchorCtr="0" compatLnSpc="1">
            <a:prstTxWarp prst="textNoShape">
              <a:avLst/>
            </a:prstTxWarp>
          </a:bodyPr>
          <a:lstStyle/>
          <a:p>
            <a:pPr algn="ctr" defTabSz="932597" fontAlgn="base">
              <a:spcBef>
                <a:spcPct val="0"/>
              </a:spcBef>
              <a:spcAft>
                <a:spcPct val="0"/>
              </a:spcAft>
            </a:pPr>
            <a:endParaRPr lang="en-US" sz="1836">
              <a:latin typeface="Arial" charset="0"/>
            </a:endParaRPr>
          </a:p>
        </p:txBody>
      </p:sp>
      <p:pic>
        <p:nvPicPr>
          <p:cNvPr id="17" name="Picture 15" descr="120rg-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610047" y="1567890"/>
            <a:ext cx="867624" cy="487993"/>
          </a:xfrm>
          <a:prstGeom prst="rect">
            <a:avLst/>
          </a:prstGeom>
          <a:noFill/>
          <a:ln w="9525">
            <a:noFill/>
            <a:miter lim="800000"/>
            <a:headEnd/>
            <a:tailEnd/>
          </a:ln>
        </p:spPr>
      </p:pic>
      <p:pic>
        <p:nvPicPr>
          <p:cNvPr id="18" name="Picture 15" descr="120rg-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99908" y="5227999"/>
            <a:ext cx="694653" cy="38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descr="120rg-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6128" y="5234279"/>
            <a:ext cx="694653" cy="38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76"/>
          <p:cNvSpPr>
            <a:spLocks noChangeArrowheads="1"/>
          </p:cNvSpPr>
          <p:nvPr/>
        </p:nvSpPr>
        <p:spPr bwMode="auto">
          <a:xfrm>
            <a:off x="1188886" y="4478467"/>
            <a:ext cx="674486" cy="890942"/>
          </a:xfrm>
          <a:prstGeom prst="roundRect">
            <a:avLst>
              <a:gd name="adj" fmla="val 16667"/>
            </a:avLst>
          </a:prstGeom>
          <a:noFill/>
          <a:ln w="25400" algn="ctr">
            <a:solidFill>
              <a:schemeClr val="bg1">
                <a:lumMod val="65000"/>
              </a:schemeClr>
            </a:solidFill>
            <a:round/>
            <a:headEnd/>
            <a:tailEnd/>
          </a:ln>
        </p:spPr>
        <p:txBody>
          <a:bodyPr anchor="ctr"/>
          <a:lstStyle/>
          <a:p>
            <a:endParaRPr lang="ja-JP" altLang="ja-JP" sz="1836">
              <a:latin typeface="Calibri" pitchFamily="34" charset="0"/>
              <a:cs typeface="Arial" charset="0"/>
            </a:endParaRPr>
          </a:p>
        </p:txBody>
      </p:sp>
      <p:grpSp>
        <p:nvGrpSpPr>
          <p:cNvPr id="21" name="グループ化 318"/>
          <p:cNvGrpSpPr/>
          <p:nvPr/>
        </p:nvGrpSpPr>
        <p:grpSpPr>
          <a:xfrm>
            <a:off x="1107974" y="4639139"/>
            <a:ext cx="469386" cy="344237"/>
            <a:chOff x="2263840" y="5853759"/>
            <a:chExt cx="1072819" cy="499108"/>
          </a:xfrm>
        </p:grpSpPr>
        <p:grpSp>
          <p:nvGrpSpPr>
            <p:cNvPr id="22" name="Group 44"/>
            <p:cNvGrpSpPr>
              <a:grpSpLocks noChangeAspect="1"/>
            </p:cNvGrpSpPr>
            <p:nvPr/>
          </p:nvGrpSpPr>
          <p:grpSpPr bwMode="auto">
            <a:xfrm>
              <a:off x="2632875" y="5853759"/>
              <a:ext cx="395820" cy="422504"/>
              <a:chOff x="4444" y="1475"/>
              <a:chExt cx="356" cy="380"/>
            </a:xfrm>
          </p:grpSpPr>
          <p:pic>
            <p:nvPicPr>
              <p:cNvPr id="24" name="Picture 45" descr="立方体_S_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4" y="1475"/>
                <a:ext cx="355" cy="380"/>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46"/>
              <p:cNvSpPr>
                <a:spLocks noChangeAspect="1"/>
              </p:cNvSpPr>
              <p:nvPr/>
            </p:nvSpPr>
            <p:spPr bwMode="auto">
              <a:xfrm>
                <a:off x="4445" y="1477"/>
                <a:ext cx="354" cy="37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sp>
            <p:nvSpPr>
              <p:cNvPr id="26" name="Freeform 47"/>
              <p:cNvSpPr>
                <a:spLocks noChangeAspect="1"/>
              </p:cNvSpPr>
              <p:nvPr/>
            </p:nvSpPr>
            <p:spPr bwMode="auto">
              <a:xfrm>
                <a:off x="4445" y="1476"/>
                <a:ext cx="355" cy="37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sp>
          <p:nvSpPr>
            <p:cNvPr id="23" name="Text Box 95"/>
            <p:cNvSpPr txBox="1">
              <a:spLocks noChangeArrowheads="1"/>
            </p:cNvSpPr>
            <p:nvPr/>
          </p:nvSpPr>
          <p:spPr bwMode="auto">
            <a:xfrm>
              <a:off x="2263840" y="5970109"/>
              <a:ext cx="1072819" cy="38275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2894" tIns="51447" rIns="102894" bIns="51447">
              <a:spAutoFit/>
            </a:bodyPr>
            <a:lstStyle/>
            <a:p>
              <a:pPr algn="ctr">
                <a:defRPr/>
              </a:pPr>
              <a:r>
                <a:rPr lang="en-US" altLang="ja-JP" sz="1020" b="1" i="1" dirty="0">
                  <a:latin typeface="Calibri" pitchFamily="34" charset="0"/>
                </a:rPr>
                <a:t>VM1</a:t>
              </a:r>
            </a:p>
          </p:txBody>
        </p:sp>
      </p:grpSp>
      <p:grpSp>
        <p:nvGrpSpPr>
          <p:cNvPr id="27" name="グループ化 325"/>
          <p:cNvGrpSpPr/>
          <p:nvPr/>
        </p:nvGrpSpPr>
        <p:grpSpPr>
          <a:xfrm>
            <a:off x="1124116" y="5051712"/>
            <a:ext cx="469386" cy="344081"/>
            <a:chOff x="2262805" y="5853759"/>
            <a:chExt cx="1074886" cy="499844"/>
          </a:xfrm>
        </p:grpSpPr>
        <p:grpSp>
          <p:nvGrpSpPr>
            <p:cNvPr id="28" name="Group 44"/>
            <p:cNvGrpSpPr>
              <a:grpSpLocks noChangeAspect="1"/>
            </p:cNvGrpSpPr>
            <p:nvPr/>
          </p:nvGrpSpPr>
          <p:grpSpPr bwMode="auto">
            <a:xfrm>
              <a:off x="2632875" y="5853759"/>
              <a:ext cx="395820" cy="422504"/>
              <a:chOff x="4444" y="1475"/>
              <a:chExt cx="356" cy="380"/>
            </a:xfrm>
          </p:grpSpPr>
          <p:pic>
            <p:nvPicPr>
              <p:cNvPr id="30" name="Picture 45" descr="立方体_S_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4" y="1475"/>
                <a:ext cx="355" cy="380"/>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46"/>
              <p:cNvSpPr>
                <a:spLocks noChangeAspect="1"/>
              </p:cNvSpPr>
              <p:nvPr/>
            </p:nvSpPr>
            <p:spPr bwMode="auto">
              <a:xfrm>
                <a:off x="4445" y="1477"/>
                <a:ext cx="354" cy="37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sp>
            <p:nvSpPr>
              <p:cNvPr id="32" name="Freeform 47"/>
              <p:cNvSpPr>
                <a:spLocks noChangeAspect="1"/>
              </p:cNvSpPr>
              <p:nvPr/>
            </p:nvSpPr>
            <p:spPr bwMode="auto">
              <a:xfrm>
                <a:off x="4445" y="1476"/>
                <a:ext cx="355" cy="37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sp>
          <p:nvSpPr>
            <p:cNvPr id="29" name="Text Box 95"/>
            <p:cNvSpPr txBox="1">
              <a:spLocks noChangeArrowheads="1"/>
            </p:cNvSpPr>
            <p:nvPr/>
          </p:nvSpPr>
          <p:spPr bwMode="auto">
            <a:xfrm>
              <a:off x="2262805" y="5970108"/>
              <a:ext cx="1074886" cy="3834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2894" tIns="51447" rIns="102894" bIns="51447">
              <a:spAutoFit/>
            </a:bodyPr>
            <a:lstStyle/>
            <a:p>
              <a:pPr algn="ctr">
                <a:defRPr/>
              </a:pPr>
              <a:r>
                <a:rPr lang="en-US" altLang="ja-JP" sz="1020" b="1" i="1" dirty="0">
                  <a:latin typeface="Calibri" pitchFamily="34" charset="0"/>
                </a:rPr>
                <a:t>VM2</a:t>
              </a:r>
            </a:p>
          </p:txBody>
        </p:sp>
      </p:grpSp>
      <p:sp>
        <p:nvSpPr>
          <p:cNvPr id="33" name="Isosceles Triangle 32"/>
          <p:cNvSpPr/>
          <p:nvPr/>
        </p:nvSpPr>
        <p:spPr bwMode="auto">
          <a:xfrm>
            <a:off x="2094251" y="3328196"/>
            <a:ext cx="2486942" cy="1632056"/>
          </a:xfrm>
          <a:prstGeom prst="triangle">
            <a:avLst>
              <a:gd name="adj" fmla="val 50441"/>
            </a:avLst>
          </a:prstGeom>
          <a:solidFill>
            <a:schemeClr val="accent5">
              <a:lumMod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3260" tIns="46630" rIns="93260" bIns="46630" numCol="1" rtlCol="0" anchor="ctr" anchorCtr="0" compatLnSpc="1">
            <a:prstTxWarp prst="textNoShape">
              <a:avLst/>
            </a:prstTxWarp>
          </a:bodyPr>
          <a:lstStyle/>
          <a:p>
            <a:pPr algn="ctr" defTabSz="932597" fontAlgn="base">
              <a:spcBef>
                <a:spcPct val="0"/>
              </a:spcBef>
              <a:spcAft>
                <a:spcPct val="0"/>
              </a:spcAft>
            </a:pPr>
            <a:endParaRPr lang="en-US" sz="1836">
              <a:solidFill>
                <a:schemeClr val="tx1"/>
              </a:solidFill>
              <a:latin typeface="Arial" charset="0"/>
            </a:endParaRPr>
          </a:p>
        </p:txBody>
      </p:sp>
      <p:pic>
        <p:nvPicPr>
          <p:cNvPr id="34" name="Picture 4" descr="r120a-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949138" y="3172763"/>
            <a:ext cx="894544" cy="439746"/>
          </a:xfrm>
          <a:prstGeom prst="rect">
            <a:avLst/>
          </a:prstGeom>
          <a:noFill/>
          <a:ln w="9525">
            <a:noFill/>
            <a:miter lim="800000"/>
            <a:headEnd/>
            <a:tailEnd/>
          </a:ln>
        </p:spPr>
      </p:pic>
      <p:sp>
        <p:nvSpPr>
          <p:cNvPr id="35" name="Oval 3"/>
          <p:cNvSpPr/>
          <p:nvPr/>
        </p:nvSpPr>
        <p:spPr bwMode="auto">
          <a:xfrm>
            <a:off x="2076580" y="4478468"/>
            <a:ext cx="2543937" cy="1009191"/>
          </a:xfrm>
          <a:prstGeom prst="ellipse">
            <a:avLst/>
          </a:prstGeom>
          <a:solidFill>
            <a:schemeClr val="bg1">
              <a:lumMod val="65000"/>
              <a:alpha val="98000"/>
            </a:schemeClr>
          </a:solidFill>
          <a:ln>
            <a:headEnd type="none" w="med" len="med"/>
            <a:tailEnd type="none" w="med" len="med"/>
          </a:ln>
          <a:scene3d>
            <a:camera prst="perspectiveRelaxed"/>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wrap="none" lIns="293733" tIns="91792" rIns="293733" bIns="91792" anchor="ctr"/>
          <a:lstStyle/>
          <a:p>
            <a:pPr algn="ctr">
              <a:defRPr/>
            </a:pPr>
            <a:endParaRPr lang="en-US" sz="2040" b="1" dirty="0">
              <a:solidFill>
                <a:schemeClr val="tx1"/>
              </a:solidFill>
              <a:latin typeface="Calibri" pitchFamily="34" charset="0"/>
              <a:cs typeface="HGP創英角ｺﾞｼｯｸUB"/>
            </a:endParaRPr>
          </a:p>
        </p:txBody>
      </p:sp>
      <p:grpSp>
        <p:nvGrpSpPr>
          <p:cNvPr id="36" name="Group 31"/>
          <p:cNvGrpSpPr>
            <a:grpSpLocks noChangeAspect="1"/>
          </p:cNvGrpSpPr>
          <p:nvPr/>
        </p:nvGrpSpPr>
        <p:grpSpPr bwMode="auto">
          <a:xfrm>
            <a:off x="2124226" y="4840937"/>
            <a:ext cx="161924" cy="273177"/>
            <a:chOff x="2036" y="1075"/>
            <a:chExt cx="1848" cy="1965"/>
          </a:xfrm>
        </p:grpSpPr>
        <p:grpSp>
          <p:nvGrpSpPr>
            <p:cNvPr id="37" name="Group 32"/>
            <p:cNvGrpSpPr>
              <a:grpSpLocks noChangeAspect="1"/>
            </p:cNvGrpSpPr>
            <p:nvPr/>
          </p:nvGrpSpPr>
          <p:grpSpPr bwMode="auto">
            <a:xfrm>
              <a:off x="2037" y="1075"/>
              <a:ext cx="1845" cy="1965"/>
              <a:chOff x="2126" y="1164"/>
              <a:chExt cx="1845" cy="1965"/>
            </a:xfrm>
          </p:grpSpPr>
          <p:grpSp>
            <p:nvGrpSpPr>
              <p:cNvPr id="39" name="Group 33"/>
              <p:cNvGrpSpPr>
                <a:grpSpLocks noChangeAspect="1"/>
              </p:cNvGrpSpPr>
              <p:nvPr/>
            </p:nvGrpSpPr>
            <p:grpSpPr bwMode="auto">
              <a:xfrm>
                <a:off x="2126" y="1164"/>
                <a:ext cx="1844" cy="1965"/>
                <a:chOff x="1840" y="1052"/>
                <a:chExt cx="2080" cy="2216"/>
              </a:xfrm>
            </p:grpSpPr>
            <p:pic>
              <p:nvPicPr>
                <p:cNvPr id="41" name="Picture 34" descr="立方体_L_青"/>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 y="1052"/>
                  <a:ext cx="2080" cy="221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5" descr="立方体用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 y="1648"/>
                  <a:ext cx="1534" cy="1498"/>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Freeform 36"/>
              <p:cNvSpPr>
                <a:spLocks noChangeAspect="1"/>
              </p:cNvSpPr>
              <p:nvPr/>
            </p:nvSpPr>
            <p:spPr bwMode="auto">
              <a:xfrm>
                <a:off x="2126" y="1168"/>
                <a:ext cx="1845" cy="195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grpSp>
        <p:sp>
          <p:nvSpPr>
            <p:cNvPr id="38" name="Freeform 37"/>
            <p:cNvSpPr>
              <a:spLocks noChangeAspect="1"/>
            </p:cNvSpPr>
            <p:nvPr/>
          </p:nvSpPr>
          <p:spPr bwMode="auto">
            <a:xfrm>
              <a:off x="2036" y="1078"/>
              <a:ext cx="1848" cy="195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grpSp>
        <p:nvGrpSpPr>
          <p:cNvPr id="43" name="Group 31"/>
          <p:cNvGrpSpPr>
            <a:grpSpLocks noChangeAspect="1"/>
          </p:cNvGrpSpPr>
          <p:nvPr/>
        </p:nvGrpSpPr>
        <p:grpSpPr bwMode="auto">
          <a:xfrm>
            <a:off x="2608713" y="5139156"/>
            <a:ext cx="161924" cy="273177"/>
            <a:chOff x="2036" y="1075"/>
            <a:chExt cx="1848" cy="1965"/>
          </a:xfrm>
        </p:grpSpPr>
        <p:grpSp>
          <p:nvGrpSpPr>
            <p:cNvPr id="44" name="Group 32"/>
            <p:cNvGrpSpPr>
              <a:grpSpLocks noChangeAspect="1"/>
            </p:cNvGrpSpPr>
            <p:nvPr/>
          </p:nvGrpSpPr>
          <p:grpSpPr bwMode="auto">
            <a:xfrm>
              <a:off x="2037" y="1075"/>
              <a:ext cx="1845" cy="1965"/>
              <a:chOff x="2126" y="1164"/>
              <a:chExt cx="1845" cy="1965"/>
            </a:xfrm>
          </p:grpSpPr>
          <p:grpSp>
            <p:nvGrpSpPr>
              <p:cNvPr id="46" name="Group 33"/>
              <p:cNvGrpSpPr>
                <a:grpSpLocks noChangeAspect="1"/>
              </p:cNvGrpSpPr>
              <p:nvPr/>
            </p:nvGrpSpPr>
            <p:grpSpPr bwMode="auto">
              <a:xfrm>
                <a:off x="2126" y="1164"/>
                <a:ext cx="1844" cy="1965"/>
                <a:chOff x="1840" y="1052"/>
                <a:chExt cx="2080" cy="2216"/>
              </a:xfrm>
            </p:grpSpPr>
            <p:pic>
              <p:nvPicPr>
                <p:cNvPr id="48" name="Picture 34" descr="立方体_L_青"/>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 y="1052"/>
                  <a:ext cx="2080" cy="221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5" descr="立方体用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 y="1648"/>
                  <a:ext cx="1534" cy="1498"/>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Freeform 36"/>
              <p:cNvSpPr>
                <a:spLocks noChangeAspect="1"/>
              </p:cNvSpPr>
              <p:nvPr/>
            </p:nvSpPr>
            <p:spPr bwMode="auto">
              <a:xfrm>
                <a:off x="2126" y="1168"/>
                <a:ext cx="1845" cy="195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grpSp>
        <p:sp>
          <p:nvSpPr>
            <p:cNvPr id="45" name="Freeform 37"/>
            <p:cNvSpPr>
              <a:spLocks noChangeAspect="1"/>
            </p:cNvSpPr>
            <p:nvPr/>
          </p:nvSpPr>
          <p:spPr bwMode="auto">
            <a:xfrm>
              <a:off x="2036" y="1078"/>
              <a:ext cx="1848" cy="195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sp>
        <p:nvSpPr>
          <p:cNvPr id="50" name="AutoShape 125"/>
          <p:cNvSpPr>
            <a:spLocks noChangeArrowheads="1"/>
          </p:cNvSpPr>
          <p:nvPr/>
        </p:nvSpPr>
        <p:spPr bwMode="gray">
          <a:xfrm>
            <a:off x="2405120" y="3716781"/>
            <a:ext cx="1930092" cy="388585"/>
          </a:xfrm>
          <a:prstGeom prst="parallelogram">
            <a:avLst>
              <a:gd name="adj" fmla="val 104258"/>
            </a:avLst>
          </a:prstGeom>
          <a:gradFill rotWithShape="1">
            <a:gsLst>
              <a:gs pos="0">
                <a:schemeClr val="bg1"/>
              </a:gs>
              <a:gs pos="100000">
                <a:schemeClr val="accent2">
                  <a:lumMod val="20000"/>
                  <a:lumOff val="80000"/>
                </a:schemeClr>
              </a:gs>
            </a:gsLst>
            <a:lin ang="5400000" scaled="1"/>
          </a:gradFill>
          <a:ln w="12700" algn="ctr">
            <a:solidFill>
              <a:schemeClr val="accent2">
                <a:lumMod val="60000"/>
                <a:lumOff val="40000"/>
              </a:schemeClr>
            </a:solidFill>
            <a:miter lim="800000"/>
            <a:headEnd/>
            <a:tailEnd/>
          </a:ln>
          <a:effectLst>
            <a:outerShdw dist="35921" dir="2700000" algn="ctr" rotWithShape="0">
              <a:schemeClr val="bg2">
                <a:alpha val="50000"/>
              </a:schemeClr>
            </a:outerShdw>
          </a:effectLst>
        </p:spPr>
        <p:txBody>
          <a:bodyPr wrap="none" lIns="0" tIns="0" rIns="0" bIns="0" anchor="b"/>
          <a:lstStyle>
            <a:defPPr>
              <a:defRPr lang="ja-JP"/>
            </a:defPPr>
            <a:lvl1pPr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1pPr>
            <a:lvl2pPr marL="4572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2pPr>
            <a:lvl3pPr marL="9144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3pPr>
            <a:lvl4pPr marL="13716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4pPr>
            <a:lvl5pPr marL="1828800" algn="l" rtl="0" fontAlgn="base">
              <a:spcBef>
                <a:spcPct val="0"/>
              </a:spcBef>
              <a:spcAft>
                <a:spcPct val="0"/>
              </a:spcAft>
              <a:defRPr kumimoji="1" sz="2400" kern="1200">
                <a:solidFill>
                  <a:schemeClr val="tx1"/>
                </a:solidFill>
                <a:latin typeface="Arial" pitchFamily="34" charset="0"/>
                <a:ea typeface="HGP創英角ｺﾞｼｯｸUB" pitchFamily="50" charset="-128"/>
                <a:cs typeface="Osaka"/>
              </a:defRPr>
            </a:lvl5pPr>
            <a:lvl6pPr marL="2286000" algn="l" defTabSz="914400" rtl="0" eaLnBrk="1" latinLnBrk="0" hangingPunct="1">
              <a:defRPr kumimoji="1" sz="2400" kern="1200">
                <a:solidFill>
                  <a:schemeClr val="tx1"/>
                </a:solidFill>
                <a:latin typeface="Arial" pitchFamily="34" charset="0"/>
                <a:ea typeface="HGP創英角ｺﾞｼｯｸUB" pitchFamily="50" charset="-128"/>
                <a:cs typeface="Osaka"/>
              </a:defRPr>
            </a:lvl6pPr>
            <a:lvl7pPr marL="2743200" algn="l" defTabSz="914400" rtl="0" eaLnBrk="1" latinLnBrk="0" hangingPunct="1">
              <a:defRPr kumimoji="1" sz="2400" kern="1200">
                <a:solidFill>
                  <a:schemeClr val="tx1"/>
                </a:solidFill>
                <a:latin typeface="Arial" pitchFamily="34" charset="0"/>
                <a:ea typeface="HGP創英角ｺﾞｼｯｸUB" pitchFamily="50" charset="-128"/>
                <a:cs typeface="Osaka"/>
              </a:defRPr>
            </a:lvl7pPr>
            <a:lvl8pPr marL="3200400" algn="l" defTabSz="914400" rtl="0" eaLnBrk="1" latinLnBrk="0" hangingPunct="1">
              <a:defRPr kumimoji="1" sz="2400" kern="1200">
                <a:solidFill>
                  <a:schemeClr val="tx1"/>
                </a:solidFill>
                <a:latin typeface="Arial" pitchFamily="34" charset="0"/>
                <a:ea typeface="HGP創英角ｺﾞｼｯｸUB" pitchFamily="50" charset="-128"/>
                <a:cs typeface="Osaka"/>
              </a:defRPr>
            </a:lvl8pPr>
            <a:lvl9pPr marL="3657600" algn="l" defTabSz="914400" rtl="0" eaLnBrk="1" latinLnBrk="0" hangingPunct="1">
              <a:defRPr kumimoji="1" sz="2400" kern="1200">
                <a:solidFill>
                  <a:schemeClr val="tx1"/>
                </a:solidFill>
                <a:latin typeface="Arial" pitchFamily="34" charset="0"/>
                <a:ea typeface="HGP創英角ｺﾞｼｯｸUB" pitchFamily="50" charset="-128"/>
                <a:cs typeface="Osaka"/>
              </a:defRPr>
            </a:lvl9pPr>
          </a:lstStyle>
          <a:p>
            <a:pPr algn="r">
              <a:defRPr/>
            </a:pPr>
            <a:endParaRPr lang="ja-JP" altLang="ja-JP" sz="1836">
              <a:latin typeface="Calibri" pitchFamily="34" charset="0"/>
              <a:ea typeface="ＭＳ Ｐゴシック" pitchFamily="50" charset="-128"/>
              <a:cs typeface="+mn-cs"/>
            </a:endParaRPr>
          </a:p>
        </p:txBody>
      </p:sp>
      <p:sp>
        <p:nvSpPr>
          <p:cNvPr id="51" name="フリーフォーム 464"/>
          <p:cNvSpPr/>
          <p:nvPr/>
        </p:nvSpPr>
        <p:spPr>
          <a:xfrm>
            <a:off x="3549350" y="4073200"/>
            <a:ext cx="1897561" cy="1060395"/>
          </a:xfrm>
          <a:custGeom>
            <a:avLst/>
            <a:gdLst>
              <a:gd name="connsiteX0" fmla="*/ 0 w 3600450"/>
              <a:gd name="connsiteY0" fmla="*/ 9525 h 1276350"/>
              <a:gd name="connsiteX1" fmla="*/ 1457325 w 3600450"/>
              <a:gd name="connsiteY1" fmla="*/ 0 h 1276350"/>
              <a:gd name="connsiteX2" fmla="*/ 2867025 w 3600450"/>
              <a:gd name="connsiteY2" fmla="*/ 1009650 h 1276350"/>
              <a:gd name="connsiteX3" fmla="*/ 3600450 w 3600450"/>
              <a:gd name="connsiteY3" fmla="*/ 1276350 h 1276350"/>
            </a:gdLst>
            <a:ahLst/>
            <a:cxnLst>
              <a:cxn ang="0">
                <a:pos x="connsiteX0" y="connsiteY0"/>
              </a:cxn>
              <a:cxn ang="0">
                <a:pos x="connsiteX1" y="connsiteY1"/>
              </a:cxn>
              <a:cxn ang="0">
                <a:pos x="connsiteX2" y="connsiteY2"/>
              </a:cxn>
              <a:cxn ang="0">
                <a:pos x="connsiteX3" y="connsiteY3"/>
              </a:cxn>
            </a:cxnLst>
            <a:rect l="l" t="t" r="r" b="b"/>
            <a:pathLst>
              <a:path w="3600450" h="1276350">
                <a:moveTo>
                  <a:pt x="0" y="9525"/>
                </a:moveTo>
                <a:lnTo>
                  <a:pt x="1457325" y="0"/>
                </a:lnTo>
                <a:lnTo>
                  <a:pt x="2867025" y="1009650"/>
                </a:lnTo>
                <a:lnTo>
                  <a:pt x="3600450" y="1276350"/>
                </a:lnTo>
              </a:path>
            </a:pathLst>
          </a:custGeom>
          <a:noFill/>
          <a:ln w="63500">
            <a:solidFill>
              <a:srgbClr val="0000FF">
                <a:alpha val="45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6">
              <a:solidFill>
                <a:schemeClr val="tx1"/>
              </a:solidFill>
              <a:latin typeface="Calibri" pitchFamily="34" charset="0"/>
            </a:endParaRPr>
          </a:p>
        </p:txBody>
      </p:sp>
      <p:grpSp>
        <p:nvGrpSpPr>
          <p:cNvPr id="52" name="Group 31"/>
          <p:cNvGrpSpPr>
            <a:grpSpLocks noChangeAspect="1"/>
          </p:cNvGrpSpPr>
          <p:nvPr/>
        </p:nvGrpSpPr>
        <p:grpSpPr bwMode="auto">
          <a:xfrm>
            <a:off x="2762942" y="4582799"/>
            <a:ext cx="161924" cy="273177"/>
            <a:chOff x="2036" y="1075"/>
            <a:chExt cx="1848" cy="1965"/>
          </a:xfrm>
        </p:grpSpPr>
        <p:grpSp>
          <p:nvGrpSpPr>
            <p:cNvPr id="53" name="Group 32"/>
            <p:cNvGrpSpPr>
              <a:grpSpLocks noChangeAspect="1"/>
            </p:cNvGrpSpPr>
            <p:nvPr/>
          </p:nvGrpSpPr>
          <p:grpSpPr bwMode="auto">
            <a:xfrm>
              <a:off x="2037" y="1075"/>
              <a:ext cx="1845" cy="1965"/>
              <a:chOff x="2126" y="1164"/>
              <a:chExt cx="1845" cy="1965"/>
            </a:xfrm>
          </p:grpSpPr>
          <p:grpSp>
            <p:nvGrpSpPr>
              <p:cNvPr id="55" name="Group 33"/>
              <p:cNvGrpSpPr>
                <a:grpSpLocks noChangeAspect="1"/>
              </p:cNvGrpSpPr>
              <p:nvPr/>
            </p:nvGrpSpPr>
            <p:grpSpPr bwMode="auto">
              <a:xfrm>
                <a:off x="2126" y="1164"/>
                <a:ext cx="1844" cy="1965"/>
                <a:chOff x="1840" y="1052"/>
                <a:chExt cx="2080" cy="2216"/>
              </a:xfrm>
            </p:grpSpPr>
            <p:pic>
              <p:nvPicPr>
                <p:cNvPr id="57" name="Picture 34" descr="立方体_L_青"/>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 y="1052"/>
                  <a:ext cx="2080" cy="221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5" descr="立方体用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 y="1648"/>
                  <a:ext cx="1534" cy="1498"/>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Freeform 36"/>
              <p:cNvSpPr>
                <a:spLocks noChangeAspect="1"/>
              </p:cNvSpPr>
              <p:nvPr/>
            </p:nvSpPr>
            <p:spPr bwMode="auto">
              <a:xfrm>
                <a:off x="2126" y="1168"/>
                <a:ext cx="1845" cy="195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grpSp>
        <p:sp>
          <p:nvSpPr>
            <p:cNvPr id="54" name="Freeform 37"/>
            <p:cNvSpPr>
              <a:spLocks noChangeAspect="1"/>
            </p:cNvSpPr>
            <p:nvPr/>
          </p:nvSpPr>
          <p:spPr bwMode="auto">
            <a:xfrm>
              <a:off x="2036" y="1078"/>
              <a:ext cx="1848" cy="195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grpSp>
        <p:nvGrpSpPr>
          <p:cNvPr id="59" name="Group 31"/>
          <p:cNvGrpSpPr>
            <a:grpSpLocks noChangeAspect="1"/>
          </p:cNvGrpSpPr>
          <p:nvPr/>
        </p:nvGrpSpPr>
        <p:grpSpPr bwMode="auto">
          <a:xfrm>
            <a:off x="3563398" y="4530240"/>
            <a:ext cx="161924" cy="273177"/>
            <a:chOff x="2036" y="1075"/>
            <a:chExt cx="1848" cy="1965"/>
          </a:xfrm>
        </p:grpSpPr>
        <p:grpSp>
          <p:nvGrpSpPr>
            <p:cNvPr id="60" name="Group 32"/>
            <p:cNvGrpSpPr>
              <a:grpSpLocks noChangeAspect="1"/>
            </p:cNvGrpSpPr>
            <p:nvPr/>
          </p:nvGrpSpPr>
          <p:grpSpPr bwMode="auto">
            <a:xfrm>
              <a:off x="2037" y="1075"/>
              <a:ext cx="1845" cy="1965"/>
              <a:chOff x="2126" y="1164"/>
              <a:chExt cx="1845" cy="1965"/>
            </a:xfrm>
          </p:grpSpPr>
          <p:grpSp>
            <p:nvGrpSpPr>
              <p:cNvPr id="62" name="Group 33"/>
              <p:cNvGrpSpPr>
                <a:grpSpLocks noChangeAspect="1"/>
              </p:cNvGrpSpPr>
              <p:nvPr/>
            </p:nvGrpSpPr>
            <p:grpSpPr bwMode="auto">
              <a:xfrm>
                <a:off x="2126" y="1164"/>
                <a:ext cx="1844" cy="1965"/>
                <a:chOff x="1840" y="1052"/>
                <a:chExt cx="2080" cy="2216"/>
              </a:xfrm>
            </p:grpSpPr>
            <p:pic>
              <p:nvPicPr>
                <p:cNvPr id="64" name="Picture 34" descr="立方体_L_青"/>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 y="1052"/>
                  <a:ext cx="2080" cy="221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35" descr="立方体用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 y="1648"/>
                  <a:ext cx="1534" cy="1498"/>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Freeform 36"/>
              <p:cNvSpPr>
                <a:spLocks noChangeAspect="1"/>
              </p:cNvSpPr>
              <p:nvPr/>
            </p:nvSpPr>
            <p:spPr bwMode="auto">
              <a:xfrm>
                <a:off x="2126" y="1168"/>
                <a:ext cx="1845" cy="195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grpSp>
        <p:sp>
          <p:nvSpPr>
            <p:cNvPr id="61" name="Freeform 37"/>
            <p:cNvSpPr>
              <a:spLocks noChangeAspect="1"/>
            </p:cNvSpPr>
            <p:nvPr/>
          </p:nvSpPr>
          <p:spPr bwMode="auto">
            <a:xfrm>
              <a:off x="2036" y="1078"/>
              <a:ext cx="1848" cy="195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grpSp>
        <p:nvGrpSpPr>
          <p:cNvPr id="66" name="Group 31"/>
          <p:cNvGrpSpPr>
            <a:grpSpLocks noChangeAspect="1"/>
          </p:cNvGrpSpPr>
          <p:nvPr/>
        </p:nvGrpSpPr>
        <p:grpSpPr bwMode="auto">
          <a:xfrm>
            <a:off x="3805818" y="5109233"/>
            <a:ext cx="161924" cy="273177"/>
            <a:chOff x="2036" y="1075"/>
            <a:chExt cx="1848" cy="1965"/>
          </a:xfrm>
        </p:grpSpPr>
        <p:grpSp>
          <p:nvGrpSpPr>
            <p:cNvPr id="67" name="Group 32"/>
            <p:cNvGrpSpPr>
              <a:grpSpLocks noChangeAspect="1"/>
            </p:cNvGrpSpPr>
            <p:nvPr/>
          </p:nvGrpSpPr>
          <p:grpSpPr bwMode="auto">
            <a:xfrm>
              <a:off x="2037" y="1075"/>
              <a:ext cx="1845" cy="1965"/>
              <a:chOff x="2126" y="1164"/>
              <a:chExt cx="1845" cy="1965"/>
            </a:xfrm>
          </p:grpSpPr>
          <p:grpSp>
            <p:nvGrpSpPr>
              <p:cNvPr id="69" name="Group 33"/>
              <p:cNvGrpSpPr>
                <a:grpSpLocks noChangeAspect="1"/>
              </p:cNvGrpSpPr>
              <p:nvPr/>
            </p:nvGrpSpPr>
            <p:grpSpPr bwMode="auto">
              <a:xfrm>
                <a:off x="2126" y="1164"/>
                <a:ext cx="1844" cy="1965"/>
                <a:chOff x="1840" y="1052"/>
                <a:chExt cx="2080" cy="2216"/>
              </a:xfrm>
            </p:grpSpPr>
            <p:pic>
              <p:nvPicPr>
                <p:cNvPr id="71" name="Picture 34" descr="立方体_L_青"/>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 y="1052"/>
                  <a:ext cx="2080" cy="221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5" descr="立方体用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 y="1648"/>
                  <a:ext cx="1534" cy="1498"/>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Freeform 36"/>
              <p:cNvSpPr>
                <a:spLocks noChangeAspect="1"/>
              </p:cNvSpPr>
              <p:nvPr/>
            </p:nvSpPr>
            <p:spPr bwMode="auto">
              <a:xfrm>
                <a:off x="2126" y="1168"/>
                <a:ext cx="1845" cy="195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grpSp>
        <p:sp>
          <p:nvSpPr>
            <p:cNvPr id="68" name="Freeform 37"/>
            <p:cNvSpPr>
              <a:spLocks noChangeAspect="1"/>
            </p:cNvSpPr>
            <p:nvPr/>
          </p:nvSpPr>
          <p:spPr bwMode="auto">
            <a:xfrm>
              <a:off x="2036" y="1078"/>
              <a:ext cx="1848" cy="195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grpSp>
        <p:nvGrpSpPr>
          <p:cNvPr id="73" name="Group 31"/>
          <p:cNvGrpSpPr>
            <a:grpSpLocks noChangeAspect="1"/>
          </p:cNvGrpSpPr>
          <p:nvPr/>
        </p:nvGrpSpPr>
        <p:grpSpPr bwMode="auto">
          <a:xfrm>
            <a:off x="4396709" y="4802862"/>
            <a:ext cx="161924" cy="273177"/>
            <a:chOff x="2036" y="1075"/>
            <a:chExt cx="1848" cy="1965"/>
          </a:xfrm>
        </p:grpSpPr>
        <p:grpSp>
          <p:nvGrpSpPr>
            <p:cNvPr id="74" name="Group 32"/>
            <p:cNvGrpSpPr>
              <a:grpSpLocks noChangeAspect="1"/>
            </p:cNvGrpSpPr>
            <p:nvPr/>
          </p:nvGrpSpPr>
          <p:grpSpPr bwMode="auto">
            <a:xfrm>
              <a:off x="2037" y="1075"/>
              <a:ext cx="1845" cy="1965"/>
              <a:chOff x="2126" y="1164"/>
              <a:chExt cx="1845" cy="1965"/>
            </a:xfrm>
          </p:grpSpPr>
          <p:grpSp>
            <p:nvGrpSpPr>
              <p:cNvPr id="76" name="Group 33"/>
              <p:cNvGrpSpPr>
                <a:grpSpLocks noChangeAspect="1"/>
              </p:cNvGrpSpPr>
              <p:nvPr/>
            </p:nvGrpSpPr>
            <p:grpSpPr bwMode="auto">
              <a:xfrm>
                <a:off x="2126" y="1164"/>
                <a:ext cx="1844" cy="1965"/>
                <a:chOff x="1840" y="1052"/>
                <a:chExt cx="2080" cy="2216"/>
              </a:xfrm>
            </p:grpSpPr>
            <p:pic>
              <p:nvPicPr>
                <p:cNvPr id="78" name="Picture 34" descr="立方体_L_青"/>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0" y="1052"/>
                  <a:ext cx="2080" cy="2216"/>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5" descr="立方体用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5" y="1648"/>
                  <a:ext cx="1534" cy="1498"/>
                </a:xfrm>
                <a:prstGeom prst="rect">
                  <a:avLst/>
                </a:prstGeom>
                <a:noFill/>
                <a:extLst>
                  <a:ext uri="{909E8E84-426E-40DD-AFC4-6F175D3DCCD1}">
                    <a14:hiddenFill xmlns:a14="http://schemas.microsoft.com/office/drawing/2010/main">
                      <a:solidFill>
                        <a:srgbClr val="FFFFFF"/>
                      </a:solidFill>
                    </a14:hiddenFill>
                  </a:ext>
                </a:extLst>
              </p:spPr>
            </p:pic>
          </p:grpSp>
          <p:sp>
            <p:nvSpPr>
              <p:cNvPr id="77" name="Freeform 36"/>
              <p:cNvSpPr>
                <a:spLocks noChangeAspect="1"/>
              </p:cNvSpPr>
              <p:nvPr/>
            </p:nvSpPr>
            <p:spPr bwMode="auto">
              <a:xfrm>
                <a:off x="2126" y="1168"/>
                <a:ext cx="1845" cy="195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grpSp>
        <p:sp>
          <p:nvSpPr>
            <p:cNvPr id="75" name="Freeform 37"/>
            <p:cNvSpPr>
              <a:spLocks noChangeAspect="1"/>
            </p:cNvSpPr>
            <p:nvPr/>
          </p:nvSpPr>
          <p:spPr bwMode="auto">
            <a:xfrm>
              <a:off x="2036" y="1078"/>
              <a:ext cx="1848" cy="195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grpSp>
        <p:nvGrpSpPr>
          <p:cNvPr id="80" name="グループ化 325"/>
          <p:cNvGrpSpPr/>
          <p:nvPr/>
        </p:nvGrpSpPr>
        <p:grpSpPr>
          <a:xfrm>
            <a:off x="5212199" y="4985516"/>
            <a:ext cx="469386" cy="344081"/>
            <a:chOff x="2262805" y="5853759"/>
            <a:chExt cx="1074886" cy="499844"/>
          </a:xfrm>
        </p:grpSpPr>
        <p:grpSp>
          <p:nvGrpSpPr>
            <p:cNvPr id="81" name="Group 44"/>
            <p:cNvGrpSpPr>
              <a:grpSpLocks noChangeAspect="1"/>
            </p:cNvGrpSpPr>
            <p:nvPr/>
          </p:nvGrpSpPr>
          <p:grpSpPr bwMode="auto">
            <a:xfrm>
              <a:off x="2632875" y="5853759"/>
              <a:ext cx="395820" cy="422504"/>
              <a:chOff x="4444" y="1475"/>
              <a:chExt cx="356" cy="380"/>
            </a:xfrm>
          </p:grpSpPr>
          <p:pic>
            <p:nvPicPr>
              <p:cNvPr id="83" name="Picture 45" descr="立方体_S_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4" y="1475"/>
                <a:ext cx="355" cy="380"/>
              </a:xfrm>
              <a:prstGeom prst="rect">
                <a:avLst/>
              </a:prstGeom>
              <a:noFill/>
              <a:extLst>
                <a:ext uri="{909E8E84-426E-40DD-AFC4-6F175D3DCCD1}">
                  <a14:hiddenFill xmlns:a14="http://schemas.microsoft.com/office/drawing/2010/main">
                    <a:solidFill>
                      <a:srgbClr val="FFFFFF"/>
                    </a:solidFill>
                  </a14:hiddenFill>
                </a:ext>
              </a:extLst>
            </p:spPr>
          </p:pic>
          <p:sp>
            <p:nvSpPr>
              <p:cNvPr id="84" name="Freeform 46"/>
              <p:cNvSpPr>
                <a:spLocks noChangeAspect="1"/>
              </p:cNvSpPr>
              <p:nvPr/>
            </p:nvSpPr>
            <p:spPr bwMode="auto">
              <a:xfrm>
                <a:off x="4445" y="1477"/>
                <a:ext cx="354" cy="377"/>
              </a:xfrm>
              <a:custGeom>
                <a:avLst/>
                <a:gdLst>
                  <a:gd name="T0" fmla="*/ 0 w 879"/>
                  <a:gd name="T1" fmla="*/ 870 h 934"/>
                  <a:gd name="T2" fmla="*/ 0 w 879"/>
                  <a:gd name="T3" fmla="*/ 169 h 934"/>
                  <a:gd name="T4" fmla="*/ 245 w 879"/>
                  <a:gd name="T5" fmla="*/ 0 h 934"/>
                  <a:gd name="T6" fmla="*/ 879 w 879"/>
                  <a:gd name="T7" fmla="*/ 64 h 934"/>
                  <a:gd name="T8" fmla="*/ 879 w 879"/>
                  <a:gd name="T9" fmla="*/ 765 h 934"/>
                  <a:gd name="T10" fmla="*/ 638 w 879"/>
                  <a:gd name="T11" fmla="*/ 934 h 934"/>
                  <a:gd name="T12" fmla="*/ 0 w 879"/>
                  <a:gd name="T13" fmla="*/ 870 h 934"/>
                </a:gdLst>
                <a:ahLst/>
                <a:cxnLst>
                  <a:cxn ang="0">
                    <a:pos x="T0" y="T1"/>
                  </a:cxn>
                  <a:cxn ang="0">
                    <a:pos x="T2" y="T3"/>
                  </a:cxn>
                  <a:cxn ang="0">
                    <a:pos x="T4" y="T5"/>
                  </a:cxn>
                  <a:cxn ang="0">
                    <a:pos x="T6" y="T7"/>
                  </a:cxn>
                  <a:cxn ang="0">
                    <a:pos x="T8" y="T9"/>
                  </a:cxn>
                  <a:cxn ang="0">
                    <a:pos x="T10" y="T11"/>
                  </a:cxn>
                  <a:cxn ang="0">
                    <a:pos x="T12" y="T13"/>
                  </a:cxn>
                </a:cxnLst>
                <a:rect l="0" t="0" r="r" b="b"/>
                <a:pathLst>
                  <a:path w="879" h="934">
                    <a:moveTo>
                      <a:pt x="0" y="870"/>
                    </a:moveTo>
                    <a:lnTo>
                      <a:pt x="0" y="169"/>
                    </a:lnTo>
                    <a:lnTo>
                      <a:pt x="245" y="0"/>
                    </a:lnTo>
                    <a:lnTo>
                      <a:pt x="879" y="64"/>
                    </a:lnTo>
                    <a:lnTo>
                      <a:pt x="879" y="765"/>
                    </a:lnTo>
                    <a:lnTo>
                      <a:pt x="638" y="934"/>
                    </a:lnTo>
                    <a:lnTo>
                      <a:pt x="0" y="870"/>
                    </a:lnTo>
                    <a:close/>
                  </a:path>
                </a:pathLst>
              </a:custGeom>
              <a:noFill/>
              <a:ln w="3175">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sz="1836">
                  <a:latin typeface="Calibri" pitchFamily="34" charset="0"/>
                </a:endParaRPr>
              </a:p>
            </p:txBody>
          </p:sp>
          <p:sp>
            <p:nvSpPr>
              <p:cNvPr id="85" name="Freeform 47"/>
              <p:cNvSpPr>
                <a:spLocks noChangeAspect="1"/>
              </p:cNvSpPr>
              <p:nvPr/>
            </p:nvSpPr>
            <p:spPr bwMode="auto">
              <a:xfrm>
                <a:off x="4445" y="1476"/>
                <a:ext cx="355" cy="377"/>
              </a:xfrm>
              <a:custGeom>
                <a:avLst/>
                <a:gdLst>
                  <a:gd name="T0" fmla="*/ 354 w 880"/>
                  <a:gd name="T1" fmla="*/ 202 h 934"/>
                  <a:gd name="T2" fmla="*/ 639 w 880"/>
                  <a:gd name="T3" fmla="*/ 583 h 934"/>
                  <a:gd name="T4" fmla="*/ 639 w 880"/>
                  <a:gd name="T5" fmla="*/ 934 h 934"/>
                  <a:gd name="T6" fmla="*/ 333 w 880"/>
                  <a:gd name="T7" fmla="*/ 904 h 934"/>
                  <a:gd name="T8" fmla="*/ 1 w 880"/>
                  <a:gd name="T9" fmla="*/ 870 h 934"/>
                  <a:gd name="T10" fmla="*/ 0 w 880"/>
                  <a:gd name="T11" fmla="*/ 522 h 934"/>
                  <a:gd name="T12" fmla="*/ 1 w 880"/>
                  <a:gd name="T13" fmla="*/ 169 h 934"/>
                  <a:gd name="T14" fmla="*/ 130 w 880"/>
                  <a:gd name="T15" fmla="*/ 81 h 934"/>
                  <a:gd name="T16" fmla="*/ 246 w 880"/>
                  <a:gd name="T17" fmla="*/ 0 h 934"/>
                  <a:gd name="T18" fmla="*/ 546 w 880"/>
                  <a:gd name="T19" fmla="*/ 28 h 934"/>
                  <a:gd name="T20" fmla="*/ 880 w 880"/>
                  <a:gd name="T21" fmla="*/ 64 h 934"/>
                  <a:gd name="T22" fmla="*/ 880 w 880"/>
                  <a:gd name="T23" fmla="*/ 418 h 934"/>
                  <a:gd name="T24" fmla="*/ 880 w 880"/>
                  <a:gd name="T25" fmla="*/ 765 h 934"/>
                  <a:gd name="T26" fmla="*/ 772 w 880"/>
                  <a:gd name="T27" fmla="*/ 841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934">
                    <a:moveTo>
                      <a:pt x="354" y="202"/>
                    </a:moveTo>
                    <a:lnTo>
                      <a:pt x="639" y="583"/>
                    </a:lnTo>
                    <a:lnTo>
                      <a:pt x="639" y="934"/>
                    </a:lnTo>
                    <a:lnTo>
                      <a:pt x="333" y="904"/>
                    </a:lnTo>
                    <a:lnTo>
                      <a:pt x="1" y="870"/>
                    </a:lnTo>
                    <a:lnTo>
                      <a:pt x="0" y="522"/>
                    </a:lnTo>
                    <a:lnTo>
                      <a:pt x="1" y="169"/>
                    </a:lnTo>
                    <a:lnTo>
                      <a:pt x="130" y="81"/>
                    </a:lnTo>
                    <a:lnTo>
                      <a:pt x="246" y="0"/>
                    </a:lnTo>
                    <a:lnTo>
                      <a:pt x="546" y="28"/>
                    </a:lnTo>
                    <a:lnTo>
                      <a:pt x="880" y="64"/>
                    </a:lnTo>
                    <a:lnTo>
                      <a:pt x="880" y="418"/>
                    </a:lnTo>
                    <a:lnTo>
                      <a:pt x="880" y="765"/>
                    </a:lnTo>
                    <a:lnTo>
                      <a:pt x="772" y="84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bg2"/>
                    </a:solidFill>
                    <a:prstDash val="solid"/>
                    <a:round/>
                    <a:headEnd/>
                    <a:tailEnd/>
                  </a14:hiddenLine>
                </a:ext>
              </a:extLst>
            </p:spPr>
            <p:txBody>
              <a:bodyPr/>
              <a:lstStyle/>
              <a:p>
                <a:endParaRPr lang="ja-JP" altLang="en-US" sz="1836">
                  <a:latin typeface="Calibri" pitchFamily="34" charset="0"/>
                </a:endParaRPr>
              </a:p>
            </p:txBody>
          </p:sp>
        </p:grpSp>
        <p:sp>
          <p:nvSpPr>
            <p:cNvPr id="82" name="Text Box 95"/>
            <p:cNvSpPr txBox="1">
              <a:spLocks noChangeArrowheads="1"/>
            </p:cNvSpPr>
            <p:nvPr/>
          </p:nvSpPr>
          <p:spPr bwMode="auto">
            <a:xfrm>
              <a:off x="2262805" y="5970108"/>
              <a:ext cx="1074886" cy="38349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2894" tIns="51447" rIns="102894" bIns="51447">
              <a:spAutoFit/>
            </a:bodyPr>
            <a:lstStyle/>
            <a:p>
              <a:pPr algn="ctr">
                <a:defRPr/>
              </a:pPr>
              <a:r>
                <a:rPr lang="en-US" altLang="ja-JP" sz="1020" b="1" i="1" dirty="0">
                  <a:latin typeface="Calibri" pitchFamily="34" charset="0"/>
                </a:rPr>
                <a:t>VM2</a:t>
              </a:r>
            </a:p>
          </p:txBody>
        </p:sp>
      </p:grpSp>
      <p:sp>
        <p:nvSpPr>
          <p:cNvPr id="86" name="Text Box 95"/>
          <p:cNvSpPr txBox="1">
            <a:spLocks noChangeArrowheads="1"/>
          </p:cNvSpPr>
          <p:nvPr/>
        </p:nvSpPr>
        <p:spPr bwMode="auto">
          <a:xfrm>
            <a:off x="1223685" y="5581988"/>
            <a:ext cx="1658163" cy="48817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2894" tIns="51447" rIns="102894" bIns="51447">
            <a:spAutoFit/>
          </a:bodyPr>
          <a:lstStyle/>
          <a:p>
            <a:pPr algn="ctr">
              <a:defRPr/>
            </a:pPr>
            <a:r>
              <a:rPr lang="en-US" altLang="ja-JP" sz="1224" b="1" dirty="0">
                <a:latin typeface="Calibri" pitchFamily="34" charset="0"/>
              </a:rPr>
              <a:t>Windows Server 2012</a:t>
            </a:r>
          </a:p>
          <a:p>
            <a:pPr algn="ctr">
              <a:defRPr/>
            </a:pPr>
            <a:r>
              <a:rPr lang="en-US" altLang="ja-JP" sz="1224" b="1" dirty="0">
                <a:latin typeface="Calibri" pitchFamily="34" charset="0"/>
              </a:rPr>
              <a:t>Hyper-V  Host 1</a:t>
            </a:r>
          </a:p>
        </p:txBody>
      </p:sp>
      <p:sp>
        <p:nvSpPr>
          <p:cNvPr id="87" name="Text Box 95"/>
          <p:cNvSpPr txBox="1">
            <a:spLocks noChangeArrowheads="1"/>
          </p:cNvSpPr>
          <p:nvPr/>
        </p:nvSpPr>
        <p:spPr bwMode="auto">
          <a:xfrm>
            <a:off x="4021495" y="5581988"/>
            <a:ext cx="1658163" cy="48817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2894" tIns="51447" rIns="102894" bIns="51447">
            <a:spAutoFit/>
          </a:bodyPr>
          <a:lstStyle/>
          <a:p>
            <a:pPr algn="ctr">
              <a:defRPr/>
            </a:pPr>
            <a:r>
              <a:rPr lang="en-US" altLang="ja-JP" sz="1224" b="1" dirty="0">
                <a:latin typeface="Calibri" pitchFamily="34" charset="0"/>
              </a:rPr>
              <a:t>Windows Server 2012</a:t>
            </a:r>
          </a:p>
          <a:p>
            <a:pPr algn="ctr">
              <a:defRPr/>
            </a:pPr>
            <a:r>
              <a:rPr lang="en-US" altLang="ja-JP" sz="1224" b="1" dirty="0">
                <a:latin typeface="Calibri" pitchFamily="34" charset="0"/>
              </a:rPr>
              <a:t>Hyper-V  Host 2</a:t>
            </a:r>
          </a:p>
        </p:txBody>
      </p:sp>
      <p:pic>
        <p:nvPicPr>
          <p:cNvPr id="88" name="Picture 87" descr="Z:\PFS共有\PF-CORE\マーケティングＧ関連\99.参考資料\素材\Logo\ProgrammableFlow\TIF\EPS_pflogo_4C.tif"/>
          <p:cNvPicPr>
            <a:picLocks noChangeAspect="1" noChangeArrowheads="1"/>
          </p:cNvPicPr>
          <p:nvPr/>
        </p:nvPicPr>
        <p:blipFill>
          <a:blip r:embed="rId10" cstate="print">
            <a:clrChange>
              <a:clrFrom>
                <a:srgbClr val="FDFDFD"/>
              </a:clrFrom>
              <a:clrTo>
                <a:srgbClr val="FDFDFD">
                  <a:alpha val="0"/>
                </a:srgbClr>
              </a:clrTo>
            </a:clrChange>
          </a:blip>
          <a:srcRect/>
          <a:stretch>
            <a:fillRect/>
          </a:stretch>
        </p:blipFill>
        <p:spPr bwMode="auto">
          <a:xfrm>
            <a:off x="2762942" y="4900291"/>
            <a:ext cx="1117677" cy="175748"/>
          </a:xfrm>
          <a:prstGeom prst="rect">
            <a:avLst/>
          </a:prstGeom>
          <a:noFill/>
          <a:ln w="9525">
            <a:noFill/>
            <a:miter lim="800000"/>
            <a:headEnd/>
            <a:tailEnd/>
          </a:ln>
        </p:spPr>
      </p:pic>
      <p:sp>
        <p:nvSpPr>
          <p:cNvPr id="89" name="TextBox 44"/>
          <p:cNvSpPr txBox="1">
            <a:spLocks noChangeArrowheads="1"/>
          </p:cNvSpPr>
          <p:nvPr/>
        </p:nvSpPr>
        <p:spPr bwMode="auto">
          <a:xfrm>
            <a:off x="3964891" y="2017035"/>
            <a:ext cx="2413920" cy="766513"/>
          </a:xfrm>
          <a:prstGeom prst="rect">
            <a:avLst/>
          </a:prstGeom>
          <a:noFill/>
          <a:ln w="9525">
            <a:noFill/>
            <a:miter lim="800000"/>
            <a:headEnd/>
            <a:tailEnd/>
          </a:ln>
        </p:spPr>
        <p:txBody>
          <a:bodyPr wrap="none">
            <a:spAutoFit/>
          </a:bodyPr>
          <a:lstStyle/>
          <a:p>
            <a:pPr algn="ctr"/>
            <a:r>
              <a:rPr lang="en-US" sz="1428" b="1" dirty="0">
                <a:cs typeface="Arial" charset="0"/>
              </a:rPr>
              <a:t>Microsoft </a:t>
            </a:r>
          </a:p>
          <a:p>
            <a:pPr algn="ctr"/>
            <a:r>
              <a:rPr lang="en-US" sz="1428" b="1" dirty="0">
                <a:cs typeface="Arial" charset="0"/>
              </a:rPr>
              <a:t>System Center</a:t>
            </a:r>
          </a:p>
          <a:p>
            <a:pPr algn="ctr"/>
            <a:r>
              <a:rPr lang="en-US" sz="1428" b="1" dirty="0">
                <a:cs typeface="Arial" charset="0"/>
              </a:rPr>
              <a:t>Virtual Machine Manager</a:t>
            </a:r>
            <a:endParaRPr kumimoji="1" lang="en-US" sz="1428" b="1" dirty="0">
              <a:cs typeface="Arial" charset="0"/>
            </a:endParaRPr>
          </a:p>
        </p:txBody>
      </p:sp>
      <p:sp>
        <p:nvSpPr>
          <p:cNvPr id="90" name="Text Box 95"/>
          <p:cNvSpPr txBox="1">
            <a:spLocks noChangeArrowheads="1"/>
          </p:cNvSpPr>
          <p:nvPr/>
        </p:nvSpPr>
        <p:spPr bwMode="auto">
          <a:xfrm>
            <a:off x="3656600" y="3704503"/>
            <a:ext cx="1181554" cy="48817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102894" tIns="51447" rIns="102894" bIns="51447">
            <a:spAutoFit/>
          </a:bodyPr>
          <a:lstStyle/>
          <a:p>
            <a:pPr algn="ctr">
              <a:defRPr/>
            </a:pPr>
            <a:r>
              <a:rPr lang="en-US" altLang="ja-JP" sz="1224" b="1" dirty="0">
                <a:latin typeface="Calibri" pitchFamily="34" charset="0"/>
              </a:rPr>
              <a:t>Virtual Tenant </a:t>
            </a:r>
          </a:p>
          <a:p>
            <a:pPr algn="ctr">
              <a:defRPr/>
            </a:pPr>
            <a:r>
              <a:rPr lang="en-US" altLang="ja-JP" sz="1224" b="1" dirty="0">
                <a:latin typeface="Calibri" pitchFamily="34" charset="0"/>
              </a:rPr>
              <a:t>Network</a:t>
            </a:r>
          </a:p>
        </p:txBody>
      </p:sp>
      <p:sp>
        <p:nvSpPr>
          <p:cNvPr id="91" name="フリーフォーム 465"/>
          <p:cNvSpPr/>
          <p:nvPr/>
        </p:nvSpPr>
        <p:spPr>
          <a:xfrm>
            <a:off x="1415848" y="4089027"/>
            <a:ext cx="1932701" cy="1139529"/>
          </a:xfrm>
          <a:custGeom>
            <a:avLst/>
            <a:gdLst>
              <a:gd name="connsiteX0" fmla="*/ 3667125 w 3667125"/>
              <a:gd name="connsiteY0" fmla="*/ 0 h 1371600"/>
              <a:gd name="connsiteX1" fmla="*/ 2524125 w 3667125"/>
              <a:gd name="connsiteY1" fmla="*/ 9525 h 1371600"/>
              <a:gd name="connsiteX2" fmla="*/ 828675 w 3667125"/>
              <a:gd name="connsiteY2" fmla="*/ 1066800 h 1371600"/>
              <a:gd name="connsiteX3" fmla="*/ 0 w 3667125"/>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3667125" h="1371600">
                <a:moveTo>
                  <a:pt x="3667125" y="0"/>
                </a:moveTo>
                <a:lnTo>
                  <a:pt x="2524125" y="9525"/>
                </a:lnTo>
                <a:lnTo>
                  <a:pt x="828675" y="1066800"/>
                </a:lnTo>
                <a:lnTo>
                  <a:pt x="0" y="1371600"/>
                </a:lnTo>
              </a:path>
            </a:pathLst>
          </a:custGeom>
          <a:noFill/>
          <a:ln w="63500">
            <a:solidFill>
              <a:srgbClr val="0000FF">
                <a:alpha val="45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6" dirty="0">
              <a:solidFill>
                <a:schemeClr val="tx1"/>
              </a:solidFill>
              <a:latin typeface="Calibri" pitchFamily="34" charset="0"/>
            </a:endParaRPr>
          </a:p>
        </p:txBody>
      </p:sp>
      <p:grpSp>
        <p:nvGrpSpPr>
          <p:cNvPr id="92" name="グループ化 454"/>
          <p:cNvGrpSpPr/>
          <p:nvPr/>
        </p:nvGrpSpPr>
        <p:grpSpPr>
          <a:xfrm>
            <a:off x="3104572" y="3639065"/>
            <a:ext cx="565077" cy="482717"/>
            <a:chOff x="5835352" y="1463408"/>
            <a:chExt cx="777264" cy="581025"/>
          </a:xfrm>
        </p:grpSpPr>
        <p:pic>
          <p:nvPicPr>
            <p:cNvPr id="93" name="図 455" descr="vbridge.png"/>
            <p:cNvPicPr>
              <a:picLocks noChangeAspect="1"/>
            </p:cNvPicPr>
            <p:nvPr/>
          </p:nvPicPr>
          <p:blipFill>
            <a:blip r:embed="rId11">
              <a:clrChange>
                <a:clrFrom>
                  <a:srgbClr val="804000"/>
                </a:clrFrom>
                <a:clrTo>
                  <a:srgbClr val="804000">
                    <a:alpha val="0"/>
                  </a:srgbClr>
                </a:clrTo>
              </a:clrChange>
              <a:extLst>
                <a:ext uri="{28A0092B-C50C-407E-A947-70E740481C1C}">
                  <a14:useLocalDpi xmlns:a14="http://schemas.microsoft.com/office/drawing/2010/main" val="0"/>
                </a:ext>
              </a:extLst>
            </a:blip>
            <a:srcRect/>
            <a:stretch>
              <a:fillRect/>
            </a:stretch>
          </p:blipFill>
          <p:spPr bwMode="auto">
            <a:xfrm>
              <a:off x="5835352" y="1463408"/>
              <a:ext cx="685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角丸四角形 456"/>
            <p:cNvSpPr/>
            <p:nvPr/>
          </p:nvSpPr>
          <p:spPr>
            <a:xfrm>
              <a:off x="5860242" y="1935147"/>
              <a:ext cx="752374" cy="926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16" b="1" dirty="0">
                  <a:solidFill>
                    <a:schemeClr val="tx1"/>
                  </a:solidFill>
                  <a:latin typeface="Calibri" pitchFamily="34" charset="0"/>
                </a:rPr>
                <a:t>VLAN</a:t>
              </a:r>
              <a:endParaRPr kumimoji="1" lang="ja-JP" altLang="en-US" sz="816" b="1" dirty="0">
                <a:solidFill>
                  <a:schemeClr val="tx1"/>
                </a:solidFill>
                <a:latin typeface="Calibri" pitchFamily="34" charset="0"/>
              </a:endParaRPr>
            </a:p>
          </p:txBody>
        </p:sp>
      </p:grpSp>
    </p:spTree>
    <p:extLst>
      <p:ext uri="{BB962C8B-B14F-4D97-AF65-F5344CB8AC3E}">
        <p14:creationId xmlns:p14="http://schemas.microsoft.com/office/powerpoint/2010/main" val="371576860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NEC </a:t>
            </a:r>
            <a:r>
              <a:rPr lang="en-US" dirty="0" err="1" smtClean="0"/>
              <a:t>ProgrammableFlow</a:t>
            </a:r>
            <a:r>
              <a:rPr lang="en-US" dirty="0" smtClean="0"/>
              <a:t> SDN demo</a:t>
            </a:r>
            <a:endParaRPr lang="en-US" dirty="0"/>
          </a:p>
        </p:txBody>
      </p:sp>
    </p:spTree>
    <p:extLst>
      <p:ext uri="{BB962C8B-B14F-4D97-AF65-F5344CB8AC3E}">
        <p14:creationId xmlns:p14="http://schemas.microsoft.com/office/powerpoint/2010/main" val="777337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VMM 2012 SP1 review</a:t>
            </a:r>
            <a:br>
              <a:rPr lang="en-US" sz="4800" dirty="0" smtClean="0"/>
            </a:br>
            <a:endParaRPr lang="en-US" sz="4800" dirty="0">
              <a:solidFill>
                <a:schemeClr val="accent1"/>
              </a:solidFill>
            </a:endParaRPr>
          </a:p>
        </p:txBody>
      </p:sp>
      <p:grpSp>
        <p:nvGrpSpPr>
          <p:cNvPr id="15" name="Group 14"/>
          <p:cNvGrpSpPr/>
          <p:nvPr/>
        </p:nvGrpSpPr>
        <p:grpSpPr>
          <a:xfrm>
            <a:off x="7185546" y="1558731"/>
            <a:ext cx="2011492" cy="2346314"/>
            <a:chOff x="7042458" y="1528306"/>
            <a:chExt cx="1971437" cy="2300517"/>
          </a:xfrm>
          <a:solidFill>
            <a:schemeClr val="accent2"/>
          </a:solidFill>
        </p:grpSpPr>
        <p:sp>
          <p:nvSpPr>
            <p:cNvPr id="7" name="Freeform 13"/>
            <p:cNvSpPr>
              <a:spLocks noChangeAspect="1" noEditPoints="1"/>
            </p:cNvSpPr>
            <p:nvPr/>
          </p:nvSpPr>
          <p:spPr bwMode="auto">
            <a:xfrm>
              <a:off x="7618412" y="1528306"/>
              <a:ext cx="700558" cy="129165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7042458" y="3200959"/>
              <a:ext cx="1971437" cy="627864"/>
            </a:xfrm>
            <a:prstGeom prst="rect">
              <a:avLst/>
            </a:prstGeom>
            <a:noFill/>
          </p:spPr>
          <p:txBody>
            <a:bodyPr wrap="none" lIns="91440" tIns="91440" rIns="91440" bIns="91440" rtlCol="0">
              <a:spAutoFit/>
            </a:bodyPr>
            <a:lstStyle/>
            <a:p>
              <a:pPr>
                <a:lnSpc>
                  <a:spcPct val="90000"/>
                </a:lnSpc>
                <a:spcBef>
                  <a:spcPct val="20000"/>
                </a:spcBef>
                <a:buSzPct val="90000"/>
              </a:pPr>
              <a:r>
                <a:rPr lang="en-US" sz="3300" dirty="0">
                  <a:solidFill>
                    <a:schemeClr val="tx1">
                      <a:alpha val="99000"/>
                    </a:schemeClr>
                  </a:solidFill>
                </a:rPr>
                <a:t>Capability</a:t>
              </a:r>
            </a:p>
          </p:txBody>
        </p:sp>
      </p:grpSp>
      <p:cxnSp>
        <p:nvCxnSpPr>
          <p:cNvPr id="12" name="Straight Connector 11"/>
          <p:cNvCxnSpPr/>
          <p:nvPr/>
        </p:nvCxnSpPr>
        <p:spPr>
          <a:xfrm flipH="1">
            <a:off x="6460072" y="3905045"/>
            <a:ext cx="346244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94463" y="3920185"/>
            <a:ext cx="4593659" cy="3270443"/>
          </a:xfrm>
          <a:prstGeom prst="rect">
            <a:avLst/>
          </a:prstGeom>
        </p:spPr>
        <p:txBody>
          <a:bodyPr wrap="square" lIns="93278" tIns="46639" rIns="93278" bIns="46639">
            <a:spAutoFit/>
          </a:bodyPr>
          <a:lstStyle/>
          <a:p>
            <a:pPr algn="ctr">
              <a:lnSpc>
                <a:spcPct val="90000"/>
              </a:lnSpc>
              <a:spcBef>
                <a:spcPct val="20000"/>
              </a:spcBef>
              <a:buSzPct val="90000"/>
            </a:pPr>
            <a:r>
              <a:rPr lang="en-US" sz="2400" dirty="0">
                <a:solidFill>
                  <a:schemeClr val="tx1">
                    <a:alpha val="99000"/>
                  </a:schemeClr>
                </a:solidFill>
              </a:rPr>
              <a:t>Quality of service (QOS)</a:t>
            </a:r>
          </a:p>
          <a:p>
            <a:pPr algn="ctr">
              <a:lnSpc>
                <a:spcPct val="90000"/>
              </a:lnSpc>
              <a:spcBef>
                <a:spcPct val="20000"/>
              </a:spcBef>
              <a:buSzPct val="90000"/>
            </a:pPr>
            <a:r>
              <a:rPr lang="en-US" sz="2400" dirty="0">
                <a:solidFill>
                  <a:schemeClr val="tx1">
                    <a:alpha val="99000"/>
                  </a:schemeClr>
                </a:solidFill>
              </a:rPr>
              <a:t>Security</a:t>
            </a:r>
          </a:p>
          <a:p>
            <a:pPr algn="ctr">
              <a:lnSpc>
                <a:spcPct val="90000"/>
              </a:lnSpc>
              <a:spcBef>
                <a:spcPct val="20000"/>
              </a:spcBef>
              <a:buSzPct val="90000"/>
            </a:pPr>
            <a:r>
              <a:rPr lang="en-US" sz="2400" dirty="0">
                <a:solidFill>
                  <a:schemeClr val="tx1">
                    <a:alpha val="99000"/>
                  </a:schemeClr>
                </a:solidFill>
              </a:rPr>
              <a:t>Optimizations</a:t>
            </a:r>
          </a:p>
          <a:p>
            <a:pPr algn="ctr">
              <a:lnSpc>
                <a:spcPct val="90000"/>
              </a:lnSpc>
              <a:spcBef>
                <a:spcPct val="20000"/>
              </a:spcBef>
              <a:buSzPct val="90000"/>
            </a:pPr>
            <a:r>
              <a:rPr lang="en-US" sz="2400" dirty="0" smtClean="0">
                <a:solidFill>
                  <a:schemeClr val="tx1">
                    <a:alpha val="99000"/>
                  </a:schemeClr>
                </a:solidFill>
              </a:rPr>
              <a:t>Monitors</a:t>
            </a:r>
          </a:p>
          <a:p>
            <a:pPr algn="ctr">
              <a:lnSpc>
                <a:spcPct val="90000"/>
              </a:lnSpc>
              <a:spcBef>
                <a:spcPct val="20000"/>
              </a:spcBef>
              <a:buSzPct val="90000"/>
            </a:pPr>
            <a:r>
              <a:rPr lang="en-US" sz="2400" dirty="0" err="1" smtClean="0">
                <a:solidFill>
                  <a:schemeClr val="tx1">
                    <a:alpha val="99000"/>
                  </a:schemeClr>
                </a:solidFill>
              </a:rPr>
              <a:t>Extensiblity</a:t>
            </a:r>
            <a:endParaRPr lang="en-US" sz="2400" dirty="0" smtClean="0">
              <a:solidFill>
                <a:schemeClr val="tx1">
                  <a:alpha val="99000"/>
                </a:schemeClr>
              </a:solidFill>
            </a:endParaRPr>
          </a:p>
          <a:p>
            <a:pPr algn="ctr">
              <a:lnSpc>
                <a:spcPct val="90000"/>
              </a:lnSpc>
              <a:spcBef>
                <a:spcPct val="20000"/>
              </a:spcBef>
              <a:buSzPct val="90000"/>
            </a:pPr>
            <a:r>
              <a:rPr lang="en-US" sz="2400" dirty="0" smtClean="0">
                <a:solidFill>
                  <a:schemeClr val="tx1">
                    <a:alpha val="99000"/>
                  </a:schemeClr>
                </a:solidFill>
              </a:rPr>
              <a:t>Teaming</a:t>
            </a:r>
          </a:p>
          <a:p>
            <a:pPr algn="ctr">
              <a:lnSpc>
                <a:spcPct val="90000"/>
              </a:lnSpc>
              <a:spcBef>
                <a:spcPct val="20000"/>
              </a:spcBef>
              <a:buSzPct val="90000"/>
            </a:pPr>
            <a:endParaRPr lang="en-US" sz="2400" dirty="0">
              <a:solidFill>
                <a:schemeClr val="tx1">
                  <a:alpha val="99000"/>
                </a:schemeClr>
              </a:solidFill>
            </a:endParaRPr>
          </a:p>
          <a:p>
            <a:pPr algn="ctr">
              <a:lnSpc>
                <a:spcPct val="90000"/>
              </a:lnSpc>
              <a:spcBef>
                <a:spcPct val="20000"/>
              </a:spcBef>
              <a:buSzPct val="90000"/>
            </a:pPr>
            <a:endParaRPr lang="en-US" sz="2400" dirty="0">
              <a:solidFill>
                <a:schemeClr val="tx1">
                  <a:alpha val="99000"/>
                </a:schemeClr>
              </a:solidFill>
            </a:endParaRPr>
          </a:p>
        </p:txBody>
      </p:sp>
      <p:grpSp>
        <p:nvGrpSpPr>
          <p:cNvPr id="14" name="Group 13"/>
          <p:cNvGrpSpPr/>
          <p:nvPr/>
        </p:nvGrpSpPr>
        <p:grpSpPr>
          <a:xfrm>
            <a:off x="2719567" y="1554339"/>
            <a:ext cx="2471677" cy="2365848"/>
            <a:chOff x="2665411" y="1524000"/>
            <a:chExt cx="2422458" cy="2319669"/>
          </a:xfrm>
        </p:grpSpPr>
        <p:sp>
          <p:nvSpPr>
            <p:cNvPr id="5" name="Freeform 72"/>
            <p:cNvSpPr>
              <a:spLocks noChangeAspect="1" noEditPoints="1"/>
            </p:cNvSpPr>
            <p:nvPr/>
          </p:nvSpPr>
          <p:spPr bwMode="auto">
            <a:xfrm>
              <a:off x="3229996" y="1524000"/>
              <a:ext cx="1293290" cy="1295956"/>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extBox 3"/>
            <p:cNvSpPr txBox="1"/>
            <p:nvPr/>
          </p:nvSpPr>
          <p:spPr>
            <a:xfrm>
              <a:off x="2665411" y="3215805"/>
              <a:ext cx="2422458" cy="627864"/>
            </a:xfrm>
            <a:prstGeom prst="rect">
              <a:avLst/>
            </a:prstGeom>
            <a:noFill/>
          </p:spPr>
          <p:txBody>
            <a:bodyPr wrap="none" lIns="91440" tIns="91440" rIns="91440" bIns="91440" rtlCol="0">
              <a:spAutoFit/>
            </a:bodyPr>
            <a:lstStyle/>
            <a:p>
              <a:pPr algn="ctr">
                <a:lnSpc>
                  <a:spcPct val="90000"/>
                </a:lnSpc>
                <a:spcBef>
                  <a:spcPct val="20000"/>
                </a:spcBef>
                <a:buSzPct val="90000"/>
              </a:pPr>
              <a:r>
                <a:rPr lang="en-US" sz="3300" dirty="0">
                  <a:solidFill>
                    <a:schemeClr val="tx1">
                      <a:alpha val="99000"/>
                    </a:schemeClr>
                  </a:solidFill>
                </a:rPr>
                <a:t>Connectivity</a:t>
              </a:r>
            </a:p>
          </p:txBody>
        </p:sp>
      </p:grpSp>
      <p:cxnSp>
        <p:nvCxnSpPr>
          <p:cNvPr id="9" name="Straight Connector 8"/>
          <p:cNvCxnSpPr/>
          <p:nvPr/>
        </p:nvCxnSpPr>
        <p:spPr>
          <a:xfrm flipH="1">
            <a:off x="2224185" y="3905046"/>
            <a:ext cx="3462441"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58576" y="3920187"/>
            <a:ext cx="4593659" cy="1676245"/>
          </a:xfrm>
          <a:prstGeom prst="rect">
            <a:avLst/>
          </a:prstGeom>
        </p:spPr>
        <p:txBody>
          <a:bodyPr wrap="square">
            <a:spAutoFit/>
          </a:bodyPr>
          <a:lstStyle/>
          <a:p>
            <a:pPr algn="ctr">
              <a:lnSpc>
                <a:spcPct val="90000"/>
              </a:lnSpc>
              <a:spcBef>
                <a:spcPct val="20000"/>
              </a:spcBef>
              <a:buSzPct val="90000"/>
            </a:pPr>
            <a:r>
              <a:rPr lang="en-US" sz="2400" dirty="0">
                <a:solidFill>
                  <a:schemeClr val="tx1">
                    <a:alpha val="99000"/>
                  </a:schemeClr>
                </a:solidFill>
              </a:rPr>
              <a:t>Multi-tenancy</a:t>
            </a:r>
          </a:p>
          <a:p>
            <a:pPr algn="ctr">
              <a:lnSpc>
                <a:spcPct val="90000"/>
              </a:lnSpc>
              <a:spcBef>
                <a:spcPct val="20000"/>
              </a:spcBef>
              <a:buSzPct val="90000"/>
            </a:pPr>
            <a:r>
              <a:rPr lang="en-US" sz="2400" dirty="0">
                <a:solidFill>
                  <a:schemeClr val="tx1">
                    <a:alpha val="99000"/>
                  </a:schemeClr>
                </a:solidFill>
              </a:rPr>
              <a:t>Isolation</a:t>
            </a:r>
          </a:p>
          <a:p>
            <a:pPr algn="ctr">
              <a:lnSpc>
                <a:spcPct val="90000"/>
              </a:lnSpc>
              <a:spcBef>
                <a:spcPct val="20000"/>
              </a:spcBef>
              <a:buSzPct val="90000"/>
            </a:pPr>
            <a:r>
              <a:rPr lang="en-US" sz="2400" dirty="0">
                <a:solidFill>
                  <a:schemeClr val="tx1">
                    <a:alpha val="99000"/>
                  </a:schemeClr>
                </a:solidFill>
              </a:rPr>
              <a:t>Mobility</a:t>
            </a:r>
          </a:p>
          <a:p>
            <a:pPr algn="ctr">
              <a:lnSpc>
                <a:spcPct val="90000"/>
              </a:lnSpc>
              <a:spcBef>
                <a:spcPct val="20000"/>
              </a:spcBef>
              <a:buSzPct val="90000"/>
            </a:pPr>
            <a:r>
              <a:rPr lang="en-US" sz="2400" dirty="0">
                <a:solidFill>
                  <a:schemeClr val="tx1">
                    <a:alpha val="99000"/>
                  </a:schemeClr>
                </a:solidFill>
              </a:rPr>
              <a:t>Bring your own IP</a:t>
            </a:r>
          </a:p>
        </p:txBody>
      </p:sp>
      <p:sp>
        <p:nvSpPr>
          <p:cNvPr id="19" name="Rectangle 18"/>
          <p:cNvSpPr/>
          <p:nvPr/>
        </p:nvSpPr>
        <p:spPr>
          <a:xfrm>
            <a:off x="1658575" y="6331871"/>
            <a:ext cx="4593659" cy="433187"/>
          </a:xfrm>
          <a:prstGeom prst="rect">
            <a:avLst/>
          </a:prstGeom>
        </p:spPr>
        <p:txBody>
          <a:bodyPr wrap="square">
            <a:spAutoFit/>
          </a:bodyPr>
          <a:lstStyle/>
          <a:p>
            <a:pPr algn="ctr">
              <a:lnSpc>
                <a:spcPct val="90000"/>
              </a:lnSpc>
              <a:spcBef>
                <a:spcPct val="20000"/>
              </a:spcBef>
              <a:buSzPct val="90000"/>
            </a:pPr>
            <a:r>
              <a:rPr lang="en-US" sz="2400" b="1" dirty="0" smtClean="0">
                <a:solidFill>
                  <a:schemeClr val="tx1">
                    <a:alpha val="99000"/>
                  </a:schemeClr>
                </a:solidFill>
              </a:rPr>
              <a:t>Result: </a:t>
            </a:r>
            <a:r>
              <a:rPr lang="en-US" sz="2400" b="1" dirty="0">
                <a:solidFill>
                  <a:schemeClr val="tx1">
                    <a:alpha val="99000"/>
                  </a:schemeClr>
                </a:solidFill>
              </a:rPr>
              <a:t>VM Networks</a:t>
            </a:r>
          </a:p>
        </p:txBody>
      </p:sp>
      <p:sp>
        <p:nvSpPr>
          <p:cNvPr id="20" name="Rectangle 19"/>
          <p:cNvSpPr/>
          <p:nvPr/>
        </p:nvSpPr>
        <p:spPr>
          <a:xfrm>
            <a:off x="5894463" y="6355879"/>
            <a:ext cx="4593659" cy="433187"/>
          </a:xfrm>
          <a:prstGeom prst="rect">
            <a:avLst/>
          </a:prstGeom>
        </p:spPr>
        <p:txBody>
          <a:bodyPr wrap="square" lIns="93278" tIns="46639" rIns="93278" bIns="46639">
            <a:spAutoFit/>
          </a:bodyPr>
          <a:lstStyle/>
          <a:p>
            <a:pPr algn="ctr">
              <a:lnSpc>
                <a:spcPct val="90000"/>
              </a:lnSpc>
              <a:spcBef>
                <a:spcPct val="20000"/>
              </a:spcBef>
              <a:buSzPct val="90000"/>
            </a:pPr>
            <a:r>
              <a:rPr lang="en-US" sz="2400" b="1" dirty="0" smtClean="0">
                <a:solidFill>
                  <a:schemeClr val="tx1">
                    <a:alpha val="99000"/>
                  </a:schemeClr>
                </a:solidFill>
              </a:rPr>
              <a:t>Result: </a:t>
            </a:r>
            <a:r>
              <a:rPr lang="en-US" sz="2400" b="1" dirty="0">
                <a:solidFill>
                  <a:schemeClr val="tx1">
                    <a:alpha val="99000"/>
                  </a:schemeClr>
                </a:solidFill>
              </a:rPr>
              <a:t>Logical Switch</a:t>
            </a:r>
          </a:p>
        </p:txBody>
      </p:sp>
    </p:spTree>
    <p:extLst>
      <p:ext uri="{BB962C8B-B14F-4D97-AF65-F5344CB8AC3E}">
        <p14:creationId xmlns:p14="http://schemas.microsoft.com/office/powerpoint/2010/main" val="1223501275"/>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outVertical)">
                                      <p:cBhvr>
                                        <p:cTn id="20" dur="500"/>
                                        <p:tgtEl>
                                          <p:spTgt spid="12"/>
                                        </p:tgtEl>
                                      </p:cBhvr>
                                    </p:animEffect>
                                  </p:childTnLst>
                                </p:cTn>
                              </p:par>
                              <p:par>
                                <p:cTn id="21" presetID="22" presetClass="entr" presetSubtype="1"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9" grpId="0"/>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Forwarding extensions </a:t>
            </a:r>
            <a:r>
              <a:rPr lang="en-US" i="1" dirty="0" smtClean="0">
                <a:solidFill>
                  <a:srgbClr val="FFFF00"/>
                </a:solidFill>
              </a:rPr>
              <a:t>in R2</a:t>
            </a:r>
            <a:endParaRPr lang="en-US" i="1" dirty="0">
              <a:solidFill>
                <a:srgbClr val="FFFF00"/>
              </a:solidFill>
            </a:endParaRPr>
          </a:p>
        </p:txBody>
      </p:sp>
      <p:sp>
        <p:nvSpPr>
          <p:cNvPr id="5" name="Text Placeholder 4"/>
          <p:cNvSpPr>
            <a:spLocks noGrp="1"/>
          </p:cNvSpPr>
          <p:nvPr>
            <p:ph type="body" sz="quarter" idx="10"/>
          </p:nvPr>
        </p:nvSpPr>
        <p:spPr>
          <a:xfrm>
            <a:off x="274638" y="1212850"/>
            <a:ext cx="11887200" cy="3877985"/>
          </a:xfrm>
        </p:spPr>
        <p:txBody>
          <a:bodyPr/>
          <a:lstStyle/>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Hyper-V network virtualization and forwarding extensions can coexist</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smtClean="0"/>
              <a:t>Enable network virtualization by the forwarding extension itself</a:t>
            </a:r>
            <a:endParaRPr lang="en-US" dirty="0"/>
          </a:p>
        </p:txBody>
      </p:sp>
    </p:spTree>
    <p:extLst>
      <p:ext uri="{BB962C8B-B14F-4D97-AF65-F5344CB8AC3E}">
        <p14:creationId xmlns:p14="http://schemas.microsoft.com/office/powerpoint/2010/main" val="150343869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47" y="148377"/>
            <a:ext cx="11889564" cy="917575"/>
          </a:xfrm>
        </p:spPr>
        <p:txBody>
          <a:bodyPr/>
          <a:lstStyle/>
          <a:p>
            <a:r>
              <a:rPr lang="en-US" dirty="0" smtClean="0"/>
              <a:t>External VM networks</a:t>
            </a:r>
            <a:endParaRPr lang="en-US" dirty="0"/>
          </a:p>
        </p:txBody>
      </p:sp>
      <p:sp>
        <p:nvSpPr>
          <p:cNvPr id="3" name="Rectangle 2"/>
          <p:cNvSpPr/>
          <p:nvPr/>
        </p:nvSpPr>
        <p:spPr bwMode="auto">
          <a:xfrm>
            <a:off x="395658" y="2449714"/>
            <a:ext cx="1950697" cy="1645904"/>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 Switch Extension</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Manager</a:t>
            </a:r>
          </a:p>
        </p:txBody>
      </p:sp>
      <p:sp>
        <p:nvSpPr>
          <p:cNvPr id="4" name="Rectangle 3"/>
          <p:cNvSpPr/>
          <p:nvPr/>
        </p:nvSpPr>
        <p:spPr bwMode="auto">
          <a:xfrm>
            <a:off x="3475067" y="1577043"/>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 connected”</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7" name="Rectangle 6"/>
          <p:cNvSpPr/>
          <p:nvPr/>
        </p:nvSpPr>
        <p:spPr bwMode="auto">
          <a:xfrm>
            <a:off x="9537192" y="16103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14" name="Straight Connector 13"/>
          <p:cNvCxnSpPr>
            <a:stCxn id="4" idx="3"/>
            <a:endCxn id="6" idx="1"/>
          </p:cNvCxnSpPr>
          <p:nvPr/>
        </p:nvCxnSpPr>
        <p:spPr>
          <a:xfrm flipV="1">
            <a:off x="6126797" y="2119394"/>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22497" y="1915102"/>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a:stretch>
            <a:fillRect/>
          </a:stretch>
        </p:blipFill>
        <p:spPr>
          <a:xfrm>
            <a:off x="823336" y="5311663"/>
            <a:ext cx="383832" cy="741983"/>
          </a:xfrm>
          <a:prstGeom prst="rect">
            <a:avLst/>
          </a:prstGeom>
        </p:spPr>
      </p:pic>
      <p:sp>
        <p:nvSpPr>
          <p:cNvPr id="29" name="TextBox 28"/>
          <p:cNvSpPr txBox="1"/>
          <p:nvPr/>
        </p:nvSpPr>
        <p:spPr>
          <a:xfrm>
            <a:off x="1195337" y="5164050"/>
            <a:ext cx="126380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VMM</a:t>
            </a:r>
          </a:p>
          <a:p>
            <a:pPr>
              <a:lnSpc>
                <a:spcPct val="90000"/>
              </a:lnSpc>
              <a:spcAft>
                <a:spcPts val="600"/>
              </a:spcAft>
            </a:pPr>
            <a:r>
              <a:rPr lang="en-US" sz="2400" dirty="0" smtClean="0">
                <a:gradFill>
                  <a:gsLst>
                    <a:gs pos="2917">
                      <a:schemeClr val="tx1"/>
                    </a:gs>
                    <a:gs pos="30000">
                      <a:schemeClr val="tx1"/>
                    </a:gs>
                  </a:gsLst>
                  <a:lin ang="5400000" scaled="0"/>
                </a:gradFill>
              </a:rPr>
              <a:t>Admin</a:t>
            </a:r>
          </a:p>
        </p:txBody>
      </p:sp>
      <p:sp>
        <p:nvSpPr>
          <p:cNvPr id="6" name="Rectangle 5"/>
          <p:cNvSpPr/>
          <p:nvPr/>
        </p:nvSpPr>
        <p:spPr bwMode="auto">
          <a:xfrm>
            <a:off x="7076595" y="16103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40" name="Rectangle 39"/>
          <p:cNvSpPr/>
          <p:nvPr/>
        </p:nvSpPr>
        <p:spPr bwMode="auto">
          <a:xfrm>
            <a:off x="9689592" y="17627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sp>
        <p:nvSpPr>
          <p:cNvPr id="41" name="Rectangle 40"/>
          <p:cNvSpPr/>
          <p:nvPr/>
        </p:nvSpPr>
        <p:spPr bwMode="auto">
          <a:xfrm>
            <a:off x="9841992" y="19151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a:t>
            </a:r>
          </a:p>
        </p:txBody>
      </p:sp>
      <p:sp>
        <p:nvSpPr>
          <p:cNvPr id="42" name="Rectangle 41"/>
          <p:cNvSpPr/>
          <p:nvPr/>
        </p:nvSpPr>
        <p:spPr bwMode="auto">
          <a:xfrm>
            <a:off x="7228995" y="17627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cxnSp>
        <p:nvCxnSpPr>
          <p:cNvPr id="44" name="Straight Connector 43"/>
          <p:cNvCxnSpPr/>
          <p:nvPr/>
        </p:nvCxnSpPr>
        <p:spPr>
          <a:xfrm>
            <a:off x="8905375" y="2158146"/>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027297" y="2395887"/>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7381395" y="19151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46" name="Rectangle 45"/>
          <p:cNvSpPr/>
          <p:nvPr/>
        </p:nvSpPr>
        <p:spPr bwMode="auto">
          <a:xfrm>
            <a:off x="3475067" y="3198331"/>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 connected”</a:t>
            </a:r>
          </a:p>
        </p:txBody>
      </p:sp>
      <p:sp>
        <p:nvSpPr>
          <p:cNvPr id="47" name="Rectangle 46"/>
          <p:cNvSpPr/>
          <p:nvPr/>
        </p:nvSpPr>
        <p:spPr bwMode="auto">
          <a:xfrm>
            <a:off x="9537192" y="32315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48" name="Straight Connector 47"/>
          <p:cNvCxnSpPr>
            <a:stCxn id="46" idx="3"/>
            <a:endCxn id="50" idx="1"/>
          </p:cNvCxnSpPr>
          <p:nvPr/>
        </p:nvCxnSpPr>
        <p:spPr>
          <a:xfrm flipV="1">
            <a:off x="6126797" y="3740682"/>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22497" y="3536390"/>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7076595" y="32315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51" name="Rectangle 50"/>
          <p:cNvSpPr/>
          <p:nvPr/>
        </p:nvSpPr>
        <p:spPr bwMode="auto">
          <a:xfrm>
            <a:off x="9689592" y="33839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sp>
        <p:nvSpPr>
          <p:cNvPr id="52" name="Rectangle 51"/>
          <p:cNvSpPr/>
          <p:nvPr/>
        </p:nvSpPr>
        <p:spPr bwMode="auto">
          <a:xfrm>
            <a:off x="9841992" y="35363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(VLAN)</a:t>
            </a:r>
          </a:p>
        </p:txBody>
      </p:sp>
      <p:sp>
        <p:nvSpPr>
          <p:cNvPr id="53" name="Rectangle 52"/>
          <p:cNvSpPr/>
          <p:nvPr/>
        </p:nvSpPr>
        <p:spPr bwMode="auto">
          <a:xfrm>
            <a:off x="7228995" y="33839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cxnSp>
        <p:nvCxnSpPr>
          <p:cNvPr id="54" name="Straight Connector 53"/>
          <p:cNvCxnSpPr/>
          <p:nvPr/>
        </p:nvCxnSpPr>
        <p:spPr>
          <a:xfrm>
            <a:off x="8905375" y="3779434"/>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27297" y="4017175"/>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7381395" y="35363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(VLAN)</a:t>
            </a:r>
          </a:p>
          <a:p>
            <a:pPr algn="ctr" defTabSz="932472" fontAlgn="base">
              <a:lnSpc>
                <a:spcPct val="90000"/>
              </a:lnSpc>
              <a:spcBef>
                <a:spcPct val="0"/>
              </a:spcBef>
              <a:spcAft>
                <a:spcPct val="0"/>
              </a:spcAft>
            </a:pP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3475067" y="5043837"/>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“Connected”</a:t>
            </a:r>
          </a:p>
        </p:txBody>
      </p:sp>
      <p:sp>
        <p:nvSpPr>
          <p:cNvPr id="58" name="Rectangle 57"/>
          <p:cNvSpPr/>
          <p:nvPr/>
        </p:nvSpPr>
        <p:spPr bwMode="auto">
          <a:xfrm>
            <a:off x="9952986" y="5077096"/>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59" name="Straight Connector 58"/>
          <p:cNvCxnSpPr>
            <a:stCxn id="57" idx="3"/>
            <a:endCxn id="61" idx="1"/>
          </p:cNvCxnSpPr>
          <p:nvPr/>
        </p:nvCxnSpPr>
        <p:spPr>
          <a:xfrm flipV="1">
            <a:off x="6126797" y="5586188"/>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7076595" y="50770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62" name="Rectangle 61"/>
          <p:cNvSpPr/>
          <p:nvPr/>
        </p:nvSpPr>
        <p:spPr bwMode="auto">
          <a:xfrm>
            <a:off x="10105386" y="5229496"/>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(HNV)</a:t>
            </a:r>
          </a:p>
        </p:txBody>
      </p:sp>
      <p:sp>
        <p:nvSpPr>
          <p:cNvPr id="64" name="Rectangle 63"/>
          <p:cNvSpPr/>
          <p:nvPr/>
        </p:nvSpPr>
        <p:spPr bwMode="auto">
          <a:xfrm>
            <a:off x="7228995" y="52294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67" name="Rectangle 66"/>
          <p:cNvSpPr/>
          <p:nvPr/>
        </p:nvSpPr>
        <p:spPr bwMode="auto">
          <a:xfrm>
            <a:off x="7381395" y="53818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p:txBody>
      </p:sp>
      <p:sp>
        <p:nvSpPr>
          <p:cNvPr id="68" name="TextBox 67"/>
          <p:cNvSpPr txBox="1"/>
          <p:nvPr/>
        </p:nvSpPr>
        <p:spPr>
          <a:xfrm rot="16200000">
            <a:off x="8833927" y="5341555"/>
            <a:ext cx="1322983" cy="794064"/>
          </a:xfrm>
          <a:prstGeom prst="rect">
            <a:avLst/>
          </a:prstGeom>
          <a:solidFill>
            <a:srgbClr val="888888"/>
          </a:solidFill>
        </p:spPr>
        <p:txBody>
          <a:bodyPr wrap="square" lIns="182880" tIns="146304" rIns="182880" bIns="146304" rtlCol="0">
            <a:spAutoFit/>
          </a:bodyPr>
          <a:lstStyle/>
          <a:p>
            <a:pPr>
              <a:lnSpc>
                <a:spcPct val="90000"/>
              </a:lnSpc>
              <a:spcAft>
                <a:spcPts val="600"/>
              </a:spcAft>
            </a:pPr>
            <a:r>
              <a:rPr lang="en-US" sz="1200" dirty="0" smtClean="0">
                <a:solidFill>
                  <a:schemeClr val="bg1"/>
                </a:solidFill>
              </a:rPr>
              <a:t>Hyper-V Network Virtualization</a:t>
            </a:r>
          </a:p>
        </p:txBody>
      </p:sp>
      <p:cxnSp>
        <p:nvCxnSpPr>
          <p:cNvPr id="73" name="Straight Arrow Connector 72"/>
          <p:cNvCxnSpPr/>
          <p:nvPr/>
        </p:nvCxnSpPr>
        <p:spPr>
          <a:xfrm flipV="1">
            <a:off x="2459145" y="2144889"/>
            <a:ext cx="1015922" cy="98661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372869" y="4158375"/>
            <a:ext cx="1015922" cy="98661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382945" y="5532699"/>
            <a:ext cx="1092122" cy="789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2"/>
          <a:stretch>
            <a:fillRect/>
          </a:stretch>
        </p:blipFill>
        <p:spPr>
          <a:xfrm>
            <a:off x="167688" y="1684466"/>
            <a:ext cx="383832" cy="741983"/>
          </a:xfrm>
          <a:prstGeom prst="rect">
            <a:avLst/>
          </a:prstGeom>
        </p:spPr>
      </p:pic>
      <p:sp>
        <p:nvSpPr>
          <p:cNvPr id="60" name="TextBox 59"/>
          <p:cNvSpPr txBox="1"/>
          <p:nvPr/>
        </p:nvSpPr>
        <p:spPr>
          <a:xfrm>
            <a:off x="539689" y="1536853"/>
            <a:ext cx="152740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Network</a:t>
            </a:r>
          </a:p>
          <a:p>
            <a:pPr>
              <a:lnSpc>
                <a:spcPct val="90000"/>
              </a:lnSpc>
              <a:spcAft>
                <a:spcPts val="600"/>
              </a:spcAft>
            </a:pPr>
            <a:r>
              <a:rPr lang="en-US" sz="2400" dirty="0" smtClean="0">
                <a:gradFill>
                  <a:gsLst>
                    <a:gs pos="2917">
                      <a:schemeClr val="tx1"/>
                    </a:gs>
                    <a:gs pos="30000">
                      <a:schemeClr val="tx1"/>
                    </a:gs>
                  </a:gsLst>
                  <a:lin ang="5400000" scaled="0"/>
                </a:gradFill>
              </a:rPr>
              <a:t>Admin</a:t>
            </a:r>
          </a:p>
        </p:txBody>
      </p:sp>
    </p:spTree>
    <p:extLst>
      <p:ext uri="{BB962C8B-B14F-4D97-AF65-F5344CB8AC3E}">
        <p14:creationId xmlns:p14="http://schemas.microsoft.com/office/powerpoint/2010/main" val="368622066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047" y="148377"/>
            <a:ext cx="11889564" cy="917575"/>
          </a:xfrm>
        </p:spPr>
        <p:txBody>
          <a:bodyPr/>
          <a:lstStyle/>
          <a:p>
            <a:r>
              <a:rPr lang="en-US" dirty="0"/>
              <a:t>External VM </a:t>
            </a:r>
            <a:r>
              <a:rPr lang="en-US" dirty="0" smtClean="0"/>
              <a:t>networks </a:t>
            </a:r>
            <a:r>
              <a:rPr lang="en-US" i="1" dirty="0" smtClean="0">
                <a:solidFill>
                  <a:srgbClr val="FFFF00"/>
                </a:solidFill>
              </a:rPr>
              <a:t>in </a:t>
            </a:r>
            <a:r>
              <a:rPr lang="en-US" i="1" dirty="0">
                <a:solidFill>
                  <a:srgbClr val="FFFF00"/>
                </a:solidFill>
              </a:rPr>
              <a:t>R2</a:t>
            </a:r>
            <a:endParaRPr lang="en-US" dirty="0"/>
          </a:p>
        </p:txBody>
      </p:sp>
      <p:sp>
        <p:nvSpPr>
          <p:cNvPr id="3" name="Rectangle 2"/>
          <p:cNvSpPr/>
          <p:nvPr/>
        </p:nvSpPr>
        <p:spPr bwMode="auto">
          <a:xfrm>
            <a:off x="395658" y="2449714"/>
            <a:ext cx="1950697" cy="1645904"/>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Virtual Switch Extension</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Manager</a:t>
            </a:r>
          </a:p>
        </p:txBody>
      </p:sp>
      <p:sp>
        <p:nvSpPr>
          <p:cNvPr id="7" name="Rectangle 6"/>
          <p:cNvSpPr/>
          <p:nvPr/>
        </p:nvSpPr>
        <p:spPr bwMode="auto">
          <a:xfrm>
            <a:off x="9537192" y="16103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14" name="Straight Connector 13"/>
          <p:cNvCxnSpPr>
            <a:endCxn id="6" idx="1"/>
          </p:cNvCxnSpPr>
          <p:nvPr/>
        </p:nvCxnSpPr>
        <p:spPr>
          <a:xfrm flipV="1">
            <a:off x="6182829" y="2119394"/>
            <a:ext cx="893766" cy="133641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22497" y="1915102"/>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a:stretch>
            <a:fillRect/>
          </a:stretch>
        </p:blipFill>
        <p:spPr>
          <a:xfrm>
            <a:off x="823336" y="5311663"/>
            <a:ext cx="383832" cy="741983"/>
          </a:xfrm>
          <a:prstGeom prst="rect">
            <a:avLst/>
          </a:prstGeom>
        </p:spPr>
      </p:pic>
      <p:sp>
        <p:nvSpPr>
          <p:cNvPr id="29" name="TextBox 28"/>
          <p:cNvSpPr txBox="1"/>
          <p:nvPr/>
        </p:nvSpPr>
        <p:spPr>
          <a:xfrm>
            <a:off x="1195337" y="5164050"/>
            <a:ext cx="1263808"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VMM</a:t>
            </a:r>
          </a:p>
          <a:p>
            <a:pPr>
              <a:lnSpc>
                <a:spcPct val="90000"/>
              </a:lnSpc>
              <a:spcAft>
                <a:spcPts val="600"/>
              </a:spcAft>
            </a:pPr>
            <a:r>
              <a:rPr lang="en-US" sz="2400" dirty="0" smtClean="0">
                <a:gradFill>
                  <a:gsLst>
                    <a:gs pos="2917">
                      <a:schemeClr val="tx1"/>
                    </a:gs>
                    <a:gs pos="30000">
                      <a:schemeClr val="tx1"/>
                    </a:gs>
                  </a:gsLst>
                  <a:lin ang="5400000" scaled="0"/>
                </a:gradFill>
              </a:rPr>
              <a:t>Admin</a:t>
            </a:r>
          </a:p>
        </p:txBody>
      </p:sp>
      <p:sp>
        <p:nvSpPr>
          <p:cNvPr id="6" name="Rectangle 5"/>
          <p:cNvSpPr/>
          <p:nvPr/>
        </p:nvSpPr>
        <p:spPr bwMode="auto">
          <a:xfrm>
            <a:off x="7076595" y="16103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40" name="Rectangle 39"/>
          <p:cNvSpPr/>
          <p:nvPr/>
        </p:nvSpPr>
        <p:spPr bwMode="auto">
          <a:xfrm>
            <a:off x="9689592" y="17627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sp>
        <p:nvSpPr>
          <p:cNvPr id="41" name="Rectangle 40"/>
          <p:cNvSpPr/>
          <p:nvPr/>
        </p:nvSpPr>
        <p:spPr bwMode="auto">
          <a:xfrm>
            <a:off x="9841992" y="191510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a:t>
            </a:r>
          </a:p>
        </p:txBody>
      </p:sp>
      <p:sp>
        <p:nvSpPr>
          <p:cNvPr id="42" name="Rectangle 41"/>
          <p:cNvSpPr/>
          <p:nvPr/>
        </p:nvSpPr>
        <p:spPr bwMode="auto">
          <a:xfrm>
            <a:off x="7228995" y="17627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cxnSp>
        <p:nvCxnSpPr>
          <p:cNvPr id="44" name="Straight Connector 43"/>
          <p:cNvCxnSpPr/>
          <p:nvPr/>
        </p:nvCxnSpPr>
        <p:spPr>
          <a:xfrm>
            <a:off x="8905375" y="2158146"/>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027297" y="2395887"/>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7381395" y="1915102"/>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46" name="Rectangle 45"/>
          <p:cNvSpPr/>
          <p:nvPr/>
        </p:nvSpPr>
        <p:spPr bwMode="auto">
          <a:xfrm>
            <a:off x="3475067" y="3198331"/>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“Not connected”</a:t>
            </a:r>
          </a:p>
        </p:txBody>
      </p:sp>
      <p:sp>
        <p:nvSpPr>
          <p:cNvPr id="47" name="Rectangle 46"/>
          <p:cNvSpPr/>
          <p:nvPr/>
        </p:nvSpPr>
        <p:spPr bwMode="auto">
          <a:xfrm>
            <a:off x="9537192" y="32315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48" name="Straight Connector 47"/>
          <p:cNvCxnSpPr>
            <a:stCxn id="46" idx="3"/>
            <a:endCxn id="50" idx="1"/>
          </p:cNvCxnSpPr>
          <p:nvPr/>
        </p:nvCxnSpPr>
        <p:spPr>
          <a:xfrm flipV="1">
            <a:off x="6126797" y="3740682"/>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722497" y="3536390"/>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7076595" y="32315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51" name="Rectangle 50"/>
          <p:cNvSpPr/>
          <p:nvPr/>
        </p:nvSpPr>
        <p:spPr bwMode="auto">
          <a:xfrm>
            <a:off x="9689592" y="33839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sp>
        <p:nvSpPr>
          <p:cNvPr id="52" name="Rectangle 51"/>
          <p:cNvSpPr/>
          <p:nvPr/>
        </p:nvSpPr>
        <p:spPr bwMode="auto">
          <a:xfrm>
            <a:off x="9841992" y="3536390"/>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(VLAN)</a:t>
            </a:r>
          </a:p>
        </p:txBody>
      </p:sp>
      <p:sp>
        <p:nvSpPr>
          <p:cNvPr id="53" name="Rectangle 52"/>
          <p:cNvSpPr/>
          <p:nvPr/>
        </p:nvSpPr>
        <p:spPr bwMode="auto">
          <a:xfrm>
            <a:off x="7228995" y="33839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cxnSp>
        <p:nvCxnSpPr>
          <p:cNvPr id="54" name="Straight Connector 53"/>
          <p:cNvCxnSpPr/>
          <p:nvPr/>
        </p:nvCxnSpPr>
        <p:spPr>
          <a:xfrm>
            <a:off x="8905375" y="3779434"/>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27297" y="4017175"/>
            <a:ext cx="808048"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7381395" y="3536390"/>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(VLAN)</a:t>
            </a:r>
          </a:p>
        </p:txBody>
      </p:sp>
      <p:sp>
        <p:nvSpPr>
          <p:cNvPr id="57" name="Rectangle 56"/>
          <p:cNvSpPr/>
          <p:nvPr/>
        </p:nvSpPr>
        <p:spPr bwMode="auto">
          <a:xfrm>
            <a:off x="3475067" y="5043837"/>
            <a:ext cx="2651730" cy="1135691"/>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Logical Network</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“Connected”</a:t>
            </a:r>
          </a:p>
        </p:txBody>
      </p:sp>
      <p:sp>
        <p:nvSpPr>
          <p:cNvPr id="58" name="Rectangle 57"/>
          <p:cNvSpPr/>
          <p:nvPr/>
        </p:nvSpPr>
        <p:spPr bwMode="auto">
          <a:xfrm>
            <a:off x="9952986" y="471963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cxnSp>
        <p:nvCxnSpPr>
          <p:cNvPr id="59" name="Straight Connector 58"/>
          <p:cNvCxnSpPr>
            <a:stCxn id="57" idx="3"/>
            <a:endCxn id="61" idx="1"/>
          </p:cNvCxnSpPr>
          <p:nvPr/>
        </p:nvCxnSpPr>
        <p:spPr>
          <a:xfrm flipV="1">
            <a:off x="6126797" y="5586188"/>
            <a:ext cx="949798" cy="254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7076595" y="50770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62" name="Rectangle 61"/>
          <p:cNvSpPr/>
          <p:nvPr/>
        </p:nvSpPr>
        <p:spPr bwMode="auto">
          <a:xfrm>
            <a:off x="10105386" y="4872032"/>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 (HNV)</a:t>
            </a:r>
          </a:p>
        </p:txBody>
      </p:sp>
      <p:sp>
        <p:nvSpPr>
          <p:cNvPr id="64" name="Rectangle 63"/>
          <p:cNvSpPr/>
          <p:nvPr/>
        </p:nvSpPr>
        <p:spPr bwMode="auto">
          <a:xfrm>
            <a:off x="7228995" y="52294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(VSEM)</a:t>
            </a:r>
          </a:p>
        </p:txBody>
      </p:sp>
      <p:sp>
        <p:nvSpPr>
          <p:cNvPr id="67" name="Rectangle 66"/>
          <p:cNvSpPr/>
          <p:nvPr/>
        </p:nvSpPr>
        <p:spPr bwMode="auto">
          <a:xfrm>
            <a:off x="7381395" y="5381896"/>
            <a:ext cx="1645902" cy="1018183"/>
          </a:xfrm>
          <a:prstGeom prst="rect">
            <a:avLst/>
          </a:prstGeom>
          <a:solidFill>
            <a:srgbClr val="002060"/>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Network Sites</a:t>
            </a:r>
          </a:p>
          <a:p>
            <a:pPr algn="ctr" defTabSz="932472" fontAlgn="base">
              <a:lnSpc>
                <a:spcPct val="90000"/>
              </a:lnSpc>
              <a:spcBef>
                <a:spcPct val="0"/>
              </a:spcBef>
              <a:spcAft>
                <a:spcPct val="0"/>
              </a:spcAft>
            </a:pPr>
            <a:r>
              <a:rPr lang="en-US" sz="1400" dirty="0" smtClean="0">
                <a:gradFill>
                  <a:gsLst>
                    <a:gs pos="0">
                      <a:srgbClr val="FFFFFF"/>
                    </a:gs>
                    <a:gs pos="100000">
                      <a:srgbClr val="FFFFFF"/>
                    </a:gs>
                  </a:gsLst>
                  <a:lin ang="5400000" scaled="0"/>
                </a:gradFill>
                <a:ea typeface="Segoe UI" pitchFamily="34" charset="0"/>
                <a:cs typeface="Segoe UI" pitchFamily="34" charset="0"/>
              </a:rPr>
              <a:t>(VSEM or VLAN)</a:t>
            </a:r>
            <a:endParaRPr lang="en-US" sz="20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TextBox 67"/>
          <p:cNvSpPr txBox="1"/>
          <p:nvPr/>
        </p:nvSpPr>
        <p:spPr>
          <a:xfrm rot="16200000">
            <a:off x="8946786" y="5003770"/>
            <a:ext cx="1097268" cy="461665"/>
          </a:xfrm>
          <a:prstGeom prst="rect">
            <a:avLst/>
          </a:prstGeom>
          <a:solidFill>
            <a:srgbClr val="888888"/>
          </a:solid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HNV</a:t>
            </a:r>
          </a:p>
        </p:txBody>
      </p:sp>
      <p:cxnSp>
        <p:nvCxnSpPr>
          <p:cNvPr id="9" name="Straight Arrow Connector 8"/>
          <p:cNvCxnSpPr>
            <a:endCxn id="46" idx="1"/>
          </p:cNvCxnSpPr>
          <p:nvPr/>
        </p:nvCxnSpPr>
        <p:spPr>
          <a:xfrm>
            <a:off x="2311671" y="3380804"/>
            <a:ext cx="1163396" cy="38537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372869" y="4158375"/>
            <a:ext cx="1015922" cy="986617"/>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7" idx="1"/>
          </p:cNvCxnSpPr>
          <p:nvPr/>
        </p:nvCxnSpPr>
        <p:spPr>
          <a:xfrm>
            <a:off x="2382945" y="5532699"/>
            <a:ext cx="1092122" cy="789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2364117" y="3470382"/>
            <a:ext cx="1080351" cy="193207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bwMode="auto">
          <a:xfrm>
            <a:off x="9933847" y="5871984"/>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External VM Network 1</a:t>
            </a:r>
          </a:p>
        </p:txBody>
      </p:sp>
      <p:sp>
        <p:nvSpPr>
          <p:cNvPr id="77" name="Rectangle 76"/>
          <p:cNvSpPr/>
          <p:nvPr/>
        </p:nvSpPr>
        <p:spPr bwMode="auto">
          <a:xfrm>
            <a:off x="10086247" y="6024384"/>
            <a:ext cx="1950697" cy="911205"/>
          </a:xfrm>
          <a:prstGeom prst="rect">
            <a:avLst/>
          </a:prstGeom>
          <a:solidFill>
            <a:srgbClr val="442359"/>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VM Network (External NV)</a:t>
            </a:r>
          </a:p>
        </p:txBody>
      </p:sp>
      <p:sp>
        <p:nvSpPr>
          <p:cNvPr id="78" name="TextBox 77"/>
          <p:cNvSpPr txBox="1"/>
          <p:nvPr/>
        </p:nvSpPr>
        <p:spPr>
          <a:xfrm rot="16200000">
            <a:off x="8946787" y="6156122"/>
            <a:ext cx="1097268" cy="461665"/>
          </a:xfrm>
          <a:prstGeom prst="rect">
            <a:avLst/>
          </a:prstGeom>
          <a:solidFill>
            <a:srgbClr val="888888"/>
          </a:solid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30000">
                      <a:schemeClr val="tx1"/>
                    </a:gs>
                  </a:gsLst>
                  <a:lin ang="5400000" scaled="0"/>
                </a:gradFill>
              </a:rPr>
              <a:t>External</a:t>
            </a:r>
          </a:p>
        </p:txBody>
      </p:sp>
      <p:pic>
        <p:nvPicPr>
          <p:cNvPr id="63" name="Picture 62"/>
          <p:cNvPicPr>
            <a:picLocks noChangeAspect="1"/>
          </p:cNvPicPr>
          <p:nvPr/>
        </p:nvPicPr>
        <p:blipFill>
          <a:blip r:embed="rId2"/>
          <a:stretch>
            <a:fillRect/>
          </a:stretch>
        </p:blipFill>
        <p:spPr>
          <a:xfrm>
            <a:off x="167688" y="1684466"/>
            <a:ext cx="383832" cy="741983"/>
          </a:xfrm>
          <a:prstGeom prst="rect">
            <a:avLst/>
          </a:prstGeom>
        </p:spPr>
      </p:pic>
      <p:sp>
        <p:nvSpPr>
          <p:cNvPr id="66" name="TextBox 65"/>
          <p:cNvSpPr txBox="1"/>
          <p:nvPr/>
        </p:nvSpPr>
        <p:spPr>
          <a:xfrm>
            <a:off x="539689" y="1536853"/>
            <a:ext cx="152740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Network</a:t>
            </a:r>
          </a:p>
          <a:p>
            <a:pPr>
              <a:lnSpc>
                <a:spcPct val="90000"/>
              </a:lnSpc>
              <a:spcAft>
                <a:spcPts val="600"/>
              </a:spcAft>
            </a:pPr>
            <a:r>
              <a:rPr lang="en-US" sz="2400" dirty="0" smtClean="0">
                <a:gradFill>
                  <a:gsLst>
                    <a:gs pos="2917">
                      <a:schemeClr val="tx1"/>
                    </a:gs>
                    <a:gs pos="30000">
                      <a:schemeClr val="tx1"/>
                    </a:gs>
                  </a:gsLst>
                  <a:lin ang="5400000" scaled="0"/>
                </a:gradFill>
              </a:rPr>
              <a:t>Admin</a:t>
            </a:r>
          </a:p>
        </p:txBody>
      </p:sp>
    </p:spTree>
    <p:extLst>
      <p:ext uri="{BB962C8B-B14F-4D97-AF65-F5344CB8AC3E}">
        <p14:creationId xmlns:p14="http://schemas.microsoft.com/office/powerpoint/2010/main" val="152899993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 of Cisco Nexus 1000v with R2</a:t>
            </a:r>
            <a:br>
              <a:rPr lang="en-US" dirty="0" smtClean="0"/>
            </a:br>
            <a:endParaRPr lang="en-US" dirty="0"/>
          </a:p>
        </p:txBody>
      </p:sp>
      <p:sp>
        <p:nvSpPr>
          <p:cNvPr id="4" name="Content Placeholder 3"/>
          <p:cNvSpPr>
            <a:spLocks noGrp="1"/>
          </p:cNvSpPr>
          <p:nvPr>
            <p:ph type="body" sz="quarter" idx="12"/>
          </p:nvPr>
        </p:nvSpPr>
        <p:spPr>
          <a:prstGeom prst="rect">
            <a:avLst/>
          </a:prstGeom>
        </p:spPr>
        <p:txBody>
          <a:bodyPr anchor="ctr">
            <a:normAutofit/>
          </a:bodyPr>
          <a:lstStyle/>
          <a:p>
            <a:pPr marL="0" indent="0" algn="ctr">
              <a:buNone/>
            </a:pPr>
            <a:endParaRPr lang="en-US" sz="10700" dirty="0"/>
          </a:p>
        </p:txBody>
      </p:sp>
    </p:spTree>
    <p:extLst>
      <p:ext uri="{BB962C8B-B14F-4D97-AF65-F5344CB8AC3E}">
        <p14:creationId xmlns:p14="http://schemas.microsoft.com/office/powerpoint/2010/main" val="10182623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Takeaways from this session</a:t>
            </a:r>
            <a:endParaRPr lang="en-US" dirty="0"/>
          </a:p>
        </p:txBody>
      </p:sp>
      <p:sp>
        <p:nvSpPr>
          <p:cNvPr id="6" name="Text Placeholder 5"/>
          <p:cNvSpPr>
            <a:spLocks noGrp="1"/>
          </p:cNvSpPr>
          <p:nvPr>
            <p:ph type="body" sz="quarter" idx="10"/>
          </p:nvPr>
        </p:nvSpPr>
        <p:spPr>
          <a:xfrm>
            <a:off x="274638" y="1212850"/>
            <a:ext cx="11887200" cy="4678204"/>
          </a:xfrm>
        </p:spPr>
        <p:txBody>
          <a:bodyPr/>
          <a:lstStyle/>
          <a:p>
            <a:endParaRPr lang="en-US" dirty="0" smtClean="0"/>
          </a:p>
          <a:p>
            <a:r>
              <a:rPr lang="en-US" dirty="0" smtClean="0"/>
              <a:t>Plan first, deploy second</a:t>
            </a:r>
          </a:p>
          <a:p>
            <a:endParaRPr lang="en-US" dirty="0"/>
          </a:p>
          <a:p>
            <a:r>
              <a:rPr lang="en-US" dirty="0" smtClean="0"/>
              <a:t>New in R2: Network managers, IPAM, Physical switch management</a:t>
            </a:r>
          </a:p>
          <a:p>
            <a:endParaRPr lang="en-US" dirty="0"/>
          </a:p>
          <a:p>
            <a:r>
              <a:rPr lang="en-US" dirty="0" smtClean="0"/>
              <a:t>Better forwarding extension </a:t>
            </a:r>
            <a:r>
              <a:rPr lang="en-US" dirty="0" err="1" smtClean="0"/>
              <a:t>integraiton</a:t>
            </a:r>
            <a:endParaRPr lang="en-US" dirty="0"/>
          </a:p>
        </p:txBody>
      </p:sp>
    </p:spTree>
    <p:extLst>
      <p:ext uri="{BB962C8B-B14F-4D97-AF65-F5344CB8AC3E}">
        <p14:creationId xmlns:p14="http://schemas.microsoft.com/office/powerpoint/2010/main" val="359778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Scenes from the next episode…</a:t>
            </a:r>
            <a:endParaRPr lang="en-US" dirty="0"/>
          </a:p>
        </p:txBody>
      </p:sp>
      <p:sp>
        <p:nvSpPr>
          <p:cNvPr id="6" name="Text Placeholder 5"/>
          <p:cNvSpPr>
            <a:spLocks noGrp="1"/>
          </p:cNvSpPr>
          <p:nvPr>
            <p:ph type="body" sz="quarter" idx="10"/>
          </p:nvPr>
        </p:nvSpPr>
        <p:spPr>
          <a:xfrm>
            <a:off x="274638" y="1212850"/>
            <a:ext cx="11887200" cy="4124206"/>
          </a:xfrm>
        </p:spPr>
        <p:txBody>
          <a:bodyPr/>
          <a:lstStyle/>
          <a:p>
            <a:endParaRPr lang="en-US" dirty="0" smtClean="0"/>
          </a:p>
          <a:p>
            <a:pPr marL="571500" indent="-571500">
              <a:buFont typeface="Arial" panose="020B0604020202020204" pitchFamily="34" charset="0"/>
              <a:buChar char="•"/>
            </a:pPr>
            <a:r>
              <a:rPr lang="en-US" dirty="0" smtClean="0"/>
              <a:t>Enabling network virtualization with VMM</a:t>
            </a:r>
          </a:p>
          <a:p>
            <a:pPr marL="571500" indent="-571500">
              <a:buFont typeface="Arial" panose="020B0604020202020204" pitchFamily="34" charset="0"/>
              <a:buChar char="•"/>
            </a:pPr>
            <a:r>
              <a:rPr lang="en-US" dirty="0" smtClean="0"/>
              <a:t>Gateway deployment</a:t>
            </a:r>
          </a:p>
          <a:p>
            <a:pPr marL="571500" indent="-571500">
              <a:buFont typeface="Arial" panose="020B0604020202020204" pitchFamily="34" charset="0"/>
              <a:buChar char="•"/>
            </a:pPr>
            <a:r>
              <a:rPr lang="en-US" dirty="0" smtClean="0"/>
              <a:t>Windows Server tech behind the gateway</a:t>
            </a:r>
          </a:p>
          <a:p>
            <a:pPr marL="571500" indent="-571500">
              <a:buFont typeface="Arial" panose="020B0604020202020204" pitchFamily="34" charset="0"/>
              <a:buChar char="•"/>
            </a:pPr>
            <a:r>
              <a:rPr lang="en-US" dirty="0" smtClean="0"/>
              <a:t>Tenant experience</a:t>
            </a:r>
          </a:p>
          <a:p>
            <a:endParaRPr lang="en-US" dirty="0"/>
          </a:p>
        </p:txBody>
      </p:sp>
    </p:spTree>
    <p:extLst>
      <p:ext uri="{BB962C8B-B14F-4D97-AF65-F5344CB8AC3E}">
        <p14:creationId xmlns:p14="http://schemas.microsoft.com/office/powerpoint/2010/main" val="22397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8519497"/>
              </p:ext>
            </p:extLst>
          </p:nvPr>
        </p:nvGraphicFramePr>
        <p:xfrm>
          <a:off x="457580" y="1119848"/>
          <a:ext cx="11521314" cy="5577783"/>
        </p:xfrm>
        <a:graphic>
          <a:graphicData uri="http://schemas.openxmlformats.org/drawingml/2006/table">
            <a:tbl>
              <a:tblPr>
                <a:tableStyleId>{5C22544A-7EE6-4342-B048-85BDC9FD1C3A}</a:tableStyleId>
              </a:tblPr>
              <a:tblGrid>
                <a:gridCol w="1600182"/>
                <a:gridCol w="9921132"/>
              </a:tblGrid>
              <a:tr h="390550">
                <a:tc>
                  <a:txBody>
                    <a:bodyPr/>
                    <a:lstStyle/>
                    <a:p>
                      <a:pPr marL="457200" marR="0">
                        <a:lnSpc>
                          <a:spcPct val="107000"/>
                        </a:lnSpc>
                        <a:spcBef>
                          <a:spcPts val="0"/>
                        </a:spcBef>
                        <a:spcAft>
                          <a:spcPts val="800"/>
                        </a:spcAft>
                      </a:pPr>
                      <a:r>
                        <a:rPr lang="en-US" sz="1600">
                          <a:effectLst/>
                        </a:rPr>
                        <a:t>MDC-B210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3"/>
                        </a:rPr>
                        <a:t>Everything You Need to Know about the Software Defined Networking Solution from Microsoft</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MDC-B311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4"/>
                        </a:rPr>
                        <a:t>Application Availability Strategies for the Private Cloud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687611">
                <a:tc>
                  <a:txBody>
                    <a:bodyPr/>
                    <a:lstStyle/>
                    <a:p>
                      <a:pPr marL="457200" marR="0">
                        <a:lnSpc>
                          <a:spcPct val="107000"/>
                        </a:lnSpc>
                        <a:spcBef>
                          <a:spcPts val="0"/>
                        </a:spcBef>
                        <a:spcAft>
                          <a:spcPts val="800"/>
                        </a:spcAft>
                      </a:pPr>
                      <a:r>
                        <a:rPr lang="en-US" sz="1600">
                          <a:effectLst/>
                        </a:rPr>
                        <a:t>MDC—B321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5"/>
                        </a:rPr>
                        <a:t>Lessons Learned from Implementing Windows Server 2012 and System Center 2012 SP1 for Hosters (Service Providers)</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687611">
                <a:tc>
                  <a:txBody>
                    <a:bodyPr/>
                    <a:lstStyle/>
                    <a:p>
                      <a:pPr marL="457200" marR="0">
                        <a:lnSpc>
                          <a:spcPct val="107000"/>
                        </a:lnSpc>
                        <a:spcBef>
                          <a:spcPts val="0"/>
                        </a:spcBef>
                        <a:spcAft>
                          <a:spcPts val="800"/>
                        </a:spcAft>
                      </a:pPr>
                      <a:r>
                        <a:rPr lang="en-US" sz="1600">
                          <a:effectLst/>
                        </a:rPr>
                        <a:t>MDC-B327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dirty="0">
                          <a:effectLst/>
                          <a:hlinkClick r:id="rId6"/>
                        </a:rPr>
                        <a:t>Monitoring and Managing the Network and Storage Infrastructure with Microsoft System Center 2012 - Operations Manager</a:t>
                      </a:r>
                      <a:endParaRPr lang="en-US"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MDC-B354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7"/>
                        </a:rPr>
                        <a:t>What's New in Microsoft System Center 2012 SP1</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MDC-IL301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8"/>
                        </a:rPr>
                        <a:t>Transform the Datacenter Immersion, Part 1 of 4: Infrastructure Foundation</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MDC-B205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9"/>
                        </a:rPr>
                        <a:t>Windows Server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MDC-B215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10"/>
                        </a:rPr>
                        <a:t>Windows Server and System Center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MDC-B216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11"/>
                        </a:rPr>
                        <a:t>Windows Server Networking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MDC-B331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12"/>
                        </a:rPr>
                        <a:t>System Center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390550">
                <a:tc>
                  <a:txBody>
                    <a:bodyPr/>
                    <a:lstStyle/>
                    <a:p>
                      <a:pPr marL="457200" marR="0">
                        <a:lnSpc>
                          <a:spcPct val="107000"/>
                        </a:lnSpc>
                        <a:spcBef>
                          <a:spcPts val="0"/>
                        </a:spcBef>
                        <a:spcAft>
                          <a:spcPts val="800"/>
                        </a:spcAft>
                      </a:pPr>
                      <a:r>
                        <a:rPr lang="en-US" sz="1600">
                          <a:effectLst/>
                        </a:rPr>
                        <a:t>MDC-B312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a:effectLst/>
                          <a:hlinkClick r:id="rId13"/>
                        </a:rPr>
                        <a:t>Windows Server Session to be Announced</a:t>
                      </a:r>
                      <a:endParaRPr lang="en-US" sz="1600" u="none">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r h="687611">
                <a:tc>
                  <a:txBody>
                    <a:bodyPr/>
                    <a:lstStyle/>
                    <a:p>
                      <a:pPr marL="457200" marR="0">
                        <a:lnSpc>
                          <a:spcPct val="107000"/>
                        </a:lnSpc>
                        <a:spcBef>
                          <a:spcPts val="0"/>
                        </a:spcBef>
                        <a:spcAft>
                          <a:spcPts val="800"/>
                        </a:spcAft>
                      </a:pPr>
                      <a:r>
                        <a:rPr lang="en-US" sz="1600">
                          <a:effectLst/>
                        </a:rPr>
                        <a:t>MDC-B375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c>
                  <a:txBody>
                    <a:bodyPr/>
                    <a:lstStyle/>
                    <a:p>
                      <a:pPr marL="457200" marR="0">
                        <a:lnSpc>
                          <a:spcPct val="107000"/>
                        </a:lnSpc>
                        <a:spcBef>
                          <a:spcPts val="0"/>
                        </a:spcBef>
                        <a:spcAft>
                          <a:spcPts val="800"/>
                        </a:spcAft>
                      </a:pPr>
                      <a:r>
                        <a:rPr lang="en-US" sz="1600" u="none" strike="noStrike" dirty="0">
                          <a:effectLst/>
                          <a:hlinkClick r:id="rId14"/>
                        </a:rPr>
                        <a:t>Microsoft Private Cloud Fast Track v3: Private Cloud Reference Architecture Based on Windows Server 2012 and Microsoft System Center 2012 SP1</a:t>
                      </a:r>
                      <a:endParaRPr lang="en-US" sz="1600" u="none" dirty="0">
                        <a:effectLst/>
                        <a:latin typeface="Calibri" panose="020F0502020204030204" pitchFamily="34" charset="0"/>
                        <a:ea typeface="Calibri" panose="020F0502020204030204" pitchFamily="34" charset="0"/>
                        <a:cs typeface="Times New Roman" panose="02020603050405020304" pitchFamily="18" charset="0"/>
                      </a:endParaRPr>
                    </a:p>
                  </a:txBody>
                  <a:tcPr marL="3470" marR="3470" marT="3470" marB="3470"/>
                </a:tc>
              </a:tr>
            </a:tbl>
          </a:graphicData>
        </a:graphic>
      </p:graphicFrame>
    </p:spTree>
    <p:extLst>
      <p:ext uri="{BB962C8B-B14F-4D97-AF65-F5344CB8AC3E}">
        <p14:creationId xmlns:p14="http://schemas.microsoft.com/office/powerpoint/2010/main" val="262529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72925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15408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bg1"/>
                </a:solidFill>
              </a:rPr>
              <a:t>Partner Ecosystem</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273" y="5662422"/>
            <a:ext cx="2129773" cy="65313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9237" y="1287462"/>
            <a:ext cx="1752600" cy="1205918"/>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435" y="1126913"/>
            <a:ext cx="2540271" cy="1275001"/>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2437" y="3627703"/>
            <a:ext cx="2217864" cy="168804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04037" y="4096574"/>
            <a:ext cx="1929726" cy="699176"/>
          </a:xfrm>
          <a:prstGeom prst="rect">
            <a:avLst/>
          </a:prstGeom>
        </p:spPr>
      </p:pic>
      <p:pic>
        <p:nvPicPr>
          <p:cNvPr id="27" name="Picture 26"/>
          <p:cNvPicPr/>
          <p:nvPr/>
        </p:nvPicPr>
        <p:blipFill>
          <a:blip r:embed="rId8">
            <a:extLst>
              <a:ext uri="{28A0092B-C50C-407E-A947-70E740481C1C}">
                <a14:useLocalDpi xmlns:a14="http://schemas.microsoft.com/office/drawing/2010/main" val="0"/>
              </a:ext>
            </a:extLst>
          </a:blip>
          <a:stretch>
            <a:fillRect/>
          </a:stretch>
        </p:blipFill>
        <p:spPr>
          <a:xfrm>
            <a:off x="3464520" y="3920871"/>
            <a:ext cx="2642274" cy="877668"/>
          </a:xfrm>
          <a:prstGeom prst="rect">
            <a:avLst/>
          </a:prstGeom>
          <a:ln>
            <a:solidFill>
              <a:schemeClr val="bg1"/>
            </a:solidFill>
          </a:ln>
        </p:spPr>
      </p:pic>
      <p:pic>
        <p:nvPicPr>
          <p:cNvPr id="28" name="Picture 27"/>
          <p:cNvPicPr/>
          <p:nvPr/>
        </p:nvPicPr>
        <p:blipFill>
          <a:blip r:embed="rId9">
            <a:extLst>
              <a:ext uri="{28A0092B-C50C-407E-A947-70E740481C1C}">
                <a14:useLocalDpi xmlns:a14="http://schemas.microsoft.com/office/drawing/2010/main" val="0"/>
              </a:ext>
            </a:extLst>
          </a:blip>
          <a:srcRect/>
          <a:stretch>
            <a:fillRect/>
          </a:stretch>
        </p:blipFill>
        <p:spPr bwMode="auto">
          <a:xfrm>
            <a:off x="3582633" y="1660706"/>
            <a:ext cx="2008723" cy="339476"/>
          </a:xfrm>
          <a:prstGeom prst="rect">
            <a:avLst/>
          </a:prstGeom>
          <a:noFill/>
        </p:spPr>
      </p:pic>
      <p:pic>
        <p:nvPicPr>
          <p:cNvPr id="29" name="Picture 28"/>
          <p:cNvPicPr/>
          <p:nvPr/>
        </p:nvPicPr>
        <p:blipFill>
          <a:blip r:embed="rId10">
            <a:extLst>
              <a:ext uri="{28A0092B-C50C-407E-A947-70E740481C1C}">
                <a14:useLocalDpi xmlns:a14="http://schemas.microsoft.com/office/drawing/2010/main" val="0"/>
              </a:ext>
            </a:extLst>
          </a:blip>
          <a:stretch>
            <a:fillRect/>
          </a:stretch>
        </p:blipFill>
        <p:spPr>
          <a:xfrm>
            <a:off x="3903161" y="5315743"/>
            <a:ext cx="1733176" cy="1114838"/>
          </a:xfrm>
          <a:prstGeom prst="rect">
            <a:avLst/>
          </a:prstGeom>
        </p:spPr>
      </p:pic>
      <p:pic>
        <p:nvPicPr>
          <p:cNvPr id="30" name="Picture 29"/>
          <p:cNvPicPr/>
          <p:nvPr/>
        </p:nvPicPr>
        <p:blipFill>
          <a:blip r:embed="rId11" cstate="print">
            <a:extLst>
              <a:ext uri="{28A0092B-C50C-407E-A947-70E740481C1C}">
                <a14:useLocalDpi xmlns:a14="http://schemas.microsoft.com/office/drawing/2010/main" val="0"/>
              </a:ext>
            </a:extLst>
          </a:blip>
          <a:stretch>
            <a:fillRect/>
          </a:stretch>
        </p:blipFill>
        <p:spPr>
          <a:xfrm>
            <a:off x="783539" y="1588624"/>
            <a:ext cx="1960671" cy="692913"/>
          </a:xfrm>
          <a:prstGeom prst="rect">
            <a:avLst/>
          </a:prstGeom>
        </p:spPr>
      </p:pic>
      <p:pic>
        <p:nvPicPr>
          <p:cNvPr id="4101" name="Picture 5" descr="http://www.2013mms.com/p/mms2013/resources/Cisco_Logo_RGB_Screen_2color.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80862" y="2624753"/>
            <a:ext cx="1932104" cy="102287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www.emulex.com/files/branding/elx-logo/elxLogo.jpg"/>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678695" y="2869053"/>
            <a:ext cx="4025882" cy="72503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Home">
            <a:hlinkClick r:id="rId15" tooltip="Hom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12681" y="5392281"/>
            <a:ext cx="1707257" cy="977437"/>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ts2.mm.bing.net/th?id=H.4576958635836677&amp;pid=1.7&amp;w=184&amp;h=181&amp;c=7&amp;rs=1"/>
          <p:cNvPicPr>
            <a:picLocks noChangeAspect="1" noChangeArrowheads="1"/>
          </p:cNvPicPr>
          <p:nvPr/>
        </p:nvPicPr>
        <p:blipFill>
          <a:blip r:embed="rId1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566755" y="5222703"/>
            <a:ext cx="1595429" cy="1569417"/>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www.chelsio.com/wp-content/uploads/2011/07/chelsio_accelerate_logo_-_cropped.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7605" y="2666497"/>
            <a:ext cx="2310355" cy="974681"/>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F5 logo - The world runs better with F5">
            <a:hlinkClick r:id="rId19" tooltip="F5 Home"/>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54676" y="3830891"/>
            <a:ext cx="1229761" cy="11300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675868" y="2931553"/>
            <a:ext cx="1639924" cy="648761"/>
          </a:xfrm>
          <a:prstGeom prst="rect">
            <a:avLst/>
          </a:prstGeom>
          <a:effectLst>
            <a:glow rad="63500">
              <a:schemeClr val="accent1">
                <a:satMod val="175000"/>
                <a:alpha val="40000"/>
              </a:schemeClr>
            </a:glow>
          </a:effectLst>
        </p:spPr>
      </p:pic>
    </p:spTree>
    <p:extLst>
      <p:ext uri="{BB962C8B-B14F-4D97-AF65-F5344CB8AC3E}">
        <p14:creationId xmlns:p14="http://schemas.microsoft.com/office/powerpoint/2010/main" val="5470504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580" y="3863018"/>
            <a:ext cx="4791889" cy="1292662"/>
          </a:xfrm>
          <a:prstGeom prst="rect">
            <a:avLst/>
          </a:prstGeom>
          <a:noFill/>
        </p:spPr>
        <p:txBody>
          <a:bodyPr wrap="none" lIns="182880" tIns="146304" rIns="182880" bIns="146304" rtlCol="0">
            <a:spAutoFit/>
          </a:bodyPr>
          <a:lstStyle/>
          <a:p>
            <a:pPr>
              <a:lnSpc>
                <a:spcPct val="90000"/>
              </a:lnSpc>
              <a:spcAft>
                <a:spcPts val="600"/>
              </a:spcAft>
            </a:pPr>
            <a:r>
              <a:rPr lang="en-US" sz="7200" dirty="0" smtClean="0">
                <a:gradFill>
                  <a:gsLst>
                    <a:gs pos="2917">
                      <a:schemeClr val="tx1"/>
                    </a:gs>
                    <a:gs pos="30000">
                      <a:schemeClr val="tx1"/>
                    </a:gs>
                  </a:gsLst>
                  <a:lin ang="5400000" scaled="0"/>
                </a:gradFill>
              </a:rPr>
              <a:t>Step One…</a:t>
            </a:r>
          </a:p>
        </p:txBody>
      </p:sp>
    </p:spTree>
    <p:extLst>
      <p:ext uri="{BB962C8B-B14F-4D97-AF65-F5344CB8AC3E}">
        <p14:creationId xmlns:p14="http://schemas.microsoft.com/office/powerpoint/2010/main" val="11052281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92" y="-343176"/>
            <a:ext cx="12618967" cy="8106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7498383" y="1302726"/>
            <a:ext cx="1554463" cy="457195"/>
          </a:xfrm>
          <a:prstGeom prst="rect">
            <a:avLst/>
          </a:prstGeom>
          <a:solidFill>
            <a:schemeClr val="accent6">
              <a:lumMod val="10000"/>
              <a:lumOff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274637" y="205458"/>
            <a:ext cx="9418282" cy="4939328"/>
          </a:xfrm>
          <a:prstGeom prst="rect">
            <a:avLst/>
          </a:prstGeom>
          <a:solidFill>
            <a:schemeClr val="tx2">
              <a:lumMod val="50000"/>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600" dirty="0" smtClean="0"/>
              <a:t>Lots of question</a:t>
            </a:r>
          </a:p>
          <a:p>
            <a:endParaRPr lang="en-US" dirty="0"/>
          </a:p>
          <a:p>
            <a:pPr marL="285750" indent="-285750">
              <a:spcAft>
                <a:spcPts val="600"/>
              </a:spcAft>
              <a:buFont typeface="Arial" pitchFamily="34" charset="0"/>
              <a:buChar char="•"/>
            </a:pPr>
            <a:r>
              <a:rPr lang="en-US" sz="2800" dirty="0" smtClean="0"/>
              <a:t>Where do I start, what do I do next?</a:t>
            </a:r>
          </a:p>
          <a:p>
            <a:pPr marL="285750" indent="-285750">
              <a:spcAft>
                <a:spcPts val="600"/>
              </a:spcAft>
              <a:buFont typeface="Arial" pitchFamily="34" charset="0"/>
              <a:buChar char="•"/>
            </a:pPr>
            <a:r>
              <a:rPr lang="en-US" sz="2800" dirty="0" smtClean="0"/>
              <a:t>How do I offer networking to my virtualization workloads?</a:t>
            </a:r>
            <a:endParaRPr lang="en-US" sz="2800" dirty="0"/>
          </a:p>
          <a:p>
            <a:pPr marL="285750" indent="-285750">
              <a:spcAft>
                <a:spcPts val="600"/>
              </a:spcAft>
              <a:buFont typeface="Arial" pitchFamily="34" charset="0"/>
              <a:buChar char="•"/>
            </a:pPr>
            <a:r>
              <a:rPr lang="en-US" sz="2800" dirty="0" smtClean="0"/>
              <a:t>How </a:t>
            </a:r>
            <a:r>
              <a:rPr lang="en-US" sz="2800" dirty="0"/>
              <a:t>do I make my network resilient to failure</a:t>
            </a:r>
            <a:r>
              <a:rPr lang="en-US" sz="2800" dirty="0" smtClean="0"/>
              <a:t>?</a:t>
            </a:r>
            <a:endParaRPr lang="en-US" sz="2800" dirty="0"/>
          </a:p>
          <a:p>
            <a:pPr marL="285750" indent="-285750">
              <a:spcAft>
                <a:spcPts val="600"/>
              </a:spcAft>
              <a:buFont typeface="Arial" pitchFamily="34" charset="0"/>
              <a:buChar char="•"/>
            </a:pPr>
            <a:r>
              <a:rPr lang="en-US" sz="2800" dirty="0" smtClean="0"/>
              <a:t>How </a:t>
            </a:r>
            <a:r>
              <a:rPr lang="en-US" sz="2800" dirty="0"/>
              <a:t>do I provide tenant self service</a:t>
            </a:r>
            <a:r>
              <a:rPr lang="en-US" sz="2800" dirty="0" smtClean="0"/>
              <a:t>?</a:t>
            </a:r>
          </a:p>
          <a:p>
            <a:pPr marL="285750" indent="-285750">
              <a:spcAft>
                <a:spcPts val="600"/>
              </a:spcAft>
              <a:buFont typeface="Arial" pitchFamily="34" charset="0"/>
              <a:buChar char="•"/>
            </a:pPr>
            <a:r>
              <a:rPr lang="en-US" sz="2800" dirty="0"/>
              <a:t>How can I provide isolation</a:t>
            </a:r>
            <a:r>
              <a:rPr lang="en-US" sz="2800" dirty="0" smtClean="0"/>
              <a:t>?</a:t>
            </a:r>
            <a:endParaRPr lang="en-US" sz="2800" dirty="0"/>
          </a:p>
          <a:p>
            <a:pPr marL="285750" indent="-285750">
              <a:spcAft>
                <a:spcPts val="600"/>
              </a:spcAft>
              <a:buFont typeface="Arial" pitchFamily="34" charset="0"/>
              <a:buChar char="•"/>
            </a:pPr>
            <a:r>
              <a:rPr lang="en-US" sz="2800" dirty="0" smtClean="0"/>
              <a:t>How do I maintain consistency in large datacenters?</a:t>
            </a:r>
          </a:p>
          <a:p>
            <a:pPr>
              <a:spcAft>
                <a:spcPts val="600"/>
              </a:spcAft>
            </a:pPr>
            <a:endParaRPr lang="en-US" sz="2800" dirty="0" smtClean="0"/>
          </a:p>
          <a:p>
            <a:pPr marL="555132" lvl="1" indent="0">
              <a:buNone/>
            </a:pPr>
            <a:endParaRPr lang="en-US" dirty="0"/>
          </a:p>
        </p:txBody>
      </p:sp>
      <p:sp>
        <p:nvSpPr>
          <p:cNvPr id="3" name="TextBox 2"/>
          <p:cNvSpPr txBox="1"/>
          <p:nvPr/>
        </p:nvSpPr>
        <p:spPr>
          <a:xfrm>
            <a:off x="823336" y="4898256"/>
            <a:ext cx="10881241" cy="17789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Takeaways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The ability to answer these questions and configure VMM networking in your data center </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Preparedness for what’s in R2</a:t>
            </a:r>
          </a:p>
        </p:txBody>
      </p:sp>
    </p:spTree>
    <p:extLst>
      <p:ext uri="{BB962C8B-B14F-4D97-AF65-F5344CB8AC3E}">
        <p14:creationId xmlns:p14="http://schemas.microsoft.com/office/powerpoint/2010/main" val="349076954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to a successful deployment</a:t>
            </a:r>
            <a:endParaRPr lang="en-US" dirty="0"/>
          </a:p>
        </p:txBody>
      </p:sp>
      <p:sp>
        <p:nvSpPr>
          <p:cNvPr id="3" name="Content Placeholder 2"/>
          <p:cNvSpPr>
            <a:spLocks noGrp="1"/>
          </p:cNvSpPr>
          <p:nvPr>
            <p:ph sz="quarter" idx="10"/>
          </p:nvPr>
        </p:nvSpPr>
        <p:spPr>
          <a:xfrm>
            <a:off x="621824" y="1632056"/>
            <a:ext cx="11192828" cy="4616063"/>
          </a:xfrm>
          <a:prstGeom prst="rect">
            <a:avLst/>
          </a:prstGeom>
        </p:spPr>
        <p:txBody>
          <a:bodyPr>
            <a:normAutofit/>
          </a:bodyPr>
          <a:lstStyle/>
          <a:p>
            <a:pPr lvl="1"/>
            <a:endParaRPr lang="en-US" dirty="0" smtClean="0">
              <a:solidFill>
                <a:srgbClr val="00B0F0"/>
              </a:solidFill>
            </a:endParaRPr>
          </a:p>
          <a:p>
            <a:pPr lvl="1"/>
            <a:endParaRPr lang="en-US" dirty="0" smtClean="0">
              <a:solidFill>
                <a:srgbClr val="00B0F0"/>
              </a:solidFill>
            </a:endParaRPr>
          </a:p>
          <a:p>
            <a:pPr lvl="1"/>
            <a:endParaRPr lang="en-US" dirty="0">
              <a:solidFill>
                <a:srgbClr val="00B0F0"/>
              </a:solidFill>
            </a:endParaRPr>
          </a:p>
        </p:txBody>
      </p:sp>
      <p:sp>
        <p:nvSpPr>
          <p:cNvPr id="4" name="Rectangle 3"/>
          <p:cNvSpPr>
            <a:spLocks noChangeAspect="1"/>
          </p:cNvSpPr>
          <p:nvPr/>
        </p:nvSpPr>
        <p:spPr bwMode="auto">
          <a:xfrm>
            <a:off x="366128" y="2125669"/>
            <a:ext cx="3745336" cy="3811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Design</a:t>
            </a:r>
          </a:p>
          <a:p>
            <a:pPr defTabSz="932472" fontAlgn="base">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Draw your network requirements.</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Ask questions up front and get answers.</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a:spLocks noChangeAspect="1"/>
          </p:cNvSpPr>
          <p:nvPr/>
        </p:nvSpPr>
        <p:spPr bwMode="auto">
          <a:xfrm>
            <a:off x="4141944" y="2125669"/>
            <a:ext cx="3745336" cy="3811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Hardware</a:t>
            </a:r>
          </a:p>
          <a:p>
            <a:pPr defTabSz="932472" fontAlgn="base">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Use hardware that supports your design.</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Iterate back on your design.</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Configure hardware.</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a:spLocks noChangeAspect="1"/>
          </p:cNvSpPr>
          <p:nvPr/>
        </p:nvSpPr>
        <p:spPr bwMode="auto">
          <a:xfrm>
            <a:off x="7918040" y="2125669"/>
            <a:ext cx="3745336" cy="381102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2400" b="1" dirty="0" smtClean="0">
                <a:gradFill>
                  <a:gsLst>
                    <a:gs pos="0">
                      <a:srgbClr val="FFFFFF"/>
                    </a:gs>
                    <a:gs pos="100000">
                      <a:srgbClr val="FFFFFF"/>
                    </a:gs>
                  </a:gsLst>
                  <a:lin ang="5400000" scaled="0"/>
                </a:gradFill>
                <a:ea typeface="Segoe UI" pitchFamily="34" charset="0"/>
                <a:cs typeface="Segoe UI" pitchFamily="34" charset="0"/>
              </a:rPr>
              <a:t>VMM configuration</a:t>
            </a:r>
          </a:p>
          <a:p>
            <a:pPr defTabSz="932472" fontAlgn="base">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Create logical objects</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Configure hosts</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Add tenants</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Deploy workloads</a:t>
            </a: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a:p>
            <a:pPr defTabSz="932472" fontAlgn="base">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383680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Network Design</a:t>
            </a:r>
            <a:endParaRPr lang="en-US" dirty="0"/>
          </a:p>
        </p:txBody>
      </p:sp>
    </p:spTree>
    <p:extLst>
      <p:ext uri="{BB962C8B-B14F-4D97-AF65-F5344CB8AC3E}">
        <p14:creationId xmlns:p14="http://schemas.microsoft.com/office/powerpoint/2010/main" val="106445632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4718</Words>
  <Application>Microsoft Office PowerPoint</Application>
  <PresentationFormat>Custom</PresentationFormat>
  <Paragraphs>776</Paragraphs>
  <Slides>48</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48</vt:i4>
      </vt:variant>
    </vt:vector>
  </HeadingPairs>
  <TitlesOfParts>
    <vt:vector size="60" baseType="lpstr">
      <vt:lpstr>ＭＳ Ｐゴシック</vt:lpstr>
      <vt:lpstr>Arial</vt:lpstr>
      <vt:lpstr>Calibri</vt:lpstr>
      <vt:lpstr>Consolas</vt:lpstr>
      <vt:lpstr>HGP創英角ｺﾞｼｯｸUB</vt:lpstr>
      <vt:lpstr>Lucida Grande</vt:lpstr>
      <vt:lpstr>Segoe UI</vt:lpstr>
      <vt:lpstr>Segoe UI Light</vt:lpstr>
      <vt:lpstr>Times New Roman</vt:lpstr>
      <vt:lpstr>Wingdings</vt:lpstr>
      <vt:lpstr>1_TechEd_2013_Template_16x9</vt:lpstr>
      <vt:lpstr>TechEd_2013_Template_16x9</vt:lpstr>
      <vt:lpstr>PowerPoint Presentation</vt:lpstr>
      <vt:lpstr>How to Design and Configure Networking in Microsoft System Center Part 1 of 2</vt:lpstr>
      <vt:lpstr>Agenda</vt:lpstr>
      <vt:lpstr>VMM 2012 SP1 review </vt:lpstr>
      <vt:lpstr>Partner Ecosystem</vt:lpstr>
      <vt:lpstr>PowerPoint Presentation</vt:lpstr>
      <vt:lpstr>PowerPoint Presentation</vt:lpstr>
      <vt:lpstr>Steps to a successful deployment</vt:lpstr>
      <vt:lpstr>Network Design</vt:lpstr>
      <vt:lpstr>PowerPoint Presentation</vt:lpstr>
      <vt:lpstr>Isolation</vt:lpstr>
      <vt:lpstr>One more type of isolation</vt:lpstr>
      <vt:lpstr>VLAN Isolation</vt:lpstr>
      <vt:lpstr>Private VLAN (PVLAN) Isolation</vt:lpstr>
      <vt:lpstr>Network Virtualization</vt:lpstr>
      <vt:lpstr>No Isolation</vt:lpstr>
      <vt:lpstr>Where should you use what?</vt:lpstr>
      <vt:lpstr>Address spaces</vt:lpstr>
      <vt:lpstr>Hardware considerations</vt:lpstr>
      <vt:lpstr>Single root IO virtualization (SR-IOV)</vt:lpstr>
      <vt:lpstr>Remote Direct Memory Access (RDMA) Adapters</vt:lpstr>
      <vt:lpstr>Teamed Adapters Three basic patterns for configuration</vt:lpstr>
      <vt:lpstr>Connecting hosts to the data center</vt:lpstr>
      <vt:lpstr>VMM configuration</vt:lpstr>
      <vt:lpstr>Physical and logical in VMM In VMM</vt:lpstr>
      <vt:lpstr>Creating logical networks for infrastructure demo</vt:lpstr>
      <vt:lpstr>Fabric Configuration – New in R2</vt:lpstr>
      <vt:lpstr>VMM - Microsoft IPAM integration</vt:lpstr>
      <vt:lpstr>Physical Switch Management– New in R2</vt:lpstr>
      <vt:lpstr>Arista switch managed by VMM</vt:lpstr>
      <vt:lpstr>Logical Switch</vt:lpstr>
      <vt:lpstr>How the logical switch works</vt:lpstr>
      <vt:lpstr>Host configuration… with teaming</vt:lpstr>
      <vt:lpstr>VM configuration</vt:lpstr>
      <vt:lpstr>Using a logical switch demo</vt:lpstr>
      <vt:lpstr>How the logical switch works</vt:lpstr>
      <vt:lpstr>External Isolation</vt:lpstr>
      <vt:lpstr>SCVMM and NEC ProgrammableFlow SDN</vt:lpstr>
      <vt:lpstr>NEC ProgrammableFlow SDN demo</vt:lpstr>
      <vt:lpstr>Forwarding extensions in R2</vt:lpstr>
      <vt:lpstr>External VM networks</vt:lpstr>
      <vt:lpstr>External VM networks in R2</vt:lpstr>
      <vt:lpstr>Preview of Cisco Nexus 1000v with R2 </vt:lpstr>
      <vt:lpstr>Takeaways from this session</vt:lpstr>
      <vt:lpstr>Scenes from the next episode…</vt:lpstr>
      <vt:lpstr>Related content</vt:lpstr>
      <vt:lpstr>Evaluate this session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MDC-B350: How to Design and Configure Networking in Microsoft System CenterPart 1 of 2</dc:title>
  <dc:subject>TechEd 2013</dc:subject>
  <dc:creator/>
  <cp:keywords>TechEd 2013</cp:keywords>
  <dc:description>Formatting: Priscila Mandryk, Silver Fox Productions, Inc.</dc:description>
  <cp:lastModifiedBy/>
  <cp:revision>1</cp:revision>
  <dcterms:created xsi:type="dcterms:W3CDTF">2013-06-04T14:45:09Z</dcterms:created>
  <dcterms:modified xsi:type="dcterms:W3CDTF">2013-06-26T09:27:06Z</dcterms:modified>
</cp:coreProperties>
</file>