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4082" r:id="rId5"/>
    <p:sldMasterId id="2147484190" r:id="rId6"/>
  </p:sldMasterIdLst>
  <p:notesMasterIdLst>
    <p:notesMasterId r:id="rId52"/>
  </p:notesMasterIdLst>
  <p:handoutMasterIdLst>
    <p:handoutMasterId r:id="rId53"/>
  </p:handoutMasterIdLst>
  <p:sldIdLst>
    <p:sldId id="1135" r:id="rId7"/>
    <p:sldId id="1151" r:id="rId8"/>
    <p:sldId id="1183" r:id="rId9"/>
    <p:sldId id="1162" r:id="rId10"/>
    <p:sldId id="1163" r:id="rId11"/>
    <p:sldId id="1181" r:id="rId12"/>
    <p:sldId id="1160" r:id="rId13"/>
    <p:sldId id="1179" r:id="rId14"/>
    <p:sldId id="1174" r:id="rId15"/>
    <p:sldId id="1175" r:id="rId16"/>
    <p:sldId id="1171" r:id="rId17"/>
    <p:sldId id="1172" r:id="rId18"/>
    <p:sldId id="1173" r:id="rId19"/>
    <p:sldId id="1176" r:id="rId20"/>
    <p:sldId id="1177" r:id="rId21"/>
    <p:sldId id="1077" r:id="rId22"/>
    <p:sldId id="1165" r:id="rId23"/>
    <p:sldId id="1166" r:id="rId24"/>
    <p:sldId id="1158" r:id="rId25"/>
    <p:sldId id="1170" r:id="rId26"/>
    <p:sldId id="1078" r:id="rId27"/>
    <p:sldId id="1188" r:id="rId28"/>
    <p:sldId id="1182" r:id="rId29"/>
    <p:sldId id="1189" r:id="rId30"/>
    <p:sldId id="1184" r:id="rId31"/>
    <p:sldId id="1220" r:id="rId32"/>
    <p:sldId id="1190" r:id="rId33"/>
    <p:sldId id="1191" r:id="rId34"/>
    <p:sldId id="1192" r:id="rId35"/>
    <p:sldId id="1193" r:id="rId36"/>
    <p:sldId id="1194" r:id="rId37"/>
    <p:sldId id="1195" r:id="rId38"/>
    <p:sldId id="1212" r:id="rId39"/>
    <p:sldId id="1185" r:id="rId40"/>
    <p:sldId id="1178" r:id="rId41"/>
    <p:sldId id="1216" r:id="rId42"/>
    <p:sldId id="1196" r:id="rId43"/>
    <p:sldId id="1217" r:id="rId44"/>
    <p:sldId id="1218" r:id="rId45"/>
    <p:sldId id="1145" r:id="rId46"/>
    <p:sldId id="1213" r:id="rId47"/>
    <p:sldId id="1222" r:id="rId48"/>
    <p:sldId id="1150" r:id="rId49"/>
    <p:sldId id="1223" r:id="rId50"/>
    <p:sldId id="1076" r:id="rId51"/>
  </p:sldIdLst>
  <p:sldSz cx="12436475" cy="6994525"/>
  <p:notesSz cx="6858000" cy="9144000"/>
  <p:embeddedFontLst>
    <p:embeddedFont>
      <p:font typeface="Consolas" panose="020B0609020204030204" pitchFamily="49" charset="0"/>
      <p:regular r:id="rId54"/>
      <p:bold r:id="rId55"/>
      <p:italic r:id="rId56"/>
      <p:boldItalic r:id="rId57"/>
    </p:embeddedFont>
    <p:embeddedFont>
      <p:font typeface="Segoe UI Light" panose="020B0502040204020203" pitchFamily="34" charset="0"/>
      <p:regular r:id="rId58"/>
      <p:italic r:id="rId59"/>
    </p:embeddedFont>
    <p:embeddedFont>
      <p:font typeface="Segoe UI" panose="020B0502040204020203" pitchFamily="34" charset="0"/>
      <p:regular r:id="rId60"/>
      <p:bold r:id="rId61"/>
      <p:italic r:id="rId62"/>
      <p:boldItalic r:id="rId63"/>
    </p:embeddedFont>
  </p:embeddedFontLst>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chEd 2013 Template layouts" id="{6DD5C800-9A2C-4823-B056-4AFFC9A97500}">
          <p14:sldIdLst>
            <p14:sldId id="1135"/>
            <p14:sldId id="1151"/>
            <p14:sldId id="1183"/>
            <p14:sldId id="1162"/>
            <p14:sldId id="1163"/>
            <p14:sldId id="1181"/>
            <p14:sldId id="1160"/>
            <p14:sldId id="1179"/>
            <p14:sldId id="1174"/>
            <p14:sldId id="1175"/>
            <p14:sldId id="1171"/>
            <p14:sldId id="1172"/>
            <p14:sldId id="1173"/>
            <p14:sldId id="1176"/>
            <p14:sldId id="1177"/>
            <p14:sldId id="1077"/>
            <p14:sldId id="1165"/>
            <p14:sldId id="1166"/>
            <p14:sldId id="1158"/>
            <p14:sldId id="1170"/>
          </p14:sldIdLst>
        </p14:section>
        <p14:section name="Deployment Section" id="{066FF413-637E-4F9F-AE9C-5FD38F3E699B}">
          <p14:sldIdLst>
            <p14:sldId id="1078"/>
            <p14:sldId id="1188"/>
            <p14:sldId id="1182"/>
            <p14:sldId id="1189"/>
            <p14:sldId id="1184"/>
            <p14:sldId id="1220"/>
            <p14:sldId id="1190"/>
            <p14:sldId id="1191"/>
            <p14:sldId id="1192"/>
            <p14:sldId id="1193"/>
            <p14:sldId id="1194"/>
            <p14:sldId id="1195"/>
            <p14:sldId id="1212"/>
            <p14:sldId id="1185"/>
            <p14:sldId id="1178"/>
            <p14:sldId id="1216"/>
            <p14:sldId id="1196"/>
            <p14:sldId id="1217"/>
            <p14:sldId id="1218"/>
          </p14:sldIdLst>
        </p14:section>
        <p14:section name="Special content" id="{6925D2A1-AD53-4951-AB34-79DFA02CD676}">
          <p14:sldIdLst>
            <p14:sldId id="1145"/>
            <p14:sldId id="1213"/>
            <p14:sldId id="1222"/>
            <p14:sldId id="1150"/>
            <p14:sldId id="1223"/>
            <p14:sldId id="1076"/>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FFFFFF"/>
    <a:srgbClr val="7FBA00"/>
    <a:srgbClr val="007233"/>
    <a:srgbClr val="0072C6"/>
    <a:srgbClr val="B4009E"/>
    <a:srgbClr val="B0B186"/>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70" autoAdjust="0"/>
    <p:restoredTop sz="91995" autoAdjust="0"/>
  </p:normalViewPr>
  <p:slideViewPr>
    <p:cSldViewPr snapToGrid="0">
      <p:cViewPr varScale="1">
        <p:scale>
          <a:sx n="61" d="100"/>
          <a:sy n="61" d="100"/>
        </p:scale>
        <p:origin x="108" y="90"/>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744"/>
    </p:cViewPr>
  </p:sorterViewPr>
  <p:notesViewPr>
    <p:cSldViewPr snapToGrid="0" showGuides="1">
      <p:cViewPr>
        <p:scale>
          <a:sx n="41" d="100"/>
          <a:sy n="41" d="100"/>
        </p:scale>
        <p:origin x="-2952" y="-53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font" Target="fonts/font2.fntdata"/><Relationship Id="rId63" Type="http://schemas.openxmlformats.org/officeDocument/2006/relationships/font" Target="fonts/font10.fntdata"/><Relationship Id="rId68"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openxmlformats.org/officeDocument/2006/relationships/font" Target="fonts/font5.fntdata"/><Relationship Id="rId66"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font" Target="fonts/font4.fntdata"/><Relationship Id="rId61" Type="http://schemas.openxmlformats.org/officeDocument/2006/relationships/font" Target="fonts/font8.fntdata"/><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60" Type="http://schemas.openxmlformats.org/officeDocument/2006/relationships/font" Target="fonts/font7.fntdata"/><Relationship Id="rId65"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font" Target="fonts/font3.fntdata"/><Relationship Id="rId64" Type="http://schemas.openxmlformats.org/officeDocument/2006/relationships/commentAuthors" Target="commentAuthor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font" Target="fonts/font6.fntdata"/><Relationship Id="rId67"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font" Target="fonts/font1.fntdata"/><Relationship Id="rId62" Type="http://schemas.openxmlformats.org/officeDocument/2006/relationships/font" Target="fonts/font9.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tx2"/>
                </a:solidFill>
                <a:latin typeface="+mn-lt"/>
                <a:ea typeface="+mn-ea"/>
                <a:cs typeface="+mn-cs"/>
              </a:defRPr>
            </a:pPr>
            <a:r>
              <a:rPr lang="en-US" sz="2000" dirty="0"/>
              <a:t>Hyper-V Virtual CPU Scalability</a:t>
            </a:r>
            <a:br>
              <a:rPr lang="en-US" sz="2000" dirty="0"/>
            </a:br>
            <a:r>
              <a:rPr lang="en-US" sz="2000" dirty="0"/>
              <a:t>with OLTP Workloads</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Transactions/Sec</c:v>
                </c:pt>
              </c:strCache>
            </c:strRef>
          </c:tx>
          <c:spPr>
            <a:solidFill>
              <a:schemeClr val="tx2">
                <a:lumMod val="90000"/>
              </a:schemeClr>
            </a:solidFill>
            <a:ln>
              <a:noFill/>
            </a:ln>
            <a:effectLst/>
          </c:spPr>
          <c:invertIfNegative val="0"/>
          <c:cat>
            <c:numRef>
              <c:f>Sheet1!$A$2:$A$6</c:f>
              <c:numCache>
                <c:formatCode>General</c:formatCode>
                <c:ptCount val="5"/>
                <c:pt idx="0">
                  <c:v>4</c:v>
                </c:pt>
                <c:pt idx="1">
                  <c:v>8</c:v>
                </c:pt>
                <c:pt idx="2">
                  <c:v>16</c:v>
                </c:pt>
                <c:pt idx="3">
                  <c:v>32</c:v>
                </c:pt>
                <c:pt idx="4">
                  <c:v>64</c:v>
                </c:pt>
              </c:numCache>
            </c:numRef>
          </c:cat>
          <c:val>
            <c:numRef>
              <c:f>Sheet1!$B$2:$B$6</c:f>
              <c:numCache>
                <c:formatCode>General</c:formatCode>
                <c:ptCount val="5"/>
                <c:pt idx="0">
                  <c:v>128</c:v>
                </c:pt>
                <c:pt idx="1">
                  <c:v>233</c:v>
                </c:pt>
                <c:pt idx="2">
                  <c:v>326</c:v>
                </c:pt>
                <c:pt idx="3">
                  <c:v>451</c:v>
                </c:pt>
                <c:pt idx="4">
                  <c:v>797</c:v>
                </c:pt>
              </c:numCache>
            </c:numRef>
          </c:val>
        </c:ser>
        <c:dLbls>
          <c:showLegendKey val="0"/>
          <c:showVal val="0"/>
          <c:showCatName val="0"/>
          <c:showSerName val="0"/>
          <c:showPercent val="0"/>
          <c:showBubbleSize val="0"/>
        </c:dLbls>
        <c:gapWidth val="219"/>
        <c:overlap val="-27"/>
        <c:axId val="783208544"/>
        <c:axId val="783203448"/>
      </c:barChart>
      <c:lineChart>
        <c:grouping val="standard"/>
        <c:varyColors val="0"/>
        <c:ser>
          <c:idx val="1"/>
          <c:order val="1"/>
          <c:tx>
            <c:strRef>
              <c:f>Sheet1!$C$1</c:f>
              <c:strCache>
                <c:ptCount val="1"/>
                <c:pt idx="0">
                  <c:v>Average Transaction Response Time (sec)</c:v>
                </c:pt>
              </c:strCache>
            </c:strRef>
          </c:tx>
          <c:spPr>
            <a:ln w="31750" cap="rnd">
              <a:solidFill>
                <a:srgbClr val="FFC000"/>
              </a:solidFill>
              <a:round/>
            </a:ln>
            <a:effectLst/>
          </c:spPr>
          <c:marker>
            <c:symbol val="none"/>
          </c:marker>
          <c:cat>
            <c:numRef>
              <c:f>Sheet1!$A$2:$A$6</c:f>
              <c:numCache>
                <c:formatCode>General</c:formatCode>
                <c:ptCount val="5"/>
                <c:pt idx="0">
                  <c:v>4</c:v>
                </c:pt>
                <c:pt idx="1">
                  <c:v>8</c:v>
                </c:pt>
                <c:pt idx="2">
                  <c:v>16</c:v>
                </c:pt>
                <c:pt idx="3">
                  <c:v>32</c:v>
                </c:pt>
                <c:pt idx="4">
                  <c:v>64</c:v>
                </c:pt>
              </c:numCache>
            </c:numRef>
          </c:cat>
          <c:val>
            <c:numRef>
              <c:f>Sheet1!$C$2:$C$6</c:f>
              <c:numCache>
                <c:formatCode>General</c:formatCode>
                <c:ptCount val="5"/>
                <c:pt idx="0">
                  <c:v>0.56000000000000005</c:v>
                </c:pt>
                <c:pt idx="1">
                  <c:v>0.32</c:v>
                </c:pt>
                <c:pt idx="2">
                  <c:v>0.23</c:v>
                </c:pt>
                <c:pt idx="3">
                  <c:v>0.17</c:v>
                </c:pt>
                <c:pt idx="4">
                  <c:v>0.1</c:v>
                </c:pt>
              </c:numCache>
            </c:numRef>
          </c:val>
          <c:smooth val="0"/>
        </c:ser>
        <c:dLbls>
          <c:showLegendKey val="0"/>
          <c:showVal val="0"/>
          <c:showCatName val="0"/>
          <c:showSerName val="0"/>
          <c:showPercent val="0"/>
          <c:showBubbleSize val="0"/>
        </c:dLbls>
        <c:marker val="1"/>
        <c:smooth val="0"/>
        <c:axId val="783205800"/>
        <c:axId val="783205408"/>
      </c:lineChart>
      <c:catAx>
        <c:axId val="783208544"/>
        <c:scaling>
          <c:orientation val="minMax"/>
        </c:scaling>
        <c:delete val="0"/>
        <c:axPos val="b"/>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Virtual Processors Per VM</a:t>
                </a:r>
                <a:endParaRPr lang="en-US" dirty="0"/>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3448"/>
        <c:crosses val="autoZero"/>
        <c:auto val="1"/>
        <c:lblAlgn val="ctr"/>
        <c:lblOffset val="100"/>
        <c:noMultiLvlLbl val="0"/>
      </c:catAx>
      <c:valAx>
        <c:axId val="78320344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Transactions/Sec</a:t>
                </a:r>
                <a:endParaRPr lang="en-US" dirty="0"/>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8544"/>
        <c:crosses val="autoZero"/>
        <c:crossBetween val="between"/>
      </c:valAx>
      <c:valAx>
        <c:axId val="783205408"/>
        <c:scaling>
          <c:orientation val="minMax"/>
          <c:max val="1"/>
        </c:scaling>
        <c:delete val="0"/>
        <c:axPos val="r"/>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Average Transaction Response Time (Sec)</a:t>
                </a:r>
                <a:endParaRPr lang="en-US" dirty="0"/>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5800"/>
        <c:crosses val="max"/>
        <c:crossBetween val="between"/>
      </c:valAx>
      <c:catAx>
        <c:axId val="783205800"/>
        <c:scaling>
          <c:orientation val="minMax"/>
        </c:scaling>
        <c:delete val="1"/>
        <c:axPos val="b"/>
        <c:numFmt formatCode="General" sourceLinked="1"/>
        <c:majorTickMark val="none"/>
        <c:minorTickMark val="none"/>
        <c:tickLblPos val="nextTo"/>
        <c:crossAx val="783205408"/>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tx2"/>
                </a:solidFill>
                <a:latin typeface="+mn-lt"/>
                <a:ea typeface="+mn-ea"/>
                <a:cs typeface="+mn-cs"/>
              </a:defRPr>
            </a:pPr>
            <a:r>
              <a:rPr lang="en-US" sz="2000" dirty="0" smtClean="0"/>
              <a:t>SharePoint Workload Scalability</a:t>
            </a:r>
            <a:r>
              <a:rPr lang="en-US" sz="2000" baseline="0" dirty="0" smtClean="0"/>
              <a:t> on Windows Server 2012 with Hyper-V</a:t>
            </a:r>
            <a:endParaRPr lang="en-US" sz="2000" dirty="0"/>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Users</c:v>
                </c:pt>
              </c:strCache>
            </c:strRef>
          </c:tx>
          <c:spPr>
            <a:solidFill>
              <a:schemeClr val="accent1">
                <a:lumMod val="20000"/>
                <a:lumOff val="80000"/>
              </a:schemeClr>
            </a:solidFill>
            <a:ln>
              <a:noFill/>
            </a:ln>
            <a:effectLst/>
          </c:spPr>
          <c:invertIfNegative val="0"/>
          <c:cat>
            <c:numRef>
              <c:f>Sheet1!$A$2:$A$4</c:f>
              <c:numCache>
                <c:formatCode>General</c:formatCode>
                <c:ptCount val="3"/>
                <c:pt idx="0">
                  <c:v>1</c:v>
                </c:pt>
                <c:pt idx="1">
                  <c:v>2</c:v>
                </c:pt>
                <c:pt idx="2">
                  <c:v>3</c:v>
                </c:pt>
              </c:numCache>
            </c:numRef>
          </c:cat>
          <c:val>
            <c:numRef>
              <c:f>Sheet1!$B$2:$B$4</c:f>
              <c:numCache>
                <c:formatCode>General</c:formatCode>
                <c:ptCount val="3"/>
                <c:pt idx="0">
                  <c:v>1038000</c:v>
                </c:pt>
                <c:pt idx="1">
                  <c:v>1194000</c:v>
                </c:pt>
                <c:pt idx="2">
                  <c:v>1378000</c:v>
                </c:pt>
              </c:numCache>
            </c:numRef>
          </c:val>
        </c:ser>
        <c:dLbls>
          <c:showLegendKey val="0"/>
          <c:showVal val="0"/>
          <c:showCatName val="0"/>
          <c:showSerName val="0"/>
          <c:showPercent val="0"/>
          <c:showBubbleSize val="0"/>
        </c:dLbls>
        <c:gapWidth val="219"/>
        <c:overlap val="-27"/>
        <c:axId val="783209328"/>
        <c:axId val="783209720"/>
      </c:barChart>
      <c:lineChart>
        <c:grouping val="standard"/>
        <c:varyColors val="0"/>
        <c:ser>
          <c:idx val="1"/>
          <c:order val="1"/>
          <c:tx>
            <c:strRef>
              <c:f>Sheet1!$C$1</c:f>
              <c:strCache>
                <c:ptCount val="1"/>
                <c:pt idx="0">
                  <c:v>Response Times</c:v>
                </c:pt>
              </c:strCache>
            </c:strRef>
          </c:tx>
          <c:spPr>
            <a:ln w="31750" cap="rnd">
              <a:solidFill>
                <a:srgbClr val="FFC000"/>
              </a:solidFill>
              <a:round/>
            </a:ln>
            <a:effectLst/>
          </c:spPr>
          <c:marker>
            <c:symbol val="none"/>
          </c:marker>
          <c:cat>
            <c:numRef>
              <c:f>Sheet1!$A$2:$A$4</c:f>
              <c:numCache>
                <c:formatCode>General</c:formatCode>
                <c:ptCount val="3"/>
                <c:pt idx="0">
                  <c:v>1</c:v>
                </c:pt>
                <c:pt idx="1">
                  <c:v>2</c:v>
                </c:pt>
                <c:pt idx="2">
                  <c:v>3</c:v>
                </c:pt>
              </c:numCache>
            </c:numRef>
          </c:cat>
          <c:val>
            <c:numRef>
              <c:f>Sheet1!$C$2:$C$4</c:f>
              <c:numCache>
                <c:formatCode>General</c:formatCode>
                <c:ptCount val="3"/>
                <c:pt idx="0">
                  <c:v>0.11</c:v>
                </c:pt>
                <c:pt idx="1">
                  <c:v>9.2999999999999999E-2</c:v>
                </c:pt>
                <c:pt idx="2">
                  <c:v>7.9666666666666705E-2</c:v>
                </c:pt>
              </c:numCache>
            </c:numRef>
          </c:val>
          <c:smooth val="0"/>
        </c:ser>
        <c:dLbls>
          <c:showLegendKey val="0"/>
          <c:showVal val="0"/>
          <c:showCatName val="0"/>
          <c:showSerName val="0"/>
          <c:showPercent val="0"/>
          <c:showBubbleSize val="0"/>
        </c:dLbls>
        <c:marker val="1"/>
        <c:smooth val="0"/>
        <c:axId val="783207760"/>
        <c:axId val="783207368"/>
      </c:lineChart>
      <c:catAx>
        <c:axId val="783209328"/>
        <c:scaling>
          <c:orientation val="minMax"/>
        </c:scaling>
        <c:delete val="0"/>
        <c:axPos val="b"/>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Web Front Ends</a:t>
                </a:r>
                <a:endParaRPr lang="en-US" dirty="0"/>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9720"/>
        <c:crosses val="autoZero"/>
        <c:auto val="1"/>
        <c:lblAlgn val="ctr"/>
        <c:lblOffset val="100"/>
        <c:noMultiLvlLbl val="0"/>
      </c:catAx>
      <c:valAx>
        <c:axId val="783209720"/>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Heavy Users (</a:t>
                </a:r>
                <a:r>
                  <a:rPr lang="en-US" baseline="0" dirty="0" smtClean="0"/>
                  <a:t>1% Concurrency)</a:t>
                </a:r>
                <a:endParaRPr lang="en-US" dirty="0"/>
              </a:p>
            </c:rich>
          </c:tx>
          <c:layout>
            <c:manualLayout>
              <c:xMode val="edge"/>
              <c:yMode val="edge"/>
              <c:x val="1.1718989700053842E-2"/>
              <c:y val="0.33135846858428408"/>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9328"/>
        <c:crosses val="autoZero"/>
        <c:crossBetween val="between"/>
      </c:valAx>
      <c:valAx>
        <c:axId val="783207368"/>
        <c:scaling>
          <c:orientation val="minMax"/>
          <c:max val="1"/>
        </c:scaling>
        <c:delete val="0"/>
        <c:axPos val="r"/>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Average Response Time (Sec)</a:t>
                </a:r>
              </a:p>
            </c:rich>
          </c:tx>
          <c:layout>
            <c:manualLayout>
              <c:xMode val="edge"/>
              <c:yMode val="edge"/>
              <c:x val="0.95523345934579429"/>
              <c:y val="0.23516571589265628"/>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7760"/>
        <c:crosses val="max"/>
        <c:crossBetween val="between"/>
      </c:valAx>
      <c:catAx>
        <c:axId val="783207760"/>
        <c:scaling>
          <c:orientation val="minMax"/>
        </c:scaling>
        <c:delete val="1"/>
        <c:axPos val="b"/>
        <c:numFmt formatCode="General" sourceLinked="1"/>
        <c:majorTickMark val="none"/>
        <c:minorTickMark val="none"/>
        <c:tickLblPos val="nextTo"/>
        <c:crossAx val="783207368"/>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tx2"/>
                </a:solidFill>
                <a:latin typeface="+mn-lt"/>
                <a:ea typeface="+mn-ea"/>
                <a:cs typeface="+mn-cs"/>
              </a:defRPr>
            </a:pPr>
            <a:r>
              <a:rPr lang="en-US" sz="2000" dirty="0" smtClean="0"/>
              <a:t>SharePoint Workload Scalability</a:t>
            </a:r>
            <a:r>
              <a:rPr lang="en-US" sz="2000" baseline="0" dirty="0" smtClean="0"/>
              <a:t> on Windows Server 2012 with Hyper-V</a:t>
            </a:r>
            <a:endParaRPr lang="en-US" sz="2000" dirty="0"/>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Users</c:v>
                </c:pt>
              </c:strCache>
            </c:strRef>
          </c:tx>
          <c:spPr>
            <a:solidFill>
              <a:schemeClr val="accent1">
                <a:lumMod val="20000"/>
                <a:lumOff val="80000"/>
              </a:schemeClr>
            </a:solidFill>
            <a:ln>
              <a:noFill/>
            </a:ln>
            <a:effectLst/>
          </c:spPr>
          <c:invertIfNegative val="0"/>
          <c:cat>
            <c:numRef>
              <c:f>Sheet1!$A$2:$A$5</c:f>
              <c:numCache>
                <c:formatCode>General</c:formatCode>
                <c:ptCount val="4"/>
                <c:pt idx="0">
                  <c:v>1</c:v>
                </c:pt>
                <c:pt idx="1">
                  <c:v>2</c:v>
                </c:pt>
                <c:pt idx="2">
                  <c:v>3</c:v>
                </c:pt>
                <c:pt idx="3">
                  <c:v>3</c:v>
                </c:pt>
              </c:numCache>
            </c:numRef>
          </c:cat>
          <c:val>
            <c:numRef>
              <c:f>Sheet1!$B$2:$B$5</c:f>
              <c:numCache>
                <c:formatCode>General</c:formatCode>
                <c:ptCount val="4"/>
                <c:pt idx="0">
                  <c:v>1038000</c:v>
                </c:pt>
                <c:pt idx="1">
                  <c:v>1194000</c:v>
                </c:pt>
                <c:pt idx="2">
                  <c:v>1378000</c:v>
                </c:pt>
                <c:pt idx="3">
                  <c:v>2020000</c:v>
                </c:pt>
              </c:numCache>
            </c:numRef>
          </c:val>
        </c:ser>
        <c:dLbls>
          <c:showLegendKey val="0"/>
          <c:showVal val="0"/>
          <c:showCatName val="0"/>
          <c:showSerName val="0"/>
          <c:showPercent val="0"/>
          <c:showBubbleSize val="0"/>
        </c:dLbls>
        <c:gapWidth val="219"/>
        <c:overlap val="-27"/>
        <c:axId val="783206192"/>
        <c:axId val="783201096"/>
      </c:barChart>
      <c:lineChart>
        <c:grouping val="standard"/>
        <c:varyColors val="0"/>
        <c:ser>
          <c:idx val="1"/>
          <c:order val="1"/>
          <c:tx>
            <c:strRef>
              <c:f>Sheet1!$D$1</c:f>
              <c:strCache>
                <c:ptCount val="1"/>
                <c:pt idx="0">
                  <c:v>Response Times</c:v>
                </c:pt>
              </c:strCache>
            </c:strRef>
          </c:tx>
          <c:spPr>
            <a:ln w="31750" cap="rnd">
              <a:solidFill>
                <a:srgbClr val="FFC000"/>
              </a:solidFill>
              <a:round/>
            </a:ln>
            <a:effectLst/>
          </c:spPr>
          <c:marker>
            <c:symbol val="none"/>
          </c:marker>
          <c:cat>
            <c:numRef>
              <c:f>Sheet1!$A$2:$A$5</c:f>
              <c:numCache>
                <c:formatCode>General</c:formatCode>
                <c:ptCount val="4"/>
                <c:pt idx="0">
                  <c:v>1</c:v>
                </c:pt>
                <c:pt idx="1">
                  <c:v>2</c:v>
                </c:pt>
                <c:pt idx="2">
                  <c:v>3</c:v>
                </c:pt>
                <c:pt idx="3">
                  <c:v>3</c:v>
                </c:pt>
              </c:numCache>
            </c:numRef>
          </c:cat>
          <c:val>
            <c:numRef>
              <c:f>Sheet1!$D$2:$D$5</c:f>
              <c:numCache>
                <c:formatCode>General</c:formatCode>
                <c:ptCount val="4"/>
                <c:pt idx="0">
                  <c:v>0.11</c:v>
                </c:pt>
                <c:pt idx="1">
                  <c:v>9.2999999999999999E-2</c:v>
                </c:pt>
                <c:pt idx="2">
                  <c:v>7.9666666666666705E-2</c:v>
                </c:pt>
                <c:pt idx="3">
                  <c:v>0.11333333333333299</c:v>
                </c:pt>
              </c:numCache>
            </c:numRef>
          </c:val>
          <c:smooth val="0"/>
        </c:ser>
        <c:dLbls>
          <c:showLegendKey val="0"/>
          <c:showVal val="0"/>
          <c:showCatName val="0"/>
          <c:showSerName val="0"/>
          <c:showPercent val="0"/>
          <c:showBubbleSize val="0"/>
        </c:dLbls>
        <c:marker val="1"/>
        <c:smooth val="0"/>
        <c:axId val="783202272"/>
        <c:axId val="783212464"/>
      </c:lineChart>
      <c:catAx>
        <c:axId val="783206192"/>
        <c:scaling>
          <c:orientation val="minMax"/>
        </c:scaling>
        <c:delete val="0"/>
        <c:axPos val="b"/>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Web Front Ends</a:t>
                </a:r>
                <a:endParaRPr lang="en-US" dirty="0"/>
              </a:p>
            </c:rich>
          </c:tx>
          <c:layout>
            <c:manualLayout>
              <c:xMode val="edge"/>
              <c:yMode val="edge"/>
              <c:x val="0.44320696151050082"/>
              <c:y val="0.92877551020408167"/>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1096"/>
        <c:crosses val="autoZero"/>
        <c:auto val="1"/>
        <c:lblAlgn val="ctr"/>
        <c:lblOffset val="100"/>
        <c:noMultiLvlLbl val="0"/>
      </c:catAx>
      <c:valAx>
        <c:axId val="783201096"/>
        <c:scaling>
          <c:orientation val="minMax"/>
          <c:max val="240000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Heavy Users (</a:t>
                </a:r>
                <a:r>
                  <a:rPr lang="en-US" baseline="0" dirty="0" smtClean="0"/>
                  <a:t>1% Concurrency)</a:t>
                </a:r>
                <a:endParaRPr lang="en-US" dirty="0"/>
              </a:p>
            </c:rich>
          </c:tx>
          <c:layout>
            <c:manualLayout>
              <c:xMode val="edge"/>
              <c:yMode val="edge"/>
              <c:x val="1.1718989700053842E-2"/>
              <c:y val="0.33135846858428408"/>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6192"/>
        <c:crosses val="autoZero"/>
        <c:crossBetween val="between"/>
        <c:majorUnit val="200000"/>
      </c:valAx>
      <c:valAx>
        <c:axId val="783212464"/>
        <c:scaling>
          <c:orientation val="minMax"/>
          <c:max val="1"/>
        </c:scaling>
        <c:delete val="0"/>
        <c:axPos val="r"/>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smtClean="0"/>
                  <a:t>Average Response Time (Sec)</a:t>
                </a:r>
              </a:p>
            </c:rich>
          </c:tx>
          <c:layout>
            <c:manualLayout>
              <c:xMode val="edge"/>
              <c:yMode val="edge"/>
              <c:x val="0.95523345934579429"/>
              <c:y val="0.23516571589265628"/>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83202272"/>
        <c:crosses val="max"/>
        <c:crossBetween val="between"/>
      </c:valAx>
      <c:catAx>
        <c:axId val="783202272"/>
        <c:scaling>
          <c:orientation val="minMax"/>
        </c:scaling>
        <c:delete val="1"/>
        <c:axPos val="b"/>
        <c:numFmt formatCode="General" sourceLinked="1"/>
        <c:majorTickMark val="none"/>
        <c:minorTickMark val="none"/>
        <c:tickLblPos val="nextTo"/>
        <c:crossAx val="783212464"/>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2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2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6/23/2013 12:44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6/23/2013 12:44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6/23/2013 12:44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r>
              <a:rPr lang="en-US" dirty="0" smtClean="0"/>
              <a:t>TechEd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1144280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12:44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2752767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1626483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16</a:t>
            </a:fld>
            <a:endParaRPr lang="en-US" dirty="0"/>
          </a:p>
        </p:txBody>
      </p:sp>
      <p:sp>
        <p:nvSpPr>
          <p:cNvPr id="10" name="Date Placeholder 9"/>
          <p:cNvSpPr>
            <a:spLocks noGrp="1"/>
          </p:cNvSpPr>
          <p:nvPr>
            <p:ph type="dt" idx="13"/>
          </p:nvPr>
        </p:nvSpPr>
        <p:spPr/>
        <p:txBody>
          <a:bodyPr/>
          <a:lstStyle/>
          <a:p>
            <a:fld id="{BBAE7D8C-9E2F-45FA-96B6-A943807ADE88}" type="datetime8">
              <a:rPr lang="en-US" smtClean="0"/>
              <a:t>6/23/2013 12:48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21683565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85750" indent="-285750">
              <a:buFont typeface="Arial" panose="020B0604020202020204" pitchFamily="34" charset="0"/>
              <a:buChar char="•"/>
            </a:pPr>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17</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2564173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fontScale="77500" lnSpcReduction="20000"/>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18</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3885767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20</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750954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21</a:t>
            </a:fld>
            <a:endParaRPr lang="en-US" dirty="0"/>
          </a:p>
        </p:txBody>
      </p:sp>
      <p:sp>
        <p:nvSpPr>
          <p:cNvPr id="10" name="Date Placeholder 9"/>
          <p:cNvSpPr>
            <a:spLocks noGrp="1"/>
          </p:cNvSpPr>
          <p:nvPr>
            <p:ph type="dt" idx="13"/>
          </p:nvPr>
        </p:nvSpPr>
        <p:spPr/>
        <p:txBody>
          <a:bodyPr/>
          <a:lstStyle/>
          <a:p>
            <a:fld id="{0D046133-B40E-4F18-BD39-DC756E7BE64C}" type="datetime8">
              <a:rPr lang="en-US" smtClean="0"/>
              <a:t>6/23/2013 12:48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56070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22</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3119407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1968614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6/23/2013 12:44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5078816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24</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085149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
        <p:nvSpPr>
          <p:cNvPr id="10" name="Date Placeholder 9"/>
          <p:cNvSpPr>
            <a:spLocks noGrp="1"/>
          </p:cNvSpPr>
          <p:nvPr>
            <p:ph type="dt" idx="13"/>
          </p:nvPr>
        </p:nvSpPr>
        <p:spPr/>
        <p:txBody>
          <a:bodyPr/>
          <a:lstStyle/>
          <a:p>
            <a:fld id="{0D046133-B40E-4F18-BD39-DC756E7BE64C}" type="datetime8">
              <a:rPr lang="en-US" smtClean="0"/>
              <a:t>6/23/2013 12:48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700857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12:48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8954902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3855219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33</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6/23/2013 12:48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8396119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34</a:t>
            </a:fld>
            <a:endParaRPr lang="en-US" dirty="0"/>
          </a:p>
        </p:txBody>
      </p:sp>
      <p:sp>
        <p:nvSpPr>
          <p:cNvPr id="10" name="Date Placeholder 9"/>
          <p:cNvSpPr>
            <a:spLocks noGrp="1"/>
          </p:cNvSpPr>
          <p:nvPr>
            <p:ph type="dt" idx="13"/>
          </p:nvPr>
        </p:nvSpPr>
        <p:spPr/>
        <p:txBody>
          <a:bodyPr/>
          <a:lstStyle/>
          <a:p>
            <a:fld id="{0D046133-B40E-4F18-BD39-DC756E7BE64C}" type="datetime8">
              <a:rPr lang="en-US" smtClean="0"/>
              <a:t>6/23/2013 12:48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5706051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28031919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37</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336542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12:48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26737993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40</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399789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0028810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41</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3136892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solidFill>
                  <a:prstClr val="black"/>
                </a:solidFill>
              </a:rPr>
              <a:pPr/>
              <a:t>42</a:t>
            </a:fld>
            <a:endParaRPr lang="en-US" dirty="0">
              <a:solidFill>
                <a:prstClr val="black"/>
              </a:solidFill>
            </a:endParaRPr>
          </a:p>
        </p:txBody>
      </p:sp>
      <p:sp>
        <p:nvSpPr>
          <p:cNvPr id="12" name="Date Placeholder 11"/>
          <p:cNvSpPr>
            <a:spLocks noGrp="1"/>
          </p:cNvSpPr>
          <p:nvPr>
            <p:ph type="dt" idx="14"/>
          </p:nvPr>
        </p:nvSpPr>
        <p:spPr/>
        <p:txBody>
          <a:bodyPr/>
          <a:lstStyle/>
          <a:p>
            <a:fld id="{64DAA8B1-71E0-4ED8-9A80-C398012240B1}" type="datetime8">
              <a:rPr lang="en-US" smtClean="0">
                <a:solidFill>
                  <a:prstClr val="black"/>
                </a:solidFill>
              </a:rPr>
              <a:pPr/>
              <a:t>6/23/2013 12:48 PM</a:t>
            </a:fld>
            <a:endParaRPr lang="en-US" dirty="0">
              <a:solidFill>
                <a:prstClr val="black"/>
              </a:solidFill>
            </a:endParaRPr>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gradFill>
                <a:gsLst>
                  <a:gs pos="1250">
                    <a:prstClr val="black"/>
                  </a:gs>
                  <a:gs pos="100000">
                    <a:prstClr val="black"/>
                  </a:gs>
                </a:gsLst>
                <a:lin ang="5400000" scaled="0"/>
              </a:gradFill>
            </a:endParaRPr>
          </a:p>
        </p:txBody>
      </p:sp>
    </p:spTree>
    <p:extLst>
      <p:ext uri="{BB962C8B-B14F-4D97-AF65-F5344CB8AC3E}">
        <p14:creationId xmlns:p14="http://schemas.microsoft.com/office/powerpoint/2010/main" val="545162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43</a:t>
            </a:fld>
            <a:endParaRPr lang="en-US" dirty="0"/>
          </a:p>
        </p:txBody>
      </p:sp>
    </p:spTree>
    <p:extLst>
      <p:ext uri="{BB962C8B-B14F-4D97-AF65-F5344CB8AC3E}">
        <p14:creationId xmlns:p14="http://schemas.microsoft.com/office/powerpoint/2010/main" val="6866657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6/23/2013 12:48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44</a:t>
            </a:fld>
            <a:endParaRPr lang="en-US" dirty="0">
              <a:solidFill>
                <a:prstClr val="black"/>
              </a:solidFill>
            </a:endParaRPr>
          </a:p>
        </p:txBody>
      </p:sp>
    </p:spTree>
    <p:extLst>
      <p:ext uri="{BB962C8B-B14F-4D97-AF65-F5344CB8AC3E}">
        <p14:creationId xmlns:p14="http://schemas.microsoft.com/office/powerpoint/2010/main" val="32132888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45</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6/23/2013 12:48 PM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889331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960560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
        <p:nvSpPr>
          <p:cNvPr id="10" name="Date Placeholder 9"/>
          <p:cNvSpPr>
            <a:spLocks noGrp="1"/>
          </p:cNvSpPr>
          <p:nvPr>
            <p:ph type="dt" idx="13"/>
          </p:nvPr>
        </p:nvSpPr>
        <p:spPr/>
        <p:txBody>
          <a:bodyPr/>
          <a:lstStyle/>
          <a:p>
            <a:fld id="{0D046133-B40E-4F18-BD39-DC756E7BE64C}" type="datetime8">
              <a:rPr lang="en-US" smtClean="0"/>
              <a:t>6/23/2013 12:44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333066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7</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12:44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479278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1626386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t>6/23/2013 12:44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6310969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210446166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19263850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21506015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4670035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6791955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0422946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4455415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87575029"/>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90164177"/>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585233378"/>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19557591"/>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50561109"/>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55610875"/>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1528638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5891057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620845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214444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928113"/>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384273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71932"/>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86627786"/>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8444413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29660" y="1476622"/>
            <a:ext cx="11375536" cy="2228302"/>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2308627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heme" Target="../theme/theme2.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38349757"/>
      </p:ext>
    </p:extLst>
  </p:cSld>
  <p:clrMap bg1="dk1" tx1="lt1" bg2="dk2" tx2="lt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 id="2147484202" r:id="rId12"/>
    <p:sldLayoutId id="2147484203" r:id="rId13"/>
    <p:sldLayoutId id="2147484204" r:id="rId14"/>
    <p:sldLayoutId id="2147484205" r:id="rId15"/>
    <p:sldLayoutId id="2147484206" r:id="rId16"/>
    <p:sldLayoutId id="2147484207" r:id="rId17"/>
    <p:sldLayoutId id="2147484208" r:id="rId18"/>
    <p:sldLayoutId id="2147484209" r:id="rId19"/>
    <p:sldLayoutId id="2147484210" r:id="rId20"/>
    <p:sldLayoutId id="2147484211" r:id="rId21"/>
    <p:sldLayoutId id="2147484212" r:id="rId22"/>
    <p:sldLayoutId id="2147484213"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go.microsoft.com/fwlink/p/?LinkId=125375" TargetMode="External"/><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hyperlink" Target="http://download.microsoft.com/download/C/C/1/CC16C89A-E289-4217-B2D8-7DD37A4285B8/ESG-Lab-Validation-WS2012-HyperV-and-SQL2012.pdf" TargetMode="Externa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16.xml"/><Relationship Id="rId5" Type="http://schemas.microsoft.com/office/2007/relationships/hdphoto" Target="../media/hdphoto1.wdp"/><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16.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21.jpg"/><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11.xml"/><Relationship Id="rId5" Type="http://schemas.openxmlformats.org/officeDocument/2006/relationships/hyperlink" Target="http://aka.ms/SC2012R2" TargetMode="External"/><Relationship Id="rId4" Type="http://schemas.openxmlformats.org/officeDocument/2006/relationships/hyperlink" Target="http://aka.ms/WS2012R2"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microsoft.com/msdn" TargetMode="External"/><Relationship Id="rId7"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16.xml"/><Relationship Id="rId6" Type="http://schemas.openxmlformats.org/officeDocument/2006/relationships/hyperlink" Target="http://microsoft.com/technet" TargetMode="External"/><Relationship Id="rId5" Type="http://schemas.openxmlformats.org/officeDocument/2006/relationships/hyperlink" Target="http://channel9.msdn.com/Events/TechEd" TargetMode="External"/><Relationship Id="rId4" Type="http://schemas.openxmlformats.org/officeDocument/2006/relationships/hyperlink" Target="http://www.microsoft.com/learning"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38.xml"/><Relationship Id="rId5" Type="http://schemas.openxmlformats.org/officeDocument/2006/relationships/image" Target="../media/image33.png"/><Relationship Id="rId4" Type="http://schemas.openxmlformats.org/officeDocument/2006/relationships/image" Target="../media/image32.png"/></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hyperlink" Target="http://go.microsoft.com/fwlink/p/?LinkId=125375"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5"/>
          <p:cNvSpPr txBox="1">
            <a:spLocks/>
          </p:cNvSpPr>
          <p:nvPr/>
        </p:nvSpPr>
        <p:spPr>
          <a:xfrm>
            <a:off x="274638" y="1973262"/>
            <a:ext cx="11887200" cy="455509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b="1" dirty="0" smtClean="0"/>
              <a:t>Supported on:</a:t>
            </a:r>
          </a:p>
          <a:p>
            <a:pPr lvl="1"/>
            <a:r>
              <a:rPr lang="en-US" sz="2800" dirty="0" smtClean="0">
                <a:latin typeface="+mj-lt"/>
              </a:rPr>
              <a:t>Windows Server 2008 SP2 Hyper-V | Hyper-V Server 2008 SP2</a:t>
            </a:r>
          </a:p>
          <a:p>
            <a:pPr lvl="1"/>
            <a:r>
              <a:rPr lang="en-US" sz="2800" dirty="0" smtClean="0">
                <a:latin typeface="+mj-lt"/>
              </a:rPr>
              <a:t>Windows Server 2008 R2 SP1 Hyper-V | Hyper-V Server 2008 R2</a:t>
            </a:r>
          </a:p>
          <a:p>
            <a:pPr lvl="1"/>
            <a:r>
              <a:rPr lang="en-US" sz="2800" dirty="0" smtClean="0">
                <a:latin typeface="+mj-lt"/>
              </a:rPr>
              <a:t>Windows Server 2012 Hyper-V | Hyper-V Server 2012</a:t>
            </a:r>
          </a:p>
          <a:p>
            <a:pPr lvl="1"/>
            <a:r>
              <a:rPr lang="en-US" sz="2800" dirty="0" smtClean="0">
                <a:latin typeface="+mj-lt"/>
              </a:rPr>
              <a:t>Any 3</a:t>
            </a:r>
            <a:r>
              <a:rPr lang="en-US" sz="2800" baseline="30000" dirty="0" smtClean="0">
                <a:latin typeface="+mj-lt"/>
              </a:rPr>
              <a:t>rd</a:t>
            </a:r>
            <a:r>
              <a:rPr lang="en-US" sz="2800" dirty="0" smtClean="0">
                <a:latin typeface="+mj-lt"/>
              </a:rPr>
              <a:t> Party Hypervisor Certified under </a:t>
            </a:r>
            <a:r>
              <a:rPr lang="en-US" sz="2800" dirty="0" smtClean="0">
                <a:latin typeface="+mj-lt"/>
                <a:hlinkClick r:id="rId3"/>
              </a:rPr>
              <a:t>SVVP</a:t>
            </a:r>
            <a:endParaRPr lang="en-US" sz="2800" dirty="0" smtClean="0">
              <a:latin typeface="+mj-lt"/>
            </a:endParaRPr>
          </a:p>
          <a:p>
            <a:pPr lvl="1"/>
            <a:r>
              <a:rPr lang="en-US" sz="2800" dirty="0" smtClean="0">
                <a:latin typeface="+mj-lt"/>
              </a:rPr>
              <a:t>Windows Azure Infrastructure Services</a:t>
            </a:r>
          </a:p>
          <a:p>
            <a:r>
              <a:rPr lang="en-US" sz="3200" b="1" dirty="0" smtClean="0">
                <a:gradFill>
                  <a:gsLst>
                    <a:gs pos="1250">
                      <a:srgbClr val="FFFFFF"/>
                    </a:gs>
                    <a:gs pos="100000">
                      <a:srgbClr val="FFFFFF"/>
                    </a:gs>
                  </a:gsLst>
                  <a:lin ang="5400000" scaled="0"/>
                </a:gradFill>
              </a:rPr>
              <a:t>Guest OS Must Be:</a:t>
            </a:r>
          </a:p>
          <a:p>
            <a:pPr lvl="1"/>
            <a:r>
              <a:rPr lang="en-US" sz="2800" dirty="0" smtClean="0">
                <a:gradFill>
                  <a:gsLst>
                    <a:gs pos="1250">
                      <a:srgbClr val="FFFFFF"/>
                    </a:gs>
                    <a:gs pos="100000">
                      <a:srgbClr val="FFFFFF"/>
                    </a:gs>
                  </a:gsLst>
                  <a:lin ang="5400000" scaled="0"/>
                </a:gradFill>
                <a:latin typeface="Segoe UI Light"/>
              </a:rPr>
              <a:t>Windows Server R2 SP1 | Windows Server 2012</a:t>
            </a:r>
          </a:p>
          <a:p>
            <a:r>
              <a:rPr lang="en-US" b="1" dirty="0" smtClean="0">
                <a:solidFill>
                  <a:srgbClr val="FFC000"/>
                </a:solidFill>
              </a:rPr>
              <a:t>All SharePoint 2013 Features Are Supported</a:t>
            </a:r>
            <a:endParaRPr lang="en-US" b="1" dirty="0">
              <a:solidFill>
                <a:srgbClr val="FFC000"/>
              </a:solidFill>
            </a:endParaRPr>
          </a:p>
        </p:txBody>
      </p:sp>
      <p:sp>
        <p:nvSpPr>
          <p:cNvPr id="4" name="Title 2"/>
          <p:cNvSpPr>
            <a:spLocks noGrp="1"/>
          </p:cNvSpPr>
          <p:nvPr>
            <p:ph type="title"/>
          </p:nvPr>
        </p:nvSpPr>
        <p:spPr>
          <a:xfrm>
            <a:off x="274639" y="295274"/>
            <a:ext cx="11889564" cy="917575"/>
          </a:xfrm>
        </p:spPr>
        <p:txBody>
          <a:bodyPr/>
          <a:lstStyle/>
          <a:p>
            <a:r>
              <a:rPr lang="en-US" dirty="0" smtClean="0"/>
              <a:t>General vSupportability Guidance</a:t>
            </a:r>
            <a:endParaRPr lang="en-US" dirty="0"/>
          </a:p>
        </p:txBody>
      </p:sp>
      <p:pic>
        <p:nvPicPr>
          <p:cNvPr id="5" name="Picture 4" descr="C:\Users\David\Documents\CM Projects - Reference\MediaBank\SharePoint\MS_rgb_ShrPt_Wh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335" y="1212849"/>
            <a:ext cx="2841567" cy="903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957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74639" y="295274"/>
            <a:ext cx="11889564" cy="917575"/>
          </a:xfrm>
        </p:spPr>
        <p:txBody>
          <a:bodyPr/>
          <a:lstStyle/>
          <a:p>
            <a:r>
              <a:rPr lang="en-US" dirty="0" smtClean="0"/>
              <a:t>Virtualizing SQL Server | Performance</a:t>
            </a:r>
            <a:endParaRPr lang="en-US" dirty="0"/>
          </a:p>
        </p:txBody>
      </p:sp>
      <p:sp>
        <p:nvSpPr>
          <p:cNvPr id="4" name="TextBox 3"/>
          <p:cNvSpPr txBox="1"/>
          <p:nvPr/>
        </p:nvSpPr>
        <p:spPr>
          <a:xfrm>
            <a:off x="530468" y="1389018"/>
            <a:ext cx="4729261" cy="1152549"/>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With Windows Server 2012 Hyper-V, Enterprise Strategy Group tested an existing SQL Server 2012 OLTP workload that was </a:t>
            </a:r>
            <a:r>
              <a:rPr lang="en-US" sz="2040" b="1" spc="-62" dirty="0">
                <a:gradFill>
                  <a:gsLst>
                    <a:gs pos="2917">
                      <a:schemeClr val="tx1"/>
                    </a:gs>
                    <a:gs pos="30000">
                      <a:schemeClr val="tx1"/>
                    </a:gs>
                  </a:gsLst>
                  <a:lin ang="5400000" scaled="0"/>
                </a:gradFill>
              </a:rPr>
              <a:t>previously vCPU limited</a:t>
            </a:r>
            <a:r>
              <a:rPr lang="en-US" sz="2040" spc="-62" dirty="0">
                <a:gradFill>
                  <a:gsLst>
                    <a:gs pos="2917">
                      <a:schemeClr val="tx1"/>
                    </a:gs>
                    <a:gs pos="30000">
                      <a:schemeClr val="tx1"/>
                    </a:gs>
                  </a:gsLst>
                  <a:lin ang="5400000" scaled="0"/>
                </a:gradFill>
              </a:rPr>
              <a:t>.</a:t>
            </a:r>
          </a:p>
        </p:txBody>
      </p:sp>
      <p:grpSp>
        <p:nvGrpSpPr>
          <p:cNvPr id="5" name="Group 4"/>
          <p:cNvGrpSpPr/>
          <p:nvPr/>
        </p:nvGrpSpPr>
        <p:grpSpPr>
          <a:xfrm>
            <a:off x="5505831" y="1191659"/>
            <a:ext cx="6631710" cy="5581222"/>
            <a:chOff x="5397499" y="1168400"/>
            <a:chExt cx="6502267" cy="5472283"/>
          </a:xfrm>
        </p:grpSpPr>
        <p:graphicFrame>
          <p:nvGraphicFramePr>
            <p:cNvPr id="6" name="Chart 5"/>
            <p:cNvGraphicFramePr/>
            <p:nvPr>
              <p:extLst>
                <p:ext uri="{D42A27DB-BD31-4B8C-83A1-F6EECF244321}">
                  <p14:modId xmlns:p14="http://schemas.microsoft.com/office/powerpoint/2010/main" val="1450975518"/>
                </p:ext>
              </p:extLst>
            </p:nvPr>
          </p:nvGraphicFramePr>
          <p:xfrm>
            <a:off x="5397499" y="1168400"/>
            <a:ext cx="6502267" cy="49784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6181073" y="6137106"/>
              <a:ext cx="5096527" cy="503577"/>
            </a:xfrm>
            <a:prstGeom prst="rect">
              <a:avLst/>
            </a:prstGeom>
            <a:noFill/>
          </p:spPr>
          <p:txBody>
            <a:bodyPr wrap="square" lIns="0" tIns="0" rIns="0" bIns="0" rtlCol="0">
              <a:spAutoFit/>
            </a:bodyPr>
            <a:lstStyle/>
            <a:p>
              <a:pPr algn="ctr">
                <a:lnSpc>
                  <a:spcPct val="90000"/>
                </a:lnSpc>
                <a:spcBef>
                  <a:spcPts val="734"/>
                </a:spcBef>
              </a:pPr>
              <a:r>
                <a:rPr lang="en-US" sz="1530" spc="-62" dirty="0">
                  <a:gradFill>
                    <a:gsLst>
                      <a:gs pos="2917">
                        <a:schemeClr val="tx1"/>
                      </a:gs>
                      <a:gs pos="30000">
                        <a:schemeClr val="tx1"/>
                      </a:gs>
                    </a:gsLst>
                    <a:lin ang="5400000" scaled="0"/>
                  </a:gradFill>
                </a:rPr>
                <a:t>Windows Server 2012, SQL Server 2012, Single VM, 64GB of RAM</a:t>
              </a:r>
            </a:p>
            <a:p>
              <a:pPr algn="ctr">
                <a:lnSpc>
                  <a:spcPct val="90000"/>
                </a:lnSpc>
                <a:spcBef>
                  <a:spcPts val="734"/>
                </a:spcBef>
              </a:pPr>
              <a:r>
                <a:rPr lang="en-US" sz="1530" spc="-62" dirty="0">
                  <a:gradFill>
                    <a:gsLst>
                      <a:gs pos="2917">
                        <a:schemeClr val="tx1"/>
                      </a:gs>
                      <a:gs pos="30000">
                        <a:schemeClr val="tx1"/>
                      </a:gs>
                    </a:gsLst>
                    <a:lin ang="5400000" scaled="0"/>
                  </a:gradFill>
                  <a:hlinkClick r:id="rId4"/>
                </a:rPr>
                <a:t>Full report is available here</a:t>
              </a:r>
              <a:endParaRPr lang="en-US" sz="1530" spc="-62" dirty="0">
                <a:gradFill>
                  <a:gsLst>
                    <a:gs pos="2917">
                      <a:schemeClr val="tx1"/>
                    </a:gs>
                    <a:gs pos="30000">
                      <a:schemeClr val="tx1"/>
                    </a:gs>
                  </a:gsLst>
                  <a:lin ang="5400000" scaled="0"/>
                </a:gradFill>
              </a:endParaRPr>
            </a:p>
          </p:txBody>
        </p:sp>
      </p:grpSp>
      <p:sp>
        <p:nvSpPr>
          <p:cNvPr id="8" name="TextBox 7"/>
          <p:cNvSpPr txBox="1"/>
          <p:nvPr/>
        </p:nvSpPr>
        <p:spPr>
          <a:xfrm>
            <a:off x="530467" y="2710206"/>
            <a:ext cx="4729261" cy="1152549"/>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With Hyper-V’s support for 64 vCPUs per VM, testing showed a </a:t>
            </a:r>
            <a:r>
              <a:rPr lang="en-US" sz="2040" b="1" spc="-62" dirty="0">
                <a:gradFill>
                  <a:gsLst>
                    <a:gs pos="2917">
                      <a:schemeClr val="tx1"/>
                    </a:gs>
                    <a:gs pos="30000">
                      <a:schemeClr val="tx1"/>
                    </a:gs>
                  </a:gsLst>
                  <a:lin ang="5400000" scaled="0"/>
                </a:gradFill>
              </a:rPr>
              <a:t>6x performance increase</a:t>
            </a:r>
            <a:r>
              <a:rPr lang="en-US" sz="2040" spc="-62" dirty="0">
                <a:gradFill>
                  <a:gsLst>
                    <a:gs pos="2917">
                      <a:schemeClr val="tx1"/>
                    </a:gs>
                    <a:gs pos="30000">
                      <a:schemeClr val="tx1"/>
                    </a:gs>
                  </a:gsLst>
                  <a:lin ang="5400000" scaled="0"/>
                </a:gradFill>
              </a:rPr>
              <a:t>, with a </a:t>
            </a:r>
            <a:r>
              <a:rPr lang="en-US" sz="2040" b="1" spc="-62" dirty="0">
                <a:gradFill>
                  <a:gsLst>
                    <a:gs pos="2917">
                      <a:schemeClr val="tx1"/>
                    </a:gs>
                    <a:gs pos="30000">
                      <a:schemeClr val="tx1"/>
                    </a:gs>
                  </a:gsLst>
                  <a:lin ang="5400000" scaled="0"/>
                </a:gradFill>
              </a:rPr>
              <a:t>5x improvement </a:t>
            </a:r>
            <a:r>
              <a:rPr lang="en-US" sz="2040" spc="-62" dirty="0">
                <a:gradFill>
                  <a:gsLst>
                    <a:gs pos="2917">
                      <a:schemeClr val="tx1"/>
                    </a:gs>
                    <a:gs pos="30000">
                      <a:schemeClr val="tx1"/>
                    </a:gs>
                  </a:gsLst>
                  <a:lin ang="5400000" scaled="0"/>
                </a:gradFill>
              </a:rPr>
              <a:t>in transaction response time.</a:t>
            </a:r>
          </a:p>
        </p:txBody>
      </p:sp>
      <p:sp>
        <p:nvSpPr>
          <p:cNvPr id="9" name="TextBox 8"/>
          <p:cNvSpPr txBox="1"/>
          <p:nvPr/>
        </p:nvSpPr>
        <p:spPr>
          <a:xfrm>
            <a:off x="530466" y="4047412"/>
            <a:ext cx="4729261" cy="2305099"/>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With these figures, customers can have confidence that Hyper-V can be used to </a:t>
            </a:r>
            <a:r>
              <a:rPr lang="en-US" sz="2040" b="1" spc="-62" dirty="0">
                <a:gradFill>
                  <a:gsLst>
                    <a:gs pos="2917">
                      <a:schemeClr val="tx1"/>
                    </a:gs>
                    <a:gs pos="30000">
                      <a:schemeClr val="tx1"/>
                    </a:gs>
                  </a:gsLst>
                  <a:lin ang="5400000" scaled="0"/>
                </a:gradFill>
              </a:rPr>
              <a:t>virtualize the largest SQL Server databases </a:t>
            </a:r>
            <a:r>
              <a:rPr lang="en-US" sz="2040" spc="-62" dirty="0">
                <a:gradFill>
                  <a:gsLst>
                    <a:gs pos="2917">
                      <a:schemeClr val="tx1"/>
                    </a:gs>
                    <a:gs pos="30000">
                      <a:schemeClr val="tx1"/>
                    </a:gs>
                  </a:gsLst>
                  <a:lin ang="5400000" scaled="0"/>
                </a:gradFill>
              </a:rPr>
              <a:t>and with additional features such as </a:t>
            </a:r>
            <a:r>
              <a:rPr lang="en-US" sz="2040" b="1" spc="-62" dirty="0">
                <a:gradFill>
                  <a:gsLst>
                    <a:gs pos="2917">
                      <a:schemeClr val="tx1"/>
                    </a:gs>
                    <a:gs pos="30000">
                      <a:schemeClr val="tx1"/>
                    </a:gs>
                  </a:gsLst>
                  <a:lin ang="5400000" scaled="0"/>
                </a:gradFill>
              </a:rPr>
              <a:t>SR-IOV</a:t>
            </a:r>
            <a:r>
              <a:rPr lang="en-US" sz="2040" spc="-62" dirty="0">
                <a:gradFill>
                  <a:gsLst>
                    <a:gs pos="2917">
                      <a:schemeClr val="tx1"/>
                    </a:gs>
                    <a:gs pos="30000">
                      <a:schemeClr val="tx1"/>
                    </a:gs>
                  </a:gsLst>
                  <a:lin ang="5400000" scaled="0"/>
                </a:gradFill>
              </a:rPr>
              <a:t>, </a:t>
            </a:r>
            <a:r>
              <a:rPr lang="en-US" sz="2040" b="1" spc="-62" dirty="0">
                <a:gradFill>
                  <a:gsLst>
                    <a:gs pos="2917">
                      <a:schemeClr val="tx1"/>
                    </a:gs>
                    <a:gs pos="30000">
                      <a:schemeClr val="tx1"/>
                    </a:gs>
                  </a:gsLst>
                  <a:lin ang="5400000" scaled="0"/>
                </a:gradFill>
              </a:rPr>
              <a:t>Virtual Fibre Channel </a:t>
            </a:r>
            <a:r>
              <a:rPr lang="en-US" sz="2040" spc="-62" dirty="0">
                <a:gradFill>
                  <a:gsLst>
                    <a:gs pos="2917">
                      <a:schemeClr val="tx1"/>
                    </a:gs>
                    <a:gs pos="30000">
                      <a:schemeClr val="tx1"/>
                    </a:gs>
                  </a:gsLst>
                  <a:lin ang="5400000" scaled="0"/>
                </a:gradFill>
              </a:rPr>
              <a:t>and </a:t>
            </a:r>
            <a:r>
              <a:rPr lang="en-US" sz="2040" b="1" spc="-62" dirty="0">
                <a:gradFill>
                  <a:gsLst>
                    <a:gs pos="2917">
                      <a:schemeClr val="tx1"/>
                    </a:gs>
                    <a:gs pos="30000">
                      <a:schemeClr val="tx1"/>
                    </a:gs>
                  </a:gsLst>
                  <a:lin ang="5400000" scaled="0"/>
                </a:gradFill>
              </a:rPr>
              <a:t>Virtual NUMA</a:t>
            </a:r>
            <a:r>
              <a:rPr lang="en-US" sz="2040" spc="-62" dirty="0">
                <a:gradFill>
                  <a:gsLst>
                    <a:gs pos="2917">
                      <a:schemeClr val="tx1"/>
                    </a:gs>
                    <a:gs pos="30000">
                      <a:schemeClr val="tx1"/>
                    </a:gs>
                  </a:gsLst>
                  <a:lin ang="5400000" scaled="0"/>
                </a:gradFill>
              </a:rPr>
              <a:t>, ensure Hyper-V drives the highest levels of performance for this key workload.</a:t>
            </a:r>
          </a:p>
        </p:txBody>
      </p:sp>
    </p:spTree>
    <p:extLst>
      <p:ext uri="{BB962C8B-B14F-4D97-AF65-F5344CB8AC3E}">
        <p14:creationId xmlns:p14="http://schemas.microsoft.com/office/powerpoint/2010/main" val="8935420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74639" y="295274"/>
            <a:ext cx="11889564" cy="917575"/>
          </a:xfrm>
        </p:spPr>
        <p:txBody>
          <a:bodyPr/>
          <a:lstStyle/>
          <a:p>
            <a:r>
              <a:rPr lang="en-US" dirty="0" smtClean="0"/>
              <a:t>Virtualizing SharePoint | Performance</a:t>
            </a:r>
            <a:endParaRPr lang="en-US" dirty="0"/>
          </a:p>
        </p:txBody>
      </p:sp>
      <p:sp>
        <p:nvSpPr>
          <p:cNvPr id="4" name="TextBox 3"/>
          <p:cNvSpPr txBox="1"/>
          <p:nvPr/>
        </p:nvSpPr>
        <p:spPr>
          <a:xfrm>
            <a:off x="530467" y="1402498"/>
            <a:ext cx="4729261" cy="2016962"/>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With Windows Server 2012 Hyper-V, ESG Labs SharePoint 2013 and their findings included that the performance, scalability, and low overhead of Hyper-V can be used to reduce costs while improving the manageability, flexibility, and availability of consolidated SharePoint 2013 workloads</a:t>
            </a:r>
          </a:p>
        </p:txBody>
      </p:sp>
      <p:grpSp>
        <p:nvGrpSpPr>
          <p:cNvPr id="5" name="Group 4"/>
          <p:cNvGrpSpPr/>
          <p:nvPr/>
        </p:nvGrpSpPr>
        <p:grpSpPr>
          <a:xfrm>
            <a:off x="5544690" y="1165754"/>
            <a:ext cx="6631710" cy="5499891"/>
            <a:chOff x="5397499" y="1168400"/>
            <a:chExt cx="6502267" cy="5392540"/>
          </a:xfrm>
        </p:grpSpPr>
        <p:graphicFrame>
          <p:nvGraphicFramePr>
            <p:cNvPr id="6" name="Chart 5"/>
            <p:cNvGraphicFramePr/>
            <p:nvPr>
              <p:extLst>
                <p:ext uri="{D42A27DB-BD31-4B8C-83A1-F6EECF244321}">
                  <p14:modId xmlns:p14="http://schemas.microsoft.com/office/powerpoint/2010/main" val="1705447171"/>
                </p:ext>
              </p:extLst>
            </p:nvPr>
          </p:nvGraphicFramePr>
          <p:xfrm>
            <a:off x="5397499" y="1168400"/>
            <a:ext cx="6502267" cy="49784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6181073" y="6137106"/>
              <a:ext cx="5096527" cy="423834"/>
            </a:xfrm>
            <a:prstGeom prst="rect">
              <a:avLst/>
            </a:prstGeom>
            <a:noFill/>
          </p:spPr>
          <p:txBody>
            <a:bodyPr wrap="square" lIns="0" tIns="0" rIns="0" bIns="0" rtlCol="0">
              <a:spAutoFit/>
            </a:bodyPr>
            <a:lstStyle/>
            <a:p>
              <a:pPr algn="ctr">
                <a:lnSpc>
                  <a:spcPct val="90000"/>
                </a:lnSpc>
                <a:spcBef>
                  <a:spcPts val="734"/>
                </a:spcBef>
              </a:pPr>
              <a:r>
                <a:rPr lang="en-US" sz="1530" spc="-62" dirty="0">
                  <a:gradFill>
                    <a:gsLst>
                      <a:gs pos="2917">
                        <a:schemeClr val="tx1"/>
                      </a:gs>
                      <a:gs pos="30000">
                        <a:schemeClr val="tx1"/>
                      </a:gs>
                    </a:gsLst>
                    <a:lin ang="5400000" scaled="0"/>
                  </a:gradFill>
                </a:rPr>
                <a:t>8 vCPU, 12GB RAM per WFE VM</a:t>
              </a:r>
              <a:br>
                <a:rPr lang="en-US" sz="1530" spc="-62" dirty="0">
                  <a:gradFill>
                    <a:gsLst>
                      <a:gs pos="2917">
                        <a:schemeClr val="tx1"/>
                      </a:gs>
                      <a:gs pos="30000">
                        <a:schemeClr val="tx1"/>
                      </a:gs>
                    </a:gsLst>
                    <a:lin ang="5400000" scaled="0"/>
                  </a:gradFill>
                </a:rPr>
              </a:br>
              <a:r>
                <a:rPr lang="en-US" sz="1530" spc="-62" dirty="0">
                  <a:gradFill>
                    <a:gsLst>
                      <a:gs pos="2917">
                        <a:schemeClr val="tx1"/>
                      </a:gs>
                      <a:gs pos="30000">
                        <a:schemeClr val="tx1"/>
                      </a:gs>
                    </a:gsLst>
                    <a:lin ang="5400000" scaled="0"/>
                  </a:gradFill>
                </a:rPr>
                <a:t>Full report is available soon</a:t>
              </a:r>
            </a:p>
          </p:txBody>
        </p:sp>
      </p:grpSp>
      <p:sp>
        <p:nvSpPr>
          <p:cNvPr id="8" name="TextBox 7"/>
          <p:cNvSpPr txBox="1"/>
          <p:nvPr/>
        </p:nvSpPr>
        <p:spPr>
          <a:xfrm>
            <a:off x="543419" y="3539186"/>
            <a:ext cx="4729261" cy="2542619"/>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A SharePoint 2013 infrastructure deployed within </a:t>
            </a:r>
            <a:r>
              <a:rPr lang="en-US" sz="2040" b="1" spc="-62" dirty="0">
                <a:gradFill>
                  <a:gsLst>
                    <a:gs pos="2917">
                      <a:schemeClr val="tx1"/>
                    </a:gs>
                    <a:gs pos="30000">
                      <a:schemeClr val="tx1"/>
                    </a:gs>
                  </a:gsLst>
                  <a:lin ang="5400000" scaled="0"/>
                </a:gradFill>
              </a:rPr>
              <a:t>5 Hyper-V VMs (3 WFE, 1 App, 1 SQL)</a:t>
            </a:r>
            <a:r>
              <a:rPr lang="en-US" sz="2040" spc="-62" dirty="0">
                <a:gradFill>
                  <a:gsLst>
                    <a:gs pos="2917">
                      <a:schemeClr val="tx1"/>
                    </a:gs>
                    <a:gs pos="30000">
                      <a:schemeClr val="tx1"/>
                    </a:gs>
                  </a:gsLst>
                  <a:lin ang="5400000" scaled="0"/>
                </a:gradFill>
              </a:rPr>
              <a:t>, running on a </a:t>
            </a:r>
            <a:r>
              <a:rPr lang="en-US" sz="2040" b="1" spc="-62" dirty="0">
                <a:gradFill>
                  <a:gsLst>
                    <a:gs pos="2917">
                      <a:schemeClr val="tx1"/>
                    </a:gs>
                    <a:gs pos="30000">
                      <a:schemeClr val="tx1"/>
                    </a:gs>
                  </a:gsLst>
                  <a:lin ang="5400000" scaled="0"/>
                </a:gradFill>
              </a:rPr>
              <a:t>single physical server</a:t>
            </a:r>
            <a:r>
              <a:rPr lang="en-US" sz="2040" spc="-62" dirty="0">
                <a:gradFill>
                  <a:gsLst>
                    <a:gs pos="2917">
                      <a:schemeClr val="tx1"/>
                    </a:gs>
                    <a:gs pos="30000">
                      <a:schemeClr val="tx1"/>
                    </a:gs>
                  </a:gsLst>
                  <a:lin ang="5400000" scaled="0"/>
                </a:gradFill>
              </a:rPr>
              <a:t>, backed by SSD-based, </a:t>
            </a:r>
            <a:r>
              <a:rPr lang="en-US" sz="2040" b="1" spc="-62" dirty="0">
                <a:gradFill>
                  <a:gsLst>
                    <a:gs pos="2917">
                      <a:schemeClr val="tx1"/>
                    </a:gs>
                    <a:gs pos="30000">
                      <a:schemeClr val="tx1"/>
                    </a:gs>
                  </a:gsLst>
                  <a:lin ang="5400000" scaled="0"/>
                </a:gradFill>
              </a:rPr>
              <a:t>mirrored Storage Spaces</a:t>
            </a:r>
            <a:r>
              <a:rPr lang="en-US" sz="2040" spc="-62" dirty="0">
                <a:gradFill>
                  <a:gsLst>
                    <a:gs pos="2917">
                      <a:schemeClr val="tx1"/>
                    </a:gs>
                    <a:gs pos="30000">
                      <a:schemeClr val="tx1"/>
                    </a:gs>
                  </a:gsLst>
                  <a:lin ang="5400000" scaled="0"/>
                </a:gradFill>
              </a:rPr>
              <a:t>, supported the demand of </a:t>
            </a:r>
            <a:r>
              <a:rPr lang="en-US" sz="2040" b="1" spc="-62" dirty="0">
                <a:gradFill>
                  <a:gsLst>
                    <a:gs pos="2917">
                      <a:schemeClr val="tx1"/>
                    </a:gs>
                    <a:gs pos="30000">
                      <a:schemeClr val="tx1"/>
                    </a:gs>
                  </a:gsLst>
                  <a:lin ang="5400000" scaled="0"/>
                </a:gradFill>
              </a:rPr>
              <a:t>over 1.3 million heavy users </a:t>
            </a:r>
            <a:r>
              <a:rPr lang="en-US" sz="2040" spc="-62" dirty="0">
                <a:gradFill>
                  <a:gsLst>
                    <a:gs pos="2917">
                      <a:schemeClr val="tx1"/>
                    </a:gs>
                    <a:gs pos="30000">
                      <a:schemeClr val="tx1"/>
                    </a:gs>
                  </a:gsLst>
                  <a:lin ang="5400000" scaled="0"/>
                </a:gradFill>
              </a:rPr>
              <a:t>(60 requests per hour), with 1% concurrency, running a lightweight, non-blocking workload), with measurably low response times throughout.</a:t>
            </a:r>
          </a:p>
        </p:txBody>
      </p:sp>
    </p:spTree>
    <p:extLst>
      <p:ext uri="{BB962C8B-B14F-4D97-AF65-F5344CB8AC3E}">
        <p14:creationId xmlns:p14="http://schemas.microsoft.com/office/powerpoint/2010/main" val="11466785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74639" y="295274"/>
            <a:ext cx="11889564" cy="917575"/>
          </a:xfrm>
        </p:spPr>
        <p:txBody>
          <a:bodyPr/>
          <a:lstStyle/>
          <a:p>
            <a:r>
              <a:rPr lang="en-US" dirty="0" smtClean="0"/>
              <a:t>Virtualizing SharePoint | Performance</a:t>
            </a:r>
            <a:endParaRPr lang="en-US" dirty="0"/>
          </a:p>
        </p:txBody>
      </p:sp>
      <p:sp>
        <p:nvSpPr>
          <p:cNvPr id="4" name="TextBox 3"/>
          <p:cNvSpPr txBox="1"/>
          <p:nvPr/>
        </p:nvSpPr>
        <p:spPr>
          <a:xfrm>
            <a:off x="530466" y="1400049"/>
            <a:ext cx="4729261" cy="2016962"/>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With Windows Server 2012 Hyper-V, ESG Labs SharePoint 2013 and their findings included that the performance, scalability, and low overhead of Hyper-V can be used to reduce costs while improving the manageability, flexibility, and availability of consolidated SharePoint 2013 workloads</a:t>
            </a:r>
          </a:p>
        </p:txBody>
      </p:sp>
      <p:grpSp>
        <p:nvGrpSpPr>
          <p:cNvPr id="5" name="Group 4"/>
          <p:cNvGrpSpPr/>
          <p:nvPr/>
        </p:nvGrpSpPr>
        <p:grpSpPr>
          <a:xfrm>
            <a:off x="5544690" y="1165754"/>
            <a:ext cx="6631710" cy="5499891"/>
            <a:chOff x="5397499" y="1168400"/>
            <a:chExt cx="6502267" cy="5392540"/>
          </a:xfrm>
        </p:grpSpPr>
        <p:graphicFrame>
          <p:nvGraphicFramePr>
            <p:cNvPr id="6" name="Chart 5"/>
            <p:cNvGraphicFramePr/>
            <p:nvPr>
              <p:extLst>
                <p:ext uri="{D42A27DB-BD31-4B8C-83A1-F6EECF244321}">
                  <p14:modId xmlns:p14="http://schemas.microsoft.com/office/powerpoint/2010/main" val="2182654507"/>
                </p:ext>
              </p:extLst>
            </p:nvPr>
          </p:nvGraphicFramePr>
          <p:xfrm>
            <a:off x="5397499" y="1168400"/>
            <a:ext cx="6502267" cy="49784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6181073" y="6137106"/>
              <a:ext cx="5096527" cy="423834"/>
            </a:xfrm>
            <a:prstGeom prst="rect">
              <a:avLst/>
            </a:prstGeom>
            <a:noFill/>
          </p:spPr>
          <p:txBody>
            <a:bodyPr wrap="square" lIns="0" tIns="0" rIns="0" bIns="0" rtlCol="0">
              <a:spAutoFit/>
            </a:bodyPr>
            <a:lstStyle/>
            <a:p>
              <a:pPr algn="ctr">
                <a:lnSpc>
                  <a:spcPct val="90000"/>
                </a:lnSpc>
                <a:spcBef>
                  <a:spcPts val="734"/>
                </a:spcBef>
              </a:pPr>
              <a:r>
                <a:rPr lang="en-US" sz="1530" spc="-62" dirty="0">
                  <a:gradFill>
                    <a:gsLst>
                      <a:gs pos="2917">
                        <a:schemeClr val="tx1"/>
                      </a:gs>
                      <a:gs pos="30000">
                        <a:schemeClr val="tx1"/>
                      </a:gs>
                    </a:gsLst>
                    <a:lin ang="5400000" scaled="0"/>
                  </a:gradFill>
                </a:rPr>
                <a:t>8 vCPU, 12GB RAM per WFE VM</a:t>
              </a:r>
              <a:br>
                <a:rPr lang="en-US" sz="1530" spc="-62" dirty="0">
                  <a:gradFill>
                    <a:gsLst>
                      <a:gs pos="2917">
                        <a:schemeClr val="tx1"/>
                      </a:gs>
                      <a:gs pos="30000">
                        <a:schemeClr val="tx1"/>
                      </a:gs>
                    </a:gsLst>
                    <a:lin ang="5400000" scaled="0"/>
                  </a:gradFill>
                </a:rPr>
              </a:br>
              <a:r>
                <a:rPr lang="en-US" sz="1530" spc="-62" dirty="0">
                  <a:gradFill>
                    <a:gsLst>
                      <a:gs pos="2917">
                        <a:schemeClr val="tx1"/>
                      </a:gs>
                      <a:gs pos="30000">
                        <a:schemeClr val="tx1"/>
                      </a:gs>
                    </a:gsLst>
                    <a:lin ang="5400000" scaled="0"/>
                  </a:gradFill>
                </a:rPr>
                <a:t>Full report is available soon</a:t>
              </a:r>
            </a:p>
          </p:txBody>
        </p:sp>
      </p:grpSp>
      <p:sp>
        <p:nvSpPr>
          <p:cNvPr id="8" name="TextBox 7"/>
          <p:cNvSpPr txBox="1"/>
          <p:nvPr/>
        </p:nvSpPr>
        <p:spPr>
          <a:xfrm>
            <a:off x="530466" y="3590998"/>
            <a:ext cx="4729261" cy="2016962"/>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A further test was performed, aiming to drive </a:t>
            </a:r>
            <a:r>
              <a:rPr lang="en-US" sz="2040" b="1" spc="-62" dirty="0">
                <a:gradFill>
                  <a:gsLst>
                    <a:gs pos="2917">
                      <a:schemeClr val="tx1"/>
                    </a:gs>
                    <a:gs pos="30000">
                      <a:schemeClr val="tx1"/>
                    </a:gs>
                  </a:gsLst>
                  <a:lin ang="5400000" scaled="0"/>
                </a:gradFill>
              </a:rPr>
              <a:t>even higher numbers</a:t>
            </a:r>
            <a:r>
              <a:rPr lang="en-US" sz="2040" spc="-62" dirty="0">
                <a:gradFill>
                  <a:gsLst>
                    <a:gs pos="2917">
                      <a:schemeClr val="tx1"/>
                    </a:gs>
                    <a:gs pos="30000">
                      <a:schemeClr val="tx1"/>
                    </a:gs>
                  </a:gsLst>
                  <a:lin ang="5400000" scaled="0"/>
                </a:gradFill>
              </a:rPr>
              <a:t> of heavy users with 3 WFEs.  Testing found that 3 WFEs could support just over </a:t>
            </a:r>
            <a:r>
              <a:rPr lang="en-US" sz="2040" b="1" spc="-62" dirty="0">
                <a:gradFill>
                  <a:gsLst>
                    <a:gs pos="2917">
                      <a:schemeClr val="tx1"/>
                    </a:gs>
                    <a:gs pos="30000">
                      <a:schemeClr val="tx1"/>
                    </a:gs>
                  </a:gsLst>
                  <a:lin ang="5400000" scaled="0"/>
                </a:gradFill>
              </a:rPr>
              <a:t>2 million heavy users</a:t>
            </a:r>
            <a:r>
              <a:rPr lang="en-US" sz="2040" spc="-62" dirty="0">
                <a:gradFill>
                  <a:gsLst>
                    <a:gs pos="2917">
                      <a:schemeClr val="tx1"/>
                    </a:gs>
                    <a:gs pos="30000">
                      <a:schemeClr val="tx1"/>
                    </a:gs>
                  </a:gsLst>
                  <a:lin ang="5400000" scaled="0"/>
                </a:gradFill>
              </a:rPr>
              <a:t> at 1% concurrency, with an </a:t>
            </a:r>
            <a:r>
              <a:rPr lang="en-US" sz="2040" b="1" spc="-62" dirty="0">
                <a:gradFill>
                  <a:gsLst>
                    <a:gs pos="2917">
                      <a:schemeClr val="tx1"/>
                    </a:gs>
                    <a:gs pos="30000">
                      <a:schemeClr val="tx1"/>
                    </a:gs>
                  </a:gsLst>
                  <a:lin ang="5400000" scaled="0"/>
                </a:gradFill>
              </a:rPr>
              <a:t>average CPU utilization of 84% across WFEs</a:t>
            </a:r>
            <a:r>
              <a:rPr lang="en-US" sz="2040" spc="-62" dirty="0">
                <a:gradFill>
                  <a:gsLst>
                    <a:gs pos="2917">
                      <a:schemeClr val="tx1"/>
                    </a:gs>
                    <a:gs pos="30000">
                      <a:schemeClr val="tx1"/>
                    </a:gs>
                  </a:gsLst>
                  <a:lin ang="5400000" scaled="0"/>
                </a:gradFill>
              </a:rPr>
              <a:t>, with measurably </a:t>
            </a:r>
            <a:r>
              <a:rPr lang="en-US" sz="2040" b="1" spc="-62" dirty="0">
                <a:gradFill>
                  <a:gsLst>
                    <a:gs pos="2917">
                      <a:schemeClr val="tx1"/>
                    </a:gs>
                    <a:gs pos="30000">
                      <a:schemeClr val="tx1"/>
                    </a:gs>
                  </a:gsLst>
                  <a:lin ang="5400000" scaled="0"/>
                </a:gradFill>
              </a:rPr>
              <a:t>low response times</a:t>
            </a:r>
            <a:r>
              <a:rPr lang="en-US" sz="2040" spc="-62" dirty="0">
                <a:gradFill>
                  <a:gsLst>
                    <a:gs pos="2917">
                      <a:schemeClr val="tx1"/>
                    </a:gs>
                    <a:gs pos="30000">
                      <a:schemeClr val="tx1"/>
                    </a:gs>
                  </a:gsLst>
                  <a:lin ang="5400000" scaled="0"/>
                </a:gradFill>
              </a:rPr>
              <a:t>.</a:t>
            </a:r>
          </a:p>
        </p:txBody>
      </p:sp>
    </p:spTree>
    <p:extLst>
      <p:ext uri="{BB962C8B-B14F-4D97-AF65-F5344CB8AC3E}">
        <p14:creationId xmlns:p14="http://schemas.microsoft.com/office/powerpoint/2010/main" val="25438874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p Arrow 2"/>
          <p:cNvSpPr/>
          <p:nvPr/>
        </p:nvSpPr>
        <p:spPr bwMode="auto">
          <a:xfrm rot="10030736">
            <a:off x="6411531" y="4232443"/>
            <a:ext cx="609600" cy="1386396"/>
          </a:xfrm>
          <a:prstGeom prst="upArrow">
            <a:avLst/>
          </a:prstGeom>
          <a:solidFill>
            <a:schemeClr val="tx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Up Arrow 3"/>
          <p:cNvSpPr/>
          <p:nvPr/>
        </p:nvSpPr>
        <p:spPr bwMode="auto">
          <a:xfrm rot="6101421">
            <a:off x="7210119" y="3446450"/>
            <a:ext cx="609600" cy="1425787"/>
          </a:xfrm>
          <a:prstGeom prst="upArrow">
            <a:avLst/>
          </a:prstGeom>
          <a:solidFill>
            <a:schemeClr val="tx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itle 2"/>
          <p:cNvSpPr>
            <a:spLocks noGrp="1"/>
          </p:cNvSpPr>
          <p:nvPr>
            <p:ph type="title"/>
          </p:nvPr>
        </p:nvSpPr>
        <p:spPr>
          <a:xfrm>
            <a:off x="274639" y="295274"/>
            <a:ext cx="11889564" cy="917575"/>
          </a:xfrm>
        </p:spPr>
        <p:txBody>
          <a:bodyPr/>
          <a:lstStyle/>
          <a:p>
            <a:r>
              <a:rPr lang="en-US" dirty="0" smtClean="0"/>
              <a:t>Key Virtual Hardware Considerations</a:t>
            </a:r>
            <a:endParaRPr lang="en-US" dirty="0"/>
          </a:p>
        </p:txBody>
      </p:sp>
      <p:sp>
        <p:nvSpPr>
          <p:cNvPr id="6" name="Up Arrow 5"/>
          <p:cNvSpPr/>
          <p:nvPr/>
        </p:nvSpPr>
        <p:spPr bwMode="auto">
          <a:xfrm rot="18688553">
            <a:off x="4851713" y="2066672"/>
            <a:ext cx="609600" cy="1659601"/>
          </a:xfrm>
          <a:prstGeom prst="upArrow">
            <a:avLst/>
          </a:prstGeom>
          <a:solidFill>
            <a:schemeClr val="tx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Up Arrow 6"/>
          <p:cNvSpPr/>
          <p:nvPr/>
        </p:nvSpPr>
        <p:spPr bwMode="auto">
          <a:xfrm rot="15285766">
            <a:off x="4203151" y="3510568"/>
            <a:ext cx="609600" cy="973217"/>
          </a:xfrm>
          <a:prstGeom prst="upArrow">
            <a:avLst/>
          </a:prstGeom>
          <a:solidFill>
            <a:schemeClr val="tx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8" name="Group 7"/>
          <p:cNvGrpSpPr/>
          <p:nvPr/>
        </p:nvGrpSpPr>
        <p:grpSpPr>
          <a:xfrm>
            <a:off x="463016" y="1462859"/>
            <a:ext cx="4478337" cy="2034403"/>
            <a:chOff x="524281" y="1363662"/>
            <a:chExt cx="4478337" cy="2034403"/>
          </a:xfrm>
        </p:grpSpPr>
        <p:grpSp>
          <p:nvGrpSpPr>
            <p:cNvPr id="9" name="Group 8"/>
            <p:cNvGrpSpPr/>
            <p:nvPr/>
          </p:nvGrpSpPr>
          <p:grpSpPr>
            <a:xfrm>
              <a:off x="524281" y="1466064"/>
              <a:ext cx="762000" cy="762000"/>
              <a:chOff x="160338" y="1530507"/>
              <a:chExt cx="762000" cy="762000"/>
            </a:xfrm>
          </p:grpSpPr>
          <p:sp>
            <p:nvSpPr>
              <p:cNvPr id="11" name="Rectangle 10"/>
              <p:cNvSpPr/>
              <p:nvPr/>
            </p:nvSpPr>
            <p:spPr bwMode="auto">
              <a:xfrm>
                <a:off x="274639" y="1644808"/>
                <a:ext cx="533398" cy="533398"/>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12" name="Straight Connector 11"/>
              <p:cNvCxnSpPr/>
              <p:nvPr/>
            </p:nvCxnSpPr>
            <p:spPr>
              <a:xfrm>
                <a:off x="541338" y="1530507"/>
                <a:ext cx="0" cy="762000"/>
              </a:xfrm>
              <a:prstGeom prst="line">
                <a:avLst/>
              </a:prstGeom>
              <a:ln w="571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5637" y="1530507"/>
                <a:ext cx="0" cy="762000"/>
              </a:xfrm>
              <a:prstGeom prst="line">
                <a:avLst/>
              </a:prstGeom>
              <a:ln w="571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27037" y="1530507"/>
                <a:ext cx="0" cy="762000"/>
              </a:xfrm>
              <a:prstGeom prst="line">
                <a:avLst/>
              </a:prstGeom>
              <a:ln w="571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541338" y="1416207"/>
                <a:ext cx="0" cy="762000"/>
              </a:xfrm>
              <a:prstGeom prst="line">
                <a:avLst/>
              </a:prstGeom>
              <a:ln w="571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541338" y="1530507"/>
                <a:ext cx="0" cy="762000"/>
              </a:xfrm>
              <a:prstGeom prst="line">
                <a:avLst/>
              </a:prstGeom>
              <a:ln w="571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541338" y="1644807"/>
                <a:ext cx="0" cy="762000"/>
              </a:xfrm>
              <a:prstGeom prst="line">
                <a:avLst/>
              </a:prstGeom>
              <a:ln w="571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341437" y="1363662"/>
              <a:ext cx="3661181" cy="2034403"/>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t>Weights &amp; Reserves</a:t>
              </a:r>
              <a:br>
                <a:rPr lang="en-US" sz="2400" dirty="0" smtClean="0"/>
              </a:br>
              <a:r>
                <a:rPr lang="en-US" sz="2400" dirty="0" smtClean="0"/>
                <a:t>vNUMA (SQL &amp; IIS 8)</a:t>
              </a:r>
              <a:br>
                <a:rPr lang="en-US" sz="2400" dirty="0" smtClean="0"/>
              </a:br>
              <a:r>
                <a:rPr lang="en-US" sz="2400" dirty="0" smtClean="0"/>
                <a:t>LP:VP Ratios:</a:t>
              </a:r>
              <a:br>
                <a:rPr lang="en-US" sz="2400" dirty="0" smtClean="0"/>
              </a:br>
              <a:r>
                <a:rPr lang="en-US" sz="2400" dirty="0" smtClean="0"/>
                <a:t>SQL – </a:t>
              </a:r>
              <a:r>
                <a:rPr lang="en-US" sz="2400" b="1" dirty="0" smtClean="0"/>
                <a:t>N/A</a:t>
              </a:r>
              <a:br>
                <a:rPr lang="en-US" sz="2400" b="1" dirty="0" smtClean="0"/>
              </a:br>
              <a:r>
                <a:rPr lang="en-US" sz="2400" dirty="0" smtClean="0"/>
                <a:t>SP – </a:t>
              </a:r>
              <a:r>
                <a:rPr lang="en-US" sz="2400" b="1" dirty="0" smtClean="0"/>
                <a:t>1:1 (Max 2:1)</a:t>
              </a:r>
            </a:p>
          </p:txBody>
        </p:sp>
      </p:grpSp>
      <p:grpSp>
        <p:nvGrpSpPr>
          <p:cNvPr id="18" name="Group 17"/>
          <p:cNvGrpSpPr/>
          <p:nvPr/>
        </p:nvGrpSpPr>
        <p:grpSpPr>
          <a:xfrm>
            <a:off x="470468" y="3582594"/>
            <a:ext cx="3706322" cy="1292662"/>
            <a:chOff x="651102" y="3162003"/>
            <a:chExt cx="3706322" cy="1292662"/>
          </a:xfrm>
        </p:grpSpPr>
        <p:sp>
          <p:nvSpPr>
            <p:cNvPr id="19" name="TextBox 18"/>
            <p:cNvSpPr txBox="1"/>
            <p:nvPr/>
          </p:nvSpPr>
          <p:spPr>
            <a:xfrm>
              <a:off x="1418199" y="3162003"/>
              <a:ext cx="2939225" cy="1292662"/>
            </a:xfrm>
            <a:prstGeom prst="rect">
              <a:avLst/>
            </a:prstGeom>
            <a:noFill/>
          </p:spPr>
          <p:txBody>
            <a:bodyPr wrap="square" lIns="182880" tIns="146304" rIns="182880" bIns="146304" rtlCol="0">
              <a:spAutoFit/>
            </a:bodyPr>
            <a:lstStyle/>
            <a:p>
              <a:pPr>
                <a:lnSpc>
                  <a:spcPct val="90000"/>
                </a:lnSpc>
                <a:spcAft>
                  <a:spcPts val="600"/>
                </a:spcAft>
              </a:pPr>
              <a:r>
                <a:rPr lang="en-US" sz="2400" b="1" dirty="0" smtClean="0"/>
                <a:t>Dynamic Memory</a:t>
              </a:r>
              <a:r>
                <a:rPr lang="en-US" sz="2400" dirty="0" smtClean="0"/>
                <a:t/>
              </a:r>
              <a:br>
                <a:rPr lang="en-US" sz="2400" dirty="0" smtClean="0"/>
              </a:br>
              <a:r>
                <a:rPr lang="en-US" sz="2400" dirty="0" smtClean="0"/>
                <a:t>SP – </a:t>
              </a:r>
              <a:r>
                <a:rPr lang="en-US" sz="2400" b="1" dirty="0" smtClean="0"/>
                <a:t>No</a:t>
              </a:r>
              <a:br>
                <a:rPr lang="en-US" sz="2400" b="1" dirty="0" smtClean="0"/>
              </a:br>
              <a:r>
                <a:rPr lang="en-US" sz="2400" dirty="0" smtClean="0"/>
                <a:t>SQL - </a:t>
              </a:r>
              <a:r>
                <a:rPr lang="en-US" sz="2400" b="1" dirty="0" smtClean="0"/>
                <a:t>Yes</a:t>
              </a:r>
            </a:p>
          </p:txBody>
        </p:sp>
        <p:pic>
          <p:nvPicPr>
            <p:cNvPr id="20" name="Picture 12"/>
            <p:cNvPicPr>
              <a:picLocks noChangeAspect="1" noChangeArrowheads="1"/>
            </p:cNvPicPr>
            <p:nvPr/>
          </p:nvPicPr>
          <p:blipFill>
            <a:blip r:embed="rId3" cstate="email">
              <a:biLevel thresh="50000"/>
              <a:extLst>
                <a:ext uri="{28A0092B-C50C-407E-A947-70E740481C1C}">
                  <a14:useLocalDpi xmlns:a14="http://schemas.microsoft.com/office/drawing/2010/main"/>
                </a:ext>
              </a:extLst>
            </a:blip>
            <a:srcRect/>
            <a:stretch>
              <a:fillRect/>
            </a:stretch>
          </p:blipFill>
          <p:spPr bwMode="auto">
            <a:xfrm>
              <a:off x="651102" y="3419287"/>
              <a:ext cx="731918" cy="7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Up Arrow 20"/>
          <p:cNvSpPr/>
          <p:nvPr/>
        </p:nvSpPr>
        <p:spPr bwMode="auto">
          <a:xfrm rot="2881470">
            <a:off x="7018694" y="2094711"/>
            <a:ext cx="609600" cy="1659601"/>
          </a:xfrm>
          <a:prstGeom prst="upArrow">
            <a:avLst/>
          </a:prstGeom>
          <a:solidFill>
            <a:schemeClr val="tx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2" name="Group 21"/>
          <p:cNvGrpSpPr/>
          <p:nvPr/>
        </p:nvGrpSpPr>
        <p:grpSpPr>
          <a:xfrm>
            <a:off x="4922837" y="2887662"/>
            <a:ext cx="2400658" cy="1841345"/>
            <a:chOff x="4922837" y="2887662"/>
            <a:chExt cx="2400658" cy="1841345"/>
          </a:xfrm>
        </p:grpSpPr>
        <p:sp>
          <p:nvSpPr>
            <p:cNvPr id="23" name="Freeform 207"/>
            <p:cNvSpPr>
              <a:spLocks noEditPoints="1"/>
            </p:cNvSpPr>
            <p:nvPr/>
          </p:nvSpPr>
          <p:spPr bwMode="gray">
            <a:xfrm>
              <a:off x="4922837" y="2887662"/>
              <a:ext cx="2400658" cy="1841345"/>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accent1">
                <a:lumMod val="20000"/>
                <a:lumOff val="80000"/>
              </a:schemeClr>
            </a:solidFill>
            <a:ln>
              <a:noFill/>
            </a:ln>
            <a:extLst/>
          </p:spPr>
          <p:txBody>
            <a:bodyPr vert="horz" wrap="square" lIns="914400" tIns="0" rIns="0" bIns="210312" numCol="1" anchor="b" anchorCtr="0" compatLnSpc="1">
              <a:prstTxWarp prst="textNoShape">
                <a:avLst/>
              </a:prstTxWarp>
            </a:bodyPr>
            <a:lstStyle/>
            <a:p>
              <a:endParaRPr lang="en-US" sz="1400" dirty="0">
                <a:solidFill>
                  <a:srgbClr val="EFEFEF"/>
                </a:solidFill>
              </a:endParaRPr>
            </a:p>
          </p:txBody>
        </p:sp>
        <p:sp>
          <p:nvSpPr>
            <p:cNvPr id="24" name="TextBox 23"/>
            <p:cNvSpPr txBox="1"/>
            <p:nvPr/>
          </p:nvSpPr>
          <p:spPr>
            <a:xfrm>
              <a:off x="5800321" y="3268662"/>
              <a:ext cx="1103716" cy="627864"/>
            </a:xfrm>
            <a:prstGeom prst="rect">
              <a:avLst/>
            </a:prstGeom>
            <a:noFill/>
          </p:spPr>
          <p:txBody>
            <a:bodyPr wrap="square" lIns="182880" tIns="146304" rIns="182880" bIns="146304" rtlCol="0">
              <a:spAutoFit/>
            </a:bodyPr>
            <a:lstStyle/>
            <a:p>
              <a:pPr>
                <a:lnSpc>
                  <a:spcPct val="90000"/>
                </a:lnSpc>
                <a:spcAft>
                  <a:spcPts val="600"/>
                </a:spcAft>
              </a:pPr>
              <a:r>
                <a:rPr lang="en-US" sz="2400" b="1" dirty="0" smtClean="0">
                  <a:solidFill>
                    <a:srgbClr val="00518E"/>
                  </a:solidFill>
                </a:rPr>
                <a:t>VM</a:t>
              </a:r>
            </a:p>
          </p:txBody>
        </p:sp>
      </p:grpSp>
      <p:grpSp>
        <p:nvGrpSpPr>
          <p:cNvPr id="25" name="Group 24"/>
          <p:cNvGrpSpPr/>
          <p:nvPr/>
        </p:nvGrpSpPr>
        <p:grpSpPr>
          <a:xfrm>
            <a:off x="8319624" y="1330402"/>
            <a:ext cx="4060783" cy="1625060"/>
            <a:chOff x="8222095" y="1306110"/>
            <a:chExt cx="4060783" cy="1625060"/>
          </a:xfrm>
        </p:grpSpPr>
        <p:pic>
          <p:nvPicPr>
            <p:cNvPr id="26" name="Picture 25" descr="Untitled-4.pn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a:xfrm>
              <a:off x="8222095" y="1731528"/>
              <a:ext cx="953373" cy="773991"/>
            </a:xfrm>
            <a:prstGeom prst="rect">
              <a:avLst/>
            </a:prstGeom>
            <a:noFill/>
            <a:ln>
              <a:noFill/>
            </a:ln>
          </p:spPr>
        </p:pic>
        <p:sp>
          <p:nvSpPr>
            <p:cNvPr id="27" name="TextBox 26"/>
            <p:cNvSpPr txBox="1"/>
            <p:nvPr/>
          </p:nvSpPr>
          <p:spPr>
            <a:xfrm>
              <a:off x="9195379" y="1306110"/>
              <a:ext cx="3087499" cy="1625060"/>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t>Synthetic vNIC</a:t>
              </a:r>
              <a:br>
                <a:rPr lang="en-US" sz="2400" dirty="0" smtClean="0"/>
              </a:br>
              <a:r>
                <a:rPr lang="en-US" sz="2400" dirty="0" smtClean="0"/>
                <a:t>DVMQ or SR-IOV</a:t>
              </a:r>
              <a:br>
                <a:rPr lang="en-US" sz="2400" dirty="0" smtClean="0"/>
              </a:br>
              <a:r>
                <a:rPr lang="en-US" sz="2400" dirty="0" smtClean="0"/>
                <a:t>In-Guest Teaming</a:t>
              </a:r>
              <a:br>
                <a:rPr lang="en-US" sz="2400" dirty="0" smtClean="0"/>
              </a:br>
              <a:r>
                <a:rPr lang="en-US" sz="2400" dirty="0" smtClean="0"/>
                <a:t>Network QoS</a:t>
              </a:r>
            </a:p>
          </p:txBody>
        </p:sp>
      </p:grpSp>
      <p:grpSp>
        <p:nvGrpSpPr>
          <p:cNvPr id="28" name="Group 27"/>
          <p:cNvGrpSpPr/>
          <p:nvPr/>
        </p:nvGrpSpPr>
        <p:grpSpPr>
          <a:xfrm>
            <a:off x="8340677" y="3497262"/>
            <a:ext cx="3838789" cy="1957459"/>
            <a:chOff x="8431498" y="3735955"/>
            <a:chExt cx="3838789" cy="1957459"/>
          </a:xfrm>
        </p:grpSpPr>
        <p:sp>
          <p:nvSpPr>
            <p:cNvPr id="29" name="Freeform 79"/>
            <p:cNvSpPr>
              <a:spLocks noEditPoints="1"/>
            </p:cNvSpPr>
            <p:nvPr/>
          </p:nvSpPr>
          <p:spPr bwMode="black">
            <a:xfrm>
              <a:off x="8431498" y="4108299"/>
              <a:ext cx="697988" cy="943591"/>
            </a:xfrm>
            <a:custGeom>
              <a:avLst/>
              <a:gdLst>
                <a:gd name="T0" fmla="*/ 1441 w 1615"/>
                <a:gd name="T1" fmla="*/ 131 h 2179"/>
                <a:gd name="T2" fmla="*/ 1344 w 1615"/>
                <a:gd name="T3" fmla="*/ 16 h 2179"/>
                <a:gd name="T4" fmla="*/ 306 w 1615"/>
                <a:gd name="T5" fmla="*/ 0 h 2179"/>
                <a:gd name="T6" fmla="*/ 62 w 1615"/>
                <a:gd name="T7" fmla="*/ 171 h 2179"/>
                <a:gd name="T8" fmla="*/ 174 w 1615"/>
                <a:gd name="T9" fmla="*/ 131 h 2179"/>
                <a:gd name="T10" fmla="*/ 174 w 1615"/>
                <a:gd name="T11" fmla="*/ 180 h 2179"/>
                <a:gd name="T12" fmla="*/ 0 w 1615"/>
                <a:gd name="T13" fmla="*/ 2005 h 2179"/>
                <a:gd name="T14" fmla="*/ 1441 w 1615"/>
                <a:gd name="T15" fmla="*/ 2179 h 2179"/>
                <a:gd name="T16" fmla="*/ 1615 w 1615"/>
                <a:gd name="T17" fmla="*/ 354 h 2179"/>
                <a:gd name="T18" fmla="*/ 1518 w 1615"/>
                <a:gd name="T19" fmla="*/ 2005 h 2179"/>
                <a:gd name="T20" fmla="*/ 174 w 1615"/>
                <a:gd name="T21" fmla="*/ 2082 h 2179"/>
                <a:gd name="T22" fmla="*/ 97 w 1615"/>
                <a:gd name="T23" fmla="*/ 354 h 2179"/>
                <a:gd name="T24" fmla="*/ 1441 w 1615"/>
                <a:gd name="T25" fmla="*/ 277 h 2179"/>
                <a:gd name="T26" fmla="*/ 1518 w 1615"/>
                <a:gd name="T27" fmla="*/ 2005 h 2179"/>
                <a:gd name="T28" fmla="*/ 241 w 1615"/>
                <a:gd name="T29" fmla="*/ 1038 h 2179"/>
                <a:gd name="T30" fmla="*/ 532 w 1615"/>
                <a:gd name="T31" fmla="*/ 1339 h 2179"/>
                <a:gd name="T32" fmla="*/ 713 w 1615"/>
                <a:gd name="T33" fmla="*/ 1304 h 2179"/>
                <a:gd name="T34" fmla="*/ 695 w 1615"/>
                <a:gd name="T35" fmla="*/ 1594 h 2179"/>
                <a:gd name="T36" fmla="*/ 1375 w 1615"/>
                <a:gd name="T37" fmla="*/ 1038 h 2179"/>
                <a:gd name="T38" fmla="*/ 808 w 1615"/>
                <a:gd name="T39" fmla="*/ 1206 h 2179"/>
                <a:gd name="T40" fmla="*/ 808 w 1615"/>
                <a:gd name="T41" fmla="*/ 870 h 2179"/>
                <a:gd name="T42" fmla="*/ 808 w 1615"/>
                <a:gd name="T43" fmla="*/ 1206 h 2179"/>
                <a:gd name="T44" fmla="*/ 652 w 1615"/>
                <a:gd name="T45" fmla="*/ 1331 h 2179"/>
                <a:gd name="T46" fmla="*/ 453 w 1615"/>
                <a:gd name="T47" fmla="*/ 1481 h 2179"/>
                <a:gd name="T48" fmla="*/ 258 w 1615"/>
                <a:gd name="T49" fmla="*/ 1960 h 2179"/>
                <a:gd name="T50" fmla="*/ 534 w 1615"/>
                <a:gd name="T51" fmla="*/ 1842 h 2179"/>
                <a:gd name="T52" fmla="*/ 702 w 1615"/>
                <a:gd name="T53" fmla="*/ 1467 h 2179"/>
                <a:gd name="T54" fmla="*/ 418 w 1615"/>
                <a:gd name="T55" fmla="*/ 1872 h 2179"/>
                <a:gd name="T56" fmla="*/ 284 w 1615"/>
                <a:gd name="T57" fmla="*/ 1780 h 2179"/>
                <a:gd name="T58" fmla="*/ 418 w 1615"/>
                <a:gd name="T59" fmla="*/ 1872 h 2179"/>
                <a:gd name="T60" fmla="*/ 204 w 1615"/>
                <a:gd name="T61" fmla="*/ 323 h 2179"/>
                <a:gd name="T62" fmla="*/ 204 w 1615"/>
                <a:gd name="T63" fmla="*/ 428 h 2179"/>
                <a:gd name="T64" fmla="*/ 1418 w 1615"/>
                <a:gd name="T65" fmla="*/ 323 h 2179"/>
                <a:gd name="T66" fmla="*/ 1418 w 1615"/>
                <a:gd name="T67" fmla="*/ 428 h 2179"/>
                <a:gd name="T68" fmla="*/ 1418 w 1615"/>
                <a:gd name="T69" fmla="*/ 323 h 2179"/>
                <a:gd name="T70" fmla="*/ 1366 w 1615"/>
                <a:gd name="T71" fmla="*/ 1978 h 2179"/>
                <a:gd name="T72" fmla="*/ 1471 w 1615"/>
                <a:gd name="T73" fmla="*/ 1978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5" h="2179">
                  <a:moveTo>
                    <a:pt x="174" y="131"/>
                  </a:moveTo>
                  <a:cubicBezTo>
                    <a:pt x="1441" y="131"/>
                    <a:pt x="1441" y="131"/>
                    <a:pt x="1441" y="131"/>
                  </a:cubicBezTo>
                  <a:cubicBezTo>
                    <a:pt x="1465" y="131"/>
                    <a:pt x="1488" y="136"/>
                    <a:pt x="1509" y="145"/>
                  </a:cubicBezTo>
                  <a:cubicBezTo>
                    <a:pt x="1344" y="16"/>
                    <a:pt x="1344" y="16"/>
                    <a:pt x="1344" y="16"/>
                  </a:cubicBezTo>
                  <a:cubicBezTo>
                    <a:pt x="1333" y="7"/>
                    <a:pt x="1312" y="0"/>
                    <a:pt x="1298" y="0"/>
                  </a:cubicBezTo>
                  <a:cubicBezTo>
                    <a:pt x="306" y="0"/>
                    <a:pt x="306" y="0"/>
                    <a:pt x="306" y="0"/>
                  </a:cubicBezTo>
                  <a:cubicBezTo>
                    <a:pt x="292" y="0"/>
                    <a:pt x="271" y="7"/>
                    <a:pt x="260" y="16"/>
                  </a:cubicBezTo>
                  <a:cubicBezTo>
                    <a:pt x="62" y="171"/>
                    <a:pt x="62" y="171"/>
                    <a:pt x="62" y="171"/>
                  </a:cubicBezTo>
                  <a:cubicBezTo>
                    <a:pt x="64" y="171"/>
                    <a:pt x="64" y="171"/>
                    <a:pt x="64" y="171"/>
                  </a:cubicBezTo>
                  <a:cubicBezTo>
                    <a:pt x="94" y="146"/>
                    <a:pt x="132" y="131"/>
                    <a:pt x="174" y="131"/>
                  </a:cubicBezTo>
                  <a:close/>
                  <a:moveTo>
                    <a:pt x="1441" y="180"/>
                  </a:moveTo>
                  <a:cubicBezTo>
                    <a:pt x="174" y="180"/>
                    <a:pt x="174" y="180"/>
                    <a:pt x="174" y="180"/>
                  </a:cubicBezTo>
                  <a:cubicBezTo>
                    <a:pt x="78" y="180"/>
                    <a:pt x="0" y="258"/>
                    <a:pt x="0" y="354"/>
                  </a:cubicBezTo>
                  <a:cubicBezTo>
                    <a:pt x="0" y="2005"/>
                    <a:pt x="0" y="2005"/>
                    <a:pt x="0" y="2005"/>
                  </a:cubicBezTo>
                  <a:cubicBezTo>
                    <a:pt x="0" y="2101"/>
                    <a:pt x="78" y="2179"/>
                    <a:pt x="174" y="2179"/>
                  </a:cubicBezTo>
                  <a:cubicBezTo>
                    <a:pt x="1441" y="2179"/>
                    <a:pt x="1441" y="2179"/>
                    <a:pt x="1441" y="2179"/>
                  </a:cubicBezTo>
                  <a:cubicBezTo>
                    <a:pt x="1537" y="2179"/>
                    <a:pt x="1615" y="2101"/>
                    <a:pt x="1615" y="2005"/>
                  </a:cubicBezTo>
                  <a:cubicBezTo>
                    <a:pt x="1615" y="354"/>
                    <a:pt x="1615" y="354"/>
                    <a:pt x="1615" y="354"/>
                  </a:cubicBezTo>
                  <a:cubicBezTo>
                    <a:pt x="1615" y="258"/>
                    <a:pt x="1537" y="180"/>
                    <a:pt x="1441" y="180"/>
                  </a:cubicBezTo>
                  <a:close/>
                  <a:moveTo>
                    <a:pt x="1518" y="2005"/>
                  </a:moveTo>
                  <a:cubicBezTo>
                    <a:pt x="1518" y="2047"/>
                    <a:pt x="1484" y="2082"/>
                    <a:pt x="1441" y="2082"/>
                  </a:cubicBezTo>
                  <a:cubicBezTo>
                    <a:pt x="174" y="2082"/>
                    <a:pt x="174" y="2082"/>
                    <a:pt x="174" y="2082"/>
                  </a:cubicBezTo>
                  <a:cubicBezTo>
                    <a:pt x="132" y="2082"/>
                    <a:pt x="97" y="2047"/>
                    <a:pt x="97" y="2005"/>
                  </a:cubicBezTo>
                  <a:cubicBezTo>
                    <a:pt x="97" y="354"/>
                    <a:pt x="97" y="354"/>
                    <a:pt x="97" y="354"/>
                  </a:cubicBezTo>
                  <a:cubicBezTo>
                    <a:pt x="97" y="312"/>
                    <a:pt x="132" y="277"/>
                    <a:pt x="174" y="277"/>
                  </a:cubicBezTo>
                  <a:cubicBezTo>
                    <a:pt x="1441" y="277"/>
                    <a:pt x="1441" y="277"/>
                    <a:pt x="1441" y="277"/>
                  </a:cubicBezTo>
                  <a:cubicBezTo>
                    <a:pt x="1484" y="277"/>
                    <a:pt x="1518" y="312"/>
                    <a:pt x="1518" y="354"/>
                  </a:cubicBezTo>
                  <a:lnTo>
                    <a:pt x="1518" y="2005"/>
                  </a:lnTo>
                  <a:close/>
                  <a:moveTo>
                    <a:pt x="808" y="471"/>
                  </a:moveTo>
                  <a:cubicBezTo>
                    <a:pt x="494" y="471"/>
                    <a:pt x="241" y="725"/>
                    <a:pt x="241" y="1038"/>
                  </a:cubicBezTo>
                  <a:cubicBezTo>
                    <a:pt x="241" y="1201"/>
                    <a:pt x="309" y="1347"/>
                    <a:pt x="419" y="1451"/>
                  </a:cubicBezTo>
                  <a:cubicBezTo>
                    <a:pt x="532" y="1339"/>
                    <a:pt x="532" y="1339"/>
                    <a:pt x="532" y="1339"/>
                  </a:cubicBezTo>
                  <a:cubicBezTo>
                    <a:pt x="565" y="1305"/>
                    <a:pt x="610" y="1286"/>
                    <a:pt x="652" y="1286"/>
                  </a:cubicBezTo>
                  <a:cubicBezTo>
                    <a:pt x="675" y="1286"/>
                    <a:pt x="696" y="1292"/>
                    <a:pt x="713" y="1304"/>
                  </a:cubicBezTo>
                  <a:cubicBezTo>
                    <a:pt x="762" y="1337"/>
                    <a:pt x="775" y="1416"/>
                    <a:pt x="744" y="1486"/>
                  </a:cubicBezTo>
                  <a:cubicBezTo>
                    <a:pt x="695" y="1594"/>
                    <a:pt x="695" y="1594"/>
                    <a:pt x="695" y="1594"/>
                  </a:cubicBezTo>
                  <a:cubicBezTo>
                    <a:pt x="731" y="1601"/>
                    <a:pt x="769" y="1605"/>
                    <a:pt x="808" y="1605"/>
                  </a:cubicBezTo>
                  <a:cubicBezTo>
                    <a:pt x="1121" y="1605"/>
                    <a:pt x="1375" y="1351"/>
                    <a:pt x="1375" y="1038"/>
                  </a:cubicBezTo>
                  <a:cubicBezTo>
                    <a:pt x="1375" y="725"/>
                    <a:pt x="1121" y="471"/>
                    <a:pt x="808" y="471"/>
                  </a:cubicBezTo>
                  <a:close/>
                  <a:moveTo>
                    <a:pt x="808" y="1206"/>
                  </a:moveTo>
                  <a:cubicBezTo>
                    <a:pt x="715" y="1206"/>
                    <a:pt x="640" y="1131"/>
                    <a:pt x="640" y="1038"/>
                  </a:cubicBezTo>
                  <a:cubicBezTo>
                    <a:pt x="640" y="945"/>
                    <a:pt x="715" y="870"/>
                    <a:pt x="808" y="870"/>
                  </a:cubicBezTo>
                  <a:cubicBezTo>
                    <a:pt x="900" y="870"/>
                    <a:pt x="976" y="945"/>
                    <a:pt x="976" y="1038"/>
                  </a:cubicBezTo>
                  <a:cubicBezTo>
                    <a:pt x="976" y="1131"/>
                    <a:pt x="900" y="1206"/>
                    <a:pt x="808" y="1206"/>
                  </a:cubicBezTo>
                  <a:close/>
                  <a:moveTo>
                    <a:pt x="687" y="1341"/>
                  </a:moveTo>
                  <a:cubicBezTo>
                    <a:pt x="678" y="1334"/>
                    <a:pt x="665" y="1331"/>
                    <a:pt x="652" y="1331"/>
                  </a:cubicBezTo>
                  <a:cubicBezTo>
                    <a:pt x="623" y="1331"/>
                    <a:pt x="590" y="1345"/>
                    <a:pt x="564" y="1371"/>
                  </a:cubicBezTo>
                  <a:cubicBezTo>
                    <a:pt x="453" y="1481"/>
                    <a:pt x="453" y="1481"/>
                    <a:pt x="453" y="1481"/>
                  </a:cubicBezTo>
                  <a:cubicBezTo>
                    <a:pt x="271" y="1660"/>
                    <a:pt x="271" y="1660"/>
                    <a:pt x="271" y="1660"/>
                  </a:cubicBezTo>
                  <a:cubicBezTo>
                    <a:pt x="170" y="1760"/>
                    <a:pt x="164" y="1895"/>
                    <a:pt x="258" y="1960"/>
                  </a:cubicBezTo>
                  <a:cubicBezTo>
                    <a:pt x="286" y="1979"/>
                    <a:pt x="315" y="1988"/>
                    <a:pt x="346" y="1988"/>
                  </a:cubicBezTo>
                  <a:cubicBezTo>
                    <a:pt x="419" y="1988"/>
                    <a:pt x="493" y="1935"/>
                    <a:pt x="534" y="1842"/>
                  </a:cubicBezTo>
                  <a:cubicBezTo>
                    <a:pt x="650" y="1583"/>
                    <a:pt x="650" y="1583"/>
                    <a:pt x="650" y="1583"/>
                  </a:cubicBezTo>
                  <a:cubicBezTo>
                    <a:pt x="702" y="1467"/>
                    <a:pt x="702" y="1467"/>
                    <a:pt x="702" y="1467"/>
                  </a:cubicBezTo>
                  <a:cubicBezTo>
                    <a:pt x="724" y="1418"/>
                    <a:pt x="717" y="1362"/>
                    <a:pt x="687" y="1341"/>
                  </a:cubicBezTo>
                  <a:close/>
                  <a:moveTo>
                    <a:pt x="418" y="1872"/>
                  </a:moveTo>
                  <a:cubicBezTo>
                    <a:pt x="392" y="1909"/>
                    <a:pt x="341" y="1919"/>
                    <a:pt x="304" y="1893"/>
                  </a:cubicBezTo>
                  <a:cubicBezTo>
                    <a:pt x="267" y="1867"/>
                    <a:pt x="258" y="1817"/>
                    <a:pt x="284" y="1780"/>
                  </a:cubicBezTo>
                  <a:cubicBezTo>
                    <a:pt x="310" y="1743"/>
                    <a:pt x="360" y="1734"/>
                    <a:pt x="397" y="1759"/>
                  </a:cubicBezTo>
                  <a:cubicBezTo>
                    <a:pt x="434" y="1785"/>
                    <a:pt x="443" y="1836"/>
                    <a:pt x="418" y="1872"/>
                  </a:cubicBezTo>
                  <a:close/>
                  <a:moveTo>
                    <a:pt x="256" y="376"/>
                  </a:moveTo>
                  <a:cubicBezTo>
                    <a:pt x="256" y="346"/>
                    <a:pt x="233" y="323"/>
                    <a:pt x="204" y="323"/>
                  </a:cubicBezTo>
                  <a:cubicBezTo>
                    <a:pt x="174" y="323"/>
                    <a:pt x="151" y="346"/>
                    <a:pt x="151" y="376"/>
                  </a:cubicBezTo>
                  <a:cubicBezTo>
                    <a:pt x="151" y="405"/>
                    <a:pt x="174" y="428"/>
                    <a:pt x="204" y="428"/>
                  </a:cubicBezTo>
                  <a:cubicBezTo>
                    <a:pt x="233" y="428"/>
                    <a:pt x="256" y="405"/>
                    <a:pt x="256" y="376"/>
                  </a:cubicBezTo>
                  <a:close/>
                  <a:moveTo>
                    <a:pt x="1418" y="323"/>
                  </a:moveTo>
                  <a:cubicBezTo>
                    <a:pt x="1389" y="323"/>
                    <a:pt x="1366" y="346"/>
                    <a:pt x="1366" y="376"/>
                  </a:cubicBezTo>
                  <a:cubicBezTo>
                    <a:pt x="1366" y="405"/>
                    <a:pt x="1389" y="428"/>
                    <a:pt x="1418" y="428"/>
                  </a:cubicBezTo>
                  <a:cubicBezTo>
                    <a:pt x="1448" y="428"/>
                    <a:pt x="1471" y="405"/>
                    <a:pt x="1471" y="376"/>
                  </a:cubicBezTo>
                  <a:cubicBezTo>
                    <a:pt x="1471" y="346"/>
                    <a:pt x="1448" y="323"/>
                    <a:pt x="1418" y="323"/>
                  </a:cubicBezTo>
                  <a:close/>
                  <a:moveTo>
                    <a:pt x="1418" y="1925"/>
                  </a:moveTo>
                  <a:cubicBezTo>
                    <a:pt x="1389" y="1925"/>
                    <a:pt x="1366" y="1949"/>
                    <a:pt x="1366" y="1978"/>
                  </a:cubicBezTo>
                  <a:cubicBezTo>
                    <a:pt x="1366" y="2007"/>
                    <a:pt x="1389" y="2031"/>
                    <a:pt x="1418" y="2031"/>
                  </a:cubicBezTo>
                  <a:cubicBezTo>
                    <a:pt x="1448" y="2031"/>
                    <a:pt x="1471" y="2007"/>
                    <a:pt x="1471" y="1978"/>
                  </a:cubicBezTo>
                  <a:cubicBezTo>
                    <a:pt x="1471" y="1949"/>
                    <a:pt x="1448" y="1925"/>
                    <a:pt x="1418" y="1925"/>
                  </a:cubicBezTo>
                  <a:close/>
                </a:path>
              </a:pathLst>
            </a:custGeom>
            <a:solidFill>
              <a:schemeClr val="tx1"/>
            </a:solidFill>
            <a:ln>
              <a:noFill/>
            </a:ln>
          </p:spPr>
          <p:txBody>
            <a:bodyPr vert="horz" wrap="square" lIns="83913" tIns="41957" rIns="83913" bIns="41957" numCol="1" anchor="t" anchorCtr="0" compatLnSpc="1">
              <a:prstTxWarp prst="textNoShape">
                <a:avLst/>
              </a:prstTxWarp>
            </a:bodyPr>
            <a:lstStyle/>
            <a:p>
              <a:pPr defTabSz="932029"/>
              <a:endParaRPr lang="en-US" sz="1632" dirty="0">
                <a:solidFill>
                  <a:srgbClr val="505050"/>
                </a:solidFill>
              </a:endParaRPr>
            </a:p>
          </p:txBody>
        </p:sp>
        <p:sp>
          <p:nvSpPr>
            <p:cNvPr id="30" name="TextBox 29"/>
            <p:cNvSpPr txBox="1"/>
            <p:nvPr/>
          </p:nvSpPr>
          <p:spPr>
            <a:xfrm>
              <a:off x="9195379" y="3735955"/>
              <a:ext cx="3074908" cy="1957459"/>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t>Fixed VHDX (64TB)</a:t>
              </a:r>
              <a:br>
                <a:rPr lang="en-US" sz="2400" dirty="0" smtClean="0"/>
              </a:br>
              <a:r>
                <a:rPr lang="en-US" sz="2400" dirty="0" smtClean="0"/>
                <a:t>Separate VHDXs</a:t>
              </a:r>
              <a:r>
                <a:rPr lang="en-US" sz="2400" dirty="0"/>
                <a:t/>
              </a:r>
              <a:br>
                <a:rPr lang="en-US" sz="2400" dirty="0"/>
              </a:br>
              <a:r>
                <a:rPr lang="en-US" sz="2400" dirty="0" smtClean="0"/>
                <a:t>No Snapshots</a:t>
              </a:r>
              <a:br>
                <a:rPr lang="en-US" sz="2400" dirty="0" smtClean="0"/>
              </a:br>
              <a:r>
                <a:rPr lang="en-US" sz="2400" dirty="0" smtClean="0"/>
                <a:t>Virtual FC</a:t>
              </a:r>
              <a:br>
                <a:rPr lang="en-US" sz="2400" dirty="0" smtClean="0"/>
              </a:br>
              <a:r>
                <a:rPr lang="en-US" sz="2400" dirty="0" smtClean="0"/>
                <a:t>In Guest iSCSI</a:t>
              </a:r>
            </a:p>
          </p:txBody>
        </p:sp>
      </p:grpSp>
      <p:grpSp>
        <p:nvGrpSpPr>
          <p:cNvPr id="31" name="Group 30"/>
          <p:cNvGrpSpPr/>
          <p:nvPr/>
        </p:nvGrpSpPr>
        <p:grpSpPr>
          <a:xfrm>
            <a:off x="6983959" y="5518878"/>
            <a:ext cx="3806233" cy="1292662"/>
            <a:chOff x="6686041" y="5518878"/>
            <a:chExt cx="3806233" cy="1292662"/>
          </a:xfrm>
        </p:grpSpPr>
        <p:sp>
          <p:nvSpPr>
            <p:cNvPr id="32" name="Freeform 79"/>
            <p:cNvSpPr>
              <a:spLocks noEditPoints="1"/>
            </p:cNvSpPr>
            <p:nvPr/>
          </p:nvSpPr>
          <p:spPr bwMode="black">
            <a:xfrm>
              <a:off x="6686041" y="5693414"/>
              <a:ext cx="697988" cy="943591"/>
            </a:xfrm>
            <a:custGeom>
              <a:avLst/>
              <a:gdLst>
                <a:gd name="T0" fmla="*/ 1441 w 1615"/>
                <a:gd name="T1" fmla="*/ 131 h 2179"/>
                <a:gd name="T2" fmla="*/ 1344 w 1615"/>
                <a:gd name="T3" fmla="*/ 16 h 2179"/>
                <a:gd name="T4" fmla="*/ 306 w 1615"/>
                <a:gd name="T5" fmla="*/ 0 h 2179"/>
                <a:gd name="T6" fmla="*/ 62 w 1615"/>
                <a:gd name="T7" fmla="*/ 171 h 2179"/>
                <a:gd name="T8" fmla="*/ 174 w 1615"/>
                <a:gd name="T9" fmla="*/ 131 h 2179"/>
                <a:gd name="T10" fmla="*/ 174 w 1615"/>
                <a:gd name="T11" fmla="*/ 180 h 2179"/>
                <a:gd name="T12" fmla="*/ 0 w 1615"/>
                <a:gd name="T13" fmla="*/ 2005 h 2179"/>
                <a:gd name="T14" fmla="*/ 1441 w 1615"/>
                <a:gd name="T15" fmla="*/ 2179 h 2179"/>
                <a:gd name="T16" fmla="*/ 1615 w 1615"/>
                <a:gd name="T17" fmla="*/ 354 h 2179"/>
                <a:gd name="T18" fmla="*/ 1518 w 1615"/>
                <a:gd name="T19" fmla="*/ 2005 h 2179"/>
                <a:gd name="T20" fmla="*/ 174 w 1615"/>
                <a:gd name="T21" fmla="*/ 2082 h 2179"/>
                <a:gd name="T22" fmla="*/ 97 w 1615"/>
                <a:gd name="T23" fmla="*/ 354 h 2179"/>
                <a:gd name="T24" fmla="*/ 1441 w 1615"/>
                <a:gd name="T25" fmla="*/ 277 h 2179"/>
                <a:gd name="T26" fmla="*/ 1518 w 1615"/>
                <a:gd name="T27" fmla="*/ 2005 h 2179"/>
                <a:gd name="T28" fmla="*/ 241 w 1615"/>
                <a:gd name="T29" fmla="*/ 1038 h 2179"/>
                <a:gd name="T30" fmla="*/ 532 w 1615"/>
                <a:gd name="T31" fmla="*/ 1339 h 2179"/>
                <a:gd name="T32" fmla="*/ 713 w 1615"/>
                <a:gd name="T33" fmla="*/ 1304 h 2179"/>
                <a:gd name="T34" fmla="*/ 695 w 1615"/>
                <a:gd name="T35" fmla="*/ 1594 h 2179"/>
                <a:gd name="T36" fmla="*/ 1375 w 1615"/>
                <a:gd name="T37" fmla="*/ 1038 h 2179"/>
                <a:gd name="T38" fmla="*/ 808 w 1615"/>
                <a:gd name="T39" fmla="*/ 1206 h 2179"/>
                <a:gd name="T40" fmla="*/ 808 w 1615"/>
                <a:gd name="T41" fmla="*/ 870 h 2179"/>
                <a:gd name="T42" fmla="*/ 808 w 1615"/>
                <a:gd name="T43" fmla="*/ 1206 h 2179"/>
                <a:gd name="T44" fmla="*/ 652 w 1615"/>
                <a:gd name="T45" fmla="*/ 1331 h 2179"/>
                <a:gd name="T46" fmla="*/ 453 w 1615"/>
                <a:gd name="T47" fmla="*/ 1481 h 2179"/>
                <a:gd name="T48" fmla="*/ 258 w 1615"/>
                <a:gd name="T49" fmla="*/ 1960 h 2179"/>
                <a:gd name="T50" fmla="*/ 534 w 1615"/>
                <a:gd name="T51" fmla="*/ 1842 h 2179"/>
                <a:gd name="T52" fmla="*/ 702 w 1615"/>
                <a:gd name="T53" fmla="*/ 1467 h 2179"/>
                <a:gd name="T54" fmla="*/ 418 w 1615"/>
                <a:gd name="T55" fmla="*/ 1872 h 2179"/>
                <a:gd name="T56" fmla="*/ 284 w 1615"/>
                <a:gd name="T57" fmla="*/ 1780 h 2179"/>
                <a:gd name="T58" fmla="*/ 418 w 1615"/>
                <a:gd name="T59" fmla="*/ 1872 h 2179"/>
                <a:gd name="T60" fmla="*/ 204 w 1615"/>
                <a:gd name="T61" fmla="*/ 323 h 2179"/>
                <a:gd name="T62" fmla="*/ 204 w 1615"/>
                <a:gd name="T63" fmla="*/ 428 h 2179"/>
                <a:gd name="T64" fmla="*/ 1418 w 1615"/>
                <a:gd name="T65" fmla="*/ 323 h 2179"/>
                <a:gd name="T66" fmla="*/ 1418 w 1615"/>
                <a:gd name="T67" fmla="*/ 428 h 2179"/>
                <a:gd name="T68" fmla="*/ 1418 w 1615"/>
                <a:gd name="T69" fmla="*/ 323 h 2179"/>
                <a:gd name="T70" fmla="*/ 1366 w 1615"/>
                <a:gd name="T71" fmla="*/ 1978 h 2179"/>
                <a:gd name="T72" fmla="*/ 1471 w 1615"/>
                <a:gd name="T73" fmla="*/ 1978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5" h="2179">
                  <a:moveTo>
                    <a:pt x="174" y="131"/>
                  </a:moveTo>
                  <a:cubicBezTo>
                    <a:pt x="1441" y="131"/>
                    <a:pt x="1441" y="131"/>
                    <a:pt x="1441" y="131"/>
                  </a:cubicBezTo>
                  <a:cubicBezTo>
                    <a:pt x="1465" y="131"/>
                    <a:pt x="1488" y="136"/>
                    <a:pt x="1509" y="145"/>
                  </a:cubicBezTo>
                  <a:cubicBezTo>
                    <a:pt x="1344" y="16"/>
                    <a:pt x="1344" y="16"/>
                    <a:pt x="1344" y="16"/>
                  </a:cubicBezTo>
                  <a:cubicBezTo>
                    <a:pt x="1333" y="7"/>
                    <a:pt x="1312" y="0"/>
                    <a:pt x="1298" y="0"/>
                  </a:cubicBezTo>
                  <a:cubicBezTo>
                    <a:pt x="306" y="0"/>
                    <a:pt x="306" y="0"/>
                    <a:pt x="306" y="0"/>
                  </a:cubicBezTo>
                  <a:cubicBezTo>
                    <a:pt x="292" y="0"/>
                    <a:pt x="271" y="7"/>
                    <a:pt x="260" y="16"/>
                  </a:cubicBezTo>
                  <a:cubicBezTo>
                    <a:pt x="62" y="171"/>
                    <a:pt x="62" y="171"/>
                    <a:pt x="62" y="171"/>
                  </a:cubicBezTo>
                  <a:cubicBezTo>
                    <a:pt x="64" y="171"/>
                    <a:pt x="64" y="171"/>
                    <a:pt x="64" y="171"/>
                  </a:cubicBezTo>
                  <a:cubicBezTo>
                    <a:pt x="94" y="146"/>
                    <a:pt x="132" y="131"/>
                    <a:pt x="174" y="131"/>
                  </a:cubicBezTo>
                  <a:close/>
                  <a:moveTo>
                    <a:pt x="1441" y="180"/>
                  </a:moveTo>
                  <a:cubicBezTo>
                    <a:pt x="174" y="180"/>
                    <a:pt x="174" y="180"/>
                    <a:pt x="174" y="180"/>
                  </a:cubicBezTo>
                  <a:cubicBezTo>
                    <a:pt x="78" y="180"/>
                    <a:pt x="0" y="258"/>
                    <a:pt x="0" y="354"/>
                  </a:cubicBezTo>
                  <a:cubicBezTo>
                    <a:pt x="0" y="2005"/>
                    <a:pt x="0" y="2005"/>
                    <a:pt x="0" y="2005"/>
                  </a:cubicBezTo>
                  <a:cubicBezTo>
                    <a:pt x="0" y="2101"/>
                    <a:pt x="78" y="2179"/>
                    <a:pt x="174" y="2179"/>
                  </a:cubicBezTo>
                  <a:cubicBezTo>
                    <a:pt x="1441" y="2179"/>
                    <a:pt x="1441" y="2179"/>
                    <a:pt x="1441" y="2179"/>
                  </a:cubicBezTo>
                  <a:cubicBezTo>
                    <a:pt x="1537" y="2179"/>
                    <a:pt x="1615" y="2101"/>
                    <a:pt x="1615" y="2005"/>
                  </a:cubicBezTo>
                  <a:cubicBezTo>
                    <a:pt x="1615" y="354"/>
                    <a:pt x="1615" y="354"/>
                    <a:pt x="1615" y="354"/>
                  </a:cubicBezTo>
                  <a:cubicBezTo>
                    <a:pt x="1615" y="258"/>
                    <a:pt x="1537" y="180"/>
                    <a:pt x="1441" y="180"/>
                  </a:cubicBezTo>
                  <a:close/>
                  <a:moveTo>
                    <a:pt x="1518" y="2005"/>
                  </a:moveTo>
                  <a:cubicBezTo>
                    <a:pt x="1518" y="2047"/>
                    <a:pt x="1484" y="2082"/>
                    <a:pt x="1441" y="2082"/>
                  </a:cubicBezTo>
                  <a:cubicBezTo>
                    <a:pt x="174" y="2082"/>
                    <a:pt x="174" y="2082"/>
                    <a:pt x="174" y="2082"/>
                  </a:cubicBezTo>
                  <a:cubicBezTo>
                    <a:pt x="132" y="2082"/>
                    <a:pt x="97" y="2047"/>
                    <a:pt x="97" y="2005"/>
                  </a:cubicBezTo>
                  <a:cubicBezTo>
                    <a:pt x="97" y="354"/>
                    <a:pt x="97" y="354"/>
                    <a:pt x="97" y="354"/>
                  </a:cubicBezTo>
                  <a:cubicBezTo>
                    <a:pt x="97" y="312"/>
                    <a:pt x="132" y="277"/>
                    <a:pt x="174" y="277"/>
                  </a:cubicBezTo>
                  <a:cubicBezTo>
                    <a:pt x="1441" y="277"/>
                    <a:pt x="1441" y="277"/>
                    <a:pt x="1441" y="277"/>
                  </a:cubicBezTo>
                  <a:cubicBezTo>
                    <a:pt x="1484" y="277"/>
                    <a:pt x="1518" y="312"/>
                    <a:pt x="1518" y="354"/>
                  </a:cubicBezTo>
                  <a:lnTo>
                    <a:pt x="1518" y="2005"/>
                  </a:lnTo>
                  <a:close/>
                  <a:moveTo>
                    <a:pt x="808" y="471"/>
                  </a:moveTo>
                  <a:cubicBezTo>
                    <a:pt x="494" y="471"/>
                    <a:pt x="241" y="725"/>
                    <a:pt x="241" y="1038"/>
                  </a:cubicBezTo>
                  <a:cubicBezTo>
                    <a:pt x="241" y="1201"/>
                    <a:pt x="309" y="1347"/>
                    <a:pt x="419" y="1451"/>
                  </a:cubicBezTo>
                  <a:cubicBezTo>
                    <a:pt x="532" y="1339"/>
                    <a:pt x="532" y="1339"/>
                    <a:pt x="532" y="1339"/>
                  </a:cubicBezTo>
                  <a:cubicBezTo>
                    <a:pt x="565" y="1305"/>
                    <a:pt x="610" y="1286"/>
                    <a:pt x="652" y="1286"/>
                  </a:cubicBezTo>
                  <a:cubicBezTo>
                    <a:pt x="675" y="1286"/>
                    <a:pt x="696" y="1292"/>
                    <a:pt x="713" y="1304"/>
                  </a:cubicBezTo>
                  <a:cubicBezTo>
                    <a:pt x="762" y="1337"/>
                    <a:pt x="775" y="1416"/>
                    <a:pt x="744" y="1486"/>
                  </a:cubicBezTo>
                  <a:cubicBezTo>
                    <a:pt x="695" y="1594"/>
                    <a:pt x="695" y="1594"/>
                    <a:pt x="695" y="1594"/>
                  </a:cubicBezTo>
                  <a:cubicBezTo>
                    <a:pt x="731" y="1601"/>
                    <a:pt x="769" y="1605"/>
                    <a:pt x="808" y="1605"/>
                  </a:cubicBezTo>
                  <a:cubicBezTo>
                    <a:pt x="1121" y="1605"/>
                    <a:pt x="1375" y="1351"/>
                    <a:pt x="1375" y="1038"/>
                  </a:cubicBezTo>
                  <a:cubicBezTo>
                    <a:pt x="1375" y="725"/>
                    <a:pt x="1121" y="471"/>
                    <a:pt x="808" y="471"/>
                  </a:cubicBezTo>
                  <a:close/>
                  <a:moveTo>
                    <a:pt x="808" y="1206"/>
                  </a:moveTo>
                  <a:cubicBezTo>
                    <a:pt x="715" y="1206"/>
                    <a:pt x="640" y="1131"/>
                    <a:pt x="640" y="1038"/>
                  </a:cubicBezTo>
                  <a:cubicBezTo>
                    <a:pt x="640" y="945"/>
                    <a:pt x="715" y="870"/>
                    <a:pt x="808" y="870"/>
                  </a:cubicBezTo>
                  <a:cubicBezTo>
                    <a:pt x="900" y="870"/>
                    <a:pt x="976" y="945"/>
                    <a:pt x="976" y="1038"/>
                  </a:cubicBezTo>
                  <a:cubicBezTo>
                    <a:pt x="976" y="1131"/>
                    <a:pt x="900" y="1206"/>
                    <a:pt x="808" y="1206"/>
                  </a:cubicBezTo>
                  <a:close/>
                  <a:moveTo>
                    <a:pt x="687" y="1341"/>
                  </a:moveTo>
                  <a:cubicBezTo>
                    <a:pt x="678" y="1334"/>
                    <a:pt x="665" y="1331"/>
                    <a:pt x="652" y="1331"/>
                  </a:cubicBezTo>
                  <a:cubicBezTo>
                    <a:pt x="623" y="1331"/>
                    <a:pt x="590" y="1345"/>
                    <a:pt x="564" y="1371"/>
                  </a:cubicBezTo>
                  <a:cubicBezTo>
                    <a:pt x="453" y="1481"/>
                    <a:pt x="453" y="1481"/>
                    <a:pt x="453" y="1481"/>
                  </a:cubicBezTo>
                  <a:cubicBezTo>
                    <a:pt x="271" y="1660"/>
                    <a:pt x="271" y="1660"/>
                    <a:pt x="271" y="1660"/>
                  </a:cubicBezTo>
                  <a:cubicBezTo>
                    <a:pt x="170" y="1760"/>
                    <a:pt x="164" y="1895"/>
                    <a:pt x="258" y="1960"/>
                  </a:cubicBezTo>
                  <a:cubicBezTo>
                    <a:pt x="286" y="1979"/>
                    <a:pt x="315" y="1988"/>
                    <a:pt x="346" y="1988"/>
                  </a:cubicBezTo>
                  <a:cubicBezTo>
                    <a:pt x="419" y="1988"/>
                    <a:pt x="493" y="1935"/>
                    <a:pt x="534" y="1842"/>
                  </a:cubicBezTo>
                  <a:cubicBezTo>
                    <a:pt x="650" y="1583"/>
                    <a:pt x="650" y="1583"/>
                    <a:pt x="650" y="1583"/>
                  </a:cubicBezTo>
                  <a:cubicBezTo>
                    <a:pt x="702" y="1467"/>
                    <a:pt x="702" y="1467"/>
                    <a:pt x="702" y="1467"/>
                  </a:cubicBezTo>
                  <a:cubicBezTo>
                    <a:pt x="724" y="1418"/>
                    <a:pt x="717" y="1362"/>
                    <a:pt x="687" y="1341"/>
                  </a:cubicBezTo>
                  <a:close/>
                  <a:moveTo>
                    <a:pt x="418" y="1872"/>
                  </a:moveTo>
                  <a:cubicBezTo>
                    <a:pt x="392" y="1909"/>
                    <a:pt x="341" y="1919"/>
                    <a:pt x="304" y="1893"/>
                  </a:cubicBezTo>
                  <a:cubicBezTo>
                    <a:pt x="267" y="1867"/>
                    <a:pt x="258" y="1817"/>
                    <a:pt x="284" y="1780"/>
                  </a:cubicBezTo>
                  <a:cubicBezTo>
                    <a:pt x="310" y="1743"/>
                    <a:pt x="360" y="1734"/>
                    <a:pt x="397" y="1759"/>
                  </a:cubicBezTo>
                  <a:cubicBezTo>
                    <a:pt x="434" y="1785"/>
                    <a:pt x="443" y="1836"/>
                    <a:pt x="418" y="1872"/>
                  </a:cubicBezTo>
                  <a:close/>
                  <a:moveTo>
                    <a:pt x="256" y="376"/>
                  </a:moveTo>
                  <a:cubicBezTo>
                    <a:pt x="256" y="346"/>
                    <a:pt x="233" y="323"/>
                    <a:pt x="204" y="323"/>
                  </a:cubicBezTo>
                  <a:cubicBezTo>
                    <a:pt x="174" y="323"/>
                    <a:pt x="151" y="346"/>
                    <a:pt x="151" y="376"/>
                  </a:cubicBezTo>
                  <a:cubicBezTo>
                    <a:pt x="151" y="405"/>
                    <a:pt x="174" y="428"/>
                    <a:pt x="204" y="428"/>
                  </a:cubicBezTo>
                  <a:cubicBezTo>
                    <a:pt x="233" y="428"/>
                    <a:pt x="256" y="405"/>
                    <a:pt x="256" y="376"/>
                  </a:cubicBezTo>
                  <a:close/>
                  <a:moveTo>
                    <a:pt x="1418" y="323"/>
                  </a:moveTo>
                  <a:cubicBezTo>
                    <a:pt x="1389" y="323"/>
                    <a:pt x="1366" y="346"/>
                    <a:pt x="1366" y="376"/>
                  </a:cubicBezTo>
                  <a:cubicBezTo>
                    <a:pt x="1366" y="405"/>
                    <a:pt x="1389" y="428"/>
                    <a:pt x="1418" y="428"/>
                  </a:cubicBezTo>
                  <a:cubicBezTo>
                    <a:pt x="1448" y="428"/>
                    <a:pt x="1471" y="405"/>
                    <a:pt x="1471" y="376"/>
                  </a:cubicBezTo>
                  <a:cubicBezTo>
                    <a:pt x="1471" y="346"/>
                    <a:pt x="1448" y="323"/>
                    <a:pt x="1418" y="323"/>
                  </a:cubicBezTo>
                  <a:close/>
                  <a:moveTo>
                    <a:pt x="1418" y="1925"/>
                  </a:moveTo>
                  <a:cubicBezTo>
                    <a:pt x="1389" y="1925"/>
                    <a:pt x="1366" y="1949"/>
                    <a:pt x="1366" y="1978"/>
                  </a:cubicBezTo>
                  <a:cubicBezTo>
                    <a:pt x="1366" y="2007"/>
                    <a:pt x="1389" y="2031"/>
                    <a:pt x="1418" y="2031"/>
                  </a:cubicBezTo>
                  <a:cubicBezTo>
                    <a:pt x="1448" y="2031"/>
                    <a:pt x="1471" y="2007"/>
                    <a:pt x="1471" y="1978"/>
                  </a:cubicBezTo>
                  <a:cubicBezTo>
                    <a:pt x="1471" y="1949"/>
                    <a:pt x="1448" y="1925"/>
                    <a:pt x="1418" y="1925"/>
                  </a:cubicBezTo>
                  <a:close/>
                </a:path>
              </a:pathLst>
            </a:custGeom>
            <a:solidFill>
              <a:schemeClr val="tx1"/>
            </a:solidFill>
            <a:ln>
              <a:noFill/>
            </a:ln>
          </p:spPr>
          <p:txBody>
            <a:bodyPr vert="horz" wrap="square" lIns="83913" tIns="41957" rIns="83913" bIns="41957" numCol="1" anchor="t" anchorCtr="0" compatLnSpc="1">
              <a:prstTxWarp prst="textNoShape">
                <a:avLst/>
              </a:prstTxWarp>
            </a:bodyPr>
            <a:lstStyle/>
            <a:p>
              <a:pPr defTabSz="932029"/>
              <a:endParaRPr lang="en-US" sz="1632" dirty="0">
                <a:solidFill>
                  <a:srgbClr val="505050"/>
                </a:solidFill>
              </a:endParaRPr>
            </a:p>
          </p:txBody>
        </p:sp>
        <p:sp>
          <p:nvSpPr>
            <p:cNvPr id="33" name="TextBox 32"/>
            <p:cNvSpPr txBox="1"/>
            <p:nvPr/>
          </p:nvSpPr>
          <p:spPr>
            <a:xfrm>
              <a:off x="7417366" y="5518878"/>
              <a:ext cx="3074908" cy="1292662"/>
            </a:xfrm>
            <a:prstGeom prst="rect">
              <a:avLst/>
            </a:prstGeom>
            <a:noFill/>
          </p:spPr>
          <p:txBody>
            <a:bodyPr wrap="square" lIns="182880" tIns="146304" rIns="182880" bIns="146304" rtlCol="0">
              <a:spAutoFit/>
            </a:bodyPr>
            <a:lstStyle/>
            <a:p>
              <a:pPr>
                <a:lnSpc>
                  <a:spcPct val="90000"/>
                </a:lnSpc>
                <a:spcAft>
                  <a:spcPts val="600"/>
                </a:spcAft>
              </a:pPr>
              <a:r>
                <a:rPr lang="en-US" sz="2400" b="1" dirty="0" smtClean="0"/>
                <a:t>Host Storage:</a:t>
              </a:r>
              <a:br>
                <a:rPr lang="en-US" sz="2400" b="1" dirty="0" smtClean="0"/>
              </a:br>
              <a:r>
                <a:rPr lang="en-US" sz="2400" dirty="0" smtClean="0"/>
                <a:t>DAS, SMB, FC, iSCSI</a:t>
              </a:r>
              <a:br>
                <a:rPr lang="en-US" sz="2400" dirty="0" smtClean="0"/>
              </a:br>
              <a:r>
                <a:rPr lang="en-US" sz="2400" dirty="0" smtClean="0"/>
                <a:t>SAS, SSD etc.</a:t>
              </a:r>
            </a:p>
          </p:txBody>
        </p:sp>
      </p:grpSp>
    </p:spTree>
    <p:extLst>
      <p:ext uri="{BB962C8B-B14F-4D97-AF65-F5344CB8AC3E}">
        <p14:creationId xmlns:p14="http://schemas.microsoft.com/office/powerpoint/2010/main" val="24031528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up)">
                                      <p:cBhvr>
                                        <p:cTn id="43" dur="500"/>
                                        <p:tgtEl>
                                          <p:spTgt spid="3"/>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74639" y="295274"/>
            <a:ext cx="11889564" cy="917575"/>
          </a:xfrm>
        </p:spPr>
        <p:txBody>
          <a:bodyPr/>
          <a:lstStyle/>
          <a:p>
            <a:r>
              <a:rPr lang="en-US" dirty="0" smtClean="0"/>
              <a:t>SharePoint Farm Resiliency</a:t>
            </a:r>
            <a:endParaRPr lang="en-US" dirty="0"/>
          </a:p>
        </p:txBody>
      </p:sp>
      <p:grpSp>
        <p:nvGrpSpPr>
          <p:cNvPr id="4" name="Group 3"/>
          <p:cNvGrpSpPr/>
          <p:nvPr/>
        </p:nvGrpSpPr>
        <p:grpSpPr>
          <a:xfrm>
            <a:off x="7490792" y="3974717"/>
            <a:ext cx="2593789" cy="0"/>
            <a:chOff x="2390716" y="3363686"/>
            <a:chExt cx="2543161" cy="0"/>
          </a:xfrm>
        </p:grpSpPr>
        <p:cxnSp>
          <p:nvCxnSpPr>
            <p:cNvPr id="5" name="Straight Connector 4"/>
            <p:cNvCxnSpPr/>
            <p:nvPr/>
          </p:nvCxnSpPr>
          <p:spPr>
            <a:xfrm>
              <a:off x="4378705" y="3363686"/>
              <a:ext cx="555172" cy="0"/>
            </a:xfrm>
            <a:prstGeom prst="line">
              <a:avLst/>
            </a:prstGeom>
            <a:ln w="57150">
              <a:solidFill>
                <a:schemeClr val="tx1"/>
              </a:solidFill>
              <a:headEnd type="none"/>
              <a:tailEnd type="none"/>
            </a:ln>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2390716" y="3363686"/>
              <a:ext cx="555172" cy="0"/>
            </a:xfrm>
            <a:prstGeom prst="line">
              <a:avLst/>
            </a:prstGeom>
            <a:ln w="57150">
              <a:solidFill>
                <a:schemeClr val="tx1"/>
              </a:solidFill>
              <a:headEnd type="none"/>
              <a:tailEnd type="none"/>
            </a:ln>
          </p:spPr>
          <p:style>
            <a:lnRef idx="1">
              <a:schemeClr val="dk1"/>
            </a:lnRef>
            <a:fillRef idx="0">
              <a:schemeClr val="dk1"/>
            </a:fillRef>
            <a:effectRef idx="0">
              <a:schemeClr val="dk1"/>
            </a:effectRef>
            <a:fontRef idx="minor">
              <a:schemeClr val="tx1"/>
            </a:fontRef>
          </p:style>
        </p:cxnSp>
      </p:grpSp>
      <p:grpSp>
        <p:nvGrpSpPr>
          <p:cNvPr id="7" name="Group 6"/>
          <p:cNvGrpSpPr/>
          <p:nvPr/>
        </p:nvGrpSpPr>
        <p:grpSpPr>
          <a:xfrm>
            <a:off x="5898348" y="3333400"/>
            <a:ext cx="2158668" cy="1365679"/>
            <a:chOff x="829355" y="2734886"/>
            <a:chExt cx="2116533" cy="1339023"/>
          </a:xfrm>
        </p:grpSpPr>
        <p:sp>
          <p:nvSpPr>
            <p:cNvPr id="8" name="Freeform 207"/>
            <p:cNvSpPr>
              <a:spLocks noEditPoints="1"/>
            </p:cNvSpPr>
            <p:nvPr/>
          </p:nvSpPr>
          <p:spPr bwMode="gray">
            <a:xfrm>
              <a:off x="829355" y="2734886"/>
              <a:ext cx="1650260" cy="1265777"/>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9" name="TextBox 8"/>
            <p:cNvSpPr txBox="1"/>
            <p:nvPr/>
          </p:nvSpPr>
          <p:spPr>
            <a:xfrm>
              <a:off x="2013341" y="3819672"/>
              <a:ext cx="932547" cy="254237"/>
            </a:xfrm>
            <a:prstGeom prst="rect">
              <a:avLst/>
            </a:prstGeom>
            <a:noFill/>
          </p:spPr>
          <p:txBody>
            <a:bodyPr wrap="square" lIns="0" tIns="0" rIns="0" bIns="0" rtlCol="0">
              <a:spAutoFit/>
            </a:bodyPr>
            <a:lstStyle/>
            <a:p>
              <a:pPr>
                <a:lnSpc>
                  <a:spcPct val="90000"/>
                </a:lnSpc>
              </a:pPr>
              <a:r>
                <a:rPr lang="en-US" sz="1836" spc="-51" dirty="0">
                  <a:gradFill>
                    <a:gsLst>
                      <a:gs pos="2917">
                        <a:schemeClr val="tx1"/>
                      </a:gs>
                      <a:gs pos="30000">
                        <a:schemeClr val="tx1"/>
                      </a:gs>
                    </a:gsLst>
                    <a:lin ang="5400000" scaled="0"/>
                  </a:gradFill>
                </a:rPr>
                <a:t>Node 1</a:t>
              </a:r>
            </a:p>
          </p:txBody>
        </p:sp>
      </p:grpSp>
      <p:grpSp>
        <p:nvGrpSpPr>
          <p:cNvPr id="10" name="Group 9"/>
          <p:cNvGrpSpPr/>
          <p:nvPr/>
        </p:nvGrpSpPr>
        <p:grpSpPr>
          <a:xfrm>
            <a:off x="8006004" y="3333396"/>
            <a:ext cx="2115084" cy="1365683"/>
            <a:chOff x="2895872" y="2734883"/>
            <a:chExt cx="2073800" cy="1339026"/>
          </a:xfrm>
        </p:grpSpPr>
        <p:sp>
          <p:nvSpPr>
            <p:cNvPr id="11" name="Freeform 207"/>
            <p:cNvSpPr>
              <a:spLocks noEditPoints="1"/>
            </p:cNvSpPr>
            <p:nvPr/>
          </p:nvSpPr>
          <p:spPr bwMode="gray">
            <a:xfrm>
              <a:off x="2895872" y="2734883"/>
              <a:ext cx="1650260" cy="1265777"/>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12" name="TextBox 11"/>
            <p:cNvSpPr txBox="1"/>
            <p:nvPr/>
          </p:nvSpPr>
          <p:spPr>
            <a:xfrm>
              <a:off x="4037125" y="3819672"/>
              <a:ext cx="932547" cy="254237"/>
            </a:xfrm>
            <a:prstGeom prst="rect">
              <a:avLst/>
            </a:prstGeom>
            <a:noFill/>
          </p:spPr>
          <p:txBody>
            <a:bodyPr wrap="square" lIns="0" tIns="0" rIns="0" bIns="0" rtlCol="0">
              <a:spAutoFit/>
            </a:bodyPr>
            <a:lstStyle/>
            <a:p>
              <a:pPr>
                <a:lnSpc>
                  <a:spcPct val="90000"/>
                </a:lnSpc>
              </a:pPr>
              <a:r>
                <a:rPr lang="en-US" sz="1836" spc="-51" dirty="0">
                  <a:gradFill>
                    <a:gsLst>
                      <a:gs pos="2917">
                        <a:schemeClr val="tx1"/>
                      </a:gs>
                      <a:gs pos="30000">
                        <a:schemeClr val="tx1"/>
                      </a:gs>
                    </a:gsLst>
                    <a:lin ang="5400000" scaled="0"/>
                  </a:gradFill>
                </a:rPr>
                <a:t>Node 2…</a:t>
              </a:r>
            </a:p>
          </p:txBody>
        </p:sp>
      </p:grpSp>
      <p:grpSp>
        <p:nvGrpSpPr>
          <p:cNvPr id="13" name="Group 12"/>
          <p:cNvGrpSpPr/>
          <p:nvPr/>
        </p:nvGrpSpPr>
        <p:grpSpPr>
          <a:xfrm>
            <a:off x="10068353" y="3333398"/>
            <a:ext cx="2211804" cy="1365682"/>
            <a:chOff x="4917966" y="2734884"/>
            <a:chExt cx="2168632" cy="1339025"/>
          </a:xfrm>
        </p:grpSpPr>
        <p:sp>
          <p:nvSpPr>
            <p:cNvPr id="14" name="Freeform 207"/>
            <p:cNvSpPr>
              <a:spLocks noEditPoints="1"/>
            </p:cNvSpPr>
            <p:nvPr/>
          </p:nvSpPr>
          <p:spPr bwMode="gray">
            <a:xfrm>
              <a:off x="4917966" y="2734884"/>
              <a:ext cx="1650260" cy="1265777"/>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15" name="TextBox 14"/>
            <p:cNvSpPr txBox="1"/>
            <p:nvPr/>
          </p:nvSpPr>
          <p:spPr>
            <a:xfrm>
              <a:off x="6050981" y="3819672"/>
              <a:ext cx="1035617" cy="254237"/>
            </a:xfrm>
            <a:prstGeom prst="rect">
              <a:avLst/>
            </a:prstGeom>
            <a:noFill/>
          </p:spPr>
          <p:txBody>
            <a:bodyPr wrap="square" lIns="0" tIns="0" rIns="0" bIns="0" rtlCol="0">
              <a:spAutoFit/>
            </a:bodyPr>
            <a:lstStyle/>
            <a:p>
              <a:pPr>
                <a:lnSpc>
                  <a:spcPct val="90000"/>
                </a:lnSpc>
              </a:pPr>
              <a:r>
                <a:rPr lang="en-US" sz="1836" spc="-51" dirty="0">
                  <a:gradFill>
                    <a:gsLst>
                      <a:gs pos="2917">
                        <a:schemeClr val="tx1"/>
                      </a:gs>
                      <a:gs pos="30000">
                        <a:schemeClr val="tx1"/>
                      </a:gs>
                    </a:gsLst>
                    <a:lin ang="5400000" scaled="0"/>
                  </a:gradFill>
                </a:rPr>
                <a:t>…Node 64</a:t>
              </a:r>
            </a:p>
          </p:txBody>
        </p:sp>
      </p:grpSp>
      <p:grpSp>
        <p:nvGrpSpPr>
          <p:cNvPr id="16" name="Group 15"/>
          <p:cNvGrpSpPr/>
          <p:nvPr/>
        </p:nvGrpSpPr>
        <p:grpSpPr>
          <a:xfrm>
            <a:off x="7867434" y="4766371"/>
            <a:ext cx="1960252" cy="1831310"/>
            <a:chOff x="2777010" y="4608821"/>
            <a:chExt cx="1969188" cy="1839658"/>
          </a:xfrm>
        </p:grpSpPr>
        <p:sp>
          <p:nvSpPr>
            <p:cNvPr id="17" name="TextBox 16"/>
            <p:cNvSpPr txBox="1"/>
            <p:nvPr/>
          </p:nvSpPr>
          <p:spPr>
            <a:xfrm>
              <a:off x="2777010" y="5927520"/>
              <a:ext cx="1969188" cy="520959"/>
            </a:xfrm>
            <a:prstGeom prst="rect">
              <a:avLst/>
            </a:prstGeom>
            <a:noFill/>
          </p:spPr>
          <p:txBody>
            <a:bodyPr wrap="square" lIns="0" tIns="0" rIns="0" bIns="0" rtlCol="0">
              <a:spAutoFit/>
            </a:bodyPr>
            <a:lstStyle/>
            <a:p>
              <a:pPr>
                <a:lnSpc>
                  <a:spcPct val="90000"/>
                </a:lnSpc>
              </a:pPr>
              <a:r>
                <a:rPr lang="en-US" sz="1836" spc="-51" dirty="0">
                  <a:gradFill>
                    <a:gsLst>
                      <a:gs pos="2917">
                        <a:schemeClr val="tx1"/>
                      </a:gs>
                      <a:gs pos="30000">
                        <a:schemeClr val="tx1"/>
                      </a:gs>
                    </a:gsLst>
                    <a:lin ang="5400000" scaled="0"/>
                  </a:gradFill>
                </a:rPr>
                <a:t>Centralized Storage</a:t>
              </a:r>
            </a:p>
            <a:p>
              <a:pPr algn="ctr">
                <a:lnSpc>
                  <a:spcPct val="90000"/>
                </a:lnSpc>
              </a:pPr>
              <a:r>
                <a:rPr lang="en-US" sz="1836" spc="-51" dirty="0">
                  <a:gradFill>
                    <a:gsLst>
                      <a:gs pos="2917">
                        <a:schemeClr val="tx1"/>
                      </a:gs>
                      <a:gs pos="30000">
                        <a:schemeClr val="tx1"/>
                      </a:gs>
                    </a:gsLst>
                    <a:lin ang="5400000" scaled="0"/>
                  </a:gradFill>
                </a:rPr>
                <a:t>(iSCSI, FC, SMB 3.0</a:t>
              </a:r>
            </a:p>
          </p:txBody>
        </p:sp>
        <p:pic>
          <p:nvPicPr>
            <p:cNvPr id="18" name="Hyper-V logo"/>
            <p:cNvPicPr>
              <a:picLocks noChangeAspect="1" noChangeArrowheads="1"/>
            </p:cNvPicPr>
            <p:nvPr/>
          </p:nvPicPr>
          <p:blipFill>
            <a:blip r:embed="rId2" cstate="print">
              <a:biLevel thresh="25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tretch>
              <a:fillRect/>
            </a:stretch>
          </p:blipFill>
          <p:spPr bwMode="auto">
            <a:xfrm>
              <a:off x="3260584" y="4608821"/>
              <a:ext cx="963628" cy="1176430"/>
            </a:xfrm>
            <a:prstGeom prst="rect">
              <a:avLst/>
            </a:prstGeom>
            <a:noFill/>
            <a:ln>
              <a:noFill/>
            </a:ln>
          </p:spPr>
        </p:pic>
      </p:grpSp>
      <p:sp>
        <p:nvSpPr>
          <p:cNvPr id="19" name="TextBox 18"/>
          <p:cNvSpPr txBox="1"/>
          <p:nvPr/>
        </p:nvSpPr>
        <p:spPr>
          <a:xfrm>
            <a:off x="556373" y="1427877"/>
            <a:ext cx="4729261" cy="1152549"/>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Windows Server 2012 Hyper-V provides best in class cluster scalability with support for up to </a:t>
            </a:r>
            <a:r>
              <a:rPr lang="en-US" sz="2040" b="1" spc="-62" dirty="0">
                <a:gradFill>
                  <a:gsLst>
                    <a:gs pos="2917">
                      <a:schemeClr val="tx1"/>
                    </a:gs>
                    <a:gs pos="30000">
                      <a:schemeClr val="tx1"/>
                    </a:gs>
                  </a:gsLst>
                  <a:lin ang="5400000" scaled="0"/>
                </a:gradFill>
              </a:rPr>
              <a:t>64 physical nodes </a:t>
            </a:r>
            <a:r>
              <a:rPr lang="en-US" sz="2040" spc="-62" dirty="0">
                <a:gradFill>
                  <a:gsLst>
                    <a:gs pos="2917">
                      <a:schemeClr val="tx1"/>
                    </a:gs>
                    <a:gs pos="30000">
                      <a:schemeClr val="tx1"/>
                    </a:gs>
                  </a:gsLst>
                  <a:lin ang="5400000" scaled="0"/>
                </a:gradFill>
              </a:rPr>
              <a:t>and </a:t>
            </a:r>
            <a:r>
              <a:rPr lang="en-US" sz="2040" b="1" spc="-62" dirty="0">
                <a:gradFill>
                  <a:gsLst>
                    <a:gs pos="2917">
                      <a:schemeClr val="tx1"/>
                    </a:gs>
                    <a:gs pos="30000">
                      <a:schemeClr val="tx1"/>
                    </a:gs>
                  </a:gsLst>
                  <a:lin ang="5400000" scaled="0"/>
                </a:gradFill>
              </a:rPr>
              <a:t>8,000 virtual machines </a:t>
            </a:r>
            <a:r>
              <a:rPr lang="en-US" sz="2040" spc="-62" dirty="0">
                <a:gradFill>
                  <a:gsLst>
                    <a:gs pos="2917">
                      <a:schemeClr val="tx1"/>
                    </a:gs>
                    <a:gs pos="30000">
                      <a:schemeClr val="tx1"/>
                    </a:gs>
                  </a:gsLst>
                  <a:lin ang="5400000" scaled="0"/>
                </a:gradFill>
              </a:rPr>
              <a:t>per cluster.</a:t>
            </a:r>
          </a:p>
        </p:txBody>
      </p:sp>
      <p:sp>
        <p:nvSpPr>
          <p:cNvPr id="20" name="TextBox 19"/>
          <p:cNvSpPr txBox="1"/>
          <p:nvPr/>
        </p:nvSpPr>
        <p:spPr>
          <a:xfrm>
            <a:off x="556372" y="2718471"/>
            <a:ext cx="4729261" cy="1784848"/>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Microsoft </a:t>
            </a:r>
            <a:r>
              <a:rPr lang="en-US" sz="2040" b="1" spc="-62" dirty="0">
                <a:gradFill>
                  <a:gsLst>
                    <a:gs pos="2917">
                      <a:schemeClr val="tx1"/>
                    </a:gs>
                    <a:gs pos="30000">
                      <a:schemeClr val="tx1"/>
                    </a:gs>
                  </a:gsLst>
                  <a:lin ang="5400000" scaled="0"/>
                </a:gradFill>
              </a:rPr>
              <a:t>fully supports all components </a:t>
            </a:r>
            <a:r>
              <a:rPr lang="en-US" sz="2040" spc="-62" dirty="0">
                <a:gradFill>
                  <a:gsLst>
                    <a:gs pos="2917">
                      <a:schemeClr val="tx1"/>
                    </a:gs>
                    <a:gs pos="30000">
                      <a:schemeClr val="tx1"/>
                    </a:gs>
                  </a:gsLst>
                  <a:lin ang="5400000" scaled="0"/>
                </a:gradFill>
              </a:rPr>
              <a:t>of a highly available virtualized SharePoint farm, including the </a:t>
            </a:r>
            <a:r>
              <a:rPr lang="en-US" sz="2040" b="1" spc="-62" dirty="0">
                <a:gradFill>
                  <a:gsLst>
                    <a:gs pos="2917">
                      <a:schemeClr val="tx1"/>
                    </a:gs>
                    <a:gs pos="30000">
                      <a:schemeClr val="tx1"/>
                    </a:gs>
                  </a:gsLst>
                  <a:lin ang="5400000" scaled="0"/>
                </a:gradFill>
              </a:rPr>
              <a:t>SQL</a:t>
            </a:r>
            <a:r>
              <a:rPr lang="en-US" sz="2040" spc="-62" dirty="0">
                <a:gradFill>
                  <a:gsLst>
                    <a:gs pos="2917">
                      <a:schemeClr val="tx1"/>
                    </a:gs>
                    <a:gs pos="30000">
                      <a:schemeClr val="tx1"/>
                    </a:gs>
                  </a:gsLst>
                  <a:lin ang="5400000" scaled="0"/>
                </a:gradFill>
              </a:rPr>
              <a:t>, </a:t>
            </a:r>
            <a:r>
              <a:rPr lang="en-US" sz="2040" b="1" spc="-62" dirty="0">
                <a:gradFill>
                  <a:gsLst>
                    <a:gs pos="2917">
                      <a:schemeClr val="tx1"/>
                    </a:gs>
                    <a:gs pos="30000">
                      <a:schemeClr val="tx1"/>
                    </a:gs>
                  </a:gsLst>
                  <a:lin ang="5400000" scaled="0"/>
                </a:gradFill>
              </a:rPr>
              <a:t>Application</a:t>
            </a:r>
            <a:r>
              <a:rPr lang="en-US" sz="2040" spc="-62" dirty="0">
                <a:gradFill>
                  <a:gsLst>
                    <a:gs pos="2917">
                      <a:schemeClr val="tx1"/>
                    </a:gs>
                    <a:gs pos="30000">
                      <a:schemeClr val="tx1"/>
                    </a:gs>
                  </a:gsLst>
                  <a:lin ang="5400000" scaled="0"/>
                </a:gradFill>
              </a:rPr>
              <a:t> and </a:t>
            </a:r>
            <a:r>
              <a:rPr lang="en-US" sz="2040" b="1" spc="-62" dirty="0">
                <a:gradFill>
                  <a:gsLst>
                    <a:gs pos="2917">
                      <a:schemeClr val="tx1"/>
                    </a:gs>
                    <a:gs pos="30000">
                      <a:schemeClr val="tx1"/>
                    </a:gs>
                  </a:gsLst>
                  <a:lin ang="5400000" scaled="0"/>
                </a:gradFill>
              </a:rPr>
              <a:t>Web Front End </a:t>
            </a:r>
            <a:r>
              <a:rPr lang="en-US" sz="2040" spc="-62" dirty="0">
                <a:gradFill>
                  <a:gsLst>
                    <a:gs pos="2917">
                      <a:schemeClr val="tx1"/>
                    </a:gs>
                    <a:gs pos="30000">
                      <a:schemeClr val="tx1"/>
                    </a:gs>
                  </a:gsLst>
                  <a:lin ang="5400000" scaled="0"/>
                </a:gradFill>
              </a:rPr>
              <a:t>servers</a:t>
            </a:r>
            <a:r>
              <a:rPr lang="en-US" sz="2040" spc="-62" dirty="0" smtClean="0">
                <a:gradFill>
                  <a:gsLst>
                    <a:gs pos="2917">
                      <a:schemeClr val="tx1"/>
                    </a:gs>
                    <a:gs pos="30000">
                      <a:schemeClr val="tx1"/>
                    </a:gs>
                  </a:gsLst>
                  <a:lin ang="5400000" scaled="0"/>
                </a:gradFill>
              </a:rPr>
              <a:t>.  </a:t>
            </a:r>
            <a:r>
              <a:rPr lang="en-US" sz="2040" b="1" spc="-62" dirty="0" smtClean="0">
                <a:gradFill>
                  <a:gsLst>
                    <a:gs pos="2917">
                      <a:schemeClr val="tx1"/>
                    </a:gs>
                    <a:gs pos="30000">
                      <a:schemeClr val="tx1"/>
                    </a:gs>
                  </a:gsLst>
                  <a:lin ang="5400000" scaled="0"/>
                </a:gradFill>
              </a:rPr>
              <a:t>MAC Address Spoofing used with Software NLB</a:t>
            </a:r>
            <a:r>
              <a:rPr lang="en-US" sz="2040" spc="-62" dirty="0" smtClean="0">
                <a:gradFill>
                  <a:gsLst>
                    <a:gs pos="2917">
                      <a:schemeClr val="tx1"/>
                    </a:gs>
                    <a:gs pos="30000">
                      <a:schemeClr val="tx1"/>
                    </a:gs>
                  </a:gsLst>
                  <a:lin ang="5400000" scaled="0"/>
                </a:gradFill>
              </a:rPr>
              <a:t>.</a:t>
            </a:r>
          </a:p>
          <a:p>
            <a:pPr>
              <a:lnSpc>
                <a:spcPct val="90000"/>
              </a:lnSpc>
              <a:spcBef>
                <a:spcPts val="734"/>
              </a:spcBef>
            </a:pPr>
            <a:endParaRPr lang="en-US" sz="2040" spc="-62" dirty="0">
              <a:gradFill>
                <a:gsLst>
                  <a:gs pos="2917">
                    <a:schemeClr val="tx1"/>
                  </a:gs>
                  <a:gs pos="30000">
                    <a:schemeClr val="tx1"/>
                  </a:gs>
                </a:gsLst>
                <a:lin ang="5400000" scaled="0"/>
              </a:gradFill>
            </a:endParaRPr>
          </a:p>
        </p:txBody>
      </p:sp>
      <p:sp>
        <p:nvSpPr>
          <p:cNvPr id="21" name="TextBox 20"/>
          <p:cNvSpPr txBox="1"/>
          <p:nvPr/>
        </p:nvSpPr>
        <p:spPr>
          <a:xfrm>
            <a:off x="556372" y="4281293"/>
            <a:ext cx="4729261" cy="576274"/>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This includes the ability to </a:t>
            </a:r>
            <a:r>
              <a:rPr lang="en-US" sz="2040" b="1" spc="-62" dirty="0">
                <a:gradFill>
                  <a:gsLst>
                    <a:gs pos="2917">
                      <a:schemeClr val="tx1"/>
                    </a:gs>
                    <a:gs pos="30000">
                      <a:schemeClr val="tx1"/>
                    </a:gs>
                  </a:gsLst>
                  <a:lin ang="5400000" scaled="0"/>
                </a:gradFill>
              </a:rPr>
              <a:t>Live Migrate </a:t>
            </a:r>
            <a:r>
              <a:rPr lang="en-US" sz="2040" spc="-62" dirty="0">
                <a:gradFill>
                  <a:gsLst>
                    <a:gs pos="2917">
                      <a:schemeClr val="tx1"/>
                    </a:gs>
                    <a:gs pos="30000">
                      <a:schemeClr val="tx1"/>
                    </a:gs>
                  </a:gsLst>
                  <a:lin ang="5400000" scaled="0"/>
                </a:gradFill>
              </a:rPr>
              <a:t>virtualized SharePoint 2013 servers.</a:t>
            </a:r>
          </a:p>
        </p:txBody>
      </p:sp>
      <p:sp>
        <p:nvSpPr>
          <p:cNvPr id="22" name="TextBox 21"/>
          <p:cNvSpPr txBox="1"/>
          <p:nvPr/>
        </p:nvSpPr>
        <p:spPr>
          <a:xfrm>
            <a:off x="563916" y="4979702"/>
            <a:ext cx="4729261" cy="1440687"/>
          </a:xfrm>
          <a:prstGeom prst="rect">
            <a:avLst/>
          </a:prstGeom>
          <a:noFill/>
        </p:spPr>
        <p:txBody>
          <a:bodyPr wrap="square" lIns="0" tIns="0" rIns="0" bIns="0" rtlCol="0">
            <a:spAutoFit/>
          </a:bodyPr>
          <a:lstStyle/>
          <a:p>
            <a:pPr>
              <a:lnSpc>
                <a:spcPct val="90000"/>
              </a:lnSpc>
              <a:spcBef>
                <a:spcPts val="734"/>
              </a:spcBef>
            </a:pPr>
            <a:r>
              <a:rPr lang="en-US" sz="2040" spc="-62" dirty="0">
                <a:gradFill>
                  <a:gsLst>
                    <a:gs pos="2917">
                      <a:schemeClr val="tx1"/>
                    </a:gs>
                    <a:gs pos="30000">
                      <a:schemeClr val="tx1"/>
                    </a:gs>
                  </a:gsLst>
                  <a:lin ang="5400000" scaled="0"/>
                </a:gradFill>
              </a:rPr>
              <a:t>In addition, features such as </a:t>
            </a:r>
            <a:r>
              <a:rPr lang="en-US" sz="2040" b="1" spc="-62" dirty="0">
                <a:gradFill>
                  <a:gsLst>
                    <a:gs pos="2917">
                      <a:schemeClr val="tx1"/>
                    </a:gs>
                    <a:gs pos="30000">
                      <a:schemeClr val="tx1"/>
                    </a:gs>
                  </a:gsLst>
                  <a:lin ang="5400000" scaled="0"/>
                </a:gradFill>
              </a:rPr>
              <a:t>Cluster Aware Updating </a:t>
            </a:r>
            <a:r>
              <a:rPr lang="en-US" sz="2040" spc="-62" dirty="0">
                <a:gradFill>
                  <a:gsLst>
                    <a:gs pos="2917">
                      <a:schemeClr val="tx1"/>
                    </a:gs>
                    <a:gs pos="30000">
                      <a:schemeClr val="tx1"/>
                    </a:gs>
                  </a:gsLst>
                  <a:lin ang="5400000" scaled="0"/>
                </a:gradFill>
              </a:rPr>
              <a:t>ensure </a:t>
            </a:r>
            <a:r>
              <a:rPr lang="en-US" sz="2040" b="1" spc="-62" dirty="0">
                <a:gradFill>
                  <a:gsLst>
                    <a:gs pos="2917">
                      <a:schemeClr val="tx1"/>
                    </a:gs>
                    <a:gs pos="30000">
                      <a:schemeClr val="tx1"/>
                    </a:gs>
                  </a:gsLst>
                  <a:lin ang="5400000" scaled="0"/>
                </a:gradFill>
              </a:rPr>
              <a:t>host clusters are patched effortlessly</a:t>
            </a:r>
            <a:r>
              <a:rPr lang="en-US" sz="2040" spc="-62" dirty="0">
                <a:gradFill>
                  <a:gsLst>
                    <a:gs pos="2917">
                      <a:schemeClr val="tx1"/>
                    </a:gs>
                    <a:gs pos="30000">
                      <a:schemeClr val="tx1"/>
                    </a:gs>
                  </a:gsLst>
                  <a:lin ang="5400000" scaled="0"/>
                </a:gradFill>
              </a:rPr>
              <a:t>, whilst maintaining the continuous availability of the mission critical SharePoint 2013 workload.</a:t>
            </a:r>
          </a:p>
        </p:txBody>
      </p:sp>
      <p:grpSp>
        <p:nvGrpSpPr>
          <p:cNvPr id="23" name="Group 22"/>
          <p:cNvGrpSpPr/>
          <p:nvPr/>
        </p:nvGrpSpPr>
        <p:grpSpPr>
          <a:xfrm>
            <a:off x="6080225" y="1523144"/>
            <a:ext cx="5586482" cy="1547147"/>
            <a:chOff x="5960682" y="1493415"/>
            <a:chExt cx="5477440" cy="1516948"/>
          </a:xfrm>
        </p:grpSpPr>
        <p:grpSp>
          <p:nvGrpSpPr>
            <p:cNvPr id="24" name="Group 23"/>
            <p:cNvGrpSpPr/>
            <p:nvPr/>
          </p:nvGrpSpPr>
          <p:grpSpPr>
            <a:xfrm>
              <a:off x="5960682" y="1493415"/>
              <a:ext cx="5477440" cy="1516948"/>
              <a:chOff x="-1536700" y="2850720"/>
              <a:chExt cx="5477440" cy="1516948"/>
            </a:xfrm>
          </p:grpSpPr>
          <p:sp>
            <p:nvSpPr>
              <p:cNvPr id="32" name="Rounded Rectangle 31"/>
              <p:cNvSpPr/>
              <p:nvPr/>
            </p:nvSpPr>
            <p:spPr bwMode="auto">
              <a:xfrm>
                <a:off x="-1536700" y="2850720"/>
                <a:ext cx="5477440" cy="1516948"/>
              </a:xfrm>
              <a:prstGeom prst="roundRect">
                <a:avLst/>
              </a:prstGeom>
              <a:solidFill>
                <a:schemeClr val="tx2">
                  <a:lumMod val="2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sp>
            <p:nvSpPr>
              <p:cNvPr id="33" name="Freeform 207"/>
              <p:cNvSpPr>
                <a:spLocks noEditPoints="1"/>
              </p:cNvSpPr>
              <p:nvPr/>
            </p:nvSpPr>
            <p:spPr bwMode="gray">
              <a:xfrm>
                <a:off x="-1266100" y="3615749"/>
                <a:ext cx="735060" cy="563803"/>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34" name="TextBox 33"/>
              <p:cNvSpPr txBox="1"/>
              <p:nvPr/>
            </p:nvSpPr>
            <p:spPr>
              <a:xfrm>
                <a:off x="405698" y="3308713"/>
                <a:ext cx="1547105" cy="678134"/>
              </a:xfrm>
              <a:prstGeom prst="rect">
                <a:avLst/>
              </a:prstGeom>
              <a:noFill/>
            </p:spPr>
            <p:txBody>
              <a:bodyPr wrap="square" lIns="0" tIns="0" rIns="0" bIns="0" rtlCol="0">
                <a:spAutoFit/>
              </a:bodyPr>
              <a:lstStyle/>
              <a:p>
                <a:pPr algn="ctr">
                  <a:lnSpc>
                    <a:spcPct val="90000"/>
                  </a:lnSpc>
                </a:pPr>
                <a:r>
                  <a:rPr lang="en-US" sz="2448" spc="-51" dirty="0"/>
                  <a:t>SharePoint</a:t>
                </a:r>
              </a:p>
              <a:p>
                <a:pPr algn="ctr">
                  <a:lnSpc>
                    <a:spcPct val="90000"/>
                  </a:lnSpc>
                </a:pPr>
                <a:r>
                  <a:rPr lang="en-US" sz="2448" spc="-51" dirty="0"/>
                  <a:t>Farm</a:t>
                </a:r>
              </a:p>
            </p:txBody>
          </p:sp>
        </p:grpSp>
        <p:sp>
          <p:nvSpPr>
            <p:cNvPr id="25" name="Freeform 207"/>
            <p:cNvSpPr>
              <a:spLocks noEditPoints="1"/>
            </p:cNvSpPr>
            <p:nvPr/>
          </p:nvSpPr>
          <p:spPr bwMode="gray">
            <a:xfrm>
              <a:off x="7067181" y="2283806"/>
              <a:ext cx="735060" cy="563803"/>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26" name="Freeform 207"/>
            <p:cNvSpPr>
              <a:spLocks noEditPoints="1"/>
            </p:cNvSpPr>
            <p:nvPr/>
          </p:nvSpPr>
          <p:spPr bwMode="gray">
            <a:xfrm>
              <a:off x="6231281" y="1646414"/>
              <a:ext cx="735060" cy="563803"/>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27" name="Freeform 207"/>
            <p:cNvSpPr>
              <a:spLocks noEditPoints="1"/>
            </p:cNvSpPr>
            <p:nvPr/>
          </p:nvSpPr>
          <p:spPr bwMode="gray">
            <a:xfrm>
              <a:off x="7070572" y="1642731"/>
              <a:ext cx="735060" cy="563803"/>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28" name="Freeform 207"/>
            <p:cNvSpPr>
              <a:spLocks noEditPoints="1"/>
            </p:cNvSpPr>
            <p:nvPr/>
          </p:nvSpPr>
          <p:spPr bwMode="gray">
            <a:xfrm>
              <a:off x="9646120" y="1646414"/>
              <a:ext cx="735060" cy="563803"/>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29" name="Freeform 207"/>
            <p:cNvSpPr>
              <a:spLocks noEditPoints="1"/>
            </p:cNvSpPr>
            <p:nvPr/>
          </p:nvSpPr>
          <p:spPr bwMode="gray">
            <a:xfrm>
              <a:off x="10485411" y="1642731"/>
              <a:ext cx="735060" cy="563803"/>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30" name="Freeform 207"/>
            <p:cNvSpPr>
              <a:spLocks noEditPoints="1"/>
            </p:cNvSpPr>
            <p:nvPr/>
          </p:nvSpPr>
          <p:spPr bwMode="gray">
            <a:xfrm>
              <a:off x="9675026" y="2295485"/>
              <a:ext cx="735060" cy="563803"/>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sp>
          <p:nvSpPr>
            <p:cNvPr id="31" name="Freeform 207"/>
            <p:cNvSpPr>
              <a:spLocks noEditPoints="1"/>
            </p:cNvSpPr>
            <p:nvPr/>
          </p:nvSpPr>
          <p:spPr bwMode="gray">
            <a:xfrm>
              <a:off x="10514317" y="2291802"/>
              <a:ext cx="735060" cy="563803"/>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tx1"/>
            </a:solidFill>
            <a:ln>
              <a:noFill/>
            </a:ln>
            <a:extLst/>
          </p:spPr>
          <p:txBody>
            <a:bodyPr vert="horz" wrap="square" lIns="932361" tIns="0" rIns="0" bIns="214443" numCol="1" anchor="b" anchorCtr="0" compatLnSpc="1">
              <a:prstTxWarp prst="textNoShape">
                <a:avLst/>
              </a:prstTxWarp>
            </a:bodyPr>
            <a:lstStyle/>
            <a:p>
              <a:endParaRPr lang="en-US" sz="1428" dirty="0">
                <a:solidFill>
                  <a:srgbClr val="EFEFEF"/>
                </a:solidFill>
              </a:endParaRPr>
            </a:p>
          </p:txBody>
        </p:sp>
      </p:grpSp>
    </p:spTree>
    <p:extLst>
      <p:ext uri="{BB962C8B-B14F-4D97-AF65-F5344CB8AC3E}">
        <p14:creationId xmlns:p14="http://schemas.microsoft.com/office/powerpoint/2010/main" val="29629179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93616"/>
            <a:ext cx="11887200" cy="3664022"/>
          </a:xfrm>
        </p:spPr>
        <p:txBody>
          <a:bodyPr/>
          <a:lstStyle/>
          <a:p>
            <a:r>
              <a:rPr lang="en-US" dirty="0"/>
              <a:t/>
            </a:r>
            <a:br>
              <a:rPr lang="en-US" dirty="0"/>
            </a:br>
            <a:r>
              <a:rPr lang="en-US" b="1" dirty="0"/>
              <a:t>Best practice guidance for virtualization</a:t>
            </a:r>
          </a:p>
        </p:txBody>
      </p:sp>
    </p:spTree>
    <p:extLst>
      <p:ext uri="{BB962C8B-B14F-4D97-AF65-F5344CB8AC3E}">
        <p14:creationId xmlns:p14="http://schemas.microsoft.com/office/powerpoint/2010/main" val="1818388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902435"/>
          </a:xfrm>
        </p:spPr>
        <p:txBody>
          <a:bodyPr/>
          <a:lstStyle/>
          <a:p>
            <a:r>
              <a:rPr lang="en-US" dirty="0" smtClean="0"/>
              <a:t>Best Practices (Part One)</a:t>
            </a:r>
            <a:br>
              <a:rPr lang="en-US" dirty="0" smtClean="0"/>
            </a:br>
            <a:endParaRPr lang="en-US" dirty="0"/>
          </a:p>
        </p:txBody>
      </p:sp>
      <p:sp>
        <p:nvSpPr>
          <p:cNvPr id="6" name="Rectangle 5"/>
          <p:cNvSpPr/>
          <p:nvPr/>
        </p:nvSpPr>
        <p:spPr bwMode="auto">
          <a:xfrm>
            <a:off x="274320" y="1325880"/>
            <a:ext cx="11887518" cy="537178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a:xfrm>
            <a:off x="322995" y="1496229"/>
            <a:ext cx="11838844" cy="1588127"/>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3600" dirty="0"/>
              <a:t>Leave adequate memory for the Hyper-V partitions. </a:t>
            </a:r>
            <a:r>
              <a:rPr lang="en-US" sz="3600" dirty="0" smtClean="0"/>
              <a:t>(we </a:t>
            </a:r>
            <a:r>
              <a:rPr lang="en-US" sz="3600" dirty="0"/>
              <a:t>recommend </a:t>
            </a:r>
            <a:r>
              <a:rPr lang="en-US" sz="3600" b="1" dirty="0">
                <a:solidFill>
                  <a:srgbClr val="FFFF00"/>
                </a:solidFill>
              </a:rPr>
              <a:t>4 GB </a:t>
            </a:r>
            <a:r>
              <a:rPr lang="en-US" sz="3600" dirty="0"/>
              <a:t>of RAM or </a:t>
            </a:r>
            <a:r>
              <a:rPr lang="en-US" sz="3600" u="sng" dirty="0"/>
              <a:t>more</a:t>
            </a:r>
            <a:r>
              <a:rPr lang="en-US" sz="3600" dirty="0"/>
              <a:t> for host computer operations.)</a:t>
            </a:r>
            <a:endParaRPr lang="en-US" sz="3600" dirty="0">
              <a:gradFill>
                <a:gsLst>
                  <a:gs pos="1250">
                    <a:schemeClr val="tx1"/>
                  </a:gs>
                  <a:gs pos="100000">
                    <a:schemeClr val="tx1"/>
                  </a:gs>
                </a:gsLst>
                <a:lin ang="5400000" scaled="0"/>
              </a:gradFill>
              <a:latin typeface="+mj-lt"/>
            </a:endParaRPr>
          </a:p>
        </p:txBody>
      </p:sp>
      <p:sp>
        <p:nvSpPr>
          <p:cNvPr id="8" name="Rectangle 7"/>
          <p:cNvSpPr/>
          <p:nvPr/>
        </p:nvSpPr>
        <p:spPr>
          <a:xfrm>
            <a:off x="274320" y="3210904"/>
            <a:ext cx="11887518" cy="1089529"/>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a:t>Do not use the parent partition for services other than Hyper-V.</a:t>
            </a:r>
            <a:endParaRPr lang="en-US" sz="3600" dirty="0">
              <a:gradFill>
                <a:gsLst>
                  <a:gs pos="1250">
                    <a:schemeClr val="tx1"/>
                  </a:gs>
                  <a:gs pos="100000">
                    <a:schemeClr val="tx1"/>
                  </a:gs>
                </a:gsLst>
                <a:lin ang="5400000" scaled="0"/>
              </a:gradFill>
              <a:latin typeface="+mj-lt"/>
            </a:endParaRPr>
          </a:p>
        </p:txBody>
      </p:sp>
      <p:sp>
        <p:nvSpPr>
          <p:cNvPr id="9" name="Rectangle 8"/>
          <p:cNvSpPr/>
          <p:nvPr/>
        </p:nvSpPr>
        <p:spPr>
          <a:xfrm>
            <a:off x="322993" y="4346245"/>
            <a:ext cx="11838843" cy="1089529"/>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a:t>Do not store host computer system files on drives that are used for Hyper-V storage.</a:t>
            </a:r>
            <a:endParaRPr lang="en-US" sz="3600" dirty="0">
              <a:gradFill>
                <a:gsLst>
                  <a:gs pos="1250">
                    <a:schemeClr val="tx1"/>
                  </a:gs>
                  <a:gs pos="100000">
                    <a:schemeClr val="tx1"/>
                  </a:gs>
                </a:gsLst>
                <a:lin ang="5400000" scaled="0"/>
              </a:gradFill>
              <a:latin typeface="+mj-lt"/>
            </a:endParaRPr>
          </a:p>
        </p:txBody>
      </p:sp>
      <p:sp>
        <p:nvSpPr>
          <p:cNvPr id="10" name="Rectangle 9"/>
          <p:cNvSpPr/>
          <p:nvPr/>
        </p:nvSpPr>
        <p:spPr>
          <a:xfrm>
            <a:off x="322994" y="5435774"/>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a:t>Use a minimum of </a:t>
            </a:r>
            <a:r>
              <a:rPr lang="en-US" sz="3600" b="1" dirty="0">
                <a:solidFill>
                  <a:srgbClr val="FFFF00"/>
                </a:solidFill>
              </a:rPr>
              <a:t>two</a:t>
            </a:r>
            <a:r>
              <a:rPr lang="en-US" sz="3600" dirty="0"/>
              <a:t> physical network adapters.</a:t>
            </a:r>
            <a:endParaRPr lang="en-US" sz="36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8943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2" presetClass="entr" presetSubtype="12" decel="100000"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902435"/>
          </a:xfrm>
        </p:spPr>
        <p:txBody>
          <a:bodyPr/>
          <a:lstStyle/>
          <a:p>
            <a:r>
              <a:rPr lang="en-US" dirty="0" smtClean="0"/>
              <a:t>Best Practices (Part Two)</a:t>
            </a:r>
            <a:br>
              <a:rPr lang="en-US" dirty="0" smtClean="0"/>
            </a:br>
            <a:endParaRPr lang="en-US" dirty="0"/>
          </a:p>
        </p:txBody>
      </p:sp>
      <p:sp>
        <p:nvSpPr>
          <p:cNvPr id="6" name="Rectangle 5"/>
          <p:cNvSpPr/>
          <p:nvPr/>
        </p:nvSpPr>
        <p:spPr bwMode="auto">
          <a:xfrm>
            <a:off x="274320" y="1411037"/>
            <a:ext cx="11887518" cy="537178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a:xfrm>
            <a:off x="274319" y="1496229"/>
            <a:ext cx="11887517" cy="1089529"/>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a:t>Do not oversubscribe the CPU on the virtualization host computer.</a:t>
            </a:r>
            <a:endParaRPr lang="en-US" sz="3600" dirty="0">
              <a:gradFill>
                <a:gsLst>
                  <a:gs pos="1250">
                    <a:schemeClr val="tx1"/>
                  </a:gs>
                  <a:gs pos="100000">
                    <a:schemeClr val="tx1"/>
                  </a:gs>
                </a:gsLst>
                <a:lin ang="5400000" scaled="0"/>
              </a:gradFill>
              <a:latin typeface="+mj-lt"/>
            </a:endParaRPr>
          </a:p>
        </p:txBody>
      </p:sp>
      <p:sp>
        <p:nvSpPr>
          <p:cNvPr id="9" name="Rectangle 8"/>
          <p:cNvSpPr/>
          <p:nvPr/>
        </p:nvSpPr>
        <p:spPr>
          <a:xfrm>
            <a:off x="274319" y="2808792"/>
            <a:ext cx="11887517" cy="1089529"/>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a:t>Do not cross Non-uniform memory access (NUMA) boundaries.</a:t>
            </a:r>
            <a:endParaRPr lang="en-US" sz="3600" dirty="0">
              <a:gradFill>
                <a:gsLst>
                  <a:gs pos="1250">
                    <a:schemeClr val="tx1"/>
                  </a:gs>
                  <a:gs pos="100000">
                    <a:schemeClr val="tx1"/>
                  </a:gs>
                </a:gsLst>
                <a:lin ang="5400000" scaled="0"/>
              </a:gradFill>
              <a:latin typeface="+mj-lt"/>
            </a:endParaRPr>
          </a:p>
        </p:txBody>
      </p:sp>
      <p:sp>
        <p:nvSpPr>
          <p:cNvPr id="10" name="Rectangle 9"/>
          <p:cNvSpPr/>
          <p:nvPr/>
        </p:nvSpPr>
        <p:spPr>
          <a:xfrm>
            <a:off x="274321" y="4011771"/>
            <a:ext cx="11887516"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b="1" dirty="0">
                <a:solidFill>
                  <a:srgbClr val="FFFF00"/>
                </a:solidFill>
              </a:rPr>
              <a:t>Do not use snapshots in a production </a:t>
            </a:r>
            <a:r>
              <a:rPr lang="en-US" sz="3600" b="1" dirty="0" smtClean="0">
                <a:solidFill>
                  <a:srgbClr val="FFFF00"/>
                </a:solidFill>
              </a:rPr>
              <a:t>environment*</a:t>
            </a:r>
            <a:endParaRPr lang="en-US" sz="3600" b="1" dirty="0">
              <a:solidFill>
                <a:srgbClr val="FFFF00"/>
              </a:solidFill>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3126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970" y="1353875"/>
            <a:ext cx="11887200" cy="1831975"/>
          </a:xfrm>
        </p:spPr>
        <p:txBody>
          <a:bodyPr/>
          <a:lstStyle/>
          <a:p>
            <a:r>
              <a:rPr lang="en-US" b="1" dirty="0"/>
              <a:t>Configure the Hyper-V host computer</a:t>
            </a:r>
            <a:endParaRPr lang="en-US" dirty="0"/>
          </a:p>
        </p:txBody>
      </p:sp>
    </p:spTree>
    <p:extLst>
      <p:ext uri="{BB962C8B-B14F-4D97-AF65-F5344CB8AC3E}">
        <p14:creationId xmlns:p14="http://schemas.microsoft.com/office/powerpoint/2010/main" val="212857541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Best Practices in Virtualizing and Managing Microsoft SharePoint with Microsoft System Center and Windows Server</a:t>
            </a:r>
          </a:p>
        </p:txBody>
      </p:sp>
      <p:sp>
        <p:nvSpPr>
          <p:cNvPr id="5" name="Text Placeholder 4"/>
          <p:cNvSpPr>
            <a:spLocks noGrp="1"/>
          </p:cNvSpPr>
          <p:nvPr>
            <p:ph type="body" sz="quarter" idx="12"/>
          </p:nvPr>
        </p:nvSpPr>
        <p:spPr/>
        <p:txBody>
          <a:bodyPr/>
          <a:lstStyle/>
          <a:p>
            <a:r>
              <a:rPr lang="en-US" dirty="0" smtClean="0"/>
              <a:t>Simon Skinner [MVP]</a:t>
            </a:r>
            <a:endParaRPr lang="en-US" dirty="0"/>
          </a:p>
        </p:txBody>
      </p:sp>
      <p:sp>
        <p:nvSpPr>
          <p:cNvPr id="9" name="Text Placeholder 8"/>
          <p:cNvSpPr>
            <a:spLocks noGrp="1"/>
          </p:cNvSpPr>
          <p:nvPr>
            <p:ph type="body" sz="quarter" idx="13"/>
          </p:nvPr>
        </p:nvSpPr>
        <p:spPr/>
        <p:txBody>
          <a:bodyPr/>
          <a:lstStyle/>
          <a:p>
            <a:r>
              <a:rPr lang="en-US" dirty="0" smtClean="0"/>
              <a:t>MDC-B356</a:t>
            </a:r>
            <a:endParaRPr lang="en-US" dirty="0"/>
          </a:p>
        </p:txBody>
      </p:sp>
    </p:spTree>
    <p:extLst>
      <p:ext uri="{BB962C8B-B14F-4D97-AF65-F5344CB8AC3E}">
        <p14:creationId xmlns:p14="http://schemas.microsoft.com/office/powerpoint/2010/main" val="13083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902435"/>
          </a:xfrm>
        </p:spPr>
        <p:txBody>
          <a:bodyPr/>
          <a:lstStyle/>
          <a:p>
            <a:r>
              <a:rPr lang="en-US" b="1" dirty="0"/>
              <a:t>Configure the Hyper-V host computer</a:t>
            </a:r>
            <a:r>
              <a:rPr lang="en-US" dirty="0" smtClean="0"/>
              <a:t/>
            </a:r>
            <a:br>
              <a:rPr lang="en-US" dirty="0" smtClean="0"/>
            </a:br>
            <a:endParaRPr lang="en-US" dirty="0"/>
          </a:p>
        </p:txBody>
      </p:sp>
      <p:sp>
        <p:nvSpPr>
          <p:cNvPr id="6" name="Rectangle 5"/>
          <p:cNvSpPr/>
          <p:nvPr/>
        </p:nvSpPr>
        <p:spPr bwMode="auto">
          <a:xfrm>
            <a:off x="274320" y="1411037"/>
            <a:ext cx="11887518" cy="537178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a:xfrm>
            <a:off x="371667" y="1496229"/>
            <a:ext cx="11790169" cy="1588127"/>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a:t>Avoid running programs such as anti-virus software on the parent partition</a:t>
            </a:r>
            <a:r>
              <a:rPr lang="en-US" sz="3600" dirty="0" smtClean="0"/>
              <a:t>. (</a:t>
            </a:r>
            <a:r>
              <a:rPr lang="en-US" sz="3600" dirty="0"/>
              <a:t>Run them on the child partition if they are required</a:t>
            </a:r>
            <a:r>
              <a:rPr lang="en-US" sz="3600" dirty="0" smtClean="0"/>
              <a:t>.)</a:t>
            </a:r>
            <a:endParaRPr lang="en-US" sz="3600" dirty="0">
              <a:gradFill>
                <a:gsLst>
                  <a:gs pos="1250">
                    <a:schemeClr val="tx1"/>
                  </a:gs>
                  <a:gs pos="100000">
                    <a:schemeClr val="tx1"/>
                  </a:gs>
                </a:gsLst>
                <a:lin ang="5400000" scaled="0"/>
              </a:gradFill>
              <a:latin typeface="+mj-lt"/>
            </a:endParaRPr>
          </a:p>
        </p:txBody>
      </p:sp>
      <p:sp>
        <p:nvSpPr>
          <p:cNvPr id="9" name="Rectangle 8"/>
          <p:cNvSpPr/>
          <p:nvPr/>
        </p:nvSpPr>
        <p:spPr>
          <a:xfrm>
            <a:off x="371667" y="3084356"/>
            <a:ext cx="11790169" cy="1089529"/>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a:t>Use hardware that supports Second Level Address Translation (SLAT).</a:t>
            </a:r>
            <a:endParaRPr lang="en-US" sz="3600" dirty="0">
              <a:gradFill>
                <a:gsLst>
                  <a:gs pos="1250">
                    <a:schemeClr val="tx1"/>
                  </a:gs>
                  <a:gs pos="100000">
                    <a:schemeClr val="tx1"/>
                  </a:gs>
                </a:gsLst>
                <a:lin ang="5400000" scaled="0"/>
              </a:gradFill>
              <a:latin typeface="+mj-lt"/>
            </a:endParaRPr>
          </a:p>
        </p:txBody>
      </p:sp>
      <p:sp>
        <p:nvSpPr>
          <p:cNvPr id="10" name="Rectangle 9"/>
          <p:cNvSpPr/>
          <p:nvPr/>
        </p:nvSpPr>
        <p:spPr>
          <a:xfrm>
            <a:off x="371666" y="4377017"/>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t>Enable Hyper-Threading (if hardware supports it)</a:t>
            </a:r>
            <a:endParaRPr lang="en-US" sz="3600" dirty="0">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4504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decel="10000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0-#ppt_w/2"/>
                                          </p:val>
                                        </p:tav>
                                        <p:tav tm="100000">
                                          <p:val>
                                            <p:strVal val="#ppt_x"/>
                                          </p:val>
                                        </p:tav>
                                      </p:tavLst>
                                    </p:anim>
                                    <p:anim calcmode="lin" valueType="num">
                                      <p:cBhvr additive="base">
                                        <p:cTn id="18"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decel="10000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0-#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Deployment Phase</a:t>
            </a:r>
            <a:br>
              <a:rPr lang="en-US" dirty="0" smtClean="0"/>
            </a:br>
            <a:endParaRPr lang="en-US" dirty="0"/>
          </a:p>
        </p:txBody>
      </p:sp>
    </p:spTree>
    <p:extLst>
      <p:ext uri="{BB962C8B-B14F-4D97-AF65-F5344CB8AC3E}">
        <p14:creationId xmlns:p14="http://schemas.microsoft.com/office/powerpoint/2010/main" val="45098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902435"/>
          </a:xfrm>
        </p:spPr>
        <p:txBody>
          <a:bodyPr/>
          <a:lstStyle/>
          <a:p>
            <a:r>
              <a:rPr lang="en-US" b="1" dirty="0" smtClean="0"/>
              <a:t>What are our options for deployment?</a:t>
            </a:r>
            <a:r>
              <a:rPr lang="en-US" dirty="0" smtClean="0"/>
              <a:t/>
            </a:r>
            <a:br>
              <a:rPr lang="en-US" dirty="0" smtClean="0"/>
            </a:br>
            <a:endParaRPr lang="en-US" dirty="0"/>
          </a:p>
        </p:txBody>
      </p:sp>
      <p:sp>
        <p:nvSpPr>
          <p:cNvPr id="6" name="Rectangle 5"/>
          <p:cNvSpPr/>
          <p:nvPr/>
        </p:nvSpPr>
        <p:spPr bwMode="auto">
          <a:xfrm>
            <a:off x="225644" y="1411037"/>
            <a:ext cx="11887518" cy="537178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a:xfrm>
            <a:off x="371667" y="1496229"/>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t>Manually (yuck, phooey but does work)</a:t>
            </a:r>
            <a:endParaRPr lang="en-US" sz="3600" dirty="0">
              <a:gradFill>
                <a:gsLst>
                  <a:gs pos="1250">
                    <a:schemeClr val="tx1"/>
                  </a:gs>
                  <a:gs pos="100000">
                    <a:schemeClr val="tx1"/>
                  </a:gs>
                </a:gsLst>
                <a:lin ang="5400000" scaled="0"/>
              </a:gradFill>
              <a:latin typeface="+mj-lt"/>
            </a:endParaRPr>
          </a:p>
        </p:txBody>
      </p:sp>
      <p:sp>
        <p:nvSpPr>
          <p:cNvPr id="9" name="Rectangle 8"/>
          <p:cNvSpPr/>
          <p:nvPr/>
        </p:nvSpPr>
        <p:spPr>
          <a:xfrm>
            <a:off x="371666" y="2462635"/>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t>System Center Configuration Manager </a:t>
            </a:r>
            <a:endParaRPr lang="en-US" sz="3600" dirty="0">
              <a:gradFill>
                <a:gsLst>
                  <a:gs pos="1250">
                    <a:schemeClr val="tx1"/>
                  </a:gs>
                  <a:gs pos="100000">
                    <a:schemeClr val="tx1"/>
                  </a:gs>
                </a:gsLst>
                <a:lin ang="5400000" scaled="0"/>
              </a:gradFill>
              <a:latin typeface="+mj-lt"/>
            </a:endParaRPr>
          </a:p>
        </p:txBody>
      </p:sp>
      <p:sp>
        <p:nvSpPr>
          <p:cNvPr id="10" name="Rectangle 9"/>
          <p:cNvSpPr/>
          <p:nvPr/>
        </p:nvSpPr>
        <p:spPr>
          <a:xfrm>
            <a:off x="371666" y="3360855"/>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t>Virtual Machine Manager 2012 SP1</a:t>
            </a:r>
            <a:endParaRPr lang="en-US" sz="3600" dirty="0">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a:xfrm>
            <a:off x="322994" y="4259075"/>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t>We could also use Orchestrator with SCVMM</a:t>
            </a:r>
            <a:endParaRPr lang="en-US" sz="3600" dirty="0">
              <a:latin typeface="+mj-lt"/>
            </a:endParaRPr>
          </a:p>
        </p:txBody>
      </p:sp>
      <p:sp>
        <p:nvSpPr>
          <p:cNvPr id="13" name="Rectangle 12"/>
          <p:cNvSpPr/>
          <p:nvPr/>
        </p:nvSpPr>
        <p:spPr>
          <a:xfrm>
            <a:off x="322993" y="5061711"/>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t>Get someone else to do it</a:t>
            </a:r>
            <a:endParaRPr lang="en-US" sz="3600" dirty="0">
              <a:latin typeface="+mj-lt"/>
            </a:endParaRPr>
          </a:p>
        </p:txBody>
      </p:sp>
    </p:spTree>
    <p:extLst>
      <p:ext uri="{BB962C8B-B14F-4D97-AF65-F5344CB8AC3E}">
        <p14:creationId xmlns:p14="http://schemas.microsoft.com/office/powerpoint/2010/main" val="3327076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5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2" presetClass="entr" presetSubtype="8" decel="100000" fill="hold" grpId="0" nodeType="withEffect">
                                  <p:stCondLst>
                                    <p:cond delay="15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0-#ppt_w/2"/>
                                          </p:val>
                                        </p:tav>
                                        <p:tav tm="100000">
                                          <p:val>
                                            <p:strVal val="#ppt_x"/>
                                          </p:val>
                                        </p:tav>
                                      </p:tavLst>
                                    </p:anim>
                                    <p:anim calcmode="lin" valueType="num">
                                      <p:cBhvr additive="base">
                                        <p:cTn id="28" dur="10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5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1000" fill="hold"/>
                                        <p:tgtEl>
                                          <p:spTgt spid="13"/>
                                        </p:tgtEl>
                                        <p:attrNameLst>
                                          <p:attrName>ppt_x</p:attrName>
                                        </p:attrNameLst>
                                      </p:cBhvr>
                                      <p:tavLst>
                                        <p:tav tm="0">
                                          <p:val>
                                            <p:strVal val="0-#ppt_w/2"/>
                                          </p:val>
                                        </p:tav>
                                        <p:tav tm="100000">
                                          <p:val>
                                            <p:strVal val="#ppt_x"/>
                                          </p:val>
                                        </p:tav>
                                      </p:tavLst>
                                    </p:anim>
                                    <p:anim calcmode="lin" valueType="num">
                                      <p:cBhvr additive="base">
                                        <p:cTn id="32"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nodeType="clickEffect">
                                  <p:stCondLst>
                                    <p:cond delay="0"/>
                                  </p:stCondLst>
                                  <p:childTnLst>
                                    <p:animEffect transition="out" filter="fade">
                                      <p:cBhvr>
                                        <p:cTn id="36" dur="500" tmFilter="0, 0; .2, .5; .8, .5; 1, 0"/>
                                        <p:tgtEl>
                                          <p:spTgt spid="10">
                                            <p:txEl>
                                              <p:pRg st="0" end="0"/>
                                            </p:txEl>
                                          </p:spTgt>
                                        </p:tgtEl>
                                      </p:cBhvr>
                                    </p:animEffect>
                                    <p:animScale>
                                      <p:cBhvr>
                                        <p:cTn id="37" dur="250" autoRev="1" fill="hold"/>
                                        <p:tgtEl>
                                          <p:spTgt spid="10">
                                            <p:txEl>
                                              <p:pRg st="0" end="0"/>
                                            </p:txEl>
                                          </p:spTgt>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500" tmFilter="0, 0; .2, .5; .8, .5; 1, 0"/>
                                        <p:tgtEl>
                                          <p:spTgt spid="12">
                                            <p:txEl>
                                              <p:pRg st="0" end="0"/>
                                            </p:txEl>
                                          </p:spTgt>
                                        </p:tgtEl>
                                      </p:cBhvr>
                                    </p:animEffect>
                                    <p:animScale>
                                      <p:cBhvr>
                                        <p:cTn id="42" dur="250" autoRev="1" fill="hold"/>
                                        <p:tgtEl>
                                          <p:spTgt spid="12">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8" grpId="0"/>
      <p:bldP spid="9" grpId="0"/>
      <p:bldP spid="10"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274639" y="295274"/>
            <a:ext cx="11889564" cy="917575"/>
          </a:xfrm>
        </p:spPr>
        <p:txBody>
          <a:bodyPr/>
          <a:lstStyle/>
          <a:p>
            <a:r>
              <a:rPr lang="en-US" dirty="0" smtClean="0"/>
              <a:t>Accelerated Deployment</a:t>
            </a:r>
            <a:endParaRPr lang="en-US" dirty="0"/>
          </a:p>
        </p:txBody>
      </p:sp>
      <p:sp>
        <p:nvSpPr>
          <p:cNvPr id="15" name="Text Placeholder 2"/>
          <p:cNvSpPr txBox="1">
            <a:spLocks/>
          </p:cNvSpPr>
          <p:nvPr/>
        </p:nvSpPr>
        <p:spPr>
          <a:xfrm>
            <a:off x="408304" y="1557948"/>
            <a:ext cx="3873171" cy="240718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244" dirty="0" smtClean="0">
                <a:latin typeface="+mn-lt"/>
              </a:rPr>
              <a:t>Through </a:t>
            </a:r>
            <a:r>
              <a:rPr lang="en-US" sz="2244" b="1" dirty="0" smtClean="0">
                <a:latin typeface="+mn-lt"/>
              </a:rPr>
              <a:t>Virtual Machine Manager’s</a:t>
            </a:r>
            <a:r>
              <a:rPr lang="en-US" sz="2244" dirty="0" smtClean="0">
                <a:latin typeface="+mn-lt"/>
              </a:rPr>
              <a:t> granular template deployment capabilities, IT Admins can standardize and accelerate deployment of VMs, apps and services into the cloud.</a:t>
            </a:r>
            <a:endParaRPr lang="en-US" sz="2244" dirty="0">
              <a:latin typeface="+mn-lt"/>
            </a:endParaRPr>
          </a:p>
        </p:txBody>
      </p:sp>
      <p:sp>
        <p:nvSpPr>
          <p:cNvPr id="16" name="Title 1"/>
          <p:cNvSpPr txBox="1">
            <a:spLocks/>
          </p:cNvSpPr>
          <p:nvPr/>
        </p:nvSpPr>
        <p:spPr>
          <a:xfrm>
            <a:off x="427037" y="1031307"/>
            <a:ext cx="5946828" cy="461111"/>
          </a:xfrm>
          <a:prstGeom prst="rect">
            <a:avLst/>
          </a:prstGeom>
        </p:spPr>
        <p:txBody>
          <a:bodyPr vert="horz" wrap="square" lIns="0" tIns="0" rIns="0" bIns="0" rtlCol="0" anchor="t">
            <a:spAutoFit/>
          </a:bodyPr>
          <a:lstStyle>
            <a:lvl1pPr algn="l" defTabSz="914448" rtl="0" eaLnBrk="1" latinLnBrk="0" hangingPunct="1">
              <a:lnSpc>
                <a:spcPct val="90000"/>
              </a:lnSpc>
              <a:spcBef>
                <a:spcPct val="0"/>
              </a:spcBef>
              <a:buNone/>
              <a:defRPr lang="en-US" sz="55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lang="en-US" sz="3264" dirty="0"/>
              <a:t>with Virtual Machine </a:t>
            </a:r>
            <a:r>
              <a:rPr lang="en-US" sz="3264" dirty="0" smtClean="0"/>
              <a:t>Manager 2012</a:t>
            </a:r>
            <a:endParaRPr lang="en-US" sz="3264" dirty="0"/>
          </a:p>
        </p:txBody>
      </p:sp>
      <p:sp>
        <p:nvSpPr>
          <p:cNvPr id="17" name="Text Placeholder 2"/>
          <p:cNvSpPr txBox="1">
            <a:spLocks/>
          </p:cNvSpPr>
          <p:nvPr/>
        </p:nvSpPr>
        <p:spPr>
          <a:xfrm>
            <a:off x="530466" y="4030662"/>
            <a:ext cx="3873172" cy="2535818"/>
          </a:xfrm>
          <a:prstGeom prst="rect">
            <a:avLst/>
          </a:prstGeom>
        </p:spPr>
        <p:txBody>
          <a:bodyPr vert="horz" wrap="square" lIns="0" tIns="0" rIns="0" bIns="0" rtlCol="0">
            <a:spAutoFit/>
          </a:bodyPr>
          <a:lstStyle>
            <a:lvl1pPr marL="284190" marR="0" indent="-284190" algn="l" defTabSz="914448" rtl="0" eaLnBrk="1" fontAlgn="auto" latinLnBrk="0" hangingPunct="1">
              <a:lnSpc>
                <a:spcPct val="90000"/>
              </a:lnSpc>
              <a:spcBef>
                <a:spcPct val="20000"/>
              </a:spcBef>
              <a:spcAft>
                <a:spcPts val="0"/>
              </a:spcAft>
              <a:buClrTx/>
              <a:buSzPct val="90000"/>
              <a:buFont typeface="Wingdings" pitchFamily="2" charset="2"/>
              <a:buChar char=""/>
              <a:tabLst/>
              <a:defRPr sz="4000" kern="1200" spc="-71" baseline="0">
                <a:gradFill>
                  <a:gsLst>
                    <a:gs pos="1250">
                      <a:schemeClr val="tx1"/>
                    </a:gs>
                    <a:gs pos="100000">
                      <a:schemeClr val="tx1"/>
                    </a:gs>
                  </a:gsLst>
                  <a:lin ang="5400000" scaled="0"/>
                </a:gradFill>
                <a:latin typeface="+mj-lt"/>
                <a:ea typeface="+mn-ea"/>
                <a:cs typeface="+mn-cs"/>
              </a:defRPr>
            </a:lvl1pPr>
            <a:lvl2pPr marL="517574" marR="0" indent="-233386" algn="l" defTabSz="914448" rtl="0" eaLnBrk="1" fontAlgn="auto" latinLnBrk="0" hangingPunct="1">
              <a:lnSpc>
                <a:spcPct val="90000"/>
              </a:lnSpc>
              <a:spcBef>
                <a:spcPct val="20000"/>
              </a:spcBef>
              <a:spcAft>
                <a:spcPts val="0"/>
              </a:spcAft>
              <a:buClrTx/>
              <a:buSzPct val="90000"/>
              <a:buFont typeface="Wingdings" pitchFamily="2" charset="2"/>
              <a:buChar char=""/>
              <a:tabLst/>
              <a:defRPr sz="2417" kern="1200" spc="-51" baseline="0">
                <a:gradFill>
                  <a:gsLst>
                    <a:gs pos="1250">
                      <a:schemeClr val="tx1"/>
                    </a:gs>
                    <a:gs pos="100000">
                      <a:schemeClr val="tx1"/>
                    </a:gs>
                  </a:gsLst>
                  <a:lin ang="5400000" scaled="0"/>
                </a:gradFill>
                <a:latin typeface="+mn-lt"/>
                <a:ea typeface="+mn-ea"/>
                <a:cs typeface="+mn-cs"/>
              </a:defRPr>
            </a:lvl2pPr>
            <a:lvl3pPr marL="741432" marR="0" indent="-223859" algn="l" defTabSz="914448" rtl="0" eaLnBrk="1" fontAlgn="auto" latinLnBrk="0" hangingPunct="1">
              <a:lnSpc>
                <a:spcPct val="90000"/>
              </a:lnSpc>
              <a:spcBef>
                <a:spcPct val="20000"/>
              </a:spcBef>
              <a:spcAft>
                <a:spcPts val="0"/>
              </a:spcAft>
              <a:buClrTx/>
              <a:buSzPct val="90000"/>
              <a:buFont typeface="Wingdings" pitchFamily="2" charset="2"/>
              <a:buChar char=""/>
              <a:tabLst/>
              <a:defRPr sz="2417" kern="1200" spc="-51" baseline="0">
                <a:gradFill>
                  <a:gsLst>
                    <a:gs pos="1250">
                      <a:schemeClr val="tx1"/>
                    </a:gs>
                    <a:gs pos="100000">
                      <a:schemeClr val="tx1"/>
                    </a:gs>
                  </a:gsLst>
                  <a:lin ang="5400000" scaled="0"/>
                </a:gradFill>
                <a:latin typeface="+mn-lt"/>
                <a:ea typeface="+mn-ea"/>
                <a:cs typeface="+mn-cs"/>
              </a:defRPr>
            </a:lvl3pPr>
            <a:lvl4pPr marL="914485" marR="0" indent="-173055" algn="l" defTabSz="914448" rtl="0" eaLnBrk="1" fontAlgn="auto" latinLnBrk="0" hangingPunct="1">
              <a:lnSpc>
                <a:spcPct val="90000"/>
              </a:lnSpc>
              <a:spcBef>
                <a:spcPct val="20000"/>
              </a:spcBef>
              <a:spcAft>
                <a:spcPts val="0"/>
              </a:spcAft>
              <a:buClrTx/>
              <a:buSzPct val="90000"/>
              <a:buFont typeface="Wingdings" pitchFamily="2" charset="2"/>
              <a:buChar char=""/>
              <a:tabLst/>
              <a:defRPr sz="2000" kern="1200" spc="-51" baseline="0">
                <a:gradFill>
                  <a:gsLst>
                    <a:gs pos="1250">
                      <a:schemeClr val="tx1"/>
                    </a:gs>
                    <a:gs pos="100000">
                      <a:schemeClr val="tx1"/>
                    </a:gs>
                  </a:gsLst>
                  <a:lin ang="5400000" scaled="0"/>
                </a:gradFill>
                <a:latin typeface="+mn-lt"/>
                <a:ea typeface="+mn-ea"/>
                <a:cs typeface="+mn-cs"/>
              </a:defRPr>
            </a:lvl4pPr>
            <a:lvl5pPr marL="1087539" marR="0" indent="-173055" algn="l" defTabSz="914448" rtl="0" eaLnBrk="1" fontAlgn="auto" latinLnBrk="0" hangingPunct="1">
              <a:lnSpc>
                <a:spcPct val="90000"/>
              </a:lnSpc>
              <a:spcBef>
                <a:spcPct val="20000"/>
              </a:spcBef>
              <a:spcAft>
                <a:spcPts val="0"/>
              </a:spcAft>
              <a:buClrTx/>
              <a:buSzPct val="90000"/>
              <a:buFont typeface="Wingdings" pitchFamily="2" charset="2"/>
              <a:buChar char=""/>
              <a:tabLst/>
              <a:defRPr sz="2000" kern="1200" spc="-51" baseline="0">
                <a:gradFill>
                  <a:gsLst>
                    <a:gs pos="1250">
                      <a:schemeClr val="tx1"/>
                    </a:gs>
                    <a:gs pos="100000">
                      <a:schemeClr val="tx1"/>
                    </a:gs>
                  </a:gsLst>
                  <a:lin ang="5400000" scaled="0"/>
                </a:gradFill>
                <a:latin typeface="+mn-lt"/>
                <a:ea typeface="+mn-ea"/>
                <a:cs typeface="+mn-cs"/>
              </a:defRPr>
            </a:lvl5pPr>
            <a:lvl6pPr marL="2514734" indent="-228613" algn="l" defTabSz="91444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959" indent="-228613" algn="l" defTabSz="91444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183" indent="-228613" algn="l" defTabSz="91444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407" indent="-228613" algn="l" defTabSz="91444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244" dirty="0">
                <a:latin typeface="+mn-lt"/>
              </a:rPr>
              <a:t>These templates, and service templates contain specific application-level configuration options, for workloads such as SQL, and the ability to add pre/post scripts, to accelerate deployment of other key workloads.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9917" y="1762486"/>
            <a:ext cx="7514286" cy="4695238"/>
          </a:xfrm>
          <a:prstGeom prst="rect">
            <a:avLst/>
          </a:prstGeom>
          <a:effectLst>
            <a:reflection blurRad="6350" stA="50000" endA="300" endPos="55500" dist="50800" dir="5400000" sy="-100000" algn="bl" rotWithShape="0"/>
          </a:effectLst>
        </p:spPr>
      </p:pic>
    </p:spTree>
    <p:extLst>
      <p:ext uri="{BB962C8B-B14F-4D97-AF65-F5344CB8AC3E}">
        <p14:creationId xmlns:p14="http://schemas.microsoft.com/office/powerpoint/2010/main" val="151385715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9247" y="1344627"/>
            <a:ext cx="7653813" cy="4305270"/>
          </a:xfrm>
          <a:prstGeom prst="rect">
            <a:avLst/>
          </a:prstGeom>
        </p:spPr>
      </p:pic>
      <p:sp>
        <p:nvSpPr>
          <p:cNvPr id="2" name="Title 1"/>
          <p:cNvSpPr>
            <a:spLocks noGrp="1"/>
          </p:cNvSpPr>
          <p:nvPr>
            <p:ph type="title"/>
          </p:nvPr>
        </p:nvSpPr>
        <p:spPr>
          <a:xfrm>
            <a:off x="274320" y="296897"/>
            <a:ext cx="11889564" cy="902435"/>
          </a:xfrm>
        </p:spPr>
        <p:txBody>
          <a:bodyPr/>
          <a:lstStyle/>
          <a:p>
            <a:r>
              <a:rPr lang="en-US" b="1" dirty="0" smtClean="0"/>
              <a:t>Automating that Accelerated Deployment</a:t>
            </a:r>
            <a:r>
              <a:rPr lang="en-US" dirty="0" smtClean="0"/>
              <a:t/>
            </a:r>
            <a:br>
              <a:rPr lang="en-US" dirty="0" smtClean="0"/>
            </a:br>
            <a:endParaRPr lang="en-US" dirty="0"/>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Box 2"/>
          <p:cNvSpPr txBox="1"/>
          <p:nvPr/>
        </p:nvSpPr>
        <p:spPr>
          <a:xfrm>
            <a:off x="274320" y="1524266"/>
            <a:ext cx="4414927" cy="3083921"/>
          </a:xfrm>
          <a:prstGeom prst="rect">
            <a:avLst/>
          </a:prstGeom>
          <a:noFill/>
        </p:spPr>
        <p:txBody>
          <a:bodyPr wrap="none" lIns="182880" tIns="146304" rIns="182880" bIns="146304" rtlCol="0">
            <a:spAutoFit/>
          </a:bodyPr>
          <a:lstStyle/>
          <a:p>
            <a:pPr marL="342900" indent="-342900">
              <a:lnSpc>
                <a:spcPct val="90000"/>
              </a:lnSpc>
              <a:spcAft>
                <a:spcPts val="600"/>
              </a:spcAft>
              <a:buFont typeface="Courier New" panose="02070309020205020404" pitchFamily="49" charset="0"/>
              <a:buChar char="o"/>
            </a:pPr>
            <a:r>
              <a:rPr lang="en-US" sz="2400" b="1" dirty="0" smtClean="0"/>
              <a:t>VM </a:t>
            </a:r>
            <a:r>
              <a:rPr lang="en-US" sz="2400" b="1" dirty="0"/>
              <a:t>from </a:t>
            </a:r>
            <a:r>
              <a:rPr lang="en-US" sz="2400" b="1" dirty="0" smtClean="0"/>
              <a:t>Template</a:t>
            </a:r>
          </a:p>
          <a:p>
            <a:pPr marL="342900" indent="-342900">
              <a:lnSpc>
                <a:spcPct val="90000"/>
              </a:lnSpc>
              <a:spcAft>
                <a:spcPts val="600"/>
              </a:spcAft>
              <a:buFont typeface="Courier New" panose="02070309020205020404" pitchFamily="49" charset="0"/>
              <a:buChar char="o"/>
            </a:pPr>
            <a:r>
              <a:rPr lang="en-GB" sz="2400" b="1" dirty="0" smtClean="0">
                <a:gradFill>
                  <a:gsLst>
                    <a:gs pos="2917">
                      <a:schemeClr val="tx1"/>
                    </a:gs>
                    <a:gs pos="30000">
                      <a:schemeClr val="tx1"/>
                    </a:gs>
                  </a:gsLst>
                  <a:lin ang="5400000" scaled="0"/>
                </a:gradFill>
              </a:rPr>
              <a:t>Run book within SCORCH</a:t>
            </a:r>
          </a:p>
          <a:p>
            <a:pPr marL="342900" indent="-342900">
              <a:lnSpc>
                <a:spcPct val="90000"/>
              </a:lnSpc>
              <a:spcAft>
                <a:spcPts val="600"/>
              </a:spcAft>
              <a:buFont typeface="Courier New" panose="02070309020205020404" pitchFamily="49" charset="0"/>
              <a:buChar char="o"/>
            </a:pPr>
            <a:r>
              <a:rPr lang="en-GB" sz="2400" b="1" dirty="0" smtClean="0">
                <a:gradFill>
                  <a:gsLst>
                    <a:gs pos="2917">
                      <a:schemeClr val="tx1"/>
                    </a:gs>
                    <a:gs pos="30000">
                      <a:schemeClr val="tx1"/>
                    </a:gs>
                  </a:gsLst>
                  <a:lin ang="5400000" scaled="0"/>
                </a:gradFill>
              </a:rPr>
              <a:t>Deploy from SCSM</a:t>
            </a:r>
          </a:p>
          <a:p>
            <a:pPr marL="342900" indent="-342900">
              <a:lnSpc>
                <a:spcPct val="90000"/>
              </a:lnSpc>
              <a:spcAft>
                <a:spcPts val="600"/>
              </a:spcAft>
              <a:buFont typeface="Courier New" panose="02070309020205020404" pitchFamily="49" charset="0"/>
              <a:buChar char="o"/>
            </a:pPr>
            <a:r>
              <a:rPr lang="en-GB" sz="2400" b="1" dirty="0" smtClean="0">
                <a:gradFill>
                  <a:gsLst>
                    <a:gs pos="2917">
                      <a:schemeClr val="tx1"/>
                    </a:gs>
                    <a:gs pos="30000">
                      <a:schemeClr val="tx1"/>
                    </a:gs>
                  </a:gsLst>
                  <a:lin ang="5400000" scaled="0"/>
                </a:gradFill>
              </a:rPr>
              <a:t>Hosting ready</a:t>
            </a:r>
          </a:p>
          <a:p>
            <a:pPr marL="342900" indent="-342900">
              <a:lnSpc>
                <a:spcPct val="90000"/>
              </a:lnSpc>
              <a:spcAft>
                <a:spcPts val="600"/>
              </a:spcAft>
              <a:buFont typeface="Courier New" panose="02070309020205020404" pitchFamily="49" charset="0"/>
              <a:buChar char="o"/>
            </a:pPr>
            <a:r>
              <a:rPr lang="en-GB" sz="2400" b="1" dirty="0" smtClean="0">
                <a:gradFill>
                  <a:gsLst>
                    <a:gs pos="2917">
                      <a:schemeClr val="tx1"/>
                    </a:gs>
                    <a:gs pos="30000">
                      <a:schemeClr val="tx1"/>
                    </a:gs>
                  </a:gsLst>
                  <a:lin ang="5400000" scaled="0"/>
                </a:gradFill>
              </a:rPr>
              <a:t>Client deployable</a:t>
            </a:r>
          </a:p>
          <a:p>
            <a:pPr marL="342900" indent="-342900">
              <a:lnSpc>
                <a:spcPct val="90000"/>
              </a:lnSpc>
              <a:spcAft>
                <a:spcPts val="600"/>
              </a:spcAft>
              <a:buFont typeface="Courier New" panose="02070309020205020404" pitchFamily="49" charset="0"/>
              <a:buChar char="o"/>
            </a:pPr>
            <a:endParaRPr lang="en-GB" sz="2400" b="1" dirty="0" smtClean="0">
              <a:gradFill>
                <a:gsLst>
                  <a:gs pos="2917">
                    <a:schemeClr val="tx1"/>
                  </a:gs>
                  <a:gs pos="30000">
                    <a:schemeClr val="tx1"/>
                  </a:gs>
                </a:gsLst>
                <a:lin ang="5400000" scaled="0"/>
              </a:gradFill>
            </a:endParaRPr>
          </a:p>
          <a:p>
            <a:pPr marL="342900" indent="-342900">
              <a:lnSpc>
                <a:spcPct val="90000"/>
              </a:lnSpc>
              <a:spcAft>
                <a:spcPts val="600"/>
              </a:spcAft>
              <a:buFont typeface="Courier New" panose="02070309020205020404" pitchFamily="49" charset="0"/>
              <a:buChar char="o"/>
            </a:pPr>
            <a:endParaRPr lang="en-US" sz="2400" dirty="0" smtClean="0">
              <a:gradFill>
                <a:gsLst>
                  <a:gs pos="2917">
                    <a:schemeClr val="tx1"/>
                  </a:gs>
                  <a:gs pos="30000">
                    <a:schemeClr val="tx1"/>
                  </a:gs>
                </a:gsLst>
                <a:lin ang="5400000" scaled="0"/>
              </a:gradFill>
            </a:endParaRPr>
          </a:p>
        </p:txBody>
      </p:sp>
      <p:pic>
        <p:nvPicPr>
          <p:cNvPr id="4" name="Picture 3"/>
          <p:cNvPicPr>
            <a:picLocks noChangeAspect="1"/>
          </p:cNvPicPr>
          <p:nvPr/>
        </p:nvPicPr>
        <p:blipFill>
          <a:blip r:embed="rId4"/>
          <a:stretch>
            <a:fillRect/>
          </a:stretch>
        </p:blipFill>
        <p:spPr>
          <a:xfrm>
            <a:off x="2222300" y="5296291"/>
            <a:ext cx="10098266" cy="1357079"/>
          </a:xfrm>
          <a:prstGeom prst="rect">
            <a:avLst/>
          </a:prstGeom>
          <a:effectLst>
            <a:reflection blurRad="6350" stA="50000" endA="300" endPos="55500" dist="50800" dir="5400000" sy="-100000" algn="bl" rotWithShape="0"/>
          </a:effectLst>
        </p:spPr>
      </p:pic>
    </p:spTree>
    <p:extLst>
      <p:ext uri="{BB962C8B-B14F-4D97-AF65-F5344CB8AC3E}">
        <p14:creationId xmlns:p14="http://schemas.microsoft.com/office/powerpoint/2010/main" val="152370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Monitoring Phase</a:t>
            </a:r>
            <a:br>
              <a:rPr lang="en-US" dirty="0" smtClean="0"/>
            </a:br>
            <a:endParaRPr lang="en-US" dirty="0"/>
          </a:p>
        </p:txBody>
      </p:sp>
    </p:spTree>
    <p:extLst>
      <p:ext uri="{BB962C8B-B14F-4D97-AF65-F5344CB8AC3E}">
        <p14:creationId xmlns:p14="http://schemas.microsoft.com/office/powerpoint/2010/main" val="1953964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116073" y="1938679"/>
            <a:ext cx="3246710" cy="695721"/>
          </a:xfrm>
          <a:prstGeom prst="roundRect">
            <a:avLst>
              <a:gd name="adj" fmla="val 0"/>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gradFill>
                  <a:gsLst>
                    <a:gs pos="0">
                      <a:srgbClr val="FFFFFF"/>
                    </a:gs>
                    <a:gs pos="100000">
                      <a:srgbClr val="FFFFFF"/>
                    </a:gs>
                  </a:gsLst>
                  <a:lin ang="5400000" scaled="0"/>
                </a:gradFill>
              </a:rPr>
              <a:t>SharePoint Server 2010</a:t>
            </a:r>
          </a:p>
        </p:txBody>
      </p:sp>
      <p:sp>
        <p:nvSpPr>
          <p:cNvPr id="4" name="Rounded Rectangle 3"/>
          <p:cNvSpPr/>
          <p:nvPr/>
        </p:nvSpPr>
        <p:spPr bwMode="auto">
          <a:xfrm>
            <a:off x="104499" y="3246616"/>
            <a:ext cx="3256887" cy="694320"/>
          </a:xfrm>
          <a:prstGeom prst="roundRect">
            <a:avLst>
              <a:gd name="adj" fmla="val 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gradFill>
                  <a:gsLst>
                    <a:gs pos="0">
                      <a:srgbClr val="000000"/>
                    </a:gs>
                    <a:gs pos="100000">
                      <a:srgbClr val="000000"/>
                    </a:gs>
                  </a:gsLst>
                  <a:lin ang="5400000" scaled="0"/>
                </a:gradFill>
              </a:rPr>
              <a:t>SharePoint Foundation 2010</a:t>
            </a:r>
          </a:p>
        </p:txBody>
      </p:sp>
      <p:sp>
        <p:nvSpPr>
          <p:cNvPr id="5" name="Down Arrow 4"/>
          <p:cNvSpPr/>
          <p:nvPr/>
        </p:nvSpPr>
        <p:spPr bwMode="auto">
          <a:xfrm>
            <a:off x="254972" y="2644732"/>
            <a:ext cx="427466" cy="554218"/>
          </a:xfrm>
          <a:prstGeom prst="downArrow">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Down Arrow 5"/>
          <p:cNvSpPr/>
          <p:nvPr/>
        </p:nvSpPr>
        <p:spPr bwMode="auto">
          <a:xfrm>
            <a:off x="1229184" y="2646661"/>
            <a:ext cx="427466" cy="554218"/>
          </a:xfrm>
          <a:prstGeom prst="downArrow">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Down Arrow 6"/>
          <p:cNvSpPr/>
          <p:nvPr/>
        </p:nvSpPr>
        <p:spPr bwMode="auto">
          <a:xfrm rot="10800000">
            <a:off x="791275" y="2660166"/>
            <a:ext cx="427466" cy="554218"/>
          </a:xfrm>
          <a:prstGeom prst="down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8" name="Down Arrow 7"/>
          <p:cNvSpPr/>
          <p:nvPr/>
        </p:nvSpPr>
        <p:spPr bwMode="auto">
          <a:xfrm rot="10800000">
            <a:off x="1696030" y="2638945"/>
            <a:ext cx="427466" cy="554218"/>
          </a:xfrm>
          <a:prstGeom prst="down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9" name="Down Arrow 8"/>
          <p:cNvSpPr/>
          <p:nvPr/>
        </p:nvSpPr>
        <p:spPr bwMode="auto">
          <a:xfrm>
            <a:off x="2143574" y="2646661"/>
            <a:ext cx="427466" cy="554218"/>
          </a:xfrm>
          <a:prstGeom prst="downArrow">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0" name="Down Arrow 9"/>
          <p:cNvSpPr/>
          <p:nvPr/>
        </p:nvSpPr>
        <p:spPr bwMode="auto">
          <a:xfrm rot="10800000">
            <a:off x="2679877" y="2662095"/>
            <a:ext cx="427466" cy="554218"/>
          </a:xfrm>
          <a:prstGeom prst="down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1" name="Down Arrow 10"/>
          <p:cNvSpPr/>
          <p:nvPr/>
        </p:nvSpPr>
        <p:spPr bwMode="auto">
          <a:xfrm rot="16200000">
            <a:off x="3775206" y="2436788"/>
            <a:ext cx="495258" cy="1007603"/>
          </a:xfrm>
          <a:prstGeom prst="downArrow">
            <a:avLst>
              <a:gd name="adj1" fmla="val 50000"/>
              <a:gd name="adj2" fmla="val 64286"/>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TextBox 12"/>
          <p:cNvSpPr txBox="1"/>
          <p:nvPr/>
        </p:nvSpPr>
        <p:spPr>
          <a:xfrm>
            <a:off x="0" y="283335"/>
            <a:ext cx="12436475" cy="1292662"/>
          </a:xfrm>
          <a:prstGeom prst="rect">
            <a:avLst/>
          </a:prstGeom>
          <a:noFill/>
        </p:spPr>
        <p:txBody>
          <a:bodyPr wrap="square" lIns="182880" tIns="146304" rIns="182880" bIns="146304" rtlCol="0">
            <a:spAutoFit/>
          </a:bodyPr>
          <a:lstStyle/>
          <a:p>
            <a:pPr>
              <a:lnSpc>
                <a:spcPct val="90000"/>
              </a:lnSpc>
              <a:spcAft>
                <a:spcPts val="600"/>
              </a:spcAft>
            </a:pPr>
            <a:r>
              <a:rPr lang="en-US" sz="3600" dirty="0" smtClean="0">
                <a:gradFill>
                  <a:gsLst>
                    <a:gs pos="2917">
                      <a:schemeClr val="tx1"/>
                    </a:gs>
                    <a:gs pos="30000">
                      <a:schemeClr val="tx1"/>
                    </a:gs>
                  </a:gsLst>
                  <a:lin ang="5400000" scaled="0"/>
                </a:gradFill>
              </a:rPr>
              <a:t>What </a:t>
            </a:r>
            <a:r>
              <a:rPr lang="en-US" sz="3600" dirty="0">
                <a:gradFill>
                  <a:gsLst>
                    <a:gs pos="2917">
                      <a:schemeClr val="tx1"/>
                    </a:gs>
                    <a:gs pos="30000">
                      <a:schemeClr val="tx1"/>
                    </a:gs>
                  </a:gsLst>
                  <a:lin ang="5400000" scaled="0"/>
                </a:gradFill>
              </a:rPr>
              <a:t>does the SharePoint 2013 MP Monitoring </a:t>
            </a:r>
            <a:r>
              <a:rPr lang="en-US" sz="3600" dirty="0" smtClean="0">
                <a:gradFill>
                  <a:gsLst>
                    <a:gs pos="2917">
                      <a:schemeClr val="tx1"/>
                    </a:gs>
                    <a:gs pos="30000">
                      <a:schemeClr val="tx1"/>
                    </a:gs>
                  </a:gsLst>
                  <a:lin ang="5400000" scaled="0"/>
                </a:gradFill>
              </a:rPr>
              <a:t>from </a:t>
            </a:r>
            <a:r>
              <a:rPr lang="en-US" sz="3600" dirty="0">
                <a:gradFill>
                  <a:gsLst>
                    <a:gs pos="2917">
                      <a:schemeClr val="tx1"/>
                    </a:gs>
                    <a:gs pos="30000">
                      <a:schemeClr val="tx1"/>
                    </a:gs>
                  </a:gsLst>
                  <a:lin ang="5400000" scaled="0"/>
                </a:gradFill>
              </a:rPr>
              <a:t>SharePoint </a:t>
            </a:r>
            <a:r>
              <a:rPr lang="en-US" sz="3600" dirty="0" smtClean="0">
                <a:gradFill>
                  <a:gsLst>
                    <a:gs pos="2917">
                      <a:schemeClr val="tx1"/>
                    </a:gs>
                    <a:gs pos="30000">
                      <a:schemeClr val="tx1"/>
                    </a:gs>
                  </a:gsLst>
                  <a:lin ang="5400000" scaled="0"/>
                </a:gradFill>
              </a:rPr>
              <a:t>2013?</a:t>
            </a:r>
            <a:endParaRPr lang="en-US" sz="3600" dirty="0">
              <a:gradFill>
                <a:gsLst>
                  <a:gs pos="2917">
                    <a:schemeClr val="tx1"/>
                  </a:gs>
                  <a:gs pos="30000">
                    <a:schemeClr val="tx1"/>
                  </a:gs>
                </a:gsLst>
                <a:lin ang="5400000" scaled="0"/>
              </a:gradFill>
            </a:endParaRPr>
          </a:p>
        </p:txBody>
      </p:sp>
      <p:sp>
        <p:nvSpPr>
          <p:cNvPr id="14" name="TextBox 13"/>
          <p:cNvSpPr txBox="1"/>
          <p:nvPr/>
        </p:nvSpPr>
        <p:spPr>
          <a:xfrm>
            <a:off x="5112913" y="1938679"/>
            <a:ext cx="7122017" cy="4721292"/>
          </a:xfrm>
          <a:prstGeom prst="rect">
            <a:avLst/>
          </a:prstGeom>
          <a:noFill/>
        </p:spPr>
        <p:txBody>
          <a:bodyPr wrap="square" lIns="182880" tIns="146304" rIns="182880" bIns="146304" rtlCol="0">
            <a:spAutoFit/>
          </a:bodyPr>
          <a:lstStyle/>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MS SharePoint Server 2013</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MS Project Server 2013</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Access Services</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Business Connectivity</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Security Token Services</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Managed Meta Web Service</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Education Services</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Excel Service Application</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InfoPath Form Service</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Performance Point Services</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Translation Services</a:t>
            </a:r>
          </a:p>
        </p:txBody>
      </p:sp>
      <p:sp>
        <p:nvSpPr>
          <p:cNvPr id="15" name="TextBox 14"/>
          <p:cNvSpPr txBox="1"/>
          <p:nvPr/>
        </p:nvSpPr>
        <p:spPr>
          <a:xfrm>
            <a:off x="146135" y="4288665"/>
            <a:ext cx="4792192" cy="2674578"/>
          </a:xfrm>
          <a:prstGeom prst="rect">
            <a:avLst/>
          </a:prstGeom>
          <a:noFill/>
        </p:spPr>
        <p:txBody>
          <a:bodyPr wrap="square" lIns="182880" tIns="146304" rIns="182880" bIns="146304" rtlCol="0">
            <a:spAutoFit/>
          </a:bodyPr>
          <a:lstStyle/>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Sandboxed Code Services</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Secure Store Services</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SharePoint Server Search</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User Profile Services</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Visio Service</a:t>
            </a:r>
          </a:p>
          <a:p>
            <a:pPr marL="342900" indent="-342900">
              <a:lnSpc>
                <a:spcPct val="90000"/>
              </a:lnSpc>
              <a:spcAft>
                <a:spcPts val="600"/>
              </a:spcAft>
              <a:buFont typeface="Courier New" panose="02070309020205020404" pitchFamily="49" charset="0"/>
              <a:buChar char="o"/>
            </a:pPr>
            <a:r>
              <a:rPr lang="en-US" sz="2400" dirty="0" smtClean="0">
                <a:gradFill>
                  <a:gsLst>
                    <a:gs pos="2917">
                      <a:schemeClr val="tx1"/>
                    </a:gs>
                    <a:gs pos="30000">
                      <a:schemeClr val="tx1"/>
                    </a:gs>
                  </a:gsLst>
                  <a:lin ang="5400000" scaled="0"/>
                </a:gradFill>
              </a:rPr>
              <a:t>Word Automation Service</a:t>
            </a:r>
          </a:p>
        </p:txBody>
      </p:sp>
    </p:spTree>
    <p:extLst>
      <p:ext uri="{BB962C8B-B14F-4D97-AF65-F5344CB8AC3E}">
        <p14:creationId xmlns:p14="http://schemas.microsoft.com/office/powerpoint/2010/main" val="29523804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xEl>
                                              <p:pRg st="0" end="0"/>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4">
                                            <p:txEl>
                                              <p:pRg st="1" end="1"/>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4">
                                            <p:txEl>
                                              <p:pRg st="2" end="2"/>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4">
                                            <p:txEl>
                                              <p:pRg st="3" end="3"/>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4">
                                            <p:txEl>
                                              <p:pRg st="4" end="4"/>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4">
                                            <p:txEl>
                                              <p:pRg st="5" end="5"/>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4">
                                            <p:txEl>
                                              <p:pRg st="6" end="6"/>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4">
                                            <p:txEl>
                                              <p:pRg st="7" end="7"/>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4">
                                            <p:txEl>
                                              <p:pRg st="8" end="8"/>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4">
                                            <p:txEl>
                                              <p:pRg st="9" end="9"/>
                                            </p:txEl>
                                          </p:spTgt>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01724" y="4259528"/>
            <a:ext cx="2657143" cy="1695238"/>
          </a:xfrm>
          <a:prstGeom prst="rect">
            <a:avLst/>
          </a:prstGeom>
          <a:effectLst>
            <a:reflection blurRad="6350" stA="50000" endA="300" endPos="55500" dist="50800" dir="5400000" sy="-100000" algn="bl" rotWithShape="0"/>
          </a:effectLst>
        </p:spPr>
      </p:pic>
      <p:sp>
        <p:nvSpPr>
          <p:cNvPr id="4" name="TextBox 3"/>
          <p:cNvSpPr txBox="1"/>
          <p:nvPr/>
        </p:nvSpPr>
        <p:spPr>
          <a:xfrm>
            <a:off x="0" y="0"/>
            <a:ext cx="494968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Installing the SharePoint 2013 MP</a:t>
            </a:r>
          </a:p>
        </p:txBody>
      </p:sp>
      <p:sp>
        <p:nvSpPr>
          <p:cNvPr id="19" name="TextBox 18"/>
          <p:cNvSpPr txBox="1"/>
          <p:nvPr/>
        </p:nvSpPr>
        <p:spPr>
          <a:xfrm>
            <a:off x="-18566" y="1313234"/>
            <a:ext cx="5307691" cy="3108543"/>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Use must install the SharePoint Foundation MP first</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If you download it from the SCOM Console it will put it into the correct order for you.</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If there is an upgrade the import MP wizard will identify this and upgrade for you</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5231" y="1313234"/>
            <a:ext cx="6075264" cy="5238929"/>
          </a:xfrm>
          <a:prstGeom prst="rect">
            <a:avLst/>
          </a:prstGeom>
          <a:effectLst>
            <a:reflection blurRad="6350" stA="50000" endA="300" endPos="38500" dist="50800" dir="5400000" sy="-100000" algn="bl" rotWithShape="0"/>
          </a:effectLst>
        </p:spPr>
      </p:pic>
    </p:spTree>
    <p:extLst>
      <p:ext uri="{BB962C8B-B14F-4D97-AF65-F5344CB8AC3E}">
        <p14:creationId xmlns:p14="http://schemas.microsoft.com/office/powerpoint/2010/main" val="69090784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4213" y="3538077"/>
            <a:ext cx="7450244" cy="2661910"/>
          </a:xfrm>
          <a:prstGeom prst="rect">
            <a:avLst/>
          </a:prstGeom>
        </p:spPr>
      </p:pic>
      <p:sp>
        <p:nvSpPr>
          <p:cNvPr id="4" name="TextBox 3"/>
          <p:cNvSpPr txBox="1"/>
          <p:nvPr/>
        </p:nvSpPr>
        <p:spPr>
          <a:xfrm>
            <a:off x="262647" y="369652"/>
            <a:ext cx="6606232"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gradFill>
                  <a:gsLst>
                    <a:gs pos="2917">
                      <a:schemeClr val="tx1"/>
                    </a:gs>
                    <a:gs pos="30000">
                      <a:schemeClr val="tx1"/>
                    </a:gs>
                  </a:gsLst>
                  <a:lin ang="5400000" scaled="0"/>
                </a:gradFill>
              </a:rPr>
              <a:t>Configure the SharePoint 2013 MP</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6409" y="1440553"/>
            <a:ext cx="4036917" cy="5013851"/>
          </a:xfrm>
          <a:prstGeom prst="rect">
            <a:avLst/>
          </a:prstGeom>
          <a:effectLst>
            <a:reflection blurRad="6350" stA="50000" endA="300" endPos="55500" dist="50800" dir="5400000" sy="-100000" algn="bl" rotWithShape="0"/>
          </a:effectLst>
        </p:spPr>
      </p:pic>
      <p:sp>
        <p:nvSpPr>
          <p:cNvPr id="2" name="TextBox 1"/>
          <p:cNvSpPr txBox="1"/>
          <p:nvPr/>
        </p:nvSpPr>
        <p:spPr>
          <a:xfrm>
            <a:off x="573933" y="1527243"/>
            <a:ext cx="7208196" cy="1778949"/>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Make sure the RunAs account is configured</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Ensure you have a list of the SP Servers</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Allow for an hour for the MP to complete to display all the info</a:t>
            </a:r>
          </a:p>
        </p:txBody>
      </p:sp>
    </p:spTree>
    <p:extLst>
      <p:ext uri="{BB962C8B-B14F-4D97-AF65-F5344CB8AC3E}">
        <p14:creationId xmlns:p14="http://schemas.microsoft.com/office/powerpoint/2010/main" val="195570763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8094"/>
            <a:ext cx="7929287" cy="683264"/>
          </a:xfrm>
          <a:prstGeom prst="rect">
            <a:avLst/>
          </a:prstGeom>
          <a:noFill/>
        </p:spPr>
        <p:txBody>
          <a:bodyPr wrap="none" lIns="182880" tIns="146304" rIns="182880" bIns="146304" rtlCol="0">
            <a:spAutoFit/>
          </a:bodyPr>
          <a:lstStyle/>
          <a:p>
            <a:pPr>
              <a:lnSpc>
                <a:spcPct val="90000"/>
              </a:lnSpc>
              <a:spcAft>
                <a:spcPts val="600"/>
              </a:spcAft>
            </a:pPr>
            <a:r>
              <a:rPr lang="en-US" sz="2800" dirty="0" smtClean="0">
                <a:gradFill>
                  <a:gsLst>
                    <a:gs pos="2917">
                      <a:schemeClr val="tx1"/>
                    </a:gs>
                    <a:gs pos="30000">
                      <a:schemeClr val="tx1"/>
                    </a:gs>
                  </a:gsLst>
                  <a:lin ang="5400000" scaled="0"/>
                </a:gradFill>
              </a:rPr>
              <a:t>Distributed Application or your SharePoint Farm</a:t>
            </a:r>
          </a:p>
        </p:txBody>
      </p:sp>
      <p:pic>
        <p:nvPicPr>
          <p:cNvPr id="5" name="Picture 4"/>
          <p:cNvPicPr>
            <a:picLocks noChangeAspect="1"/>
          </p:cNvPicPr>
          <p:nvPr/>
        </p:nvPicPr>
        <p:blipFill>
          <a:blip r:embed="rId2"/>
          <a:stretch>
            <a:fillRect/>
          </a:stretch>
        </p:blipFill>
        <p:spPr>
          <a:xfrm>
            <a:off x="5222417" y="1702340"/>
            <a:ext cx="7094230" cy="5031713"/>
          </a:xfrm>
          <a:prstGeom prst="rect">
            <a:avLst/>
          </a:prstGeom>
          <a:effectLst>
            <a:reflection blurRad="6350" stA="50000" endA="300" endPos="55500" dist="50800" dir="5400000" sy="-100000" algn="bl" rotWithShape="0"/>
          </a:effectLst>
        </p:spPr>
      </p:pic>
      <p:sp>
        <p:nvSpPr>
          <p:cNvPr id="2" name="TextBox 1"/>
          <p:cNvSpPr txBox="1"/>
          <p:nvPr/>
        </p:nvSpPr>
        <p:spPr>
          <a:xfrm>
            <a:off x="233463" y="1186774"/>
            <a:ext cx="4883285" cy="4004173"/>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Quick Glance to the issue</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Works in near to real time</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Saves time and effort</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All the moving component shown</a:t>
            </a:r>
          </a:p>
          <a:p>
            <a:pPr marL="342900" indent="-342900">
              <a:lnSpc>
                <a:spcPct val="90000"/>
              </a:lnSpc>
              <a:spcAft>
                <a:spcPts val="600"/>
              </a:spcAft>
              <a:buFont typeface="Arial" panose="020B0604020202020204" pitchFamily="34" charset="0"/>
              <a:buChar char="•"/>
            </a:pPr>
            <a:r>
              <a:rPr lang="en-US" sz="2400" dirty="0" smtClean="0">
                <a:gradFill>
                  <a:gsLst>
                    <a:gs pos="2917">
                      <a:schemeClr val="tx1"/>
                    </a:gs>
                    <a:gs pos="30000">
                      <a:schemeClr val="tx1"/>
                    </a:gs>
                  </a:gsLst>
                  <a:lin ang="5400000" scaled="0"/>
                </a:gradFill>
              </a:rPr>
              <a:t>Can be extended to show routers, Switches, Firewalls, ADS, DNS and Server Hardware</a:t>
            </a:r>
          </a:p>
          <a:p>
            <a:pPr marL="342900" indent="-342900">
              <a:lnSpc>
                <a:spcPct val="90000"/>
              </a:lnSpc>
              <a:spcAft>
                <a:spcPts val="600"/>
              </a:spcAft>
              <a:buFont typeface="Arial" panose="020B0604020202020204" pitchFamily="34" charset="0"/>
              <a:buChar char="•"/>
            </a:pPr>
            <a:endParaRPr lang="en-US" sz="240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221580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274638" y="1212850"/>
            <a:ext cx="11887200" cy="4124206"/>
          </a:xfrm>
        </p:spPr>
        <p:txBody>
          <a:bodyPr/>
          <a:lstStyle/>
          <a:p>
            <a:pPr marL="571500" indent="-571500">
              <a:buFont typeface="Courier New" panose="02070309020205020404" pitchFamily="49" charset="0"/>
              <a:buChar char="o"/>
            </a:pPr>
            <a:r>
              <a:rPr lang="en-US" dirty="0" smtClean="0"/>
              <a:t>Planning</a:t>
            </a:r>
          </a:p>
          <a:p>
            <a:pPr marL="571500" indent="-571500">
              <a:buFont typeface="Courier New" panose="02070309020205020404" pitchFamily="49" charset="0"/>
              <a:buChar char="o"/>
            </a:pPr>
            <a:r>
              <a:rPr lang="en-US" dirty="0" smtClean="0"/>
              <a:t>Deployment</a:t>
            </a:r>
          </a:p>
          <a:p>
            <a:pPr marL="571500" indent="-571500">
              <a:buFont typeface="Courier New" panose="02070309020205020404" pitchFamily="49" charset="0"/>
              <a:buChar char="o"/>
            </a:pPr>
            <a:r>
              <a:rPr lang="en-US" dirty="0" smtClean="0"/>
              <a:t>Monitoring</a:t>
            </a:r>
          </a:p>
          <a:p>
            <a:pPr marL="571500" indent="-571500">
              <a:buFont typeface="Courier New" panose="02070309020205020404" pitchFamily="49" charset="0"/>
              <a:buChar char="o"/>
            </a:pPr>
            <a:r>
              <a:rPr lang="en-US" dirty="0" smtClean="0"/>
              <a:t>Protection</a:t>
            </a:r>
          </a:p>
          <a:p>
            <a:pPr marL="571500" indent="-571500">
              <a:buFont typeface="Courier New" panose="02070309020205020404" pitchFamily="49" charset="0"/>
              <a:buChar char="o"/>
            </a:pPr>
            <a:r>
              <a:rPr lang="en-US" dirty="0" smtClean="0"/>
              <a:t>Conclusion </a:t>
            </a:r>
          </a:p>
          <a:p>
            <a:pPr marL="571500" indent="-571500">
              <a:buFont typeface="Courier New" panose="02070309020205020404" pitchFamily="49" charset="0"/>
              <a:buChar char="o"/>
            </a:pPr>
            <a:endParaRPr lang="en-US" dirty="0"/>
          </a:p>
        </p:txBody>
      </p:sp>
    </p:spTree>
    <p:extLst>
      <p:ext uri="{BB962C8B-B14F-4D97-AF65-F5344CB8AC3E}">
        <p14:creationId xmlns:p14="http://schemas.microsoft.com/office/powerpoint/2010/main" val="35014236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679006" y="1361872"/>
            <a:ext cx="5434934" cy="4735606"/>
          </a:xfrm>
          <a:prstGeom prst="rect">
            <a:avLst/>
          </a:prstGeom>
          <a:effectLst>
            <a:reflection blurRad="6350" stA="50000" endA="300" endPos="55500" dist="50800" dir="5400000" sy="-100000" algn="bl" rotWithShape="0"/>
          </a:effectLst>
        </p:spPr>
      </p:pic>
      <p:sp>
        <p:nvSpPr>
          <p:cNvPr id="4" name="TextBox 3"/>
          <p:cNvSpPr txBox="1"/>
          <p:nvPr/>
        </p:nvSpPr>
        <p:spPr>
          <a:xfrm>
            <a:off x="145916" y="0"/>
            <a:ext cx="6894952" cy="738664"/>
          </a:xfrm>
          <a:prstGeom prst="rect">
            <a:avLst/>
          </a:prstGeom>
          <a:noFill/>
        </p:spPr>
        <p:txBody>
          <a:bodyPr wrap="square" lIns="182880" tIns="146304" rIns="182880" bIns="146304" rtlCol="0">
            <a:spAutoFit/>
          </a:bodyPr>
          <a:lstStyle/>
          <a:p>
            <a:pPr>
              <a:lnSpc>
                <a:spcPct val="90000"/>
              </a:lnSpc>
              <a:spcAft>
                <a:spcPts val="600"/>
              </a:spcAft>
            </a:pPr>
            <a:r>
              <a:rPr lang="en-US" sz="3200" dirty="0" smtClean="0">
                <a:gradFill>
                  <a:gsLst>
                    <a:gs pos="2917">
                      <a:schemeClr val="tx1"/>
                    </a:gs>
                    <a:gs pos="30000">
                      <a:schemeClr val="tx1"/>
                    </a:gs>
                  </a:gsLst>
                  <a:lin ang="5400000" scaled="0"/>
                </a:gradFill>
              </a:rPr>
              <a:t>SharePoint Health Analyzer </a:t>
            </a:r>
          </a:p>
        </p:txBody>
      </p:sp>
      <p:pic>
        <p:nvPicPr>
          <p:cNvPr id="3" name="Picture 2"/>
          <p:cNvPicPr>
            <a:picLocks noChangeAspect="1"/>
          </p:cNvPicPr>
          <p:nvPr/>
        </p:nvPicPr>
        <p:blipFill>
          <a:blip r:embed="rId4"/>
          <a:stretch>
            <a:fillRect/>
          </a:stretch>
        </p:blipFill>
        <p:spPr>
          <a:xfrm>
            <a:off x="7040868" y="1994170"/>
            <a:ext cx="5125942" cy="4872334"/>
          </a:xfrm>
          <a:prstGeom prst="rect">
            <a:avLst/>
          </a:prstGeom>
        </p:spPr>
      </p:pic>
      <p:sp>
        <p:nvSpPr>
          <p:cNvPr id="2" name="TextBox 1"/>
          <p:cNvSpPr txBox="1"/>
          <p:nvPr/>
        </p:nvSpPr>
        <p:spPr>
          <a:xfrm>
            <a:off x="0" y="1653701"/>
            <a:ext cx="4350999" cy="2175980"/>
          </a:xfrm>
          <a:prstGeom prst="rect">
            <a:avLst/>
          </a:prstGeom>
          <a:noFill/>
        </p:spPr>
        <p:txBody>
          <a:bodyPr wrap="non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dirty="0" smtClean="0">
                <a:gradFill>
                  <a:gsLst>
                    <a:gs pos="2917">
                      <a:schemeClr val="tx1"/>
                    </a:gs>
                    <a:gs pos="30000">
                      <a:schemeClr val="tx1"/>
                    </a:gs>
                  </a:gsLst>
                  <a:lin ang="5400000" scaled="0"/>
                </a:gradFill>
              </a:rPr>
              <a:t>SP Monitoring reflected into SCOM</a:t>
            </a:r>
          </a:p>
          <a:p>
            <a:pPr marL="285750" indent="-285750">
              <a:lnSpc>
                <a:spcPct val="90000"/>
              </a:lnSpc>
              <a:spcAft>
                <a:spcPts val="600"/>
              </a:spcAft>
              <a:buFont typeface="Arial" panose="020B0604020202020204" pitchFamily="34" charset="0"/>
              <a:buChar char="•"/>
            </a:pPr>
            <a:r>
              <a:rPr lang="en-US" dirty="0" smtClean="0">
                <a:gradFill>
                  <a:gsLst>
                    <a:gs pos="2917">
                      <a:schemeClr val="tx1"/>
                    </a:gs>
                    <a:gs pos="30000">
                      <a:schemeClr val="tx1"/>
                    </a:gs>
                  </a:gsLst>
                  <a:lin ang="5400000" scaled="0"/>
                </a:gradFill>
              </a:rPr>
              <a:t>If updated in SP it will update SCOM</a:t>
            </a:r>
          </a:p>
          <a:p>
            <a:pPr marL="285750" indent="-285750">
              <a:lnSpc>
                <a:spcPct val="90000"/>
              </a:lnSpc>
              <a:spcAft>
                <a:spcPts val="600"/>
              </a:spcAft>
              <a:buFont typeface="Arial" panose="020B0604020202020204" pitchFamily="34" charset="0"/>
              <a:buChar char="•"/>
            </a:pPr>
            <a:r>
              <a:rPr lang="en-US" dirty="0" smtClean="0">
                <a:gradFill>
                  <a:gsLst>
                    <a:gs pos="2917">
                      <a:schemeClr val="tx1"/>
                    </a:gs>
                    <a:gs pos="30000">
                      <a:schemeClr val="tx1"/>
                    </a:gs>
                  </a:gsLst>
                  <a:lin ang="5400000" scaled="0"/>
                </a:gradFill>
              </a:rPr>
              <a:t>More improved visual experience</a:t>
            </a:r>
          </a:p>
          <a:p>
            <a:pPr marL="285750" indent="-285750">
              <a:lnSpc>
                <a:spcPct val="90000"/>
              </a:lnSpc>
              <a:spcAft>
                <a:spcPts val="600"/>
              </a:spcAft>
              <a:buFont typeface="Arial" panose="020B0604020202020204" pitchFamily="34" charset="0"/>
              <a:buChar char="•"/>
            </a:pPr>
            <a:r>
              <a:rPr lang="en-US" dirty="0" smtClean="0">
                <a:gradFill>
                  <a:gsLst>
                    <a:gs pos="2917">
                      <a:schemeClr val="tx1"/>
                    </a:gs>
                    <a:gs pos="30000">
                      <a:schemeClr val="tx1"/>
                    </a:gs>
                  </a:gsLst>
                  <a:lin ang="5400000" scaled="0"/>
                </a:gradFill>
              </a:rPr>
              <a:t>Monitoring in a monitoring tool</a:t>
            </a:r>
          </a:p>
          <a:p>
            <a:pPr marL="285750" indent="-285750">
              <a:lnSpc>
                <a:spcPct val="90000"/>
              </a:lnSpc>
              <a:spcAft>
                <a:spcPts val="600"/>
              </a:spcAft>
              <a:buFont typeface="Arial" panose="020B0604020202020204" pitchFamily="34" charset="0"/>
              <a:buChar char="•"/>
            </a:pPr>
            <a:r>
              <a:rPr lang="en-US" dirty="0" smtClean="0">
                <a:gradFill>
                  <a:gsLst>
                    <a:gs pos="2917">
                      <a:schemeClr val="tx1"/>
                    </a:gs>
                    <a:gs pos="30000">
                      <a:schemeClr val="tx1"/>
                    </a:gs>
                  </a:gsLst>
                  <a:lin ang="5400000" scaled="0"/>
                </a:gradFill>
              </a:rPr>
              <a:t>Easier to distribute to support teams</a:t>
            </a:r>
          </a:p>
          <a:p>
            <a:pPr marL="285750" indent="-285750">
              <a:lnSpc>
                <a:spcPct val="90000"/>
              </a:lnSpc>
              <a:spcAft>
                <a:spcPts val="600"/>
              </a:spcAft>
              <a:buFont typeface="Arial" panose="020B0604020202020204" pitchFamily="34" charset="0"/>
              <a:buChar char="•"/>
            </a:pPr>
            <a:endParaRPr lang="en-US" dirty="0" smtClean="0">
              <a:gradFill>
                <a:gsLst>
                  <a:gs pos="2917">
                    <a:schemeClr val="tx1"/>
                  </a:gs>
                  <a:gs pos="30000">
                    <a:schemeClr val="tx1"/>
                  </a:gs>
                </a:gsLst>
                <a:lin ang="5400000" scaled="0"/>
              </a:gradFill>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441950"/>
            <a:ext cx="2981325" cy="1552575"/>
          </a:xfrm>
          <a:prstGeom prst="rect">
            <a:avLst/>
          </a:prstGeom>
        </p:spPr>
      </p:pic>
    </p:spTree>
    <p:extLst>
      <p:ext uri="{BB962C8B-B14F-4D97-AF65-F5344CB8AC3E}">
        <p14:creationId xmlns:p14="http://schemas.microsoft.com/office/powerpoint/2010/main" val="181104095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77345" y="705685"/>
            <a:ext cx="11266366" cy="4815191"/>
          </a:xfrm>
          <a:prstGeom prst="rect">
            <a:avLst/>
          </a:prstGeom>
        </p:spPr>
      </p:pic>
      <p:sp>
        <p:nvSpPr>
          <p:cNvPr id="4" name="TextBox 3"/>
          <p:cNvSpPr txBox="1"/>
          <p:nvPr/>
        </p:nvSpPr>
        <p:spPr>
          <a:xfrm>
            <a:off x="0" y="77821"/>
            <a:ext cx="7854843"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Great Monitoring in SharePoint about SharePoint (Only)</a:t>
            </a:r>
          </a:p>
        </p:txBody>
      </p:sp>
      <p:pic>
        <p:nvPicPr>
          <p:cNvPr id="3" name="Picture 2"/>
          <p:cNvPicPr>
            <a:picLocks noChangeAspect="1"/>
          </p:cNvPicPr>
          <p:nvPr/>
        </p:nvPicPr>
        <p:blipFill>
          <a:blip r:embed="rId3"/>
          <a:stretch>
            <a:fillRect/>
          </a:stretch>
        </p:blipFill>
        <p:spPr>
          <a:xfrm>
            <a:off x="5657490" y="914400"/>
            <a:ext cx="6685714" cy="5917214"/>
          </a:xfrm>
          <a:prstGeom prst="rect">
            <a:avLst/>
          </a:prstGeom>
          <a:effectLst>
            <a:reflection blurRad="6350" stA="50000" endA="300" endPos="55500" dist="50800" dir="5400000" sy="-100000" algn="bl" rotWithShape="0"/>
          </a:effectLst>
        </p:spPr>
      </p:pic>
      <p:sp>
        <p:nvSpPr>
          <p:cNvPr id="6" name="TextBox 5"/>
          <p:cNvSpPr txBox="1"/>
          <p:nvPr/>
        </p:nvSpPr>
        <p:spPr>
          <a:xfrm>
            <a:off x="0" y="5668608"/>
            <a:ext cx="5367420" cy="960263"/>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With System Center you get the Whole picture!</a:t>
            </a:r>
          </a:p>
        </p:txBody>
      </p:sp>
    </p:spTree>
    <p:extLst>
      <p:ext uri="{BB962C8B-B14F-4D97-AF65-F5344CB8AC3E}">
        <p14:creationId xmlns:p14="http://schemas.microsoft.com/office/powerpoint/2010/main" val="3660405535"/>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743889" y="4338059"/>
            <a:ext cx="2570785" cy="2393489"/>
          </a:xfrm>
          <a:prstGeom prst="rect">
            <a:avLst/>
          </a:prstGeom>
          <a:effectLst>
            <a:reflection blurRad="6350" stA="50000" endA="300" endPos="55500" dist="50800" dir="5400000" sy="-100000" algn="bl" rotWithShape="0"/>
          </a:effectLst>
        </p:spPr>
      </p:pic>
      <p:pic>
        <p:nvPicPr>
          <p:cNvPr id="4" name="Picture 3"/>
          <p:cNvPicPr>
            <a:picLocks noChangeAspect="1"/>
          </p:cNvPicPr>
          <p:nvPr/>
        </p:nvPicPr>
        <p:blipFill>
          <a:blip r:embed="rId3"/>
          <a:stretch>
            <a:fillRect/>
          </a:stretch>
        </p:blipFill>
        <p:spPr>
          <a:xfrm>
            <a:off x="297196" y="1079770"/>
            <a:ext cx="8379875" cy="5520885"/>
          </a:xfrm>
          <a:prstGeom prst="rect">
            <a:avLst/>
          </a:prstGeom>
          <a:effectLst>
            <a:reflection blurRad="6350" stA="50000" endA="300" endPos="55500" dist="50800" dir="5400000" sy="-100000" algn="bl" rotWithShape="0"/>
          </a:effectLst>
        </p:spPr>
      </p:pic>
      <p:sp>
        <p:nvSpPr>
          <p:cNvPr id="5" name="TextBox 4"/>
          <p:cNvSpPr txBox="1"/>
          <p:nvPr/>
        </p:nvSpPr>
        <p:spPr>
          <a:xfrm>
            <a:off x="297197" y="321013"/>
            <a:ext cx="1019638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Enhanced monitoring with all aspects covered using System Center 2012</a:t>
            </a:r>
          </a:p>
        </p:txBody>
      </p:sp>
      <p:pic>
        <p:nvPicPr>
          <p:cNvPr id="6" name="Picture 5"/>
          <p:cNvPicPr>
            <a:picLocks noChangeAspect="1"/>
          </p:cNvPicPr>
          <p:nvPr/>
        </p:nvPicPr>
        <p:blipFill>
          <a:blip r:embed="rId4"/>
          <a:stretch>
            <a:fillRect/>
          </a:stretch>
        </p:blipFill>
        <p:spPr>
          <a:xfrm>
            <a:off x="7328239" y="1170930"/>
            <a:ext cx="2537451" cy="5560618"/>
          </a:xfrm>
          <a:prstGeom prst="rect">
            <a:avLst/>
          </a:prstGeom>
        </p:spPr>
      </p:pic>
    </p:spTree>
    <p:extLst>
      <p:ext uri="{BB962C8B-B14F-4D97-AF65-F5344CB8AC3E}">
        <p14:creationId xmlns:p14="http://schemas.microsoft.com/office/powerpoint/2010/main" val="333500948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How can I retrieve the Correlation ID events from SharePoint 2013 into SCOM?</a:t>
            </a:r>
            <a:endParaRPr lang="en-US" dirty="0"/>
          </a:p>
        </p:txBody>
      </p:sp>
    </p:spTree>
    <p:extLst>
      <p:ext uri="{BB962C8B-B14F-4D97-AF65-F5344CB8AC3E}">
        <p14:creationId xmlns:p14="http://schemas.microsoft.com/office/powerpoint/2010/main" val="2536745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Protection Phase</a:t>
            </a:r>
            <a:br>
              <a:rPr lang="en-US" dirty="0" smtClean="0"/>
            </a:br>
            <a:endParaRPr lang="en-US" dirty="0"/>
          </a:p>
        </p:txBody>
      </p:sp>
    </p:spTree>
    <p:extLst>
      <p:ext uri="{BB962C8B-B14F-4D97-AF65-F5344CB8AC3E}">
        <p14:creationId xmlns:p14="http://schemas.microsoft.com/office/powerpoint/2010/main" val="3792143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74639" y="295274"/>
            <a:ext cx="11889564" cy="917575"/>
          </a:xfrm>
        </p:spPr>
        <p:txBody>
          <a:bodyPr/>
          <a:lstStyle/>
          <a:p>
            <a:r>
              <a:rPr lang="en-US" dirty="0" smtClean="0"/>
              <a:t>Granular Workload-Level Protection</a:t>
            </a:r>
            <a:endParaRPr lang="en-US" dirty="0"/>
          </a:p>
        </p:txBody>
      </p:sp>
      <p:sp>
        <p:nvSpPr>
          <p:cNvPr id="4" name="Title 1"/>
          <p:cNvSpPr txBox="1">
            <a:spLocks/>
          </p:cNvSpPr>
          <p:nvPr/>
        </p:nvSpPr>
        <p:spPr>
          <a:xfrm>
            <a:off x="466400" y="982662"/>
            <a:ext cx="6848799" cy="452111"/>
          </a:xfrm>
          <a:prstGeom prst="rect">
            <a:avLst/>
          </a:prstGeom>
        </p:spPr>
        <p:txBody>
          <a:bodyPr vert="horz" wrap="square" lIns="0" tIns="0" rIns="0" bIns="0" rtlCol="0" anchor="t">
            <a:spAutoFit/>
          </a:bodyPr>
          <a:lstStyle>
            <a:lvl1pPr algn="l" defTabSz="914448" rtl="0" eaLnBrk="1" latinLnBrk="0" hangingPunct="1">
              <a:lnSpc>
                <a:spcPct val="90000"/>
              </a:lnSpc>
              <a:spcBef>
                <a:spcPct val="0"/>
              </a:spcBef>
              <a:buNone/>
              <a:defRPr lang="en-US" sz="55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lang="en-US" sz="3264" dirty="0"/>
              <a:t>with Data Protection </a:t>
            </a:r>
            <a:r>
              <a:rPr lang="en-US" sz="3264" dirty="0" smtClean="0"/>
              <a:t>Manager 2012</a:t>
            </a:r>
            <a:endParaRPr lang="en-US" sz="3264" dirty="0"/>
          </a:p>
        </p:txBody>
      </p:sp>
      <p:sp>
        <p:nvSpPr>
          <p:cNvPr id="6" name="Text Placeholder 2"/>
          <p:cNvSpPr txBox="1">
            <a:spLocks/>
          </p:cNvSpPr>
          <p:nvPr/>
        </p:nvSpPr>
        <p:spPr>
          <a:xfrm>
            <a:off x="466401" y="1625924"/>
            <a:ext cx="4431346" cy="2317558"/>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200" dirty="0" smtClean="0">
                <a:latin typeface="+mn-lt"/>
              </a:rPr>
              <a:t>Through </a:t>
            </a:r>
            <a:r>
              <a:rPr lang="en-US" sz="2200" b="1" dirty="0" smtClean="0">
                <a:latin typeface="+mn-lt"/>
              </a:rPr>
              <a:t>Data Protection Manager</a:t>
            </a:r>
            <a:r>
              <a:rPr lang="en-US" sz="2200" dirty="0" smtClean="0">
                <a:latin typeface="+mn-lt"/>
              </a:rPr>
              <a:t>, not only can IT protect their key virtual machines, but IT can also provide centralized protection for key workloads such as SQL, SharePoint and Exchange.</a:t>
            </a:r>
            <a:endParaRPr lang="en-US" sz="2200" dirty="0">
              <a:latin typeface="+mn-lt"/>
            </a:endParaRPr>
          </a:p>
        </p:txBody>
      </p:sp>
      <p:sp>
        <p:nvSpPr>
          <p:cNvPr id="7" name="Text Placeholder 2"/>
          <p:cNvSpPr txBox="1">
            <a:spLocks/>
          </p:cNvSpPr>
          <p:nvPr/>
        </p:nvSpPr>
        <p:spPr>
          <a:xfrm>
            <a:off x="579437" y="4030662"/>
            <a:ext cx="4431346" cy="2132892"/>
          </a:xfrm>
          <a:prstGeom prst="rect">
            <a:avLst/>
          </a:prstGeom>
        </p:spPr>
        <p:txBody>
          <a:bodyPr vert="horz" lIns="0" tIns="0" rIns="0" bIns="0" rtlCol="0">
            <a:spAutoFit/>
          </a:bodyPr>
          <a:lstStyle>
            <a:lvl1pPr marL="284190" marR="0" indent="-284190" algn="l" defTabSz="914448" rtl="0" eaLnBrk="1" fontAlgn="auto" latinLnBrk="0" hangingPunct="1">
              <a:lnSpc>
                <a:spcPct val="90000"/>
              </a:lnSpc>
              <a:spcBef>
                <a:spcPct val="20000"/>
              </a:spcBef>
              <a:spcAft>
                <a:spcPts val="0"/>
              </a:spcAft>
              <a:buClrTx/>
              <a:buSzPct val="90000"/>
              <a:buFont typeface="Wingdings" pitchFamily="2" charset="2"/>
              <a:buChar char=""/>
              <a:tabLst/>
              <a:defRPr sz="4000" kern="1200" spc="-71" baseline="0">
                <a:gradFill>
                  <a:gsLst>
                    <a:gs pos="1250">
                      <a:schemeClr val="tx1"/>
                    </a:gs>
                    <a:gs pos="100000">
                      <a:schemeClr val="tx1"/>
                    </a:gs>
                  </a:gsLst>
                  <a:lin ang="5400000" scaled="0"/>
                </a:gradFill>
                <a:latin typeface="+mj-lt"/>
                <a:ea typeface="+mn-ea"/>
                <a:cs typeface="+mn-cs"/>
              </a:defRPr>
            </a:lvl1pPr>
            <a:lvl2pPr marL="517574" marR="0" indent="-233386" algn="l" defTabSz="914448" rtl="0" eaLnBrk="1" fontAlgn="auto" latinLnBrk="0" hangingPunct="1">
              <a:lnSpc>
                <a:spcPct val="90000"/>
              </a:lnSpc>
              <a:spcBef>
                <a:spcPct val="20000"/>
              </a:spcBef>
              <a:spcAft>
                <a:spcPts val="0"/>
              </a:spcAft>
              <a:buClrTx/>
              <a:buSzPct val="90000"/>
              <a:buFont typeface="Wingdings" pitchFamily="2" charset="2"/>
              <a:buChar char=""/>
              <a:tabLst/>
              <a:defRPr sz="2417" kern="1200" spc="-51" baseline="0">
                <a:gradFill>
                  <a:gsLst>
                    <a:gs pos="1250">
                      <a:schemeClr val="tx1"/>
                    </a:gs>
                    <a:gs pos="100000">
                      <a:schemeClr val="tx1"/>
                    </a:gs>
                  </a:gsLst>
                  <a:lin ang="5400000" scaled="0"/>
                </a:gradFill>
                <a:latin typeface="+mn-lt"/>
                <a:ea typeface="+mn-ea"/>
                <a:cs typeface="+mn-cs"/>
              </a:defRPr>
            </a:lvl2pPr>
            <a:lvl3pPr marL="741432" marR="0" indent="-223859" algn="l" defTabSz="914448" rtl="0" eaLnBrk="1" fontAlgn="auto" latinLnBrk="0" hangingPunct="1">
              <a:lnSpc>
                <a:spcPct val="90000"/>
              </a:lnSpc>
              <a:spcBef>
                <a:spcPct val="20000"/>
              </a:spcBef>
              <a:spcAft>
                <a:spcPts val="0"/>
              </a:spcAft>
              <a:buClrTx/>
              <a:buSzPct val="90000"/>
              <a:buFont typeface="Wingdings" pitchFamily="2" charset="2"/>
              <a:buChar char=""/>
              <a:tabLst/>
              <a:defRPr sz="2417" kern="1200" spc="-51" baseline="0">
                <a:gradFill>
                  <a:gsLst>
                    <a:gs pos="1250">
                      <a:schemeClr val="tx1"/>
                    </a:gs>
                    <a:gs pos="100000">
                      <a:schemeClr val="tx1"/>
                    </a:gs>
                  </a:gsLst>
                  <a:lin ang="5400000" scaled="0"/>
                </a:gradFill>
                <a:latin typeface="+mn-lt"/>
                <a:ea typeface="+mn-ea"/>
                <a:cs typeface="+mn-cs"/>
              </a:defRPr>
            </a:lvl3pPr>
            <a:lvl4pPr marL="914485" marR="0" indent="-173055" algn="l" defTabSz="914448" rtl="0" eaLnBrk="1" fontAlgn="auto" latinLnBrk="0" hangingPunct="1">
              <a:lnSpc>
                <a:spcPct val="90000"/>
              </a:lnSpc>
              <a:spcBef>
                <a:spcPct val="20000"/>
              </a:spcBef>
              <a:spcAft>
                <a:spcPts val="0"/>
              </a:spcAft>
              <a:buClrTx/>
              <a:buSzPct val="90000"/>
              <a:buFont typeface="Wingdings" pitchFamily="2" charset="2"/>
              <a:buChar char=""/>
              <a:tabLst/>
              <a:defRPr sz="2000" kern="1200" spc="-51" baseline="0">
                <a:gradFill>
                  <a:gsLst>
                    <a:gs pos="1250">
                      <a:schemeClr val="tx1"/>
                    </a:gs>
                    <a:gs pos="100000">
                      <a:schemeClr val="tx1"/>
                    </a:gs>
                  </a:gsLst>
                  <a:lin ang="5400000" scaled="0"/>
                </a:gradFill>
                <a:latin typeface="+mn-lt"/>
                <a:ea typeface="+mn-ea"/>
                <a:cs typeface="+mn-cs"/>
              </a:defRPr>
            </a:lvl4pPr>
            <a:lvl5pPr marL="1087539" marR="0" indent="-173055" algn="l" defTabSz="914448" rtl="0" eaLnBrk="1" fontAlgn="auto" latinLnBrk="0" hangingPunct="1">
              <a:lnSpc>
                <a:spcPct val="90000"/>
              </a:lnSpc>
              <a:spcBef>
                <a:spcPct val="20000"/>
              </a:spcBef>
              <a:spcAft>
                <a:spcPts val="0"/>
              </a:spcAft>
              <a:buClrTx/>
              <a:buSzPct val="90000"/>
              <a:buFont typeface="Wingdings" pitchFamily="2" charset="2"/>
              <a:buChar char=""/>
              <a:tabLst/>
              <a:defRPr sz="2000" kern="1200" spc="-51" baseline="0">
                <a:gradFill>
                  <a:gsLst>
                    <a:gs pos="1250">
                      <a:schemeClr val="tx1"/>
                    </a:gs>
                    <a:gs pos="100000">
                      <a:schemeClr val="tx1"/>
                    </a:gs>
                  </a:gsLst>
                  <a:lin ang="5400000" scaled="0"/>
                </a:gradFill>
                <a:latin typeface="+mn-lt"/>
                <a:ea typeface="+mn-ea"/>
                <a:cs typeface="+mn-cs"/>
              </a:defRPr>
            </a:lvl5pPr>
            <a:lvl6pPr marL="2514734" indent="-228613" algn="l" defTabSz="91444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959" indent="-228613" algn="l" defTabSz="91444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183" indent="-228613" algn="l" defTabSz="91444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407" indent="-228613" algn="l" defTabSz="91444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200" b="1" dirty="0">
                <a:latin typeface="+mn-lt"/>
              </a:rPr>
              <a:t>Data Protection Manager</a:t>
            </a:r>
            <a:r>
              <a:rPr lang="en-US" sz="2200" dirty="0">
                <a:latin typeface="+mn-lt"/>
              </a:rPr>
              <a:t> provides granular protection up to the latest versions of each of the key workloads, and fully supports SQL Server 2012 AlwaysOn, SharePoint 2013 farms, and Exchange 2013 Database Availability Groups.</a:t>
            </a:r>
          </a:p>
        </p:txBody>
      </p:sp>
      <p:pic>
        <p:nvPicPr>
          <p:cNvPr id="2" name="Picture 1"/>
          <p:cNvPicPr>
            <a:picLocks noChangeAspect="1"/>
          </p:cNvPicPr>
          <p:nvPr/>
        </p:nvPicPr>
        <p:blipFill>
          <a:blip r:embed="rId3"/>
          <a:stretch>
            <a:fillRect/>
          </a:stretch>
        </p:blipFill>
        <p:spPr>
          <a:xfrm>
            <a:off x="5402782" y="1745691"/>
            <a:ext cx="6561692" cy="4937756"/>
          </a:xfrm>
          <a:prstGeom prst="rect">
            <a:avLst/>
          </a:prstGeom>
          <a:effectLst>
            <a:reflection blurRad="6350" stA="50000" endA="300" endPos="55500" dist="50800" dir="5400000" sy="-100000" algn="bl" rotWithShape="0"/>
          </a:effectLst>
        </p:spPr>
      </p:pic>
    </p:spTree>
    <p:extLst>
      <p:ext uri="{BB962C8B-B14F-4D97-AF65-F5344CB8AC3E}">
        <p14:creationId xmlns:p14="http://schemas.microsoft.com/office/powerpoint/2010/main" val="341904014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4"/>
          <p:cNvSpPr/>
          <p:nvPr/>
        </p:nvSpPr>
        <p:spPr bwMode="auto">
          <a:xfrm>
            <a:off x="1622738" y="1929684"/>
            <a:ext cx="2627290" cy="2446986"/>
          </a:xfrm>
          <a:prstGeom prst="cloud">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400" dirty="0" smtClean="0"/>
              <a:t>Backing up to the Cloud is considered to be off-site.</a:t>
            </a:r>
            <a:endParaRPr lang="en-US" sz="4400" dirty="0"/>
          </a:p>
        </p:txBody>
      </p:sp>
      <p:pic>
        <p:nvPicPr>
          <p:cNvPr id="3" name="Picture 2"/>
          <p:cNvPicPr>
            <a:picLocks noChangeAspect="1"/>
          </p:cNvPicPr>
          <p:nvPr/>
        </p:nvPicPr>
        <p:blipFill>
          <a:blip r:embed="rId2"/>
          <a:stretch>
            <a:fillRect/>
          </a:stretch>
        </p:blipFill>
        <p:spPr>
          <a:xfrm>
            <a:off x="5254580" y="1543194"/>
            <a:ext cx="6909304" cy="5192815"/>
          </a:xfrm>
          <a:prstGeom prst="rect">
            <a:avLst/>
          </a:prstGeom>
          <a:effectLst>
            <a:reflection blurRad="6350" stA="50000" endA="300" endPos="55500" dist="50800" dir="5400000" sy="-100000" algn="bl" rotWithShape="0"/>
          </a:effectLst>
        </p:spPr>
      </p:pic>
      <p:sp>
        <p:nvSpPr>
          <p:cNvPr id="4" name="Cloud 3"/>
          <p:cNvSpPr/>
          <p:nvPr/>
        </p:nvSpPr>
        <p:spPr bwMode="auto">
          <a:xfrm>
            <a:off x="0" y="1692615"/>
            <a:ext cx="3245476" cy="2446986"/>
          </a:xfrm>
          <a:prstGeom prst="cloud">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4000" dirty="0" smtClean="0">
                <a:gradFill>
                  <a:gsLst>
                    <a:gs pos="0">
                      <a:srgbClr val="FFFFFF"/>
                    </a:gs>
                    <a:gs pos="100000">
                      <a:srgbClr val="FFFFFF"/>
                    </a:gs>
                  </a:gsLst>
                  <a:lin ang="5400000" scaled="0"/>
                </a:gradFill>
                <a:ea typeface="Segoe UI" pitchFamily="34" charset="0"/>
                <a:cs typeface="Segoe UI" pitchFamily="34" charset="0"/>
              </a:rPr>
              <a:t>Azure Backup</a:t>
            </a:r>
          </a:p>
        </p:txBody>
      </p:sp>
      <p:cxnSp>
        <p:nvCxnSpPr>
          <p:cNvPr id="7" name="Straight Arrow Connector 6"/>
          <p:cNvCxnSpPr/>
          <p:nvPr/>
        </p:nvCxnSpPr>
        <p:spPr>
          <a:xfrm flipH="1" flipV="1">
            <a:off x="4250028" y="3309870"/>
            <a:ext cx="3477296" cy="463640"/>
          </a:xfrm>
          <a:prstGeom prst="straightConnector1">
            <a:avLst/>
          </a:prstGeom>
          <a:ln w="381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284561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897674"/>
          </a:xfrm>
        </p:spPr>
        <p:txBody>
          <a:bodyPr/>
          <a:lstStyle/>
          <a:p>
            <a:r>
              <a:rPr lang="en-US" dirty="0" smtClean="0"/>
              <a:t>Conclusion </a:t>
            </a:r>
            <a:r>
              <a:rPr lang="en-US" dirty="0"/>
              <a:t/>
            </a:r>
            <a:br>
              <a:rPr lang="en-US" dirty="0"/>
            </a:br>
            <a:r>
              <a:rPr lang="en-US" dirty="0" smtClean="0"/>
              <a:t/>
            </a:r>
            <a:br>
              <a:rPr lang="en-US" dirty="0" smtClean="0"/>
            </a:br>
            <a:endParaRPr lang="en-US" dirty="0"/>
          </a:p>
        </p:txBody>
      </p:sp>
      <p:sp>
        <p:nvSpPr>
          <p:cNvPr id="6" name="Rectangle 5"/>
          <p:cNvSpPr/>
          <p:nvPr/>
        </p:nvSpPr>
        <p:spPr bwMode="auto">
          <a:xfrm>
            <a:off x="274320" y="1288090"/>
            <a:ext cx="11887518" cy="4466324"/>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a:xfrm>
            <a:off x="371669" y="1400330"/>
            <a:ext cx="11790169" cy="590931"/>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All of SharePoint can be virtualized with WS </a:t>
            </a:r>
            <a:r>
              <a:rPr lang="en-US" sz="3600" dirty="0" smtClean="0">
                <a:gradFill>
                  <a:gsLst>
                    <a:gs pos="1250">
                      <a:schemeClr val="tx1"/>
                    </a:gs>
                    <a:gs pos="100000">
                      <a:schemeClr val="tx1"/>
                    </a:gs>
                  </a:gsLst>
                  <a:lin ang="5400000" scaled="0"/>
                </a:gradFill>
              </a:rPr>
              <a:t>Hyper-V</a:t>
            </a:r>
            <a:endParaRPr lang="en-US" sz="3600" dirty="0">
              <a:gradFill>
                <a:gsLst>
                  <a:gs pos="1250">
                    <a:schemeClr val="tx1"/>
                  </a:gs>
                  <a:gs pos="100000">
                    <a:schemeClr val="tx1"/>
                  </a:gs>
                </a:gsLst>
                <a:lin ang="5400000" scaled="0"/>
              </a:gradFill>
              <a:latin typeface="+mj-lt"/>
            </a:endParaRPr>
          </a:p>
        </p:txBody>
      </p:sp>
      <p:sp>
        <p:nvSpPr>
          <p:cNvPr id="9" name="Rectangle 8"/>
          <p:cNvSpPr/>
          <p:nvPr/>
        </p:nvSpPr>
        <p:spPr>
          <a:xfrm>
            <a:off x="371669" y="3223592"/>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SQL Server 2012 is the best to date</a:t>
            </a:r>
            <a:endParaRPr lang="en-US" sz="3600" dirty="0">
              <a:gradFill>
                <a:gsLst>
                  <a:gs pos="1250">
                    <a:schemeClr val="tx1"/>
                  </a:gs>
                  <a:gs pos="100000">
                    <a:schemeClr val="tx1"/>
                  </a:gs>
                </a:gsLst>
                <a:lin ang="5400000" scaled="0"/>
              </a:gradFill>
              <a:latin typeface="+mj-lt"/>
            </a:endParaRPr>
          </a:p>
        </p:txBody>
      </p:sp>
      <p:sp>
        <p:nvSpPr>
          <p:cNvPr id="10" name="Rectangle 9"/>
          <p:cNvSpPr/>
          <p:nvPr/>
        </p:nvSpPr>
        <p:spPr>
          <a:xfrm>
            <a:off x="371669" y="4135223"/>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SharePoint 2013 works best on Microsoft WS Hyper-V</a:t>
            </a:r>
            <a:endParaRPr lang="en-US" sz="36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itle 1"/>
          <p:cNvSpPr txBox="1">
            <a:spLocks/>
          </p:cNvSpPr>
          <p:nvPr/>
        </p:nvSpPr>
        <p:spPr>
          <a:xfrm>
            <a:off x="274320" y="5953988"/>
            <a:ext cx="11887518" cy="840962"/>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b="1" dirty="0" smtClean="0"/>
              <a:t>Windows Server and System Center 2012!</a:t>
            </a:r>
            <a:r>
              <a:rPr lang="en-US" dirty="0" smtClean="0"/>
              <a:t/>
            </a:r>
            <a:br>
              <a:rPr lang="en-US" dirty="0" smtClean="0"/>
            </a:br>
            <a:endParaRPr lang="en-US" dirty="0"/>
          </a:p>
        </p:txBody>
      </p:sp>
      <p:sp>
        <p:nvSpPr>
          <p:cNvPr id="13" name="Rectangle 12"/>
          <p:cNvSpPr/>
          <p:nvPr/>
        </p:nvSpPr>
        <p:spPr>
          <a:xfrm>
            <a:off x="371669" y="4944818"/>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SharePoint with System Center 2012 is protected</a:t>
            </a:r>
            <a:endParaRPr lang="en-US" sz="3600" dirty="0">
              <a:gradFill>
                <a:gsLst>
                  <a:gs pos="1250">
                    <a:schemeClr val="tx1"/>
                  </a:gs>
                  <a:gs pos="100000">
                    <a:schemeClr val="tx1"/>
                  </a:gs>
                </a:gsLst>
                <a:lin ang="5400000" scaled="0"/>
              </a:gradFill>
              <a:latin typeface="+mj-lt"/>
            </a:endParaRPr>
          </a:p>
        </p:txBody>
      </p:sp>
      <p:sp>
        <p:nvSpPr>
          <p:cNvPr id="14" name="Rectangle 13"/>
          <p:cNvSpPr/>
          <p:nvPr/>
        </p:nvSpPr>
        <p:spPr>
          <a:xfrm>
            <a:off x="322994" y="2311961"/>
            <a:ext cx="11790169" cy="590931"/>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3600" dirty="0">
                <a:gradFill>
                  <a:gsLst>
                    <a:gs pos="1250">
                      <a:schemeClr val="tx1"/>
                    </a:gs>
                    <a:gs pos="100000">
                      <a:schemeClr val="tx1"/>
                    </a:gs>
                  </a:gsLst>
                  <a:lin ang="5400000" scaled="0"/>
                </a:gradFill>
              </a:rPr>
              <a:t>All of </a:t>
            </a:r>
            <a:r>
              <a:rPr lang="en-US" sz="3600" dirty="0" smtClean="0">
                <a:gradFill>
                  <a:gsLst>
                    <a:gs pos="1250">
                      <a:schemeClr val="tx1"/>
                    </a:gs>
                    <a:gs pos="100000">
                      <a:schemeClr val="tx1"/>
                    </a:gs>
                  </a:gsLst>
                  <a:lin ang="5400000" scaled="0"/>
                </a:gradFill>
              </a:rPr>
              <a:t>SQL </a:t>
            </a:r>
            <a:r>
              <a:rPr lang="en-US" sz="3600" dirty="0">
                <a:gradFill>
                  <a:gsLst>
                    <a:gs pos="1250">
                      <a:schemeClr val="tx1"/>
                    </a:gs>
                    <a:gs pos="100000">
                      <a:schemeClr val="tx1"/>
                    </a:gs>
                  </a:gsLst>
                  <a:lin ang="5400000" scaled="0"/>
                </a:gradFill>
              </a:rPr>
              <a:t>can be virtualized with </a:t>
            </a:r>
            <a:r>
              <a:rPr lang="en-US" sz="3600" dirty="0" smtClean="0">
                <a:gradFill>
                  <a:gsLst>
                    <a:gs pos="1250">
                      <a:schemeClr val="tx1"/>
                    </a:gs>
                    <a:gs pos="100000">
                      <a:schemeClr val="tx1"/>
                    </a:gs>
                  </a:gsLst>
                  <a:lin ang="5400000" scaled="0"/>
                </a:gradFill>
              </a:rPr>
              <a:t>WS Hyper-V</a:t>
            </a:r>
            <a:endParaRPr lang="en-US" sz="3600" dirty="0">
              <a:gradFill>
                <a:gsLst>
                  <a:gs pos="1250">
                    <a:schemeClr val="tx1"/>
                  </a:gs>
                  <a:gs pos="100000">
                    <a:schemeClr val="tx1"/>
                  </a:gs>
                </a:gsLst>
                <a:lin ang="5400000" scaled="0"/>
              </a:gradFill>
            </a:endParaRPr>
          </a:p>
        </p:txBody>
      </p:sp>
    </p:spTree>
    <p:extLst>
      <p:ext uri="{BB962C8B-B14F-4D97-AF65-F5344CB8AC3E}">
        <p14:creationId xmlns:p14="http://schemas.microsoft.com/office/powerpoint/2010/main" val="185424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750"/>
                            </p:stCondLst>
                            <p:childTnLst>
                              <p:par>
                                <p:cTn id="10" presetID="2" presetClass="entr" presetSubtype="12" decel="100000" fill="hold" grpId="0"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0-#ppt_w/2"/>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decel="10000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0-#ppt_w/2"/>
                                          </p:val>
                                        </p:tav>
                                        <p:tav tm="100000">
                                          <p:val>
                                            <p:strVal val="#ppt_x"/>
                                          </p:val>
                                        </p:tav>
                                      </p:tavLst>
                                    </p:anim>
                                    <p:anim calcmode="lin" valueType="num">
                                      <p:cBhvr additive="base">
                                        <p:cTn id="19"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decel="10000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0-#ppt_w/2"/>
                                          </p:val>
                                        </p:tav>
                                        <p:tav tm="100000">
                                          <p:val>
                                            <p:strVal val="#ppt_x"/>
                                          </p:val>
                                        </p:tav>
                                      </p:tavLst>
                                    </p:anim>
                                    <p:anim calcmode="lin" valueType="num">
                                      <p:cBhvr additive="base">
                                        <p:cTn id="25" dur="1000" fill="hold"/>
                                        <p:tgtEl>
                                          <p:spTgt spid="10"/>
                                        </p:tgtEl>
                                        <p:attrNameLst>
                                          <p:attrName>ppt_y</p:attrName>
                                        </p:attrNameLst>
                                      </p:cBhvr>
                                      <p:tavLst>
                                        <p:tav tm="0">
                                          <p:val>
                                            <p:strVal val="#ppt_y"/>
                                          </p:val>
                                        </p:tav>
                                        <p:tav tm="100000">
                                          <p:val>
                                            <p:strVal val="#ppt_y"/>
                                          </p:val>
                                        </p:tav>
                                      </p:tavLst>
                                    </p:anim>
                                  </p:childTnLst>
                                </p:cTn>
                              </p:par>
                              <p:par>
                                <p:cTn id="26" presetID="1" presetClass="entr" presetSubtype="0" fill="hold" grpId="0" nodeType="withEffect">
                                  <p:stCondLst>
                                    <p:cond delay="1500"/>
                                  </p:stCondLst>
                                  <p:childTnLst>
                                    <p:set>
                                      <p:cBhvr>
                                        <p:cTn id="27" dur="1" fill="hold">
                                          <p:stCondLst>
                                            <p:cond delay="0"/>
                                          </p:stCondLst>
                                        </p:cTn>
                                        <p:tgtEl>
                                          <p:spTgt spid="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iterate type="lt">
                                    <p:tmAbs val="3000"/>
                                  </p:iterate>
                                  <p:childTnLst>
                                    <p:set>
                                      <p:cBhvr>
                                        <p:cTn id="35"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8" decel="10000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1000" fill="hold"/>
                                        <p:tgtEl>
                                          <p:spTgt spid="13"/>
                                        </p:tgtEl>
                                        <p:attrNameLst>
                                          <p:attrName>ppt_x</p:attrName>
                                        </p:attrNameLst>
                                      </p:cBhvr>
                                      <p:tavLst>
                                        <p:tav tm="0">
                                          <p:val>
                                            <p:strVal val="0-#ppt_w/2"/>
                                          </p:val>
                                        </p:tav>
                                        <p:tav tm="100000">
                                          <p:val>
                                            <p:strVal val="#ppt_x"/>
                                          </p:val>
                                        </p:tav>
                                      </p:tavLst>
                                    </p:anim>
                                    <p:anim calcmode="lin" valueType="num">
                                      <p:cBhvr additive="base">
                                        <p:cTn id="41"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decel="10000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000" fill="hold"/>
                                        <p:tgtEl>
                                          <p:spTgt spid="14"/>
                                        </p:tgtEl>
                                        <p:attrNameLst>
                                          <p:attrName>ppt_x</p:attrName>
                                        </p:attrNameLst>
                                      </p:cBhvr>
                                      <p:tavLst>
                                        <p:tav tm="0">
                                          <p:val>
                                            <p:strVal val="0-#ppt_w/2"/>
                                          </p:val>
                                        </p:tav>
                                        <p:tav tm="100000">
                                          <p:val>
                                            <p:strVal val="#ppt_x"/>
                                          </p:val>
                                        </p:tav>
                                      </p:tavLst>
                                    </p:anim>
                                    <p:anim calcmode="lin" valueType="num">
                                      <p:cBhvr additive="base">
                                        <p:cTn id="47"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p:bldP spid="9" grpId="0"/>
      <p:bldP spid="10" grpId="0"/>
      <p:bldP spid="12" grpId="0"/>
      <p:bldP spid="13" grpId="0"/>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57193" y="6037978"/>
            <a:ext cx="2790825" cy="828675"/>
          </a:xfrm>
          <a:prstGeom prst="rect">
            <a:avLst/>
          </a:prstGeom>
        </p:spPr>
      </p:pic>
      <p:sp>
        <p:nvSpPr>
          <p:cNvPr id="2" name="Title 1"/>
          <p:cNvSpPr>
            <a:spLocks noGrp="1"/>
          </p:cNvSpPr>
          <p:nvPr>
            <p:ph type="title"/>
          </p:nvPr>
        </p:nvSpPr>
        <p:spPr/>
        <p:txBody>
          <a:bodyPr/>
          <a:lstStyle/>
          <a:p>
            <a:r>
              <a:rPr lang="en-GB" dirty="0" smtClean="0"/>
              <a:t>System Center and Windows 2012 for SharePoint 2013</a:t>
            </a:r>
            <a:r>
              <a:rPr lang="en-GB" dirty="0"/>
              <a:t/>
            </a:r>
            <a:br>
              <a:rPr lang="en-GB" dirty="0"/>
            </a:br>
            <a:r>
              <a:rPr lang="en-GB" dirty="0" smtClean="0"/>
              <a:t> </a:t>
            </a:r>
            <a:endParaRPr lang="en-US" dirty="0"/>
          </a:p>
        </p:txBody>
      </p:sp>
      <p:sp>
        <p:nvSpPr>
          <p:cNvPr id="7" name="TextBox 6"/>
          <p:cNvSpPr txBox="1"/>
          <p:nvPr/>
        </p:nvSpPr>
        <p:spPr>
          <a:xfrm>
            <a:off x="2859111" y="2122598"/>
            <a:ext cx="6271397" cy="1209562"/>
          </a:xfrm>
          <a:prstGeom prst="rect">
            <a:avLst/>
          </a:prstGeom>
          <a:noFill/>
        </p:spPr>
        <p:txBody>
          <a:bodyPr wrap="none" lIns="182880" tIns="146304" rIns="182880" bIns="146304" rtlCol="0">
            <a:spAutoFit/>
          </a:bodyPr>
          <a:lstStyle/>
          <a:p>
            <a:pPr>
              <a:lnSpc>
                <a:spcPct val="90000"/>
              </a:lnSpc>
              <a:spcAft>
                <a:spcPts val="600"/>
              </a:spcAft>
            </a:pPr>
            <a:r>
              <a:rPr lang="en-GB" sz="6600" dirty="0" smtClean="0">
                <a:gradFill>
                  <a:gsLst>
                    <a:gs pos="2917">
                      <a:schemeClr val="tx1"/>
                    </a:gs>
                    <a:gs pos="30000">
                      <a:schemeClr val="tx1"/>
                    </a:gs>
                  </a:gsLst>
                  <a:lin ang="5400000" scaled="0"/>
                </a:gradFill>
              </a:rPr>
              <a:t>“It’s in the bag!”</a:t>
            </a:r>
            <a:endParaRPr lang="en-US" sz="6600" dirty="0" err="1" smtClean="0">
              <a:gradFill>
                <a:gsLst>
                  <a:gs pos="2917">
                    <a:schemeClr val="tx1"/>
                  </a:gs>
                  <a:gs pos="30000">
                    <a:schemeClr val="tx1"/>
                  </a:gs>
                </a:gsLst>
                <a:lin ang="5400000" scaled="0"/>
              </a:gradFill>
            </a:endParaRPr>
          </a:p>
        </p:txBody>
      </p:sp>
      <p:sp>
        <p:nvSpPr>
          <p:cNvPr id="8" name="TextBox 7"/>
          <p:cNvSpPr txBox="1"/>
          <p:nvPr/>
        </p:nvSpPr>
        <p:spPr>
          <a:xfrm>
            <a:off x="3683358" y="3863662"/>
            <a:ext cx="5842882" cy="1514261"/>
          </a:xfrm>
          <a:prstGeom prst="rect">
            <a:avLst/>
          </a:prstGeom>
          <a:noFill/>
        </p:spPr>
        <p:txBody>
          <a:bodyPr wrap="none" lIns="182880" tIns="146304" rIns="182880" bIns="146304" rtlCol="0">
            <a:spAutoFit/>
          </a:bodyPr>
          <a:lstStyle/>
          <a:p>
            <a:pPr>
              <a:lnSpc>
                <a:spcPct val="90000"/>
              </a:lnSpc>
              <a:spcAft>
                <a:spcPts val="600"/>
              </a:spcAft>
            </a:pPr>
            <a:r>
              <a:rPr lang="en-GB" sz="8800" dirty="0" smtClean="0">
                <a:gradFill>
                  <a:gsLst>
                    <a:gs pos="2917">
                      <a:schemeClr val="tx1"/>
                    </a:gs>
                    <a:gs pos="30000">
                      <a:schemeClr val="tx1"/>
                    </a:gs>
                  </a:gsLst>
                  <a:lin ang="5400000" scaled="0"/>
                </a:gradFill>
              </a:rPr>
              <a:t>Thank you!</a:t>
            </a:r>
            <a:endParaRPr lang="en-US" sz="8800" dirty="0" err="1"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7078456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200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9600" dirty="0" smtClean="0"/>
              <a:t>Questions!</a:t>
            </a:r>
            <a:endParaRPr lang="en-US" sz="9600" dirty="0"/>
          </a:p>
        </p:txBody>
      </p:sp>
    </p:spTree>
    <p:extLst>
      <p:ext uri="{BB962C8B-B14F-4D97-AF65-F5344CB8AC3E}">
        <p14:creationId xmlns:p14="http://schemas.microsoft.com/office/powerpoint/2010/main" val="267706373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1640231"/>
          </a:xfrm>
        </p:spPr>
        <p:txBody>
          <a:bodyPr/>
          <a:lstStyle/>
          <a:p>
            <a:r>
              <a:rPr lang="en-US" dirty="0" smtClean="0"/>
              <a:t>Audience Poll </a:t>
            </a:r>
            <a:r>
              <a:rPr lang="en-US" sz="3600" dirty="0" smtClean="0"/>
              <a:t>(yep, this is where you raise your hands!)</a:t>
            </a:r>
            <a:endParaRPr lang="en-US" sz="3600" dirty="0"/>
          </a:p>
        </p:txBody>
      </p:sp>
      <p:sp>
        <p:nvSpPr>
          <p:cNvPr id="3" name="Text Placeholder 2"/>
          <p:cNvSpPr>
            <a:spLocks noGrp="1"/>
          </p:cNvSpPr>
          <p:nvPr>
            <p:ph type="body" sz="quarter" idx="10"/>
          </p:nvPr>
        </p:nvSpPr>
        <p:spPr>
          <a:xfrm>
            <a:off x="274320" y="1312752"/>
            <a:ext cx="11887200" cy="4124206"/>
          </a:xfrm>
        </p:spPr>
        <p:txBody>
          <a:bodyPr/>
          <a:lstStyle/>
          <a:p>
            <a:pPr marL="571500" indent="-571500">
              <a:buFont typeface="Courier New" panose="02070309020205020404" pitchFamily="49" charset="0"/>
              <a:buChar char="o"/>
            </a:pPr>
            <a:r>
              <a:rPr lang="en-US" dirty="0" smtClean="0"/>
              <a:t>I am a SharePoint Administrator</a:t>
            </a:r>
          </a:p>
          <a:p>
            <a:pPr marL="571500" indent="-571500">
              <a:buFont typeface="Courier New" panose="02070309020205020404" pitchFamily="49" charset="0"/>
              <a:buChar char="o"/>
            </a:pPr>
            <a:r>
              <a:rPr lang="en-US" dirty="0" smtClean="0"/>
              <a:t>I am </a:t>
            </a:r>
            <a:r>
              <a:rPr lang="en-US" dirty="0"/>
              <a:t>Hosting </a:t>
            </a:r>
            <a:r>
              <a:rPr lang="en-US" dirty="0" smtClean="0"/>
              <a:t>SharePoint </a:t>
            </a:r>
          </a:p>
          <a:p>
            <a:pPr marL="571500" indent="-571500">
              <a:buFont typeface="Courier New" panose="02070309020205020404" pitchFamily="49" charset="0"/>
              <a:buChar char="o"/>
            </a:pPr>
            <a:r>
              <a:rPr lang="en-US" dirty="0" smtClean="0"/>
              <a:t>I am using System Center to Administer SP 2013</a:t>
            </a:r>
          </a:p>
          <a:p>
            <a:pPr marL="571500" indent="-571500">
              <a:buFont typeface="Courier New" panose="02070309020205020404" pitchFamily="49" charset="0"/>
              <a:buChar char="o"/>
            </a:pPr>
            <a:r>
              <a:rPr lang="en-US" dirty="0" smtClean="0"/>
              <a:t>None of the above but I have an interest</a:t>
            </a:r>
          </a:p>
          <a:p>
            <a:pPr marL="571500" indent="-571500">
              <a:buFont typeface="Courier New" panose="02070309020205020404" pitchFamily="49" charset="0"/>
              <a:buChar char="o"/>
            </a:pPr>
            <a:r>
              <a:rPr lang="en-US" dirty="0" smtClean="0"/>
              <a:t>We have challenges and need to find solutions</a:t>
            </a:r>
          </a:p>
          <a:p>
            <a:pPr marL="571500" indent="-571500">
              <a:buFont typeface="Courier New" panose="02070309020205020404" pitchFamily="49" charset="0"/>
              <a:buChar char="o"/>
            </a:pPr>
            <a:r>
              <a:rPr lang="en-US" dirty="0" smtClean="0"/>
              <a:t>I am in the wrong session! </a:t>
            </a:r>
            <a:endParaRPr lang="en-US" dirty="0"/>
          </a:p>
        </p:txBody>
      </p:sp>
    </p:spTree>
    <p:extLst>
      <p:ext uri="{BB962C8B-B14F-4D97-AF65-F5344CB8AC3E}">
        <p14:creationId xmlns:p14="http://schemas.microsoft.com/office/powerpoint/2010/main" val="6250286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resources</a:t>
            </a:r>
            <a:endParaRPr lang="en-US" dirty="0"/>
          </a:p>
        </p:txBody>
      </p:sp>
      <p:sp>
        <p:nvSpPr>
          <p:cNvPr id="6" name="Rectangle 5"/>
          <p:cNvSpPr/>
          <p:nvPr/>
        </p:nvSpPr>
        <p:spPr bwMode="auto">
          <a:xfrm>
            <a:off x="274320" y="1214472"/>
            <a:ext cx="11887518" cy="5483191"/>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a:xfrm>
            <a:off x="371669" y="1395987"/>
            <a:ext cx="11790169" cy="590931"/>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Resource 1</a:t>
            </a:r>
            <a:endParaRPr lang="en-US" sz="3600" dirty="0">
              <a:gradFill>
                <a:gsLst>
                  <a:gs pos="1250">
                    <a:schemeClr val="tx1"/>
                  </a:gs>
                  <a:gs pos="100000">
                    <a:schemeClr val="tx1"/>
                  </a:gs>
                </a:gsLst>
                <a:lin ang="5400000" scaled="0"/>
              </a:gradFill>
              <a:latin typeface="+mj-lt"/>
            </a:endParaRPr>
          </a:p>
        </p:txBody>
      </p:sp>
      <p:sp>
        <p:nvSpPr>
          <p:cNvPr id="8" name="Rectangle 7"/>
          <p:cNvSpPr/>
          <p:nvPr/>
        </p:nvSpPr>
        <p:spPr>
          <a:xfrm>
            <a:off x="371669" y="2307618"/>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Resource 2</a:t>
            </a:r>
            <a:endParaRPr lang="en-US" sz="3600" dirty="0">
              <a:gradFill>
                <a:gsLst>
                  <a:gs pos="1250">
                    <a:schemeClr val="tx1"/>
                  </a:gs>
                  <a:gs pos="100000">
                    <a:schemeClr val="tx1"/>
                  </a:gs>
                </a:gsLst>
                <a:lin ang="5400000" scaled="0"/>
              </a:gradFill>
              <a:latin typeface="+mj-lt"/>
            </a:endParaRPr>
          </a:p>
        </p:txBody>
      </p:sp>
      <p:sp>
        <p:nvSpPr>
          <p:cNvPr id="9" name="Rectangle 8"/>
          <p:cNvSpPr/>
          <p:nvPr/>
        </p:nvSpPr>
        <p:spPr>
          <a:xfrm>
            <a:off x="371669" y="3219249"/>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Resource 3</a:t>
            </a:r>
            <a:endParaRPr lang="en-US" sz="3600" dirty="0">
              <a:gradFill>
                <a:gsLst>
                  <a:gs pos="1250">
                    <a:schemeClr val="tx1"/>
                  </a:gs>
                  <a:gs pos="100000">
                    <a:schemeClr val="tx1"/>
                  </a:gs>
                </a:gsLst>
                <a:lin ang="5400000" scaled="0"/>
              </a:gradFill>
              <a:latin typeface="+mj-lt"/>
            </a:endParaRPr>
          </a:p>
        </p:txBody>
      </p:sp>
      <p:sp>
        <p:nvSpPr>
          <p:cNvPr id="10" name="Rectangle 9"/>
          <p:cNvSpPr/>
          <p:nvPr/>
        </p:nvSpPr>
        <p:spPr>
          <a:xfrm>
            <a:off x="371669" y="4130880"/>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Resource 4</a:t>
            </a:r>
            <a:endParaRPr lang="en-US" sz="36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9218612" y="116030"/>
            <a:ext cx="2854754" cy="2462213"/>
          </a:xfrm>
          <a:prstGeom prst="rect">
            <a:avLst/>
          </a:prstGeom>
          <a:solidFill>
            <a:schemeClr val="accent6"/>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smtClean="0">
                <a:gradFill>
                  <a:gsLst>
                    <a:gs pos="1250">
                      <a:schemeClr val="tx1"/>
                    </a:gs>
                    <a:gs pos="100000">
                      <a:schemeClr val="tx1"/>
                    </a:gs>
                  </a:gsLst>
                  <a:lin ang="5400000" scaled="0"/>
                </a:gradFill>
              </a:rPr>
              <a:t>Required Slide</a:t>
            </a:r>
          </a:p>
          <a:p>
            <a:pPr defTabSz="914099" fontAlgn="base">
              <a:spcBef>
                <a:spcPct val="0"/>
              </a:spcBef>
              <a:spcAft>
                <a:spcPct val="0"/>
              </a:spcAft>
            </a:pPr>
            <a:r>
              <a:rPr lang="en-US" sz="1200" dirty="0" smtClean="0">
                <a:gradFill>
                  <a:gsLst>
                    <a:gs pos="1250">
                      <a:schemeClr val="tx1"/>
                    </a:gs>
                    <a:gs pos="100000">
                      <a:schemeClr val="tx1"/>
                    </a:gs>
                  </a:gsLst>
                  <a:lin ang="5400000" scaled="0"/>
                </a:gradFill>
              </a:rPr>
              <a:t>*delete this box when your slide is finalized</a:t>
            </a:r>
          </a:p>
          <a:p>
            <a:pPr defTabSz="914099" fontAlgn="base">
              <a:spcBef>
                <a:spcPct val="0"/>
              </a:spcBef>
              <a:spcAft>
                <a:spcPct val="0"/>
              </a:spcAft>
            </a:pPr>
            <a:endParaRPr lang="en-US" dirty="0" smtClean="0">
              <a:gradFill>
                <a:gsLst>
                  <a:gs pos="1250">
                    <a:schemeClr val="tx1"/>
                  </a:gs>
                  <a:gs pos="100000">
                    <a:schemeClr val="tx1"/>
                  </a:gs>
                </a:gsLst>
                <a:lin ang="5400000" scaled="0"/>
              </a:gradFill>
            </a:endParaRPr>
          </a:p>
          <a:p>
            <a:pPr defTabSz="914099" fontAlgn="base">
              <a:spcBef>
                <a:spcPct val="0"/>
              </a:spcBef>
              <a:spcAft>
                <a:spcPct val="0"/>
              </a:spcAft>
            </a:pPr>
            <a:r>
              <a:rPr lang="en-US" dirty="0">
                <a:gradFill>
                  <a:gsLst>
                    <a:gs pos="1250">
                      <a:schemeClr val="tx1"/>
                    </a:gs>
                    <a:gs pos="100000">
                      <a:schemeClr val="tx1"/>
                    </a:gs>
                  </a:gsLst>
                  <a:lin ang="5400000" scaled="0"/>
                </a:gradFill>
              </a:rPr>
              <a:t>Track PMs will supply the content for this slide, which will be inserted during the final scrub. </a:t>
            </a:r>
          </a:p>
        </p:txBody>
      </p:sp>
    </p:spTree>
    <p:extLst>
      <p:ext uri="{BB962C8B-B14F-4D97-AF65-F5344CB8AC3E}">
        <p14:creationId xmlns:p14="http://schemas.microsoft.com/office/powerpoint/2010/main" val="157440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0-#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content</a:t>
            </a:r>
            <a:endParaRPr lang="en-US" dirty="0"/>
          </a:p>
        </p:txBody>
      </p:sp>
      <p:sp>
        <p:nvSpPr>
          <p:cNvPr id="6" name="Rectangle 5"/>
          <p:cNvSpPr/>
          <p:nvPr/>
        </p:nvSpPr>
        <p:spPr bwMode="auto">
          <a:xfrm>
            <a:off x="274320" y="1214472"/>
            <a:ext cx="11887518" cy="5483191"/>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invGray">
          <a:xfrm>
            <a:off x="371669" y="1395987"/>
            <a:ext cx="11790169" cy="590931"/>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Breakout Sessions (session codes and titles)</a:t>
            </a:r>
            <a:endParaRPr lang="en-US" sz="3600" dirty="0">
              <a:gradFill>
                <a:gsLst>
                  <a:gs pos="1250">
                    <a:schemeClr val="tx1"/>
                  </a:gs>
                  <a:gs pos="100000">
                    <a:schemeClr val="tx1"/>
                  </a:gs>
                </a:gsLst>
                <a:lin ang="5400000" scaled="0"/>
              </a:gradFill>
              <a:latin typeface="+mj-lt"/>
            </a:endParaRPr>
          </a:p>
        </p:txBody>
      </p:sp>
      <p:sp>
        <p:nvSpPr>
          <p:cNvPr id="8" name="Rectangle 7"/>
          <p:cNvSpPr/>
          <p:nvPr/>
        </p:nvSpPr>
        <p:spPr bwMode="invGray">
          <a:xfrm>
            <a:off x="371669" y="2307618"/>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Hands-on Labs (session codes and titles)</a:t>
            </a:r>
            <a:endParaRPr lang="en-US" sz="3600" dirty="0">
              <a:gradFill>
                <a:gsLst>
                  <a:gs pos="1250">
                    <a:schemeClr val="tx1"/>
                  </a:gs>
                  <a:gs pos="100000">
                    <a:schemeClr val="tx1"/>
                  </a:gs>
                </a:gsLst>
                <a:lin ang="5400000" scaled="0"/>
              </a:gradFill>
              <a:latin typeface="+mj-lt"/>
            </a:endParaRPr>
          </a:p>
        </p:txBody>
      </p:sp>
      <p:sp>
        <p:nvSpPr>
          <p:cNvPr id="9" name="Rectangle 8"/>
          <p:cNvSpPr/>
          <p:nvPr/>
        </p:nvSpPr>
        <p:spPr bwMode="invGray">
          <a:xfrm>
            <a:off x="371669" y="3219249"/>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Product Demo Stations (demo station title and location)</a:t>
            </a:r>
            <a:endParaRPr lang="en-US" sz="3600" dirty="0">
              <a:gradFill>
                <a:gsLst>
                  <a:gs pos="1250">
                    <a:schemeClr val="tx1"/>
                  </a:gs>
                  <a:gs pos="100000">
                    <a:schemeClr val="tx1"/>
                  </a:gs>
                </a:gsLst>
                <a:lin ang="5400000" scaled="0"/>
              </a:gradFill>
              <a:latin typeface="+mj-lt"/>
            </a:endParaRPr>
          </a:p>
        </p:txBody>
      </p:sp>
      <p:sp>
        <p:nvSpPr>
          <p:cNvPr id="10" name="Rectangle 9"/>
          <p:cNvSpPr/>
          <p:nvPr/>
        </p:nvSpPr>
        <p:spPr bwMode="invGray">
          <a:xfrm>
            <a:off x="371669" y="4130880"/>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Related Certification Exam</a:t>
            </a:r>
            <a:endParaRPr lang="en-US" sz="3600" dirty="0">
              <a:gradFill>
                <a:gsLst>
                  <a:gs pos="1250">
                    <a:schemeClr val="tx1"/>
                  </a:gs>
                  <a:gs pos="100000">
                    <a:schemeClr val="tx1"/>
                  </a:gs>
                </a:gsLst>
                <a:lin ang="5400000" scaled="0"/>
              </a:gradFill>
              <a:latin typeface="+mj-lt"/>
            </a:endParaRPr>
          </a:p>
        </p:txBody>
      </p:sp>
      <p:sp>
        <p:nvSpPr>
          <p:cNvPr id="12" name="Rectangle 11"/>
          <p:cNvSpPr/>
          <p:nvPr/>
        </p:nvSpPr>
        <p:spPr bwMode="invGray">
          <a:xfrm>
            <a:off x="371668" y="5042512"/>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Find Me Later At...</a:t>
            </a:r>
            <a:endParaRPr lang="en-US" sz="36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9218612" y="116030"/>
            <a:ext cx="2854754" cy="3570208"/>
          </a:xfrm>
          <a:prstGeom prst="rect">
            <a:avLst/>
          </a:prstGeom>
          <a:solidFill>
            <a:schemeClr val="accent6"/>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smtClean="0">
                <a:gradFill>
                  <a:gsLst>
                    <a:gs pos="0">
                      <a:schemeClr val="tx1"/>
                    </a:gs>
                    <a:gs pos="100000">
                      <a:schemeClr val="tx1"/>
                    </a:gs>
                  </a:gsLst>
                  <a:lin ang="5400000" scaled="1"/>
                </a:gradFill>
              </a:rPr>
              <a:t>Required Slide</a:t>
            </a:r>
          </a:p>
          <a:p>
            <a:pPr defTabSz="914099" fontAlgn="base">
              <a:spcBef>
                <a:spcPct val="0"/>
              </a:spcBef>
              <a:spcAft>
                <a:spcPct val="0"/>
              </a:spcAft>
            </a:pPr>
            <a:r>
              <a:rPr lang="en-US" sz="1200" dirty="0" smtClean="0">
                <a:gradFill>
                  <a:gsLst>
                    <a:gs pos="0">
                      <a:schemeClr val="tx1"/>
                    </a:gs>
                    <a:gs pos="100000">
                      <a:schemeClr val="tx1"/>
                    </a:gs>
                  </a:gsLst>
                  <a:lin ang="5400000" scaled="1"/>
                </a:gradFill>
              </a:rPr>
              <a:t>*delete this box when your slide is finalized</a:t>
            </a:r>
          </a:p>
          <a:p>
            <a:pPr defTabSz="914099" fontAlgn="base">
              <a:spcBef>
                <a:spcPct val="0"/>
              </a:spcBef>
              <a:spcAft>
                <a:spcPct val="0"/>
              </a:spcAft>
            </a:pPr>
            <a:endParaRPr lang="en-US" dirty="0" smtClean="0">
              <a:gradFill>
                <a:gsLst>
                  <a:gs pos="0">
                    <a:schemeClr val="tx1"/>
                  </a:gs>
                  <a:gs pos="100000">
                    <a:schemeClr val="tx1"/>
                  </a:gs>
                </a:gsLst>
                <a:lin ang="5400000" scaled="1"/>
              </a:gradFill>
            </a:endParaRPr>
          </a:p>
          <a:p>
            <a:pPr defTabSz="914099" fontAlgn="base">
              <a:spcBef>
                <a:spcPct val="0"/>
              </a:spcBef>
              <a:spcAft>
                <a:spcPct val="0"/>
              </a:spcAft>
            </a:pPr>
            <a:r>
              <a:rPr lang="en-US" b="1" dirty="0">
                <a:gradFill>
                  <a:gsLst>
                    <a:gs pos="0">
                      <a:schemeClr val="tx1"/>
                    </a:gs>
                    <a:gs pos="100000">
                      <a:schemeClr val="tx1"/>
                    </a:gs>
                  </a:gsLst>
                  <a:lin ang="5400000" scaled="1"/>
                </a:gradFill>
              </a:rPr>
              <a:t>Speakers, </a:t>
            </a:r>
            <a:r>
              <a:rPr lang="en-US" dirty="0">
                <a:gradFill>
                  <a:gsLst>
                    <a:gs pos="0">
                      <a:schemeClr val="tx1"/>
                    </a:gs>
                    <a:gs pos="100000">
                      <a:schemeClr val="tx1"/>
                    </a:gs>
                  </a:gsLst>
                  <a:lin ang="5400000" scaled="1"/>
                </a:gradFill>
              </a:rPr>
              <a:t>please list the Breakout Sessions, </a:t>
            </a:r>
            <a:r>
              <a:rPr lang="en-US" dirty="0" smtClean="0">
                <a:gradFill>
                  <a:gsLst>
                    <a:gs pos="0">
                      <a:schemeClr val="tx1"/>
                    </a:gs>
                    <a:gs pos="100000">
                      <a:schemeClr val="tx1"/>
                    </a:gs>
                  </a:gsLst>
                  <a:lin ang="5400000" scaled="1"/>
                </a:gradFill>
              </a:rPr>
              <a:t>Labs</a:t>
            </a:r>
            <a:r>
              <a:rPr lang="en-US" dirty="0">
                <a:gradFill>
                  <a:gsLst>
                    <a:gs pos="0">
                      <a:schemeClr val="tx1"/>
                    </a:gs>
                    <a:gs pos="100000">
                      <a:schemeClr val="tx1"/>
                    </a:gs>
                  </a:gsLst>
                  <a:lin ang="5400000" scaled="1"/>
                </a:gradFill>
              </a:rPr>
              <a:t>, Demo Stations and Certification </a:t>
            </a:r>
            <a:r>
              <a:rPr lang="en-US" dirty="0" smtClean="0">
                <a:gradFill>
                  <a:gsLst>
                    <a:gs pos="0">
                      <a:schemeClr val="tx1"/>
                    </a:gs>
                    <a:gs pos="100000">
                      <a:schemeClr val="tx1"/>
                    </a:gs>
                  </a:gsLst>
                  <a:lin ang="5400000" scaled="1"/>
                </a:gradFill>
              </a:rPr>
              <a:t>Exams </a:t>
            </a:r>
            <a:r>
              <a:rPr lang="en-US" dirty="0">
                <a:gradFill>
                  <a:gsLst>
                    <a:gs pos="0">
                      <a:schemeClr val="tx1"/>
                    </a:gs>
                    <a:gs pos="100000">
                      <a:schemeClr val="tx1"/>
                    </a:gs>
                  </a:gsLst>
                  <a:lin ang="5400000" scaled="1"/>
                </a:gradFill>
              </a:rPr>
              <a:t>that relate to your session. Also indicate when they can find you staffing in the TLC</a:t>
            </a:r>
            <a:r>
              <a:rPr lang="en-US" dirty="0" smtClean="0">
                <a:gradFill>
                  <a:gsLst>
                    <a:gs pos="0">
                      <a:schemeClr val="tx1"/>
                    </a:gs>
                    <a:gs pos="100000">
                      <a:schemeClr val="tx1"/>
                    </a:gs>
                  </a:gsLst>
                  <a:lin ang="5400000" scaled="1"/>
                </a:gradFill>
              </a:rPr>
              <a:t>.</a:t>
            </a:r>
          </a:p>
        </p:txBody>
      </p:sp>
    </p:spTree>
    <p:extLst>
      <p:ext uri="{BB962C8B-B14F-4D97-AF65-F5344CB8AC3E}">
        <p14:creationId xmlns:p14="http://schemas.microsoft.com/office/powerpoint/2010/main" val="2742046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0-#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0-#ppt_w/2"/>
                                          </p:val>
                                        </p:tav>
                                        <p:tav tm="100000">
                                          <p:val>
                                            <p:strVal val="#ppt_x"/>
                                          </p:val>
                                        </p:tav>
                                      </p:tavLst>
                                    </p:anim>
                                    <p:anim calcmode="lin" valueType="num">
                                      <p:cBhvr additive="base">
                                        <p:cTn id="2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79213" y="1238650"/>
            <a:ext cx="11878048" cy="4558121"/>
          </a:xfrm>
          <a:prstGeom prst="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a:t>Track </a:t>
            </a:r>
            <a:r>
              <a:rPr lang="en-US" dirty="0" smtClean="0"/>
              <a:t>resources</a:t>
            </a:r>
            <a:endParaRPr lang="en-US" dirty="0"/>
          </a:p>
        </p:txBody>
      </p:sp>
      <p:sp>
        <p:nvSpPr>
          <p:cNvPr id="3" name="Text Placeholder 2"/>
          <p:cNvSpPr>
            <a:spLocks noGrp="1"/>
          </p:cNvSpPr>
          <p:nvPr>
            <p:ph type="body" sz="quarter" idx="10"/>
          </p:nvPr>
        </p:nvSpPr>
        <p:spPr>
          <a:xfrm>
            <a:off x="277029" y="1212850"/>
            <a:ext cx="11882419" cy="4265848"/>
          </a:xfrm>
        </p:spPr>
        <p:txBody>
          <a:bodyPr/>
          <a:lstStyle/>
          <a:p>
            <a:pPr marL="571165" indent="-571165" defTabSz="932194">
              <a:buSzPct val="105000"/>
              <a:buBlip>
                <a:blip r:embed="rId3"/>
              </a:buBlip>
            </a:pPr>
            <a:r>
              <a:rPr lang="en-US" sz="4080" dirty="0">
                <a:gradFill>
                  <a:gsLst>
                    <a:gs pos="1250">
                      <a:srgbClr val="FFFFFF"/>
                    </a:gs>
                    <a:gs pos="100000">
                      <a:srgbClr val="FFFFFF"/>
                    </a:gs>
                  </a:gsLst>
                  <a:lin ang="5400000" scaled="0"/>
                </a:gradFill>
              </a:rPr>
              <a:t>Learn more about Windows Server 2012 R2 Preview, download the datasheet and </a:t>
            </a:r>
            <a:br>
              <a:rPr lang="en-US" sz="4080" dirty="0">
                <a:gradFill>
                  <a:gsLst>
                    <a:gs pos="1250">
                      <a:srgbClr val="FFFFFF"/>
                    </a:gs>
                    <a:gs pos="100000">
                      <a:srgbClr val="FFFFFF"/>
                    </a:gs>
                  </a:gsLst>
                  <a:lin ang="5400000" scaled="0"/>
                </a:gradFill>
              </a:rPr>
            </a:br>
            <a:r>
              <a:rPr lang="en-US" sz="4080" dirty="0">
                <a:gradFill>
                  <a:gsLst>
                    <a:gs pos="1250">
                      <a:srgbClr val="FFFFFF"/>
                    </a:gs>
                    <a:gs pos="100000">
                      <a:srgbClr val="FFFFFF"/>
                    </a:gs>
                  </a:gsLst>
                  <a:lin ang="5400000" scaled="0"/>
                </a:gradFill>
              </a:rPr>
              <a:t>evaluation bits on </a:t>
            </a:r>
            <a:br>
              <a:rPr lang="en-US" sz="4080" dirty="0">
                <a:gradFill>
                  <a:gsLst>
                    <a:gs pos="1250">
                      <a:srgbClr val="FFFFFF"/>
                    </a:gs>
                    <a:gs pos="100000">
                      <a:srgbClr val="FFFFFF"/>
                    </a:gs>
                  </a:gsLst>
                  <a:lin ang="5400000" scaled="0"/>
                </a:gradFill>
              </a:rPr>
            </a:br>
            <a:r>
              <a:rPr lang="en-US" sz="4080" dirty="0">
                <a:gradFill>
                  <a:gsLst>
                    <a:gs pos="1250">
                      <a:srgbClr val="FFFFFF"/>
                    </a:gs>
                    <a:gs pos="100000">
                      <a:srgbClr val="FFFFFF"/>
                    </a:gs>
                  </a:gsLst>
                  <a:lin ang="5400000" scaled="0"/>
                </a:gradFill>
                <a:hlinkClick r:id="rId4"/>
              </a:rPr>
              <a:t>http://aka.ms/WS2012R2</a:t>
            </a:r>
            <a:endParaRPr lang="en-US" sz="4080" dirty="0">
              <a:gradFill>
                <a:gsLst>
                  <a:gs pos="1250">
                    <a:srgbClr val="FFFFFF"/>
                  </a:gs>
                  <a:gs pos="100000">
                    <a:srgbClr val="FFFFFF"/>
                  </a:gs>
                </a:gsLst>
                <a:lin ang="5400000" scaled="0"/>
              </a:gradFill>
            </a:endParaRPr>
          </a:p>
          <a:p>
            <a:pPr marL="571165" indent="-571165" defTabSz="932194">
              <a:buSzPct val="105000"/>
              <a:buBlip>
                <a:blip r:embed="rId3"/>
              </a:buBlip>
            </a:pPr>
            <a:r>
              <a:rPr lang="en-US" sz="4080" dirty="0">
                <a:gradFill>
                  <a:gsLst>
                    <a:gs pos="1250">
                      <a:srgbClr val="FFFFFF"/>
                    </a:gs>
                    <a:gs pos="100000">
                      <a:srgbClr val="FFFFFF"/>
                    </a:gs>
                  </a:gsLst>
                  <a:lin ang="5400000" scaled="0"/>
                </a:gradFill>
              </a:rPr>
              <a:t>Learn more about System Center 2012 R2 Preview, download the datasheet and evaluation bits on </a:t>
            </a:r>
            <a:br>
              <a:rPr lang="en-US" sz="4080" dirty="0">
                <a:gradFill>
                  <a:gsLst>
                    <a:gs pos="1250">
                      <a:srgbClr val="FFFFFF"/>
                    </a:gs>
                    <a:gs pos="100000">
                      <a:srgbClr val="FFFFFF"/>
                    </a:gs>
                  </a:gsLst>
                  <a:lin ang="5400000" scaled="0"/>
                </a:gradFill>
              </a:rPr>
            </a:br>
            <a:r>
              <a:rPr lang="en-US" sz="4080" dirty="0">
                <a:gradFill>
                  <a:gsLst>
                    <a:gs pos="1250">
                      <a:srgbClr val="FFFFFF"/>
                    </a:gs>
                    <a:gs pos="100000">
                      <a:srgbClr val="FFFFFF"/>
                    </a:gs>
                  </a:gsLst>
                  <a:lin ang="5400000" scaled="0"/>
                </a:gradFill>
                <a:hlinkClick r:id="rId5"/>
              </a:rPr>
              <a:t>http://aka.ms/SC2012R2</a:t>
            </a:r>
            <a:endParaRPr lang="en-US" sz="4080" dirty="0">
              <a:gradFill>
                <a:gsLst>
                  <a:gs pos="1250">
                    <a:srgbClr val="FFFFFF"/>
                  </a:gs>
                  <a:gs pos="100000">
                    <a:srgbClr val="FFFFFF"/>
                  </a:gs>
                </a:gsLst>
                <a:lin ang="5400000" scaled="0"/>
              </a:gradFill>
            </a:endParaRPr>
          </a:p>
        </p:txBody>
      </p:sp>
    </p:spTree>
    <p:extLst>
      <p:ext uri="{BB962C8B-B14F-4D97-AF65-F5344CB8AC3E}">
        <p14:creationId xmlns:p14="http://schemas.microsoft.com/office/powerpoint/2010/main" val="2513742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47" y="3946350"/>
            <a:ext cx="5481387"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grpSp>
        <p:nvGrpSpPr>
          <p:cNvPr id="34" name="MSDN Link"/>
          <p:cNvGrpSpPr/>
          <p:nvPr/>
        </p:nvGrpSpPr>
        <p:grpSpPr>
          <a:xfrm>
            <a:off x="5980243" y="5766010"/>
            <a:ext cx="5498792" cy="91439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6158906" y="5076615"/>
              <a:ext cx="2330654"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28531"/>
            </a:xfrm>
            <a:prstGeom prst="rect">
              <a:avLst/>
            </a:prstGeom>
          </p:spPr>
          <p:txBody>
            <a:bodyPr wrap="square" lIns="182880">
              <a:spAutoFit/>
            </a:bodyPr>
            <a:lstStyle/>
            <a:p>
              <a:r>
                <a:rPr lang="en-US" dirty="0">
                  <a:solidFill>
                    <a:srgbClr val="FFFFFF"/>
                  </a:solidFill>
                  <a:hlinkClick r:id="rId3"/>
                </a:rPr>
                <a:t>http://microsoft.com/msdn </a:t>
              </a:r>
              <a:endParaRPr lang="en-US" dirty="0">
                <a:solidFill>
                  <a:srgbClr val="FFFFFF"/>
                </a:solidFill>
              </a:endParaRPr>
            </a:p>
          </p:txBody>
        </p:sp>
      </p:grpSp>
      <p:sp>
        <p:nvSpPr>
          <p:cNvPr id="12" name="Arrow Bar"/>
          <p:cNvSpPr/>
          <p:nvPr/>
        </p:nvSpPr>
        <p:spPr bwMode="gray">
          <a:xfrm>
            <a:off x="5997647" y="1214472"/>
            <a:ext cx="5486400" cy="1841377"/>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grpSp>
        <p:nvGrpSpPr>
          <p:cNvPr id="17" name="MS Learning Link"/>
          <p:cNvGrpSpPr/>
          <p:nvPr/>
        </p:nvGrpSpPr>
        <p:grpSpPr>
          <a:xfrm>
            <a:off x="5982656" y="3040063"/>
            <a:ext cx="5501390" cy="91664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9" name="Rectangle 18"/>
            <p:cNvSpPr/>
            <p:nvPr/>
          </p:nvSpPr>
          <p:spPr>
            <a:xfrm>
              <a:off x="6161986" y="2649973"/>
              <a:ext cx="3863978" cy="300417"/>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Microsoft Certification &amp; Training Resources</a:t>
              </a:r>
            </a:p>
          </p:txBody>
        </p:sp>
        <p:sp>
          <p:nvSpPr>
            <p:cNvPr id="20" name="Rectangle 19"/>
            <p:cNvSpPr/>
            <p:nvPr/>
          </p:nvSpPr>
          <p:spPr bwMode="white">
            <a:xfrm>
              <a:off x="6181717" y="2961633"/>
              <a:ext cx="4991109" cy="327728"/>
            </a:xfrm>
            <a:prstGeom prst="rect">
              <a:avLst/>
            </a:prstGeom>
          </p:spPr>
          <p:txBody>
            <a:bodyPr wrap="square" lIns="182880">
              <a:spAutoFit/>
            </a:bodyPr>
            <a:lstStyle/>
            <a:p>
              <a:r>
                <a:rPr lang="en-US" dirty="0">
                  <a:solidFill>
                    <a:srgbClr val="FFFFFF"/>
                  </a:solidFill>
                  <a:hlinkClick r:id="rId4"/>
                </a:rPr>
                <a:t>www.microsoft.com/learning </a:t>
              </a:r>
              <a:endParaRPr lang="en-US" sz="1600" dirty="0"/>
            </a:p>
          </p:txBody>
        </p:sp>
      </p:grpSp>
      <p:sp>
        <p:nvSpPr>
          <p:cNvPr id="5" name="TechEd Tile"/>
          <p:cNvSpPr/>
          <p:nvPr/>
        </p:nvSpPr>
        <p:spPr bwMode="ltGray">
          <a:xfrm>
            <a:off x="274638" y="1214472"/>
            <a:ext cx="5476342" cy="1841394"/>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TechEd Tile"/>
          <p:cNvSpPr/>
          <p:nvPr/>
        </p:nvSpPr>
        <p:spPr bwMode="gray">
          <a:xfrm>
            <a:off x="274639" y="3947146"/>
            <a:ext cx="5486399" cy="183450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2820" y="3040063"/>
            <a:ext cx="5478161" cy="916885"/>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9" name="Rectangle 8"/>
            <p:cNvSpPr/>
            <p:nvPr/>
          </p:nvSpPr>
          <p:spPr>
            <a:xfrm>
              <a:off x="1020415" y="2649973"/>
              <a:ext cx="1963250" cy="300337"/>
            </a:xfrm>
            <a:prstGeom prst="rect">
              <a:avLst/>
            </a:prstGeom>
          </p:spPr>
          <p:txBody>
            <a:bodyPr wrap="none" lIns="182880">
              <a:spAutoFit/>
            </a:bodyPr>
            <a:lstStyle/>
            <a:p>
              <a:pPr marL="0" lvl="1">
                <a:tabLst>
                  <a:tab pos="1828800" algn="l"/>
                </a:tabLst>
              </a:pPr>
              <a:r>
                <a:rPr lang="en-US" sz="1600" dirty="0" smtClean="0">
                  <a:gradFill>
                    <a:gsLst>
                      <a:gs pos="1250">
                        <a:schemeClr val="bg2"/>
                      </a:gs>
                      <a:gs pos="100000">
                        <a:schemeClr val="bg2"/>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white">
            <a:xfrm>
              <a:off x="1022073" y="2961633"/>
              <a:ext cx="4991109" cy="327641"/>
            </a:xfrm>
            <a:prstGeom prst="rect">
              <a:avLst/>
            </a:prstGeom>
          </p:spPr>
          <p:txBody>
            <a:bodyPr wrap="square" lIns="182880">
              <a:spAutoFit/>
            </a:bodyPr>
            <a:lstStyle/>
            <a:p>
              <a:r>
                <a:rPr lang="en-US" u="sng" dirty="0">
                  <a:hlinkClick r:id="rId5"/>
                </a:rPr>
                <a:t>http://channel9.msdn.com/Events/TechEd</a:t>
              </a:r>
              <a:endParaRPr lang="en-US" dirty="0"/>
            </a:p>
          </p:txBody>
        </p:sp>
      </p:grpSp>
      <p:grpSp>
        <p:nvGrpSpPr>
          <p:cNvPr id="27" name="MS TechNet Link"/>
          <p:cNvGrpSpPr/>
          <p:nvPr/>
        </p:nvGrpSpPr>
        <p:grpSpPr>
          <a:xfrm>
            <a:off x="274639" y="5766010"/>
            <a:ext cx="5476339" cy="91439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1027759" y="5076615"/>
              <a:ext cx="2680236"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28531"/>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6"/>
                </a:rPr>
                <a:t>http://microsoft.com/technet  </a:t>
              </a:r>
              <a:endParaRPr lang="en-US" dirty="0">
                <a:solidFill>
                  <a:srgbClr val="FFFFFF"/>
                </a:solidFill>
              </a:endParaRPr>
            </a:p>
          </p:txBody>
        </p:sp>
      </p:grpSp>
      <p:sp>
        <p:nvSpPr>
          <p:cNvPr id="43" name="Rectangle 42"/>
          <p:cNvSpPr/>
          <p:nvPr/>
        </p:nvSpPr>
        <p:spPr bwMode="auto">
          <a:xfrm>
            <a:off x="5750977" y="-1"/>
            <a:ext cx="273890"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b="50120"/>
          <a:stretch/>
        </p:blipFill>
        <p:spPr>
          <a:xfrm>
            <a:off x="526107" y="1485017"/>
            <a:ext cx="2695575" cy="1273289"/>
          </a:xfrm>
          <a:prstGeom prst="rect">
            <a:avLst/>
          </a:prstGeom>
        </p:spPr>
      </p:pic>
      <p:sp useBgFill="1">
        <p:nvSpPr>
          <p:cNvPr id="39" name="Freeform 38"/>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52156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0-#ppt_w/2"/>
                                          </p:val>
                                        </p:tav>
                                        <p:tav tm="100000">
                                          <p:val>
                                            <p:strVal val="#ppt_x"/>
                                          </p:val>
                                        </p:tav>
                                      </p:tavLst>
                                    </p:anim>
                                    <p:anim calcmode="lin" valueType="num">
                                      <p:cBhvr additive="base">
                                        <p:cTn id="28" dur="10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75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animBg="1"/>
      <p:bldP spid="5" grpId="0" animBg="1"/>
      <p:bldP spid="2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04000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sp>
        <p:nvSpPr>
          <p:cNvPr id="7" name="TextBox 6"/>
          <p:cNvSpPr txBox="1"/>
          <p:nvPr/>
        </p:nvSpPr>
        <p:spPr>
          <a:xfrm>
            <a:off x="292249" y="2143592"/>
            <a:ext cx="4572318" cy="3003899"/>
          </a:xfrm>
          <a:prstGeom prst="rect">
            <a:avLst/>
          </a:prstGeom>
          <a:noFill/>
        </p:spPr>
        <p:txBody>
          <a:bodyPr wrap="square" lIns="182880" tIns="146304" rIns="182880" bIns="146304" rtlCol="0">
            <a:spAutoFit/>
          </a:bodyPr>
          <a:lstStyle/>
          <a:p>
            <a:r>
              <a:rPr lang="en-US" sz="4400" b="1" dirty="0" smtClean="0">
                <a:gradFill>
                  <a:gsLst>
                    <a:gs pos="83000">
                      <a:srgbClr val="FFFFFF"/>
                    </a:gs>
                    <a:gs pos="100000">
                      <a:srgbClr val="0072C6">
                        <a:lumMod val="30000"/>
                        <a:lumOff val="70000"/>
                      </a:srgbClr>
                    </a:gs>
                  </a:gsLst>
                  <a:lin ang="5400000" scaled="1"/>
                </a:gradFill>
              </a:rPr>
              <a:t>Scan </a:t>
            </a:r>
            <a:r>
              <a:rPr lang="en-US" sz="4400" b="1" dirty="0">
                <a:gradFill>
                  <a:gsLst>
                    <a:gs pos="83000">
                      <a:srgbClr val="FFFFFF"/>
                    </a:gs>
                    <a:gs pos="100000">
                      <a:srgbClr val="0072C6">
                        <a:lumMod val="30000"/>
                        <a:lumOff val="70000"/>
                      </a:srgbClr>
                    </a:gs>
                  </a:gsLst>
                  <a:lin ang="5400000" scaled="1"/>
                </a:gradFill>
              </a:rPr>
              <a:t>this QR code </a:t>
            </a:r>
            <a:r>
              <a:rPr lang="en-US" sz="4400" dirty="0">
                <a:gradFill>
                  <a:gsLst>
                    <a:gs pos="83000">
                      <a:srgbClr val="FFFFFF"/>
                    </a:gs>
                    <a:gs pos="100000">
                      <a:srgbClr val="0072C6">
                        <a:lumMod val="30000"/>
                        <a:lumOff val="70000"/>
                      </a:srgbClr>
                    </a:gs>
                  </a:gsLst>
                  <a:lin ang="5400000" scaled="1"/>
                </a:gradFill>
              </a:rPr>
              <a:t>to </a:t>
            </a:r>
          </a:p>
          <a:p>
            <a:r>
              <a:rPr lang="en-US" sz="4400" dirty="0">
                <a:gradFill>
                  <a:gsLst>
                    <a:gs pos="83000">
                      <a:srgbClr val="FFFFFF"/>
                    </a:gs>
                    <a:gs pos="100000">
                      <a:srgbClr val="0072C6">
                        <a:lumMod val="30000"/>
                        <a:lumOff val="70000"/>
                      </a:srgbClr>
                    </a:gs>
                  </a:gsLst>
                  <a:lin ang="5400000" scaled="1"/>
                </a:gradFill>
              </a:rPr>
              <a:t>evaluate this session.</a:t>
            </a:r>
          </a:p>
        </p:txBody>
      </p:sp>
      <p:grpSp>
        <p:nvGrpSpPr>
          <p:cNvPr id="10" name="Group 9"/>
          <p:cNvGrpSpPr/>
          <p:nvPr/>
        </p:nvGrpSpPr>
        <p:grpSpPr>
          <a:xfrm>
            <a:off x="9943129" y="1559114"/>
            <a:ext cx="1915773" cy="4209429"/>
            <a:chOff x="9835555" y="1393220"/>
            <a:chExt cx="2076450" cy="4562475"/>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846638" y="1214472"/>
            <a:ext cx="4572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967680"/>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will not hear about in this session!</a:t>
            </a:r>
            <a:endParaRPr lang="en-US" dirty="0"/>
          </a:p>
        </p:txBody>
      </p:sp>
      <p:sp>
        <p:nvSpPr>
          <p:cNvPr id="3" name="Text Placeholder 2"/>
          <p:cNvSpPr>
            <a:spLocks noGrp="1"/>
          </p:cNvSpPr>
          <p:nvPr>
            <p:ph type="body" sz="quarter" idx="10"/>
          </p:nvPr>
        </p:nvSpPr>
        <p:spPr>
          <a:xfrm>
            <a:off x="274638" y="1880315"/>
            <a:ext cx="11887200" cy="4124206"/>
          </a:xfrm>
        </p:spPr>
        <p:txBody>
          <a:bodyPr/>
          <a:lstStyle/>
          <a:p>
            <a:pPr marL="571500" indent="-571500">
              <a:buFont typeface="Arial" panose="020B0604020202020204" pitchFamily="34" charset="0"/>
              <a:buChar char="•"/>
            </a:pPr>
            <a:r>
              <a:rPr lang="en-US" dirty="0" smtClean="0"/>
              <a:t>VMware (now know as the ‘Other Guy’ (phew!)) </a:t>
            </a:r>
          </a:p>
          <a:p>
            <a:pPr marL="571500" indent="-571500">
              <a:buFont typeface="Arial" panose="020B0604020202020204" pitchFamily="34" charset="0"/>
              <a:buChar char="•"/>
            </a:pPr>
            <a:r>
              <a:rPr lang="en-US" dirty="0" smtClean="0"/>
              <a:t>Best practices within Hyper-V</a:t>
            </a:r>
          </a:p>
          <a:p>
            <a:pPr marL="571500" indent="-571500">
              <a:buFont typeface="Arial" panose="020B0604020202020204" pitchFamily="34" charset="0"/>
              <a:buChar char="•"/>
            </a:pPr>
            <a:r>
              <a:rPr lang="en-US" dirty="0" smtClean="0"/>
              <a:t>Hyper-V Clustering</a:t>
            </a:r>
          </a:p>
          <a:p>
            <a:pPr marL="571500" indent="-571500">
              <a:buFont typeface="Arial" panose="020B0604020202020204" pitchFamily="34" charset="0"/>
              <a:buChar char="•"/>
            </a:pPr>
            <a:r>
              <a:rPr lang="en-US" dirty="0" smtClean="0"/>
              <a:t>Hyper-V Networking</a:t>
            </a:r>
          </a:p>
          <a:p>
            <a:endParaRPr lang="en-US" dirty="0" smtClean="0"/>
          </a:p>
          <a:p>
            <a:endParaRPr lang="en-US" dirty="0"/>
          </a:p>
        </p:txBody>
      </p:sp>
    </p:spTree>
    <p:extLst>
      <p:ext uri="{BB962C8B-B14F-4D97-AF65-F5344CB8AC3E}">
        <p14:creationId xmlns:p14="http://schemas.microsoft.com/office/powerpoint/2010/main" val="10030301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Planning Phase</a:t>
            </a:r>
            <a:br>
              <a:rPr lang="en-US" dirty="0" smtClean="0"/>
            </a:br>
            <a:endParaRPr lang="en-US" dirty="0"/>
          </a:p>
        </p:txBody>
      </p:sp>
    </p:spTree>
    <p:extLst>
      <p:ext uri="{BB962C8B-B14F-4D97-AF65-F5344CB8AC3E}">
        <p14:creationId xmlns:p14="http://schemas.microsoft.com/office/powerpoint/2010/main" val="198916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897674"/>
          </a:xfrm>
        </p:spPr>
        <p:txBody>
          <a:bodyPr/>
          <a:lstStyle/>
          <a:p>
            <a:r>
              <a:rPr lang="en-US" dirty="0" smtClean="0"/>
              <a:t>‘What’ can we Virtualize</a:t>
            </a:r>
            <a:r>
              <a:rPr lang="en-US" dirty="0"/>
              <a:t>?</a:t>
            </a:r>
            <a:br>
              <a:rPr lang="en-US" dirty="0"/>
            </a:br>
            <a:r>
              <a:rPr lang="en-US" dirty="0" smtClean="0"/>
              <a:t/>
            </a:r>
            <a:br>
              <a:rPr lang="en-US" dirty="0" smtClean="0"/>
            </a:br>
            <a:endParaRPr lang="en-US" dirty="0"/>
          </a:p>
        </p:txBody>
      </p:sp>
      <p:sp>
        <p:nvSpPr>
          <p:cNvPr id="6" name="Rectangle 5"/>
          <p:cNvSpPr/>
          <p:nvPr/>
        </p:nvSpPr>
        <p:spPr bwMode="auto">
          <a:xfrm>
            <a:off x="274320" y="1288090"/>
            <a:ext cx="11887518" cy="4466324"/>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a:xfrm>
            <a:off x="371669" y="1400330"/>
            <a:ext cx="11790169" cy="590931"/>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Active Directory Domain Services *</a:t>
            </a:r>
            <a:endParaRPr lang="en-US" sz="3600" dirty="0">
              <a:gradFill>
                <a:gsLst>
                  <a:gs pos="1250">
                    <a:schemeClr val="tx1"/>
                  </a:gs>
                  <a:gs pos="100000">
                    <a:schemeClr val="tx1"/>
                  </a:gs>
                </a:gsLst>
                <a:lin ang="5400000" scaled="0"/>
              </a:gradFill>
              <a:latin typeface="+mj-lt"/>
            </a:endParaRPr>
          </a:p>
        </p:txBody>
      </p:sp>
      <p:sp>
        <p:nvSpPr>
          <p:cNvPr id="8" name="Rectangle 7"/>
          <p:cNvSpPr/>
          <p:nvPr/>
        </p:nvSpPr>
        <p:spPr>
          <a:xfrm>
            <a:off x="371669" y="2311961"/>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Front-End Web Server or Application Server</a:t>
            </a:r>
            <a:endParaRPr lang="en-US" sz="3600" dirty="0">
              <a:gradFill>
                <a:gsLst>
                  <a:gs pos="1250">
                    <a:schemeClr val="tx1"/>
                  </a:gs>
                  <a:gs pos="100000">
                    <a:schemeClr val="tx1"/>
                  </a:gs>
                </a:gsLst>
                <a:lin ang="5400000" scaled="0"/>
              </a:gradFill>
              <a:latin typeface="+mj-lt"/>
            </a:endParaRPr>
          </a:p>
        </p:txBody>
      </p:sp>
      <p:sp>
        <p:nvSpPr>
          <p:cNvPr id="9" name="Rectangle 8"/>
          <p:cNvSpPr/>
          <p:nvPr/>
        </p:nvSpPr>
        <p:spPr>
          <a:xfrm>
            <a:off x="371669" y="3223592"/>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The SQL Server Services, </a:t>
            </a:r>
            <a:r>
              <a:rPr lang="en-US" sz="3600" b="1" dirty="0" smtClean="0">
                <a:solidFill>
                  <a:srgbClr val="FFC000"/>
                </a:solidFill>
                <a:latin typeface="+mj-lt"/>
              </a:rPr>
              <a:t>can we Virtualize that?</a:t>
            </a:r>
            <a:endParaRPr lang="en-US" sz="3600" b="1" dirty="0">
              <a:solidFill>
                <a:srgbClr val="FFC000"/>
              </a:solidFill>
              <a:latin typeface="+mj-lt"/>
            </a:endParaRPr>
          </a:p>
        </p:txBody>
      </p:sp>
      <p:sp>
        <p:nvSpPr>
          <p:cNvPr id="10" name="Rectangle 9"/>
          <p:cNvSpPr/>
          <p:nvPr/>
        </p:nvSpPr>
        <p:spPr>
          <a:xfrm>
            <a:off x="371669" y="4135223"/>
            <a:ext cx="11790169" cy="590931"/>
          </a:xfrm>
          <a:prstGeom prst="rect">
            <a:avLst/>
          </a:prstGeom>
        </p:spPr>
        <p:txBody>
          <a:bodyPr wrap="square">
            <a:spAutoFit/>
          </a:bodyPr>
          <a:lstStyle/>
          <a:p>
            <a:pPr marL="57150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Any Part of SQL, ADS, SharePoint 2013</a:t>
            </a:r>
            <a:endParaRPr lang="en-US" sz="36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itle 1"/>
          <p:cNvSpPr txBox="1">
            <a:spLocks/>
          </p:cNvSpPr>
          <p:nvPr/>
        </p:nvSpPr>
        <p:spPr>
          <a:xfrm>
            <a:off x="274320" y="5953988"/>
            <a:ext cx="5448563" cy="840962"/>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b="1" dirty="0" smtClean="0"/>
              <a:t>Does Size Matter! </a:t>
            </a:r>
            <a:r>
              <a:rPr lang="en-US" dirty="0" smtClean="0"/>
              <a:t/>
            </a:r>
            <a:br>
              <a:rPr lang="en-US" dirty="0" smtClean="0"/>
            </a:br>
            <a:endParaRPr lang="en-US" dirty="0"/>
          </a:p>
        </p:txBody>
      </p:sp>
      <p:sp>
        <p:nvSpPr>
          <p:cNvPr id="3" name="TextBox 2"/>
          <p:cNvSpPr txBox="1"/>
          <p:nvPr/>
        </p:nvSpPr>
        <p:spPr>
          <a:xfrm>
            <a:off x="5565228" y="5900260"/>
            <a:ext cx="5391806" cy="1043363"/>
          </a:xfrm>
          <a:prstGeom prst="rect">
            <a:avLst/>
          </a:prstGeom>
          <a:noFill/>
        </p:spPr>
        <p:txBody>
          <a:bodyPr wrap="square" lIns="182880" tIns="146304" rIns="182880" bIns="146304" rtlCol="0">
            <a:spAutoFit/>
          </a:bodyPr>
          <a:lstStyle/>
          <a:p>
            <a:pPr>
              <a:lnSpc>
                <a:spcPct val="90000"/>
              </a:lnSpc>
              <a:spcAft>
                <a:spcPts val="600"/>
              </a:spcAft>
            </a:pPr>
            <a:r>
              <a:rPr lang="en-US" sz="5400" dirty="0"/>
              <a:t>Yes, yes it does!</a:t>
            </a:r>
            <a:endParaRPr lang="en-US" sz="540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08932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750"/>
                            </p:stCondLst>
                            <p:childTnLst>
                              <p:par>
                                <p:cTn id="10" presetID="2" presetClass="entr" presetSubtype="12" decel="100000" fill="hold" grpId="0"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0-#ppt_w/2"/>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8" decel="100000" fill="hold" grpId="0" nodeType="withEffect">
                                  <p:stCondLst>
                                    <p:cond delay="10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000" fill="hold"/>
                                        <p:tgtEl>
                                          <p:spTgt spid="8"/>
                                        </p:tgtEl>
                                        <p:attrNameLst>
                                          <p:attrName>ppt_x</p:attrName>
                                        </p:attrNameLst>
                                      </p:cBhvr>
                                      <p:tavLst>
                                        <p:tav tm="0">
                                          <p:val>
                                            <p:strVal val="0-#ppt_w/2"/>
                                          </p:val>
                                        </p:tav>
                                        <p:tav tm="100000">
                                          <p:val>
                                            <p:strVal val="#ppt_x"/>
                                          </p:val>
                                        </p:tav>
                                      </p:tavLst>
                                    </p:anim>
                                    <p:anim calcmode="lin" valueType="num">
                                      <p:cBhvr additive="base">
                                        <p:cTn id="17" dur="10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1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0-#ppt_w/2"/>
                                          </p:val>
                                        </p:tav>
                                        <p:tav tm="100000">
                                          <p:val>
                                            <p:strVal val="#ppt_x"/>
                                          </p:val>
                                        </p:tav>
                                      </p:tavLst>
                                    </p:anim>
                                    <p:anim calcmode="lin" valueType="num">
                                      <p:cBhvr additive="base">
                                        <p:cTn id="21" dur="10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15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0-#ppt_w/2"/>
                                          </p:val>
                                        </p:tav>
                                        <p:tav tm="100000">
                                          <p:val>
                                            <p:strVal val="#ppt_x"/>
                                          </p:val>
                                        </p:tav>
                                      </p:tavLst>
                                    </p:anim>
                                    <p:anim calcmode="lin" valueType="num">
                                      <p:cBhvr additive="base">
                                        <p:cTn id="25" dur="1000" fill="hold"/>
                                        <p:tgtEl>
                                          <p:spTgt spid="10"/>
                                        </p:tgtEl>
                                        <p:attrNameLst>
                                          <p:attrName>ppt_y</p:attrName>
                                        </p:attrNameLst>
                                      </p:cBhvr>
                                      <p:tavLst>
                                        <p:tav tm="0">
                                          <p:val>
                                            <p:strVal val="#ppt_y"/>
                                          </p:val>
                                        </p:tav>
                                        <p:tav tm="100000">
                                          <p:val>
                                            <p:strVal val="#ppt_y"/>
                                          </p:val>
                                        </p:tav>
                                      </p:tavLst>
                                    </p:anim>
                                  </p:childTnLst>
                                </p:cTn>
                              </p:par>
                              <p:par>
                                <p:cTn id="26" presetID="1" presetClass="entr" presetSubtype="0" fill="hold" grpId="0" nodeType="withEffect">
                                  <p:stCondLst>
                                    <p:cond delay="1500"/>
                                  </p:stCondLst>
                                  <p:childTnLst>
                                    <p:set>
                                      <p:cBhvr>
                                        <p:cTn id="27" dur="1" fill="hold">
                                          <p:stCondLst>
                                            <p:cond delay="0"/>
                                          </p:stCondLst>
                                        </p:cTn>
                                        <p:tgtEl>
                                          <p:spTgt spid="2"/>
                                        </p:tgtEl>
                                        <p:attrNameLst>
                                          <p:attrName>style.visibility</p:attrName>
                                        </p:attrNameLst>
                                      </p:cBhvr>
                                      <p:to>
                                        <p:strVal val="visible"/>
                                      </p:to>
                                    </p:set>
                                  </p:childTnLst>
                                </p:cTn>
                              </p:par>
                              <p:par>
                                <p:cTn id="28" presetID="1" presetClass="entr" presetSubtype="0" fill="hold" grpId="0" nodeType="withEffect">
                                  <p:stCondLst>
                                    <p:cond delay="1500"/>
                                  </p:stCondLst>
                                  <p:childTnLst>
                                    <p:set>
                                      <p:cBhvr>
                                        <p:cTn id="29" dur="1" fill="hold">
                                          <p:stCondLst>
                                            <p:cond delay="0"/>
                                          </p:stCondLst>
                                        </p:cTn>
                                        <p:tgtEl>
                                          <p:spTgt spid="12"/>
                                        </p:tgtEl>
                                        <p:attrNameLst>
                                          <p:attrName>style.visibility</p:attrName>
                                        </p:attrNameLst>
                                      </p:cBhvr>
                                      <p:to>
                                        <p:strVal val="visible"/>
                                      </p:to>
                                    </p:set>
                                  </p:childTnLst>
                                </p:cTn>
                              </p:par>
                            </p:childTnLst>
                          </p:cTn>
                        </p:par>
                        <p:par>
                          <p:cTn id="30" fill="hold">
                            <p:stCondLst>
                              <p:cond delay="4250"/>
                            </p:stCondLst>
                            <p:childTnLst>
                              <p:par>
                                <p:cTn id="31" presetID="1" presetClass="entr" presetSubtype="0" fill="hold" nodeType="afterEffect">
                                  <p:stCondLst>
                                    <p:cond delay="0"/>
                                  </p:stCondLst>
                                  <p:iterate type="lt">
                                    <p:tmAbs val="3000"/>
                                  </p:iterate>
                                  <p:childTnLst>
                                    <p:set>
                                      <p:cBhvr>
                                        <p:cTn id="32" dur="1" fill="hold">
                                          <p:stCondLst>
                                            <p:cond delay="0"/>
                                          </p:stCondLst>
                                        </p:cTn>
                                        <p:tgtEl>
                                          <p:spTgt spid="12">
                                            <p:txEl>
                                              <p:pRg st="0" end="0"/>
                                            </p:txEl>
                                          </p:spTgt>
                                        </p:tgtEl>
                                        <p:attrNameLst>
                                          <p:attrName>style.visibility</p:attrName>
                                        </p:attrNameLst>
                                      </p:cBhvr>
                                      <p:to>
                                        <p:strVal val="visible"/>
                                      </p:to>
                                    </p:set>
                                  </p:childTnLst>
                                </p:cTn>
                              </p:par>
                            </p:childTnLst>
                          </p:cTn>
                        </p:par>
                        <p:par>
                          <p:cTn id="33" fill="hold">
                            <p:stCondLst>
                              <p:cond delay="46251"/>
                            </p:stCondLst>
                            <p:childTnLst>
                              <p:par>
                                <p:cTn id="34" presetID="1" presetClass="entr" presetSubtype="0" fill="hold" grpId="0" nodeType="afterEffect">
                                  <p:stCondLst>
                                    <p:cond delay="1000"/>
                                  </p:stCondLst>
                                  <p:childTnLst>
                                    <p:set>
                                      <p:cBhvr>
                                        <p:cTn id="3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p:bldP spid="8" grpId="0"/>
      <p:bldP spid="9" grpId="0"/>
      <p:bldP spid="10" grpId="0"/>
      <p:bldP spid="1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Clear &amp; Simple Message coming up!</a:t>
            </a:r>
            <a:endParaRPr lang="en-US" dirty="0"/>
          </a:p>
        </p:txBody>
      </p:sp>
      <p:sp>
        <p:nvSpPr>
          <p:cNvPr id="3" name="TextBox 2"/>
          <p:cNvSpPr txBox="1"/>
          <p:nvPr/>
        </p:nvSpPr>
        <p:spPr>
          <a:xfrm>
            <a:off x="274320" y="2128344"/>
            <a:ext cx="11571889" cy="1292662"/>
          </a:xfrm>
          <a:prstGeom prst="rect">
            <a:avLst/>
          </a:prstGeom>
          <a:noFill/>
        </p:spPr>
        <p:txBody>
          <a:bodyPr wrap="square" lIns="182880" tIns="146304" rIns="182880" bIns="146304" rtlCol="0">
            <a:spAutoFit/>
          </a:bodyPr>
          <a:lstStyle/>
          <a:p>
            <a:pPr>
              <a:lnSpc>
                <a:spcPct val="90000"/>
              </a:lnSpc>
              <a:spcAft>
                <a:spcPts val="600"/>
              </a:spcAft>
            </a:pPr>
            <a:r>
              <a:rPr lang="en-US" sz="3600" dirty="0" smtClean="0">
                <a:gradFill>
                  <a:gsLst>
                    <a:gs pos="2917">
                      <a:schemeClr val="tx1"/>
                    </a:gs>
                    <a:gs pos="30000">
                      <a:schemeClr val="tx1"/>
                    </a:gs>
                  </a:gsLst>
                  <a:lin ang="5400000" scaled="0"/>
                </a:gradFill>
                <a:latin typeface="+mj-lt"/>
              </a:rPr>
              <a:t>In the next 2 slides we will understand what is supported, so if it’s in either of the next to slides it’s cool to do!</a:t>
            </a:r>
          </a:p>
        </p:txBody>
      </p:sp>
    </p:spTree>
    <p:extLst>
      <p:ext uri="{BB962C8B-B14F-4D97-AF65-F5344CB8AC3E}">
        <p14:creationId xmlns:p14="http://schemas.microsoft.com/office/powerpoint/2010/main" val="310712928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5"/>
          <p:cNvSpPr txBox="1">
            <a:spLocks/>
          </p:cNvSpPr>
          <p:nvPr/>
        </p:nvSpPr>
        <p:spPr>
          <a:xfrm>
            <a:off x="274638" y="1973262"/>
            <a:ext cx="11887200" cy="455509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b="1" dirty="0" smtClean="0"/>
              <a:t>Supported on:</a:t>
            </a:r>
          </a:p>
          <a:p>
            <a:pPr lvl="1"/>
            <a:r>
              <a:rPr lang="en-US" sz="2800" dirty="0" smtClean="0">
                <a:latin typeface="+mj-lt"/>
              </a:rPr>
              <a:t>Windows Server 2008 SP2 Hyper-V | Hyper-V Server 2008 SP2</a:t>
            </a:r>
          </a:p>
          <a:p>
            <a:pPr lvl="1"/>
            <a:r>
              <a:rPr lang="en-US" sz="2800" dirty="0" smtClean="0">
                <a:latin typeface="+mj-lt"/>
              </a:rPr>
              <a:t>Windows Server 2008 R2 SP1 Hyper-V | Hyper-V Server 2008 R2 SP1</a:t>
            </a:r>
          </a:p>
          <a:p>
            <a:pPr lvl="1"/>
            <a:r>
              <a:rPr lang="en-US" sz="2800" dirty="0" smtClean="0">
                <a:latin typeface="+mj-lt"/>
              </a:rPr>
              <a:t>Windows Server 2012 Hyper-V | Hyper-V Server 2012</a:t>
            </a:r>
          </a:p>
          <a:p>
            <a:pPr lvl="1"/>
            <a:r>
              <a:rPr lang="en-US" sz="2800" dirty="0" smtClean="0">
                <a:latin typeface="+mj-lt"/>
              </a:rPr>
              <a:t>Any 3</a:t>
            </a:r>
            <a:r>
              <a:rPr lang="en-US" sz="2800" baseline="30000" dirty="0" smtClean="0">
                <a:latin typeface="+mj-lt"/>
              </a:rPr>
              <a:t>rd</a:t>
            </a:r>
            <a:r>
              <a:rPr lang="en-US" sz="2800" dirty="0" smtClean="0">
                <a:latin typeface="+mj-lt"/>
              </a:rPr>
              <a:t> Party Hypervisor Certified under </a:t>
            </a:r>
            <a:r>
              <a:rPr lang="en-US" sz="2800" b="1" dirty="0" smtClean="0">
                <a:solidFill>
                  <a:srgbClr val="FFC000"/>
                </a:solidFill>
                <a:latin typeface="+mj-lt"/>
                <a:hlinkClick r:id="rId3"/>
              </a:rPr>
              <a:t>SVVP</a:t>
            </a:r>
            <a:endParaRPr lang="en-US" sz="2800" b="1" dirty="0" smtClean="0">
              <a:solidFill>
                <a:srgbClr val="FFC000"/>
              </a:solidFill>
              <a:latin typeface="+mj-lt"/>
            </a:endParaRPr>
          </a:p>
          <a:p>
            <a:pPr lvl="1"/>
            <a:r>
              <a:rPr lang="en-US" sz="2800" dirty="0" smtClean="0">
                <a:latin typeface="+mj-lt"/>
              </a:rPr>
              <a:t>Windows Azure Infrastructure Services</a:t>
            </a:r>
          </a:p>
          <a:p>
            <a:r>
              <a:rPr lang="en-US" sz="3200" b="1" dirty="0" smtClean="0">
                <a:gradFill>
                  <a:gsLst>
                    <a:gs pos="1250">
                      <a:srgbClr val="FFFFFF"/>
                    </a:gs>
                    <a:gs pos="100000">
                      <a:srgbClr val="FFFFFF"/>
                    </a:gs>
                  </a:gsLst>
                  <a:lin ang="5400000" scaled="0"/>
                </a:gradFill>
              </a:rPr>
              <a:t>Guest OS Must Be:</a:t>
            </a:r>
          </a:p>
          <a:p>
            <a:pPr lvl="1"/>
            <a:r>
              <a:rPr lang="en-US" sz="2800" dirty="0" smtClean="0">
                <a:gradFill>
                  <a:gsLst>
                    <a:gs pos="1250">
                      <a:srgbClr val="FFFFFF"/>
                    </a:gs>
                    <a:gs pos="100000">
                      <a:srgbClr val="FFFFFF"/>
                    </a:gs>
                  </a:gsLst>
                  <a:lin ang="5400000" scaled="0"/>
                </a:gradFill>
                <a:latin typeface="Segoe UI Light"/>
              </a:rPr>
              <a:t>Windows Server 2008 SP2 | 2008 R2 SP1 | Windows Server 2012</a:t>
            </a:r>
          </a:p>
          <a:p>
            <a:r>
              <a:rPr lang="en-US" b="1" dirty="0" smtClean="0">
                <a:solidFill>
                  <a:srgbClr val="FFC000"/>
                </a:solidFill>
              </a:rPr>
              <a:t>All SQL Server 2012 Features Are Supported</a:t>
            </a:r>
            <a:endParaRPr lang="en-US" b="1" dirty="0">
              <a:solidFill>
                <a:srgbClr val="FFC000"/>
              </a:solidFill>
            </a:endParaRPr>
          </a:p>
        </p:txBody>
      </p:sp>
      <p:sp>
        <p:nvSpPr>
          <p:cNvPr id="4" name="Title 2"/>
          <p:cNvSpPr>
            <a:spLocks noGrp="1"/>
          </p:cNvSpPr>
          <p:nvPr>
            <p:ph type="title"/>
          </p:nvPr>
        </p:nvSpPr>
        <p:spPr>
          <a:xfrm>
            <a:off x="274639" y="295274"/>
            <a:ext cx="11889564" cy="917575"/>
          </a:xfrm>
        </p:spPr>
        <p:txBody>
          <a:bodyPr/>
          <a:lstStyle/>
          <a:p>
            <a:r>
              <a:rPr lang="en-US" dirty="0" smtClean="0"/>
              <a:t>General vSupportability Guidance</a:t>
            </a:r>
            <a:endParaRPr lang="en-US" dirty="0"/>
          </a:p>
        </p:txBody>
      </p:sp>
      <p:pic>
        <p:nvPicPr>
          <p:cNvPr id="5" name="Picture 4" descr="C:\Users\David\Documents\CM Projects - Reference\MediaBank\SQL Server\SQLsvr_h_wh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037" y="1254320"/>
            <a:ext cx="2449484" cy="677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9968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chEd_2013_Template_r0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2.xml><?xml version="1.0" encoding="utf-8"?>
<a:theme xmlns:a="http://schemas.openxmlformats.org/drawingml/2006/main" name="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Europe_2013_Speaker_PPT_Template.potx" id="{AF8D925A-DB13-4D66-BFED-96786326D843}" vid="{785F7DAE-011A-4F0A-BDEB-E162962B4AB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Ratings xmlns="http://schemas.microsoft.com/sharepoint/v3" xsi:nil="true"/>
    <LikedBy xmlns="http://schemas.microsoft.com/sharepoint/v3">
      <UserInfo>
        <DisplayName/>
        <AccountId xsi:nil="true"/>
        <AccountType/>
      </UserInfo>
    </LikedBy>
    <RatedBy xmlns="http://schemas.microsoft.com/sharepoint/v3">
      <UserInfo>
        <DisplayName/>
        <AccountId xsi:nil="true"/>
        <AccountType/>
      </UserInfo>
    </RatedBy>
    <_dlc_DocId xmlns="8c29c984-7b04-48c4-9477-a6377f738360">NUBI-25-218</_dlc_DocId>
    <_dlc_DocIdUrl xmlns="8c29c984-7b04-48c4-9477-a6377f738360">
      <Url>https://nubigenius.sharepoint.com/simonsdocs/_layouts/15/DocIdRedir.aspx?ID=NUBI-25-218</Url>
      <Description>NUBI-25-218</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593FFF0EE0591345BB766A48918FB94F" ma:contentTypeVersion="6" ma:contentTypeDescription="Create a new document." ma:contentTypeScope="" ma:versionID="67dde7ddf34e9da08dbd802d8f052d52">
  <xsd:schema xmlns:xsd="http://www.w3.org/2001/XMLSchema" xmlns:xs="http://www.w3.org/2001/XMLSchema" xmlns:p="http://schemas.microsoft.com/office/2006/metadata/properties" xmlns:ns1="http://schemas.microsoft.com/sharepoint/v3" xmlns:ns2="8c29c984-7b04-48c4-9477-a6377f738360" targetNamespace="http://schemas.microsoft.com/office/2006/metadata/properties" ma:root="true" ma:fieldsID="bb799f67009adba822376c885cfed953" ns1:_="" ns2:_="">
    <xsd:import namespace="http://schemas.microsoft.com/sharepoint/v3"/>
    <xsd:import namespace="8c29c984-7b04-48c4-9477-a6377f738360"/>
    <xsd:element name="properties">
      <xsd:complexType>
        <xsd:sequence>
          <xsd:element name="documentManagement">
            <xsd:complexType>
              <xsd:all>
                <xsd:element ref="ns2:_dlc_DocId" minOccurs="0"/>
                <xsd:element ref="ns2:_dlc_DocIdUrl" minOccurs="0"/>
                <xsd:element ref="ns2:_dlc_DocIdPersistI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1" nillable="true" ma:displayName="Rating (0-5)" ma:decimals="2" ma:description="Average value of all the ratings that have been submitted" ma:indexed="true" ma:internalName="AverageRating" ma:readOnly="true">
      <xsd:simpleType>
        <xsd:restriction base="dms:Number"/>
      </xsd:simpleType>
    </xsd:element>
    <xsd:element name="RatingCount" ma:index="12" nillable="true" ma:displayName="Number of Ratings" ma:decimals="0" ma:description="Number of ratings submitted" ma:internalName="RatingCount" ma:readOnly="true">
      <xsd:simpleType>
        <xsd:restriction base="dms:Number"/>
      </xsd:simpleType>
    </xsd:element>
    <xsd:element name="RatedBy" ma:index="13"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4" nillable="true" ma:displayName="User ratings" ma:description="User ratings for the item" ma:hidden="true" ma:internalName="Ratings">
      <xsd:simpleType>
        <xsd:restriction base="dms:Note"/>
      </xsd:simpleType>
    </xsd:element>
    <xsd:element name="LikesCount" ma:index="15" nillable="true" ma:displayName="Number of Likes" ma:internalName="LikesCount">
      <xsd:simpleType>
        <xsd:restriction base="dms:Unknown"/>
      </xsd:simpleType>
    </xsd:element>
    <xsd:element name="LikedBy" ma:index="16"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29c984-7b04-48c4-9477-a6377f738360"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10B7EA5-E7C6-422A-B94F-2658D4D03D25}">
  <ds:schemaRefs>
    <ds:schemaRef ds:uri="http://schemas.microsoft.com/sharepoint/events"/>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8c29c984-7b04-48c4-9477-a6377f738360"/>
    <ds:schemaRef ds:uri="http://schemas.microsoft.com/sharepoint/v3"/>
    <ds:schemaRef ds:uri="http://www.w3.org/XML/1998/namespace"/>
    <ds:schemaRef ds:uri="http://purl.org/dc/dcmitype/"/>
  </ds:schemaRefs>
</ds:datastoreItem>
</file>

<file path=customXml/itemProps4.xml><?xml version="1.0" encoding="utf-8"?>
<ds:datastoreItem xmlns:ds="http://schemas.openxmlformats.org/officeDocument/2006/customXml" ds:itemID="{A345A483-B8BC-40FC-ACBA-ABD5A59127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29c984-7b04-48c4-9477-a6377f738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TechEd%202013%20Speaker%20PPT%20Template</Template>
  <TotalTime>4661</TotalTime>
  <Words>5992</Words>
  <Application>Microsoft Office PowerPoint</Application>
  <PresentationFormat>Custom</PresentationFormat>
  <Paragraphs>351</Paragraphs>
  <Slides>45</Slides>
  <Notes>34</Notes>
  <HiddenSlides>2</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45</vt:i4>
      </vt:variant>
    </vt:vector>
  </HeadingPairs>
  <TitlesOfParts>
    <vt:vector size="53" baseType="lpstr">
      <vt:lpstr>Courier New</vt:lpstr>
      <vt:lpstr>Consolas</vt:lpstr>
      <vt:lpstr>Wingdings</vt:lpstr>
      <vt:lpstr>Arial</vt:lpstr>
      <vt:lpstr>Segoe UI Light</vt:lpstr>
      <vt:lpstr>Segoe UI</vt:lpstr>
      <vt:lpstr>TechEd_2013_Template_r09</vt:lpstr>
      <vt:lpstr>TechEd_2013_Template_16x9</vt:lpstr>
      <vt:lpstr>PowerPoint Presentation</vt:lpstr>
      <vt:lpstr>Best Practices in Virtualizing and Managing Microsoft SharePoint with Microsoft System Center and Windows Server</vt:lpstr>
      <vt:lpstr>Agenda</vt:lpstr>
      <vt:lpstr>Audience Poll (yep, this is where you raise your hands!)</vt:lpstr>
      <vt:lpstr>What you will not hear about in this session!</vt:lpstr>
      <vt:lpstr>Planning Phase </vt:lpstr>
      <vt:lpstr>‘What’ can we Virtualize?  </vt:lpstr>
      <vt:lpstr>Clear &amp; Simple Message coming up!</vt:lpstr>
      <vt:lpstr>General vSupportability Guidance</vt:lpstr>
      <vt:lpstr>General vSupportability Guidance</vt:lpstr>
      <vt:lpstr>Virtualizing SQL Server | Performance</vt:lpstr>
      <vt:lpstr>Virtualizing SharePoint | Performance</vt:lpstr>
      <vt:lpstr>Virtualizing SharePoint | Performance</vt:lpstr>
      <vt:lpstr>Key Virtual Hardware Considerations</vt:lpstr>
      <vt:lpstr>SharePoint Farm Resiliency</vt:lpstr>
      <vt:lpstr> Best practice guidance for virtualization</vt:lpstr>
      <vt:lpstr>Best Practices (Part One) </vt:lpstr>
      <vt:lpstr>Best Practices (Part Two) </vt:lpstr>
      <vt:lpstr>Configure the Hyper-V host computer</vt:lpstr>
      <vt:lpstr>Configure the Hyper-V host computer </vt:lpstr>
      <vt:lpstr>Deployment Phase </vt:lpstr>
      <vt:lpstr>What are our options for deployment? </vt:lpstr>
      <vt:lpstr>Accelerated Deployment</vt:lpstr>
      <vt:lpstr>Automating that Accelerated Deployment </vt:lpstr>
      <vt:lpstr>Monitoring Phase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Demo</vt:lpstr>
      <vt:lpstr>Protection Phase </vt:lpstr>
      <vt:lpstr>Granular Workload-Level Protection</vt:lpstr>
      <vt:lpstr>Backing up to the Cloud is considered to be off-site.</vt:lpstr>
      <vt:lpstr>Conclusion   </vt:lpstr>
      <vt:lpstr>System Center and Windows 2012 for SharePoint 2013  </vt:lpstr>
      <vt:lpstr>Questions!</vt:lpstr>
      <vt:lpstr>Track resources</vt:lpstr>
      <vt:lpstr>Related content</vt:lpstr>
      <vt:lpstr>Track resources</vt:lpstr>
      <vt:lpstr>Resources</vt:lpstr>
      <vt:lpstr>Evaluate this session</vt:lpstr>
      <vt:lpstr>PowerPoint Presentation</vt:lpstr>
    </vt:vector>
  </TitlesOfParts>
  <Manager>&lt;Comms manager/speech writer&gt;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MDC-B356: Best Practices in Virtualizing and Managing Microsoft SharePoint with Microsoft System Center and Windows Server</dc:title>
  <dc:subject>TechEd 2013</dc:subject>
  <dc:creator>Simon Skinner</dc:creator>
  <cp:keywords>TechEd 2013</cp:keywords>
  <dc:description>Template by: Jordan Cayabyab, Artitudes Design, Inc.
Formatting by: Priscila Mandryk, Silver Fox Productions, Inc.
Audience Type: Internal/External</dc:description>
  <cp:lastModifiedBy>Shows</cp:lastModifiedBy>
  <cp:revision>146</cp:revision>
  <dcterms:created xsi:type="dcterms:W3CDTF">2013-05-05T15:28:25Z</dcterms:created>
  <dcterms:modified xsi:type="dcterms:W3CDTF">2013-06-23T10:48:14Z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0x010100593FFF0EE0591345BB766A48918FB94F</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_dlc_DocIdItemGuid">
    <vt:lpwstr>b665dd1f-691a-4996-872a-8de58030cb0a</vt:lpwstr>
  </property>
</Properties>
</file>