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3" r:id="rId5"/>
    <p:sldMasterId id="2147484213" r:id="rId6"/>
    <p:sldMasterId id="2147484233" r:id="rId7"/>
    <p:sldMasterId id="2147484253" r:id="rId8"/>
    <p:sldMasterId id="2147484277" r:id="rId9"/>
  </p:sldMasterIdLst>
  <p:notesMasterIdLst>
    <p:notesMasterId r:id="rId41"/>
  </p:notesMasterIdLst>
  <p:handoutMasterIdLst>
    <p:handoutMasterId r:id="rId42"/>
  </p:handoutMasterIdLst>
  <p:sldIdLst>
    <p:sldId id="1135" r:id="rId10"/>
    <p:sldId id="1151" r:id="rId11"/>
    <p:sldId id="1156" r:id="rId12"/>
    <p:sldId id="1175" r:id="rId13"/>
    <p:sldId id="1176" r:id="rId14"/>
    <p:sldId id="1174" r:id="rId15"/>
    <p:sldId id="1187" r:id="rId16"/>
    <p:sldId id="1183" r:id="rId17"/>
    <p:sldId id="1190" r:id="rId18"/>
    <p:sldId id="1170" r:id="rId19"/>
    <p:sldId id="1191" r:id="rId20"/>
    <p:sldId id="1182" r:id="rId21"/>
    <p:sldId id="1189" r:id="rId22"/>
    <p:sldId id="1159" r:id="rId23"/>
    <p:sldId id="1165" r:id="rId24"/>
    <p:sldId id="1188" r:id="rId25"/>
    <p:sldId id="1168" r:id="rId26"/>
    <p:sldId id="1167" r:id="rId27"/>
    <p:sldId id="1166" r:id="rId28"/>
    <p:sldId id="1192" r:id="rId29"/>
    <p:sldId id="1171" r:id="rId30"/>
    <p:sldId id="1160" r:id="rId31"/>
    <p:sldId id="1193" r:id="rId32"/>
    <p:sldId id="1195" r:id="rId33"/>
    <p:sldId id="1185" r:id="rId34"/>
    <p:sldId id="1194" r:id="rId35"/>
    <p:sldId id="1144" r:id="rId36"/>
    <p:sldId id="1196" r:id="rId37"/>
    <p:sldId id="1150" r:id="rId38"/>
    <p:sldId id="1198" r:id="rId39"/>
    <p:sldId id="1076" r:id="rId40"/>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151"/>
            <p14:sldId id="1156"/>
            <p14:sldId id="1175"/>
            <p14:sldId id="1176"/>
            <p14:sldId id="1174"/>
            <p14:sldId id="1187"/>
            <p14:sldId id="1183"/>
            <p14:sldId id="1190"/>
            <p14:sldId id="1170"/>
            <p14:sldId id="1191"/>
            <p14:sldId id="1182"/>
            <p14:sldId id="1189"/>
            <p14:sldId id="1159"/>
            <p14:sldId id="1165"/>
            <p14:sldId id="1188"/>
            <p14:sldId id="1168"/>
            <p14:sldId id="1167"/>
            <p14:sldId id="1166"/>
            <p14:sldId id="1192"/>
            <p14:sldId id="1171"/>
            <p14:sldId id="1160"/>
            <p14:sldId id="1193"/>
            <p14:sldId id="1195"/>
            <p14:sldId id="1185"/>
            <p14:sldId id="1194"/>
          </p14:sldIdLst>
        </p14:section>
        <p14:section name="Special content" id="{6925D2A1-AD53-4951-AB34-79DFA02CD676}">
          <p14:sldIdLst>
            <p14:sldId id="1144"/>
            <p14:sldId id="1196"/>
            <p14:sldId id="1150"/>
            <p14:sldId id="1198"/>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0B186"/>
    <a:srgbClr val="0072C6"/>
    <a:srgbClr val="007233"/>
    <a:srgbClr val="7FBA00"/>
    <a:srgbClr val="B4009E"/>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50" autoAdjust="0"/>
    <p:restoredTop sz="96305" autoAdjust="0"/>
  </p:normalViewPr>
  <p:slideViewPr>
    <p:cSldViewPr snapToGrid="0">
      <p:cViewPr varScale="1">
        <p:scale>
          <a:sx n="111" d="100"/>
          <a:sy n="111" d="100"/>
        </p:scale>
        <p:origin x="900" y="96"/>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6/24/2013 4:31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6/24/2013 4:30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6/24/2013 4:30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15</a:t>
            </a:fld>
            <a:endParaRPr lang="en-US" dirty="0"/>
          </a:p>
        </p:txBody>
      </p:sp>
      <p:sp>
        <p:nvSpPr>
          <p:cNvPr id="10" name="Date Placeholder 9"/>
          <p:cNvSpPr>
            <a:spLocks noGrp="1"/>
          </p:cNvSpPr>
          <p:nvPr>
            <p:ph type="dt" idx="13"/>
          </p:nvPr>
        </p:nvSpPr>
        <p:spPr/>
        <p:txBody>
          <a:bodyPr/>
          <a:lstStyle/>
          <a:p>
            <a:fld id="{20C21322-687B-4FB5-9B87-4A26FB21CF38}" type="datetime8">
              <a:rPr lang="en-US" smtClean="0"/>
              <a:t>6/24/2013 4:31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89059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BF1516E-D76E-4608-A7C9-8C02BCC4C7B4}" type="datetime1">
              <a:rPr lang="en-US" smtClean="0"/>
              <a:t>6/24/2013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2846120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0"/>
              </a:spcAft>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84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4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AC6A9FE-A1DE-47AF-8A4A-D1158C469C45}"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56898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AC6A9FE-A1DE-47AF-8A4A-D1158C469C45}"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385946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0"/>
              </a:spcAft>
            </a:pPr>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84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4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AC6A9FE-A1DE-47AF-8A4A-D1158C469C45}"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23024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A0D577-7625-48DC-B897-41F7A5B47ECB}"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62983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EA72771-5B60-4490-BCF6-7B66D2415730}" type="datetime1">
              <a:rPr lang="en-US" smtClean="0"/>
              <a:t>6/24/2013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25369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22</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6/24/2013 4:31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24497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BF1516E-D76E-4608-A7C9-8C02BCC4C7B4}" type="datetime1">
              <a:rPr lang="en-US" smtClean="0"/>
              <a:t>6/24/2013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2401890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27</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6/24/2013 4:31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6/24/2013 4:30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28</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6/24/2013 4:31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247153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6/24/2013 4:31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6/24/2013 4:31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1984179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6/24/2013 4:31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9A0D577-7625-48DC-B897-41F7A5B47ECB}"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416740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B7A500E9-33F6-47FE-95D0-50F637164353}"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08458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2012</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C91740D-6755-49FF-B46C-0907BDD7ECE3}" type="datetime1">
              <a:rPr lang="en-US" smtClean="0">
                <a:solidFill>
                  <a:prstClr val="black"/>
                </a:solidFill>
              </a:rPr>
              <a:pPr/>
              <a:t>6/24/2013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94698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3350338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BF1516E-D76E-4608-A7C9-8C02BCC4C7B4}" type="datetime1">
              <a:rPr lang="en-US" smtClean="0"/>
              <a:t>6/24/2013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51081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Build 2012</a:t>
            </a:r>
            <a:endParaRPr lang="en-US" dirty="0"/>
          </a:p>
        </p:txBody>
      </p:sp>
      <p:sp>
        <p:nvSpPr>
          <p:cNvPr id="5" name="Footer Placeholder 4"/>
          <p:cNvSpPr>
            <a:spLocks noGrp="1"/>
          </p:cNvSpPr>
          <p:nvPr>
            <p:ph type="ftr" sz="quarter" idx="11"/>
          </p:nvPr>
        </p:nvSpPr>
        <p:spPr/>
        <p:txBody>
          <a:bodyPr/>
          <a:lstStyle/>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9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014C5A4-8579-463E-9B29-50110034162C}" type="datetime1">
              <a:rPr lang="en-US" smtClean="0"/>
              <a:t>6/24/2013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37163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14</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6/24/2013 4:31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908945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3639876333"/>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826766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345524220"/>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4294160170"/>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0934792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212588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048650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864716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697116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5873669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226222753"/>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423578057"/>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01335399"/>
      </p:ext>
    </p:extLst>
  </p:cSld>
  <p:clrMapOvr>
    <a:masterClrMapping/>
  </p:clrMapOvr>
  <p:transition>
    <p:fade/>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41398320"/>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7214214"/>
      </p:ext>
    </p:extLst>
  </p:cSld>
  <p:clrMapOvr>
    <a:masterClrMapping/>
  </p:clrMapOvr>
  <p:transition>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084201"/>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573009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3061896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5949714"/>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14383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75803"/>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255762"/>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348451"/>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910110"/>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2692588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1"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813977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8" y="482565"/>
            <a:ext cx="1646237" cy="351905"/>
          </a:xfrm>
          <a:prstGeom prst="rect">
            <a:avLst/>
          </a:prstGeom>
        </p:spPr>
      </p:pic>
    </p:spTree>
    <p:extLst>
      <p:ext uri="{BB962C8B-B14F-4D97-AF65-F5344CB8AC3E}">
        <p14:creationId xmlns:p14="http://schemas.microsoft.com/office/powerpoint/2010/main" val="220354953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grpSp>
        <p:nvGrpSpPr>
          <p:cNvPr id="98" name="Group 97"/>
          <p:cNvGrpSpPr/>
          <p:nvPr userDrawn="1"/>
        </p:nvGrpSpPr>
        <p:grpSpPr>
          <a:xfrm>
            <a:off x="18853151" y="1957389"/>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3675887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4"/>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9143936" cy="1828786"/>
          </a:xfrm>
          <a:noFill/>
        </p:spPr>
        <p:txBody>
          <a:bodyPr lIns="146304" tIns="91440" rIns="146304" bIns="91440" anchor="t" anchorCtr="0"/>
          <a:lstStyle>
            <a:lvl1pPr>
              <a:defRPr sz="5998"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598"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9"/>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4" y="6208326"/>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5998"/>
            </a:lvl1pPr>
          </a:lstStyle>
          <a:p>
            <a:pPr lvl="0"/>
            <a:r>
              <a:rPr lang="en-US" dirty="0" smtClean="0"/>
              <a:t>Session code</a:t>
            </a:r>
            <a:endParaRPr lang="en-US" dirty="0"/>
          </a:p>
        </p:txBody>
      </p:sp>
      <p:grpSp>
        <p:nvGrpSpPr>
          <p:cNvPr id="98" name="Group 97"/>
          <p:cNvGrpSpPr/>
          <p:nvPr userDrawn="1"/>
        </p:nvGrpSpPr>
        <p:grpSpPr>
          <a:xfrm>
            <a:off x="7136679" y="4110832"/>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372"/>
              <a:endParaRPr lang="en-US" sz="1799">
                <a:solidFill>
                  <a:srgbClr val="FFFFFF"/>
                </a:solidFill>
              </a:endParaRPr>
            </a:p>
          </p:txBody>
        </p:sp>
      </p:grpSp>
    </p:spTree>
    <p:extLst>
      <p:ext uri="{BB962C8B-B14F-4D97-AF65-F5344CB8AC3E}">
        <p14:creationId xmlns:p14="http://schemas.microsoft.com/office/powerpoint/2010/main" val="911766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246" tIns="109684" rIns="146246" bIns="109684"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38221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58"/>
            <a:ext cx="10058401" cy="1829593"/>
          </a:xfrm>
          <a:noFill/>
        </p:spPr>
        <p:txBody>
          <a:bodyPr lIns="182880" tIns="146304" rIns="182880" bIns="146304">
            <a:noAutofit/>
          </a:bodyPr>
          <a:lstStyle>
            <a:lvl1pPr marL="0" indent="0">
              <a:spcBef>
                <a:spcPts val="0"/>
              </a:spcBef>
              <a:buNone/>
              <a:defRPr sz="3598"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3509504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6" rIns="182806" bIns="146246" numCol="1" spcCol="0" rtlCol="0" fromWordArt="0" anchor="t" anchorCtr="0" forceAA="0" compatLnSpc="1">
            <a:prstTxWarp prst="textNoShape">
              <a:avLst/>
            </a:prstTxWarp>
            <a:noAutofit/>
          </a:bodyPr>
          <a:lstStyle/>
          <a:p>
            <a:pPr algn="ctr" defTabSz="932103" fontAlgn="base">
              <a:lnSpc>
                <a:spcPct val="90000"/>
              </a:lnSpc>
              <a:spcBef>
                <a:spcPct val="0"/>
              </a:spcBef>
              <a:spcAft>
                <a:spcPct val="0"/>
              </a:spcAft>
            </a:pPr>
            <a:endParaRPr lang="en-US" sz="23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3" y="1211287"/>
            <a:ext cx="10056812" cy="2751698"/>
          </a:xfrm>
          <a:noFill/>
        </p:spPr>
        <p:txBody>
          <a:bodyPr tIns="91440" bIns="91440" anchor="t" anchorCtr="0"/>
          <a:lstStyle>
            <a:lvl1pPr>
              <a:defRPr sz="7197"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70676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09973"/>
            <a:ext cx="10056812" cy="2751698"/>
          </a:xfrm>
          <a:noFill/>
        </p:spPr>
        <p:txBody>
          <a:bodyPr tIns="91440" bIns="91440" anchor="t" anchorCtr="0"/>
          <a:lstStyle>
            <a:lvl1pPr>
              <a:defRPr sz="7197"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825407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3044017"/>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844734569"/>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3"/>
            <a:ext cx="11887200" cy="1831975"/>
          </a:xfrm>
          <a:noFill/>
        </p:spPr>
        <p:txBody>
          <a:bodyPr tIns="91440" bIns="91440" anchor="t" anchorCtr="0"/>
          <a:lstStyle>
            <a:lvl1pPr>
              <a:defRPr sz="87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08630083"/>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sz="1999"/>
            </a:lvl3pPr>
            <a:lvl4pPr marL="457019" indent="0">
              <a:buNone/>
              <a:defRPr sz="1799"/>
            </a:lvl4pPr>
            <a:lvl5pPr marL="685529" indent="0">
              <a:buNone/>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1283515"/>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9"/>
            <a:ext cx="11887200" cy="223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6305688"/>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68368"/>
          </a:xfrm>
        </p:spPr>
        <p:txBody>
          <a:bodyPr wrap="square">
            <a:spAutoFit/>
          </a:bodyPr>
          <a:lstStyle>
            <a:lvl1pPr marL="0" indent="0">
              <a:spcBef>
                <a:spcPts val="1224"/>
              </a:spcBef>
              <a:buClr>
                <a:schemeClr val="tx1"/>
              </a:buClr>
              <a:buFont typeface="Wingdings" pitchFamily="2" charset="2"/>
              <a:buNone/>
              <a:defRPr sz="3598"/>
            </a:lvl1pPr>
            <a:lvl2pPr marL="0" indent="0">
              <a:buNone/>
              <a:defRPr sz="1999"/>
            </a:lvl2pPr>
            <a:lvl3pPr marL="231684" indent="0">
              <a:buNone/>
              <a:tabLst/>
              <a:defRPr sz="1999"/>
            </a:lvl3pPr>
            <a:lvl4pPr marL="460193" indent="0">
              <a:buNone/>
              <a:defRPr sz="1799"/>
            </a:lvl4pPr>
            <a:lvl5pPr marL="685529" indent="0">
              <a:buNone/>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02710897"/>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50"/>
            <a:ext cx="5486399" cy="2536079"/>
          </a:xfrm>
        </p:spPr>
        <p:txBody>
          <a:bodyPr wrap="square">
            <a:spAutoFit/>
          </a:bodyPr>
          <a:lstStyle>
            <a:lvl1pPr marL="287224" indent="-287224">
              <a:spcBef>
                <a:spcPts val="1224"/>
              </a:spcBef>
              <a:buClr>
                <a:schemeClr val="tx1"/>
              </a:buClr>
              <a:buFont typeface="Arial" pitchFamily="34" charset="0"/>
              <a:buChar char="•"/>
              <a:defRPr sz="3598"/>
            </a:lvl1pPr>
            <a:lvl2pPr marL="530956" indent="-233102">
              <a:defRPr sz="1999"/>
            </a:lvl2pPr>
            <a:lvl3pPr marL="699308" indent="-168352">
              <a:tabLst/>
              <a:defRPr sz="1999"/>
            </a:lvl3pPr>
            <a:lvl4pPr marL="880609" indent="-181303">
              <a:defRPr sz="1799"/>
            </a:lvl4pPr>
            <a:lvl5pPr marL="1048961" indent="-168352">
              <a:tabLst/>
              <a:defRPr sz="1799"/>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01890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671501"/>
          </a:xfrm>
        </p:spPr>
        <p:txBody>
          <a:bodyPr wrap="square">
            <a:spAutoFit/>
          </a:bodyPr>
          <a:lstStyle>
            <a:lvl1pPr marL="287224" indent="-287224">
              <a:spcBef>
                <a:spcPts val="1224"/>
              </a:spcBef>
              <a:buClr>
                <a:schemeClr val="tx2"/>
              </a:buClr>
              <a:buFont typeface="Arial" pitchFamily="34" charset="0"/>
              <a:buChar char="•"/>
              <a:defRPr sz="3598">
                <a:gradFill>
                  <a:gsLst>
                    <a:gs pos="1250">
                      <a:schemeClr val="tx2"/>
                    </a:gs>
                    <a:gs pos="99000">
                      <a:schemeClr val="tx2"/>
                    </a:gs>
                  </a:gsLst>
                  <a:lin ang="5400000" scaled="0"/>
                </a:gradFill>
              </a:defRPr>
            </a:lvl1pPr>
            <a:lvl2pPr marL="530956" indent="-233102">
              <a:defRPr sz="2399"/>
            </a:lvl2pPr>
            <a:lvl3pPr marL="699308" indent="-168352">
              <a:tabLst/>
              <a:defRPr sz="2399"/>
            </a:lvl3pPr>
            <a:lvl4pPr marL="880609" indent="-181303">
              <a:defRPr/>
            </a:lvl4pPr>
            <a:lvl5pPr marL="1048961" indent="-168352">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2557053"/>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72689021"/>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065231"/>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150564"/>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821231"/>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209596"/>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0" tIns="46620" rIns="46620" bIns="46620" numCol="1" spcCol="0" rtlCol="0" fromWordArt="0" anchor="ctr" anchorCtr="0" forceAA="0" compatLnSpc="1">
            <a:prstTxWarp prst="textNoShape">
              <a:avLst/>
            </a:prstTxWarp>
            <a:noAutofit/>
          </a:bodyPr>
          <a:lstStyle/>
          <a:p>
            <a:pPr algn="ctr" defTabSz="932103" fontAlgn="base">
              <a:spcBef>
                <a:spcPct val="0"/>
              </a:spcBef>
              <a:spcAft>
                <a:spcPct val="0"/>
              </a:spcAft>
            </a:pPr>
            <a:endParaRPr lang="en-US" sz="1799"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16153"/>
            <a:ext cx="11887199" cy="2131353"/>
          </a:xfrm>
        </p:spPr>
        <p:txBody>
          <a:bodyPr/>
          <a:lstStyle>
            <a:lvl1pPr marL="0" indent="0">
              <a:buNone/>
              <a:defRPr sz="3298">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37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4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58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5615719"/>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1"/>
            <a:ext cx="11887200" cy="2443746"/>
          </a:xfrm>
          <a:prstGeom prst="rect">
            <a:avLst/>
          </a:prstGeom>
        </p:spPr>
        <p:txBody>
          <a:bodyPr/>
          <a:lstStyle>
            <a:lvl1pPr marL="290398" indent="-290398">
              <a:buClr>
                <a:schemeClr val="tx1"/>
              </a:buClr>
              <a:buSzPct val="90000"/>
              <a:buFont typeface="Arial" pitchFamily="34" charset="0"/>
              <a:buChar char="•"/>
              <a:defRPr sz="359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274" indent="-280876">
              <a:buClr>
                <a:schemeClr val="tx1"/>
              </a:buClr>
              <a:buSzPct val="90000"/>
              <a:buFont typeface="Arial" pitchFamily="34" charset="0"/>
              <a:buChar char="•"/>
              <a:defRPr sz="3198">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672" indent="-290398">
              <a:buClr>
                <a:schemeClr val="tx1"/>
              </a:buClr>
              <a:buSzPct val="90000"/>
              <a:buFont typeface="Arial" pitchFamily="34" charset="0"/>
              <a:buChar char="•"/>
              <a:defRPr sz="2799">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181" indent="-228510">
              <a:buClr>
                <a:schemeClr val="tx1"/>
              </a:buClr>
              <a:buSzPct val="90000"/>
              <a:buFont typeface="Arial" pitchFamily="34" charset="0"/>
              <a:buChar char="•"/>
              <a:defRPr sz="2399">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691" indent="-228510">
              <a:buClr>
                <a:schemeClr val="tx1"/>
              </a:buClr>
              <a:buSzPct val="90000"/>
              <a:buFont typeface="Arial" pitchFamily="34" charset="0"/>
              <a:buChar char="•"/>
              <a:defRPr sz="1999">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8"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9612875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2"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2"/>
            <a:ext cx="11378776" cy="747424"/>
          </a:xfrm>
        </p:spPr>
        <p:txBody>
          <a:bodyPr>
            <a:spAutoFit/>
          </a:bodyPr>
          <a:lstStyle>
            <a:lvl1pPr marL="0" indent="0">
              <a:spcBef>
                <a:spcPts val="0"/>
              </a:spcBef>
              <a:buNone/>
              <a:defRPr sz="33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466336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8"/>
            <a:ext cx="11378776" cy="1195712"/>
          </a:xfrm>
        </p:spPr>
        <p:txBody>
          <a:bodyPr anchor="b" anchorCtr="0">
            <a:spAutoFit/>
          </a:bodyPr>
          <a:lstStyle>
            <a:lvl1pPr>
              <a:defRPr sz="7200" spc="-152"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2"/>
            <a:ext cx="11378776" cy="747424"/>
          </a:xfrm>
        </p:spPr>
        <p:txBody>
          <a:bodyPr>
            <a:spAutoFit/>
          </a:bodyPr>
          <a:lstStyle>
            <a:lvl1pPr marL="0" indent="0">
              <a:spcBef>
                <a:spcPts val="0"/>
              </a:spcBef>
              <a:buNone/>
              <a:defRPr sz="33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4192401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9619" tIns="279619" rIns="279619">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p:nvPr>
        </p:nvSpPr>
        <p:spPr bwMode="ltGray">
          <a:xfrm>
            <a:off x="276428" y="938270"/>
            <a:ext cx="5125828"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6222" tIns="885459" rIns="1258284" bIns="885459" numCol="1" anchor="ctr" anchorCtr="0" compatLnSpc="1">
            <a:prstTxWarp prst="textNoShape">
              <a:avLst/>
            </a:prstTxWarp>
            <a:noAutofit/>
          </a:bodyPr>
          <a:lstStyle>
            <a:lvl1pPr algn="l">
              <a:defRPr lang="en-US" sz="6000" b="0" kern="1200" cap="none" spc="-204"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061"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86076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276428" y="941006"/>
            <a:ext cx="5125828" cy="5115249"/>
          </a:xfrm>
          <a:prstGeom prst="rect">
            <a:avLst/>
          </a:prstGeom>
          <a:noFill/>
          <a:ln>
            <a:noFill/>
          </a:ln>
          <a:extLst/>
        </p:spPr>
        <p:txBody>
          <a:bodyPr vert="horz" wrap="square" lIns="326222" tIns="885459" rIns="1258284" bIns="885459" numCol="1" rtlCol="0" anchor="ctr" anchorCtr="0" compatLnSpc="1">
            <a:prstTxWarp prst="textNoShape">
              <a:avLst/>
            </a:prstTxWarp>
            <a:noAutofit/>
          </a:bodyPr>
          <a:lstStyle>
            <a:lvl1pPr>
              <a:defRPr lang="en-US" sz="6000" spc="-204" dirty="0">
                <a:gradFill>
                  <a:gsLst>
                    <a:gs pos="100000">
                      <a:schemeClr val="accent1"/>
                    </a:gs>
                    <a:gs pos="0">
                      <a:schemeClr val="accent1"/>
                    </a:gs>
                  </a:gsLst>
                  <a:lin ang="5400000" scaled="0"/>
                </a:gradFill>
              </a:defRPr>
            </a:lvl1pPr>
          </a:lstStyle>
          <a:p>
            <a:pPr marL="0" lvl="0" indent="0" defTabSz="932061" fontAlgn="base">
              <a:lnSpc>
                <a:spcPct val="100000"/>
              </a:lnSpc>
              <a:spcAft>
                <a:spcPct val="0"/>
              </a:spcAft>
              <a:buFontTx/>
            </a:pPr>
            <a:r>
              <a:rPr lang="en-US" smtClean="0"/>
              <a:t>Click to edit Master title style</a:t>
            </a:r>
            <a:endParaRPr lang="en-US" dirty="0"/>
          </a:p>
        </p:txBody>
      </p:sp>
      <p:sp>
        <p:nvSpPr>
          <p:cNvPr id="3" name="Subtitle 2"/>
          <p:cNvSpPr>
            <a:spLocks noGrp="1"/>
          </p:cNvSpPr>
          <p:nvPr>
            <p:ph type="subTitle" idx="1" hasCustomPrompt="1"/>
          </p:nvPr>
        </p:nvSpPr>
        <p:spPr>
          <a:xfrm>
            <a:off x="5761038" y="3948673"/>
            <a:ext cx="6400800" cy="747424"/>
          </a:xfrm>
        </p:spPr>
        <p:txBody>
          <a:bodyPr wrap="square">
            <a:spAutoFit/>
          </a:bodyPr>
          <a:lstStyle>
            <a:lvl1pPr marL="0" indent="0" algn="l">
              <a:lnSpc>
                <a:spcPct val="90000"/>
              </a:lnSpc>
              <a:spcBef>
                <a:spcPts val="0"/>
              </a:spcBef>
              <a:buNone/>
              <a:defRPr lang="en-US" sz="3300" kern="1200" spc="-71" baseline="0" dirty="0">
                <a:gradFill>
                  <a:gsLst>
                    <a:gs pos="94167">
                      <a:schemeClr val="tx1"/>
                    </a:gs>
                    <a:gs pos="72000">
                      <a:schemeClr val="tx1"/>
                    </a:gs>
                  </a:gsLst>
                  <a:lin ang="5400000" scaled="0"/>
                </a:gradFill>
                <a:latin typeface="+mj-lt"/>
                <a:ea typeface="+mn-ea"/>
                <a:cs typeface="+mn-cs"/>
              </a:defRPr>
            </a:lvl1pPr>
            <a:lvl2pPr marL="466012" indent="0" algn="ctr">
              <a:buNone/>
              <a:defRPr>
                <a:solidFill>
                  <a:schemeClr val="tx1">
                    <a:tint val="75000"/>
                  </a:schemeClr>
                </a:solidFill>
              </a:defRPr>
            </a:lvl2pPr>
            <a:lvl3pPr marL="932024" indent="0" algn="ctr">
              <a:buNone/>
              <a:defRPr>
                <a:solidFill>
                  <a:schemeClr val="tx1">
                    <a:tint val="75000"/>
                  </a:schemeClr>
                </a:solidFill>
              </a:defRPr>
            </a:lvl3pPr>
            <a:lvl4pPr marL="1398038" indent="0" algn="ctr">
              <a:buNone/>
              <a:defRPr>
                <a:solidFill>
                  <a:schemeClr val="tx1">
                    <a:tint val="75000"/>
                  </a:schemeClr>
                </a:solidFill>
              </a:defRPr>
            </a:lvl4pPr>
            <a:lvl5pPr marL="1864053" indent="0" algn="ctr">
              <a:buNone/>
              <a:defRPr>
                <a:solidFill>
                  <a:schemeClr val="tx1">
                    <a:tint val="75000"/>
                  </a:schemeClr>
                </a:solidFill>
              </a:defRPr>
            </a:lvl5pPr>
            <a:lvl6pPr marL="2330066" indent="0" algn="ctr">
              <a:buNone/>
              <a:defRPr>
                <a:solidFill>
                  <a:schemeClr val="tx1">
                    <a:tint val="75000"/>
                  </a:schemeClr>
                </a:solidFill>
              </a:defRPr>
            </a:lvl6pPr>
            <a:lvl7pPr marL="2796076" indent="0" algn="ctr">
              <a:buNone/>
              <a:defRPr>
                <a:solidFill>
                  <a:schemeClr val="tx1">
                    <a:tint val="75000"/>
                  </a:schemeClr>
                </a:solidFill>
              </a:defRPr>
            </a:lvl7pPr>
            <a:lvl8pPr marL="3262092" indent="0" algn="ctr">
              <a:buNone/>
              <a:defRPr>
                <a:solidFill>
                  <a:schemeClr val="tx1">
                    <a:tint val="75000"/>
                  </a:schemeClr>
                </a:solidFill>
              </a:defRPr>
            </a:lvl8pPr>
            <a:lvl9pPr marL="3728104" indent="0" algn="ctr">
              <a:buNone/>
              <a:defRPr>
                <a:solidFill>
                  <a:schemeClr val="tx1">
                    <a:tint val="75000"/>
                  </a:schemeClr>
                </a:solidFill>
              </a:defRPr>
            </a:lvl9pPr>
          </a:lstStyle>
          <a:p>
            <a:pPr marL="0" marR="0" lvl="0" indent="0" algn="l" defTabSz="932024"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5" name="Text Placeholder 4"/>
          <p:cNvSpPr>
            <a:spLocks noGrp="1"/>
          </p:cNvSpPr>
          <p:nvPr>
            <p:ph type="body" sz="quarter" idx="11" hasCustomPrompt="1"/>
          </p:nvPr>
        </p:nvSpPr>
        <p:spPr>
          <a:xfrm>
            <a:off x="5761038" y="2125670"/>
            <a:ext cx="6400800" cy="1791261"/>
          </a:xfrm>
        </p:spPr>
        <p:txBody>
          <a:bodyPr wrap="square" anchor="b">
            <a:spAutoFit/>
          </a:bodyPr>
          <a:lstStyle>
            <a:lvl1pPr marL="0" indent="0">
              <a:buNone/>
              <a:defRPr sz="5400" spc="-152">
                <a:gradFill>
                  <a:gsLst>
                    <a:gs pos="94167">
                      <a:schemeClr val="tx1"/>
                    </a:gs>
                    <a:gs pos="72000">
                      <a:schemeClr val="tx1"/>
                    </a:gs>
                  </a:gsLst>
                  <a:lin ang="5400000" scaled="0"/>
                </a:gradFill>
              </a:defRPr>
            </a:lvl1pPr>
          </a:lstStyle>
          <a:p>
            <a:pPr lvl="0"/>
            <a:r>
              <a:rPr lang="en-US" dirty="0" smtClean="0"/>
              <a:t>Click to edit master text styles</a:t>
            </a:r>
          </a:p>
        </p:txBody>
      </p:sp>
    </p:spTree>
    <p:extLst>
      <p:ext uri="{BB962C8B-B14F-4D97-AF65-F5344CB8AC3E}">
        <p14:creationId xmlns:p14="http://schemas.microsoft.com/office/powerpoint/2010/main" val="3667940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82"/>
            <a:ext cx="11375537"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7" y="1211264"/>
            <a:ext cx="11375537" cy="2237535"/>
          </a:xfrm>
          <a:prstGeom prst="rect">
            <a:avLst/>
          </a:prstGeom>
        </p:spPr>
        <p:txBody>
          <a:bodyPr>
            <a:spAutoFit/>
          </a:bodyPr>
          <a:lstStyle>
            <a:lvl1pPr marL="289653" indent="-289653">
              <a:buFont typeface="Wingdings" pitchFamily="2" charset="2"/>
              <a:buChar char=""/>
              <a:defRPr sz="3900"/>
            </a:lvl1pPr>
            <a:lvl2pPr marL="527521" indent="-237872">
              <a:buFont typeface="Wingdings" pitchFamily="2" charset="2"/>
              <a:buChar char=""/>
              <a:defRPr sz="2400" spc="-50" baseline="0">
                <a:latin typeface="+mn-lt"/>
              </a:defRPr>
            </a:lvl2pPr>
            <a:lvl3pPr marL="755684" indent="-228160">
              <a:buFont typeface="Wingdings" pitchFamily="2" charset="2"/>
              <a:buChar char=""/>
              <a:tabLst/>
              <a:defRPr sz="2000" spc="-50" baseline="0">
                <a:latin typeface="+mn-lt"/>
              </a:defRPr>
            </a:lvl3pPr>
            <a:lvl4pPr marL="932061" indent="-176380">
              <a:buFont typeface="Wingdings" pitchFamily="2" charset="2"/>
              <a:buChar char=""/>
              <a:defRPr sz="1800" spc="-50" baseline="0">
                <a:latin typeface="+mn-lt"/>
              </a:defRPr>
            </a:lvl4pPr>
            <a:lvl5pPr marL="1108442" indent="-176380">
              <a:buFont typeface="Wingdings" pitchFamily="2" charset="2"/>
              <a:buChar char=""/>
              <a:tabLst/>
              <a:defRPr sz="1800" spc="-50"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8595892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7" y="1211265"/>
            <a:ext cx="11375537" cy="2135969"/>
          </a:xfrm>
          <a:prstGeom prst="rect">
            <a:avLst/>
          </a:prstGeom>
        </p:spPr>
        <p:txBody>
          <a:bodyPr>
            <a:spAutoFit/>
          </a:bodyPr>
          <a:lstStyle>
            <a:lvl1pPr marL="0" indent="0">
              <a:spcBef>
                <a:spcPts val="2448"/>
              </a:spcBef>
              <a:buNone/>
              <a:defRPr sz="39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6252" indent="0">
              <a:buNone/>
              <a:defRPr sz="2000" spc="-50" baseline="0">
                <a:gradFill>
                  <a:gsLst>
                    <a:gs pos="100000">
                      <a:schemeClr val="tx1"/>
                    </a:gs>
                    <a:gs pos="6000">
                      <a:schemeClr val="tx1"/>
                    </a:gs>
                  </a:gsLst>
                  <a:lin ang="5400000" scaled="0"/>
                </a:gradFill>
              </a:defRPr>
            </a:lvl3pPr>
            <a:lvl4pPr marL="466031" indent="0">
              <a:buNone/>
              <a:defRPr sz="1800" spc="-50" baseline="0">
                <a:gradFill>
                  <a:gsLst>
                    <a:gs pos="100000">
                      <a:schemeClr val="tx1"/>
                    </a:gs>
                    <a:gs pos="6000">
                      <a:schemeClr val="tx1"/>
                    </a:gs>
                  </a:gsLst>
                  <a:lin ang="5400000" scaled="0"/>
                </a:gradFill>
              </a:defRPr>
            </a:lvl4pPr>
            <a:lvl5pPr marL="707139" indent="0">
              <a:buNone/>
              <a:defRPr sz="1800" spc="-50"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7" y="292090"/>
            <a:ext cx="11375537"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54304903"/>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7" y="1211265"/>
            <a:ext cx="11375537" cy="2135969"/>
          </a:xfrm>
          <a:prstGeom prst="rect">
            <a:avLst/>
          </a:prstGeom>
        </p:spPr>
        <p:txBody>
          <a:bodyPr>
            <a:spAutoFit/>
          </a:bodyPr>
          <a:lstStyle>
            <a:lvl1pPr marL="0" indent="0">
              <a:spcBef>
                <a:spcPts val="2448"/>
              </a:spcBef>
              <a:buNone/>
              <a:defRPr sz="39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6252" indent="0">
              <a:buNone/>
              <a:defRPr sz="2000" spc="-50" baseline="0">
                <a:gradFill>
                  <a:gsLst>
                    <a:gs pos="100000">
                      <a:schemeClr val="tx1"/>
                    </a:gs>
                    <a:gs pos="0">
                      <a:schemeClr val="tx1"/>
                    </a:gs>
                  </a:gsLst>
                  <a:lin ang="5400000" scaled="0"/>
                </a:gradFill>
              </a:defRPr>
            </a:lvl3pPr>
            <a:lvl4pPr marL="466031" indent="0">
              <a:buNone/>
              <a:defRPr sz="1800" spc="-50" baseline="0">
                <a:gradFill>
                  <a:gsLst>
                    <a:gs pos="100000">
                      <a:schemeClr val="tx1"/>
                    </a:gs>
                    <a:gs pos="0">
                      <a:schemeClr val="tx1"/>
                    </a:gs>
                  </a:gsLst>
                  <a:lin ang="5400000" scaled="0"/>
                </a:gradFill>
              </a:defRPr>
            </a:lvl4pPr>
            <a:lvl5pPr marL="707139" indent="0">
              <a:buNone/>
              <a:defRPr sz="1800" spc="-50"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01279965"/>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90"/>
            <a:ext cx="11375537"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2" cy="2757677"/>
          </a:xfrm>
        </p:spPr>
        <p:txBody>
          <a:bodyPr wrap="square">
            <a:spAutoFit/>
          </a:bodyPr>
          <a:lstStyle>
            <a:lvl1pPr marL="297742" indent="-297742">
              <a:spcBef>
                <a:spcPts val="1224"/>
              </a:spcBef>
              <a:buClr>
                <a:schemeClr val="tx1"/>
              </a:buClr>
              <a:buFont typeface="Wingdings" pitchFamily="2" charset="2"/>
              <a:buChar char=""/>
              <a:defRPr/>
            </a:lvl1pPr>
            <a:lvl2pPr marL="530758" indent="-233016">
              <a:defRPr sz="2400" spc="-50" baseline="0"/>
            </a:lvl2pPr>
            <a:lvl3pPr marL="699048" indent="-168289">
              <a:tabLst/>
              <a:defRPr sz="2000" spc="-50" baseline="0"/>
            </a:lvl3pPr>
            <a:lvl4pPr marL="880280" indent="-181235">
              <a:defRPr sz="1800" spc="-50" baseline="0"/>
            </a:lvl4pPr>
            <a:lvl5pPr marL="1048570" indent="-168289">
              <a:tabLst/>
              <a:defRPr sz="1800" spc="-5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9" y="1211264"/>
            <a:ext cx="5495487" cy="2757677"/>
          </a:xfrm>
        </p:spPr>
        <p:txBody>
          <a:bodyPr wrap="square">
            <a:spAutoFit/>
          </a:bodyPr>
          <a:lstStyle>
            <a:lvl1pPr marL="346285" indent="-346285">
              <a:spcBef>
                <a:spcPts val="1224"/>
              </a:spcBef>
              <a:buFont typeface="Wingdings" pitchFamily="2" charset="2"/>
              <a:buChar char=""/>
              <a:defRPr lang="en-US" sz="3900" kern="1200" spc="-71" baseline="0" dirty="0" smtClean="0">
                <a:gradFill>
                  <a:gsLst>
                    <a:gs pos="1250">
                      <a:schemeClr val="tx1"/>
                    </a:gs>
                    <a:gs pos="100000">
                      <a:schemeClr val="tx1"/>
                    </a:gs>
                  </a:gsLst>
                  <a:lin ang="5400000" scaled="0"/>
                </a:gradFill>
                <a:latin typeface="+mj-lt"/>
                <a:ea typeface="+mn-ea"/>
                <a:cs typeface="+mn-cs"/>
              </a:defRPr>
            </a:lvl1pPr>
            <a:lvl2pPr marL="647266" indent="-349523">
              <a:defRPr lang="en-US" sz="2400" kern="1200" spc="-50" baseline="0" dirty="0" smtClean="0">
                <a:gradFill>
                  <a:gsLst>
                    <a:gs pos="1250">
                      <a:schemeClr val="tx1"/>
                    </a:gs>
                    <a:gs pos="100000">
                      <a:schemeClr val="tx1"/>
                    </a:gs>
                  </a:gsLst>
                  <a:lin ang="5400000" scaled="0"/>
                </a:gradFill>
                <a:latin typeface="+mn-lt"/>
                <a:ea typeface="+mn-ea"/>
                <a:cs typeface="+mn-cs"/>
              </a:defRPr>
            </a:lvl2pPr>
            <a:lvl3pPr marL="880280" indent="-349523">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48570" indent="-349523">
              <a:defRPr lang="en-US" sz="1800" kern="1200" spc="-50" baseline="0" dirty="0" smtClean="0">
                <a:gradFill>
                  <a:gsLst>
                    <a:gs pos="1250">
                      <a:schemeClr val="tx1"/>
                    </a:gs>
                    <a:gs pos="100000">
                      <a:schemeClr val="tx1"/>
                    </a:gs>
                  </a:gsLst>
                  <a:lin ang="5400000" scaled="0"/>
                </a:gradFill>
                <a:latin typeface="+mn-lt"/>
                <a:ea typeface="+mn-ea"/>
                <a:cs typeface="+mn-cs"/>
              </a:defRPr>
            </a:lvl4pPr>
            <a:lvl5pPr marL="1229807" indent="-349523">
              <a:defRPr lang="en-US" sz="1800" kern="1200" spc="-50" baseline="0" dirty="0">
                <a:gradFill>
                  <a:gsLst>
                    <a:gs pos="1250">
                      <a:schemeClr val="tx1"/>
                    </a:gs>
                    <a:gs pos="100000">
                      <a:schemeClr val="tx1"/>
                    </a:gs>
                  </a:gsLst>
                  <a:lin ang="5400000" scaled="0"/>
                </a:gradFill>
                <a:latin typeface="+mn-lt"/>
                <a:ea typeface="+mn-ea"/>
                <a:cs typeface="+mn-cs"/>
              </a:defRPr>
            </a:lvl5pPr>
          </a:lstStyle>
          <a:p>
            <a:pPr marL="297742" marR="0" lvl="0" indent="-297742" algn="l" defTabSz="932024"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0758" marR="0" lvl="1" indent="-233016"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048" marR="0" lvl="2" indent="-168289"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280" marR="0" lvl="3" indent="-181235"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8570" marR="0" lvl="4" indent="-168289"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14185567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90"/>
            <a:ext cx="11375537"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2"/>
            <a:ext cx="5486400" cy="2751523"/>
          </a:xfrm>
        </p:spPr>
        <p:txBody>
          <a:bodyPr>
            <a:spAutoFit/>
          </a:bodyPr>
          <a:lstStyle>
            <a:lvl1pPr marL="0" indent="0">
              <a:spcBef>
                <a:spcPts val="1224"/>
              </a:spcBef>
              <a:buNone/>
              <a:defRPr sz="3900">
                <a:gradFill>
                  <a:gsLst>
                    <a:gs pos="100000">
                      <a:schemeClr val="tx2"/>
                    </a:gs>
                    <a:gs pos="0">
                      <a:schemeClr val="tx2"/>
                    </a:gs>
                  </a:gsLst>
                  <a:lin ang="5400000" scaled="0"/>
                </a:gradFill>
                <a:latin typeface="+mj-lt"/>
              </a:defRPr>
            </a:lvl1pPr>
            <a:lvl2pPr marL="0" indent="0">
              <a:buNone/>
              <a:defRPr sz="2000" spc="-50" baseline="0"/>
            </a:lvl2pPr>
            <a:lvl3pPr marL="237872" indent="0">
              <a:buNone/>
              <a:defRPr sz="2000" spc="-50" baseline="0"/>
            </a:lvl3pPr>
            <a:lvl4pPr marL="466031" indent="0">
              <a:buNone/>
              <a:defRPr sz="1800" spc="-50" baseline="0"/>
            </a:lvl4pPr>
            <a:lvl5pPr marL="707139" indent="0">
              <a:buNone/>
              <a:defRPr sz="1800" spc="-5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57677"/>
          </a:xfrm>
        </p:spPr>
        <p:txBody>
          <a:bodyPr>
            <a:spAutoFit/>
          </a:bodyPr>
          <a:lstStyle>
            <a:lvl1pPr marL="0" indent="0">
              <a:spcBef>
                <a:spcPts val="1224"/>
              </a:spcBef>
              <a:buNone/>
              <a:defRPr lang="en-US" sz="390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7872"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9269"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smtClean="0">
                <a:gradFill>
                  <a:gsLst>
                    <a:gs pos="1250">
                      <a:schemeClr val="tx1"/>
                    </a:gs>
                    <a:gs pos="100000">
                      <a:schemeClr val="tx1"/>
                    </a:gs>
                  </a:gsLst>
                  <a:lin ang="5400000" scaled="0"/>
                </a:gradFill>
                <a:latin typeface="+mn-lt"/>
                <a:ea typeface="+mn-ea"/>
                <a:cs typeface="+mn-cs"/>
              </a:defRPr>
            </a:lvl4pPr>
            <a:lvl5pPr marL="700665"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32024"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4127503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90"/>
            <a:ext cx="11375537"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4"/>
            <a:ext cx="5486400" cy="2689966"/>
          </a:xfrm>
        </p:spPr>
        <p:txBody>
          <a:bodyPr>
            <a:spAutoFit/>
          </a:bodyPr>
          <a:lstStyle>
            <a:lvl1pPr marL="0" indent="0">
              <a:spcBef>
                <a:spcPts val="1224"/>
              </a:spcBef>
              <a:buNone/>
              <a:defRPr sz="39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7872" indent="0">
              <a:buNone/>
              <a:defRPr sz="2000" spc="-50" baseline="0">
                <a:gradFill>
                  <a:gsLst>
                    <a:gs pos="1000">
                      <a:schemeClr val="tx1"/>
                    </a:gs>
                    <a:gs pos="98000">
                      <a:schemeClr val="tx1"/>
                    </a:gs>
                  </a:gsLst>
                  <a:lin ang="5400000" scaled="0"/>
                </a:gradFill>
              </a:defRPr>
            </a:lvl3pPr>
            <a:lvl4pPr marL="466031" indent="0">
              <a:buNone/>
              <a:defRPr sz="1800" spc="-50" baseline="0">
                <a:gradFill>
                  <a:gsLst>
                    <a:gs pos="1000">
                      <a:schemeClr val="tx1"/>
                    </a:gs>
                    <a:gs pos="98000">
                      <a:schemeClr val="tx1"/>
                    </a:gs>
                  </a:gsLst>
                  <a:lin ang="5400000" scaled="0"/>
                </a:gradFill>
              </a:defRPr>
            </a:lvl4pPr>
            <a:lvl5pPr marL="707139" indent="0">
              <a:buNone/>
              <a:defRPr sz="1800" spc="-50"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689966"/>
          </a:xfrm>
        </p:spPr>
        <p:txBody>
          <a:bodyPr>
            <a:spAutoFit/>
          </a:bodyPr>
          <a:lstStyle>
            <a:lvl1pPr marL="0" indent="0">
              <a:spcBef>
                <a:spcPts val="1224"/>
              </a:spcBef>
              <a:buNone/>
              <a:defRPr lang="en-US" sz="3900"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7872"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9269"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smtClean="0">
                <a:gradFill>
                  <a:gsLst>
                    <a:gs pos="1000">
                      <a:schemeClr val="tx1"/>
                    </a:gs>
                    <a:gs pos="98000">
                      <a:schemeClr val="tx1"/>
                    </a:gs>
                  </a:gsLst>
                  <a:lin ang="5400000" scaled="0"/>
                </a:gradFill>
                <a:latin typeface="+mn-lt"/>
                <a:ea typeface="+mn-ea"/>
                <a:cs typeface="+mn-cs"/>
              </a:defRPr>
            </a:lvl4pPr>
            <a:lvl5pPr marL="700665"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32024"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79314175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7472613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9887309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
        <p:nvSpPr>
          <p:cNvPr id="4" name="Rectangle 3"/>
          <p:cNvSpPr/>
          <p:nvPr userDrawn="1"/>
        </p:nvSpPr>
        <p:spPr bwMode="auto">
          <a:xfrm>
            <a:off x="0" y="-19139"/>
            <a:ext cx="3894137" cy="7013664"/>
          </a:xfrm>
          <a:prstGeom prst="rect">
            <a:avLst/>
          </a:prstGeom>
          <a:pattFill prst="ltUpDiag">
            <a:fgClr>
              <a:srgbClr val="CDCDCD"/>
            </a:fgClr>
            <a:bgClr>
              <a:schemeClr val="bg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defTabSz="913398" fontAlgn="base">
              <a:lnSpc>
                <a:spcPct val="90000"/>
              </a:lnSpc>
              <a:spcBef>
                <a:spcPct val="0"/>
              </a:spcBef>
              <a:spcAft>
                <a:spcPct val="0"/>
              </a:spcAft>
            </a:pPr>
            <a:endParaRPr lang="en-US" sz="2000" spc="-50" dirty="0">
              <a:gradFill>
                <a:gsLst>
                  <a:gs pos="36283">
                    <a:srgbClr val="505050"/>
                  </a:gs>
                  <a:gs pos="28000">
                    <a:srgbClr val="505050"/>
                  </a:gs>
                </a:gsLst>
                <a:lin ang="5400000" scaled="0"/>
              </a:gra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958" y="5934090"/>
            <a:ext cx="3644726" cy="877872"/>
          </a:xfrm>
          <a:prstGeom prst="rect">
            <a:avLst/>
          </a:prstGeom>
        </p:spPr>
      </p:pic>
    </p:spTree>
    <p:extLst>
      <p:ext uri="{BB962C8B-B14F-4D97-AF65-F5344CB8AC3E}">
        <p14:creationId xmlns:p14="http://schemas.microsoft.com/office/powerpoint/2010/main" val="274715068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70"/>
            <a:ext cx="11378776" cy="2542951"/>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285" indent="0">
              <a:buNone/>
              <a:defRPr>
                <a:gradFill>
                  <a:gsLst>
                    <a:gs pos="1250">
                      <a:schemeClr val="tx1"/>
                    </a:gs>
                    <a:gs pos="100000">
                      <a:schemeClr val="tx1"/>
                    </a:gs>
                  </a:gsLst>
                  <a:lin ang="5400000" scaled="0"/>
                </a:gradFill>
                <a:latin typeface="Consolas" pitchFamily="49" charset="0"/>
                <a:cs typeface="Consolas" pitchFamily="49" charset="0"/>
              </a:defRPr>
            </a:lvl2pPr>
            <a:lvl3pPr marL="584158" indent="0">
              <a:buNone/>
              <a:defRPr>
                <a:gradFill>
                  <a:gsLst>
                    <a:gs pos="1250">
                      <a:schemeClr val="tx1"/>
                    </a:gs>
                    <a:gs pos="100000">
                      <a:schemeClr val="tx1"/>
                    </a:gs>
                  </a:gsLst>
                  <a:lin ang="5400000" scaled="0"/>
                </a:gradFill>
                <a:latin typeface="Consolas" pitchFamily="49" charset="0"/>
                <a:cs typeface="Consolas" pitchFamily="49" charset="0"/>
              </a:defRPr>
            </a:lvl3pPr>
            <a:lvl4pPr marL="813938" indent="0">
              <a:buNone/>
              <a:defRPr>
                <a:gradFill>
                  <a:gsLst>
                    <a:gs pos="1250">
                      <a:schemeClr val="tx1"/>
                    </a:gs>
                    <a:gs pos="100000">
                      <a:schemeClr val="tx1"/>
                    </a:gs>
                  </a:gsLst>
                  <a:lin ang="5400000" scaled="0"/>
                </a:gradFill>
                <a:latin typeface="Consolas" pitchFamily="49" charset="0"/>
                <a:cs typeface="Consolas" pitchFamily="49" charset="0"/>
              </a:defRPr>
            </a:lvl4pPr>
            <a:lvl5pPr marL="1050189"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0734440"/>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7222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5"/>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7" y="1211264"/>
            <a:ext cx="11375537" cy="2580620"/>
          </a:xfrm>
          <a:prstGeom prst="rect">
            <a:avLst/>
          </a:prstGeom>
        </p:spPr>
        <p:txBody>
          <a:bodyPr>
            <a:spAutoFit/>
          </a:bodyPr>
          <a:lstStyle>
            <a:lvl1pPr marL="349523" indent="-349523">
              <a:buClr>
                <a:srgbClr val="FFFFFF"/>
              </a:buClr>
              <a:buSzPct val="90000"/>
              <a:buFont typeface="Arial" pitchFamily="34" charset="0"/>
              <a:buChar char="•"/>
              <a:defRPr sz="35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788" indent="-291267">
              <a:buClr>
                <a:srgbClr val="FFFFFF"/>
              </a:buClr>
              <a:buSzPct val="90000"/>
              <a:buFont typeface="Arial" pitchFamily="34" charset="0"/>
              <a:buChar char="•"/>
              <a:defRPr sz="33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061" indent="-291267">
              <a:buClr>
                <a:srgbClr val="FFFFFF"/>
              </a:buClr>
              <a:buSzPct val="90000"/>
              <a:buFont typeface="Arial" pitchFamily="34" charset="0"/>
              <a:buChar char="•"/>
              <a:defRPr sz="29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079" indent="-233016">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095" indent="-233016">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1"/>
          </a:xfrm>
          <a:prstGeom prst="rect">
            <a:avLst/>
          </a:prstGeom>
          <a:solidFill>
            <a:srgbClr val="FFFF99"/>
          </a:solidFill>
        </p:spPr>
        <p:txBody>
          <a:bodyPr wrap="square" lIns="155341" tIns="77670" rIns="155341" bIns="77670" anchor="b" anchorCtr="0">
            <a:noAutofit/>
          </a:bodyPr>
          <a:lstStyle>
            <a:lvl1pPr algn="r">
              <a:buFont typeface="Arial" pitchFamily="34" charset="0"/>
              <a:buNone/>
              <a:defRPr sz="37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34611370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51520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14794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19417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2"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2"/>
            <a:ext cx="11378776" cy="747424"/>
          </a:xfrm>
        </p:spPr>
        <p:txBody>
          <a:bodyPr>
            <a:spAutoFit/>
          </a:bodyPr>
          <a:lstStyle>
            <a:lvl1pPr marL="0" indent="0">
              <a:spcBef>
                <a:spcPts val="0"/>
              </a:spcBef>
              <a:buNone/>
              <a:defRPr sz="33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40385727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8"/>
            <a:ext cx="11378776" cy="1195712"/>
          </a:xfrm>
        </p:spPr>
        <p:txBody>
          <a:bodyPr anchor="b" anchorCtr="0">
            <a:spAutoFit/>
          </a:bodyPr>
          <a:lstStyle>
            <a:lvl1pPr>
              <a:defRPr sz="7200" spc="-152"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2"/>
            <a:ext cx="11378776" cy="747424"/>
          </a:xfrm>
        </p:spPr>
        <p:txBody>
          <a:bodyPr>
            <a:spAutoFit/>
          </a:bodyPr>
          <a:lstStyle>
            <a:lvl1pPr marL="0" indent="0">
              <a:spcBef>
                <a:spcPts val="0"/>
              </a:spcBef>
              <a:buNone/>
              <a:defRPr sz="33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0404870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FFFFFF"/>
        </a:solidFill>
        <a:effectLst/>
      </p:bgPr>
    </p:bg>
    <p:spTree>
      <p:nvGrpSpPr>
        <p:cNvPr id="1" name=""/>
        <p:cNvGrpSpPr/>
        <p:nvPr/>
      </p:nvGrpSpPr>
      <p:grpSpPr>
        <a:xfrm>
          <a:off x="0" y="0"/>
          <a:ext cx="0" cy="0"/>
          <a:chOff x="0" y="0"/>
          <a:chExt cx="0" cy="0"/>
        </a:xfrm>
      </p:grpSpPr>
      <p:sp>
        <p:nvSpPr>
          <p:cNvPr id="11" name="Picture Placeholder 9"/>
          <p:cNvSpPr>
            <a:spLocks noGrp="1"/>
          </p:cNvSpPr>
          <p:nvPr>
            <p:ph type="pic" sz="quarter" idx="10" hasCustomPrompt="1"/>
          </p:nvPr>
        </p:nvSpPr>
        <p:spPr bwMode="hidden">
          <a:xfrm>
            <a:off x="0" y="0"/>
            <a:ext cx="12436475" cy="6994525"/>
          </a:xfrm>
          <a:prstGeom prst="rect">
            <a:avLst/>
          </a:prstGeom>
          <a:noFill/>
        </p:spPr>
        <p:txBody>
          <a:bodyPr lIns="279619" tIns="279619" rIns="279619">
            <a:noAutofit/>
          </a:bodyPr>
          <a:lstStyle>
            <a:lvl1pPr marL="0" indent="0">
              <a:buNone/>
              <a:defRPr sz="2400" baseline="0">
                <a:gradFill>
                  <a:gsLst>
                    <a:gs pos="1250">
                      <a:schemeClr val="accent1"/>
                    </a:gs>
                    <a:gs pos="100000">
                      <a:schemeClr val="accent1"/>
                    </a:gs>
                  </a:gsLst>
                  <a:lin ang="5400000" scaled="0"/>
                </a:gradFill>
              </a:defRPr>
            </a:lvl1pPr>
          </a:lstStyle>
          <a:p>
            <a:r>
              <a:rPr lang="en-US" dirty="0" smtClean="0"/>
              <a:t>Picture placeholder</a:t>
            </a:r>
            <a:endParaRPr lang="en-US" dirty="0"/>
          </a:p>
        </p:txBody>
      </p:sp>
      <p:sp>
        <p:nvSpPr>
          <p:cNvPr id="10" name="Title 1"/>
          <p:cNvSpPr>
            <a:spLocks noGrp="1"/>
          </p:cNvSpPr>
          <p:nvPr>
            <p:ph type="ctrTitle"/>
          </p:nvPr>
        </p:nvSpPr>
        <p:spPr bwMode="ltGray">
          <a:xfrm>
            <a:off x="276428" y="938270"/>
            <a:ext cx="5125828" cy="5117985"/>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vert="horz" wrap="square" lIns="326222" tIns="885459" rIns="1258284" bIns="885459" numCol="1" anchor="ctr" anchorCtr="0" compatLnSpc="1">
            <a:prstTxWarp prst="textNoShape">
              <a:avLst/>
            </a:prstTxWarp>
            <a:noAutofit/>
          </a:bodyPr>
          <a:lstStyle>
            <a:lvl1pPr algn="l">
              <a:defRPr lang="en-US" sz="6000" b="0" kern="1200" cap="none" spc="-204" baseline="0" dirty="0">
                <a:ln w="3175">
                  <a:noFill/>
                </a:ln>
                <a:gradFill>
                  <a:gsLst>
                    <a:gs pos="100000">
                      <a:schemeClr val="bg1"/>
                    </a:gs>
                    <a:gs pos="0">
                      <a:schemeClr val="bg1"/>
                    </a:gs>
                  </a:gsLst>
                  <a:lin ang="5400000" scaled="0"/>
                </a:gradFill>
                <a:effectLst/>
                <a:latin typeface="+mj-lt"/>
                <a:ea typeface="+mn-ea"/>
                <a:cs typeface="Arial" charset="0"/>
              </a:defRPr>
            </a:lvl1pPr>
          </a:lstStyle>
          <a:p>
            <a:pPr marL="0" lvl="0" indent="0" algn="l" defTabSz="932061"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860509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276428" y="941006"/>
            <a:ext cx="5125828" cy="5115249"/>
          </a:xfrm>
          <a:prstGeom prst="rect">
            <a:avLst/>
          </a:prstGeom>
          <a:noFill/>
          <a:ln>
            <a:noFill/>
          </a:ln>
          <a:extLst/>
        </p:spPr>
        <p:txBody>
          <a:bodyPr vert="horz" wrap="square" lIns="326222" tIns="885459" rIns="1258284" bIns="885459" numCol="1" rtlCol="0" anchor="ctr" anchorCtr="0" compatLnSpc="1">
            <a:prstTxWarp prst="textNoShape">
              <a:avLst/>
            </a:prstTxWarp>
            <a:noAutofit/>
          </a:bodyPr>
          <a:lstStyle>
            <a:lvl1pPr>
              <a:defRPr lang="en-US" sz="6000" spc="-204" dirty="0">
                <a:gradFill>
                  <a:gsLst>
                    <a:gs pos="100000">
                      <a:schemeClr val="accent1"/>
                    </a:gs>
                    <a:gs pos="0">
                      <a:schemeClr val="accent1"/>
                    </a:gs>
                  </a:gsLst>
                  <a:lin ang="5400000" scaled="0"/>
                </a:gradFill>
              </a:defRPr>
            </a:lvl1pPr>
          </a:lstStyle>
          <a:p>
            <a:pPr marL="0" lvl="0" indent="0" defTabSz="932061" fontAlgn="base">
              <a:lnSpc>
                <a:spcPct val="100000"/>
              </a:lnSpc>
              <a:spcAft>
                <a:spcPct val="0"/>
              </a:spcAft>
              <a:buFontTx/>
            </a:pPr>
            <a:r>
              <a:rPr lang="en-US" smtClean="0"/>
              <a:t>Click to edit Master title style</a:t>
            </a:r>
            <a:endParaRPr lang="en-US" dirty="0"/>
          </a:p>
        </p:txBody>
      </p:sp>
      <p:sp>
        <p:nvSpPr>
          <p:cNvPr id="3" name="Subtitle 2"/>
          <p:cNvSpPr>
            <a:spLocks noGrp="1"/>
          </p:cNvSpPr>
          <p:nvPr>
            <p:ph type="subTitle" idx="1" hasCustomPrompt="1"/>
          </p:nvPr>
        </p:nvSpPr>
        <p:spPr>
          <a:xfrm>
            <a:off x="5761038" y="3948673"/>
            <a:ext cx="6400800" cy="747424"/>
          </a:xfrm>
        </p:spPr>
        <p:txBody>
          <a:bodyPr wrap="square">
            <a:spAutoFit/>
          </a:bodyPr>
          <a:lstStyle>
            <a:lvl1pPr marL="0" indent="0" algn="l">
              <a:lnSpc>
                <a:spcPct val="90000"/>
              </a:lnSpc>
              <a:spcBef>
                <a:spcPts val="0"/>
              </a:spcBef>
              <a:buNone/>
              <a:defRPr lang="en-US" sz="3300" kern="1200" spc="-71" baseline="0" dirty="0">
                <a:gradFill>
                  <a:gsLst>
                    <a:gs pos="94167">
                      <a:schemeClr val="tx1"/>
                    </a:gs>
                    <a:gs pos="72000">
                      <a:schemeClr val="tx1"/>
                    </a:gs>
                  </a:gsLst>
                  <a:lin ang="5400000" scaled="0"/>
                </a:gradFill>
                <a:latin typeface="+mj-lt"/>
                <a:ea typeface="+mn-ea"/>
                <a:cs typeface="+mn-cs"/>
              </a:defRPr>
            </a:lvl1pPr>
            <a:lvl2pPr marL="466012" indent="0" algn="ctr">
              <a:buNone/>
              <a:defRPr>
                <a:solidFill>
                  <a:schemeClr val="tx1">
                    <a:tint val="75000"/>
                  </a:schemeClr>
                </a:solidFill>
              </a:defRPr>
            </a:lvl2pPr>
            <a:lvl3pPr marL="932024" indent="0" algn="ctr">
              <a:buNone/>
              <a:defRPr>
                <a:solidFill>
                  <a:schemeClr val="tx1">
                    <a:tint val="75000"/>
                  </a:schemeClr>
                </a:solidFill>
              </a:defRPr>
            </a:lvl3pPr>
            <a:lvl4pPr marL="1398038" indent="0" algn="ctr">
              <a:buNone/>
              <a:defRPr>
                <a:solidFill>
                  <a:schemeClr val="tx1">
                    <a:tint val="75000"/>
                  </a:schemeClr>
                </a:solidFill>
              </a:defRPr>
            </a:lvl4pPr>
            <a:lvl5pPr marL="1864053" indent="0" algn="ctr">
              <a:buNone/>
              <a:defRPr>
                <a:solidFill>
                  <a:schemeClr val="tx1">
                    <a:tint val="75000"/>
                  </a:schemeClr>
                </a:solidFill>
              </a:defRPr>
            </a:lvl5pPr>
            <a:lvl6pPr marL="2330066" indent="0" algn="ctr">
              <a:buNone/>
              <a:defRPr>
                <a:solidFill>
                  <a:schemeClr val="tx1">
                    <a:tint val="75000"/>
                  </a:schemeClr>
                </a:solidFill>
              </a:defRPr>
            </a:lvl6pPr>
            <a:lvl7pPr marL="2796076" indent="0" algn="ctr">
              <a:buNone/>
              <a:defRPr>
                <a:solidFill>
                  <a:schemeClr val="tx1">
                    <a:tint val="75000"/>
                  </a:schemeClr>
                </a:solidFill>
              </a:defRPr>
            </a:lvl7pPr>
            <a:lvl8pPr marL="3262092" indent="0" algn="ctr">
              <a:buNone/>
              <a:defRPr>
                <a:solidFill>
                  <a:schemeClr val="tx1">
                    <a:tint val="75000"/>
                  </a:schemeClr>
                </a:solidFill>
              </a:defRPr>
            </a:lvl8pPr>
            <a:lvl9pPr marL="3728104" indent="0" algn="ctr">
              <a:buNone/>
              <a:defRPr>
                <a:solidFill>
                  <a:schemeClr val="tx1">
                    <a:tint val="75000"/>
                  </a:schemeClr>
                </a:solidFill>
              </a:defRPr>
            </a:lvl9pPr>
          </a:lstStyle>
          <a:p>
            <a:pPr marL="0" marR="0" lvl="0" indent="0" algn="l" defTabSz="932024"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5" name="Text Placeholder 4"/>
          <p:cNvSpPr>
            <a:spLocks noGrp="1"/>
          </p:cNvSpPr>
          <p:nvPr>
            <p:ph type="body" sz="quarter" idx="11" hasCustomPrompt="1"/>
          </p:nvPr>
        </p:nvSpPr>
        <p:spPr>
          <a:xfrm>
            <a:off x="5761038" y="2125670"/>
            <a:ext cx="6400800" cy="1791261"/>
          </a:xfrm>
        </p:spPr>
        <p:txBody>
          <a:bodyPr wrap="square" anchor="b">
            <a:spAutoFit/>
          </a:bodyPr>
          <a:lstStyle>
            <a:lvl1pPr marL="0" indent="0">
              <a:buNone/>
              <a:defRPr sz="5400" spc="-152">
                <a:gradFill>
                  <a:gsLst>
                    <a:gs pos="94167">
                      <a:schemeClr val="tx1"/>
                    </a:gs>
                    <a:gs pos="72000">
                      <a:schemeClr val="tx1"/>
                    </a:gs>
                  </a:gsLst>
                  <a:lin ang="5400000" scaled="0"/>
                </a:gradFill>
              </a:defRPr>
            </a:lvl1pPr>
          </a:lstStyle>
          <a:p>
            <a:pPr lvl="0"/>
            <a:r>
              <a:rPr lang="en-US" dirty="0" smtClean="0"/>
              <a:t>Click to edit master text styles</a:t>
            </a:r>
          </a:p>
        </p:txBody>
      </p:sp>
    </p:spTree>
    <p:extLst>
      <p:ext uri="{BB962C8B-B14F-4D97-AF65-F5344CB8AC3E}">
        <p14:creationId xmlns:p14="http://schemas.microsoft.com/office/powerpoint/2010/main" val="4037600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82"/>
            <a:ext cx="11375537"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7" y="1211264"/>
            <a:ext cx="11375537" cy="2237535"/>
          </a:xfrm>
          <a:prstGeom prst="rect">
            <a:avLst/>
          </a:prstGeom>
        </p:spPr>
        <p:txBody>
          <a:bodyPr>
            <a:spAutoFit/>
          </a:bodyPr>
          <a:lstStyle>
            <a:lvl1pPr marL="289653" indent="-289653">
              <a:buFont typeface="Wingdings" pitchFamily="2" charset="2"/>
              <a:buChar char=""/>
              <a:defRPr sz="3900"/>
            </a:lvl1pPr>
            <a:lvl2pPr marL="527521" indent="-237872">
              <a:buFont typeface="Wingdings" pitchFamily="2" charset="2"/>
              <a:buChar char=""/>
              <a:defRPr sz="2400" spc="-50" baseline="0">
                <a:latin typeface="+mn-lt"/>
              </a:defRPr>
            </a:lvl2pPr>
            <a:lvl3pPr marL="755684" indent="-228160">
              <a:buFont typeface="Wingdings" pitchFamily="2" charset="2"/>
              <a:buChar char=""/>
              <a:tabLst/>
              <a:defRPr sz="2000" spc="-50" baseline="0">
                <a:latin typeface="+mn-lt"/>
              </a:defRPr>
            </a:lvl3pPr>
            <a:lvl4pPr marL="932061" indent="-176380">
              <a:buFont typeface="Wingdings" pitchFamily="2" charset="2"/>
              <a:buChar char=""/>
              <a:defRPr sz="1800" spc="-50" baseline="0">
                <a:latin typeface="+mn-lt"/>
              </a:defRPr>
            </a:lvl4pPr>
            <a:lvl5pPr marL="1108442" indent="-176380">
              <a:buFont typeface="Wingdings" pitchFamily="2" charset="2"/>
              <a:buChar char=""/>
              <a:tabLst/>
              <a:defRPr sz="1800" spc="-50"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95064092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7" y="1211265"/>
            <a:ext cx="11375537" cy="2135969"/>
          </a:xfrm>
          <a:prstGeom prst="rect">
            <a:avLst/>
          </a:prstGeom>
        </p:spPr>
        <p:txBody>
          <a:bodyPr>
            <a:spAutoFit/>
          </a:bodyPr>
          <a:lstStyle>
            <a:lvl1pPr marL="0" indent="0">
              <a:spcBef>
                <a:spcPts val="2448"/>
              </a:spcBef>
              <a:buNone/>
              <a:defRPr sz="39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6252" indent="0">
              <a:buNone/>
              <a:defRPr sz="2000" spc="-50" baseline="0">
                <a:gradFill>
                  <a:gsLst>
                    <a:gs pos="100000">
                      <a:schemeClr val="tx1"/>
                    </a:gs>
                    <a:gs pos="6000">
                      <a:schemeClr val="tx1"/>
                    </a:gs>
                  </a:gsLst>
                  <a:lin ang="5400000" scaled="0"/>
                </a:gradFill>
              </a:defRPr>
            </a:lvl3pPr>
            <a:lvl4pPr marL="466031" indent="0">
              <a:buNone/>
              <a:defRPr sz="1800" spc="-50" baseline="0">
                <a:gradFill>
                  <a:gsLst>
                    <a:gs pos="100000">
                      <a:schemeClr val="tx1"/>
                    </a:gs>
                    <a:gs pos="6000">
                      <a:schemeClr val="tx1"/>
                    </a:gs>
                  </a:gsLst>
                  <a:lin ang="5400000" scaled="0"/>
                </a:gradFill>
              </a:defRPr>
            </a:lvl4pPr>
            <a:lvl5pPr marL="707139" indent="0">
              <a:buNone/>
              <a:defRPr sz="1800" spc="-50"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7" y="292090"/>
            <a:ext cx="11375537"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945445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7" y="1211265"/>
            <a:ext cx="11375537" cy="2135969"/>
          </a:xfrm>
          <a:prstGeom prst="rect">
            <a:avLst/>
          </a:prstGeom>
        </p:spPr>
        <p:txBody>
          <a:bodyPr>
            <a:spAutoFit/>
          </a:bodyPr>
          <a:lstStyle>
            <a:lvl1pPr marL="0" indent="0">
              <a:spcBef>
                <a:spcPts val="2448"/>
              </a:spcBef>
              <a:buNone/>
              <a:defRPr sz="3900">
                <a:gradFill>
                  <a:gsLst>
                    <a:gs pos="100000">
                      <a:schemeClr val="tx1"/>
                    </a:gs>
                    <a:gs pos="0">
                      <a:schemeClr val="tx1"/>
                    </a:gs>
                  </a:gsLst>
                  <a:lin ang="5400000" scaled="0"/>
                </a:gradFill>
                <a:latin typeface="+mj-lt"/>
              </a:defRPr>
            </a:lvl1pPr>
            <a:lvl2pPr marL="0" indent="0">
              <a:buNone/>
              <a:defRPr sz="2000" spc="-50" baseline="0">
                <a:gradFill>
                  <a:gsLst>
                    <a:gs pos="100000">
                      <a:schemeClr val="tx1"/>
                    </a:gs>
                    <a:gs pos="0">
                      <a:schemeClr val="tx1"/>
                    </a:gs>
                  </a:gsLst>
                  <a:lin ang="5400000" scaled="0"/>
                </a:gradFill>
              </a:defRPr>
            </a:lvl2pPr>
            <a:lvl3pPr marL="236252" indent="0">
              <a:buNone/>
              <a:defRPr sz="2000" spc="-50" baseline="0">
                <a:gradFill>
                  <a:gsLst>
                    <a:gs pos="100000">
                      <a:schemeClr val="tx1"/>
                    </a:gs>
                    <a:gs pos="0">
                      <a:schemeClr val="tx1"/>
                    </a:gs>
                  </a:gsLst>
                  <a:lin ang="5400000" scaled="0"/>
                </a:gradFill>
              </a:defRPr>
            </a:lvl3pPr>
            <a:lvl4pPr marL="466031" indent="0">
              <a:buNone/>
              <a:defRPr sz="1800" spc="-50" baseline="0">
                <a:gradFill>
                  <a:gsLst>
                    <a:gs pos="100000">
                      <a:schemeClr val="tx1"/>
                    </a:gs>
                    <a:gs pos="0">
                      <a:schemeClr val="tx1"/>
                    </a:gs>
                  </a:gsLst>
                  <a:lin ang="5400000" scaled="0"/>
                </a:gradFill>
              </a:defRPr>
            </a:lvl4pPr>
            <a:lvl5pPr marL="707139" indent="0">
              <a:buNone/>
              <a:defRPr sz="1800" spc="-50"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13660017"/>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90"/>
            <a:ext cx="11375537"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2" cy="2757677"/>
          </a:xfrm>
        </p:spPr>
        <p:txBody>
          <a:bodyPr wrap="square">
            <a:spAutoFit/>
          </a:bodyPr>
          <a:lstStyle>
            <a:lvl1pPr marL="297742" indent="-297742">
              <a:spcBef>
                <a:spcPts val="1224"/>
              </a:spcBef>
              <a:buClr>
                <a:schemeClr val="tx1"/>
              </a:buClr>
              <a:buFont typeface="Wingdings" pitchFamily="2" charset="2"/>
              <a:buChar char=""/>
              <a:defRPr/>
            </a:lvl1pPr>
            <a:lvl2pPr marL="530758" indent="-233016">
              <a:defRPr sz="2400" spc="-50" baseline="0"/>
            </a:lvl2pPr>
            <a:lvl3pPr marL="699048" indent="-168289">
              <a:tabLst/>
              <a:defRPr sz="2000" spc="-50" baseline="0"/>
            </a:lvl3pPr>
            <a:lvl4pPr marL="880280" indent="-181235">
              <a:defRPr sz="1800" spc="-50" baseline="0"/>
            </a:lvl4pPr>
            <a:lvl5pPr marL="1048570" indent="-168289">
              <a:tabLst/>
              <a:defRPr sz="1800" spc="-5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9" y="1211264"/>
            <a:ext cx="5495487" cy="2757677"/>
          </a:xfrm>
        </p:spPr>
        <p:txBody>
          <a:bodyPr wrap="square">
            <a:spAutoFit/>
          </a:bodyPr>
          <a:lstStyle>
            <a:lvl1pPr marL="346285" indent="-346285">
              <a:spcBef>
                <a:spcPts val="1224"/>
              </a:spcBef>
              <a:buFont typeface="Wingdings" pitchFamily="2" charset="2"/>
              <a:buChar char=""/>
              <a:defRPr lang="en-US" sz="3900" kern="1200" spc="-71" baseline="0" dirty="0" smtClean="0">
                <a:gradFill>
                  <a:gsLst>
                    <a:gs pos="1250">
                      <a:schemeClr val="tx1"/>
                    </a:gs>
                    <a:gs pos="100000">
                      <a:schemeClr val="tx1"/>
                    </a:gs>
                  </a:gsLst>
                  <a:lin ang="5400000" scaled="0"/>
                </a:gradFill>
                <a:latin typeface="+mj-lt"/>
                <a:ea typeface="+mn-ea"/>
                <a:cs typeface="+mn-cs"/>
              </a:defRPr>
            </a:lvl1pPr>
            <a:lvl2pPr marL="647266" indent="-349523">
              <a:defRPr lang="en-US" sz="2400" kern="1200" spc="-50" baseline="0" dirty="0" smtClean="0">
                <a:gradFill>
                  <a:gsLst>
                    <a:gs pos="1250">
                      <a:schemeClr val="tx1"/>
                    </a:gs>
                    <a:gs pos="100000">
                      <a:schemeClr val="tx1"/>
                    </a:gs>
                  </a:gsLst>
                  <a:lin ang="5400000" scaled="0"/>
                </a:gradFill>
                <a:latin typeface="+mn-lt"/>
                <a:ea typeface="+mn-ea"/>
                <a:cs typeface="+mn-cs"/>
              </a:defRPr>
            </a:lvl2pPr>
            <a:lvl3pPr marL="880280" indent="-349523">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48570" indent="-349523">
              <a:defRPr lang="en-US" sz="1800" kern="1200" spc="-50" baseline="0" dirty="0" smtClean="0">
                <a:gradFill>
                  <a:gsLst>
                    <a:gs pos="1250">
                      <a:schemeClr val="tx1"/>
                    </a:gs>
                    <a:gs pos="100000">
                      <a:schemeClr val="tx1"/>
                    </a:gs>
                  </a:gsLst>
                  <a:lin ang="5400000" scaled="0"/>
                </a:gradFill>
                <a:latin typeface="+mn-lt"/>
                <a:ea typeface="+mn-ea"/>
                <a:cs typeface="+mn-cs"/>
              </a:defRPr>
            </a:lvl4pPr>
            <a:lvl5pPr marL="1229807" indent="-349523">
              <a:defRPr lang="en-US" sz="1800" kern="1200" spc="-50" baseline="0" dirty="0">
                <a:gradFill>
                  <a:gsLst>
                    <a:gs pos="1250">
                      <a:schemeClr val="tx1"/>
                    </a:gs>
                    <a:gs pos="100000">
                      <a:schemeClr val="tx1"/>
                    </a:gs>
                  </a:gsLst>
                  <a:lin ang="5400000" scaled="0"/>
                </a:gradFill>
                <a:latin typeface="+mn-lt"/>
                <a:ea typeface="+mn-ea"/>
                <a:cs typeface="+mn-cs"/>
              </a:defRPr>
            </a:lvl5pPr>
          </a:lstStyle>
          <a:p>
            <a:pPr marL="297742" marR="0" lvl="0" indent="-297742" algn="l" defTabSz="932024"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0758" marR="0" lvl="1" indent="-233016"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048" marR="0" lvl="2" indent="-168289"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280" marR="0" lvl="3" indent="-181235"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8570" marR="0" lvl="4" indent="-168289" algn="l" defTabSz="932024"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71393272"/>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90"/>
            <a:ext cx="11375537"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2"/>
            <a:ext cx="5486400" cy="2751523"/>
          </a:xfrm>
        </p:spPr>
        <p:txBody>
          <a:bodyPr>
            <a:spAutoFit/>
          </a:bodyPr>
          <a:lstStyle>
            <a:lvl1pPr marL="0" indent="0">
              <a:spcBef>
                <a:spcPts val="1224"/>
              </a:spcBef>
              <a:buNone/>
              <a:defRPr sz="3900">
                <a:gradFill>
                  <a:gsLst>
                    <a:gs pos="100000">
                      <a:schemeClr val="tx2"/>
                    </a:gs>
                    <a:gs pos="0">
                      <a:schemeClr val="tx2"/>
                    </a:gs>
                  </a:gsLst>
                  <a:lin ang="5400000" scaled="0"/>
                </a:gradFill>
                <a:latin typeface="+mj-lt"/>
              </a:defRPr>
            </a:lvl1pPr>
            <a:lvl2pPr marL="0" indent="0">
              <a:buNone/>
              <a:defRPr sz="2000" spc="-50" baseline="0"/>
            </a:lvl2pPr>
            <a:lvl3pPr marL="237872" indent="0">
              <a:buNone/>
              <a:defRPr sz="2000" spc="-50" baseline="0"/>
            </a:lvl3pPr>
            <a:lvl4pPr marL="466031" indent="0">
              <a:buNone/>
              <a:defRPr sz="1800" spc="-50" baseline="0"/>
            </a:lvl4pPr>
            <a:lvl5pPr marL="707139" indent="0">
              <a:buNone/>
              <a:defRPr sz="1800" spc="-50"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57677"/>
          </a:xfrm>
        </p:spPr>
        <p:txBody>
          <a:bodyPr>
            <a:spAutoFit/>
          </a:bodyPr>
          <a:lstStyle>
            <a:lvl1pPr marL="0" indent="0">
              <a:spcBef>
                <a:spcPts val="1224"/>
              </a:spcBef>
              <a:buNone/>
              <a:defRPr lang="en-US" sz="390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7872"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9269"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smtClean="0">
                <a:gradFill>
                  <a:gsLst>
                    <a:gs pos="1250">
                      <a:schemeClr val="tx1"/>
                    </a:gs>
                    <a:gs pos="100000">
                      <a:schemeClr val="tx1"/>
                    </a:gs>
                  </a:gsLst>
                  <a:lin ang="5400000" scaled="0"/>
                </a:gradFill>
                <a:latin typeface="+mn-lt"/>
                <a:ea typeface="+mn-ea"/>
                <a:cs typeface="+mn-cs"/>
              </a:defRPr>
            </a:lvl4pPr>
            <a:lvl5pPr marL="700665"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a:gradFill>
                  <a:gsLst>
                    <a:gs pos="1250">
                      <a:schemeClr val="tx1"/>
                    </a:gs>
                    <a:gs pos="100000">
                      <a:schemeClr val="tx1"/>
                    </a:gs>
                  </a:gsLst>
                  <a:lin ang="5400000" scaled="0"/>
                </a:gradFill>
                <a:latin typeface="+mn-lt"/>
                <a:ea typeface="+mn-ea"/>
                <a:cs typeface="+mn-cs"/>
              </a:defRPr>
            </a:lvl5pPr>
          </a:lstStyle>
          <a:p>
            <a:pPr marL="0" marR="0" lvl="0" indent="0" algn="l" defTabSz="932024"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06823443"/>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7" y="292090"/>
            <a:ext cx="11375537"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4"/>
            <a:ext cx="5486400" cy="2689966"/>
          </a:xfrm>
        </p:spPr>
        <p:txBody>
          <a:bodyPr>
            <a:spAutoFit/>
          </a:bodyPr>
          <a:lstStyle>
            <a:lvl1pPr marL="0" indent="0">
              <a:spcBef>
                <a:spcPts val="1224"/>
              </a:spcBef>
              <a:buNone/>
              <a:defRPr sz="39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7872" indent="0">
              <a:buNone/>
              <a:defRPr sz="2000" spc="-50" baseline="0">
                <a:gradFill>
                  <a:gsLst>
                    <a:gs pos="1000">
                      <a:schemeClr val="tx1"/>
                    </a:gs>
                    <a:gs pos="98000">
                      <a:schemeClr val="tx1"/>
                    </a:gs>
                  </a:gsLst>
                  <a:lin ang="5400000" scaled="0"/>
                </a:gradFill>
              </a:defRPr>
            </a:lvl3pPr>
            <a:lvl4pPr marL="466031" indent="0">
              <a:buNone/>
              <a:defRPr sz="1800" spc="-50" baseline="0">
                <a:gradFill>
                  <a:gsLst>
                    <a:gs pos="1000">
                      <a:schemeClr val="tx1"/>
                    </a:gs>
                    <a:gs pos="98000">
                      <a:schemeClr val="tx1"/>
                    </a:gs>
                  </a:gsLst>
                  <a:lin ang="5400000" scaled="0"/>
                </a:gradFill>
              </a:defRPr>
            </a:lvl4pPr>
            <a:lvl5pPr marL="707139" indent="0">
              <a:buNone/>
              <a:defRPr sz="1800" spc="-50"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689966"/>
          </a:xfrm>
        </p:spPr>
        <p:txBody>
          <a:bodyPr>
            <a:spAutoFit/>
          </a:bodyPr>
          <a:lstStyle>
            <a:lvl1pPr marL="0" indent="0">
              <a:spcBef>
                <a:spcPts val="1224"/>
              </a:spcBef>
              <a:buNone/>
              <a:defRPr lang="en-US" sz="3900"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7872"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9269"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smtClean="0">
                <a:gradFill>
                  <a:gsLst>
                    <a:gs pos="1000">
                      <a:schemeClr val="tx1"/>
                    </a:gs>
                    <a:gs pos="98000">
                      <a:schemeClr val="tx1"/>
                    </a:gs>
                  </a:gsLst>
                  <a:lin ang="5400000" scaled="0"/>
                </a:gradFill>
                <a:latin typeface="+mn-lt"/>
                <a:ea typeface="+mn-ea"/>
                <a:cs typeface="+mn-cs"/>
              </a:defRPr>
            </a:lvl4pPr>
            <a:lvl5pPr marL="700665" marR="0" indent="0" algn="l" defTabSz="932024" rtl="0" eaLnBrk="1" fontAlgn="auto" latinLnBrk="0" hangingPunct="1">
              <a:lnSpc>
                <a:spcPct val="90000"/>
              </a:lnSpc>
              <a:spcBef>
                <a:spcPct val="20000"/>
              </a:spcBef>
              <a:spcAft>
                <a:spcPts val="0"/>
              </a:spcAft>
              <a:buClrTx/>
              <a:buSzPct val="90000"/>
              <a:buFont typeface="Arial" pitchFamily="34" charset="0"/>
              <a:buNone/>
              <a:tabLst/>
              <a:defRPr lang="en-US" sz="1800" kern="1200" spc="-50" baseline="0" dirty="0">
                <a:gradFill>
                  <a:gsLst>
                    <a:gs pos="1000">
                      <a:schemeClr val="tx1"/>
                    </a:gs>
                    <a:gs pos="98000">
                      <a:schemeClr val="tx1"/>
                    </a:gs>
                  </a:gsLst>
                  <a:lin ang="5400000" scaled="0"/>
                </a:gradFill>
                <a:latin typeface="+mn-lt"/>
                <a:ea typeface="+mn-ea"/>
                <a:cs typeface="+mn-cs"/>
              </a:defRPr>
            </a:lvl5pPr>
          </a:lstStyle>
          <a:p>
            <a:pPr marL="0" marR="0" lvl="0" indent="0" algn="l" defTabSz="932024"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257570556"/>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27411260"/>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76909554"/>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
        <p:nvSpPr>
          <p:cNvPr id="4" name="Rectangle 3"/>
          <p:cNvSpPr/>
          <p:nvPr userDrawn="1"/>
        </p:nvSpPr>
        <p:spPr bwMode="auto">
          <a:xfrm>
            <a:off x="0" y="-19139"/>
            <a:ext cx="3894137" cy="7013664"/>
          </a:xfrm>
          <a:prstGeom prst="rect">
            <a:avLst/>
          </a:prstGeom>
          <a:pattFill prst="ltUpDiag">
            <a:fgClr>
              <a:srgbClr val="CDCDCD"/>
            </a:fgClr>
            <a:bgClr>
              <a:schemeClr val="bg1"/>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740" tIns="146192" rIns="182740" bIns="146192" numCol="1" spcCol="0" rtlCol="0" fromWordArt="0" anchor="t" anchorCtr="0" forceAA="0" compatLnSpc="1">
            <a:prstTxWarp prst="textNoShape">
              <a:avLst/>
            </a:prstTxWarp>
            <a:noAutofit/>
          </a:bodyPr>
          <a:lstStyle/>
          <a:p>
            <a:pPr defTabSz="913398" fontAlgn="base">
              <a:lnSpc>
                <a:spcPct val="90000"/>
              </a:lnSpc>
              <a:spcBef>
                <a:spcPct val="0"/>
              </a:spcBef>
              <a:spcAft>
                <a:spcPct val="0"/>
              </a:spcAft>
            </a:pPr>
            <a:endParaRPr lang="en-US" sz="2000" spc="-50" dirty="0">
              <a:gradFill>
                <a:gsLst>
                  <a:gs pos="36283">
                    <a:srgbClr val="505050"/>
                  </a:gs>
                  <a:gs pos="28000">
                    <a:srgbClr val="505050"/>
                  </a:gs>
                </a:gsLst>
                <a:lin ang="5400000" scaled="0"/>
              </a:gra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958" y="5934090"/>
            <a:ext cx="3644726" cy="877872"/>
          </a:xfrm>
          <a:prstGeom prst="rect">
            <a:avLst/>
          </a:prstGeom>
        </p:spPr>
      </p:pic>
    </p:spTree>
    <p:extLst>
      <p:ext uri="{BB962C8B-B14F-4D97-AF65-F5344CB8AC3E}">
        <p14:creationId xmlns:p14="http://schemas.microsoft.com/office/powerpoint/2010/main" val="1583524783"/>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70"/>
            <a:ext cx="11378776" cy="2542951"/>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285" indent="0">
              <a:buNone/>
              <a:defRPr>
                <a:gradFill>
                  <a:gsLst>
                    <a:gs pos="1250">
                      <a:schemeClr val="tx1"/>
                    </a:gs>
                    <a:gs pos="100000">
                      <a:schemeClr val="tx1"/>
                    </a:gs>
                  </a:gsLst>
                  <a:lin ang="5400000" scaled="0"/>
                </a:gradFill>
                <a:latin typeface="Consolas" pitchFamily="49" charset="0"/>
                <a:cs typeface="Consolas" pitchFamily="49" charset="0"/>
              </a:defRPr>
            </a:lvl2pPr>
            <a:lvl3pPr marL="584158" indent="0">
              <a:buNone/>
              <a:defRPr>
                <a:gradFill>
                  <a:gsLst>
                    <a:gs pos="1250">
                      <a:schemeClr val="tx1"/>
                    </a:gs>
                    <a:gs pos="100000">
                      <a:schemeClr val="tx1"/>
                    </a:gs>
                  </a:gsLst>
                  <a:lin ang="5400000" scaled="0"/>
                </a:gradFill>
                <a:latin typeface="Consolas" pitchFamily="49" charset="0"/>
                <a:cs typeface="Consolas" pitchFamily="49" charset="0"/>
              </a:defRPr>
            </a:lvl3pPr>
            <a:lvl4pPr marL="813938" indent="0">
              <a:buNone/>
              <a:defRPr>
                <a:gradFill>
                  <a:gsLst>
                    <a:gs pos="1250">
                      <a:schemeClr val="tx1"/>
                    </a:gs>
                    <a:gs pos="100000">
                      <a:schemeClr val="tx1"/>
                    </a:gs>
                  </a:gsLst>
                  <a:lin ang="5400000" scaled="0"/>
                </a:gradFill>
                <a:latin typeface="Consolas" pitchFamily="49" charset="0"/>
                <a:cs typeface="Consolas" pitchFamily="49" charset="0"/>
              </a:defRPr>
            </a:lvl4pPr>
            <a:lvl5pPr marL="1050189"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4628136"/>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WALKIN - Prints in GRAYSCAL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17453"/>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5"/>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7" y="1211264"/>
            <a:ext cx="11375537" cy="2580620"/>
          </a:xfrm>
          <a:prstGeom prst="rect">
            <a:avLst/>
          </a:prstGeom>
        </p:spPr>
        <p:txBody>
          <a:bodyPr>
            <a:spAutoFit/>
          </a:bodyPr>
          <a:lstStyle>
            <a:lvl1pPr marL="349523" indent="-349523">
              <a:buClr>
                <a:srgbClr val="FFFFFF"/>
              </a:buClr>
              <a:buSzPct val="90000"/>
              <a:buFont typeface="Arial" pitchFamily="34" charset="0"/>
              <a:buChar char="•"/>
              <a:defRPr sz="35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0788" indent="-291267">
              <a:buClr>
                <a:srgbClr val="FFFFFF"/>
              </a:buClr>
              <a:buSzPct val="90000"/>
              <a:buFont typeface="Arial" pitchFamily="34" charset="0"/>
              <a:buChar char="•"/>
              <a:defRPr sz="33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061" indent="-291267">
              <a:buClr>
                <a:srgbClr val="FFFFFF"/>
              </a:buClr>
              <a:buSzPct val="90000"/>
              <a:buFont typeface="Arial" pitchFamily="34" charset="0"/>
              <a:buChar char="•"/>
              <a:defRPr sz="29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079" indent="-233016">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095" indent="-233016">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1"/>
          </a:xfrm>
          <a:prstGeom prst="rect">
            <a:avLst/>
          </a:prstGeom>
          <a:solidFill>
            <a:srgbClr val="FFFF99"/>
          </a:solidFill>
        </p:spPr>
        <p:txBody>
          <a:bodyPr wrap="square" lIns="155341" tIns="77670" rIns="155341" bIns="77670" anchor="b" anchorCtr="0">
            <a:noAutofit/>
          </a:bodyPr>
          <a:lstStyle>
            <a:lvl1pPr algn="r">
              <a:buFont typeface="Arial" pitchFamily="34" charset="0"/>
              <a:buNone/>
              <a:defRPr sz="37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743277574"/>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5976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748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71301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578426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2">
    <p:bg>
      <p:bgRef idx="1001">
        <a:schemeClr val="bg2"/>
      </p:bgRef>
    </p:bg>
    <p:spTree>
      <p:nvGrpSpPr>
        <p:cNvPr id="1" name=""/>
        <p:cNvGrpSpPr/>
        <p:nvPr/>
      </p:nvGrpSpPr>
      <p:grpSpPr>
        <a:xfrm>
          <a:off x="0" y="0"/>
          <a:ext cx="0" cy="0"/>
          <a:chOff x="0" y="0"/>
          <a:chExt cx="0" cy="0"/>
        </a:xfrm>
      </p:grpSpPr>
      <p:sp>
        <p:nvSpPr>
          <p:cNvPr id="8" name="Freeform 6"/>
          <p:cNvSpPr>
            <a:spLocks noChangeAspect="1" noEditPoints="1"/>
          </p:cNvSpPr>
          <p:nvPr userDrawn="1"/>
        </p:nvSpPr>
        <p:spPr bwMode="auto">
          <a:xfrm>
            <a:off x="635" y="0"/>
            <a:ext cx="12435840" cy="6998100"/>
          </a:xfrm>
          <a:custGeom>
            <a:avLst/>
            <a:gdLst>
              <a:gd name="T0" fmla="*/ 0 w 3917"/>
              <a:gd name="T1" fmla="*/ 0 h 2204"/>
              <a:gd name="T2" fmla="*/ 0 w 3917"/>
              <a:gd name="T3" fmla="*/ 2204 h 2204"/>
              <a:gd name="T4" fmla="*/ 3917 w 3917"/>
              <a:gd name="T5" fmla="*/ 2204 h 2204"/>
              <a:gd name="T6" fmla="*/ 3917 w 3917"/>
              <a:gd name="T7" fmla="*/ 0 h 2204"/>
              <a:gd name="T8" fmla="*/ 0 w 3917"/>
              <a:gd name="T9" fmla="*/ 0 h 2204"/>
              <a:gd name="T10" fmla="*/ 1698 w 3917"/>
              <a:gd name="T11" fmla="*/ 1674 h 2204"/>
              <a:gd name="T12" fmla="*/ 87 w 3917"/>
              <a:gd name="T13" fmla="*/ 1907 h 2204"/>
              <a:gd name="T14" fmla="*/ 88 w 3917"/>
              <a:gd name="T15" fmla="*/ 297 h 2204"/>
              <a:gd name="T16" fmla="*/ 1698 w 3917"/>
              <a:gd name="T17" fmla="*/ 518 h 2204"/>
              <a:gd name="T18" fmla="*/ 1698 w 3917"/>
              <a:gd name="T19" fmla="*/ 1674 h 2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7" h="2204">
                <a:moveTo>
                  <a:pt x="0" y="0"/>
                </a:moveTo>
                <a:cubicBezTo>
                  <a:pt x="0" y="2204"/>
                  <a:pt x="0" y="2204"/>
                  <a:pt x="0" y="2204"/>
                </a:cubicBezTo>
                <a:cubicBezTo>
                  <a:pt x="3917" y="2204"/>
                  <a:pt x="3917" y="2204"/>
                  <a:pt x="3917" y="2204"/>
                </a:cubicBezTo>
                <a:cubicBezTo>
                  <a:pt x="3917" y="0"/>
                  <a:pt x="3917" y="0"/>
                  <a:pt x="3917" y="0"/>
                </a:cubicBezTo>
                <a:lnTo>
                  <a:pt x="0" y="0"/>
                </a:lnTo>
                <a:close/>
                <a:moveTo>
                  <a:pt x="1698" y="1674"/>
                </a:moveTo>
                <a:cubicBezTo>
                  <a:pt x="87" y="1907"/>
                  <a:pt x="87" y="1907"/>
                  <a:pt x="87" y="1907"/>
                </a:cubicBezTo>
                <a:cubicBezTo>
                  <a:pt x="89" y="1376"/>
                  <a:pt x="86" y="828"/>
                  <a:pt x="88" y="297"/>
                </a:cubicBezTo>
                <a:cubicBezTo>
                  <a:pt x="1698" y="518"/>
                  <a:pt x="1698" y="518"/>
                  <a:pt x="1698" y="518"/>
                </a:cubicBezTo>
                <a:cubicBezTo>
                  <a:pt x="1700" y="902"/>
                  <a:pt x="1696" y="1291"/>
                  <a:pt x="1698" y="1674"/>
                </a:cubicBez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EFEFEF"/>
              </a:solidFill>
            </a:endParaRPr>
          </a:p>
        </p:txBody>
      </p:sp>
      <p:sp>
        <p:nvSpPr>
          <p:cNvPr id="2" name="Title 1"/>
          <p:cNvSpPr>
            <a:spLocks noGrp="1"/>
          </p:cNvSpPr>
          <p:nvPr>
            <p:ph type="title" hasCustomPrompt="1"/>
          </p:nvPr>
        </p:nvSpPr>
        <p:spPr>
          <a:xfrm>
            <a:off x="5761038" y="1211263"/>
            <a:ext cx="6400800" cy="2179058"/>
          </a:xfrm>
        </p:spPr>
        <p:txBody>
          <a:bodyPr wrap="square" anchor="t" anchorCtr="0">
            <a:spAutoFit/>
          </a:bodyPr>
          <a:lstStyle>
            <a:lvl1pPr>
              <a:defRPr sz="7200" spc="-153" baseline="0">
                <a:gradFill>
                  <a:gsLst>
                    <a:gs pos="22083">
                      <a:schemeClr val="tx1"/>
                    </a:gs>
                    <a:gs pos="42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761038" y="3954463"/>
            <a:ext cx="6400800" cy="738664"/>
          </a:xfrm>
        </p:spPr>
        <p:txBody>
          <a:bodyPr wrap="square">
            <a:spAutoFit/>
          </a:bodyPr>
          <a:lstStyle>
            <a:lvl1pPr marL="0" indent="0">
              <a:spcBef>
                <a:spcPts val="0"/>
              </a:spcBef>
              <a:buNone/>
              <a:defRPr sz="3200" spc="-71" baseline="0">
                <a:gradFill>
                  <a:gsLst>
                    <a:gs pos="22083">
                      <a:schemeClr val="tx1"/>
                    </a:gs>
                    <a:gs pos="42000">
                      <a:schemeClr val="tx1"/>
                    </a:gs>
                  </a:gsLst>
                  <a:lin ang="5400000" scaled="0"/>
                </a:gradFill>
                <a:latin typeface="+mj-lt"/>
              </a:defRPr>
            </a:lvl1pPr>
          </a:lstStyle>
          <a:p>
            <a:pPr lvl="0"/>
            <a:r>
              <a:rPr lang="en-US" dirty="0" smtClean="0"/>
              <a:t>Speaker title</a:t>
            </a:r>
            <a:endParaRPr lang="en-US" dirty="0"/>
          </a:p>
        </p:txBody>
      </p:sp>
      <p:sp>
        <p:nvSpPr>
          <p:cNvPr id="17" name="Freeform 5"/>
          <p:cNvSpPr>
            <a:spLocks noEditPoints="1"/>
          </p:cNvSpPr>
          <p:nvPr userDrawn="1"/>
        </p:nvSpPr>
        <p:spPr bwMode="black">
          <a:xfrm>
            <a:off x="1736983" y="1601473"/>
            <a:ext cx="3062160" cy="47151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solidFill>
          <a:ln w="10795" cap="flat" cmpd="sng" algn="ctr">
            <a:noFill/>
            <a:prstDash val="solid"/>
            <a:headEnd type="none" w="med" len="med"/>
            <a:tailEnd type="none" w="med" len="med"/>
          </a:ln>
          <a:effectLst/>
          <a:ex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defRPr/>
            </a:pPr>
            <a:endParaRPr lang="en-US" sz="2000" kern="0" spc="-50" smtClean="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186264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17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824283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19082488"/>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1968289952"/>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7257377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Tree>
    <p:extLst>
      <p:ext uri="{BB962C8B-B14F-4D97-AF65-F5344CB8AC3E}">
        <p14:creationId xmlns:p14="http://schemas.microsoft.com/office/powerpoint/2010/main" val="689142785"/>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6878789"/>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502793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16378765"/>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024711"/>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txBox="1">
            <a:spLocks/>
          </p:cNvSpPr>
          <p:nvPr userDrawn="1"/>
        </p:nvSpPr>
        <p:spPr>
          <a:xfrm>
            <a:off x="274638" y="314326"/>
            <a:ext cx="11375536" cy="946413"/>
          </a:xfrm>
          <a:prstGeom prst="rect">
            <a:avLst/>
          </a:prstGeom>
        </p:spPr>
        <p:txBody>
          <a:bodyPr lIns="146304" tIns="91440" rIns="146304" bIns="91440"/>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a:gradFill>
                  <a:gsLst>
                    <a:gs pos="1250">
                      <a:srgbClr val="505050"/>
                    </a:gs>
                    <a:gs pos="100000">
                      <a:srgbClr val="505050"/>
                    </a:gs>
                  </a:gsLst>
                  <a:lin ang="5400000" scaled="0"/>
                </a:gradFill>
              </a:rPr>
              <a:t>Cloud, an ‘evolution’ for IT</a:t>
            </a:r>
          </a:p>
        </p:txBody>
      </p:sp>
    </p:spTree>
    <p:extLst>
      <p:ext uri="{BB962C8B-B14F-4D97-AF65-F5344CB8AC3E}">
        <p14:creationId xmlns:p14="http://schemas.microsoft.com/office/powerpoint/2010/main" val="1741230381"/>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5632915"/>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532208634"/>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0755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19432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92683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83286299"/>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194462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10056498"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
        <p:nvSpPr>
          <p:cNvPr id="7"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20331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425963" y="6177914"/>
            <a:ext cx="1552931" cy="33266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200825" y="1754472"/>
            <a:ext cx="7322209" cy="3236628"/>
          </a:xfrm>
          <a:prstGeom prst="rect">
            <a:avLst/>
          </a:prstGeom>
        </p:spPr>
      </p:pic>
    </p:spTree>
    <p:extLst>
      <p:ext uri="{BB962C8B-B14F-4D97-AF65-F5344CB8AC3E}">
        <p14:creationId xmlns:p14="http://schemas.microsoft.com/office/powerpoint/2010/main" val="2592031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6"/>
            <a:ext cx="10058336" cy="2743177"/>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528588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70987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876946110"/>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233981503"/>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19039221"/>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021788854"/>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976137007"/>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10617326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5"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189229157"/>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91917175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955404259"/>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357370214"/>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608402286"/>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1897178303"/>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85765389"/>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fidentiality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7" y="-318"/>
            <a:ext cx="12435840" cy="6995160"/>
          </a:xfrm>
          <a:prstGeom prst="rect">
            <a:avLst/>
          </a:prstGeom>
        </p:spPr>
      </p:pic>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8505015"/>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2115627613"/>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extBox 7"/>
          <p:cNvSpPr txBox="1"/>
          <p:nvPr userDrawn="1"/>
        </p:nvSpPr>
        <p:spPr bwMode="white">
          <a:xfrm>
            <a:off x="4418866" y="6697627"/>
            <a:ext cx="3598742" cy="161583"/>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50" spc="150" dirty="0" smtClean="0">
                <a:gradFill>
                  <a:gsLst>
                    <a:gs pos="0">
                      <a:srgbClr val="FFFFFF">
                        <a:alpha val="50000"/>
                      </a:srgbClr>
                    </a:gs>
                    <a:gs pos="86000">
                      <a:srgbClr val="FFFFFF">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403490070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theme" Target="../theme/theme5.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theme" Target="../theme/theme6.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41" Type="http://schemas.openxmlformats.org/officeDocument/2006/relationships/slideLayout" Target="../slideLayouts/slideLayout143.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7" y="292090"/>
            <a:ext cx="11375537" cy="946413"/>
          </a:xfrm>
          <a:prstGeom prst="rect">
            <a:avLst/>
          </a:prstGeom>
        </p:spPr>
        <p:txBody>
          <a:bodyPr vert="horz" wrap="square" lIns="146192" tIns="91373" rIns="146192" bIns="91373"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71"/>
            <a:ext cx="11378776" cy="2637123"/>
          </a:xfrm>
          <a:prstGeom prst="rect">
            <a:avLst/>
          </a:prstGeom>
        </p:spPr>
        <p:txBody>
          <a:bodyPr vert="horz" lIns="182740" tIns="146192" rIns="182740" bIns="146192"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59166"/>
            <a:ext cx="511664" cy="138499"/>
          </a:xfrm>
          <a:prstGeom prst="rect">
            <a:avLst/>
          </a:prstGeom>
          <a:noFill/>
        </p:spPr>
        <p:txBody>
          <a:bodyPr wrap="square" lIns="0" tIns="0" rIns="182740" bIns="0" rtlCol="0" anchor="b" anchorCtr="0">
            <a:spAutoFit/>
          </a:bodyPr>
          <a:lstStyle>
            <a:lvl1pPr algn="r">
              <a:defRPr lang="en-US" sz="1000" spc="-20" baseline="0" smtClean="0">
                <a:gradFill>
                  <a:gsLst>
                    <a:gs pos="0">
                      <a:schemeClr val="tx1"/>
                    </a:gs>
                    <a:gs pos="100000">
                      <a:schemeClr val="tx1"/>
                    </a:gs>
                  </a:gsLst>
                  <a:lin ang="5400000" scaled="0"/>
                </a:gradFill>
              </a:defRPr>
            </a:lvl1pPr>
          </a:lstStyle>
          <a:p>
            <a:pPr defTabSz="931786">
              <a:lnSpc>
                <a:spcPct val="90000"/>
              </a:lnSpc>
            </a:pPr>
            <a:fld id="{1BC86A1F-E589-44B2-A543-2EC98F5547A7}" type="slidenum">
              <a:rPr>
                <a:gradFill>
                  <a:gsLst>
                    <a:gs pos="0">
                      <a:srgbClr val="505050"/>
                    </a:gs>
                    <a:gs pos="100000">
                      <a:srgbClr val="505050"/>
                    </a:gs>
                  </a:gsLst>
                  <a:lin ang="5400000" scaled="0"/>
                </a:gradFill>
              </a:rPr>
              <a:pPr defTabSz="931786">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582400764"/>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Lst>
  <p:transition>
    <p:fade/>
  </p:transition>
  <p:timing>
    <p:tnLst>
      <p:par>
        <p:cTn id="1" dur="indefinite" restart="never" nodeType="tmRoot"/>
      </p:par>
    </p:tnLst>
  </p:timing>
  <p:hf hdr="0" dt="0"/>
  <p:txStyles>
    <p:titleStyle>
      <a:lvl1pPr algn="l" defTabSz="932024"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285" marR="0" indent="-346285" algn="l" defTabSz="932024" rtl="0" eaLnBrk="1" fontAlgn="auto" latinLnBrk="0" hangingPunct="1">
        <a:lnSpc>
          <a:spcPct val="90000"/>
        </a:lnSpc>
        <a:spcBef>
          <a:spcPct val="20000"/>
        </a:spcBef>
        <a:spcAft>
          <a:spcPts val="0"/>
        </a:spcAft>
        <a:buClrTx/>
        <a:buSzPct val="90000"/>
        <a:buFont typeface="Arial" pitchFamily="34" charset="0"/>
        <a:buChar char="•"/>
        <a:tabLst/>
        <a:defRPr sz="3900" kern="1200" spc="-71" baseline="0">
          <a:gradFill>
            <a:gsLst>
              <a:gs pos="1250">
                <a:schemeClr val="tx1"/>
              </a:gs>
              <a:gs pos="100000">
                <a:schemeClr val="tx1"/>
              </a:gs>
            </a:gsLst>
            <a:lin ang="5400000" scaled="0"/>
          </a:gradFill>
          <a:latin typeface="+mj-lt"/>
          <a:ea typeface="+mn-ea"/>
          <a:cs typeface="+mn-cs"/>
        </a:defRPr>
      </a:lvl1pPr>
      <a:lvl2pPr marL="584158" marR="0" indent="-237872" algn="l" defTabSz="932024" rtl="0" eaLnBrk="1" fontAlgn="auto" latinLnBrk="0" hangingPunct="1">
        <a:lnSpc>
          <a:spcPct val="90000"/>
        </a:lnSpc>
        <a:spcBef>
          <a:spcPct val="20000"/>
        </a:spcBef>
        <a:spcAft>
          <a:spcPts val="0"/>
        </a:spcAft>
        <a:buClrTx/>
        <a:buSzPct val="90000"/>
        <a:buFont typeface="Wingdings" pitchFamily="2" charset="2"/>
        <a:buChar char=""/>
        <a:tabLst/>
        <a:defRPr sz="2900" kern="1200" spc="0" baseline="0">
          <a:gradFill>
            <a:gsLst>
              <a:gs pos="1250">
                <a:schemeClr val="tx1"/>
              </a:gs>
              <a:gs pos="100000">
                <a:schemeClr val="tx1"/>
              </a:gs>
            </a:gsLst>
            <a:lin ang="5400000" scaled="0"/>
          </a:gradFill>
          <a:latin typeface="+mn-lt"/>
          <a:ea typeface="+mn-ea"/>
          <a:cs typeface="+mn-cs"/>
        </a:defRPr>
      </a:lvl2pPr>
      <a:lvl3pPr marL="813938" marR="0" indent="-229777" algn="l" defTabSz="932024" rtl="0" eaLnBrk="1" fontAlgn="auto" latinLnBrk="0" hangingPunct="1">
        <a:lnSpc>
          <a:spcPct val="90000"/>
        </a:lnSpc>
        <a:spcBef>
          <a:spcPct val="20000"/>
        </a:spcBef>
        <a:spcAft>
          <a:spcPts val="0"/>
        </a:spcAft>
        <a:buClrTx/>
        <a:buSzPct val="90000"/>
        <a:buFont typeface="Wingdings" pitchFamily="2" charset="2"/>
        <a:buChar char=""/>
        <a:tabLst>
          <a:tab pos="813938" algn="l"/>
        </a:tabLst>
        <a:defRPr sz="2900" kern="1200" spc="0" baseline="0">
          <a:gradFill>
            <a:gsLst>
              <a:gs pos="1250">
                <a:schemeClr val="tx1"/>
              </a:gs>
              <a:gs pos="100000">
                <a:schemeClr val="tx1"/>
              </a:gs>
            </a:gsLst>
            <a:lin ang="5400000" scaled="0"/>
          </a:gradFill>
          <a:latin typeface="+mn-lt"/>
          <a:ea typeface="+mn-ea"/>
          <a:cs typeface="+mn-cs"/>
        </a:defRPr>
      </a:lvl3pPr>
      <a:lvl4pPr marL="1050189" marR="0" indent="-236252" algn="l" defTabSz="932024"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79971" marR="0" indent="-229777" algn="l" defTabSz="932024" rtl="0" eaLnBrk="1" fontAlgn="auto" latinLnBrk="0" hangingPunct="1">
        <a:lnSpc>
          <a:spcPct val="90000"/>
        </a:lnSpc>
        <a:spcBef>
          <a:spcPct val="20000"/>
        </a:spcBef>
        <a:spcAft>
          <a:spcPts val="0"/>
        </a:spcAft>
        <a:buClrTx/>
        <a:buSzPct val="90000"/>
        <a:buFont typeface="Wingdings" pitchFamily="2" charset="2"/>
        <a:buChar char=""/>
        <a:tabLst>
          <a:tab pos="1279971" algn="l"/>
        </a:tabLst>
        <a:defRPr sz="2400" kern="1200" spc="0" baseline="0">
          <a:gradFill>
            <a:gsLst>
              <a:gs pos="1250">
                <a:schemeClr val="tx1"/>
              </a:gs>
              <a:gs pos="100000">
                <a:schemeClr val="tx1"/>
              </a:gs>
            </a:gsLst>
            <a:lin ang="5400000" scaled="0"/>
          </a:gradFill>
          <a:latin typeface="+mn-lt"/>
          <a:ea typeface="+mn-ea"/>
          <a:cs typeface="+mn-cs"/>
        </a:defRPr>
      </a:lvl5pPr>
      <a:lvl6pPr marL="2563068"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086"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098"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112"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024" rtl="0" eaLnBrk="1" latinLnBrk="0" hangingPunct="1">
        <a:defRPr sz="1800" kern="1200">
          <a:solidFill>
            <a:schemeClr val="tx1"/>
          </a:solidFill>
          <a:latin typeface="+mn-lt"/>
          <a:ea typeface="+mn-ea"/>
          <a:cs typeface="+mn-cs"/>
        </a:defRPr>
      </a:lvl1pPr>
      <a:lvl2pPr marL="466012" algn="l" defTabSz="932024" rtl="0" eaLnBrk="1" latinLnBrk="0" hangingPunct="1">
        <a:defRPr sz="1800" kern="1200">
          <a:solidFill>
            <a:schemeClr val="tx1"/>
          </a:solidFill>
          <a:latin typeface="+mn-lt"/>
          <a:ea typeface="+mn-ea"/>
          <a:cs typeface="+mn-cs"/>
        </a:defRPr>
      </a:lvl2pPr>
      <a:lvl3pPr marL="932024" algn="l" defTabSz="932024" rtl="0" eaLnBrk="1" latinLnBrk="0" hangingPunct="1">
        <a:defRPr sz="1800" kern="1200">
          <a:solidFill>
            <a:schemeClr val="tx1"/>
          </a:solidFill>
          <a:latin typeface="+mn-lt"/>
          <a:ea typeface="+mn-ea"/>
          <a:cs typeface="+mn-cs"/>
        </a:defRPr>
      </a:lvl3pPr>
      <a:lvl4pPr marL="1398038" algn="l" defTabSz="932024" rtl="0" eaLnBrk="1" latinLnBrk="0" hangingPunct="1">
        <a:defRPr sz="1800" kern="1200">
          <a:solidFill>
            <a:schemeClr val="tx1"/>
          </a:solidFill>
          <a:latin typeface="+mn-lt"/>
          <a:ea typeface="+mn-ea"/>
          <a:cs typeface="+mn-cs"/>
        </a:defRPr>
      </a:lvl4pPr>
      <a:lvl5pPr marL="1864053" algn="l" defTabSz="932024" rtl="0" eaLnBrk="1" latinLnBrk="0" hangingPunct="1">
        <a:defRPr sz="1800" kern="1200">
          <a:solidFill>
            <a:schemeClr val="tx1"/>
          </a:solidFill>
          <a:latin typeface="+mn-lt"/>
          <a:ea typeface="+mn-ea"/>
          <a:cs typeface="+mn-cs"/>
        </a:defRPr>
      </a:lvl5pPr>
      <a:lvl6pPr marL="2330066" algn="l" defTabSz="932024" rtl="0" eaLnBrk="1" latinLnBrk="0" hangingPunct="1">
        <a:defRPr sz="1800" kern="1200">
          <a:solidFill>
            <a:schemeClr val="tx1"/>
          </a:solidFill>
          <a:latin typeface="+mn-lt"/>
          <a:ea typeface="+mn-ea"/>
          <a:cs typeface="+mn-cs"/>
        </a:defRPr>
      </a:lvl6pPr>
      <a:lvl7pPr marL="2796076" algn="l" defTabSz="932024" rtl="0" eaLnBrk="1" latinLnBrk="0" hangingPunct="1">
        <a:defRPr sz="1800" kern="1200">
          <a:solidFill>
            <a:schemeClr val="tx1"/>
          </a:solidFill>
          <a:latin typeface="+mn-lt"/>
          <a:ea typeface="+mn-ea"/>
          <a:cs typeface="+mn-cs"/>
        </a:defRPr>
      </a:lvl7pPr>
      <a:lvl8pPr marL="3262092" algn="l" defTabSz="932024" rtl="0" eaLnBrk="1" latinLnBrk="0" hangingPunct="1">
        <a:defRPr sz="1800" kern="1200">
          <a:solidFill>
            <a:schemeClr val="tx1"/>
          </a:solidFill>
          <a:latin typeface="+mn-lt"/>
          <a:ea typeface="+mn-ea"/>
          <a:cs typeface="+mn-cs"/>
        </a:defRPr>
      </a:lvl8pPr>
      <a:lvl9pPr marL="3728104" algn="l" defTabSz="93202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7" y="292090"/>
            <a:ext cx="11375537" cy="946413"/>
          </a:xfrm>
          <a:prstGeom prst="rect">
            <a:avLst/>
          </a:prstGeom>
        </p:spPr>
        <p:txBody>
          <a:bodyPr vert="horz" wrap="square" lIns="146192" tIns="91373" rIns="146192" bIns="91373"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71"/>
            <a:ext cx="11378776" cy="2637123"/>
          </a:xfrm>
          <a:prstGeom prst="rect">
            <a:avLst/>
          </a:prstGeom>
        </p:spPr>
        <p:txBody>
          <a:bodyPr vert="horz" lIns="182740" tIns="146192" rIns="182740" bIns="146192"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59166"/>
            <a:ext cx="511664" cy="138499"/>
          </a:xfrm>
          <a:prstGeom prst="rect">
            <a:avLst/>
          </a:prstGeom>
          <a:noFill/>
        </p:spPr>
        <p:txBody>
          <a:bodyPr wrap="square" lIns="0" tIns="0" rIns="182740" bIns="0" rtlCol="0" anchor="b" anchorCtr="0">
            <a:spAutoFit/>
          </a:bodyPr>
          <a:lstStyle>
            <a:lvl1pPr algn="r">
              <a:defRPr lang="en-US" sz="1000" spc="-20" baseline="0" smtClean="0">
                <a:gradFill>
                  <a:gsLst>
                    <a:gs pos="0">
                      <a:schemeClr val="tx1"/>
                    </a:gs>
                    <a:gs pos="100000">
                      <a:schemeClr val="tx1"/>
                    </a:gs>
                  </a:gsLst>
                  <a:lin ang="5400000" scaled="0"/>
                </a:gradFill>
              </a:defRPr>
            </a:lvl1pPr>
          </a:lstStyle>
          <a:p>
            <a:pPr defTabSz="931786">
              <a:lnSpc>
                <a:spcPct val="90000"/>
              </a:lnSpc>
            </a:pPr>
            <a:fld id="{1BC86A1F-E589-44B2-A543-2EC98F5547A7}" type="slidenum">
              <a:rPr>
                <a:gradFill>
                  <a:gsLst>
                    <a:gs pos="0">
                      <a:srgbClr val="505050"/>
                    </a:gs>
                    <a:gs pos="100000">
                      <a:srgbClr val="505050"/>
                    </a:gs>
                  </a:gsLst>
                  <a:lin ang="5400000" scaled="0"/>
                </a:gradFill>
              </a:rPr>
              <a:pPr defTabSz="931786">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553569524"/>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 id="2147484225" r:id="rId12"/>
    <p:sldLayoutId id="2147484226" r:id="rId13"/>
    <p:sldLayoutId id="2147484227" r:id="rId14"/>
    <p:sldLayoutId id="2147484228" r:id="rId15"/>
    <p:sldLayoutId id="2147484229" r:id="rId16"/>
    <p:sldLayoutId id="2147484230" r:id="rId17"/>
    <p:sldLayoutId id="2147484231" r:id="rId18"/>
    <p:sldLayoutId id="2147484232" r:id="rId19"/>
  </p:sldLayoutIdLst>
  <p:transition>
    <p:fade/>
  </p:transition>
  <p:timing>
    <p:tnLst>
      <p:par>
        <p:cTn id="1" dur="indefinite" restart="never" nodeType="tmRoot"/>
      </p:par>
    </p:tnLst>
  </p:timing>
  <p:hf hdr="0" dt="0"/>
  <p:txStyles>
    <p:titleStyle>
      <a:lvl1pPr algn="l" defTabSz="932024"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285" marR="0" indent="-346285" algn="l" defTabSz="932024" rtl="0" eaLnBrk="1" fontAlgn="auto" latinLnBrk="0" hangingPunct="1">
        <a:lnSpc>
          <a:spcPct val="90000"/>
        </a:lnSpc>
        <a:spcBef>
          <a:spcPct val="20000"/>
        </a:spcBef>
        <a:spcAft>
          <a:spcPts val="0"/>
        </a:spcAft>
        <a:buClrTx/>
        <a:buSzPct val="90000"/>
        <a:buFont typeface="Arial" pitchFamily="34" charset="0"/>
        <a:buChar char="•"/>
        <a:tabLst/>
        <a:defRPr sz="3900" kern="1200" spc="-71" baseline="0">
          <a:gradFill>
            <a:gsLst>
              <a:gs pos="1250">
                <a:schemeClr val="tx1"/>
              </a:gs>
              <a:gs pos="100000">
                <a:schemeClr val="tx1"/>
              </a:gs>
            </a:gsLst>
            <a:lin ang="5400000" scaled="0"/>
          </a:gradFill>
          <a:latin typeface="+mj-lt"/>
          <a:ea typeface="+mn-ea"/>
          <a:cs typeface="+mn-cs"/>
        </a:defRPr>
      </a:lvl1pPr>
      <a:lvl2pPr marL="584158" marR="0" indent="-237872" algn="l" defTabSz="932024" rtl="0" eaLnBrk="1" fontAlgn="auto" latinLnBrk="0" hangingPunct="1">
        <a:lnSpc>
          <a:spcPct val="90000"/>
        </a:lnSpc>
        <a:spcBef>
          <a:spcPct val="20000"/>
        </a:spcBef>
        <a:spcAft>
          <a:spcPts val="0"/>
        </a:spcAft>
        <a:buClrTx/>
        <a:buSzPct val="90000"/>
        <a:buFont typeface="Wingdings" pitchFamily="2" charset="2"/>
        <a:buChar char=""/>
        <a:tabLst/>
        <a:defRPr sz="2900" kern="1200" spc="0" baseline="0">
          <a:gradFill>
            <a:gsLst>
              <a:gs pos="1250">
                <a:schemeClr val="tx1"/>
              </a:gs>
              <a:gs pos="100000">
                <a:schemeClr val="tx1"/>
              </a:gs>
            </a:gsLst>
            <a:lin ang="5400000" scaled="0"/>
          </a:gradFill>
          <a:latin typeface="+mn-lt"/>
          <a:ea typeface="+mn-ea"/>
          <a:cs typeface="+mn-cs"/>
        </a:defRPr>
      </a:lvl2pPr>
      <a:lvl3pPr marL="813938" marR="0" indent="-229777" algn="l" defTabSz="932024" rtl="0" eaLnBrk="1" fontAlgn="auto" latinLnBrk="0" hangingPunct="1">
        <a:lnSpc>
          <a:spcPct val="90000"/>
        </a:lnSpc>
        <a:spcBef>
          <a:spcPct val="20000"/>
        </a:spcBef>
        <a:spcAft>
          <a:spcPts val="0"/>
        </a:spcAft>
        <a:buClrTx/>
        <a:buSzPct val="90000"/>
        <a:buFont typeface="Wingdings" pitchFamily="2" charset="2"/>
        <a:buChar char=""/>
        <a:tabLst>
          <a:tab pos="813938" algn="l"/>
        </a:tabLst>
        <a:defRPr sz="2900" kern="1200" spc="0" baseline="0">
          <a:gradFill>
            <a:gsLst>
              <a:gs pos="1250">
                <a:schemeClr val="tx1"/>
              </a:gs>
              <a:gs pos="100000">
                <a:schemeClr val="tx1"/>
              </a:gs>
            </a:gsLst>
            <a:lin ang="5400000" scaled="0"/>
          </a:gradFill>
          <a:latin typeface="+mn-lt"/>
          <a:ea typeface="+mn-ea"/>
          <a:cs typeface="+mn-cs"/>
        </a:defRPr>
      </a:lvl3pPr>
      <a:lvl4pPr marL="1050189" marR="0" indent="-236252" algn="l" defTabSz="932024"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79971" marR="0" indent="-229777" algn="l" defTabSz="932024" rtl="0" eaLnBrk="1" fontAlgn="auto" latinLnBrk="0" hangingPunct="1">
        <a:lnSpc>
          <a:spcPct val="90000"/>
        </a:lnSpc>
        <a:spcBef>
          <a:spcPct val="20000"/>
        </a:spcBef>
        <a:spcAft>
          <a:spcPts val="0"/>
        </a:spcAft>
        <a:buClrTx/>
        <a:buSzPct val="90000"/>
        <a:buFont typeface="Wingdings" pitchFamily="2" charset="2"/>
        <a:buChar char=""/>
        <a:tabLst>
          <a:tab pos="1279971" algn="l"/>
        </a:tabLst>
        <a:defRPr sz="2400" kern="1200" spc="0" baseline="0">
          <a:gradFill>
            <a:gsLst>
              <a:gs pos="1250">
                <a:schemeClr val="tx1"/>
              </a:gs>
              <a:gs pos="100000">
                <a:schemeClr val="tx1"/>
              </a:gs>
            </a:gsLst>
            <a:lin ang="5400000" scaled="0"/>
          </a:gradFill>
          <a:latin typeface="+mn-lt"/>
          <a:ea typeface="+mn-ea"/>
          <a:cs typeface="+mn-cs"/>
        </a:defRPr>
      </a:lvl5pPr>
      <a:lvl6pPr marL="2563068"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29086"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5098"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1112" indent="-233006" algn="l" defTabSz="9320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024" rtl="0" eaLnBrk="1" latinLnBrk="0" hangingPunct="1">
        <a:defRPr sz="1800" kern="1200">
          <a:solidFill>
            <a:schemeClr val="tx1"/>
          </a:solidFill>
          <a:latin typeface="+mn-lt"/>
          <a:ea typeface="+mn-ea"/>
          <a:cs typeface="+mn-cs"/>
        </a:defRPr>
      </a:lvl1pPr>
      <a:lvl2pPr marL="466012" algn="l" defTabSz="932024" rtl="0" eaLnBrk="1" latinLnBrk="0" hangingPunct="1">
        <a:defRPr sz="1800" kern="1200">
          <a:solidFill>
            <a:schemeClr val="tx1"/>
          </a:solidFill>
          <a:latin typeface="+mn-lt"/>
          <a:ea typeface="+mn-ea"/>
          <a:cs typeface="+mn-cs"/>
        </a:defRPr>
      </a:lvl2pPr>
      <a:lvl3pPr marL="932024" algn="l" defTabSz="932024" rtl="0" eaLnBrk="1" latinLnBrk="0" hangingPunct="1">
        <a:defRPr sz="1800" kern="1200">
          <a:solidFill>
            <a:schemeClr val="tx1"/>
          </a:solidFill>
          <a:latin typeface="+mn-lt"/>
          <a:ea typeface="+mn-ea"/>
          <a:cs typeface="+mn-cs"/>
        </a:defRPr>
      </a:lvl3pPr>
      <a:lvl4pPr marL="1398038" algn="l" defTabSz="932024" rtl="0" eaLnBrk="1" latinLnBrk="0" hangingPunct="1">
        <a:defRPr sz="1800" kern="1200">
          <a:solidFill>
            <a:schemeClr val="tx1"/>
          </a:solidFill>
          <a:latin typeface="+mn-lt"/>
          <a:ea typeface="+mn-ea"/>
          <a:cs typeface="+mn-cs"/>
        </a:defRPr>
      </a:lvl4pPr>
      <a:lvl5pPr marL="1864053" algn="l" defTabSz="932024" rtl="0" eaLnBrk="1" latinLnBrk="0" hangingPunct="1">
        <a:defRPr sz="1800" kern="1200">
          <a:solidFill>
            <a:schemeClr val="tx1"/>
          </a:solidFill>
          <a:latin typeface="+mn-lt"/>
          <a:ea typeface="+mn-ea"/>
          <a:cs typeface="+mn-cs"/>
        </a:defRPr>
      </a:lvl5pPr>
      <a:lvl6pPr marL="2330066" algn="l" defTabSz="932024" rtl="0" eaLnBrk="1" latinLnBrk="0" hangingPunct="1">
        <a:defRPr sz="1800" kern="1200">
          <a:solidFill>
            <a:schemeClr val="tx1"/>
          </a:solidFill>
          <a:latin typeface="+mn-lt"/>
          <a:ea typeface="+mn-ea"/>
          <a:cs typeface="+mn-cs"/>
        </a:defRPr>
      </a:lvl6pPr>
      <a:lvl7pPr marL="2796076" algn="l" defTabSz="932024" rtl="0" eaLnBrk="1" latinLnBrk="0" hangingPunct="1">
        <a:defRPr sz="1800" kern="1200">
          <a:solidFill>
            <a:schemeClr val="tx1"/>
          </a:solidFill>
          <a:latin typeface="+mn-lt"/>
          <a:ea typeface="+mn-ea"/>
          <a:cs typeface="+mn-cs"/>
        </a:defRPr>
      </a:lvl7pPr>
      <a:lvl8pPr marL="3262092" algn="l" defTabSz="932024" rtl="0" eaLnBrk="1" latinLnBrk="0" hangingPunct="1">
        <a:defRPr sz="1800" kern="1200">
          <a:solidFill>
            <a:schemeClr val="tx1"/>
          </a:solidFill>
          <a:latin typeface="+mn-lt"/>
          <a:ea typeface="+mn-ea"/>
          <a:cs typeface="+mn-cs"/>
        </a:defRPr>
      </a:lvl8pPr>
      <a:lvl9pPr marL="3728104" algn="l" defTabSz="93202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222402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 id="2147484246" r:id="rId13"/>
    <p:sldLayoutId id="2147484247" r:id="rId14"/>
    <p:sldLayoutId id="2147484248" r:id="rId15"/>
    <p:sldLayoutId id="2147484249" r:id="rId16"/>
    <p:sldLayoutId id="2147484250" r:id="rId17"/>
    <p:sldLayoutId id="2147484251" r:id="rId18"/>
    <p:sldLayoutId id="2147484252" r:id="rId19"/>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5416979"/>
      </p:ext>
    </p:extLst>
  </p:cSld>
  <p:clrMap bg1="dk1" tx1="lt1" bg2="dk2" tx2="lt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 id="2147484276"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8"/>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51720849"/>
      </p:ext>
    </p:extLst>
  </p:cSld>
  <p:clrMap bg1="dk1" tx1="lt1" bg2="dk2" tx2="lt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4" r:id="rId27"/>
    <p:sldLayoutId id="2147484305" r:id="rId28"/>
    <p:sldLayoutId id="2147484306" r:id="rId29"/>
    <p:sldLayoutId id="2147484307" r:id="rId30"/>
    <p:sldLayoutId id="2147484308" r:id="rId31"/>
    <p:sldLayoutId id="2147484309" r:id="rId32"/>
    <p:sldLayoutId id="2147484310" r:id="rId33"/>
    <p:sldLayoutId id="2147484311" r:id="rId34"/>
    <p:sldLayoutId id="2147484312" r:id="rId35"/>
    <p:sldLayoutId id="2147484313" r:id="rId36"/>
    <p:sldLayoutId id="2147484314" r:id="rId37"/>
    <p:sldLayoutId id="2147484315" r:id="rId38"/>
    <p:sldLayoutId id="2147484316" r:id="rId39"/>
    <p:sldLayoutId id="2147484317" r:id="rId40"/>
    <p:sldLayoutId id="2147484318" r:id="rId41"/>
    <p:sldLayoutId id="2147484319" r:id="rId42"/>
    <p:sldLayoutId id="2147484320" r:id="rId43"/>
    <p:sldLayoutId id="2147484321" r:id="rId44"/>
    <p:sldLayoutId id="2147484322" r:id="rId45"/>
  </p:sldLayoutIdLst>
  <p:transition>
    <p:fade/>
  </p:transition>
  <p:timing>
    <p:tnLst>
      <p:par>
        <p:cTn id="1" dur="indefinite" restart="never" nodeType="tmRoot"/>
      </p:par>
    </p:tnLst>
  </p:timing>
  <p:txStyles>
    <p:titleStyle>
      <a:lvl1pPr algn="l" defTabSz="932372" rtl="0" eaLnBrk="1" latinLnBrk="0" hangingPunct="1">
        <a:lnSpc>
          <a:spcPct val="90000"/>
        </a:lnSpc>
        <a:spcBef>
          <a:spcPct val="0"/>
        </a:spcBef>
        <a:buNone/>
        <a:defRPr lang="en-US" sz="5398"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64" marR="0" indent="-342764" algn="l" defTabSz="932372" rtl="0" eaLnBrk="1" fontAlgn="auto" latinLnBrk="0" hangingPunct="1">
        <a:lnSpc>
          <a:spcPct val="90000"/>
        </a:lnSpc>
        <a:spcBef>
          <a:spcPct val="20000"/>
        </a:spcBef>
        <a:spcAft>
          <a:spcPts val="0"/>
        </a:spcAft>
        <a:buClrTx/>
        <a:buSzPct val="90000"/>
        <a:buFont typeface="Arial" pitchFamily="34" charset="0"/>
        <a:buChar char="•"/>
        <a:tabLst/>
        <a:defRPr sz="3998" kern="1200" spc="0" baseline="0">
          <a:gradFill>
            <a:gsLst>
              <a:gs pos="1250">
                <a:schemeClr val="tx1"/>
              </a:gs>
              <a:gs pos="100000">
                <a:schemeClr val="tx1"/>
              </a:gs>
            </a:gsLst>
            <a:lin ang="5400000" scaled="0"/>
          </a:gradFill>
          <a:latin typeface="+mj-lt"/>
          <a:ea typeface="+mn-ea"/>
          <a:cs typeface="+mn-cs"/>
        </a:defRPr>
      </a:lvl1pPr>
      <a:lvl2pPr marL="583968" marR="0" indent="-241204"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2pPr>
      <a:lvl3pPr marL="79978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2399" kern="1200" spc="0" baseline="0">
          <a:gradFill>
            <a:gsLst>
              <a:gs pos="1250">
                <a:schemeClr val="tx1"/>
              </a:gs>
              <a:gs pos="100000">
                <a:schemeClr val="tx1"/>
              </a:gs>
            </a:gsLst>
            <a:lin ang="5400000" scaled="0"/>
          </a:gradFill>
          <a:latin typeface="+mn-lt"/>
          <a:ea typeface="+mn-ea"/>
          <a:cs typeface="+mn-cs"/>
        </a:defRPr>
      </a:lvl3pPr>
      <a:lvl4pPr marL="1028293"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4pPr>
      <a:lvl5pPr marL="1256802" marR="0" indent="-228510" algn="l" defTabSz="932372" rtl="0" eaLnBrk="1" fontAlgn="auto" latinLnBrk="0" hangingPunct="1">
        <a:lnSpc>
          <a:spcPct val="90000"/>
        </a:lnSpc>
        <a:spcBef>
          <a:spcPct val="20000"/>
        </a:spcBef>
        <a:spcAft>
          <a:spcPts val="0"/>
        </a:spcAft>
        <a:buClrTx/>
        <a:buSzPct val="90000"/>
        <a:buFont typeface="Arial" pitchFamily="34" charset="0"/>
        <a:buChar char="•"/>
        <a:tabLst/>
        <a:defRPr sz="1999" kern="1200" spc="0" baseline="0">
          <a:gradFill>
            <a:gsLst>
              <a:gs pos="1250">
                <a:schemeClr val="tx1"/>
              </a:gs>
              <a:gs pos="100000">
                <a:schemeClr val="tx1"/>
              </a:gs>
            </a:gsLst>
            <a:lin ang="5400000" scaled="0"/>
          </a:gradFill>
          <a:latin typeface="+mn-lt"/>
          <a:ea typeface="+mn-ea"/>
          <a:cs typeface="+mn-cs"/>
        </a:defRPr>
      </a:lvl5pPr>
      <a:lvl6pPr marL="256402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3030212"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96398"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962585" indent="-233094" algn="l" defTabSz="932372"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32372" rtl="0" eaLnBrk="1" latinLnBrk="0" hangingPunct="1">
        <a:defRPr sz="1799" kern="1200">
          <a:solidFill>
            <a:schemeClr val="tx1"/>
          </a:solidFill>
          <a:latin typeface="+mn-lt"/>
          <a:ea typeface="+mn-ea"/>
          <a:cs typeface="+mn-cs"/>
        </a:defRPr>
      </a:lvl1pPr>
      <a:lvl2pPr marL="466186" algn="l" defTabSz="932372" rtl="0" eaLnBrk="1" latinLnBrk="0" hangingPunct="1">
        <a:defRPr sz="1799" kern="1200">
          <a:solidFill>
            <a:schemeClr val="tx1"/>
          </a:solidFill>
          <a:latin typeface="+mn-lt"/>
          <a:ea typeface="+mn-ea"/>
          <a:cs typeface="+mn-cs"/>
        </a:defRPr>
      </a:lvl2pPr>
      <a:lvl3pPr marL="932372" algn="l" defTabSz="932372" rtl="0" eaLnBrk="1" latinLnBrk="0" hangingPunct="1">
        <a:defRPr sz="1799" kern="1200">
          <a:solidFill>
            <a:schemeClr val="tx1"/>
          </a:solidFill>
          <a:latin typeface="+mn-lt"/>
          <a:ea typeface="+mn-ea"/>
          <a:cs typeface="+mn-cs"/>
        </a:defRPr>
      </a:lvl3pPr>
      <a:lvl4pPr marL="1398559" algn="l" defTabSz="932372" rtl="0" eaLnBrk="1" latinLnBrk="0" hangingPunct="1">
        <a:defRPr sz="1799" kern="1200">
          <a:solidFill>
            <a:schemeClr val="tx1"/>
          </a:solidFill>
          <a:latin typeface="+mn-lt"/>
          <a:ea typeface="+mn-ea"/>
          <a:cs typeface="+mn-cs"/>
        </a:defRPr>
      </a:lvl4pPr>
      <a:lvl5pPr marL="1864745" algn="l" defTabSz="932372" rtl="0" eaLnBrk="1" latinLnBrk="0" hangingPunct="1">
        <a:defRPr sz="1799" kern="1200">
          <a:solidFill>
            <a:schemeClr val="tx1"/>
          </a:solidFill>
          <a:latin typeface="+mn-lt"/>
          <a:ea typeface="+mn-ea"/>
          <a:cs typeface="+mn-cs"/>
        </a:defRPr>
      </a:lvl5pPr>
      <a:lvl6pPr marL="2330932" algn="l" defTabSz="932372" rtl="0" eaLnBrk="1" latinLnBrk="0" hangingPunct="1">
        <a:defRPr sz="1799" kern="1200">
          <a:solidFill>
            <a:schemeClr val="tx1"/>
          </a:solidFill>
          <a:latin typeface="+mn-lt"/>
          <a:ea typeface="+mn-ea"/>
          <a:cs typeface="+mn-cs"/>
        </a:defRPr>
      </a:lvl6pPr>
      <a:lvl7pPr marL="2797118" algn="l" defTabSz="932372" rtl="0" eaLnBrk="1" latinLnBrk="0" hangingPunct="1">
        <a:defRPr sz="1799" kern="1200">
          <a:solidFill>
            <a:schemeClr val="tx1"/>
          </a:solidFill>
          <a:latin typeface="+mn-lt"/>
          <a:ea typeface="+mn-ea"/>
          <a:cs typeface="+mn-cs"/>
        </a:defRPr>
      </a:lvl7pPr>
      <a:lvl8pPr marL="3263305" algn="l" defTabSz="932372" rtl="0" eaLnBrk="1" latinLnBrk="0" hangingPunct="1">
        <a:defRPr sz="1799" kern="1200">
          <a:solidFill>
            <a:schemeClr val="tx1"/>
          </a:solidFill>
          <a:latin typeface="+mn-lt"/>
          <a:ea typeface="+mn-ea"/>
          <a:cs typeface="+mn-cs"/>
        </a:defRPr>
      </a:lvl8pPr>
      <a:lvl9pPr marL="3729492" algn="l" defTabSz="93237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image" Target="../media/image20.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www.windowsazure.com/en-us/manage/services/networking/" TargetMode="External"/><Relationship Id="rId7" Type="http://schemas.openxmlformats.org/officeDocument/2006/relationships/hyperlink" Target="http://msdn.microsoft.com/en-us/library/windowsazure/dn133803.aspx" TargetMode="External"/><Relationship Id="rId2" Type="http://schemas.openxmlformats.org/officeDocument/2006/relationships/hyperlink" Target="mailto:vnetfeedback@microsoft.com" TargetMode="External"/><Relationship Id="rId1" Type="http://schemas.openxmlformats.org/officeDocument/2006/relationships/slideLayout" Target="../slideLayouts/slideLayout12.xml"/><Relationship Id="rId6" Type="http://schemas.openxmlformats.org/officeDocument/2006/relationships/hyperlink" Target="http://msdn.microsoft.com/en-us/library/windowsazure/jj156075.aspx" TargetMode="External"/><Relationship Id="rId5" Type="http://schemas.openxmlformats.org/officeDocument/2006/relationships/hyperlink" Target="http://msdn.microsoft.com/en-us/library/windowsazure/dn133792.aspx" TargetMode="External"/><Relationship Id="rId4" Type="http://schemas.openxmlformats.org/officeDocument/2006/relationships/hyperlink" Target="http://www.windowsazure.com/en-us/manage/services/networking/create-a-virtual-networ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13.xml"/><Relationship Id="rId5" Type="http://schemas.openxmlformats.org/officeDocument/2006/relationships/hyperlink" Target="http://aka.ms/SC2012R2" TargetMode="External"/><Relationship Id="rId4" Type="http://schemas.openxmlformats.org/officeDocument/2006/relationships/hyperlink" Target="http://aka.ms/WS2012R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0.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74636" y="2902687"/>
            <a:ext cx="5202936" cy="3909275"/>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dirty="0" smtClean="0">
                <a:solidFill>
                  <a:schemeClr val="tx1"/>
                </a:solidFill>
              </a:rPr>
              <a:t>On-premises</a:t>
            </a:r>
          </a:p>
        </p:txBody>
      </p:sp>
      <p:sp>
        <p:nvSpPr>
          <p:cNvPr id="2" name="Rounded Rectangle 1"/>
          <p:cNvSpPr/>
          <p:nvPr/>
        </p:nvSpPr>
        <p:spPr bwMode="auto">
          <a:xfrm>
            <a:off x="697108" y="3564844"/>
            <a:ext cx="4357992" cy="1300049"/>
          </a:xfrm>
          <a:prstGeom prst="roundRect">
            <a:avLst>
              <a:gd name="adj" fmla="val 6387"/>
            </a:avLst>
          </a:prstGeom>
          <a:solidFill>
            <a:srgbClr val="B0B18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3" name="TextBox 2"/>
          <p:cNvSpPr txBox="1"/>
          <p:nvPr/>
        </p:nvSpPr>
        <p:spPr>
          <a:xfrm>
            <a:off x="697108" y="4786224"/>
            <a:ext cx="1965090" cy="572464"/>
          </a:xfrm>
          <a:prstGeom prst="rect">
            <a:avLst/>
          </a:prstGeom>
          <a:noFill/>
        </p:spPr>
        <p:txBody>
          <a:bodyPr wrap="none" lIns="0" tIns="146304" rIns="182880" bIns="146304" rtlCol="0">
            <a:spAutoFit/>
          </a:bodyPr>
          <a:lstStyle/>
          <a:p>
            <a:pPr>
              <a:lnSpc>
                <a:spcPct val="90000"/>
              </a:lnSpc>
            </a:pPr>
            <a:r>
              <a:rPr lang="en-US" sz="2000" dirty="0" smtClean="0"/>
              <a:t>Your datacenter</a:t>
            </a:r>
          </a:p>
        </p:txBody>
      </p:sp>
      <p:sp>
        <p:nvSpPr>
          <p:cNvPr id="24" name="TextBox 23"/>
          <p:cNvSpPr txBox="1"/>
          <p:nvPr/>
        </p:nvSpPr>
        <p:spPr>
          <a:xfrm>
            <a:off x="349261" y="5561979"/>
            <a:ext cx="2322815" cy="1126462"/>
          </a:xfrm>
          <a:prstGeom prst="rect">
            <a:avLst/>
          </a:prstGeom>
          <a:noFill/>
        </p:spPr>
        <p:txBody>
          <a:bodyPr wrap="none" lIns="0" tIns="146304" rIns="182880" bIns="146304" rtlCol="0">
            <a:spAutoFit/>
          </a:bodyPr>
          <a:lstStyle/>
          <a:p>
            <a:pPr>
              <a:lnSpc>
                <a:spcPct val="90000"/>
              </a:lnSpc>
            </a:pPr>
            <a:r>
              <a:rPr lang="en-US" sz="2000" dirty="0" smtClean="0"/>
              <a:t>Individual </a:t>
            </a:r>
            <a:br>
              <a:rPr lang="en-US" sz="2000" dirty="0" smtClean="0"/>
            </a:br>
            <a:r>
              <a:rPr lang="en-US" sz="2000" dirty="0" smtClean="0"/>
              <a:t>computers behind </a:t>
            </a:r>
            <a:br>
              <a:rPr lang="en-US" sz="2000" dirty="0" smtClean="0"/>
            </a:br>
            <a:r>
              <a:rPr lang="en-US" sz="2000" dirty="0" smtClean="0"/>
              <a:t>corporate firewall</a:t>
            </a:r>
          </a:p>
        </p:txBody>
      </p:sp>
      <p:grpSp>
        <p:nvGrpSpPr>
          <p:cNvPr id="32" name="Group 31"/>
          <p:cNvGrpSpPr/>
          <p:nvPr/>
        </p:nvGrpSpPr>
        <p:grpSpPr>
          <a:xfrm>
            <a:off x="794905" y="3658044"/>
            <a:ext cx="2473589" cy="1113648"/>
            <a:chOff x="794905" y="2135332"/>
            <a:chExt cx="3406034" cy="1533449"/>
          </a:xfrm>
        </p:grpSpPr>
        <p:pic>
          <p:nvPicPr>
            <p:cNvPr id="20" name="Picture 1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4905" y="3198357"/>
              <a:ext cx="1089128" cy="470424"/>
            </a:xfrm>
            <a:prstGeom prst="roundRect">
              <a:avLst>
                <a:gd name="adj" fmla="val 11234"/>
              </a:avLst>
            </a:prstGeom>
            <a:solidFill>
              <a:schemeClr val="tx2"/>
            </a:solidFill>
            <a:ln w="63500">
              <a:noFill/>
            </a:ln>
            <a:effectLst/>
          </p:spPr>
        </p:pic>
        <p:pic>
          <p:nvPicPr>
            <p:cNvPr id="21" name="Picture 2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4905" y="2666845"/>
              <a:ext cx="1089128" cy="470424"/>
            </a:xfrm>
            <a:prstGeom prst="roundRect">
              <a:avLst>
                <a:gd name="adj" fmla="val 11234"/>
              </a:avLst>
            </a:prstGeom>
            <a:solidFill>
              <a:schemeClr val="tx2"/>
            </a:solidFill>
            <a:ln w="63500">
              <a:noFill/>
            </a:ln>
            <a:effectLst/>
          </p:spPr>
        </p:pic>
        <p:pic>
          <p:nvPicPr>
            <p:cNvPr id="25" name="Picture 2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4905" y="2135332"/>
              <a:ext cx="1089128" cy="470424"/>
            </a:xfrm>
            <a:prstGeom prst="roundRect">
              <a:avLst>
                <a:gd name="adj" fmla="val 11234"/>
              </a:avLst>
            </a:prstGeom>
            <a:solidFill>
              <a:schemeClr val="tx2"/>
            </a:solidFill>
            <a:ln w="63500">
              <a:noFill/>
            </a:ln>
            <a:effectLst/>
          </p:spPr>
        </p:pic>
        <p:pic>
          <p:nvPicPr>
            <p:cNvPr id="26" name="Picture 25"/>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53358" y="3198357"/>
              <a:ext cx="1089128" cy="470424"/>
            </a:xfrm>
            <a:prstGeom prst="roundRect">
              <a:avLst>
                <a:gd name="adj" fmla="val 11234"/>
              </a:avLst>
            </a:prstGeom>
            <a:solidFill>
              <a:schemeClr val="tx2"/>
            </a:solidFill>
            <a:ln w="63500">
              <a:noFill/>
            </a:ln>
            <a:effectLst/>
          </p:spPr>
        </p:pic>
        <p:pic>
          <p:nvPicPr>
            <p:cNvPr id="27" name="Picture 2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53358" y="2666845"/>
              <a:ext cx="1089128" cy="470424"/>
            </a:xfrm>
            <a:prstGeom prst="roundRect">
              <a:avLst>
                <a:gd name="adj" fmla="val 11234"/>
              </a:avLst>
            </a:prstGeom>
            <a:solidFill>
              <a:schemeClr val="tx2"/>
            </a:solidFill>
            <a:ln w="63500">
              <a:noFill/>
            </a:ln>
            <a:effectLst/>
          </p:spPr>
        </p:pic>
        <p:pic>
          <p:nvPicPr>
            <p:cNvPr id="28" name="Picture 2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53358" y="2135332"/>
              <a:ext cx="1089128" cy="470424"/>
            </a:xfrm>
            <a:prstGeom prst="roundRect">
              <a:avLst>
                <a:gd name="adj" fmla="val 11234"/>
              </a:avLst>
            </a:prstGeom>
            <a:solidFill>
              <a:schemeClr val="tx2"/>
            </a:solidFill>
            <a:ln w="63500">
              <a:noFill/>
            </a:ln>
            <a:effectLst/>
          </p:spPr>
        </p:pic>
        <p:pic>
          <p:nvPicPr>
            <p:cNvPr id="29" name="Picture 2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3198357"/>
              <a:ext cx="1089128" cy="470424"/>
            </a:xfrm>
            <a:prstGeom prst="roundRect">
              <a:avLst>
                <a:gd name="adj" fmla="val 11234"/>
              </a:avLst>
            </a:prstGeom>
            <a:solidFill>
              <a:schemeClr val="tx2"/>
            </a:solidFill>
            <a:ln w="63500">
              <a:noFill/>
            </a:ln>
            <a:effectLst/>
          </p:spPr>
        </p:pic>
        <p:pic>
          <p:nvPicPr>
            <p:cNvPr id="30" name="Picture 2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2666845"/>
              <a:ext cx="1089128" cy="470424"/>
            </a:xfrm>
            <a:prstGeom prst="roundRect">
              <a:avLst>
                <a:gd name="adj" fmla="val 11234"/>
              </a:avLst>
            </a:prstGeom>
            <a:solidFill>
              <a:schemeClr val="tx2"/>
            </a:solidFill>
            <a:ln w="63500">
              <a:noFill/>
            </a:ln>
            <a:effectLst/>
          </p:spPr>
        </p:pic>
        <p:pic>
          <p:nvPicPr>
            <p:cNvPr id="31" name="Picture 3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2135332"/>
              <a:ext cx="1089128" cy="470424"/>
            </a:xfrm>
            <a:prstGeom prst="roundRect">
              <a:avLst>
                <a:gd name="adj" fmla="val 11234"/>
              </a:avLst>
            </a:prstGeom>
            <a:solidFill>
              <a:schemeClr val="tx2"/>
            </a:solidFill>
            <a:ln w="63500">
              <a:noFill/>
            </a:ln>
            <a:effectLst/>
          </p:spPr>
        </p:pic>
      </p:grpSp>
      <p:sp>
        <p:nvSpPr>
          <p:cNvPr id="45" name="TextBox 44"/>
          <p:cNvSpPr txBox="1"/>
          <p:nvPr/>
        </p:nvSpPr>
        <p:spPr>
          <a:xfrm>
            <a:off x="6148937" y="4450622"/>
            <a:ext cx="1694053" cy="849463"/>
          </a:xfrm>
          <a:prstGeom prst="rect">
            <a:avLst/>
          </a:prstGeom>
          <a:noFill/>
        </p:spPr>
        <p:txBody>
          <a:bodyPr wrap="none" lIns="0" tIns="146304" rIns="182880" bIns="146304" rtlCol="0">
            <a:spAutoFit/>
          </a:bodyPr>
          <a:lstStyle/>
          <a:p>
            <a:pPr algn="ctr">
              <a:lnSpc>
                <a:spcPct val="90000"/>
              </a:lnSpc>
            </a:pPr>
            <a:r>
              <a:rPr lang="en-US" sz="2000" dirty="0" smtClean="0">
                <a:gradFill>
                  <a:gsLst>
                    <a:gs pos="2917">
                      <a:schemeClr val="tx1"/>
                    </a:gs>
                    <a:gs pos="100000">
                      <a:schemeClr val="tx1"/>
                    </a:gs>
                  </a:gsLst>
                  <a:lin ang="5400000" scaled="0"/>
                </a:gradFill>
              </a:rPr>
              <a:t>Point-to-Site </a:t>
            </a:r>
            <a:br>
              <a:rPr lang="en-US" sz="2000" dirty="0" smtClean="0">
                <a:gradFill>
                  <a:gsLst>
                    <a:gs pos="2917">
                      <a:schemeClr val="tx1"/>
                    </a:gs>
                    <a:gs pos="100000">
                      <a:schemeClr val="tx1"/>
                    </a:gs>
                  </a:gsLst>
                  <a:lin ang="5400000" scaled="0"/>
                </a:gradFill>
              </a:rPr>
            </a:br>
            <a:r>
              <a:rPr lang="en-US" sz="2000" dirty="0" smtClean="0">
                <a:gradFill>
                  <a:gsLst>
                    <a:gs pos="2917">
                      <a:schemeClr val="tx1"/>
                    </a:gs>
                    <a:gs pos="100000">
                      <a:schemeClr val="tx1"/>
                    </a:gs>
                  </a:gsLst>
                  <a:lin ang="5400000" scaled="0"/>
                </a:gradFill>
              </a:rPr>
              <a:t>VPN</a:t>
            </a:r>
          </a:p>
        </p:txBody>
      </p:sp>
      <p:sp>
        <p:nvSpPr>
          <p:cNvPr id="9" name="Oval 8"/>
          <p:cNvSpPr/>
          <p:nvPr/>
        </p:nvSpPr>
        <p:spPr bwMode="auto">
          <a:xfrm>
            <a:off x="3439205" y="3571040"/>
            <a:ext cx="1279569" cy="1304646"/>
          </a:xfrm>
          <a:prstGeom prst="ellipse">
            <a:avLst/>
          </a:prstGeom>
          <a:solidFill>
            <a:srgbClr val="FFFFFF"/>
          </a:solidFill>
          <a:ln w="76200">
            <a:solidFill>
              <a:schemeClr val="bg2">
                <a:lumMod val="90000"/>
                <a:lumOff val="1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6" name="Freeform 52"/>
          <p:cNvSpPr>
            <a:spLocks noEditPoints="1"/>
          </p:cNvSpPr>
          <p:nvPr/>
        </p:nvSpPr>
        <p:spPr bwMode="auto">
          <a:xfrm>
            <a:off x="3638517" y="3700411"/>
            <a:ext cx="886378" cy="674645"/>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3483219" y="4227490"/>
            <a:ext cx="1206099" cy="600164"/>
          </a:xfrm>
          <a:prstGeom prst="rect">
            <a:avLst/>
          </a:prstGeom>
          <a:noFill/>
        </p:spPr>
        <p:txBody>
          <a:bodyPr wrap="none" lIns="182880" tIns="146304" rIns="182880" bIns="146304" rtlCol="0">
            <a:spAutoFit/>
          </a:bodyPr>
          <a:lstStyle/>
          <a:p>
            <a:pPr algn="ctr">
              <a:lnSpc>
                <a:spcPct val="90000"/>
              </a:lnSpc>
            </a:pPr>
            <a:r>
              <a:rPr lang="en-US" sz="1100" dirty="0" smtClean="0">
                <a:solidFill>
                  <a:schemeClr val="bg2"/>
                </a:solidFill>
              </a:rPr>
              <a:t>Route-based </a:t>
            </a:r>
          </a:p>
          <a:p>
            <a:pPr algn="ctr">
              <a:lnSpc>
                <a:spcPct val="90000"/>
              </a:lnSpc>
            </a:pPr>
            <a:r>
              <a:rPr lang="en-US" sz="1100" dirty="0" smtClean="0">
                <a:solidFill>
                  <a:schemeClr val="bg2"/>
                </a:solidFill>
              </a:rPr>
              <a:t>VPN</a:t>
            </a:r>
          </a:p>
        </p:txBody>
      </p:sp>
      <p:sp>
        <p:nvSpPr>
          <p:cNvPr id="6" name="Clpoud Icon"/>
          <p:cNvSpPr>
            <a:spLocks noChangeAspect="1"/>
          </p:cNvSpPr>
          <p:nvPr/>
        </p:nvSpPr>
        <p:spPr bwMode="black">
          <a:xfrm>
            <a:off x="6422430" y="441661"/>
            <a:ext cx="5739408" cy="32433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ln/>
          <a:extLst/>
        </p:spPr>
        <p:style>
          <a:lnRef idx="1">
            <a:schemeClr val="accent1"/>
          </a:lnRef>
          <a:fillRef idx="3">
            <a:schemeClr val="accent1"/>
          </a:fillRef>
          <a:effectRef idx="2">
            <a:schemeClr val="accent1"/>
          </a:effectRef>
          <a:fontRef idx="minor">
            <a:schemeClr val="lt1"/>
          </a:fontRef>
        </p:style>
        <p:txBody>
          <a:bodyPr vert="horz" wrap="square" lIns="91373" tIns="182740" rIns="456848" bIns="45685" numCol="1" anchor="t" anchorCtr="0" compatLnSpc="1">
            <a:prstTxWarp prst="textNoShape">
              <a:avLst/>
            </a:prstTxWarp>
          </a:bodyPr>
          <a:lstStyle/>
          <a:p>
            <a:pPr algn="ctr" fontAlgn="base">
              <a:lnSpc>
                <a:spcPct val="90000"/>
              </a:lnSpc>
              <a:spcBef>
                <a:spcPct val="0"/>
              </a:spcBef>
              <a:spcAft>
                <a:spcPct val="0"/>
              </a:spcAft>
            </a:pPr>
            <a:r>
              <a:rPr lang="en-US" sz="2400" spc="-50" dirty="0" smtClean="0">
                <a:solidFill>
                  <a:schemeClr val="tx1"/>
                </a:solidFill>
              </a:rPr>
              <a:t/>
            </a:r>
            <a:br>
              <a:rPr lang="en-US" sz="2400" spc="-50" dirty="0" smtClean="0">
                <a:solidFill>
                  <a:schemeClr val="tx1"/>
                </a:solidFill>
              </a:rPr>
            </a:br>
            <a:r>
              <a:rPr lang="en-US" sz="2400" spc="-50" dirty="0" smtClean="0">
                <a:solidFill>
                  <a:schemeClr val="tx1"/>
                </a:solidFill>
              </a:rPr>
              <a:t>Windows Azure</a:t>
            </a:r>
            <a:endParaRPr lang="en-US" sz="2400" spc="-50" dirty="0">
              <a:solidFill>
                <a:schemeClr val="tx1"/>
              </a:solidFill>
            </a:endParaRPr>
          </a:p>
        </p:txBody>
      </p:sp>
      <p:sp>
        <p:nvSpPr>
          <p:cNvPr id="44" name="Freeform 43"/>
          <p:cNvSpPr/>
          <p:nvPr/>
        </p:nvSpPr>
        <p:spPr bwMode="auto">
          <a:xfrm>
            <a:off x="7796216" y="1580745"/>
            <a:ext cx="4128001" cy="1911954"/>
          </a:xfrm>
          <a:custGeom>
            <a:avLst/>
            <a:gdLst>
              <a:gd name="connsiteX0" fmla="*/ 269674 w 3173565"/>
              <a:gd name="connsiteY0" fmla="*/ 0 h 1618014"/>
              <a:gd name="connsiteX1" fmla="*/ 2323469 w 3173565"/>
              <a:gd name="connsiteY1" fmla="*/ 0 h 1618014"/>
              <a:gd name="connsiteX2" fmla="*/ 2337182 w 3173565"/>
              <a:gd name="connsiteY2" fmla="*/ 1382 h 1618014"/>
              <a:gd name="connsiteX3" fmla="*/ 2364558 w 3173565"/>
              <a:gd name="connsiteY3" fmla="*/ 0 h 1618014"/>
              <a:gd name="connsiteX4" fmla="*/ 3173565 w 3173565"/>
              <a:gd name="connsiteY4" fmla="*/ 809007 h 1618014"/>
              <a:gd name="connsiteX5" fmla="*/ 2364558 w 3173565"/>
              <a:gd name="connsiteY5" fmla="*/ 1618014 h 1618014"/>
              <a:gd name="connsiteX6" fmla="*/ 2337182 w 3173565"/>
              <a:gd name="connsiteY6" fmla="*/ 1616632 h 1618014"/>
              <a:gd name="connsiteX7" fmla="*/ 2323469 w 3173565"/>
              <a:gd name="connsiteY7" fmla="*/ 1618014 h 1618014"/>
              <a:gd name="connsiteX8" fmla="*/ 269674 w 3173565"/>
              <a:gd name="connsiteY8" fmla="*/ 1618014 h 1618014"/>
              <a:gd name="connsiteX9" fmla="*/ 0 w 3173565"/>
              <a:gd name="connsiteY9" fmla="*/ 1348340 h 1618014"/>
              <a:gd name="connsiteX10" fmla="*/ 0 w 3173565"/>
              <a:gd name="connsiteY10" fmla="*/ 269674 h 1618014"/>
              <a:gd name="connsiteX11" fmla="*/ 269674 w 3173565"/>
              <a:gd name="connsiteY11" fmla="*/ 0 h 161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565" h="1618014">
                <a:moveTo>
                  <a:pt x="269674" y="0"/>
                </a:moveTo>
                <a:lnTo>
                  <a:pt x="2323469" y="0"/>
                </a:lnTo>
                <a:lnTo>
                  <a:pt x="2337182" y="1382"/>
                </a:lnTo>
                <a:lnTo>
                  <a:pt x="2364558" y="0"/>
                </a:lnTo>
                <a:cubicBezTo>
                  <a:pt x="2811360" y="0"/>
                  <a:pt x="3173565" y="362205"/>
                  <a:pt x="3173565" y="809007"/>
                </a:cubicBezTo>
                <a:cubicBezTo>
                  <a:pt x="3173565" y="1255809"/>
                  <a:pt x="2811360" y="1618014"/>
                  <a:pt x="2364558" y="1618014"/>
                </a:cubicBezTo>
                <a:lnTo>
                  <a:pt x="2337182" y="1616632"/>
                </a:lnTo>
                <a:lnTo>
                  <a:pt x="2323469" y="1618014"/>
                </a:lnTo>
                <a:lnTo>
                  <a:pt x="269674" y="1618014"/>
                </a:lnTo>
                <a:cubicBezTo>
                  <a:pt x="120737" y="1618014"/>
                  <a:pt x="0" y="1497277"/>
                  <a:pt x="0" y="1348340"/>
                </a:cubicBezTo>
                <a:lnTo>
                  <a:pt x="0" y="269674"/>
                </a:lnTo>
                <a:cubicBezTo>
                  <a:pt x="0" y="120737"/>
                  <a:pt x="120737" y="0"/>
                  <a:pt x="269674" y="0"/>
                </a:cubicBezTo>
                <a:close/>
              </a:path>
            </a:pathLst>
          </a:cu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859" tIns="146248" rIns="0" bIns="45720" numCol="1" spcCol="0" rtlCol="0" fromWordArt="0" anchor="b" anchorCtr="0" forceAA="0" compatLnSpc="1">
            <a:prstTxWarp prst="textNoShape">
              <a:avLst/>
            </a:prstTxWarp>
            <a:noAutofit/>
          </a:bodyPr>
          <a:lstStyle/>
          <a:p>
            <a:r>
              <a:rPr lang="en-US" dirty="0" smtClean="0">
                <a:solidFill>
                  <a:schemeClr val="bg2">
                    <a:lumMod val="90000"/>
                    <a:lumOff val="10000"/>
                  </a:schemeClr>
                </a:solidFill>
              </a:rPr>
              <a:t>Virtual Network</a:t>
            </a:r>
            <a:endParaRPr lang="en-US" dirty="0">
              <a:solidFill>
                <a:schemeClr val="bg2">
                  <a:lumMod val="90000"/>
                  <a:lumOff val="10000"/>
                </a:schemeClr>
              </a:solidFill>
            </a:endParaRPr>
          </a:p>
        </p:txBody>
      </p:sp>
      <p:sp>
        <p:nvSpPr>
          <p:cNvPr id="50" name="TextBox 49"/>
          <p:cNvSpPr txBox="1"/>
          <p:nvPr/>
        </p:nvSpPr>
        <p:spPr>
          <a:xfrm>
            <a:off x="6368803" y="2990605"/>
            <a:ext cx="1474187" cy="600164"/>
          </a:xfrm>
          <a:prstGeom prst="rect">
            <a:avLst/>
          </a:prstGeom>
          <a:noFill/>
        </p:spPr>
        <p:txBody>
          <a:bodyPr wrap="square" lIns="182880" tIns="146304" rIns="182880" bIns="146304" rtlCol="0">
            <a:spAutoFit/>
          </a:bodyPr>
          <a:lstStyle/>
          <a:p>
            <a:pPr algn="ctr">
              <a:lnSpc>
                <a:spcPct val="90000"/>
              </a:lnSpc>
            </a:pPr>
            <a:r>
              <a:rPr lang="en-US" sz="1100" dirty="0" smtClean="0">
                <a:gradFill>
                  <a:gsLst>
                    <a:gs pos="2917">
                      <a:schemeClr val="tx2"/>
                    </a:gs>
                    <a:gs pos="100000">
                      <a:schemeClr val="tx2"/>
                    </a:gs>
                  </a:gsLst>
                  <a:lin ang="5400000" scaled="0"/>
                </a:gradFill>
              </a:rPr>
              <a:t>VPN </a:t>
            </a:r>
            <a:br>
              <a:rPr lang="en-US" sz="1100" dirty="0" smtClean="0">
                <a:gradFill>
                  <a:gsLst>
                    <a:gs pos="2917">
                      <a:schemeClr val="tx2"/>
                    </a:gs>
                    <a:gs pos="100000">
                      <a:schemeClr val="tx2"/>
                    </a:gs>
                  </a:gsLst>
                  <a:lin ang="5400000" scaled="0"/>
                </a:gradFill>
              </a:rPr>
            </a:br>
            <a:r>
              <a:rPr lang="en-US" sz="1100" dirty="0" smtClean="0">
                <a:gradFill>
                  <a:gsLst>
                    <a:gs pos="2917">
                      <a:schemeClr val="tx2"/>
                    </a:gs>
                    <a:gs pos="100000">
                      <a:schemeClr val="tx2"/>
                    </a:gs>
                  </a:gsLst>
                  <a:lin ang="5400000" scaled="0"/>
                </a:gradFill>
              </a:rPr>
              <a:t>Gateway</a:t>
            </a:r>
          </a:p>
        </p:txBody>
      </p:sp>
      <p:sp>
        <p:nvSpPr>
          <p:cNvPr id="11" name="Rounded Rectangle 10"/>
          <p:cNvSpPr/>
          <p:nvPr/>
        </p:nvSpPr>
        <p:spPr bwMode="auto">
          <a:xfrm>
            <a:off x="7929159"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68" name="Picture 6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2709388"/>
            <a:ext cx="790965" cy="341639"/>
          </a:xfrm>
          <a:prstGeom prst="roundRect">
            <a:avLst>
              <a:gd name="adj" fmla="val 11234"/>
            </a:avLst>
          </a:prstGeom>
          <a:solidFill>
            <a:schemeClr val="tx2"/>
          </a:solidFill>
          <a:ln w="63500">
            <a:noFill/>
          </a:ln>
          <a:effectLst/>
        </p:spPr>
      </p:pic>
      <p:pic>
        <p:nvPicPr>
          <p:cNvPr id="69" name="Picture 6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2323384"/>
            <a:ext cx="790965" cy="341639"/>
          </a:xfrm>
          <a:prstGeom prst="roundRect">
            <a:avLst>
              <a:gd name="adj" fmla="val 11234"/>
            </a:avLst>
          </a:prstGeom>
          <a:solidFill>
            <a:schemeClr val="tx2"/>
          </a:solidFill>
          <a:ln w="63500">
            <a:noFill/>
          </a:ln>
          <a:effectLst/>
        </p:spPr>
      </p:pic>
      <p:pic>
        <p:nvPicPr>
          <p:cNvPr id="70" name="Picture 6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1937379"/>
            <a:ext cx="790965" cy="341639"/>
          </a:xfrm>
          <a:prstGeom prst="roundRect">
            <a:avLst>
              <a:gd name="adj" fmla="val 11234"/>
            </a:avLst>
          </a:prstGeom>
          <a:solidFill>
            <a:schemeClr val="tx2"/>
          </a:solidFill>
          <a:ln w="63500">
            <a:noFill/>
          </a:ln>
          <a:effectLst/>
        </p:spPr>
      </p:pic>
      <p:sp>
        <p:nvSpPr>
          <p:cNvPr id="79" name="TextBox 78"/>
          <p:cNvSpPr txBox="1"/>
          <p:nvPr/>
        </p:nvSpPr>
        <p:spPr>
          <a:xfrm>
            <a:off x="7929159" y="1539490"/>
            <a:ext cx="919605"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&lt;subnet 1&gt;</a:t>
            </a:r>
          </a:p>
        </p:txBody>
      </p:sp>
      <p:sp>
        <p:nvSpPr>
          <p:cNvPr id="80" name="TextBox 79"/>
          <p:cNvSpPr txBox="1"/>
          <p:nvPr/>
        </p:nvSpPr>
        <p:spPr>
          <a:xfrm>
            <a:off x="8912900" y="1539490"/>
            <a:ext cx="916447"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&lt;subnet 2&gt;</a:t>
            </a:r>
          </a:p>
        </p:txBody>
      </p:sp>
      <p:sp>
        <p:nvSpPr>
          <p:cNvPr id="81" name="TextBox 80"/>
          <p:cNvSpPr txBox="1"/>
          <p:nvPr/>
        </p:nvSpPr>
        <p:spPr>
          <a:xfrm>
            <a:off x="9893116" y="1539490"/>
            <a:ext cx="924234"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&lt;subnet 3&gt;</a:t>
            </a:r>
          </a:p>
        </p:txBody>
      </p:sp>
      <p:pic>
        <p:nvPicPr>
          <p:cNvPr id="82" name="Picture 8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0946228" y="2323383"/>
            <a:ext cx="790965" cy="341639"/>
          </a:xfrm>
          <a:prstGeom prst="roundRect">
            <a:avLst>
              <a:gd name="adj" fmla="val 9180"/>
            </a:avLst>
          </a:prstGeom>
          <a:noFill/>
          <a:ln w="31750">
            <a:solidFill>
              <a:schemeClr val="tx2"/>
            </a:solidFill>
          </a:ln>
        </p:spPr>
      </p:pic>
      <p:grpSp>
        <p:nvGrpSpPr>
          <p:cNvPr id="17" name="Group 16"/>
          <p:cNvGrpSpPr/>
          <p:nvPr/>
        </p:nvGrpSpPr>
        <p:grpSpPr>
          <a:xfrm>
            <a:off x="8913268" y="1889001"/>
            <a:ext cx="919973" cy="1221733"/>
            <a:chOff x="8913268" y="1889001"/>
            <a:chExt cx="919973" cy="1221733"/>
          </a:xfrm>
        </p:grpSpPr>
        <p:sp>
          <p:nvSpPr>
            <p:cNvPr id="83" name="Rounded Rectangle 82"/>
            <p:cNvSpPr/>
            <p:nvPr/>
          </p:nvSpPr>
          <p:spPr bwMode="auto">
            <a:xfrm>
              <a:off x="8913268"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71" name="Picture 7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709388"/>
              <a:ext cx="790965" cy="341639"/>
            </a:xfrm>
            <a:prstGeom prst="roundRect">
              <a:avLst>
                <a:gd name="adj" fmla="val 11234"/>
              </a:avLst>
            </a:prstGeom>
            <a:solidFill>
              <a:schemeClr val="tx2"/>
            </a:solidFill>
            <a:ln w="63500">
              <a:noFill/>
            </a:ln>
            <a:effectLst/>
          </p:spPr>
        </p:pic>
        <p:pic>
          <p:nvPicPr>
            <p:cNvPr id="72" name="Picture 7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323384"/>
              <a:ext cx="790965" cy="341639"/>
            </a:xfrm>
            <a:prstGeom prst="roundRect">
              <a:avLst>
                <a:gd name="adj" fmla="val 11234"/>
              </a:avLst>
            </a:prstGeom>
            <a:solidFill>
              <a:schemeClr val="tx2"/>
            </a:solidFill>
            <a:ln w="63500">
              <a:noFill/>
            </a:ln>
            <a:effectLst/>
          </p:spPr>
        </p:pic>
        <p:pic>
          <p:nvPicPr>
            <p:cNvPr id="73" name="Picture 72"/>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1937379"/>
              <a:ext cx="790965" cy="341639"/>
            </a:xfrm>
            <a:prstGeom prst="roundRect">
              <a:avLst>
                <a:gd name="adj" fmla="val 11234"/>
              </a:avLst>
            </a:prstGeom>
            <a:solidFill>
              <a:schemeClr val="tx2"/>
            </a:solidFill>
            <a:ln w="63500">
              <a:noFill/>
            </a:ln>
            <a:effectLst/>
          </p:spPr>
        </p:pic>
      </p:grpSp>
      <p:grpSp>
        <p:nvGrpSpPr>
          <p:cNvPr id="18" name="Group 17"/>
          <p:cNvGrpSpPr/>
          <p:nvPr/>
        </p:nvGrpSpPr>
        <p:grpSpPr>
          <a:xfrm>
            <a:off x="9897377" y="1889001"/>
            <a:ext cx="919973" cy="1221733"/>
            <a:chOff x="9897377" y="1889001"/>
            <a:chExt cx="919973" cy="1221733"/>
          </a:xfrm>
        </p:grpSpPr>
        <p:sp>
          <p:nvSpPr>
            <p:cNvPr id="84" name="Rounded Rectangle 83"/>
            <p:cNvSpPr/>
            <p:nvPr/>
          </p:nvSpPr>
          <p:spPr bwMode="auto">
            <a:xfrm>
              <a:off x="9897377"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74" name="Picture 7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709388"/>
              <a:ext cx="790965" cy="341639"/>
            </a:xfrm>
            <a:prstGeom prst="roundRect">
              <a:avLst>
                <a:gd name="adj" fmla="val 11234"/>
              </a:avLst>
            </a:prstGeom>
            <a:solidFill>
              <a:schemeClr val="tx2"/>
            </a:solidFill>
            <a:ln w="63500">
              <a:noFill/>
            </a:ln>
            <a:effectLst/>
          </p:spPr>
        </p:pic>
        <p:pic>
          <p:nvPicPr>
            <p:cNvPr id="75" name="Picture 7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323384"/>
              <a:ext cx="790965" cy="341639"/>
            </a:xfrm>
            <a:prstGeom prst="roundRect">
              <a:avLst>
                <a:gd name="adj" fmla="val 11234"/>
              </a:avLst>
            </a:prstGeom>
            <a:solidFill>
              <a:schemeClr val="tx2"/>
            </a:solidFill>
            <a:ln w="63500">
              <a:noFill/>
            </a:ln>
            <a:effectLst/>
          </p:spPr>
        </p:pic>
        <p:pic>
          <p:nvPicPr>
            <p:cNvPr id="76" name="Picture 75"/>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1937379"/>
              <a:ext cx="790965" cy="341639"/>
            </a:xfrm>
            <a:prstGeom prst="roundRect">
              <a:avLst>
                <a:gd name="adj" fmla="val 11234"/>
              </a:avLst>
            </a:prstGeom>
            <a:solidFill>
              <a:schemeClr val="tx2"/>
            </a:solidFill>
            <a:ln w="63500">
              <a:noFill/>
            </a:ln>
            <a:effectLst/>
          </p:spPr>
        </p:pic>
      </p:grpSp>
      <p:sp>
        <p:nvSpPr>
          <p:cNvPr id="85" name="TextBox 84"/>
          <p:cNvSpPr txBox="1"/>
          <p:nvPr/>
        </p:nvSpPr>
        <p:spPr>
          <a:xfrm>
            <a:off x="10946228" y="1808116"/>
            <a:ext cx="790966" cy="600164"/>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DNS Server</a:t>
            </a:r>
          </a:p>
        </p:txBody>
      </p:sp>
      <p:cxnSp>
        <p:nvCxnSpPr>
          <p:cNvPr id="58" name="Straight Connector 57"/>
          <p:cNvCxnSpPr>
            <a:stCxn id="22" idx="0"/>
            <a:endCxn id="9" idx="4"/>
          </p:cNvCxnSpPr>
          <p:nvPr/>
        </p:nvCxnSpPr>
        <p:spPr>
          <a:xfrm flipH="1" flipV="1">
            <a:off x="4078990" y="4875686"/>
            <a:ext cx="729502" cy="959124"/>
          </a:xfrm>
          <a:prstGeom prst="line">
            <a:avLst/>
          </a:prstGeom>
          <a:ln w="31750">
            <a:solidFill>
              <a:schemeClr val="accent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3" idx="0"/>
            <a:endCxn id="9" idx="4"/>
          </p:cNvCxnSpPr>
          <p:nvPr/>
        </p:nvCxnSpPr>
        <p:spPr>
          <a:xfrm flipV="1">
            <a:off x="3572629" y="4875686"/>
            <a:ext cx="506361" cy="951896"/>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43" idx="10"/>
            <a:endCxn id="99" idx="2"/>
          </p:cNvCxnSpPr>
          <p:nvPr/>
        </p:nvCxnSpPr>
        <p:spPr>
          <a:xfrm flipH="1" flipV="1">
            <a:off x="7109324" y="3609874"/>
            <a:ext cx="913803" cy="2105983"/>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0" idx="9"/>
            <a:endCxn id="99" idx="2"/>
          </p:cNvCxnSpPr>
          <p:nvPr/>
        </p:nvCxnSpPr>
        <p:spPr>
          <a:xfrm flipH="1" flipV="1">
            <a:off x="7109324" y="3609874"/>
            <a:ext cx="2324890" cy="2128011"/>
          </a:xfrm>
          <a:prstGeom prst="line">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7902143" y="5272391"/>
            <a:ext cx="936463" cy="1159869"/>
            <a:chOff x="10937718" y="2035607"/>
            <a:chExt cx="863086" cy="1068988"/>
          </a:xfrm>
          <a:solidFill>
            <a:schemeClr val="tx2"/>
          </a:solidFill>
        </p:grpSpPr>
        <p:sp>
          <p:nvSpPr>
            <p:cNvPr id="41"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2"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3"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7" name="Group 36"/>
          <p:cNvGrpSpPr/>
          <p:nvPr/>
        </p:nvGrpSpPr>
        <p:grpSpPr>
          <a:xfrm>
            <a:off x="9329728" y="5272391"/>
            <a:ext cx="936463" cy="1159869"/>
            <a:chOff x="10937718" y="2035607"/>
            <a:chExt cx="863086" cy="1068988"/>
          </a:xfrm>
          <a:solidFill>
            <a:schemeClr val="tx2"/>
          </a:solidFill>
        </p:grpSpPr>
        <p:sp>
          <p:nvSpPr>
            <p:cNvPr id="38"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39"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40"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8" name="Oval 47"/>
          <p:cNvSpPr/>
          <p:nvPr/>
        </p:nvSpPr>
        <p:spPr bwMode="auto">
          <a:xfrm>
            <a:off x="6551308" y="2482830"/>
            <a:ext cx="1116030" cy="1116030"/>
          </a:xfrm>
          <a:prstGeom prst="ellipse">
            <a:avLst/>
          </a:prstGeom>
          <a:solidFill>
            <a:srgbClr val="FFFFFF"/>
          </a:solidFill>
          <a:ln w="762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9" name="Freeform 52"/>
          <p:cNvSpPr>
            <a:spLocks noEditPoints="1"/>
          </p:cNvSpPr>
          <p:nvPr/>
        </p:nvSpPr>
        <p:spPr bwMode="auto">
          <a:xfrm>
            <a:off x="6746190" y="2568579"/>
            <a:ext cx="726266" cy="542155"/>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6649521" y="3009710"/>
            <a:ext cx="919605" cy="600164"/>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solidFill>
              </a:rPr>
              <a:t>VPN Gateway</a:t>
            </a:r>
          </a:p>
        </p:txBody>
      </p:sp>
      <p:sp>
        <p:nvSpPr>
          <p:cNvPr id="100" name="TextBox 99"/>
          <p:cNvSpPr txBox="1"/>
          <p:nvPr/>
        </p:nvSpPr>
        <p:spPr>
          <a:xfrm>
            <a:off x="8254550" y="6400179"/>
            <a:ext cx="2011641" cy="572464"/>
          </a:xfrm>
          <a:prstGeom prst="rect">
            <a:avLst/>
          </a:prstGeom>
          <a:noFill/>
        </p:spPr>
        <p:txBody>
          <a:bodyPr wrap="none" lIns="0" tIns="146304" rIns="182880" bIns="146304" rtlCol="0">
            <a:spAutoFit/>
          </a:bodyPr>
          <a:lstStyle/>
          <a:p>
            <a:pPr algn="ctr">
              <a:lnSpc>
                <a:spcPct val="90000"/>
              </a:lnSpc>
            </a:pPr>
            <a:r>
              <a:rPr lang="en-US" sz="2000" dirty="0" smtClean="0">
                <a:gradFill>
                  <a:gsLst>
                    <a:gs pos="2917">
                      <a:schemeClr val="tx1"/>
                    </a:gs>
                    <a:gs pos="100000">
                      <a:schemeClr val="tx1"/>
                    </a:gs>
                  </a:gsLst>
                  <a:lin ang="5400000" scaled="0"/>
                </a:gradFill>
              </a:rPr>
              <a:t>Remote workers</a:t>
            </a:r>
          </a:p>
        </p:txBody>
      </p:sp>
      <p:sp>
        <p:nvSpPr>
          <p:cNvPr id="22" name="Freeform 34"/>
          <p:cNvSpPr>
            <a:spLocks noEditPoints="1"/>
          </p:cNvSpPr>
          <p:nvPr/>
        </p:nvSpPr>
        <p:spPr bwMode="auto">
          <a:xfrm>
            <a:off x="4026050" y="5834810"/>
            <a:ext cx="839974" cy="514484"/>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sp>
        <p:nvSpPr>
          <p:cNvPr id="23" name="Freeform 34"/>
          <p:cNvSpPr>
            <a:spLocks noEditPoints="1"/>
          </p:cNvSpPr>
          <p:nvPr/>
        </p:nvSpPr>
        <p:spPr bwMode="auto">
          <a:xfrm>
            <a:off x="2790187" y="5827582"/>
            <a:ext cx="839974" cy="514484"/>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dirty="0">
              <a:solidFill>
                <a:srgbClr val="505050"/>
              </a:solidFill>
            </a:endParaRPr>
          </a:p>
        </p:txBody>
      </p:sp>
      <p:cxnSp>
        <p:nvCxnSpPr>
          <p:cNvPr id="107" name="Elbow Connector 106"/>
          <p:cNvCxnSpPr>
            <a:stCxn id="9" idx="0"/>
            <a:endCxn id="48" idx="2"/>
          </p:cNvCxnSpPr>
          <p:nvPr/>
        </p:nvCxnSpPr>
        <p:spPr>
          <a:xfrm rot="5400000" flipH="1" flipV="1">
            <a:off x="5050052" y="2069784"/>
            <a:ext cx="530195" cy="2472318"/>
          </a:xfrm>
          <a:prstGeom prst="bentConnector2">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216474" y="2315688"/>
            <a:ext cx="1461105" cy="849463"/>
          </a:xfrm>
          <a:prstGeom prst="rect">
            <a:avLst/>
          </a:prstGeom>
          <a:noFill/>
        </p:spPr>
        <p:txBody>
          <a:bodyPr wrap="none" lIns="0" tIns="146304" rIns="182880" bIns="146304" rtlCol="0">
            <a:spAutoFit/>
          </a:bodyPr>
          <a:lstStyle/>
          <a:p>
            <a:pPr algn="ctr">
              <a:lnSpc>
                <a:spcPct val="90000"/>
              </a:lnSpc>
            </a:pPr>
            <a:r>
              <a:rPr lang="en-US" sz="2000" dirty="0" smtClean="0">
                <a:gradFill>
                  <a:gsLst>
                    <a:gs pos="2917">
                      <a:schemeClr val="tx1"/>
                    </a:gs>
                    <a:gs pos="100000">
                      <a:schemeClr val="tx1"/>
                    </a:gs>
                  </a:gsLst>
                  <a:lin ang="5400000" scaled="0"/>
                </a:gradFill>
              </a:rPr>
              <a:t>Site-to-Site</a:t>
            </a:r>
            <a:br>
              <a:rPr lang="en-US" sz="2000" dirty="0" smtClean="0">
                <a:gradFill>
                  <a:gsLst>
                    <a:gs pos="2917">
                      <a:schemeClr val="tx1"/>
                    </a:gs>
                    <a:gs pos="100000">
                      <a:schemeClr val="tx1"/>
                    </a:gs>
                  </a:gsLst>
                  <a:lin ang="5400000" scaled="0"/>
                </a:gradFill>
              </a:rPr>
            </a:br>
            <a:r>
              <a:rPr lang="en-US" sz="2000" dirty="0" smtClean="0">
                <a:gradFill>
                  <a:gsLst>
                    <a:gs pos="2917">
                      <a:schemeClr val="tx1"/>
                    </a:gs>
                    <a:gs pos="100000">
                      <a:schemeClr val="tx1"/>
                    </a:gs>
                  </a:gsLst>
                  <a:lin ang="5400000" scaled="0"/>
                </a:gradFill>
              </a:rPr>
              <a:t>VPN</a:t>
            </a:r>
          </a:p>
        </p:txBody>
      </p:sp>
      <p:sp>
        <p:nvSpPr>
          <p:cNvPr id="7" name="Title 6"/>
          <p:cNvSpPr>
            <a:spLocks noGrp="1"/>
          </p:cNvSpPr>
          <p:nvPr>
            <p:ph type="title"/>
          </p:nvPr>
        </p:nvSpPr>
        <p:spPr/>
        <p:txBody>
          <a:bodyPr/>
          <a:lstStyle/>
          <a:p>
            <a:r>
              <a:rPr lang="en-US"/>
              <a:t>Point-to-Site </a:t>
            </a:r>
            <a:r>
              <a:rPr lang="en-US" smtClean="0"/>
              <a:t>VPNs</a:t>
            </a:r>
            <a:endParaRPr lang="en-US" sz="4400" dirty="0"/>
          </a:p>
        </p:txBody>
      </p:sp>
      <p:sp>
        <p:nvSpPr>
          <p:cNvPr id="77" name="Text Placeholder 32"/>
          <p:cNvSpPr txBox="1">
            <a:spLocks/>
          </p:cNvSpPr>
          <p:nvPr/>
        </p:nvSpPr>
        <p:spPr>
          <a:xfrm>
            <a:off x="274639" y="1212849"/>
            <a:ext cx="6096532" cy="147732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03">
              <a:spcAft>
                <a:spcPts val="600"/>
              </a:spcAft>
            </a:pPr>
            <a:endParaRPr lang="en-US" sz="2000" spc="-50" dirty="0" smtClean="0">
              <a:solidFill>
                <a:schemeClr val="tx1"/>
              </a:solidFill>
            </a:endParaRPr>
          </a:p>
        </p:txBody>
      </p:sp>
    </p:spTree>
    <p:extLst>
      <p:ext uri="{BB962C8B-B14F-4D97-AF65-F5344CB8AC3E}">
        <p14:creationId xmlns:p14="http://schemas.microsoft.com/office/powerpoint/2010/main" val="318138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Networks &amp; P2S Connectivity </a:t>
            </a:r>
            <a:endParaRPr lang="en-US" dirty="0"/>
          </a:p>
        </p:txBody>
      </p:sp>
      <p:sp>
        <p:nvSpPr>
          <p:cNvPr id="3" name="Text Placeholder 2"/>
          <p:cNvSpPr>
            <a:spLocks noGrp="1"/>
          </p:cNvSpPr>
          <p:nvPr>
            <p:ph type="body" sz="quarter" idx="10"/>
          </p:nvPr>
        </p:nvSpPr>
        <p:spPr>
          <a:xfrm>
            <a:off x="235518" y="1977571"/>
            <a:ext cx="6446887" cy="3742563"/>
          </a:xfrm>
        </p:spPr>
        <p:txBody>
          <a:bodyPr/>
          <a:lstStyle/>
          <a:p>
            <a:pPr marL="228557" defTabSz="932503">
              <a:spcAft>
                <a:spcPts val="1200"/>
              </a:spcAft>
            </a:pPr>
            <a:r>
              <a:rPr lang="en-US" sz="2800" dirty="0">
                <a:solidFill>
                  <a:schemeClr val="tx1"/>
                </a:solidFill>
              </a:rPr>
              <a:t>Connect from anywhere securely</a:t>
            </a:r>
          </a:p>
          <a:p>
            <a:pPr marL="228557" defTabSz="932503">
              <a:spcAft>
                <a:spcPts val="1200"/>
              </a:spcAft>
            </a:pPr>
            <a:r>
              <a:rPr lang="en-US" sz="2800" dirty="0">
                <a:solidFill>
                  <a:schemeClr val="tx1"/>
                </a:solidFill>
              </a:rPr>
              <a:t>No software installation required!</a:t>
            </a:r>
          </a:p>
          <a:p>
            <a:pPr marL="228557" defTabSz="932503">
              <a:spcAft>
                <a:spcPts val="1200"/>
              </a:spcAft>
            </a:pPr>
            <a:r>
              <a:rPr lang="en-US" sz="2800" dirty="0" smtClean="0">
                <a:solidFill>
                  <a:schemeClr val="tx1"/>
                </a:solidFill>
              </a:rPr>
              <a:t>Easy to setup and use</a:t>
            </a:r>
          </a:p>
          <a:p>
            <a:pPr marL="228557" defTabSz="932503">
              <a:spcAft>
                <a:spcPts val="1200"/>
              </a:spcAft>
            </a:pPr>
            <a:r>
              <a:rPr lang="en-US" sz="2800" dirty="0" smtClean="0">
                <a:solidFill>
                  <a:schemeClr val="tx1"/>
                </a:solidFill>
              </a:rPr>
              <a:t>Ideal for prototyping, development, demos</a:t>
            </a:r>
          </a:p>
          <a:p>
            <a:pPr marL="228557" defTabSz="932503">
              <a:spcAft>
                <a:spcPts val="1200"/>
              </a:spcAft>
            </a:pPr>
            <a:r>
              <a:rPr lang="en-US" sz="2800" dirty="0">
                <a:solidFill>
                  <a:schemeClr val="tx1"/>
                </a:solidFill>
              </a:rPr>
              <a:t>P2S and S2S </a:t>
            </a:r>
            <a:r>
              <a:rPr lang="en-US" sz="2800" dirty="0" smtClean="0">
                <a:solidFill>
                  <a:schemeClr val="tx1"/>
                </a:solidFill>
              </a:rPr>
              <a:t>coexist</a:t>
            </a:r>
          </a:p>
        </p:txBody>
      </p:sp>
      <p:grpSp>
        <p:nvGrpSpPr>
          <p:cNvPr id="30" name="Group 29"/>
          <p:cNvGrpSpPr/>
          <p:nvPr/>
        </p:nvGrpSpPr>
        <p:grpSpPr>
          <a:xfrm>
            <a:off x="8902413" y="1253528"/>
            <a:ext cx="3390524" cy="4340456"/>
            <a:chOff x="8902413" y="1253528"/>
            <a:chExt cx="3390524" cy="4340456"/>
          </a:xfrm>
        </p:grpSpPr>
        <p:grpSp>
          <p:nvGrpSpPr>
            <p:cNvPr id="31" name="Group 30"/>
            <p:cNvGrpSpPr/>
            <p:nvPr/>
          </p:nvGrpSpPr>
          <p:grpSpPr>
            <a:xfrm>
              <a:off x="8902413" y="1253528"/>
              <a:ext cx="3390524" cy="4340456"/>
              <a:chOff x="8818610" y="1360407"/>
              <a:chExt cx="3390524" cy="4340456"/>
            </a:xfrm>
          </p:grpSpPr>
          <p:grpSp>
            <p:nvGrpSpPr>
              <p:cNvPr id="34" name="Group 33"/>
              <p:cNvGrpSpPr/>
              <p:nvPr/>
            </p:nvGrpSpPr>
            <p:grpSpPr>
              <a:xfrm>
                <a:off x="8818610" y="1360407"/>
                <a:ext cx="3390524" cy="4340456"/>
                <a:chOff x="8818610" y="1360407"/>
                <a:chExt cx="3390524" cy="4340456"/>
              </a:xfrm>
            </p:grpSpPr>
            <p:grpSp>
              <p:nvGrpSpPr>
                <p:cNvPr id="36" name="Group 35"/>
                <p:cNvGrpSpPr/>
                <p:nvPr/>
              </p:nvGrpSpPr>
              <p:grpSpPr>
                <a:xfrm>
                  <a:off x="9707392" y="4873470"/>
                  <a:ext cx="1517694" cy="827393"/>
                  <a:chOff x="10350972" y="4610947"/>
                  <a:chExt cx="996491" cy="513776"/>
                </a:xfrm>
                <a:solidFill>
                  <a:srgbClr val="00188F"/>
                </a:solidFill>
              </p:grpSpPr>
              <p:grpSp>
                <p:nvGrpSpPr>
                  <p:cNvPr id="47" name="Group 46"/>
                  <p:cNvGrpSpPr/>
                  <p:nvPr/>
                </p:nvGrpSpPr>
                <p:grpSpPr>
                  <a:xfrm>
                    <a:off x="10350972" y="4610947"/>
                    <a:ext cx="414816" cy="513776"/>
                    <a:chOff x="10807598" y="2035607"/>
                    <a:chExt cx="863086" cy="1068988"/>
                  </a:xfrm>
                  <a:grpFill/>
                </p:grpSpPr>
                <p:sp>
                  <p:nvSpPr>
                    <p:cNvPr id="52" name="Oval 742"/>
                    <p:cNvSpPr>
                      <a:spLocks noChangeArrowheads="1"/>
                    </p:cNvSpPr>
                    <p:nvPr/>
                  </p:nvSpPr>
                  <p:spPr bwMode="auto">
                    <a:xfrm>
                      <a:off x="11350175" y="2035607"/>
                      <a:ext cx="239439" cy="241323"/>
                    </a:xfrm>
                    <a:prstGeom prst="ellipse">
                      <a:avLst/>
                    </a:prstGeom>
                    <a:solidFill>
                      <a:schemeClr val="tx1"/>
                    </a:solidFill>
                    <a:ln>
                      <a:solidFill>
                        <a:srgbClr val="00188F"/>
                      </a:solidFill>
                    </a:ln>
                    <a:extLst/>
                  </p:spPr>
                  <p:txBody>
                    <a:bodyPr vert="horz" wrap="square" lIns="91440" tIns="45720" rIns="91440" bIns="45720" numCol="1" anchor="t" anchorCtr="0" compatLnSpc="1">
                      <a:prstTxWarp prst="textNoShape">
                        <a:avLst/>
                      </a:prstTxWarp>
                    </a:bodyP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3" name="Freeform 741"/>
                    <p:cNvSpPr>
                      <a:spLocks/>
                    </p:cNvSpPr>
                    <p:nvPr/>
                  </p:nvSpPr>
                  <p:spPr bwMode="auto">
                    <a:xfrm>
                      <a:off x="1126910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1"/>
                    </a:solidFill>
                    <a:ln>
                      <a:solidFill>
                        <a:srgbClr val="00188F"/>
                      </a:solidFill>
                    </a:ln>
                    <a:extLst/>
                  </p:spPr>
                  <p:txBody>
                    <a:bodyPr vert="horz" wrap="square" lIns="91440" tIns="45720" rIns="91440" bIns="45720" numCol="1" anchor="t" anchorCtr="0" compatLnSpc="1">
                      <a:prstTxWarp prst="textNoShape">
                        <a:avLst/>
                      </a:prstTxWarp>
                    </a:bodyP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4" name="Freeform 12"/>
                    <p:cNvSpPr>
                      <a:spLocks noEditPoints="1"/>
                    </p:cNvSpPr>
                    <p:nvPr/>
                  </p:nvSpPr>
                  <p:spPr bwMode="auto">
                    <a:xfrm>
                      <a:off x="10807598" y="2418949"/>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solidFill>
                      <a:schemeClr val="tx1"/>
                    </a:solidFill>
                    <a:ln>
                      <a:solidFill>
                        <a:srgbClr val="00188F"/>
                      </a:solidFill>
                    </a:ln>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grpSp>
              <p:grpSp>
                <p:nvGrpSpPr>
                  <p:cNvPr id="48" name="Group 47"/>
                  <p:cNvGrpSpPr/>
                  <p:nvPr/>
                </p:nvGrpSpPr>
                <p:grpSpPr>
                  <a:xfrm>
                    <a:off x="10932647" y="4610947"/>
                    <a:ext cx="414816" cy="513776"/>
                    <a:chOff x="10937718" y="2035607"/>
                    <a:chExt cx="863086" cy="1068988"/>
                  </a:xfrm>
                  <a:grpFill/>
                </p:grpSpPr>
                <p:sp>
                  <p:nvSpPr>
                    <p:cNvPr id="49" name="Oval 742"/>
                    <p:cNvSpPr>
                      <a:spLocks noChangeArrowheads="1"/>
                    </p:cNvSpPr>
                    <p:nvPr/>
                  </p:nvSpPr>
                  <p:spPr bwMode="auto">
                    <a:xfrm>
                      <a:off x="11480295" y="2035607"/>
                      <a:ext cx="239439" cy="241323"/>
                    </a:xfrm>
                    <a:prstGeom prst="ellipse">
                      <a:avLst/>
                    </a:prstGeom>
                    <a:solidFill>
                      <a:schemeClr val="tx1"/>
                    </a:solidFill>
                    <a:ln>
                      <a:solidFill>
                        <a:srgbClr val="00188F"/>
                      </a:solidFill>
                    </a:ln>
                    <a:extLst/>
                  </p:spPr>
                  <p:txBody>
                    <a:bodyPr vert="horz" wrap="square" lIns="91440" tIns="45720" rIns="91440" bIns="45720" numCol="1" anchor="t" anchorCtr="0" compatLnSpc="1">
                      <a:prstTxWarp prst="textNoShape">
                        <a:avLst/>
                      </a:prstTxWarp>
                    </a:bodyP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0"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1"/>
                    </a:solidFill>
                    <a:ln>
                      <a:solidFill>
                        <a:srgbClr val="00188F"/>
                      </a:solidFill>
                    </a:ln>
                    <a:extLst/>
                  </p:spPr>
                  <p:txBody>
                    <a:bodyPr vert="horz" wrap="square" lIns="91440" tIns="45720" rIns="91440" bIns="45720" numCol="1" anchor="t" anchorCtr="0" compatLnSpc="1">
                      <a:prstTxWarp prst="textNoShape">
                        <a:avLst/>
                      </a:prstTxWarp>
                    </a:bodyP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endParaRPr>
                    </a:p>
                  </p:txBody>
                </p:sp>
                <p:sp>
                  <p:nvSpPr>
                    <p:cNvPr id="5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solidFill>
                      <a:schemeClr val="tx1"/>
                    </a:solidFill>
                    <a:ln>
                      <a:solidFill>
                        <a:srgbClr val="00188F"/>
                      </a:solidFill>
                    </a:ln>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grpSp>
            </p:grpSp>
            <p:sp>
              <p:nvSpPr>
                <p:cNvPr id="37" name="Rectangle 36"/>
                <p:cNvSpPr/>
                <p:nvPr/>
              </p:nvSpPr>
              <p:spPr>
                <a:xfrm flipH="1">
                  <a:off x="9977387" y="3977204"/>
                  <a:ext cx="1305877" cy="535531"/>
                </a:xfrm>
                <a:prstGeom prst="rect">
                  <a:avLst/>
                </a:prstGeom>
                <a:noFill/>
                <a:ln>
                  <a:noFill/>
                </a:ln>
              </p:spPr>
              <p:txBody>
                <a:bodyPr wrap="square">
                  <a:spAutoFit/>
                </a:bodyPr>
                <a:lstStyle/>
                <a:p>
                  <a:pPr marL="0" marR="0" lvl="0" indent="0" algn="ctr" defTabSz="932503" eaLnBrk="1" fontAlgn="base" latinLnBrk="0" hangingPunct="1">
                    <a:lnSpc>
                      <a:spcPct val="80000"/>
                    </a:lnSpc>
                    <a:spcBef>
                      <a:spcPct val="0"/>
                    </a:spcBef>
                    <a:spcAft>
                      <a:spcPct val="0"/>
                    </a:spcAft>
                    <a:buClrTx/>
                    <a:buSzTx/>
                    <a:buFontTx/>
                    <a:buNone/>
                    <a:tabLst/>
                    <a:defRPr/>
                  </a:pPr>
                  <a:r>
                    <a:rPr kumimoji="0" lang="en-US" sz="1800" b="1" i="0" u="none" strike="noStrike" kern="0" cap="none" spc="-50" normalizeH="0" baseline="0" noProof="0" dirty="0" smtClean="0">
                      <a:ln>
                        <a:noFill/>
                      </a:ln>
                      <a:effectLst/>
                      <a:uLnTx/>
                      <a:uFillTx/>
                      <a:latin typeface="Segoe UI Light"/>
                    </a:rPr>
                    <a:t>P2S</a:t>
                  </a:r>
                </a:p>
                <a:p>
                  <a:pPr marL="0" marR="0" lvl="0" indent="0" algn="ctr" defTabSz="932503" eaLnBrk="1" fontAlgn="base" latinLnBrk="0" hangingPunct="1">
                    <a:lnSpc>
                      <a:spcPct val="80000"/>
                    </a:lnSpc>
                    <a:spcBef>
                      <a:spcPct val="0"/>
                    </a:spcBef>
                    <a:spcAft>
                      <a:spcPct val="0"/>
                    </a:spcAft>
                    <a:buClrTx/>
                    <a:buSzTx/>
                    <a:buFontTx/>
                    <a:buNone/>
                    <a:tabLst/>
                    <a:defRPr/>
                  </a:pPr>
                  <a:r>
                    <a:rPr kumimoji="0" lang="en-US" sz="1800" b="1" i="0" u="none" strike="noStrike" kern="0" cap="none" spc="-50" normalizeH="0" baseline="0" noProof="0" dirty="0" smtClean="0">
                      <a:ln>
                        <a:noFill/>
                      </a:ln>
                      <a:effectLst/>
                      <a:uLnTx/>
                      <a:uFillTx/>
                      <a:latin typeface="Segoe UI Light"/>
                    </a:rPr>
                    <a:t>VPNs</a:t>
                  </a:r>
                </a:p>
              </p:txBody>
            </p:sp>
            <p:cxnSp>
              <p:nvCxnSpPr>
                <p:cNvPr id="38" name="Straight Connector 37"/>
                <p:cNvCxnSpPr/>
                <p:nvPr/>
              </p:nvCxnSpPr>
              <p:spPr>
                <a:xfrm>
                  <a:off x="10184774" y="3423756"/>
                  <a:ext cx="0" cy="1417969"/>
                </a:xfrm>
                <a:prstGeom prst="line">
                  <a:avLst/>
                </a:prstGeom>
                <a:noFill/>
                <a:ln w="44450" cap="rnd" cmpd="sng" algn="ctr">
                  <a:solidFill>
                    <a:schemeClr val="tx1"/>
                  </a:solidFill>
                  <a:prstDash val="sysDot"/>
                  <a:headEnd type="triangle" w="med" len="sm"/>
                  <a:tailEnd type="triangle" w="med" len="sm"/>
                </a:ln>
                <a:effectLst/>
              </p:spPr>
            </p:cxnSp>
            <p:cxnSp>
              <p:nvCxnSpPr>
                <p:cNvPr id="39" name="Straight Connector 38"/>
                <p:cNvCxnSpPr/>
                <p:nvPr/>
              </p:nvCxnSpPr>
              <p:spPr>
                <a:xfrm>
                  <a:off x="11070686" y="3423756"/>
                  <a:ext cx="0" cy="1417969"/>
                </a:xfrm>
                <a:prstGeom prst="line">
                  <a:avLst/>
                </a:prstGeom>
                <a:noFill/>
                <a:ln w="44450" cap="rnd" cmpd="sng" algn="ctr">
                  <a:solidFill>
                    <a:schemeClr val="tx1"/>
                  </a:solidFill>
                  <a:prstDash val="sysDot"/>
                  <a:headEnd type="triangle" w="med" len="sm"/>
                  <a:tailEnd type="triangle" w="med" len="sm"/>
                </a:ln>
                <a:effectLst/>
              </p:spPr>
            </p:cxnSp>
            <p:sp>
              <p:nvSpPr>
                <p:cNvPr id="40" name="Clpoud Icon"/>
                <p:cNvSpPr>
                  <a:spLocks noChangeAspect="1"/>
                </p:cNvSpPr>
                <p:nvPr/>
              </p:nvSpPr>
              <p:spPr bwMode="black">
                <a:xfrm>
                  <a:off x="8818610" y="1360407"/>
                  <a:ext cx="3390524" cy="202592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FFFFFF"/>
                  </a:fgClr>
                  <a:bgClr>
                    <a:srgbClr val="EFEFEF"/>
                  </a:bgClr>
                </a:pattFill>
                <a:ln w="25400">
                  <a:solidFill>
                    <a:srgbClr val="00188F"/>
                  </a:solidFill>
                </a:ln>
                <a:extLst/>
              </p:spPr>
              <p:txBody>
                <a:bodyPr vert="horz" wrap="square" lIns="91440" tIns="182880" rIns="457200" bIns="45720" numCol="1" anchor="t" anchorCtr="0" compatLnSpc="1">
                  <a:prstTxWarp prst="textNoShape">
                    <a:avLst/>
                  </a:prstTxWarp>
                </a:bodyPr>
                <a:lstStyle/>
                <a:p>
                  <a:pPr marL="0" marR="0" lvl="0" indent="0" algn="ctr" defTabSz="932503" eaLnBrk="1" fontAlgn="base" latinLnBrk="0" hangingPunct="1">
                    <a:lnSpc>
                      <a:spcPct val="90000"/>
                    </a:lnSpc>
                    <a:spcBef>
                      <a:spcPct val="0"/>
                    </a:spcBef>
                    <a:spcAft>
                      <a:spcPct val="0"/>
                    </a:spcAft>
                    <a:buClrTx/>
                    <a:buSzTx/>
                    <a:buFontTx/>
                    <a:buNone/>
                    <a:tabLst/>
                    <a:defRPr/>
                  </a:pPr>
                  <a:endParaRPr kumimoji="0" lang="en-US" sz="1800" b="0" i="0" u="none" strike="noStrike" kern="0" cap="none" spc="-50" normalizeH="0" baseline="0" noProof="0" dirty="0" smtClean="0">
                    <a:ln>
                      <a:noFill/>
                    </a:ln>
                    <a:gradFill>
                      <a:gsLst>
                        <a:gs pos="2917">
                          <a:srgbClr val="EFEFEF"/>
                        </a:gs>
                        <a:gs pos="30000">
                          <a:srgbClr val="EFEFEF"/>
                        </a:gs>
                      </a:gsLst>
                      <a:lin ang="5400000" scaled="0"/>
                    </a:gradFill>
                    <a:effectLst/>
                    <a:uLnTx/>
                    <a:uFillTx/>
                    <a:latin typeface="Segoe UI Light"/>
                  </a:endParaRPr>
                </a:p>
              </p:txBody>
            </p:sp>
            <p:sp>
              <p:nvSpPr>
                <p:cNvPr id="41" name="Freeform 24"/>
                <p:cNvSpPr>
                  <a:spLocks noEditPoints="1"/>
                </p:cNvSpPr>
                <p:nvPr/>
              </p:nvSpPr>
              <p:spPr bwMode="black">
                <a:xfrm>
                  <a:off x="10082186" y="2613539"/>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rgbClr val="00188F"/>
                  </a:solidFill>
                  <a:round/>
                  <a:headEnd/>
                  <a:tailEnd/>
                </a:ln>
                <a:extLst/>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sp>
              <p:nvSpPr>
                <p:cNvPr id="42" name="Freeform 24"/>
                <p:cNvSpPr>
                  <a:spLocks noEditPoints="1"/>
                </p:cNvSpPr>
                <p:nvPr/>
              </p:nvSpPr>
              <p:spPr bwMode="black">
                <a:xfrm>
                  <a:off x="9603101" y="1987556"/>
                  <a:ext cx="1042482" cy="851411"/>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rgbClr val="00188F"/>
                  </a:solidFill>
                  <a:round/>
                  <a:headEnd/>
                  <a:tailEnd/>
                </a:ln>
                <a:extLst/>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sp>
              <p:nvSpPr>
                <p:cNvPr id="43" name="Freeform 24"/>
                <p:cNvSpPr>
                  <a:spLocks noEditPoints="1"/>
                </p:cNvSpPr>
                <p:nvPr/>
              </p:nvSpPr>
              <p:spPr bwMode="black">
                <a:xfrm>
                  <a:off x="9072559" y="2547394"/>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rgbClr val="00188F"/>
                  </a:solidFill>
                  <a:round/>
                  <a:headEnd/>
                  <a:tailEnd/>
                </a:ln>
                <a:extLst/>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sp>
              <p:nvSpPr>
                <p:cNvPr id="44" name="TextBox 43"/>
                <p:cNvSpPr txBox="1"/>
                <p:nvPr/>
              </p:nvSpPr>
              <p:spPr>
                <a:xfrm>
                  <a:off x="9751897" y="2001180"/>
                  <a:ext cx="884587" cy="572464"/>
                </a:xfrm>
                <a:prstGeom prst="rect">
                  <a:avLst/>
                </a:prstGeom>
                <a:noFill/>
                <a:ln>
                  <a:noFill/>
                </a:ln>
              </p:spPr>
              <p:txBody>
                <a:bodyPr wrap="square" lIns="182880" tIns="146304" rIns="182880" bIns="146304" rtlCol="0">
                  <a:spAutoFit/>
                </a:bodyPr>
                <a:lstStyle/>
                <a:p>
                  <a:pPr marL="0" marR="0" lvl="0" indent="0" defTabSz="932503" eaLnBrk="1" fontAlgn="auto" latinLnBrk="0" hangingPunct="1">
                    <a:lnSpc>
                      <a:spcPct val="90000"/>
                    </a:lnSpc>
                    <a:spcBef>
                      <a:spcPts val="0"/>
                    </a:spcBef>
                    <a:spcAft>
                      <a:spcPts val="0"/>
                    </a:spcAft>
                    <a:buClrTx/>
                    <a:buSzTx/>
                    <a:buFontTx/>
                    <a:buNone/>
                    <a:tabLst/>
                    <a:defRPr/>
                  </a:pPr>
                  <a:r>
                    <a:rPr kumimoji="0" lang="en-US" sz="1000" b="0" i="0" u="none" strike="noStrike" kern="0" cap="none" spc="-50" normalizeH="0" baseline="0" noProof="0" dirty="0" smtClean="0">
                      <a:ln>
                        <a:noFill/>
                      </a:ln>
                      <a:solidFill>
                        <a:srgbClr val="00188F"/>
                      </a:solidFill>
                      <a:effectLst/>
                      <a:uLnTx/>
                      <a:uFillTx/>
                      <a:ea typeface="Segoe UI" panose="020B0502040204020203" pitchFamily="34" charset="0"/>
                      <a:cs typeface="Segoe UI" panose="020B0502040204020203" pitchFamily="34" charset="0"/>
                    </a:rPr>
                    <a:t>Active Directory</a:t>
                  </a:r>
                </a:p>
              </p:txBody>
            </p:sp>
            <p:sp>
              <p:nvSpPr>
                <p:cNvPr id="45" name="TextBox 44"/>
                <p:cNvSpPr txBox="1"/>
                <p:nvPr/>
              </p:nvSpPr>
              <p:spPr>
                <a:xfrm>
                  <a:off x="9110914" y="2609052"/>
                  <a:ext cx="1033384" cy="433965"/>
                </a:xfrm>
                <a:prstGeom prst="rect">
                  <a:avLst/>
                </a:prstGeom>
                <a:noFill/>
                <a:ln>
                  <a:noFill/>
                </a:ln>
              </p:spPr>
              <p:txBody>
                <a:bodyPr wrap="square" lIns="182880" tIns="146304" rIns="182880" bIns="146304" rtlCol="0">
                  <a:spAutoFit/>
                </a:bodyPr>
                <a:lstStyle/>
                <a:p>
                  <a:pPr marL="0" marR="0" lvl="0" indent="0" defTabSz="932503" eaLnBrk="1" fontAlgn="auto" latinLnBrk="0" hangingPunct="1">
                    <a:lnSpc>
                      <a:spcPct val="90000"/>
                    </a:lnSpc>
                    <a:spcBef>
                      <a:spcPts val="0"/>
                    </a:spcBef>
                    <a:spcAft>
                      <a:spcPts val="0"/>
                    </a:spcAft>
                    <a:buClrTx/>
                    <a:buSzTx/>
                    <a:buFontTx/>
                    <a:buNone/>
                    <a:tabLst/>
                    <a:defRPr/>
                  </a:pPr>
                  <a:r>
                    <a:rPr kumimoji="0" lang="en-US" sz="1000" b="0" i="0" u="none" strike="noStrike" kern="0" cap="none" spc="-50" normalizeH="0" baseline="0" noProof="0" dirty="0" smtClean="0">
                      <a:ln>
                        <a:noFill/>
                      </a:ln>
                      <a:solidFill>
                        <a:srgbClr val="00188F"/>
                      </a:solidFill>
                      <a:effectLst/>
                      <a:uLnTx/>
                      <a:uFillTx/>
                      <a:ea typeface="Segoe UI" panose="020B0502040204020203" pitchFamily="34" charset="0"/>
                      <a:cs typeface="Segoe UI" panose="020B0502040204020203" pitchFamily="34" charset="0"/>
                    </a:rPr>
                    <a:t>SharePoint</a:t>
                  </a:r>
                </a:p>
              </p:txBody>
            </p:sp>
            <p:sp>
              <p:nvSpPr>
                <p:cNvPr id="46" name="TextBox 45"/>
                <p:cNvSpPr txBox="1"/>
                <p:nvPr/>
              </p:nvSpPr>
              <p:spPr>
                <a:xfrm>
                  <a:off x="10239450" y="2611220"/>
                  <a:ext cx="743641" cy="572464"/>
                </a:xfrm>
                <a:prstGeom prst="rect">
                  <a:avLst/>
                </a:prstGeom>
                <a:noFill/>
                <a:ln>
                  <a:noFill/>
                </a:ln>
              </p:spPr>
              <p:txBody>
                <a:bodyPr wrap="square" lIns="182880" tIns="146304" rIns="182880" bIns="146304" rtlCol="0">
                  <a:spAutoFit/>
                </a:bodyPr>
                <a:lstStyle/>
                <a:p>
                  <a:pPr marL="0" marR="0" lvl="0" indent="0" defTabSz="932503" eaLnBrk="1" fontAlgn="auto" latinLnBrk="0" hangingPunct="1">
                    <a:lnSpc>
                      <a:spcPct val="90000"/>
                    </a:lnSpc>
                    <a:spcBef>
                      <a:spcPts val="0"/>
                    </a:spcBef>
                    <a:spcAft>
                      <a:spcPts val="0"/>
                    </a:spcAft>
                    <a:buClrTx/>
                    <a:buSzTx/>
                    <a:buFontTx/>
                    <a:buNone/>
                    <a:tabLst/>
                    <a:defRPr/>
                  </a:pPr>
                  <a:r>
                    <a:rPr kumimoji="0" lang="en-US" sz="1000" b="0" i="0" u="none" strike="noStrike" kern="0" cap="none" spc="-50" normalizeH="0" baseline="0" noProof="0" dirty="0" smtClean="0">
                      <a:ln>
                        <a:noFill/>
                      </a:ln>
                      <a:solidFill>
                        <a:srgbClr val="00188F"/>
                      </a:solidFill>
                      <a:effectLst/>
                      <a:uLnTx/>
                      <a:uFillTx/>
                      <a:ea typeface="Segoe UI" panose="020B0502040204020203" pitchFamily="34" charset="0"/>
                      <a:cs typeface="Segoe UI" panose="020B0502040204020203" pitchFamily="34" charset="0"/>
                    </a:rPr>
                    <a:t>SQL </a:t>
                  </a:r>
                  <a:br>
                    <a:rPr kumimoji="0" lang="en-US" sz="1000" b="0" i="0" u="none" strike="noStrike" kern="0" cap="none" spc="-50" normalizeH="0" baseline="0" noProof="0" dirty="0" smtClean="0">
                      <a:ln>
                        <a:noFill/>
                      </a:ln>
                      <a:solidFill>
                        <a:srgbClr val="00188F"/>
                      </a:solidFill>
                      <a:effectLst/>
                      <a:uLnTx/>
                      <a:uFillTx/>
                      <a:ea typeface="Segoe UI" panose="020B0502040204020203" pitchFamily="34" charset="0"/>
                      <a:cs typeface="Segoe UI" panose="020B0502040204020203" pitchFamily="34" charset="0"/>
                    </a:rPr>
                  </a:br>
                  <a:r>
                    <a:rPr kumimoji="0" lang="en-US" sz="1000" b="0" i="0" u="none" strike="noStrike" kern="0" cap="none" spc="-50" normalizeH="0" baseline="0" noProof="0" dirty="0" smtClean="0">
                      <a:ln>
                        <a:noFill/>
                      </a:ln>
                      <a:solidFill>
                        <a:srgbClr val="00188F"/>
                      </a:solidFill>
                      <a:effectLst/>
                      <a:uLnTx/>
                      <a:uFillTx/>
                      <a:ea typeface="Segoe UI" panose="020B0502040204020203" pitchFamily="34" charset="0"/>
                      <a:cs typeface="Segoe UI" panose="020B0502040204020203" pitchFamily="34" charset="0"/>
                    </a:rPr>
                    <a:t>Server</a:t>
                  </a:r>
                </a:p>
              </p:txBody>
            </p:sp>
          </p:grpSp>
          <p:sp>
            <p:nvSpPr>
              <p:cNvPr id="35" name="TextBox 34"/>
              <p:cNvSpPr txBox="1"/>
              <p:nvPr/>
            </p:nvSpPr>
            <p:spPr>
              <a:xfrm>
                <a:off x="9784293" y="1394757"/>
                <a:ext cx="1189912" cy="683264"/>
              </a:xfrm>
              <a:prstGeom prst="rect">
                <a:avLst/>
              </a:prstGeom>
              <a:noFill/>
            </p:spPr>
            <p:txBody>
              <a:bodyPr wrap="square" lIns="182880" tIns="146304" rIns="182880" bIns="146304" rtlCol="0">
                <a:spAutoFit/>
              </a:bodyPr>
              <a:lstStyle/>
              <a:p>
                <a:pPr marL="0" marR="0" lvl="0" indent="0" defTabSz="932503" eaLnBrk="1" fontAlgn="auto" latinLnBrk="0" hangingPunct="1">
                  <a:lnSpc>
                    <a:spcPct val="90000"/>
                  </a:lnSpc>
                  <a:spcBef>
                    <a:spcPts val="0"/>
                  </a:spcBef>
                  <a:spcAft>
                    <a:spcPts val="0"/>
                  </a:spcAft>
                  <a:buClrTx/>
                  <a:buSzTx/>
                  <a:buFontTx/>
                  <a:buNone/>
                  <a:tabLst/>
                  <a:defRPr/>
                </a:pPr>
                <a:r>
                  <a:rPr kumimoji="0" lang="en-US" sz="1400" b="0" i="0" u="none" strike="noStrike" kern="0" cap="none" spc="-50" normalizeH="0" baseline="0" noProof="0" dirty="0" smtClean="0">
                    <a:ln>
                      <a:noFill/>
                    </a:ln>
                    <a:solidFill>
                      <a:srgbClr val="00188F"/>
                    </a:solidFill>
                    <a:effectLst/>
                    <a:uLnTx/>
                    <a:uFillTx/>
                  </a:rPr>
                  <a:t>Windows Azure</a:t>
                </a:r>
              </a:p>
            </p:txBody>
          </p:sp>
        </p:grpSp>
        <p:sp>
          <p:nvSpPr>
            <p:cNvPr id="32" name="Freeform 24"/>
            <p:cNvSpPr>
              <a:spLocks noEditPoints="1"/>
            </p:cNvSpPr>
            <p:nvPr/>
          </p:nvSpPr>
          <p:spPr bwMode="black">
            <a:xfrm>
              <a:off x="10749279" y="1823092"/>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rgbClr val="00188F"/>
              </a:solidFill>
              <a:round/>
              <a:headEnd/>
              <a:tailEnd/>
            </a:ln>
            <a:extLst/>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sp>
          <p:nvSpPr>
            <p:cNvPr id="33" name="Freeform 24"/>
            <p:cNvSpPr>
              <a:spLocks noEditPoints="1"/>
            </p:cNvSpPr>
            <p:nvPr/>
          </p:nvSpPr>
          <p:spPr bwMode="black">
            <a:xfrm>
              <a:off x="11136818" y="2423998"/>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rgbClr val="00188F"/>
              </a:solidFill>
              <a:round/>
              <a:headEnd/>
              <a:tailEnd/>
            </a:ln>
            <a:extLst/>
          </p:spPr>
          <p:txBody>
            <a:bodyPr vert="horz" wrap="square" lIns="91440" tIns="45720" rIns="91440" bIns="45720" numCol="1" anchor="t" anchorCtr="0" compatLnSpc="1">
              <a:prstTxWarp prst="textNoShape">
                <a:avLst/>
              </a:prstTxWarp>
            </a:bodyPr>
            <a:lstStyle/>
            <a:p>
              <a:pPr marL="0" marR="0" lvl="0" indent="0" defTabSz="93250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505050"/>
                </a:solidFill>
                <a:effectLst/>
                <a:uLnTx/>
                <a:uFillTx/>
              </a:endParaRPr>
            </a:p>
          </p:txBody>
        </p:sp>
      </p:grpSp>
      <p:pic>
        <p:nvPicPr>
          <p:cNvPr id="5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959" y="2570938"/>
            <a:ext cx="1857462" cy="2775203"/>
          </a:xfrm>
          <a:prstGeom prst="rect">
            <a:avLst/>
          </a:prstGeom>
          <a:solidFill>
            <a:schemeClr val="tx1"/>
          </a:solidFill>
        </p:spPr>
      </p:pic>
      <p:grpSp>
        <p:nvGrpSpPr>
          <p:cNvPr id="57" name="Group 4"/>
          <p:cNvGrpSpPr/>
          <p:nvPr/>
        </p:nvGrpSpPr>
        <p:grpSpPr>
          <a:xfrm>
            <a:off x="7765108" y="4301831"/>
            <a:ext cx="797864" cy="619873"/>
            <a:chOff x="5764911" y="4942748"/>
            <a:chExt cx="1117339" cy="1121466"/>
          </a:xfrm>
        </p:grpSpPr>
        <p:grpSp>
          <p:nvGrpSpPr>
            <p:cNvPr id="61" name="Group 60"/>
            <p:cNvGrpSpPr/>
            <p:nvPr/>
          </p:nvGrpSpPr>
          <p:grpSpPr>
            <a:xfrm flipH="1">
              <a:off x="6564710" y="4942748"/>
              <a:ext cx="317540" cy="1121466"/>
              <a:chOff x="765004" y="3105986"/>
              <a:chExt cx="822991" cy="2906584"/>
            </a:xfrm>
            <a:solidFill>
              <a:srgbClr val="FFFFFF"/>
            </a:solidFill>
          </p:grpSpPr>
          <p:sp>
            <p:nvSpPr>
              <p:cNvPr id="63" name="Freeform 741"/>
              <p:cNvSpPr>
                <a:spLocks/>
              </p:cNvSpPr>
              <p:nvPr/>
            </p:nvSpPr>
            <p:spPr bwMode="auto">
              <a:xfrm>
                <a:off x="765004" y="3890939"/>
                <a:ext cx="822991" cy="2121631"/>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64" name="Oval 742"/>
              <p:cNvSpPr>
                <a:spLocks noChangeArrowheads="1"/>
              </p:cNvSpPr>
              <p:nvPr/>
            </p:nvSpPr>
            <p:spPr bwMode="auto">
              <a:xfrm>
                <a:off x="931147" y="3105986"/>
                <a:ext cx="490705" cy="635997"/>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62" name="Freeform 34"/>
            <p:cNvSpPr>
              <a:spLocks noEditPoints="1"/>
            </p:cNvSpPr>
            <p:nvPr/>
          </p:nvSpPr>
          <p:spPr bwMode="auto">
            <a:xfrm>
              <a:off x="5764911" y="5264406"/>
              <a:ext cx="639823" cy="549309"/>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pic>
        <p:nvPicPr>
          <p:cNvPr id="58" name="Picture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715013" y="3644027"/>
            <a:ext cx="912804" cy="601003"/>
          </a:xfrm>
          <a:prstGeom prst="rect">
            <a:avLst/>
          </a:prstGeom>
          <a:noFill/>
        </p:spPr>
      </p:pic>
      <p:pic>
        <p:nvPicPr>
          <p:cNvPr id="59" name="Picture 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56455" y="3661650"/>
            <a:ext cx="404602" cy="423706"/>
          </a:xfrm>
          <a:prstGeom prst="rect">
            <a:avLst/>
          </a:prstGeom>
        </p:spPr>
      </p:pic>
      <p:sp>
        <p:nvSpPr>
          <p:cNvPr id="60" name="TextBox 7"/>
          <p:cNvSpPr txBox="1"/>
          <p:nvPr/>
        </p:nvSpPr>
        <p:spPr>
          <a:xfrm>
            <a:off x="7614291" y="4788794"/>
            <a:ext cx="1189912" cy="683264"/>
          </a:xfrm>
          <a:prstGeom prst="rect">
            <a:avLst/>
          </a:prstGeom>
          <a:noFill/>
        </p:spPr>
        <p:txBody>
          <a:bodyPr wrap="square" lIns="182880" tIns="146304" rIns="182880" bIns="146304" rtlCol="0">
            <a:spAutoFit/>
          </a:bodyPr>
          <a:lstStyle/>
          <a:p>
            <a:pPr defTabSz="932503">
              <a:lnSpc>
                <a:spcPct val="90000"/>
              </a:lnSpc>
            </a:pPr>
            <a:r>
              <a:rPr lang="en-US" sz="1400" spc="-50" dirty="0" smtClean="0">
                <a:solidFill>
                  <a:srgbClr val="FFFFFF"/>
                </a:solidFill>
              </a:rPr>
              <a:t>Existing </a:t>
            </a:r>
            <a:br>
              <a:rPr lang="en-US" sz="1400" spc="-50" dirty="0" smtClean="0">
                <a:solidFill>
                  <a:srgbClr val="FFFFFF"/>
                </a:solidFill>
              </a:rPr>
            </a:br>
            <a:r>
              <a:rPr lang="en-US" sz="1400" spc="-50" dirty="0" smtClean="0">
                <a:solidFill>
                  <a:srgbClr val="FFFFFF"/>
                </a:solidFill>
              </a:rPr>
              <a:t>Datacenter</a:t>
            </a:r>
          </a:p>
        </p:txBody>
      </p:sp>
      <p:grpSp>
        <p:nvGrpSpPr>
          <p:cNvPr id="65" name="Group 8"/>
          <p:cNvGrpSpPr/>
          <p:nvPr/>
        </p:nvGrpSpPr>
        <p:grpSpPr>
          <a:xfrm>
            <a:off x="8395093" y="1581150"/>
            <a:ext cx="1440607" cy="2062877"/>
            <a:chOff x="8395093" y="1581150"/>
            <a:chExt cx="1440607" cy="2062877"/>
          </a:xfrm>
        </p:grpSpPr>
        <p:sp>
          <p:nvSpPr>
            <p:cNvPr id="66" name="Rectangle 65"/>
            <p:cNvSpPr/>
            <p:nvPr/>
          </p:nvSpPr>
          <p:spPr>
            <a:xfrm>
              <a:off x="8401509" y="1663639"/>
              <a:ext cx="1040511" cy="313932"/>
            </a:xfrm>
            <a:prstGeom prst="rect">
              <a:avLst/>
            </a:prstGeom>
          </p:spPr>
          <p:txBody>
            <a:bodyPr wrap="square">
              <a:spAutoFit/>
            </a:bodyPr>
            <a:lstStyle/>
            <a:p>
              <a:pPr algn="ctr" defTabSz="932503" fontAlgn="base">
                <a:lnSpc>
                  <a:spcPct val="80000"/>
                </a:lnSpc>
                <a:spcBef>
                  <a:spcPct val="0"/>
                </a:spcBef>
                <a:spcAft>
                  <a:spcPct val="0"/>
                </a:spcAft>
              </a:pPr>
              <a:r>
                <a:rPr lang="en-US" b="1" spc="-50" dirty="0" smtClean="0">
                  <a:latin typeface="Segoe UI Light"/>
                </a:rPr>
                <a:t>S2S VPN</a:t>
              </a:r>
              <a:endParaRPr lang="en-US" b="1" spc="-50" dirty="0">
                <a:latin typeface="Segoe UI Light"/>
              </a:endParaRPr>
            </a:p>
          </p:txBody>
        </p:sp>
        <p:cxnSp>
          <p:nvCxnSpPr>
            <p:cNvPr id="67" name="Straight Connector 66"/>
            <p:cNvCxnSpPr/>
            <p:nvPr/>
          </p:nvCxnSpPr>
          <p:spPr>
            <a:xfrm flipH="1" flipV="1">
              <a:off x="8395093" y="1650990"/>
              <a:ext cx="1" cy="1993037"/>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8395094" y="1581150"/>
              <a:ext cx="1440606" cy="52010"/>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4195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32563"/>
          </a:xfrm>
        </p:spPr>
        <p:txBody>
          <a:bodyPr/>
          <a:lstStyle/>
          <a:p>
            <a:r>
              <a:rPr lang="en-US" dirty="0" smtClean="0"/>
              <a:t>Develop, test, run your </a:t>
            </a:r>
            <a:r>
              <a:rPr lang="en-US" dirty="0"/>
              <a:t>a</a:t>
            </a:r>
            <a:r>
              <a:rPr lang="en-US" dirty="0" smtClean="0"/>
              <a:t>pps</a:t>
            </a:r>
            <a:endParaRPr lang="en-US" dirty="0"/>
          </a:p>
        </p:txBody>
      </p:sp>
      <p:sp>
        <p:nvSpPr>
          <p:cNvPr id="40" name="TextBox 39"/>
          <p:cNvSpPr txBox="1"/>
          <p:nvPr/>
        </p:nvSpPr>
        <p:spPr>
          <a:xfrm>
            <a:off x="244380" y="3584860"/>
            <a:ext cx="6824815" cy="3198824"/>
          </a:xfrm>
          <a:prstGeom prst="rect">
            <a:avLst/>
          </a:prstGeom>
          <a:noFill/>
        </p:spPr>
        <p:txBody>
          <a:bodyPr wrap="square" lIns="182880" tIns="146304" rIns="182880" bIns="146304" rtlCol="0">
            <a:spAutoFit/>
          </a:bodyPr>
          <a:lstStyle/>
          <a:p>
            <a:pPr defTabSz="914400">
              <a:lnSpc>
                <a:spcPct val="90000"/>
              </a:lnSpc>
              <a:spcAft>
                <a:spcPts val="400"/>
              </a:spcAft>
            </a:pPr>
            <a:r>
              <a:rPr lang="en-US" sz="2000" spc="-49" dirty="0" smtClean="0">
                <a:gradFill>
                  <a:gsLst>
                    <a:gs pos="2917">
                      <a:schemeClr val="tx1"/>
                    </a:gs>
                    <a:gs pos="30000">
                      <a:schemeClr val="tx1"/>
                    </a:gs>
                  </a:gsLst>
                  <a:lin ang="5400000" scaled="0"/>
                </a:gradFill>
              </a:rPr>
              <a:t>Takes minutes to setup and get going</a:t>
            </a:r>
          </a:p>
          <a:p>
            <a:pPr defTabSz="914400">
              <a:lnSpc>
                <a:spcPct val="90000"/>
              </a:lnSpc>
              <a:spcAft>
                <a:spcPts val="400"/>
              </a:spcAft>
            </a:pPr>
            <a:endParaRPr lang="en-US" sz="2000" spc="-49" dirty="0" smtClean="0">
              <a:gradFill>
                <a:gsLst>
                  <a:gs pos="2917">
                    <a:schemeClr val="tx1"/>
                  </a:gs>
                  <a:gs pos="30000">
                    <a:schemeClr val="tx1"/>
                  </a:gs>
                </a:gsLst>
                <a:lin ang="5400000" scaled="0"/>
              </a:gradFill>
            </a:endParaRPr>
          </a:p>
          <a:p>
            <a:pPr defTabSz="914400">
              <a:lnSpc>
                <a:spcPct val="90000"/>
              </a:lnSpc>
              <a:spcAft>
                <a:spcPts val="400"/>
              </a:spcAft>
            </a:pPr>
            <a:r>
              <a:rPr lang="en-US" sz="2000" spc="-49" dirty="0" smtClean="0">
                <a:gradFill>
                  <a:gsLst>
                    <a:gs pos="2917">
                      <a:schemeClr val="tx1"/>
                    </a:gs>
                    <a:gs pos="30000">
                      <a:schemeClr val="tx1"/>
                    </a:gs>
                  </a:gsLst>
                  <a:lin ang="5400000" scaled="0"/>
                </a:gradFill>
              </a:rPr>
              <a:t>Pay </a:t>
            </a:r>
            <a:r>
              <a:rPr lang="en-US" sz="2000" spc="-49" dirty="0">
                <a:gradFill>
                  <a:gsLst>
                    <a:gs pos="2917">
                      <a:schemeClr val="tx1"/>
                    </a:gs>
                    <a:gs pos="30000">
                      <a:schemeClr val="tx1"/>
                    </a:gs>
                  </a:gsLst>
                  <a:lin ang="5400000" scaled="0"/>
                </a:gradFill>
              </a:rPr>
              <a:t>for what you </a:t>
            </a:r>
            <a:r>
              <a:rPr lang="en-US" sz="2000" spc="-49" dirty="0" smtClean="0">
                <a:gradFill>
                  <a:gsLst>
                    <a:gs pos="2917">
                      <a:schemeClr val="tx1"/>
                    </a:gs>
                    <a:gs pos="30000">
                      <a:schemeClr val="tx1"/>
                    </a:gs>
                  </a:gsLst>
                  <a:lin ang="5400000" scaled="0"/>
                </a:gradFill>
              </a:rPr>
              <a:t>use</a:t>
            </a:r>
            <a:endParaRPr lang="en-US" sz="2000" spc="-49" dirty="0">
              <a:gradFill>
                <a:gsLst>
                  <a:gs pos="2917">
                    <a:schemeClr val="tx1"/>
                  </a:gs>
                  <a:gs pos="30000">
                    <a:schemeClr val="tx1"/>
                  </a:gs>
                </a:gsLst>
                <a:lin ang="5400000" scaled="0"/>
              </a:gradFill>
            </a:endParaRPr>
          </a:p>
          <a:p>
            <a:pPr defTabSz="914400">
              <a:lnSpc>
                <a:spcPct val="90000"/>
              </a:lnSpc>
              <a:spcAft>
                <a:spcPts val="400"/>
              </a:spcAft>
            </a:pPr>
            <a:endParaRPr lang="en-US" sz="2000" spc="-49" dirty="0" smtClean="0">
              <a:gradFill>
                <a:gsLst>
                  <a:gs pos="2917">
                    <a:schemeClr val="tx1"/>
                  </a:gs>
                  <a:gs pos="30000">
                    <a:schemeClr val="tx1"/>
                  </a:gs>
                </a:gsLst>
                <a:lin ang="5400000" scaled="0"/>
              </a:gradFill>
            </a:endParaRPr>
          </a:p>
          <a:p>
            <a:pPr defTabSz="914400">
              <a:lnSpc>
                <a:spcPct val="90000"/>
              </a:lnSpc>
              <a:spcAft>
                <a:spcPts val="400"/>
              </a:spcAft>
            </a:pPr>
            <a:r>
              <a:rPr lang="en-US" sz="2000" spc="-49" dirty="0" smtClean="0">
                <a:gradFill>
                  <a:gsLst>
                    <a:gs pos="2917">
                      <a:schemeClr val="tx1"/>
                    </a:gs>
                    <a:gs pos="30000">
                      <a:schemeClr val="tx1"/>
                    </a:gs>
                  </a:gsLst>
                  <a:lin ang="5400000" scaled="0"/>
                </a:gradFill>
              </a:rPr>
              <a:t>Use </a:t>
            </a:r>
            <a:r>
              <a:rPr lang="en-US" sz="2000" spc="-49" dirty="0">
                <a:gradFill>
                  <a:gsLst>
                    <a:gs pos="2917">
                      <a:schemeClr val="tx1"/>
                    </a:gs>
                    <a:gs pos="30000">
                      <a:schemeClr val="tx1"/>
                    </a:gs>
                  </a:gsLst>
                  <a:lin ang="5400000" scaled="0"/>
                </a:gradFill>
              </a:rPr>
              <a:t>existing development tools &amp; languages</a:t>
            </a:r>
          </a:p>
          <a:p>
            <a:pPr defTabSz="914400">
              <a:lnSpc>
                <a:spcPct val="90000"/>
              </a:lnSpc>
              <a:spcAft>
                <a:spcPts val="400"/>
              </a:spcAft>
            </a:pPr>
            <a:endParaRPr lang="en-US" sz="2000" spc="-49" dirty="0" smtClean="0">
              <a:gradFill>
                <a:gsLst>
                  <a:gs pos="2917">
                    <a:schemeClr val="tx1"/>
                  </a:gs>
                  <a:gs pos="30000">
                    <a:schemeClr val="tx1"/>
                  </a:gs>
                </a:gsLst>
                <a:lin ang="5400000" scaled="0"/>
              </a:gradFill>
            </a:endParaRPr>
          </a:p>
          <a:p>
            <a:pPr defTabSz="914400">
              <a:lnSpc>
                <a:spcPct val="90000"/>
              </a:lnSpc>
              <a:spcAft>
                <a:spcPts val="400"/>
              </a:spcAft>
            </a:pPr>
            <a:r>
              <a:rPr lang="en-US" sz="2000" spc="-49" dirty="0" smtClean="0">
                <a:gradFill>
                  <a:gsLst>
                    <a:gs pos="2917">
                      <a:schemeClr val="tx1"/>
                    </a:gs>
                    <a:gs pos="30000">
                      <a:schemeClr val="tx1"/>
                    </a:gs>
                  </a:gsLst>
                  <a:lin ang="5400000" scaled="0"/>
                </a:gradFill>
              </a:rPr>
              <a:t>Secure sandbox environment</a:t>
            </a:r>
          </a:p>
          <a:p>
            <a:pPr defTabSz="914400">
              <a:lnSpc>
                <a:spcPct val="90000"/>
              </a:lnSpc>
              <a:spcAft>
                <a:spcPts val="400"/>
              </a:spcAft>
            </a:pPr>
            <a:endParaRPr lang="en-US" sz="2000" spc="-49" dirty="0" smtClean="0">
              <a:gradFill>
                <a:gsLst>
                  <a:gs pos="2917">
                    <a:schemeClr val="tx1"/>
                  </a:gs>
                  <a:gs pos="30000">
                    <a:schemeClr val="tx1"/>
                  </a:gs>
                </a:gsLst>
                <a:lin ang="5400000" scaled="0"/>
              </a:gradFill>
            </a:endParaRPr>
          </a:p>
          <a:p>
            <a:pPr defTabSz="914400">
              <a:lnSpc>
                <a:spcPct val="90000"/>
              </a:lnSpc>
              <a:spcAft>
                <a:spcPts val="400"/>
              </a:spcAft>
            </a:pPr>
            <a:r>
              <a:rPr lang="en-US" sz="2000" spc="-49" dirty="0" smtClean="0">
                <a:gradFill>
                  <a:gsLst>
                    <a:gs pos="2917">
                      <a:schemeClr val="tx1"/>
                    </a:gs>
                    <a:gs pos="30000">
                      <a:schemeClr val="tx1"/>
                    </a:gs>
                  </a:gsLst>
                  <a:lin ang="5400000" scaled="0"/>
                </a:gradFill>
              </a:rPr>
              <a:t>Access </a:t>
            </a:r>
            <a:r>
              <a:rPr lang="en-US" sz="2000" spc="-49" dirty="0">
                <a:gradFill>
                  <a:gsLst>
                    <a:gs pos="2917">
                      <a:schemeClr val="tx1"/>
                    </a:gs>
                    <a:gs pos="30000">
                      <a:schemeClr val="tx1"/>
                    </a:gs>
                  </a:gsLst>
                  <a:lin ang="5400000" scaled="0"/>
                </a:gradFill>
              </a:rPr>
              <a:t>on-premise resources if </a:t>
            </a:r>
            <a:r>
              <a:rPr lang="en-US" sz="2000" spc="-49" dirty="0" smtClean="0">
                <a:gradFill>
                  <a:gsLst>
                    <a:gs pos="2917">
                      <a:schemeClr val="tx1"/>
                    </a:gs>
                    <a:gs pos="30000">
                      <a:schemeClr val="tx1"/>
                    </a:gs>
                  </a:gsLst>
                  <a:lin ang="5400000" scaled="0"/>
                </a:gradFill>
              </a:rPr>
              <a:t>necessary</a:t>
            </a:r>
          </a:p>
        </p:txBody>
      </p:sp>
      <p:grpSp>
        <p:nvGrpSpPr>
          <p:cNvPr id="15" name="Group 14"/>
          <p:cNvGrpSpPr/>
          <p:nvPr/>
        </p:nvGrpSpPr>
        <p:grpSpPr>
          <a:xfrm>
            <a:off x="6597001" y="703802"/>
            <a:ext cx="5578218" cy="3071723"/>
            <a:chOff x="6597001" y="703802"/>
            <a:chExt cx="5578218" cy="3071723"/>
          </a:xfrm>
        </p:grpSpPr>
        <p:sp>
          <p:nvSpPr>
            <p:cNvPr id="42" name="Freeform 128"/>
            <p:cNvSpPr>
              <a:spLocks noChangeAspect="1"/>
            </p:cNvSpPr>
            <p:nvPr/>
          </p:nvSpPr>
          <p:spPr bwMode="black">
            <a:xfrm>
              <a:off x="6597001" y="703802"/>
              <a:ext cx="5578218" cy="307172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endParaRPr lang="en-US"/>
            </a:p>
          </p:txBody>
        </p:sp>
        <p:sp>
          <p:nvSpPr>
            <p:cNvPr id="43" name="Rounded Rectangle 42"/>
            <p:cNvSpPr/>
            <p:nvPr/>
          </p:nvSpPr>
          <p:spPr bwMode="auto">
            <a:xfrm>
              <a:off x="7951763" y="1542492"/>
              <a:ext cx="3626069" cy="2017932"/>
            </a:xfrm>
            <a:prstGeom prst="roundRect">
              <a:avLst>
                <a:gd name="adj" fmla="val 8795"/>
              </a:avLst>
            </a:prstGeom>
            <a:pattFill prst="ltUpDiag">
              <a:fgClr>
                <a:srgbClr val="CDCDCD"/>
              </a:fgClr>
              <a:bgClr>
                <a:srgbClr val="FFFFFF"/>
              </a:bgClr>
            </a:pattFill>
            <a:ln w="57150">
              <a:solidFill>
                <a:schemeClr val="accent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44" name="Group 43"/>
            <p:cNvGrpSpPr/>
            <p:nvPr/>
          </p:nvGrpSpPr>
          <p:grpSpPr>
            <a:xfrm>
              <a:off x="8242758" y="1767632"/>
              <a:ext cx="3087733" cy="1573112"/>
              <a:chOff x="2658144" y="4680514"/>
              <a:chExt cx="3087733" cy="1573112"/>
            </a:xfrm>
          </p:grpSpPr>
          <p:sp>
            <p:nvSpPr>
              <p:cNvPr id="45" name="Freeform 5"/>
              <p:cNvSpPr>
                <a:spLocks noEditPoints="1"/>
              </p:cNvSpPr>
              <p:nvPr/>
            </p:nvSpPr>
            <p:spPr bwMode="auto">
              <a:xfrm>
                <a:off x="265814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6" name="Freeform 45"/>
              <p:cNvSpPr>
                <a:spLocks noEditPoints="1"/>
              </p:cNvSpPr>
              <p:nvPr/>
            </p:nvSpPr>
            <p:spPr bwMode="auto">
              <a:xfrm>
                <a:off x="3745964"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4803121" y="4680514"/>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noEditPoints="1"/>
              </p:cNvSpPr>
              <p:nvPr/>
            </p:nvSpPr>
            <p:spPr bwMode="auto">
              <a:xfrm>
                <a:off x="265814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noEditPoints="1"/>
              </p:cNvSpPr>
              <p:nvPr/>
            </p:nvSpPr>
            <p:spPr bwMode="auto">
              <a:xfrm>
                <a:off x="3745964"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noEditPoints="1"/>
              </p:cNvSpPr>
              <p:nvPr/>
            </p:nvSpPr>
            <p:spPr bwMode="auto">
              <a:xfrm>
                <a:off x="4803121" y="5275158"/>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1" name="Freeform 5"/>
              <p:cNvSpPr>
                <a:spLocks noEditPoints="1"/>
              </p:cNvSpPr>
              <p:nvPr/>
            </p:nvSpPr>
            <p:spPr bwMode="auto">
              <a:xfrm>
                <a:off x="265814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2" name="Freeform 51"/>
              <p:cNvSpPr>
                <a:spLocks noEditPoints="1"/>
              </p:cNvSpPr>
              <p:nvPr/>
            </p:nvSpPr>
            <p:spPr bwMode="auto">
              <a:xfrm>
                <a:off x="3745964"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3" name="Freeform 52"/>
              <p:cNvSpPr>
                <a:spLocks noEditPoints="1"/>
              </p:cNvSpPr>
              <p:nvPr/>
            </p:nvSpPr>
            <p:spPr bwMode="auto">
              <a:xfrm>
                <a:off x="4803121" y="5842716"/>
                <a:ext cx="942756" cy="410910"/>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grpSp>
      </p:grpSp>
      <p:grpSp>
        <p:nvGrpSpPr>
          <p:cNvPr id="54" name="Group 53"/>
          <p:cNvGrpSpPr/>
          <p:nvPr/>
        </p:nvGrpSpPr>
        <p:grpSpPr>
          <a:xfrm>
            <a:off x="2068231" y="1012658"/>
            <a:ext cx="2246098" cy="2246098"/>
            <a:chOff x="3379883" y="1211263"/>
            <a:chExt cx="2246098" cy="2246098"/>
          </a:xfrm>
        </p:grpSpPr>
        <p:sp>
          <p:nvSpPr>
            <p:cNvPr id="55" name="Oval 54"/>
            <p:cNvSpPr/>
            <p:nvPr/>
          </p:nvSpPr>
          <p:spPr bwMode="auto">
            <a:xfrm>
              <a:off x="3379883" y="1211263"/>
              <a:ext cx="2246098" cy="2246098"/>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56" name="Group 740"/>
            <p:cNvGrpSpPr>
              <a:grpSpLocks noChangeAspect="1"/>
            </p:cNvGrpSpPr>
            <p:nvPr/>
          </p:nvGrpSpPr>
          <p:grpSpPr bwMode="auto">
            <a:xfrm>
              <a:off x="3688878" y="1636025"/>
              <a:ext cx="1628108" cy="1396574"/>
              <a:chOff x="7349" y="-2816"/>
              <a:chExt cx="661" cy="567"/>
            </a:xfrm>
            <a:solidFill>
              <a:schemeClr val="bg1">
                <a:lumMod val="50000"/>
              </a:schemeClr>
            </a:solidFill>
          </p:grpSpPr>
          <p:sp>
            <p:nvSpPr>
              <p:cNvPr id="57"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58" name="Oval 742"/>
              <p:cNvSpPr>
                <a:spLocks noChangeArrowheads="1"/>
              </p:cNvSpPr>
              <p:nvPr/>
            </p:nvSpPr>
            <p:spPr bwMode="auto">
              <a:xfrm>
                <a:off x="7616" y="-2816"/>
                <a:ext cx="127" cy="1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59"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60" name="Oval 744"/>
              <p:cNvSpPr>
                <a:spLocks noChangeArrowheads="1"/>
              </p:cNvSpPr>
              <p:nvPr/>
            </p:nvSpPr>
            <p:spPr bwMode="auto">
              <a:xfrm>
                <a:off x="7866"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61"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62" name="Oval 746"/>
              <p:cNvSpPr>
                <a:spLocks noChangeArrowheads="1"/>
              </p:cNvSpPr>
              <p:nvPr/>
            </p:nvSpPr>
            <p:spPr bwMode="auto">
              <a:xfrm>
                <a:off x="7384"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sp>
        <p:nvSpPr>
          <p:cNvPr id="73" name="TextBox 72"/>
          <p:cNvSpPr txBox="1"/>
          <p:nvPr/>
        </p:nvSpPr>
        <p:spPr>
          <a:xfrm>
            <a:off x="9731144" y="3779554"/>
            <a:ext cx="2592696" cy="1126462"/>
          </a:xfrm>
          <a:prstGeom prst="rect">
            <a:avLst/>
          </a:prstGeom>
          <a:noFill/>
        </p:spPr>
        <p:txBody>
          <a:bodyPr wrap="none" lIns="182880" tIns="146304" rIns="182880" bIns="146304" rtlCol="0">
            <a:spAutoFit/>
          </a:bodyPr>
          <a:lstStyle/>
          <a:p>
            <a:pPr algn="ctr">
              <a:lnSpc>
                <a:spcPct val="90000"/>
              </a:lnSpc>
            </a:pPr>
            <a:r>
              <a:rPr lang="en-US" sz="2000" spc="-50" dirty="0" smtClean="0">
                <a:gradFill>
                  <a:gsLst>
                    <a:gs pos="2917">
                      <a:schemeClr val="tx1"/>
                    </a:gs>
                    <a:gs pos="30000">
                      <a:schemeClr val="tx1"/>
                    </a:gs>
                  </a:gsLst>
                  <a:lin ang="5400000" scaled="0"/>
                </a:gradFill>
              </a:rPr>
              <a:t>Developers using </a:t>
            </a:r>
          </a:p>
          <a:p>
            <a:pPr algn="ctr">
              <a:lnSpc>
                <a:spcPct val="90000"/>
              </a:lnSpc>
            </a:pPr>
            <a:r>
              <a:rPr lang="en-US" sz="2000" spc="-50" dirty="0" smtClean="0">
                <a:gradFill>
                  <a:gsLst>
                    <a:gs pos="2917">
                      <a:schemeClr val="tx1"/>
                    </a:gs>
                    <a:gs pos="30000">
                      <a:schemeClr val="tx1"/>
                    </a:gs>
                  </a:gsLst>
                  <a:lin ang="5400000" scaled="0"/>
                </a:gradFill>
              </a:rPr>
              <a:t>Visual Studio</a:t>
            </a:r>
          </a:p>
          <a:p>
            <a:pPr algn="ctr">
              <a:lnSpc>
                <a:spcPct val="90000"/>
              </a:lnSpc>
            </a:pPr>
            <a:r>
              <a:rPr lang="en-US" sz="2000" spc="-50" dirty="0" smtClean="0">
                <a:gradFill>
                  <a:gsLst>
                    <a:gs pos="2917">
                      <a:schemeClr val="tx1"/>
                    </a:gs>
                    <a:gs pos="30000">
                      <a:schemeClr val="tx1"/>
                    </a:gs>
                  </a:gsLst>
                  <a:lin ang="5400000" scaled="0"/>
                </a:gradFill>
              </a:rPr>
              <a:t>Building applications</a:t>
            </a:r>
            <a:endParaRPr lang="en-US" sz="2000" spc="-50" dirty="0">
              <a:gradFill>
                <a:gsLst>
                  <a:gs pos="2917">
                    <a:schemeClr val="tx1"/>
                  </a:gs>
                  <a:gs pos="30000">
                    <a:schemeClr val="tx1"/>
                  </a:gs>
                </a:gsLst>
                <a:lin ang="5400000" scaled="0"/>
              </a:gradFill>
            </a:endParaRPr>
          </a:p>
        </p:txBody>
      </p:sp>
      <p:cxnSp>
        <p:nvCxnSpPr>
          <p:cNvPr id="75" name="Straight Arrow Connector 74"/>
          <p:cNvCxnSpPr/>
          <p:nvPr/>
        </p:nvCxnSpPr>
        <p:spPr>
          <a:xfrm flipH="1">
            <a:off x="4283509" y="2209839"/>
            <a:ext cx="2972424" cy="3168"/>
          </a:xfrm>
          <a:prstGeom prst="straightConnector1">
            <a:avLst/>
          </a:prstGeom>
          <a:ln w="85725"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9897452" y="3848788"/>
            <a:ext cx="2977" cy="1208593"/>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9510170" y="3848788"/>
            <a:ext cx="2977" cy="1208593"/>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H="1">
            <a:off x="9122887" y="3848788"/>
            <a:ext cx="2977" cy="1208593"/>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flipH="1">
            <a:off x="8735604" y="3848788"/>
            <a:ext cx="2977" cy="1208593"/>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8348321" y="3848788"/>
            <a:ext cx="2977" cy="1208593"/>
          </a:xfrm>
          <a:prstGeom prst="straightConnector1">
            <a:avLst/>
          </a:prstGeom>
          <a:ln w="63500" cap="rnd">
            <a:solidFill>
              <a:schemeClr val="tx2"/>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4199274" y="1249576"/>
            <a:ext cx="3206840" cy="960263"/>
          </a:xfrm>
          <a:prstGeom prst="rect">
            <a:avLst/>
          </a:prstGeom>
          <a:noFill/>
        </p:spPr>
        <p:txBody>
          <a:bodyPr wrap="none" lIns="182880" tIns="146304" rIns="182880" bIns="146304" rtlCol="0">
            <a:spAutoFit/>
          </a:bodyPr>
          <a:lstStyle/>
          <a:p>
            <a:pPr algn="ctr">
              <a:lnSpc>
                <a:spcPct val="90000"/>
              </a:lnSpc>
            </a:pPr>
            <a:r>
              <a:rPr lang="en-US" sz="2400" spc="-50" dirty="0" smtClean="0">
                <a:gradFill>
                  <a:gsLst>
                    <a:gs pos="2917">
                      <a:schemeClr val="tx1"/>
                    </a:gs>
                    <a:gs pos="30000">
                      <a:schemeClr val="tx1"/>
                    </a:gs>
                  </a:gsLst>
                  <a:lin ang="5400000" scaled="0"/>
                </a:gradFill>
              </a:rPr>
              <a:t>Service consumers</a:t>
            </a:r>
          </a:p>
          <a:p>
            <a:pPr algn="ctr">
              <a:lnSpc>
                <a:spcPct val="90000"/>
              </a:lnSpc>
            </a:pPr>
            <a:r>
              <a:rPr lang="en-US" sz="2400" spc="-50" dirty="0" smtClean="0">
                <a:gradFill>
                  <a:gsLst>
                    <a:gs pos="2917">
                      <a:schemeClr val="tx1"/>
                    </a:gs>
                    <a:gs pos="30000">
                      <a:schemeClr val="tx1"/>
                    </a:gs>
                  </a:gsLst>
                  <a:lin ang="5400000" scaled="0"/>
                </a:gradFill>
              </a:rPr>
              <a:t>(intranet and internet)</a:t>
            </a:r>
          </a:p>
        </p:txBody>
      </p:sp>
      <p:grpSp>
        <p:nvGrpSpPr>
          <p:cNvPr id="87" name="Group 86"/>
          <p:cNvGrpSpPr/>
          <p:nvPr/>
        </p:nvGrpSpPr>
        <p:grpSpPr>
          <a:xfrm>
            <a:off x="8005923" y="4558783"/>
            <a:ext cx="2246098" cy="2246098"/>
            <a:chOff x="3379883" y="1211263"/>
            <a:chExt cx="2246098" cy="2246098"/>
          </a:xfrm>
        </p:grpSpPr>
        <p:sp>
          <p:nvSpPr>
            <p:cNvPr id="88" name="Oval 87"/>
            <p:cNvSpPr/>
            <p:nvPr/>
          </p:nvSpPr>
          <p:spPr bwMode="auto">
            <a:xfrm>
              <a:off x="3379883" y="1211263"/>
              <a:ext cx="2246098" cy="2246098"/>
            </a:xfrm>
            <a:prstGeom prst="ellipse">
              <a:avLst/>
            </a:prstGeom>
            <a:pattFill prst="ltUpDiag">
              <a:fgClr>
                <a:srgbClr val="CDCDCD"/>
              </a:fgClr>
              <a:bgClr>
                <a:srgbClr val="FFFFFF"/>
              </a:bgClr>
            </a:pattFill>
            <a:ln w="57150">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chemeClr val="tx1"/>
                    </a:gs>
                    <a:gs pos="28000">
                      <a:schemeClr val="tx1"/>
                    </a:gs>
                  </a:gsLst>
                  <a:lin ang="5400000" scaled="0"/>
                </a:gradFill>
              </a:endParaRPr>
            </a:p>
          </p:txBody>
        </p:sp>
        <p:grpSp>
          <p:nvGrpSpPr>
            <p:cNvPr id="89" name="Group 740"/>
            <p:cNvGrpSpPr>
              <a:grpSpLocks noChangeAspect="1"/>
            </p:cNvGrpSpPr>
            <p:nvPr/>
          </p:nvGrpSpPr>
          <p:grpSpPr bwMode="auto">
            <a:xfrm>
              <a:off x="3688878" y="1636025"/>
              <a:ext cx="1628108" cy="1396574"/>
              <a:chOff x="7349" y="-2816"/>
              <a:chExt cx="661" cy="567"/>
            </a:xfrm>
            <a:solidFill>
              <a:schemeClr val="bg1">
                <a:lumMod val="50000"/>
              </a:schemeClr>
            </a:solidFill>
          </p:grpSpPr>
          <p:sp>
            <p:nvSpPr>
              <p:cNvPr id="90" name="Freeform 741"/>
              <p:cNvSpPr>
                <a:spLocks/>
              </p:cNvSpPr>
              <p:nvPr/>
            </p:nvSpPr>
            <p:spPr bwMode="auto">
              <a:xfrm>
                <a:off x="7573" y="-2676"/>
                <a:ext cx="213" cy="427"/>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1" name="Oval 742"/>
              <p:cNvSpPr>
                <a:spLocks noChangeArrowheads="1"/>
              </p:cNvSpPr>
              <p:nvPr/>
            </p:nvSpPr>
            <p:spPr bwMode="auto">
              <a:xfrm>
                <a:off x="7616" y="-2816"/>
                <a:ext cx="127" cy="12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2" name="Freeform 743"/>
              <p:cNvSpPr>
                <a:spLocks/>
              </p:cNvSpPr>
              <p:nvPr/>
            </p:nvSpPr>
            <p:spPr bwMode="auto">
              <a:xfrm>
                <a:off x="7831"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7 w 76"/>
                  <a:gd name="T15" fmla="*/ 154 h 154"/>
                  <a:gd name="T16" fmla="*/ 48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7" y="154"/>
                    </a:cubicBezTo>
                    <a:cubicBezTo>
                      <a:pt x="48" y="154"/>
                      <a:pt x="48" y="154"/>
                      <a:pt x="48"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3" name="Oval 744"/>
              <p:cNvSpPr>
                <a:spLocks noChangeArrowheads="1"/>
              </p:cNvSpPr>
              <p:nvPr/>
            </p:nvSpPr>
            <p:spPr bwMode="auto">
              <a:xfrm>
                <a:off x="7866"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4" name="Freeform 745"/>
              <p:cNvSpPr>
                <a:spLocks/>
              </p:cNvSpPr>
              <p:nvPr/>
            </p:nvSpPr>
            <p:spPr bwMode="auto">
              <a:xfrm>
                <a:off x="7349" y="-2660"/>
                <a:ext cx="179" cy="364"/>
              </a:xfrm>
              <a:custGeom>
                <a:avLst/>
                <a:gdLst>
                  <a:gd name="T0" fmla="*/ 62 w 76"/>
                  <a:gd name="T1" fmla="*/ 0 h 154"/>
                  <a:gd name="T2" fmla="*/ 14 w 76"/>
                  <a:gd name="T3" fmla="*/ 0 h 154"/>
                  <a:gd name="T4" fmla="*/ 0 w 76"/>
                  <a:gd name="T5" fmla="*/ 14 h 154"/>
                  <a:gd name="T6" fmla="*/ 0 w 76"/>
                  <a:gd name="T7" fmla="*/ 79 h 154"/>
                  <a:gd name="T8" fmla="*/ 14 w 76"/>
                  <a:gd name="T9" fmla="*/ 93 h 154"/>
                  <a:gd name="T10" fmla="*/ 14 w 76"/>
                  <a:gd name="T11" fmla="*/ 93 h 154"/>
                  <a:gd name="T12" fmla="*/ 14 w 76"/>
                  <a:gd name="T13" fmla="*/ 140 h 154"/>
                  <a:gd name="T14" fmla="*/ 28 w 76"/>
                  <a:gd name="T15" fmla="*/ 154 h 154"/>
                  <a:gd name="T16" fmla="*/ 49 w 76"/>
                  <a:gd name="T17" fmla="*/ 154 h 154"/>
                  <a:gd name="T18" fmla="*/ 62 w 76"/>
                  <a:gd name="T19" fmla="*/ 140 h 154"/>
                  <a:gd name="T20" fmla="*/ 62 w 76"/>
                  <a:gd name="T21" fmla="*/ 93 h 154"/>
                  <a:gd name="T22" fmla="*/ 62 w 76"/>
                  <a:gd name="T23" fmla="*/ 93 h 154"/>
                  <a:gd name="T24" fmla="*/ 76 w 76"/>
                  <a:gd name="T25" fmla="*/ 79 h 154"/>
                  <a:gd name="T26" fmla="*/ 76 w 76"/>
                  <a:gd name="T27" fmla="*/ 14 h 154"/>
                  <a:gd name="T28" fmla="*/ 62 w 76"/>
                  <a:gd name="T2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54">
                    <a:moveTo>
                      <a:pt x="62" y="0"/>
                    </a:moveTo>
                    <a:cubicBezTo>
                      <a:pt x="14" y="0"/>
                      <a:pt x="14" y="0"/>
                      <a:pt x="14" y="0"/>
                    </a:cubicBezTo>
                    <a:cubicBezTo>
                      <a:pt x="6" y="0"/>
                      <a:pt x="0" y="6"/>
                      <a:pt x="0" y="14"/>
                    </a:cubicBezTo>
                    <a:cubicBezTo>
                      <a:pt x="0" y="79"/>
                      <a:pt x="0" y="79"/>
                      <a:pt x="0" y="79"/>
                    </a:cubicBezTo>
                    <a:cubicBezTo>
                      <a:pt x="0" y="87"/>
                      <a:pt x="6" y="93"/>
                      <a:pt x="14" y="93"/>
                    </a:cubicBezTo>
                    <a:cubicBezTo>
                      <a:pt x="14" y="93"/>
                      <a:pt x="14" y="93"/>
                      <a:pt x="14" y="93"/>
                    </a:cubicBezTo>
                    <a:cubicBezTo>
                      <a:pt x="14" y="140"/>
                      <a:pt x="14" y="140"/>
                      <a:pt x="14" y="140"/>
                    </a:cubicBezTo>
                    <a:cubicBezTo>
                      <a:pt x="14" y="148"/>
                      <a:pt x="20" y="154"/>
                      <a:pt x="28" y="154"/>
                    </a:cubicBezTo>
                    <a:cubicBezTo>
                      <a:pt x="49" y="154"/>
                      <a:pt x="49" y="154"/>
                      <a:pt x="49" y="154"/>
                    </a:cubicBezTo>
                    <a:cubicBezTo>
                      <a:pt x="56" y="154"/>
                      <a:pt x="62" y="148"/>
                      <a:pt x="62" y="140"/>
                    </a:cubicBezTo>
                    <a:cubicBezTo>
                      <a:pt x="62" y="93"/>
                      <a:pt x="62" y="93"/>
                      <a:pt x="62" y="93"/>
                    </a:cubicBezTo>
                    <a:cubicBezTo>
                      <a:pt x="62" y="93"/>
                      <a:pt x="62" y="93"/>
                      <a:pt x="62" y="93"/>
                    </a:cubicBezTo>
                    <a:cubicBezTo>
                      <a:pt x="70" y="93"/>
                      <a:pt x="76" y="87"/>
                      <a:pt x="76" y="79"/>
                    </a:cubicBezTo>
                    <a:cubicBezTo>
                      <a:pt x="76" y="14"/>
                      <a:pt x="76" y="14"/>
                      <a:pt x="76" y="14"/>
                    </a:cubicBezTo>
                    <a:cubicBezTo>
                      <a:pt x="76" y="6"/>
                      <a:pt x="70" y="0"/>
                      <a:pt x="6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5" name="Oval 746"/>
              <p:cNvSpPr>
                <a:spLocks noChangeArrowheads="1"/>
              </p:cNvSpPr>
              <p:nvPr/>
            </p:nvSpPr>
            <p:spPr bwMode="auto">
              <a:xfrm>
                <a:off x="7384" y="-2780"/>
                <a:ext cx="109" cy="10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grpSp>
      </p:grpSp>
    </p:spTree>
    <p:extLst>
      <p:ext uri="{BB962C8B-B14F-4D97-AF65-F5344CB8AC3E}">
        <p14:creationId xmlns:p14="http://schemas.microsoft.com/office/powerpoint/2010/main" val="417771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250" fill="hold"/>
                                        <p:tgtEl>
                                          <p:spTgt spid="15"/>
                                        </p:tgtEl>
                                        <p:attrNameLst>
                                          <p:attrName>ppt_w</p:attrName>
                                        </p:attrNameLst>
                                      </p:cBhvr>
                                      <p:tavLst>
                                        <p:tav tm="0">
                                          <p:val>
                                            <p:fltVal val="0"/>
                                          </p:val>
                                        </p:tav>
                                        <p:tav tm="100000">
                                          <p:val>
                                            <p:strVal val="#ppt_w"/>
                                          </p:val>
                                        </p:tav>
                                      </p:tavLst>
                                    </p:anim>
                                    <p:anim calcmode="lin" valueType="num">
                                      <p:cBhvr>
                                        <p:cTn id="18" dur="250" fill="hold"/>
                                        <p:tgtEl>
                                          <p:spTgt spid="15"/>
                                        </p:tgtEl>
                                        <p:attrNameLst>
                                          <p:attrName>ppt_h</p:attrName>
                                        </p:attrNameLst>
                                      </p:cBhvr>
                                      <p:tavLst>
                                        <p:tav tm="0">
                                          <p:val>
                                            <p:fltVal val="0"/>
                                          </p:val>
                                        </p:tav>
                                        <p:tav tm="100000">
                                          <p:val>
                                            <p:strVal val="#ppt_h"/>
                                          </p:val>
                                        </p:tav>
                                      </p:tavLst>
                                    </p:anim>
                                    <p:animEffect transition="in" filter="fade">
                                      <p:cBhvr>
                                        <p:cTn id="19" dur="250"/>
                                        <p:tgtEl>
                                          <p:spTgt spid="15"/>
                                        </p:tgtEl>
                                      </p:cBhvr>
                                    </p:animEffect>
                                  </p:childTnLst>
                                </p:cTn>
                              </p:par>
                              <p:par>
                                <p:cTn id="20" presetID="6" presetClass="emph" presetSubtype="0" decel="100000" fill="hold" nodeType="withEffect">
                                  <p:stCondLst>
                                    <p:cond delay="200"/>
                                  </p:stCondLst>
                                  <p:childTnLst>
                                    <p:animScale>
                                      <p:cBhvr>
                                        <p:cTn id="21" dur="250" fill="hold"/>
                                        <p:tgtEl>
                                          <p:spTgt spid="15"/>
                                        </p:tgtEl>
                                      </p:cBhvr>
                                      <p:by x="110000" y="110000"/>
                                    </p:animScale>
                                  </p:childTnLst>
                                </p:cTn>
                              </p:par>
                              <p:par>
                                <p:cTn id="22" presetID="6" presetClass="emph" presetSubtype="0" decel="100000" fill="hold" nodeType="withEffect">
                                  <p:stCondLst>
                                    <p:cond delay="300"/>
                                  </p:stCondLst>
                                  <p:childTnLst>
                                    <p:animScale>
                                      <p:cBhvr>
                                        <p:cTn id="23" dur="250" fill="hold"/>
                                        <p:tgtEl>
                                          <p:spTgt spid="15"/>
                                        </p:tgtEl>
                                      </p:cBhvr>
                                      <p:by x="91000" y="91000"/>
                                    </p:animScale>
                                  </p:childTnLst>
                                </p:cTn>
                              </p:par>
                              <p:par>
                                <p:cTn id="24" presetID="10" presetClass="entr" presetSubtype="0" fill="hold" grpId="0" nodeType="withEffect">
                                  <p:stCondLst>
                                    <p:cond delay="75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22" presetClass="entr" presetSubtype="4"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down)">
                                      <p:cBhvr>
                                        <p:cTn id="29" dur="500"/>
                                        <p:tgtEl>
                                          <p:spTgt spid="96"/>
                                        </p:tgtEl>
                                      </p:cBhvr>
                                    </p:animEffect>
                                  </p:childTnLst>
                                </p:cTn>
                              </p:par>
                              <p:par>
                                <p:cTn id="30" presetID="22" presetClass="entr" presetSubtype="4" fill="hold" nodeType="with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wipe(down)">
                                      <p:cBhvr>
                                        <p:cTn id="32" dur="500"/>
                                        <p:tgtEl>
                                          <p:spTgt spid="97"/>
                                        </p:tgtEl>
                                      </p:cBhvr>
                                    </p:animEffect>
                                  </p:childTnLst>
                                </p:cTn>
                              </p:par>
                              <p:par>
                                <p:cTn id="33" presetID="22" presetClass="entr" presetSubtype="4"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animEffect transition="in" filter="wipe(down)">
                                      <p:cBhvr>
                                        <p:cTn id="35" dur="500"/>
                                        <p:tgtEl>
                                          <p:spTgt spid="98"/>
                                        </p:tgtEl>
                                      </p:cBhvr>
                                    </p:animEffect>
                                  </p:childTnLst>
                                </p:cTn>
                              </p:par>
                              <p:par>
                                <p:cTn id="36" presetID="22" presetClass="entr" presetSubtype="4" fill="hold" nodeType="with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wipe(down)">
                                      <p:cBhvr>
                                        <p:cTn id="38" dur="500"/>
                                        <p:tgtEl>
                                          <p:spTgt spid="99"/>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100"/>
                                        </p:tgtEl>
                                        <p:attrNameLst>
                                          <p:attrName>style.visibility</p:attrName>
                                        </p:attrNameLst>
                                      </p:cBhvr>
                                      <p:to>
                                        <p:strVal val="visible"/>
                                      </p:to>
                                    </p:set>
                                    <p:animEffect transition="in" filter="fade">
                                      <p:cBhvr>
                                        <p:cTn id="4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3" grpId="0"/>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reeform 128"/>
          <p:cNvSpPr>
            <a:spLocks noChangeAspect="1"/>
          </p:cNvSpPr>
          <p:nvPr/>
        </p:nvSpPr>
        <p:spPr bwMode="black">
          <a:xfrm>
            <a:off x="5574549" y="99693"/>
            <a:ext cx="6896637" cy="3809802"/>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1">
              <a:alpha val="21000"/>
            </a:schemeClr>
          </a:solidFill>
          <a:ln>
            <a:noFill/>
          </a:ln>
          <a:extLst/>
        </p:spPr>
        <p:txBody>
          <a:bodyPr vert="horz" wrap="square" lIns="93260" tIns="46630" rIns="93260" bIns="46630" numCol="1" anchor="t" anchorCtr="0" compatLnSpc="1">
            <a:prstTxWarp prst="textNoShape">
              <a:avLst/>
            </a:prstTxWarp>
          </a:bodyPr>
          <a:lstStyle/>
          <a:p>
            <a:endParaRPr lang="en-US" sz="4896">
              <a:solidFill>
                <a:srgbClr val="FFFFFF"/>
              </a:solidFill>
            </a:endParaRPr>
          </a:p>
        </p:txBody>
      </p:sp>
      <p:grpSp>
        <p:nvGrpSpPr>
          <p:cNvPr id="104" name="Group 103"/>
          <p:cNvGrpSpPr/>
          <p:nvPr/>
        </p:nvGrpSpPr>
        <p:grpSpPr>
          <a:xfrm>
            <a:off x="274637" y="3608598"/>
            <a:ext cx="3520719" cy="2936664"/>
            <a:chOff x="528873" y="3353181"/>
            <a:chExt cx="3451999" cy="2879344"/>
          </a:xfrm>
        </p:grpSpPr>
        <p:sp>
          <p:nvSpPr>
            <p:cNvPr id="3" name="Rectangle 2"/>
            <p:cNvSpPr/>
            <p:nvPr/>
          </p:nvSpPr>
          <p:spPr bwMode="auto">
            <a:xfrm>
              <a:off x="528873" y="3353181"/>
              <a:ext cx="3451999" cy="2879344"/>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endParaRPr lang="en-US" sz="1224" b="1" dirty="0">
                <a:solidFill>
                  <a:srgbClr val="FF8A00">
                    <a:lumMod val="60000"/>
                    <a:lumOff val="40000"/>
                  </a:srgbClr>
                </a:solidFill>
              </a:endParaRPr>
            </a:p>
          </p:txBody>
        </p:sp>
        <p:grpSp>
          <p:nvGrpSpPr>
            <p:cNvPr id="4" name="Group 3"/>
            <p:cNvGrpSpPr/>
            <p:nvPr/>
          </p:nvGrpSpPr>
          <p:grpSpPr>
            <a:xfrm>
              <a:off x="1618893" y="4204021"/>
              <a:ext cx="508862" cy="625009"/>
              <a:chOff x="2383961" y="2329080"/>
              <a:chExt cx="695717" cy="854514"/>
            </a:xfrm>
          </p:grpSpPr>
          <p:sp>
            <p:nvSpPr>
              <p:cNvPr id="5" name="Freeform 6"/>
              <p:cNvSpPr>
                <a:spLocks noChangeAspect="1" noEditPoints="1"/>
              </p:cNvSpPr>
              <p:nvPr/>
            </p:nvSpPr>
            <p:spPr bwMode="black">
              <a:xfrm>
                <a:off x="2751133" y="2827478"/>
                <a:ext cx="328545" cy="332665"/>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6"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2383961" y="2329080"/>
                <a:ext cx="426530" cy="854514"/>
              </a:xfrm>
              <a:prstGeom prst="rect">
                <a:avLst/>
              </a:prstGeom>
              <a:noFill/>
            </p:spPr>
          </p:pic>
        </p:grpSp>
        <p:grpSp>
          <p:nvGrpSpPr>
            <p:cNvPr id="7" name="Group 6"/>
            <p:cNvGrpSpPr/>
            <p:nvPr/>
          </p:nvGrpSpPr>
          <p:grpSpPr>
            <a:xfrm>
              <a:off x="788675" y="4204021"/>
              <a:ext cx="480538" cy="625009"/>
              <a:chOff x="1228435" y="2297707"/>
              <a:chExt cx="656993" cy="854514"/>
            </a:xfrm>
          </p:grpSpPr>
          <p:pic>
            <p:nvPicPr>
              <p:cNvPr id="8" name="Picture 2"/>
              <p:cNvPicPr>
                <a:picLocks noChangeAspect="1" noChangeArrowheads="1"/>
              </p:cNvPicPr>
              <p:nvPr/>
            </p:nvPicPr>
            <p:blipFill>
              <a:blip r:embed="rId4"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1552091" y="2807265"/>
                <a:ext cx="333337" cy="30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228435" y="2297707"/>
                <a:ext cx="426530" cy="854514"/>
              </a:xfrm>
              <a:prstGeom prst="rect">
                <a:avLst/>
              </a:prstGeom>
              <a:noFill/>
            </p:spPr>
          </p:pic>
        </p:grpSp>
        <p:grpSp>
          <p:nvGrpSpPr>
            <p:cNvPr id="10" name="Group 9"/>
            <p:cNvGrpSpPr/>
            <p:nvPr/>
          </p:nvGrpSpPr>
          <p:grpSpPr>
            <a:xfrm>
              <a:off x="650279" y="5273621"/>
              <a:ext cx="664971" cy="472758"/>
              <a:chOff x="9749347" y="2169580"/>
              <a:chExt cx="955874" cy="679574"/>
            </a:xfrm>
          </p:grpSpPr>
          <p:sp>
            <p:nvSpPr>
              <p:cNvPr id="11" name="Freeform 27"/>
              <p:cNvSpPr>
                <a:spLocks noChangeAspect="1" noEditPoints="1"/>
              </p:cNvSpPr>
              <p:nvPr/>
            </p:nvSpPr>
            <p:spPr bwMode="black">
              <a:xfrm>
                <a:off x="9749347" y="2169581"/>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2" name="Freeform 27"/>
              <p:cNvSpPr>
                <a:spLocks noChangeAspect="1" noEditPoints="1"/>
              </p:cNvSpPr>
              <p:nvPr/>
            </p:nvSpPr>
            <p:spPr bwMode="black">
              <a:xfrm>
                <a:off x="9749347" y="2571869"/>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3" name="Freeform 27"/>
              <p:cNvSpPr>
                <a:spLocks noChangeAspect="1" noEditPoints="1"/>
              </p:cNvSpPr>
              <p:nvPr/>
            </p:nvSpPr>
            <p:spPr bwMode="black">
              <a:xfrm>
                <a:off x="10274770" y="2169580"/>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4" name="Freeform 27"/>
              <p:cNvSpPr>
                <a:spLocks noChangeAspect="1" noEditPoints="1"/>
              </p:cNvSpPr>
              <p:nvPr/>
            </p:nvSpPr>
            <p:spPr bwMode="black">
              <a:xfrm>
                <a:off x="10274770" y="2571868"/>
                <a:ext cx="430451" cy="277285"/>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grpSp>
        <p:grpSp>
          <p:nvGrpSpPr>
            <p:cNvPr id="20" name="Group 19"/>
            <p:cNvGrpSpPr/>
            <p:nvPr/>
          </p:nvGrpSpPr>
          <p:grpSpPr>
            <a:xfrm>
              <a:off x="1420747" y="5091489"/>
              <a:ext cx="812794" cy="744736"/>
              <a:chOff x="1809804" y="4442923"/>
              <a:chExt cx="965110" cy="884298"/>
            </a:xfrm>
          </p:grpSpPr>
          <p:pic>
            <p:nvPicPr>
              <p:cNvPr id="21" name="Picture 2"/>
              <p:cNvPicPr>
                <a:picLocks noChangeAspect="1" noChangeArrowheads="1"/>
              </p:cNvPicPr>
              <p:nvPr/>
            </p:nvPicPr>
            <p:blipFill>
              <a:blip r:embed="rId5" cstate="print">
                <a:lum bright="100000" contrast="100000"/>
              </a:blip>
              <a:srcRect/>
              <a:stretch>
                <a:fillRect/>
              </a:stretch>
            </p:blipFill>
            <p:spPr bwMode="auto">
              <a:xfrm>
                <a:off x="1809804" y="4442923"/>
                <a:ext cx="965110" cy="884298"/>
              </a:xfrm>
              <a:prstGeom prst="rect">
                <a:avLst/>
              </a:prstGeom>
              <a:noFill/>
              <a:ln w="9525">
                <a:noFill/>
                <a:miter lim="800000"/>
                <a:headEnd/>
                <a:tailEnd/>
              </a:ln>
              <a:effectLst/>
            </p:spPr>
          </p:pic>
          <p:sp>
            <p:nvSpPr>
              <p:cNvPr id="23" name="Freeform 128"/>
              <p:cNvSpPr>
                <a:spLocks noEditPoints="1"/>
              </p:cNvSpPr>
              <p:nvPr/>
            </p:nvSpPr>
            <p:spPr bwMode="black">
              <a:xfrm>
                <a:off x="2433694" y="4961317"/>
                <a:ext cx="322748" cy="225728"/>
              </a:xfrm>
              <a:custGeom>
                <a:avLst/>
                <a:gdLst>
                  <a:gd name="T0" fmla="*/ 7 w 300"/>
                  <a:gd name="T1" fmla="*/ 0 h 210"/>
                  <a:gd name="T2" fmla="*/ 293 w 300"/>
                  <a:gd name="T3" fmla="*/ 0 h 210"/>
                  <a:gd name="T4" fmla="*/ 150 w 300"/>
                  <a:gd name="T5" fmla="*/ 120 h 210"/>
                  <a:gd name="T6" fmla="*/ 7 w 300"/>
                  <a:gd name="T7" fmla="*/ 0 h 210"/>
                  <a:gd name="T8" fmla="*/ 153 w 300"/>
                  <a:gd name="T9" fmla="*/ 130 h 210"/>
                  <a:gd name="T10" fmla="*/ 153 w 300"/>
                  <a:gd name="T11" fmla="*/ 130 h 210"/>
                  <a:gd name="T12" fmla="*/ 153 w 300"/>
                  <a:gd name="T13" fmla="*/ 131 h 210"/>
                  <a:gd name="T14" fmla="*/ 152 w 300"/>
                  <a:gd name="T15" fmla="*/ 131 h 210"/>
                  <a:gd name="T16" fmla="*/ 152 w 300"/>
                  <a:gd name="T17" fmla="*/ 131 h 210"/>
                  <a:gd name="T18" fmla="*/ 151 w 300"/>
                  <a:gd name="T19" fmla="*/ 131 h 210"/>
                  <a:gd name="T20" fmla="*/ 151 w 300"/>
                  <a:gd name="T21" fmla="*/ 131 h 210"/>
                  <a:gd name="T22" fmla="*/ 150 w 300"/>
                  <a:gd name="T23" fmla="*/ 131 h 210"/>
                  <a:gd name="T24" fmla="*/ 150 w 300"/>
                  <a:gd name="T25" fmla="*/ 131 h 210"/>
                  <a:gd name="T26" fmla="*/ 150 w 300"/>
                  <a:gd name="T27" fmla="*/ 131 h 210"/>
                  <a:gd name="T28" fmla="*/ 149 w 300"/>
                  <a:gd name="T29" fmla="*/ 131 h 210"/>
                  <a:gd name="T30" fmla="*/ 149 w 300"/>
                  <a:gd name="T31" fmla="*/ 131 h 210"/>
                  <a:gd name="T32" fmla="*/ 148 w 300"/>
                  <a:gd name="T33" fmla="*/ 131 h 210"/>
                  <a:gd name="T34" fmla="*/ 148 w 300"/>
                  <a:gd name="T35" fmla="*/ 131 h 210"/>
                  <a:gd name="T36" fmla="*/ 147 w 300"/>
                  <a:gd name="T37" fmla="*/ 131 h 210"/>
                  <a:gd name="T38" fmla="*/ 147 w 300"/>
                  <a:gd name="T39" fmla="*/ 130 h 210"/>
                  <a:gd name="T40" fmla="*/ 147 w 300"/>
                  <a:gd name="T41" fmla="*/ 130 h 210"/>
                  <a:gd name="T42" fmla="*/ 125 w 300"/>
                  <a:gd name="T43" fmla="*/ 112 h 210"/>
                  <a:gd name="T44" fmla="*/ 8 w 300"/>
                  <a:gd name="T45" fmla="*/ 210 h 210"/>
                  <a:gd name="T46" fmla="*/ 293 w 300"/>
                  <a:gd name="T47" fmla="*/ 210 h 210"/>
                  <a:gd name="T48" fmla="*/ 175 w 300"/>
                  <a:gd name="T49" fmla="*/ 112 h 210"/>
                  <a:gd name="T50" fmla="*/ 153 w 300"/>
                  <a:gd name="T51" fmla="*/ 130 h 210"/>
                  <a:gd name="T52" fmla="*/ 0 w 300"/>
                  <a:gd name="T53" fmla="*/ 6 h 210"/>
                  <a:gd name="T54" fmla="*/ 0 w 300"/>
                  <a:gd name="T55" fmla="*/ 204 h 210"/>
                  <a:gd name="T56" fmla="*/ 118 w 300"/>
                  <a:gd name="T57" fmla="*/ 106 h 210"/>
                  <a:gd name="T58" fmla="*/ 0 w 300"/>
                  <a:gd name="T59" fmla="*/ 6 h 210"/>
                  <a:gd name="T60" fmla="*/ 182 w 300"/>
                  <a:gd name="T61" fmla="*/ 106 h 210"/>
                  <a:gd name="T62" fmla="*/ 300 w 300"/>
                  <a:gd name="T63" fmla="*/ 204 h 210"/>
                  <a:gd name="T64" fmla="*/ 300 w 300"/>
                  <a:gd name="T65" fmla="*/ 6 h 210"/>
                  <a:gd name="T66" fmla="*/ 182 w 300"/>
                  <a:gd name="T67" fmla="*/ 10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0" h="210">
                    <a:moveTo>
                      <a:pt x="7" y="0"/>
                    </a:moveTo>
                    <a:cubicBezTo>
                      <a:pt x="293" y="0"/>
                      <a:pt x="293" y="0"/>
                      <a:pt x="293" y="0"/>
                    </a:cubicBezTo>
                    <a:cubicBezTo>
                      <a:pt x="150" y="120"/>
                      <a:pt x="150" y="120"/>
                      <a:pt x="150" y="120"/>
                    </a:cubicBezTo>
                    <a:lnTo>
                      <a:pt x="7" y="0"/>
                    </a:lnTo>
                    <a:close/>
                    <a:moveTo>
                      <a:pt x="153" y="130"/>
                    </a:moveTo>
                    <a:cubicBezTo>
                      <a:pt x="153" y="130"/>
                      <a:pt x="153" y="130"/>
                      <a:pt x="153" y="130"/>
                    </a:cubicBezTo>
                    <a:cubicBezTo>
                      <a:pt x="153" y="130"/>
                      <a:pt x="153" y="130"/>
                      <a:pt x="153" y="131"/>
                    </a:cubicBezTo>
                    <a:cubicBezTo>
                      <a:pt x="153" y="131"/>
                      <a:pt x="152" y="131"/>
                      <a:pt x="152" y="131"/>
                    </a:cubicBezTo>
                    <a:cubicBezTo>
                      <a:pt x="152" y="131"/>
                      <a:pt x="152" y="131"/>
                      <a:pt x="152" y="131"/>
                    </a:cubicBezTo>
                    <a:cubicBezTo>
                      <a:pt x="152" y="131"/>
                      <a:pt x="151" y="131"/>
                      <a:pt x="151" y="131"/>
                    </a:cubicBezTo>
                    <a:cubicBezTo>
                      <a:pt x="151" y="131"/>
                      <a:pt x="151" y="131"/>
                      <a:pt x="151" y="131"/>
                    </a:cubicBezTo>
                    <a:cubicBezTo>
                      <a:pt x="151" y="131"/>
                      <a:pt x="150" y="131"/>
                      <a:pt x="150" y="131"/>
                    </a:cubicBezTo>
                    <a:cubicBezTo>
                      <a:pt x="150" y="131"/>
                      <a:pt x="150" y="131"/>
                      <a:pt x="150" y="131"/>
                    </a:cubicBezTo>
                    <a:cubicBezTo>
                      <a:pt x="150" y="131"/>
                      <a:pt x="150" y="131"/>
                      <a:pt x="150" y="131"/>
                    </a:cubicBezTo>
                    <a:cubicBezTo>
                      <a:pt x="150" y="131"/>
                      <a:pt x="149" y="131"/>
                      <a:pt x="149" y="131"/>
                    </a:cubicBezTo>
                    <a:cubicBezTo>
                      <a:pt x="149" y="131"/>
                      <a:pt x="149" y="131"/>
                      <a:pt x="149" y="131"/>
                    </a:cubicBezTo>
                    <a:cubicBezTo>
                      <a:pt x="149" y="131"/>
                      <a:pt x="148" y="131"/>
                      <a:pt x="148" y="131"/>
                    </a:cubicBezTo>
                    <a:cubicBezTo>
                      <a:pt x="148" y="131"/>
                      <a:pt x="148" y="131"/>
                      <a:pt x="148" y="131"/>
                    </a:cubicBezTo>
                    <a:cubicBezTo>
                      <a:pt x="148" y="131"/>
                      <a:pt x="148" y="131"/>
                      <a:pt x="147" y="131"/>
                    </a:cubicBezTo>
                    <a:cubicBezTo>
                      <a:pt x="147" y="130"/>
                      <a:pt x="147" y="130"/>
                      <a:pt x="147" y="130"/>
                    </a:cubicBezTo>
                    <a:cubicBezTo>
                      <a:pt x="147" y="130"/>
                      <a:pt x="147" y="130"/>
                      <a:pt x="147" y="130"/>
                    </a:cubicBezTo>
                    <a:cubicBezTo>
                      <a:pt x="125" y="112"/>
                      <a:pt x="125" y="112"/>
                      <a:pt x="125" y="112"/>
                    </a:cubicBezTo>
                    <a:cubicBezTo>
                      <a:pt x="8" y="210"/>
                      <a:pt x="8" y="210"/>
                      <a:pt x="8" y="210"/>
                    </a:cubicBezTo>
                    <a:cubicBezTo>
                      <a:pt x="293" y="210"/>
                      <a:pt x="293" y="210"/>
                      <a:pt x="293" y="210"/>
                    </a:cubicBezTo>
                    <a:cubicBezTo>
                      <a:pt x="175" y="112"/>
                      <a:pt x="175" y="112"/>
                      <a:pt x="175" y="112"/>
                    </a:cubicBezTo>
                    <a:lnTo>
                      <a:pt x="153" y="130"/>
                    </a:lnTo>
                    <a:close/>
                    <a:moveTo>
                      <a:pt x="0" y="6"/>
                    </a:moveTo>
                    <a:cubicBezTo>
                      <a:pt x="0" y="204"/>
                      <a:pt x="0" y="204"/>
                      <a:pt x="0" y="204"/>
                    </a:cubicBezTo>
                    <a:cubicBezTo>
                      <a:pt x="118" y="106"/>
                      <a:pt x="118" y="106"/>
                      <a:pt x="118" y="106"/>
                    </a:cubicBezTo>
                    <a:lnTo>
                      <a:pt x="0" y="6"/>
                    </a:lnTo>
                    <a:close/>
                    <a:moveTo>
                      <a:pt x="182" y="106"/>
                    </a:moveTo>
                    <a:cubicBezTo>
                      <a:pt x="300" y="204"/>
                      <a:pt x="300" y="204"/>
                      <a:pt x="300" y="204"/>
                    </a:cubicBezTo>
                    <a:cubicBezTo>
                      <a:pt x="300" y="6"/>
                      <a:pt x="300" y="6"/>
                      <a:pt x="300" y="6"/>
                    </a:cubicBezTo>
                    <a:lnTo>
                      <a:pt x="182" y="1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943" tIns="41972" rIns="83943" bIns="41972" numCol="1" anchor="t" anchorCtr="0" compatLnSpc="1">
                <a:prstTxWarp prst="textNoShape">
                  <a:avLst/>
                </a:prstTxWarp>
              </a:bodyPr>
              <a:lstStyle/>
              <a:p>
                <a:endParaRPr lang="en-US" sz="1632">
                  <a:solidFill>
                    <a:srgbClr val="FFFFFF"/>
                  </a:solidFill>
                </a:endParaRPr>
              </a:p>
            </p:txBody>
          </p:sp>
        </p:grpSp>
        <p:grpSp>
          <p:nvGrpSpPr>
            <p:cNvPr id="25" name="Group 24"/>
            <p:cNvGrpSpPr/>
            <p:nvPr/>
          </p:nvGrpSpPr>
          <p:grpSpPr>
            <a:xfrm>
              <a:off x="3373496" y="5135675"/>
              <a:ext cx="383975" cy="587729"/>
              <a:chOff x="1927195" y="3360257"/>
              <a:chExt cx="524971" cy="803545"/>
            </a:xfrm>
          </p:grpSpPr>
          <p:pic>
            <p:nvPicPr>
              <p:cNvPr id="27"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927195" y="3360257"/>
                <a:ext cx="401089" cy="803545"/>
              </a:xfrm>
              <a:prstGeom prst="rect">
                <a:avLst/>
              </a:prstGeom>
              <a:noFill/>
            </p:spPr>
          </p:pic>
          <p:grpSp>
            <p:nvGrpSpPr>
              <p:cNvPr id="28" name="Group 27"/>
              <p:cNvGrpSpPr/>
              <p:nvPr/>
            </p:nvGrpSpPr>
            <p:grpSpPr>
              <a:xfrm>
                <a:off x="2245986" y="3924261"/>
                <a:ext cx="206180" cy="206424"/>
                <a:chOff x="2245986" y="3924261"/>
                <a:chExt cx="206180" cy="206424"/>
              </a:xfrm>
            </p:grpSpPr>
            <p:grpSp>
              <p:nvGrpSpPr>
                <p:cNvPr id="29" name="Group 28"/>
                <p:cNvGrpSpPr/>
                <p:nvPr/>
              </p:nvGrpSpPr>
              <p:grpSpPr>
                <a:xfrm>
                  <a:off x="2245986" y="3924261"/>
                  <a:ext cx="206180" cy="206424"/>
                  <a:chOff x="1779323" y="4627897"/>
                  <a:chExt cx="472764" cy="473323"/>
                </a:xfrm>
              </p:grpSpPr>
              <p:sp>
                <p:nvSpPr>
                  <p:cNvPr id="31" name="Isosceles Triangle 30"/>
                  <p:cNvSpPr/>
                  <p:nvPr/>
                </p:nvSpPr>
                <p:spPr bwMode="auto">
                  <a:xfrm>
                    <a:off x="1779323" y="4627897"/>
                    <a:ext cx="472764" cy="40755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32" name="Rectangle 31"/>
                  <p:cNvSpPr/>
                  <p:nvPr/>
                </p:nvSpPr>
                <p:spPr bwMode="auto">
                  <a:xfrm>
                    <a:off x="1779323" y="4824517"/>
                    <a:ext cx="472764" cy="6040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33" name="Rectangle 32"/>
                  <p:cNvSpPr/>
                  <p:nvPr/>
                </p:nvSpPr>
                <p:spPr bwMode="auto">
                  <a:xfrm rot="16200000">
                    <a:off x="1881399" y="4936712"/>
                    <a:ext cx="268612" cy="6040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sp>
              <p:nvSpPr>
                <p:cNvPr id="30" name="Isosceles Triangle 29"/>
                <p:cNvSpPr/>
                <p:nvPr/>
              </p:nvSpPr>
              <p:spPr bwMode="auto">
                <a:xfrm>
                  <a:off x="2304709" y="3989226"/>
                  <a:ext cx="88734" cy="76495"/>
                </a:xfrm>
                <a:prstGeom prst="triangl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grpSp>
        <p:grpSp>
          <p:nvGrpSpPr>
            <p:cNvPr id="35" name="Group 34"/>
            <p:cNvGrpSpPr/>
            <p:nvPr/>
          </p:nvGrpSpPr>
          <p:grpSpPr>
            <a:xfrm>
              <a:off x="2602260" y="5135675"/>
              <a:ext cx="383975" cy="587729"/>
              <a:chOff x="1927195" y="3360257"/>
              <a:chExt cx="524971" cy="803545"/>
            </a:xfrm>
          </p:grpSpPr>
          <p:pic>
            <p:nvPicPr>
              <p:cNvPr id="37"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927195" y="3360257"/>
                <a:ext cx="401089" cy="803545"/>
              </a:xfrm>
              <a:prstGeom prst="rect">
                <a:avLst/>
              </a:prstGeom>
              <a:noFill/>
            </p:spPr>
          </p:pic>
          <p:grpSp>
            <p:nvGrpSpPr>
              <p:cNvPr id="38" name="Group 37"/>
              <p:cNvGrpSpPr/>
              <p:nvPr/>
            </p:nvGrpSpPr>
            <p:grpSpPr>
              <a:xfrm>
                <a:off x="2245986" y="3924261"/>
                <a:ext cx="206180" cy="206424"/>
                <a:chOff x="2245986" y="3924261"/>
                <a:chExt cx="206180" cy="206424"/>
              </a:xfrm>
            </p:grpSpPr>
            <p:grpSp>
              <p:nvGrpSpPr>
                <p:cNvPr id="39" name="Group 38"/>
                <p:cNvGrpSpPr/>
                <p:nvPr/>
              </p:nvGrpSpPr>
              <p:grpSpPr>
                <a:xfrm>
                  <a:off x="2245986" y="3924261"/>
                  <a:ext cx="206180" cy="206424"/>
                  <a:chOff x="1779323" y="4627897"/>
                  <a:chExt cx="472764" cy="473323"/>
                </a:xfrm>
              </p:grpSpPr>
              <p:sp>
                <p:nvSpPr>
                  <p:cNvPr id="41" name="Isosceles Triangle 40"/>
                  <p:cNvSpPr/>
                  <p:nvPr/>
                </p:nvSpPr>
                <p:spPr bwMode="auto">
                  <a:xfrm>
                    <a:off x="1779323" y="4627897"/>
                    <a:ext cx="472764" cy="40755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42" name="Rectangle 41"/>
                  <p:cNvSpPr/>
                  <p:nvPr/>
                </p:nvSpPr>
                <p:spPr bwMode="auto">
                  <a:xfrm>
                    <a:off x="1779323" y="4824517"/>
                    <a:ext cx="472764" cy="6040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43" name="Rectangle 42"/>
                  <p:cNvSpPr/>
                  <p:nvPr/>
                </p:nvSpPr>
                <p:spPr bwMode="auto">
                  <a:xfrm rot="16200000">
                    <a:off x="1881399" y="4936712"/>
                    <a:ext cx="268612" cy="6040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sp>
              <p:nvSpPr>
                <p:cNvPr id="40" name="Isosceles Triangle 39"/>
                <p:cNvSpPr/>
                <p:nvPr/>
              </p:nvSpPr>
              <p:spPr bwMode="auto">
                <a:xfrm>
                  <a:off x="2304709" y="3989226"/>
                  <a:ext cx="88734" cy="76495"/>
                </a:xfrm>
                <a:prstGeom prst="triangle">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grpSp>
      </p:grpSp>
      <p:sp>
        <p:nvSpPr>
          <p:cNvPr id="2" name="Title 1"/>
          <p:cNvSpPr>
            <a:spLocks noGrp="1"/>
          </p:cNvSpPr>
          <p:nvPr>
            <p:ph type="title"/>
          </p:nvPr>
        </p:nvSpPr>
        <p:spPr/>
        <p:txBody>
          <a:bodyPr/>
          <a:lstStyle/>
          <a:p>
            <a:r>
              <a:rPr lang="en-US" dirty="0" smtClean="0"/>
              <a:t>Configuration steps</a:t>
            </a:r>
            <a:endParaRPr lang="en-US" dirty="0"/>
          </a:p>
        </p:txBody>
      </p:sp>
      <p:sp>
        <p:nvSpPr>
          <p:cNvPr id="26" name="Rectangle 25"/>
          <p:cNvSpPr/>
          <p:nvPr/>
        </p:nvSpPr>
        <p:spPr>
          <a:xfrm>
            <a:off x="2934418" y="5997271"/>
            <a:ext cx="816149" cy="425601"/>
          </a:xfrm>
          <a:prstGeom prst="rect">
            <a:avLst/>
          </a:prstGeom>
        </p:spPr>
        <p:txBody>
          <a:bodyPr wrap="none">
            <a:sp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rPr>
              <a:t>DNS1 </a:t>
            </a:r>
            <a:br>
              <a:rPr lang="en-US" sz="1224" dirty="0">
                <a:gradFill>
                  <a:gsLst>
                    <a:gs pos="0">
                      <a:srgbClr val="FFFFFF"/>
                    </a:gs>
                    <a:gs pos="100000">
                      <a:srgbClr val="FFFFFF"/>
                    </a:gs>
                  </a:gsLst>
                  <a:lin ang="5400000" scaled="0"/>
                </a:gradFill>
              </a:rPr>
            </a:br>
            <a:r>
              <a:rPr lang="en-US" sz="1122" b="1" dirty="0">
                <a:solidFill>
                  <a:srgbClr val="FFFFFF"/>
                </a:solidFill>
              </a:rPr>
              <a:t>10.0.0.20</a:t>
            </a:r>
          </a:p>
        </p:txBody>
      </p:sp>
      <p:sp>
        <p:nvSpPr>
          <p:cNvPr id="36" name="Rectangle 35"/>
          <p:cNvSpPr/>
          <p:nvPr/>
        </p:nvSpPr>
        <p:spPr>
          <a:xfrm>
            <a:off x="2147829" y="5997271"/>
            <a:ext cx="816149" cy="425601"/>
          </a:xfrm>
          <a:prstGeom prst="rect">
            <a:avLst/>
          </a:prstGeom>
        </p:spPr>
        <p:txBody>
          <a:bodyPr wrap="none">
            <a:sp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rPr>
              <a:t>DNS2 </a:t>
            </a:r>
            <a:br>
              <a:rPr lang="en-US" sz="1224" dirty="0">
                <a:gradFill>
                  <a:gsLst>
                    <a:gs pos="0">
                      <a:srgbClr val="FFFFFF"/>
                    </a:gs>
                    <a:gs pos="100000">
                      <a:srgbClr val="FFFFFF"/>
                    </a:gs>
                  </a:gsLst>
                  <a:lin ang="5400000" scaled="0"/>
                </a:gradFill>
              </a:rPr>
            </a:br>
            <a:r>
              <a:rPr lang="en-US" sz="1122" b="1" dirty="0">
                <a:solidFill>
                  <a:srgbClr val="FFFFFF"/>
                </a:solidFill>
              </a:rPr>
              <a:t>10.0.0.21</a:t>
            </a:r>
          </a:p>
        </p:txBody>
      </p:sp>
      <p:grpSp>
        <p:nvGrpSpPr>
          <p:cNvPr id="105" name="Group 104"/>
          <p:cNvGrpSpPr/>
          <p:nvPr/>
        </p:nvGrpSpPr>
        <p:grpSpPr>
          <a:xfrm>
            <a:off x="2247341" y="4098159"/>
            <a:ext cx="1389399" cy="1311412"/>
            <a:chOff x="2463072" y="3833186"/>
            <a:chExt cx="1362280" cy="1285815"/>
          </a:xfrm>
        </p:grpSpPr>
        <p:pic>
          <p:nvPicPr>
            <p:cNvPr id="44"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2896112" y="3833186"/>
              <a:ext cx="481734" cy="965114"/>
            </a:xfrm>
            <a:prstGeom prst="rect">
              <a:avLst/>
            </a:prstGeom>
            <a:noFill/>
          </p:spPr>
        </p:pic>
        <p:sp>
          <p:nvSpPr>
            <p:cNvPr id="45" name="Rectangle 44"/>
            <p:cNvSpPr/>
            <p:nvPr/>
          </p:nvSpPr>
          <p:spPr>
            <a:xfrm>
              <a:off x="2463072" y="4701707"/>
              <a:ext cx="1362280" cy="417294"/>
            </a:xfrm>
            <a:prstGeom prst="rect">
              <a:avLst/>
            </a:prstGeom>
          </p:spPr>
          <p:txBody>
            <a:bodyPr wrap="square">
              <a:spAutoFit/>
            </a:bodyPr>
            <a:lstStyle/>
            <a:p>
              <a:pPr algn="ctr" defTabSz="932290" fontAlgn="base">
                <a:lnSpc>
                  <a:spcPct val="90000"/>
                </a:lnSpc>
                <a:spcBef>
                  <a:spcPct val="0"/>
                </a:spcBef>
                <a:spcAft>
                  <a:spcPct val="0"/>
                </a:spcAft>
              </a:pPr>
              <a:r>
                <a:rPr lang="en-US" sz="1224" dirty="0">
                  <a:gradFill>
                    <a:gsLst>
                      <a:gs pos="0">
                        <a:srgbClr val="FFFFFF"/>
                      </a:gs>
                      <a:gs pos="100000">
                        <a:srgbClr val="FFFFFF"/>
                      </a:gs>
                    </a:gsLst>
                    <a:lin ang="5400000" scaled="0"/>
                  </a:gradFill>
                </a:rPr>
                <a:t>S2S VPN device</a:t>
              </a:r>
              <a:br>
                <a:rPr lang="en-US" sz="1224" dirty="0">
                  <a:gradFill>
                    <a:gsLst>
                      <a:gs pos="0">
                        <a:srgbClr val="FFFFFF"/>
                      </a:gs>
                      <a:gs pos="100000">
                        <a:srgbClr val="FFFFFF"/>
                      </a:gs>
                    </a:gsLst>
                    <a:lin ang="5400000" scaled="0"/>
                  </a:gradFill>
                </a:rPr>
              </a:br>
              <a:r>
                <a:rPr lang="en-US" sz="1122" b="1" dirty="0">
                  <a:solidFill>
                    <a:srgbClr val="FFFFFF"/>
                  </a:solidFill>
                </a:rPr>
                <a:t>131.57.23.45</a:t>
              </a:r>
            </a:p>
          </p:txBody>
        </p:sp>
      </p:grpSp>
      <p:sp>
        <p:nvSpPr>
          <p:cNvPr id="46" name="Freeform 53"/>
          <p:cNvSpPr>
            <a:spLocks noEditPoints="1"/>
          </p:cNvSpPr>
          <p:nvPr/>
        </p:nvSpPr>
        <p:spPr bwMode="black">
          <a:xfrm>
            <a:off x="1973938" y="2335336"/>
            <a:ext cx="656647" cy="741049"/>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47" name="Rectangle 46"/>
          <p:cNvSpPr/>
          <p:nvPr/>
        </p:nvSpPr>
        <p:spPr>
          <a:xfrm>
            <a:off x="1859822" y="3066082"/>
            <a:ext cx="884880" cy="267080"/>
          </a:xfrm>
          <a:prstGeom prst="rect">
            <a:avLst/>
          </a:prstGeom>
        </p:spPr>
        <p:txBody>
          <a:bodyPr wrap="square">
            <a:spAutoFit/>
          </a:bodyPr>
          <a:lstStyle/>
          <a:p>
            <a:pPr algn="ctr" defTabSz="932290" fontAlgn="base">
              <a:lnSpc>
                <a:spcPct val="90000"/>
              </a:lnSpc>
              <a:spcBef>
                <a:spcPct val="0"/>
              </a:spcBef>
              <a:spcAft>
                <a:spcPct val="0"/>
              </a:spcAft>
            </a:pPr>
            <a:r>
              <a:rPr lang="en-US" sz="1224" dirty="0">
                <a:solidFill>
                  <a:srgbClr val="FFFFFF">
                    <a:alpha val="99000"/>
                  </a:srgbClr>
                </a:solidFill>
              </a:rPr>
              <a:t>IT Admin</a:t>
            </a:r>
          </a:p>
        </p:txBody>
      </p:sp>
      <p:grpSp>
        <p:nvGrpSpPr>
          <p:cNvPr id="101" name="Group 100"/>
          <p:cNvGrpSpPr/>
          <p:nvPr/>
        </p:nvGrpSpPr>
        <p:grpSpPr>
          <a:xfrm>
            <a:off x="1859822" y="1145514"/>
            <a:ext cx="884880" cy="1170734"/>
            <a:chOff x="1821068" y="1123155"/>
            <a:chExt cx="867608" cy="1147883"/>
          </a:xfrm>
        </p:grpSpPr>
        <p:sp>
          <p:nvSpPr>
            <p:cNvPr id="48" name="Freeform 53"/>
            <p:cNvSpPr>
              <a:spLocks noEditPoints="1"/>
            </p:cNvSpPr>
            <p:nvPr/>
          </p:nvSpPr>
          <p:spPr bwMode="black">
            <a:xfrm>
              <a:off x="1932957" y="1123155"/>
              <a:ext cx="643830" cy="726585"/>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chemeClr val="tx1"/>
            </a:solidFill>
            <a:ln>
              <a:noFill/>
            </a:ln>
            <a:extLst/>
          </p:spPr>
          <p:txBody>
            <a:bodyPr vert="horz" wrap="square" lIns="93260" tIns="46630" rIns="93260" bIns="46630" numCol="1" anchor="t" anchorCtr="0" compatLnSpc="1">
              <a:prstTxWarp prst="textNoShape">
                <a:avLst/>
              </a:prstTxWarp>
            </a:bodyPr>
            <a:lstStyle/>
            <a:p>
              <a:endParaRPr lang="en-US" sz="1836">
                <a:solidFill>
                  <a:srgbClr val="FFFFFF">
                    <a:alpha val="99000"/>
                  </a:srgbClr>
                </a:solidFill>
              </a:endParaRPr>
            </a:p>
          </p:txBody>
        </p:sp>
        <p:sp>
          <p:nvSpPr>
            <p:cNvPr id="49" name="Rectangle 48"/>
            <p:cNvSpPr/>
            <p:nvPr/>
          </p:nvSpPr>
          <p:spPr>
            <a:xfrm>
              <a:off x="1821068" y="1839638"/>
              <a:ext cx="867608" cy="431400"/>
            </a:xfrm>
            <a:prstGeom prst="rect">
              <a:avLst/>
            </a:prstGeom>
          </p:spPr>
          <p:txBody>
            <a:bodyPr wrap="square">
              <a:spAutoFit/>
            </a:bodyPr>
            <a:lstStyle/>
            <a:p>
              <a:pPr algn="ctr" defTabSz="932290" fontAlgn="base">
                <a:lnSpc>
                  <a:spcPct val="90000"/>
                </a:lnSpc>
                <a:spcBef>
                  <a:spcPct val="0"/>
                </a:spcBef>
                <a:spcAft>
                  <a:spcPct val="0"/>
                </a:spcAft>
              </a:pPr>
              <a:r>
                <a:rPr lang="en-US" sz="1224" dirty="0">
                  <a:solidFill>
                    <a:srgbClr val="FFFFFF">
                      <a:alpha val="99000"/>
                    </a:srgbClr>
                  </a:solidFill>
                </a:rPr>
                <a:t>Network Admin</a:t>
              </a:r>
            </a:p>
          </p:txBody>
        </p:sp>
      </p:grpSp>
      <p:sp>
        <p:nvSpPr>
          <p:cNvPr id="50" name="Rectangle 49"/>
          <p:cNvSpPr/>
          <p:nvPr/>
        </p:nvSpPr>
        <p:spPr bwMode="auto">
          <a:xfrm>
            <a:off x="6424512" y="3419934"/>
            <a:ext cx="5478397" cy="2936664"/>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r>
              <a:rPr lang="en-US" sz="2448" dirty="0" err="1">
                <a:gradFill>
                  <a:gsLst>
                    <a:gs pos="0">
                      <a:srgbClr val="FFFFFF"/>
                    </a:gs>
                    <a:gs pos="100000">
                      <a:srgbClr val="FFFFFF"/>
                    </a:gs>
                  </a:gsLst>
                  <a:lin ang="5400000" scaled="0"/>
                </a:gradFill>
                <a:latin typeface="Segoe UI Light" pitchFamily="34" charset="0"/>
              </a:rPr>
              <a:t>ContosoVNet</a:t>
            </a:r>
            <a:r>
              <a:rPr lang="en-US" sz="2040" dirty="0">
                <a:gradFill>
                  <a:gsLst>
                    <a:gs pos="0">
                      <a:srgbClr val="FFFFFF"/>
                    </a:gs>
                    <a:gs pos="100000">
                      <a:srgbClr val="FFFFFF"/>
                    </a:gs>
                  </a:gsLst>
                  <a:lin ang="5400000" scaled="0"/>
                </a:gradFill>
              </a:rPr>
              <a:t> </a:t>
            </a:r>
            <a:r>
              <a:rPr lang="en-US" sz="1122" b="1" dirty="0">
                <a:solidFill>
                  <a:srgbClr val="FFFFFF">
                    <a:alpha val="99000"/>
                  </a:srgbClr>
                </a:solidFill>
              </a:rPr>
              <a:t>(10.1.0.0/16)</a:t>
            </a:r>
            <a:r>
              <a:rPr lang="en-US" sz="1122" b="1" dirty="0">
                <a:solidFill>
                  <a:srgbClr val="FF8A00">
                    <a:lumMod val="60000"/>
                    <a:lumOff val="40000"/>
                  </a:srgbClr>
                </a:solidFill>
              </a:rPr>
              <a:t>       </a:t>
            </a:r>
            <a:r>
              <a:rPr lang="en-US" sz="2448" dirty="0" err="1">
                <a:gradFill>
                  <a:gsLst>
                    <a:gs pos="0">
                      <a:srgbClr val="FFFFFF"/>
                    </a:gs>
                    <a:gs pos="100000">
                      <a:srgbClr val="FFFFFF"/>
                    </a:gs>
                  </a:gsLst>
                  <a:lin ang="5400000" scaled="0"/>
                </a:gradFill>
                <a:latin typeface="Segoe UI Light" pitchFamily="34" charset="0"/>
              </a:rPr>
              <a:t>MyAffinityGroup</a:t>
            </a:r>
            <a:endParaRPr lang="en-US" sz="2448" dirty="0">
              <a:gradFill>
                <a:gsLst>
                  <a:gs pos="0">
                    <a:srgbClr val="FFFFFF"/>
                  </a:gs>
                  <a:gs pos="100000">
                    <a:srgbClr val="FFFFFF"/>
                  </a:gs>
                </a:gsLst>
                <a:lin ang="5400000" scaled="0"/>
              </a:gradFill>
              <a:latin typeface="Segoe UI Light" pitchFamily="34" charset="0"/>
            </a:endParaRPr>
          </a:p>
        </p:txBody>
      </p:sp>
      <p:sp>
        <p:nvSpPr>
          <p:cNvPr id="51" name="Rectangle 50"/>
          <p:cNvSpPr/>
          <p:nvPr/>
        </p:nvSpPr>
        <p:spPr bwMode="auto">
          <a:xfrm>
            <a:off x="7529250" y="3909495"/>
            <a:ext cx="1836946" cy="1102405"/>
          </a:xfrm>
          <a:prstGeom prst="rect">
            <a:avLst/>
          </a:prstGeom>
          <a:solidFill>
            <a:schemeClr val="accent1">
              <a:lumMod val="50000"/>
            </a:schemeClr>
          </a:solidFill>
          <a:ln w="38100">
            <a:solidFill>
              <a:schemeClr val="accent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91440" numCol="1" rtlCol="0" anchor="t" anchorCtr="0" compatLnSpc="1">
            <a:prstTxWarp prst="textNoShape">
              <a:avLst/>
            </a:prstTxWarp>
          </a:bodyPr>
          <a:lstStyle/>
          <a:p>
            <a:pPr algn="ctr" defTabSz="932290" fontAlgn="base">
              <a:lnSpc>
                <a:spcPct val="90000"/>
              </a:lnSpc>
              <a:spcBef>
                <a:spcPct val="0"/>
              </a:spcBef>
              <a:spcAft>
                <a:spcPct val="0"/>
              </a:spcAft>
            </a:pPr>
            <a:r>
              <a:rPr lang="en-US" sz="1836" dirty="0" err="1">
                <a:gradFill>
                  <a:gsLst>
                    <a:gs pos="0">
                      <a:srgbClr val="FFFFFF"/>
                    </a:gs>
                    <a:gs pos="100000">
                      <a:srgbClr val="FFFFFF"/>
                    </a:gs>
                  </a:gsLst>
                  <a:lin ang="5400000" scaled="0"/>
                </a:gradFill>
              </a:rPr>
              <a:t>FrontEndSubnet</a:t>
            </a:r>
            <a:r>
              <a:rPr lang="en-US" sz="1836" dirty="0">
                <a:gradFill>
                  <a:gsLst>
                    <a:gs pos="0">
                      <a:srgbClr val="FFFFFF"/>
                    </a:gs>
                    <a:gs pos="100000">
                      <a:srgbClr val="FFFFFF"/>
                    </a:gs>
                  </a:gsLst>
                  <a:lin ang="5400000" scaled="0"/>
                </a:gradFill>
              </a:rPr>
              <a:t> </a:t>
            </a:r>
          </a:p>
          <a:p>
            <a:pPr algn="ctr" defTabSz="932290" fontAlgn="base">
              <a:lnSpc>
                <a:spcPct val="90000"/>
              </a:lnSpc>
              <a:spcBef>
                <a:spcPct val="0"/>
              </a:spcBef>
              <a:spcAft>
                <a:spcPct val="0"/>
              </a:spcAft>
            </a:pPr>
            <a:r>
              <a:rPr lang="en-US" sz="1122" b="1" dirty="0">
                <a:solidFill>
                  <a:srgbClr val="FFFFFF">
                    <a:alpha val="99000"/>
                  </a:srgbClr>
                </a:solidFill>
              </a:rPr>
              <a:t>(10.1.1.0/24)</a:t>
            </a:r>
          </a:p>
        </p:txBody>
      </p:sp>
      <p:sp>
        <p:nvSpPr>
          <p:cNvPr id="52" name="Rectangle 51"/>
          <p:cNvSpPr/>
          <p:nvPr/>
        </p:nvSpPr>
        <p:spPr bwMode="auto">
          <a:xfrm>
            <a:off x="7529250" y="5144434"/>
            <a:ext cx="1836946" cy="1102405"/>
          </a:xfrm>
          <a:prstGeom prst="rect">
            <a:avLst/>
          </a:prstGeom>
          <a:solidFill>
            <a:schemeClr val="accent1">
              <a:lumMod val="50000"/>
            </a:schemeClr>
          </a:solidFill>
          <a:ln w="38100">
            <a:solidFill>
              <a:schemeClr val="accent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t" anchorCtr="0" compatLnSpc="1">
            <a:prstTxWarp prst="textNoShape">
              <a:avLst/>
            </a:prstTxWarp>
          </a:bodyPr>
          <a:lstStyle/>
          <a:p>
            <a:pPr algn="ctr" defTabSz="932290" fontAlgn="base">
              <a:lnSpc>
                <a:spcPct val="90000"/>
              </a:lnSpc>
              <a:spcBef>
                <a:spcPct val="0"/>
              </a:spcBef>
              <a:spcAft>
                <a:spcPct val="0"/>
              </a:spcAft>
            </a:pPr>
            <a:r>
              <a:rPr lang="en-US" sz="1836" dirty="0" err="1">
                <a:gradFill>
                  <a:gsLst>
                    <a:gs pos="0">
                      <a:srgbClr val="FFFFFF"/>
                    </a:gs>
                    <a:gs pos="100000">
                      <a:srgbClr val="FFFFFF"/>
                    </a:gs>
                  </a:gsLst>
                  <a:lin ang="5400000" scaled="0"/>
                </a:gradFill>
              </a:rPr>
              <a:t>SQLSubnet</a:t>
            </a:r>
            <a:r>
              <a:rPr lang="en-US" sz="1836" dirty="0">
                <a:gradFill>
                  <a:gsLst>
                    <a:gs pos="0">
                      <a:srgbClr val="FFFFFF"/>
                    </a:gs>
                    <a:gs pos="100000">
                      <a:srgbClr val="FFFFFF"/>
                    </a:gs>
                  </a:gsLst>
                  <a:lin ang="5400000" scaled="0"/>
                </a:gradFill>
              </a:rPr>
              <a:t> </a:t>
            </a:r>
          </a:p>
          <a:p>
            <a:pPr algn="ctr" defTabSz="932290" fontAlgn="base">
              <a:lnSpc>
                <a:spcPct val="90000"/>
              </a:lnSpc>
              <a:spcBef>
                <a:spcPct val="0"/>
              </a:spcBef>
              <a:spcAft>
                <a:spcPct val="0"/>
              </a:spcAft>
            </a:pPr>
            <a:r>
              <a:rPr lang="en-US" sz="1122" b="1" dirty="0">
                <a:solidFill>
                  <a:srgbClr val="FFFFFF">
                    <a:alpha val="99000"/>
                  </a:srgbClr>
                </a:solidFill>
              </a:rPr>
              <a:t>(10.1.3.0/24)</a:t>
            </a:r>
          </a:p>
        </p:txBody>
      </p:sp>
      <p:sp>
        <p:nvSpPr>
          <p:cNvPr id="53" name="Rectangle 52"/>
          <p:cNvSpPr/>
          <p:nvPr/>
        </p:nvSpPr>
        <p:spPr bwMode="auto">
          <a:xfrm>
            <a:off x="9662963" y="3909495"/>
            <a:ext cx="1836946" cy="1102405"/>
          </a:xfrm>
          <a:prstGeom prst="rect">
            <a:avLst/>
          </a:prstGeom>
          <a:solidFill>
            <a:schemeClr val="accent1">
              <a:lumMod val="50000"/>
            </a:schemeClr>
          </a:solidFill>
          <a:ln w="38100">
            <a:solidFill>
              <a:schemeClr val="accent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t" anchorCtr="0" compatLnSpc="1">
            <a:prstTxWarp prst="textNoShape">
              <a:avLst/>
            </a:prstTxWarp>
          </a:bodyPr>
          <a:lstStyle/>
          <a:p>
            <a:pPr algn="ctr" defTabSz="932290" fontAlgn="base">
              <a:lnSpc>
                <a:spcPct val="90000"/>
              </a:lnSpc>
              <a:spcBef>
                <a:spcPct val="0"/>
              </a:spcBef>
              <a:spcAft>
                <a:spcPct val="0"/>
              </a:spcAft>
            </a:pPr>
            <a:r>
              <a:rPr lang="en-US" sz="1836" dirty="0" err="1">
                <a:gradFill>
                  <a:gsLst>
                    <a:gs pos="0">
                      <a:srgbClr val="FFFFFF"/>
                    </a:gs>
                    <a:gs pos="100000">
                      <a:srgbClr val="FFFFFF"/>
                    </a:gs>
                  </a:gsLst>
                  <a:lin ang="5400000" scaled="0"/>
                </a:gradFill>
              </a:rPr>
              <a:t>ADSubnet</a:t>
            </a:r>
            <a:r>
              <a:rPr lang="en-US" sz="1836" dirty="0">
                <a:gradFill>
                  <a:gsLst>
                    <a:gs pos="0">
                      <a:srgbClr val="FFFFFF"/>
                    </a:gs>
                    <a:gs pos="100000">
                      <a:srgbClr val="FFFFFF"/>
                    </a:gs>
                  </a:gsLst>
                  <a:lin ang="5400000" scaled="0"/>
                </a:gradFill>
              </a:rPr>
              <a:t> </a:t>
            </a:r>
          </a:p>
          <a:p>
            <a:pPr algn="ctr" defTabSz="932290" fontAlgn="base">
              <a:lnSpc>
                <a:spcPct val="90000"/>
              </a:lnSpc>
              <a:spcBef>
                <a:spcPct val="0"/>
              </a:spcBef>
              <a:spcAft>
                <a:spcPct val="0"/>
              </a:spcAft>
            </a:pPr>
            <a:r>
              <a:rPr lang="en-US" sz="1122" b="1" dirty="0">
                <a:solidFill>
                  <a:srgbClr val="FFFFFF">
                    <a:alpha val="99000"/>
                  </a:srgbClr>
                </a:solidFill>
              </a:rPr>
              <a:t>(10.1.2.0/24)</a:t>
            </a:r>
          </a:p>
        </p:txBody>
      </p:sp>
      <p:sp>
        <p:nvSpPr>
          <p:cNvPr id="54" name="Rectangle 53"/>
          <p:cNvSpPr/>
          <p:nvPr/>
        </p:nvSpPr>
        <p:spPr bwMode="auto">
          <a:xfrm>
            <a:off x="9662963" y="5144434"/>
            <a:ext cx="1836946" cy="1102405"/>
          </a:xfrm>
          <a:prstGeom prst="rect">
            <a:avLst/>
          </a:prstGeom>
          <a:solidFill>
            <a:schemeClr val="accent1">
              <a:lumMod val="50000"/>
            </a:schemeClr>
          </a:solidFill>
          <a:ln w="38100">
            <a:solidFill>
              <a:schemeClr val="accent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t" anchorCtr="0" compatLnSpc="1">
            <a:prstTxWarp prst="textNoShape">
              <a:avLst/>
            </a:prstTxWarp>
          </a:bodyPr>
          <a:lstStyle/>
          <a:p>
            <a:pPr algn="ctr" defTabSz="932290" fontAlgn="base">
              <a:lnSpc>
                <a:spcPct val="90000"/>
              </a:lnSpc>
              <a:spcBef>
                <a:spcPct val="0"/>
              </a:spcBef>
              <a:spcAft>
                <a:spcPct val="0"/>
              </a:spcAft>
            </a:pPr>
            <a:r>
              <a:rPr lang="en-US" sz="1836" dirty="0" err="1">
                <a:gradFill>
                  <a:gsLst>
                    <a:gs pos="0">
                      <a:srgbClr val="FFFFFF"/>
                    </a:gs>
                    <a:gs pos="100000">
                      <a:srgbClr val="FFFFFF"/>
                    </a:gs>
                  </a:gsLst>
                  <a:lin ang="5400000" scaled="0"/>
                </a:gradFill>
              </a:rPr>
              <a:t>BESubnet</a:t>
            </a:r>
            <a:r>
              <a:rPr lang="en-US" sz="1836" dirty="0">
                <a:gradFill>
                  <a:gsLst>
                    <a:gs pos="0">
                      <a:srgbClr val="FFFFFF"/>
                    </a:gs>
                    <a:gs pos="100000">
                      <a:srgbClr val="FFFFFF"/>
                    </a:gs>
                  </a:gsLst>
                  <a:lin ang="5400000" scaled="0"/>
                </a:gradFill>
              </a:rPr>
              <a:t> </a:t>
            </a:r>
          </a:p>
          <a:p>
            <a:pPr algn="ctr" defTabSz="932290" fontAlgn="base">
              <a:lnSpc>
                <a:spcPct val="90000"/>
              </a:lnSpc>
              <a:spcBef>
                <a:spcPct val="0"/>
              </a:spcBef>
              <a:spcAft>
                <a:spcPct val="0"/>
              </a:spcAft>
            </a:pPr>
            <a:r>
              <a:rPr lang="en-US" sz="1122" b="1" dirty="0">
                <a:solidFill>
                  <a:srgbClr val="FFFFFF">
                    <a:alpha val="99000"/>
                  </a:srgbClr>
                </a:solidFill>
              </a:rPr>
              <a:t>(10.1.4.0/24)</a:t>
            </a:r>
          </a:p>
        </p:txBody>
      </p:sp>
      <p:sp>
        <p:nvSpPr>
          <p:cNvPr id="55" name="Rectangle 54"/>
          <p:cNvSpPr/>
          <p:nvPr/>
        </p:nvSpPr>
        <p:spPr bwMode="auto">
          <a:xfrm>
            <a:off x="5462550" y="3909496"/>
            <a:ext cx="1965421" cy="1749154"/>
          </a:xfrm>
          <a:prstGeom prst="rect">
            <a:avLst/>
          </a:prstGeom>
          <a:noFill/>
          <a:ln w="38100">
            <a:solidFill>
              <a:schemeClr val="tx1"/>
            </a:solidFill>
            <a:prstDash val="sysDash"/>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0" tIns="0" rIns="0" bIns="0" numCol="1" rtlCol="0" anchor="t" anchorCtr="0" compatLnSpc="1">
            <a:prstTxWarp prst="textNoShape">
              <a:avLst/>
            </a:prstTxWarp>
          </a:bodyPr>
          <a:lstStyle/>
          <a:p>
            <a:pPr algn="ctr" defTabSz="932290" fontAlgn="base">
              <a:lnSpc>
                <a:spcPct val="90000"/>
              </a:lnSpc>
              <a:spcBef>
                <a:spcPct val="0"/>
              </a:spcBef>
              <a:spcAft>
                <a:spcPts val="300"/>
              </a:spcAft>
            </a:pPr>
            <a:r>
              <a:rPr lang="en-US" sz="1600" dirty="0" err="1">
                <a:solidFill>
                  <a:srgbClr val="FFFFFF">
                    <a:lumMod val="75000"/>
                    <a:lumOff val="25000"/>
                    <a:alpha val="99000"/>
                  </a:srgbClr>
                </a:solidFill>
              </a:rPr>
              <a:t>GatewaySubnet</a:t>
            </a:r>
            <a:endParaRPr lang="en-US" sz="1600" dirty="0">
              <a:solidFill>
                <a:srgbClr val="FFFFFF">
                  <a:lumMod val="75000"/>
                  <a:lumOff val="25000"/>
                  <a:alpha val="99000"/>
                </a:srgbClr>
              </a:solidFill>
            </a:endParaRPr>
          </a:p>
          <a:p>
            <a:pPr algn="ctr" defTabSz="932290" fontAlgn="base">
              <a:lnSpc>
                <a:spcPct val="90000"/>
              </a:lnSpc>
              <a:spcBef>
                <a:spcPct val="0"/>
              </a:spcBef>
              <a:spcAft>
                <a:spcPts val="300"/>
              </a:spcAft>
            </a:pPr>
            <a:r>
              <a:rPr lang="en-US" sz="1400" dirty="0">
                <a:solidFill>
                  <a:srgbClr val="FFFFFF">
                    <a:alpha val="99000"/>
                  </a:srgbClr>
                </a:solidFill>
              </a:rPr>
              <a:t>(</a:t>
            </a:r>
            <a:r>
              <a:rPr lang="en-US" sz="1400" dirty="0" smtClean="0">
                <a:solidFill>
                  <a:srgbClr val="FFFFFF">
                    <a:alpha val="99000"/>
                  </a:srgbClr>
                </a:solidFill>
              </a:rPr>
              <a:t>10.1.0.0/29)</a:t>
            </a:r>
          </a:p>
        </p:txBody>
      </p:sp>
      <p:sp>
        <p:nvSpPr>
          <p:cNvPr id="58" name="Rectangle 57"/>
          <p:cNvSpPr/>
          <p:nvPr/>
        </p:nvSpPr>
        <p:spPr>
          <a:xfrm>
            <a:off x="5598059" y="5209124"/>
            <a:ext cx="880793" cy="483216"/>
          </a:xfrm>
          <a:prstGeom prst="rect">
            <a:avLst/>
          </a:prstGeom>
        </p:spPr>
        <p:txBody>
          <a:bodyPr wrap="square" lIns="0" rIns="0">
            <a:spAutoFit/>
          </a:bodyPr>
          <a:lstStyle/>
          <a:p>
            <a:pPr defTabSz="932290" fontAlgn="base">
              <a:lnSpc>
                <a:spcPct val="90000"/>
              </a:lnSpc>
              <a:spcBef>
                <a:spcPct val="0"/>
              </a:spcBef>
              <a:spcAft>
                <a:spcPct val="0"/>
              </a:spcAft>
            </a:pPr>
            <a:r>
              <a:rPr lang="en-US" sz="1632" dirty="0">
                <a:solidFill>
                  <a:srgbClr val="FFFFFF">
                    <a:lumMod val="75000"/>
                    <a:lumOff val="25000"/>
                    <a:alpha val="99000"/>
                  </a:srgbClr>
                </a:solidFill>
              </a:rPr>
              <a:t>GW IP</a:t>
            </a:r>
          </a:p>
          <a:p>
            <a:pPr defTabSz="932290" fontAlgn="base">
              <a:lnSpc>
                <a:spcPct val="90000"/>
              </a:lnSpc>
              <a:spcBef>
                <a:spcPct val="0"/>
              </a:spcBef>
              <a:spcAft>
                <a:spcPct val="0"/>
              </a:spcAft>
            </a:pPr>
            <a:r>
              <a:rPr lang="en-US" sz="1122" b="1" dirty="0">
                <a:solidFill>
                  <a:srgbClr val="FFFFFF"/>
                </a:solidFill>
              </a:rPr>
              <a:t>65.57.23.45</a:t>
            </a:r>
          </a:p>
        </p:txBody>
      </p:sp>
      <p:sp>
        <p:nvSpPr>
          <p:cNvPr id="59" name="Freeform 128"/>
          <p:cNvSpPr>
            <a:spLocks noChangeAspect="1"/>
          </p:cNvSpPr>
          <p:nvPr/>
        </p:nvSpPr>
        <p:spPr bwMode="black">
          <a:xfrm>
            <a:off x="3868071" y="4281239"/>
            <a:ext cx="1479704" cy="817410"/>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4"/>
          </a:solidFill>
          <a:ln>
            <a:noFill/>
          </a:ln>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grpSp>
        <p:nvGrpSpPr>
          <p:cNvPr id="60" name="Group 59"/>
          <p:cNvGrpSpPr/>
          <p:nvPr/>
        </p:nvGrpSpPr>
        <p:grpSpPr>
          <a:xfrm>
            <a:off x="6464761" y="4987947"/>
            <a:ext cx="385655" cy="618171"/>
            <a:chOff x="9293863" y="2567228"/>
            <a:chExt cx="444336" cy="712232"/>
          </a:xfrm>
        </p:grpSpPr>
        <p:sp>
          <p:nvSpPr>
            <p:cNvPr id="61" name="Freeform 92"/>
            <p:cNvSpPr>
              <a:spLocks noEditPoints="1"/>
            </p:cNvSpPr>
            <p:nvPr/>
          </p:nvSpPr>
          <p:spPr bwMode="black">
            <a:xfrm>
              <a:off x="9585112" y="3026043"/>
              <a:ext cx="153087" cy="208580"/>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62"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9293863" y="2567228"/>
              <a:ext cx="355510" cy="712232"/>
            </a:xfrm>
            <a:prstGeom prst="rect">
              <a:avLst/>
            </a:prstGeom>
            <a:noFill/>
          </p:spPr>
        </p:pic>
      </p:grpSp>
      <p:grpSp>
        <p:nvGrpSpPr>
          <p:cNvPr id="63" name="Group 62"/>
          <p:cNvGrpSpPr/>
          <p:nvPr/>
        </p:nvGrpSpPr>
        <p:grpSpPr>
          <a:xfrm>
            <a:off x="8197646" y="4332062"/>
            <a:ext cx="518992" cy="637451"/>
            <a:chOff x="2383961" y="2329080"/>
            <a:chExt cx="695717" cy="854514"/>
          </a:xfrm>
        </p:grpSpPr>
        <p:sp>
          <p:nvSpPr>
            <p:cNvPr id="64" name="Freeform 6"/>
            <p:cNvSpPr>
              <a:spLocks noChangeAspect="1" noEditPoints="1"/>
            </p:cNvSpPr>
            <p:nvPr/>
          </p:nvSpPr>
          <p:spPr bwMode="black">
            <a:xfrm>
              <a:off x="2751133" y="2827478"/>
              <a:ext cx="328545" cy="332665"/>
            </a:xfrm>
            <a:custGeom>
              <a:avLst/>
              <a:gdLst>
                <a:gd name="T0" fmla="*/ 84 w 84"/>
                <a:gd name="T1" fmla="*/ 43 h 85"/>
                <a:gd name="T2" fmla="*/ 0 w 84"/>
                <a:gd name="T3" fmla="*/ 43 h 85"/>
                <a:gd name="T4" fmla="*/ 76 w 84"/>
                <a:gd name="T5" fmla="*/ 27 h 85"/>
                <a:gd name="T6" fmla="*/ 65 w 84"/>
                <a:gd name="T7" fmla="*/ 40 h 85"/>
                <a:gd name="T8" fmla="*/ 76 w 84"/>
                <a:gd name="T9" fmla="*/ 27 h 85"/>
                <a:gd name="T10" fmla="*/ 45 w 84"/>
                <a:gd name="T11" fmla="*/ 27 h 85"/>
                <a:gd name="T12" fmla="*/ 62 w 84"/>
                <a:gd name="T13" fmla="*/ 40 h 85"/>
                <a:gd name="T14" fmla="*/ 40 w 84"/>
                <a:gd name="T15" fmla="*/ 27 h 85"/>
                <a:gd name="T16" fmla="*/ 21 w 84"/>
                <a:gd name="T17" fmla="*/ 40 h 85"/>
                <a:gd name="T18" fmla="*/ 40 w 84"/>
                <a:gd name="T19" fmla="*/ 27 h 85"/>
                <a:gd name="T20" fmla="*/ 8 w 84"/>
                <a:gd name="T21" fmla="*/ 27 h 85"/>
                <a:gd name="T22" fmla="*/ 19 w 84"/>
                <a:gd name="T23" fmla="*/ 40 h 85"/>
                <a:gd name="T24" fmla="*/ 10 w 84"/>
                <a:gd name="T25" fmla="*/ 21 h 85"/>
                <a:gd name="T26" fmla="*/ 30 w 84"/>
                <a:gd name="T27" fmla="*/ 6 h 85"/>
                <a:gd name="T28" fmla="*/ 25 w 84"/>
                <a:gd name="T29" fmla="*/ 21 h 85"/>
                <a:gd name="T30" fmla="*/ 40 w 84"/>
                <a:gd name="T31" fmla="*/ 4 h 85"/>
                <a:gd name="T32" fmla="*/ 45 w 84"/>
                <a:gd name="T33" fmla="*/ 21 h 85"/>
                <a:gd name="T34" fmla="*/ 45 w 84"/>
                <a:gd name="T35" fmla="*/ 5 h 85"/>
                <a:gd name="T36" fmla="*/ 62 w 84"/>
                <a:gd name="T37" fmla="*/ 21 h 85"/>
                <a:gd name="T38" fmla="*/ 54 w 84"/>
                <a:gd name="T39" fmla="*/ 6 h 85"/>
                <a:gd name="T40" fmla="*/ 80 w 84"/>
                <a:gd name="T41" fmla="*/ 45 h 85"/>
                <a:gd name="T42" fmla="*/ 63 w 84"/>
                <a:gd name="T43" fmla="*/ 59 h 85"/>
                <a:gd name="T44" fmla="*/ 80 w 84"/>
                <a:gd name="T45" fmla="*/ 45 h 85"/>
                <a:gd name="T46" fmla="*/ 45 w 84"/>
                <a:gd name="T47" fmla="*/ 45 h 85"/>
                <a:gd name="T48" fmla="*/ 61 w 84"/>
                <a:gd name="T49" fmla="*/ 59 h 85"/>
                <a:gd name="T50" fmla="*/ 40 w 84"/>
                <a:gd name="T51" fmla="*/ 45 h 85"/>
                <a:gd name="T52" fmla="*/ 23 w 84"/>
                <a:gd name="T53" fmla="*/ 59 h 85"/>
                <a:gd name="T54" fmla="*/ 40 w 84"/>
                <a:gd name="T55" fmla="*/ 45 h 85"/>
                <a:gd name="T56" fmla="*/ 4 w 84"/>
                <a:gd name="T57" fmla="*/ 45 h 85"/>
                <a:gd name="T58" fmla="*/ 21 w 84"/>
                <a:gd name="T59" fmla="*/ 59 h 85"/>
                <a:gd name="T60" fmla="*/ 45 w 84"/>
                <a:gd name="T61" fmla="*/ 64 h 85"/>
                <a:gd name="T62" fmla="*/ 59 w 84"/>
                <a:gd name="T63" fmla="*/ 64 h 85"/>
                <a:gd name="T64" fmla="*/ 40 w 84"/>
                <a:gd name="T65" fmla="*/ 81 h 85"/>
                <a:gd name="T66" fmla="*/ 25 w 84"/>
                <a:gd name="T67" fmla="*/ 64 h 85"/>
                <a:gd name="T68" fmla="*/ 73 w 84"/>
                <a:gd name="T69" fmla="*/ 64 h 85"/>
                <a:gd name="T70" fmla="*/ 54 w 84"/>
                <a:gd name="T71" fmla="*/ 79 h 85"/>
                <a:gd name="T72" fmla="*/ 22 w 84"/>
                <a:gd name="T73" fmla="*/ 64 h 85"/>
                <a:gd name="T74" fmla="*/ 30 w 84"/>
                <a:gd name="T75"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5">
                  <a:moveTo>
                    <a:pt x="42" y="0"/>
                  </a:moveTo>
                  <a:cubicBezTo>
                    <a:pt x="65" y="0"/>
                    <a:pt x="84" y="19"/>
                    <a:pt x="84" y="43"/>
                  </a:cubicBezTo>
                  <a:cubicBezTo>
                    <a:pt x="84" y="66"/>
                    <a:pt x="65" y="85"/>
                    <a:pt x="42" y="85"/>
                  </a:cubicBezTo>
                  <a:cubicBezTo>
                    <a:pt x="19" y="85"/>
                    <a:pt x="0" y="66"/>
                    <a:pt x="0" y="43"/>
                  </a:cubicBezTo>
                  <a:cubicBezTo>
                    <a:pt x="0" y="19"/>
                    <a:pt x="19" y="0"/>
                    <a:pt x="42" y="0"/>
                  </a:cubicBezTo>
                  <a:close/>
                  <a:moveTo>
                    <a:pt x="76" y="27"/>
                  </a:moveTo>
                  <a:cubicBezTo>
                    <a:pt x="63" y="27"/>
                    <a:pt x="63" y="27"/>
                    <a:pt x="63" y="27"/>
                  </a:cubicBezTo>
                  <a:cubicBezTo>
                    <a:pt x="64" y="31"/>
                    <a:pt x="65" y="35"/>
                    <a:pt x="65" y="40"/>
                  </a:cubicBezTo>
                  <a:cubicBezTo>
                    <a:pt x="80" y="40"/>
                    <a:pt x="80" y="40"/>
                    <a:pt x="80" y="40"/>
                  </a:cubicBezTo>
                  <a:cubicBezTo>
                    <a:pt x="79" y="35"/>
                    <a:pt x="78" y="31"/>
                    <a:pt x="76" y="27"/>
                  </a:cubicBezTo>
                  <a:close/>
                  <a:moveTo>
                    <a:pt x="61" y="27"/>
                  </a:moveTo>
                  <a:cubicBezTo>
                    <a:pt x="45" y="27"/>
                    <a:pt x="45" y="27"/>
                    <a:pt x="45" y="27"/>
                  </a:cubicBezTo>
                  <a:cubicBezTo>
                    <a:pt x="45" y="40"/>
                    <a:pt x="45" y="40"/>
                    <a:pt x="45" y="40"/>
                  </a:cubicBezTo>
                  <a:cubicBezTo>
                    <a:pt x="62" y="40"/>
                    <a:pt x="62" y="40"/>
                    <a:pt x="62" y="40"/>
                  </a:cubicBezTo>
                  <a:cubicBezTo>
                    <a:pt x="62" y="35"/>
                    <a:pt x="62" y="31"/>
                    <a:pt x="61" y="27"/>
                  </a:cubicBezTo>
                  <a:close/>
                  <a:moveTo>
                    <a:pt x="40" y="27"/>
                  </a:moveTo>
                  <a:cubicBezTo>
                    <a:pt x="23" y="27"/>
                    <a:pt x="23" y="27"/>
                    <a:pt x="23" y="27"/>
                  </a:cubicBezTo>
                  <a:cubicBezTo>
                    <a:pt x="22" y="31"/>
                    <a:pt x="22" y="35"/>
                    <a:pt x="21" y="40"/>
                  </a:cubicBezTo>
                  <a:cubicBezTo>
                    <a:pt x="40" y="40"/>
                    <a:pt x="40" y="40"/>
                    <a:pt x="40" y="40"/>
                  </a:cubicBezTo>
                  <a:cubicBezTo>
                    <a:pt x="40" y="27"/>
                    <a:pt x="40" y="27"/>
                    <a:pt x="40" y="27"/>
                  </a:cubicBezTo>
                  <a:close/>
                  <a:moveTo>
                    <a:pt x="21" y="27"/>
                  </a:moveTo>
                  <a:cubicBezTo>
                    <a:pt x="8" y="27"/>
                    <a:pt x="8" y="27"/>
                    <a:pt x="8" y="27"/>
                  </a:cubicBezTo>
                  <a:cubicBezTo>
                    <a:pt x="6" y="31"/>
                    <a:pt x="5" y="35"/>
                    <a:pt x="4" y="40"/>
                  </a:cubicBezTo>
                  <a:cubicBezTo>
                    <a:pt x="19" y="40"/>
                    <a:pt x="19" y="40"/>
                    <a:pt x="19" y="40"/>
                  </a:cubicBezTo>
                  <a:cubicBezTo>
                    <a:pt x="19" y="35"/>
                    <a:pt x="20" y="31"/>
                    <a:pt x="21" y="27"/>
                  </a:cubicBezTo>
                  <a:close/>
                  <a:moveTo>
                    <a:pt x="10" y="21"/>
                  </a:moveTo>
                  <a:cubicBezTo>
                    <a:pt x="22" y="21"/>
                    <a:pt x="22" y="21"/>
                    <a:pt x="22" y="21"/>
                  </a:cubicBezTo>
                  <a:cubicBezTo>
                    <a:pt x="24" y="15"/>
                    <a:pt x="27" y="10"/>
                    <a:pt x="30" y="6"/>
                  </a:cubicBezTo>
                  <a:cubicBezTo>
                    <a:pt x="22" y="9"/>
                    <a:pt x="15" y="14"/>
                    <a:pt x="10" y="21"/>
                  </a:cubicBezTo>
                  <a:close/>
                  <a:moveTo>
                    <a:pt x="25" y="21"/>
                  </a:moveTo>
                  <a:cubicBezTo>
                    <a:pt x="40" y="21"/>
                    <a:pt x="40" y="21"/>
                    <a:pt x="40" y="21"/>
                  </a:cubicBezTo>
                  <a:cubicBezTo>
                    <a:pt x="40" y="4"/>
                    <a:pt x="40" y="4"/>
                    <a:pt x="40" y="4"/>
                  </a:cubicBezTo>
                  <a:cubicBezTo>
                    <a:pt x="33" y="6"/>
                    <a:pt x="28" y="12"/>
                    <a:pt x="25" y="21"/>
                  </a:cubicBezTo>
                  <a:close/>
                  <a:moveTo>
                    <a:pt x="45" y="21"/>
                  </a:moveTo>
                  <a:cubicBezTo>
                    <a:pt x="59" y="21"/>
                    <a:pt x="59" y="21"/>
                    <a:pt x="59" y="21"/>
                  </a:cubicBezTo>
                  <a:cubicBezTo>
                    <a:pt x="56" y="12"/>
                    <a:pt x="51" y="6"/>
                    <a:pt x="45" y="5"/>
                  </a:cubicBezTo>
                  <a:cubicBezTo>
                    <a:pt x="45" y="21"/>
                    <a:pt x="45" y="21"/>
                    <a:pt x="45" y="21"/>
                  </a:cubicBezTo>
                  <a:close/>
                  <a:moveTo>
                    <a:pt x="62" y="21"/>
                  </a:moveTo>
                  <a:cubicBezTo>
                    <a:pt x="73" y="21"/>
                    <a:pt x="73" y="21"/>
                    <a:pt x="73" y="21"/>
                  </a:cubicBezTo>
                  <a:cubicBezTo>
                    <a:pt x="69" y="14"/>
                    <a:pt x="62" y="9"/>
                    <a:pt x="54" y="6"/>
                  </a:cubicBezTo>
                  <a:cubicBezTo>
                    <a:pt x="57" y="10"/>
                    <a:pt x="60" y="15"/>
                    <a:pt x="62" y="21"/>
                  </a:cubicBezTo>
                  <a:close/>
                  <a:moveTo>
                    <a:pt x="80" y="45"/>
                  </a:moveTo>
                  <a:cubicBezTo>
                    <a:pt x="65" y="45"/>
                    <a:pt x="65" y="45"/>
                    <a:pt x="65" y="45"/>
                  </a:cubicBezTo>
                  <a:cubicBezTo>
                    <a:pt x="65" y="50"/>
                    <a:pt x="64" y="54"/>
                    <a:pt x="63" y="59"/>
                  </a:cubicBezTo>
                  <a:cubicBezTo>
                    <a:pt x="76" y="59"/>
                    <a:pt x="76" y="59"/>
                    <a:pt x="76" y="59"/>
                  </a:cubicBezTo>
                  <a:cubicBezTo>
                    <a:pt x="78" y="54"/>
                    <a:pt x="79" y="50"/>
                    <a:pt x="80" y="45"/>
                  </a:cubicBezTo>
                  <a:close/>
                  <a:moveTo>
                    <a:pt x="62" y="45"/>
                  </a:moveTo>
                  <a:cubicBezTo>
                    <a:pt x="45" y="45"/>
                    <a:pt x="45" y="45"/>
                    <a:pt x="45" y="45"/>
                  </a:cubicBezTo>
                  <a:cubicBezTo>
                    <a:pt x="45" y="59"/>
                    <a:pt x="45" y="59"/>
                    <a:pt x="45" y="59"/>
                  </a:cubicBezTo>
                  <a:cubicBezTo>
                    <a:pt x="61" y="59"/>
                    <a:pt x="61" y="59"/>
                    <a:pt x="61" y="59"/>
                  </a:cubicBezTo>
                  <a:cubicBezTo>
                    <a:pt x="62" y="54"/>
                    <a:pt x="62" y="50"/>
                    <a:pt x="62" y="45"/>
                  </a:cubicBezTo>
                  <a:close/>
                  <a:moveTo>
                    <a:pt x="40" y="45"/>
                  </a:moveTo>
                  <a:cubicBezTo>
                    <a:pt x="21" y="45"/>
                    <a:pt x="21" y="45"/>
                    <a:pt x="21" y="45"/>
                  </a:cubicBezTo>
                  <a:cubicBezTo>
                    <a:pt x="22" y="50"/>
                    <a:pt x="22" y="54"/>
                    <a:pt x="23" y="59"/>
                  </a:cubicBezTo>
                  <a:cubicBezTo>
                    <a:pt x="40" y="59"/>
                    <a:pt x="40" y="59"/>
                    <a:pt x="40" y="59"/>
                  </a:cubicBezTo>
                  <a:cubicBezTo>
                    <a:pt x="40" y="45"/>
                    <a:pt x="40" y="45"/>
                    <a:pt x="40" y="45"/>
                  </a:cubicBezTo>
                  <a:close/>
                  <a:moveTo>
                    <a:pt x="19" y="45"/>
                  </a:moveTo>
                  <a:cubicBezTo>
                    <a:pt x="4" y="45"/>
                    <a:pt x="4" y="45"/>
                    <a:pt x="4" y="45"/>
                  </a:cubicBezTo>
                  <a:cubicBezTo>
                    <a:pt x="5" y="50"/>
                    <a:pt x="6" y="54"/>
                    <a:pt x="8" y="59"/>
                  </a:cubicBezTo>
                  <a:cubicBezTo>
                    <a:pt x="21" y="59"/>
                    <a:pt x="21" y="59"/>
                    <a:pt x="21" y="59"/>
                  </a:cubicBezTo>
                  <a:cubicBezTo>
                    <a:pt x="20" y="54"/>
                    <a:pt x="19" y="50"/>
                    <a:pt x="19" y="45"/>
                  </a:cubicBezTo>
                  <a:close/>
                  <a:moveTo>
                    <a:pt x="45" y="64"/>
                  </a:moveTo>
                  <a:cubicBezTo>
                    <a:pt x="45" y="81"/>
                    <a:pt x="45" y="81"/>
                    <a:pt x="45" y="81"/>
                  </a:cubicBezTo>
                  <a:cubicBezTo>
                    <a:pt x="51" y="79"/>
                    <a:pt x="56" y="73"/>
                    <a:pt x="59" y="64"/>
                  </a:cubicBezTo>
                  <a:cubicBezTo>
                    <a:pt x="45" y="64"/>
                    <a:pt x="45" y="64"/>
                    <a:pt x="45" y="64"/>
                  </a:cubicBezTo>
                  <a:close/>
                  <a:moveTo>
                    <a:pt x="40" y="81"/>
                  </a:moveTo>
                  <a:cubicBezTo>
                    <a:pt x="40" y="64"/>
                    <a:pt x="40" y="64"/>
                    <a:pt x="40" y="64"/>
                  </a:cubicBezTo>
                  <a:cubicBezTo>
                    <a:pt x="25" y="64"/>
                    <a:pt x="25" y="64"/>
                    <a:pt x="25" y="64"/>
                  </a:cubicBezTo>
                  <a:cubicBezTo>
                    <a:pt x="28" y="73"/>
                    <a:pt x="33" y="79"/>
                    <a:pt x="40" y="81"/>
                  </a:cubicBezTo>
                  <a:close/>
                  <a:moveTo>
                    <a:pt x="73" y="64"/>
                  </a:moveTo>
                  <a:cubicBezTo>
                    <a:pt x="62" y="64"/>
                    <a:pt x="62" y="64"/>
                    <a:pt x="62" y="64"/>
                  </a:cubicBezTo>
                  <a:cubicBezTo>
                    <a:pt x="60" y="70"/>
                    <a:pt x="57" y="75"/>
                    <a:pt x="54" y="79"/>
                  </a:cubicBezTo>
                  <a:cubicBezTo>
                    <a:pt x="62" y="76"/>
                    <a:pt x="69" y="71"/>
                    <a:pt x="73" y="64"/>
                  </a:cubicBezTo>
                  <a:close/>
                  <a:moveTo>
                    <a:pt x="22" y="64"/>
                  </a:moveTo>
                  <a:cubicBezTo>
                    <a:pt x="11" y="64"/>
                    <a:pt x="11" y="64"/>
                    <a:pt x="11" y="64"/>
                  </a:cubicBezTo>
                  <a:cubicBezTo>
                    <a:pt x="15" y="71"/>
                    <a:pt x="22" y="76"/>
                    <a:pt x="30" y="79"/>
                  </a:cubicBezTo>
                  <a:cubicBezTo>
                    <a:pt x="27" y="75"/>
                    <a:pt x="24" y="70"/>
                    <a:pt x="22" y="64"/>
                  </a:cubicBezTo>
                  <a:close/>
                </a:path>
              </a:pathLst>
            </a:custGeom>
            <a:solidFill>
              <a:srgbClr val="FFFFFF"/>
            </a:solidFill>
            <a:ln>
              <a:noFill/>
            </a:ln>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pic>
          <p:nvPicPr>
            <p:cNvPr id="65"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2383961" y="2329080"/>
              <a:ext cx="426530" cy="854514"/>
            </a:xfrm>
            <a:prstGeom prst="rect">
              <a:avLst/>
            </a:prstGeom>
            <a:noFill/>
          </p:spPr>
        </p:pic>
      </p:grpSp>
      <p:grpSp>
        <p:nvGrpSpPr>
          <p:cNvPr id="67" name="Group 66"/>
          <p:cNvGrpSpPr/>
          <p:nvPr/>
        </p:nvGrpSpPr>
        <p:grpSpPr>
          <a:xfrm>
            <a:off x="10414832" y="4370647"/>
            <a:ext cx="391619" cy="599429"/>
            <a:chOff x="1927195" y="3360257"/>
            <a:chExt cx="524971" cy="803545"/>
          </a:xfrm>
        </p:grpSpPr>
        <p:pic>
          <p:nvPicPr>
            <p:cNvPr id="69"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927195" y="3360257"/>
              <a:ext cx="401089" cy="803545"/>
            </a:xfrm>
            <a:prstGeom prst="rect">
              <a:avLst/>
            </a:prstGeom>
            <a:noFill/>
          </p:spPr>
        </p:pic>
        <p:grpSp>
          <p:nvGrpSpPr>
            <p:cNvPr id="70" name="Group 69"/>
            <p:cNvGrpSpPr/>
            <p:nvPr/>
          </p:nvGrpSpPr>
          <p:grpSpPr>
            <a:xfrm>
              <a:off x="2245986" y="3924261"/>
              <a:ext cx="206180" cy="206424"/>
              <a:chOff x="2245986" y="3924261"/>
              <a:chExt cx="206180" cy="206424"/>
            </a:xfrm>
          </p:grpSpPr>
          <p:grpSp>
            <p:nvGrpSpPr>
              <p:cNvPr id="71" name="Group 70"/>
              <p:cNvGrpSpPr/>
              <p:nvPr/>
            </p:nvGrpSpPr>
            <p:grpSpPr>
              <a:xfrm>
                <a:off x="2245986" y="3924261"/>
                <a:ext cx="206180" cy="206424"/>
                <a:chOff x="1779323" y="4627897"/>
                <a:chExt cx="472764" cy="473323"/>
              </a:xfrm>
            </p:grpSpPr>
            <p:sp>
              <p:nvSpPr>
                <p:cNvPr id="73" name="Isosceles Triangle 72"/>
                <p:cNvSpPr/>
                <p:nvPr/>
              </p:nvSpPr>
              <p:spPr bwMode="auto">
                <a:xfrm>
                  <a:off x="1779323" y="4627897"/>
                  <a:ext cx="472764" cy="407555"/>
                </a:xfrm>
                <a:prstGeom prst="triangl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74" name="Rectangle 73"/>
                <p:cNvSpPr/>
                <p:nvPr/>
              </p:nvSpPr>
              <p:spPr bwMode="auto">
                <a:xfrm>
                  <a:off x="1779323" y="4824517"/>
                  <a:ext cx="472764" cy="60401"/>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sp>
              <p:nvSpPr>
                <p:cNvPr id="75" name="Rectangle 74"/>
                <p:cNvSpPr/>
                <p:nvPr/>
              </p:nvSpPr>
              <p:spPr bwMode="auto">
                <a:xfrm rot="16200000">
                  <a:off x="1881399" y="4936712"/>
                  <a:ext cx="268612" cy="6040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sp>
            <p:nvSpPr>
              <p:cNvPr id="72" name="Isosceles Triangle 71"/>
              <p:cNvSpPr/>
              <p:nvPr/>
            </p:nvSpPr>
            <p:spPr bwMode="auto">
              <a:xfrm>
                <a:off x="2304709" y="3989226"/>
                <a:ext cx="88734" cy="76495"/>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grpSp>
      </p:grpSp>
      <p:grpSp>
        <p:nvGrpSpPr>
          <p:cNvPr id="76" name="Group 75"/>
          <p:cNvGrpSpPr/>
          <p:nvPr/>
        </p:nvGrpSpPr>
        <p:grpSpPr>
          <a:xfrm>
            <a:off x="8237992" y="5561888"/>
            <a:ext cx="490104" cy="637451"/>
            <a:chOff x="1228435" y="2297707"/>
            <a:chExt cx="656993" cy="854514"/>
          </a:xfrm>
        </p:grpSpPr>
        <p:pic>
          <p:nvPicPr>
            <p:cNvPr id="77" name="Picture 2"/>
            <p:cNvPicPr>
              <a:picLocks noChangeAspect="1" noChangeArrowheads="1"/>
            </p:cNvPicPr>
            <p:nvPr/>
          </p:nvPicPr>
          <p:blipFill>
            <a:blip r:embed="rId4" cstate="print">
              <a:clrChange>
                <a:clrFrom>
                  <a:srgbClr val="4EB1E4"/>
                </a:clrFrom>
                <a:clrTo>
                  <a:srgbClr val="4EB1E4">
                    <a:alpha val="0"/>
                  </a:srgbClr>
                </a:clrTo>
              </a:clrChange>
              <a:extLst>
                <a:ext uri="{28A0092B-C50C-407E-A947-70E740481C1C}">
                  <a14:useLocalDpi xmlns:a14="http://schemas.microsoft.com/office/drawing/2010/main" val="0"/>
                </a:ext>
              </a:extLst>
            </a:blip>
            <a:srcRect/>
            <a:stretch>
              <a:fillRect/>
            </a:stretch>
          </p:blipFill>
          <p:spPr bwMode="auto">
            <a:xfrm>
              <a:off x="1552091" y="2807265"/>
              <a:ext cx="333337" cy="30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228435" y="2297707"/>
              <a:ext cx="426530" cy="854514"/>
            </a:xfrm>
            <a:prstGeom prst="rect">
              <a:avLst/>
            </a:prstGeom>
            <a:noFill/>
          </p:spPr>
        </p:pic>
      </p:grpSp>
      <p:pic>
        <p:nvPicPr>
          <p:cNvPr id="79" name="Picture 6" descr="\\magnum\Projects\Microsoft\Cloud Power FY12\Design\Icons\PNGs\Server_2.png"/>
          <p:cNvPicPr>
            <a:picLocks noChangeAspect="1" noChangeArrowheads="1"/>
          </p:cNvPicPr>
          <p:nvPr/>
        </p:nvPicPr>
        <p:blipFill rotWithShape="1">
          <a:blip r:embed="rId3" cstate="print">
            <a:lum bright="100000"/>
          </a:blip>
          <a:srcRect l="24157" r="25929"/>
          <a:stretch/>
        </p:blipFill>
        <p:spPr bwMode="auto">
          <a:xfrm>
            <a:off x="10405769" y="5561887"/>
            <a:ext cx="351332" cy="703862"/>
          </a:xfrm>
          <a:prstGeom prst="rect">
            <a:avLst/>
          </a:prstGeom>
          <a:noFill/>
        </p:spPr>
      </p:pic>
      <p:cxnSp>
        <p:nvCxnSpPr>
          <p:cNvPr id="80" name="Straight Arrow Connector 79"/>
          <p:cNvCxnSpPr>
            <a:stCxn id="62" idx="1"/>
            <a:endCxn id="44" idx="3"/>
          </p:cNvCxnSpPr>
          <p:nvPr/>
        </p:nvCxnSpPr>
        <p:spPr>
          <a:xfrm flipH="1" flipV="1">
            <a:off x="3180326" y="4590323"/>
            <a:ext cx="3284435" cy="706710"/>
          </a:xfrm>
          <a:prstGeom prst="straightConnector1">
            <a:avLst/>
          </a:prstGeom>
          <a:ln w="5715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bwMode="auto">
          <a:xfrm>
            <a:off x="7742237" y="449262"/>
            <a:ext cx="2283211" cy="27432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3256" tIns="46628" rIns="93256" bIns="46628" numCol="1" rtlCol="0" anchor="t" anchorCtr="0" compatLnSpc="1">
            <a:prstTxWarp prst="textNoShape">
              <a:avLst/>
            </a:prstTxWarp>
          </a:bodyPr>
          <a:lstStyle/>
          <a:p>
            <a:pPr algn="ctr" defTabSz="932290" fontAlgn="base">
              <a:lnSpc>
                <a:spcPct val="90000"/>
              </a:lnSpc>
              <a:spcBef>
                <a:spcPct val="0"/>
              </a:spcBef>
              <a:spcAft>
                <a:spcPct val="0"/>
              </a:spcAft>
            </a:pPr>
            <a:r>
              <a:rPr lang="en-US" sz="2000" b="1" dirty="0">
                <a:gradFill>
                  <a:gsLst>
                    <a:gs pos="0">
                      <a:srgbClr val="FFFFFF"/>
                    </a:gs>
                    <a:gs pos="100000">
                      <a:srgbClr val="FFFFFF"/>
                    </a:gs>
                  </a:gsLst>
                  <a:lin ang="5400000" scaled="0"/>
                </a:gradFill>
                <a:latin typeface="Segoe UI Light" pitchFamily="34" charset="0"/>
              </a:rPr>
              <a:t>Windows Azure Portal (API)</a:t>
            </a:r>
            <a:endParaRPr lang="en-US" sz="1836" dirty="0">
              <a:gradFill>
                <a:gsLst>
                  <a:gs pos="0">
                    <a:srgbClr val="FFFFFF"/>
                  </a:gs>
                  <a:gs pos="100000">
                    <a:srgbClr val="FFFFFF"/>
                  </a:gs>
                </a:gsLst>
                <a:lin ang="5400000" scaled="0"/>
              </a:gradFill>
              <a:latin typeface="Segoe UI Light" pitchFamily="34" charset="0"/>
            </a:endParaRPr>
          </a:p>
        </p:txBody>
      </p:sp>
      <p:grpSp>
        <p:nvGrpSpPr>
          <p:cNvPr id="90" name="Group 89"/>
          <p:cNvGrpSpPr/>
          <p:nvPr/>
        </p:nvGrpSpPr>
        <p:grpSpPr>
          <a:xfrm>
            <a:off x="7810023" y="1047008"/>
            <a:ext cx="2245065" cy="814545"/>
            <a:chOff x="8377936" y="1547870"/>
            <a:chExt cx="2201244" cy="798646"/>
          </a:xfrm>
        </p:grpSpPr>
        <p:grpSp>
          <p:nvGrpSpPr>
            <p:cNvPr id="84" name="Group 83"/>
            <p:cNvGrpSpPr/>
            <p:nvPr/>
          </p:nvGrpSpPr>
          <p:grpSpPr>
            <a:xfrm>
              <a:off x="9235486" y="1547870"/>
              <a:ext cx="390619" cy="500574"/>
              <a:chOff x="6995468" y="1546847"/>
              <a:chExt cx="138756" cy="177814"/>
            </a:xfrm>
            <a:solidFill>
              <a:schemeClr val="accent2"/>
            </a:solidFill>
          </p:grpSpPr>
          <p:sp>
            <p:nvSpPr>
              <p:cNvPr id="85" name="Folded Corner 84"/>
              <p:cNvSpPr/>
              <p:nvPr/>
            </p:nvSpPr>
            <p:spPr bwMode="auto">
              <a:xfrm flipV="1">
                <a:off x="6995468" y="1546847"/>
                <a:ext cx="138756" cy="177814"/>
              </a:xfrm>
              <a:prstGeom prst="foldedCorner">
                <a:avLst/>
              </a:prstGeom>
              <a:solidFill>
                <a:schemeClr val="tx1"/>
              </a:solid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cxnSp>
            <p:nvCxnSpPr>
              <p:cNvPr id="86" name="Straight Connector 85"/>
              <p:cNvCxnSpPr/>
              <p:nvPr/>
            </p:nvCxnSpPr>
            <p:spPr>
              <a:xfrm>
                <a:off x="7016031" y="1604963"/>
                <a:ext cx="97631" cy="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016031" y="1681163"/>
                <a:ext cx="97631" cy="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016031" y="1642898"/>
                <a:ext cx="97631" cy="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89" name="Rectangle 88"/>
            <p:cNvSpPr/>
            <p:nvPr/>
          </p:nvSpPr>
          <p:spPr>
            <a:xfrm>
              <a:off x="8377936" y="2034443"/>
              <a:ext cx="2201244" cy="312073"/>
            </a:xfrm>
            <a:prstGeom prst="rect">
              <a:avLst/>
            </a:prstGeom>
          </p:spPr>
          <p:txBody>
            <a:bodyPr wrap="none">
              <a:spAutoFit/>
            </a:bodyPr>
            <a:lstStyle/>
            <a:p>
              <a:r>
                <a:rPr lang="en-US" sz="1428" dirty="0">
                  <a:solidFill>
                    <a:srgbClr val="FFFFFF">
                      <a:alpha val="99000"/>
                    </a:srgbClr>
                  </a:solidFill>
                </a:rPr>
                <a:t>VPN device </a:t>
              </a:r>
              <a:r>
                <a:rPr lang="en-US" sz="1428" dirty="0" err="1">
                  <a:solidFill>
                    <a:srgbClr val="FFFFFF">
                      <a:alpha val="99000"/>
                    </a:srgbClr>
                  </a:solidFill>
                </a:rPr>
                <a:t>config</a:t>
              </a:r>
              <a:r>
                <a:rPr lang="en-US" sz="1428" dirty="0">
                  <a:solidFill>
                    <a:srgbClr val="FFFFFF">
                      <a:alpha val="99000"/>
                    </a:srgbClr>
                  </a:solidFill>
                </a:rPr>
                <a:t> script </a:t>
              </a:r>
            </a:p>
          </p:txBody>
        </p:sp>
      </p:grpSp>
      <p:grpSp>
        <p:nvGrpSpPr>
          <p:cNvPr id="93" name="Group 92"/>
          <p:cNvGrpSpPr/>
          <p:nvPr/>
        </p:nvGrpSpPr>
        <p:grpSpPr>
          <a:xfrm>
            <a:off x="3043518" y="1264982"/>
            <a:ext cx="1154078" cy="950679"/>
            <a:chOff x="2981660" y="1166403"/>
            <a:chExt cx="1131552" cy="932123"/>
          </a:xfrm>
        </p:grpSpPr>
        <p:sp>
          <p:nvSpPr>
            <p:cNvPr id="91" name="Freeform 6"/>
            <p:cNvSpPr>
              <a:spLocks noChangeAspect="1" noEditPoints="1"/>
            </p:cNvSpPr>
            <p:nvPr/>
          </p:nvSpPr>
          <p:spPr bwMode="black">
            <a:xfrm>
              <a:off x="3349146" y="1166403"/>
              <a:ext cx="396581" cy="507310"/>
            </a:xfrm>
            <a:custGeom>
              <a:avLst/>
              <a:gdLst>
                <a:gd name="T0" fmla="*/ 326 w 813"/>
                <a:gd name="T1" fmla="*/ 0 h 1040"/>
                <a:gd name="T2" fmla="*/ 121 w 813"/>
                <a:gd name="T3" fmla="*/ 174 h 1040"/>
                <a:gd name="T4" fmla="*/ 121 w 813"/>
                <a:gd name="T5" fmla="*/ 254 h 1040"/>
                <a:gd name="T6" fmla="*/ 0 w 813"/>
                <a:gd name="T7" fmla="*/ 357 h 1040"/>
                <a:gd name="T8" fmla="*/ 0 w 813"/>
                <a:gd name="T9" fmla="*/ 1040 h 1040"/>
                <a:gd name="T10" fmla="*/ 692 w 813"/>
                <a:gd name="T11" fmla="*/ 1040 h 1040"/>
                <a:gd name="T12" fmla="*/ 692 w 813"/>
                <a:gd name="T13" fmla="*/ 857 h 1040"/>
                <a:gd name="T14" fmla="*/ 813 w 813"/>
                <a:gd name="T15" fmla="*/ 857 h 1040"/>
                <a:gd name="T16" fmla="*/ 813 w 813"/>
                <a:gd name="T17" fmla="*/ 0 h 1040"/>
                <a:gd name="T18" fmla="*/ 326 w 813"/>
                <a:gd name="T19" fmla="*/ 0 h 1040"/>
                <a:gd name="T20" fmla="*/ 619 w 813"/>
                <a:gd name="T21" fmla="*/ 978 h 1040"/>
                <a:gd name="T22" fmla="*/ 73 w 813"/>
                <a:gd name="T23" fmla="*/ 978 h 1040"/>
                <a:gd name="T24" fmla="*/ 73 w 813"/>
                <a:gd name="T25" fmla="*/ 424 h 1040"/>
                <a:gd name="T26" fmla="*/ 121 w 813"/>
                <a:gd name="T27" fmla="*/ 424 h 1040"/>
                <a:gd name="T28" fmla="*/ 121 w 813"/>
                <a:gd name="T29" fmla="*/ 857 h 1040"/>
                <a:gd name="T30" fmla="*/ 619 w 813"/>
                <a:gd name="T31" fmla="*/ 857 h 1040"/>
                <a:gd name="T32" fmla="*/ 619 w 813"/>
                <a:gd name="T33" fmla="*/ 978 h 1040"/>
                <a:gd name="T34" fmla="*/ 740 w 813"/>
                <a:gd name="T35" fmla="*/ 796 h 1040"/>
                <a:gd name="T36" fmla="*/ 194 w 813"/>
                <a:gd name="T37" fmla="*/ 796 h 1040"/>
                <a:gd name="T38" fmla="*/ 194 w 813"/>
                <a:gd name="T39" fmla="*/ 241 h 1040"/>
                <a:gd name="T40" fmla="*/ 404 w 813"/>
                <a:gd name="T41" fmla="*/ 241 h 1040"/>
                <a:gd name="T42" fmla="*/ 404 w 813"/>
                <a:gd name="T43" fmla="*/ 62 h 1040"/>
                <a:gd name="T44" fmla="*/ 740 w 813"/>
                <a:gd name="T45" fmla="*/ 62 h 1040"/>
                <a:gd name="T46" fmla="*/ 740 w 813"/>
                <a:gd name="T47" fmla="*/ 79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3" h="1040">
                  <a:moveTo>
                    <a:pt x="326" y="0"/>
                  </a:moveTo>
                  <a:lnTo>
                    <a:pt x="121" y="174"/>
                  </a:lnTo>
                  <a:lnTo>
                    <a:pt x="121" y="254"/>
                  </a:lnTo>
                  <a:lnTo>
                    <a:pt x="0" y="357"/>
                  </a:lnTo>
                  <a:lnTo>
                    <a:pt x="0" y="1040"/>
                  </a:lnTo>
                  <a:lnTo>
                    <a:pt x="692" y="1040"/>
                  </a:lnTo>
                  <a:lnTo>
                    <a:pt x="692" y="857"/>
                  </a:lnTo>
                  <a:lnTo>
                    <a:pt x="813" y="857"/>
                  </a:lnTo>
                  <a:lnTo>
                    <a:pt x="813" y="0"/>
                  </a:lnTo>
                  <a:lnTo>
                    <a:pt x="326" y="0"/>
                  </a:lnTo>
                  <a:close/>
                  <a:moveTo>
                    <a:pt x="619" y="978"/>
                  </a:moveTo>
                  <a:lnTo>
                    <a:pt x="73" y="978"/>
                  </a:lnTo>
                  <a:lnTo>
                    <a:pt x="73" y="424"/>
                  </a:lnTo>
                  <a:lnTo>
                    <a:pt x="121" y="424"/>
                  </a:lnTo>
                  <a:lnTo>
                    <a:pt x="121" y="857"/>
                  </a:lnTo>
                  <a:lnTo>
                    <a:pt x="619" y="857"/>
                  </a:lnTo>
                  <a:lnTo>
                    <a:pt x="619" y="978"/>
                  </a:lnTo>
                  <a:close/>
                  <a:moveTo>
                    <a:pt x="740" y="796"/>
                  </a:moveTo>
                  <a:lnTo>
                    <a:pt x="194" y="796"/>
                  </a:lnTo>
                  <a:lnTo>
                    <a:pt x="194" y="241"/>
                  </a:lnTo>
                  <a:lnTo>
                    <a:pt x="404" y="241"/>
                  </a:lnTo>
                  <a:lnTo>
                    <a:pt x="404" y="62"/>
                  </a:lnTo>
                  <a:lnTo>
                    <a:pt x="740" y="62"/>
                  </a:lnTo>
                  <a:lnTo>
                    <a:pt x="740" y="796"/>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solidFill>
                  <a:srgbClr val="FFFFFF">
                    <a:alpha val="99000"/>
                  </a:srgbClr>
                </a:solidFill>
              </a:endParaRPr>
            </a:p>
          </p:txBody>
        </p:sp>
        <p:sp>
          <p:nvSpPr>
            <p:cNvPr id="92" name="Rectangle 91"/>
            <p:cNvSpPr/>
            <p:nvPr/>
          </p:nvSpPr>
          <p:spPr>
            <a:xfrm>
              <a:off x="2981660" y="1667126"/>
              <a:ext cx="1131552" cy="431400"/>
            </a:xfrm>
            <a:prstGeom prst="rect">
              <a:avLst/>
            </a:prstGeom>
          </p:spPr>
          <p:txBody>
            <a:bodyPr wrap="square">
              <a:spAutoFit/>
            </a:bodyPr>
            <a:lstStyle/>
            <a:p>
              <a:pPr algn="ctr" defTabSz="932290" fontAlgn="base">
                <a:lnSpc>
                  <a:spcPct val="90000"/>
                </a:lnSpc>
                <a:spcBef>
                  <a:spcPct val="0"/>
                </a:spcBef>
                <a:spcAft>
                  <a:spcPct val="0"/>
                </a:spcAft>
              </a:pPr>
              <a:r>
                <a:rPr lang="en-US" sz="1224" dirty="0">
                  <a:solidFill>
                    <a:srgbClr val="FFFFFF">
                      <a:alpha val="99000"/>
                    </a:srgbClr>
                  </a:solidFill>
                </a:rPr>
                <a:t>Network configuration</a:t>
              </a:r>
            </a:p>
          </p:txBody>
        </p:sp>
      </p:grpSp>
      <p:grpSp>
        <p:nvGrpSpPr>
          <p:cNvPr id="94" name="Group 93"/>
          <p:cNvGrpSpPr/>
          <p:nvPr/>
        </p:nvGrpSpPr>
        <p:grpSpPr>
          <a:xfrm>
            <a:off x="3007965" y="2359776"/>
            <a:ext cx="1251037" cy="980725"/>
            <a:chOff x="8812947" y="1547870"/>
            <a:chExt cx="1226618" cy="961582"/>
          </a:xfrm>
        </p:grpSpPr>
        <p:grpSp>
          <p:nvGrpSpPr>
            <p:cNvPr id="95" name="Group 94"/>
            <p:cNvGrpSpPr/>
            <p:nvPr/>
          </p:nvGrpSpPr>
          <p:grpSpPr>
            <a:xfrm>
              <a:off x="9235486" y="1547870"/>
              <a:ext cx="390619" cy="500574"/>
              <a:chOff x="6995468" y="1546847"/>
              <a:chExt cx="138756" cy="177814"/>
            </a:xfrm>
            <a:solidFill>
              <a:schemeClr val="accent2"/>
            </a:solidFill>
          </p:grpSpPr>
          <p:sp>
            <p:nvSpPr>
              <p:cNvPr id="97" name="Folded Corner 96"/>
              <p:cNvSpPr/>
              <p:nvPr/>
            </p:nvSpPr>
            <p:spPr bwMode="auto">
              <a:xfrm flipV="1">
                <a:off x="6995468" y="1546847"/>
                <a:ext cx="138756" cy="177814"/>
              </a:xfrm>
              <a:prstGeom prst="foldedCorner">
                <a:avLst/>
              </a:prstGeom>
              <a:solidFill>
                <a:schemeClr val="tx1"/>
              </a:solidFill>
              <a:ln w="19050">
                <a:solidFill>
                  <a:schemeClr val="bg2">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cxnSp>
            <p:nvCxnSpPr>
              <p:cNvPr id="98" name="Straight Connector 97"/>
              <p:cNvCxnSpPr/>
              <p:nvPr/>
            </p:nvCxnSpPr>
            <p:spPr>
              <a:xfrm>
                <a:off x="7016031" y="1604963"/>
                <a:ext cx="97631"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7016031" y="1681163"/>
                <a:ext cx="97631"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7016031" y="1642898"/>
                <a:ext cx="97631" cy="0"/>
              </a:xfrm>
              <a:prstGeom prst="line">
                <a:avLst/>
              </a:prstGeom>
              <a:grpFill/>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6" name="Rectangle 95"/>
            <p:cNvSpPr/>
            <p:nvPr/>
          </p:nvSpPr>
          <p:spPr>
            <a:xfrm>
              <a:off x="8812947" y="1977640"/>
              <a:ext cx="1226618" cy="531812"/>
            </a:xfrm>
            <a:prstGeom prst="rect">
              <a:avLst/>
            </a:prstGeom>
          </p:spPr>
          <p:txBody>
            <a:bodyPr wrap="none" anchor="ctr">
              <a:spAutoFit/>
            </a:bodyPr>
            <a:lstStyle/>
            <a:p>
              <a:pPr algn="ctr"/>
              <a:r>
                <a:rPr lang="en-US" sz="1428" dirty="0">
                  <a:solidFill>
                    <a:srgbClr val="FFFFFF">
                      <a:alpha val="99000"/>
                    </a:srgbClr>
                  </a:solidFill>
                </a:rPr>
                <a:t>Deployment </a:t>
              </a:r>
              <a:br>
                <a:rPr lang="en-US" sz="1428" dirty="0">
                  <a:solidFill>
                    <a:srgbClr val="FFFFFF">
                      <a:alpha val="99000"/>
                    </a:srgbClr>
                  </a:solidFill>
                </a:rPr>
              </a:br>
              <a:r>
                <a:rPr lang="en-US" sz="1428" dirty="0">
                  <a:solidFill>
                    <a:srgbClr val="FFFFFF">
                      <a:alpha val="99000"/>
                    </a:srgbClr>
                  </a:solidFill>
                </a:rPr>
                <a:t>package</a:t>
              </a:r>
            </a:p>
          </p:txBody>
        </p:sp>
      </p:grpSp>
      <p:sp>
        <p:nvSpPr>
          <p:cNvPr id="103" name="Rectangle 102"/>
          <p:cNvSpPr/>
          <p:nvPr/>
        </p:nvSpPr>
        <p:spPr>
          <a:xfrm>
            <a:off x="609288" y="3635867"/>
            <a:ext cx="2851417" cy="612897"/>
          </a:xfrm>
          <a:prstGeom prst="rect">
            <a:avLst/>
          </a:prstGeom>
        </p:spPr>
        <p:txBody>
          <a:bodyPr wrap="square">
            <a:spAutoFit/>
          </a:bodyPr>
          <a:lstStyle/>
          <a:p>
            <a:pPr algn="ctr" defTabSz="932290" fontAlgn="base">
              <a:lnSpc>
                <a:spcPct val="90000"/>
              </a:lnSpc>
              <a:spcBef>
                <a:spcPct val="0"/>
              </a:spcBef>
              <a:spcAft>
                <a:spcPct val="0"/>
              </a:spcAft>
            </a:pPr>
            <a:r>
              <a:rPr lang="en-US" sz="2448" dirty="0" err="1">
                <a:gradFill>
                  <a:gsLst>
                    <a:gs pos="0">
                      <a:srgbClr val="FFFFFF"/>
                    </a:gs>
                    <a:gs pos="100000">
                      <a:srgbClr val="FFFFFF"/>
                    </a:gs>
                  </a:gsLst>
                  <a:lin ang="5400000" scaled="0"/>
                </a:gradFill>
                <a:latin typeface="Segoe UI Light" pitchFamily="34" charset="0"/>
              </a:rPr>
              <a:t>ContosoCorpOffice</a:t>
            </a:r>
            <a:r>
              <a:rPr lang="en-US" sz="2448" dirty="0">
                <a:gradFill>
                  <a:gsLst>
                    <a:gs pos="0">
                      <a:srgbClr val="FFFFFF"/>
                    </a:gs>
                    <a:gs pos="100000">
                      <a:srgbClr val="FFFFFF"/>
                    </a:gs>
                  </a:gsLst>
                  <a:lin ang="5400000" scaled="0"/>
                </a:gradFill>
                <a:latin typeface="Segoe UI Light" pitchFamily="34" charset="0"/>
              </a:rPr>
              <a:t> </a:t>
            </a:r>
            <a:r>
              <a:rPr lang="en-US" sz="1224" b="1" dirty="0">
                <a:solidFill>
                  <a:srgbClr val="FFFFFF"/>
                </a:solidFill>
              </a:rPr>
              <a:t>(10.0.0.0/16)</a:t>
            </a:r>
          </a:p>
        </p:txBody>
      </p:sp>
      <p:sp>
        <p:nvSpPr>
          <p:cNvPr id="15" name="TextBox 14"/>
          <p:cNvSpPr txBox="1"/>
          <p:nvPr/>
        </p:nvSpPr>
        <p:spPr>
          <a:xfrm>
            <a:off x="5505301" y="4409734"/>
            <a:ext cx="1912768" cy="426271"/>
          </a:xfrm>
          <a:prstGeom prst="rect">
            <a:avLst/>
          </a:prstGeom>
          <a:noFill/>
        </p:spPr>
        <p:txBody>
          <a:bodyPr wrap="none" lIns="0" tIns="0" rIns="0" bIns="0" rtlCol="0">
            <a:spAutoFit/>
          </a:bodyPr>
          <a:lstStyle/>
          <a:p>
            <a:pPr algn="ctr" defTabSz="932290" fontAlgn="base">
              <a:lnSpc>
                <a:spcPct val="90000"/>
              </a:lnSpc>
              <a:spcBef>
                <a:spcPct val="0"/>
              </a:spcBef>
              <a:spcAft>
                <a:spcPts val="300"/>
              </a:spcAft>
            </a:pPr>
            <a:r>
              <a:rPr lang="en-US" sz="1400" b="1" dirty="0" err="1">
                <a:solidFill>
                  <a:srgbClr val="FFFF00"/>
                </a:solidFill>
              </a:rPr>
              <a:t>VPNClientAddressPool</a:t>
            </a:r>
            <a:endParaRPr lang="en-US" sz="1400" b="1" dirty="0">
              <a:solidFill>
                <a:srgbClr val="FFFF00"/>
              </a:solidFill>
            </a:endParaRPr>
          </a:p>
          <a:p>
            <a:pPr algn="ctr" defTabSz="932290" fontAlgn="base">
              <a:lnSpc>
                <a:spcPct val="90000"/>
              </a:lnSpc>
              <a:spcBef>
                <a:spcPct val="0"/>
              </a:spcBef>
              <a:spcAft>
                <a:spcPts val="300"/>
              </a:spcAft>
            </a:pPr>
            <a:r>
              <a:rPr lang="en-US" sz="1400" b="1" dirty="0">
                <a:solidFill>
                  <a:srgbClr val="FFFF00"/>
                </a:solidFill>
              </a:rPr>
              <a:t>(10.1.200.0/24</a:t>
            </a:r>
            <a:r>
              <a:rPr lang="en-US" sz="1400" b="1" dirty="0" smtClean="0">
                <a:solidFill>
                  <a:srgbClr val="FFFF00"/>
                </a:solidFill>
              </a:rPr>
              <a:t>)</a:t>
            </a:r>
          </a:p>
        </p:txBody>
      </p:sp>
      <p:grpSp>
        <p:nvGrpSpPr>
          <p:cNvPr id="106" name="Group 105"/>
          <p:cNvGrpSpPr/>
          <p:nvPr/>
        </p:nvGrpSpPr>
        <p:grpSpPr>
          <a:xfrm>
            <a:off x="8125553" y="1071516"/>
            <a:ext cx="1687065" cy="1028072"/>
            <a:chOff x="8666341" y="1547870"/>
            <a:chExt cx="1654137" cy="1008005"/>
          </a:xfrm>
        </p:grpSpPr>
        <p:grpSp>
          <p:nvGrpSpPr>
            <p:cNvPr id="107" name="Group 106"/>
            <p:cNvGrpSpPr/>
            <p:nvPr/>
          </p:nvGrpSpPr>
          <p:grpSpPr>
            <a:xfrm>
              <a:off x="9235486" y="1547870"/>
              <a:ext cx="390619" cy="500574"/>
              <a:chOff x="6995468" y="1546847"/>
              <a:chExt cx="138756" cy="177814"/>
            </a:xfrm>
            <a:solidFill>
              <a:schemeClr val="accent2"/>
            </a:solidFill>
          </p:grpSpPr>
          <p:sp>
            <p:nvSpPr>
              <p:cNvPr id="109" name="Folded Corner 108"/>
              <p:cNvSpPr/>
              <p:nvPr/>
            </p:nvSpPr>
            <p:spPr bwMode="auto">
              <a:xfrm flipV="1">
                <a:off x="6995468" y="1546847"/>
                <a:ext cx="138756" cy="177814"/>
              </a:xfrm>
              <a:prstGeom prst="foldedCorner">
                <a:avLst/>
              </a:prstGeom>
              <a:solidFill>
                <a:srgbClr val="FFFF00"/>
              </a:solidFill>
              <a:ln w="190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ndParaRPr>
              </a:p>
            </p:txBody>
          </p:sp>
          <p:cxnSp>
            <p:nvCxnSpPr>
              <p:cNvPr id="110" name="Straight Connector 109"/>
              <p:cNvCxnSpPr/>
              <p:nvPr/>
            </p:nvCxnSpPr>
            <p:spPr>
              <a:xfrm>
                <a:off x="7016031" y="1604963"/>
                <a:ext cx="97631" cy="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016031" y="1681163"/>
                <a:ext cx="97631" cy="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016031" y="1642898"/>
                <a:ext cx="97631" cy="0"/>
              </a:xfrm>
              <a:prstGeom prst="line">
                <a:avLst/>
              </a:prstGeom>
              <a:grpFill/>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08" name="Rectangle 107"/>
            <p:cNvSpPr/>
            <p:nvPr/>
          </p:nvSpPr>
          <p:spPr>
            <a:xfrm>
              <a:off x="8666341" y="2034443"/>
              <a:ext cx="1654137" cy="521432"/>
            </a:xfrm>
            <a:prstGeom prst="rect">
              <a:avLst/>
            </a:prstGeom>
          </p:spPr>
          <p:txBody>
            <a:bodyPr wrap="none">
              <a:spAutoFit/>
            </a:bodyPr>
            <a:lstStyle/>
            <a:p>
              <a:pPr algn="ctr"/>
              <a:r>
                <a:rPr lang="en-US" sz="1428" dirty="0">
                  <a:solidFill>
                    <a:srgbClr val="FFFFFF">
                      <a:alpha val="99000"/>
                    </a:srgbClr>
                  </a:solidFill>
                </a:rPr>
                <a:t>VPN </a:t>
              </a:r>
              <a:r>
                <a:rPr lang="en-US" sz="1428" dirty="0" smtClean="0">
                  <a:solidFill>
                    <a:srgbClr val="FFFFFF">
                      <a:alpha val="99000"/>
                    </a:srgbClr>
                  </a:solidFill>
                </a:rPr>
                <a:t>Profile</a:t>
              </a:r>
            </a:p>
            <a:p>
              <a:pPr algn="ctr"/>
              <a:r>
                <a:rPr lang="en-US" sz="1428" dirty="0" smtClean="0">
                  <a:solidFill>
                    <a:srgbClr val="FFFFFF">
                      <a:alpha val="99000"/>
                    </a:srgbClr>
                  </a:solidFill>
                </a:rPr>
                <a:t>Configuration Tool</a:t>
              </a:r>
              <a:endParaRPr lang="en-US" sz="1428" dirty="0">
                <a:solidFill>
                  <a:srgbClr val="FFFFFF">
                    <a:alpha val="99000"/>
                  </a:srgbClr>
                </a:solidFill>
              </a:endParaRPr>
            </a:p>
          </p:txBody>
        </p:sp>
      </p:grpSp>
      <p:sp>
        <p:nvSpPr>
          <p:cNvPr id="115" name="Freeform 27"/>
          <p:cNvSpPr>
            <a:spLocks noChangeAspect="1" noEditPoints="1"/>
          </p:cNvSpPr>
          <p:nvPr/>
        </p:nvSpPr>
        <p:spPr bwMode="black">
          <a:xfrm>
            <a:off x="4389437" y="3332282"/>
            <a:ext cx="520507" cy="335297"/>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sp>
        <p:nvSpPr>
          <p:cNvPr id="116" name="Freeform 27"/>
          <p:cNvSpPr>
            <a:spLocks noChangeAspect="1" noEditPoints="1"/>
          </p:cNvSpPr>
          <p:nvPr/>
        </p:nvSpPr>
        <p:spPr bwMode="black">
          <a:xfrm>
            <a:off x="4656469" y="2912466"/>
            <a:ext cx="520507" cy="335297"/>
          </a:xfrm>
          <a:custGeom>
            <a:avLst/>
            <a:gdLst/>
            <a:ahLst/>
            <a:cxnLst>
              <a:cxn ang="0">
                <a:pos x="340" y="182"/>
              </a:cxn>
              <a:cxn ang="0">
                <a:pos x="340" y="16"/>
              </a:cxn>
              <a:cxn ang="0">
                <a:pos x="324" y="0"/>
              </a:cxn>
              <a:cxn ang="0">
                <a:pos x="47" y="0"/>
              </a:cxn>
              <a:cxn ang="0">
                <a:pos x="31" y="16"/>
              </a:cxn>
              <a:cxn ang="0">
                <a:pos x="31" y="182"/>
              </a:cxn>
              <a:cxn ang="0">
                <a:pos x="0" y="220"/>
              </a:cxn>
              <a:cxn ang="0">
                <a:pos x="19" y="240"/>
              </a:cxn>
              <a:cxn ang="0">
                <a:pos x="352" y="240"/>
              </a:cxn>
              <a:cxn ang="0">
                <a:pos x="371" y="220"/>
              </a:cxn>
              <a:cxn ang="0">
                <a:pos x="340" y="182"/>
              </a:cxn>
              <a:cxn ang="0">
                <a:pos x="211" y="225"/>
              </a:cxn>
              <a:cxn ang="0">
                <a:pos x="154" y="225"/>
              </a:cxn>
              <a:cxn ang="0">
                <a:pos x="148" y="222"/>
              </a:cxn>
              <a:cxn ang="0">
                <a:pos x="155" y="209"/>
              </a:cxn>
              <a:cxn ang="0">
                <a:pos x="160" y="207"/>
              </a:cxn>
              <a:cxn ang="0">
                <a:pos x="205" y="207"/>
              </a:cxn>
              <a:cxn ang="0">
                <a:pos x="210" y="209"/>
              </a:cxn>
              <a:cxn ang="0">
                <a:pos x="217" y="222"/>
              </a:cxn>
              <a:cxn ang="0">
                <a:pos x="211" y="225"/>
              </a:cxn>
              <a:cxn ang="0">
                <a:pos x="315" y="178"/>
              </a:cxn>
              <a:cxn ang="0">
                <a:pos x="56" y="178"/>
              </a:cxn>
              <a:cxn ang="0">
                <a:pos x="56" y="33"/>
              </a:cxn>
              <a:cxn ang="0">
                <a:pos x="63" y="25"/>
              </a:cxn>
              <a:cxn ang="0">
                <a:pos x="308" y="25"/>
              </a:cxn>
              <a:cxn ang="0">
                <a:pos x="315" y="33"/>
              </a:cxn>
              <a:cxn ang="0">
                <a:pos x="315" y="178"/>
              </a:cxn>
            </a:cxnLst>
            <a:rect l="0" t="0" r="r" b="b"/>
            <a:pathLst>
              <a:path w="371" h="240">
                <a:moveTo>
                  <a:pt x="340" y="182"/>
                </a:moveTo>
                <a:cubicBezTo>
                  <a:pt x="340" y="16"/>
                  <a:pt x="340" y="16"/>
                  <a:pt x="340" y="16"/>
                </a:cubicBezTo>
                <a:cubicBezTo>
                  <a:pt x="340" y="8"/>
                  <a:pt x="333" y="0"/>
                  <a:pt x="324" y="0"/>
                </a:cubicBezTo>
                <a:cubicBezTo>
                  <a:pt x="47" y="0"/>
                  <a:pt x="47" y="0"/>
                  <a:pt x="47" y="0"/>
                </a:cubicBezTo>
                <a:cubicBezTo>
                  <a:pt x="38" y="0"/>
                  <a:pt x="31" y="8"/>
                  <a:pt x="31" y="16"/>
                </a:cubicBezTo>
                <a:cubicBezTo>
                  <a:pt x="31" y="182"/>
                  <a:pt x="31" y="182"/>
                  <a:pt x="31" y="182"/>
                </a:cubicBezTo>
                <a:cubicBezTo>
                  <a:pt x="0" y="220"/>
                  <a:pt x="0" y="220"/>
                  <a:pt x="0" y="220"/>
                </a:cubicBezTo>
                <a:cubicBezTo>
                  <a:pt x="0" y="231"/>
                  <a:pt x="9" y="240"/>
                  <a:pt x="19" y="240"/>
                </a:cubicBezTo>
                <a:cubicBezTo>
                  <a:pt x="352" y="240"/>
                  <a:pt x="352" y="240"/>
                  <a:pt x="352" y="240"/>
                </a:cubicBezTo>
                <a:cubicBezTo>
                  <a:pt x="362" y="240"/>
                  <a:pt x="371" y="231"/>
                  <a:pt x="371" y="220"/>
                </a:cubicBezTo>
                <a:lnTo>
                  <a:pt x="340" y="182"/>
                </a:lnTo>
                <a:close/>
                <a:moveTo>
                  <a:pt x="211" y="225"/>
                </a:moveTo>
                <a:cubicBezTo>
                  <a:pt x="154" y="225"/>
                  <a:pt x="154" y="225"/>
                  <a:pt x="154" y="225"/>
                </a:cubicBezTo>
                <a:cubicBezTo>
                  <a:pt x="151" y="225"/>
                  <a:pt x="148" y="223"/>
                  <a:pt x="148" y="222"/>
                </a:cubicBezTo>
                <a:cubicBezTo>
                  <a:pt x="155" y="209"/>
                  <a:pt x="155" y="209"/>
                  <a:pt x="155" y="209"/>
                </a:cubicBezTo>
                <a:cubicBezTo>
                  <a:pt x="155" y="208"/>
                  <a:pt x="157" y="207"/>
                  <a:pt x="160" y="207"/>
                </a:cubicBezTo>
                <a:cubicBezTo>
                  <a:pt x="205" y="207"/>
                  <a:pt x="205" y="207"/>
                  <a:pt x="205" y="207"/>
                </a:cubicBezTo>
                <a:cubicBezTo>
                  <a:pt x="208" y="207"/>
                  <a:pt x="210" y="208"/>
                  <a:pt x="210" y="209"/>
                </a:cubicBezTo>
                <a:cubicBezTo>
                  <a:pt x="217" y="222"/>
                  <a:pt x="217" y="222"/>
                  <a:pt x="217" y="222"/>
                </a:cubicBezTo>
                <a:cubicBezTo>
                  <a:pt x="217" y="223"/>
                  <a:pt x="214" y="225"/>
                  <a:pt x="211" y="225"/>
                </a:cubicBezTo>
                <a:close/>
                <a:moveTo>
                  <a:pt x="315" y="178"/>
                </a:moveTo>
                <a:cubicBezTo>
                  <a:pt x="56" y="178"/>
                  <a:pt x="56" y="178"/>
                  <a:pt x="56" y="178"/>
                </a:cubicBezTo>
                <a:cubicBezTo>
                  <a:pt x="56" y="33"/>
                  <a:pt x="56" y="33"/>
                  <a:pt x="56" y="33"/>
                </a:cubicBezTo>
                <a:cubicBezTo>
                  <a:pt x="56" y="28"/>
                  <a:pt x="59" y="25"/>
                  <a:pt x="63" y="25"/>
                </a:cubicBezTo>
                <a:cubicBezTo>
                  <a:pt x="308" y="25"/>
                  <a:pt x="308" y="25"/>
                  <a:pt x="308" y="25"/>
                </a:cubicBezTo>
                <a:cubicBezTo>
                  <a:pt x="312" y="25"/>
                  <a:pt x="315" y="28"/>
                  <a:pt x="315" y="33"/>
                </a:cubicBezTo>
                <a:lnTo>
                  <a:pt x="315" y="178"/>
                </a:lnTo>
                <a:close/>
              </a:path>
            </a:pathLst>
          </a:custGeom>
          <a:solidFill>
            <a:schemeClr val="tx1"/>
          </a:solidFill>
          <a:extLst/>
        </p:spPr>
        <p:txBody>
          <a:bodyPr vert="horz" wrap="square" lIns="93260" tIns="46630" rIns="93260" bIns="46630" numCol="1" anchor="t" anchorCtr="0" compatLnSpc="1">
            <a:prstTxWarp prst="textNoShape">
              <a:avLst/>
            </a:prstTxWarp>
          </a:bodyPr>
          <a:lstStyle/>
          <a:p>
            <a:endParaRPr lang="en-US" sz="1836">
              <a:solidFill>
                <a:srgbClr val="FFFFFF"/>
              </a:solidFill>
            </a:endParaRPr>
          </a:p>
        </p:txBody>
      </p:sp>
      <p:cxnSp>
        <p:nvCxnSpPr>
          <p:cNvPr id="18" name="Straight Arrow Connector 17"/>
          <p:cNvCxnSpPr>
            <a:endCxn id="62" idx="1"/>
          </p:cNvCxnSpPr>
          <p:nvPr/>
        </p:nvCxnSpPr>
        <p:spPr>
          <a:xfrm>
            <a:off x="5071730" y="3192462"/>
            <a:ext cx="1393031" cy="2104571"/>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endCxn id="62" idx="1"/>
          </p:cNvCxnSpPr>
          <p:nvPr/>
        </p:nvCxnSpPr>
        <p:spPr>
          <a:xfrm>
            <a:off x="4894273" y="3635867"/>
            <a:ext cx="1570488" cy="1661166"/>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08305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fade">
                                      <p:cBhvr>
                                        <p:cTn id="11" dur="500"/>
                                        <p:tgtEl>
                                          <p:spTgt spid="93"/>
                                        </p:tgtEl>
                                      </p:cBhvr>
                                    </p:animEffec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9.39495E-7 -1.70222E-6 L 0.42903 0.11031 " pathEditMode="relative" rAng="0" ptsTypes="AA">
                                      <p:cBhvr>
                                        <p:cTn id="14" dur="2000" fill="hold"/>
                                        <p:tgtEl>
                                          <p:spTgt spid="93"/>
                                        </p:tgtEl>
                                        <p:attrNameLst>
                                          <p:attrName>ppt_x</p:attrName>
                                          <p:attrName>ppt_y</p:attrName>
                                        </p:attrNameLst>
                                      </p:cBhvr>
                                      <p:rCtr x="21164" y="4834"/>
                                    </p:animMotion>
                                  </p:childTnLst>
                                </p:cTn>
                              </p:par>
                            </p:childTnLst>
                          </p:cTn>
                        </p:par>
                        <p:par>
                          <p:cTn id="15" fill="hold">
                            <p:stCondLst>
                              <p:cond delay="3000"/>
                            </p:stCondLst>
                            <p:childTnLst>
                              <p:par>
                                <p:cTn id="16" presetID="10" presetClass="exit" presetSubtype="0" fill="hold" nodeType="afterEffect">
                                  <p:stCondLst>
                                    <p:cond delay="0"/>
                                  </p:stCondLst>
                                  <p:childTnLst>
                                    <p:animEffect transition="out" filter="fade">
                                      <p:cBhvr>
                                        <p:cTn id="17" dur="500"/>
                                        <p:tgtEl>
                                          <p:spTgt spid="93"/>
                                        </p:tgtEl>
                                      </p:cBhvr>
                                    </p:animEffect>
                                    <p:set>
                                      <p:cBhvr>
                                        <p:cTn id="18" dur="1" fill="hold">
                                          <p:stCondLst>
                                            <p:cond delay="499"/>
                                          </p:stCondLst>
                                        </p:cTn>
                                        <p:tgtEl>
                                          <p:spTgt spid="93"/>
                                        </p:tgtEl>
                                        <p:attrNameLst>
                                          <p:attrName>style.visibility</p:attrName>
                                        </p:attrNameLst>
                                      </p:cBhvr>
                                      <p:to>
                                        <p:strVal val="hidden"/>
                                      </p:to>
                                    </p:set>
                                  </p:childTnLst>
                                </p:cTn>
                              </p:par>
                            </p:childTnLst>
                          </p:cTn>
                        </p:par>
                        <p:par>
                          <p:cTn id="19" fill="hold">
                            <p:stCondLst>
                              <p:cond delay="3500"/>
                            </p:stCondLst>
                            <p:childTnLst>
                              <p:par>
                                <p:cTn id="20" presetID="10" presetClass="entr" presetSubtype="0" fill="hold" nodeType="after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fade">
                                      <p:cBhvr>
                                        <p:cTn id="22" dur="500"/>
                                        <p:tgtEl>
                                          <p:spTgt spid="104"/>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105"/>
                                        </p:tgtEl>
                                        <p:attrNameLst>
                                          <p:attrName>style.visibility</p:attrName>
                                        </p:attrNameLst>
                                      </p:cBhvr>
                                      <p:to>
                                        <p:strVal val="visible"/>
                                      </p:to>
                                    </p:set>
                                    <p:animEffect transition="in" filter="fade">
                                      <p:cBhvr>
                                        <p:cTn id="26" dur="500"/>
                                        <p:tgtEl>
                                          <p:spTgt spid="1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Effect transition="in" filter="fade">
                                      <p:cBhvr>
                                        <p:cTn id="29" dur="500"/>
                                        <p:tgtEl>
                                          <p:spTgt spid="103"/>
                                        </p:tgtEl>
                                      </p:cBhvr>
                                    </p:animEffect>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par>
                          <p:cTn id="41" fill="hold">
                            <p:stCondLst>
                              <p:cond delay="5500"/>
                            </p:stCondLst>
                            <p:childTnLst>
                              <p:par>
                                <p:cTn id="42" presetID="10" presetClass="entr" presetSubtype="0"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500"/>
                                        <p:tgtEl>
                                          <p:spTgt spid="5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par>
                          <p:cTn id="54" fill="hold">
                            <p:stCondLst>
                              <p:cond delay="6000"/>
                            </p:stCondLst>
                            <p:childTnLst>
                              <p:par>
                                <p:cTn id="55" presetID="10"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500"/>
                                        <p:tgtEl>
                                          <p:spTgt spid="60"/>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0"/>
                                        </p:tgtEl>
                                        <p:attrNameLst>
                                          <p:attrName>style.visibility</p:attrName>
                                        </p:attrNameLst>
                                      </p:cBhvr>
                                      <p:to>
                                        <p:strVal val="visible"/>
                                      </p:to>
                                    </p:set>
                                    <p:animEffect transition="in" filter="fade">
                                      <p:cBhvr>
                                        <p:cTn id="73" dur="500"/>
                                        <p:tgtEl>
                                          <p:spTgt spid="90"/>
                                        </p:tgtEl>
                                      </p:cBhvr>
                                    </p:animEffect>
                                  </p:childTnLst>
                                </p:cTn>
                              </p:par>
                            </p:childTnLst>
                          </p:cTn>
                        </p:par>
                      </p:childTnLst>
                    </p:cTn>
                  </p:par>
                  <p:par>
                    <p:cTn id="74" fill="hold">
                      <p:stCondLst>
                        <p:cond delay="indefinite"/>
                      </p:stCondLst>
                      <p:childTnLst>
                        <p:par>
                          <p:cTn id="75" fill="hold">
                            <p:stCondLst>
                              <p:cond delay="0"/>
                            </p:stCondLst>
                            <p:childTnLst>
                              <p:par>
                                <p:cTn id="76" presetID="0" presetClass="path" presetSubtype="0" accel="10000" decel="10000" fill="hold" nodeType="clickEffect">
                                  <p:stCondLst>
                                    <p:cond delay="0"/>
                                  </p:stCondLst>
                                  <p:childTnLst>
                                    <p:animMotion origin="layout" path="M 1.875E-6 -2.59259E-6 L -0.59193 -0.0588 L -0.51784 0.34768 " pathEditMode="relative" ptsTypes="AAA">
                                      <p:cBhvr>
                                        <p:cTn id="77" dur="5000" fill="hold"/>
                                        <p:tgtEl>
                                          <p:spTgt spid="90"/>
                                        </p:tgtEl>
                                        <p:attrNameLst>
                                          <p:attrName>ppt_x</p:attrName>
                                          <p:attrName>ppt_y</p:attrName>
                                        </p:attrNameLst>
                                      </p:cBhvr>
                                    </p:animMotion>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0"/>
                                        </p:tgtEl>
                                      </p:cBhvr>
                                    </p:animEffect>
                                    <p:set>
                                      <p:cBhvr>
                                        <p:cTn id="82" dur="1" fill="hold">
                                          <p:stCondLst>
                                            <p:cond delay="499"/>
                                          </p:stCondLst>
                                        </p:cTn>
                                        <p:tgtEl>
                                          <p:spTgt spid="90"/>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fade">
                                      <p:cBhvr>
                                        <p:cTn id="85" dur="500"/>
                                        <p:tgtEl>
                                          <p:spTgt spid="8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01"/>
                                        </p:tgtEl>
                                      </p:cBhvr>
                                    </p:animEffect>
                                    <p:set>
                                      <p:cBhvr>
                                        <p:cTn id="90" dur="1" fill="hold">
                                          <p:stCondLst>
                                            <p:cond delay="499"/>
                                          </p:stCondLst>
                                        </p:cTn>
                                        <p:tgtEl>
                                          <p:spTgt spid="10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animEffect transition="in" filter="fade">
                                      <p:cBhvr>
                                        <p:cTn id="95" dur="500"/>
                                        <p:tgtEl>
                                          <p:spTgt spid="4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7"/>
                                        </p:tgtEl>
                                        <p:attrNameLst>
                                          <p:attrName>style.visibility</p:attrName>
                                        </p:attrNameLst>
                                      </p:cBhvr>
                                      <p:to>
                                        <p:strVal val="visible"/>
                                      </p:to>
                                    </p:set>
                                    <p:animEffect transition="in" filter="fade">
                                      <p:cBhvr>
                                        <p:cTn id="98" dur="500"/>
                                        <p:tgtEl>
                                          <p:spTgt spid="4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94"/>
                                        </p:tgtEl>
                                        <p:attrNameLst>
                                          <p:attrName>style.visibility</p:attrName>
                                        </p:attrNameLst>
                                      </p:cBhvr>
                                      <p:to>
                                        <p:strVal val="visible"/>
                                      </p:to>
                                    </p:set>
                                    <p:animEffect transition="in" filter="fade">
                                      <p:cBhvr>
                                        <p:cTn id="103" dur="500"/>
                                        <p:tgtEl>
                                          <p:spTgt spid="94"/>
                                        </p:tgtEl>
                                      </p:cBhvr>
                                    </p:animEffect>
                                  </p:childTnLst>
                                </p:cTn>
                              </p:par>
                            </p:childTnLst>
                          </p:cTn>
                        </p:par>
                        <p:par>
                          <p:cTn id="104" fill="hold">
                            <p:stCondLst>
                              <p:cond delay="500"/>
                            </p:stCondLst>
                            <p:childTnLst>
                              <p:par>
                                <p:cTn id="105" presetID="42" presetClass="path" presetSubtype="0" accel="50000" decel="50000" fill="hold" nodeType="afterEffect">
                                  <p:stCondLst>
                                    <p:cond delay="0"/>
                                  </p:stCondLst>
                                  <p:childTnLst>
                                    <p:animMotion origin="layout" path="M 2.1011E-6 9.98638E-7 L 0.42226 -0.03632 " pathEditMode="relative" rAng="0" ptsTypes="AA">
                                      <p:cBhvr>
                                        <p:cTn id="106" dur="2000" fill="hold"/>
                                        <p:tgtEl>
                                          <p:spTgt spid="94"/>
                                        </p:tgtEl>
                                        <p:attrNameLst>
                                          <p:attrName>ppt_x</p:attrName>
                                          <p:attrName>ppt_y</p:attrName>
                                        </p:attrNameLst>
                                      </p:cBhvr>
                                      <p:rCtr x="21113" y="-1816"/>
                                    </p:animMotion>
                                  </p:childTnLst>
                                </p:cTn>
                              </p:par>
                            </p:childTnLst>
                          </p:cTn>
                        </p:par>
                        <p:par>
                          <p:cTn id="107" fill="hold">
                            <p:stCondLst>
                              <p:cond delay="2500"/>
                            </p:stCondLst>
                            <p:childTnLst>
                              <p:par>
                                <p:cTn id="108" presetID="10" presetClass="entr" presetSubtype="0" fill="hold" nodeType="afterEffect">
                                  <p:stCondLst>
                                    <p:cond delay="0"/>
                                  </p:stCondLst>
                                  <p:childTnLst>
                                    <p:set>
                                      <p:cBhvr>
                                        <p:cTn id="109" dur="1" fill="hold">
                                          <p:stCondLst>
                                            <p:cond delay="0"/>
                                          </p:stCondLst>
                                        </p:cTn>
                                        <p:tgtEl>
                                          <p:spTgt spid="76"/>
                                        </p:tgtEl>
                                        <p:attrNameLst>
                                          <p:attrName>style.visibility</p:attrName>
                                        </p:attrNameLst>
                                      </p:cBhvr>
                                      <p:to>
                                        <p:strVal val="visible"/>
                                      </p:to>
                                    </p:set>
                                    <p:animEffect transition="in" filter="fade">
                                      <p:cBhvr>
                                        <p:cTn id="110" dur="500"/>
                                        <p:tgtEl>
                                          <p:spTgt spid="76"/>
                                        </p:tgtEl>
                                      </p:cBhvr>
                                    </p:animEffect>
                                  </p:childTnLst>
                                </p:cTn>
                              </p:par>
                              <p:par>
                                <p:cTn id="111" presetID="10" presetClass="entr" presetSubtype="0" fill="hold" nodeType="withEffect">
                                  <p:stCondLst>
                                    <p:cond delay="0"/>
                                  </p:stCondLst>
                                  <p:childTnLst>
                                    <p:set>
                                      <p:cBhvr>
                                        <p:cTn id="112" dur="1" fill="hold">
                                          <p:stCondLst>
                                            <p:cond delay="0"/>
                                          </p:stCondLst>
                                        </p:cTn>
                                        <p:tgtEl>
                                          <p:spTgt spid="63"/>
                                        </p:tgtEl>
                                        <p:attrNameLst>
                                          <p:attrName>style.visibility</p:attrName>
                                        </p:attrNameLst>
                                      </p:cBhvr>
                                      <p:to>
                                        <p:strVal val="visible"/>
                                      </p:to>
                                    </p:set>
                                    <p:animEffect transition="in" filter="fade">
                                      <p:cBhvr>
                                        <p:cTn id="113" dur="500"/>
                                        <p:tgtEl>
                                          <p:spTgt spid="63"/>
                                        </p:tgtEl>
                                      </p:cBhvr>
                                    </p:animEffect>
                                  </p:childTnLst>
                                </p:cTn>
                              </p:par>
                              <p:par>
                                <p:cTn id="114" presetID="10" presetClass="entr" presetSubtype="0" fill="hold" nodeType="withEffect">
                                  <p:stCondLst>
                                    <p:cond delay="0"/>
                                  </p:stCondLst>
                                  <p:childTnLst>
                                    <p:set>
                                      <p:cBhvr>
                                        <p:cTn id="115" dur="1" fill="hold">
                                          <p:stCondLst>
                                            <p:cond delay="0"/>
                                          </p:stCondLst>
                                        </p:cTn>
                                        <p:tgtEl>
                                          <p:spTgt spid="67"/>
                                        </p:tgtEl>
                                        <p:attrNameLst>
                                          <p:attrName>style.visibility</p:attrName>
                                        </p:attrNameLst>
                                      </p:cBhvr>
                                      <p:to>
                                        <p:strVal val="visible"/>
                                      </p:to>
                                    </p:set>
                                    <p:animEffect transition="in" filter="fade">
                                      <p:cBhvr>
                                        <p:cTn id="116" dur="500"/>
                                        <p:tgtEl>
                                          <p:spTgt spid="67"/>
                                        </p:tgtEl>
                                      </p:cBhvr>
                                    </p:animEffect>
                                  </p:childTnLst>
                                </p:cTn>
                              </p:par>
                              <p:par>
                                <p:cTn id="117" presetID="10" presetClass="entr" presetSubtype="0" fill="hold" nodeType="withEffect">
                                  <p:stCondLst>
                                    <p:cond delay="0"/>
                                  </p:stCondLst>
                                  <p:childTnLst>
                                    <p:set>
                                      <p:cBhvr>
                                        <p:cTn id="118" dur="1" fill="hold">
                                          <p:stCondLst>
                                            <p:cond delay="0"/>
                                          </p:stCondLst>
                                        </p:cTn>
                                        <p:tgtEl>
                                          <p:spTgt spid="79"/>
                                        </p:tgtEl>
                                        <p:attrNameLst>
                                          <p:attrName>style.visibility</p:attrName>
                                        </p:attrNameLst>
                                      </p:cBhvr>
                                      <p:to>
                                        <p:strVal val="visible"/>
                                      </p:to>
                                    </p:set>
                                    <p:animEffect transition="in" filter="fade">
                                      <p:cBhvr>
                                        <p:cTn id="119" dur="500"/>
                                        <p:tgtEl>
                                          <p:spTgt spid="79"/>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1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115"/>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06"/>
                                        </p:tgtEl>
                                        <p:attrNameLst>
                                          <p:attrName>style.visibility</p:attrName>
                                        </p:attrNameLst>
                                      </p:cBhvr>
                                      <p:to>
                                        <p:strVal val="visible"/>
                                      </p:to>
                                    </p:set>
                                    <p:animEffect transition="in" filter="fade">
                                      <p:cBhvr>
                                        <p:cTn id="130" dur="500"/>
                                        <p:tgtEl>
                                          <p:spTgt spid="106"/>
                                        </p:tgtEl>
                                      </p:cBhvr>
                                    </p:animEffect>
                                  </p:childTnLst>
                                </p:cTn>
                              </p:par>
                            </p:childTnLst>
                          </p:cTn>
                        </p:par>
                        <p:par>
                          <p:cTn id="131" fill="hold">
                            <p:stCondLst>
                              <p:cond delay="500"/>
                            </p:stCondLst>
                            <p:childTnLst>
                              <p:par>
                                <p:cTn id="132" presetID="42" presetClass="path" presetSubtype="0" accel="50000" decel="50000" fill="hold" nodeType="afterEffect">
                                  <p:stCondLst>
                                    <p:cond delay="0"/>
                                  </p:stCondLst>
                                  <p:childTnLst>
                                    <p:animMotion origin="layout" path="M 2.43298E-6 3.73128E-6 L -0.47639 0.16091 " pathEditMode="relative" rAng="0" ptsTypes="AA">
                                      <p:cBhvr>
                                        <p:cTn id="133" dur="2000" fill="hold"/>
                                        <p:tgtEl>
                                          <p:spTgt spid="106"/>
                                        </p:tgtEl>
                                        <p:attrNameLst>
                                          <p:attrName>ppt_x</p:attrName>
                                          <p:attrName>ppt_y</p:attrName>
                                        </p:attrNameLst>
                                      </p:cBhvr>
                                      <p:rCtr x="-23819" y="8034"/>
                                    </p:animMotion>
                                  </p:childTnLst>
                                </p:cTn>
                              </p:par>
                            </p:childTnLst>
                          </p:cTn>
                        </p:par>
                        <p:par>
                          <p:cTn id="134" fill="hold">
                            <p:stCondLst>
                              <p:cond delay="2500"/>
                            </p:stCondLst>
                            <p:childTnLst>
                              <p:par>
                                <p:cTn id="135" presetID="42" presetClass="path" presetSubtype="0" accel="50000" decel="50000" fill="hold" nodeType="afterEffect">
                                  <p:stCondLst>
                                    <p:cond delay="0"/>
                                  </p:stCondLst>
                                  <p:childTnLst>
                                    <p:animMotion origin="layout" path="M -0.47639 0.16091 L -0.27279 0.20676 " pathEditMode="relative" rAng="0" ptsTypes="AA">
                                      <p:cBhvr>
                                        <p:cTn id="136" dur="2000" fill="hold"/>
                                        <p:tgtEl>
                                          <p:spTgt spid="106"/>
                                        </p:tgtEl>
                                        <p:attrNameLst>
                                          <p:attrName>ppt_x</p:attrName>
                                          <p:attrName>ppt_y</p:attrName>
                                        </p:attrNameLst>
                                      </p:cBhvr>
                                      <p:rCtr x="10174" y="2292"/>
                                    </p:animMotion>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nodeType="clickEffect">
                                  <p:stCondLst>
                                    <p:cond delay="0"/>
                                  </p:stCondLst>
                                  <p:childTnLst>
                                    <p:set>
                                      <p:cBhvr>
                                        <p:cTn id="140" dur="1" fill="hold">
                                          <p:stCondLst>
                                            <p:cond delay="0"/>
                                          </p:stCondLst>
                                        </p:cTn>
                                        <p:tgtEl>
                                          <p:spTgt spid="18"/>
                                        </p:tgtEl>
                                        <p:attrNameLst>
                                          <p:attrName>style.visibility</p:attrName>
                                        </p:attrNameLst>
                                      </p:cBhvr>
                                      <p:to>
                                        <p:strVal val="visible"/>
                                      </p:to>
                                    </p:set>
                                    <p:animEffect transition="in" filter="wipe(left)">
                                      <p:cBhvr>
                                        <p:cTn id="141" dur="500"/>
                                        <p:tgtEl>
                                          <p:spTgt spid="18"/>
                                        </p:tgtEl>
                                      </p:cBhvr>
                                    </p:animEffect>
                                  </p:childTnLst>
                                </p:cTn>
                              </p:par>
                              <p:par>
                                <p:cTn id="142" presetID="22" presetClass="entr" presetSubtype="8" fill="hold" nodeType="withEffect">
                                  <p:stCondLst>
                                    <p:cond delay="0"/>
                                  </p:stCondLst>
                                  <p:childTnLst>
                                    <p:set>
                                      <p:cBhvr>
                                        <p:cTn id="143" dur="1" fill="hold">
                                          <p:stCondLst>
                                            <p:cond delay="0"/>
                                          </p:stCondLst>
                                        </p:cTn>
                                        <p:tgtEl>
                                          <p:spTgt spid="117"/>
                                        </p:tgtEl>
                                        <p:attrNameLst>
                                          <p:attrName>style.visibility</p:attrName>
                                        </p:attrNameLst>
                                      </p:cBhvr>
                                      <p:to>
                                        <p:strVal val="visible"/>
                                      </p:to>
                                    </p:set>
                                    <p:animEffect transition="in" filter="wipe(left)">
                                      <p:cBhvr>
                                        <p:cTn id="144"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6" grpId="0"/>
      <p:bldP spid="46" grpId="0" animBg="1"/>
      <p:bldP spid="47" grpId="0"/>
      <p:bldP spid="50" grpId="0" animBg="1"/>
      <p:bldP spid="51" grpId="0" animBg="1"/>
      <p:bldP spid="52" grpId="0" animBg="1"/>
      <p:bldP spid="53" grpId="0" animBg="1"/>
      <p:bldP spid="54" grpId="0" animBg="1"/>
      <p:bldP spid="55" grpId="0" animBg="1"/>
      <p:bldP spid="58" grpId="0"/>
      <p:bldP spid="103" grpId="0"/>
      <p:bldP spid="15" grpId="0"/>
      <p:bldP spid="115" grpId="0" animBg="1"/>
      <p:bldP spid="1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Setting up</a:t>
            </a:r>
            <a:br>
              <a:rPr lang="en-US" dirty="0" smtClean="0"/>
            </a:br>
            <a:r>
              <a:rPr lang="en-US" dirty="0" smtClean="0"/>
              <a:t>Point-to-Site VPNs</a:t>
            </a:r>
            <a:endParaRPr lang="en-US" dirty="0"/>
          </a:p>
        </p:txBody>
      </p:sp>
    </p:spTree>
    <p:extLst>
      <p:ext uri="{BB962C8B-B14F-4D97-AF65-F5344CB8AC3E}">
        <p14:creationId xmlns:p14="http://schemas.microsoft.com/office/powerpoint/2010/main" val="89184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Site-to-Site Connectivity Scenarios</a:t>
            </a:r>
            <a:endParaRPr lang="en-US" dirty="0"/>
          </a:p>
        </p:txBody>
      </p:sp>
    </p:spTree>
    <p:extLst>
      <p:ext uri="{BB962C8B-B14F-4D97-AF65-F5344CB8AC3E}">
        <p14:creationId xmlns:p14="http://schemas.microsoft.com/office/powerpoint/2010/main" val="232355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74636" y="2902687"/>
            <a:ext cx="5202936" cy="2456001"/>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r>
              <a:rPr lang="en-US" sz="2000" dirty="0" smtClean="0">
                <a:solidFill>
                  <a:schemeClr val="tx1"/>
                </a:solidFill>
              </a:rPr>
              <a:t>On-premises</a:t>
            </a:r>
          </a:p>
        </p:txBody>
      </p:sp>
      <p:sp>
        <p:nvSpPr>
          <p:cNvPr id="2" name="Rounded Rectangle 1"/>
          <p:cNvSpPr/>
          <p:nvPr/>
        </p:nvSpPr>
        <p:spPr bwMode="auto">
          <a:xfrm>
            <a:off x="697108" y="3564844"/>
            <a:ext cx="4357992" cy="1300049"/>
          </a:xfrm>
          <a:prstGeom prst="roundRect">
            <a:avLst>
              <a:gd name="adj" fmla="val 6387"/>
            </a:avLst>
          </a:prstGeom>
          <a:solidFill>
            <a:srgbClr val="B0B18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3" name="TextBox 2"/>
          <p:cNvSpPr txBox="1"/>
          <p:nvPr/>
        </p:nvSpPr>
        <p:spPr>
          <a:xfrm>
            <a:off x="697108" y="4786224"/>
            <a:ext cx="1965090" cy="572464"/>
          </a:xfrm>
          <a:prstGeom prst="rect">
            <a:avLst/>
          </a:prstGeom>
          <a:noFill/>
        </p:spPr>
        <p:txBody>
          <a:bodyPr wrap="none" lIns="0" tIns="146304" rIns="182880" bIns="146304" rtlCol="0">
            <a:spAutoFit/>
          </a:bodyPr>
          <a:lstStyle/>
          <a:p>
            <a:pPr>
              <a:lnSpc>
                <a:spcPct val="90000"/>
              </a:lnSpc>
            </a:pPr>
            <a:r>
              <a:rPr lang="en-US" sz="2000" dirty="0" smtClean="0"/>
              <a:t>Your datacenter</a:t>
            </a:r>
          </a:p>
        </p:txBody>
      </p:sp>
      <p:grpSp>
        <p:nvGrpSpPr>
          <p:cNvPr id="32" name="Group 31"/>
          <p:cNvGrpSpPr/>
          <p:nvPr/>
        </p:nvGrpSpPr>
        <p:grpSpPr>
          <a:xfrm>
            <a:off x="794905" y="3658044"/>
            <a:ext cx="2473589" cy="1113648"/>
            <a:chOff x="794905" y="2135332"/>
            <a:chExt cx="3406034" cy="1533449"/>
          </a:xfrm>
        </p:grpSpPr>
        <p:pic>
          <p:nvPicPr>
            <p:cNvPr id="20" name="Picture 1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4905" y="3198357"/>
              <a:ext cx="1089128" cy="470424"/>
            </a:xfrm>
            <a:prstGeom prst="roundRect">
              <a:avLst>
                <a:gd name="adj" fmla="val 11234"/>
              </a:avLst>
            </a:prstGeom>
            <a:solidFill>
              <a:schemeClr val="tx2"/>
            </a:solidFill>
            <a:ln w="63500">
              <a:noFill/>
            </a:ln>
            <a:effectLst/>
          </p:spPr>
        </p:pic>
        <p:pic>
          <p:nvPicPr>
            <p:cNvPr id="21" name="Picture 2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4905" y="2666845"/>
              <a:ext cx="1089128" cy="470424"/>
            </a:xfrm>
            <a:prstGeom prst="roundRect">
              <a:avLst>
                <a:gd name="adj" fmla="val 11234"/>
              </a:avLst>
            </a:prstGeom>
            <a:solidFill>
              <a:schemeClr val="tx2"/>
            </a:solidFill>
            <a:ln w="63500">
              <a:noFill/>
            </a:ln>
            <a:effectLst/>
          </p:spPr>
        </p:pic>
        <p:pic>
          <p:nvPicPr>
            <p:cNvPr id="25" name="Picture 2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4905" y="2135332"/>
              <a:ext cx="1089128" cy="470424"/>
            </a:xfrm>
            <a:prstGeom prst="roundRect">
              <a:avLst>
                <a:gd name="adj" fmla="val 11234"/>
              </a:avLst>
            </a:prstGeom>
            <a:solidFill>
              <a:schemeClr val="tx2"/>
            </a:solidFill>
            <a:ln w="63500">
              <a:noFill/>
            </a:ln>
            <a:effectLst/>
          </p:spPr>
        </p:pic>
        <p:pic>
          <p:nvPicPr>
            <p:cNvPr id="26" name="Picture 25"/>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53358" y="3198357"/>
              <a:ext cx="1089128" cy="470424"/>
            </a:xfrm>
            <a:prstGeom prst="roundRect">
              <a:avLst>
                <a:gd name="adj" fmla="val 11234"/>
              </a:avLst>
            </a:prstGeom>
            <a:solidFill>
              <a:schemeClr val="tx2"/>
            </a:solidFill>
            <a:ln w="63500">
              <a:noFill/>
            </a:ln>
            <a:effectLst/>
          </p:spPr>
        </p:pic>
        <p:pic>
          <p:nvPicPr>
            <p:cNvPr id="27" name="Picture 2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53358" y="2666845"/>
              <a:ext cx="1089128" cy="470424"/>
            </a:xfrm>
            <a:prstGeom prst="roundRect">
              <a:avLst>
                <a:gd name="adj" fmla="val 11234"/>
              </a:avLst>
            </a:prstGeom>
            <a:solidFill>
              <a:schemeClr val="tx2"/>
            </a:solidFill>
            <a:ln w="63500">
              <a:noFill/>
            </a:ln>
            <a:effectLst/>
          </p:spPr>
        </p:pic>
        <p:pic>
          <p:nvPicPr>
            <p:cNvPr id="28" name="Picture 2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953358" y="2135332"/>
              <a:ext cx="1089128" cy="470424"/>
            </a:xfrm>
            <a:prstGeom prst="roundRect">
              <a:avLst>
                <a:gd name="adj" fmla="val 11234"/>
              </a:avLst>
            </a:prstGeom>
            <a:solidFill>
              <a:schemeClr val="tx2"/>
            </a:solidFill>
            <a:ln w="63500">
              <a:noFill/>
            </a:ln>
            <a:effectLst/>
          </p:spPr>
        </p:pic>
        <p:pic>
          <p:nvPicPr>
            <p:cNvPr id="29" name="Picture 2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3198357"/>
              <a:ext cx="1089128" cy="470424"/>
            </a:xfrm>
            <a:prstGeom prst="roundRect">
              <a:avLst>
                <a:gd name="adj" fmla="val 11234"/>
              </a:avLst>
            </a:prstGeom>
            <a:solidFill>
              <a:schemeClr val="tx2"/>
            </a:solidFill>
            <a:ln w="63500">
              <a:noFill/>
            </a:ln>
            <a:effectLst/>
          </p:spPr>
        </p:pic>
        <p:pic>
          <p:nvPicPr>
            <p:cNvPr id="30" name="Picture 2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2666845"/>
              <a:ext cx="1089128" cy="470424"/>
            </a:xfrm>
            <a:prstGeom prst="roundRect">
              <a:avLst>
                <a:gd name="adj" fmla="val 11234"/>
              </a:avLst>
            </a:prstGeom>
            <a:solidFill>
              <a:schemeClr val="tx2"/>
            </a:solidFill>
            <a:ln w="63500">
              <a:noFill/>
            </a:ln>
            <a:effectLst/>
          </p:spPr>
        </p:pic>
        <p:pic>
          <p:nvPicPr>
            <p:cNvPr id="31" name="Picture 3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2135332"/>
              <a:ext cx="1089128" cy="470424"/>
            </a:xfrm>
            <a:prstGeom prst="roundRect">
              <a:avLst>
                <a:gd name="adj" fmla="val 11234"/>
              </a:avLst>
            </a:prstGeom>
            <a:solidFill>
              <a:schemeClr val="tx2"/>
            </a:solidFill>
            <a:ln w="63500">
              <a:noFill/>
            </a:ln>
            <a:effectLst/>
          </p:spPr>
        </p:pic>
      </p:grpSp>
      <p:sp>
        <p:nvSpPr>
          <p:cNvPr id="9" name="Oval 8"/>
          <p:cNvSpPr/>
          <p:nvPr/>
        </p:nvSpPr>
        <p:spPr bwMode="auto">
          <a:xfrm>
            <a:off x="3439205" y="3571040"/>
            <a:ext cx="1279569" cy="1304646"/>
          </a:xfrm>
          <a:prstGeom prst="ellipse">
            <a:avLst/>
          </a:prstGeom>
          <a:solidFill>
            <a:srgbClr val="FFFFFF"/>
          </a:solidFill>
          <a:ln w="76200">
            <a:solidFill>
              <a:schemeClr val="bg2">
                <a:lumMod val="90000"/>
                <a:lumOff val="1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6" name="Freeform 52"/>
          <p:cNvSpPr>
            <a:spLocks noEditPoints="1"/>
          </p:cNvSpPr>
          <p:nvPr/>
        </p:nvSpPr>
        <p:spPr bwMode="auto">
          <a:xfrm>
            <a:off x="3638517" y="3700411"/>
            <a:ext cx="886378" cy="674645"/>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TextBox 46"/>
          <p:cNvSpPr txBox="1"/>
          <p:nvPr/>
        </p:nvSpPr>
        <p:spPr>
          <a:xfrm>
            <a:off x="3339748" y="4227490"/>
            <a:ext cx="1493037" cy="600164"/>
          </a:xfrm>
          <a:prstGeom prst="rect">
            <a:avLst/>
          </a:prstGeom>
          <a:noFill/>
        </p:spPr>
        <p:txBody>
          <a:bodyPr wrap="none" lIns="182880" tIns="146304" rIns="182880" bIns="146304" rtlCol="0">
            <a:spAutoFit/>
          </a:bodyPr>
          <a:lstStyle/>
          <a:p>
            <a:pPr algn="ctr">
              <a:lnSpc>
                <a:spcPct val="90000"/>
              </a:lnSpc>
            </a:pPr>
            <a:r>
              <a:rPr lang="en-US" sz="1100" dirty="0" smtClean="0">
                <a:solidFill>
                  <a:schemeClr val="bg2"/>
                </a:solidFill>
              </a:rPr>
              <a:t>Hardware VPN or </a:t>
            </a:r>
            <a:br>
              <a:rPr lang="en-US" sz="1100" dirty="0" smtClean="0">
                <a:solidFill>
                  <a:schemeClr val="bg2"/>
                </a:solidFill>
              </a:rPr>
            </a:br>
            <a:r>
              <a:rPr lang="en-US" sz="1100" dirty="0" smtClean="0">
                <a:solidFill>
                  <a:schemeClr val="bg2"/>
                </a:solidFill>
              </a:rPr>
              <a:t>Windows RRAS</a:t>
            </a:r>
          </a:p>
        </p:txBody>
      </p:sp>
      <p:sp>
        <p:nvSpPr>
          <p:cNvPr id="6" name="Clpoud Icon"/>
          <p:cNvSpPr>
            <a:spLocks noChangeAspect="1"/>
          </p:cNvSpPr>
          <p:nvPr/>
        </p:nvSpPr>
        <p:spPr bwMode="black">
          <a:xfrm>
            <a:off x="6422430" y="441661"/>
            <a:ext cx="5739408" cy="32433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ln/>
          <a:extLst/>
        </p:spPr>
        <p:style>
          <a:lnRef idx="1">
            <a:schemeClr val="accent1"/>
          </a:lnRef>
          <a:fillRef idx="3">
            <a:schemeClr val="accent1"/>
          </a:fillRef>
          <a:effectRef idx="2">
            <a:schemeClr val="accent1"/>
          </a:effectRef>
          <a:fontRef idx="minor">
            <a:schemeClr val="lt1"/>
          </a:fontRef>
        </p:style>
        <p:txBody>
          <a:bodyPr vert="horz" wrap="square" lIns="91373" tIns="182740" rIns="456848" bIns="45685" numCol="1" anchor="t" anchorCtr="0" compatLnSpc="1">
            <a:prstTxWarp prst="textNoShape">
              <a:avLst/>
            </a:prstTxWarp>
          </a:bodyPr>
          <a:lstStyle/>
          <a:p>
            <a:pPr algn="ctr" fontAlgn="base">
              <a:lnSpc>
                <a:spcPct val="90000"/>
              </a:lnSpc>
              <a:spcBef>
                <a:spcPct val="0"/>
              </a:spcBef>
              <a:spcAft>
                <a:spcPct val="0"/>
              </a:spcAft>
            </a:pPr>
            <a:r>
              <a:rPr lang="en-US" sz="2400" spc="-50" dirty="0" smtClean="0">
                <a:solidFill>
                  <a:schemeClr val="tx1"/>
                </a:solidFill>
              </a:rPr>
              <a:t/>
            </a:r>
            <a:br>
              <a:rPr lang="en-US" sz="2400" spc="-50" dirty="0" smtClean="0">
                <a:solidFill>
                  <a:schemeClr val="tx1"/>
                </a:solidFill>
              </a:rPr>
            </a:br>
            <a:r>
              <a:rPr lang="en-US" sz="2400" spc="-50" dirty="0" smtClean="0">
                <a:solidFill>
                  <a:schemeClr val="tx1"/>
                </a:solidFill>
              </a:rPr>
              <a:t>Windows Azure</a:t>
            </a:r>
            <a:endParaRPr lang="en-US" sz="2400" spc="-50" dirty="0">
              <a:solidFill>
                <a:schemeClr val="tx1"/>
              </a:solidFill>
            </a:endParaRPr>
          </a:p>
        </p:txBody>
      </p:sp>
      <p:sp>
        <p:nvSpPr>
          <p:cNvPr id="44" name="Freeform 43"/>
          <p:cNvSpPr/>
          <p:nvPr/>
        </p:nvSpPr>
        <p:spPr bwMode="auto">
          <a:xfrm>
            <a:off x="7796216" y="1580745"/>
            <a:ext cx="4128001" cy="1911954"/>
          </a:xfrm>
          <a:custGeom>
            <a:avLst/>
            <a:gdLst>
              <a:gd name="connsiteX0" fmla="*/ 269674 w 3173565"/>
              <a:gd name="connsiteY0" fmla="*/ 0 h 1618014"/>
              <a:gd name="connsiteX1" fmla="*/ 2323469 w 3173565"/>
              <a:gd name="connsiteY1" fmla="*/ 0 h 1618014"/>
              <a:gd name="connsiteX2" fmla="*/ 2337182 w 3173565"/>
              <a:gd name="connsiteY2" fmla="*/ 1382 h 1618014"/>
              <a:gd name="connsiteX3" fmla="*/ 2364558 w 3173565"/>
              <a:gd name="connsiteY3" fmla="*/ 0 h 1618014"/>
              <a:gd name="connsiteX4" fmla="*/ 3173565 w 3173565"/>
              <a:gd name="connsiteY4" fmla="*/ 809007 h 1618014"/>
              <a:gd name="connsiteX5" fmla="*/ 2364558 w 3173565"/>
              <a:gd name="connsiteY5" fmla="*/ 1618014 h 1618014"/>
              <a:gd name="connsiteX6" fmla="*/ 2337182 w 3173565"/>
              <a:gd name="connsiteY6" fmla="*/ 1616632 h 1618014"/>
              <a:gd name="connsiteX7" fmla="*/ 2323469 w 3173565"/>
              <a:gd name="connsiteY7" fmla="*/ 1618014 h 1618014"/>
              <a:gd name="connsiteX8" fmla="*/ 269674 w 3173565"/>
              <a:gd name="connsiteY8" fmla="*/ 1618014 h 1618014"/>
              <a:gd name="connsiteX9" fmla="*/ 0 w 3173565"/>
              <a:gd name="connsiteY9" fmla="*/ 1348340 h 1618014"/>
              <a:gd name="connsiteX10" fmla="*/ 0 w 3173565"/>
              <a:gd name="connsiteY10" fmla="*/ 269674 h 1618014"/>
              <a:gd name="connsiteX11" fmla="*/ 269674 w 3173565"/>
              <a:gd name="connsiteY11" fmla="*/ 0 h 161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565" h="1618014">
                <a:moveTo>
                  <a:pt x="269674" y="0"/>
                </a:moveTo>
                <a:lnTo>
                  <a:pt x="2323469" y="0"/>
                </a:lnTo>
                <a:lnTo>
                  <a:pt x="2337182" y="1382"/>
                </a:lnTo>
                <a:lnTo>
                  <a:pt x="2364558" y="0"/>
                </a:lnTo>
                <a:cubicBezTo>
                  <a:pt x="2811360" y="0"/>
                  <a:pt x="3173565" y="362205"/>
                  <a:pt x="3173565" y="809007"/>
                </a:cubicBezTo>
                <a:cubicBezTo>
                  <a:pt x="3173565" y="1255809"/>
                  <a:pt x="2811360" y="1618014"/>
                  <a:pt x="2364558" y="1618014"/>
                </a:cubicBezTo>
                <a:lnTo>
                  <a:pt x="2337182" y="1616632"/>
                </a:lnTo>
                <a:lnTo>
                  <a:pt x="2323469" y="1618014"/>
                </a:lnTo>
                <a:lnTo>
                  <a:pt x="269674" y="1618014"/>
                </a:lnTo>
                <a:cubicBezTo>
                  <a:pt x="120737" y="1618014"/>
                  <a:pt x="0" y="1497277"/>
                  <a:pt x="0" y="1348340"/>
                </a:cubicBezTo>
                <a:lnTo>
                  <a:pt x="0" y="269674"/>
                </a:lnTo>
                <a:cubicBezTo>
                  <a:pt x="0" y="120737"/>
                  <a:pt x="120737" y="0"/>
                  <a:pt x="269674" y="0"/>
                </a:cubicBezTo>
                <a:close/>
              </a:path>
            </a:pathLst>
          </a:cu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859" tIns="146248" rIns="0" bIns="45720" numCol="1" spcCol="0" rtlCol="0" fromWordArt="0" anchor="b" anchorCtr="0" forceAA="0" compatLnSpc="1">
            <a:prstTxWarp prst="textNoShape">
              <a:avLst/>
            </a:prstTxWarp>
            <a:noAutofit/>
          </a:bodyPr>
          <a:lstStyle/>
          <a:p>
            <a:r>
              <a:rPr lang="en-US" dirty="0" smtClean="0">
                <a:solidFill>
                  <a:schemeClr val="bg2">
                    <a:lumMod val="90000"/>
                    <a:lumOff val="10000"/>
                  </a:schemeClr>
                </a:solidFill>
              </a:rPr>
              <a:t>Virtual Network</a:t>
            </a:r>
            <a:endParaRPr lang="en-US" dirty="0">
              <a:solidFill>
                <a:schemeClr val="bg2">
                  <a:lumMod val="90000"/>
                  <a:lumOff val="10000"/>
                </a:schemeClr>
              </a:solidFill>
            </a:endParaRPr>
          </a:p>
        </p:txBody>
      </p:sp>
      <p:sp>
        <p:nvSpPr>
          <p:cNvPr id="50" name="TextBox 49"/>
          <p:cNvSpPr txBox="1"/>
          <p:nvPr/>
        </p:nvSpPr>
        <p:spPr>
          <a:xfrm>
            <a:off x="6368803" y="2990605"/>
            <a:ext cx="1474187" cy="600164"/>
          </a:xfrm>
          <a:prstGeom prst="rect">
            <a:avLst/>
          </a:prstGeom>
          <a:noFill/>
        </p:spPr>
        <p:txBody>
          <a:bodyPr wrap="square" lIns="182880" tIns="146304" rIns="182880" bIns="146304" rtlCol="0">
            <a:spAutoFit/>
          </a:bodyPr>
          <a:lstStyle/>
          <a:p>
            <a:pPr algn="ctr">
              <a:lnSpc>
                <a:spcPct val="90000"/>
              </a:lnSpc>
            </a:pPr>
            <a:r>
              <a:rPr lang="en-US" sz="1100" dirty="0" smtClean="0">
                <a:gradFill>
                  <a:gsLst>
                    <a:gs pos="2917">
                      <a:schemeClr val="tx2"/>
                    </a:gs>
                    <a:gs pos="100000">
                      <a:schemeClr val="tx2"/>
                    </a:gs>
                  </a:gsLst>
                  <a:lin ang="5400000" scaled="0"/>
                </a:gradFill>
              </a:rPr>
              <a:t>VPN </a:t>
            </a:r>
            <a:br>
              <a:rPr lang="en-US" sz="1100" dirty="0" smtClean="0">
                <a:gradFill>
                  <a:gsLst>
                    <a:gs pos="2917">
                      <a:schemeClr val="tx2"/>
                    </a:gs>
                    <a:gs pos="100000">
                      <a:schemeClr val="tx2"/>
                    </a:gs>
                  </a:gsLst>
                  <a:lin ang="5400000" scaled="0"/>
                </a:gradFill>
              </a:rPr>
            </a:br>
            <a:r>
              <a:rPr lang="en-US" sz="1100" dirty="0" smtClean="0">
                <a:gradFill>
                  <a:gsLst>
                    <a:gs pos="2917">
                      <a:schemeClr val="tx2"/>
                    </a:gs>
                    <a:gs pos="100000">
                      <a:schemeClr val="tx2"/>
                    </a:gs>
                  </a:gsLst>
                  <a:lin ang="5400000" scaled="0"/>
                </a:gradFill>
              </a:rPr>
              <a:t>Gateway</a:t>
            </a:r>
          </a:p>
        </p:txBody>
      </p:sp>
      <p:sp>
        <p:nvSpPr>
          <p:cNvPr id="11" name="Rounded Rectangle 10"/>
          <p:cNvSpPr/>
          <p:nvPr/>
        </p:nvSpPr>
        <p:spPr bwMode="auto">
          <a:xfrm>
            <a:off x="7929159"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68" name="Picture 6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2709388"/>
            <a:ext cx="790965" cy="341639"/>
          </a:xfrm>
          <a:prstGeom prst="roundRect">
            <a:avLst>
              <a:gd name="adj" fmla="val 11234"/>
            </a:avLst>
          </a:prstGeom>
          <a:solidFill>
            <a:schemeClr val="tx2"/>
          </a:solidFill>
          <a:ln w="63500">
            <a:noFill/>
          </a:ln>
          <a:effectLst/>
        </p:spPr>
      </p:pic>
      <p:pic>
        <p:nvPicPr>
          <p:cNvPr id="69" name="Picture 6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2323384"/>
            <a:ext cx="790965" cy="341639"/>
          </a:xfrm>
          <a:prstGeom prst="roundRect">
            <a:avLst>
              <a:gd name="adj" fmla="val 11234"/>
            </a:avLst>
          </a:prstGeom>
          <a:solidFill>
            <a:schemeClr val="tx2"/>
          </a:solidFill>
          <a:ln w="63500">
            <a:noFill/>
          </a:ln>
          <a:effectLst/>
        </p:spPr>
      </p:pic>
      <p:pic>
        <p:nvPicPr>
          <p:cNvPr id="70" name="Picture 6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1937379"/>
            <a:ext cx="790965" cy="341639"/>
          </a:xfrm>
          <a:prstGeom prst="roundRect">
            <a:avLst>
              <a:gd name="adj" fmla="val 11234"/>
            </a:avLst>
          </a:prstGeom>
          <a:solidFill>
            <a:schemeClr val="tx2"/>
          </a:solidFill>
          <a:ln w="63500">
            <a:noFill/>
          </a:ln>
          <a:effectLst/>
        </p:spPr>
      </p:pic>
      <p:sp>
        <p:nvSpPr>
          <p:cNvPr id="79" name="TextBox 78"/>
          <p:cNvSpPr txBox="1"/>
          <p:nvPr/>
        </p:nvSpPr>
        <p:spPr>
          <a:xfrm>
            <a:off x="7929159" y="1539490"/>
            <a:ext cx="919605"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&lt;subnet 1&gt;</a:t>
            </a:r>
          </a:p>
        </p:txBody>
      </p:sp>
      <p:sp>
        <p:nvSpPr>
          <p:cNvPr id="80" name="TextBox 79"/>
          <p:cNvSpPr txBox="1"/>
          <p:nvPr/>
        </p:nvSpPr>
        <p:spPr>
          <a:xfrm>
            <a:off x="8912900" y="1539490"/>
            <a:ext cx="916447"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&lt;subnet 2&gt;</a:t>
            </a:r>
          </a:p>
        </p:txBody>
      </p:sp>
      <p:sp>
        <p:nvSpPr>
          <p:cNvPr id="81" name="TextBox 80"/>
          <p:cNvSpPr txBox="1"/>
          <p:nvPr/>
        </p:nvSpPr>
        <p:spPr>
          <a:xfrm>
            <a:off x="9893116" y="1539490"/>
            <a:ext cx="924234"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&lt;subnet 3&gt;</a:t>
            </a:r>
          </a:p>
        </p:txBody>
      </p:sp>
      <p:pic>
        <p:nvPicPr>
          <p:cNvPr id="82" name="Picture 8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0946228" y="2323383"/>
            <a:ext cx="790965" cy="341639"/>
          </a:xfrm>
          <a:prstGeom prst="roundRect">
            <a:avLst>
              <a:gd name="adj" fmla="val 9180"/>
            </a:avLst>
          </a:prstGeom>
          <a:noFill/>
          <a:ln w="31750">
            <a:solidFill>
              <a:schemeClr val="tx2"/>
            </a:solidFill>
          </a:ln>
        </p:spPr>
      </p:pic>
      <p:grpSp>
        <p:nvGrpSpPr>
          <p:cNvPr id="17" name="Group 16"/>
          <p:cNvGrpSpPr/>
          <p:nvPr/>
        </p:nvGrpSpPr>
        <p:grpSpPr>
          <a:xfrm>
            <a:off x="8913268" y="1889001"/>
            <a:ext cx="919973" cy="1221733"/>
            <a:chOff x="8913268" y="1889001"/>
            <a:chExt cx="919973" cy="1221733"/>
          </a:xfrm>
        </p:grpSpPr>
        <p:sp>
          <p:nvSpPr>
            <p:cNvPr id="83" name="Rounded Rectangle 82"/>
            <p:cNvSpPr/>
            <p:nvPr/>
          </p:nvSpPr>
          <p:spPr bwMode="auto">
            <a:xfrm>
              <a:off x="8913268"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71" name="Picture 7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709388"/>
              <a:ext cx="790965" cy="341639"/>
            </a:xfrm>
            <a:prstGeom prst="roundRect">
              <a:avLst>
                <a:gd name="adj" fmla="val 11234"/>
              </a:avLst>
            </a:prstGeom>
            <a:solidFill>
              <a:schemeClr val="tx2"/>
            </a:solidFill>
            <a:ln w="63500">
              <a:noFill/>
            </a:ln>
            <a:effectLst/>
          </p:spPr>
        </p:pic>
        <p:pic>
          <p:nvPicPr>
            <p:cNvPr id="72" name="Picture 7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323384"/>
              <a:ext cx="790965" cy="341639"/>
            </a:xfrm>
            <a:prstGeom prst="roundRect">
              <a:avLst>
                <a:gd name="adj" fmla="val 11234"/>
              </a:avLst>
            </a:prstGeom>
            <a:solidFill>
              <a:schemeClr val="tx2"/>
            </a:solidFill>
            <a:ln w="63500">
              <a:noFill/>
            </a:ln>
            <a:effectLst/>
          </p:spPr>
        </p:pic>
        <p:pic>
          <p:nvPicPr>
            <p:cNvPr id="73" name="Picture 72"/>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1937379"/>
              <a:ext cx="790965" cy="341639"/>
            </a:xfrm>
            <a:prstGeom prst="roundRect">
              <a:avLst>
                <a:gd name="adj" fmla="val 11234"/>
              </a:avLst>
            </a:prstGeom>
            <a:solidFill>
              <a:schemeClr val="tx2"/>
            </a:solidFill>
            <a:ln w="63500">
              <a:noFill/>
            </a:ln>
            <a:effectLst/>
          </p:spPr>
        </p:pic>
      </p:grpSp>
      <p:grpSp>
        <p:nvGrpSpPr>
          <p:cNvPr id="18" name="Group 17"/>
          <p:cNvGrpSpPr/>
          <p:nvPr/>
        </p:nvGrpSpPr>
        <p:grpSpPr>
          <a:xfrm>
            <a:off x="9897377" y="1889001"/>
            <a:ext cx="919973" cy="1221733"/>
            <a:chOff x="9897377" y="1889001"/>
            <a:chExt cx="919973" cy="1221733"/>
          </a:xfrm>
        </p:grpSpPr>
        <p:sp>
          <p:nvSpPr>
            <p:cNvPr id="84" name="Rounded Rectangle 83"/>
            <p:cNvSpPr/>
            <p:nvPr/>
          </p:nvSpPr>
          <p:spPr bwMode="auto">
            <a:xfrm>
              <a:off x="9897377"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74" name="Picture 7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709388"/>
              <a:ext cx="790965" cy="341639"/>
            </a:xfrm>
            <a:prstGeom prst="roundRect">
              <a:avLst>
                <a:gd name="adj" fmla="val 11234"/>
              </a:avLst>
            </a:prstGeom>
            <a:solidFill>
              <a:schemeClr val="tx2"/>
            </a:solidFill>
            <a:ln w="63500">
              <a:noFill/>
            </a:ln>
            <a:effectLst/>
          </p:spPr>
        </p:pic>
        <p:pic>
          <p:nvPicPr>
            <p:cNvPr id="75" name="Picture 7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323384"/>
              <a:ext cx="790965" cy="341639"/>
            </a:xfrm>
            <a:prstGeom prst="roundRect">
              <a:avLst>
                <a:gd name="adj" fmla="val 11234"/>
              </a:avLst>
            </a:prstGeom>
            <a:solidFill>
              <a:schemeClr val="tx2"/>
            </a:solidFill>
            <a:ln w="63500">
              <a:noFill/>
            </a:ln>
            <a:effectLst/>
          </p:spPr>
        </p:pic>
        <p:pic>
          <p:nvPicPr>
            <p:cNvPr id="76" name="Picture 75"/>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1937379"/>
              <a:ext cx="790965" cy="341639"/>
            </a:xfrm>
            <a:prstGeom prst="roundRect">
              <a:avLst>
                <a:gd name="adj" fmla="val 11234"/>
              </a:avLst>
            </a:prstGeom>
            <a:solidFill>
              <a:schemeClr val="tx2"/>
            </a:solidFill>
            <a:ln w="63500">
              <a:noFill/>
            </a:ln>
            <a:effectLst/>
          </p:spPr>
        </p:pic>
      </p:grpSp>
      <p:sp>
        <p:nvSpPr>
          <p:cNvPr id="85" name="TextBox 84"/>
          <p:cNvSpPr txBox="1"/>
          <p:nvPr/>
        </p:nvSpPr>
        <p:spPr>
          <a:xfrm>
            <a:off x="10946228" y="1808116"/>
            <a:ext cx="790966" cy="600164"/>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DNS Server</a:t>
            </a:r>
          </a:p>
        </p:txBody>
      </p:sp>
      <p:sp>
        <p:nvSpPr>
          <p:cNvPr id="48" name="Oval 47"/>
          <p:cNvSpPr/>
          <p:nvPr/>
        </p:nvSpPr>
        <p:spPr bwMode="auto">
          <a:xfrm>
            <a:off x="6551308" y="2482830"/>
            <a:ext cx="1116030" cy="1116030"/>
          </a:xfrm>
          <a:prstGeom prst="ellipse">
            <a:avLst/>
          </a:prstGeom>
          <a:solidFill>
            <a:srgbClr val="FFFFFF"/>
          </a:solidFill>
          <a:ln w="762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9" name="Freeform 52"/>
          <p:cNvSpPr>
            <a:spLocks noEditPoints="1"/>
          </p:cNvSpPr>
          <p:nvPr/>
        </p:nvSpPr>
        <p:spPr bwMode="auto">
          <a:xfrm>
            <a:off x="6746190" y="2568579"/>
            <a:ext cx="726266" cy="542155"/>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6649521" y="3009710"/>
            <a:ext cx="919605" cy="600164"/>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solidFill>
              </a:rPr>
              <a:t>VPN Gateway</a:t>
            </a:r>
          </a:p>
        </p:txBody>
      </p:sp>
      <p:cxnSp>
        <p:nvCxnSpPr>
          <p:cNvPr id="107" name="Elbow Connector 106"/>
          <p:cNvCxnSpPr>
            <a:stCxn id="9" idx="0"/>
            <a:endCxn id="48" idx="2"/>
          </p:cNvCxnSpPr>
          <p:nvPr/>
        </p:nvCxnSpPr>
        <p:spPr>
          <a:xfrm rot="5400000" flipH="1" flipV="1">
            <a:off x="5050052" y="2069784"/>
            <a:ext cx="530195" cy="2472318"/>
          </a:xfrm>
          <a:prstGeom prst="bentConnector2">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216474" y="2315688"/>
            <a:ext cx="1461105" cy="849463"/>
          </a:xfrm>
          <a:prstGeom prst="rect">
            <a:avLst/>
          </a:prstGeom>
          <a:noFill/>
        </p:spPr>
        <p:txBody>
          <a:bodyPr wrap="none" lIns="0" tIns="146304" rIns="182880" bIns="146304" rtlCol="0">
            <a:spAutoFit/>
          </a:bodyPr>
          <a:lstStyle/>
          <a:p>
            <a:pPr algn="ctr">
              <a:lnSpc>
                <a:spcPct val="90000"/>
              </a:lnSpc>
            </a:pPr>
            <a:r>
              <a:rPr lang="en-US" sz="2000" dirty="0" smtClean="0">
                <a:gradFill>
                  <a:gsLst>
                    <a:gs pos="2917">
                      <a:schemeClr val="tx1"/>
                    </a:gs>
                    <a:gs pos="100000">
                      <a:schemeClr val="tx1"/>
                    </a:gs>
                  </a:gsLst>
                  <a:lin ang="5400000" scaled="0"/>
                </a:gradFill>
              </a:rPr>
              <a:t>Site-to-Site</a:t>
            </a:r>
            <a:br>
              <a:rPr lang="en-US" sz="2000" dirty="0" smtClean="0">
                <a:gradFill>
                  <a:gsLst>
                    <a:gs pos="2917">
                      <a:schemeClr val="tx1"/>
                    </a:gs>
                    <a:gs pos="100000">
                      <a:schemeClr val="tx1"/>
                    </a:gs>
                  </a:gsLst>
                  <a:lin ang="5400000" scaled="0"/>
                </a:gradFill>
              </a:rPr>
            </a:br>
            <a:r>
              <a:rPr lang="en-US" sz="2000" dirty="0" smtClean="0">
                <a:gradFill>
                  <a:gsLst>
                    <a:gs pos="2917">
                      <a:schemeClr val="tx1"/>
                    </a:gs>
                    <a:gs pos="100000">
                      <a:schemeClr val="tx1"/>
                    </a:gs>
                  </a:gsLst>
                  <a:lin ang="5400000" scaled="0"/>
                </a:gradFill>
              </a:rPr>
              <a:t>VPN</a:t>
            </a:r>
          </a:p>
        </p:txBody>
      </p:sp>
      <p:sp>
        <p:nvSpPr>
          <p:cNvPr id="7" name="Title 6"/>
          <p:cNvSpPr>
            <a:spLocks noGrp="1"/>
          </p:cNvSpPr>
          <p:nvPr>
            <p:ph type="title"/>
          </p:nvPr>
        </p:nvSpPr>
        <p:spPr>
          <a:xfrm>
            <a:off x="274638" y="292090"/>
            <a:ext cx="7442202" cy="793928"/>
          </a:xfrm>
        </p:spPr>
        <p:txBody>
          <a:bodyPr/>
          <a:lstStyle/>
          <a:p>
            <a:r>
              <a:rPr lang="en-US" sz="4400" dirty="0" smtClean="0"/>
              <a:t>Site-to-Site Connectivity</a:t>
            </a:r>
            <a:endParaRPr lang="en-US" sz="4400" dirty="0"/>
          </a:p>
        </p:txBody>
      </p:sp>
      <p:sp>
        <p:nvSpPr>
          <p:cNvPr id="63" name="Text Placeholder 32"/>
          <p:cNvSpPr txBox="1">
            <a:spLocks/>
          </p:cNvSpPr>
          <p:nvPr/>
        </p:nvSpPr>
        <p:spPr>
          <a:xfrm>
            <a:off x="274638" y="1018114"/>
            <a:ext cx="6547653" cy="1477328"/>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503">
              <a:spcAft>
                <a:spcPts val="600"/>
              </a:spcAft>
            </a:pPr>
            <a:r>
              <a:rPr lang="en-US" sz="2000" spc="-50" dirty="0" smtClean="0">
                <a:solidFill>
                  <a:schemeClr val="tx1"/>
                </a:solidFill>
              </a:rPr>
              <a:t>Extend your premises to the cloud securely</a:t>
            </a:r>
          </a:p>
          <a:p>
            <a:pPr defTabSz="932503">
              <a:spcAft>
                <a:spcPts val="600"/>
              </a:spcAft>
            </a:pPr>
            <a:r>
              <a:rPr lang="en-US" sz="2000" spc="-50" dirty="0" smtClean="0">
                <a:solidFill>
                  <a:schemeClr val="tx1"/>
                </a:solidFill>
              </a:rPr>
              <a:t>On-ramp for migrating services to the cloud</a:t>
            </a:r>
          </a:p>
          <a:p>
            <a:pPr defTabSz="932503">
              <a:spcAft>
                <a:spcPts val="600"/>
              </a:spcAft>
            </a:pPr>
            <a:r>
              <a:rPr lang="en-US" sz="2000" spc="-50" dirty="0" smtClean="0">
                <a:solidFill>
                  <a:schemeClr val="tx1"/>
                </a:solidFill>
              </a:rPr>
              <a:t>Use your on-</a:t>
            </a:r>
            <a:r>
              <a:rPr lang="en-US" sz="2000" spc="-50" dirty="0" err="1" smtClean="0">
                <a:solidFill>
                  <a:schemeClr val="tx1"/>
                </a:solidFill>
              </a:rPr>
              <a:t>prem</a:t>
            </a:r>
            <a:r>
              <a:rPr lang="en-US" sz="2000" spc="-50" dirty="0" smtClean="0">
                <a:solidFill>
                  <a:schemeClr val="tx1"/>
                </a:solidFill>
              </a:rPr>
              <a:t> resources in Azure (monitoring, AD, …)</a:t>
            </a:r>
          </a:p>
        </p:txBody>
      </p:sp>
    </p:spTree>
    <p:extLst>
      <p:ext uri="{BB962C8B-B14F-4D97-AF65-F5344CB8AC3E}">
        <p14:creationId xmlns:p14="http://schemas.microsoft.com/office/powerpoint/2010/main" val="142566297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4178302" y="334963"/>
            <a:ext cx="8258173" cy="6458857"/>
            <a:chOff x="4203702" y="1353416"/>
            <a:chExt cx="8258173" cy="6458856"/>
          </a:xfrm>
        </p:grpSpPr>
        <p:sp>
          <p:nvSpPr>
            <p:cNvPr id="52" name="Rectangle 51"/>
            <p:cNvSpPr/>
            <p:nvPr/>
          </p:nvSpPr>
          <p:spPr bwMode="auto">
            <a:xfrm>
              <a:off x="4203702" y="1353416"/>
              <a:ext cx="8258173" cy="5557154"/>
            </a:xfrm>
            <a:prstGeom prst="rect">
              <a:avLst/>
            </a:prstGeom>
            <a:solidFill>
              <a:srgbClr val="EBEBEB"/>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146304" numCol="1" spcCol="0" rtlCol="0" fromWordArt="0" anchor="t" anchorCtr="0" forceAA="0" compatLnSpc="1">
              <a:prstTxWarp prst="textNoShape">
                <a:avLst/>
              </a:prstTxWarp>
              <a:noAutofit/>
            </a:bodyPr>
            <a:lstStyle/>
            <a:p>
              <a:pPr marL="291875" indent="-291875" defTabSz="913398" fontAlgn="base">
                <a:lnSpc>
                  <a:spcPct val="90000"/>
                </a:lnSpc>
                <a:spcBef>
                  <a:spcPct val="0"/>
                </a:spcBef>
                <a:spcAft>
                  <a:spcPct val="0"/>
                </a:spcAft>
                <a:buFont typeface="Arial" panose="020B0604020202020204" pitchFamily="34" charset="0"/>
                <a:buChar char="•"/>
              </a:pPr>
              <a:endParaRPr lang="en-US" spc="-50" dirty="0">
                <a:gradFill>
                  <a:gsLst>
                    <a:gs pos="0">
                      <a:srgbClr val="FFFFFF"/>
                    </a:gs>
                    <a:gs pos="100000">
                      <a:srgbClr val="FFFFFF"/>
                    </a:gs>
                  </a:gsLst>
                  <a:lin ang="5400000" scaled="1"/>
                </a:gradFill>
              </a:endParaRPr>
            </a:p>
          </p:txBody>
        </p:sp>
        <p:sp>
          <p:nvSpPr>
            <p:cNvPr id="53" name="Rectangle 52"/>
            <p:cNvSpPr/>
            <p:nvPr/>
          </p:nvSpPr>
          <p:spPr bwMode="auto">
            <a:xfrm>
              <a:off x="4203702" y="6910571"/>
              <a:ext cx="8258173" cy="901701"/>
            </a:xfrm>
            <a:prstGeom prst="rect">
              <a:avLst/>
            </a:prstGeom>
            <a:pattFill prst="ltUpDiag">
              <a:fgClr>
                <a:schemeClr val="bg1">
                  <a:lumMod val="75000"/>
                </a:schemeClr>
              </a:fgClr>
              <a:bgClr>
                <a:srgbClr val="CDCDCD"/>
              </a:bgClr>
            </a:patt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dirty="0">
                <a:gradFill>
                  <a:gsLst>
                    <a:gs pos="36283">
                      <a:srgbClr val="00188F"/>
                    </a:gs>
                    <a:gs pos="28000">
                      <a:srgbClr val="00188F"/>
                    </a:gs>
                  </a:gsLst>
                  <a:lin ang="5400000" scaled="0"/>
                </a:gradFill>
              </a:endParaRPr>
            </a:p>
          </p:txBody>
        </p:sp>
      </p:grpSp>
      <p:pic>
        <p:nvPicPr>
          <p:cNvPr id="140" name="Picture 139"/>
          <p:cNvPicPr>
            <a:picLocks noChangeAspect="1"/>
          </p:cNvPicPr>
          <p:nvPr/>
        </p:nvPicPr>
        <p:blipFill rotWithShape="1">
          <a:blip r:embed="rId3">
            <a:extLst>
              <a:ext uri="{28A0092B-C50C-407E-A947-70E740481C1C}">
                <a14:useLocalDpi xmlns:a14="http://schemas.microsoft.com/office/drawing/2010/main" val="0"/>
              </a:ext>
            </a:extLst>
          </a:blip>
          <a:srcRect t="15966"/>
          <a:stretch/>
        </p:blipFill>
        <p:spPr>
          <a:xfrm>
            <a:off x="4466760" y="2147488"/>
            <a:ext cx="2678268" cy="3450136"/>
          </a:xfrm>
          <a:prstGeom prst="rect">
            <a:avLst/>
          </a:prstGeom>
        </p:spPr>
      </p:pic>
      <p:sp>
        <p:nvSpPr>
          <p:cNvPr id="55" name="Rectangle 54"/>
          <p:cNvSpPr/>
          <p:nvPr/>
        </p:nvSpPr>
        <p:spPr>
          <a:xfrm rot="19069121">
            <a:off x="5781729" y="1742187"/>
            <a:ext cx="1497039" cy="594557"/>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Virtual</a:t>
            </a:r>
            <a:br>
              <a:rPr lang="en-US" sz="2000" b="1" spc="-50" dirty="0">
                <a:gradFill>
                  <a:gsLst>
                    <a:gs pos="2917">
                      <a:srgbClr val="00188F"/>
                    </a:gs>
                    <a:gs pos="30000">
                      <a:srgbClr val="00188F"/>
                    </a:gs>
                  </a:gsLst>
                  <a:lin ang="5400000" scaled="0"/>
                </a:gradFill>
                <a:latin typeface="Segoe UI Light"/>
              </a:rPr>
            </a:br>
            <a:r>
              <a:rPr lang="en-US" sz="2000" b="1" spc="-50" dirty="0">
                <a:gradFill>
                  <a:gsLst>
                    <a:gs pos="2917">
                      <a:srgbClr val="00188F"/>
                    </a:gs>
                    <a:gs pos="30000">
                      <a:srgbClr val="00188F"/>
                    </a:gs>
                  </a:gsLst>
                  <a:lin ang="5400000" scaled="0"/>
                </a:gradFill>
                <a:latin typeface="Segoe UI Light"/>
              </a:rPr>
              <a:t>Network</a:t>
            </a:r>
          </a:p>
        </p:txBody>
      </p:sp>
      <p:cxnSp>
        <p:nvCxnSpPr>
          <p:cNvPr id="133" name="Straight Connector 132"/>
          <p:cNvCxnSpPr/>
          <p:nvPr/>
        </p:nvCxnSpPr>
        <p:spPr>
          <a:xfrm>
            <a:off x="5852443" y="1570768"/>
            <a:ext cx="3040125" cy="0"/>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0" name="Freeform 8"/>
          <p:cNvSpPr>
            <a:spLocks/>
          </p:cNvSpPr>
          <p:nvPr/>
        </p:nvSpPr>
        <p:spPr bwMode="auto">
          <a:xfrm>
            <a:off x="1595" y="0"/>
            <a:ext cx="3930651" cy="6994525"/>
          </a:xfrm>
          <a:prstGeom prst="rect">
            <a:avLst/>
          </a:prstGeom>
          <a:solidFill>
            <a:srgbClr val="FFFFFF"/>
          </a:solidFill>
          <a:ln>
            <a:noFill/>
          </a:ln>
        </p:spPr>
        <p:txBody>
          <a:bodyPr vert="horz" wrap="square" lIns="1553285" tIns="91373" rIns="182716" bIns="146173" numCol="1" anchor="ctr" anchorCtr="0" compatLnSpc="1">
            <a:prstTxWarp prst="textNoShape">
              <a:avLst/>
            </a:prstTxWarp>
            <a:noAutofit/>
          </a:bodyPr>
          <a:lstStyle/>
          <a:p>
            <a:pPr defTabSz="931786"/>
            <a:endParaRPr lang="en-US" sz="3300" b="1" dirty="0">
              <a:gradFill>
                <a:gsLst>
                  <a:gs pos="0">
                    <a:srgbClr val="EFEFEF"/>
                  </a:gs>
                  <a:gs pos="100000">
                    <a:srgbClr val="EFEFEF"/>
                  </a:gs>
                </a:gsLst>
                <a:lin ang="5400000" scaled="1"/>
              </a:gradFill>
              <a:latin typeface="Segoe UI Light"/>
            </a:endParaRPr>
          </a:p>
        </p:txBody>
      </p:sp>
      <p:sp>
        <p:nvSpPr>
          <p:cNvPr id="72" name="Rectangle 71"/>
          <p:cNvSpPr/>
          <p:nvPr/>
        </p:nvSpPr>
        <p:spPr>
          <a:xfrm>
            <a:off x="255372" y="296871"/>
            <a:ext cx="3676866" cy="4855105"/>
          </a:xfrm>
          <a:prstGeom prst="rect">
            <a:avLst/>
          </a:prstGeom>
        </p:spPr>
        <p:txBody>
          <a:bodyPr wrap="square" lIns="91373" tIns="45685" rIns="91373" bIns="45685">
            <a:spAutoFit/>
          </a:bodyPr>
          <a:lstStyle/>
          <a:p>
            <a:pPr defTabSz="931786"/>
            <a:r>
              <a:rPr lang="en-US" sz="3500" b="1" dirty="0" smtClean="0">
                <a:gradFill>
                  <a:gsLst>
                    <a:gs pos="0">
                      <a:srgbClr val="00188F"/>
                    </a:gs>
                    <a:gs pos="100000">
                      <a:srgbClr val="00188F"/>
                    </a:gs>
                  </a:gsLst>
                  <a:lin ang="5400000" scaled="1"/>
                </a:gradFill>
                <a:latin typeface="Segoe UI Light"/>
              </a:rPr>
              <a:t>Bring it. </a:t>
            </a:r>
          </a:p>
          <a:p>
            <a:pPr defTabSz="931786"/>
            <a:r>
              <a:rPr lang="en-US" sz="3500" b="1" dirty="0" smtClean="0">
                <a:gradFill>
                  <a:gsLst>
                    <a:gs pos="0">
                      <a:srgbClr val="00188F"/>
                    </a:gs>
                    <a:gs pos="100000">
                      <a:srgbClr val="00188F"/>
                    </a:gs>
                  </a:gsLst>
                  <a:lin ang="5400000" scaled="1"/>
                </a:gradFill>
                <a:latin typeface="Segoe UI Light"/>
              </a:rPr>
              <a:t>We run it.</a:t>
            </a:r>
          </a:p>
          <a:p>
            <a:pPr defTabSz="931786"/>
            <a:endParaRPr lang="en-US" sz="2400" dirty="0" smtClean="0">
              <a:gradFill>
                <a:gsLst>
                  <a:gs pos="0">
                    <a:srgbClr val="505050">
                      <a:lumMod val="50000"/>
                    </a:srgbClr>
                  </a:gs>
                  <a:gs pos="100000">
                    <a:srgbClr val="505050">
                      <a:lumMod val="50000"/>
                    </a:srgbClr>
                  </a:gs>
                </a:gsLst>
                <a:lin ang="5400000" scaled="1"/>
              </a:gradFill>
            </a:endParaRPr>
          </a:p>
          <a:p>
            <a:pPr defTabSz="931786"/>
            <a:r>
              <a:rPr lang="en-US" sz="2400" dirty="0" smtClean="0">
                <a:gradFill>
                  <a:gsLst>
                    <a:gs pos="0">
                      <a:srgbClr val="505050">
                        <a:lumMod val="50000"/>
                      </a:srgbClr>
                    </a:gs>
                    <a:gs pos="100000">
                      <a:srgbClr val="505050">
                        <a:lumMod val="50000"/>
                      </a:srgbClr>
                    </a:gs>
                  </a:gsLst>
                  <a:lin ang="5400000" scaled="1"/>
                </a:gradFill>
              </a:rPr>
              <a:t>Migrate services to Azure</a:t>
            </a:r>
            <a:endParaRPr lang="en-US" sz="2400" dirty="0">
              <a:gradFill>
                <a:gsLst>
                  <a:gs pos="0">
                    <a:srgbClr val="505050">
                      <a:lumMod val="50000"/>
                    </a:srgbClr>
                  </a:gs>
                  <a:gs pos="100000">
                    <a:srgbClr val="505050">
                      <a:lumMod val="50000"/>
                    </a:srgbClr>
                  </a:gs>
                </a:gsLst>
                <a:lin ang="5400000" scaled="1"/>
              </a:gradFill>
            </a:endParaRPr>
          </a:p>
          <a:p>
            <a:pPr defTabSz="931786">
              <a:lnSpc>
                <a:spcPct val="150000"/>
              </a:lnSpc>
            </a:pPr>
            <a:endParaRPr lang="en-US" sz="1700" dirty="0">
              <a:gradFill>
                <a:gsLst>
                  <a:gs pos="0">
                    <a:srgbClr val="505050">
                      <a:lumMod val="50000"/>
                    </a:srgbClr>
                  </a:gs>
                  <a:gs pos="100000">
                    <a:srgbClr val="505050">
                      <a:lumMod val="50000"/>
                    </a:srgbClr>
                  </a:gs>
                </a:gsLst>
                <a:lin ang="5400000" scaled="1"/>
              </a:gradFill>
            </a:endParaRPr>
          </a:p>
          <a:p>
            <a:pPr marL="228600" defTabSz="931786">
              <a:spcAft>
                <a:spcPts val="600"/>
              </a:spcAft>
            </a:pPr>
            <a:r>
              <a:rPr lang="en-US" sz="1700" dirty="0" smtClean="0">
                <a:gradFill>
                  <a:gsLst>
                    <a:gs pos="0">
                      <a:srgbClr val="505050">
                        <a:lumMod val="50000"/>
                      </a:srgbClr>
                    </a:gs>
                    <a:gs pos="100000">
                      <a:srgbClr val="505050">
                        <a:lumMod val="50000"/>
                      </a:srgbClr>
                    </a:gs>
                  </a:gsLst>
                  <a:lin ang="5400000" scaled="1"/>
                </a:gradFill>
              </a:rPr>
              <a:t>Lift and shift</a:t>
            </a:r>
          </a:p>
          <a:p>
            <a:pPr marL="228600" defTabSz="931786">
              <a:spcAft>
                <a:spcPts val="600"/>
              </a:spcAft>
            </a:pPr>
            <a:endParaRPr lang="en-US" sz="1700" dirty="0">
              <a:gradFill>
                <a:gsLst>
                  <a:gs pos="0">
                    <a:srgbClr val="505050">
                      <a:lumMod val="50000"/>
                    </a:srgbClr>
                  </a:gs>
                  <a:gs pos="100000">
                    <a:srgbClr val="505050">
                      <a:lumMod val="50000"/>
                    </a:srgbClr>
                  </a:gs>
                </a:gsLst>
                <a:lin ang="5400000" scaled="1"/>
              </a:gradFill>
            </a:endParaRPr>
          </a:p>
          <a:p>
            <a:pPr marL="228600" defTabSz="931786">
              <a:spcAft>
                <a:spcPts val="600"/>
              </a:spcAft>
            </a:pPr>
            <a:r>
              <a:rPr lang="en-US" sz="1700" dirty="0" smtClean="0">
                <a:gradFill>
                  <a:gsLst>
                    <a:gs pos="0">
                      <a:srgbClr val="505050">
                        <a:lumMod val="50000"/>
                      </a:srgbClr>
                    </a:gs>
                    <a:gs pos="100000">
                      <a:srgbClr val="505050">
                        <a:lumMod val="50000"/>
                      </a:srgbClr>
                    </a:gs>
                  </a:gsLst>
                  <a:lin ang="5400000" scaled="1"/>
                </a:gradFill>
              </a:rPr>
              <a:t>Apps split between the premises and Azure</a:t>
            </a:r>
          </a:p>
          <a:p>
            <a:pPr marL="228600" defTabSz="931786">
              <a:spcAft>
                <a:spcPts val="600"/>
              </a:spcAft>
            </a:pPr>
            <a:endParaRPr lang="en-US" sz="1700" dirty="0">
              <a:gradFill>
                <a:gsLst>
                  <a:gs pos="0">
                    <a:srgbClr val="505050">
                      <a:lumMod val="50000"/>
                    </a:srgbClr>
                  </a:gs>
                  <a:gs pos="100000">
                    <a:srgbClr val="505050">
                      <a:lumMod val="50000"/>
                    </a:srgbClr>
                  </a:gs>
                </a:gsLst>
                <a:lin ang="5400000" scaled="1"/>
              </a:gradFill>
            </a:endParaRPr>
          </a:p>
          <a:p>
            <a:pPr marL="228600" defTabSz="931786">
              <a:spcAft>
                <a:spcPts val="600"/>
              </a:spcAft>
            </a:pPr>
            <a:r>
              <a:rPr lang="en-US" sz="1700" dirty="0" smtClean="0">
                <a:gradFill>
                  <a:gsLst>
                    <a:gs pos="0">
                      <a:srgbClr val="505050">
                        <a:lumMod val="50000"/>
                      </a:srgbClr>
                    </a:gs>
                    <a:gs pos="100000">
                      <a:srgbClr val="505050">
                        <a:lumMod val="50000"/>
                      </a:srgbClr>
                    </a:gs>
                  </a:gsLst>
                  <a:lin ang="5400000" scaled="1"/>
                </a:gradFill>
              </a:rPr>
              <a:t>Use your on-</a:t>
            </a:r>
            <a:r>
              <a:rPr lang="en-US" sz="1700" dirty="0" err="1" smtClean="0">
                <a:gradFill>
                  <a:gsLst>
                    <a:gs pos="0">
                      <a:srgbClr val="505050">
                        <a:lumMod val="50000"/>
                      </a:srgbClr>
                    </a:gs>
                    <a:gs pos="100000">
                      <a:srgbClr val="505050">
                        <a:lumMod val="50000"/>
                      </a:srgbClr>
                    </a:gs>
                  </a:gsLst>
                  <a:lin ang="5400000" scaled="1"/>
                </a:gradFill>
              </a:rPr>
              <a:t>prem</a:t>
            </a:r>
            <a:r>
              <a:rPr lang="en-US" sz="1700" dirty="0" smtClean="0">
                <a:gradFill>
                  <a:gsLst>
                    <a:gs pos="0">
                      <a:srgbClr val="505050">
                        <a:lumMod val="50000"/>
                      </a:srgbClr>
                    </a:gs>
                    <a:gs pos="100000">
                      <a:srgbClr val="505050">
                        <a:lumMod val="50000"/>
                      </a:srgbClr>
                    </a:gs>
                  </a:gsLst>
                  <a:lin ang="5400000" scaled="1"/>
                </a:gradFill>
              </a:rPr>
              <a:t> AD for identity</a:t>
            </a:r>
          </a:p>
          <a:p>
            <a:pPr marL="228600" defTabSz="931786">
              <a:spcAft>
                <a:spcPts val="600"/>
              </a:spcAft>
            </a:pPr>
            <a:endParaRPr lang="en-US" sz="1700" dirty="0" smtClean="0">
              <a:gradFill>
                <a:gsLst>
                  <a:gs pos="0">
                    <a:srgbClr val="505050">
                      <a:lumMod val="50000"/>
                    </a:srgbClr>
                  </a:gs>
                  <a:gs pos="100000">
                    <a:srgbClr val="505050">
                      <a:lumMod val="50000"/>
                    </a:srgbClr>
                  </a:gs>
                </a:gsLst>
                <a:lin ang="5400000" scaled="1"/>
              </a:gradFill>
            </a:endParaRPr>
          </a:p>
          <a:p>
            <a:pPr marL="228600" defTabSz="931786">
              <a:spcAft>
                <a:spcPts val="600"/>
              </a:spcAft>
            </a:pPr>
            <a:r>
              <a:rPr lang="en-US" sz="1700" dirty="0" smtClean="0">
                <a:gradFill>
                  <a:gsLst>
                    <a:gs pos="0">
                      <a:srgbClr val="505050">
                        <a:lumMod val="50000"/>
                      </a:srgbClr>
                    </a:gs>
                    <a:gs pos="100000">
                      <a:srgbClr val="505050">
                        <a:lumMod val="50000"/>
                      </a:srgbClr>
                    </a:gs>
                  </a:gsLst>
                  <a:lin ang="5400000" scaled="1"/>
                </a:gradFill>
              </a:rPr>
              <a:t>Manage </a:t>
            </a:r>
            <a:r>
              <a:rPr lang="en-US" sz="1700" dirty="0">
                <a:gradFill>
                  <a:gsLst>
                    <a:gs pos="0">
                      <a:srgbClr val="505050">
                        <a:lumMod val="50000"/>
                      </a:srgbClr>
                    </a:gs>
                    <a:gs pos="100000">
                      <a:srgbClr val="505050">
                        <a:lumMod val="50000"/>
                      </a:srgbClr>
                    </a:gs>
                  </a:gsLst>
                  <a:lin ang="5400000" scaled="1"/>
                </a:gradFill>
              </a:rPr>
              <a:t>with tools you </a:t>
            </a:r>
            <a:r>
              <a:rPr lang="en-US" sz="1700" dirty="0" smtClean="0">
                <a:gradFill>
                  <a:gsLst>
                    <a:gs pos="0">
                      <a:srgbClr val="505050">
                        <a:lumMod val="50000"/>
                      </a:srgbClr>
                    </a:gs>
                    <a:gs pos="100000">
                      <a:srgbClr val="505050">
                        <a:lumMod val="50000"/>
                      </a:srgbClr>
                    </a:gs>
                  </a:gsLst>
                  <a:lin ang="5400000" scaled="1"/>
                </a:gradFill>
              </a:rPr>
              <a:t>know</a:t>
            </a:r>
            <a:endParaRPr lang="en-US" sz="1700" dirty="0">
              <a:gradFill>
                <a:gsLst>
                  <a:gs pos="0">
                    <a:srgbClr val="505050">
                      <a:lumMod val="50000"/>
                    </a:srgbClr>
                  </a:gs>
                  <a:gs pos="100000">
                    <a:srgbClr val="505050">
                      <a:lumMod val="50000"/>
                    </a:srgbClr>
                  </a:gs>
                </a:gsLst>
                <a:lin ang="5400000" scaled="1"/>
              </a:gradFill>
            </a:endParaRPr>
          </a:p>
        </p:txBody>
      </p:sp>
      <p:sp>
        <p:nvSpPr>
          <p:cNvPr id="18" name="Rectangle 17"/>
          <p:cNvSpPr/>
          <p:nvPr/>
        </p:nvSpPr>
        <p:spPr>
          <a:xfrm>
            <a:off x="4360062" y="6113025"/>
            <a:ext cx="2047225"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On-premises</a:t>
            </a:r>
          </a:p>
        </p:txBody>
      </p:sp>
      <p:sp>
        <p:nvSpPr>
          <p:cNvPr id="19" name="Rectangle 18"/>
          <p:cNvSpPr/>
          <p:nvPr/>
        </p:nvSpPr>
        <p:spPr>
          <a:xfrm>
            <a:off x="6916356" y="6113025"/>
            <a:ext cx="2463801"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Windows Azure</a:t>
            </a:r>
          </a:p>
        </p:txBody>
      </p:sp>
      <p:sp>
        <p:nvSpPr>
          <p:cNvPr id="20" name="Freeform 7"/>
          <p:cNvSpPr>
            <a:spLocks noEditPoints="1"/>
          </p:cNvSpPr>
          <p:nvPr/>
        </p:nvSpPr>
        <p:spPr bwMode="black">
          <a:xfrm>
            <a:off x="6419383" y="6111004"/>
            <a:ext cx="484880" cy="428789"/>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91373" tIns="45685" rIns="91373" bIns="45685" numCol="1" anchor="t" anchorCtr="0" compatLnSpc="1">
            <a:prstTxWarp prst="textNoShape">
              <a:avLst/>
            </a:prstTxWarp>
          </a:bodyPr>
          <a:lstStyle/>
          <a:p>
            <a:pPr defTabSz="931786"/>
            <a:endParaRPr lang="en-US">
              <a:solidFill>
                <a:srgbClr val="505050"/>
              </a:solidFill>
            </a:endParaRPr>
          </a:p>
        </p:txBody>
      </p:sp>
      <p:sp>
        <p:nvSpPr>
          <p:cNvPr id="21" name="Rectangle 20"/>
          <p:cNvSpPr/>
          <p:nvPr/>
        </p:nvSpPr>
        <p:spPr>
          <a:xfrm>
            <a:off x="9889225" y="6113025"/>
            <a:ext cx="2443994"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Business Users</a:t>
            </a:r>
          </a:p>
        </p:txBody>
      </p:sp>
      <p:sp>
        <p:nvSpPr>
          <p:cNvPr id="22" name="Freeform 7"/>
          <p:cNvSpPr>
            <a:spLocks noEditPoints="1"/>
          </p:cNvSpPr>
          <p:nvPr/>
        </p:nvSpPr>
        <p:spPr bwMode="black">
          <a:xfrm>
            <a:off x="9392251" y="6111004"/>
            <a:ext cx="484880" cy="428789"/>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91373" tIns="45685" rIns="91373" bIns="45685" numCol="1" anchor="t" anchorCtr="0" compatLnSpc="1">
            <a:prstTxWarp prst="textNoShape">
              <a:avLst/>
            </a:prstTxWarp>
          </a:bodyPr>
          <a:lstStyle/>
          <a:p>
            <a:pPr defTabSz="931786"/>
            <a:endParaRPr lang="en-US">
              <a:solidFill>
                <a:srgbClr val="505050"/>
              </a:solidFill>
            </a:endParaRPr>
          </a:p>
        </p:txBody>
      </p:sp>
      <p:grpSp>
        <p:nvGrpSpPr>
          <p:cNvPr id="150" name="Group 149"/>
          <p:cNvGrpSpPr/>
          <p:nvPr/>
        </p:nvGrpSpPr>
        <p:grpSpPr>
          <a:xfrm>
            <a:off x="8794045" y="4574205"/>
            <a:ext cx="2954513" cy="769668"/>
            <a:chOff x="9894377" y="4610947"/>
            <a:chExt cx="1972220" cy="513776"/>
          </a:xfrm>
          <a:solidFill>
            <a:schemeClr val="tx2"/>
          </a:solidFill>
        </p:grpSpPr>
        <p:grpSp>
          <p:nvGrpSpPr>
            <p:cNvPr id="151" name="Group 150"/>
            <p:cNvGrpSpPr/>
            <p:nvPr/>
          </p:nvGrpSpPr>
          <p:grpSpPr>
            <a:xfrm>
              <a:off x="9894377" y="4610947"/>
              <a:ext cx="414816" cy="513776"/>
              <a:chOff x="10937718" y="2035607"/>
              <a:chExt cx="863086" cy="1068988"/>
            </a:xfrm>
            <a:grpFill/>
          </p:grpSpPr>
          <p:sp>
            <p:nvSpPr>
              <p:cNvPr id="168"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9"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70"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152" name="Group 151"/>
            <p:cNvGrpSpPr/>
            <p:nvPr/>
          </p:nvGrpSpPr>
          <p:grpSpPr>
            <a:xfrm>
              <a:off x="10413512" y="4610947"/>
              <a:ext cx="414816" cy="513776"/>
              <a:chOff x="10937718" y="2035607"/>
              <a:chExt cx="863086" cy="1068988"/>
            </a:xfrm>
            <a:grpFill/>
          </p:grpSpPr>
          <p:sp>
            <p:nvSpPr>
              <p:cNvPr id="165"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6"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7"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153" name="Group 152"/>
            <p:cNvGrpSpPr/>
            <p:nvPr/>
          </p:nvGrpSpPr>
          <p:grpSpPr>
            <a:xfrm>
              <a:off x="10932647" y="4610947"/>
              <a:ext cx="414816" cy="513776"/>
              <a:chOff x="10937718" y="2035607"/>
              <a:chExt cx="863086" cy="1068988"/>
            </a:xfrm>
            <a:grpFill/>
          </p:grpSpPr>
          <p:sp>
            <p:nvSpPr>
              <p:cNvPr id="162"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3"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4"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157" name="Group 156"/>
            <p:cNvGrpSpPr/>
            <p:nvPr/>
          </p:nvGrpSpPr>
          <p:grpSpPr>
            <a:xfrm>
              <a:off x="11451781" y="4610947"/>
              <a:ext cx="414816" cy="513776"/>
              <a:chOff x="10937718" y="2035607"/>
              <a:chExt cx="863086" cy="1068988"/>
            </a:xfrm>
            <a:grpFill/>
          </p:grpSpPr>
          <p:sp>
            <p:nvSpPr>
              <p:cNvPr id="159"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0"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6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sp>
        <p:nvSpPr>
          <p:cNvPr id="172" name="Rectangle 171"/>
          <p:cNvSpPr/>
          <p:nvPr/>
        </p:nvSpPr>
        <p:spPr>
          <a:xfrm flipH="1">
            <a:off x="10016063" y="3546189"/>
            <a:ext cx="836211" cy="293210"/>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1600" b="1" spc="-50" dirty="0">
                <a:gradFill>
                  <a:gsLst>
                    <a:gs pos="2917">
                      <a:srgbClr val="00188F"/>
                    </a:gs>
                    <a:gs pos="30000">
                      <a:srgbClr val="00188F"/>
                    </a:gs>
                  </a:gsLst>
                  <a:lin ang="5400000" scaled="0"/>
                </a:gradFill>
                <a:latin typeface="Segoe UI Light"/>
              </a:rPr>
              <a:t>Internet</a:t>
            </a:r>
          </a:p>
        </p:txBody>
      </p:sp>
      <p:sp>
        <p:nvSpPr>
          <p:cNvPr id="176" name="Clpoud Icon"/>
          <p:cNvSpPr>
            <a:spLocks noChangeAspect="1"/>
          </p:cNvSpPr>
          <p:nvPr/>
        </p:nvSpPr>
        <p:spPr bwMode="black">
          <a:xfrm>
            <a:off x="8261803" y="638014"/>
            <a:ext cx="3886850" cy="219648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w="25400">
            <a:solidFill>
              <a:srgbClr val="EBEBEB"/>
            </a:solidFill>
          </a:ln>
          <a:extLst/>
        </p:spPr>
        <p:txBody>
          <a:bodyPr vert="horz" wrap="square" lIns="91373" tIns="182740" rIns="456848" bIns="45685" numCol="1" anchor="t" anchorCtr="0" compatLnSpc="1">
            <a:prstTxWarp prst="textNoShape">
              <a:avLst/>
            </a:prstTxWarp>
          </a:bodyPr>
          <a:lstStyle/>
          <a:p>
            <a:pPr algn="ctr" defTabSz="931786" fontAlgn="base">
              <a:lnSpc>
                <a:spcPct val="90000"/>
              </a:lnSpc>
              <a:spcBef>
                <a:spcPct val="0"/>
              </a:spcBef>
              <a:spcAft>
                <a:spcPct val="0"/>
              </a:spcAft>
            </a:pPr>
            <a:r>
              <a:rPr lang="en-US" spc="-50" dirty="0">
                <a:gradFill>
                  <a:gsLst>
                    <a:gs pos="2917">
                      <a:srgbClr val="EFEFEF"/>
                    </a:gs>
                    <a:gs pos="30000">
                      <a:srgbClr val="EFEFEF"/>
                    </a:gs>
                  </a:gsLst>
                  <a:lin ang="5400000" scaled="0"/>
                </a:gradFill>
              </a:rPr>
              <a:t>Virtual </a:t>
            </a:r>
            <a:br>
              <a:rPr lang="en-US" spc="-50" dirty="0">
                <a:gradFill>
                  <a:gsLst>
                    <a:gs pos="2917">
                      <a:srgbClr val="EFEFEF"/>
                    </a:gs>
                    <a:gs pos="30000">
                      <a:srgbClr val="EFEFEF"/>
                    </a:gs>
                  </a:gsLst>
                  <a:lin ang="5400000" scaled="0"/>
                </a:gradFill>
              </a:rPr>
            </a:br>
            <a:r>
              <a:rPr lang="en-US" spc="-50" dirty="0">
                <a:gradFill>
                  <a:gsLst>
                    <a:gs pos="2917">
                      <a:srgbClr val="EFEFEF"/>
                    </a:gs>
                    <a:gs pos="30000">
                      <a:srgbClr val="EFEFEF"/>
                    </a:gs>
                  </a:gsLst>
                  <a:lin ang="5400000" scaled="0"/>
                </a:gradFill>
              </a:rPr>
              <a:t>Machines</a:t>
            </a:r>
          </a:p>
        </p:txBody>
      </p:sp>
      <p:sp>
        <p:nvSpPr>
          <p:cNvPr id="184" name="Rectangle 183"/>
          <p:cNvSpPr/>
          <p:nvPr/>
        </p:nvSpPr>
        <p:spPr>
          <a:xfrm flipH="1">
            <a:off x="8794045" y="5429779"/>
            <a:ext cx="2954513" cy="343434"/>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Business Users</a:t>
            </a:r>
          </a:p>
        </p:txBody>
      </p:sp>
      <p:grpSp>
        <p:nvGrpSpPr>
          <p:cNvPr id="6" name="Group 5"/>
          <p:cNvGrpSpPr/>
          <p:nvPr/>
        </p:nvGrpSpPr>
        <p:grpSpPr>
          <a:xfrm>
            <a:off x="9669964" y="1382643"/>
            <a:ext cx="1136398" cy="1013254"/>
            <a:chOff x="9695367" y="2464355"/>
            <a:chExt cx="1136398" cy="1013254"/>
          </a:xfrm>
        </p:grpSpPr>
        <p:sp>
          <p:nvSpPr>
            <p:cNvPr id="89" name="Freeform 24"/>
            <p:cNvSpPr>
              <a:spLocks noEditPoints="1"/>
            </p:cNvSpPr>
            <p:nvPr/>
          </p:nvSpPr>
          <p:spPr bwMode="black">
            <a:xfrm>
              <a:off x="9852795" y="2464355"/>
              <a:ext cx="832466" cy="643000"/>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nvGrpSpPr>
            <p:cNvPr id="101" name="Group 100"/>
            <p:cNvGrpSpPr/>
            <p:nvPr/>
          </p:nvGrpSpPr>
          <p:grpSpPr>
            <a:xfrm>
              <a:off x="10174834" y="2598475"/>
              <a:ext cx="240282" cy="186100"/>
              <a:chOff x="7666638" y="2295612"/>
              <a:chExt cx="328621" cy="254519"/>
            </a:xfrm>
          </p:grpSpPr>
          <p:sp>
            <p:nvSpPr>
              <p:cNvPr id="102" name="Freeform 703"/>
              <p:cNvSpPr>
                <a:spLocks/>
              </p:cNvSpPr>
              <p:nvPr/>
            </p:nvSpPr>
            <p:spPr bwMode="auto">
              <a:xfrm>
                <a:off x="7755887" y="2382594"/>
                <a:ext cx="150122" cy="112928"/>
              </a:xfrm>
              <a:custGeom>
                <a:avLst/>
                <a:gdLst>
                  <a:gd name="T0" fmla="*/ 321 w 330"/>
                  <a:gd name="T1" fmla="*/ 27 h 248"/>
                  <a:gd name="T2" fmla="*/ 143 w 330"/>
                  <a:gd name="T3" fmla="*/ 27 h 248"/>
                  <a:gd name="T4" fmla="*/ 143 w 330"/>
                  <a:gd name="T5" fmla="*/ 14 h 248"/>
                  <a:gd name="T6" fmla="*/ 129 w 330"/>
                  <a:gd name="T7" fmla="*/ 0 h 248"/>
                  <a:gd name="T8" fmla="*/ 14 w 330"/>
                  <a:gd name="T9" fmla="*/ 0 h 248"/>
                  <a:gd name="T10" fmla="*/ 0 w 330"/>
                  <a:gd name="T11" fmla="*/ 14 h 248"/>
                  <a:gd name="T12" fmla="*/ 0 w 330"/>
                  <a:gd name="T13" fmla="*/ 239 h 248"/>
                  <a:gd name="T14" fmla="*/ 9 w 330"/>
                  <a:gd name="T15" fmla="*/ 248 h 248"/>
                  <a:gd name="T16" fmla="*/ 35 w 330"/>
                  <a:gd name="T17" fmla="*/ 248 h 248"/>
                  <a:gd name="T18" fmla="*/ 321 w 330"/>
                  <a:gd name="T19" fmla="*/ 248 h 248"/>
                  <a:gd name="T20" fmla="*/ 330 w 330"/>
                  <a:gd name="T21" fmla="*/ 239 h 248"/>
                  <a:gd name="T22" fmla="*/ 330 w 330"/>
                  <a:gd name="T23" fmla="*/ 36 h 248"/>
                  <a:gd name="T24" fmla="*/ 321 w 330"/>
                  <a:gd name="T25" fmla="*/ 2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248">
                    <a:moveTo>
                      <a:pt x="321" y="27"/>
                    </a:moveTo>
                    <a:cubicBezTo>
                      <a:pt x="143" y="27"/>
                      <a:pt x="143" y="27"/>
                      <a:pt x="143" y="27"/>
                    </a:cubicBezTo>
                    <a:cubicBezTo>
                      <a:pt x="143" y="14"/>
                      <a:pt x="143" y="14"/>
                      <a:pt x="143" y="14"/>
                    </a:cubicBezTo>
                    <a:cubicBezTo>
                      <a:pt x="143" y="6"/>
                      <a:pt x="137" y="0"/>
                      <a:pt x="129" y="0"/>
                    </a:cubicBezTo>
                    <a:cubicBezTo>
                      <a:pt x="14" y="0"/>
                      <a:pt x="14" y="0"/>
                      <a:pt x="14" y="0"/>
                    </a:cubicBezTo>
                    <a:cubicBezTo>
                      <a:pt x="6" y="0"/>
                      <a:pt x="0" y="7"/>
                      <a:pt x="0" y="14"/>
                    </a:cubicBezTo>
                    <a:cubicBezTo>
                      <a:pt x="0" y="239"/>
                      <a:pt x="0" y="239"/>
                      <a:pt x="0" y="239"/>
                    </a:cubicBezTo>
                    <a:cubicBezTo>
                      <a:pt x="0" y="244"/>
                      <a:pt x="4" y="248"/>
                      <a:pt x="9" y="248"/>
                    </a:cubicBezTo>
                    <a:cubicBezTo>
                      <a:pt x="35" y="248"/>
                      <a:pt x="35" y="248"/>
                      <a:pt x="35" y="248"/>
                    </a:cubicBezTo>
                    <a:cubicBezTo>
                      <a:pt x="321" y="248"/>
                      <a:pt x="321" y="248"/>
                      <a:pt x="321" y="248"/>
                    </a:cubicBezTo>
                    <a:cubicBezTo>
                      <a:pt x="326" y="248"/>
                      <a:pt x="330" y="244"/>
                      <a:pt x="330" y="239"/>
                    </a:cubicBezTo>
                    <a:cubicBezTo>
                      <a:pt x="330" y="36"/>
                      <a:pt x="330" y="36"/>
                      <a:pt x="330" y="36"/>
                    </a:cubicBezTo>
                    <a:cubicBezTo>
                      <a:pt x="330" y="31"/>
                      <a:pt x="326" y="27"/>
                      <a:pt x="321" y="27"/>
                    </a:cubicBez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pPr algn="just" defTabSz="913662"/>
                <a:endParaRPr lang="en-US">
                  <a:solidFill>
                    <a:srgbClr val="FFFFFF"/>
                  </a:solidFill>
                </a:endParaRPr>
              </a:p>
            </p:txBody>
          </p:sp>
          <p:pic>
            <p:nvPicPr>
              <p:cNvPr id="103" name="Picture 1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6638" y="2295612"/>
                <a:ext cx="328621" cy="254519"/>
              </a:xfrm>
              <a:prstGeom prst="rect">
                <a:avLst/>
              </a:prstGeom>
            </p:spPr>
          </p:pic>
        </p:grpSp>
        <p:sp>
          <p:nvSpPr>
            <p:cNvPr id="104" name="Rectangle 103"/>
            <p:cNvSpPr/>
            <p:nvPr/>
          </p:nvSpPr>
          <p:spPr bwMode="auto">
            <a:xfrm>
              <a:off x="9695367" y="3169086"/>
              <a:ext cx="1136398"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Business Application</a:t>
              </a:r>
            </a:p>
          </p:txBody>
        </p:sp>
      </p:grpSp>
      <p:cxnSp>
        <p:nvCxnSpPr>
          <p:cNvPr id="190" name="Straight Connector 189"/>
          <p:cNvCxnSpPr/>
          <p:nvPr/>
        </p:nvCxnSpPr>
        <p:spPr>
          <a:xfrm>
            <a:off x="9261747" y="2854174"/>
            <a:ext cx="0" cy="1668891"/>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0041629" y="2854166"/>
            <a:ext cx="0" cy="1673353"/>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10821514" y="2854166"/>
            <a:ext cx="0" cy="1673353"/>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11601399" y="2854166"/>
            <a:ext cx="0" cy="1673353"/>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8419743" y="1700648"/>
            <a:ext cx="1652497" cy="1020689"/>
            <a:chOff x="8445138" y="2719092"/>
            <a:chExt cx="1652496" cy="1020690"/>
          </a:xfrm>
        </p:grpSpPr>
        <p:grpSp>
          <p:nvGrpSpPr>
            <p:cNvPr id="10" name="Group 9"/>
            <p:cNvGrpSpPr/>
            <p:nvPr/>
          </p:nvGrpSpPr>
          <p:grpSpPr>
            <a:xfrm>
              <a:off x="8863374" y="2719092"/>
              <a:ext cx="832466" cy="643000"/>
              <a:chOff x="8863374" y="2834112"/>
              <a:chExt cx="832466" cy="643000"/>
            </a:xfrm>
          </p:grpSpPr>
          <p:sp>
            <p:nvSpPr>
              <p:cNvPr id="96" name="Freeform 24"/>
              <p:cNvSpPr>
                <a:spLocks noEditPoints="1"/>
              </p:cNvSpPr>
              <p:nvPr/>
            </p:nvSpPr>
            <p:spPr bwMode="black">
              <a:xfrm>
                <a:off x="8863374" y="2834112"/>
                <a:ext cx="832466" cy="643000"/>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pic>
            <p:nvPicPr>
              <p:cNvPr id="80" name="Picture 79"/>
              <p:cNvPicPr>
                <a:picLocks noChangeAspect="1"/>
              </p:cNvPicPr>
              <p:nvPr/>
            </p:nvPicPr>
            <p:blipFill rotWithShape="1">
              <a:blip r:embed="rId5">
                <a:extLst>
                  <a:ext uri="{28A0092B-C50C-407E-A947-70E740481C1C}">
                    <a14:useLocalDpi xmlns:a14="http://schemas.microsoft.com/office/drawing/2010/main" val="0"/>
                  </a:ext>
                </a:extLst>
              </a:blip>
              <a:srcRect r="79871"/>
              <a:stretch/>
            </p:blipFill>
            <p:spPr>
              <a:xfrm>
                <a:off x="9093773" y="2870293"/>
                <a:ext cx="321066" cy="374930"/>
              </a:xfrm>
              <a:prstGeom prst="rect">
                <a:avLst/>
              </a:prstGeom>
            </p:spPr>
          </p:pic>
        </p:grpSp>
        <p:sp>
          <p:nvSpPr>
            <p:cNvPr id="83" name="Rectangle 82"/>
            <p:cNvSpPr/>
            <p:nvPr/>
          </p:nvSpPr>
          <p:spPr bwMode="auto">
            <a:xfrm>
              <a:off x="8445138" y="3431259"/>
              <a:ext cx="1652496"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Windows Server</a:t>
              </a:r>
              <a:br>
                <a:rPr lang="en-US" sz="1400" b="1" spc="-50" dirty="0">
                  <a:gradFill>
                    <a:gsLst>
                      <a:gs pos="2917">
                        <a:srgbClr val="FFFFFF"/>
                      </a:gs>
                      <a:gs pos="30000">
                        <a:srgbClr val="FFFFFF"/>
                      </a:gs>
                    </a:gsLst>
                    <a:lin ang="5400000" scaled="0"/>
                  </a:gradFill>
                  <a:latin typeface="Segoe UI Light"/>
                </a:rPr>
              </a:br>
              <a:r>
                <a:rPr lang="en-US" sz="1400" b="1" spc="-50" dirty="0">
                  <a:gradFill>
                    <a:gsLst>
                      <a:gs pos="2917">
                        <a:srgbClr val="FFFFFF"/>
                      </a:gs>
                      <a:gs pos="30000">
                        <a:srgbClr val="FFFFFF"/>
                      </a:gs>
                    </a:gsLst>
                    <a:lin ang="5400000" scaled="0"/>
                  </a:gradFill>
                  <a:latin typeface="Segoe UI Light"/>
                </a:rPr>
                <a:t>Active Directory</a:t>
              </a:r>
            </a:p>
          </p:txBody>
        </p:sp>
      </p:grpSp>
      <p:grpSp>
        <p:nvGrpSpPr>
          <p:cNvPr id="5" name="Group 4"/>
          <p:cNvGrpSpPr/>
          <p:nvPr/>
        </p:nvGrpSpPr>
        <p:grpSpPr>
          <a:xfrm>
            <a:off x="10831118" y="1700641"/>
            <a:ext cx="832467" cy="951678"/>
            <a:chOff x="10856512" y="2719092"/>
            <a:chExt cx="832467" cy="951678"/>
          </a:xfrm>
        </p:grpSpPr>
        <p:grpSp>
          <p:nvGrpSpPr>
            <p:cNvPr id="84" name="Group 83"/>
            <p:cNvGrpSpPr/>
            <p:nvPr/>
          </p:nvGrpSpPr>
          <p:grpSpPr>
            <a:xfrm>
              <a:off x="10856513" y="2719092"/>
              <a:ext cx="832466" cy="643000"/>
              <a:chOff x="9665799" y="2508267"/>
              <a:chExt cx="1214641" cy="938192"/>
            </a:xfrm>
          </p:grpSpPr>
          <p:sp>
            <p:nvSpPr>
              <p:cNvPr id="87" name="Freeform 24"/>
              <p:cNvSpPr>
                <a:spLocks noEditPoints="1"/>
              </p:cNvSpPr>
              <p:nvPr/>
            </p:nvSpPr>
            <p:spPr bwMode="black">
              <a:xfrm>
                <a:off x="9665799" y="2508267"/>
                <a:ext cx="1214641" cy="93819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pic>
            <p:nvPicPr>
              <p:cNvPr id="88" name="Picture 87"/>
              <p:cNvPicPr>
                <a:picLocks noChangeAspect="1"/>
              </p:cNvPicPr>
              <p:nvPr/>
            </p:nvPicPr>
            <p:blipFill rotWithShape="1">
              <a:blip r:embed="rId6">
                <a:extLst>
                  <a:ext uri="{28A0092B-C50C-407E-A947-70E740481C1C}">
                    <a14:useLocalDpi xmlns:a14="http://schemas.microsoft.com/office/drawing/2010/main" val="0"/>
                  </a:ext>
                </a:extLst>
              </a:blip>
              <a:srcRect r="76518"/>
              <a:stretch/>
            </p:blipFill>
            <p:spPr>
              <a:xfrm>
                <a:off x="10190201" y="2652325"/>
                <a:ext cx="313206" cy="337264"/>
              </a:xfrm>
              <a:prstGeom prst="rect">
                <a:avLst/>
              </a:prstGeom>
            </p:spPr>
          </p:pic>
        </p:grpSp>
        <p:sp>
          <p:nvSpPr>
            <p:cNvPr id="86" name="Rectangle 85"/>
            <p:cNvSpPr/>
            <p:nvPr/>
          </p:nvSpPr>
          <p:spPr bwMode="auto">
            <a:xfrm>
              <a:off x="10856512" y="3362247"/>
              <a:ext cx="832467"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SQL Server</a:t>
              </a:r>
            </a:p>
          </p:txBody>
        </p:sp>
      </p:grpSp>
      <p:grpSp>
        <p:nvGrpSpPr>
          <p:cNvPr id="8" name="Group 7"/>
          <p:cNvGrpSpPr/>
          <p:nvPr/>
        </p:nvGrpSpPr>
        <p:grpSpPr>
          <a:xfrm>
            <a:off x="4479963" y="3210525"/>
            <a:ext cx="2495623" cy="2229811"/>
            <a:chOff x="4505357" y="4228977"/>
            <a:chExt cx="2495623" cy="2229811"/>
          </a:xfrm>
        </p:grpSpPr>
        <p:sp>
          <p:nvSpPr>
            <p:cNvPr id="93" name="Rectangle 92"/>
            <p:cNvSpPr/>
            <p:nvPr/>
          </p:nvSpPr>
          <p:spPr bwMode="auto">
            <a:xfrm>
              <a:off x="5832815" y="6067034"/>
              <a:ext cx="1168165"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Windows  Server</a:t>
              </a:r>
            </a:p>
          </p:txBody>
        </p:sp>
        <p:grpSp>
          <p:nvGrpSpPr>
            <p:cNvPr id="3" name="Group 2"/>
            <p:cNvGrpSpPr/>
            <p:nvPr/>
          </p:nvGrpSpPr>
          <p:grpSpPr>
            <a:xfrm>
              <a:off x="4505357" y="4228977"/>
              <a:ext cx="2438726" cy="2229811"/>
              <a:chOff x="4505357" y="4228977"/>
              <a:chExt cx="2438726" cy="2229811"/>
            </a:xfrm>
          </p:grpSpPr>
          <p:grpSp>
            <p:nvGrpSpPr>
              <p:cNvPr id="109" name="Group 108"/>
              <p:cNvGrpSpPr/>
              <p:nvPr/>
            </p:nvGrpSpPr>
            <p:grpSpPr>
              <a:xfrm>
                <a:off x="5312364" y="4228977"/>
                <a:ext cx="1040304" cy="759873"/>
                <a:chOff x="5727053" y="4231533"/>
                <a:chExt cx="1264380" cy="923544"/>
              </a:xfrm>
            </p:grpSpPr>
            <p:pic>
              <p:nvPicPr>
                <p:cNvPr id="110" name="Picture 109"/>
                <p:cNvPicPr>
                  <a:picLocks noChangeAspect="1"/>
                </p:cNvPicPr>
                <p:nvPr/>
              </p:nvPicPr>
              <p:blipFill rotWithShape="1">
                <a:blip r:embed="rId7">
                  <a:extLst>
                    <a:ext uri="{28A0092B-C50C-407E-A947-70E740481C1C}">
                      <a14:useLocalDpi xmlns:a14="http://schemas.microsoft.com/office/drawing/2010/main" val="0"/>
                    </a:ext>
                  </a:extLst>
                </a:blip>
                <a:srcRect b="5478"/>
                <a:stretch/>
              </p:blipFill>
              <p:spPr>
                <a:xfrm>
                  <a:off x="5727053" y="4231533"/>
                  <a:ext cx="1264380" cy="923544"/>
                </a:xfrm>
                <a:prstGeom prst="rect">
                  <a:avLst/>
                </a:prstGeom>
              </p:spPr>
            </p:pic>
            <p:pic>
              <p:nvPicPr>
                <p:cNvPr id="111" name="Picture 110"/>
                <p:cNvPicPr>
                  <a:picLocks noChangeAspect="1"/>
                </p:cNvPicPr>
                <p:nvPr/>
              </p:nvPicPr>
              <p:blipFill rotWithShape="1">
                <a:blip r:embed="rId5">
                  <a:extLst>
                    <a:ext uri="{28A0092B-C50C-407E-A947-70E740481C1C}">
                      <a14:useLocalDpi xmlns:a14="http://schemas.microsoft.com/office/drawing/2010/main" val="0"/>
                    </a:ext>
                  </a:extLst>
                </a:blip>
                <a:srcRect r="79871"/>
                <a:stretch/>
              </p:blipFill>
              <p:spPr>
                <a:xfrm>
                  <a:off x="6112087" y="4316431"/>
                  <a:ext cx="442681" cy="516944"/>
                </a:xfrm>
                <a:prstGeom prst="rect">
                  <a:avLst/>
                </a:prstGeom>
              </p:spPr>
            </p:pic>
          </p:grpSp>
          <p:pic>
            <p:nvPicPr>
              <p:cNvPr id="136" name="Picture 135"/>
              <p:cNvPicPr>
                <a:picLocks noChangeAspect="1"/>
              </p:cNvPicPr>
              <p:nvPr/>
            </p:nvPicPr>
            <p:blipFill rotWithShape="1">
              <a:blip r:embed="rId7">
                <a:extLst>
                  <a:ext uri="{28A0092B-C50C-407E-A947-70E740481C1C}">
                    <a14:useLocalDpi xmlns:a14="http://schemas.microsoft.com/office/drawing/2010/main" val="0"/>
                  </a:ext>
                </a:extLst>
              </a:blip>
              <a:srcRect b="5478"/>
              <a:stretch/>
            </p:blipFill>
            <p:spPr>
              <a:xfrm>
                <a:off x="5903779" y="5340711"/>
                <a:ext cx="1040304" cy="759873"/>
              </a:xfrm>
              <a:prstGeom prst="rect">
                <a:avLst/>
              </a:prstGeom>
            </p:spPr>
          </p:pic>
          <p:grpSp>
            <p:nvGrpSpPr>
              <p:cNvPr id="2" name="Group 1"/>
              <p:cNvGrpSpPr/>
              <p:nvPr/>
            </p:nvGrpSpPr>
            <p:grpSpPr>
              <a:xfrm>
                <a:off x="4715569" y="5340711"/>
                <a:ext cx="1040304" cy="759873"/>
                <a:chOff x="4550650" y="5340711"/>
                <a:chExt cx="1040304" cy="759873"/>
              </a:xfrm>
            </p:grpSpPr>
            <p:pic>
              <p:nvPicPr>
                <p:cNvPr id="122" name="Picture 121"/>
                <p:cNvPicPr>
                  <a:picLocks noChangeAspect="1"/>
                </p:cNvPicPr>
                <p:nvPr/>
              </p:nvPicPr>
              <p:blipFill rotWithShape="1">
                <a:blip r:embed="rId7">
                  <a:extLst>
                    <a:ext uri="{28A0092B-C50C-407E-A947-70E740481C1C}">
                      <a14:useLocalDpi xmlns:a14="http://schemas.microsoft.com/office/drawing/2010/main" val="0"/>
                    </a:ext>
                  </a:extLst>
                </a:blip>
                <a:srcRect b="5478"/>
                <a:stretch/>
              </p:blipFill>
              <p:spPr>
                <a:xfrm>
                  <a:off x="4550650" y="5340711"/>
                  <a:ext cx="1040304" cy="759873"/>
                </a:xfrm>
                <a:prstGeom prst="rect">
                  <a:avLst/>
                </a:prstGeom>
              </p:spPr>
            </p:pic>
            <p:pic>
              <p:nvPicPr>
                <p:cNvPr id="177" name="Picture 176"/>
                <p:cNvPicPr>
                  <a:picLocks noChangeAspect="1"/>
                </p:cNvPicPr>
                <p:nvPr/>
              </p:nvPicPr>
              <p:blipFill rotWithShape="1">
                <a:blip r:embed="rId6">
                  <a:extLst>
                    <a:ext uri="{28A0092B-C50C-407E-A947-70E740481C1C}">
                      <a14:useLocalDpi xmlns:a14="http://schemas.microsoft.com/office/drawing/2010/main" val="0"/>
                    </a:ext>
                  </a:extLst>
                </a:blip>
                <a:srcRect r="76518"/>
                <a:stretch/>
              </p:blipFill>
              <p:spPr>
                <a:xfrm>
                  <a:off x="5000784" y="5489073"/>
                  <a:ext cx="249170" cy="268310"/>
                </a:xfrm>
                <a:prstGeom prst="rect">
                  <a:avLst/>
                </a:prstGeom>
              </p:spPr>
            </p:pic>
          </p:grpSp>
          <p:sp>
            <p:nvSpPr>
              <p:cNvPr id="94" name="Rectangle 93"/>
              <p:cNvSpPr/>
              <p:nvPr/>
            </p:nvSpPr>
            <p:spPr bwMode="auto">
              <a:xfrm>
                <a:off x="5007594" y="5011488"/>
                <a:ext cx="1652496"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Windows Server</a:t>
                </a:r>
                <a:br>
                  <a:rPr lang="en-US" sz="1400" b="1" spc="-50" dirty="0">
                    <a:gradFill>
                      <a:gsLst>
                        <a:gs pos="2917">
                          <a:srgbClr val="FFFFFF"/>
                        </a:gs>
                        <a:gs pos="30000">
                          <a:srgbClr val="FFFFFF"/>
                        </a:gs>
                      </a:gsLst>
                      <a:lin ang="5400000" scaled="0"/>
                    </a:gradFill>
                    <a:latin typeface="Segoe UI Light"/>
                  </a:rPr>
                </a:br>
                <a:r>
                  <a:rPr lang="en-US" sz="1400" b="1" spc="-50" dirty="0">
                    <a:gradFill>
                      <a:gsLst>
                        <a:gs pos="2917">
                          <a:srgbClr val="FFFFFF"/>
                        </a:gs>
                        <a:gs pos="30000">
                          <a:srgbClr val="FFFFFF"/>
                        </a:gs>
                      </a:gsLst>
                      <a:lin ang="5400000" scaled="0"/>
                    </a:gradFill>
                    <a:latin typeface="Segoe UI Light"/>
                  </a:rPr>
                  <a:t>Active Directory</a:t>
                </a:r>
              </a:p>
            </p:txBody>
          </p:sp>
          <p:sp>
            <p:nvSpPr>
              <p:cNvPr id="98" name="Rectangle 97"/>
              <p:cNvSpPr/>
              <p:nvPr/>
            </p:nvSpPr>
            <p:spPr bwMode="auto">
              <a:xfrm>
                <a:off x="4505357" y="6150265"/>
                <a:ext cx="1470456" cy="308523"/>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System Center</a:t>
                </a:r>
                <a:br>
                  <a:rPr lang="en-US" sz="1400" b="1" spc="-50" dirty="0">
                    <a:gradFill>
                      <a:gsLst>
                        <a:gs pos="2917">
                          <a:srgbClr val="FFFFFF"/>
                        </a:gs>
                        <a:gs pos="30000">
                          <a:srgbClr val="FFFFFF"/>
                        </a:gs>
                      </a:gsLst>
                      <a:lin ang="5400000" scaled="0"/>
                    </a:gradFill>
                    <a:latin typeface="Segoe UI Light"/>
                  </a:rPr>
                </a:br>
                <a:r>
                  <a:rPr lang="en-US" sz="1400" b="1" spc="-50" dirty="0">
                    <a:gradFill>
                      <a:gsLst>
                        <a:gs pos="2917">
                          <a:srgbClr val="FFFFFF"/>
                        </a:gs>
                        <a:gs pos="30000">
                          <a:srgbClr val="FFFFFF"/>
                        </a:gs>
                      </a:gsLst>
                      <a:lin ang="5400000" scaled="0"/>
                    </a:gradFill>
                    <a:latin typeface="Segoe UI Light"/>
                  </a:rPr>
                  <a:t>Operations Manager</a:t>
                </a:r>
              </a:p>
            </p:txBody>
          </p:sp>
        </p:grpSp>
        <p:pic>
          <p:nvPicPr>
            <p:cNvPr id="82" name="Picture 81"/>
            <p:cNvPicPr>
              <a:picLocks noChangeAspect="1"/>
            </p:cNvPicPr>
            <p:nvPr/>
          </p:nvPicPr>
          <p:blipFill rotWithShape="1">
            <a:blip r:embed="rId5">
              <a:extLst>
                <a:ext uri="{28A0092B-C50C-407E-A947-70E740481C1C}">
                  <a14:useLocalDpi xmlns:a14="http://schemas.microsoft.com/office/drawing/2010/main" val="0"/>
                </a:ext>
              </a:extLst>
            </a:blip>
            <a:srcRect r="79871"/>
            <a:stretch/>
          </p:blipFill>
          <p:spPr>
            <a:xfrm>
              <a:off x="6220576" y="5409960"/>
              <a:ext cx="364228" cy="425331"/>
            </a:xfrm>
            <a:prstGeom prst="rect">
              <a:avLst/>
            </a:prstGeom>
          </p:spPr>
        </p:pic>
      </p:grpSp>
      <p:cxnSp>
        <p:nvCxnSpPr>
          <p:cNvPr id="131" name="Straight Connector 130"/>
          <p:cNvCxnSpPr/>
          <p:nvPr/>
        </p:nvCxnSpPr>
        <p:spPr>
          <a:xfrm flipV="1">
            <a:off x="5848957" y="1570645"/>
            <a:ext cx="0" cy="1774567"/>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7092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4399105" y="346845"/>
            <a:ext cx="8283575" cy="6486399"/>
            <a:chOff x="4178300" y="1236343"/>
            <a:chExt cx="8283575" cy="6486398"/>
          </a:xfrm>
        </p:grpSpPr>
        <p:sp>
          <p:nvSpPr>
            <p:cNvPr id="57" name="Rectangle 56"/>
            <p:cNvSpPr/>
            <p:nvPr/>
          </p:nvSpPr>
          <p:spPr bwMode="auto">
            <a:xfrm>
              <a:off x="4203702" y="1236343"/>
              <a:ext cx="8258173" cy="5578983"/>
            </a:xfrm>
            <a:prstGeom prst="rect">
              <a:avLst/>
            </a:prstGeom>
            <a:solidFill>
              <a:srgbClr val="EBEBEB"/>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146304" numCol="1" spcCol="0" rtlCol="0" fromWordArt="0" anchor="t" anchorCtr="0" forceAA="0" compatLnSpc="1">
              <a:prstTxWarp prst="textNoShape">
                <a:avLst/>
              </a:prstTxWarp>
              <a:noAutofit/>
            </a:bodyPr>
            <a:lstStyle/>
            <a:p>
              <a:pPr marL="291875" indent="-291875" defTabSz="913398" fontAlgn="base">
                <a:lnSpc>
                  <a:spcPct val="90000"/>
                </a:lnSpc>
                <a:spcBef>
                  <a:spcPct val="0"/>
                </a:spcBef>
                <a:spcAft>
                  <a:spcPct val="0"/>
                </a:spcAft>
                <a:buFont typeface="Arial" panose="020B0604020202020204" pitchFamily="34" charset="0"/>
                <a:buChar char="•"/>
              </a:pPr>
              <a:endParaRPr lang="en-US" spc="-50" dirty="0">
                <a:gradFill>
                  <a:gsLst>
                    <a:gs pos="0">
                      <a:srgbClr val="FFFFFF"/>
                    </a:gs>
                    <a:gs pos="100000">
                      <a:srgbClr val="FFFFFF"/>
                    </a:gs>
                  </a:gsLst>
                  <a:lin ang="5400000" scaled="1"/>
                </a:gradFill>
              </a:endParaRPr>
            </a:p>
          </p:txBody>
        </p:sp>
        <p:sp>
          <p:nvSpPr>
            <p:cNvPr id="58" name="Rectangle 57"/>
            <p:cNvSpPr/>
            <p:nvPr/>
          </p:nvSpPr>
          <p:spPr bwMode="auto">
            <a:xfrm>
              <a:off x="4178300" y="6821040"/>
              <a:ext cx="8258173" cy="901701"/>
            </a:xfrm>
            <a:prstGeom prst="rect">
              <a:avLst/>
            </a:prstGeom>
            <a:pattFill prst="ltUpDiag">
              <a:fgClr>
                <a:schemeClr val="bg1">
                  <a:lumMod val="75000"/>
                </a:schemeClr>
              </a:fgClr>
              <a:bgClr>
                <a:srgbClr val="CDCDCD"/>
              </a:bgClr>
            </a:patt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dirty="0">
                <a:gradFill>
                  <a:gsLst>
                    <a:gs pos="36283">
                      <a:srgbClr val="00188F"/>
                    </a:gs>
                    <a:gs pos="28000">
                      <a:srgbClr val="00188F"/>
                    </a:gs>
                  </a:gsLst>
                  <a:lin ang="5400000" scaled="0"/>
                </a:gradFill>
              </a:endParaRPr>
            </a:p>
          </p:txBody>
        </p:sp>
      </p:grpSp>
      <p:grpSp>
        <p:nvGrpSpPr>
          <p:cNvPr id="6" name="Group 5"/>
          <p:cNvGrpSpPr/>
          <p:nvPr/>
        </p:nvGrpSpPr>
        <p:grpSpPr>
          <a:xfrm>
            <a:off x="1595" y="0"/>
            <a:ext cx="3930651" cy="6994525"/>
            <a:chOff x="1587" y="0"/>
            <a:chExt cx="3930651" cy="6994525"/>
          </a:xfrm>
        </p:grpSpPr>
        <p:sp>
          <p:nvSpPr>
            <p:cNvPr id="62" name="Freeform 8"/>
            <p:cNvSpPr>
              <a:spLocks/>
            </p:cNvSpPr>
            <p:nvPr/>
          </p:nvSpPr>
          <p:spPr bwMode="auto">
            <a:xfrm>
              <a:off x="1587" y="0"/>
              <a:ext cx="3930651" cy="6994525"/>
            </a:xfrm>
            <a:prstGeom prst="rect">
              <a:avLst/>
            </a:prstGeom>
            <a:solidFill>
              <a:schemeClr val="accent1"/>
            </a:solidFill>
            <a:ln>
              <a:noFill/>
            </a:ln>
          </p:spPr>
          <p:txBody>
            <a:bodyPr vert="horz" wrap="square" lIns="1554480" tIns="91440" rIns="91440" bIns="146285" numCol="1" anchor="t" anchorCtr="0" compatLnSpc="1">
              <a:prstTxWarp prst="textNoShape">
                <a:avLst/>
              </a:prstTxWarp>
              <a:noAutofit/>
            </a:bodyPr>
            <a:lstStyle/>
            <a:p>
              <a:pPr defTabSz="931786"/>
              <a:endParaRPr lang="en-US" sz="3300" b="1" dirty="0">
                <a:gradFill>
                  <a:gsLst>
                    <a:gs pos="0">
                      <a:srgbClr val="EFEFEF"/>
                    </a:gs>
                    <a:gs pos="100000">
                      <a:srgbClr val="EFEFEF"/>
                    </a:gs>
                  </a:gsLst>
                  <a:lin ang="5400000" scaled="1"/>
                </a:gradFill>
                <a:latin typeface="Segoe UI Light"/>
              </a:endParaRPr>
            </a:p>
          </p:txBody>
        </p:sp>
        <p:sp>
          <p:nvSpPr>
            <p:cNvPr id="71" name="Freeform 122"/>
            <p:cNvSpPr>
              <a:spLocks noEditPoints="1"/>
            </p:cNvSpPr>
            <p:nvPr/>
          </p:nvSpPr>
          <p:spPr bwMode="black">
            <a:xfrm>
              <a:off x="274638" y="5074303"/>
              <a:ext cx="1828800" cy="1704815"/>
            </a:xfrm>
            <a:custGeom>
              <a:avLst/>
              <a:gdLst>
                <a:gd name="T0" fmla="*/ 691 w 853"/>
                <a:gd name="T1" fmla="*/ 374 h 794"/>
                <a:gd name="T2" fmla="*/ 565 w 853"/>
                <a:gd name="T3" fmla="*/ 458 h 794"/>
                <a:gd name="T4" fmla="*/ 505 w 853"/>
                <a:gd name="T5" fmla="*/ 367 h 794"/>
                <a:gd name="T6" fmla="*/ 569 w 853"/>
                <a:gd name="T7" fmla="*/ 324 h 794"/>
                <a:gd name="T8" fmla="*/ 575 w 853"/>
                <a:gd name="T9" fmla="*/ 293 h 794"/>
                <a:gd name="T10" fmla="*/ 575 w 853"/>
                <a:gd name="T11" fmla="*/ 293 h 794"/>
                <a:gd name="T12" fmla="*/ 544 w 853"/>
                <a:gd name="T13" fmla="*/ 286 h 794"/>
                <a:gd name="T14" fmla="*/ 480 w 853"/>
                <a:gd name="T15" fmla="*/ 329 h 794"/>
                <a:gd name="T16" fmla="*/ 448 w 853"/>
                <a:gd name="T17" fmla="*/ 284 h 794"/>
                <a:gd name="T18" fmla="*/ 574 w 853"/>
                <a:gd name="T19" fmla="*/ 200 h 794"/>
                <a:gd name="T20" fmla="*/ 691 w 853"/>
                <a:gd name="T21" fmla="*/ 374 h 794"/>
                <a:gd name="T22" fmla="*/ 416 w 853"/>
                <a:gd name="T23" fmla="*/ 558 h 794"/>
                <a:gd name="T24" fmla="*/ 356 w 853"/>
                <a:gd name="T25" fmla="*/ 467 h 794"/>
                <a:gd name="T26" fmla="*/ 199 w 853"/>
                <a:gd name="T27" fmla="*/ 572 h 794"/>
                <a:gd name="T28" fmla="*/ 167 w 853"/>
                <a:gd name="T29" fmla="*/ 566 h 794"/>
                <a:gd name="T30" fmla="*/ 167 w 853"/>
                <a:gd name="T31" fmla="*/ 566 h 794"/>
                <a:gd name="T32" fmla="*/ 174 w 853"/>
                <a:gd name="T33" fmla="*/ 534 h 794"/>
                <a:gd name="T34" fmla="*/ 331 w 853"/>
                <a:gd name="T35" fmla="*/ 429 h 794"/>
                <a:gd name="T36" fmla="*/ 299 w 853"/>
                <a:gd name="T37" fmla="*/ 382 h 794"/>
                <a:gd name="T38" fmla="*/ 100 w 853"/>
                <a:gd name="T39" fmla="*/ 517 h 794"/>
                <a:gd name="T40" fmla="*/ 0 w 853"/>
                <a:gd name="T41" fmla="*/ 709 h 794"/>
                <a:gd name="T42" fmla="*/ 217 w 853"/>
                <a:gd name="T43" fmla="*/ 691 h 794"/>
                <a:gd name="T44" fmla="*/ 416 w 853"/>
                <a:gd name="T45" fmla="*/ 558 h 794"/>
                <a:gd name="T46" fmla="*/ 416 w 853"/>
                <a:gd name="T47" fmla="*/ 558 h 794"/>
                <a:gd name="T48" fmla="*/ 621 w 853"/>
                <a:gd name="T49" fmla="*/ 168 h 794"/>
                <a:gd name="T50" fmla="*/ 621 w 853"/>
                <a:gd name="T51" fmla="*/ 168 h 794"/>
                <a:gd name="T52" fmla="*/ 738 w 853"/>
                <a:gd name="T53" fmla="*/ 343 h 794"/>
                <a:gd name="T54" fmla="*/ 853 w 853"/>
                <a:gd name="T55" fmla="*/ 265 h 794"/>
                <a:gd name="T56" fmla="*/ 738 w 853"/>
                <a:gd name="T57" fmla="*/ 93 h 794"/>
                <a:gd name="T58" fmla="*/ 621 w 853"/>
                <a:gd name="T59" fmla="*/ 168 h 794"/>
                <a:gd name="T60" fmla="*/ 717 w 853"/>
                <a:gd name="T61" fmla="*/ 675 h 794"/>
                <a:gd name="T62" fmla="*/ 598 w 853"/>
                <a:gd name="T63" fmla="*/ 497 h 794"/>
                <a:gd name="T64" fmla="*/ 563 w 853"/>
                <a:gd name="T65" fmla="*/ 494 h 794"/>
                <a:gd name="T66" fmla="*/ 384 w 853"/>
                <a:gd name="T67" fmla="*/ 227 h 794"/>
                <a:gd name="T68" fmla="*/ 403 w 853"/>
                <a:gd name="T69" fmla="*/ 177 h 794"/>
                <a:gd name="T70" fmla="*/ 284 w 853"/>
                <a:gd name="T71" fmla="*/ 1 h 794"/>
                <a:gd name="T72" fmla="*/ 281 w 853"/>
                <a:gd name="T73" fmla="*/ 0 h 794"/>
                <a:gd name="T74" fmla="*/ 283 w 853"/>
                <a:gd name="T75" fmla="*/ 43 h 794"/>
                <a:gd name="T76" fmla="*/ 317 w 853"/>
                <a:gd name="T77" fmla="*/ 130 h 794"/>
                <a:gd name="T78" fmla="*/ 214 w 853"/>
                <a:gd name="T79" fmla="*/ 198 h 794"/>
                <a:gd name="T80" fmla="*/ 143 w 853"/>
                <a:gd name="T81" fmla="*/ 110 h 794"/>
                <a:gd name="T82" fmla="*/ 120 w 853"/>
                <a:gd name="T83" fmla="*/ 78 h 794"/>
                <a:gd name="T84" fmla="*/ 106 w 853"/>
                <a:gd name="T85" fmla="*/ 119 h 794"/>
                <a:gd name="T86" fmla="*/ 226 w 853"/>
                <a:gd name="T87" fmla="*/ 296 h 794"/>
                <a:gd name="T88" fmla="*/ 267 w 853"/>
                <a:gd name="T89" fmla="*/ 299 h 794"/>
                <a:gd name="T90" fmla="*/ 443 w 853"/>
                <a:gd name="T91" fmla="*/ 560 h 794"/>
                <a:gd name="T92" fmla="*/ 420 w 853"/>
                <a:gd name="T93" fmla="*/ 615 h 794"/>
                <a:gd name="T94" fmla="*/ 539 w 853"/>
                <a:gd name="T95" fmla="*/ 793 h 794"/>
                <a:gd name="T96" fmla="*/ 542 w 853"/>
                <a:gd name="T97" fmla="*/ 794 h 794"/>
                <a:gd name="T98" fmla="*/ 539 w 853"/>
                <a:gd name="T99" fmla="*/ 750 h 794"/>
                <a:gd name="T100" fmla="*/ 507 w 853"/>
                <a:gd name="T101" fmla="*/ 664 h 794"/>
                <a:gd name="T102" fmla="*/ 610 w 853"/>
                <a:gd name="T103" fmla="*/ 595 h 794"/>
                <a:gd name="T104" fmla="*/ 680 w 853"/>
                <a:gd name="T105" fmla="*/ 683 h 794"/>
                <a:gd name="T106" fmla="*/ 702 w 853"/>
                <a:gd name="T107" fmla="*/ 716 h 794"/>
                <a:gd name="T108" fmla="*/ 717 w 853"/>
                <a:gd name="T109" fmla="*/ 675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3" h="794">
                  <a:moveTo>
                    <a:pt x="691" y="374"/>
                  </a:moveTo>
                  <a:cubicBezTo>
                    <a:pt x="565" y="458"/>
                    <a:pt x="565" y="458"/>
                    <a:pt x="565" y="458"/>
                  </a:cubicBezTo>
                  <a:cubicBezTo>
                    <a:pt x="505" y="367"/>
                    <a:pt x="505" y="367"/>
                    <a:pt x="505" y="367"/>
                  </a:cubicBezTo>
                  <a:cubicBezTo>
                    <a:pt x="569" y="324"/>
                    <a:pt x="569" y="324"/>
                    <a:pt x="569" y="324"/>
                  </a:cubicBezTo>
                  <a:cubicBezTo>
                    <a:pt x="580" y="317"/>
                    <a:pt x="583" y="304"/>
                    <a:pt x="575" y="293"/>
                  </a:cubicBezTo>
                  <a:cubicBezTo>
                    <a:pt x="575" y="293"/>
                    <a:pt x="575" y="293"/>
                    <a:pt x="575" y="293"/>
                  </a:cubicBezTo>
                  <a:cubicBezTo>
                    <a:pt x="569" y="282"/>
                    <a:pt x="555" y="279"/>
                    <a:pt x="544" y="286"/>
                  </a:cubicBezTo>
                  <a:cubicBezTo>
                    <a:pt x="480" y="329"/>
                    <a:pt x="480" y="329"/>
                    <a:pt x="480" y="329"/>
                  </a:cubicBezTo>
                  <a:cubicBezTo>
                    <a:pt x="448" y="284"/>
                    <a:pt x="448" y="284"/>
                    <a:pt x="448" y="284"/>
                  </a:cubicBezTo>
                  <a:cubicBezTo>
                    <a:pt x="574" y="200"/>
                    <a:pt x="574" y="200"/>
                    <a:pt x="574" y="200"/>
                  </a:cubicBezTo>
                  <a:cubicBezTo>
                    <a:pt x="691" y="374"/>
                    <a:pt x="691" y="374"/>
                    <a:pt x="691" y="374"/>
                  </a:cubicBezTo>
                  <a:close/>
                  <a:moveTo>
                    <a:pt x="416" y="558"/>
                  </a:moveTo>
                  <a:cubicBezTo>
                    <a:pt x="356" y="467"/>
                    <a:pt x="356" y="467"/>
                    <a:pt x="356" y="467"/>
                  </a:cubicBezTo>
                  <a:cubicBezTo>
                    <a:pt x="199" y="572"/>
                    <a:pt x="199" y="572"/>
                    <a:pt x="199" y="572"/>
                  </a:cubicBezTo>
                  <a:cubicBezTo>
                    <a:pt x="189" y="579"/>
                    <a:pt x="175" y="577"/>
                    <a:pt x="167" y="566"/>
                  </a:cubicBezTo>
                  <a:cubicBezTo>
                    <a:pt x="167" y="566"/>
                    <a:pt x="167" y="566"/>
                    <a:pt x="167" y="566"/>
                  </a:cubicBezTo>
                  <a:cubicBezTo>
                    <a:pt x="161" y="555"/>
                    <a:pt x="164" y="542"/>
                    <a:pt x="174" y="534"/>
                  </a:cubicBezTo>
                  <a:cubicBezTo>
                    <a:pt x="331" y="429"/>
                    <a:pt x="331" y="429"/>
                    <a:pt x="331" y="429"/>
                  </a:cubicBezTo>
                  <a:cubicBezTo>
                    <a:pt x="299" y="382"/>
                    <a:pt x="299" y="382"/>
                    <a:pt x="299" y="382"/>
                  </a:cubicBezTo>
                  <a:cubicBezTo>
                    <a:pt x="100" y="517"/>
                    <a:pt x="100" y="517"/>
                    <a:pt x="100" y="517"/>
                  </a:cubicBezTo>
                  <a:cubicBezTo>
                    <a:pt x="0" y="709"/>
                    <a:pt x="0" y="709"/>
                    <a:pt x="0" y="709"/>
                  </a:cubicBezTo>
                  <a:cubicBezTo>
                    <a:pt x="217" y="691"/>
                    <a:pt x="217" y="691"/>
                    <a:pt x="217" y="691"/>
                  </a:cubicBezTo>
                  <a:cubicBezTo>
                    <a:pt x="416" y="558"/>
                    <a:pt x="416" y="558"/>
                    <a:pt x="416" y="558"/>
                  </a:cubicBezTo>
                  <a:cubicBezTo>
                    <a:pt x="416" y="558"/>
                    <a:pt x="416" y="558"/>
                    <a:pt x="416" y="558"/>
                  </a:cubicBezTo>
                  <a:close/>
                  <a:moveTo>
                    <a:pt x="621" y="168"/>
                  </a:moveTo>
                  <a:cubicBezTo>
                    <a:pt x="621" y="168"/>
                    <a:pt x="621" y="168"/>
                    <a:pt x="621" y="168"/>
                  </a:cubicBezTo>
                  <a:cubicBezTo>
                    <a:pt x="738" y="343"/>
                    <a:pt x="738" y="343"/>
                    <a:pt x="738" y="343"/>
                  </a:cubicBezTo>
                  <a:cubicBezTo>
                    <a:pt x="853" y="265"/>
                    <a:pt x="853" y="265"/>
                    <a:pt x="853" y="265"/>
                  </a:cubicBezTo>
                  <a:cubicBezTo>
                    <a:pt x="738" y="93"/>
                    <a:pt x="738" y="93"/>
                    <a:pt x="738" y="93"/>
                  </a:cubicBezTo>
                  <a:cubicBezTo>
                    <a:pt x="621" y="168"/>
                    <a:pt x="621" y="168"/>
                    <a:pt x="621" y="168"/>
                  </a:cubicBezTo>
                  <a:close/>
                  <a:moveTo>
                    <a:pt x="717" y="675"/>
                  </a:moveTo>
                  <a:cubicBezTo>
                    <a:pt x="733" y="592"/>
                    <a:pt x="680" y="513"/>
                    <a:pt x="598" y="497"/>
                  </a:cubicBezTo>
                  <a:cubicBezTo>
                    <a:pt x="586" y="495"/>
                    <a:pt x="575" y="494"/>
                    <a:pt x="563" y="494"/>
                  </a:cubicBezTo>
                  <a:cubicBezTo>
                    <a:pt x="563" y="494"/>
                    <a:pt x="563" y="494"/>
                    <a:pt x="384" y="227"/>
                  </a:cubicBezTo>
                  <a:cubicBezTo>
                    <a:pt x="393" y="212"/>
                    <a:pt x="399" y="196"/>
                    <a:pt x="403" y="177"/>
                  </a:cubicBezTo>
                  <a:cubicBezTo>
                    <a:pt x="419" y="96"/>
                    <a:pt x="366" y="16"/>
                    <a:pt x="284" y="1"/>
                  </a:cubicBezTo>
                  <a:cubicBezTo>
                    <a:pt x="282" y="1"/>
                    <a:pt x="281" y="0"/>
                    <a:pt x="281" y="0"/>
                  </a:cubicBezTo>
                  <a:cubicBezTo>
                    <a:pt x="281" y="0"/>
                    <a:pt x="281" y="0"/>
                    <a:pt x="283" y="43"/>
                  </a:cubicBezTo>
                  <a:cubicBezTo>
                    <a:pt x="309" y="62"/>
                    <a:pt x="323" y="96"/>
                    <a:pt x="317" y="130"/>
                  </a:cubicBezTo>
                  <a:cubicBezTo>
                    <a:pt x="307" y="177"/>
                    <a:pt x="262" y="208"/>
                    <a:pt x="214" y="198"/>
                  </a:cubicBezTo>
                  <a:cubicBezTo>
                    <a:pt x="171" y="190"/>
                    <a:pt x="142" y="153"/>
                    <a:pt x="143" y="110"/>
                  </a:cubicBezTo>
                  <a:cubicBezTo>
                    <a:pt x="143" y="110"/>
                    <a:pt x="143" y="110"/>
                    <a:pt x="120" y="78"/>
                  </a:cubicBezTo>
                  <a:cubicBezTo>
                    <a:pt x="114" y="91"/>
                    <a:pt x="109" y="104"/>
                    <a:pt x="106" y="119"/>
                  </a:cubicBezTo>
                  <a:cubicBezTo>
                    <a:pt x="91" y="201"/>
                    <a:pt x="144" y="281"/>
                    <a:pt x="226" y="296"/>
                  </a:cubicBezTo>
                  <a:cubicBezTo>
                    <a:pt x="240" y="299"/>
                    <a:pt x="254" y="300"/>
                    <a:pt x="267" y="299"/>
                  </a:cubicBezTo>
                  <a:cubicBezTo>
                    <a:pt x="267" y="299"/>
                    <a:pt x="267" y="299"/>
                    <a:pt x="443" y="560"/>
                  </a:cubicBezTo>
                  <a:cubicBezTo>
                    <a:pt x="432" y="576"/>
                    <a:pt x="424" y="595"/>
                    <a:pt x="420" y="615"/>
                  </a:cubicBezTo>
                  <a:cubicBezTo>
                    <a:pt x="404" y="697"/>
                    <a:pt x="457" y="777"/>
                    <a:pt x="539" y="793"/>
                  </a:cubicBezTo>
                  <a:cubicBezTo>
                    <a:pt x="540" y="793"/>
                    <a:pt x="541" y="794"/>
                    <a:pt x="542" y="794"/>
                  </a:cubicBezTo>
                  <a:cubicBezTo>
                    <a:pt x="542" y="794"/>
                    <a:pt x="542" y="794"/>
                    <a:pt x="539" y="750"/>
                  </a:cubicBezTo>
                  <a:cubicBezTo>
                    <a:pt x="513" y="731"/>
                    <a:pt x="500" y="698"/>
                    <a:pt x="507" y="664"/>
                  </a:cubicBezTo>
                  <a:cubicBezTo>
                    <a:pt x="515" y="616"/>
                    <a:pt x="562" y="585"/>
                    <a:pt x="610" y="595"/>
                  </a:cubicBezTo>
                  <a:cubicBezTo>
                    <a:pt x="652" y="603"/>
                    <a:pt x="681" y="642"/>
                    <a:pt x="680" y="683"/>
                  </a:cubicBezTo>
                  <a:cubicBezTo>
                    <a:pt x="680" y="683"/>
                    <a:pt x="680" y="683"/>
                    <a:pt x="702" y="716"/>
                  </a:cubicBezTo>
                  <a:cubicBezTo>
                    <a:pt x="708" y="703"/>
                    <a:pt x="714" y="689"/>
                    <a:pt x="717" y="6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931786"/>
              <a:endParaRPr lang="en-US" dirty="0">
                <a:gradFill>
                  <a:gsLst>
                    <a:gs pos="0">
                      <a:srgbClr val="00188F"/>
                    </a:gs>
                    <a:gs pos="100000">
                      <a:srgbClr val="00188F"/>
                    </a:gs>
                  </a:gsLst>
                  <a:lin ang="5400000" scaled="1"/>
                </a:gradFill>
              </a:endParaRPr>
            </a:p>
          </p:txBody>
        </p:sp>
        <p:sp>
          <p:nvSpPr>
            <p:cNvPr id="73" name="Rectangle 72"/>
            <p:cNvSpPr/>
            <p:nvPr/>
          </p:nvSpPr>
          <p:spPr>
            <a:xfrm>
              <a:off x="255372" y="296863"/>
              <a:ext cx="3516528" cy="2308324"/>
            </a:xfrm>
            <a:prstGeom prst="rect">
              <a:avLst/>
            </a:prstGeom>
          </p:spPr>
          <p:txBody>
            <a:bodyPr wrap="square">
              <a:spAutoFit/>
            </a:bodyPr>
            <a:lstStyle/>
            <a:p>
              <a:pPr defTabSz="931786"/>
              <a:r>
                <a:rPr lang="en-US" sz="3500" dirty="0">
                  <a:gradFill>
                    <a:gsLst>
                      <a:gs pos="0">
                        <a:srgbClr val="EFEFEF"/>
                      </a:gs>
                      <a:gs pos="100000">
                        <a:srgbClr val="EFEFEF"/>
                      </a:gs>
                    </a:gsLst>
                    <a:lin ang="5400000" scaled="1"/>
                  </a:gradFill>
                  <a:latin typeface="Segoe UI Light"/>
                </a:rPr>
                <a:t>Real time, </a:t>
              </a:r>
              <a:br>
                <a:rPr lang="en-US" sz="3500" dirty="0">
                  <a:gradFill>
                    <a:gsLst>
                      <a:gs pos="0">
                        <a:srgbClr val="EFEFEF"/>
                      </a:gs>
                      <a:gs pos="100000">
                        <a:srgbClr val="EFEFEF"/>
                      </a:gs>
                    </a:gsLst>
                    <a:lin ang="5400000" scaled="1"/>
                  </a:gradFill>
                  <a:latin typeface="Segoe UI Light"/>
                </a:rPr>
              </a:br>
              <a:r>
                <a:rPr lang="en-US" sz="3500" dirty="0">
                  <a:gradFill>
                    <a:gsLst>
                      <a:gs pos="0">
                        <a:srgbClr val="EFEFEF"/>
                      </a:gs>
                      <a:gs pos="100000">
                        <a:srgbClr val="EFEFEF"/>
                      </a:gs>
                    </a:gsLst>
                    <a:lin ang="5400000" scaled="1"/>
                  </a:gradFill>
                  <a:latin typeface="Segoe UI Light"/>
                </a:rPr>
                <a:t>flexible lab, </a:t>
              </a:r>
              <a:br>
                <a:rPr lang="en-US" sz="3500" dirty="0">
                  <a:gradFill>
                    <a:gsLst>
                      <a:gs pos="0">
                        <a:srgbClr val="EFEFEF"/>
                      </a:gs>
                      <a:gs pos="100000">
                        <a:srgbClr val="EFEFEF"/>
                      </a:gs>
                    </a:gsLst>
                    <a:lin ang="5400000" scaled="1"/>
                  </a:gradFill>
                  <a:latin typeface="Segoe UI Light"/>
                </a:rPr>
              </a:br>
              <a:r>
                <a:rPr lang="en-US" sz="3500" dirty="0" err="1">
                  <a:gradFill>
                    <a:gsLst>
                      <a:gs pos="0">
                        <a:srgbClr val="EFEFEF"/>
                      </a:gs>
                      <a:gs pos="100000">
                        <a:srgbClr val="EFEFEF"/>
                      </a:gs>
                    </a:gsLst>
                    <a:lin ang="5400000" scaled="1"/>
                  </a:gradFill>
                  <a:latin typeface="Segoe UI Light"/>
                </a:rPr>
                <a:t>dev</a:t>
              </a:r>
              <a:r>
                <a:rPr lang="en-US" sz="3500" dirty="0">
                  <a:gradFill>
                    <a:gsLst>
                      <a:gs pos="0">
                        <a:srgbClr val="EFEFEF"/>
                      </a:gs>
                      <a:gs pos="100000">
                        <a:srgbClr val="EFEFEF"/>
                      </a:gs>
                    </a:gsLst>
                    <a:lin ang="5400000" scaled="1"/>
                  </a:gradFill>
                  <a:latin typeface="Segoe UI Light"/>
                </a:rPr>
                <a:t> and test and </a:t>
              </a:r>
              <a:br>
                <a:rPr lang="en-US" sz="3500" dirty="0">
                  <a:gradFill>
                    <a:gsLst>
                      <a:gs pos="0">
                        <a:srgbClr val="EFEFEF"/>
                      </a:gs>
                      <a:gs pos="100000">
                        <a:srgbClr val="EFEFEF"/>
                      </a:gs>
                    </a:gsLst>
                    <a:lin ang="5400000" scaled="1"/>
                  </a:gradFill>
                  <a:latin typeface="Segoe UI Light"/>
                </a:rPr>
              </a:br>
              <a:r>
                <a:rPr lang="en-US" sz="3500" dirty="0">
                  <a:gradFill>
                    <a:gsLst>
                      <a:gs pos="0">
                        <a:srgbClr val="EFEFEF"/>
                      </a:gs>
                      <a:gs pos="100000">
                        <a:srgbClr val="EFEFEF"/>
                      </a:gs>
                    </a:gsLst>
                    <a:lin ang="5400000" scaled="1"/>
                  </a:gradFill>
                  <a:latin typeface="Segoe UI Light"/>
                </a:rPr>
                <a:t>training sandbox</a:t>
              </a:r>
            </a:p>
          </p:txBody>
        </p:sp>
      </p:grpSp>
      <p:sp>
        <p:nvSpPr>
          <p:cNvPr id="70" name="Freeform 8"/>
          <p:cNvSpPr>
            <a:spLocks/>
          </p:cNvSpPr>
          <p:nvPr/>
        </p:nvSpPr>
        <p:spPr bwMode="auto">
          <a:xfrm>
            <a:off x="7" y="0"/>
            <a:ext cx="3930651" cy="6994525"/>
          </a:xfrm>
          <a:prstGeom prst="rect">
            <a:avLst/>
          </a:prstGeom>
          <a:solidFill>
            <a:srgbClr val="FFFFFF"/>
          </a:solidFill>
          <a:ln>
            <a:noFill/>
          </a:ln>
        </p:spPr>
        <p:txBody>
          <a:bodyPr vert="horz" wrap="square" lIns="1553285" tIns="91373" rIns="182716" bIns="146173" numCol="1" anchor="ctr" anchorCtr="0" compatLnSpc="1">
            <a:prstTxWarp prst="textNoShape">
              <a:avLst/>
            </a:prstTxWarp>
            <a:noAutofit/>
          </a:bodyPr>
          <a:lstStyle/>
          <a:p>
            <a:pPr defTabSz="931786"/>
            <a:endParaRPr lang="en-US" sz="3300" b="1" dirty="0">
              <a:gradFill>
                <a:gsLst>
                  <a:gs pos="0">
                    <a:srgbClr val="EFEFEF"/>
                  </a:gs>
                  <a:gs pos="100000">
                    <a:srgbClr val="EFEFEF"/>
                  </a:gs>
                </a:gsLst>
                <a:lin ang="5400000" scaled="1"/>
              </a:gradFill>
              <a:latin typeface="Segoe UI Light"/>
            </a:endParaRPr>
          </a:p>
        </p:txBody>
      </p:sp>
      <p:sp>
        <p:nvSpPr>
          <p:cNvPr id="36" name="Rectangle 35"/>
          <p:cNvSpPr/>
          <p:nvPr/>
        </p:nvSpPr>
        <p:spPr>
          <a:xfrm>
            <a:off x="4351002" y="6177963"/>
            <a:ext cx="2047225"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On-premises</a:t>
            </a:r>
          </a:p>
        </p:txBody>
      </p:sp>
      <p:sp>
        <p:nvSpPr>
          <p:cNvPr id="37" name="Rectangle 36"/>
          <p:cNvSpPr/>
          <p:nvPr/>
        </p:nvSpPr>
        <p:spPr>
          <a:xfrm>
            <a:off x="6907296" y="6177963"/>
            <a:ext cx="2463801"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Windows Azure</a:t>
            </a:r>
          </a:p>
        </p:txBody>
      </p:sp>
      <p:sp>
        <p:nvSpPr>
          <p:cNvPr id="40" name="Freeform 7"/>
          <p:cNvSpPr>
            <a:spLocks noEditPoints="1"/>
          </p:cNvSpPr>
          <p:nvPr/>
        </p:nvSpPr>
        <p:spPr bwMode="black">
          <a:xfrm>
            <a:off x="6410323" y="6175942"/>
            <a:ext cx="484880" cy="428789"/>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91373" tIns="45685" rIns="91373" bIns="45685" numCol="1" anchor="t" anchorCtr="0" compatLnSpc="1">
            <a:prstTxWarp prst="textNoShape">
              <a:avLst/>
            </a:prstTxWarp>
          </a:bodyPr>
          <a:lstStyle/>
          <a:p>
            <a:pPr defTabSz="931786"/>
            <a:endParaRPr lang="en-US">
              <a:solidFill>
                <a:srgbClr val="505050"/>
              </a:solidFill>
            </a:endParaRPr>
          </a:p>
        </p:txBody>
      </p:sp>
      <p:sp>
        <p:nvSpPr>
          <p:cNvPr id="42" name="Rectangle 41"/>
          <p:cNvSpPr/>
          <p:nvPr/>
        </p:nvSpPr>
        <p:spPr>
          <a:xfrm>
            <a:off x="9880164" y="6177963"/>
            <a:ext cx="2389860"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Your Customers</a:t>
            </a:r>
          </a:p>
        </p:txBody>
      </p:sp>
      <p:sp>
        <p:nvSpPr>
          <p:cNvPr id="43" name="Freeform 7"/>
          <p:cNvSpPr>
            <a:spLocks noEditPoints="1"/>
          </p:cNvSpPr>
          <p:nvPr/>
        </p:nvSpPr>
        <p:spPr bwMode="black">
          <a:xfrm>
            <a:off x="9383191" y="6175942"/>
            <a:ext cx="484880" cy="428789"/>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91373" tIns="45685" rIns="91373" bIns="45685" numCol="1" anchor="t" anchorCtr="0" compatLnSpc="1">
            <a:prstTxWarp prst="textNoShape">
              <a:avLst/>
            </a:prstTxWarp>
          </a:bodyPr>
          <a:lstStyle/>
          <a:p>
            <a:pPr defTabSz="931786"/>
            <a:endParaRPr lang="en-US">
              <a:solidFill>
                <a:srgbClr val="505050"/>
              </a:solidFill>
            </a:endParaRPr>
          </a:p>
        </p:txBody>
      </p:sp>
      <p:sp>
        <p:nvSpPr>
          <p:cNvPr id="79" name="Rectangle 78"/>
          <p:cNvSpPr/>
          <p:nvPr/>
        </p:nvSpPr>
        <p:spPr>
          <a:xfrm>
            <a:off x="255372" y="296871"/>
            <a:ext cx="3675286" cy="5016687"/>
          </a:xfrm>
          <a:prstGeom prst="rect">
            <a:avLst/>
          </a:prstGeom>
        </p:spPr>
        <p:txBody>
          <a:bodyPr wrap="square" lIns="91373" tIns="45685" rIns="91373" bIns="45685">
            <a:spAutoFit/>
          </a:bodyPr>
          <a:lstStyle/>
          <a:p>
            <a:pPr defTabSz="931786"/>
            <a:r>
              <a:rPr lang="en-US" sz="3500" b="1" dirty="0">
                <a:gradFill>
                  <a:gsLst>
                    <a:gs pos="0">
                      <a:srgbClr val="00188F"/>
                    </a:gs>
                    <a:gs pos="100000">
                      <a:srgbClr val="00188F"/>
                    </a:gs>
                  </a:gsLst>
                  <a:lin ang="5400000" scaled="1"/>
                </a:gradFill>
                <a:latin typeface="Segoe UI Light"/>
              </a:rPr>
              <a:t>Develop. </a:t>
            </a:r>
            <a:endParaRPr lang="en-US" sz="3500" b="1" dirty="0" smtClean="0">
              <a:gradFill>
                <a:gsLst>
                  <a:gs pos="0">
                    <a:srgbClr val="00188F"/>
                  </a:gs>
                  <a:gs pos="100000">
                    <a:srgbClr val="00188F"/>
                  </a:gs>
                </a:gsLst>
                <a:lin ang="5400000" scaled="1"/>
              </a:gradFill>
              <a:latin typeface="Segoe UI Light"/>
            </a:endParaRPr>
          </a:p>
          <a:p>
            <a:pPr defTabSz="931786"/>
            <a:r>
              <a:rPr lang="en-US" sz="3500" b="1" dirty="0" smtClean="0">
                <a:gradFill>
                  <a:gsLst>
                    <a:gs pos="0">
                      <a:srgbClr val="00188F"/>
                    </a:gs>
                    <a:gs pos="100000">
                      <a:srgbClr val="00188F"/>
                    </a:gs>
                  </a:gsLst>
                  <a:lin ang="5400000" scaled="1"/>
                </a:gradFill>
                <a:latin typeface="Segoe UI Light"/>
              </a:rPr>
              <a:t>Scale</a:t>
            </a:r>
            <a:r>
              <a:rPr lang="en-US" sz="3500" b="1" dirty="0">
                <a:gradFill>
                  <a:gsLst>
                    <a:gs pos="0">
                      <a:srgbClr val="00188F"/>
                    </a:gs>
                    <a:gs pos="100000">
                      <a:srgbClr val="00188F"/>
                    </a:gs>
                  </a:gsLst>
                  <a:lin ang="5400000" scaled="1"/>
                </a:gradFill>
                <a:latin typeface="Segoe UI Light"/>
              </a:rPr>
              <a:t>. </a:t>
            </a:r>
            <a:endParaRPr lang="en-US" sz="3500" b="1" dirty="0" smtClean="0">
              <a:gradFill>
                <a:gsLst>
                  <a:gs pos="0">
                    <a:srgbClr val="00188F"/>
                  </a:gs>
                  <a:gs pos="100000">
                    <a:srgbClr val="00188F"/>
                  </a:gs>
                </a:gsLst>
                <a:lin ang="5400000" scaled="1"/>
              </a:gradFill>
              <a:latin typeface="Segoe UI Light"/>
            </a:endParaRPr>
          </a:p>
          <a:p>
            <a:pPr defTabSz="931786"/>
            <a:r>
              <a:rPr lang="en-US" sz="3500" b="1" dirty="0" smtClean="0">
                <a:gradFill>
                  <a:gsLst>
                    <a:gs pos="0">
                      <a:srgbClr val="00188F"/>
                    </a:gs>
                    <a:gs pos="100000">
                      <a:srgbClr val="00188F"/>
                    </a:gs>
                  </a:gsLst>
                  <a:lin ang="5400000" scaled="1"/>
                </a:gradFill>
                <a:latin typeface="Segoe UI Light"/>
              </a:rPr>
              <a:t>Unlock </a:t>
            </a:r>
            <a:r>
              <a:rPr lang="en-US" sz="3500" b="1" dirty="0">
                <a:gradFill>
                  <a:gsLst>
                    <a:gs pos="0">
                      <a:srgbClr val="00188F"/>
                    </a:gs>
                    <a:gs pos="100000">
                      <a:srgbClr val="00188F"/>
                    </a:gs>
                  </a:gsLst>
                  <a:lin ang="5400000" scaled="1"/>
                </a:gradFill>
                <a:latin typeface="Segoe UI Light"/>
              </a:rPr>
              <a:t>Hybrid.</a:t>
            </a:r>
            <a:endParaRPr lang="en-US" sz="1400" b="1" dirty="0">
              <a:gradFill>
                <a:gsLst>
                  <a:gs pos="0">
                    <a:srgbClr val="00188F"/>
                  </a:gs>
                  <a:gs pos="100000">
                    <a:srgbClr val="00188F"/>
                  </a:gs>
                </a:gsLst>
                <a:lin ang="5400000" scaled="1"/>
              </a:gradFill>
              <a:latin typeface="Segoe UI Light"/>
            </a:endParaRPr>
          </a:p>
          <a:p>
            <a:pPr defTabSz="931786"/>
            <a:endParaRPr lang="en-US" sz="2400" dirty="0" smtClean="0">
              <a:gradFill>
                <a:gsLst>
                  <a:gs pos="0">
                    <a:srgbClr val="505050">
                      <a:lumMod val="50000"/>
                    </a:srgbClr>
                  </a:gs>
                  <a:gs pos="100000">
                    <a:srgbClr val="505050">
                      <a:lumMod val="50000"/>
                    </a:srgbClr>
                  </a:gs>
                </a:gsLst>
                <a:lin ang="5400000" scaled="1"/>
              </a:gradFill>
            </a:endParaRPr>
          </a:p>
          <a:p>
            <a:pPr defTabSz="931786"/>
            <a:r>
              <a:rPr lang="en-US" sz="2400" dirty="0" smtClean="0">
                <a:gradFill>
                  <a:gsLst>
                    <a:gs pos="0">
                      <a:srgbClr val="505050">
                        <a:lumMod val="50000"/>
                      </a:srgbClr>
                    </a:gs>
                    <a:gs pos="100000">
                      <a:srgbClr val="505050">
                        <a:lumMod val="50000"/>
                      </a:srgbClr>
                    </a:gs>
                  </a:gsLst>
                  <a:lin ang="5400000" scaled="1"/>
                </a:gradFill>
              </a:rPr>
              <a:t>Robust </a:t>
            </a:r>
            <a:r>
              <a:rPr lang="en-US" sz="2400" dirty="0">
                <a:gradFill>
                  <a:gsLst>
                    <a:gs pos="0">
                      <a:srgbClr val="505050">
                        <a:lumMod val="50000"/>
                      </a:srgbClr>
                    </a:gs>
                    <a:gs pos="100000">
                      <a:srgbClr val="505050">
                        <a:lumMod val="50000"/>
                      </a:srgbClr>
                    </a:gs>
                  </a:gsLst>
                  <a:lin ang="5400000" scaled="1"/>
                </a:gradFill>
              </a:rPr>
              <a:t>infrastructure </a:t>
            </a:r>
            <a:r>
              <a:rPr lang="en-US" sz="2400" dirty="0" smtClean="0">
                <a:gradFill>
                  <a:gsLst>
                    <a:gs pos="0">
                      <a:srgbClr val="505050">
                        <a:lumMod val="50000"/>
                      </a:srgbClr>
                    </a:gs>
                    <a:gs pos="100000">
                      <a:srgbClr val="505050">
                        <a:lumMod val="50000"/>
                      </a:srgbClr>
                    </a:gs>
                  </a:gsLst>
                  <a:lin ang="5400000" scaled="1"/>
                </a:gradFill>
              </a:rPr>
              <a:t>for </a:t>
            </a:r>
            <a:r>
              <a:rPr lang="en-US" sz="2400" dirty="0">
                <a:gradFill>
                  <a:gsLst>
                    <a:gs pos="0">
                      <a:srgbClr val="505050">
                        <a:lumMod val="50000"/>
                      </a:srgbClr>
                    </a:gs>
                    <a:gs pos="100000">
                      <a:srgbClr val="505050">
                        <a:lumMod val="50000"/>
                      </a:srgbClr>
                    </a:gs>
                  </a:gsLst>
                  <a:lin ang="5400000" scaled="1"/>
                </a:gradFill>
              </a:rPr>
              <a:t>SQL Server</a:t>
            </a:r>
          </a:p>
          <a:p>
            <a:pPr defTabSz="931786"/>
            <a:endParaRPr lang="en-US" sz="2400" dirty="0" smtClean="0">
              <a:gradFill>
                <a:gsLst>
                  <a:gs pos="0">
                    <a:srgbClr val="EFEFEF"/>
                  </a:gs>
                  <a:gs pos="100000">
                    <a:srgbClr val="EFEFEF"/>
                  </a:gs>
                </a:gsLst>
                <a:lin ang="5400000" scaled="1"/>
              </a:gradFill>
              <a:latin typeface="Segoe UI Light"/>
            </a:endParaRPr>
          </a:p>
          <a:p>
            <a:pPr marL="228600" defTabSz="931786"/>
            <a:r>
              <a:rPr lang="en-US" sz="1700" dirty="0" smtClean="0">
                <a:gradFill>
                  <a:gsLst>
                    <a:gs pos="0">
                      <a:srgbClr val="505050">
                        <a:lumMod val="50000"/>
                      </a:srgbClr>
                    </a:gs>
                    <a:gs pos="100000">
                      <a:srgbClr val="505050">
                        <a:lumMod val="50000"/>
                      </a:srgbClr>
                    </a:gs>
                  </a:gsLst>
                  <a:lin ang="5400000" scaled="1"/>
                </a:gradFill>
              </a:rPr>
              <a:t>Full SQL Server </a:t>
            </a:r>
            <a:r>
              <a:rPr lang="en-US" sz="1700" dirty="0">
                <a:gradFill>
                  <a:gsLst>
                    <a:gs pos="0">
                      <a:srgbClr val="505050">
                        <a:lumMod val="50000"/>
                      </a:srgbClr>
                    </a:gs>
                    <a:gs pos="100000">
                      <a:srgbClr val="505050">
                        <a:lumMod val="50000"/>
                      </a:srgbClr>
                    </a:gs>
                  </a:gsLst>
                  <a:lin ang="5400000" scaled="1"/>
                </a:gradFill>
              </a:rPr>
              <a:t>c</a:t>
            </a:r>
            <a:r>
              <a:rPr lang="en-US" sz="1700" dirty="0" smtClean="0">
                <a:gradFill>
                  <a:gsLst>
                    <a:gs pos="0">
                      <a:srgbClr val="505050">
                        <a:lumMod val="50000"/>
                      </a:srgbClr>
                    </a:gs>
                    <a:gs pos="100000">
                      <a:srgbClr val="505050">
                        <a:lumMod val="50000"/>
                      </a:srgbClr>
                    </a:gs>
                  </a:gsLst>
                  <a:lin ang="5400000" scaled="1"/>
                </a:gradFill>
              </a:rPr>
              <a:t>ompatibility</a:t>
            </a:r>
          </a:p>
          <a:p>
            <a:pPr marL="228600" defTabSz="931786"/>
            <a:endParaRPr lang="en-US" sz="1700" dirty="0">
              <a:gradFill>
                <a:gsLst>
                  <a:gs pos="0">
                    <a:srgbClr val="505050">
                      <a:lumMod val="50000"/>
                    </a:srgbClr>
                  </a:gs>
                  <a:gs pos="100000">
                    <a:srgbClr val="505050">
                      <a:lumMod val="50000"/>
                    </a:srgbClr>
                  </a:gs>
                </a:gsLst>
                <a:lin ang="5400000" scaled="1"/>
              </a:gradFill>
            </a:endParaRPr>
          </a:p>
          <a:p>
            <a:pPr marL="228600" defTabSz="931786"/>
            <a:r>
              <a:rPr lang="en-US" sz="1700" dirty="0" err="1" smtClean="0">
                <a:gradFill>
                  <a:gsLst>
                    <a:gs pos="0">
                      <a:srgbClr val="505050">
                        <a:lumMod val="50000"/>
                      </a:srgbClr>
                    </a:gs>
                    <a:gs pos="100000">
                      <a:srgbClr val="505050">
                        <a:lumMod val="50000"/>
                      </a:srgbClr>
                    </a:gs>
                  </a:gsLst>
                  <a:lin ang="5400000" scaled="1"/>
                </a:gradFill>
              </a:rPr>
              <a:t>AlwaysOn</a:t>
            </a:r>
            <a:r>
              <a:rPr lang="en-US" sz="1700" dirty="0" smtClean="0">
                <a:gradFill>
                  <a:gsLst>
                    <a:gs pos="0">
                      <a:srgbClr val="505050">
                        <a:lumMod val="50000"/>
                      </a:srgbClr>
                    </a:gs>
                    <a:gs pos="100000">
                      <a:srgbClr val="505050">
                        <a:lumMod val="50000"/>
                      </a:srgbClr>
                    </a:gs>
                  </a:gsLst>
                  <a:lin ang="5400000" scaled="1"/>
                </a:gradFill>
              </a:rPr>
              <a:t> for high availability </a:t>
            </a:r>
          </a:p>
          <a:p>
            <a:pPr marL="228600" defTabSz="931786"/>
            <a:endParaRPr lang="en-US" sz="1700" dirty="0" smtClean="0">
              <a:gradFill>
                <a:gsLst>
                  <a:gs pos="0">
                    <a:srgbClr val="505050">
                      <a:lumMod val="50000"/>
                    </a:srgbClr>
                  </a:gs>
                  <a:gs pos="100000">
                    <a:srgbClr val="505050">
                      <a:lumMod val="50000"/>
                    </a:srgbClr>
                  </a:gs>
                </a:gsLst>
                <a:lin ang="5400000" scaled="1"/>
              </a:gradFill>
            </a:endParaRPr>
          </a:p>
          <a:p>
            <a:pPr marL="228600" defTabSz="931786"/>
            <a:r>
              <a:rPr lang="en-US" sz="1700" dirty="0" smtClean="0">
                <a:gradFill>
                  <a:gsLst>
                    <a:gs pos="0">
                      <a:srgbClr val="505050">
                        <a:lumMod val="50000"/>
                      </a:srgbClr>
                    </a:gs>
                    <a:gs pos="100000">
                      <a:srgbClr val="505050">
                        <a:lumMod val="50000"/>
                      </a:srgbClr>
                    </a:gs>
                  </a:gsLst>
                  <a:lin ang="5400000" scaled="1"/>
                </a:gradFill>
              </a:rPr>
              <a:t>Move </a:t>
            </a:r>
            <a:r>
              <a:rPr lang="en-US" sz="1700" dirty="0">
                <a:gradFill>
                  <a:gsLst>
                    <a:gs pos="0">
                      <a:srgbClr val="505050">
                        <a:lumMod val="50000"/>
                      </a:srgbClr>
                    </a:gs>
                    <a:gs pos="100000">
                      <a:srgbClr val="505050">
                        <a:lumMod val="50000"/>
                      </a:srgbClr>
                    </a:gs>
                  </a:gsLst>
                  <a:lin ang="5400000" scaled="1"/>
                </a:gradFill>
              </a:rPr>
              <a:t>e</a:t>
            </a:r>
            <a:r>
              <a:rPr lang="en-US" sz="1700" dirty="0" smtClean="0">
                <a:gradFill>
                  <a:gsLst>
                    <a:gs pos="0">
                      <a:srgbClr val="505050">
                        <a:lumMod val="50000"/>
                      </a:srgbClr>
                    </a:gs>
                    <a:gs pos="100000">
                      <a:srgbClr val="505050">
                        <a:lumMod val="50000"/>
                      </a:srgbClr>
                    </a:gs>
                  </a:gsLst>
                  <a:lin ang="5400000" scaled="1"/>
                </a:gradFill>
              </a:rPr>
              <a:t>xisting SQL Server apps</a:t>
            </a:r>
            <a:endParaRPr lang="en-US" sz="1700" dirty="0">
              <a:gradFill>
                <a:gsLst>
                  <a:gs pos="0">
                    <a:srgbClr val="505050">
                      <a:lumMod val="50000"/>
                    </a:srgbClr>
                  </a:gs>
                  <a:gs pos="100000">
                    <a:srgbClr val="505050">
                      <a:lumMod val="50000"/>
                    </a:srgbClr>
                  </a:gs>
                </a:gsLst>
                <a:lin ang="5400000" scaled="1"/>
              </a:gradFill>
            </a:endParaRPr>
          </a:p>
          <a:p>
            <a:pPr marL="228600" defTabSz="931786"/>
            <a:endParaRPr lang="en-US" sz="1700" dirty="0" smtClean="0">
              <a:gradFill>
                <a:gsLst>
                  <a:gs pos="0">
                    <a:srgbClr val="505050">
                      <a:lumMod val="50000"/>
                    </a:srgbClr>
                  </a:gs>
                  <a:gs pos="100000">
                    <a:srgbClr val="505050">
                      <a:lumMod val="50000"/>
                    </a:srgbClr>
                  </a:gs>
                </a:gsLst>
                <a:lin ang="5400000" scaled="1"/>
              </a:gradFill>
            </a:endParaRPr>
          </a:p>
          <a:p>
            <a:pPr marL="228600" defTabSz="931786"/>
            <a:r>
              <a:rPr lang="en-US" sz="1700" dirty="0" smtClean="0">
                <a:gradFill>
                  <a:gsLst>
                    <a:gs pos="0">
                      <a:srgbClr val="505050">
                        <a:lumMod val="50000"/>
                      </a:srgbClr>
                    </a:gs>
                    <a:gs pos="100000">
                      <a:srgbClr val="505050">
                        <a:lumMod val="50000"/>
                      </a:srgbClr>
                    </a:gs>
                  </a:gsLst>
                  <a:lin ang="5400000" scaled="1"/>
                </a:gradFill>
              </a:rPr>
              <a:t>Shared databases in Azure</a:t>
            </a:r>
            <a:endParaRPr lang="en-US" sz="1700" dirty="0">
              <a:gradFill>
                <a:gsLst>
                  <a:gs pos="0">
                    <a:srgbClr val="505050">
                      <a:lumMod val="50000"/>
                    </a:srgbClr>
                  </a:gs>
                  <a:gs pos="100000">
                    <a:srgbClr val="505050">
                      <a:lumMod val="50000"/>
                    </a:srgbClr>
                  </a:gs>
                </a:gsLst>
                <a:lin ang="5400000" scaled="1"/>
              </a:gradFill>
            </a:endParaRPr>
          </a:p>
        </p:txBody>
      </p:sp>
      <p:pic>
        <p:nvPicPr>
          <p:cNvPr id="78" name="Picture 77"/>
          <p:cNvPicPr>
            <a:picLocks noChangeAspect="1"/>
          </p:cNvPicPr>
          <p:nvPr/>
        </p:nvPicPr>
        <p:blipFill rotWithShape="1">
          <a:blip r:embed="rId3">
            <a:extLst>
              <a:ext uri="{28A0092B-C50C-407E-A947-70E740481C1C}">
                <a14:useLocalDpi xmlns:a14="http://schemas.microsoft.com/office/drawing/2010/main" val="0"/>
              </a:ext>
            </a:extLst>
          </a:blip>
          <a:srcRect t="16024"/>
          <a:stretch/>
        </p:blipFill>
        <p:spPr>
          <a:xfrm>
            <a:off x="4517578" y="2264561"/>
            <a:ext cx="2672429" cy="3450136"/>
          </a:xfrm>
          <a:prstGeom prst="rect">
            <a:avLst/>
          </a:prstGeom>
        </p:spPr>
      </p:pic>
      <p:grpSp>
        <p:nvGrpSpPr>
          <p:cNvPr id="82" name="Group 81"/>
          <p:cNvGrpSpPr/>
          <p:nvPr/>
        </p:nvGrpSpPr>
        <p:grpSpPr>
          <a:xfrm>
            <a:off x="8355881" y="4563900"/>
            <a:ext cx="3443478" cy="897048"/>
            <a:chOff x="9894377" y="4610947"/>
            <a:chExt cx="1972220" cy="513776"/>
          </a:xfrm>
          <a:solidFill>
            <a:schemeClr val="tx2"/>
          </a:solidFill>
        </p:grpSpPr>
        <p:grpSp>
          <p:nvGrpSpPr>
            <p:cNvPr id="83" name="Group 82"/>
            <p:cNvGrpSpPr/>
            <p:nvPr/>
          </p:nvGrpSpPr>
          <p:grpSpPr>
            <a:xfrm>
              <a:off x="9894377" y="4610947"/>
              <a:ext cx="414816" cy="513776"/>
              <a:chOff x="10937718" y="2035607"/>
              <a:chExt cx="863086" cy="1068988"/>
            </a:xfrm>
            <a:grpFill/>
          </p:grpSpPr>
          <p:sp>
            <p:nvSpPr>
              <p:cNvPr id="149"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50"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5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84" name="Group 83"/>
            <p:cNvGrpSpPr/>
            <p:nvPr/>
          </p:nvGrpSpPr>
          <p:grpSpPr>
            <a:xfrm>
              <a:off x="10413512" y="4610947"/>
              <a:ext cx="414816" cy="513776"/>
              <a:chOff x="10937718" y="2035607"/>
              <a:chExt cx="863086" cy="1068988"/>
            </a:xfrm>
            <a:grpFill/>
          </p:grpSpPr>
          <p:sp>
            <p:nvSpPr>
              <p:cNvPr id="146"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47"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48"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89" name="Group 88"/>
            <p:cNvGrpSpPr/>
            <p:nvPr/>
          </p:nvGrpSpPr>
          <p:grpSpPr>
            <a:xfrm>
              <a:off x="10932647" y="4610947"/>
              <a:ext cx="414816" cy="513776"/>
              <a:chOff x="10937718" y="2035607"/>
              <a:chExt cx="863086" cy="1068988"/>
            </a:xfrm>
            <a:grpFill/>
          </p:grpSpPr>
          <p:sp>
            <p:nvSpPr>
              <p:cNvPr id="142"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43"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45"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132" name="Group 131"/>
            <p:cNvGrpSpPr/>
            <p:nvPr/>
          </p:nvGrpSpPr>
          <p:grpSpPr>
            <a:xfrm>
              <a:off x="11451781" y="4610947"/>
              <a:ext cx="414816" cy="513776"/>
              <a:chOff x="10937718" y="2035607"/>
              <a:chExt cx="863086" cy="1068988"/>
            </a:xfrm>
            <a:grpFill/>
          </p:grpSpPr>
          <p:sp>
            <p:nvSpPr>
              <p:cNvPr id="133"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37"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4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cxnSp>
        <p:nvCxnSpPr>
          <p:cNvPr id="153" name="Straight Connector 152"/>
          <p:cNvCxnSpPr/>
          <p:nvPr/>
        </p:nvCxnSpPr>
        <p:spPr>
          <a:xfrm flipV="1">
            <a:off x="6377231" y="1550427"/>
            <a:ext cx="0" cy="2808571"/>
          </a:xfrm>
          <a:prstGeom prst="line">
            <a:avLst/>
          </a:prstGeom>
          <a:ln w="44450" cap="rnd">
            <a:solidFill>
              <a:srgbClr val="00BCF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6376452" y="1548530"/>
            <a:ext cx="2721043" cy="0"/>
          </a:xfrm>
          <a:prstGeom prst="line">
            <a:avLst/>
          </a:prstGeom>
          <a:ln w="44450" cap="rnd">
            <a:solidFill>
              <a:srgbClr val="00BCF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56" name="Group 155"/>
          <p:cNvGrpSpPr/>
          <p:nvPr/>
        </p:nvGrpSpPr>
        <p:grpSpPr>
          <a:xfrm>
            <a:off x="5762293" y="4223345"/>
            <a:ext cx="1236177" cy="1087002"/>
            <a:chOff x="5736879" y="5124723"/>
            <a:chExt cx="1236176" cy="1087002"/>
          </a:xfrm>
        </p:grpSpPr>
        <p:grpSp>
          <p:nvGrpSpPr>
            <p:cNvPr id="157" name="Group 156"/>
            <p:cNvGrpSpPr/>
            <p:nvPr/>
          </p:nvGrpSpPr>
          <p:grpSpPr>
            <a:xfrm flipH="1">
              <a:off x="6564711" y="5124723"/>
              <a:ext cx="408344" cy="1087002"/>
              <a:chOff x="529660" y="3577613"/>
              <a:chExt cx="1058335" cy="2817255"/>
            </a:xfrm>
            <a:solidFill>
              <a:srgbClr val="FFFFFF"/>
            </a:solidFill>
          </p:grpSpPr>
          <p:sp>
            <p:nvSpPr>
              <p:cNvPr id="159" name="Freeform 741"/>
              <p:cNvSpPr>
                <a:spLocks/>
              </p:cNvSpPr>
              <p:nvPr/>
            </p:nvSpPr>
            <p:spPr bwMode="auto">
              <a:xfrm>
                <a:off x="529660" y="4273233"/>
                <a:ext cx="1058335" cy="2121635"/>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160" name="Oval 742"/>
              <p:cNvSpPr>
                <a:spLocks noChangeArrowheads="1"/>
              </p:cNvSpPr>
              <p:nvPr/>
            </p:nvSpPr>
            <p:spPr bwMode="auto">
              <a:xfrm>
                <a:off x="743315" y="3577613"/>
                <a:ext cx="631026" cy="635994"/>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158" name="Freeform 34"/>
            <p:cNvSpPr>
              <a:spLocks noEditPoints="1"/>
            </p:cNvSpPr>
            <p:nvPr/>
          </p:nvSpPr>
          <p:spPr bwMode="auto">
            <a:xfrm>
              <a:off x="5736879" y="5378911"/>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sp>
        <p:nvSpPr>
          <p:cNvPr id="169" name="Clpoud Icon"/>
          <p:cNvSpPr>
            <a:spLocks noChangeAspect="1"/>
          </p:cNvSpPr>
          <p:nvPr/>
        </p:nvSpPr>
        <p:spPr bwMode="black">
          <a:xfrm>
            <a:off x="8312612" y="755087"/>
            <a:ext cx="3886850" cy="219648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w="25400">
            <a:solidFill>
              <a:srgbClr val="EBEBEB"/>
            </a:solidFill>
          </a:ln>
          <a:extLst/>
        </p:spPr>
        <p:txBody>
          <a:bodyPr vert="horz" wrap="square" lIns="91373" tIns="182740" rIns="456848" bIns="45685" numCol="1" anchor="t" anchorCtr="0" compatLnSpc="1">
            <a:prstTxWarp prst="textNoShape">
              <a:avLst/>
            </a:prstTxWarp>
          </a:bodyPr>
          <a:lstStyle/>
          <a:p>
            <a:pPr algn="ctr" defTabSz="931786" fontAlgn="base">
              <a:lnSpc>
                <a:spcPct val="90000"/>
              </a:lnSpc>
              <a:spcBef>
                <a:spcPct val="0"/>
              </a:spcBef>
              <a:spcAft>
                <a:spcPct val="0"/>
              </a:spcAft>
            </a:pPr>
            <a:r>
              <a:rPr lang="en-US" spc="-50" dirty="0">
                <a:gradFill>
                  <a:gsLst>
                    <a:gs pos="2917">
                      <a:srgbClr val="EFEFEF"/>
                    </a:gs>
                    <a:gs pos="30000">
                      <a:srgbClr val="EFEFEF"/>
                    </a:gs>
                  </a:gsLst>
                  <a:lin ang="5400000" scaled="0"/>
                </a:gradFill>
              </a:rPr>
              <a:t>Virtual </a:t>
            </a:r>
            <a:br>
              <a:rPr lang="en-US" spc="-50" dirty="0">
                <a:gradFill>
                  <a:gsLst>
                    <a:gs pos="2917">
                      <a:srgbClr val="EFEFEF"/>
                    </a:gs>
                    <a:gs pos="30000">
                      <a:srgbClr val="EFEFEF"/>
                    </a:gs>
                  </a:gsLst>
                  <a:lin ang="5400000" scaled="0"/>
                </a:gradFill>
              </a:rPr>
            </a:br>
            <a:r>
              <a:rPr lang="en-US" spc="-50" dirty="0">
                <a:gradFill>
                  <a:gsLst>
                    <a:gs pos="2917">
                      <a:srgbClr val="EFEFEF"/>
                    </a:gs>
                    <a:gs pos="30000">
                      <a:srgbClr val="EFEFEF"/>
                    </a:gs>
                  </a:gsLst>
                  <a:lin ang="5400000" scaled="0"/>
                </a:gradFill>
              </a:rPr>
              <a:t>Machines</a:t>
            </a:r>
          </a:p>
        </p:txBody>
      </p:sp>
      <p:sp>
        <p:nvSpPr>
          <p:cNvPr id="177" name="Rectangle 176"/>
          <p:cNvSpPr/>
          <p:nvPr/>
        </p:nvSpPr>
        <p:spPr>
          <a:xfrm flipH="1">
            <a:off x="8355880" y="5546852"/>
            <a:ext cx="3652948" cy="343434"/>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Customers</a:t>
            </a:r>
          </a:p>
        </p:txBody>
      </p:sp>
      <p:cxnSp>
        <p:nvCxnSpPr>
          <p:cNvPr id="101" name="Straight Connector 100"/>
          <p:cNvCxnSpPr/>
          <p:nvPr/>
        </p:nvCxnSpPr>
        <p:spPr>
          <a:xfrm>
            <a:off x="8903137" y="2992141"/>
            <a:ext cx="0" cy="1537342"/>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flipH="1">
            <a:off x="9527535" y="3603846"/>
            <a:ext cx="1497039" cy="313932"/>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b="1" spc="-50" dirty="0">
                <a:gradFill>
                  <a:gsLst>
                    <a:gs pos="2917">
                      <a:srgbClr val="00188F"/>
                    </a:gs>
                    <a:gs pos="30000">
                      <a:srgbClr val="00188F"/>
                    </a:gs>
                  </a:gsLst>
                  <a:lin ang="5400000" scaled="0"/>
                </a:gradFill>
                <a:latin typeface="Segoe UI Light"/>
              </a:rPr>
              <a:t>Internet</a:t>
            </a:r>
          </a:p>
        </p:txBody>
      </p:sp>
      <p:cxnSp>
        <p:nvCxnSpPr>
          <p:cNvPr id="103" name="Straight Connector 102"/>
          <p:cNvCxnSpPr/>
          <p:nvPr/>
        </p:nvCxnSpPr>
        <p:spPr>
          <a:xfrm>
            <a:off x="9809541" y="2992141"/>
            <a:ext cx="0" cy="1537342"/>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0715945" y="2992141"/>
            <a:ext cx="0" cy="1537342"/>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1622351" y="2993297"/>
            <a:ext cx="0" cy="1536191"/>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8994559" y="1568839"/>
            <a:ext cx="2686479" cy="1212785"/>
            <a:chOff x="8969145" y="2470210"/>
            <a:chExt cx="2686478" cy="1212785"/>
          </a:xfrm>
        </p:grpSpPr>
        <p:grpSp>
          <p:nvGrpSpPr>
            <p:cNvPr id="81" name="Group 80"/>
            <p:cNvGrpSpPr/>
            <p:nvPr/>
          </p:nvGrpSpPr>
          <p:grpSpPr>
            <a:xfrm>
              <a:off x="10455442" y="2470210"/>
              <a:ext cx="1200181" cy="927025"/>
              <a:chOff x="9665799" y="2508267"/>
              <a:chExt cx="1214641" cy="938192"/>
            </a:xfrm>
          </p:grpSpPr>
          <p:sp>
            <p:nvSpPr>
              <p:cNvPr id="85" name="Freeform 24"/>
              <p:cNvSpPr>
                <a:spLocks noEditPoints="1"/>
              </p:cNvSpPr>
              <p:nvPr/>
            </p:nvSpPr>
            <p:spPr bwMode="black">
              <a:xfrm>
                <a:off x="9665799" y="2508267"/>
                <a:ext cx="1214641" cy="93819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pic>
            <p:nvPicPr>
              <p:cNvPr id="86" name="Picture 85"/>
              <p:cNvPicPr>
                <a:picLocks noChangeAspect="1"/>
              </p:cNvPicPr>
              <p:nvPr/>
            </p:nvPicPr>
            <p:blipFill rotWithShape="1">
              <a:blip r:embed="rId4">
                <a:extLst>
                  <a:ext uri="{28A0092B-C50C-407E-A947-70E740481C1C}">
                    <a14:useLocalDpi xmlns:a14="http://schemas.microsoft.com/office/drawing/2010/main" val="0"/>
                  </a:ext>
                </a:extLst>
              </a:blip>
              <a:srcRect r="76518"/>
              <a:stretch/>
            </p:blipFill>
            <p:spPr>
              <a:xfrm>
                <a:off x="10190201" y="2652325"/>
                <a:ext cx="313206" cy="337264"/>
              </a:xfrm>
              <a:prstGeom prst="rect">
                <a:avLst/>
              </a:prstGeom>
            </p:spPr>
          </p:pic>
        </p:grpSp>
        <p:sp>
          <p:nvSpPr>
            <p:cNvPr id="88" name="Freeform 24"/>
            <p:cNvSpPr>
              <a:spLocks noEditPoints="1"/>
            </p:cNvSpPr>
            <p:nvPr/>
          </p:nvSpPr>
          <p:spPr bwMode="black">
            <a:xfrm>
              <a:off x="8969145" y="2470210"/>
              <a:ext cx="1195087" cy="923088"/>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sp>
          <p:nvSpPr>
            <p:cNvPr id="99" name="Rectangle 98"/>
            <p:cNvSpPr/>
            <p:nvPr/>
          </p:nvSpPr>
          <p:spPr bwMode="auto">
            <a:xfrm>
              <a:off x="8998489" y="3445084"/>
              <a:ext cx="1136398" cy="237911"/>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Web Application</a:t>
              </a:r>
            </a:p>
          </p:txBody>
        </p:sp>
        <p:pic>
          <p:nvPicPr>
            <p:cNvPr id="100" name="Picture 9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4906" y="2672490"/>
              <a:ext cx="320226" cy="248018"/>
            </a:xfrm>
            <a:prstGeom prst="rect">
              <a:avLst/>
            </a:prstGeom>
          </p:spPr>
        </p:pic>
        <p:sp>
          <p:nvSpPr>
            <p:cNvPr id="60" name="Rectangle 59"/>
            <p:cNvSpPr/>
            <p:nvPr/>
          </p:nvSpPr>
          <p:spPr bwMode="auto">
            <a:xfrm>
              <a:off x="10487333" y="3445084"/>
              <a:ext cx="1136398" cy="237911"/>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SQL Server</a:t>
              </a:r>
            </a:p>
          </p:txBody>
        </p:sp>
      </p:grpSp>
      <p:sp>
        <p:nvSpPr>
          <p:cNvPr id="59" name="Rectangle 58"/>
          <p:cNvSpPr/>
          <p:nvPr/>
        </p:nvSpPr>
        <p:spPr>
          <a:xfrm rot="19069121">
            <a:off x="6128861" y="1742187"/>
            <a:ext cx="1497039" cy="594557"/>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Virtual</a:t>
            </a:r>
            <a:br>
              <a:rPr lang="en-US" sz="2000" b="1" spc="-50" dirty="0">
                <a:gradFill>
                  <a:gsLst>
                    <a:gs pos="2917">
                      <a:srgbClr val="00188F"/>
                    </a:gs>
                    <a:gs pos="30000">
                      <a:srgbClr val="00188F"/>
                    </a:gs>
                  </a:gsLst>
                  <a:lin ang="5400000" scaled="0"/>
                </a:gradFill>
                <a:latin typeface="Segoe UI Light"/>
              </a:rPr>
            </a:br>
            <a:r>
              <a:rPr lang="en-US" sz="2000" b="1" spc="-50" dirty="0">
                <a:gradFill>
                  <a:gsLst>
                    <a:gs pos="2917">
                      <a:srgbClr val="00188F"/>
                    </a:gs>
                    <a:gs pos="30000">
                      <a:srgbClr val="00188F"/>
                    </a:gs>
                  </a:gsLst>
                  <a:lin ang="5400000" scaled="0"/>
                </a:gradFill>
                <a:latin typeface="Segoe UI Light"/>
              </a:rPr>
              <a:t>Network</a:t>
            </a:r>
          </a:p>
        </p:txBody>
      </p:sp>
    </p:spTree>
    <p:extLst>
      <p:ext uri="{BB962C8B-B14F-4D97-AF65-F5344CB8AC3E}">
        <p14:creationId xmlns:p14="http://schemas.microsoft.com/office/powerpoint/2010/main" val="653584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6025" y="334963"/>
            <a:ext cx="8258173" cy="6491550"/>
            <a:chOff x="4203702" y="1211264"/>
            <a:chExt cx="8258173" cy="6491549"/>
          </a:xfrm>
        </p:grpSpPr>
        <p:sp>
          <p:nvSpPr>
            <p:cNvPr id="45" name="Rectangle 44"/>
            <p:cNvSpPr/>
            <p:nvPr/>
          </p:nvSpPr>
          <p:spPr bwMode="auto">
            <a:xfrm>
              <a:off x="4203702" y="1211264"/>
              <a:ext cx="8258173" cy="5604062"/>
            </a:xfrm>
            <a:prstGeom prst="rect">
              <a:avLst/>
            </a:prstGeom>
            <a:solidFill>
              <a:srgbClr val="EBEBEB"/>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137160" rIns="91440" bIns="146304" numCol="1" spcCol="0" rtlCol="0" fromWordArt="0" anchor="t" anchorCtr="0" forceAA="0" compatLnSpc="1">
              <a:prstTxWarp prst="textNoShape">
                <a:avLst/>
              </a:prstTxWarp>
              <a:noAutofit/>
            </a:bodyPr>
            <a:lstStyle/>
            <a:p>
              <a:pPr marL="291875" indent="-291875" defTabSz="913398" fontAlgn="base">
                <a:lnSpc>
                  <a:spcPct val="90000"/>
                </a:lnSpc>
                <a:spcBef>
                  <a:spcPct val="0"/>
                </a:spcBef>
                <a:spcAft>
                  <a:spcPct val="0"/>
                </a:spcAft>
                <a:buFont typeface="Arial" panose="020B0604020202020204" pitchFamily="34" charset="0"/>
                <a:buChar char="•"/>
              </a:pPr>
              <a:endParaRPr lang="en-US" spc="-50" dirty="0">
                <a:gradFill>
                  <a:gsLst>
                    <a:gs pos="0">
                      <a:srgbClr val="FFFFFF"/>
                    </a:gs>
                    <a:gs pos="100000">
                      <a:srgbClr val="FFFFFF"/>
                    </a:gs>
                  </a:gsLst>
                  <a:lin ang="5400000" scaled="1"/>
                </a:gradFill>
              </a:endParaRPr>
            </a:p>
          </p:txBody>
        </p:sp>
        <p:sp>
          <p:nvSpPr>
            <p:cNvPr id="50" name="Rectangle 49"/>
            <p:cNvSpPr/>
            <p:nvPr/>
          </p:nvSpPr>
          <p:spPr bwMode="auto">
            <a:xfrm>
              <a:off x="4203702" y="6801112"/>
              <a:ext cx="8258173" cy="901701"/>
            </a:xfrm>
            <a:prstGeom prst="rect">
              <a:avLst/>
            </a:prstGeom>
            <a:pattFill prst="ltUpDiag">
              <a:fgClr>
                <a:schemeClr val="bg1">
                  <a:lumMod val="75000"/>
                </a:schemeClr>
              </a:fgClr>
              <a:bgClr>
                <a:srgbClr val="CDCDCD"/>
              </a:bgClr>
            </a:pattFill>
            <a:ln w="22225" cap="sq">
              <a:noFill/>
              <a:prstDash val="sysDot"/>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dirty="0">
                <a:gradFill>
                  <a:gsLst>
                    <a:gs pos="36283">
                      <a:srgbClr val="00188F"/>
                    </a:gs>
                    <a:gs pos="28000">
                      <a:srgbClr val="00188F"/>
                    </a:gs>
                  </a:gsLst>
                  <a:lin ang="5400000" scaled="0"/>
                </a:gradFill>
              </a:endParaRPr>
            </a:p>
          </p:txBody>
        </p:sp>
      </p:grpSp>
      <p:pic>
        <p:nvPicPr>
          <p:cNvPr id="60" name="Picture 59"/>
          <p:cNvPicPr>
            <a:picLocks noChangeAspect="1"/>
          </p:cNvPicPr>
          <p:nvPr/>
        </p:nvPicPr>
        <p:blipFill rotWithShape="1">
          <a:blip r:embed="rId3">
            <a:extLst>
              <a:ext uri="{28A0092B-C50C-407E-A947-70E740481C1C}">
                <a14:useLocalDpi xmlns:a14="http://schemas.microsoft.com/office/drawing/2010/main" val="0"/>
              </a:ext>
            </a:extLst>
          </a:blip>
          <a:srcRect t="16024"/>
          <a:stretch/>
        </p:blipFill>
        <p:spPr>
          <a:xfrm>
            <a:off x="4474492" y="2289640"/>
            <a:ext cx="2672429" cy="3450136"/>
          </a:xfrm>
          <a:prstGeom prst="rect">
            <a:avLst/>
          </a:prstGeom>
        </p:spPr>
      </p:pic>
      <p:sp>
        <p:nvSpPr>
          <p:cNvPr id="70" name="Freeform 8"/>
          <p:cNvSpPr>
            <a:spLocks/>
          </p:cNvSpPr>
          <p:nvPr/>
        </p:nvSpPr>
        <p:spPr bwMode="auto">
          <a:xfrm>
            <a:off x="1595" y="0"/>
            <a:ext cx="3930651" cy="6994525"/>
          </a:xfrm>
          <a:prstGeom prst="rect">
            <a:avLst/>
          </a:prstGeom>
          <a:solidFill>
            <a:srgbClr val="FFFFFF"/>
          </a:solidFill>
          <a:ln>
            <a:noFill/>
          </a:ln>
        </p:spPr>
        <p:txBody>
          <a:bodyPr vert="horz" wrap="square" lIns="1553285" tIns="91373" rIns="182716" bIns="146173" numCol="1" anchor="ctr" anchorCtr="0" compatLnSpc="1">
            <a:prstTxWarp prst="textNoShape">
              <a:avLst/>
            </a:prstTxWarp>
            <a:noAutofit/>
          </a:bodyPr>
          <a:lstStyle/>
          <a:p>
            <a:pPr defTabSz="931786"/>
            <a:endParaRPr lang="en-US" sz="3300" b="1" dirty="0">
              <a:gradFill>
                <a:gsLst>
                  <a:gs pos="0">
                    <a:srgbClr val="EFEFEF"/>
                  </a:gs>
                  <a:gs pos="100000">
                    <a:srgbClr val="EFEFEF"/>
                  </a:gs>
                </a:gsLst>
                <a:lin ang="5400000" scaled="1"/>
              </a:gradFill>
              <a:latin typeface="Segoe UI Light"/>
            </a:endParaRPr>
          </a:p>
        </p:txBody>
      </p:sp>
      <p:sp>
        <p:nvSpPr>
          <p:cNvPr id="14" name="Rectangle 13"/>
          <p:cNvSpPr/>
          <p:nvPr/>
        </p:nvSpPr>
        <p:spPr>
          <a:xfrm>
            <a:off x="186527" y="3048047"/>
            <a:ext cx="3679346" cy="507831"/>
          </a:xfrm>
          <a:prstGeom prst="rect">
            <a:avLst/>
          </a:prstGeom>
        </p:spPr>
        <p:txBody>
          <a:bodyPr wrap="square" lIns="91373" tIns="45685" rIns="91373" bIns="45685">
            <a:spAutoFit/>
          </a:bodyPr>
          <a:lstStyle/>
          <a:p>
            <a:pPr defTabSz="931786">
              <a:lnSpc>
                <a:spcPct val="150000"/>
              </a:lnSpc>
            </a:pPr>
            <a:endParaRPr lang="en-US" dirty="0">
              <a:gradFill>
                <a:gsLst>
                  <a:gs pos="0">
                    <a:srgbClr val="EFEFEF"/>
                  </a:gs>
                  <a:gs pos="100000">
                    <a:srgbClr val="EFEFEF"/>
                  </a:gs>
                </a:gsLst>
                <a:lin ang="5400000" scaled="1"/>
              </a:gradFill>
            </a:endParaRPr>
          </a:p>
        </p:txBody>
      </p:sp>
      <p:sp>
        <p:nvSpPr>
          <p:cNvPr id="30" name="Rectangle 29"/>
          <p:cNvSpPr/>
          <p:nvPr/>
        </p:nvSpPr>
        <p:spPr>
          <a:xfrm rot="19069121">
            <a:off x="6158886" y="1759580"/>
            <a:ext cx="1497039" cy="594557"/>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Virtual </a:t>
            </a:r>
            <a:br>
              <a:rPr lang="en-US" sz="2000" b="1" spc="-50" dirty="0">
                <a:gradFill>
                  <a:gsLst>
                    <a:gs pos="2917">
                      <a:srgbClr val="00188F"/>
                    </a:gs>
                    <a:gs pos="30000">
                      <a:srgbClr val="00188F"/>
                    </a:gs>
                  </a:gsLst>
                  <a:lin ang="5400000" scaled="0"/>
                </a:gradFill>
                <a:latin typeface="Segoe UI Light"/>
              </a:rPr>
            </a:br>
            <a:r>
              <a:rPr lang="en-US" sz="2000" b="1" spc="-50" dirty="0">
                <a:gradFill>
                  <a:gsLst>
                    <a:gs pos="2917">
                      <a:srgbClr val="00188F"/>
                    </a:gs>
                    <a:gs pos="30000">
                      <a:srgbClr val="00188F"/>
                    </a:gs>
                  </a:gsLst>
                  <a:lin ang="5400000" scaled="0"/>
                </a:gradFill>
                <a:latin typeface="Segoe UI Light"/>
              </a:rPr>
              <a:t>Network</a:t>
            </a:r>
          </a:p>
        </p:txBody>
      </p:sp>
      <p:sp>
        <p:nvSpPr>
          <p:cNvPr id="42" name="Rectangle 41"/>
          <p:cNvSpPr/>
          <p:nvPr/>
        </p:nvSpPr>
        <p:spPr>
          <a:xfrm>
            <a:off x="4256781" y="6165931"/>
            <a:ext cx="2047225"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On-premises</a:t>
            </a:r>
          </a:p>
        </p:txBody>
      </p:sp>
      <p:sp>
        <p:nvSpPr>
          <p:cNvPr id="43" name="Rectangle 42"/>
          <p:cNvSpPr/>
          <p:nvPr/>
        </p:nvSpPr>
        <p:spPr>
          <a:xfrm>
            <a:off x="6813075" y="6165931"/>
            <a:ext cx="2463801"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Windows Azure</a:t>
            </a:r>
          </a:p>
        </p:txBody>
      </p:sp>
      <p:sp>
        <p:nvSpPr>
          <p:cNvPr id="44" name="Freeform 7"/>
          <p:cNvSpPr>
            <a:spLocks noEditPoints="1"/>
          </p:cNvSpPr>
          <p:nvPr/>
        </p:nvSpPr>
        <p:spPr bwMode="black">
          <a:xfrm>
            <a:off x="6316102" y="6163910"/>
            <a:ext cx="484880" cy="428789"/>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91373" tIns="45685" rIns="91373" bIns="45685" numCol="1" anchor="t" anchorCtr="0" compatLnSpc="1">
            <a:prstTxWarp prst="textNoShape">
              <a:avLst/>
            </a:prstTxWarp>
          </a:bodyPr>
          <a:lstStyle/>
          <a:p>
            <a:pPr defTabSz="931786"/>
            <a:endParaRPr lang="en-US">
              <a:solidFill>
                <a:srgbClr val="505050"/>
              </a:solidFill>
            </a:endParaRPr>
          </a:p>
        </p:txBody>
      </p:sp>
      <p:sp>
        <p:nvSpPr>
          <p:cNvPr id="47" name="Rectangle 46"/>
          <p:cNvSpPr/>
          <p:nvPr/>
        </p:nvSpPr>
        <p:spPr>
          <a:xfrm>
            <a:off x="9785949" y="6165931"/>
            <a:ext cx="2658249" cy="431328"/>
          </a:xfrm>
          <a:prstGeom prst="rect">
            <a:avLst/>
          </a:prstGeom>
        </p:spPr>
        <p:txBody>
          <a:bodyPr wrap="square" lIns="91373" tIns="45685" rIns="91373" bIns="45685">
            <a:spAutoFit/>
          </a:bodyPr>
          <a:lstStyle/>
          <a:p>
            <a:pPr algn="ctr" defTabSz="931786">
              <a:lnSpc>
                <a:spcPct val="90000"/>
              </a:lnSpc>
            </a:pPr>
            <a:r>
              <a:rPr lang="en-US" sz="2400" b="1" spc="-50" dirty="0">
                <a:gradFill>
                  <a:gsLst>
                    <a:gs pos="2917">
                      <a:srgbClr val="00188F"/>
                    </a:gs>
                    <a:gs pos="30000">
                      <a:srgbClr val="00188F"/>
                    </a:gs>
                  </a:gsLst>
                  <a:lin ang="5400000" scaled="0"/>
                </a:gradFill>
                <a:latin typeface="Segoe UI Light"/>
              </a:rPr>
              <a:t>Remote Workers </a:t>
            </a:r>
          </a:p>
        </p:txBody>
      </p:sp>
      <p:sp>
        <p:nvSpPr>
          <p:cNvPr id="48" name="Freeform 7"/>
          <p:cNvSpPr>
            <a:spLocks noEditPoints="1"/>
          </p:cNvSpPr>
          <p:nvPr/>
        </p:nvSpPr>
        <p:spPr bwMode="black">
          <a:xfrm>
            <a:off x="9288970" y="6163910"/>
            <a:ext cx="484880" cy="428789"/>
          </a:xfrm>
          <a:custGeom>
            <a:avLst/>
            <a:gdLst>
              <a:gd name="T0" fmla="*/ 87 w 162"/>
              <a:gd name="T1" fmla="*/ 109 h 143"/>
              <a:gd name="T2" fmla="*/ 74 w 162"/>
              <a:gd name="T3" fmla="*/ 109 h 143"/>
              <a:gd name="T4" fmla="*/ 74 w 162"/>
              <a:gd name="T5" fmla="*/ 79 h 143"/>
              <a:gd name="T6" fmla="*/ 45 w 162"/>
              <a:gd name="T7" fmla="*/ 79 h 143"/>
              <a:gd name="T8" fmla="*/ 45 w 162"/>
              <a:gd name="T9" fmla="*/ 66 h 143"/>
              <a:gd name="T10" fmla="*/ 74 w 162"/>
              <a:gd name="T11" fmla="*/ 66 h 143"/>
              <a:gd name="T12" fmla="*/ 74 w 162"/>
              <a:gd name="T13" fmla="*/ 36 h 143"/>
              <a:gd name="T14" fmla="*/ 87 w 162"/>
              <a:gd name="T15" fmla="*/ 36 h 143"/>
              <a:gd name="T16" fmla="*/ 87 w 162"/>
              <a:gd name="T17" fmla="*/ 66 h 143"/>
              <a:gd name="T18" fmla="*/ 117 w 162"/>
              <a:gd name="T19" fmla="*/ 66 h 143"/>
              <a:gd name="T20" fmla="*/ 117 w 162"/>
              <a:gd name="T21" fmla="*/ 79 h 143"/>
              <a:gd name="T22" fmla="*/ 87 w 162"/>
              <a:gd name="T23" fmla="*/ 79 h 143"/>
              <a:gd name="T24" fmla="*/ 87 w 162"/>
              <a:gd name="T25" fmla="*/ 109 h 143"/>
              <a:gd name="T26" fmla="*/ 124 w 162"/>
              <a:gd name="T27" fmla="*/ 129 h 143"/>
              <a:gd name="T28" fmla="*/ 81 w 162"/>
              <a:gd name="T29" fmla="*/ 143 h 143"/>
              <a:gd name="T30" fmla="*/ 24 w 162"/>
              <a:gd name="T31" fmla="*/ 115 h 143"/>
              <a:gd name="T32" fmla="*/ 37 w 162"/>
              <a:gd name="T33" fmla="*/ 14 h 143"/>
              <a:gd name="T34" fmla="*/ 81 w 162"/>
              <a:gd name="T35" fmla="*/ 0 h 143"/>
              <a:gd name="T36" fmla="*/ 138 w 162"/>
              <a:gd name="T37" fmla="*/ 28 h 143"/>
              <a:gd name="T38" fmla="*/ 124 w 162"/>
              <a:gd name="T39" fmla="*/ 129 h 143"/>
              <a:gd name="T40" fmla="*/ 130 w 162"/>
              <a:gd name="T41" fmla="*/ 34 h 143"/>
              <a:gd name="T42" fmla="*/ 81 w 162"/>
              <a:gd name="T43" fmla="*/ 9 h 143"/>
              <a:gd name="T44" fmla="*/ 43 w 162"/>
              <a:gd name="T45" fmla="*/ 22 h 143"/>
              <a:gd name="T46" fmla="*/ 31 w 162"/>
              <a:gd name="T47" fmla="*/ 109 h 143"/>
              <a:gd name="T48" fmla="*/ 81 w 162"/>
              <a:gd name="T49" fmla="*/ 134 h 143"/>
              <a:gd name="T50" fmla="*/ 119 w 162"/>
              <a:gd name="T51" fmla="*/ 121 h 143"/>
              <a:gd name="T52" fmla="*/ 130 w 162"/>
              <a:gd name="T53" fmla="*/ 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2" h="143">
                <a:moveTo>
                  <a:pt x="87" y="109"/>
                </a:moveTo>
                <a:cubicBezTo>
                  <a:pt x="74" y="109"/>
                  <a:pt x="74" y="109"/>
                  <a:pt x="74" y="109"/>
                </a:cubicBezTo>
                <a:cubicBezTo>
                  <a:pt x="74" y="79"/>
                  <a:pt x="74" y="79"/>
                  <a:pt x="74" y="79"/>
                </a:cubicBezTo>
                <a:cubicBezTo>
                  <a:pt x="45" y="79"/>
                  <a:pt x="45" y="79"/>
                  <a:pt x="45" y="79"/>
                </a:cubicBezTo>
                <a:cubicBezTo>
                  <a:pt x="45" y="66"/>
                  <a:pt x="45" y="66"/>
                  <a:pt x="45" y="66"/>
                </a:cubicBezTo>
                <a:cubicBezTo>
                  <a:pt x="74" y="66"/>
                  <a:pt x="74" y="66"/>
                  <a:pt x="74" y="66"/>
                </a:cubicBezTo>
                <a:cubicBezTo>
                  <a:pt x="74" y="36"/>
                  <a:pt x="74" y="36"/>
                  <a:pt x="74" y="36"/>
                </a:cubicBezTo>
                <a:cubicBezTo>
                  <a:pt x="87" y="36"/>
                  <a:pt x="87" y="36"/>
                  <a:pt x="87" y="36"/>
                </a:cubicBezTo>
                <a:cubicBezTo>
                  <a:pt x="87" y="66"/>
                  <a:pt x="87" y="66"/>
                  <a:pt x="87" y="66"/>
                </a:cubicBezTo>
                <a:cubicBezTo>
                  <a:pt x="117" y="66"/>
                  <a:pt x="117" y="66"/>
                  <a:pt x="117" y="66"/>
                </a:cubicBezTo>
                <a:cubicBezTo>
                  <a:pt x="117" y="79"/>
                  <a:pt x="117" y="79"/>
                  <a:pt x="117" y="79"/>
                </a:cubicBezTo>
                <a:cubicBezTo>
                  <a:pt x="87" y="79"/>
                  <a:pt x="87" y="79"/>
                  <a:pt x="87" y="79"/>
                </a:cubicBezTo>
                <a:lnTo>
                  <a:pt x="87" y="109"/>
                </a:lnTo>
                <a:close/>
                <a:moveTo>
                  <a:pt x="124" y="129"/>
                </a:moveTo>
                <a:cubicBezTo>
                  <a:pt x="111" y="139"/>
                  <a:pt x="96" y="143"/>
                  <a:pt x="81" y="143"/>
                </a:cubicBezTo>
                <a:cubicBezTo>
                  <a:pt x="59" y="143"/>
                  <a:pt x="38" y="134"/>
                  <a:pt x="24" y="115"/>
                </a:cubicBezTo>
                <a:cubicBezTo>
                  <a:pt x="0" y="84"/>
                  <a:pt x="6" y="38"/>
                  <a:pt x="37" y="14"/>
                </a:cubicBezTo>
                <a:cubicBezTo>
                  <a:pt x="50" y="4"/>
                  <a:pt x="66" y="0"/>
                  <a:pt x="81" y="0"/>
                </a:cubicBezTo>
                <a:cubicBezTo>
                  <a:pt x="102" y="0"/>
                  <a:pt x="124" y="9"/>
                  <a:pt x="138" y="28"/>
                </a:cubicBezTo>
                <a:cubicBezTo>
                  <a:pt x="162" y="60"/>
                  <a:pt x="156" y="105"/>
                  <a:pt x="124" y="129"/>
                </a:cubicBezTo>
                <a:close/>
                <a:moveTo>
                  <a:pt x="130" y="34"/>
                </a:moveTo>
                <a:cubicBezTo>
                  <a:pt x="119" y="18"/>
                  <a:pt x="100" y="9"/>
                  <a:pt x="81" y="9"/>
                </a:cubicBezTo>
                <a:cubicBezTo>
                  <a:pt x="67" y="9"/>
                  <a:pt x="54" y="14"/>
                  <a:pt x="43" y="22"/>
                </a:cubicBezTo>
                <a:cubicBezTo>
                  <a:pt x="16" y="43"/>
                  <a:pt x="10" y="82"/>
                  <a:pt x="31" y="109"/>
                </a:cubicBezTo>
                <a:cubicBezTo>
                  <a:pt x="43" y="125"/>
                  <a:pt x="61" y="134"/>
                  <a:pt x="81" y="134"/>
                </a:cubicBezTo>
                <a:cubicBezTo>
                  <a:pt x="95" y="134"/>
                  <a:pt x="108" y="130"/>
                  <a:pt x="119" y="121"/>
                </a:cubicBezTo>
                <a:cubicBezTo>
                  <a:pt x="146" y="100"/>
                  <a:pt x="151" y="61"/>
                  <a:pt x="130" y="34"/>
                </a:cubicBezTo>
                <a:close/>
              </a:path>
            </a:pathLst>
          </a:custGeom>
          <a:solidFill>
            <a:schemeClr val="tx2"/>
          </a:solidFill>
          <a:ln>
            <a:noFill/>
          </a:ln>
          <a:extLst/>
        </p:spPr>
        <p:txBody>
          <a:bodyPr vert="horz" wrap="square" lIns="91373" tIns="45685" rIns="91373" bIns="45685" numCol="1" anchor="t" anchorCtr="0" compatLnSpc="1">
            <a:prstTxWarp prst="textNoShape">
              <a:avLst/>
            </a:prstTxWarp>
          </a:bodyPr>
          <a:lstStyle/>
          <a:p>
            <a:pPr defTabSz="931786"/>
            <a:endParaRPr lang="en-US">
              <a:solidFill>
                <a:srgbClr val="505050"/>
              </a:solidFill>
            </a:endParaRPr>
          </a:p>
        </p:txBody>
      </p:sp>
      <p:sp>
        <p:nvSpPr>
          <p:cNvPr id="57" name="Rectangle 56"/>
          <p:cNvSpPr/>
          <p:nvPr/>
        </p:nvSpPr>
        <p:spPr>
          <a:xfrm>
            <a:off x="255374" y="296871"/>
            <a:ext cx="3661316" cy="5846145"/>
          </a:xfrm>
          <a:prstGeom prst="rect">
            <a:avLst/>
          </a:prstGeom>
        </p:spPr>
        <p:txBody>
          <a:bodyPr wrap="square" lIns="91373" tIns="45685" rIns="91373" bIns="45685">
            <a:spAutoFit/>
          </a:bodyPr>
          <a:lstStyle/>
          <a:p>
            <a:pPr defTabSz="931786" fontAlgn="base">
              <a:lnSpc>
                <a:spcPct val="90000"/>
              </a:lnSpc>
              <a:spcBef>
                <a:spcPct val="0"/>
              </a:spcBef>
              <a:spcAft>
                <a:spcPct val="0"/>
              </a:spcAft>
            </a:pPr>
            <a:r>
              <a:rPr lang="en-US" sz="3500" b="1" dirty="0">
                <a:gradFill>
                  <a:gsLst>
                    <a:gs pos="0">
                      <a:srgbClr val="00188F"/>
                    </a:gs>
                    <a:gs pos="100000">
                      <a:srgbClr val="00188F"/>
                    </a:gs>
                  </a:gsLst>
                  <a:lin ang="5400000" scaled="1"/>
                </a:gradFill>
                <a:latin typeface="Segoe UI Light"/>
              </a:rPr>
              <a:t>Customize. </a:t>
            </a:r>
          </a:p>
          <a:p>
            <a:pPr defTabSz="931786" fontAlgn="base">
              <a:lnSpc>
                <a:spcPct val="90000"/>
              </a:lnSpc>
              <a:spcBef>
                <a:spcPct val="0"/>
              </a:spcBef>
              <a:spcAft>
                <a:spcPct val="0"/>
              </a:spcAft>
            </a:pPr>
            <a:r>
              <a:rPr lang="en-US" sz="3500" b="1" dirty="0">
                <a:gradFill>
                  <a:gsLst>
                    <a:gs pos="0">
                      <a:srgbClr val="00188F"/>
                    </a:gs>
                    <a:gs pos="100000">
                      <a:srgbClr val="00188F"/>
                    </a:gs>
                  </a:gsLst>
                  <a:lin ang="5400000" scaled="1"/>
                </a:gradFill>
                <a:latin typeface="Segoe UI Light"/>
              </a:rPr>
              <a:t>Collaborate. </a:t>
            </a:r>
          </a:p>
          <a:p>
            <a:pPr defTabSz="931786" fontAlgn="base">
              <a:lnSpc>
                <a:spcPct val="90000"/>
              </a:lnSpc>
              <a:spcBef>
                <a:spcPct val="0"/>
              </a:spcBef>
              <a:spcAft>
                <a:spcPct val="0"/>
              </a:spcAft>
            </a:pPr>
            <a:r>
              <a:rPr lang="en-US" sz="3500" b="1" dirty="0">
                <a:gradFill>
                  <a:gsLst>
                    <a:gs pos="0">
                      <a:srgbClr val="00188F"/>
                    </a:gs>
                    <a:gs pos="100000">
                      <a:srgbClr val="00188F"/>
                    </a:gs>
                  </a:gsLst>
                  <a:lin ang="5400000" scaled="1"/>
                </a:gradFill>
                <a:latin typeface="Segoe UI Light"/>
              </a:rPr>
              <a:t>Maintain.</a:t>
            </a:r>
          </a:p>
          <a:p>
            <a:pPr defTabSz="931786" fontAlgn="base">
              <a:lnSpc>
                <a:spcPct val="90000"/>
              </a:lnSpc>
              <a:spcBef>
                <a:spcPct val="0"/>
              </a:spcBef>
              <a:spcAft>
                <a:spcPct val="0"/>
              </a:spcAft>
            </a:pPr>
            <a:endParaRPr lang="en-US" sz="2400" dirty="0" smtClean="0">
              <a:gradFill>
                <a:gsLst>
                  <a:gs pos="0">
                    <a:srgbClr val="505050">
                      <a:lumMod val="50000"/>
                    </a:srgbClr>
                  </a:gs>
                  <a:gs pos="100000">
                    <a:srgbClr val="505050">
                      <a:lumMod val="50000"/>
                    </a:srgbClr>
                  </a:gs>
                </a:gsLst>
                <a:lin ang="5400000" scaled="1"/>
              </a:gradFill>
            </a:endParaRPr>
          </a:p>
          <a:p>
            <a:pPr defTabSz="931786" fontAlgn="base">
              <a:lnSpc>
                <a:spcPct val="90000"/>
              </a:lnSpc>
              <a:spcBef>
                <a:spcPct val="0"/>
              </a:spcBef>
              <a:spcAft>
                <a:spcPct val="0"/>
              </a:spcAft>
            </a:pPr>
            <a:r>
              <a:rPr lang="en-US" sz="2400" dirty="0" smtClean="0">
                <a:gradFill>
                  <a:gsLst>
                    <a:gs pos="0">
                      <a:srgbClr val="505050">
                        <a:lumMod val="50000"/>
                      </a:srgbClr>
                    </a:gs>
                    <a:gs pos="100000">
                      <a:srgbClr val="505050">
                        <a:lumMod val="50000"/>
                      </a:srgbClr>
                    </a:gs>
                  </a:gsLst>
                  <a:lin ang="5400000" scaled="1"/>
                </a:gradFill>
              </a:rPr>
              <a:t>SharePoint </a:t>
            </a:r>
            <a:r>
              <a:rPr lang="en-US" sz="2400" dirty="0">
                <a:gradFill>
                  <a:gsLst>
                    <a:gs pos="0">
                      <a:srgbClr val="505050">
                        <a:lumMod val="50000"/>
                      </a:srgbClr>
                    </a:gs>
                    <a:gs pos="100000">
                      <a:srgbClr val="505050">
                        <a:lumMod val="50000"/>
                      </a:srgbClr>
                    </a:gs>
                  </a:gsLst>
                  <a:lin ang="5400000" scaled="1"/>
                </a:gradFill>
              </a:rPr>
              <a:t>Server </a:t>
            </a:r>
            <a:br>
              <a:rPr lang="en-US" sz="2400" dirty="0">
                <a:gradFill>
                  <a:gsLst>
                    <a:gs pos="0">
                      <a:srgbClr val="505050">
                        <a:lumMod val="50000"/>
                      </a:srgbClr>
                    </a:gs>
                    <a:gs pos="100000">
                      <a:srgbClr val="505050">
                        <a:lumMod val="50000"/>
                      </a:srgbClr>
                    </a:gs>
                  </a:gsLst>
                  <a:lin ang="5400000" scaled="1"/>
                </a:gradFill>
              </a:rPr>
            </a:br>
            <a:r>
              <a:rPr lang="en-US" sz="2400" dirty="0">
                <a:gradFill>
                  <a:gsLst>
                    <a:gs pos="0">
                      <a:srgbClr val="505050">
                        <a:lumMod val="50000"/>
                      </a:srgbClr>
                    </a:gs>
                    <a:gs pos="100000">
                      <a:srgbClr val="505050">
                        <a:lumMod val="50000"/>
                      </a:srgbClr>
                    </a:gs>
                  </a:gsLst>
                  <a:lin ang="5400000" scaled="1"/>
                </a:gradFill>
              </a:rPr>
              <a:t>on Windows Azure</a:t>
            </a:r>
          </a:p>
          <a:p>
            <a:pPr defTabSz="931786" fontAlgn="base">
              <a:lnSpc>
                <a:spcPct val="90000"/>
              </a:lnSpc>
              <a:spcBef>
                <a:spcPct val="0"/>
              </a:spcBef>
              <a:spcAft>
                <a:spcPct val="0"/>
              </a:spcAft>
            </a:pPr>
            <a:endParaRPr lang="en-US" sz="2400" dirty="0">
              <a:gradFill>
                <a:gsLst>
                  <a:gs pos="0">
                    <a:srgbClr val="EFEFEF"/>
                  </a:gs>
                  <a:gs pos="100000">
                    <a:srgbClr val="EFEFEF"/>
                  </a:gs>
                </a:gsLst>
                <a:lin ang="5400000" scaled="1"/>
              </a:gradFill>
              <a:latin typeface="Segoe UI Light"/>
            </a:endParaRPr>
          </a:p>
          <a:p>
            <a:pPr marL="228557" defTabSz="931786">
              <a:spcAft>
                <a:spcPts val="2399"/>
              </a:spcAft>
            </a:pPr>
            <a:r>
              <a:rPr lang="en-US" sz="1700" dirty="0">
                <a:gradFill>
                  <a:gsLst>
                    <a:gs pos="0">
                      <a:srgbClr val="505050">
                        <a:lumMod val="50000"/>
                      </a:srgbClr>
                    </a:gs>
                    <a:gs pos="100000">
                      <a:srgbClr val="505050">
                        <a:lumMod val="50000"/>
                      </a:srgbClr>
                    </a:gs>
                  </a:gsLst>
                  <a:lin ang="5400000" scaled="1"/>
                </a:gradFill>
              </a:rPr>
              <a:t>Design, implement, and develop on SharePoint 2010/2013 without </a:t>
            </a:r>
            <a:r>
              <a:rPr lang="en-US" sz="1700" dirty="0" smtClean="0">
                <a:gradFill>
                  <a:gsLst>
                    <a:gs pos="0">
                      <a:srgbClr val="505050">
                        <a:lumMod val="50000"/>
                      </a:srgbClr>
                    </a:gs>
                    <a:gs pos="100000">
                      <a:srgbClr val="505050">
                        <a:lumMod val="50000"/>
                      </a:srgbClr>
                    </a:gs>
                  </a:gsLst>
                  <a:lin ang="5400000" scaled="1"/>
                </a:gradFill>
              </a:rPr>
              <a:t>upfront hardware costs</a:t>
            </a:r>
            <a:endParaRPr lang="en-US" sz="1700" dirty="0">
              <a:gradFill>
                <a:gsLst>
                  <a:gs pos="0">
                    <a:srgbClr val="505050">
                      <a:lumMod val="50000"/>
                    </a:srgbClr>
                  </a:gs>
                  <a:gs pos="100000">
                    <a:srgbClr val="505050">
                      <a:lumMod val="50000"/>
                    </a:srgbClr>
                  </a:gs>
                </a:gsLst>
                <a:lin ang="5400000" scaled="1"/>
              </a:gradFill>
            </a:endParaRPr>
          </a:p>
          <a:p>
            <a:pPr marL="228557" defTabSz="931786">
              <a:spcAft>
                <a:spcPts val="2399"/>
              </a:spcAft>
            </a:pPr>
            <a:r>
              <a:rPr lang="en-US" sz="1700" dirty="0">
                <a:gradFill>
                  <a:gsLst>
                    <a:gs pos="0">
                      <a:srgbClr val="505050">
                        <a:lumMod val="50000"/>
                      </a:srgbClr>
                    </a:gs>
                    <a:gs pos="100000">
                      <a:srgbClr val="505050">
                        <a:lumMod val="50000"/>
                      </a:srgbClr>
                    </a:gs>
                  </a:gsLst>
                  <a:lin ang="5400000" scaled="1"/>
                </a:gradFill>
              </a:rPr>
              <a:t>Develop custom internet sites and collaboration apps not supported </a:t>
            </a:r>
            <a:r>
              <a:rPr lang="en-US" sz="1700" dirty="0" smtClean="0">
                <a:gradFill>
                  <a:gsLst>
                    <a:gs pos="0">
                      <a:srgbClr val="505050">
                        <a:lumMod val="50000"/>
                      </a:srgbClr>
                    </a:gs>
                    <a:gs pos="100000">
                      <a:srgbClr val="505050">
                        <a:lumMod val="50000"/>
                      </a:srgbClr>
                    </a:gs>
                  </a:gsLst>
                  <a:lin ang="5400000" scaled="1"/>
                </a:gradFill>
              </a:rPr>
              <a:t>in software as a service model</a:t>
            </a:r>
            <a:endParaRPr lang="en-US" sz="1700" dirty="0">
              <a:gradFill>
                <a:gsLst>
                  <a:gs pos="0">
                    <a:srgbClr val="505050">
                      <a:lumMod val="50000"/>
                    </a:srgbClr>
                  </a:gs>
                  <a:gs pos="100000">
                    <a:srgbClr val="505050">
                      <a:lumMod val="50000"/>
                    </a:srgbClr>
                  </a:gs>
                </a:gsLst>
                <a:lin ang="5400000" scaled="1"/>
              </a:gradFill>
            </a:endParaRPr>
          </a:p>
          <a:p>
            <a:pPr marL="228557" defTabSz="931786">
              <a:spcAft>
                <a:spcPts val="2399"/>
              </a:spcAft>
            </a:pPr>
            <a:r>
              <a:rPr lang="en-US" sz="1700" dirty="0">
                <a:gradFill>
                  <a:gsLst>
                    <a:gs pos="0">
                      <a:srgbClr val="505050">
                        <a:lumMod val="50000"/>
                      </a:srgbClr>
                    </a:gs>
                    <a:gs pos="100000">
                      <a:srgbClr val="505050">
                        <a:lumMod val="50000"/>
                      </a:srgbClr>
                    </a:gs>
                  </a:gsLst>
                  <a:lin ang="5400000" scaled="1"/>
                </a:gradFill>
              </a:rPr>
              <a:t>Burst compute, storage, and database </a:t>
            </a:r>
            <a:r>
              <a:rPr lang="en-US" sz="1700" dirty="0" smtClean="0">
                <a:gradFill>
                  <a:gsLst>
                    <a:gs pos="0">
                      <a:srgbClr val="505050">
                        <a:lumMod val="50000"/>
                      </a:srgbClr>
                    </a:gs>
                    <a:gs pos="100000">
                      <a:srgbClr val="505050">
                        <a:lumMod val="50000"/>
                      </a:srgbClr>
                    </a:gs>
                  </a:gsLst>
                  <a:lin ang="5400000" scaled="1"/>
                </a:gradFill>
              </a:rPr>
              <a:t>for your </a:t>
            </a:r>
            <a:r>
              <a:rPr lang="en-US" sz="1700" dirty="0">
                <a:gradFill>
                  <a:gsLst>
                    <a:gs pos="0">
                      <a:srgbClr val="505050">
                        <a:lumMod val="50000"/>
                      </a:srgbClr>
                    </a:gs>
                    <a:gs pos="100000">
                      <a:srgbClr val="505050">
                        <a:lumMod val="50000"/>
                      </a:srgbClr>
                    </a:gs>
                  </a:gsLst>
                  <a:lin ang="5400000" scaled="1"/>
                </a:gradFill>
              </a:rPr>
              <a:t>SharePoint </a:t>
            </a:r>
            <a:r>
              <a:rPr lang="en-US" sz="1700" dirty="0" smtClean="0">
                <a:gradFill>
                  <a:gsLst>
                    <a:gs pos="0">
                      <a:srgbClr val="505050">
                        <a:lumMod val="50000"/>
                      </a:srgbClr>
                    </a:gs>
                    <a:gs pos="100000">
                      <a:srgbClr val="505050">
                        <a:lumMod val="50000"/>
                      </a:srgbClr>
                    </a:gs>
                  </a:gsLst>
                  <a:lin ang="5400000" scaled="1"/>
                </a:gradFill>
              </a:rPr>
              <a:t>farm when </a:t>
            </a:r>
            <a:r>
              <a:rPr lang="en-US" sz="1700" dirty="0">
                <a:gradFill>
                  <a:gsLst>
                    <a:gs pos="0">
                      <a:srgbClr val="505050">
                        <a:lumMod val="50000"/>
                      </a:srgbClr>
                    </a:gs>
                    <a:gs pos="100000">
                      <a:srgbClr val="505050">
                        <a:lumMod val="50000"/>
                      </a:srgbClr>
                    </a:gs>
                  </a:gsLst>
                  <a:lin ang="5400000" scaled="1"/>
                </a:gradFill>
              </a:rPr>
              <a:t>you need it</a:t>
            </a:r>
          </a:p>
        </p:txBody>
      </p:sp>
      <p:cxnSp>
        <p:nvCxnSpPr>
          <p:cNvPr id="49" name="Straight Connector 48"/>
          <p:cNvCxnSpPr/>
          <p:nvPr/>
        </p:nvCxnSpPr>
        <p:spPr>
          <a:xfrm>
            <a:off x="6405430" y="1573609"/>
            <a:ext cx="2648979" cy="0"/>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93" name="Group 92"/>
          <p:cNvGrpSpPr/>
          <p:nvPr/>
        </p:nvGrpSpPr>
        <p:grpSpPr>
          <a:xfrm>
            <a:off x="5778505" y="4626642"/>
            <a:ext cx="1162183" cy="1021938"/>
            <a:chOff x="5736879" y="5124723"/>
            <a:chExt cx="1236176" cy="1087002"/>
          </a:xfrm>
        </p:grpSpPr>
        <p:grpSp>
          <p:nvGrpSpPr>
            <p:cNvPr id="94" name="Group 93"/>
            <p:cNvGrpSpPr/>
            <p:nvPr/>
          </p:nvGrpSpPr>
          <p:grpSpPr>
            <a:xfrm flipH="1">
              <a:off x="6564711" y="5124723"/>
              <a:ext cx="408344" cy="1087002"/>
              <a:chOff x="529660" y="3577613"/>
              <a:chExt cx="1058335" cy="2817255"/>
            </a:xfrm>
            <a:solidFill>
              <a:srgbClr val="FFFFFF"/>
            </a:solidFill>
          </p:grpSpPr>
          <p:sp>
            <p:nvSpPr>
              <p:cNvPr id="97" name="Freeform 741"/>
              <p:cNvSpPr>
                <a:spLocks/>
              </p:cNvSpPr>
              <p:nvPr/>
            </p:nvSpPr>
            <p:spPr bwMode="auto">
              <a:xfrm>
                <a:off x="529660" y="4273233"/>
                <a:ext cx="1058335" cy="2121635"/>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98" name="Oval 742"/>
              <p:cNvSpPr>
                <a:spLocks noChangeArrowheads="1"/>
              </p:cNvSpPr>
              <p:nvPr/>
            </p:nvSpPr>
            <p:spPr bwMode="auto">
              <a:xfrm>
                <a:off x="743315" y="3577613"/>
                <a:ext cx="631026" cy="635994"/>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95" name="Freeform 34"/>
            <p:cNvSpPr>
              <a:spLocks noEditPoints="1"/>
            </p:cNvSpPr>
            <p:nvPr/>
          </p:nvSpPr>
          <p:spPr bwMode="auto">
            <a:xfrm>
              <a:off x="5736879" y="5378911"/>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sp>
        <p:nvSpPr>
          <p:cNvPr id="55" name="Rectangle 54"/>
          <p:cNvSpPr/>
          <p:nvPr/>
        </p:nvSpPr>
        <p:spPr>
          <a:xfrm>
            <a:off x="10708371" y="541895"/>
            <a:ext cx="1557892" cy="480132"/>
          </a:xfrm>
          <a:prstGeom prst="rect">
            <a:avLst/>
          </a:prstGeom>
        </p:spPr>
        <p:txBody>
          <a:bodyPr wrap="square" lIns="91373" tIns="45685" rIns="91373" bIns="45685">
            <a:spAutoFit/>
          </a:bodyPr>
          <a:lstStyle/>
          <a:p>
            <a:pPr algn="ctr" defTabSz="931786">
              <a:lnSpc>
                <a:spcPct val="90000"/>
              </a:lnSpc>
            </a:pPr>
            <a:r>
              <a:rPr lang="en-US" sz="1400" b="1" spc="-50" dirty="0">
                <a:gradFill>
                  <a:gsLst>
                    <a:gs pos="2917">
                      <a:srgbClr val="00188F"/>
                    </a:gs>
                    <a:gs pos="30000">
                      <a:srgbClr val="00188F"/>
                    </a:gs>
                  </a:gsLst>
                  <a:lin ang="5400000" scaled="0"/>
                </a:gradFill>
                <a:latin typeface="Segoe UI Light"/>
              </a:rPr>
              <a:t>Custom Collaboration Site</a:t>
            </a:r>
          </a:p>
        </p:txBody>
      </p:sp>
      <p:sp>
        <p:nvSpPr>
          <p:cNvPr id="92" name="Clpoud Icon"/>
          <p:cNvSpPr>
            <a:spLocks noChangeAspect="1"/>
          </p:cNvSpPr>
          <p:nvPr/>
        </p:nvSpPr>
        <p:spPr bwMode="black">
          <a:xfrm>
            <a:off x="8269526" y="780166"/>
            <a:ext cx="3886850" cy="219648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ln w="25400">
            <a:solidFill>
              <a:srgbClr val="EBEBEB"/>
            </a:solidFill>
          </a:ln>
          <a:extLst/>
        </p:spPr>
        <p:txBody>
          <a:bodyPr vert="horz" wrap="square" lIns="91373" tIns="182740" rIns="456848" bIns="45685" numCol="1" anchor="t" anchorCtr="0" compatLnSpc="1">
            <a:prstTxWarp prst="textNoShape">
              <a:avLst/>
            </a:prstTxWarp>
          </a:bodyPr>
          <a:lstStyle/>
          <a:p>
            <a:pPr algn="ctr" defTabSz="931786" fontAlgn="base">
              <a:lnSpc>
                <a:spcPct val="90000"/>
              </a:lnSpc>
              <a:spcBef>
                <a:spcPct val="0"/>
              </a:spcBef>
              <a:spcAft>
                <a:spcPct val="0"/>
              </a:spcAft>
            </a:pPr>
            <a:r>
              <a:rPr lang="en-US" spc="-50" dirty="0">
                <a:gradFill>
                  <a:gsLst>
                    <a:gs pos="2917">
                      <a:srgbClr val="EFEFEF"/>
                    </a:gs>
                    <a:gs pos="30000">
                      <a:srgbClr val="EFEFEF"/>
                    </a:gs>
                  </a:gsLst>
                  <a:lin ang="5400000" scaled="0"/>
                </a:gradFill>
              </a:rPr>
              <a:t>Virtual </a:t>
            </a:r>
            <a:br>
              <a:rPr lang="en-US" spc="-50" dirty="0">
                <a:gradFill>
                  <a:gsLst>
                    <a:gs pos="2917">
                      <a:srgbClr val="EFEFEF"/>
                    </a:gs>
                    <a:gs pos="30000">
                      <a:srgbClr val="EFEFEF"/>
                    </a:gs>
                  </a:gsLst>
                  <a:lin ang="5400000" scaled="0"/>
                </a:gradFill>
              </a:rPr>
            </a:br>
            <a:r>
              <a:rPr lang="en-US" spc="-50" dirty="0">
                <a:gradFill>
                  <a:gsLst>
                    <a:gs pos="2917">
                      <a:srgbClr val="EFEFEF"/>
                    </a:gs>
                    <a:gs pos="30000">
                      <a:srgbClr val="EFEFEF"/>
                    </a:gs>
                  </a:gsLst>
                  <a:lin ang="5400000" scaled="0"/>
                </a:gradFill>
              </a:rPr>
              <a:t>Machines</a:t>
            </a:r>
          </a:p>
        </p:txBody>
      </p:sp>
      <p:grpSp>
        <p:nvGrpSpPr>
          <p:cNvPr id="28" name="Group 27"/>
          <p:cNvGrpSpPr/>
          <p:nvPr/>
        </p:nvGrpSpPr>
        <p:grpSpPr>
          <a:xfrm>
            <a:off x="5742447" y="3290182"/>
            <a:ext cx="1198236" cy="875230"/>
            <a:chOff x="5727053" y="4231533"/>
            <a:chExt cx="1264380" cy="923544"/>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b="5478"/>
            <a:stretch/>
          </p:blipFill>
          <p:spPr>
            <a:xfrm>
              <a:off x="5727053" y="4231533"/>
              <a:ext cx="1264380" cy="923544"/>
            </a:xfrm>
            <a:prstGeom prst="rect">
              <a:avLst/>
            </a:prstGeom>
          </p:spPr>
        </p:pic>
        <p:pic>
          <p:nvPicPr>
            <p:cNvPr id="144" name="Picture 143"/>
            <p:cNvPicPr>
              <a:picLocks noChangeAspect="1"/>
            </p:cNvPicPr>
            <p:nvPr/>
          </p:nvPicPr>
          <p:blipFill rotWithShape="1">
            <a:blip r:embed="rId5">
              <a:extLst>
                <a:ext uri="{28A0092B-C50C-407E-A947-70E740481C1C}">
                  <a14:useLocalDpi xmlns:a14="http://schemas.microsoft.com/office/drawing/2010/main" val="0"/>
                </a:ext>
              </a:extLst>
            </a:blip>
            <a:srcRect r="79871"/>
            <a:stretch/>
          </p:blipFill>
          <p:spPr>
            <a:xfrm>
              <a:off x="6112087" y="4316431"/>
              <a:ext cx="442681" cy="516944"/>
            </a:xfrm>
            <a:prstGeom prst="rect">
              <a:avLst/>
            </a:prstGeom>
          </p:spPr>
        </p:pic>
      </p:grpSp>
      <p:cxnSp>
        <p:nvCxnSpPr>
          <p:cNvPr id="29" name="Straight Connector 28"/>
          <p:cNvCxnSpPr/>
          <p:nvPr/>
        </p:nvCxnSpPr>
        <p:spPr>
          <a:xfrm flipV="1">
            <a:off x="6401050" y="1548404"/>
            <a:ext cx="0" cy="1855898"/>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8312795" y="4588979"/>
            <a:ext cx="3443478" cy="897048"/>
            <a:chOff x="9894377" y="4610947"/>
            <a:chExt cx="1972220" cy="513776"/>
          </a:xfrm>
          <a:solidFill>
            <a:schemeClr val="tx2"/>
          </a:solidFill>
        </p:grpSpPr>
        <p:grpSp>
          <p:nvGrpSpPr>
            <p:cNvPr id="79" name="Group 78"/>
            <p:cNvGrpSpPr/>
            <p:nvPr/>
          </p:nvGrpSpPr>
          <p:grpSpPr>
            <a:xfrm>
              <a:off x="9894377" y="4610947"/>
              <a:ext cx="414816" cy="513776"/>
              <a:chOff x="10937718" y="2035607"/>
              <a:chExt cx="863086" cy="1068988"/>
            </a:xfrm>
            <a:grpFill/>
          </p:grpSpPr>
          <p:sp>
            <p:nvSpPr>
              <p:cNvPr id="129"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30"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3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81" name="Group 80"/>
            <p:cNvGrpSpPr/>
            <p:nvPr/>
          </p:nvGrpSpPr>
          <p:grpSpPr>
            <a:xfrm>
              <a:off x="10413512" y="4610947"/>
              <a:ext cx="414816" cy="513776"/>
              <a:chOff x="10937718" y="2035607"/>
              <a:chExt cx="863086" cy="1068988"/>
            </a:xfrm>
            <a:grpFill/>
          </p:grpSpPr>
          <p:sp>
            <p:nvSpPr>
              <p:cNvPr id="126"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27"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28"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96" name="Group 95"/>
            <p:cNvGrpSpPr/>
            <p:nvPr/>
          </p:nvGrpSpPr>
          <p:grpSpPr>
            <a:xfrm>
              <a:off x="10932647" y="4610947"/>
              <a:ext cx="414816" cy="513776"/>
              <a:chOff x="10937718" y="2035607"/>
              <a:chExt cx="863086" cy="1068988"/>
            </a:xfrm>
            <a:grpFill/>
          </p:grpSpPr>
          <p:sp>
            <p:nvSpPr>
              <p:cNvPr id="122"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23"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25"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nvGrpSpPr>
            <p:cNvPr id="100" name="Group 99"/>
            <p:cNvGrpSpPr/>
            <p:nvPr/>
          </p:nvGrpSpPr>
          <p:grpSpPr>
            <a:xfrm>
              <a:off x="11451781" y="4610947"/>
              <a:ext cx="414816" cy="513776"/>
              <a:chOff x="10937718" y="2035607"/>
              <a:chExt cx="863086" cy="1068988"/>
            </a:xfrm>
            <a:grpFill/>
          </p:grpSpPr>
          <p:sp>
            <p:nvSpPr>
              <p:cNvPr id="101" name="Oval 742"/>
              <p:cNvSpPr>
                <a:spLocks noChangeArrowheads="1"/>
              </p:cNvSpPr>
              <p:nvPr/>
            </p:nvSpPr>
            <p:spPr bwMode="auto">
              <a:xfrm>
                <a:off x="11480295" y="2035607"/>
                <a:ext cx="239439" cy="241323"/>
              </a:xfrm>
              <a:prstGeom prst="ellipse">
                <a:avLst/>
              </a:pr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02"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ln>
              <a:extLst/>
            </p:spPr>
            <p:txBody>
              <a:bodyPr vert="horz" wrap="square" lIns="91440" tIns="45720" rIns="91440" bIns="45720" numCol="1" anchor="t" anchorCtr="0" compatLnSpc="1">
                <a:prstTxWarp prst="textNoShape">
                  <a:avLst/>
                </a:prstTxWarp>
              </a:bodyPr>
              <a:lstStyle/>
              <a:p>
                <a:pPr defTabSz="913662"/>
                <a:endParaRPr lang="en-US">
                  <a:solidFill>
                    <a:srgbClr val="FFFFFF"/>
                  </a:solidFill>
                </a:endParaRPr>
              </a:p>
            </p:txBody>
          </p:sp>
          <p:sp>
            <p:nvSpPr>
              <p:cNvPr id="121"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noFill/>
              </a:ln>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grpSp>
      </p:grpSp>
      <p:sp>
        <p:nvSpPr>
          <p:cNvPr id="132" name="Rectangle 131"/>
          <p:cNvSpPr/>
          <p:nvPr/>
        </p:nvSpPr>
        <p:spPr>
          <a:xfrm flipH="1">
            <a:off x="9474175" y="3381774"/>
            <a:ext cx="1497039" cy="343434"/>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Internet</a:t>
            </a:r>
          </a:p>
        </p:txBody>
      </p:sp>
      <p:sp>
        <p:nvSpPr>
          <p:cNvPr id="136" name="Rectangle 135"/>
          <p:cNvSpPr/>
          <p:nvPr/>
        </p:nvSpPr>
        <p:spPr>
          <a:xfrm flipH="1">
            <a:off x="8312794" y="5571931"/>
            <a:ext cx="3652948" cy="343434"/>
          </a:xfrm>
          <a:prstGeom prst="rect">
            <a:avLst/>
          </a:prstGeom>
        </p:spPr>
        <p:txBody>
          <a:bodyPr wrap="square" lIns="91373" tIns="45685" rIns="91373" bIns="45685">
            <a:spAutoFit/>
          </a:bodyPr>
          <a:lstStyle/>
          <a:p>
            <a:pPr algn="ctr" defTabSz="931786" fontAlgn="base">
              <a:lnSpc>
                <a:spcPct val="80000"/>
              </a:lnSpc>
              <a:spcBef>
                <a:spcPct val="0"/>
              </a:spcBef>
              <a:spcAft>
                <a:spcPct val="0"/>
              </a:spcAft>
            </a:pPr>
            <a:r>
              <a:rPr lang="en-US" sz="2000" b="1" spc="-50" dirty="0">
                <a:gradFill>
                  <a:gsLst>
                    <a:gs pos="2917">
                      <a:srgbClr val="00188F"/>
                    </a:gs>
                    <a:gs pos="30000">
                      <a:srgbClr val="00188F"/>
                    </a:gs>
                  </a:gsLst>
                  <a:lin ang="5400000" scaled="0"/>
                </a:gradFill>
                <a:latin typeface="Segoe UI Light"/>
              </a:rPr>
              <a:t>Remote Workers</a:t>
            </a:r>
          </a:p>
        </p:txBody>
      </p:sp>
      <p:cxnSp>
        <p:nvCxnSpPr>
          <p:cNvPr id="142" name="Straight Connector 141"/>
          <p:cNvCxnSpPr/>
          <p:nvPr/>
        </p:nvCxnSpPr>
        <p:spPr>
          <a:xfrm>
            <a:off x="8860051" y="3017220"/>
            <a:ext cx="0" cy="1537342"/>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9766455" y="3017220"/>
            <a:ext cx="0" cy="1537342"/>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10672859" y="3017220"/>
            <a:ext cx="0" cy="1537342"/>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11579265" y="3018376"/>
            <a:ext cx="0" cy="1536191"/>
          </a:xfrm>
          <a:prstGeom prst="line">
            <a:avLst/>
          </a:prstGeom>
          <a:ln w="44450" cap="rnd">
            <a:solidFill>
              <a:srgbClr val="00B0F0"/>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bwMode="auto">
          <a:xfrm>
            <a:off x="5697280" y="4228641"/>
            <a:ext cx="1272257" cy="258844"/>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Windows Server</a:t>
            </a:r>
            <a:br>
              <a:rPr lang="en-US" sz="1400" b="1" spc="-50" dirty="0">
                <a:gradFill>
                  <a:gsLst>
                    <a:gs pos="2917">
                      <a:srgbClr val="FFFFFF"/>
                    </a:gs>
                    <a:gs pos="30000">
                      <a:srgbClr val="FFFFFF"/>
                    </a:gs>
                  </a:gsLst>
                  <a:lin ang="5400000" scaled="0"/>
                </a:gradFill>
                <a:latin typeface="Segoe UI Light"/>
              </a:rPr>
            </a:br>
            <a:r>
              <a:rPr lang="en-US" sz="1400" b="1" spc="-50" dirty="0">
                <a:gradFill>
                  <a:gsLst>
                    <a:gs pos="2917">
                      <a:srgbClr val="FFFFFF"/>
                    </a:gs>
                    <a:gs pos="30000">
                      <a:srgbClr val="FFFFFF"/>
                    </a:gs>
                  </a:gsLst>
                  <a:lin ang="5400000" scaled="0"/>
                </a:gradFill>
                <a:latin typeface="Segoe UI Light"/>
              </a:rPr>
              <a:t>Active Directory</a:t>
            </a:r>
          </a:p>
        </p:txBody>
      </p:sp>
      <p:grpSp>
        <p:nvGrpSpPr>
          <p:cNvPr id="4" name="Group 3"/>
          <p:cNvGrpSpPr/>
          <p:nvPr/>
        </p:nvGrpSpPr>
        <p:grpSpPr>
          <a:xfrm>
            <a:off x="8912531" y="1593910"/>
            <a:ext cx="2762141" cy="1233718"/>
            <a:chOff x="8930211" y="2470210"/>
            <a:chExt cx="2762140" cy="1233718"/>
          </a:xfrm>
        </p:grpSpPr>
        <p:grpSp>
          <p:nvGrpSpPr>
            <p:cNvPr id="3" name="Group 2"/>
            <p:cNvGrpSpPr/>
            <p:nvPr/>
          </p:nvGrpSpPr>
          <p:grpSpPr>
            <a:xfrm>
              <a:off x="8930211" y="2470210"/>
              <a:ext cx="2762140" cy="1233718"/>
              <a:chOff x="8930211" y="2470210"/>
              <a:chExt cx="2762140" cy="1233718"/>
            </a:xfrm>
          </p:grpSpPr>
          <p:grpSp>
            <p:nvGrpSpPr>
              <p:cNvPr id="133" name="Group 132"/>
              <p:cNvGrpSpPr/>
              <p:nvPr/>
            </p:nvGrpSpPr>
            <p:grpSpPr>
              <a:xfrm>
                <a:off x="8969145" y="2470210"/>
                <a:ext cx="1195087" cy="923088"/>
                <a:chOff x="8274494" y="2496640"/>
                <a:chExt cx="1214641" cy="938192"/>
              </a:xfrm>
            </p:grpSpPr>
            <p:sp>
              <p:nvSpPr>
                <p:cNvPr id="134" name="Freeform 24"/>
                <p:cNvSpPr>
                  <a:spLocks noEditPoints="1"/>
                </p:cNvSpPr>
                <p:nvPr/>
              </p:nvSpPr>
              <p:spPr bwMode="black">
                <a:xfrm>
                  <a:off x="8274494" y="2496640"/>
                  <a:ext cx="1214641" cy="93819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pic>
              <p:nvPicPr>
                <p:cNvPr id="135" name="Picture 134"/>
                <p:cNvPicPr>
                  <a:picLocks noChangeAspect="1"/>
                </p:cNvPicPr>
                <p:nvPr/>
              </p:nvPicPr>
              <p:blipFill rotWithShape="1">
                <a:blip r:embed="rId5">
                  <a:extLst>
                    <a:ext uri="{28A0092B-C50C-407E-A947-70E740481C1C}">
                      <a14:useLocalDpi xmlns:a14="http://schemas.microsoft.com/office/drawing/2010/main" val="0"/>
                    </a:ext>
                  </a:extLst>
                </a:blip>
                <a:srcRect r="79871"/>
                <a:stretch/>
              </p:blipFill>
              <p:spPr>
                <a:xfrm>
                  <a:off x="8638955" y="2564962"/>
                  <a:ext cx="449924" cy="525402"/>
                </a:xfrm>
                <a:prstGeom prst="rect">
                  <a:avLst/>
                </a:prstGeom>
              </p:spPr>
            </p:pic>
          </p:grpSp>
          <p:sp>
            <p:nvSpPr>
              <p:cNvPr id="105" name="Freeform 24"/>
              <p:cNvSpPr>
                <a:spLocks noEditPoints="1"/>
              </p:cNvSpPr>
              <p:nvPr/>
            </p:nvSpPr>
            <p:spPr bwMode="black">
              <a:xfrm>
                <a:off x="10455442" y="2470210"/>
                <a:ext cx="1200181" cy="92702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1786"/>
                <a:endParaRPr lang="en-US">
                  <a:solidFill>
                    <a:srgbClr val="505050"/>
                  </a:solidFill>
                </a:endParaRPr>
              </a:p>
            </p:txBody>
          </p:sp>
          <p:sp>
            <p:nvSpPr>
              <p:cNvPr id="107" name="Rectangle 106"/>
              <p:cNvSpPr/>
              <p:nvPr/>
            </p:nvSpPr>
            <p:spPr bwMode="auto">
              <a:xfrm>
                <a:off x="10420095" y="3445084"/>
                <a:ext cx="1272256" cy="258844"/>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SharePoint Server</a:t>
                </a:r>
              </a:p>
            </p:txBody>
          </p:sp>
          <p:sp>
            <p:nvSpPr>
              <p:cNvPr id="73" name="Rectangle 72"/>
              <p:cNvSpPr/>
              <p:nvPr/>
            </p:nvSpPr>
            <p:spPr bwMode="auto">
              <a:xfrm>
                <a:off x="8930211" y="3445084"/>
                <a:ext cx="1272256" cy="258844"/>
              </a:xfrm>
              <a:prstGeom prst="rect">
                <a:avLst/>
              </a:prstGeom>
              <a:no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1786" fontAlgn="base">
                  <a:lnSpc>
                    <a:spcPct val="80000"/>
                  </a:lnSpc>
                  <a:spcBef>
                    <a:spcPct val="0"/>
                  </a:spcBef>
                  <a:spcAft>
                    <a:spcPct val="0"/>
                  </a:spcAft>
                </a:pPr>
                <a:r>
                  <a:rPr lang="en-US" sz="1400" b="1" spc="-50" dirty="0">
                    <a:gradFill>
                      <a:gsLst>
                        <a:gs pos="2917">
                          <a:srgbClr val="FFFFFF"/>
                        </a:gs>
                        <a:gs pos="30000">
                          <a:srgbClr val="FFFFFF"/>
                        </a:gs>
                      </a:gsLst>
                      <a:lin ang="5400000" scaled="0"/>
                    </a:gradFill>
                    <a:latin typeface="Segoe UI Light"/>
                  </a:rPr>
                  <a:t>Windows Server</a:t>
                </a:r>
                <a:br>
                  <a:rPr lang="en-US" sz="1400" b="1" spc="-50" dirty="0">
                    <a:gradFill>
                      <a:gsLst>
                        <a:gs pos="2917">
                          <a:srgbClr val="FFFFFF"/>
                        </a:gs>
                        <a:gs pos="30000">
                          <a:srgbClr val="FFFFFF"/>
                        </a:gs>
                      </a:gsLst>
                      <a:lin ang="5400000" scaled="0"/>
                    </a:gradFill>
                    <a:latin typeface="Segoe UI Light"/>
                  </a:rPr>
                </a:br>
                <a:r>
                  <a:rPr lang="en-US" sz="1400" b="1" spc="-50" dirty="0">
                    <a:gradFill>
                      <a:gsLst>
                        <a:gs pos="2917">
                          <a:srgbClr val="FFFFFF"/>
                        </a:gs>
                        <a:gs pos="30000">
                          <a:srgbClr val="FFFFFF"/>
                        </a:gs>
                      </a:gsLst>
                      <a:lin ang="5400000" scaled="0"/>
                    </a:gradFill>
                    <a:latin typeface="Segoe UI Light"/>
                  </a:rPr>
                  <a:t>Active Directory</a:t>
                </a:r>
              </a:p>
            </p:txBody>
          </p:sp>
        </p:gr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941626" y="2615729"/>
              <a:ext cx="414727" cy="38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327841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Hybrid Networking Offerings in Windows Azure</a:t>
            </a:r>
          </a:p>
        </p:txBody>
      </p:sp>
      <p:sp>
        <p:nvSpPr>
          <p:cNvPr id="5" name="Text Placeholder 4"/>
          <p:cNvSpPr>
            <a:spLocks noGrp="1"/>
          </p:cNvSpPr>
          <p:nvPr>
            <p:ph type="body" sz="quarter" idx="12"/>
          </p:nvPr>
        </p:nvSpPr>
        <p:spPr/>
        <p:txBody>
          <a:bodyPr/>
          <a:lstStyle/>
          <a:p>
            <a:r>
              <a:rPr lang="en-US" sz="3200" b="1" dirty="0"/>
              <a:t>Ganesh </a:t>
            </a:r>
            <a:r>
              <a:rPr lang="en-US" sz="3200" b="1" dirty="0" smtClean="0"/>
              <a:t>Srinivasan</a:t>
            </a:r>
          </a:p>
        </p:txBody>
      </p:sp>
      <p:sp>
        <p:nvSpPr>
          <p:cNvPr id="9" name="Text Placeholder 8"/>
          <p:cNvSpPr>
            <a:spLocks noGrp="1"/>
          </p:cNvSpPr>
          <p:nvPr>
            <p:ph type="body" sz="quarter" idx="13"/>
          </p:nvPr>
        </p:nvSpPr>
        <p:spPr/>
        <p:txBody>
          <a:bodyPr/>
          <a:lstStyle/>
          <a:p>
            <a:r>
              <a:rPr lang="en-US" dirty="0"/>
              <a:t>MDC-B360</a:t>
            </a:r>
          </a:p>
        </p:txBody>
      </p:sp>
    </p:spTree>
    <p:extLst>
      <p:ext uri="{BB962C8B-B14F-4D97-AF65-F5344CB8AC3E}">
        <p14:creationId xmlns:p14="http://schemas.microsoft.com/office/powerpoint/2010/main" val="130830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a:t>
            </a:r>
            <a:endParaRPr lang="en-US" dirty="0"/>
          </a:p>
        </p:txBody>
      </p:sp>
      <p:sp>
        <p:nvSpPr>
          <p:cNvPr id="68" name="TextBox 67"/>
          <p:cNvSpPr txBox="1"/>
          <p:nvPr/>
        </p:nvSpPr>
        <p:spPr>
          <a:xfrm rot="16200000">
            <a:off x="-432555" y="5159869"/>
            <a:ext cx="2017267" cy="572464"/>
          </a:xfrm>
          <a:prstGeom prst="rect">
            <a:avLst/>
          </a:prstGeom>
          <a:noFill/>
        </p:spPr>
        <p:txBody>
          <a:bodyPr wrap="square" lIns="0" tIns="146304" rIns="0" bIns="146304" rtlCol="0">
            <a:spAutoFit/>
          </a:bodyPr>
          <a:lstStyle>
            <a:defPPr>
              <a:defRPr lang="en-US"/>
            </a:defPPr>
            <a:lvl1pPr algn="ctr">
              <a:lnSpc>
                <a:spcPct val="90000"/>
              </a:lnSpc>
              <a:defRPr sz="2400" b="1" spc="-50">
                <a:gradFill>
                  <a:gsLst>
                    <a:gs pos="2917">
                      <a:schemeClr val="tx1"/>
                    </a:gs>
                    <a:gs pos="30000">
                      <a:schemeClr val="tx1"/>
                    </a:gs>
                  </a:gsLst>
                  <a:lin ang="5400000" scaled="0"/>
                </a:gradFill>
                <a:latin typeface="+mj-lt"/>
              </a:defRPr>
            </a:lvl1pPr>
          </a:lstStyle>
          <a:p>
            <a:pPr algn="l" defTabSz="932503"/>
            <a:r>
              <a:rPr lang="en-US" sz="2000" b="0" dirty="0" smtClean="0">
                <a:gradFill>
                  <a:gsLst>
                    <a:gs pos="69027">
                      <a:srgbClr val="FFFFFF"/>
                    </a:gs>
                    <a:gs pos="56000">
                      <a:srgbClr val="FFFFFF"/>
                    </a:gs>
                  </a:gsLst>
                  <a:lin ang="5400000" scaled="0"/>
                </a:gradFill>
                <a:latin typeface="Segoe UI"/>
              </a:rPr>
              <a:t>On-premise</a:t>
            </a:r>
            <a:endParaRPr lang="en-US" sz="2000" b="0" dirty="0">
              <a:gradFill>
                <a:gsLst>
                  <a:gs pos="69027">
                    <a:srgbClr val="FFFFFF"/>
                  </a:gs>
                  <a:gs pos="56000">
                    <a:srgbClr val="FFFFFF"/>
                  </a:gs>
                </a:gsLst>
                <a:lin ang="5400000" scaled="0"/>
              </a:gradFill>
              <a:latin typeface="Segoe UI"/>
            </a:endParaRPr>
          </a:p>
        </p:txBody>
      </p:sp>
      <p:sp>
        <p:nvSpPr>
          <p:cNvPr id="100" name="Rectangle 99"/>
          <p:cNvSpPr/>
          <p:nvPr/>
        </p:nvSpPr>
        <p:spPr bwMode="auto">
          <a:xfrm>
            <a:off x="100679" y="1424968"/>
            <a:ext cx="6649419" cy="564012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24" tIns="182856" rIns="91424" bIns="45712" numCol="1" rtlCol="0" anchor="t" anchorCtr="0" compatLnSpc="1">
            <a:prstTxWarp prst="textNoShape">
              <a:avLst/>
            </a:prstTxWarp>
          </a:bodyPr>
          <a:lstStyle/>
          <a:p>
            <a:pPr marL="228557" defTabSz="932503">
              <a:spcAft>
                <a:spcPts val="2399"/>
              </a:spcAft>
            </a:pPr>
            <a:r>
              <a:rPr lang="en-US" sz="2000" spc="-50">
                <a:gradFill>
                  <a:gsLst>
                    <a:gs pos="0">
                      <a:srgbClr val="505050"/>
                    </a:gs>
                    <a:gs pos="100000">
                      <a:srgbClr val="505050"/>
                    </a:gs>
                  </a:gsLst>
                  <a:lin ang="5400000" scaled="1"/>
                </a:gradFill>
                <a:latin typeface="Segoe UI Semibold" panose="020B0702040204020203" pitchFamily="34" charset="0"/>
                <a:cs typeface="Segoe UI Semibold" panose="020B0702040204020203" pitchFamily="34" charset="0"/>
              </a:rPr>
              <a:t/>
            </a:r>
            <a:br>
              <a:rPr lang="en-US" sz="2000" spc="-50">
                <a:gradFill>
                  <a:gsLst>
                    <a:gs pos="0">
                      <a:srgbClr val="505050"/>
                    </a:gs>
                    <a:gs pos="100000">
                      <a:srgbClr val="505050"/>
                    </a:gs>
                  </a:gsLst>
                  <a:lin ang="5400000" scaled="1"/>
                </a:gradFill>
                <a:latin typeface="Segoe UI Semibold" panose="020B0702040204020203" pitchFamily="34" charset="0"/>
                <a:cs typeface="Segoe UI Semibold" panose="020B0702040204020203" pitchFamily="34" charset="0"/>
              </a:rPr>
            </a:br>
            <a:endParaRPr lang="en-US" sz="2000" dirty="0">
              <a:solidFill>
                <a:srgbClr val="969696">
                  <a:lumMod val="50000"/>
                </a:srgbClr>
              </a:solidFill>
              <a:latin typeface="Segoe UI Light"/>
              <a:cs typeface="Segoe UI" panose="020B0502040204020203" pitchFamily="34" charset="0"/>
            </a:endParaRPr>
          </a:p>
        </p:txBody>
      </p:sp>
      <p:grpSp>
        <p:nvGrpSpPr>
          <p:cNvPr id="17" name="Group 16"/>
          <p:cNvGrpSpPr/>
          <p:nvPr/>
        </p:nvGrpSpPr>
        <p:grpSpPr>
          <a:xfrm>
            <a:off x="8395092" y="1613290"/>
            <a:ext cx="1370683" cy="2048360"/>
            <a:chOff x="8395093" y="1613290"/>
            <a:chExt cx="1192666" cy="1969046"/>
          </a:xfrm>
        </p:grpSpPr>
        <p:sp>
          <p:nvSpPr>
            <p:cNvPr id="36" name="Rectangle 35"/>
            <p:cNvSpPr/>
            <p:nvPr/>
          </p:nvSpPr>
          <p:spPr>
            <a:xfrm>
              <a:off x="8401509" y="1663639"/>
              <a:ext cx="1040511" cy="313932"/>
            </a:xfrm>
            <a:prstGeom prst="rect">
              <a:avLst/>
            </a:prstGeom>
          </p:spPr>
          <p:txBody>
            <a:bodyPr wrap="square">
              <a:spAutoFit/>
            </a:bodyPr>
            <a:lstStyle/>
            <a:p>
              <a:pPr algn="ctr" defTabSz="932503" fontAlgn="base">
                <a:lnSpc>
                  <a:spcPct val="80000"/>
                </a:lnSpc>
                <a:spcBef>
                  <a:spcPct val="0"/>
                </a:spcBef>
                <a:spcAft>
                  <a:spcPct val="0"/>
                </a:spcAft>
              </a:pPr>
              <a:r>
                <a:rPr lang="en-US" b="1" spc="-50" dirty="0" smtClean="0">
                  <a:gradFill>
                    <a:gsLst>
                      <a:gs pos="2917">
                        <a:srgbClr val="00188F"/>
                      </a:gs>
                      <a:gs pos="30000">
                        <a:srgbClr val="00188F"/>
                      </a:gs>
                    </a:gsLst>
                    <a:lin ang="5400000" scaled="0"/>
                  </a:gradFill>
                  <a:latin typeface="Segoe UI Light"/>
                </a:rPr>
                <a:t>S2S VPN</a:t>
              </a:r>
              <a:endParaRPr lang="en-US" b="1" spc="-50" dirty="0">
                <a:gradFill>
                  <a:gsLst>
                    <a:gs pos="2917">
                      <a:srgbClr val="00188F"/>
                    </a:gs>
                    <a:gs pos="30000">
                      <a:srgbClr val="00188F"/>
                    </a:gs>
                  </a:gsLst>
                  <a:lin ang="5400000" scaled="0"/>
                </a:gradFill>
                <a:latin typeface="Segoe UI Light"/>
              </a:endParaRPr>
            </a:p>
          </p:txBody>
        </p:sp>
        <p:cxnSp>
          <p:nvCxnSpPr>
            <p:cNvPr id="37" name="Straight Connector 36"/>
            <p:cNvCxnSpPr/>
            <p:nvPr/>
          </p:nvCxnSpPr>
          <p:spPr>
            <a:xfrm flipH="1" flipV="1">
              <a:off x="8395093" y="1650990"/>
              <a:ext cx="17654" cy="1931346"/>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5094" y="1613290"/>
              <a:ext cx="1192665" cy="19869"/>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6879959" y="2570938"/>
            <a:ext cx="1924244" cy="2901120"/>
            <a:chOff x="6879959" y="2570938"/>
            <a:chExt cx="1924244" cy="290112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59" y="2570938"/>
              <a:ext cx="1857462" cy="2775203"/>
            </a:xfrm>
            <a:prstGeom prst="rect">
              <a:avLst/>
            </a:prstGeom>
          </p:spPr>
        </p:pic>
        <p:grpSp>
          <p:nvGrpSpPr>
            <p:cNvPr id="39" name="Group 38"/>
            <p:cNvGrpSpPr/>
            <p:nvPr/>
          </p:nvGrpSpPr>
          <p:grpSpPr>
            <a:xfrm>
              <a:off x="7765108" y="4301831"/>
              <a:ext cx="797864" cy="619873"/>
              <a:chOff x="5764911" y="4942748"/>
              <a:chExt cx="1117339" cy="1121466"/>
            </a:xfrm>
          </p:grpSpPr>
          <p:grpSp>
            <p:nvGrpSpPr>
              <p:cNvPr id="43" name="Group 42"/>
              <p:cNvGrpSpPr/>
              <p:nvPr/>
            </p:nvGrpSpPr>
            <p:grpSpPr>
              <a:xfrm flipH="1">
                <a:off x="6564710" y="4942748"/>
                <a:ext cx="317540" cy="1121466"/>
                <a:chOff x="765004" y="3105986"/>
                <a:chExt cx="822991" cy="2906584"/>
              </a:xfrm>
              <a:solidFill>
                <a:srgbClr val="FFFFFF"/>
              </a:solidFill>
            </p:grpSpPr>
            <p:sp>
              <p:nvSpPr>
                <p:cNvPr id="45" name="Freeform 741"/>
                <p:cNvSpPr>
                  <a:spLocks/>
                </p:cNvSpPr>
                <p:nvPr/>
              </p:nvSpPr>
              <p:spPr bwMode="auto">
                <a:xfrm>
                  <a:off x="765004" y="3890939"/>
                  <a:ext cx="822991" cy="2121631"/>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46" name="Oval 742"/>
                <p:cNvSpPr>
                  <a:spLocks noChangeArrowheads="1"/>
                </p:cNvSpPr>
                <p:nvPr/>
              </p:nvSpPr>
              <p:spPr bwMode="auto">
                <a:xfrm>
                  <a:off x="931147" y="3105986"/>
                  <a:ext cx="490705" cy="635997"/>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44" name="Freeform 34"/>
              <p:cNvSpPr>
                <a:spLocks noEditPoints="1"/>
              </p:cNvSpPr>
              <p:nvPr/>
            </p:nvSpPr>
            <p:spPr bwMode="auto">
              <a:xfrm>
                <a:off x="5764911" y="5264406"/>
                <a:ext cx="639823" cy="549309"/>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15013" y="3644027"/>
              <a:ext cx="912804" cy="601003"/>
            </a:xfrm>
            <a:prstGeom prst="rect">
              <a:avLst/>
            </a:prstGeom>
          </p:spPr>
        </p:pic>
        <p:pic>
          <p:nvPicPr>
            <p:cNvPr id="99" name="Picture 9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956455" y="3661650"/>
              <a:ext cx="404602" cy="423706"/>
            </a:xfrm>
            <a:prstGeom prst="rect">
              <a:avLst/>
            </a:prstGeom>
          </p:spPr>
        </p:pic>
        <p:sp>
          <p:nvSpPr>
            <p:cNvPr id="9" name="TextBox 8"/>
            <p:cNvSpPr txBox="1"/>
            <p:nvPr/>
          </p:nvSpPr>
          <p:spPr>
            <a:xfrm>
              <a:off x="7614291" y="4788794"/>
              <a:ext cx="1189912" cy="683264"/>
            </a:xfrm>
            <a:prstGeom prst="rect">
              <a:avLst/>
            </a:prstGeom>
            <a:noFill/>
          </p:spPr>
          <p:txBody>
            <a:bodyPr wrap="square" lIns="182880" tIns="146304" rIns="182880" bIns="146304" rtlCol="0">
              <a:spAutoFit/>
            </a:bodyPr>
            <a:lstStyle/>
            <a:p>
              <a:pPr defTabSz="932503">
                <a:lnSpc>
                  <a:spcPct val="90000"/>
                </a:lnSpc>
              </a:pPr>
              <a:r>
                <a:rPr lang="en-US" sz="1400" spc="-50" dirty="0" smtClean="0">
                  <a:solidFill>
                    <a:srgbClr val="FFFFFF"/>
                  </a:solidFill>
                </a:rPr>
                <a:t>Existing </a:t>
              </a:r>
              <a:br>
                <a:rPr lang="en-US" sz="1400" spc="-50" dirty="0" smtClean="0">
                  <a:solidFill>
                    <a:srgbClr val="FFFFFF"/>
                  </a:solidFill>
                </a:rPr>
              </a:br>
              <a:r>
                <a:rPr lang="en-US" sz="1400" spc="-50" dirty="0" smtClean="0">
                  <a:solidFill>
                    <a:srgbClr val="FFFFFF"/>
                  </a:solidFill>
                </a:rPr>
                <a:t>Datacenter</a:t>
              </a:r>
            </a:p>
          </p:txBody>
        </p:sp>
      </p:grpSp>
      <p:grpSp>
        <p:nvGrpSpPr>
          <p:cNvPr id="16" name="Group 15"/>
          <p:cNvGrpSpPr/>
          <p:nvPr/>
        </p:nvGrpSpPr>
        <p:grpSpPr>
          <a:xfrm>
            <a:off x="8902413" y="1253528"/>
            <a:ext cx="3390524" cy="4340456"/>
            <a:chOff x="8902413" y="1253528"/>
            <a:chExt cx="3390524" cy="4340456"/>
          </a:xfrm>
        </p:grpSpPr>
        <p:grpSp>
          <p:nvGrpSpPr>
            <p:cNvPr id="13" name="Group 12"/>
            <p:cNvGrpSpPr/>
            <p:nvPr/>
          </p:nvGrpSpPr>
          <p:grpSpPr>
            <a:xfrm>
              <a:off x="8902413" y="1253528"/>
              <a:ext cx="3390524" cy="4340456"/>
              <a:chOff x="8818610" y="1360407"/>
              <a:chExt cx="3390524" cy="4340456"/>
            </a:xfrm>
          </p:grpSpPr>
          <p:grpSp>
            <p:nvGrpSpPr>
              <p:cNvPr id="8" name="Group 7"/>
              <p:cNvGrpSpPr/>
              <p:nvPr/>
            </p:nvGrpSpPr>
            <p:grpSpPr>
              <a:xfrm>
                <a:off x="8818610" y="1360407"/>
                <a:ext cx="3390524" cy="4340456"/>
                <a:chOff x="8818610" y="1360407"/>
                <a:chExt cx="3390524" cy="4340456"/>
              </a:xfrm>
            </p:grpSpPr>
            <p:grpSp>
              <p:nvGrpSpPr>
                <p:cNvPr id="49" name="Group 48"/>
                <p:cNvGrpSpPr/>
                <p:nvPr/>
              </p:nvGrpSpPr>
              <p:grpSpPr>
                <a:xfrm>
                  <a:off x="9707392" y="4873470"/>
                  <a:ext cx="1517694" cy="827393"/>
                  <a:chOff x="10350972" y="4610947"/>
                  <a:chExt cx="996491" cy="513776"/>
                </a:xfrm>
                <a:solidFill>
                  <a:schemeClr val="accent1"/>
                </a:solidFill>
              </p:grpSpPr>
              <p:grpSp>
                <p:nvGrpSpPr>
                  <p:cNvPr id="84" name="Group 83"/>
                  <p:cNvGrpSpPr/>
                  <p:nvPr/>
                </p:nvGrpSpPr>
                <p:grpSpPr>
                  <a:xfrm>
                    <a:off x="10350972" y="4610947"/>
                    <a:ext cx="414816" cy="513776"/>
                    <a:chOff x="10807598" y="2035607"/>
                    <a:chExt cx="863086" cy="1068988"/>
                  </a:xfrm>
                  <a:grpFill/>
                </p:grpSpPr>
                <p:sp>
                  <p:nvSpPr>
                    <p:cNvPr id="93" name="Oval 742"/>
                    <p:cNvSpPr>
                      <a:spLocks noChangeArrowheads="1"/>
                    </p:cNvSpPr>
                    <p:nvPr/>
                  </p:nvSpPr>
                  <p:spPr bwMode="auto">
                    <a:xfrm>
                      <a:off x="11350175" y="2035607"/>
                      <a:ext cx="239439" cy="241323"/>
                    </a:xfrm>
                    <a:prstGeom prst="ellipse">
                      <a:avLst/>
                    </a:pr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4" name="Freeform 741"/>
                    <p:cNvSpPr>
                      <a:spLocks/>
                    </p:cNvSpPr>
                    <p:nvPr/>
                  </p:nvSpPr>
                  <p:spPr bwMode="auto">
                    <a:xfrm>
                      <a:off x="1126910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5" name="Freeform 12"/>
                    <p:cNvSpPr>
                      <a:spLocks noEditPoints="1"/>
                    </p:cNvSpPr>
                    <p:nvPr/>
                  </p:nvSpPr>
                  <p:spPr bwMode="auto">
                    <a:xfrm>
                      <a:off x="10807598" y="2418949"/>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85" name="Group 84"/>
                  <p:cNvGrpSpPr/>
                  <p:nvPr/>
                </p:nvGrpSpPr>
                <p:grpSpPr>
                  <a:xfrm>
                    <a:off x="10932647" y="4610947"/>
                    <a:ext cx="414816" cy="513776"/>
                    <a:chOff x="10937718" y="2035607"/>
                    <a:chExt cx="863086" cy="1068988"/>
                  </a:xfrm>
                  <a:grpFill/>
                </p:grpSpPr>
                <p:sp>
                  <p:nvSpPr>
                    <p:cNvPr id="90" name="Oval 742"/>
                    <p:cNvSpPr>
                      <a:spLocks noChangeArrowheads="1"/>
                    </p:cNvSpPr>
                    <p:nvPr/>
                  </p:nvSpPr>
                  <p:spPr bwMode="auto">
                    <a:xfrm>
                      <a:off x="11480295" y="2035607"/>
                      <a:ext cx="239439" cy="241323"/>
                    </a:xfrm>
                    <a:prstGeom prst="ellipse">
                      <a:avLst/>
                    </a:pr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1" name="Freeform 741"/>
                    <p:cNvSpPr>
                      <a:spLocks/>
                    </p:cNvSpPr>
                    <p:nvPr/>
                  </p:nvSpPr>
                  <p:spPr bwMode="auto">
                    <a:xfrm>
                      <a:off x="11399226" y="2299555"/>
                      <a:ext cx="401578" cy="805040"/>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40" tIns="45720" rIns="91440" bIns="45720" numCol="1" anchor="t" anchorCtr="0" compatLnSpc="1">
                      <a:prstTxWarp prst="textNoShape">
                        <a:avLst/>
                      </a:prstTxWarp>
                    </a:bodyPr>
                    <a:lstStyle/>
                    <a:p>
                      <a:pPr defTabSz="914363"/>
                      <a:endParaRPr lang="en-US">
                        <a:solidFill>
                          <a:srgbClr val="FFFFFF"/>
                        </a:solidFill>
                      </a:endParaRPr>
                    </a:p>
                  </p:txBody>
                </p:sp>
                <p:sp>
                  <p:nvSpPr>
                    <p:cNvPr id="92" name="Freeform 12"/>
                    <p:cNvSpPr>
                      <a:spLocks noEditPoints="1"/>
                    </p:cNvSpPr>
                    <p:nvPr/>
                  </p:nvSpPr>
                  <p:spPr bwMode="auto">
                    <a:xfrm>
                      <a:off x="10937718" y="2418948"/>
                      <a:ext cx="440948"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sp>
              <p:nvSpPr>
                <p:cNvPr id="51" name="Rectangle 50"/>
                <p:cNvSpPr/>
                <p:nvPr/>
              </p:nvSpPr>
              <p:spPr>
                <a:xfrm flipH="1">
                  <a:off x="9977387" y="3977204"/>
                  <a:ext cx="1305877" cy="535531"/>
                </a:xfrm>
                <a:prstGeom prst="rect">
                  <a:avLst/>
                </a:prstGeom>
                <a:noFill/>
                <a:ln>
                  <a:noFill/>
                </a:ln>
              </p:spPr>
              <p:txBody>
                <a:bodyPr wrap="square">
                  <a:spAutoFit/>
                </a:bodyPr>
                <a:lstStyle/>
                <a:p>
                  <a:pPr algn="ctr" defTabSz="932503" fontAlgn="base">
                    <a:lnSpc>
                      <a:spcPct val="80000"/>
                    </a:lnSpc>
                    <a:spcBef>
                      <a:spcPct val="0"/>
                    </a:spcBef>
                    <a:spcAft>
                      <a:spcPct val="0"/>
                    </a:spcAft>
                  </a:pPr>
                  <a:r>
                    <a:rPr lang="en-US" b="1" spc="-50" dirty="0" smtClean="0">
                      <a:gradFill>
                        <a:gsLst>
                          <a:gs pos="2917">
                            <a:srgbClr val="00188F"/>
                          </a:gs>
                          <a:gs pos="30000">
                            <a:srgbClr val="00188F"/>
                          </a:gs>
                        </a:gsLst>
                        <a:lin ang="5400000" scaled="0"/>
                      </a:gradFill>
                      <a:latin typeface="Segoe UI Light"/>
                    </a:rPr>
                    <a:t>P2S</a:t>
                  </a:r>
                </a:p>
                <a:p>
                  <a:pPr algn="ctr" defTabSz="932503" fontAlgn="base">
                    <a:lnSpc>
                      <a:spcPct val="80000"/>
                    </a:lnSpc>
                    <a:spcBef>
                      <a:spcPct val="0"/>
                    </a:spcBef>
                    <a:spcAft>
                      <a:spcPct val="0"/>
                    </a:spcAft>
                  </a:pPr>
                  <a:r>
                    <a:rPr lang="en-US" b="1" spc="-50" dirty="0" smtClean="0">
                      <a:gradFill>
                        <a:gsLst>
                          <a:gs pos="2917">
                            <a:srgbClr val="00188F"/>
                          </a:gs>
                          <a:gs pos="30000">
                            <a:srgbClr val="00188F"/>
                          </a:gs>
                        </a:gsLst>
                        <a:lin ang="5400000" scaled="0"/>
                      </a:gradFill>
                      <a:latin typeface="Segoe UI Light"/>
                    </a:rPr>
                    <a:t>VPNs</a:t>
                  </a:r>
                  <a:endParaRPr lang="en-US" b="1" spc="-50" dirty="0">
                    <a:gradFill>
                      <a:gsLst>
                        <a:gs pos="2917">
                          <a:srgbClr val="00188F"/>
                        </a:gs>
                        <a:gs pos="30000">
                          <a:srgbClr val="00188F"/>
                        </a:gs>
                      </a:gsLst>
                      <a:lin ang="5400000" scaled="0"/>
                    </a:gradFill>
                    <a:latin typeface="Segoe UI Light"/>
                  </a:endParaRPr>
                </a:p>
              </p:txBody>
            </p:sp>
            <p:cxnSp>
              <p:nvCxnSpPr>
                <p:cNvPr id="52" name="Straight Connector 51"/>
                <p:cNvCxnSpPr/>
                <p:nvPr/>
              </p:nvCxnSpPr>
              <p:spPr>
                <a:xfrm>
                  <a:off x="10184774"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070686"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71" name="Clpoud Icon"/>
                <p:cNvSpPr>
                  <a:spLocks noChangeAspect="1"/>
                </p:cNvSpPr>
                <p:nvPr/>
              </p:nvSpPr>
              <p:spPr bwMode="black">
                <a:xfrm>
                  <a:off x="8818610" y="1360407"/>
                  <a:ext cx="3390524" cy="202592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FFFFFF"/>
                  </a:fgClr>
                  <a:bgClr>
                    <a:srgbClr val="EFEFEF"/>
                  </a:bgClr>
                </a:pattFill>
                <a:ln w="25400">
                  <a:solidFill>
                    <a:schemeClr val="accent1"/>
                  </a:solidFill>
                </a:ln>
                <a:extLst/>
              </p:spPr>
              <p:txBody>
                <a:bodyPr vert="horz" wrap="square" lIns="91440" tIns="182880" rIns="457200" bIns="45720" numCol="1" anchor="t" anchorCtr="0" compatLnSpc="1">
                  <a:prstTxWarp prst="textNoShape">
                    <a:avLst/>
                  </a:prstTxWarp>
                </a:bodyPr>
                <a:lstStyle/>
                <a:p>
                  <a:pPr algn="ctr" defTabSz="932503" fontAlgn="base">
                    <a:lnSpc>
                      <a:spcPct val="90000"/>
                    </a:lnSpc>
                    <a:spcBef>
                      <a:spcPct val="0"/>
                    </a:spcBef>
                    <a:spcAft>
                      <a:spcPct val="0"/>
                    </a:spcAft>
                  </a:pPr>
                  <a:endParaRPr lang="en-US" spc="-50" dirty="0">
                    <a:gradFill>
                      <a:gsLst>
                        <a:gs pos="2917">
                          <a:srgbClr val="EFEFEF"/>
                        </a:gs>
                        <a:gs pos="30000">
                          <a:srgbClr val="EFEFEF"/>
                        </a:gs>
                      </a:gsLst>
                      <a:lin ang="5400000" scaled="0"/>
                    </a:gradFill>
                    <a:latin typeface="Segoe UI Light"/>
                  </a:endParaRPr>
                </a:p>
              </p:txBody>
            </p:sp>
            <p:sp>
              <p:nvSpPr>
                <p:cNvPr id="72" name="Freeform 24"/>
                <p:cNvSpPr>
                  <a:spLocks noEditPoints="1"/>
                </p:cNvSpPr>
                <p:nvPr/>
              </p:nvSpPr>
              <p:spPr bwMode="black">
                <a:xfrm>
                  <a:off x="10082186" y="2613539"/>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4" name="Freeform 24"/>
                <p:cNvSpPr>
                  <a:spLocks noEditPoints="1"/>
                </p:cNvSpPr>
                <p:nvPr/>
              </p:nvSpPr>
              <p:spPr bwMode="black">
                <a:xfrm>
                  <a:off x="9603101" y="1987556"/>
                  <a:ext cx="1042482" cy="851411"/>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81" name="Freeform 24"/>
                <p:cNvSpPr>
                  <a:spLocks noEditPoints="1"/>
                </p:cNvSpPr>
                <p:nvPr/>
              </p:nvSpPr>
              <p:spPr bwMode="black">
                <a:xfrm>
                  <a:off x="9072559" y="2547394"/>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77" name="TextBox 76"/>
                <p:cNvSpPr txBox="1"/>
                <p:nvPr/>
              </p:nvSpPr>
              <p:spPr>
                <a:xfrm>
                  <a:off x="9751897" y="2001180"/>
                  <a:ext cx="884587" cy="572464"/>
                </a:xfrm>
                <a:prstGeom prst="rect">
                  <a:avLst/>
                </a:prstGeom>
                <a:noFill/>
                <a:ln>
                  <a:noFill/>
                </a:ln>
              </p:spPr>
              <p:txBody>
                <a:bodyPr wrap="square" lIns="182880" tIns="146304" rIns="182880" bIns="146304" rtlCol="0">
                  <a:spAutoFit/>
                </a:bodyPr>
                <a:lstStyle/>
                <a:p>
                  <a:pPr defTabSz="932503">
                    <a:lnSpc>
                      <a:spcPct val="90000"/>
                    </a:lnSpc>
                  </a:pPr>
                  <a:r>
                    <a:rPr lang="en-US" sz="1000" spc="-50" dirty="0">
                      <a:solidFill>
                        <a:srgbClr val="00188F"/>
                      </a:solidFill>
                      <a:ea typeface="Segoe UI" panose="020B0502040204020203" pitchFamily="34" charset="0"/>
                      <a:cs typeface="Segoe UI" panose="020B0502040204020203" pitchFamily="34" charset="0"/>
                    </a:rPr>
                    <a:t>Active </a:t>
                  </a:r>
                  <a:r>
                    <a:rPr lang="en-US" sz="1000" spc="-50" dirty="0" smtClean="0">
                      <a:solidFill>
                        <a:srgbClr val="00188F"/>
                      </a:solidFill>
                      <a:ea typeface="Segoe UI" panose="020B0502040204020203" pitchFamily="34" charset="0"/>
                      <a:cs typeface="Segoe UI" panose="020B0502040204020203" pitchFamily="34" charset="0"/>
                    </a:rPr>
                    <a:t>Directory</a:t>
                  </a:r>
                  <a:endParaRPr lang="en-US" sz="1000" spc="-50" dirty="0">
                    <a:solidFill>
                      <a:srgbClr val="00188F"/>
                    </a:solidFill>
                    <a:ea typeface="Segoe UI" panose="020B0502040204020203" pitchFamily="34" charset="0"/>
                    <a:cs typeface="Segoe UI" panose="020B0502040204020203" pitchFamily="34" charset="0"/>
                  </a:endParaRPr>
                </a:p>
              </p:txBody>
            </p:sp>
            <p:sp>
              <p:nvSpPr>
                <p:cNvPr id="79" name="TextBox 78"/>
                <p:cNvSpPr txBox="1"/>
                <p:nvPr/>
              </p:nvSpPr>
              <p:spPr>
                <a:xfrm>
                  <a:off x="9110914" y="2609052"/>
                  <a:ext cx="1033384" cy="433965"/>
                </a:xfrm>
                <a:prstGeom prst="rect">
                  <a:avLst/>
                </a:prstGeom>
                <a:noFill/>
                <a:ln>
                  <a:noFill/>
                </a:ln>
              </p:spPr>
              <p:txBody>
                <a:bodyPr wrap="square" lIns="182880" tIns="146304" rIns="182880" bIns="146304" rtlCol="0">
                  <a:spAutoFit/>
                </a:bodyPr>
                <a:lstStyle/>
                <a:p>
                  <a:pPr defTabSz="932503">
                    <a:lnSpc>
                      <a:spcPct val="90000"/>
                    </a:lnSpc>
                  </a:pPr>
                  <a:r>
                    <a:rPr lang="en-US" sz="1000" spc="-50" dirty="0" smtClean="0">
                      <a:solidFill>
                        <a:srgbClr val="00188F"/>
                      </a:solidFill>
                      <a:ea typeface="Segoe UI" panose="020B0502040204020203" pitchFamily="34" charset="0"/>
                      <a:cs typeface="Segoe UI" panose="020B0502040204020203" pitchFamily="34" charset="0"/>
                    </a:rPr>
                    <a:t>SharePoint</a:t>
                  </a:r>
                  <a:endParaRPr lang="en-US" sz="1000" spc="-50" dirty="0">
                    <a:solidFill>
                      <a:srgbClr val="00188F"/>
                    </a:solidFill>
                    <a:ea typeface="Segoe UI" panose="020B0502040204020203" pitchFamily="34" charset="0"/>
                    <a:cs typeface="Segoe UI" panose="020B0502040204020203" pitchFamily="34" charset="0"/>
                  </a:endParaRPr>
                </a:p>
              </p:txBody>
            </p:sp>
            <p:sp>
              <p:nvSpPr>
                <p:cNvPr id="80" name="TextBox 79"/>
                <p:cNvSpPr txBox="1"/>
                <p:nvPr/>
              </p:nvSpPr>
              <p:spPr>
                <a:xfrm>
                  <a:off x="10239450" y="2611220"/>
                  <a:ext cx="743641" cy="572464"/>
                </a:xfrm>
                <a:prstGeom prst="rect">
                  <a:avLst/>
                </a:prstGeom>
                <a:noFill/>
                <a:ln>
                  <a:noFill/>
                </a:ln>
              </p:spPr>
              <p:txBody>
                <a:bodyPr wrap="square" lIns="182880" tIns="146304" rIns="182880" bIns="146304" rtlCol="0">
                  <a:spAutoFit/>
                </a:bodyPr>
                <a:lstStyle/>
                <a:p>
                  <a:pPr defTabSz="932503">
                    <a:lnSpc>
                      <a:spcPct val="90000"/>
                    </a:lnSpc>
                  </a:pPr>
                  <a:r>
                    <a:rPr lang="en-US" sz="1000" spc="-50" dirty="0" smtClean="0">
                      <a:solidFill>
                        <a:srgbClr val="00188F"/>
                      </a:solidFill>
                      <a:ea typeface="Segoe UI" panose="020B0502040204020203" pitchFamily="34" charset="0"/>
                      <a:cs typeface="Segoe UI" panose="020B0502040204020203" pitchFamily="34" charset="0"/>
                    </a:rPr>
                    <a:t>SQL </a:t>
                  </a:r>
                  <a:br>
                    <a:rPr lang="en-US" sz="1000" spc="-50" dirty="0" smtClean="0">
                      <a:solidFill>
                        <a:srgbClr val="00188F"/>
                      </a:solidFill>
                      <a:ea typeface="Segoe UI" panose="020B0502040204020203" pitchFamily="34" charset="0"/>
                      <a:cs typeface="Segoe UI" panose="020B0502040204020203" pitchFamily="34" charset="0"/>
                    </a:rPr>
                  </a:br>
                  <a:r>
                    <a:rPr lang="en-US" sz="1000" spc="-50" dirty="0" smtClean="0">
                      <a:solidFill>
                        <a:srgbClr val="00188F"/>
                      </a:solidFill>
                      <a:ea typeface="Segoe UI" panose="020B0502040204020203" pitchFamily="34" charset="0"/>
                      <a:cs typeface="Segoe UI" panose="020B0502040204020203" pitchFamily="34" charset="0"/>
                    </a:rPr>
                    <a:t>Server</a:t>
                  </a:r>
                  <a:endParaRPr lang="en-US" sz="1000" spc="-50" dirty="0">
                    <a:solidFill>
                      <a:srgbClr val="00188F"/>
                    </a:solidFill>
                    <a:ea typeface="Segoe UI" panose="020B0502040204020203" pitchFamily="34" charset="0"/>
                    <a:cs typeface="Segoe UI" panose="020B0502040204020203" pitchFamily="34" charset="0"/>
                  </a:endParaRPr>
                </a:p>
              </p:txBody>
            </p:sp>
          </p:grpSp>
          <p:sp>
            <p:nvSpPr>
              <p:cNvPr id="101" name="TextBox 100"/>
              <p:cNvSpPr txBox="1"/>
              <p:nvPr/>
            </p:nvSpPr>
            <p:spPr>
              <a:xfrm>
                <a:off x="9784293" y="1394757"/>
                <a:ext cx="1189912" cy="683264"/>
              </a:xfrm>
              <a:prstGeom prst="rect">
                <a:avLst/>
              </a:prstGeom>
              <a:noFill/>
            </p:spPr>
            <p:txBody>
              <a:bodyPr wrap="square" lIns="182880" tIns="146304" rIns="182880" bIns="146304" rtlCol="0">
                <a:spAutoFit/>
              </a:bodyPr>
              <a:lstStyle/>
              <a:p>
                <a:pPr defTabSz="932503">
                  <a:lnSpc>
                    <a:spcPct val="90000"/>
                  </a:lnSpc>
                </a:pPr>
                <a:r>
                  <a:rPr lang="en-US" sz="1400" spc="-50" dirty="0" smtClean="0">
                    <a:solidFill>
                      <a:srgbClr val="00188F"/>
                    </a:solidFill>
                  </a:rPr>
                  <a:t>Windows Azure</a:t>
                </a:r>
              </a:p>
            </p:txBody>
          </p:sp>
        </p:grpSp>
        <p:sp>
          <p:nvSpPr>
            <p:cNvPr id="111" name="Freeform 24"/>
            <p:cNvSpPr>
              <a:spLocks noEditPoints="1"/>
            </p:cNvSpPr>
            <p:nvPr/>
          </p:nvSpPr>
          <p:spPr bwMode="black">
            <a:xfrm>
              <a:off x="10749279" y="1823092"/>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3" name="Freeform 24"/>
            <p:cNvSpPr>
              <a:spLocks noEditPoints="1"/>
            </p:cNvSpPr>
            <p:nvPr/>
          </p:nvSpPr>
          <p:spPr bwMode="black">
            <a:xfrm>
              <a:off x="11136818" y="2423998"/>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sp>
        <p:nvSpPr>
          <p:cNvPr id="47" name="TextBox 46"/>
          <p:cNvSpPr txBox="1"/>
          <p:nvPr/>
        </p:nvSpPr>
        <p:spPr>
          <a:xfrm>
            <a:off x="247297" y="1515332"/>
            <a:ext cx="6711655" cy="4597601"/>
          </a:xfrm>
          <a:prstGeom prst="rect">
            <a:avLst/>
          </a:prstGeom>
          <a:noFill/>
        </p:spPr>
        <p:txBody>
          <a:bodyPr wrap="square" lIns="182854" tIns="146283" rIns="182854" bIns="146283" rtlCol="0">
            <a:noAutofit/>
          </a:bodyPr>
          <a:lstStyle/>
          <a:p>
            <a:pPr defTabSz="932503">
              <a:spcBef>
                <a:spcPct val="20000"/>
              </a:spcBef>
              <a:spcAft>
                <a:spcPts val="1199"/>
              </a:spcAft>
              <a:buSzPct val="80000"/>
            </a:pPr>
            <a:r>
              <a:rPr lang="en-US" sz="3200" spc="-50" dirty="0" smtClean="0">
                <a:gradFill>
                  <a:gsLst>
                    <a:gs pos="2917">
                      <a:srgbClr val="00188F"/>
                    </a:gs>
                    <a:gs pos="30000">
                      <a:srgbClr val="00188F"/>
                    </a:gs>
                  </a:gsLst>
                  <a:lin ang="5400000" scaled="0"/>
                </a:gradFill>
                <a:latin typeface="Segoe UI Light"/>
              </a:rPr>
              <a:t>Exciting capabilities</a:t>
            </a:r>
            <a:endParaRPr lang="en-US" sz="3200" spc="-50" dirty="0">
              <a:gradFill>
                <a:gsLst>
                  <a:gs pos="2917">
                    <a:srgbClr val="00188F"/>
                  </a:gs>
                  <a:gs pos="30000">
                    <a:srgbClr val="00188F"/>
                  </a:gs>
                </a:gsLst>
                <a:lin ang="5400000" scaled="0"/>
              </a:gradFill>
              <a:latin typeface="Segoe UI Light"/>
            </a:endParaRP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Route-based VPN</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Support for Windows Server 2012 RRAS Server</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Enhanced security with IKE v2 and AES 256 support</a:t>
            </a:r>
            <a:endParaRPr lang="en-US" sz="2000" spc="-50" dirty="0">
              <a:gradFill>
                <a:gsLst>
                  <a:gs pos="0">
                    <a:srgbClr val="505050"/>
                  </a:gs>
                  <a:gs pos="100000">
                    <a:srgbClr val="505050"/>
                  </a:gs>
                </a:gsLst>
                <a:lin ang="0" scaled="0"/>
              </a:gradFill>
            </a:endParaRPr>
          </a:p>
          <a:p>
            <a:pPr defTabSz="932503">
              <a:spcAft>
                <a:spcPts val="600"/>
              </a:spcAft>
            </a:pPr>
            <a:endParaRPr lang="en-US" sz="2000" spc="-50" dirty="0">
              <a:gradFill>
                <a:gsLst>
                  <a:gs pos="0">
                    <a:srgbClr val="505050"/>
                  </a:gs>
                  <a:gs pos="100000">
                    <a:srgbClr val="505050"/>
                  </a:gs>
                </a:gsLst>
                <a:lin ang="0" scaled="0"/>
              </a:gradFill>
            </a:endParaRPr>
          </a:p>
          <a:p>
            <a:pPr defTabSz="932503"/>
            <a:r>
              <a:rPr lang="en-US" sz="2000" spc="-50" dirty="0" smtClean="0">
                <a:gradFill>
                  <a:gsLst>
                    <a:gs pos="0">
                      <a:srgbClr val="505050"/>
                    </a:gs>
                    <a:gs pos="100000">
                      <a:srgbClr val="505050"/>
                    </a:gs>
                  </a:gsLst>
                  <a:lin ang="0" scaled="0"/>
                </a:gradFill>
              </a:rPr>
              <a:t>More VPN devices options</a:t>
            </a:r>
          </a:p>
        </p:txBody>
      </p:sp>
    </p:spTree>
    <p:extLst>
      <p:ext uri="{BB962C8B-B14F-4D97-AF65-F5344CB8AC3E}">
        <p14:creationId xmlns:p14="http://schemas.microsoft.com/office/powerpoint/2010/main" val="12523019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813491" y="5322319"/>
            <a:ext cx="2622984" cy="1497943"/>
          </a:xfrm>
          <a:prstGeom prst="rect">
            <a:avLst/>
          </a:prstGeom>
          <a:solidFill>
            <a:schemeClr val="bg1">
              <a:lumMod val="90000"/>
            </a:schemeClr>
          </a:solidFill>
        </p:spPr>
        <p:txBody>
          <a:bodyPr wrap="square" lIns="274320" anchor="ctr">
            <a:noAutofit/>
          </a:bodyPr>
          <a:lstStyle>
            <a:defPPr>
              <a:defRPr lang="en-US"/>
            </a:defPPr>
            <a:lvl1pPr defTabSz="913398" fontAlgn="base">
              <a:lnSpc>
                <a:spcPct val="90000"/>
              </a:lnSpc>
              <a:spcBef>
                <a:spcPct val="0"/>
              </a:spcBef>
              <a:spcAft>
                <a:spcPts val="1800"/>
              </a:spcAft>
              <a:defRPr sz="2400" spc="-50">
                <a:gradFill>
                  <a:gsLst>
                    <a:gs pos="0">
                      <a:schemeClr val="tx1">
                        <a:lumMod val="50000"/>
                      </a:schemeClr>
                    </a:gs>
                    <a:gs pos="100000">
                      <a:schemeClr val="tx1">
                        <a:lumMod val="50000"/>
                      </a:schemeClr>
                    </a:gs>
                  </a:gsLst>
                  <a:lin ang="5400000" scaled="1"/>
                </a:gradFill>
              </a:defRPr>
            </a:lvl1pPr>
          </a:lstStyle>
          <a:p>
            <a:pPr marL="285750" indent="-285750">
              <a:spcAft>
                <a:spcPts val="1200"/>
              </a:spcAft>
              <a:buFont typeface="Arial" panose="020B0604020202020204" pitchFamily="34" charset="0"/>
              <a:buChar char="•"/>
            </a:pPr>
            <a:r>
              <a:rPr lang="en-US" sz="2000" dirty="0"/>
              <a:t>IKE </a:t>
            </a:r>
            <a:r>
              <a:rPr lang="en-US" sz="2000" dirty="0" smtClean="0"/>
              <a:t>v1, IKE v2</a:t>
            </a:r>
            <a:endParaRPr lang="en-US" sz="2000" dirty="0"/>
          </a:p>
          <a:p>
            <a:pPr marL="285750" indent="-285750">
              <a:spcAft>
                <a:spcPts val="1200"/>
              </a:spcAft>
              <a:buFont typeface="Arial" panose="020B0604020202020204" pitchFamily="34" charset="0"/>
              <a:buChar char="•"/>
            </a:pPr>
            <a:r>
              <a:rPr lang="en-US" sz="2000" dirty="0"/>
              <a:t>AES 128, 256</a:t>
            </a:r>
          </a:p>
          <a:p>
            <a:pPr marL="285750" indent="-285750">
              <a:spcAft>
                <a:spcPts val="1200"/>
              </a:spcAft>
              <a:buFont typeface="Arial" panose="020B0604020202020204" pitchFamily="34" charset="0"/>
              <a:buChar char="•"/>
            </a:pPr>
            <a:r>
              <a:rPr lang="en-US" sz="2000" dirty="0"/>
              <a:t>SHA1, SHA2</a:t>
            </a:r>
          </a:p>
        </p:txBody>
      </p:sp>
      <p:grpSp>
        <p:nvGrpSpPr>
          <p:cNvPr id="11" name="Group 10"/>
          <p:cNvGrpSpPr/>
          <p:nvPr/>
        </p:nvGrpSpPr>
        <p:grpSpPr>
          <a:xfrm>
            <a:off x="6240951" y="5323113"/>
            <a:ext cx="3572540" cy="1496355"/>
            <a:chOff x="0" y="1031016"/>
            <a:chExt cx="4572000" cy="1496355"/>
          </a:xfrm>
        </p:grpSpPr>
        <p:sp>
          <p:nvSpPr>
            <p:cNvPr id="16" name="Rectangle 15"/>
            <p:cNvSpPr/>
            <p:nvPr/>
          </p:nvSpPr>
          <p:spPr>
            <a:xfrm>
              <a:off x="0" y="1031016"/>
              <a:ext cx="4572000" cy="1496355"/>
            </a:xfrm>
            <a:prstGeom prst="rect">
              <a:avLst/>
            </a:prstGeom>
            <a:solidFill>
              <a:schemeClr val="tx2"/>
            </a:solidFill>
          </p:spPr>
          <p:txBody>
            <a:bodyPr wrap="square" lIns="274320" anchor="ctr">
              <a:noAutofit/>
            </a:bodyPr>
            <a:lstStyle/>
            <a:p>
              <a:r>
                <a:rPr lang="en-US" sz="2000" dirty="0">
                  <a:gradFill>
                    <a:gsLst>
                      <a:gs pos="0">
                        <a:schemeClr val="bg1"/>
                      </a:gs>
                      <a:gs pos="100000">
                        <a:schemeClr val="bg1"/>
                      </a:gs>
                    </a:gsLst>
                    <a:lin ang="5400000" scaled="0"/>
                  </a:gradFill>
                  <a:latin typeface="+mj-lt"/>
                </a:rPr>
                <a:t>Generic VPN devices </a:t>
              </a:r>
              <a:r>
                <a:rPr lang="en-US" sz="2000" dirty="0" smtClean="0">
                  <a:gradFill>
                    <a:gsLst>
                      <a:gs pos="0">
                        <a:schemeClr val="bg1"/>
                      </a:gs>
                      <a:gs pos="100000">
                        <a:schemeClr val="bg1"/>
                      </a:gs>
                    </a:gsLst>
                    <a:lin ang="5400000" scaled="0"/>
                  </a:gradFill>
                  <a:latin typeface="+mj-lt"/>
                </a:rPr>
                <a:t/>
              </a:r>
              <a:br>
                <a:rPr lang="en-US" sz="2000" dirty="0" smtClean="0">
                  <a:gradFill>
                    <a:gsLst>
                      <a:gs pos="0">
                        <a:schemeClr val="bg1"/>
                      </a:gs>
                      <a:gs pos="100000">
                        <a:schemeClr val="bg1"/>
                      </a:gs>
                    </a:gsLst>
                    <a:lin ang="5400000" scaled="0"/>
                  </a:gradFill>
                  <a:latin typeface="+mj-lt"/>
                </a:rPr>
              </a:br>
              <a:r>
                <a:rPr lang="en-US" sz="2000" dirty="0" smtClean="0">
                  <a:gradFill>
                    <a:gsLst>
                      <a:gs pos="0">
                        <a:schemeClr val="bg1"/>
                      </a:gs>
                      <a:gs pos="100000">
                        <a:schemeClr val="bg1"/>
                      </a:gs>
                    </a:gsLst>
                    <a:lin ang="5400000" scaled="0"/>
                  </a:gradFill>
                  <a:latin typeface="+mj-lt"/>
                </a:rPr>
                <a:t>must </a:t>
              </a:r>
              <a:r>
                <a:rPr lang="en-US" sz="2000" dirty="0">
                  <a:gradFill>
                    <a:gsLst>
                      <a:gs pos="0">
                        <a:schemeClr val="bg1"/>
                      </a:gs>
                      <a:gs pos="100000">
                        <a:schemeClr val="bg1"/>
                      </a:gs>
                    </a:gsLst>
                    <a:lin ang="5400000" scaled="0"/>
                  </a:gradFill>
                  <a:latin typeface="+mj-lt"/>
                </a:rPr>
                <a:t>support</a:t>
              </a:r>
            </a:p>
          </p:txBody>
        </p:sp>
        <p:sp>
          <p:nvSpPr>
            <p:cNvPr id="17" name="Freeform 16"/>
            <p:cNvSpPr>
              <a:spLocks noEditPoints="1"/>
            </p:cNvSpPr>
            <p:nvPr/>
          </p:nvSpPr>
          <p:spPr bwMode="black">
            <a:xfrm>
              <a:off x="3454527" y="1444528"/>
              <a:ext cx="845329"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mj-lt"/>
              </a:endParaRPr>
            </a:p>
          </p:txBody>
        </p:sp>
      </p:grpSp>
      <p:sp>
        <p:nvSpPr>
          <p:cNvPr id="20" name="TextBox 19"/>
          <p:cNvSpPr txBox="1"/>
          <p:nvPr/>
        </p:nvSpPr>
        <p:spPr>
          <a:xfrm>
            <a:off x="3572540" y="5322319"/>
            <a:ext cx="2668410" cy="1497943"/>
          </a:xfrm>
          <a:prstGeom prst="rect">
            <a:avLst/>
          </a:prstGeom>
          <a:solidFill>
            <a:schemeClr val="bg1">
              <a:lumMod val="90000"/>
            </a:schemeClr>
          </a:solidFill>
        </p:spPr>
        <p:txBody>
          <a:bodyPr wrap="square" lIns="274320" anchor="ctr">
            <a:noAutofit/>
          </a:bodyPr>
          <a:lstStyle>
            <a:defPPr>
              <a:defRPr lang="en-US"/>
            </a:defPPr>
            <a:lvl1pPr defTabSz="913398" fontAlgn="base">
              <a:lnSpc>
                <a:spcPct val="90000"/>
              </a:lnSpc>
              <a:spcBef>
                <a:spcPct val="0"/>
              </a:spcBef>
              <a:spcAft>
                <a:spcPts val="1800"/>
              </a:spcAft>
              <a:defRPr sz="2400" spc="-50">
                <a:gradFill>
                  <a:gsLst>
                    <a:gs pos="0">
                      <a:schemeClr val="tx1">
                        <a:lumMod val="50000"/>
                      </a:schemeClr>
                    </a:gs>
                    <a:gs pos="100000">
                      <a:schemeClr val="tx1">
                        <a:lumMod val="50000"/>
                      </a:schemeClr>
                    </a:gs>
                  </a:gsLst>
                  <a:lin ang="5400000" scaled="1"/>
                </a:gradFill>
              </a:defRPr>
            </a:lvl1pPr>
          </a:lstStyle>
          <a:p>
            <a:pPr marL="285750" indent="-285750">
              <a:spcAft>
                <a:spcPts val="1200"/>
              </a:spcAft>
              <a:buFont typeface="Arial" panose="020B0604020202020204" pitchFamily="34" charset="0"/>
              <a:buChar char="•"/>
            </a:pPr>
            <a:r>
              <a:rPr lang="en-US" sz="2000" dirty="0" smtClean="0"/>
              <a:t>Windows Server</a:t>
            </a:r>
          </a:p>
          <a:p>
            <a:pPr marL="285750" indent="-285750">
              <a:spcAft>
                <a:spcPts val="1200"/>
              </a:spcAft>
              <a:buFont typeface="Arial" panose="020B0604020202020204" pitchFamily="34" charset="0"/>
              <a:buChar char="•"/>
            </a:pPr>
            <a:r>
              <a:rPr lang="en-US" sz="2000" dirty="0" smtClean="0"/>
              <a:t>Routing and Remote Access Service (RRAS)</a:t>
            </a:r>
            <a:endParaRPr lang="en-US" sz="2000" dirty="0"/>
          </a:p>
        </p:txBody>
      </p:sp>
      <p:grpSp>
        <p:nvGrpSpPr>
          <p:cNvPr id="15" name="Group 14"/>
          <p:cNvGrpSpPr/>
          <p:nvPr/>
        </p:nvGrpSpPr>
        <p:grpSpPr>
          <a:xfrm>
            <a:off x="0" y="5323113"/>
            <a:ext cx="3572540" cy="1496355"/>
            <a:chOff x="0" y="1031016"/>
            <a:chExt cx="4572000" cy="1496355"/>
          </a:xfrm>
        </p:grpSpPr>
        <p:sp>
          <p:nvSpPr>
            <p:cNvPr id="18" name="Rectangle 17"/>
            <p:cNvSpPr/>
            <p:nvPr/>
          </p:nvSpPr>
          <p:spPr>
            <a:xfrm>
              <a:off x="0" y="1031016"/>
              <a:ext cx="4572000" cy="1496355"/>
            </a:xfrm>
            <a:prstGeom prst="rect">
              <a:avLst/>
            </a:prstGeom>
            <a:solidFill>
              <a:schemeClr val="tx2"/>
            </a:solidFill>
          </p:spPr>
          <p:txBody>
            <a:bodyPr wrap="square" lIns="274320" anchor="ctr">
              <a:noAutofit/>
            </a:bodyPr>
            <a:lstStyle/>
            <a:p>
              <a:r>
                <a:rPr lang="en-US" sz="2000" dirty="0" smtClean="0">
                  <a:gradFill>
                    <a:gsLst>
                      <a:gs pos="0">
                        <a:schemeClr val="bg1"/>
                      </a:gs>
                      <a:gs pos="100000">
                        <a:schemeClr val="bg1"/>
                      </a:gs>
                    </a:gsLst>
                    <a:lin ang="5400000" scaled="0"/>
                  </a:gradFill>
                  <a:latin typeface="+mj-lt"/>
                </a:rPr>
                <a:t>New: Software based </a:t>
              </a:r>
            </a:p>
            <a:p>
              <a:r>
                <a:rPr lang="en-US" sz="2000" dirty="0">
                  <a:gradFill>
                    <a:gsLst>
                      <a:gs pos="0">
                        <a:schemeClr val="bg1"/>
                      </a:gs>
                      <a:gs pos="100000">
                        <a:schemeClr val="bg1"/>
                      </a:gs>
                    </a:gsLst>
                    <a:lin ang="5400000" scaled="0"/>
                  </a:gradFill>
                  <a:latin typeface="+mj-lt"/>
                </a:rPr>
                <a:t>VPN gateway</a:t>
              </a:r>
            </a:p>
          </p:txBody>
        </p:sp>
        <p:sp>
          <p:nvSpPr>
            <p:cNvPr id="19" name="Freeform 18"/>
            <p:cNvSpPr>
              <a:spLocks noEditPoints="1"/>
            </p:cNvSpPr>
            <p:nvPr/>
          </p:nvSpPr>
          <p:spPr bwMode="black">
            <a:xfrm>
              <a:off x="3481743" y="1444528"/>
              <a:ext cx="818113" cy="669330"/>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bg1">
                <a:alpha val="94000"/>
              </a:schemeClr>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146304" rIns="0" bIns="146304" numCol="1" spcCol="0" rtlCol="0" fromWordArt="0" anchor="ctr" anchorCtr="0" forceAA="0" compatLnSpc="1">
              <a:prstTxWarp prst="textNoShape">
                <a:avLst/>
              </a:prstTxWarp>
              <a:noAutofit/>
            </a:bodyPr>
            <a:lstStyle/>
            <a:p>
              <a:endParaRPr lang="en-US" sz="3200">
                <a:gradFill>
                  <a:gsLst>
                    <a:gs pos="0">
                      <a:srgbClr val="FFFFFF"/>
                    </a:gs>
                    <a:gs pos="100000">
                      <a:srgbClr val="FFFFFF"/>
                    </a:gs>
                  </a:gsLst>
                  <a:lin ang="5400000" scaled="0"/>
                </a:gradFill>
                <a:latin typeface="+mj-lt"/>
              </a:endParaRPr>
            </a:p>
          </p:txBody>
        </p:sp>
      </p:grpSp>
      <p:sp>
        <p:nvSpPr>
          <p:cNvPr id="7" name="Title 6"/>
          <p:cNvSpPr>
            <a:spLocks noGrp="1"/>
          </p:cNvSpPr>
          <p:nvPr>
            <p:ph type="title"/>
          </p:nvPr>
        </p:nvSpPr>
        <p:spPr>
          <a:xfrm>
            <a:off x="274637" y="292090"/>
            <a:ext cx="11375537" cy="738528"/>
          </a:xfrm>
        </p:spPr>
        <p:txBody>
          <a:bodyPr/>
          <a:lstStyle/>
          <a:p>
            <a:r>
              <a:rPr lang="en-US" sz="4000" dirty="0" smtClean="0"/>
              <a:t>More Options for Getting Your Virtual Network Started</a:t>
            </a:r>
            <a:endParaRPr lang="en-US" sz="4000" dirty="0"/>
          </a:p>
        </p:txBody>
      </p:sp>
      <p:pic>
        <p:nvPicPr>
          <p:cNvPr id="8" name="Picture 7"/>
          <p:cNvPicPr>
            <a:picLocks noChangeAspect="1"/>
          </p:cNvPicPr>
          <p:nvPr/>
        </p:nvPicPr>
        <p:blipFill>
          <a:blip r:embed="rId3"/>
          <a:stretch>
            <a:fillRect/>
          </a:stretch>
        </p:blipFill>
        <p:spPr>
          <a:xfrm>
            <a:off x="4694557" y="3876887"/>
            <a:ext cx="3024056" cy="858142"/>
          </a:xfrm>
          <a:prstGeom prst="rect">
            <a:avLst/>
          </a:prstGeom>
          <a:noFill/>
          <a:ln>
            <a:no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4787" y="1632504"/>
            <a:ext cx="1613686" cy="1447852"/>
          </a:xfrm>
          <a:prstGeom prst="rect">
            <a:avLst/>
          </a:prstGeom>
          <a:noFill/>
          <a:ln>
            <a:no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121" y="1792493"/>
            <a:ext cx="2805658" cy="1127874"/>
          </a:xfrm>
          <a:prstGeom prst="rect">
            <a:avLst/>
          </a:prstGeom>
        </p:spPr>
      </p:pic>
      <p:pic>
        <p:nvPicPr>
          <p:cNvPr id="37" name="Picture 36"/>
          <p:cNvPicPr>
            <a:picLocks noChangeAspect="1"/>
          </p:cNvPicPr>
          <p:nvPr/>
        </p:nvPicPr>
        <p:blipFill>
          <a:blip r:embed="rId6"/>
          <a:stretch>
            <a:fillRect/>
          </a:stretch>
        </p:blipFill>
        <p:spPr>
          <a:xfrm>
            <a:off x="2697218" y="2516512"/>
            <a:ext cx="2312614" cy="1222062"/>
          </a:xfrm>
          <a:prstGeom prst="rect">
            <a:avLst/>
          </a:prstGeom>
          <a:noFill/>
          <a:ln>
            <a:noFill/>
          </a:ln>
        </p:spPr>
      </p:pic>
      <p:pic>
        <p:nvPicPr>
          <p:cNvPr id="6" name="Picture 5"/>
          <p:cNvPicPr>
            <a:picLocks noChangeAspect="1"/>
          </p:cNvPicPr>
          <p:nvPr/>
        </p:nvPicPr>
        <p:blipFill>
          <a:blip r:embed="rId7"/>
          <a:stretch>
            <a:fillRect/>
          </a:stretch>
        </p:blipFill>
        <p:spPr>
          <a:xfrm>
            <a:off x="6998892" y="2827764"/>
            <a:ext cx="2785790" cy="772496"/>
          </a:xfrm>
          <a:prstGeom prst="rect">
            <a:avLst/>
          </a:prstGeom>
          <a:noFill/>
          <a:ln>
            <a:no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2723" y="3947651"/>
            <a:ext cx="4060171" cy="787377"/>
          </a:xfrm>
          <a:prstGeom prst="rect">
            <a:avLst/>
          </a:prstGeom>
        </p:spPr>
      </p:pic>
    </p:spTree>
    <p:extLst>
      <p:ext uri="{BB962C8B-B14F-4D97-AF65-F5344CB8AC3E}">
        <p14:creationId xmlns:p14="http://schemas.microsoft.com/office/powerpoint/2010/main" val="1216109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64" presetClass="path" presetSubtype="0" decel="100000" fill="hold" nodeType="afterEffect">
                                  <p:stCondLst>
                                    <p:cond delay="1000"/>
                                  </p:stCondLst>
                                  <p:childTnLst>
                                    <p:animMotion origin="layout" path="M 5.74419E-7 -3.42714E-6 L -0.11054 -0.11961 " pathEditMode="relative" rAng="0" ptsTypes="AA">
                                      <p:cBhvr>
                                        <p:cTn id="14" dur="1000" fill="hold"/>
                                        <p:tgtEl>
                                          <p:spTgt spid="37"/>
                                        </p:tgtEl>
                                        <p:attrNameLst>
                                          <p:attrName>ppt_x</p:attrName>
                                          <p:attrName>ppt_y</p:attrName>
                                        </p:attrNameLst>
                                      </p:cBhvr>
                                      <p:rCtr x="-5527" y="-5992"/>
                                    </p:animMotion>
                                  </p:childTnLst>
                                </p:cTn>
                              </p:par>
                              <p:par>
                                <p:cTn id="15" presetID="64" presetClass="path" presetSubtype="0" decel="100000" fill="hold" nodeType="withEffect">
                                  <p:stCondLst>
                                    <p:cond delay="1000"/>
                                  </p:stCondLst>
                                  <p:childTnLst>
                                    <p:animMotion origin="layout" path="M 3.0508E-6 -3.42714E-6 L -0.46579 0.16024 " pathEditMode="relative" rAng="0" ptsTypes="AA">
                                      <p:cBhvr>
                                        <p:cTn id="16" dur="1000" fill="hold"/>
                                        <p:tgtEl>
                                          <p:spTgt spid="6"/>
                                        </p:tgtEl>
                                        <p:attrNameLst>
                                          <p:attrName>ppt_x</p:attrName>
                                          <p:attrName>ppt_y</p:attrName>
                                        </p:attrNameLst>
                                      </p:cBhvr>
                                      <p:rCtr x="-23296" y="8012"/>
                                    </p:animMotion>
                                  </p:childTnLst>
                                </p:cTn>
                              </p:par>
                              <p:par>
                                <p:cTn id="17" presetID="2" presetClass="entr" presetSubtype="2" decel="10000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175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1+#ppt_w/2"/>
                                          </p:val>
                                        </p:tav>
                                        <p:tav tm="100000">
                                          <p:val>
                                            <p:strVal val="#ppt_x"/>
                                          </p:val>
                                        </p:tav>
                                      </p:tavLst>
                                    </p:anim>
                                    <p:anim calcmode="lin" valueType="num">
                                      <p:cBhvr additive="base">
                                        <p:cTn id="24" dur="10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25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decel="100000" fill="hold" nodeType="withEffect">
                                  <p:stCondLst>
                                    <p:cond delay="325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000" fill="hold"/>
                                        <p:tgtEl>
                                          <p:spTgt spid="4"/>
                                        </p:tgtEl>
                                        <p:attrNameLst>
                                          <p:attrName>ppt_x</p:attrName>
                                        </p:attrNameLst>
                                      </p:cBhvr>
                                      <p:tavLst>
                                        <p:tav tm="0">
                                          <p:val>
                                            <p:strVal val="1+#ppt_w/2"/>
                                          </p:val>
                                        </p:tav>
                                        <p:tav tm="100000">
                                          <p:val>
                                            <p:strVal val="#ppt_x"/>
                                          </p:val>
                                        </p:tav>
                                      </p:tavLst>
                                    </p:anim>
                                    <p:anim calcmode="lin" valueType="num">
                                      <p:cBhvr additive="base">
                                        <p:cTn id="32" dur="1000" fill="hold"/>
                                        <p:tgtEl>
                                          <p:spTgt spid="4"/>
                                        </p:tgtEl>
                                        <p:attrNameLst>
                                          <p:attrName>ppt_y</p:attrName>
                                        </p:attrNameLst>
                                      </p:cBhvr>
                                      <p:tavLst>
                                        <p:tav tm="0">
                                          <p:val>
                                            <p:strVal val="#ppt_y"/>
                                          </p:val>
                                        </p:tav>
                                        <p:tav tm="100000">
                                          <p:val>
                                            <p:strVal val="#ppt_y"/>
                                          </p:val>
                                        </p:tav>
                                      </p:tavLst>
                                    </p:anim>
                                  </p:childTnLst>
                                </p:cTn>
                              </p:par>
                            </p:childTnLst>
                          </p:cTn>
                        </p:par>
                        <p:par>
                          <p:cTn id="33" fill="hold">
                            <p:stCondLst>
                              <p:cond delay="5250"/>
                            </p:stCondLst>
                            <p:childTnLst>
                              <p:par>
                                <p:cTn id="34" presetID="2" presetClass="entr" presetSubtype="8" decel="10000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0-#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par>
                          <p:cTn id="38" fill="hold">
                            <p:stCondLst>
                              <p:cond delay="575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6250"/>
                            </p:stCondLst>
                            <p:childTnLst>
                              <p:par>
                                <p:cTn id="43" presetID="2" presetClass="entr" presetSubtype="8"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1000" fill="hold"/>
                                        <p:tgtEl>
                                          <p:spTgt spid="11"/>
                                        </p:tgtEl>
                                        <p:attrNameLst>
                                          <p:attrName>ppt_x</p:attrName>
                                        </p:attrNameLst>
                                      </p:cBhvr>
                                      <p:tavLst>
                                        <p:tav tm="0">
                                          <p:val>
                                            <p:strVal val="0-#ppt_w/2"/>
                                          </p:val>
                                        </p:tav>
                                        <p:tav tm="100000">
                                          <p:val>
                                            <p:strVal val="#ppt_x"/>
                                          </p:val>
                                        </p:tav>
                                      </p:tavLst>
                                    </p:anim>
                                    <p:anim calcmode="lin" valueType="num">
                                      <p:cBhvr additive="base">
                                        <p:cTn id="46" dur="100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7250"/>
                            </p:stCondLst>
                            <p:childTnLst>
                              <p:par>
                                <p:cTn id="48" presetID="10"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9" y="1209972"/>
            <a:ext cx="11569530" cy="4454227"/>
          </a:xfrm>
        </p:spPr>
        <p:txBody>
          <a:bodyPr/>
          <a:lstStyle/>
          <a:p>
            <a:r>
              <a:rPr lang="en-US" sz="4800" b="1" dirty="0" smtClean="0"/>
              <a:t>Demos</a:t>
            </a:r>
            <a:r>
              <a:rPr lang="en-US" sz="4000" dirty="0" smtClean="0"/>
              <a:t/>
            </a:r>
            <a:br>
              <a:rPr lang="en-US" sz="4000" dirty="0" smtClean="0"/>
            </a:br>
            <a:r>
              <a:rPr lang="en-US" sz="4000" dirty="0" smtClean="0"/>
              <a:t/>
            </a:r>
            <a:br>
              <a:rPr lang="en-US" sz="4000" dirty="0" smtClean="0"/>
            </a:br>
            <a:r>
              <a:rPr lang="en-US" sz="4000" dirty="0" smtClean="0"/>
              <a:t>Exposing intranet sites hosted in Azure</a:t>
            </a:r>
            <a:br>
              <a:rPr lang="en-US" sz="4000" dirty="0" smtClean="0"/>
            </a:br>
            <a:r>
              <a:rPr lang="en-US" sz="4000" dirty="0" smtClean="0"/>
              <a:t/>
            </a:r>
            <a:br>
              <a:rPr lang="en-US" sz="4000" dirty="0" smtClean="0"/>
            </a:br>
            <a:r>
              <a:rPr lang="en-US" sz="4000" dirty="0" smtClean="0"/>
              <a:t>DR across 2 sites and on-</a:t>
            </a:r>
            <a:r>
              <a:rPr lang="en-US" sz="4000" dirty="0" err="1" smtClean="0"/>
              <a:t>prem</a:t>
            </a:r>
            <a:r>
              <a:rPr lang="en-US" sz="4000" dirty="0" smtClean="0"/>
              <a:t/>
            </a:r>
            <a:br>
              <a:rPr lang="en-US" sz="4000" dirty="0" smtClean="0"/>
            </a:br>
            <a:r>
              <a:rPr lang="en-US" sz="4000" dirty="0" smtClean="0"/>
              <a:t/>
            </a:r>
            <a:br>
              <a:rPr lang="en-US" sz="4000" dirty="0" smtClean="0"/>
            </a:br>
            <a:r>
              <a:rPr lang="en-US" sz="4000" dirty="0" smtClean="0"/>
              <a:t>Highly available cross-</a:t>
            </a:r>
            <a:r>
              <a:rPr lang="en-US" sz="4000" dirty="0" err="1" smtClean="0"/>
              <a:t>prem</a:t>
            </a:r>
            <a:r>
              <a:rPr lang="en-US" sz="4000" dirty="0" smtClean="0"/>
              <a:t> connectivity</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5200" y="1920370"/>
            <a:ext cx="3851275" cy="3455490"/>
          </a:xfrm>
          <a:prstGeom prst="rect">
            <a:avLst/>
          </a:prstGeom>
          <a:noFill/>
          <a:ln>
            <a:noFill/>
          </a:ln>
        </p:spPr>
      </p:pic>
    </p:spTree>
    <p:extLst>
      <p:ext uri="{BB962C8B-B14F-4D97-AF65-F5344CB8AC3E}">
        <p14:creationId xmlns:p14="http://schemas.microsoft.com/office/powerpoint/2010/main" val="142728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40730" y="2924464"/>
            <a:ext cx="3883829" cy="2456001"/>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r" defTabSz="914099" fontAlgn="base">
              <a:lnSpc>
                <a:spcPct val="90000"/>
              </a:lnSpc>
              <a:spcBef>
                <a:spcPct val="0"/>
              </a:spcBef>
              <a:spcAft>
                <a:spcPct val="0"/>
              </a:spcAft>
            </a:pPr>
            <a:endParaRPr lang="en-US" sz="2000" dirty="0" smtClean="0">
              <a:solidFill>
                <a:schemeClr val="tx1"/>
              </a:solidFill>
            </a:endParaRPr>
          </a:p>
          <a:p>
            <a:pPr algn="r" defTabSz="914099" fontAlgn="base">
              <a:lnSpc>
                <a:spcPct val="90000"/>
              </a:lnSpc>
              <a:spcBef>
                <a:spcPct val="0"/>
              </a:spcBef>
              <a:spcAft>
                <a:spcPct val="0"/>
              </a:spcAft>
            </a:pPr>
            <a:endParaRPr lang="en-US" sz="2000" dirty="0">
              <a:solidFill>
                <a:schemeClr val="tx1"/>
              </a:solidFill>
            </a:endParaRPr>
          </a:p>
          <a:p>
            <a:pPr algn="r" defTabSz="914099" fontAlgn="base">
              <a:lnSpc>
                <a:spcPct val="90000"/>
              </a:lnSpc>
              <a:spcBef>
                <a:spcPct val="0"/>
              </a:spcBef>
              <a:spcAft>
                <a:spcPct val="0"/>
              </a:spcAft>
            </a:pPr>
            <a:endParaRPr lang="en-US" sz="2000" dirty="0" smtClean="0">
              <a:solidFill>
                <a:schemeClr val="tx1"/>
              </a:solidFill>
            </a:endParaRPr>
          </a:p>
          <a:p>
            <a:pPr algn="r" defTabSz="914099" fontAlgn="base">
              <a:lnSpc>
                <a:spcPct val="90000"/>
              </a:lnSpc>
              <a:spcBef>
                <a:spcPct val="0"/>
              </a:spcBef>
              <a:spcAft>
                <a:spcPct val="0"/>
              </a:spcAft>
            </a:pPr>
            <a:endParaRPr lang="en-US" sz="2000" dirty="0">
              <a:solidFill>
                <a:schemeClr val="tx1"/>
              </a:solidFill>
            </a:endParaRPr>
          </a:p>
          <a:p>
            <a:pPr algn="r" defTabSz="914099" fontAlgn="base">
              <a:lnSpc>
                <a:spcPct val="90000"/>
              </a:lnSpc>
              <a:spcBef>
                <a:spcPct val="0"/>
              </a:spcBef>
              <a:spcAft>
                <a:spcPct val="0"/>
              </a:spcAft>
            </a:pPr>
            <a:endParaRPr lang="en-US" sz="2000" dirty="0" smtClean="0">
              <a:solidFill>
                <a:schemeClr val="tx1"/>
              </a:solidFill>
            </a:endParaRPr>
          </a:p>
          <a:p>
            <a:pPr algn="r" defTabSz="914099" fontAlgn="base">
              <a:lnSpc>
                <a:spcPct val="90000"/>
              </a:lnSpc>
              <a:spcBef>
                <a:spcPct val="0"/>
              </a:spcBef>
              <a:spcAft>
                <a:spcPct val="0"/>
              </a:spcAft>
            </a:pPr>
            <a:endParaRPr lang="en-US" sz="2000" dirty="0">
              <a:solidFill>
                <a:schemeClr val="tx1"/>
              </a:solidFill>
            </a:endParaRPr>
          </a:p>
          <a:p>
            <a:pPr algn="r" defTabSz="914099" fontAlgn="base">
              <a:lnSpc>
                <a:spcPct val="90000"/>
              </a:lnSpc>
              <a:spcBef>
                <a:spcPct val="0"/>
              </a:spcBef>
              <a:spcAft>
                <a:spcPct val="0"/>
              </a:spcAft>
            </a:pPr>
            <a:endParaRPr lang="en-US" sz="2000" dirty="0" smtClean="0">
              <a:solidFill>
                <a:schemeClr val="tx1"/>
              </a:solidFill>
            </a:endParaRPr>
          </a:p>
          <a:p>
            <a:pPr algn="r" defTabSz="914099" fontAlgn="base">
              <a:lnSpc>
                <a:spcPct val="90000"/>
              </a:lnSpc>
              <a:spcBef>
                <a:spcPct val="0"/>
              </a:spcBef>
              <a:spcAft>
                <a:spcPct val="0"/>
              </a:spcAft>
            </a:pPr>
            <a:r>
              <a:rPr lang="en-US" sz="2000" dirty="0" smtClean="0">
                <a:solidFill>
                  <a:schemeClr val="tx1"/>
                </a:solidFill>
              </a:rPr>
              <a:t>Customer premises</a:t>
            </a:r>
          </a:p>
        </p:txBody>
      </p:sp>
      <p:sp>
        <p:nvSpPr>
          <p:cNvPr id="2" name="Rounded Rectangle 1"/>
          <p:cNvSpPr/>
          <p:nvPr/>
        </p:nvSpPr>
        <p:spPr bwMode="auto">
          <a:xfrm>
            <a:off x="1699702" y="2994547"/>
            <a:ext cx="2621137" cy="463121"/>
          </a:xfrm>
          <a:prstGeom prst="roundRect">
            <a:avLst>
              <a:gd name="adj" fmla="val 6387"/>
            </a:avLst>
          </a:prstGeom>
          <a:solidFill>
            <a:srgbClr val="B0B18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grpSp>
        <p:nvGrpSpPr>
          <p:cNvPr id="32" name="Group 31"/>
          <p:cNvGrpSpPr/>
          <p:nvPr/>
        </p:nvGrpSpPr>
        <p:grpSpPr>
          <a:xfrm>
            <a:off x="1763200" y="3054581"/>
            <a:ext cx="2512977" cy="341641"/>
            <a:chOff x="3111811" y="2130296"/>
            <a:chExt cx="3460272" cy="470426"/>
          </a:xfrm>
        </p:grpSpPr>
        <p:pic>
          <p:nvPicPr>
            <p:cNvPr id="29" name="Picture 2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5482955" y="2130299"/>
              <a:ext cx="1089128" cy="470423"/>
            </a:xfrm>
            <a:prstGeom prst="roundRect">
              <a:avLst>
                <a:gd name="adj" fmla="val 11234"/>
              </a:avLst>
            </a:prstGeom>
            <a:solidFill>
              <a:schemeClr val="tx2"/>
            </a:solidFill>
            <a:ln w="63500">
              <a:noFill/>
            </a:ln>
            <a:effectLst/>
          </p:spPr>
        </p:pic>
        <p:pic>
          <p:nvPicPr>
            <p:cNvPr id="30" name="Picture 2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4297383" y="2130299"/>
              <a:ext cx="1089128" cy="470423"/>
            </a:xfrm>
            <a:prstGeom prst="roundRect">
              <a:avLst>
                <a:gd name="adj" fmla="val 11234"/>
              </a:avLst>
            </a:prstGeom>
            <a:solidFill>
              <a:schemeClr val="tx2"/>
            </a:solidFill>
            <a:ln w="63500">
              <a:noFill/>
            </a:ln>
            <a:effectLst/>
          </p:spPr>
        </p:pic>
        <p:pic>
          <p:nvPicPr>
            <p:cNvPr id="31" name="Picture 3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3111811" y="2130296"/>
              <a:ext cx="1089128" cy="470424"/>
            </a:xfrm>
            <a:prstGeom prst="roundRect">
              <a:avLst>
                <a:gd name="adj" fmla="val 11234"/>
              </a:avLst>
            </a:prstGeom>
            <a:solidFill>
              <a:schemeClr val="tx2"/>
            </a:solidFill>
            <a:ln w="63500">
              <a:noFill/>
            </a:ln>
            <a:effectLst/>
          </p:spPr>
        </p:pic>
      </p:grpSp>
      <p:sp>
        <p:nvSpPr>
          <p:cNvPr id="9" name="Oval 8"/>
          <p:cNvSpPr/>
          <p:nvPr/>
        </p:nvSpPr>
        <p:spPr bwMode="auto">
          <a:xfrm>
            <a:off x="3041270" y="3571040"/>
            <a:ext cx="1279569" cy="1304646"/>
          </a:xfrm>
          <a:prstGeom prst="ellipse">
            <a:avLst/>
          </a:prstGeom>
          <a:solidFill>
            <a:srgbClr val="FFFFFF"/>
          </a:solidFill>
          <a:ln w="76200">
            <a:solidFill>
              <a:schemeClr val="bg2">
                <a:lumMod val="90000"/>
                <a:lumOff val="1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6" name="Freeform 52"/>
          <p:cNvSpPr>
            <a:spLocks noEditPoints="1"/>
          </p:cNvSpPr>
          <p:nvPr/>
        </p:nvSpPr>
        <p:spPr bwMode="auto">
          <a:xfrm>
            <a:off x="3418387" y="3649609"/>
            <a:ext cx="689450" cy="457629"/>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 name="Clpoud Icon"/>
          <p:cNvSpPr>
            <a:spLocks noChangeAspect="1"/>
          </p:cNvSpPr>
          <p:nvPr/>
        </p:nvSpPr>
        <p:spPr bwMode="black">
          <a:xfrm>
            <a:off x="6422430" y="255391"/>
            <a:ext cx="5739408" cy="32433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ln/>
          <a:extLst/>
        </p:spPr>
        <p:style>
          <a:lnRef idx="1">
            <a:schemeClr val="accent1"/>
          </a:lnRef>
          <a:fillRef idx="3">
            <a:schemeClr val="accent1"/>
          </a:fillRef>
          <a:effectRef idx="2">
            <a:schemeClr val="accent1"/>
          </a:effectRef>
          <a:fontRef idx="minor">
            <a:schemeClr val="lt1"/>
          </a:fontRef>
        </p:style>
        <p:txBody>
          <a:bodyPr vert="horz" wrap="square" lIns="91373" tIns="182740" rIns="456848" bIns="45685" numCol="1" anchor="t" anchorCtr="0" compatLnSpc="1">
            <a:prstTxWarp prst="textNoShape">
              <a:avLst/>
            </a:prstTxWarp>
          </a:bodyPr>
          <a:lstStyle/>
          <a:p>
            <a:pPr algn="ctr" fontAlgn="base">
              <a:lnSpc>
                <a:spcPct val="90000"/>
              </a:lnSpc>
              <a:spcBef>
                <a:spcPct val="0"/>
              </a:spcBef>
              <a:spcAft>
                <a:spcPct val="0"/>
              </a:spcAft>
            </a:pPr>
            <a:r>
              <a:rPr lang="en-US" sz="2400" spc="-50" dirty="0" smtClean="0">
                <a:solidFill>
                  <a:schemeClr val="tx1"/>
                </a:solidFill>
              </a:rPr>
              <a:t/>
            </a:r>
            <a:br>
              <a:rPr lang="en-US" sz="2400" spc="-50" dirty="0" smtClean="0">
                <a:solidFill>
                  <a:schemeClr val="tx1"/>
                </a:solidFill>
              </a:rPr>
            </a:br>
            <a:r>
              <a:rPr lang="en-US" sz="2400" spc="-50" dirty="0" smtClean="0">
                <a:solidFill>
                  <a:schemeClr val="tx1"/>
                </a:solidFill>
              </a:rPr>
              <a:t>Windows Azure</a:t>
            </a:r>
            <a:endParaRPr lang="en-US" sz="2400" spc="-50" dirty="0">
              <a:solidFill>
                <a:schemeClr val="tx1"/>
              </a:solidFill>
            </a:endParaRPr>
          </a:p>
        </p:txBody>
      </p:sp>
      <p:sp>
        <p:nvSpPr>
          <p:cNvPr id="44" name="Freeform 43"/>
          <p:cNvSpPr/>
          <p:nvPr/>
        </p:nvSpPr>
        <p:spPr bwMode="auto">
          <a:xfrm>
            <a:off x="7796216" y="1394475"/>
            <a:ext cx="4128001" cy="1911954"/>
          </a:xfrm>
          <a:custGeom>
            <a:avLst/>
            <a:gdLst>
              <a:gd name="connsiteX0" fmla="*/ 269674 w 3173565"/>
              <a:gd name="connsiteY0" fmla="*/ 0 h 1618014"/>
              <a:gd name="connsiteX1" fmla="*/ 2323469 w 3173565"/>
              <a:gd name="connsiteY1" fmla="*/ 0 h 1618014"/>
              <a:gd name="connsiteX2" fmla="*/ 2337182 w 3173565"/>
              <a:gd name="connsiteY2" fmla="*/ 1382 h 1618014"/>
              <a:gd name="connsiteX3" fmla="*/ 2364558 w 3173565"/>
              <a:gd name="connsiteY3" fmla="*/ 0 h 1618014"/>
              <a:gd name="connsiteX4" fmla="*/ 3173565 w 3173565"/>
              <a:gd name="connsiteY4" fmla="*/ 809007 h 1618014"/>
              <a:gd name="connsiteX5" fmla="*/ 2364558 w 3173565"/>
              <a:gd name="connsiteY5" fmla="*/ 1618014 h 1618014"/>
              <a:gd name="connsiteX6" fmla="*/ 2337182 w 3173565"/>
              <a:gd name="connsiteY6" fmla="*/ 1616632 h 1618014"/>
              <a:gd name="connsiteX7" fmla="*/ 2323469 w 3173565"/>
              <a:gd name="connsiteY7" fmla="*/ 1618014 h 1618014"/>
              <a:gd name="connsiteX8" fmla="*/ 269674 w 3173565"/>
              <a:gd name="connsiteY8" fmla="*/ 1618014 h 1618014"/>
              <a:gd name="connsiteX9" fmla="*/ 0 w 3173565"/>
              <a:gd name="connsiteY9" fmla="*/ 1348340 h 1618014"/>
              <a:gd name="connsiteX10" fmla="*/ 0 w 3173565"/>
              <a:gd name="connsiteY10" fmla="*/ 269674 h 1618014"/>
              <a:gd name="connsiteX11" fmla="*/ 269674 w 3173565"/>
              <a:gd name="connsiteY11" fmla="*/ 0 h 161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565" h="1618014">
                <a:moveTo>
                  <a:pt x="269674" y="0"/>
                </a:moveTo>
                <a:lnTo>
                  <a:pt x="2323469" y="0"/>
                </a:lnTo>
                <a:lnTo>
                  <a:pt x="2337182" y="1382"/>
                </a:lnTo>
                <a:lnTo>
                  <a:pt x="2364558" y="0"/>
                </a:lnTo>
                <a:cubicBezTo>
                  <a:pt x="2811360" y="0"/>
                  <a:pt x="3173565" y="362205"/>
                  <a:pt x="3173565" y="809007"/>
                </a:cubicBezTo>
                <a:cubicBezTo>
                  <a:pt x="3173565" y="1255809"/>
                  <a:pt x="2811360" y="1618014"/>
                  <a:pt x="2364558" y="1618014"/>
                </a:cubicBezTo>
                <a:lnTo>
                  <a:pt x="2337182" y="1616632"/>
                </a:lnTo>
                <a:lnTo>
                  <a:pt x="2323469" y="1618014"/>
                </a:lnTo>
                <a:lnTo>
                  <a:pt x="269674" y="1618014"/>
                </a:lnTo>
                <a:cubicBezTo>
                  <a:pt x="120737" y="1618014"/>
                  <a:pt x="0" y="1497277"/>
                  <a:pt x="0" y="1348340"/>
                </a:cubicBezTo>
                <a:lnTo>
                  <a:pt x="0" y="269674"/>
                </a:lnTo>
                <a:cubicBezTo>
                  <a:pt x="0" y="120737"/>
                  <a:pt x="120737" y="0"/>
                  <a:pt x="269674" y="0"/>
                </a:cubicBezTo>
                <a:close/>
              </a:path>
            </a:pathLst>
          </a:cu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859" tIns="146248" rIns="0" bIns="45720" numCol="1" spcCol="0" rtlCol="0" fromWordArt="0" anchor="b" anchorCtr="0" forceAA="0" compatLnSpc="1">
            <a:prstTxWarp prst="textNoShape">
              <a:avLst/>
            </a:prstTxWarp>
            <a:noAutofit/>
          </a:bodyPr>
          <a:lstStyle/>
          <a:p>
            <a:r>
              <a:rPr lang="en-US" dirty="0" smtClean="0">
                <a:solidFill>
                  <a:schemeClr val="bg2">
                    <a:lumMod val="90000"/>
                    <a:lumOff val="10000"/>
                  </a:schemeClr>
                </a:solidFill>
              </a:rPr>
              <a:t>US East Virtual Network</a:t>
            </a:r>
            <a:endParaRPr lang="en-US" dirty="0">
              <a:solidFill>
                <a:schemeClr val="bg2">
                  <a:lumMod val="90000"/>
                  <a:lumOff val="10000"/>
                </a:schemeClr>
              </a:solidFill>
            </a:endParaRPr>
          </a:p>
        </p:txBody>
      </p:sp>
      <p:sp>
        <p:nvSpPr>
          <p:cNvPr id="50" name="TextBox 49"/>
          <p:cNvSpPr txBox="1"/>
          <p:nvPr/>
        </p:nvSpPr>
        <p:spPr>
          <a:xfrm>
            <a:off x="6368803" y="2804335"/>
            <a:ext cx="1474187" cy="600164"/>
          </a:xfrm>
          <a:prstGeom prst="rect">
            <a:avLst/>
          </a:prstGeom>
          <a:noFill/>
        </p:spPr>
        <p:txBody>
          <a:bodyPr wrap="square" lIns="182880" tIns="146304" rIns="182880" bIns="146304" rtlCol="0">
            <a:spAutoFit/>
          </a:bodyPr>
          <a:lstStyle/>
          <a:p>
            <a:pPr algn="ctr">
              <a:lnSpc>
                <a:spcPct val="90000"/>
              </a:lnSpc>
            </a:pPr>
            <a:r>
              <a:rPr lang="en-US" sz="1100" dirty="0" smtClean="0">
                <a:gradFill>
                  <a:gsLst>
                    <a:gs pos="2917">
                      <a:schemeClr val="tx2"/>
                    </a:gs>
                    <a:gs pos="100000">
                      <a:schemeClr val="tx2"/>
                    </a:gs>
                  </a:gsLst>
                  <a:lin ang="5400000" scaled="0"/>
                </a:gradFill>
              </a:rPr>
              <a:t>VPN </a:t>
            </a:r>
            <a:br>
              <a:rPr lang="en-US" sz="1100" dirty="0" smtClean="0">
                <a:gradFill>
                  <a:gsLst>
                    <a:gs pos="2917">
                      <a:schemeClr val="tx2"/>
                    </a:gs>
                    <a:gs pos="100000">
                      <a:schemeClr val="tx2"/>
                    </a:gs>
                  </a:gsLst>
                  <a:lin ang="5400000" scaled="0"/>
                </a:gradFill>
              </a:rPr>
            </a:br>
            <a:r>
              <a:rPr lang="en-US" sz="1100" dirty="0" smtClean="0">
                <a:gradFill>
                  <a:gsLst>
                    <a:gs pos="2917">
                      <a:schemeClr val="tx2"/>
                    </a:gs>
                    <a:gs pos="100000">
                      <a:schemeClr val="tx2"/>
                    </a:gs>
                  </a:gsLst>
                  <a:lin ang="5400000" scaled="0"/>
                </a:gradFill>
              </a:rPr>
              <a:t>Gateway</a:t>
            </a:r>
          </a:p>
        </p:txBody>
      </p:sp>
      <p:sp>
        <p:nvSpPr>
          <p:cNvPr id="11" name="Rounded Rectangle 10"/>
          <p:cNvSpPr/>
          <p:nvPr/>
        </p:nvSpPr>
        <p:spPr bwMode="auto">
          <a:xfrm>
            <a:off x="7929159" y="170273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68" name="Picture 6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2523118"/>
            <a:ext cx="790965" cy="341639"/>
          </a:xfrm>
          <a:prstGeom prst="roundRect">
            <a:avLst>
              <a:gd name="adj" fmla="val 11234"/>
            </a:avLst>
          </a:prstGeom>
          <a:solidFill>
            <a:schemeClr val="tx2"/>
          </a:solidFill>
          <a:ln w="63500">
            <a:noFill/>
          </a:ln>
          <a:effectLst/>
        </p:spPr>
      </p:pic>
      <p:pic>
        <p:nvPicPr>
          <p:cNvPr id="69" name="Picture 6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2137114"/>
            <a:ext cx="790965" cy="341639"/>
          </a:xfrm>
          <a:prstGeom prst="roundRect">
            <a:avLst>
              <a:gd name="adj" fmla="val 11234"/>
            </a:avLst>
          </a:prstGeom>
          <a:solidFill>
            <a:schemeClr val="tx2"/>
          </a:solidFill>
          <a:ln w="63500">
            <a:noFill/>
          </a:ln>
          <a:effectLst/>
        </p:spPr>
      </p:pic>
      <p:pic>
        <p:nvPicPr>
          <p:cNvPr id="70" name="Picture 6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7993425" y="1751109"/>
            <a:ext cx="790965" cy="341639"/>
          </a:xfrm>
          <a:prstGeom prst="roundRect">
            <a:avLst>
              <a:gd name="adj" fmla="val 11234"/>
            </a:avLst>
          </a:prstGeom>
          <a:solidFill>
            <a:schemeClr val="tx2"/>
          </a:solidFill>
          <a:ln w="63500">
            <a:noFill/>
          </a:ln>
          <a:effectLst/>
        </p:spPr>
      </p:pic>
      <p:sp>
        <p:nvSpPr>
          <p:cNvPr id="79" name="TextBox 78"/>
          <p:cNvSpPr txBox="1"/>
          <p:nvPr/>
        </p:nvSpPr>
        <p:spPr>
          <a:xfrm>
            <a:off x="7929159" y="1353220"/>
            <a:ext cx="919605"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Front End</a:t>
            </a:r>
          </a:p>
        </p:txBody>
      </p:sp>
      <p:sp>
        <p:nvSpPr>
          <p:cNvPr id="80" name="TextBox 79"/>
          <p:cNvSpPr txBox="1"/>
          <p:nvPr/>
        </p:nvSpPr>
        <p:spPr>
          <a:xfrm>
            <a:off x="8912900" y="1353220"/>
            <a:ext cx="916447"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Back End</a:t>
            </a:r>
          </a:p>
        </p:txBody>
      </p:sp>
      <p:sp>
        <p:nvSpPr>
          <p:cNvPr id="81" name="TextBox 80"/>
          <p:cNvSpPr txBox="1"/>
          <p:nvPr/>
        </p:nvSpPr>
        <p:spPr>
          <a:xfrm>
            <a:off x="9893116" y="1353220"/>
            <a:ext cx="924234"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SQL HA</a:t>
            </a:r>
          </a:p>
        </p:txBody>
      </p:sp>
      <p:pic>
        <p:nvPicPr>
          <p:cNvPr id="82" name="Picture 81"/>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0946228" y="2137113"/>
            <a:ext cx="790965" cy="341639"/>
          </a:xfrm>
          <a:prstGeom prst="roundRect">
            <a:avLst>
              <a:gd name="adj" fmla="val 9180"/>
            </a:avLst>
          </a:prstGeom>
          <a:noFill/>
          <a:ln w="31750">
            <a:solidFill>
              <a:schemeClr val="tx2"/>
            </a:solidFill>
          </a:ln>
        </p:spPr>
      </p:pic>
      <p:grpSp>
        <p:nvGrpSpPr>
          <p:cNvPr id="17" name="Group 16"/>
          <p:cNvGrpSpPr/>
          <p:nvPr/>
        </p:nvGrpSpPr>
        <p:grpSpPr>
          <a:xfrm>
            <a:off x="8913268" y="1702731"/>
            <a:ext cx="919973" cy="1221733"/>
            <a:chOff x="8913268" y="1889001"/>
            <a:chExt cx="919973" cy="1221733"/>
          </a:xfrm>
        </p:grpSpPr>
        <p:sp>
          <p:nvSpPr>
            <p:cNvPr id="83" name="Rounded Rectangle 82"/>
            <p:cNvSpPr/>
            <p:nvPr/>
          </p:nvSpPr>
          <p:spPr bwMode="auto">
            <a:xfrm>
              <a:off x="8913268"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71" name="Picture 70"/>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709388"/>
              <a:ext cx="790965" cy="341639"/>
            </a:xfrm>
            <a:prstGeom prst="roundRect">
              <a:avLst>
                <a:gd name="adj" fmla="val 11234"/>
              </a:avLst>
            </a:prstGeom>
            <a:solidFill>
              <a:schemeClr val="tx2"/>
            </a:solidFill>
            <a:ln w="63500">
              <a:noFill/>
            </a:ln>
            <a:effectLst/>
          </p:spPr>
        </p:pic>
        <p:pic>
          <p:nvPicPr>
            <p:cNvPr id="72" name="Picture 7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323384"/>
              <a:ext cx="790965" cy="341639"/>
            </a:xfrm>
            <a:prstGeom prst="roundRect">
              <a:avLst>
                <a:gd name="adj" fmla="val 11234"/>
              </a:avLst>
            </a:prstGeom>
            <a:solidFill>
              <a:schemeClr val="tx2"/>
            </a:solidFill>
            <a:ln w="63500">
              <a:noFill/>
            </a:ln>
            <a:effectLst/>
          </p:spPr>
        </p:pic>
        <p:pic>
          <p:nvPicPr>
            <p:cNvPr id="73" name="Picture 72"/>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1937379"/>
              <a:ext cx="790965" cy="341639"/>
            </a:xfrm>
            <a:prstGeom prst="roundRect">
              <a:avLst>
                <a:gd name="adj" fmla="val 11234"/>
              </a:avLst>
            </a:prstGeom>
            <a:solidFill>
              <a:schemeClr val="tx2"/>
            </a:solidFill>
            <a:ln w="63500">
              <a:noFill/>
            </a:ln>
            <a:effectLst/>
          </p:spPr>
        </p:pic>
      </p:grpSp>
      <p:grpSp>
        <p:nvGrpSpPr>
          <p:cNvPr id="18" name="Group 17"/>
          <p:cNvGrpSpPr/>
          <p:nvPr/>
        </p:nvGrpSpPr>
        <p:grpSpPr>
          <a:xfrm>
            <a:off x="9897377" y="1702731"/>
            <a:ext cx="919973" cy="1221733"/>
            <a:chOff x="9897377" y="1889001"/>
            <a:chExt cx="919973" cy="1221733"/>
          </a:xfrm>
        </p:grpSpPr>
        <p:sp>
          <p:nvSpPr>
            <p:cNvPr id="84" name="Rounded Rectangle 83"/>
            <p:cNvSpPr/>
            <p:nvPr/>
          </p:nvSpPr>
          <p:spPr bwMode="auto">
            <a:xfrm>
              <a:off x="9897377"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74" name="Picture 73"/>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709388"/>
              <a:ext cx="790965" cy="341639"/>
            </a:xfrm>
            <a:prstGeom prst="roundRect">
              <a:avLst>
                <a:gd name="adj" fmla="val 11234"/>
              </a:avLst>
            </a:prstGeom>
            <a:solidFill>
              <a:schemeClr val="tx2"/>
            </a:solidFill>
            <a:ln w="63500">
              <a:noFill/>
            </a:ln>
            <a:effectLst/>
          </p:spPr>
        </p:pic>
        <p:pic>
          <p:nvPicPr>
            <p:cNvPr id="75" name="Picture 74"/>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323384"/>
              <a:ext cx="790965" cy="341639"/>
            </a:xfrm>
            <a:prstGeom prst="roundRect">
              <a:avLst>
                <a:gd name="adj" fmla="val 11234"/>
              </a:avLst>
            </a:prstGeom>
            <a:solidFill>
              <a:schemeClr val="tx2"/>
            </a:solidFill>
            <a:ln w="63500">
              <a:noFill/>
            </a:ln>
            <a:effectLst/>
          </p:spPr>
        </p:pic>
        <p:pic>
          <p:nvPicPr>
            <p:cNvPr id="76" name="Picture 75"/>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1937379"/>
              <a:ext cx="790965" cy="341639"/>
            </a:xfrm>
            <a:prstGeom prst="roundRect">
              <a:avLst>
                <a:gd name="adj" fmla="val 11234"/>
              </a:avLst>
            </a:prstGeom>
            <a:solidFill>
              <a:schemeClr val="tx2"/>
            </a:solidFill>
            <a:ln w="63500">
              <a:noFill/>
            </a:ln>
            <a:effectLst/>
          </p:spPr>
        </p:pic>
      </p:grpSp>
      <p:sp>
        <p:nvSpPr>
          <p:cNvPr id="85" name="TextBox 84"/>
          <p:cNvSpPr txBox="1"/>
          <p:nvPr/>
        </p:nvSpPr>
        <p:spPr>
          <a:xfrm>
            <a:off x="10946228" y="1621846"/>
            <a:ext cx="790966"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AD / DNS</a:t>
            </a:r>
          </a:p>
        </p:txBody>
      </p:sp>
      <p:sp>
        <p:nvSpPr>
          <p:cNvPr id="48" name="Oval 47"/>
          <p:cNvSpPr/>
          <p:nvPr/>
        </p:nvSpPr>
        <p:spPr bwMode="auto">
          <a:xfrm>
            <a:off x="6551308" y="2296560"/>
            <a:ext cx="1116030" cy="1116030"/>
          </a:xfrm>
          <a:prstGeom prst="ellipse">
            <a:avLst/>
          </a:prstGeom>
          <a:solidFill>
            <a:srgbClr val="FFFFFF"/>
          </a:solidFill>
          <a:ln w="762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49" name="Freeform 52"/>
          <p:cNvSpPr>
            <a:spLocks noEditPoints="1"/>
          </p:cNvSpPr>
          <p:nvPr/>
        </p:nvSpPr>
        <p:spPr bwMode="auto">
          <a:xfrm>
            <a:off x="6746190" y="2382309"/>
            <a:ext cx="726266" cy="542155"/>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9" name="TextBox 98"/>
          <p:cNvSpPr txBox="1"/>
          <p:nvPr/>
        </p:nvSpPr>
        <p:spPr>
          <a:xfrm>
            <a:off x="6649521" y="2823440"/>
            <a:ext cx="919605" cy="600164"/>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solidFill>
              </a:rPr>
              <a:t>VPN Gateway</a:t>
            </a:r>
          </a:p>
        </p:txBody>
      </p:sp>
      <p:cxnSp>
        <p:nvCxnSpPr>
          <p:cNvPr id="107" name="Elbow Connector 106"/>
          <p:cNvCxnSpPr>
            <a:stCxn id="9" idx="6"/>
            <a:endCxn id="48" idx="2"/>
          </p:cNvCxnSpPr>
          <p:nvPr/>
        </p:nvCxnSpPr>
        <p:spPr>
          <a:xfrm flipV="1">
            <a:off x="4320839" y="2854575"/>
            <a:ext cx="2230469" cy="1368788"/>
          </a:xfrm>
          <a:prstGeom prst="straightConnector1">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862508" y="3909592"/>
            <a:ext cx="1461105" cy="849463"/>
          </a:xfrm>
          <a:prstGeom prst="rect">
            <a:avLst/>
          </a:prstGeom>
          <a:noFill/>
        </p:spPr>
        <p:txBody>
          <a:bodyPr wrap="none" lIns="0" tIns="146304" rIns="182880" bIns="146304" rtlCol="0">
            <a:spAutoFit/>
          </a:bodyPr>
          <a:lstStyle/>
          <a:p>
            <a:pPr algn="ctr">
              <a:lnSpc>
                <a:spcPct val="90000"/>
              </a:lnSpc>
            </a:pPr>
            <a:r>
              <a:rPr lang="en-US" sz="2000" dirty="0" smtClean="0">
                <a:gradFill>
                  <a:gsLst>
                    <a:gs pos="2917">
                      <a:schemeClr val="tx1"/>
                    </a:gs>
                    <a:gs pos="100000">
                      <a:schemeClr val="tx1"/>
                    </a:gs>
                  </a:gsLst>
                  <a:lin ang="5400000" scaled="0"/>
                </a:gradFill>
              </a:rPr>
              <a:t>Site-to-Site</a:t>
            </a:r>
            <a:br>
              <a:rPr lang="en-US" sz="2000" dirty="0" smtClean="0">
                <a:gradFill>
                  <a:gsLst>
                    <a:gs pos="2917">
                      <a:schemeClr val="tx1"/>
                    </a:gs>
                    <a:gs pos="100000">
                      <a:schemeClr val="tx1"/>
                    </a:gs>
                  </a:gsLst>
                  <a:lin ang="5400000" scaled="0"/>
                </a:gradFill>
              </a:rPr>
            </a:br>
            <a:r>
              <a:rPr lang="en-US" sz="2000" dirty="0" smtClean="0">
                <a:gradFill>
                  <a:gsLst>
                    <a:gs pos="2917">
                      <a:schemeClr val="tx1"/>
                    </a:gs>
                    <a:gs pos="100000">
                      <a:schemeClr val="tx1"/>
                    </a:gs>
                  </a:gsLst>
                  <a:lin ang="5400000" scaled="0"/>
                </a:gradFill>
              </a:rPr>
              <a:t>VPN</a:t>
            </a:r>
          </a:p>
        </p:txBody>
      </p:sp>
      <p:sp>
        <p:nvSpPr>
          <p:cNvPr id="7" name="Title 6"/>
          <p:cNvSpPr>
            <a:spLocks noGrp="1"/>
          </p:cNvSpPr>
          <p:nvPr>
            <p:ph type="title"/>
          </p:nvPr>
        </p:nvSpPr>
        <p:spPr>
          <a:xfrm>
            <a:off x="274638" y="292090"/>
            <a:ext cx="7442202" cy="793928"/>
          </a:xfrm>
        </p:spPr>
        <p:txBody>
          <a:bodyPr/>
          <a:lstStyle/>
          <a:p>
            <a:r>
              <a:rPr lang="en-US" sz="4400" dirty="0" smtClean="0"/>
              <a:t>Demo Setup</a:t>
            </a:r>
            <a:endParaRPr lang="en-US" sz="4400" dirty="0"/>
          </a:p>
        </p:txBody>
      </p:sp>
      <p:sp>
        <p:nvSpPr>
          <p:cNvPr id="52" name="Freeform 52"/>
          <p:cNvSpPr>
            <a:spLocks noEditPoints="1"/>
          </p:cNvSpPr>
          <p:nvPr/>
        </p:nvSpPr>
        <p:spPr bwMode="auto">
          <a:xfrm>
            <a:off x="3447330" y="4349138"/>
            <a:ext cx="689450" cy="457629"/>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3" name="Clpoud Icon"/>
          <p:cNvSpPr>
            <a:spLocks noChangeAspect="1"/>
          </p:cNvSpPr>
          <p:nvPr/>
        </p:nvSpPr>
        <p:spPr bwMode="black">
          <a:xfrm>
            <a:off x="6649521" y="3658044"/>
            <a:ext cx="5739408" cy="32433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ln/>
          <a:extLst/>
        </p:spPr>
        <p:style>
          <a:lnRef idx="1">
            <a:schemeClr val="accent1"/>
          </a:lnRef>
          <a:fillRef idx="3">
            <a:schemeClr val="accent1"/>
          </a:fillRef>
          <a:effectRef idx="2">
            <a:schemeClr val="accent1"/>
          </a:effectRef>
          <a:fontRef idx="minor">
            <a:schemeClr val="lt1"/>
          </a:fontRef>
        </p:style>
        <p:txBody>
          <a:bodyPr vert="horz" wrap="square" lIns="91373" tIns="182740" rIns="456848" bIns="45685" numCol="1" anchor="t" anchorCtr="0" compatLnSpc="1">
            <a:prstTxWarp prst="textNoShape">
              <a:avLst/>
            </a:prstTxWarp>
          </a:bodyPr>
          <a:lstStyle/>
          <a:p>
            <a:pPr algn="ctr" fontAlgn="base">
              <a:lnSpc>
                <a:spcPct val="90000"/>
              </a:lnSpc>
              <a:spcBef>
                <a:spcPct val="0"/>
              </a:spcBef>
              <a:spcAft>
                <a:spcPct val="0"/>
              </a:spcAft>
            </a:pPr>
            <a:r>
              <a:rPr lang="en-US" sz="2400" spc="-50" dirty="0" smtClean="0">
                <a:solidFill>
                  <a:schemeClr val="tx1"/>
                </a:solidFill>
              </a:rPr>
              <a:t/>
            </a:r>
            <a:br>
              <a:rPr lang="en-US" sz="2400" spc="-50" dirty="0" smtClean="0">
                <a:solidFill>
                  <a:schemeClr val="tx1"/>
                </a:solidFill>
              </a:rPr>
            </a:br>
            <a:r>
              <a:rPr lang="en-US" sz="2400" spc="-50" dirty="0" smtClean="0">
                <a:solidFill>
                  <a:schemeClr val="tx1"/>
                </a:solidFill>
              </a:rPr>
              <a:t>Windows Azure</a:t>
            </a:r>
            <a:endParaRPr lang="en-US" sz="2400" spc="-50" dirty="0">
              <a:solidFill>
                <a:schemeClr val="tx1"/>
              </a:solidFill>
            </a:endParaRPr>
          </a:p>
        </p:txBody>
      </p:sp>
      <p:sp>
        <p:nvSpPr>
          <p:cNvPr id="54" name="Freeform 53"/>
          <p:cNvSpPr/>
          <p:nvPr/>
        </p:nvSpPr>
        <p:spPr bwMode="auto">
          <a:xfrm>
            <a:off x="8023307" y="4797128"/>
            <a:ext cx="4128001" cy="1911954"/>
          </a:xfrm>
          <a:custGeom>
            <a:avLst/>
            <a:gdLst>
              <a:gd name="connsiteX0" fmla="*/ 269674 w 3173565"/>
              <a:gd name="connsiteY0" fmla="*/ 0 h 1618014"/>
              <a:gd name="connsiteX1" fmla="*/ 2323469 w 3173565"/>
              <a:gd name="connsiteY1" fmla="*/ 0 h 1618014"/>
              <a:gd name="connsiteX2" fmla="*/ 2337182 w 3173565"/>
              <a:gd name="connsiteY2" fmla="*/ 1382 h 1618014"/>
              <a:gd name="connsiteX3" fmla="*/ 2364558 w 3173565"/>
              <a:gd name="connsiteY3" fmla="*/ 0 h 1618014"/>
              <a:gd name="connsiteX4" fmla="*/ 3173565 w 3173565"/>
              <a:gd name="connsiteY4" fmla="*/ 809007 h 1618014"/>
              <a:gd name="connsiteX5" fmla="*/ 2364558 w 3173565"/>
              <a:gd name="connsiteY5" fmla="*/ 1618014 h 1618014"/>
              <a:gd name="connsiteX6" fmla="*/ 2337182 w 3173565"/>
              <a:gd name="connsiteY6" fmla="*/ 1616632 h 1618014"/>
              <a:gd name="connsiteX7" fmla="*/ 2323469 w 3173565"/>
              <a:gd name="connsiteY7" fmla="*/ 1618014 h 1618014"/>
              <a:gd name="connsiteX8" fmla="*/ 269674 w 3173565"/>
              <a:gd name="connsiteY8" fmla="*/ 1618014 h 1618014"/>
              <a:gd name="connsiteX9" fmla="*/ 0 w 3173565"/>
              <a:gd name="connsiteY9" fmla="*/ 1348340 h 1618014"/>
              <a:gd name="connsiteX10" fmla="*/ 0 w 3173565"/>
              <a:gd name="connsiteY10" fmla="*/ 269674 h 1618014"/>
              <a:gd name="connsiteX11" fmla="*/ 269674 w 3173565"/>
              <a:gd name="connsiteY11" fmla="*/ 0 h 161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3565" h="1618014">
                <a:moveTo>
                  <a:pt x="269674" y="0"/>
                </a:moveTo>
                <a:lnTo>
                  <a:pt x="2323469" y="0"/>
                </a:lnTo>
                <a:lnTo>
                  <a:pt x="2337182" y="1382"/>
                </a:lnTo>
                <a:lnTo>
                  <a:pt x="2364558" y="0"/>
                </a:lnTo>
                <a:cubicBezTo>
                  <a:pt x="2811360" y="0"/>
                  <a:pt x="3173565" y="362205"/>
                  <a:pt x="3173565" y="809007"/>
                </a:cubicBezTo>
                <a:cubicBezTo>
                  <a:pt x="3173565" y="1255809"/>
                  <a:pt x="2811360" y="1618014"/>
                  <a:pt x="2364558" y="1618014"/>
                </a:cubicBezTo>
                <a:lnTo>
                  <a:pt x="2337182" y="1616632"/>
                </a:lnTo>
                <a:lnTo>
                  <a:pt x="2323469" y="1618014"/>
                </a:lnTo>
                <a:lnTo>
                  <a:pt x="269674" y="1618014"/>
                </a:lnTo>
                <a:cubicBezTo>
                  <a:pt x="120737" y="1618014"/>
                  <a:pt x="0" y="1497277"/>
                  <a:pt x="0" y="1348340"/>
                </a:cubicBezTo>
                <a:lnTo>
                  <a:pt x="0" y="269674"/>
                </a:lnTo>
                <a:cubicBezTo>
                  <a:pt x="0" y="120737"/>
                  <a:pt x="120737" y="0"/>
                  <a:pt x="269674" y="0"/>
                </a:cubicBezTo>
                <a:close/>
              </a:path>
            </a:pathLst>
          </a:cu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859" tIns="146248" rIns="0" bIns="45720" numCol="1" spcCol="0" rtlCol="0" fromWordArt="0" anchor="b" anchorCtr="0" forceAA="0" compatLnSpc="1">
            <a:prstTxWarp prst="textNoShape">
              <a:avLst/>
            </a:prstTxWarp>
            <a:noAutofit/>
          </a:bodyPr>
          <a:lstStyle/>
          <a:p>
            <a:r>
              <a:rPr lang="en-US" dirty="0" smtClean="0">
                <a:solidFill>
                  <a:schemeClr val="bg2">
                    <a:lumMod val="90000"/>
                    <a:lumOff val="10000"/>
                  </a:schemeClr>
                </a:solidFill>
              </a:rPr>
              <a:t>US West Virtual Network</a:t>
            </a:r>
            <a:endParaRPr lang="en-US" dirty="0">
              <a:solidFill>
                <a:schemeClr val="bg2">
                  <a:lumMod val="90000"/>
                  <a:lumOff val="10000"/>
                </a:schemeClr>
              </a:solidFill>
            </a:endParaRPr>
          </a:p>
        </p:txBody>
      </p:sp>
      <p:sp>
        <p:nvSpPr>
          <p:cNvPr id="55" name="TextBox 54"/>
          <p:cNvSpPr txBox="1"/>
          <p:nvPr/>
        </p:nvSpPr>
        <p:spPr>
          <a:xfrm>
            <a:off x="6595894" y="6206988"/>
            <a:ext cx="1474187" cy="600164"/>
          </a:xfrm>
          <a:prstGeom prst="rect">
            <a:avLst/>
          </a:prstGeom>
          <a:noFill/>
        </p:spPr>
        <p:txBody>
          <a:bodyPr wrap="square" lIns="182880" tIns="146304" rIns="182880" bIns="146304" rtlCol="0">
            <a:spAutoFit/>
          </a:bodyPr>
          <a:lstStyle/>
          <a:p>
            <a:pPr algn="ctr">
              <a:lnSpc>
                <a:spcPct val="90000"/>
              </a:lnSpc>
            </a:pPr>
            <a:r>
              <a:rPr lang="en-US" sz="1100" dirty="0" smtClean="0">
                <a:gradFill>
                  <a:gsLst>
                    <a:gs pos="2917">
                      <a:schemeClr val="tx2"/>
                    </a:gs>
                    <a:gs pos="100000">
                      <a:schemeClr val="tx2"/>
                    </a:gs>
                  </a:gsLst>
                  <a:lin ang="5400000" scaled="0"/>
                </a:gradFill>
              </a:rPr>
              <a:t>VPN </a:t>
            </a:r>
            <a:br>
              <a:rPr lang="en-US" sz="1100" dirty="0" smtClean="0">
                <a:gradFill>
                  <a:gsLst>
                    <a:gs pos="2917">
                      <a:schemeClr val="tx2"/>
                    </a:gs>
                    <a:gs pos="100000">
                      <a:schemeClr val="tx2"/>
                    </a:gs>
                  </a:gsLst>
                  <a:lin ang="5400000" scaled="0"/>
                </a:gradFill>
              </a:rPr>
            </a:br>
            <a:r>
              <a:rPr lang="en-US" sz="1100" dirty="0" smtClean="0">
                <a:gradFill>
                  <a:gsLst>
                    <a:gs pos="2917">
                      <a:schemeClr val="tx2"/>
                    </a:gs>
                    <a:gs pos="100000">
                      <a:schemeClr val="tx2"/>
                    </a:gs>
                  </a:gsLst>
                  <a:lin ang="5400000" scaled="0"/>
                </a:gradFill>
              </a:rPr>
              <a:t>Gateway</a:t>
            </a:r>
          </a:p>
        </p:txBody>
      </p:sp>
      <p:sp>
        <p:nvSpPr>
          <p:cNvPr id="56" name="Rounded Rectangle 55"/>
          <p:cNvSpPr/>
          <p:nvPr/>
        </p:nvSpPr>
        <p:spPr bwMode="auto">
          <a:xfrm>
            <a:off x="8156250" y="5105384"/>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57" name="Picture 5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220516" y="5925771"/>
            <a:ext cx="790965" cy="341639"/>
          </a:xfrm>
          <a:prstGeom prst="roundRect">
            <a:avLst>
              <a:gd name="adj" fmla="val 11234"/>
            </a:avLst>
          </a:prstGeom>
          <a:solidFill>
            <a:schemeClr val="tx2"/>
          </a:solidFill>
          <a:ln w="63500">
            <a:noFill/>
          </a:ln>
          <a:effectLst/>
        </p:spPr>
      </p:pic>
      <p:pic>
        <p:nvPicPr>
          <p:cNvPr id="58" name="Picture 5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220516" y="5539767"/>
            <a:ext cx="790965" cy="341639"/>
          </a:xfrm>
          <a:prstGeom prst="roundRect">
            <a:avLst>
              <a:gd name="adj" fmla="val 11234"/>
            </a:avLst>
          </a:prstGeom>
          <a:solidFill>
            <a:schemeClr val="tx2"/>
          </a:solidFill>
          <a:ln w="63500">
            <a:noFill/>
          </a:ln>
          <a:effectLst/>
        </p:spPr>
      </p:pic>
      <p:pic>
        <p:nvPicPr>
          <p:cNvPr id="59" name="Picture 5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220516" y="5153762"/>
            <a:ext cx="790965" cy="341639"/>
          </a:xfrm>
          <a:prstGeom prst="roundRect">
            <a:avLst>
              <a:gd name="adj" fmla="val 11234"/>
            </a:avLst>
          </a:prstGeom>
          <a:solidFill>
            <a:schemeClr val="tx2"/>
          </a:solidFill>
          <a:ln w="63500">
            <a:noFill/>
          </a:ln>
          <a:effectLst/>
        </p:spPr>
      </p:pic>
      <p:sp>
        <p:nvSpPr>
          <p:cNvPr id="60" name="TextBox 59"/>
          <p:cNvSpPr txBox="1"/>
          <p:nvPr/>
        </p:nvSpPr>
        <p:spPr>
          <a:xfrm>
            <a:off x="8156250" y="4755873"/>
            <a:ext cx="919605"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Front End</a:t>
            </a:r>
          </a:p>
        </p:txBody>
      </p:sp>
      <p:sp>
        <p:nvSpPr>
          <p:cNvPr id="61" name="TextBox 60"/>
          <p:cNvSpPr txBox="1"/>
          <p:nvPr/>
        </p:nvSpPr>
        <p:spPr>
          <a:xfrm>
            <a:off x="9139991" y="4755873"/>
            <a:ext cx="916447"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Back End</a:t>
            </a:r>
          </a:p>
        </p:txBody>
      </p:sp>
      <p:sp>
        <p:nvSpPr>
          <p:cNvPr id="62" name="TextBox 61"/>
          <p:cNvSpPr txBox="1"/>
          <p:nvPr/>
        </p:nvSpPr>
        <p:spPr>
          <a:xfrm>
            <a:off x="10120207" y="4755873"/>
            <a:ext cx="924234"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SQL HA</a:t>
            </a:r>
          </a:p>
        </p:txBody>
      </p:sp>
      <p:pic>
        <p:nvPicPr>
          <p:cNvPr id="64" name="Picture 63"/>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11173319" y="5539766"/>
            <a:ext cx="790965" cy="341639"/>
          </a:xfrm>
          <a:prstGeom prst="roundRect">
            <a:avLst>
              <a:gd name="adj" fmla="val 9180"/>
            </a:avLst>
          </a:prstGeom>
          <a:noFill/>
          <a:ln w="31750">
            <a:solidFill>
              <a:schemeClr val="tx2"/>
            </a:solidFill>
          </a:ln>
        </p:spPr>
      </p:pic>
      <p:grpSp>
        <p:nvGrpSpPr>
          <p:cNvPr id="65" name="Group 64"/>
          <p:cNvGrpSpPr/>
          <p:nvPr/>
        </p:nvGrpSpPr>
        <p:grpSpPr>
          <a:xfrm>
            <a:off x="9140359" y="5105384"/>
            <a:ext cx="919973" cy="1221733"/>
            <a:chOff x="8913268" y="1889001"/>
            <a:chExt cx="919973" cy="1221733"/>
          </a:xfrm>
        </p:grpSpPr>
        <p:sp>
          <p:nvSpPr>
            <p:cNvPr id="66" name="Rounded Rectangle 65"/>
            <p:cNvSpPr/>
            <p:nvPr/>
          </p:nvSpPr>
          <p:spPr bwMode="auto">
            <a:xfrm>
              <a:off x="8913268"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67" name="Picture 6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709388"/>
              <a:ext cx="790965" cy="341639"/>
            </a:xfrm>
            <a:prstGeom prst="roundRect">
              <a:avLst>
                <a:gd name="adj" fmla="val 11234"/>
              </a:avLst>
            </a:prstGeom>
            <a:solidFill>
              <a:schemeClr val="tx2"/>
            </a:solidFill>
            <a:ln w="63500">
              <a:noFill/>
            </a:ln>
            <a:effectLst/>
          </p:spPr>
        </p:pic>
        <p:pic>
          <p:nvPicPr>
            <p:cNvPr id="77" name="Picture 76"/>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2323384"/>
              <a:ext cx="790965" cy="341639"/>
            </a:xfrm>
            <a:prstGeom prst="roundRect">
              <a:avLst>
                <a:gd name="adj" fmla="val 11234"/>
              </a:avLst>
            </a:prstGeom>
            <a:solidFill>
              <a:schemeClr val="tx2"/>
            </a:solidFill>
            <a:ln w="63500">
              <a:noFill/>
            </a:ln>
            <a:effectLst/>
          </p:spPr>
        </p:pic>
        <p:pic>
          <p:nvPicPr>
            <p:cNvPr id="78" name="Picture 7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8977772" y="1937379"/>
              <a:ext cx="790965" cy="341639"/>
            </a:xfrm>
            <a:prstGeom prst="roundRect">
              <a:avLst>
                <a:gd name="adj" fmla="val 11234"/>
              </a:avLst>
            </a:prstGeom>
            <a:solidFill>
              <a:schemeClr val="tx2"/>
            </a:solidFill>
            <a:ln w="63500">
              <a:noFill/>
            </a:ln>
            <a:effectLst/>
          </p:spPr>
        </p:pic>
      </p:grpSp>
      <p:grpSp>
        <p:nvGrpSpPr>
          <p:cNvPr id="86" name="Group 85"/>
          <p:cNvGrpSpPr/>
          <p:nvPr/>
        </p:nvGrpSpPr>
        <p:grpSpPr>
          <a:xfrm>
            <a:off x="10124468" y="5105384"/>
            <a:ext cx="919973" cy="1221733"/>
            <a:chOff x="9897377" y="1889001"/>
            <a:chExt cx="919973" cy="1221733"/>
          </a:xfrm>
        </p:grpSpPr>
        <p:sp>
          <p:nvSpPr>
            <p:cNvPr id="87" name="Rounded Rectangle 86"/>
            <p:cNvSpPr/>
            <p:nvPr/>
          </p:nvSpPr>
          <p:spPr bwMode="auto">
            <a:xfrm>
              <a:off x="9897377" y="1889001"/>
              <a:ext cx="919973" cy="1221733"/>
            </a:xfrm>
            <a:prstGeom prst="roundRect">
              <a:avLst>
                <a:gd name="adj" fmla="val 10259"/>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pic>
          <p:nvPicPr>
            <p:cNvPr id="88" name="Picture 87"/>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709388"/>
              <a:ext cx="790965" cy="341639"/>
            </a:xfrm>
            <a:prstGeom prst="roundRect">
              <a:avLst>
                <a:gd name="adj" fmla="val 11234"/>
              </a:avLst>
            </a:prstGeom>
            <a:solidFill>
              <a:schemeClr val="tx2"/>
            </a:solidFill>
            <a:ln w="63500">
              <a:noFill/>
            </a:ln>
            <a:effectLst/>
          </p:spPr>
        </p:pic>
        <p:pic>
          <p:nvPicPr>
            <p:cNvPr id="89" name="Picture 88"/>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2323384"/>
              <a:ext cx="790965" cy="341639"/>
            </a:xfrm>
            <a:prstGeom prst="roundRect">
              <a:avLst>
                <a:gd name="adj" fmla="val 11234"/>
              </a:avLst>
            </a:prstGeom>
            <a:solidFill>
              <a:schemeClr val="tx2"/>
            </a:solidFill>
            <a:ln w="63500">
              <a:noFill/>
            </a:ln>
            <a:effectLst/>
          </p:spPr>
        </p:pic>
        <p:pic>
          <p:nvPicPr>
            <p:cNvPr id="90" name="Picture 89"/>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9961881" y="1937379"/>
              <a:ext cx="790965" cy="341639"/>
            </a:xfrm>
            <a:prstGeom prst="roundRect">
              <a:avLst>
                <a:gd name="adj" fmla="val 11234"/>
              </a:avLst>
            </a:prstGeom>
            <a:solidFill>
              <a:schemeClr val="tx2"/>
            </a:solidFill>
            <a:ln w="63500">
              <a:noFill/>
            </a:ln>
            <a:effectLst/>
          </p:spPr>
        </p:pic>
      </p:grpSp>
      <p:sp>
        <p:nvSpPr>
          <p:cNvPr id="91" name="TextBox 90"/>
          <p:cNvSpPr txBox="1"/>
          <p:nvPr/>
        </p:nvSpPr>
        <p:spPr>
          <a:xfrm>
            <a:off x="11173319" y="5024499"/>
            <a:ext cx="790966" cy="447815"/>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lumMod val="90000"/>
                    <a:lumOff val="10000"/>
                  </a:schemeClr>
                </a:solidFill>
              </a:rPr>
              <a:t>AD / DNS</a:t>
            </a:r>
          </a:p>
        </p:txBody>
      </p:sp>
      <p:sp>
        <p:nvSpPr>
          <p:cNvPr id="92" name="Oval 91"/>
          <p:cNvSpPr/>
          <p:nvPr/>
        </p:nvSpPr>
        <p:spPr bwMode="auto">
          <a:xfrm>
            <a:off x="6778399" y="5699213"/>
            <a:ext cx="1116030" cy="1116030"/>
          </a:xfrm>
          <a:prstGeom prst="ellipse">
            <a:avLst/>
          </a:prstGeom>
          <a:solidFill>
            <a:srgbClr val="FFFFFF"/>
          </a:solidFill>
          <a:ln w="762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93" name="Freeform 52"/>
          <p:cNvSpPr>
            <a:spLocks noEditPoints="1"/>
          </p:cNvSpPr>
          <p:nvPr/>
        </p:nvSpPr>
        <p:spPr bwMode="auto">
          <a:xfrm>
            <a:off x="6973281" y="5784962"/>
            <a:ext cx="726266" cy="542155"/>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4" name="TextBox 93"/>
          <p:cNvSpPr txBox="1"/>
          <p:nvPr/>
        </p:nvSpPr>
        <p:spPr>
          <a:xfrm>
            <a:off x="6876612" y="6226093"/>
            <a:ext cx="919605" cy="600164"/>
          </a:xfrm>
          <a:prstGeom prst="rect">
            <a:avLst/>
          </a:prstGeom>
          <a:noFill/>
        </p:spPr>
        <p:txBody>
          <a:bodyPr wrap="square" lIns="91440" tIns="146304" rIns="91440" bIns="146304" rtlCol="0">
            <a:spAutoFit/>
          </a:bodyPr>
          <a:lstStyle/>
          <a:p>
            <a:pPr algn="ctr">
              <a:lnSpc>
                <a:spcPct val="90000"/>
              </a:lnSpc>
            </a:pPr>
            <a:r>
              <a:rPr lang="en-US" sz="1100" dirty="0" smtClean="0">
                <a:solidFill>
                  <a:schemeClr val="bg2"/>
                </a:solidFill>
              </a:rPr>
              <a:t>VPN Gateway</a:t>
            </a:r>
          </a:p>
        </p:txBody>
      </p:sp>
      <p:cxnSp>
        <p:nvCxnSpPr>
          <p:cNvPr id="95" name="Elbow Connector 94"/>
          <p:cNvCxnSpPr>
            <a:stCxn id="9" idx="6"/>
            <a:endCxn id="92" idx="2"/>
          </p:cNvCxnSpPr>
          <p:nvPr/>
        </p:nvCxnSpPr>
        <p:spPr>
          <a:xfrm>
            <a:off x="4320839" y="4223363"/>
            <a:ext cx="2457560" cy="2033865"/>
          </a:xfrm>
          <a:prstGeom prst="straightConnector1">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8125" y="3667860"/>
            <a:ext cx="311863" cy="279814"/>
          </a:xfrm>
          <a:prstGeom prst="rect">
            <a:avLst/>
          </a:prstGeom>
          <a:noFill/>
          <a:ln>
            <a:noFill/>
          </a:ln>
        </p:spPr>
      </p:pic>
      <p:pic>
        <p:nvPicPr>
          <p:cNvPr id="98" name="Picture 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2428" y="4366602"/>
            <a:ext cx="311863" cy="279814"/>
          </a:xfrm>
          <a:prstGeom prst="rect">
            <a:avLst/>
          </a:prstGeom>
          <a:noFill/>
          <a:ln>
            <a:noFill/>
          </a:ln>
        </p:spPr>
      </p:pic>
      <p:grpSp>
        <p:nvGrpSpPr>
          <p:cNvPr id="100" name="Group 99"/>
          <p:cNvGrpSpPr/>
          <p:nvPr/>
        </p:nvGrpSpPr>
        <p:grpSpPr>
          <a:xfrm>
            <a:off x="681036" y="4755873"/>
            <a:ext cx="555945" cy="508015"/>
            <a:chOff x="5736879" y="4848700"/>
            <a:chExt cx="1236176" cy="1087001"/>
          </a:xfrm>
        </p:grpSpPr>
        <p:grpSp>
          <p:nvGrpSpPr>
            <p:cNvPr id="101" name="Group 100"/>
            <p:cNvGrpSpPr/>
            <p:nvPr/>
          </p:nvGrpSpPr>
          <p:grpSpPr>
            <a:xfrm flipH="1">
              <a:off x="6564711" y="4848700"/>
              <a:ext cx="408344" cy="1087001"/>
              <a:chOff x="529660" y="2862242"/>
              <a:chExt cx="1058335" cy="2817255"/>
            </a:xfrm>
            <a:solidFill>
              <a:srgbClr val="FFFFFF"/>
            </a:solidFill>
          </p:grpSpPr>
          <p:sp>
            <p:nvSpPr>
              <p:cNvPr id="103" name="Freeform 741"/>
              <p:cNvSpPr>
                <a:spLocks/>
              </p:cNvSpPr>
              <p:nvPr/>
            </p:nvSpPr>
            <p:spPr bwMode="auto">
              <a:xfrm>
                <a:off x="529660" y="3557863"/>
                <a:ext cx="1058335"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104" name="Oval 742"/>
              <p:cNvSpPr>
                <a:spLocks noChangeArrowheads="1"/>
              </p:cNvSpPr>
              <p:nvPr/>
            </p:nvSpPr>
            <p:spPr bwMode="auto">
              <a:xfrm>
                <a:off x="743316" y="2862242"/>
                <a:ext cx="631025" cy="635995"/>
              </a:xfrm>
              <a:prstGeom prst="ellipse">
                <a:avLst/>
              </a:pr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102" name="Freeform 34"/>
            <p:cNvSpPr>
              <a:spLocks noEditPoints="1"/>
            </p:cNvSpPr>
            <p:nvPr/>
          </p:nvSpPr>
          <p:spPr bwMode="auto">
            <a:xfrm>
              <a:off x="5736879" y="5102888"/>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grpSp>
        <p:nvGrpSpPr>
          <p:cNvPr id="111" name="Group 110"/>
          <p:cNvGrpSpPr/>
          <p:nvPr/>
        </p:nvGrpSpPr>
        <p:grpSpPr>
          <a:xfrm>
            <a:off x="681036" y="4166027"/>
            <a:ext cx="555945" cy="508015"/>
            <a:chOff x="5736879" y="4848700"/>
            <a:chExt cx="1236176" cy="1087001"/>
          </a:xfrm>
        </p:grpSpPr>
        <p:grpSp>
          <p:nvGrpSpPr>
            <p:cNvPr id="112" name="Group 111"/>
            <p:cNvGrpSpPr/>
            <p:nvPr/>
          </p:nvGrpSpPr>
          <p:grpSpPr>
            <a:xfrm flipH="1">
              <a:off x="6564711" y="4848700"/>
              <a:ext cx="408344" cy="1087001"/>
              <a:chOff x="529660" y="2862242"/>
              <a:chExt cx="1058335" cy="2817255"/>
            </a:xfrm>
            <a:solidFill>
              <a:srgbClr val="FFFFFF"/>
            </a:solidFill>
          </p:grpSpPr>
          <p:sp>
            <p:nvSpPr>
              <p:cNvPr id="115" name="Freeform 741"/>
              <p:cNvSpPr>
                <a:spLocks/>
              </p:cNvSpPr>
              <p:nvPr/>
            </p:nvSpPr>
            <p:spPr bwMode="auto">
              <a:xfrm>
                <a:off x="529660" y="3557863"/>
                <a:ext cx="1058335"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116" name="Oval 742"/>
              <p:cNvSpPr>
                <a:spLocks noChangeArrowheads="1"/>
              </p:cNvSpPr>
              <p:nvPr/>
            </p:nvSpPr>
            <p:spPr bwMode="auto">
              <a:xfrm>
                <a:off x="743316" y="2862242"/>
                <a:ext cx="631025" cy="635995"/>
              </a:xfrm>
              <a:prstGeom prst="ellipse">
                <a:avLst/>
              </a:pr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113" name="Freeform 34"/>
            <p:cNvSpPr>
              <a:spLocks noEditPoints="1"/>
            </p:cNvSpPr>
            <p:nvPr/>
          </p:nvSpPr>
          <p:spPr bwMode="auto">
            <a:xfrm>
              <a:off x="5736879" y="5102888"/>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grpSp>
        <p:nvGrpSpPr>
          <p:cNvPr id="117" name="Group 116"/>
          <p:cNvGrpSpPr/>
          <p:nvPr/>
        </p:nvGrpSpPr>
        <p:grpSpPr>
          <a:xfrm>
            <a:off x="689501" y="3576181"/>
            <a:ext cx="555945" cy="508015"/>
            <a:chOff x="5736879" y="4848700"/>
            <a:chExt cx="1236176" cy="1087001"/>
          </a:xfrm>
        </p:grpSpPr>
        <p:grpSp>
          <p:nvGrpSpPr>
            <p:cNvPr id="118" name="Group 117"/>
            <p:cNvGrpSpPr/>
            <p:nvPr/>
          </p:nvGrpSpPr>
          <p:grpSpPr>
            <a:xfrm flipH="1">
              <a:off x="6564711" y="4848700"/>
              <a:ext cx="408344" cy="1087001"/>
              <a:chOff x="529660" y="2862242"/>
              <a:chExt cx="1058335" cy="2817255"/>
            </a:xfrm>
            <a:solidFill>
              <a:srgbClr val="FFFFFF"/>
            </a:solidFill>
          </p:grpSpPr>
          <p:sp>
            <p:nvSpPr>
              <p:cNvPr id="120" name="Freeform 741"/>
              <p:cNvSpPr>
                <a:spLocks/>
              </p:cNvSpPr>
              <p:nvPr/>
            </p:nvSpPr>
            <p:spPr bwMode="auto">
              <a:xfrm>
                <a:off x="529660" y="3557863"/>
                <a:ext cx="1058335"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121" name="Oval 742"/>
              <p:cNvSpPr>
                <a:spLocks noChangeArrowheads="1"/>
              </p:cNvSpPr>
              <p:nvPr/>
            </p:nvSpPr>
            <p:spPr bwMode="auto">
              <a:xfrm>
                <a:off x="743316" y="2862242"/>
                <a:ext cx="631025" cy="635995"/>
              </a:xfrm>
              <a:prstGeom prst="ellipse">
                <a:avLst/>
              </a:pr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119" name="Freeform 34"/>
            <p:cNvSpPr>
              <a:spLocks noEditPoints="1"/>
            </p:cNvSpPr>
            <p:nvPr/>
          </p:nvSpPr>
          <p:spPr bwMode="auto">
            <a:xfrm>
              <a:off x="5736879" y="5102888"/>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grpSp>
        <p:nvGrpSpPr>
          <p:cNvPr id="122" name="Group 121"/>
          <p:cNvGrpSpPr/>
          <p:nvPr/>
        </p:nvGrpSpPr>
        <p:grpSpPr>
          <a:xfrm>
            <a:off x="689501" y="2986335"/>
            <a:ext cx="555945" cy="508015"/>
            <a:chOff x="5736879" y="4848700"/>
            <a:chExt cx="1236176" cy="1087001"/>
          </a:xfrm>
        </p:grpSpPr>
        <p:grpSp>
          <p:nvGrpSpPr>
            <p:cNvPr id="123" name="Group 122"/>
            <p:cNvGrpSpPr/>
            <p:nvPr/>
          </p:nvGrpSpPr>
          <p:grpSpPr>
            <a:xfrm flipH="1">
              <a:off x="6564711" y="4848700"/>
              <a:ext cx="408344" cy="1087001"/>
              <a:chOff x="529660" y="2862242"/>
              <a:chExt cx="1058335" cy="2817255"/>
            </a:xfrm>
            <a:solidFill>
              <a:srgbClr val="FFFFFF"/>
            </a:solidFill>
          </p:grpSpPr>
          <p:sp>
            <p:nvSpPr>
              <p:cNvPr id="125" name="Freeform 741"/>
              <p:cNvSpPr>
                <a:spLocks/>
              </p:cNvSpPr>
              <p:nvPr/>
            </p:nvSpPr>
            <p:spPr bwMode="auto">
              <a:xfrm>
                <a:off x="529660" y="3557863"/>
                <a:ext cx="1058335"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126" name="Oval 742"/>
              <p:cNvSpPr>
                <a:spLocks noChangeArrowheads="1"/>
              </p:cNvSpPr>
              <p:nvPr/>
            </p:nvSpPr>
            <p:spPr bwMode="auto">
              <a:xfrm>
                <a:off x="743316" y="2862242"/>
                <a:ext cx="631025" cy="635995"/>
              </a:xfrm>
              <a:prstGeom prst="ellipse">
                <a:avLst/>
              </a:pr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124" name="Freeform 34"/>
            <p:cNvSpPr>
              <a:spLocks noEditPoints="1"/>
            </p:cNvSpPr>
            <p:nvPr/>
          </p:nvSpPr>
          <p:spPr bwMode="auto">
            <a:xfrm>
              <a:off x="5736879" y="5102888"/>
              <a:ext cx="752168" cy="506043"/>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tx2"/>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398"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127" name="Freeform 52"/>
          <p:cNvSpPr>
            <a:spLocks noEditPoints="1"/>
          </p:cNvSpPr>
          <p:nvPr/>
        </p:nvSpPr>
        <p:spPr bwMode="auto">
          <a:xfrm>
            <a:off x="3004390" y="4028436"/>
            <a:ext cx="689450" cy="457629"/>
          </a:xfrm>
          <a:custGeom>
            <a:avLst/>
            <a:gdLst>
              <a:gd name="T0" fmla="*/ 179 w 181"/>
              <a:gd name="T1" fmla="*/ 46 h 135"/>
              <a:gd name="T2" fmla="*/ 101 w 181"/>
              <a:gd name="T3" fmla="*/ 1 h 135"/>
              <a:gd name="T4" fmla="*/ 95 w 181"/>
              <a:gd name="T5" fmla="*/ 1 h 135"/>
              <a:gd name="T6" fmla="*/ 97 w 181"/>
              <a:gd name="T7" fmla="*/ 95 h 135"/>
              <a:gd name="T8" fmla="*/ 22 w 181"/>
              <a:gd name="T9" fmla="*/ 86 h 135"/>
              <a:gd name="T10" fmla="*/ 67 w 181"/>
              <a:gd name="T11" fmla="*/ 119 h 135"/>
              <a:gd name="T12" fmla="*/ 21 w 181"/>
              <a:gd name="T13" fmla="*/ 88 h 135"/>
              <a:gd name="T14" fmla="*/ 100 w 181"/>
              <a:gd name="T15" fmla="*/ 102 h 135"/>
              <a:gd name="T16" fmla="*/ 98 w 181"/>
              <a:gd name="T17" fmla="*/ 135 h 135"/>
              <a:gd name="T18" fmla="*/ 94 w 181"/>
              <a:gd name="T19" fmla="*/ 134 h 135"/>
              <a:gd name="T20" fmla="*/ 81 w 181"/>
              <a:gd name="T21" fmla="*/ 122 h 135"/>
              <a:gd name="T22" fmla="*/ 94 w 181"/>
              <a:gd name="T23" fmla="*/ 127 h 135"/>
              <a:gd name="T24" fmla="*/ 6 w 181"/>
              <a:gd name="T25" fmla="*/ 55 h 135"/>
              <a:gd name="T26" fmla="*/ 6 w 181"/>
              <a:gd name="T27" fmla="*/ 77 h 135"/>
              <a:gd name="T28" fmla="*/ 7 w 181"/>
              <a:gd name="T29" fmla="*/ 85 h 135"/>
              <a:gd name="T30" fmla="*/ 0 w 181"/>
              <a:gd name="T31" fmla="*/ 81 h 135"/>
              <a:gd name="T32" fmla="*/ 0 w 181"/>
              <a:gd name="T33" fmla="*/ 51 h 135"/>
              <a:gd name="T34" fmla="*/ 6 w 181"/>
              <a:gd name="T35" fmla="*/ 47 h 135"/>
              <a:gd name="T36" fmla="*/ 11 w 181"/>
              <a:gd name="T37" fmla="*/ 50 h 135"/>
              <a:gd name="T38" fmla="*/ 100 w 181"/>
              <a:gd name="T39" fmla="*/ 102 h 135"/>
              <a:gd name="T40" fmla="*/ 181 w 181"/>
              <a:gd name="T41" fmla="*/ 51 h 135"/>
              <a:gd name="T42" fmla="*/ 178 w 181"/>
              <a:gd name="T43" fmla="*/ 81 h 135"/>
              <a:gd name="T44" fmla="*/ 104 w 181"/>
              <a:gd name="T45" fmla="*/ 102 h 135"/>
              <a:gd name="T46" fmla="*/ 181 w 181"/>
              <a:gd name="T47" fmla="*/ 50 h 135"/>
              <a:gd name="T48" fmla="*/ 59 w 181"/>
              <a:gd name="T49" fmla="*/ 100 h 135"/>
              <a:gd name="T50" fmla="*/ 36 w 181"/>
              <a:gd name="T51" fmla="*/ 87 h 135"/>
              <a:gd name="T52" fmla="*/ 34 w 181"/>
              <a:gd name="T53" fmla="*/ 82 h 135"/>
              <a:gd name="T54" fmla="*/ 59 w 181"/>
              <a:gd name="T55" fmla="*/ 93 h 135"/>
              <a:gd name="T56" fmla="*/ 61 w 181"/>
              <a:gd name="T57" fmla="*/ 99 h 135"/>
              <a:gd name="T58" fmla="*/ 80 w 181"/>
              <a:gd name="T59" fmla="*/ 117 h 135"/>
              <a:gd name="T60" fmla="*/ 73 w 181"/>
              <a:gd name="T61" fmla="*/ 124 h 135"/>
              <a:gd name="T62" fmla="*/ 70 w 181"/>
              <a:gd name="T63" fmla="*/ 121 h 135"/>
              <a:gd name="T64" fmla="*/ 71 w 181"/>
              <a:gd name="T65" fmla="*/ 104 h 135"/>
              <a:gd name="T66" fmla="*/ 80 w 181"/>
              <a:gd name="T67" fmla="*/ 100 h 135"/>
              <a:gd name="T68" fmla="*/ 80 w 181"/>
              <a:gd name="T69" fmla="*/ 103 h 135"/>
              <a:gd name="T70" fmla="*/ 74 w 181"/>
              <a:gd name="T71" fmla="*/ 118 h 135"/>
              <a:gd name="T72" fmla="*/ 80 w 181"/>
              <a:gd name="T73" fmla="*/ 117 h 135"/>
              <a:gd name="T74" fmla="*/ 20 w 181"/>
              <a:gd name="T75" fmla="*/ 86 h 135"/>
              <a:gd name="T76" fmla="*/ 10 w 181"/>
              <a:gd name="T77" fmla="*/ 89 h 135"/>
              <a:gd name="T78" fmla="*/ 9 w 181"/>
              <a:gd name="T79" fmla="*/ 72 h 135"/>
              <a:gd name="T80" fmla="*/ 17 w 181"/>
              <a:gd name="T81" fmla="*/ 66 h 135"/>
              <a:gd name="T82" fmla="*/ 20 w 181"/>
              <a:gd name="T83" fmla="*/ 66 h 135"/>
              <a:gd name="T84" fmla="*/ 14 w 181"/>
              <a:gd name="T85" fmla="*/ 72 h 135"/>
              <a:gd name="T86" fmla="*/ 17 w 181"/>
              <a:gd name="T87" fmla="*/ 8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135">
                <a:moveTo>
                  <a:pt x="97" y="95"/>
                </a:moveTo>
                <a:cubicBezTo>
                  <a:pt x="179" y="46"/>
                  <a:pt x="179" y="46"/>
                  <a:pt x="179" y="46"/>
                </a:cubicBezTo>
                <a:cubicBezTo>
                  <a:pt x="179" y="46"/>
                  <a:pt x="179" y="46"/>
                  <a:pt x="178" y="46"/>
                </a:cubicBezTo>
                <a:cubicBezTo>
                  <a:pt x="101" y="1"/>
                  <a:pt x="101" y="1"/>
                  <a:pt x="101" y="1"/>
                </a:cubicBezTo>
                <a:cubicBezTo>
                  <a:pt x="100" y="0"/>
                  <a:pt x="99" y="0"/>
                  <a:pt x="98" y="0"/>
                </a:cubicBezTo>
                <a:cubicBezTo>
                  <a:pt x="97" y="0"/>
                  <a:pt x="96" y="0"/>
                  <a:pt x="95" y="1"/>
                </a:cubicBezTo>
                <a:cubicBezTo>
                  <a:pt x="14" y="48"/>
                  <a:pt x="14" y="48"/>
                  <a:pt x="14" y="48"/>
                </a:cubicBezTo>
                <a:cubicBezTo>
                  <a:pt x="97" y="95"/>
                  <a:pt x="97" y="95"/>
                  <a:pt x="97" y="95"/>
                </a:cubicBezTo>
                <a:cubicBezTo>
                  <a:pt x="97" y="95"/>
                  <a:pt x="97" y="95"/>
                  <a:pt x="97" y="95"/>
                </a:cubicBezTo>
                <a:close/>
                <a:moveTo>
                  <a:pt x="22" y="86"/>
                </a:moveTo>
                <a:cubicBezTo>
                  <a:pt x="67" y="112"/>
                  <a:pt x="67" y="112"/>
                  <a:pt x="67" y="112"/>
                </a:cubicBezTo>
                <a:cubicBezTo>
                  <a:pt x="67" y="119"/>
                  <a:pt x="67" y="119"/>
                  <a:pt x="67" y="119"/>
                </a:cubicBezTo>
                <a:cubicBezTo>
                  <a:pt x="17" y="90"/>
                  <a:pt x="17" y="90"/>
                  <a:pt x="17" y="90"/>
                </a:cubicBezTo>
                <a:cubicBezTo>
                  <a:pt x="21" y="88"/>
                  <a:pt x="21" y="88"/>
                  <a:pt x="21" y="88"/>
                </a:cubicBezTo>
                <a:cubicBezTo>
                  <a:pt x="21" y="87"/>
                  <a:pt x="22" y="87"/>
                  <a:pt x="22" y="86"/>
                </a:cubicBezTo>
                <a:close/>
                <a:moveTo>
                  <a:pt x="100" y="102"/>
                </a:moveTo>
                <a:cubicBezTo>
                  <a:pt x="100" y="132"/>
                  <a:pt x="100" y="132"/>
                  <a:pt x="100" y="132"/>
                </a:cubicBezTo>
                <a:cubicBezTo>
                  <a:pt x="100" y="133"/>
                  <a:pt x="99" y="134"/>
                  <a:pt x="98" y="135"/>
                </a:cubicBezTo>
                <a:cubicBezTo>
                  <a:pt x="98" y="135"/>
                  <a:pt x="97" y="135"/>
                  <a:pt x="96" y="135"/>
                </a:cubicBezTo>
                <a:cubicBezTo>
                  <a:pt x="96" y="135"/>
                  <a:pt x="95" y="135"/>
                  <a:pt x="94" y="134"/>
                </a:cubicBezTo>
                <a:cubicBezTo>
                  <a:pt x="76" y="124"/>
                  <a:pt x="76" y="124"/>
                  <a:pt x="76" y="124"/>
                </a:cubicBezTo>
                <a:cubicBezTo>
                  <a:pt x="81" y="122"/>
                  <a:pt x="81" y="122"/>
                  <a:pt x="81" y="122"/>
                </a:cubicBezTo>
                <a:cubicBezTo>
                  <a:pt x="82" y="121"/>
                  <a:pt x="82" y="121"/>
                  <a:pt x="82" y="120"/>
                </a:cubicBezTo>
                <a:cubicBezTo>
                  <a:pt x="94" y="127"/>
                  <a:pt x="94" y="127"/>
                  <a:pt x="94" y="127"/>
                </a:cubicBezTo>
                <a:cubicBezTo>
                  <a:pt x="94" y="105"/>
                  <a:pt x="94" y="105"/>
                  <a:pt x="94" y="105"/>
                </a:cubicBezTo>
                <a:cubicBezTo>
                  <a:pt x="6" y="55"/>
                  <a:pt x="6" y="55"/>
                  <a:pt x="6" y="55"/>
                </a:cubicBezTo>
                <a:cubicBezTo>
                  <a:pt x="6" y="77"/>
                  <a:pt x="6" y="77"/>
                  <a:pt x="6" y="77"/>
                </a:cubicBezTo>
                <a:cubicBezTo>
                  <a:pt x="6" y="77"/>
                  <a:pt x="6" y="77"/>
                  <a:pt x="6" y="77"/>
                </a:cubicBezTo>
                <a:cubicBezTo>
                  <a:pt x="7" y="78"/>
                  <a:pt x="7" y="78"/>
                  <a:pt x="7" y="78"/>
                </a:cubicBezTo>
                <a:cubicBezTo>
                  <a:pt x="7" y="85"/>
                  <a:pt x="7" y="85"/>
                  <a:pt x="7" y="85"/>
                </a:cubicBezTo>
                <a:cubicBezTo>
                  <a:pt x="3" y="83"/>
                  <a:pt x="3" y="83"/>
                  <a:pt x="3" y="83"/>
                </a:cubicBezTo>
                <a:cubicBezTo>
                  <a:pt x="0" y="81"/>
                  <a:pt x="0" y="81"/>
                  <a:pt x="0" y="81"/>
                </a:cubicBezTo>
                <a:cubicBezTo>
                  <a:pt x="0" y="78"/>
                  <a:pt x="0" y="78"/>
                  <a:pt x="0" y="78"/>
                </a:cubicBezTo>
                <a:cubicBezTo>
                  <a:pt x="0" y="51"/>
                  <a:pt x="0" y="51"/>
                  <a:pt x="0" y="51"/>
                </a:cubicBezTo>
                <a:cubicBezTo>
                  <a:pt x="0" y="49"/>
                  <a:pt x="0" y="48"/>
                  <a:pt x="2" y="47"/>
                </a:cubicBezTo>
                <a:cubicBezTo>
                  <a:pt x="3" y="47"/>
                  <a:pt x="4" y="47"/>
                  <a:pt x="6" y="47"/>
                </a:cubicBezTo>
                <a:cubicBezTo>
                  <a:pt x="11" y="50"/>
                  <a:pt x="11" y="50"/>
                  <a:pt x="11" y="50"/>
                </a:cubicBezTo>
                <a:cubicBezTo>
                  <a:pt x="11" y="50"/>
                  <a:pt x="11" y="50"/>
                  <a:pt x="11" y="50"/>
                </a:cubicBezTo>
                <a:cubicBezTo>
                  <a:pt x="99" y="100"/>
                  <a:pt x="99" y="100"/>
                  <a:pt x="99" y="100"/>
                </a:cubicBezTo>
                <a:cubicBezTo>
                  <a:pt x="100" y="100"/>
                  <a:pt x="100" y="101"/>
                  <a:pt x="100" y="102"/>
                </a:cubicBezTo>
                <a:close/>
                <a:moveTo>
                  <a:pt x="181" y="50"/>
                </a:moveTo>
                <a:cubicBezTo>
                  <a:pt x="181" y="50"/>
                  <a:pt x="181" y="50"/>
                  <a:pt x="181" y="51"/>
                </a:cubicBezTo>
                <a:cubicBezTo>
                  <a:pt x="181" y="76"/>
                  <a:pt x="181" y="76"/>
                  <a:pt x="181" y="76"/>
                </a:cubicBezTo>
                <a:cubicBezTo>
                  <a:pt x="181" y="78"/>
                  <a:pt x="180" y="80"/>
                  <a:pt x="178" y="81"/>
                </a:cubicBezTo>
                <a:cubicBezTo>
                  <a:pt x="104" y="123"/>
                  <a:pt x="104" y="123"/>
                  <a:pt x="104" y="123"/>
                </a:cubicBezTo>
                <a:cubicBezTo>
                  <a:pt x="104" y="102"/>
                  <a:pt x="104" y="102"/>
                  <a:pt x="104" y="102"/>
                </a:cubicBezTo>
                <a:cubicBezTo>
                  <a:pt x="104" y="100"/>
                  <a:pt x="103" y="98"/>
                  <a:pt x="101" y="97"/>
                </a:cubicBezTo>
                <a:cubicBezTo>
                  <a:pt x="181" y="50"/>
                  <a:pt x="181" y="50"/>
                  <a:pt x="181" y="50"/>
                </a:cubicBezTo>
                <a:cubicBezTo>
                  <a:pt x="181" y="50"/>
                  <a:pt x="181" y="50"/>
                  <a:pt x="181" y="50"/>
                </a:cubicBezTo>
                <a:close/>
                <a:moveTo>
                  <a:pt x="59" y="100"/>
                </a:moveTo>
                <a:cubicBezTo>
                  <a:pt x="59" y="100"/>
                  <a:pt x="59" y="100"/>
                  <a:pt x="58" y="100"/>
                </a:cubicBezTo>
                <a:cubicBezTo>
                  <a:pt x="36" y="87"/>
                  <a:pt x="36" y="87"/>
                  <a:pt x="36" y="87"/>
                </a:cubicBezTo>
                <a:cubicBezTo>
                  <a:pt x="35" y="87"/>
                  <a:pt x="34" y="85"/>
                  <a:pt x="34" y="84"/>
                </a:cubicBezTo>
                <a:cubicBezTo>
                  <a:pt x="34" y="82"/>
                  <a:pt x="34" y="82"/>
                  <a:pt x="34" y="82"/>
                </a:cubicBezTo>
                <a:cubicBezTo>
                  <a:pt x="34" y="80"/>
                  <a:pt x="35" y="80"/>
                  <a:pt x="36" y="80"/>
                </a:cubicBezTo>
                <a:cubicBezTo>
                  <a:pt x="59" y="93"/>
                  <a:pt x="59" y="93"/>
                  <a:pt x="59" y="93"/>
                </a:cubicBezTo>
                <a:cubicBezTo>
                  <a:pt x="60" y="94"/>
                  <a:pt x="61" y="95"/>
                  <a:pt x="61" y="96"/>
                </a:cubicBezTo>
                <a:cubicBezTo>
                  <a:pt x="61" y="99"/>
                  <a:pt x="61" y="99"/>
                  <a:pt x="61" y="99"/>
                </a:cubicBezTo>
                <a:cubicBezTo>
                  <a:pt x="61" y="100"/>
                  <a:pt x="60" y="100"/>
                  <a:pt x="59" y="100"/>
                </a:cubicBezTo>
                <a:close/>
                <a:moveTo>
                  <a:pt x="80" y="117"/>
                </a:moveTo>
                <a:cubicBezTo>
                  <a:pt x="81" y="118"/>
                  <a:pt x="81" y="119"/>
                  <a:pt x="80" y="120"/>
                </a:cubicBezTo>
                <a:cubicBezTo>
                  <a:pt x="73" y="124"/>
                  <a:pt x="73" y="124"/>
                  <a:pt x="73" y="124"/>
                </a:cubicBezTo>
                <a:cubicBezTo>
                  <a:pt x="72" y="124"/>
                  <a:pt x="71" y="124"/>
                  <a:pt x="70" y="123"/>
                </a:cubicBezTo>
                <a:cubicBezTo>
                  <a:pt x="70" y="123"/>
                  <a:pt x="70" y="121"/>
                  <a:pt x="70" y="121"/>
                </a:cubicBezTo>
                <a:cubicBezTo>
                  <a:pt x="70" y="106"/>
                  <a:pt x="70" y="106"/>
                  <a:pt x="70" y="106"/>
                </a:cubicBezTo>
                <a:cubicBezTo>
                  <a:pt x="70" y="106"/>
                  <a:pt x="70" y="104"/>
                  <a:pt x="71" y="104"/>
                </a:cubicBezTo>
                <a:cubicBezTo>
                  <a:pt x="77" y="100"/>
                  <a:pt x="77" y="100"/>
                  <a:pt x="77" y="100"/>
                </a:cubicBezTo>
                <a:cubicBezTo>
                  <a:pt x="78" y="99"/>
                  <a:pt x="80" y="100"/>
                  <a:pt x="80" y="100"/>
                </a:cubicBezTo>
                <a:cubicBezTo>
                  <a:pt x="80" y="100"/>
                  <a:pt x="80" y="100"/>
                  <a:pt x="80" y="100"/>
                </a:cubicBezTo>
                <a:cubicBezTo>
                  <a:pt x="81" y="101"/>
                  <a:pt x="81" y="103"/>
                  <a:pt x="80" y="103"/>
                </a:cubicBezTo>
                <a:cubicBezTo>
                  <a:pt x="74" y="106"/>
                  <a:pt x="74" y="106"/>
                  <a:pt x="74" y="106"/>
                </a:cubicBezTo>
                <a:cubicBezTo>
                  <a:pt x="74" y="118"/>
                  <a:pt x="74" y="118"/>
                  <a:pt x="74" y="118"/>
                </a:cubicBezTo>
                <a:cubicBezTo>
                  <a:pt x="77" y="117"/>
                  <a:pt x="77" y="117"/>
                  <a:pt x="77" y="117"/>
                </a:cubicBezTo>
                <a:cubicBezTo>
                  <a:pt x="78" y="116"/>
                  <a:pt x="80" y="116"/>
                  <a:pt x="80" y="117"/>
                </a:cubicBezTo>
                <a:close/>
                <a:moveTo>
                  <a:pt x="20" y="83"/>
                </a:moveTo>
                <a:cubicBezTo>
                  <a:pt x="21" y="84"/>
                  <a:pt x="21" y="85"/>
                  <a:pt x="20" y="86"/>
                </a:cubicBezTo>
                <a:cubicBezTo>
                  <a:pt x="13" y="90"/>
                  <a:pt x="13" y="90"/>
                  <a:pt x="13" y="90"/>
                </a:cubicBezTo>
                <a:cubicBezTo>
                  <a:pt x="12" y="90"/>
                  <a:pt x="11" y="90"/>
                  <a:pt x="10" y="89"/>
                </a:cubicBezTo>
                <a:cubicBezTo>
                  <a:pt x="10" y="89"/>
                  <a:pt x="9" y="87"/>
                  <a:pt x="9" y="87"/>
                </a:cubicBezTo>
                <a:cubicBezTo>
                  <a:pt x="9" y="72"/>
                  <a:pt x="9" y="72"/>
                  <a:pt x="9" y="72"/>
                </a:cubicBezTo>
                <a:cubicBezTo>
                  <a:pt x="9" y="72"/>
                  <a:pt x="10" y="70"/>
                  <a:pt x="10" y="70"/>
                </a:cubicBezTo>
                <a:cubicBezTo>
                  <a:pt x="17" y="66"/>
                  <a:pt x="17" y="66"/>
                  <a:pt x="17" y="66"/>
                </a:cubicBezTo>
                <a:cubicBezTo>
                  <a:pt x="18" y="65"/>
                  <a:pt x="20" y="66"/>
                  <a:pt x="20" y="66"/>
                </a:cubicBezTo>
                <a:cubicBezTo>
                  <a:pt x="20" y="66"/>
                  <a:pt x="20" y="66"/>
                  <a:pt x="20" y="66"/>
                </a:cubicBezTo>
                <a:cubicBezTo>
                  <a:pt x="21" y="67"/>
                  <a:pt x="21" y="69"/>
                  <a:pt x="20" y="69"/>
                </a:cubicBezTo>
                <a:cubicBezTo>
                  <a:pt x="14" y="72"/>
                  <a:pt x="14" y="72"/>
                  <a:pt x="14" y="72"/>
                </a:cubicBezTo>
                <a:cubicBezTo>
                  <a:pt x="14" y="84"/>
                  <a:pt x="14" y="84"/>
                  <a:pt x="14" y="84"/>
                </a:cubicBezTo>
                <a:cubicBezTo>
                  <a:pt x="17" y="83"/>
                  <a:pt x="17" y="83"/>
                  <a:pt x="17" y="83"/>
                </a:cubicBezTo>
                <a:cubicBezTo>
                  <a:pt x="18" y="82"/>
                  <a:pt x="20" y="82"/>
                  <a:pt x="20" y="83"/>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en-US"/>
          </a:p>
        </p:txBody>
      </p:sp>
      <p:pic>
        <p:nvPicPr>
          <p:cNvPr id="128" name="Picture 1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9488" y="4045900"/>
            <a:ext cx="311863" cy="279814"/>
          </a:xfrm>
          <a:prstGeom prst="rect">
            <a:avLst/>
          </a:prstGeom>
          <a:noFill/>
          <a:ln>
            <a:noFill/>
          </a:ln>
        </p:spPr>
      </p:pic>
      <p:cxnSp>
        <p:nvCxnSpPr>
          <p:cNvPr id="129" name="Elbow Connector 128"/>
          <p:cNvCxnSpPr>
            <a:stCxn id="125" idx="3"/>
            <a:endCxn id="9" idx="2"/>
          </p:cNvCxnSpPr>
          <p:nvPr/>
        </p:nvCxnSpPr>
        <p:spPr>
          <a:xfrm>
            <a:off x="1245446" y="3308345"/>
            <a:ext cx="1795824" cy="915018"/>
          </a:xfrm>
          <a:prstGeom prst="straightConnector1">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1" name="Elbow Connector 128"/>
          <p:cNvCxnSpPr>
            <a:stCxn id="120" idx="3"/>
            <a:endCxn id="9" idx="2"/>
          </p:cNvCxnSpPr>
          <p:nvPr/>
        </p:nvCxnSpPr>
        <p:spPr>
          <a:xfrm>
            <a:off x="1245446" y="3898191"/>
            <a:ext cx="1795824" cy="325172"/>
          </a:xfrm>
          <a:prstGeom prst="straightConnector1">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2" name="Elbow Connector 128"/>
          <p:cNvCxnSpPr>
            <a:stCxn id="115" idx="3"/>
            <a:endCxn id="9" idx="2"/>
          </p:cNvCxnSpPr>
          <p:nvPr/>
        </p:nvCxnSpPr>
        <p:spPr>
          <a:xfrm flipV="1">
            <a:off x="1236981" y="4223363"/>
            <a:ext cx="1804289" cy="264674"/>
          </a:xfrm>
          <a:prstGeom prst="straightConnector1">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3" name="Elbow Connector 128"/>
          <p:cNvCxnSpPr>
            <a:stCxn id="103" idx="3"/>
            <a:endCxn id="9" idx="2"/>
          </p:cNvCxnSpPr>
          <p:nvPr/>
        </p:nvCxnSpPr>
        <p:spPr>
          <a:xfrm flipV="1">
            <a:off x="1236981" y="4223363"/>
            <a:ext cx="1804289" cy="854520"/>
          </a:xfrm>
          <a:prstGeom prst="straightConnector1">
            <a:avLst/>
          </a:prstGeom>
          <a:ln w="317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4" name="Elbow Connector 128"/>
          <p:cNvCxnSpPr>
            <a:stCxn id="96" idx="2"/>
            <a:endCxn id="9" idx="6"/>
          </p:cNvCxnSpPr>
          <p:nvPr/>
        </p:nvCxnSpPr>
        <p:spPr>
          <a:xfrm>
            <a:off x="3834057" y="3947674"/>
            <a:ext cx="486782" cy="275689"/>
          </a:xfrm>
          <a:prstGeom prst="straightConnector1">
            <a:avLst/>
          </a:prstGeom>
          <a:ln w="31750">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Elbow Connector 128"/>
          <p:cNvCxnSpPr>
            <a:stCxn id="98" idx="3"/>
            <a:endCxn id="9" idx="6"/>
          </p:cNvCxnSpPr>
          <p:nvPr/>
        </p:nvCxnSpPr>
        <p:spPr>
          <a:xfrm flipV="1">
            <a:off x="3984291" y="4223363"/>
            <a:ext cx="336548" cy="283146"/>
          </a:xfrm>
          <a:prstGeom prst="straightConnector1">
            <a:avLst/>
          </a:prstGeom>
          <a:ln w="31750">
            <a:solidFill>
              <a:schemeClr val="accent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788593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Network connectivity with </a:t>
            </a:r>
            <a:r>
              <a:rPr lang="en-US" smtClean="0"/>
              <a:t>F5 Big IP</a:t>
            </a:r>
            <a:endParaRPr lang="en-US" dirty="0"/>
          </a:p>
        </p:txBody>
      </p:sp>
      <p:pic>
        <p:nvPicPr>
          <p:cNvPr id="4" name="Azure_IPsec_Demo_noaudio">
            <a:hlinkClick r:id="" action="ppaction://media"/>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1344613" y="1214438"/>
            <a:ext cx="9747250" cy="5483225"/>
          </a:xfrm>
        </p:spPr>
      </p:pic>
    </p:spTree>
    <p:extLst>
      <p:ext uri="{BB962C8B-B14F-4D97-AF65-F5344CB8AC3E}">
        <p14:creationId xmlns:p14="http://schemas.microsoft.com/office/powerpoint/2010/main" val="145409246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43818878"/>
              </p:ext>
            </p:extLst>
          </p:nvPr>
        </p:nvGraphicFramePr>
        <p:xfrm>
          <a:off x="6220284" y="1214472"/>
          <a:ext cx="5943600" cy="2659068"/>
        </p:xfrm>
        <a:graphic>
          <a:graphicData uri="http://schemas.openxmlformats.org/drawingml/2006/table">
            <a:tbl>
              <a:tblPr firstRow="1" bandRow="1">
                <a:tableStyleId>{5C22544A-7EE6-4342-B048-85BDC9FD1C3A}</a:tableStyleId>
              </a:tblPr>
              <a:tblGrid>
                <a:gridCol w="5943600"/>
              </a:tblGrid>
              <a:tr h="1005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1" normalizeH="0" baseline="0" noProof="0" dirty="0" smtClean="0">
                          <a:ln>
                            <a:noFill/>
                          </a:ln>
                          <a:solidFill>
                            <a:srgbClr val="FFFFFF"/>
                          </a:solidFill>
                          <a:effectLst>
                            <a:outerShdw blurRad="38100" dist="38100" dir="2700000" algn="tl">
                              <a:srgbClr val="000000">
                                <a:alpha val="43137"/>
                              </a:srgbClr>
                            </a:outerShdw>
                          </a:effectLst>
                          <a:uLnTx/>
                          <a:uFillTx/>
                          <a:latin typeface="+mn-lt"/>
                        </a:rPr>
                        <a:t>Connect from Anywhere Securely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75000"/>
                      </a:schemeClr>
                    </a:solidFill>
                  </a:tcPr>
                </a:tc>
              </a:tr>
              <a:tr h="1653228">
                <a:tc>
                  <a:txBody>
                    <a:bodyPr/>
                    <a:lstStyle/>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From dev. offices, labs, coffee shops, hotels, airports, branch offices, customer sites, conference centers, exhibition venues, …</a:t>
                      </a:r>
                    </a:p>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DEV/TEST/Lab, demo/prototyping, small, remote branch connectivity</a:t>
                      </a:r>
                      <a:endParaRPr kumimoji="0" lang="en-US" sz="1800" b="0" i="0" u="none" strike="noStrike" kern="1200" cap="none" spc="-31" normalizeH="0" baseline="0" noProof="0" dirty="0" smtClean="0">
                        <a:ln>
                          <a:noFill/>
                        </a:ln>
                        <a:solidFill>
                          <a:srgbClr val="FFFFFF"/>
                        </a:solidFill>
                        <a:effectLst/>
                        <a:uLnTx/>
                        <a:uFillTx/>
                        <a:latin typeface="+mn-lt"/>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1389716"/>
              </p:ext>
            </p:extLst>
          </p:nvPr>
        </p:nvGraphicFramePr>
        <p:xfrm>
          <a:off x="231788" y="1214472"/>
          <a:ext cx="5943600" cy="2659068"/>
        </p:xfrm>
        <a:graphic>
          <a:graphicData uri="http://schemas.openxmlformats.org/drawingml/2006/table">
            <a:tbl>
              <a:tblPr firstRow="1" bandRow="1">
                <a:tableStyleId>{5C22544A-7EE6-4342-B048-85BDC9FD1C3A}</a:tableStyleId>
              </a:tblPr>
              <a:tblGrid>
                <a:gridCol w="5943600"/>
              </a:tblGrid>
              <a:tr h="1005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1" normalizeH="0" baseline="0" noProof="0" dirty="0" smtClean="0">
                          <a:ln>
                            <a:noFill/>
                          </a:ln>
                          <a:solidFill>
                            <a:srgbClr val="FFFFFF"/>
                          </a:solidFill>
                          <a:effectLst>
                            <a:outerShdw blurRad="38100" dist="38100" dir="2700000" algn="tl">
                              <a:srgbClr val="000000">
                                <a:alpha val="43137"/>
                              </a:srgbClr>
                            </a:outerShdw>
                          </a:effectLst>
                          <a:uLnTx/>
                          <a:uFillTx/>
                          <a:latin typeface="+mn-lt"/>
                        </a:rPr>
                        <a:t>Extend Enterprise Networks to Azure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r>
              <a:tr h="1653228">
                <a:tc>
                  <a:txBody>
                    <a:bodyPr/>
                    <a:lstStyle/>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Deploy “hybrid” applications that span cloud and </a:t>
                      </a:r>
                      <a:br>
                        <a:rPr kumimoji="0" lang="en-US" sz="2000" b="0" i="0" u="none" strike="noStrike" kern="1200" cap="none" spc="-31" normalizeH="0" baseline="0" noProof="0" dirty="0" smtClean="0">
                          <a:ln>
                            <a:noFill/>
                          </a:ln>
                          <a:solidFill>
                            <a:srgbClr val="FFFFFF"/>
                          </a:solidFill>
                          <a:effectLst/>
                          <a:uLnTx/>
                          <a:uFillTx/>
                          <a:latin typeface="+mn-lt"/>
                        </a:rPr>
                      </a:br>
                      <a:r>
                        <a:rPr kumimoji="0" lang="en-US" sz="2000" b="0" i="0" u="none" strike="noStrike" kern="1200" cap="none" spc="-31" normalizeH="0" baseline="0" noProof="0" dirty="0" smtClean="0">
                          <a:ln>
                            <a:noFill/>
                          </a:ln>
                          <a:solidFill>
                            <a:srgbClr val="FFFFFF"/>
                          </a:solidFill>
                          <a:effectLst/>
                          <a:uLnTx/>
                          <a:uFillTx/>
                          <a:latin typeface="+mn-lt"/>
                        </a:rPr>
                        <a:t>enterprise networks or branches</a:t>
                      </a:r>
                    </a:p>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Provide IPv4 connectivity between Windows Azure and your premises securely over S2S VPNs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
        <p:nvSpPr>
          <p:cNvPr id="3" name="Title 2"/>
          <p:cNvSpPr>
            <a:spLocks noGrp="1"/>
          </p:cNvSpPr>
          <p:nvPr>
            <p:ph type="title"/>
          </p:nvPr>
        </p:nvSpPr>
        <p:spPr/>
        <p:txBody>
          <a:bodyPr/>
          <a:lstStyle/>
          <a:p>
            <a:r>
              <a:rPr lang="en-US" dirty="0" smtClean="0"/>
              <a:t>In Summary</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71226191"/>
              </p:ext>
            </p:extLst>
          </p:nvPr>
        </p:nvGraphicFramePr>
        <p:xfrm>
          <a:off x="6220284" y="3966867"/>
          <a:ext cx="5943600" cy="2659068"/>
        </p:xfrm>
        <a:graphic>
          <a:graphicData uri="http://schemas.openxmlformats.org/drawingml/2006/table">
            <a:tbl>
              <a:tblPr firstRow="1" bandRow="1">
                <a:tableStyleId>{5C22544A-7EE6-4342-B048-85BDC9FD1C3A}</a:tableStyleId>
              </a:tblPr>
              <a:tblGrid>
                <a:gridCol w="5943600"/>
              </a:tblGrid>
              <a:tr h="1005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1" normalizeH="0" baseline="0" noProof="0" dirty="0" smtClean="0">
                          <a:ln>
                            <a:noFill/>
                          </a:ln>
                          <a:solidFill>
                            <a:schemeClr val="tx1"/>
                          </a:solidFill>
                          <a:effectLst>
                            <a:outerShdw blurRad="38100" dist="38100" dir="2700000" algn="tl">
                              <a:srgbClr val="000000">
                                <a:alpha val="43137"/>
                              </a:srgbClr>
                            </a:outerShdw>
                          </a:effectLst>
                          <a:uLnTx/>
                          <a:uFillTx/>
                          <a:latin typeface="+mn-lt"/>
                        </a:rPr>
                        <a:t>Point-to-Site </a:t>
                      </a:r>
                      <a:r>
                        <a:rPr kumimoji="0" lang="en-US" sz="2800" b="0" i="0" u="none" strike="noStrike" kern="1200" cap="none" spc="-71" normalizeH="0" baseline="0" noProof="0" dirty="0" smtClean="0">
                          <a:ln>
                            <a:noFill/>
                          </a:ln>
                          <a:solidFill>
                            <a:srgbClr val="FFFFFF"/>
                          </a:solidFill>
                          <a:effectLst>
                            <a:outerShdw blurRad="38100" dist="38100" dir="2700000" algn="tl">
                              <a:srgbClr val="000000">
                                <a:alpha val="43137"/>
                              </a:srgbClr>
                            </a:outerShdw>
                          </a:effectLst>
                          <a:uLnTx/>
                          <a:uFillTx/>
                          <a:latin typeface="+mn-lt"/>
                        </a:rPr>
                        <a:t>VPN Connectivity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1653228">
                <a:tc>
                  <a:txBody>
                    <a:bodyPr/>
                    <a:lstStyle/>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Standard VPN protocol (SSTP)</a:t>
                      </a:r>
                    </a:p>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71" normalizeH="0" baseline="0" noProof="0" dirty="0" smtClean="0">
                          <a:ln>
                            <a:noFill/>
                          </a:ln>
                          <a:solidFill>
                            <a:srgbClr val="FFFFFF"/>
                          </a:solidFill>
                          <a:effectLst/>
                          <a:uLnTx/>
                          <a:uFillTx/>
                          <a:latin typeface="+mn-lt"/>
                        </a:rPr>
                        <a:t>Secure (certificate-based authentication)</a:t>
                      </a:r>
                    </a:p>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71" normalizeH="0" baseline="0" noProof="0" dirty="0" smtClean="0">
                          <a:ln>
                            <a:noFill/>
                          </a:ln>
                          <a:solidFill>
                            <a:srgbClr val="FFFFFF"/>
                          </a:solidFill>
                          <a:effectLst/>
                          <a:uLnTx/>
                          <a:uFillTx/>
                          <a:latin typeface="+mn-lt"/>
                        </a:rPr>
                        <a:t>No software installation</a:t>
                      </a:r>
                    </a:p>
                    <a:p>
                      <a:pPr marL="809271" marR="0" lvl="1"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31" normalizeH="0" baseline="0" noProof="0" dirty="0" smtClean="0">
                          <a:ln>
                            <a:noFill/>
                          </a:ln>
                          <a:solidFill>
                            <a:srgbClr val="FFFFFF"/>
                          </a:solidFill>
                          <a:effectLst/>
                          <a:uLnTx/>
                          <a:uFillTx/>
                          <a:latin typeface="+mn-lt"/>
                        </a:rPr>
                        <a:t>Uses built-in VPN client in Windows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92369184"/>
              </p:ext>
            </p:extLst>
          </p:nvPr>
        </p:nvGraphicFramePr>
        <p:xfrm>
          <a:off x="231788" y="3966867"/>
          <a:ext cx="5943600" cy="2659068"/>
        </p:xfrm>
        <a:graphic>
          <a:graphicData uri="http://schemas.openxmlformats.org/drawingml/2006/table">
            <a:tbl>
              <a:tblPr firstRow="1" bandRow="1">
                <a:tableStyleId>{5C22544A-7EE6-4342-B048-85BDC9FD1C3A}</a:tableStyleId>
              </a:tblPr>
              <a:tblGrid>
                <a:gridCol w="5943600"/>
              </a:tblGrid>
              <a:tr h="1005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71" normalizeH="0" baseline="0" noProof="0" dirty="0" smtClean="0">
                          <a:ln>
                            <a:noFill/>
                          </a:ln>
                          <a:solidFill>
                            <a:srgbClr val="FFFFFF"/>
                          </a:solidFill>
                          <a:effectLst>
                            <a:outerShdw blurRad="38100" dist="38100" dir="2700000" algn="tl">
                              <a:srgbClr val="000000">
                                <a:alpha val="43137"/>
                              </a:srgbClr>
                            </a:outerShdw>
                          </a:effectLst>
                          <a:uLnTx/>
                          <a:uFillTx/>
                          <a:latin typeface="+mn-lt"/>
                        </a:rPr>
                        <a:t>Site-to-Site VPN Connectivity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7233"/>
                    </a:solidFill>
                  </a:tcPr>
                </a:tc>
              </a:tr>
              <a:tr h="1653228">
                <a:tc>
                  <a:txBody>
                    <a:bodyPr/>
                    <a:lstStyle/>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Standard IPsec VPN protocols</a:t>
                      </a:r>
                    </a:p>
                    <a:p>
                      <a:pPr marL="342900" marR="0" lvl="0"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000" b="0" i="0" u="none" strike="noStrike" kern="1200" cap="none" spc="-31" normalizeH="0" baseline="0" noProof="0" dirty="0" smtClean="0">
                          <a:ln>
                            <a:noFill/>
                          </a:ln>
                          <a:solidFill>
                            <a:srgbClr val="FFFFFF"/>
                          </a:solidFill>
                          <a:effectLst/>
                          <a:uLnTx/>
                          <a:uFillTx/>
                          <a:latin typeface="+mn-lt"/>
                        </a:rPr>
                        <a:t>Support both hardware- &amp; software-based VPNs</a:t>
                      </a:r>
                    </a:p>
                    <a:p>
                      <a:pPr marL="809271" marR="0" lvl="1"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31" normalizeH="0" baseline="0" noProof="0" dirty="0" smtClean="0">
                          <a:ln>
                            <a:noFill/>
                          </a:ln>
                          <a:solidFill>
                            <a:srgbClr val="FFFF00"/>
                          </a:solidFill>
                          <a:effectLst/>
                          <a:uLnTx/>
                          <a:uFillTx/>
                          <a:latin typeface="+mn-lt"/>
                        </a:rPr>
                        <a:t>Windows Server 2012 RRAS</a:t>
                      </a:r>
                    </a:p>
                    <a:p>
                      <a:pPr marL="809271" marR="0" lvl="1"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31" normalizeH="0" baseline="0" noProof="0" dirty="0" smtClean="0">
                          <a:ln>
                            <a:noFill/>
                          </a:ln>
                          <a:solidFill>
                            <a:srgbClr val="FFFF00"/>
                          </a:solidFill>
                          <a:effectLst/>
                          <a:uLnTx/>
                          <a:uFillTx/>
                          <a:latin typeface="+mn-lt"/>
                        </a:rPr>
                        <a:t>Citrix, F5, </a:t>
                      </a:r>
                      <a:r>
                        <a:rPr kumimoji="0" lang="en-US" sz="2000" b="0" i="0" u="none" strike="noStrike" kern="1200" cap="none" spc="-31" normalizeH="0" baseline="0" noProof="0" dirty="0" err="1" smtClean="0">
                          <a:ln>
                            <a:noFill/>
                          </a:ln>
                          <a:solidFill>
                            <a:srgbClr val="FFFF00"/>
                          </a:solidFill>
                          <a:effectLst/>
                          <a:uLnTx/>
                          <a:uFillTx/>
                          <a:latin typeface="+mn-lt"/>
                        </a:rPr>
                        <a:t>WatchGuard</a:t>
                      </a:r>
                      <a:endParaRPr kumimoji="0" lang="en-US" sz="2000" b="0" i="0" u="none" strike="noStrike" kern="1200" cap="none" spc="-31" normalizeH="0" baseline="0" noProof="0" dirty="0" smtClean="0">
                        <a:ln>
                          <a:noFill/>
                        </a:ln>
                        <a:solidFill>
                          <a:srgbClr val="FFFF00"/>
                        </a:solidFill>
                        <a:effectLst/>
                        <a:uLnTx/>
                        <a:uFillTx/>
                        <a:latin typeface="+mn-lt"/>
                      </a:endParaRPr>
                    </a:p>
                    <a:p>
                      <a:pPr marL="809271" marR="0" lvl="1" indent="-34290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31" normalizeH="0" baseline="0" noProof="0" dirty="0" smtClean="0">
                          <a:ln>
                            <a:noFill/>
                          </a:ln>
                          <a:solidFill>
                            <a:schemeClr val="tx1"/>
                          </a:solidFill>
                          <a:effectLst/>
                          <a:uLnTx/>
                          <a:uFillTx/>
                          <a:latin typeface="+mn-lt"/>
                        </a:rPr>
                        <a:t>Cisco, Juniper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106849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To Action</a:t>
            </a:r>
            <a:endParaRPr lang="en-US" dirty="0"/>
          </a:p>
        </p:txBody>
      </p:sp>
      <p:sp>
        <p:nvSpPr>
          <p:cNvPr id="3" name="Content Placeholder 2"/>
          <p:cNvSpPr>
            <a:spLocks noGrp="1"/>
          </p:cNvSpPr>
          <p:nvPr>
            <p:ph sz="quarter" idx="10"/>
          </p:nvPr>
        </p:nvSpPr>
        <p:spPr/>
        <p:txBody>
          <a:bodyPr/>
          <a:lstStyle/>
          <a:p>
            <a:pPr lvl="0"/>
            <a:r>
              <a:rPr lang="en-US" dirty="0">
                <a:solidFill>
                  <a:schemeClr val="tx1">
                    <a:alpha val="99000"/>
                  </a:schemeClr>
                </a:solidFill>
              </a:rPr>
              <a:t>Sign up for </a:t>
            </a:r>
            <a:r>
              <a:rPr lang="en-US" dirty="0" smtClean="0">
                <a:solidFill>
                  <a:schemeClr val="tx1">
                    <a:alpha val="99000"/>
                  </a:schemeClr>
                </a:solidFill>
              </a:rPr>
              <a:t>Virtual Network P2S preview and provide </a:t>
            </a:r>
            <a:r>
              <a:rPr lang="en-US" dirty="0">
                <a:solidFill>
                  <a:schemeClr val="tx1">
                    <a:alpha val="99000"/>
                  </a:schemeClr>
                </a:solidFill>
              </a:rPr>
              <a:t>feedback to </a:t>
            </a:r>
            <a:r>
              <a:rPr lang="en-US" dirty="0" smtClean="0">
                <a:solidFill>
                  <a:schemeClr val="tx1">
                    <a:alpha val="99000"/>
                  </a:schemeClr>
                </a:solidFill>
                <a:hlinkClick r:id="rId2"/>
              </a:rPr>
              <a:t>vnetfeedback@microsoft.com</a:t>
            </a:r>
            <a:endParaRPr lang="en-US" dirty="0" smtClean="0">
              <a:solidFill>
                <a:schemeClr val="tx1">
                  <a:alpha val="99000"/>
                </a:schemeClr>
              </a:solidFill>
            </a:endParaRPr>
          </a:p>
          <a:p>
            <a:r>
              <a:rPr lang="en-US" dirty="0" smtClean="0">
                <a:solidFill>
                  <a:schemeClr val="tx1">
                    <a:alpha val="99000"/>
                  </a:schemeClr>
                </a:solidFill>
              </a:rPr>
              <a:t>Try tutorials and how to guides online</a:t>
            </a:r>
          </a:p>
          <a:p>
            <a:r>
              <a:rPr lang="en-US" dirty="0" smtClean="0">
                <a:solidFill>
                  <a:schemeClr val="tx1">
                    <a:alpha val="99000"/>
                  </a:schemeClr>
                </a:solidFill>
              </a:rPr>
              <a:t>Migrate services to Windows Azure</a:t>
            </a:r>
          </a:p>
          <a:p>
            <a:r>
              <a:rPr lang="en-US" dirty="0" smtClean="0">
                <a:solidFill>
                  <a:schemeClr val="tx1">
                    <a:alpha val="99000"/>
                  </a:schemeClr>
                </a:solidFill>
              </a:rPr>
              <a:t>Useful </a:t>
            </a:r>
            <a:r>
              <a:rPr lang="en-US" dirty="0">
                <a:solidFill>
                  <a:schemeClr val="tx1">
                    <a:alpha val="99000"/>
                  </a:schemeClr>
                </a:solidFill>
              </a:rPr>
              <a:t>Documents </a:t>
            </a:r>
            <a:r>
              <a:rPr lang="en-US" dirty="0" smtClean="0">
                <a:solidFill>
                  <a:schemeClr val="tx1">
                    <a:alpha val="99000"/>
                  </a:schemeClr>
                </a:solidFill>
              </a:rPr>
              <a:t>Online</a:t>
            </a:r>
          </a:p>
          <a:p>
            <a:pPr lvl="1"/>
            <a:r>
              <a:rPr lang="en-US" dirty="0">
                <a:solidFill>
                  <a:schemeClr val="tx1">
                    <a:alpha val="99000"/>
                  </a:schemeClr>
                </a:solidFill>
                <a:hlinkClick r:id="rId3"/>
              </a:rPr>
              <a:t>Overview of Windows Azure Virtual Network</a:t>
            </a:r>
            <a:endParaRPr lang="en-US" dirty="0">
              <a:solidFill>
                <a:schemeClr val="tx1">
                  <a:alpha val="99000"/>
                </a:schemeClr>
              </a:solidFill>
            </a:endParaRPr>
          </a:p>
          <a:p>
            <a:pPr lvl="1"/>
            <a:r>
              <a:rPr lang="en-US" dirty="0" smtClean="0">
                <a:solidFill>
                  <a:schemeClr val="tx1">
                    <a:alpha val="99000"/>
                  </a:schemeClr>
                </a:solidFill>
                <a:hlinkClick r:id="rId4"/>
              </a:rPr>
              <a:t>Virtual Network Tutorials</a:t>
            </a:r>
            <a:endParaRPr lang="en-US" dirty="0">
              <a:solidFill>
                <a:schemeClr val="tx1">
                  <a:alpha val="99000"/>
                </a:schemeClr>
              </a:solidFill>
            </a:endParaRPr>
          </a:p>
          <a:p>
            <a:pPr lvl="1"/>
            <a:r>
              <a:rPr lang="en-US" dirty="0" smtClean="0">
                <a:solidFill>
                  <a:schemeClr val="tx1">
                    <a:alpha val="99000"/>
                  </a:schemeClr>
                </a:solidFill>
                <a:hlinkClick r:id="rId5"/>
              </a:rPr>
              <a:t>Setting up point-to-site connectivity</a:t>
            </a:r>
            <a:endParaRPr lang="en-US" dirty="0">
              <a:solidFill>
                <a:schemeClr val="tx1">
                  <a:alpha val="99000"/>
                </a:schemeClr>
              </a:solidFill>
            </a:endParaRPr>
          </a:p>
          <a:p>
            <a:pPr lvl="1"/>
            <a:r>
              <a:rPr lang="en-US" dirty="0" smtClean="0">
                <a:solidFill>
                  <a:schemeClr val="tx1">
                    <a:alpha val="99000"/>
                  </a:schemeClr>
                </a:solidFill>
                <a:hlinkClick r:id="rId6"/>
              </a:rPr>
              <a:t>All about site-to-site connectivity</a:t>
            </a:r>
            <a:endParaRPr lang="en-US" dirty="0">
              <a:solidFill>
                <a:schemeClr val="tx1">
                  <a:alpha val="99000"/>
                </a:schemeClr>
              </a:solidFill>
            </a:endParaRPr>
          </a:p>
          <a:p>
            <a:pPr lvl="1"/>
            <a:r>
              <a:rPr lang="en-US" dirty="0" smtClean="0">
                <a:solidFill>
                  <a:schemeClr val="tx1">
                    <a:alpha val="99000"/>
                  </a:schemeClr>
                </a:solidFill>
                <a:hlinkClick r:id="rId7"/>
              </a:rPr>
              <a:t>Virtual Network FAQs</a:t>
            </a:r>
            <a:endParaRPr lang="en-US" dirty="0"/>
          </a:p>
        </p:txBody>
      </p:sp>
    </p:spTree>
    <p:extLst>
      <p:ext uri="{BB962C8B-B14F-4D97-AF65-F5344CB8AC3E}">
        <p14:creationId xmlns:p14="http://schemas.microsoft.com/office/powerpoint/2010/main" val="240180968"/>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57386"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bwMode="invGray">
          <a:xfrm>
            <a:off x="371669" y="1395987"/>
            <a:ext cx="11790169" cy="4924425"/>
          </a:xfrm>
          <a:prstGeom prst="rect">
            <a:avLst/>
          </a:prstGeom>
        </p:spPr>
        <p:txBody>
          <a:bodyPr wrap="square">
            <a:spAutoFit/>
          </a:bodyPr>
          <a:lstStyle/>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MDC-B377: Windows Azure in the Enterprise</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MDC-B212: Infrastructure Services on Windows Azure: Virtual Machines and Virtual Networks with Mark Russinovich</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WAD-B402: Windows Azure Internals </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MDC-B360: Hybrid Networking offerings in Windows Azure</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MDC-B370: Building Your Lab, </a:t>
            </a:r>
            <a:r>
              <a:rPr lang="en-US" sz="2000" dirty="0" err="1">
                <a:gradFill>
                  <a:gsLst>
                    <a:gs pos="1250">
                      <a:schemeClr val="tx1"/>
                    </a:gs>
                    <a:gs pos="100000">
                      <a:schemeClr val="tx1"/>
                    </a:gs>
                  </a:gsLst>
                  <a:lin ang="5400000" scaled="0"/>
                </a:gradFill>
                <a:latin typeface="+mj-lt"/>
              </a:rPr>
              <a:t>Dev</a:t>
            </a:r>
            <a:r>
              <a:rPr lang="en-US" sz="2000" dirty="0">
                <a:gradFill>
                  <a:gsLst>
                    <a:gs pos="1250">
                      <a:schemeClr val="tx1"/>
                    </a:gs>
                    <a:gs pos="100000">
                      <a:schemeClr val="tx1"/>
                    </a:gs>
                  </a:gsLst>
                  <a:lin ang="5400000" scaled="0"/>
                </a:gradFill>
                <a:latin typeface="+mj-lt"/>
              </a:rPr>
              <a:t>, and Test Scenarios in Windows Azure Infrastructure Services</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MDC-B371: Building Reliable and Resilient Apps on Windows Azure Infrastructure Services</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MDC-B213: Hosting a Microsoft SharePoint 2013 Farm on Windows Azure</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MDC-B406: Achieve High Availability with Microsoft SQL Server on Windows Azure Virtual Machines</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DBI-B306: Microsoft SQL Server High Availability and Disaster Recovery on Windows Azure</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MDC-B405: Crash Course on "Automating deployments in Windows Azure Virtual Machines". How and which tools?</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MDC-B361: Best Practices from Real Customers: Deploying to Windows Azure Infrastructure Services (</a:t>
            </a:r>
            <a:r>
              <a:rPr lang="en-US" sz="2000" dirty="0" err="1">
                <a:gradFill>
                  <a:gsLst>
                    <a:gs pos="1250">
                      <a:schemeClr val="tx1"/>
                    </a:gs>
                    <a:gs pos="100000">
                      <a:schemeClr val="tx1"/>
                    </a:gs>
                  </a:gsLst>
                  <a:lin ang="5400000" scaled="0"/>
                </a:gradFill>
                <a:latin typeface="+mj-lt"/>
              </a:rPr>
              <a:t>IaaS</a:t>
            </a:r>
            <a:r>
              <a:rPr lang="en-US" sz="2000" dirty="0">
                <a:gradFill>
                  <a:gsLst>
                    <a:gs pos="1250">
                      <a:schemeClr val="tx1"/>
                    </a:gs>
                    <a:gs pos="100000">
                      <a:schemeClr val="tx1"/>
                    </a:gs>
                  </a:gsLst>
                  <a:lin ang="5400000" scaled="0"/>
                </a:gradFill>
                <a:latin typeface="+mj-lt"/>
              </a:rPr>
              <a:t>)</a:t>
            </a:r>
          </a:p>
          <a:p>
            <a:pPr marL="571500" indent="-571500">
              <a:lnSpc>
                <a:spcPct val="90000"/>
              </a:lnSpc>
              <a:spcBef>
                <a:spcPct val="20000"/>
              </a:spcBef>
              <a:buSzPct val="105000"/>
              <a:buBlip>
                <a:blip r:embed="rId3"/>
              </a:buBlip>
            </a:pPr>
            <a:r>
              <a:rPr lang="en-US" sz="2000" dirty="0">
                <a:gradFill>
                  <a:gsLst>
                    <a:gs pos="1250">
                      <a:schemeClr val="tx1"/>
                    </a:gs>
                    <a:gs pos="100000">
                      <a:schemeClr val="tx1"/>
                    </a:gs>
                  </a:gsLst>
                  <a:lin ang="5400000" scaled="0"/>
                </a:gradFill>
                <a:latin typeface="+mj-lt"/>
              </a:rPr>
              <a:t>WAD-B305: Take Control of the Cloud with the Windows Azure PowerShell </a:t>
            </a:r>
            <a:r>
              <a:rPr lang="en-US" sz="2000" dirty="0" err="1" smtClean="0">
                <a:gradFill>
                  <a:gsLst>
                    <a:gs pos="1250">
                      <a:schemeClr val="tx1"/>
                    </a:gs>
                    <a:gs pos="100000">
                      <a:schemeClr val="tx1"/>
                    </a:gs>
                  </a:gsLst>
                  <a:lin ang="5400000" scaled="0"/>
                </a:gradFill>
                <a:latin typeface="+mj-lt"/>
              </a:rPr>
              <a:t>Cmdlets</a:t>
            </a:r>
            <a:endParaRPr lang="en-US" sz="20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79213" y="1238650"/>
            <a:ext cx="11878048" cy="4558121"/>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Track </a:t>
            </a:r>
            <a:r>
              <a:rPr lang="en-US" dirty="0" smtClean="0"/>
              <a:t>resources</a:t>
            </a:r>
            <a:endParaRPr lang="en-US" dirty="0"/>
          </a:p>
        </p:txBody>
      </p:sp>
      <p:sp>
        <p:nvSpPr>
          <p:cNvPr id="3" name="Text Placeholder 2"/>
          <p:cNvSpPr>
            <a:spLocks noGrp="1"/>
          </p:cNvSpPr>
          <p:nvPr>
            <p:ph type="body" sz="quarter" idx="10"/>
          </p:nvPr>
        </p:nvSpPr>
        <p:spPr>
          <a:xfrm>
            <a:off x="277029" y="1212850"/>
            <a:ext cx="11882419" cy="4265848"/>
          </a:xfrm>
        </p:spPr>
        <p:txBody>
          <a:bodyPr/>
          <a:lstStyle/>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Windows Server 2012 R2 Preview, download the datasheet and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rPr>
              <a:t>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4"/>
              </a:rPr>
              <a:t>http://aka.ms/WS2012R2</a:t>
            </a:r>
            <a:endParaRPr lang="en-US" sz="4080" dirty="0">
              <a:gradFill>
                <a:gsLst>
                  <a:gs pos="1250">
                    <a:srgbClr val="FFFFFF"/>
                  </a:gs>
                  <a:gs pos="100000">
                    <a:srgbClr val="FFFFFF"/>
                  </a:gs>
                </a:gsLst>
                <a:lin ang="5400000" scaled="0"/>
              </a:gradFill>
            </a:endParaRPr>
          </a:p>
          <a:p>
            <a:pPr marL="571165" indent="-571165" defTabSz="932194">
              <a:buSzPct val="105000"/>
              <a:buBlip>
                <a:blip r:embed="rId3"/>
              </a:buBlip>
            </a:pPr>
            <a:r>
              <a:rPr lang="en-US" sz="4080" dirty="0">
                <a:gradFill>
                  <a:gsLst>
                    <a:gs pos="1250">
                      <a:srgbClr val="FFFFFF"/>
                    </a:gs>
                    <a:gs pos="100000">
                      <a:srgbClr val="FFFFFF"/>
                    </a:gs>
                  </a:gsLst>
                  <a:lin ang="5400000" scaled="0"/>
                </a:gradFill>
              </a:rPr>
              <a:t>Learn more about System Center 2012 R2 Preview, download the datasheet and evaluation bits on </a:t>
            </a:r>
            <a:br>
              <a:rPr lang="en-US" sz="4080" dirty="0">
                <a:gradFill>
                  <a:gsLst>
                    <a:gs pos="1250">
                      <a:srgbClr val="FFFFFF"/>
                    </a:gs>
                    <a:gs pos="100000">
                      <a:srgbClr val="FFFFFF"/>
                    </a:gs>
                  </a:gsLst>
                  <a:lin ang="5400000" scaled="0"/>
                </a:gradFill>
              </a:rPr>
            </a:br>
            <a:r>
              <a:rPr lang="en-US" sz="4080" dirty="0">
                <a:gradFill>
                  <a:gsLst>
                    <a:gs pos="1250">
                      <a:srgbClr val="FFFFFF"/>
                    </a:gs>
                    <a:gs pos="100000">
                      <a:srgbClr val="FFFFFF"/>
                    </a:gs>
                  </a:gsLst>
                  <a:lin ang="5400000" scaled="0"/>
                </a:gradFill>
                <a:hlinkClick r:id="rId5"/>
              </a:rPr>
              <a:t>http://aka.ms/SC2012R2</a:t>
            </a:r>
            <a:endParaRPr lang="en-US" sz="408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50774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5"/>
          <p:cNvSpPr txBox="1">
            <a:spLocks/>
          </p:cNvSpPr>
          <p:nvPr/>
        </p:nvSpPr>
        <p:spPr>
          <a:xfrm>
            <a:off x="1276208" y="2303354"/>
            <a:ext cx="10391917" cy="640080"/>
          </a:xfrm>
          <a:prstGeom prst="rect">
            <a:avLst/>
          </a:prstGeom>
          <a:solidFill>
            <a:schemeClr val="tx1"/>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70" dirty="0" smtClean="0">
                <a:gradFill>
                  <a:gsLst>
                    <a:gs pos="0">
                      <a:schemeClr val="bg2"/>
                    </a:gs>
                    <a:gs pos="86000">
                      <a:schemeClr val="bg2"/>
                    </a:gs>
                  </a:gsLst>
                  <a:lin ang="5400000" scaled="0"/>
                </a:gradFill>
              </a:rPr>
              <a:t>Windows Azure Virtual Network Point-to-Site</a:t>
            </a:r>
          </a:p>
        </p:txBody>
      </p:sp>
      <p:sp>
        <p:nvSpPr>
          <p:cNvPr id="4" name="Content Placeholder 5"/>
          <p:cNvSpPr txBox="1">
            <a:spLocks/>
          </p:cNvSpPr>
          <p:nvPr/>
        </p:nvSpPr>
        <p:spPr>
          <a:xfrm>
            <a:off x="1276208" y="3158909"/>
            <a:ext cx="10391917" cy="640080"/>
          </a:xfrm>
          <a:prstGeom prst="rect">
            <a:avLst/>
          </a:prstGeom>
          <a:solidFill>
            <a:schemeClr val="tx1"/>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70" dirty="0">
                <a:gradFill>
                  <a:gsLst>
                    <a:gs pos="0">
                      <a:schemeClr val="bg2"/>
                    </a:gs>
                    <a:gs pos="86000">
                      <a:schemeClr val="bg2"/>
                    </a:gs>
                  </a:gsLst>
                  <a:lin ang="5400000" scaled="0"/>
                </a:gradFill>
              </a:rPr>
              <a:t>Windows Azure Virtual Network </a:t>
            </a:r>
            <a:r>
              <a:rPr lang="en-US" spc="-70" dirty="0" smtClean="0">
                <a:gradFill>
                  <a:gsLst>
                    <a:gs pos="0">
                      <a:schemeClr val="bg2"/>
                    </a:gs>
                    <a:gs pos="86000">
                      <a:schemeClr val="bg2"/>
                    </a:gs>
                  </a:gsLst>
                  <a:lin ang="5400000" scaled="0"/>
                </a:gradFill>
              </a:rPr>
              <a:t>Site-to-Site</a:t>
            </a:r>
            <a:endParaRPr lang="en-US" spc="-70" dirty="0">
              <a:gradFill>
                <a:gsLst>
                  <a:gs pos="0">
                    <a:schemeClr val="bg2"/>
                  </a:gs>
                  <a:gs pos="86000">
                    <a:schemeClr val="bg2"/>
                  </a:gs>
                </a:gsLst>
                <a:lin ang="5400000" scaled="0"/>
              </a:gradFill>
            </a:endParaRPr>
          </a:p>
          <a:p>
            <a:pPr marL="0" indent="0">
              <a:buNone/>
            </a:pPr>
            <a:endParaRPr lang="en-US" spc="-70" dirty="0" smtClean="0">
              <a:gradFill>
                <a:gsLst>
                  <a:gs pos="0">
                    <a:schemeClr val="bg2"/>
                  </a:gs>
                  <a:gs pos="86000">
                    <a:schemeClr val="bg2"/>
                  </a:gs>
                </a:gsLst>
                <a:lin ang="5400000" scaled="0"/>
              </a:gradFill>
            </a:endParaRPr>
          </a:p>
        </p:txBody>
      </p:sp>
      <p:sp>
        <p:nvSpPr>
          <p:cNvPr id="5" name="Content Placeholder 5"/>
          <p:cNvSpPr txBox="1">
            <a:spLocks/>
          </p:cNvSpPr>
          <p:nvPr/>
        </p:nvSpPr>
        <p:spPr>
          <a:xfrm>
            <a:off x="1276208" y="4014464"/>
            <a:ext cx="10391917" cy="640080"/>
          </a:xfrm>
          <a:prstGeom prst="rect">
            <a:avLst/>
          </a:prstGeom>
          <a:solidFill>
            <a:schemeClr val="tx1"/>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70" dirty="0" smtClean="0">
                <a:gradFill>
                  <a:gsLst>
                    <a:gs pos="0">
                      <a:schemeClr val="bg2"/>
                    </a:gs>
                    <a:gs pos="86000">
                      <a:schemeClr val="bg2"/>
                    </a:gs>
                  </a:gsLst>
                  <a:lin ang="5400000" scaled="0"/>
                </a:gradFill>
              </a:rPr>
              <a:t>Hybrid E2E Scenarios</a:t>
            </a:r>
          </a:p>
        </p:txBody>
      </p:sp>
      <p:sp>
        <p:nvSpPr>
          <p:cNvPr id="7" name="Content Placeholder 5"/>
          <p:cNvSpPr txBox="1">
            <a:spLocks/>
          </p:cNvSpPr>
          <p:nvPr/>
        </p:nvSpPr>
        <p:spPr>
          <a:xfrm>
            <a:off x="1276208" y="1447799"/>
            <a:ext cx="10391918" cy="640080"/>
          </a:xfrm>
          <a:prstGeom prst="rect">
            <a:avLst/>
          </a:prstGeom>
          <a:solidFill>
            <a:schemeClr val="tx1"/>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70" dirty="0" smtClean="0">
                <a:gradFill>
                  <a:gsLst>
                    <a:gs pos="0">
                      <a:schemeClr val="bg2"/>
                    </a:gs>
                    <a:gs pos="86000">
                      <a:schemeClr val="bg2"/>
                    </a:gs>
                  </a:gsLst>
                  <a:lin ang="5400000" scaled="0"/>
                </a:gradFill>
              </a:rPr>
              <a:t>Overview of Azure Virtual Networks &amp; Security</a:t>
            </a:r>
          </a:p>
        </p:txBody>
      </p:sp>
      <p:grpSp>
        <p:nvGrpSpPr>
          <p:cNvPr id="8" name="Group 7"/>
          <p:cNvGrpSpPr/>
          <p:nvPr/>
        </p:nvGrpSpPr>
        <p:grpSpPr>
          <a:xfrm>
            <a:off x="519112" y="1447799"/>
            <a:ext cx="640080" cy="640080"/>
            <a:chOff x="519112" y="1447799"/>
            <a:chExt cx="640080" cy="640080"/>
          </a:xfrm>
        </p:grpSpPr>
        <p:sp>
          <p:nvSpPr>
            <p:cNvPr id="9" name="Content Placeholder 5"/>
            <p:cNvSpPr txBox="1">
              <a:spLocks/>
            </p:cNvSpPr>
            <p:nvPr/>
          </p:nvSpPr>
          <p:spPr>
            <a:xfrm>
              <a:off x="519112" y="1447799"/>
              <a:ext cx="640080" cy="640080"/>
            </a:xfrm>
            <a:prstGeom prst="rect">
              <a:avLst/>
            </a:prstGeom>
            <a:solidFill>
              <a:schemeClr val="accent3"/>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gradFill>
                    <a:gsLst>
                      <a:gs pos="0">
                        <a:schemeClr val="bg2"/>
                      </a:gs>
                      <a:gs pos="86000">
                        <a:schemeClr val="bg2"/>
                      </a:gs>
                    </a:gsLst>
                    <a:lin ang="5400000" scaled="0"/>
                  </a:gradFill>
                </a:rPr>
                <a:t> </a:t>
              </a:r>
            </a:p>
          </p:txBody>
        </p:sp>
        <p:sp>
          <p:nvSpPr>
            <p:cNvPr id="10" name="Circle Arrow"/>
            <p:cNvSpPr>
              <a:spLocks noEditPoints="1"/>
            </p:cNvSpPr>
            <p:nvPr/>
          </p:nvSpPr>
          <p:spPr bwMode="auto">
            <a:xfrm>
              <a:off x="606193" y="1534880"/>
              <a:ext cx="465919" cy="465919"/>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1" name="Group 10"/>
          <p:cNvGrpSpPr/>
          <p:nvPr/>
        </p:nvGrpSpPr>
        <p:grpSpPr>
          <a:xfrm>
            <a:off x="519112" y="2303354"/>
            <a:ext cx="640080" cy="640080"/>
            <a:chOff x="519112" y="1447799"/>
            <a:chExt cx="640080" cy="640080"/>
          </a:xfrm>
        </p:grpSpPr>
        <p:sp>
          <p:nvSpPr>
            <p:cNvPr id="12" name="Content Placeholder 5"/>
            <p:cNvSpPr txBox="1">
              <a:spLocks/>
            </p:cNvSpPr>
            <p:nvPr/>
          </p:nvSpPr>
          <p:spPr>
            <a:xfrm>
              <a:off x="519112" y="1447799"/>
              <a:ext cx="640080" cy="640080"/>
            </a:xfrm>
            <a:prstGeom prst="rect">
              <a:avLst/>
            </a:prstGeom>
            <a:solidFill>
              <a:schemeClr val="accent3"/>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gradFill>
                    <a:gsLst>
                      <a:gs pos="0">
                        <a:schemeClr val="bg2"/>
                      </a:gs>
                      <a:gs pos="86000">
                        <a:schemeClr val="bg2"/>
                      </a:gs>
                    </a:gsLst>
                    <a:lin ang="5400000" scaled="0"/>
                  </a:gradFill>
                </a:rPr>
                <a:t> </a:t>
              </a:r>
            </a:p>
          </p:txBody>
        </p:sp>
        <p:sp>
          <p:nvSpPr>
            <p:cNvPr id="13" name="Circle Arrow"/>
            <p:cNvSpPr>
              <a:spLocks noEditPoints="1"/>
            </p:cNvSpPr>
            <p:nvPr/>
          </p:nvSpPr>
          <p:spPr bwMode="auto">
            <a:xfrm>
              <a:off x="606193" y="1534880"/>
              <a:ext cx="465919" cy="465919"/>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4" name="Group 13"/>
          <p:cNvGrpSpPr/>
          <p:nvPr/>
        </p:nvGrpSpPr>
        <p:grpSpPr>
          <a:xfrm>
            <a:off x="519112" y="3158909"/>
            <a:ext cx="640080" cy="640080"/>
            <a:chOff x="519112" y="1447799"/>
            <a:chExt cx="640080" cy="640080"/>
          </a:xfrm>
        </p:grpSpPr>
        <p:sp>
          <p:nvSpPr>
            <p:cNvPr id="15" name="Content Placeholder 5"/>
            <p:cNvSpPr txBox="1">
              <a:spLocks/>
            </p:cNvSpPr>
            <p:nvPr/>
          </p:nvSpPr>
          <p:spPr>
            <a:xfrm>
              <a:off x="519112" y="1447799"/>
              <a:ext cx="640080" cy="640080"/>
            </a:xfrm>
            <a:prstGeom prst="rect">
              <a:avLst/>
            </a:prstGeom>
            <a:solidFill>
              <a:schemeClr val="accent3"/>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gradFill>
                    <a:gsLst>
                      <a:gs pos="0">
                        <a:schemeClr val="bg2"/>
                      </a:gs>
                      <a:gs pos="86000">
                        <a:schemeClr val="bg2"/>
                      </a:gs>
                    </a:gsLst>
                    <a:lin ang="5400000" scaled="0"/>
                  </a:gradFill>
                </a:rPr>
                <a:t> </a:t>
              </a:r>
            </a:p>
          </p:txBody>
        </p:sp>
        <p:sp>
          <p:nvSpPr>
            <p:cNvPr id="16" name="Circle Arrow"/>
            <p:cNvSpPr>
              <a:spLocks noEditPoints="1"/>
            </p:cNvSpPr>
            <p:nvPr/>
          </p:nvSpPr>
          <p:spPr bwMode="auto">
            <a:xfrm>
              <a:off x="606193" y="1534880"/>
              <a:ext cx="465919" cy="465919"/>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7" name="Group 16"/>
          <p:cNvGrpSpPr/>
          <p:nvPr/>
        </p:nvGrpSpPr>
        <p:grpSpPr>
          <a:xfrm>
            <a:off x="519112" y="4014464"/>
            <a:ext cx="640080" cy="640080"/>
            <a:chOff x="519112" y="1447799"/>
            <a:chExt cx="640080" cy="640080"/>
          </a:xfrm>
        </p:grpSpPr>
        <p:sp>
          <p:nvSpPr>
            <p:cNvPr id="18" name="Content Placeholder 5"/>
            <p:cNvSpPr txBox="1">
              <a:spLocks/>
            </p:cNvSpPr>
            <p:nvPr/>
          </p:nvSpPr>
          <p:spPr>
            <a:xfrm>
              <a:off x="519112" y="1447799"/>
              <a:ext cx="640080" cy="640080"/>
            </a:xfrm>
            <a:prstGeom prst="rect">
              <a:avLst/>
            </a:prstGeom>
            <a:solidFill>
              <a:schemeClr val="accent3"/>
            </a:solidFill>
          </p:spPr>
          <p:txBody>
            <a:bodyPr vert="horz" wrap="square" lIns="91440" tIns="91440" rIns="91440" bIns="91440" rtlCol="0">
              <a:noAutofit/>
            </a:bodyPr>
            <a:lstStyle>
              <a:lvl1pPr marL="460375" indent="-460375" algn="l" defTabSz="914363" rtl="0" eaLnBrk="1" latinLnBrk="0" hangingPunct="1">
                <a:lnSpc>
                  <a:spcPct val="90000"/>
                </a:lnSpc>
                <a:spcBef>
                  <a:spcPct val="20000"/>
                </a:spcBef>
                <a:buSzPct val="90000"/>
                <a:buFontTx/>
                <a:buBlip>
                  <a:blip r:embed="rId2"/>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gradFill>
                    <a:gsLst>
                      <a:gs pos="0">
                        <a:schemeClr val="bg2"/>
                      </a:gs>
                      <a:gs pos="86000">
                        <a:schemeClr val="bg2"/>
                      </a:gs>
                    </a:gsLst>
                    <a:lin ang="5400000" scaled="0"/>
                  </a:gradFill>
                </a:rPr>
                <a:t> </a:t>
              </a:r>
            </a:p>
          </p:txBody>
        </p:sp>
        <p:sp>
          <p:nvSpPr>
            <p:cNvPr id="19" name="Circle Arrow"/>
            <p:cNvSpPr>
              <a:spLocks noEditPoints="1"/>
            </p:cNvSpPr>
            <p:nvPr/>
          </p:nvSpPr>
          <p:spPr bwMode="auto">
            <a:xfrm>
              <a:off x="606193" y="1534880"/>
              <a:ext cx="465919" cy="465919"/>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229669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chemeClr val="tx1"/>
                    </a:gs>
                    <a:gs pos="100000">
                      <a:schemeClr val="accent1">
                        <a:lumMod val="30000"/>
                        <a:lumOff val="70000"/>
                      </a:schemeClr>
                    </a:gs>
                  </a:gsLst>
                  <a:lin ang="5400000" scaled="1"/>
                </a:gradFill>
              </a:rPr>
              <a:t>Scan </a:t>
            </a:r>
            <a:r>
              <a:rPr lang="en-US" sz="4400" b="1" dirty="0">
                <a:gradFill>
                  <a:gsLst>
                    <a:gs pos="83000">
                      <a:schemeClr val="tx1"/>
                    </a:gs>
                    <a:gs pos="100000">
                      <a:schemeClr val="accent1">
                        <a:lumMod val="30000"/>
                        <a:lumOff val="70000"/>
                      </a:schemeClr>
                    </a:gs>
                  </a:gsLst>
                  <a:lin ang="5400000" scaled="1"/>
                </a:gradFill>
              </a:rPr>
              <a:t>this QR code </a:t>
            </a:r>
            <a:r>
              <a:rPr lang="en-US" sz="4400" dirty="0">
                <a:gradFill>
                  <a:gsLst>
                    <a:gs pos="83000">
                      <a:schemeClr val="tx1"/>
                    </a:gs>
                    <a:gs pos="100000">
                      <a:schemeClr val="accent1">
                        <a:lumMod val="30000"/>
                        <a:lumOff val="70000"/>
                      </a:schemeClr>
                    </a:gs>
                  </a:gsLst>
                  <a:lin ang="5400000" scaled="1"/>
                </a:gradFill>
              </a:rPr>
              <a:t>to </a:t>
            </a:r>
          </a:p>
          <a:p>
            <a:r>
              <a:rPr lang="en-US" sz="4400" dirty="0">
                <a:gradFill>
                  <a:gsLst>
                    <a:gs pos="83000">
                      <a:schemeClr val="tx1"/>
                    </a:gs>
                    <a:gs pos="100000">
                      <a:schemeClr val="accent1">
                        <a:lumMod val="30000"/>
                        <a:lumOff val="70000"/>
                      </a:scheme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8739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32563"/>
          </a:xfrm>
        </p:spPr>
        <p:txBody>
          <a:bodyPr/>
          <a:lstStyle/>
          <a:p>
            <a:r>
              <a:rPr lang="en-US" dirty="0" smtClean="0"/>
              <a:t>Windows Azure Virtual Network</a:t>
            </a:r>
            <a:endParaRPr lang="en-US" dirty="0"/>
          </a:p>
        </p:txBody>
      </p:sp>
      <p:sp>
        <p:nvSpPr>
          <p:cNvPr id="29" name="TextBox 28"/>
          <p:cNvSpPr txBox="1"/>
          <p:nvPr/>
        </p:nvSpPr>
        <p:spPr>
          <a:xfrm>
            <a:off x="247297" y="1515332"/>
            <a:ext cx="6711655" cy="4597601"/>
          </a:xfrm>
          <a:prstGeom prst="rect">
            <a:avLst/>
          </a:prstGeom>
          <a:noFill/>
        </p:spPr>
        <p:txBody>
          <a:bodyPr wrap="square" lIns="182854" tIns="146283" rIns="182854" bIns="146283" rtlCol="0">
            <a:noAutofit/>
          </a:bodyPr>
          <a:lstStyle/>
          <a:p>
            <a:pPr defTabSz="932503">
              <a:spcBef>
                <a:spcPct val="20000"/>
              </a:spcBef>
              <a:spcAft>
                <a:spcPts val="1199"/>
              </a:spcAft>
              <a:buSzPct val="80000"/>
            </a:pPr>
            <a:r>
              <a:rPr lang="en-US" sz="3200" spc="-50" dirty="0">
                <a:gradFill>
                  <a:gsLst>
                    <a:gs pos="2917">
                      <a:srgbClr val="00188F"/>
                    </a:gs>
                    <a:gs pos="30000">
                      <a:srgbClr val="00188F"/>
                    </a:gs>
                  </a:gsLst>
                  <a:lin ang="5400000" scaled="0"/>
                </a:gradFill>
                <a:latin typeface="Segoe UI Light"/>
              </a:rPr>
              <a:t>Extend your infrastructure</a:t>
            </a:r>
          </a:p>
          <a:p>
            <a:pPr defTabSz="932503">
              <a:spcAft>
                <a:spcPts val="600"/>
              </a:spcAft>
            </a:pPr>
            <a:r>
              <a:rPr lang="en-US" sz="2000" spc="-50" dirty="0" smtClean="0">
                <a:gradFill>
                  <a:gsLst>
                    <a:gs pos="0">
                      <a:srgbClr val="505050"/>
                    </a:gs>
                    <a:gs pos="100000">
                      <a:srgbClr val="505050"/>
                    </a:gs>
                  </a:gsLst>
                  <a:lin ang="0" scaled="0"/>
                </a:gradFill>
              </a:rPr>
              <a:t>Networking on-ramp for migrating apps and services</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Your “virtual” branch office / datacenter in the cloud</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a:gradFill>
                  <a:gsLst>
                    <a:gs pos="0">
                      <a:srgbClr val="505050"/>
                    </a:gs>
                    <a:gs pos="100000">
                      <a:srgbClr val="505050"/>
                    </a:gs>
                  </a:gsLst>
                  <a:lin ang="0" scaled="0"/>
                </a:gradFill>
              </a:rPr>
              <a:t>Run “hybrid” apps that span cloud and </a:t>
            </a:r>
            <a:r>
              <a:rPr lang="en-US" sz="2000" spc="-50" dirty="0" smtClean="0">
                <a:gradFill>
                  <a:gsLst>
                    <a:gs pos="0">
                      <a:srgbClr val="505050"/>
                    </a:gs>
                    <a:gs pos="100000">
                      <a:srgbClr val="505050"/>
                    </a:gs>
                  </a:gsLst>
                  <a:lin ang="0" scaled="0"/>
                </a:gradFill>
              </a:rPr>
              <a:t>your premises</a:t>
            </a:r>
          </a:p>
          <a:p>
            <a:pPr defTabSz="932503">
              <a:spcAft>
                <a:spcPts val="600"/>
              </a:spcAft>
            </a:pPr>
            <a:endParaRPr lang="en-US" sz="2000" spc="-50" dirty="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Secure </a:t>
            </a:r>
            <a:r>
              <a:rPr lang="en-US" sz="2000" spc="-50" dirty="0">
                <a:gradFill>
                  <a:gsLst>
                    <a:gs pos="0">
                      <a:srgbClr val="505050"/>
                    </a:gs>
                    <a:gs pos="100000">
                      <a:srgbClr val="505050"/>
                    </a:gs>
                  </a:gsLst>
                  <a:lin ang="0" scaled="0"/>
                </a:gradFill>
              </a:rPr>
              <a:t>private </a:t>
            </a:r>
            <a:r>
              <a:rPr lang="en-US" sz="2000" spc="-50" dirty="0" smtClean="0">
                <a:gradFill>
                  <a:gsLst>
                    <a:gs pos="0">
                      <a:srgbClr val="505050"/>
                    </a:gs>
                    <a:gs pos="100000">
                      <a:srgbClr val="505050"/>
                    </a:gs>
                  </a:gsLst>
                  <a:lin ang="0" scaled="0"/>
                </a:gradFill>
              </a:rPr>
              <a:t>networks </a:t>
            </a:r>
            <a:r>
              <a:rPr lang="en-US" sz="2000" spc="-50" dirty="0">
                <a:gradFill>
                  <a:gsLst>
                    <a:gs pos="0">
                      <a:srgbClr val="505050"/>
                    </a:gs>
                    <a:gs pos="100000">
                      <a:srgbClr val="505050"/>
                    </a:gs>
                  </a:gsLst>
                  <a:lin ang="0" scaled="0"/>
                </a:gradFill>
              </a:rPr>
              <a:t>fully contained </a:t>
            </a:r>
            <a:r>
              <a:rPr lang="en-US" sz="2000" spc="-50" dirty="0" smtClean="0">
                <a:gradFill>
                  <a:gsLst>
                    <a:gs pos="0">
                      <a:srgbClr val="505050"/>
                    </a:gs>
                    <a:gs pos="100000">
                      <a:srgbClr val="505050"/>
                    </a:gs>
                  </a:gsLst>
                  <a:lin ang="0" scaled="0"/>
                </a:gradFill>
              </a:rPr>
              <a:t>in </a:t>
            </a:r>
            <a:r>
              <a:rPr lang="en-US" sz="2000" spc="-50" dirty="0">
                <a:gradFill>
                  <a:gsLst>
                    <a:gs pos="0">
                      <a:srgbClr val="505050"/>
                    </a:gs>
                    <a:gs pos="100000">
                      <a:srgbClr val="505050"/>
                    </a:gs>
                  </a:gsLst>
                  <a:lin ang="0" scaled="0"/>
                </a:gradFill>
              </a:rPr>
              <a:t>Windows </a:t>
            </a:r>
            <a:r>
              <a:rPr lang="en-US" sz="2000" spc="-50" dirty="0" smtClean="0">
                <a:gradFill>
                  <a:gsLst>
                    <a:gs pos="0">
                      <a:srgbClr val="505050"/>
                    </a:gs>
                    <a:gs pos="100000">
                      <a:srgbClr val="505050"/>
                    </a:gs>
                  </a:gsLst>
                  <a:lin ang="0" scaled="0"/>
                </a:gradFill>
              </a:rPr>
              <a:t>Azure</a:t>
            </a:r>
          </a:p>
        </p:txBody>
      </p:sp>
      <p:grpSp>
        <p:nvGrpSpPr>
          <p:cNvPr id="17" name="Group 16"/>
          <p:cNvGrpSpPr/>
          <p:nvPr/>
        </p:nvGrpSpPr>
        <p:grpSpPr>
          <a:xfrm>
            <a:off x="8394789" y="1616224"/>
            <a:ext cx="1053056" cy="1966100"/>
            <a:chOff x="8395093" y="1615957"/>
            <a:chExt cx="1053205" cy="1966379"/>
          </a:xfrm>
        </p:grpSpPr>
        <p:sp>
          <p:nvSpPr>
            <p:cNvPr id="36" name="Rectangle 35"/>
            <p:cNvSpPr/>
            <p:nvPr/>
          </p:nvSpPr>
          <p:spPr>
            <a:xfrm>
              <a:off x="8407787" y="1678854"/>
              <a:ext cx="1040511" cy="437105"/>
            </a:xfrm>
            <a:prstGeom prst="rect">
              <a:avLst/>
            </a:prstGeom>
          </p:spPr>
          <p:txBody>
            <a:bodyPr wrap="square">
              <a:spAutoFit/>
            </a:bodyPr>
            <a:lstStyle/>
            <a:p>
              <a:pPr defTabSz="932503" fontAlgn="base">
                <a:lnSpc>
                  <a:spcPct val="80000"/>
                </a:lnSpc>
                <a:spcBef>
                  <a:spcPct val="0"/>
                </a:spcBef>
                <a:spcAft>
                  <a:spcPct val="0"/>
                </a:spcAft>
              </a:pPr>
              <a:r>
                <a:rPr lang="en-US" sz="1400" kern="0" dirty="0">
                  <a:gradFill>
                    <a:gsLst>
                      <a:gs pos="2917">
                        <a:srgbClr val="00188F"/>
                      </a:gs>
                      <a:gs pos="30000">
                        <a:srgbClr val="00188F"/>
                      </a:gs>
                    </a:gsLst>
                    <a:lin ang="5400000" scaled="0"/>
                  </a:gradFill>
                </a:rPr>
                <a:t>Virtual Network</a:t>
              </a:r>
            </a:p>
          </p:txBody>
        </p:sp>
        <p:cxnSp>
          <p:nvCxnSpPr>
            <p:cNvPr id="37" name="Straight Connector 36"/>
            <p:cNvCxnSpPr/>
            <p:nvPr/>
          </p:nvCxnSpPr>
          <p:spPr>
            <a:xfrm flipH="1" flipV="1">
              <a:off x="8395093" y="1650990"/>
              <a:ext cx="17654" cy="1931346"/>
            </a:xfrm>
            <a:prstGeom prst="line">
              <a:avLst/>
            </a:prstGeom>
            <a:ln w="44450" cap="rnd">
              <a:solidFill>
                <a:schemeClr val="accent2"/>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95094" y="1615957"/>
              <a:ext cx="1032548" cy="17201"/>
            </a:xfrm>
            <a:prstGeom prst="line">
              <a:avLst/>
            </a:prstGeom>
            <a:ln w="44450" cap="rnd">
              <a:solidFill>
                <a:schemeClr val="accent2"/>
              </a:solidFill>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045703" y="2688484"/>
            <a:ext cx="1923971" cy="2902389"/>
            <a:chOff x="6879959" y="2570938"/>
            <a:chExt cx="1924244" cy="2902801"/>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959" y="2570938"/>
              <a:ext cx="1857462" cy="2775203"/>
            </a:xfrm>
            <a:prstGeom prst="rect">
              <a:avLst/>
            </a:prstGeom>
          </p:spPr>
        </p:pic>
        <p:grpSp>
          <p:nvGrpSpPr>
            <p:cNvPr id="39" name="Group 38"/>
            <p:cNvGrpSpPr/>
            <p:nvPr/>
          </p:nvGrpSpPr>
          <p:grpSpPr>
            <a:xfrm>
              <a:off x="7836130" y="4402410"/>
              <a:ext cx="723336" cy="600824"/>
              <a:chOff x="5864359" y="5124721"/>
              <a:chExt cx="1012967" cy="1087004"/>
            </a:xfrm>
          </p:grpSpPr>
          <p:grpSp>
            <p:nvGrpSpPr>
              <p:cNvPr id="43" name="Group 42"/>
              <p:cNvGrpSpPr/>
              <p:nvPr/>
            </p:nvGrpSpPr>
            <p:grpSpPr>
              <a:xfrm flipH="1">
                <a:off x="6564705" y="5124721"/>
                <a:ext cx="312621" cy="1087004"/>
                <a:chOff x="777765" y="3577608"/>
                <a:chExt cx="810242" cy="2817260"/>
              </a:xfrm>
              <a:solidFill>
                <a:srgbClr val="FFFFFF"/>
              </a:solidFill>
            </p:grpSpPr>
            <p:sp>
              <p:nvSpPr>
                <p:cNvPr id="45" name="Freeform 741"/>
                <p:cNvSpPr>
                  <a:spLocks/>
                </p:cNvSpPr>
                <p:nvPr/>
              </p:nvSpPr>
              <p:spPr bwMode="auto">
                <a:xfrm>
                  <a:off x="777765" y="4273234"/>
                  <a:ext cx="810242" cy="2121634"/>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sp>
              <p:nvSpPr>
                <p:cNvPr id="46" name="Oval 742"/>
                <p:cNvSpPr>
                  <a:spLocks noChangeArrowheads="1"/>
                </p:cNvSpPr>
                <p:nvPr/>
              </p:nvSpPr>
              <p:spPr bwMode="auto">
                <a:xfrm>
                  <a:off x="941336" y="3577608"/>
                  <a:ext cx="483100" cy="635993"/>
                </a:xfrm>
                <a:prstGeom prst="ellipse">
                  <a:avLst/>
                </a:prstGeom>
                <a:grp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44" name="Freeform 34"/>
              <p:cNvSpPr>
                <a:spLocks noEditPoints="1"/>
              </p:cNvSpPr>
              <p:nvPr/>
            </p:nvSpPr>
            <p:spPr bwMode="auto">
              <a:xfrm>
                <a:off x="5864359" y="5378912"/>
                <a:ext cx="624687" cy="506044"/>
              </a:xfrm>
              <a:custGeom>
                <a:avLst/>
                <a:gdLst>
                  <a:gd name="T0" fmla="*/ 408 w 438"/>
                  <a:gd name="T1" fmla="*/ 0 h 295"/>
                  <a:gd name="T2" fmla="*/ 356 w 438"/>
                  <a:gd name="T3" fmla="*/ 0 h 295"/>
                  <a:gd name="T4" fmla="*/ 326 w 438"/>
                  <a:gd name="T5" fmla="*/ 29 h 295"/>
                  <a:gd name="T6" fmla="*/ 326 w 438"/>
                  <a:gd name="T7" fmla="*/ 265 h 295"/>
                  <a:gd name="T8" fmla="*/ 356 w 438"/>
                  <a:gd name="T9" fmla="*/ 295 h 295"/>
                  <a:gd name="T10" fmla="*/ 408 w 438"/>
                  <a:gd name="T11" fmla="*/ 295 h 295"/>
                  <a:gd name="T12" fmla="*/ 438 w 438"/>
                  <a:gd name="T13" fmla="*/ 265 h 295"/>
                  <a:gd name="T14" fmla="*/ 438 w 438"/>
                  <a:gd name="T15" fmla="*/ 29 h 295"/>
                  <a:gd name="T16" fmla="*/ 408 w 438"/>
                  <a:gd name="T17" fmla="*/ 0 h 295"/>
                  <a:gd name="T18" fmla="*/ 382 w 438"/>
                  <a:gd name="T19" fmla="*/ 225 h 295"/>
                  <a:gd name="T20" fmla="*/ 367 w 438"/>
                  <a:gd name="T21" fmla="*/ 210 h 295"/>
                  <a:gd name="T22" fmla="*/ 382 w 438"/>
                  <a:gd name="T23" fmla="*/ 196 h 295"/>
                  <a:gd name="T24" fmla="*/ 396 w 438"/>
                  <a:gd name="T25" fmla="*/ 210 h 295"/>
                  <a:gd name="T26" fmla="*/ 382 w 438"/>
                  <a:gd name="T27" fmla="*/ 225 h 295"/>
                  <a:gd name="T28" fmla="*/ 408 w 438"/>
                  <a:gd name="T29" fmla="*/ 80 h 295"/>
                  <a:gd name="T30" fmla="*/ 355 w 438"/>
                  <a:gd name="T31" fmla="*/ 80 h 295"/>
                  <a:gd name="T32" fmla="*/ 355 w 438"/>
                  <a:gd name="T33" fmla="*/ 70 h 295"/>
                  <a:gd name="T34" fmla="*/ 408 w 438"/>
                  <a:gd name="T35" fmla="*/ 70 h 295"/>
                  <a:gd name="T36" fmla="*/ 408 w 438"/>
                  <a:gd name="T37" fmla="*/ 80 h 295"/>
                  <a:gd name="T38" fmla="*/ 408 w 438"/>
                  <a:gd name="T39" fmla="*/ 50 h 295"/>
                  <a:gd name="T40" fmla="*/ 355 w 438"/>
                  <a:gd name="T41" fmla="*/ 50 h 295"/>
                  <a:gd name="T42" fmla="*/ 355 w 438"/>
                  <a:gd name="T43" fmla="*/ 40 h 295"/>
                  <a:gd name="T44" fmla="*/ 408 w 438"/>
                  <a:gd name="T45" fmla="*/ 40 h 295"/>
                  <a:gd name="T46" fmla="*/ 408 w 438"/>
                  <a:gd name="T47" fmla="*/ 50 h 295"/>
                  <a:gd name="T48" fmla="*/ 287 w 438"/>
                  <a:gd name="T49" fmla="*/ 27 h 295"/>
                  <a:gd name="T50" fmla="*/ 17 w 438"/>
                  <a:gd name="T51" fmla="*/ 27 h 295"/>
                  <a:gd name="T52" fmla="*/ 0 w 438"/>
                  <a:gd name="T53" fmla="*/ 44 h 295"/>
                  <a:gd name="T54" fmla="*/ 0 w 438"/>
                  <a:gd name="T55" fmla="*/ 222 h 295"/>
                  <a:gd name="T56" fmla="*/ 17 w 438"/>
                  <a:gd name="T57" fmla="*/ 239 h 295"/>
                  <a:gd name="T58" fmla="*/ 111 w 438"/>
                  <a:gd name="T59" fmla="*/ 239 h 295"/>
                  <a:gd name="T60" fmla="*/ 111 w 438"/>
                  <a:gd name="T61" fmla="*/ 239 h 295"/>
                  <a:gd name="T62" fmla="*/ 111 w 438"/>
                  <a:gd name="T63" fmla="*/ 255 h 295"/>
                  <a:gd name="T64" fmla="*/ 107 w 438"/>
                  <a:gd name="T65" fmla="*/ 260 h 295"/>
                  <a:gd name="T66" fmla="*/ 56 w 438"/>
                  <a:gd name="T67" fmla="*/ 268 h 295"/>
                  <a:gd name="T68" fmla="*/ 52 w 438"/>
                  <a:gd name="T69" fmla="*/ 273 h 295"/>
                  <a:gd name="T70" fmla="*/ 52 w 438"/>
                  <a:gd name="T71" fmla="*/ 285 h 295"/>
                  <a:gd name="T72" fmla="*/ 56 w 438"/>
                  <a:gd name="T73" fmla="*/ 289 h 295"/>
                  <a:gd name="T74" fmla="*/ 248 w 438"/>
                  <a:gd name="T75" fmla="*/ 289 h 295"/>
                  <a:gd name="T76" fmla="*/ 252 w 438"/>
                  <a:gd name="T77" fmla="*/ 285 h 295"/>
                  <a:gd name="T78" fmla="*/ 252 w 438"/>
                  <a:gd name="T79" fmla="*/ 273 h 295"/>
                  <a:gd name="T80" fmla="*/ 248 w 438"/>
                  <a:gd name="T81" fmla="*/ 268 h 295"/>
                  <a:gd name="T82" fmla="*/ 196 w 438"/>
                  <a:gd name="T83" fmla="*/ 260 h 295"/>
                  <a:gd name="T84" fmla="*/ 192 w 438"/>
                  <a:gd name="T85" fmla="*/ 255 h 295"/>
                  <a:gd name="T86" fmla="*/ 192 w 438"/>
                  <a:gd name="T87" fmla="*/ 239 h 295"/>
                  <a:gd name="T88" fmla="*/ 192 w 438"/>
                  <a:gd name="T89" fmla="*/ 239 h 295"/>
                  <a:gd name="T90" fmla="*/ 287 w 438"/>
                  <a:gd name="T91" fmla="*/ 239 h 295"/>
                  <a:gd name="T92" fmla="*/ 304 w 438"/>
                  <a:gd name="T93" fmla="*/ 222 h 295"/>
                  <a:gd name="T94" fmla="*/ 304 w 438"/>
                  <a:gd name="T95" fmla="*/ 44 h 295"/>
                  <a:gd name="T96" fmla="*/ 287 w 438"/>
                  <a:gd name="T97" fmla="*/ 27 h 295"/>
                  <a:gd name="T98" fmla="*/ 287 w 438"/>
                  <a:gd name="T99" fmla="*/ 209 h 295"/>
                  <a:gd name="T100" fmla="*/ 17 w 438"/>
                  <a:gd name="T101" fmla="*/ 209 h 295"/>
                  <a:gd name="T102" fmla="*/ 17 w 438"/>
                  <a:gd name="T103" fmla="*/ 44 h 295"/>
                  <a:gd name="T104" fmla="*/ 287 w 438"/>
                  <a:gd name="T105" fmla="*/ 44 h 295"/>
                  <a:gd name="T106" fmla="*/ 287 w 438"/>
                  <a:gd name="T107" fmla="*/ 20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8" h="295">
                    <a:moveTo>
                      <a:pt x="408" y="0"/>
                    </a:moveTo>
                    <a:cubicBezTo>
                      <a:pt x="356" y="0"/>
                      <a:pt x="356" y="0"/>
                      <a:pt x="356" y="0"/>
                    </a:cubicBezTo>
                    <a:cubicBezTo>
                      <a:pt x="339" y="0"/>
                      <a:pt x="326" y="13"/>
                      <a:pt x="326" y="29"/>
                    </a:cubicBezTo>
                    <a:cubicBezTo>
                      <a:pt x="326" y="265"/>
                      <a:pt x="326" y="265"/>
                      <a:pt x="326" y="265"/>
                    </a:cubicBezTo>
                    <a:cubicBezTo>
                      <a:pt x="326" y="281"/>
                      <a:pt x="339" y="295"/>
                      <a:pt x="356" y="295"/>
                    </a:cubicBezTo>
                    <a:cubicBezTo>
                      <a:pt x="408" y="295"/>
                      <a:pt x="408" y="295"/>
                      <a:pt x="408" y="295"/>
                    </a:cubicBezTo>
                    <a:cubicBezTo>
                      <a:pt x="424" y="295"/>
                      <a:pt x="438" y="281"/>
                      <a:pt x="438" y="265"/>
                    </a:cubicBezTo>
                    <a:cubicBezTo>
                      <a:pt x="438" y="29"/>
                      <a:pt x="438" y="29"/>
                      <a:pt x="438" y="29"/>
                    </a:cubicBezTo>
                    <a:cubicBezTo>
                      <a:pt x="438" y="13"/>
                      <a:pt x="424" y="0"/>
                      <a:pt x="408" y="0"/>
                    </a:cubicBezTo>
                    <a:close/>
                    <a:moveTo>
                      <a:pt x="382" y="225"/>
                    </a:moveTo>
                    <a:cubicBezTo>
                      <a:pt x="374" y="225"/>
                      <a:pt x="367" y="218"/>
                      <a:pt x="367" y="210"/>
                    </a:cubicBezTo>
                    <a:cubicBezTo>
                      <a:pt x="367" y="202"/>
                      <a:pt x="374" y="196"/>
                      <a:pt x="382" y="196"/>
                    </a:cubicBezTo>
                    <a:cubicBezTo>
                      <a:pt x="390" y="196"/>
                      <a:pt x="396" y="202"/>
                      <a:pt x="396" y="210"/>
                    </a:cubicBezTo>
                    <a:cubicBezTo>
                      <a:pt x="396" y="218"/>
                      <a:pt x="390" y="225"/>
                      <a:pt x="382" y="225"/>
                    </a:cubicBezTo>
                    <a:close/>
                    <a:moveTo>
                      <a:pt x="408" y="80"/>
                    </a:moveTo>
                    <a:cubicBezTo>
                      <a:pt x="355" y="80"/>
                      <a:pt x="355" y="80"/>
                      <a:pt x="355" y="80"/>
                    </a:cubicBezTo>
                    <a:cubicBezTo>
                      <a:pt x="355" y="70"/>
                      <a:pt x="355" y="70"/>
                      <a:pt x="355" y="70"/>
                    </a:cubicBezTo>
                    <a:cubicBezTo>
                      <a:pt x="408" y="70"/>
                      <a:pt x="408" y="70"/>
                      <a:pt x="408" y="70"/>
                    </a:cubicBezTo>
                    <a:lnTo>
                      <a:pt x="408" y="80"/>
                    </a:lnTo>
                    <a:close/>
                    <a:moveTo>
                      <a:pt x="408" y="50"/>
                    </a:moveTo>
                    <a:cubicBezTo>
                      <a:pt x="355" y="50"/>
                      <a:pt x="355" y="50"/>
                      <a:pt x="355" y="50"/>
                    </a:cubicBezTo>
                    <a:cubicBezTo>
                      <a:pt x="355" y="40"/>
                      <a:pt x="355" y="40"/>
                      <a:pt x="355" y="40"/>
                    </a:cubicBezTo>
                    <a:cubicBezTo>
                      <a:pt x="408" y="40"/>
                      <a:pt x="408" y="40"/>
                      <a:pt x="408" y="40"/>
                    </a:cubicBezTo>
                    <a:lnTo>
                      <a:pt x="408" y="50"/>
                    </a:lnTo>
                    <a:close/>
                    <a:moveTo>
                      <a:pt x="287" y="27"/>
                    </a:moveTo>
                    <a:cubicBezTo>
                      <a:pt x="17" y="27"/>
                      <a:pt x="17" y="27"/>
                      <a:pt x="17" y="27"/>
                    </a:cubicBezTo>
                    <a:cubicBezTo>
                      <a:pt x="8" y="27"/>
                      <a:pt x="0" y="35"/>
                      <a:pt x="0" y="44"/>
                    </a:cubicBezTo>
                    <a:cubicBezTo>
                      <a:pt x="0" y="222"/>
                      <a:pt x="0" y="222"/>
                      <a:pt x="0" y="222"/>
                    </a:cubicBezTo>
                    <a:cubicBezTo>
                      <a:pt x="0" y="231"/>
                      <a:pt x="8" y="239"/>
                      <a:pt x="17" y="239"/>
                    </a:cubicBezTo>
                    <a:cubicBezTo>
                      <a:pt x="111" y="239"/>
                      <a:pt x="111" y="239"/>
                      <a:pt x="111" y="239"/>
                    </a:cubicBezTo>
                    <a:cubicBezTo>
                      <a:pt x="111" y="239"/>
                      <a:pt x="111" y="239"/>
                      <a:pt x="111" y="239"/>
                    </a:cubicBezTo>
                    <a:cubicBezTo>
                      <a:pt x="111" y="255"/>
                      <a:pt x="111" y="255"/>
                      <a:pt x="111" y="255"/>
                    </a:cubicBezTo>
                    <a:cubicBezTo>
                      <a:pt x="111" y="257"/>
                      <a:pt x="109" y="259"/>
                      <a:pt x="107" y="260"/>
                    </a:cubicBezTo>
                    <a:cubicBezTo>
                      <a:pt x="56" y="268"/>
                      <a:pt x="56" y="268"/>
                      <a:pt x="56" y="268"/>
                    </a:cubicBezTo>
                    <a:cubicBezTo>
                      <a:pt x="54" y="269"/>
                      <a:pt x="52" y="271"/>
                      <a:pt x="52" y="273"/>
                    </a:cubicBezTo>
                    <a:cubicBezTo>
                      <a:pt x="52" y="285"/>
                      <a:pt x="52" y="285"/>
                      <a:pt x="52" y="285"/>
                    </a:cubicBezTo>
                    <a:cubicBezTo>
                      <a:pt x="52" y="287"/>
                      <a:pt x="53" y="289"/>
                      <a:pt x="56" y="289"/>
                    </a:cubicBezTo>
                    <a:cubicBezTo>
                      <a:pt x="248" y="289"/>
                      <a:pt x="248" y="289"/>
                      <a:pt x="248" y="289"/>
                    </a:cubicBezTo>
                    <a:cubicBezTo>
                      <a:pt x="251" y="289"/>
                      <a:pt x="252" y="287"/>
                      <a:pt x="252" y="285"/>
                    </a:cubicBezTo>
                    <a:cubicBezTo>
                      <a:pt x="252" y="273"/>
                      <a:pt x="252" y="273"/>
                      <a:pt x="252" y="273"/>
                    </a:cubicBezTo>
                    <a:cubicBezTo>
                      <a:pt x="252" y="271"/>
                      <a:pt x="251" y="269"/>
                      <a:pt x="248" y="268"/>
                    </a:cubicBezTo>
                    <a:cubicBezTo>
                      <a:pt x="196" y="260"/>
                      <a:pt x="196" y="260"/>
                      <a:pt x="196" y="260"/>
                    </a:cubicBezTo>
                    <a:cubicBezTo>
                      <a:pt x="194" y="259"/>
                      <a:pt x="192" y="257"/>
                      <a:pt x="192" y="255"/>
                    </a:cubicBezTo>
                    <a:cubicBezTo>
                      <a:pt x="192" y="239"/>
                      <a:pt x="192" y="239"/>
                      <a:pt x="192" y="239"/>
                    </a:cubicBezTo>
                    <a:cubicBezTo>
                      <a:pt x="192" y="239"/>
                      <a:pt x="192" y="239"/>
                      <a:pt x="192" y="239"/>
                    </a:cubicBezTo>
                    <a:cubicBezTo>
                      <a:pt x="287" y="239"/>
                      <a:pt x="287" y="239"/>
                      <a:pt x="287" y="239"/>
                    </a:cubicBezTo>
                    <a:cubicBezTo>
                      <a:pt x="296" y="239"/>
                      <a:pt x="304" y="231"/>
                      <a:pt x="304" y="222"/>
                    </a:cubicBezTo>
                    <a:cubicBezTo>
                      <a:pt x="304" y="44"/>
                      <a:pt x="304" y="44"/>
                      <a:pt x="304" y="44"/>
                    </a:cubicBezTo>
                    <a:cubicBezTo>
                      <a:pt x="304" y="35"/>
                      <a:pt x="296" y="27"/>
                      <a:pt x="287" y="27"/>
                    </a:cubicBezTo>
                    <a:close/>
                    <a:moveTo>
                      <a:pt x="287" y="209"/>
                    </a:moveTo>
                    <a:cubicBezTo>
                      <a:pt x="17" y="209"/>
                      <a:pt x="17" y="209"/>
                      <a:pt x="17" y="209"/>
                    </a:cubicBezTo>
                    <a:cubicBezTo>
                      <a:pt x="17" y="44"/>
                      <a:pt x="17" y="44"/>
                      <a:pt x="17" y="44"/>
                    </a:cubicBezTo>
                    <a:cubicBezTo>
                      <a:pt x="287" y="44"/>
                      <a:pt x="287" y="44"/>
                      <a:pt x="287" y="44"/>
                    </a:cubicBezTo>
                    <a:lnTo>
                      <a:pt x="287" y="209"/>
                    </a:lnTo>
                    <a:close/>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grpSp>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715013" y="3689032"/>
              <a:ext cx="844451" cy="555999"/>
            </a:xfrm>
            <a:prstGeom prst="rect">
              <a:avLst/>
            </a:prstGeom>
          </p:spPr>
        </p:pic>
        <p:pic>
          <p:nvPicPr>
            <p:cNvPr id="99" name="Picture 9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456" y="3744228"/>
              <a:ext cx="325748" cy="341128"/>
            </a:xfrm>
            <a:prstGeom prst="rect">
              <a:avLst/>
            </a:prstGeom>
          </p:spPr>
        </p:pic>
        <p:sp>
          <p:nvSpPr>
            <p:cNvPr id="9" name="TextBox 8"/>
            <p:cNvSpPr txBox="1"/>
            <p:nvPr/>
          </p:nvSpPr>
          <p:spPr>
            <a:xfrm>
              <a:off x="7614291" y="4782961"/>
              <a:ext cx="1189912" cy="690778"/>
            </a:xfrm>
            <a:prstGeom prst="rect">
              <a:avLst/>
            </a:prstGeom>
            <a:noFill/>
          </p:spPr>
          <p:txBody>
            <a:bodyPr wrap="square" lIns="182854" tIns="146283" rIns="182854" bIns="146283" rtlCol="0">
              <a:spAutoFit/>
            </a:bodyPr>
            <a:lstStyle/>
            <a:p>
              <a:pPr defTabSz="932503">
                <a:lnSpc>
                  <a:spcPct val="90000"/>
                </a:lnSpc>
              </a:pPr>
              <a:r>
                <a:rPr lang="en-US" sz="1399" spc="-50" dirty="0">
                  <a:solidFill>
                    <a:srgbClr val="FFFFFF"/>
                  </a:solidFill>
                </a:rPr>
                <a:t>Your </a:t>
              </a:r>
              <a:br>
                <a:rPr lang="en-US" sz="1399" spc="-50" dirty="0">
                  <a:solidFill>
                    <a:srgbClr val="FFFFFF"/>
                  </a:solidFill>
                </a:rPr>
              </a:br>
              <a:r>
                <a:rPr lang="en-US" sz="1399" spc="-50" dirty="0">
                  <a:solidFill>
                    <a:srgbClr val="FFFFFF"/>
                  </a:solidFill>
                </a:rPr>
                <a:t>Datacenter</a:t>
              </a:r>
            </a:p>
          </p:txBody>
        </p:sp>
      </p:grpSp>
      <p:grpSp>
        <p:nvGrpSpPr>
          <p:cNvPr id="16" name="Group 15"/>
          <p:cNvGrpSpPr/>
          <p:nvPr/>
        </p:nvGrpSpPr>
        <p:grpSpPr>
          <a:xfrm>
            <a:off x="8559133" y="993570"/>
            <a:ext cx="3751693" cy="5202455"/>
            <a:chOff x="8902413" y="1253528"/>
            <a:chExt cx="3390524" cy="4256583"/>
          </a:xfrm>
        </p:grpSpPr>
        <p:grpSp>
          <p:nvGrpSpPr>
            <p:cNvPr id="13" name="Group 12"/>
            <p:cNvGrpSpPr/>
            <p:nvPr/>
          </p:nvGrpSpPr>
          <p:grpSpPr>
            <a:xfrm>
              <a:off x="8902413" y="1253528"/>
              <a:ext cx="3390524" cy="4256583"/>
              <a:chOff x="8818610" y="1360407"/>
              <a:chExt cx="3390524" cy="4256583"/>
            </a:xfrm>
          </p:grpSpPr>
          <p:grpSp>
            <p:nvGrpSpPr>
              <p:cNvPr id="8" name="Group 7"/>
              <p:cNvGrpSpPr/>
              <p:nvPr/>
            </p:nvGrpSpPr>
            <p:grpSpPr>
              <a:xfrm>
                <a:off x="8818610" y="1360407"/>
                <a:ext cx="3390524" cy="4256583"/>
                <a:chOff x="8818610" y="1360407"/>
                <a:chExt cx="3390524" cy="4256583"/>
              </a:xfrm>
            </p:grpSpPr>
            <p:grpSp>
              <p:nvGrpSpPr>
                <p:cNvPr id="49" name="Group 48"/>
                <p:cNvGrpSpPr/>
                <p:nvPr/>
              </p:nvGrpSpPr>
              <p:grpSpPr>
                <a:xfrm>
                  <a:off x="9748732" y="4898578"/>
                  <a:ext cx="1476372" cy="718412"/>
                  <a:chOff x="10378107" y="4626534"/>
                  <a:chExt cx="969359" cy="446103"/>
                </a:xfrm>
                <a:solidFill>
                  <a:schemeClr val="accent1"/>
                </a:solidFill>
              </p:grpSpPr>
              <p:grpSp>
                <p:nvGrpSpPr>
                  <p:cNvPr id="84" name="Group 83"/>
                  <p:cNvGrpSpPr/>
                  <p:nvPr/>
                </p:nvGrpSpPr>
                <p:grpSpPr>
                  <a:xfrm>
                    <a:off x="10378107" y="4626534"/>
                    <a:ext cx="450224" cy="446102"/>
                    <a:chOff x="10864047" y="2068032"/>
                    <a:chExt cx="936757" cy="928179"/>
                  </a:xfrm>
                  <a:grpFill/>
                </p:grpSpPr>
                <p:sp>
                  <p:nvSpPr>
                    <p:cNvPr id="93" name="Oval 742"/>
                    <p:cNvSpPr>
                      <a:spLocks noChangeArrowheads="1"/>
                    </p:cNvSpPr>
                    <p:nvPr/>
                  </p:nvSpPr>
                  <p:spPr bwMode="auto">
                    <a:xfrm>
                      <a:off x="11480295" y="2068032"/>
                      <a:ext cx="239438" cy="208835"/>
                    </a:xfrm>
                    <a:prstGeom prst="ellipse">
                      <a:avLst/>
                    </a:pr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4" name="Freeform 741"/>
                    <p:cNvSpPr>
                      <a:spLocks/>
                    </p:cNvSpPr>
                    <p:nvPr/>
                  </p:nvSpPr>
                  <p:spPr bwMode="auto">
                    <a:xfrm>
                      <a:off x="11399226" y="2299550"/>
                      <a:ext cx="401578" cy="696661"/>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5" name="Freeform 12"/>
                    <p:cNvSpPr>
                      <a:spLocks noEditPoints="1"/>
                    </p:cNvSpPr>
                    <p:nvPr/>
                  </p:nvSpPr>
                  <p:spPr bwMode="auto">
                    <a:xfrm>
                      <a:off x="10864047" y="2418948"/>
                      <a:ext cx="514619"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grpSp>
              <p:grpSp>
                <p:nvGrpSpPr>
                  <p:cNvPr id="85" name="Group 84"/>
                  <p:cNvGrpSpPr/>
                  <p:nvPr/>
                </p:nvGrpSpPr>
                <p:grpSpPr>
                  <a:xfrm>
                    <a:off x="10897243" y="4626534"/>
                    <a:ext cx="450223" cy="446103"/>
                    <a:chOff x="10864049" y="2068034"/>
                    <a:chExt cx="936755" cy="928182"/>
                  </a:xfrm>
                  <a:grpFill/>
                </p:grpSpPr>
                <p:sp>
                  <p:nvSpPr>
                    <p:cNvPr id="90" name="Oval 742"/>
                    <p:cNvSpPr>
                      <a:spLocks noChangeArrowheads="1"/>
                    </p:cNvSpPr>
                    <p:nvPr/>
                  </p:nvSpPr>
                  <p:spPr bwMode="auto">
                    <a:xfrm>
                      <a:off x="11480295" y="2068034"/>
                      <a:ext cx="239439" cy="208835"/>
                    </a:xfrm>
                    <a:prstGeom prst="ellipse">
                      <a:avLst/>
                    </a:pr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1" name="Freeform 741"/>
                    <p:cNvSpPr>
                      <a:spLocks/>
                    </p:cNvSpPr>
                    <p:nvPr/>
                  </p:nvSpPr>
                  <p:spPr bwMode="auto">
                    <a:xfrm>
                      <a:off x="11399226" y="2299554"/>
                      <a:ext cx="401578" cy="696662"/>
                    </a:xfrm>
                    <a:custGeom>
                      <a:avLst/>
                      <a:gdLst>
                        <a:gd name="T0" fmla="*/ 73 w 90"/>
                        <a:gd name="T1" fmla="*/ 0 h 181"/>
                        <a:gd name="T2" fmla="*/ 17 w 90"/>
                        <a:gd name="T3" fmla="*/ 0 h 181"/>
                        <a:gd name="T4" fmla="*/ 0 w 90"/>
                        <a:gd name="T5" fmla="*/ 17 h 181"/>
                        <a:gd name="T6" fmla="*/ 0 w 90"/>
                        <a:gd name="T7" fmla="*/ 93 h 181"/>
                        <a:gd name="T8" fmla="*/ 17 w 90"/>
                        <a:gd name="T9" fmla="*/ 110 h 181"/>
                        <a:gd name="T10" fmla="*/ 17 w 90"/>
                        <a:gd name="T11" fmla="*/ 110 h 181"/>
                        <a:gd name="T12" fmla="*/ 17 w 90"/>
                        <a:gd name="T13" fmla="*/ 164 h 181"/>
                        <a:gd name="T14" fmla="*/ 33 w 90"/>
                        <a:gd name="T15" fmla="*/ 181 h 181"/>
                        <a:gd name="T16" fmla="*/ 57 w 90"/>
                        <a:gd name="T17" fmla="*/ 181 h 181"/>
                        <a:gd name="T18" fmla="*/ 73 w 90"/>
                        <a:gd name="T19" fmla="*/ 164 h 181"/>
                        <a:gd name="T20" fmla="*/ 73 w 90"/>
                        <a:gd name="T21" fmla="*/ 110 h 181"/>
                        <a:gd name="T22" fmla="*/ 73 w 90"/>
                        <a:gd name="T23" fmla="*/ 110 h 181"/>
                        <a:gd name="T24" fmla="*/ 90 w 90"/>
                        <a:gd name="T25" fmla="*/ 93 h 181"/>
                        <a:gd name="T26" fmla="*/ 90 w 90"/>
                        <a:gd name="T27" fmla="*/ 17 h 181"/>
                        <a:gd name="T28" fmla="*/ 73 w 90"/>
                        <a:gd name="T2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 h="181">
                          <a:moveTo>
                            <a:pt x="73" y="0"/>
                          </a:moveTo>
                          <a:cubicBezTo>
                            <a:pt x="17" y="0"/>
                            <a:pt x="17" y="0"/>
                            <a:pt x="17" y="0"/>
                          </a:cubicBezTo>
                          <a:cubicBezTo>
                            <a:pt x="8" y="0"/>
                            <a:pt x="0" y="8"/>
                            <a:pt x="0" y="17"/>
                          </a:cubicBezTo>
                          <a:cubicBezTo>
                            <a:pt x="0" y="93"/>
                            <a:pt x="0" y="93"/>
                            <a:pt x="0" y="93"/>
                          </a:cubicBezTo>
                          <a:cubicBezTo>
                            <a:pt x="0" y="102"/>
                            <a:pt x="8" y="110"/>
                            <a:pt x="17" y="110"/>
                          </a:cubicBezTo>
                          <a:cubicBezTo>
                            <a:pt x="17" y="110"/>
                            <a:pt x="17" y="110"/>
                            <a:pt x="17" y="110"/>
                          </a:cubicBezTo>
                          <a:cubicBezTo>
                            <a:pt x="17" y="164"/>
                            <a:pt x="17" y="164"/>
                            <a:pt x="17" y="164"/>
                          </a:cubicBezTo>
                          <a:cubicBezTo>
                            <a:pt x="17" y="173"/>
                            <a:pt x="24" y="181"/>
                            <a:pt x="33" y="181"/>
                          </a:cubicBezTo>
                          <a:cubicBezTo>
                            <a:pt x="57" y="181"/>
                            <a:pt x="57" y="181"/>
                            <a:pt x="57" y="181"/>
                          </a:cubicBezTo>
                          <a:cubicBezTo>
                            <a:pt x="66" y="181"/>
                            <a:pt x="73" y="173"/>
                            <a:pt x="73" y="164"/>
                          </a:cubicBezTo>
                          <a:cubicBezTo>
                            <a:pt x="73" y="110"/>
                            <a:pt x="73" y="110"/>
                            <a:pt x="73" y="110"/>
                          </a:cubicBezTo>
                          <a:cubicBezTo>
                            <a:pt x="73" y="110"/>
                            <a:pt x="73" y="110"/>
                            <a:pt x="73" y="110"/>
                          </a:cubicBezTo>
                          <a:cubicBezTo>
                            <a:pt x="82" y="110"/>
                            <a:pt x="90" y="102"/>
                            <a:pt x="90" y="93"/>
                          </a:cubicBezTo>
                          <a:cubicBezTo>
                            <a:pt x="90" y="17"/>
                            <a:pt x="90" y="17"/>
                            <a:pt x="90" y="17"/>
                          </a:cubicBezTo>
                          <a:cubicBezTo>
                            <a:pt x="90" y="8"/>
                            <a:pt x="82" y="0"/>
                            <a:pt x="73" y="0"/>
                          </a:cubicBezTo>
                          <a:close/>
                        </a:path>
                      </a:pathLst>
                    </a:custGeom>
                    <a:grpFill/>
                    <a:ln>
                      <a:solidFill>
                        <a:schemeClr val="accent1"/>
                      </a:solidFill>
                    </a:ln>
                    <a:extLst/>
                  </p:spPr>
                  <p:txBody>
                    <a:bodyPr vert="horz" wrap="square" lIns="91427" tIns="45713" rIns="91427" bIns="45713" numCol="1" anchor="t" anchorCtr="0" compatLnSpc="1">
                      <a:prstTxWarp prst="textNoShape">
                        <a:avLst/>
                      </a:prstTxWarp>
                    </a:bodyPr>
                    <a:lstStyle/>
                    <a:p>
                      <a:pPr defTabSz="914187"/>
                      <a:endParaRPr lang="en-US">
                        <a:solidFill>
                          <a:srgbClr val="FFFFFF"/>
                        </a:solidFill>
                      </a:endParaRPr>
                    </a:p>
                  </p:txBody>
                </p:sp>
                <p:sp>
                  <p:nvSpPr>
                    <p:cNvPr id="92" name="Freeform 12"/>
                    <p:cNvSpPr>
                      <a:spLocks noEditPoints="1"/>
                    </p:cNvSpPr>
                    <p:nvPr/>
                  </p:nvSpPr>
                  <p:spPr bwMode="auto">
                    <a:xfrm>
                      <a:off x="10864049" y="2418948"/>
                      <a:ext cx="514619" cy="365434"/>
                    </a:xfrm>
                    <a:custGeom>
                      <a:avLst/>
                      <a:gdLst>
                        <a:gd name="T0" fmla="*/ 22 w 87"/>
                        <a:gd name="T1" fmla="*/ 47 h 72"/>
                        <a:gd name="T2" fmla="*/ 65 w 87"/>
                        <a:gd name="T3" fmla="*/ 47 h 72"/>
                        <a:gd name="T4" fmla="*/ 74 w 87"/>
                        <a:gd name="T5" fmla="*/ 38 h 72"/>
                        <a:gd name="T6" fmla="*/ 74 w 87"/>
                        <a:gd name="T7" fmla="*/ 9 h 72"/>
                        <a:gd name="T8" fmla="*/ 65 w 87"/>
                        <a:gd name="T9" fmla="*/ 0 h 72"/>
                        <a:gd name="T10" fmla="*/ 22 w 87"/>
                        <a:gd name="T11" fmla="*/ 0 h 72"/>
                        <a:gd name="T12" fmla="*/ 13 w 87"/>
                        <a:gd name="T13" fmla="*/ 9 h 72"/>
                        <a:gd name="T14" fmla="*/ 13 w 87"/>
                        <a:gd name="T15" fmla="*/ 38 h 72"/>
                        <a:gd name="T16" fmla="*/ 22 w 87"/>
                        <a:gd name="T17" fmla="*/ 47 h 72"/>
                        <a:gd name="T18" fmla="*/ 19 w 87"/>
                        <a:gd name="T19" fmla="*/ 9 h 72"/>
                        <a:gd name="T20" fmla="*/ 22 w 87"/>
                        <a:gd name="T21" fmla="*/ 5 h 72"/>
                        <a:gd name="T22" fmla="*/ 65 w 87"/>
                        <a:gd name="T23" fmla="*/ 5 h 72"/>
                        <a:gd name="T24" fmla="*/ 69 w 87"/>
                        <a:gd name="T25" fmla="*/ 9 h 72"/>
                        <a:gd name="T26" fmla="*/ 69 w 87"/>
                        <a:gd name="T27" fmla="*/ 38 h 72"/>
                        <a:gd name="T28" fmla="*/ 65 w 87"/>
                        <a:gd name="T29" fmla="*/ 42 h 72"/>
                        <a:gd name="T30" fmla="*/ 22 w 87"/>
                        <a:gd name="T31" fmla="*/ 42 h 72"/>
                        <a:gd name="T32" fmla="*/ 19 w 87"/>
                        <a:gd name="T33" fmla="*/ 38 h 72"/>
                        <a:gd name="T34" fmla="*/ 19 w 87"/>
                        <a:gd name="T35" fmla="*/ 9 h 72"/>
                        <a:gd name="T36" fmla="*/ 19 w 87"/>
                        <a:gd name="T37" fmla="*/ 9 h 72"/>
                        <a:gd name="T38" fmla="*/ 3 w 87"/>
                        <a:gd name="T39" fmla="*/ 72 h 72"/>
                        <a:gd name="T40" fmla="*/ 85 w 87"/>
                        <a:gd name="T41" fmla="*/ 72 h 72"/>
                        <a:gd name="T42" fmla="*/ 87 w 87"/>
                        <a:gd name="T43" fmla="*/ 70 h 72"/>
                        <a:gd name="T44" fmla="*/ 87 w 87"/>
                        <a:gd name="T45" fmla="*/ 69 h 72"/>
                        <a:gd name="T46" fmla="*/ 86 w 87"/>
                        <a:gd name="T47" fmla="*/ 65 h 72"/>
                        <a:gd name="T48" fmla="*/ 75 w 87"/>
                        <a:gd name="T49" fmla="*/ 52 h 72"/>
                        <a:gd name="T50" fmla="*/ 71 w 87"/>
                        <a:gd name="T51" fmla="*/ 50 h 72"/>
                        <a:gd name="T52" fmla="*/ 17 w 87"/>
                        <a:gd name="T53" fmla="*/ 50 h 72"/>
                        <a:gd name="T54" fmla="*/ 13 w 87"/>
                        <a:gd name="T55" fmla="*/ 52 h 72"/>
                        <a:gd name="T56" fmla="*/ 2 w 87"/>
                        <a:gd name="T57" fmla="*/ 65 h 72"/>
                        <a:gd name="T58" fmla="*/ 0 w 87"/>
                        <a:gd name="T59" fmla="*/ 69 h 72"/>
                        <a:gd name="T60" fmla="*/ 0 w 87"/>
                        <a:gd name="T61" fmla="*/ 70 h 72"/>
                        <a:gd name="T62" fmla="*/ 3 w 87"/>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7" h="72">
                          <a:moveTo>
                            <a:pt x="22" y="47"/>
                          </a:moveTo>
                          <a:cubicBezTo>
                            <a:pt x="65" y="47"/>
                            <a:pt x="65" y="47"/>
                            <a:pt x="65" y="47"/>
                          </a:cubicBezTo>
                          <a:cubicBezTo>
                            <a:pt x="70" y="47"/>
                            <a:pt x="74" y="43"/>
                            <a:pt x="74" y="38"/>
                          </a:cubicBezTo>
                          <a:cubicBezTo>
                            <a:pt x="74" y="9"/>
                            <a:pt x="74" y="9"/>
                            <a:pt x="74" y="9"/>
                          </a:cubicBezTo>
                          <a:cubicBezTo>
                            <a:pt x="74" y="4"/>
                            <a:pt x="70" y="0"/>
                            <a:pt x="65" y="0"/>
                          </a:cubicBezTo>
                          <a:cubicBezTo>
                            <a:pt x="22" y="0"/>
                            <a:pt x="22" y="0"/>
                            <a:pt x="22" y="0"/>
                          </a:cubicBezTo>
                          <a:cubicBezTo>
                            <a:pt x="17" y="0"/>
                            <a:pt x="13" y="4"/>
                            <a:pt x="13" y="9"/>
                          </a:cubicBezTo>
                          <a:cubicBezTo>
                            <a:pt x="13" y="38"/>
                            <a:pt x="13" y="38"/>
                            <a:pt x="13" y="38"/>
                          </a:cubicBezTo>
                          <a:cubicBezTo>
                            <a:pt x="13" y="43"/>
                            <a:pt x="17" y="47"/>
                            <a:pt x="22" y="47"/>
                          </a:cubicBezTo>
                          <a:close/>
                          <a:moveTo>
                            <a:pt x="19" y="9"/>
                          </a:moveTo>
                          <a:cubicBezTo>
                            <a:pt x="19" y="6"/>
                            <a:pt x="20" y="5"/>
                            <a:pt x="22" y="5"/>
                          </a:cubicBezTo>
                          <a:cubicBezTo>
                            <a:pt x="65" y="5"/>
                            <a:pt x="65" y="5"/>
                            <a:pt x="65" y="5"/>
                          </a:cubicBezTo>
                          <a:cubicBezTo>
                            <a:pt x="67" y="5"/>
                            <a:pt x="69" y="6"/>
                            <a:pt x="69" y="9"/>
                          </a:cubicBezTo>
                          <a:cubicBezTo>
                            <a:pt x="69" y="38"/>
                            <a:pt x="69" y="38"/>
                            <a:pt x="69" y="38"/>
                          </a:cubicBezTo>
                          <a:cubicBezTo>
                            <a:pt x="69" y="40"/>
                            <a:pt x="67" y="42"/>
                            <a:pt x="65" y="42"/>
                          </a:cubicBezTo>
                          <a:cubicBezTo>
                            <a:pt x="22" y="42"/>
                            <a:pt x="22" y="42"/>
                            <a:pt x="22" y="42"/>
                          </a:cubicBezTo>
                          <a:cubicBezTo>
                            <a:pt x="20" y="42"/>
                            <a:pt x="19" y="40"/>
                            <a:pt x="19" y="38"/>
                          </a:cubicBezTo>
                          <a:cubicBezTo>
                            <a:pt x="19" y="9"/>
                            <a:pt x="19" y="9"/>
                            <a:pt x="19" y="9"/>
                          </a:cubicBezTo>
                          <a:cubicBezTo>
                            <a:pt x="19" y="9"/>
                            <a:pt x="19" y="9"/>
                            <a:pt x="19" y="9"/>
                          </a:cubicBezTo>
                          <a:close/>
                          <a:moveTo>
                            <a:pt x="3" y="72"/>
                          </a:moveTo>
                          <a:cubicBezTo>
                            <a:pt x="85" y="72"/>
                            <a:pt x="85" y="72"/>
                            <a:pt x="85" y="72"/>
                          </a:cubicBezTo>
                          <a:cubicBezTo>
                            <a:pt x="86" y="72"/>
                            <a:pt x="87" y="71"/>
                            <a:pt x="87" y="70"/>
                          </a:cubicBezTo>
                          <a:cubicBezTo>
                            <a:pt x="87" y="69"/>
                            <a:pt x="87" y="69"/>
                            <a:pt x="87" y="69"/>
                          </a:cubicBezTo>
                          <a:cubicBezTo>
                            <a:pt x="87" y="67"/>
                            <a:pt x="87" y="66"/>
                            <a:pt x="86" y="65"/>
                          </a:cubicBezTo>
                          <a:cubicBezTo>
                            <a:pt x="75" y="52"/>
                            <a:pt x="75" y="52"/>
                            <a:pt x="75" y="52"/>
                          </a:cubicBezTo>
                          <a:cubicBezTo>
                            <a:pt x="74" y="51"/>
                            <a:pt x="73" y="50"/>
                            <a:pt x="71" y="50"/>
                          </a:cubicBezTo>
                          <a:cubicBezTo>
                            <a:pt x="17" y="50"/>
                            <a:pt x="17" y="50"/>
                            <a:pt x="17" y="50"/>
                          </a:cubicBezTo>
                          <a:cubicBezTo>
                            <a:pt x="15" y="50"/>
                            <a:pt x="14" y="51"/>
                            <a:pt x="13" y="52"/>
                          </a:cubicBezTo>
                          <a:cubicBezTo>
                            <a:pt x="2" y="65"/>
                            <a:pt x="2" y="65"/>
                            <a:pt x="2" y="65"/>
                          </a:cubicBezTo>
                          <a:cubicBezTo>
                            <a:pt x="1" y="66"/>
                            <a:pt x="0" y="67"/>
                            <a:pt x="0" y="69"/>
                          </a:cubicBezTo>
                          <a:cubicBezTo>
                            <a:pt x="0" y="70"/>
                            <a:pt x="0" y="70"/>
                            <a:pt x="0" y="70"/>
                          </a:cubicBezTo>
                          <a:cubicBezTo>
                            <a:pt x="0" y="71"/>
                            <a:pt x="2" y="72"/>
                            <a:pt x="3" y="72"/>
                          </a:cubicBezTo>
                          <a:close/>
                        </a:path>
                      </a:pathLst>
                    </a:custGeom>
                    <a:grpFill/>
                    <a:ln>
                      <a:solidFill>
                        <a:schemeClr val="accent1"/>
                      </a:solidFill>
                    </a:ln>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grpSp>
            </p:grpSp>
            <p:sp>
              <p:nvSpPr>
                <p:cNvPr id="51" name="Rectangle 50"/>
                <p:cNvSpPr/>
                <p:nvPr/>
              </p:nvSpPr>
              <p:spPr>
                <a:xfrm flipH="1">
                  <a:off x="10025012" y="3977204"/>
                  <a:ext cx="1305877" cy="216564"/>
                </a:xfrm>
                <a:prstGeom prst="rect">
                  <a:avLst/>
                </a:prstGeom>
                <a:noFill/>
                <a:ln>
                  <a:noFill/>
                </a:ln>
              </p:spPr>
              <p:txBody>
                <a:bodyPr wrap="square">
                  <a:spAutoFit/>
                </a:bodyPr>
                <a:lstStyle/>
                <a:p>
                  <a:pPr algn="ctr" defTabSz="932503" fontAlgn="base">
                    <a:lnSpc>
                      <a:spcPct val="80000"/>
                    </a:lnSpc>
                    <a:spcBef>
                      <a:spcPct val="0"/>
                    </a:spcBef>
                    <a:spcAft>
                      <a:spcPct val="0"/>
                    </a:spcAft>
                  </a:pPr>
                  <a:r>
                    <a:rPr lang="en-US" sz="1400" kern="0" dirty="0">
                      <a:gradFill>
                        <a:gsLst>
                          <a:gs pos="2917">
                            <a:srgbClr val="00188F"/>
                          </a:gs>
                          <a:gs pos="30000">
                            <a:srgbClr val="00188F"/>
                          </a:gs>
                        </a:gsLst>
                        <a:lin ang="5400000" scaled="0"/>
                      </a:gradFill>
                    </a:rPr>
                    <a:t>Internet</a:t>
                  </a:r>
                </a:p>
              </p:txBody>
            </p:sp>
            <p:cxnSp>
              <p:nvCxnSpPr>
                <p:cNvPr id="52" name="Straight Connector 51"/>
                <p:cNvCxnSpPr/>
                <p:nvPr/>
              </p:nvCxnSpPr>
              <p:spPr>
                <a:xfrm>
                  <a:off x="10280024"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1070686" y="3423756"/>
                  <a:ext cx="0" cy="1417969"/>
                </a:xfrm>
                <a:prstGeom prst="line">
                  <a:avLst/>
                </a:prstGeom>
                <a:ln w="44450" cap="rnd">
                  <a:solidFill>
                    <a:schemeClr val="accent1"/>
                  </a:solidFill>
                  <a:prstDash val="sysDot"/>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71" name="Clpoud Icon"/>
                <p:cNvSpPr>
                  <a:spLocks noChangeAspect="1"/>
                </p:cNvSpPr>
                <p:nvPr/>
              </p:nvSpPr>
              <p:spPr bwMode="black">
                <a:xfrm>
                  <a:off x="8818610" y="1360407"/>
                  <a:ext cx="3390524" cy="2025929"/>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pattFill prst="ltUpDiag">
                  <a:fgClr>
                    <a:srgbClr val="FFFFFF"/>
                  </a:fgClr>
                  <a:bgClr>
                    <a:srgbClr val="EFEFEF"/>
                  </a:bgClr>
                </a:pattFill>
                <a:ln w="25400">
                  <a:solidFill>
                    <a:schemeClr val="accent1"/>
                  </a:solidFill>
                </a:ln>
                <a:extLst/>
              </p:spPr>
              <p:txBody>
                <a:bodyPr vert="horz" wrap="square" lIns="91427" tIns="182854" rIns="457135" bIns="45713" numCol="1" anchor="t" anchorCtr="0" compatLnSpc="1">
                  <a:prstTxWarp prst="textNoShape">
                    <a:avLst/>
                  </a:prstTxWarp>
                </a:bodyPr>
                <a:lstStyle/>
                <a:p>
                  <a:pPr algn="ctr" defTabSz="932503" fontAlgn="base">
                    <a:lnSpc>
                      <a:spcPct val="90000"/>
                    </a:lnSpc>
                    <a:spcBef>
                      <a:spcPct val="0"/>
                    </a:spcBef>
                    <a:spcAft>
                      <a:spcPct val="0"/>
                    </a:spcAft>
                  </a:pPr>
                  <a:endParaRPr lang="en-US" spc="-50" dirty="0">
                    <a:gradFill>
                      <a:gsLst>
                        <a:gs pos="2917">
                          <a:srgbClr val="EFEFEF"/>
                        </a:gs>
                        <a:gs pos="30000">
                          <a:srgbClr val="EFEFEF"/>
                        </a:gs>
                      </a:gsLst>
                      <a:lin ang="5400000" scaled="0"/>
                    </a:gradFill>
                    <a:latin typeface="Segoe UI Light"/>
                  </a:endParaRPr>
                </a:p>
              </p:txBody>
            </p:sp>
            <p:sp>
              <p:nvSpPr>
                <p:cNvPr id="72" name="Freeform 24"/>
                <p:cNvSpPr>
                  <a:spLocks noEditPoints="1"/>
                </p:cNvSpPr>
                <p:nvPr/>
              </p:nvSpPr>
              <p:spPr bwMode="black">
                <a:xfrm>
                  <a:off x="10082186" y="2613539"/>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sp>
              <p:nvSpPr>
                <p:cNvPr id="74" name="Freeform 24"/>
                <p:cNvSpPr>
                  <a:spLocks noEditPoints="1"/>
                </p:cNvSpPr>
                <p:nvPr/>
              </p:nvSpPr>
              <p:spPr bwMode="black">
                <a:xfrm>
                  <a:off x="9603101" y="1987556"/>
                  <a:ext cx="1042482" cy="851411"/>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sp>
              <p:nvSpPr>
                <p:cNvPr id="81" name="Freeform 24"/>
                <p:cNvSpPr>
                  <a:spLocks noEditPoints="1"/>
                </p:cNvSpPr>
                <p:nvPr/>
              </p:nvSpPr>
              <p:spPr bwMode="black">
                <a:xfrm>
                  <a:off x="9072559" y="2547394"/>
                  <a:ext cx="950476" cy="776269"/>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sp>
              <p:nvSpPr>
                <p:cNvPr id="77" name="TextBox 76"/>
                <p:cNvSpPr txBox="1"/>
                <p:nvPr/>
              </p:nvSpPr>
              <p:spPr>
                <a:xfrm>
                  <a:off x="9803545" y="2039712"/>
                  <a:ext cx="884587" cy="603285"/>
                </a:xfrm>
                <a:prstGeom prst="rect">
                  <a:avLst/>
                </a:prstGeom>
                <a:noFill/>
                <a:ln>
                  <a:noFill/>
                </a:ln>
              </p:spPr>
              <p:txBody>
                <a:bodyPr wrap="square" lIns="182854" tIns="146283" rIns="182854" bIns="146283" rtlCol="0">
                  <a:spAutoFit/>
                </a:bodyPr>
                <a:lstStyle/>
                <a:p>
                  <a:pPr defTabSz="932503"/>
                  <a:r>
                    <a:rPr lang="en-US" sz="1000" dirty="0">
                      <a:solidFill>
                        <a:srgbClr val="00188F"/>
                      </a:solidFill>
                      <a:ea typeface="Segoe UI" panose="020B0502040204020203" pitchFamily="34" charset="0"/>
                      <a:cs typeface="Segoe UI" panose="020B0502040204020203" pitchFamily="34" charset="0"/>
                    </a:rPr>
                    <a:t>Active Directory</a:t>
                  </a:r>
                </a:p>
              </p:txBody>
            </p:sp>
            <p:sp>
              <p:nvSpPr>
                <p:cNvPr id="79" name="TextBox 78"/>
                <p:cNvSpPr txBox="1"/>
                <p:nvPr/>
              </p:nvSpPr>
              <p:spPr>
                <a:xfrm>
                  <a:off x="9110914" y="2650948"/>
                  <a:ext cx="1033384" cy="452440"/>
                </a:xfrm>
                <a:prstGeom prst="rect">
                  <a:avLst/>
                </a:prstGeom>
                <a:noFill/>
                <a:ln>
                  <a:noFill/>
                </a:ln>
              </p:spPr>
              <p:txBody>
                <a:bodyPr wrap="square" lIns="182854" tIns="146283" rIns="182854" bIns="146283" rtlCol="0">
                  <a:spAutoFit/>
                </a:bodyPr>
                <a:lstStyle/>
                <a:p>
                  <a:pPr defTabSz="932503"/>
                  <a:r>
                    <a:rPr lang="en-US" sz="1000" dirty="0">
                      <a:solidFill>
                        <a:srgbClr val="00188F"/>
                      </a:solidFill>
                      <a:ea typeface="Segoe UI" panose="020B0502040204020203" pitchFamily="34" charset="0"/>
                      <a:cs typeface="Segoe UI" panose="020B0502040204020203" pitchFamily="34" charset="0"/>
                    </a:rPr>
                    <a:t>SharePoint</a:t>
                  </a:r>
                </a:p>
              </p:txBody>
            </p:sp>
            <p:sp>
              <p:nvSpPr>
                <p:cNvPr id="80" name="TextBox 79"/>
                <p:cNvSpPr txBox="1"/>
                <p:nvPr/>
              </p:nvSpPr>
              <p:spPr>
                <a:xfrm>
                  <a:off x="10291098" y="2665338"/>
                  <a:ext cx="743641" cy="609414"/>
                </a:xfrm>
                <a:prstGeom prst="rect">
                  <a:avLst/>
                </a:prstGeom>
                <a:noFill/>
                <a:ln>
                  <a:noFill/>
                </a:ln>
              </p:spPr>
              <p:txBody>
                <a:bodyPr wrap="square" lIns="182854" tIns="146283" rIns="182854" bIns="146283" rtlCol="0">
                  <a:spAutoFit/>
                </a:bodyPr>
                <a:lstStyle/>
                <a:p>
                  <a:pPr defTabSz="932503"/>
                  <a:r>
                    <a:rPr lang="en-US" sz="1000" dirty="0">
                      <a:solidFill>
                        <a:srgbClr val="00188F"/>
                      </a:solidFill>
                      <a:ea typeface="Segoe UI" panose="020B0502040204020203" pitchFamily="34" charset="0"/>
                      <a:cs typeface="Segoe UI" panose="020B0502040204020203" pitchFamily="34" charset="0"/>
                    </a:rPr>
                    <a:t>SQL </a:t>
                  </a:r>
                  <a:br>
                    <a:rPr lang="en-US" sz="1000" dirty="0">
                      <a:solidFill>
                        <a:srgbClr val="00188F"/>
                      </a:solidFill>
                      <a:ea typeface="Segoe UI" panose="020B0502040204020203" pitchFamily="34" charset="0"/>
                      <a:cs typeface="Segoe UI" panose="020B0502040204020203" pitchFamily="34" charset="0"/>
                    </a:rPr>
                  </a:br>
                  <a:r>
                    <a:rPr lang="en-US" sz="1000" dirty="0">
                      <a:solidFill>
                        <a:srgbClr val="00188F"/>
                      </a:solidFill>
                      <a:ea typeface="Segoe UI" panose="020B0502040204020203" pitchFamily="34" charset="0"/>
                      <a:cs typeface="Segoe UI" panose="020B0502040204020203" pitchFamily="34" charset="0"/>
                    </a:rPr>
                    <a:t>Server</a:t>
                  </a:r>
                </a:p>
              </p:txBody>
            </p:sp>
          </p:grpSp>
          <p:sp>
            <p:nvSpPr>
              <p:cNvPr id="101" name="TextBox 100"/>
              <p:cNvSpPr txBox="1"/>
              <p:nvPr/>
            </p:nvSpPr>
            <p:spPr>
              <a:xfrm>
                <a:off x="9784293" y="1423361"/>
                <a:ext cx="1189912" cy="559003"/>
              </a:xfrm>
              <a:prstGeom prst="rect">
                <a:avLst/>
              </a:prstGeom>
              <a:noFill/>
            </p:spPr>
            <p:txBody>
              <a:bodyPr wrap="square" lIns="182854" tIns="146283" rIns="182854" bIns="146283" rtlCol="0">
                <a:spAutoFit/>
              </a:bodyPr>
              <a:lstStyle/>
              <a:p>
                <a:pPr defTabSz="932503">
                  <a:lnSpc>
                    <a:spcPct val="90000"/>
                  </a:lnSpc>
                </a:pPr>
                <a:r>
                  <a:rPr lang="en-US" sz="1400" kern="0" dirty="0">
                    <a:gradFill>
                      <a:gsLst>
                        <a:gs pos="2917">
                          <a:srgbClr val="00188F"/>
                        </a:gs>
                        <a:gs pos="30000">
                          <a:srgbClr val="00188F"/>
                        </a:gs>
                      </a:gsLst>
                      <a:lin ang="5400000" scaled="0"/>
                    </a:gradFill>
                  </a:rPr>
                  <a:t>Windows Azure</a:t>
                </a:r>
              </a:p>
            </p:txBody>
          </p:sp>
        </p:grpSp>
        <p:sp>
          <p:nvSpPr>
            <p:cNvPr id="111" name="Freeform 24"/>
            <p:cNvSpPr>
              <a:spLocks noEditPoints="1"/>
            </p:cNvSpPr>
            <p:nvPr/>
          </p:nvSpPr>
          <p:spPr bwMode="black">
            <a:xfrm>
              <a:off x="10749278" y="1791636"/>
              <a:ext cx="1073782" cy="80772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sp>
          <p:nvSpPr>
            <p:cNvPr id="113" name="Freeform 24"/>
            <p:cNvSpPr>
              <a:spLocks noEditPoints="1"/>
            </p:cNvSpPr>
            <p:nvPr/>
          </p:nvSpPr>
          <p:spPr bwMode="black">
            <a:xfrm>
              <a:off x="11136818" y="2440515"/>
              <a:ext cx="1082421" cy="759752"/>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noFill/>
            <a:ln w="9525">
              <a:solidFill>
                <a:schemeClr val="tx2"/>
              </a:solidFill>
              <a:round/>
              <a:headEnd/>
              <a:tailEnd/>
            </a:ln>
            <a:extLst/>
          </p:spPr>
          <p:txBody>
            <a:bodyPr vert="horz" wrap="square" lIns="91427" tIns="45713" rIns="91427" bIns="45713" numCol="1" anchor="t" anchorCtr="0" compatLnSpc="1">
              <a:prstTxWarp prst="textNoShape">
                <a:avLst/>
              </a:prstTxWarp>
            </a:bodyPr>
            <a:lstStyle/>
            <a:p>
              <a:pPr defTabSz="932503"/>
              <a:endParaRPr lang="en-US">
                <a:solidFill>
                  <a:srgbClr val="505050"/>
                </a:solidFill>
              </a:endParaRPr>
            </a:p>
          </p:txBody>
        </p:sp>
        <p:sp>
          <p:nvSpPr>
            <p:cNvPr id="115" name="Freeform 6"/>
            <p:cNvSpPr>
              <a:spLocks noEditPoints="1"/>
            </p:cNvSpPr>
            <p:nvPr/>
          </p:nvSpPr>
          <p:spPr bwMode="auto">
            <a:xfrm>
              <a:off x="11095198" y="1809109"/>
              <a:ext cx="470573" cy="441180"/>
            </a:xfrm>
            <a:custGeom>
              <a:avLst/>
              <a:gdLst>
                <a:gd name="T0" fmla="*/ 88 w 1374"/>
                <a:gd name="T1" fmla="*/ 1258 h 1620"/>
                <a:gd name="T2" fmla="*/ 40 w 1374"/>
                <a:gd name="T3" fmla="*/ 1324 h 1620"/>
                <a:gd name="T4" fmla="*/ 42 w 1374"/>
                <a:gd name="T5" fmla="*/ 1484 h 1620"/>
                <a:gd name="T6" fmla="*/ 386 w 1374"/>
                <a:gd name="T7" fmla="*/ 1572 h 1620"/>
                <a:gd name="T8" fmla="*/ 494 w 1374"/>
                <a:gd name="T9" fmla="*/ 1488 h 1620"/>
                <a:gd name="T10" fmla="*/ 266 w 1374"/>
                <a:gd name="T11" fmla="*/ 1124 h 1620"/>
                <a:gd name="T12" fmla="*/ 190 w 1374"/>
                <a:gd name="T13" fmla="*/ 1036 h 1620"/>
                <a:gd name="T14" fmla="*/ 364 w 1374"/>
                <a:gd name="T15" fmla="*/ 682 h 1620"/>
                <a:gd name="T16" fmla="*/ 452 w 1374"/>
                <a:gd name="T17" fmla="*/ 438 h 1620"/>
                <a:gd name="T18" fmla="*/ 478 w 1374"/>
                <a:gd name="T19" fmla="*/ 92 h 1620"/>
                <a:gd name="T20" fmla="*/ 656 w 1374"/>
                <a:gd name="T21" fmla="*/ 0 h 1620"/>
                <a:gd name="T22" fmla="*/ 922 w 1374"/>
                <a:gd name="T23" fmla="*/ 168 h 1620"/>
                <a:gd name="T24" fmla="*/ 978 w 1374"/>
                <a:gd name="T25" fmla="*/ 502 h 1620"/>
                <a:gd name="T26" fmla="*/ 1140 w 1374"/>
                <a:gd name="T27" fmla="*/ 750 h 1620"/>
                <a:gd name="T28" fmla="*/ 1224 w 1374"/>
                <a:gd name="T29" fmla="*/ 1120 h 1620"/>
                <a:gd name="T30" fmla="*/ 1078 w 1374"/>
                <a:gd name="T31" fmla="*/ 1242 h 1620"/>
                <a:gd name="T32" fmla="*/ 988 w 1374"/>
                <a:gd name="T33" fmla="*/ 1172 h 1620"/>
                <a:gd name="T34" fmla="*/ 932 w 1374"/>
                <a:gd name="T35" fmla="*/ 1222 h 1620"/>
                <a:gd name="T36" fmla="*/ 952 w 1374"/>
                <a:gd name="T37" fmla="*/ 1542 h 1620"/>
                <a:gd name="T38" fmla="*/ 1068 w 1374"/>
                <a:gd name="T39" fmla="*/ 1560 h 1620"/>
                <a:gd name="T40" fmla="*/ 1292 w 1374"/>
                <a:gd name="T41" fmla="*/ 1434 h 1620"/>
                <a:gd name="T42" fmla="*/ 1236 w 1374"/>
                <a:gd name="T43" fmla="*/ 1276 h 1620"/>
                <a:gd name="T44" fmla="*/ 1326 w 1374"/>
                <a:gd name="T45" fmla="*/ 1330 h 1620"/>
                <a:gd name="T46" fmla="*/ 1330 w 1374"/>
                <a:gd name="T47" fmla="*/ 1438 h 1620"/>
                <a:gd name="T48" fmla="*/ 1048 w 1374"/>
                <a:gd name="T49" fmla="*/ 1614 h 1620"/>
                <a:gd name="T50" fmla="*/ 900 w 1374"/>
                <a:gd name="T51" fmla="*/ 1570 h 1620"/>
                <a:gd name="T52" fmla="*/ 578 w 1374"/>
                <a:gd name="T53" fmla="*/ 1546 h 1620"/>
                <a:gd name="T54" fmla="*/ 356 w 1374"/>
                <a:gd name="T55" fmla="*/ 1606 h 1620"/>
                <a:gd name="T56" fmla="*/ 0 w 1374"/>
                <a:gd name="T57" fmla="*/ 1464 h 1620"/>
                <a:gd name="T58" fmla="*/ 14 w 1374"/>
                <a:gd name="T59" fmla="*/ 1256 h 1620"/>
                <a:gd name="T60" fmla="*/ 166 w 1374"/>
                <a:gd name="T61" fmla="*/ 1186 h 1620"/>
                <a:gd name="T62" fmla="*/ 438 w 1374"/>
                <a:gd name="T63" fmla="*/ 716 h 1620"/>
                <a:gd name="T64" fmla="*/ 358 w 1374"/>
                <a:gd name="T65" fmla="*/ 934 h 1620"/>
                <a:gd name="T66" fmla="*/ 288 w 1374"/>
                <a:gd name="T67" fmla="*/ 1036 h 1620"/>
                <a:gd name="T68" fmla="*/ 326 w 1374"/>
                <a:gd name="T69" fmla="*/ 1124 h 1620"/>
                <a:gd name="T70" fmla="*/ 520 w 1374"/>
                <a:gd name="T71" fmla="*/ 1354 h 1620"/>
                <a:gd name="T72" fmla="*/ 524 w 1374"/>
                <a:gd name="T73" fmla="*/ 1412 h 1620"/>
                <a:gd name="T74" fmla="*/ 790 w 1374"/>
                <a:gd name="T75" fmla="*/ 1418 h 1620"/>
                <a:gd name="T76" fmla="*/ 892 w 1374"/>
                <a:gd name="T77" fmla="*/ 1424 h 1620"/>
                <a:gd name="T78" fmla="*/ 914 w 1374"/>
                <a:gd name="T79" fmla="*/ 1402 h 1620"/>
                <a:gd name="T80" fmla="*/ 948 w 1374"/>
                <a:gd name="T81" fmla="*/ 1130 h 1620"/>
                <a:gd name="T82" fmla="*/ 976 w 1374"/>
                <a:gd name="T83" fmla="*/ 930 h 1620"/>
                <a:gd name="T84" fmla="*/ 842 w 1374"/>
                <a:gd name="T85" fmla="*/ 588 h 1620"/>
                <a:gd name="T86" fmla="*/ 820 w 1374"/>
                <a:gd name="T87" fmla="*/ 438 h 1620"/>
                <a:gd name="T88" fmla="*/ 700 w 1374"/>
                <a:gd name="T89" fmla="*/ 370 h 1620"/>
                <a:gd name="T90" fmla="*/ 744 w 1374"/>
                <a:gd name="T91" fmla="*/ 288 h 1620"/>
                <a:gd name="T92" fmla="*/ 802 w 1374"/>
                <a:gd name="T93" fmla="*/ 390 h 1620"/>
                <a:gd name="T94" fmla="*/ 786 w 1374"/>
                <a:gd name="T95" fmla="*/ 246 h 1620"/>
                <a:gd name="T96" fmla="*/ 674 w 1374"/>
                <a:gd name="T97" fmla="*/ 302 h 1620"/>
                <a:gd name="T98" fmla="*/ 538 w 1374"/>
                <a:gd name="T99" fmla="*/ 246 h 1620"/>
                <a:gd name="T100" fmla="*/ 494 w 1374"/>
                <a:gd name="T101" fmla="*/ 368 h 1620"/>
                <a:gd name="T102" fmla="*/ 508 w 1374"/>
                <a:gd name="T103" fmla="*/ 344 h 1620"/>
                <a:gd name="T104" fmla="*/ 558 w 1374"/>
                <a:gd name="T105" fmla="*/ 304 h 1620"/>
                <a:gd name="T106" fmla="*/ 510 w 1374"/>
                <a:gd name="T107" fmla="*/ 418 h 1620"/>
                <a:gd name="T108" fmla="*/ 576 w 1374"/>
                <a:gd name="T109" fmla="*/ 514 h 1620"/>
                <a:gd name="T110" fmla="*/ 792 w 1374"/>
                <a:gd name="T111" fmla="*/ 466 h 1620"/>
                <a:gd name="T112" fmla="*/ 570 w 1374"/>
                <a:gd name="T113" fmla="*/ 560 h 1620"/>
                <a:gd name="T114" fmla="*/ 762 w 1374"/>
                <a:gd name="T115" fmla="*/ 514 h 1620"/>
                <a:gd name="T116" fmla="*/ 568 w 1374"/>
                <a:gd name="T117" fmla="*/ 618 h 1620"/>
                <a:gd name="T118" fmla="*/ 1078 w 1374"/>
                <a:gd name="T119" fmla="*/ 892 h 1620"/>
                <a:gd name="T120" fmla="*/ 1072 w 1374"/>
                <a:gd name="T121" fmla="*/ 986 h 1620"/>
                <a:gd name="T122" fmla="*/ 870 w 1374"/>
                <a:gd name="T123" fmla="*/ 496 h 1620"/>
                <a:gd name="T124" fmla="*/ 924 w 1374"/>
                <a:gd name="T125" fmla="*/ 514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4" h="1620">
                  <a:moveTo>
                    <a:pt x="174" y="1170"/>
                  </a:moveTo>
                  <a:lnTo>
                    <a:pt x="174" y="1170"/>
                  </a:lnTo>
                  <a:lnTo>
                    <a:pt x="174" y="1188"/>
                  </a:lnTo>
                  <a:lnTo>
                    <a:pt x="172" y="1204"/>
                  </a:lnTo>
                  <a:lnTo>
                    <a:pt x="168" y="1218"/>
                  </a:lnTo>
                  <a:lnTo>
                    <a:pt x="162" y="1230"/>
                  </a:lnTo>
                  <a:lnTo>
                    <a:pt x="154" y="1238"/>
                  </a:lnTo>
                  <a:lnTo>
                    <a:pt x="142" y="1246"/>
                  </a:lnTo>
                  <a:lnTo>
                    <a:pt x="130" y="1252"/>
                  </a:lnTo>
                  <a:lnTo>
                    <a:pt x="114" y="1256"/>
                  </a:lnTo>
                  <a:lnTo>
                    <a:pt x="114" y="1256"/>
                  </a:lnTo>
                  <a:lnTo>
                    <a:pt x="88" y="1258"/>
                  </a:lnTo>
                  <a:lnTo>
                    <a:pt x="64" y="1258"/>
                  </a:lnTo>
                  <a:lnTo>
                    <a:pt x="64" y="1258"/>
                  </a:lnTo>
                  <a:lnTo>
                    <a:pt x="52" y="1260"/>
                  </a:lnTo>
                  <a:lnTo>
                    <a:pt x="42" y="1262"/>
                  </a:lnTo>
                  <a:lnTo>
                    <a:pt x="34" y="1266"/>
                  </a:lnTo>
                  <a:lnTo>
                    <a:pt x="28" y="1272"/>
                  </a:lnTo>
                  <a:lnTo>
                    <a:pt x="26" y="1278"/>
                  </a:lnTo>
                  <a:lnTo>
                    <a:pt x="24" y="1286"/>
                  </a:lnTo>
                  <a:lnTo>
                    <a:pt x="26" y="1294"/>
                  </a:lnTo>
                  <a:lnTo>
                    <a:pt x="30" y="1304"/>
                  </a:lnTo>
                  <a:lnTo>
                    <a:pt x="30" y="1304"/>
                  </a:lnTo>
                  <a:lnTo>
                    <a:pt x="40" y="1324"/>
                  </a:lnTo>
                  <a:lnTo>
                    <a:pt x="46" y="1342"/>
                  </a:lnTo>
                  <a:lnTo>
                    <a:pt x="50" y="1360"/>
                  </a:lnTo>
                  <a:lnTo>
                    <a:pt x="52" y="1378"/>
                  </a:lnTo>
                  <a:lnTo>
                    <a:pt x="52" y="1396"/>
                  </a:lnTo>
                  <a:lnTo>
                    <a:pt x="48" y="1416"/>
                  </a:lnTo>
                  <a:lnTo>
                    <a:pt x="42" y="1434"/>
                  </a:lnTo>
                  <a:lnTo>
                    <a:pt x="32" y="1452"/>
                  </a:lnTo>
                  <a:lnTo>
                    <a:pt x="32" y="1452"/>
                  </a:lnTo>
                  <a:lnTo>
                    <a:pt x="32" y="1456"/>
                  </a:lnTo>
                  <a:lnTo>
                    <a:pt x="32" y="1460"/>
                  </a:lnTo>
                  <a:lnTo>
                    <a:pt x="36" y="1472"/>
                  </a:lnTo>
                  <a:lnTo>
                    <a:pt x="42" y="1484"/>
                  </a:lnTo>
                  <a:lnTo>
                    <a:pt x="50" y="1492"/>
                  </a:lnTo>
                  <a:lnTo>
                    <a:pt x="50" y="1492"/>
                  </a:lnTo>
                  <a:lnTo>
                    <a:pt x="60" y="1498"/>
                  </a:lnTo>
                  <a:lnTo>
                    <a:pt x="72" y="1500"/>
                  </a:lnTo>
                  <a:lnTo>
                    <a:pt x="98" y="1506"/>
                  </a:lnTo>
                  <a:lnTo>
                    <a:pt x="98" y="1506"/>
                  </a:lnTo>
                  <a:lnTo>
                    <a:pt x="216" y="1536"/>
                  </a:lnTo>
                  <a:lnTo>
                    <a:pt x="276" y="1550"/>
                  </a:lnTo>
                  <a:lnTo>
                    <a:pt x="336" y="1564"/>
                  </a:lnTo>
                  <a:lnTo>
                    <a:pt x="336" y="1564"/>
                  </a:lnTo>
                  <a:lnTo>
                    <a:pt x="360" y="1568"/>
                  </a:lnTo>
                  <a:lnTo>
                    <a:pt x="386" y="1572"/>
                  </a:lnTo>
                  <a:lnTo>
                    <a:pt x="412" y="1572"/>
                  </a:lnTo>
                  <a:lnTo>
                    <a:pt x="438" y="1570"/>
                  </a:lnTo>
                  <a:lnTo>
                    <a:pt x="438" y="1570"/>
                  </a:lnTo>
                  <a:lnTo>
                    <a:pt x="452" y="1566"/>
                  </a:lnTo>
                  <a:lnTo>
                    <a:pt x="464" y="1560"/>
                  </a:lnTo>
                  <a:lnTo>
                    <a:pt x="476" y="1552"/>
                  </a:lnTo>
                  <a:lnTo>
                    <a:pt x="484" y="1542"/>
                  </a:lnTo>
                  <a:lnTo>
                    <a:pt x="490" y="1532"/>
                  </a:lnTo>
                  <a:lnTo>
                    <a:pt x="494" y="1518"/>
                  </a:lnTo>
                  <a:lnTo>
                    <a:pt x="494" y="1504"/>
                  </a:lnTo>
                  <a:lnTo>
                    <a:pt x="494" y="1488"/>
                  </a:lnTo>
                  <a:lnTo>
                    <a:pt x="494" y="1488"/>
                  </a:lnTo>
                  <a:lnTo>
                    <a:pt x="490" y="1468"/>
                  </a:lnTo>
                  <a:lnTo>
                    <a:pt x="486" y="1448"/>
                  </a:lnTo>
                  <a:lnTo>
                    <a:pt x="480" y="1430"/>
                  </a:lnTo>
                  <a:lnTo>
                    <a:pt x="472" y="1412"/>
                  </a:lnTo>
                  <a:lnTo>
                    <a:pt x="472" y="1412"/>
                  </a:lnTo>
                  <a:lnTo>
                    <a:pt x="386" y="1284"/>
                  </a:lnTo>
                  <a:lnTo>
                    <a:pt x="344" y="1220"/>
                  </a:lnTo>
                  <a:lnTo>
                    <a:pt x="298" y="1158"/>
                  </a:lnTo>
                  <a:lnTo>
                    <a:pt x="298" y="1158"/>
                  </a:lnTo>
                  <a:lnTo>
                    <a:pt x="290" y="1146"/>
                  </a:lnTo>
                  <a:lnTo>
                    <a:pt x="278" y="1134"/>
                  </a:lnTo>
                  <a:lnTo>
                    <a:pt x="266" y="1124"/>
                  </a:lnTo>
                  <a:lnTo>
                    <a:pt x="254" y="1118"/>
                  </a:lnTo>
                  <a:lnTo>
                    <a:pt x="240" y="1114"/>
                  </a:lnTo>
                  <a:lnTo>
                    <a:pt x="224" y="1112"/>
                  </a:lnTo>
                  <a:lnTo>
                    <a:pt x="208" y="1116"/>
                  </a:lnTo>
                  <a:lnTo>
                    <a:pt x="190" y="1122"/>
                  </a:lnTo>
                  <a:lnTo>
                    <a:pt x="190" y="1122"/>
                  </a:lnTo>
                  <a:lnTo>
                    <a:pt x="186" y="1108"/>
                  </a:lnTo>
                  <a:lnTo>
                    <a:pt x="184" y="1092"/>
                  </a:lnTo>
                  <a:lnTo>
                    <a:pt x="184" y="1078"/>
                  </a:lnTo>
                  <a:lnTo>
                    <a:pt x="184" y="1064"/>
                  </a:lnTo>
                  <a:lnTo>
                    <a:pt x="186" y="1050"/>
                  </a:lnTo>
                  <a:lnTo>
                    <a:pt x="190" y="1036"/>
                  </a:lnTo>
                  <a:lnTo>
                    <a:pt x="200" y="1008"/>
                  </a:lnTo>
                  <a:lnTo>
                    <a:pt x="200" y="1008"/>
                  </a:lnTo>
                  <a:lnTo>
                    <a:pt x="232" y="940"/>
                  </a:lnTo>
                  <a:lnTo>
                    <a:pt x="248" y="906"/>
                  </a:lnTo>
                  <a:lnTo>
                    <a:pt x="262" y="870"/>
                  </a:lnTo>
                  <a:lnTo>
                    <a:pt x="262" y="870"/>
                  </a:lnTo>
                  <a:lnTo>
                    <a:pt x="280" y="820"/>
                  </a:lnTo>
                  <a:lnTo>
                    <a:pt x="304" y="772"/>
                  </a:lnTo>
                  <a:lnTo>
                    <a:pt x="316" y="748"/>
                  </a:lnTo>
                  <a:lnTo>
                    <a:pt x="332" y="726"/>
                  </a:lnTo>
                  <a:lnTo>
                    <a:pt x="348" y="704"/>
                  </a:lnTo>
                  <a:lnTo>
                    <a:pt x="364" y="682"/>
                  </a:lnTo>
                  <a:lnTo>
                    <a:pt x="364" y="682"/>
                  </a:lnTo>
                  <a:lnTo>
                    <a:pt x="378" y="666"/>
                  </a:lnTo>
                  <a:lnTo>
                    <a:pt x="390" y="650"/>
                  </a:lnTo>
                  <a:lnTo>
                    <a:pt x="390" y="650"/>
                  </a:lnTo>
                  <a:lnTo>
                    <a:pt x="406" y="628"/>
                  </a:lnTo>
                  <a:lnTo>
                    <a:pt x="422" y="604"/>
                  </a:lnTo>
                  <a:lnTo>
                    <a:pt x="434" y="578"/>
                  </a:lnTo>
                  <a:lnTo>
                    <a:pt x="444" y="552"/>
                  </a:lnTo>
                  <a:lnTo>
                    <a:pt x="452" y="526"/>
                  </a:lnTo>
                  <a:lnTo>
                    <a:pt x="456" y="498"/>
                  </a:lnTo>
                  <a:lnTo>
                    <a:pt x="456" y="468"/>
                  </a:lnTo>
                  <a:lnTo>
                    <a:pt x="452" y="438"/>
                  </a:lnTo>
                  <a:lnTo>
                    <a:pt x="452" y="438"/>
                  </a:lnTo>
                  <a:lnTo>
                    <a:pt x="448" y="406"/>
                  </a:lnTo>
                  <a:lnTo>
                    <a:pt x="446" y="374"/>
                  </a:lnTo>
                  <a:lnTo>
                    <a:pt x="444" y="310"/>
                  </a:lnTo>
                  <a:lnTo>
                    <a:pt x="446" y="246"/>
                  </a:lnTo>
                  <a:lnTo>
                    <a:pt x="450" y="182"/>
                  </a:lnTo>
                  <a:lnTo>
                    <a:pt x="450" y="182"/>
                  </a:lnTo>
                  <a:lnTo>
                    <a:pt x="452" y="162"/>
                  </a:lnTo>
                  <a:lnTo>
                    <a:pt x="456" y="144"/>
                  </a:lnTo>
                  <a:lnTo>
                    <a:pt x="462" y="124"/>
                  </a:lnTo>
                  <a:lnTo>
                    <a:pt x="470" y="108"/>
                  </a:lnTo>
                  <a:lnTo>
                    <a:pt x="478" y="92"/>
                  </a:lnTo>
                  <a:lnTo>
                    <a:pt x="488" y="76"/>
                  </a:lnTo>
                  <a:lnTo>
                    <a:pt x="500" y="62"/>
                  </a:lnTo>
                  <a:lnTo>
                    <a:pt x="514" y="50"/>
                  </a:lnTo>
                  <a:lnTo>
                    <a:pt x="528" y="40"/>
                  </a:lnTo>
                  <a:lnTo>
                    <a:pt x="544" y="30"/>
                  </a:lnTo>
                  <a:lnTo>
                    <a:pt x="560" y="20"/>
                  </a:lnTo>
                  <a:lnTo>
                    <a:pt x="578" y="14"/>
                  </a:lnTo>
                  <a:lnTo>
                    <a:pt x="596" y="8"/>
                  </a:lnTo>
                  <a:lnTo>
                    <a:pt x="614" y="4"/>
                  </a:lnTo>
                  <a:lnTo>
                    <a:pt x="634" y="2"/>
                  </a:lnTo>
                  <a:lnTo>
                    <a:pt x="656" y="0"/>
                  </a:lnTo>
                  <a:lnTo>
                    <a:pt x="656" y="0"/>
                  </a:lnTo>
                  <a:lnTo>
                    <a:pt x="686" y="2"/>
                  </a:lnTo>
                  <a:lnTo>
                    <a:pt x="718" y="6"/>
                  </a:lnTo>
                  <a:lnTo>
                    <a:pt x="746" y="12"/>
                  </a:lnTo>
                  <a:lnTo>
                    <a:pt x="772" y="20"/>
                  </a:lnTo>
                  <a:lnTo>
                    <a:pt x="798" y="32"/>
                  </a:lnTo>
                  <a:lnTo>
                    <a:pt x="822" y="46"/>
                  </a:lnTo>
                  <a:lnTo>
                    <a:pt x="844" y="60"/>
                  </a:lnTo>
                  <a:lnTo>
                    <a:pt x="864" y="78"/>
                  </a:lnTo>
                  <a:lnTo>
                    <a:pt x="882" y="98"/>
                  </a:lnTo>
                  <a:lnTo>
                    <a:pt x="898" y="120"/>
                  </a:lnTo>
                  <a:lnTo>
                    <a:pt x="910" y="144"/>
                  </a:lnTo>
                  <a:lnTo>
                    <a:pt x="922" y="168"/>
                  </a:lnTo>
                  <a:lnTo>
                    <a:pt x="930" y="196"/>
                  </a:lnTo>
                  <a:lnTo>
                    <a:pt x="938" y="224"/>
                  </a:lnTo>
                  <a:lnTo>
                    <a:pt x="940" y="254"/>
                  </a:lnTo>
                  <a:lnTo>
                    <a:pt x="942" y="286"/>
                  </a:lnTo>
                  <a:lnTo>
                    <a:pt x="942" y="286"/>
                  </a:lnTo>
                  <a:lnTo>
                    <a:pt x="944" y="344"/>
                  </a:lnTo>
                  <a:lnTo>
                    <a:pt x="946" y="370"/>
                  </a:lnTo>
                  <a:lnTo>
                    <a:pt x="950" y="398"/>
                  </a:lnTo>
                  <a:lnTo>
                    <a:pt x="956" y="426"/>
                  </a:lnTo>
                  <a:lnTo>
                    <a:pt x="962" y="452"/>
                  </a:lnTo>
                  <a:lnTo>
                    <a:pt x="968" y="478"/>
                  </a:lnTo>
                  <a:lnTo>
                    <a:pt x="978" y="502"/>
                  </a:lnTo>
                  <a:lnTo>
                    <a:pt x="988" y="528"/>
                  </a:lnTo>
                  <a:lnTo>
                    <a:pt x="998" y="552"/>
                  </a:lnTo>
                  <a:lnTo>
                    <a:pt x="1012" y="576"/>
                  </a:lnTo>
                  <a:lnTo>
                    <a:pt x="1024" y="600"/>
                  </a:lnTo>
                  <a:lnTo>
                    <a:pt x="1040" y="622"/>
                  </a:lnTo>
                  <a:lnTo>
                    <a:pt x="1056" y="646"/>
                  </a:lnTo>
                  <a:lnTo>
                    <a:pt x="1074" y="668"/>
                  </a:lnTo>
                  <a:lnTo>
                    <a:pt x="1094" y="690"/>
                  </a:lnTo>
                  <a:lnTo>
                    <a:pt x="1094" y="690"/>
                  </a:lnTo>
                  <a:lnTo>
                    <a:pt x="1110" y="710"/>
                  </a:lnTo>
                  <a:lnTo>
                    <a:pt x="1126" y="730"/>
                  </a:lnTo>
                  <a:lnTo>
                    <a:pt x="1140" y="750"/>
                  </a:lnTo>
                  <a:lnTo>
                    <a:pt x="1152" y="772"/>
                  </a:lnTo>
                  <a:lnTo>
                    <a:pt x="1176" y="814"/>
                  </a:lnTo>
                  <a:lnTo>
                    <a:pt x="1196" y="860"/>
                  </a:lnTo>
                  <a:lnTo>
                    <a:pt x="1212" y="908"/>
                  </a:lnTo>
                  <a:lnTo>
                    <a:pt x="1224" y="956"/>
                  </a:lnTo>
                  <a:lnTo>
                    <a:pt x="1232" y="1006"/>
                  </a:lnTo>
                  <a:lnTo>
                    <a:pt x="1236" y="1056"/>
                  </a:lnTo>
                  <a:lnTo>
                    <a:pt x="1236" y="1056"/>
                  </a:lnTo>
                  <a:lnTo>
                    <a:pt x="1236" y="1072"/>
                  </a:lnTo>
                  <a:lnTo>
                    <a:pt x="1234" y="1088"/>
                  </a:lnTo>
                  <a:lnTo>
                    <a:pt x="1230" y="1104"/>
                  </a:lnTo>
                  <a:lnTo>
                    <a:pt x="1224" y="1120"/>
                  </a:lnTo>
                  <a:lnTo>
                    <a:pt x="1218" y="1134"/>
                  </a:lnTo>
                  <a:lnTo>
                    <a:pt x="1208" y="1150"/>
                  </a:lnTo>
                  <a:lnTo>
                    <a:pt x="1198" y="1164"/>
                  </a:lnTo>
                  <a:lnTo>
                    <a:pt x="1188" y="1178"/>
                  </a:lnTo>
                  <a:lnTo>
                    <a:pt x="1176" y="1192"/>
                  </a:lnTo>
                  <a:lnTo>
                    <a:pt x="1162" y="1204"/>
                  </a:lnTo>
                  <a:lnTo>
                    <a:pt x="1148" y="1214"/>
                  </a:lnTo>
                  <a:lnTo>
                    <a:pt x="1134" y="1222"/>
                  </a:lnTo>
                  <a:lnTo>
                    <a:pt x="1120" y="1230"/>
                  </a:lnTo>
                  <a:lnTo>
                    <a:pt x="1106" y="1236"/>
                  </a:lnTo>
                  <a:lnTo>
                    <a:pt x="1092" y="1240"/>
                  </a:lnTo>
                  <a:lnTo>
                    <a:pt x="1078" y="1242"/>
                  </a:lnTo>
                  <a:lnTo>
                    <a:pt x="1078" y="1242"/>
                  </a:lnTo>
                  <a:lnTo>
                    <a:pt x="1066" y="1242"/>
                  </a:lnTo>
                  <a:lnTo>
                    <a:pt x="1054" y="1240"/>
                  </a:lnTo>
                  <a:lnTo>
                    <a:pt x="1042" y="1236"/>
                  </a:lnTo>
                  <a:lnTo>
                    <a:pt x="1032" y="1232"/>
                  </a:lnTo>
                  <a:lnTo>
                    <a:pt x="1022" y="1226"/>
                  </a:lnTo>
                  <a:lnTo>
                    <a:pt x="1014" y="1218"/>
                  </a:lnTo>
                  <a:lnTo>
                    <a:pt x="1008" y="1208"/>
                  </a:lnTo>
                  <a:lnTo>
                    <a:pt x="1000" y="1196"/>
                  </a:lnTo>
                  <a:lnTo>
                    <a:pt x="1000" y="1196"/>
                  </a:lnTo>
                  <a:lnTo>
                    <a:pt x="994" y="1184"/>
                  </a:lnTo>
                  <a:lnTo>
                    <a:pt x="988" y="1172"/>
                  </a:lnTo>
                  <a:lnTo>
                    <a:pt x="988" y="1172"/>
                  </a:lnTo>
                  <a:lnTo>
                    <a:pt x="972" y="1158"/>
                  </a:lnTo>
                  <a:lnTo>
                    <a:pt x="964" y="1152"/>
                  </a:lnTo>
                  <a:lnTo>
                    <a:pt x="958" y="1152"/>
                  </a:lnTo>
                  <a:lnTo>
                    <a:pt x="958" y="1152"/>
                  </a:lnTo>
                  <a:lnTo>
                    <a:pt x="950" y="1154"/>
                  </a:lnTo>
                  <a:lnTo>
                    <a:pt x="942" y="1162"/>
                  </a:lnTo>
                  <a:lnTo>
                    <a:pt x="936" y="1170"/>
                  </a:lnTo>
                  <a:lnTo>
                    <a:pt x="934" y="1180"/>
                  </a:lnTo>
                  <a:lnTo>
                    <a:pt x="934" y="1180"/>
                  </a:lnTo>
                  <a:lnTo>
                    <a:pt x="932" y="1200"/>
                  </a:lnTo>
                  <a:lnTo>
                    <a:pt x="932" y="1222"/>
                  </a:lnTo>
                  <a:lnTo>
                    <a:pt x="932" y="1266"/>
                  </a:lnTo>
                  <a:lnTo>
                    <a:pt x="932" y="1266"/>
                  </a:lnTo>
                  <a:lnTo>
                    <a:pt x="940" y="1432"/>
                  </a:lnTo>
                  <a:lnTo>
                    <a:pt x="940" y="1432"/>
                  </a:lnTo>
                  <a:lnTo>
                    <a:pt x="938" y="1456"/>
                  </a:lnTo>
                  <a:lnTo>
                    <a:pt x="936" y="1480"/>
                  </a:lnTo>
                  <a:lnTo>
                    <a:pt x="936" y="1480"/>
                  </a:lnTo>
                  <a:lnTo>
                    <a:pt x="936" y="1494"/>
                  </a:lnTo>
                  <a:lnTo>
                    <a:pt x="938" y="1508"/>
                  </a:lnTo>
                  <a:lnTo>
                    <a:pt x="942" y="1520"/>
                  </a:lnTo>
                  <a:lnTo>
                    <a:pt x="946" y="1532"/>
                  </a:lnTo>
                  <a:lnTo>
                    <a:pt x="952" y="1542"/>
                  </a:lnTo>
                  <a:lnTo>
                    <a:pt x="960" y="1550"/>
                  </a:lnTo>
                  <a:lnTo>
                    <a:pt x="966" y="1558"/>
                  </a:lnTo>
                  <a:lnTo>
                    <a:pt x="976" y="1564"/>
                  </a:lnTo>
                  <a:lnTo>
                    <a:pt x="986" y="1570"/>
                  </a:lnTo>
                  <a:lnTo>
                    <a:pt x="996" y="1572"/>
                  </a:lnTo>
                  <a:lnTo>
                    <a:pt x="1006" y="1574"/>
                  </a:lnTo>
                  <a:lnTo>
                    <a:pt x="1018" y="1574"/>
                  </a:lnTo>
                  <a:lnTo>
                    <a:pt x="1030" y="1574"/>
                  </a:lnTo>
                  <a:lnTo>
                    <a:pt x="1042" y="1570"/>
                  </a:lnTo>
                  <a:lnTo>
                    <a:pt x="1056" y="1566"/>
                  </a:lnTo>
                  <a:lnTo>
                    <a:pt x="1068" y="1560"/>
                  </a:lnTo>
                  <a:lnTo>
                    <a:pt x="1068" y="1560"/>
                  </a:lnTo>
                  <a:lnTo>
                    <a:pt x="1082" y="1552"/>
                  </a:lnTo>
                  <a:lnTo>
                    <a:pt x="1092" y="1544"/>
                  </a:lnTo>
                  <a:lnTo>
                    <a:pt x="1092" y="1544"/>
                  </a:lnTo>
                  <a:lnTo>
                    <a:pt x="1114" y="1526"/>
                  </a:lnTo>
                  <a:lnTo>
                    <a:pt x="1136" y="1510"/>
                  </a:lnTo>
                  <a:lnTo>
                    <a:pt x="1158" y="1496"/>
                  </a:lnTo>
                  <a:lnTo>
                    <a:pt x="1182" y="1482"/>
                  </a:lnTo>
                  <a:lnTo>
                    <a:pt x="1206" y="1470"/>
                  </a:lnTo>
                  <a:lnTo>
                    <a:pt x="1232" y="1458"/>
                  </a:lnTo>
                  <a:lnTo>
                    <a:pt x="1282" y="1438"/>
                  </a:lnTo>
                  <a:lnTo>
                    <a:pt x="1282" y="1438"/>
                  </a:lnTo>
                  <a:lnTo>
                    <a:pt x="1292" y="1434"/>
                  </a:lnTo>
                  <a:lnTo>
                    <a:pt x="1302" y="1428"/>
                  </a:lnTo>
                  <a:lnTo>
                    <a:pt x="1320" y="1416"/>
                  </a:lnTo>
                  <a:lnTo>
                    <a:pt x="1354" y="1386"/>
                  </a:lnTo>
                  <a:lnTo>
                    <a:pt x="1354" y="1386"/>
                  </a:lnTo>
                  <a:lnTo>
                    <a:pt x="1320" y="1360"/>
                  </a:lnTo>
                  <a:lnTo>
                    <a:pt x="1304" y="1348"/>
                  </a:lnTo>
                  <a:lnTo>
                    <a:pt x="1286" y="1336"/>
                  </a:lnTo>
                  <a:lnTo>
                    <a:pt x="1286" y="1336"/>
                  </a:lnTo>
                  <a:lnTo>
                    <a:pt x="1270" y="1326"/>
                  </a:lnTo>
                  <a:lnTo>
                    <a:pt x="1254" y="1312"/>
                  </a:lnTo>
                  <a:lnTo>
                    <a:pt x="1244" y="1296"/>
                  </a:lnTo>
                  <a:lnTo>
                    <a:pt x="1236" y="1276"/>
                  </a:lnTo>
                  <a:lnTo>
                    <a:pt x="1232" y="1256"/>
                  </a:lnTo>
                  <a:lnTo>
                    <a:pt x="1230" y="1232"/>
                  </a:lnTo>
                  <a:lnTo>
                    <a:pt x="1234" y="1208"/>
                  </a:lnTo>
                  <a:lnTo>
                    <a:pt x="1242" y="1182"/>
                  </a:lnTo>
                  <a:lnTo>
                    <a:pt x="1242" y="1182"/>
                  </a:lnTo>
                  <a:lnTo>
                    <a:pt x="1244" y="1210"/>
                  </a:lnTo>
                  <a:lnTo>
                    <a:pt x="1252" y="1236"/>
                  </a:lnTo>
                  <a:lnTo>
                    <a:pt x="1260" y="1260"/>
                  </a:lnTo>
                  <a:lnTo>
                    <a:pt x="1274" y="1280"/>
                  </a:lnTo>
                  <a:lnTo>
                    <a:pt x="1288" y="1298"/>
                  </a:lnTo>
                  <a:lnTo>
                    <a:pt x="1306" y="1316"/>
                  </a:lnTo>
                  <a:lnTo>
                    <a:pt x="1326" y="1330"/>
                  </a:lnTo>
                  <a:lnTo>
                    <a:pt x="1348" y="1344"/>
                  </a:lnTo>
                  <a:lnTo>
                    <a:pt x="1348" y="1344"/>
                  </a:lnTo>
                  <a:lnTo>
                    <a:pt x="1360" y="1352"/>
                  </a:lnTo>
                  <a:lnTo>
                    <a:pt x="1368" y="1360"/>
                  </a:lnTo>
                  <a:lnTo>
                    <a:pt x="1374" y="1370"/>
                  </a:lnTo>
                  <a:lnTo>
                    <a:pt x="1374" y="1382"/>
                  </a:lnTo>
                  <a:lnTo>
                    <a:pt x="1374" y="1392"/>
                  </a:lnTo>
                  <a:lnTo>
                    <a:pt x="1368" y="1404"/>
                  </a:lnTo>
                  <a:lnTo>
                    <a:pt x="1360" y="1414"/>
                  </a:lnTo>
                  <a:lnTo>
                    <a:pt x="1350" y="1424"/>
                  </a:lnTo>
                  <a:lnTo>
                    <a:pt x="1350" y="1424"/>
                  </a:lnTo>
                  <a:lnTo>
                    <a:pt x="1330" y="1438"/>
                  </a:lnTo>
                  <a:lnTo>
                    <a:pt x="1310" y="1450"/>
                  </a:lnTo>
                  <a:lnTo>
                    <a:pt x="1288" y="1462"/>
                  </a:lnTo>
                  <a:lnTo>
                    <a:pt x="1268" y="1474"/>
                  </a:lnTo>
                  <a:lnTo>
                    <a:pt x="1268" y="1474"/>
                  </a:lnTo>
                  <a:lnTo>
                    <a:pt x="1182" y="1528"/>
                  </a:lnTo>
                  <a:lnTo>
                    <a:pt x="1140" y="1558"/>
                  </a:lnTo>
                  <a:lnTo>
                    <a:pt x="1100" y="1588"/>
                  </a:lnTo>
                  <a:lnTo>
                    <a:pt x="1100" y="1588"/>
                  </a:lnTo>
                  <a:lnTo>
                    <a:pt x="1088" y="1596"/>
                  </a:lnTo>
                  <a:lnTo>
                    <a:pt x="1074" y="1602"/>
                  </a:lnTo>
                  <a:lnTo>
                    <a:pt x="1062" y="1608"/>
                  </a:lnTo>
                  <a:lnTo>
                    <a:pt x="1048" y="1614"/>
                  </a:lnTo>
                  <a:lnTo>
                    <a:pt x="1036" y="1616"/>
                  </a:lnTo>
                  <a:lnTo>
                    <a:pt x="1022" y="1618"/>
                  </a:lnTo>
                  <a:lnTo>
                    <a:pt x="1008" y="1620"/>
                  </a:lnTo>
                  <a:lnTo>
                    <a:pt x="996" y="1618"/>
                  </a:lnTo>
                  <a:lnTo>
                    <a:pt x="982" y="1616"/>
                  </a:lnTo>
                  <a:lnTo>
                    <a:pt x="968" y="1614"/>
                  </a:lnTo>
                  <a:lnTo>
                    <a:pt x="956" y="1610"/>
                  </a:lnTo>
                  <a:lnTo>
                    <a:pt x="944" y="1604"/>
                  </a:lnTo>
                  <a:lnTo>
                    <a:pt x="932" y="1598"/>
                  </a:lnTo>
                  <a:lnTo>
                    <a:pt x="920" y="1590"/>
                  </a:lnTo>
                  <a:lnTo>
                    <a:pt x="910" y="1580"/>
                  </a:lnTo>
                  <a:lnTo>
                    <a:pt x="900" y="1570"/>
                  </a:lnTo>
                  <a:lnTo>
                    <a:pt x="900" y="1570"/>
                  </a:lnTo>
                  <a:lnTo>
                    <a:pt x="888" y="1558"/>
                  </a:lnTo>
                  <a:lnTo>
                    <a:pt x="872" y="1548"/>
                  </a:lnTo>
                  <a:lnTo>
                    <a:pt x="854" y="1540"/>
                  </a:lnTo>
                  <a:lnTo>
                    <a:pt x="838" y="1538"/>
                  </a:lnTo>
                  <a:lnTo>
                    <a:pt x="838" y="1538"/>
                  </a:lnTo>
                  <a:lnTo>
                    <a:pt x="780" y="1536"/>
                  </a:lnTo>
                  <a:lnTo>
                    <a:pt x="724" y="1534"/>
                  </a:lnTo>
                  <a:lnTo>
                    <a:pt x="666" y="1536"/>
                  </a:lnTo>
                  <a:lnTo>
                    <a:pt x="610" y="1540"/>
                  </a:lnTo>
                  <a:lnTo>
                    <a:pt x="610" y="1540"/>
                  </a:lnTo>
                  <a:lnTo>
                    <a:pt x="578" y="1546"/>
                  </a:lnTo>
                  <a:lnTo>
                    <a:pt x="546" y="1556"/>
                  </a:lnTo>
                  <a:lnTo>
                    <a:pt x="516" y="1570"/>
                  </a:lnTo>
                  <a:lnTo>
                    <a:pt x="488" y="1584"/>
                  </a:lnTo>
                  <a:lnTo>
                    <a:pt x="488" y="1584"/>
                  </a:lnTo>
                  <a:lnTo>
                    <a:pt x="472" y="1594"/>
                  </a:lnTo>
                  <a:lnTo>
                    <a:pt x="456" y="1602"/>
                  </a:lnTo>
                  <a:lnTo>
                    <a:pt x="440" y="1608"/>
                  </a:lnTo>
                  <a:lnTo>
                    <a:pt x="424" y="1610"/>
                  </a:lnTo>
                  <a:lnTo>
                    <a:pt x="408" y="1612"/>
                  </a:lnTo>
                  <a:lnTo>
                    <a:pt x="392" y="1612"/>
                  </a:lnTo>
                  <a:lnTo>
                    <a:pt x="374" y="1610"/>
                  </a:lnTo>
                  <a:lnTo>
                    <a:pt x="356" y="1606"/>
                  </a:lnTo>
                  <a:lnTo>
                    <a:pt x="356" y="1606"/>
                  </a:lnTo>
                  <a:lnTo>
                    <a:pt x="214" y="1566"/>
                  </a:lnTo>
                  <a:lnTo>
                    <a:pt x="72" y="1530"/>
                  </a:lnTo>
                  <a:lnTo>
                    <a:pt x="72" y="1530"/>
                  </a:lnTo>
                  <a:lnTo>
                    <a:pt x="46" y="1522"/>
                  </a:lnTo>
                  <a:lnTo>
                    <a:pt x="28" y="1514"/>
                  </a:lnTo>
                  <a:lnTo>
                    <a:pt x="14" y="1506"/>
                  </a:lnTo>
                  <a:lnTo>
                    <a:pt x="8" y="1500"/>
                  </a:lnTo>
                  <a:lnTo>
                    <a:pt x="4" y="1494"/>
                  </a:lnTo>
                  <a:lnTo>
                    <a:pt x="2" y="1488"/>
                  </a:lnTo>
                  <a:lnTo>
                    <a:pt x="0" y="1480"/>
                  </a:lnTo>
                  <a:lnTo>
                    <a:pt x="0" y="1464"/>
                  </a:lnTo>
                  <a:lnTo>
                    <a:pt x="4" y="1444"/>
                  </a:lnTo>
                  <a:lnTo>
                    <a:pt x="10" y="1420"/>
                  </a:lnTo>
                  <a:lnTo>
                    <a:pt x="10" y="1420"/>
                  </a:lnTo>
                  <a:lnTo>
                    <a:pt x="16" y="1396"/>
                  </a:lnTo>
                  <a:lnTo>
                    <a:pt x="18" y="1370"/>
                  </a:lnTo>
                  <a:lnTo>
                    <a:pt x="16" y="1344"/>
                  </a:lnTo>
                  <a:lnTo>
                    <a:pt x="12" y="1318"/>
                  </a:lnTo>
                  <a:lnTo>
                    <a:pt x="12" y="1318"/>
                  </a:lnTo>
                  <a:lnTo>
                    <a:pt x="10" y="1298"/>
                  </a:lnTo>
                  <a:lnTo>
                    <a:pt x="8" y="1280"/>
                  </a:lnTo>
                  <a:lnTo>
                    <a:pt x="10" y="1266"/>
                  </a:lnTo>
                  <a:lnTo>
                    <a:pt x="14" y="1256"/>
                  </a:lnTo>
                  <a:lnTo>
                    <a:pt x="22" y="1248"/>
                  </a:lnTo>
                  <a:lnTo>
                    <a:pt x="34" y="1242"/>
                  </a:lnTo>
                  <a:lnTo>
                    <a:pt x="50" y="1240"/>
                  </a:lnTo>
                  <a:lnTo>
                    <a:pt x="72" y="1238"/>
                  </a:lnTo>
                  <a:lnTo>
                    <a:pt x="72" y="1238"/>
                  </a:lnTo>
                  <a:lnTo>
                    <a:pt x="88" y="1236"/>
                  </a:lnTo>
                  <a:lnTo>
                    <a:pt x="104" y="1232"/>
                  </a:lnTo>
                  <a:lnTo>
                    <a:pt x="118" y="1226"/>
                  </a:lnTo>
                  <a:lnTo>
                    <a:pt x="132" y="1220"/>
                  </a:lnTo>
                  <a:lnTo>
                    <a:pt x="144" y="1210"/>
                  </a:lnTo>
                  <a:lnTo>
                    <a:pt x="156" y="1200"/>
                  </a:lnTo>
                  <a:lnTo>
                    <a:pt x="166" y="1186"/>
                  </a:lnTo>
                  <a:lnTo>
                    <a:pt x="174" y="1170"/>
                  </a:lnTo>
                  <a:lnTo>
                    <a:pt x="174" y="1170"/>
                  </a:lnTo>
                  <a:close/>
                  <a:moveTo>
                    <a:pt x="504" y="546"/>
                  </a:moveTo>
                  <a:lnTo>
                    <a:pt x="504" y="546"/>
                  </a:lnTo>
                  <a:lnTo>
                    <a:pt x="488" y="588"/>
                  </a:lnTo>
                  <a:lnTo>
                    <a:pt x="470" y="626"/>
                  </a:lnTo>
                  <a:lnTo>
                    <a:pt x="470" y="626"/>
                  </a:lnTo>
                  <a:lnTo>
                    <a:pt x="456" y="656"/>
                  </a:lnTo>
                  <a:lnTo>
                    <a:pt x="450" y="670"/>
                  </a:lnTo>
                  <a:lnTo>
                    <a:pt x="444" y="686"/>
                  </a:lnTo>
                  <a:lnTo>
                    <a:pt x="440" y="700"/>
                  </a:lnTo>
                  <a:lnTo>
                    <a:pt x="438" y="716"/>
                  </a:lnTo>
                  <a:lnTo>
                    <a:pt x="438" y="734"/>
                  </a:lnTo>
                  <a:lnTo>
                    <a:pt x="442" y="750"/>
                  </a:lnTo>
                  <a:lnTo>
                    <a:pt x="442" y="750"/>
                  </a:lnTo>
                  <a:lnTo>
                    <a:pt x="442" y="756"/>
                  </a:lnTo>
                  <a:lnTo>
                    <a:pt x="442" y="760"/>
                  </a:lnTo>
                  <a:lnTo>
                    <a:pt x="434" y="772"/>
                  </a:lnTo>
                  <a:lnTo>
                    <a:pt x="434" y="772"/>
                  </a:lnTo>
                  <a:lnTo>
                    <a:pt x="414" y="802"/>
                  </a:lnTo>
                  <a:lnTo>
                    <a:pt x="396" y="834"/>
                  </a:lnTo>
                  <a:lnTo>
                    <a:pt x="380" y="866"/>
                  </a:lnTo>
                  <a:lnTo>
                    <a:pt x="368" y="900"/>
                  </a:lnTo>
                  <a:lnTo>
                    <a:pt x="358" y="934"/>
                  </a:lnTo>
                  <a:lnTo>
                    <a:pt x="350" y="970"/>
                  </a:lnTo>
                  <a:lnTo>
                    <a:pt x="346" y="1006"/>
                  </a:lnTo>
                  <a:lnTo>
                    <a:pt x="346" y="1044"/>
                  </a:lnTo>
                  <a:lnTo>
                    <a:pt x="346" y="1044"/>
                  </a:lnTo>
                  <a:lnTo>
                    <a:pt x="346" y="1056"/>
                  </a:lnTo>
                  <a:lnTo>
                    <a:pt x="344" y="1070"/>
                  </a:lnTo>
                  <a:lnTo>
                    <a:pt x="338" y="1104"/>
                  </a:lnTo>
                  <a:lnTo>
                    <a:pt x="338" y="1104"/>
                  </a:lnTo>
                  <a:lnTo>
                    <a:pt x="318" y="1088"/>
                  </a:lnTo>
                  <a:lnTo>
                    <a:pt x="304" y="1072"/>
                  </a:lnTo>
                  <a:lnTo>
                    <a:pt x="296" y="1054"/>
                  </a:lnTo>
                  <a:lnTo>
                    <a:pt x="288" y="1036"/>
                  </a:lnTo>
                  <a:lnTo>
                    <a:pt x="284" y="1018"/>
                  </a:lnTo>
                  <a:lnTo>
                    <a:pt x="282" y="998"/>
                  </a:lnTo>
                  <a:lnTo>
                    <a:pt x="278" y="962"/>
                  </a:lnTo>
                  <a:lnTo>
                    <a:pt x="278" y="962"/>
                  </a:lnTo>
                  <a:lnTo>
                    <a:pt x="274" y="986"/>
                  </a:lnTo>
                  <a:lnTo>
                    <a:pt x="274" y="1008"/>
                  </a:lnTo>
                  <a:lnTo>
                    <a:pt x="274" y="1030"/>
                  </a:lnTo>
                  <a:lnTo>
                    <a:pt x="278" y="1050"/>
                  </a:lnTo>
                  <a:lnTo>
                    <a:pt x="284" y="1070"/>
                  </a:lnTo>
                  <a:lnTo>
                    <a:pt x="294" y="1090"/>
                  </a:lnTo>
                  <a:lnTo>
                    <a:pt x="308" y="1108"/>
                  </a:lnTo>
                  <a:lnTo>
                    <a:pt x="326" y="1124"/>
                  </a:lnTo>
                  <a:lnTo>
                    <a:pt x="326" y="1124"/>
                  </a:lnTo>
                  <a:lnTo>
                    <a:pt x="406" y="1192"/>
                  </a:lnTo>
                  <a:lnTo>
                    <a:pt x="488" y="1260"/>
                  </a:lnTo>
                  <a:lnTo>
                    <a:pt x="488" y="1260"/>
                  </a:lnTo>
                  <a:lnTo>
                    <a:pt x="506" y="1278"/>
                  </a:lnTo>
                  <a:lnTo>
                    <a:pt x="520" y="1294"/>
                  </a:lnTo>
                  <a:lnTo>
                    <a:pt x="528" y="1310"/>
                  </a:lnTo>
                  <a:lnTo>
                    <a:pt x="530" y="1318"/>
                  </a:lnTo>
                  <a:lnTo>
                    <a:pt x="532" y="1324"/>
                  </a:lnTo>
                  <a:lnTo>
                    <a:pt x="530" y="1332"/>
                  </a:lnTo>
                  <a:lnTo>
                    <a:pt x="528" y="1340"/>
                  </a:lnTo>
                  <a:lnTo>
                    <a:pt x="520" y="1354"/>
                  </a:lnTo>
                  <a:lnTo>
                    <a:pt x="506" y="1368"/>
                  </a:lnTo>
                  <a:lnTo>
                    <a:pt x="486" y="1382"/>
                  </a:lnTo>
                  <a:lnTo>
                    <a:pt x="486" y="1382"/>
                  </a:lnTo>
                  <a:lnTo>
                    <a:pt x="546" y="1518"/>
                  </a:lnTo>
                  <a:lnTo>
                    <a:pt x="546" y="1518"/>
                  </a:lnTo>
                  <a:lnTo>
                    <a:pt x="552" y="1504"/>
                  </a:lnTo>
                  <a:lnTo>
                    <a:pt x="554" y="1490"/>
                  </a:lnTo>
                  <a:lnTo>
                    <a:pt x="552" y="1478"/>
                  </a:lnTo>
                  <a:lnTo>
                    <a:pt x="548" y="1464"/>
                  </a:lnTo>
                  <a:lnTo>
                    <a:pt x="534" y="1438"/>
                  </a:lnTo>
                  <a:lnTo>
                    <a:pt x="528" y="1426"/>
                  </a:lnTo>
                  <a:lnTo>
                    <a:pt x="524" y="1412"/>
                  </a:lnTo>
                  <a:lnTo>
                    <a:pt x="524" y="1412"/>
                  </a:lnTo>
                  <a:lnTo>
                    <a:pt x="570" y="1428"/>
                  </a:lnTo>
                  <a:lnTo>
                    <a:pt x="594" y="1434"/>
                  </a:lnTo>
                  <a:lnTo>
                    <a:pt x="618" y="1440"/>
                  </a:lnTo>
                  <a:lnTo>
                    <a:pt x="642" y="1444"/>
                  </a:lnTo>
                  <a:lnTo>
                    <a:pt x="666" y="1446"/>
                  </a:lnTo>
                  <a:lnTo>
                    <a:pt x="692" y="1446"/>
                  </a:lnTo>
                  <a:lnTo>
                    <a:pt x="718" y="1442"/>
                  </a:lnTo>
                  <a:lnTo>
                    <a:pt x="718" y="1442"/>
                  </a:lnTo>
                  <a:lnTo>
                    <a:pt x="744" y="1436"/>
                  </a:lnTo>
                  <a:lnTo>
                    <a:pt x="768" y="1428"/>
                  </a:lnTo>
                  <a:lnTo>
                    <a:pt x="790" y="1418"/>
                  </a:lnTo>
                  <a:lnTo>
                    <a:pt x="812" y="1404"/>
                  </a:lnTo>
                  <a:lnTo>
                    <a:pt x="832" y="1390"/>
                  </a:lnTo>
                  <a:lnTo>
                    <a:pt x="852" y="1372"/>
                  </a:lnTo>
                  <a:lnTo>
                    <a:pt x="870" y="1354"/>
                  </a:lnTo>
                  <a:lnTo>
                    <a:pt x="886" y="1330"/>
                  </a:lnTo>
                  <a:lnTo>
                    <a:pt x="886" y="1330"/>
                  </a:lnTo>
                  <a:lnTo>
                    <a:pt x="892" y="1344"/>
                  </a:lnTo>
                  <a:lnTo>
                    <a:pt x="896" y="1356"/>
                  </a:lnTo>
                  <a:lnTo>
                    <a:pt x="898" y="1368"/>
                  </a:lnTo>
                  <a:lnTo>
                    <a:pt x="898" y="1380"/>
                  </a:lnTo>
                  <a:lnTo>
                    <a:pt x="896" y="1402"/>
                  </a:lnTo>
                  <a:lnTo>
                    <a:pt x="892" y="1424"/>
                  </a:lnTo>
                  <a:lnTo>
                    <a:pt x="886" y="1446"/>
                  </a:lnTo>
                  <a:lnTo>
                    <a:pt x="882" y="1468"/>
                  </a:lnTo>
                  <a:lnTo>
                    <a:pt x="882" y="1480"/>
                  </a:lnTo>
                  <a:lnTo>
                    <a:pt x="882" y="1490"/>
                  </a:lnTo>
                  <a:lnTo>
                    <a:pt x="884" y="1502"/>
                  </a:lnTo>
                  <a:lnTo>
                    <a:pt x="886" y="1512"/>
                  </a:lnTo>
                  <a:lnTo>
                    <a:pt x="886" y="1512"/>
                  </a:lnTo>
                  <a:lnTo>
                    <a:pt x="896" y="1486"/>
                  </a:lnTo>
                  <a:lnTo>
                    <a:pt x="904" y="1458"/>
                  </a:lnTo>
                  <a:lnTo>
                    <a:pt x="910" y="1430"/>
                  </a:lnTo>
                  <a:lnTo>
                    <a:pt x="914" y="1402"/>
                  </a:lnTo>
                  <a:lnTo>
                    <a:pt x="914" y="1402"/>
                  </a:lnTo>
                  <a:lnTo>
                    <a:pt x="912" y="1356"/>
                  </a:lnTo>
                  <a:lnTo>
                    <a:pt x="910" y="1310"/>
                  </a:lnTo>
                  <a:lnTo>
                    <a:pt x="908" y="1266"/>
                  </a:lnTo>
                  <a:lnTo>
                    <a:pt x="908" y="1220"/>
                  </a:lnTo>
                  <a:lnTo>
                    <a:pt x="908" y="1220"/>
                  </a:lnTo>
                  <a:lnTo>
                    <a:pt x="910" y="1200"/>
                  </a:lnTo>
                  <a:lnTo>
                    <a:pt x="912" y="1182"/>
                  </a:lnTo>
                  <a:lnTo>
                    <a:pt x="918" y="1164"/>
                  </a:lnTo>
                  <a:lnTo>
                    <a:pt x="924" y="1156"/>
                  </a:lnTo>
                  <a:lnTo>
                    <a:pt x="928" y="1150"/>
                  </a:lnTo>
                  <a:lnTo>
                    <a:pt x="928" y="1150"/>
                  </a:lnTo>
                  <a:lnTo>
                    <a:pt x="948" y="1130"/>
                  </a:lnTo>
                  <a:lnTo>
                    <a:pt x="970" y="1112"/>
                  </a:lnTo>
                  <a:lnTo>
                    <a:pt x="1006" y="1084"/>
                  </a:lnTo>
                  <a:lnTo>
                    <a:pt x="1006" y="1084"/>
                  </a:lnTo>
                  <a:lnTo>
                    <a:pt x="998" y="1066"/>
                  </a:lnTo>
                  <a:lnTo>
                    <a:pt x="988" y="1048"/>
                  </a:lnTo>
                  <a:lnTo>
                    <a:pt x="982" y="1030"/>
                  </a:lnTo>
                  <a:lnTo>
                    <a:pt x="980" y="1022"/>
                  </a:lnTo>
                  <a:lnTo>
                    <a:pt x="980" y="1014"/>
                  </a:lnTo>
                  <a:lnTo>
                    <a:pt x="980" y="1014"/>
                  </a:lnTo>
                  <a:lnTo>
                    <a:pt x="982" y="986"/>
                  </a:lnTo>
                  <a:lnTo>
                    <a:pt x="980" y="958"/>
                  </a:lnTo>
                  <a:lnTo>
                    <a:pt x="976" y="930"/>
                  </a:lnTo>
                  <a:lnTo>
                    <a:pt x="972" y="904"/>
                  </a:lnTo>
                  <a:lnTo>
                    <a:pt x="966" y="878"/>
                  </a:lnTo>
                  <a:lnTo>
                    <a:pt x="958" y="852"/>
                  </a:lnTo>
                  <a:lnTo>
                    <a:pt x="938" y="800"/>
                  </a:lnTo>
                  <a:lnTo>
                    <a:pt x="916" y="750"/>
                  </a:lnTo>
                  <a:lnTo>
                    <a:pt x="894" y="702"/>
                  </a:lnTo>
                  <a:lnTo>
                    <a:pt x="870" y="652"/>
                  </a:lnTo>
                  <a:lnTo>
                    <a:pt x="850" y="602"/>
                  </a:lnTo>
                  <a:lnTo>
                    <a:pt x="850" y="602"/>
                  </a:lnTo>
                  <a:lnTo>
                    <a:pt x="846" y="594"/>
                  </a:lnTo>
                  <a:lnTo>
                    <a:pt x="842" y="588"/>
                  </a:lnTo>
                  <a:lnTo>
                    <a:pt x="842" y="588"/>
                  </a:lnTo>
                  <a:lnTo>
                    <a:pt x="832" y="574"/>
                  </a:lnTo>
                  <a:lnTo>
                    <a:pt x="822" y="560"/>
                  </a:lnTo>
                  <a:lnTo>
                    <a:pt x="816" y="546"/>
                  </a:lnTo>
                  <a:lnTo>
                    <a:pt x="812" y="530"/>
                  </a:lnTo>
                  <a:lnTo>
                    <a:pt x="810" y="514"/>
                  </a:lnTo>
                  <a:lnTo>
                    <a:pt x="810" y="498"/>
                  </a:lnTo>
                  <a:lnTo>
                    <a:pt x="812" y="482"/>
                  </a:lnTo>
                  <a:lnTo>
                    <a:pt x="816" y="466"/>
                  </a:lnTo>
                  <a:lnTo>
                    <a:pt x="816" y="466"/>
                  </a:lnTo>
                  <a:lnTo>
                    <a:pt x="820" y="456"/>
                  </a:lnTo>
                  <a:lnTo>
                    <a:pt x="820" y="446"/>
                  </a:lnTo>
                  <a:lnTo>
                    <a:pt x="820" y="438"/>
                  </a:lnTo>
                  <a:lnTo>
                    <a:pt x="816" y="432"/>
                  </a:lnTo>
                  <a:lnTo>
                    <a:pt x="812" y="426"/>
                  </a:lnTo>
                  <a:lnTo>
                    <a:pt x="804" y="420"/>
                  </a:lnTo>
                  <a:lnTo>
                    <a:pt x="796" y="416"/>
                  </a:lnTo>
                  <a:lnTo>
                    <a:pt x="786" y="412"/>
                  </a:lnTo>
                  <a:lnTo>
                    <a:pt x="786" y="412"/>
                  </a:lnTo>
                  <a:lnTo>
                    <a:pt x="768" y="406"/>
                  </a:lnTo>
                  <a:lnTo>
                    <a:pt x="750" y="400"/>
                  </a:lnTo>
                  <a:lnTo>
                    <a:pt x="716" y="382"/>
                  </a:lnTo>
                  <a:lnTo>
                    <a:pt x="716" y="382"/>
                  </a:lnTo>
                  <a:lnTo>
                    <a:pt x="708" y="376"/>
                  </a:lnTo>
                  <a:lnTo>
                    <a:pt x="700" y="370"/>
                  </a:lnTo>
                  <a:lnTo>
                    <a:pt x="696" y="362"/>
                  </a:lnTo>
                  <a:lnTo>
                    <a:pt x="696" y="354"/>
                  </a:lnTo>
                  <a:lnTo>
                    <a:pt x="696" y="344"/>
                  </a:lnTo>
                  <a:lnTo>
                    <a:pt x="696" y="336"/>
                  </a:lnTo>
                  <a:lnTo>
                    <a:pt x="702" y="320"/>
                  </a:lnTo>
                  <a:lnTo>
                    <a:pt x="702" y="320"/>
                  </a:lnTo>
                  <a:lnTo>
                    <a:pt x="710" y="308"/>
                  </a:lnTo>
                  <a:lnTo>
                    <a:pt x="720" y="298"/>
                  </a:lnTo>
                  <a:lnTo>
                    <a:pt x="732" y="290"/>
                  </a:lnTo>
                  <a:lnTo>
                    <a:pt x="738" y="288"/>
                  </a:lnTo>
                  <a:lnTo>
                    <a:pt x="744" y="288"/>
                  </a:lnTo>
                  <a:lnTo>
                    <a:pt x="744" y="288"/>
                  </a:lnTo>
                  <a:lnTo>
                    <a:pt x="750" y="290"/>
                  </a:lnTo>
                  <a:lnTo>
                    <a:pt x="756" y="292"/>
                  </a:lnTo>
                  <a:lnTo>
                    <a:pt x="768" y="302"/>
                  </a:lnTo>
                  <a:lnTo>
                    <a:pt x="778" y="312"/>
                  </a:lnTo>
                  <a:lnTo>
                    <a:pt x="786" y="326"/>
                  </a:lnTo>
                  <a:lnTo>
                    <a:pt x="786" y="326"/>
                  </a:lnTo>
                  <a:lnTo>
                    <a:pt x="790" y="340"/>
                  </a:lnTo>
                  <a:lnTo>
                    <a:pt x="790" y="354"/>
                  </a:lnTo>
                  <a:lnTo>
                    <a:pt x="788" y="388"/>
                  </a:lnTo>
                  <a:lnTo>
                    <a:pt x="788" y="388"/>
                  </a:lnTo>
                  <a:lnTo>
                    <a:pt x="796" y="390"/>
                  </a:lnTo>
                  <a:lnTo>
                    <a:pt x="802" y="390"/>
                  </a:lnTo>
                  <a:lnTo>
                    <a:pt x="808" y="388"/>
                  </a:lnTo>
                  <a:lnTo>
                    <a:pt x="814" y="386"/>
                  </a:lnTo>
                  <a:lnTo>
                    <a:pt x="818" y="382"/>
                  </a:lnTo>
                  <a:lnTo>
                    <a:pt x="820" y="376"/>
                  </a:lnTo>
                  <a:lnTo>
                    <a:pt x="824" y="362"/>
                  </a:lnTo>
                  <a:lnTo>
                    <a:pt x="824" y="362"/>
                  </a:lnTo>
                  <a:lnTo>
                    <a:pt x="824" y="338"/>
                  </a:lnTo>
                  <a:lnTo>
                    <a:pt x="822" y="316"/>
                  </a:lnTo>
                  <a:lnTo>
                    <a:pt x="818" y="294"/>
                  </a:lnTo>
                  <a:lnTo>
                    <a:pt x="810" y="276"/>
                  </a:lnTo>
                  <a:lnTo>
                    <a:pt x="798" y="260"/>
                  </a:lnTo>
                  <a:lnTo>
                    <a:pt x="786" y="246"/>
                  </a:lnTo>
                  <a:lnTo>
                    <a:pt x="770" y="238"/>
                  </a:lnTo>
                  <a:lnTo>
                    <a:pt x="762" y="236"/>
                  </a:lnTo>
                  <a:lnTo>
                    <a:pt x="754" y="234"/>
                  </a:lnTo>
                  <a:lnTo>
                    <a:pt x="754" y="234"/>
                  </a:lnTo>
                  <a:lnTo>
                    <a:pt x="738" y="234"/>
                  </a:lnTo>
                  <a:lnTo>
                    <a:pt x="722" y="236"/>
                  </a:lnTo>
                  <a:lnTo>
                    <a:pt x="708" y="240"/>
                  </a:lnTo>
                  <a:lnTo>
                    <a:pt x="702" y="244"/>
                  </a:lnTo>
                  <a:lnTo>
                    <a:pt x="700" y="248"/>
                  </a:lnTo>
                  <a:lnTo>
                    <a:pt x="700" y="248"/>
                  </a:lnTo>
                  <a:lnTo>
                    <a:pt x="686" y="274"/>
                  </a:lnTo>
                  <a:lnTo>
                    <a:pt x="674" y="302"/>
                  </a:lnTo>
                  <a:lnTo>
                    <a:pt x="652" y="358"/>
                  </a:lnTo>
                  <a:lnTo>
                    <a:pt x="652" y="358"/>
                  </a:lnTo>
                  <a:lnTo>
                    <a:pt x="602" y="354"/>
                  </a:lnTo>
                  <a:lnTo>
                    <a:pt x="602" y="354"/>
                  </a:lnTo>
                  <a:lnTo>
                    <a:pt x="592" y="310"/>
                  </a:lnTo>
                  <a:lnTo>
                    <a:pt x="586" y="290"/>
                  </a:lnTo>
                  <a:lnTo>
                    <a:pt x="578" y="272"/>
                  </a:lnTo>
                  <a:lnTo>
                    <a:pt x="578" y="272"/>
                  </a:lnTo>
                  <a:lnTo>
                    <a:pt x="574" y="266"/>
                  </a:lnTo>
                  <a:lnTo>
                    <a:pt x="568" y="260"/>
                  </a:lnTo>
                  <a:lnTo>
                    <a:pt x="552" y="252"/>
                  </a:lnTo>
                  <a:lnTo>
                    <a:pt x="538" y="246"/>
                  </a:lnTo>
                  <a:lnTo>
                    <a:pt x="532" y="244"/>
                  </a:lnTo>
                  <a:lnTo>
                    <a:pt x="530" y="244"/>
                  </a:lnTo>
                  <a:lnTo>
                    <a:pt x="530" y="244"/>
                  </a:lnTo>
                  <a:lnTo>
                    <a:pt x="518" y="260"/>
                  </a:lnTo>
                  <a:lnTo>
                    <a:pt x="506" y="278"/>
                  </a:lnTo>
                  <a:lnTo>
                    <a:pt x="496" y="296"/>
                  </a:lnTo>
                  <a:lnTo>
                    <a:pt x="492" y="314"/>
                  </a:lnTo>
                  <a:lnTo>
                    <a:pt x="492" y="314"/>
                  </a:lnTo>
                  <a:lnTo>
                    <a:pt x="488" y="336"/>
                  </a:lnTo>
                  <a:lnTo>
                    <a:pt x="488" y="346"/>
                  </a:lnTo>
                  <a:lnTo>
                    <a:pt x="490" y="356"/>
                  </a:lnTo>
                  <a:lnTo>
                    <a:pt x="494" y="368"/>
                  </a:lnTo>
                  <a:lnTo>
                    <a:pt x="500" y="376"/>
                  </a:lnTo>
                  <a:lnTo>
                    <a:pt x="508" y="384"/>
                  </a:lnTo>
                  <a:lnTo>
                    <a:pt x="520" y="392"/>
                  </a:lnTo>
                  <a:lnTo>
                    <a:pt x="520" y="392"/>
                  </a:lnTo>
                  <a:lnTo>
                    <a:pt x="522" y="390"/>
                  </a:lnTo>
                  <a:lnTo>
                    <a:pt x="528" y="386"/>
                  </a:lnTo>
                  <a:lnTo>
                    <a:pt x="528" y="386"/>
                  </a:lnTo>
                  <a:lnTo>
                    <a:pt x="516" y="372"/>
                  </a:lnTo>
                  <a:lnTo>
                    <a:pt x="512" y="366"/>
                  </a:lnTo>
                  <a:lnTo>
                    <a:pt x="510" y="358"/>
                  </a:lnTo>
                  <a:lnTo>
                    <a:pt x="510" y="358"/>
                  </a:lnTo>
                  <a:lnTo>
                    <a:pt x="508" y="344"/>
                  </a:lnTo>
                  <a:lnTo>
                    <a:pt x="510" y="328"/>
                  </a:lnTo>
                  <a:lnTo>
                    <a:pt x="512" y="314"/>
                  </a:lnTo>
                  <a:lnTo>
                    <a:pt x="516" y="298"/>
                  </a:lnTo>
                  <a:lnTo>
                    <a:pt x="516" y="298"/>
                  </a:lnTo>
                  <a:lnTo>
                    <a:pt x="518" y="296"/>
                  </a:lnTo>
                  <a:lnTo>
                    <a:pt x="522" y="294"/>
                  </a:lnTo>
                  <a:lnTo>
                    <a:pt x="532" y="292"/>
                  </a:lnTo>
                  <a:lnTo>
                    <a:pt x="542" y="290"/>
                  </a:lnTo>
                  <a:lnTo>
                    <a:pt x="546" y="290"/>
                  </a:lnTo>
                  <a:lnTo>
                    <a:pt x="550" y="292"/>
                  </a:lnTo>
                  <a:lnTo>
                    <a:pt x="550" y="292"/>
                  </a:lnTo>
                  <a:lnTo>
                    <a:pt x="558" y="304"/>
                  </a:lnTo>
                  <a:lnTo>
                    <a:pt x="564" y="318"/>
                  </a:lnTo>
                  <a:lnTo>
                    <a:pt x="570" y="332"/>
                  </a:lnTo>
                  <a:lnTo>
                    <a:pt x="574" y="346"/>
                  </a:lnTo>
                  <a:lnTo>
                    <a:pt x="574" y="346"/>
                  </a:lnTo>
                  <a:lnTo>
                    <a:pt x="574" y="354"/>
                  </a:lnTo>
                  <a:lnTo>
                    <a:pt x="570" y="360"/>
                  </a:lnTo>
                  <a:lnTo>
                    <a:pt x="560" y="374"/>
                  </a:lnTo>
                  <a:lnTo>
                    <a:pt x="560" y="374"/>
                  </a:lnTo>
                  <a:lnTo>
                    <a:pt x="534" y="396"/>
                  </a:lnTo>
                  <a:lnTo>
                    <a:pt x="522" y="406"/>
                  </a:lnTo>
                  <a:lnTo>
                    <a:pt x="510" y="418"/>
                  </a:lnTo>
                  <a:lnTo>
                    <a:pt x="510" y="418"/>
                  </a:lnTo>
                  <a:lnTo>
                    <a:pt x="504" y="428"/>
                  </a:lnTo>
                  <a:lnTo>
                    <a:pt x="498" y="440"/>
                  </a:lnTo>
                  <a:lnTo>
                    <a:pt x="494" y="450"/>
                  </a:lnTo>
                  <a:lnTo>
                    <a:pt x="494" y="454"/>
                  </a:lnTo>
                  <a:lnTo>
                    <a:pt x="494" y="456"/>
                  </a:lnTo>
                  <a:lnTo>
                    <a:pt x="494" y="456"/>
                  </a:lnTo>
                  <a:lnTo>
                    <a:pt x="514" y="476"/>
                  </a:lnTo>
                  <a:lnTo>
                    <a:pt x="526" y="488"/>
                  </a:lnTo>
                  <a:lnTo>
                    <a:pt x="536" y="496"/>
                  </a:lnTo>
                  <a:lnTo>
                    <a:pt x="548" y="504"/>
                  </a:lnTo>
                  <a:lnTo>
                    <a:pt x="562" y="510"/>
                  </a:lnTo>
                  <a:lnTo>
                    <a:pt x="576" y="514"/>
                  </a:lnTo>
                  <a:lnTo>
                    <a:pt x="594" y="514"/>
                  </a:lnTo>
                  <a:lnTo>
                    <a:pt x="594" y="514"/>
                  </a:lnTo>
                  <a:lnTo>
                    <a:pt x="644" y="506"/>
                  </a:lnTo>
                  <a:lnTo>
                    <a:pt x="670" y="500"/>
                  </a:lnTo>
                  <a:lnTo>
                    <a:pt x="694" y="494"/>
                  </a:lnTo>
                  <a:lnTo>
                    <a:pt x="718" y="486"/>
                  </a:lnTo>
                  <a:lnTo>
                    <a:pt x="742" y="474"/>
                  </a:lnTo>
                  <a:lnTo>
                    <a:pt x="766" y="460"/>
                  </a:lnTo>
                  <a:lnTo>
                    <a:pt x="788" y="444"/>
                  </a:lnTo>
                  <a:lnTo>
                    <a:pt x="788" y="444"/>
                  </a:lnTo>
                  <a:lnTo>
                    <a:pt x="792" y="460"/>
                  </a:lnTo>
                  <a:lnTo>
                    <a:pt x="792" y="466"/>
                  </a:lnTo>
                  <a:lnTo>
                    <a:pt x="792" y="466"/>
                  </a:lnTo>
                  <a:lnTo>
                    <a:pt x="734" y="494"/>
                  </a:lnTo>
                  <a:lnTo>
                    <a:pt x="706" y="506"/>
                  </a:lnTo>
                  <a:lnTo>
                    <a:pt x="676" y="518"/>
                  </a:lnTo>
                  <a:lnTo>
                    <a:pt x="646" y="528"/>
                  </a:lnTo>
                  <a:lnTo>
                    <a:pt x="614" y="534"/>
                  </a:lnTo>
                  <a:lnTo>
                    <a:pt x="580" y="538"/>
                  </a:lnTo>
                  <a:lnTo>
                    <a:pt x="564" y="536"/>
                  </a:lnTo>
                  <a:lnTo>
                    <a:pt x="546" y="534"/>
                  </a:lnTo>
                  <a:lnTo>
                    <a:pt x="546" y="534"/>
                  </a:lnTo>
                  <a:lnTo>
                    <a:pt x="558" y="548"/>
                  </a:lnTo>
                  <a:lnTo>
                    <a:pt x="570" y="560"/>
                  </a:lnTo>
                  <a:lnTo>
                    <a:pt x="582" y="566"/>
                  </a:lnTo>
                  <a:lnTo>
                    <a:pt x="596" y="570"/>
                  </a:lnTo>
                  <a:lnTo>
                    <a:pt x="608" y="572"/>
                  </a:lnTo>
                  <a:lnTo>
                    <a:pt x="622" y="570"/>
                  </a:lnTo>
                  <a:lnTo>
                    <a:pt x="634" y="568"/>
                  </a:lnTo>
                  <a:lnTo>
                    <a:pt x="648" y="564"/>
                  </a:lnTo>
                  <a:lnTo>
                    <a:pt x="648" y="564"/>
                  </a:lnTo>
                  <a:lnTo>
                    <a:pt x="672" y="554"/>
                  </a:lnTo>
                  <a:lnTo>
                    <a:pt x="696" y="544"/>
                  </a:lnTo>
                  <a:lnTo>
                    <a:pt x="742" y="520"/>
                  </a:lnTo>
                  <a:lnTo>
                    <a:pt x="742" y="520"/>
                  </a:lnTo>
                  <a:lnTo>
                    <a:pt x="762" y="514"/>
                  </a:lnTo>
                  <a:lnTo>
                    <a:pt x="782" y="510"/>
                  </a:lnTo>
                  <a:lnTo>
                    <a:pt x="782" y="510"/>
                  </a:lnTo>
                  <a:lnTo>
                    <a:pt x="786" y="522"/>
                  </a:lnTo>
                  <a:lnTo>
                    <a:pt x="786" y="522"/>
                  </a:lnTo>
                  <a:lnTo>
                    <a:pt x="698" y="578"/>
                  </a:lnTo>
                  <a:lnTo>
                    <a:pt x="654" y="604"/>
                  </a:lnTo>
                  <a:lnTo>
                    <a:pt x="608" y="630"/>
                  </a:lnTo>
                  <a:lnTo>
                    <a:pt x="608" y="630"/>
                  </a:lnTo>
                  <a:lnTo>
                    <a:pt x="604" y="630"/>
                  </a:lnTo>
                  <a:lnTo>
                    <a:pt x="598" y="630"/>
                  </a:lnTo>
                  <a:lnTo>
                    <a:pt x="582" y="626"/>
                  </a:lnTo>
                  <a:lnTo>
                    <a:pt x="568" y="618"/>
                  </a:lnTo>
                  <a:lnTo>
                    <a:pt x="554" y="608"/>
                  </a:lnTo>
                  <a:lnTo>
                    <a:pt x="554" y="608"/>
                  </a:lnTo>
                  <a:lnTo>
                    <a:pt x="540" y="594"/>
                  </a:lnTo>
                  <a:lnTo>
                    <a:pt x="528" y="578"/>
                  </a:lnTo>
                  <a:lnTo>
                    <a:pt x="504" y="546"/>
                  </a:lnTo>
                  <a:lnTo>
                    <a:pt x="504" y="546"/>
                  </a:lnTo>
                  <a:close/>
                  <a:moveTo>
                    <a:pt x="1078" y="1054"/>
                  </a:moveTo>
                  <a:lnTo>
                    <a:pt x="1078" y="1054"/>
                  </a:lnTo>
                  <a:lnTo>
                    <a:pt x="1084" y="1012"/>
                  </a:lnTo>
                  <a:lnTo>
                    <a:pt x="1086" y="970"/>
                  </a:lnTo>
                  <a:lnTo>
                    <a:pt x="1084" y="930"/>
                  </a:lnTo>
                  <a:lnTo>
                    <a:pt x="1078" y="892"/>
                  </a:lnTo>
                  <a:lnTo>
                    <a:pt x="1068" y="854"/>
                  </a:lnTo>
                  <a:lnTo>
                    <a:pt x="1052" y="818"/>
                  </a:lnTo>
                  <a:lnTo>
                    <a:pt x="1032" y="784"/>
                  </a:lnTo>
                  <a:lnTo>
                    <a:pt x="1008" y="750"/>
                  </a:lnTo>
                  <a:lnTo>
                    <a:pt x="1008" y="750"/>
                  </a:lnTo>
                  <a:lnTo>
                    <a:pt x="1040" y="826"/>
                  </a:lnTo>
                  <a:lnTo>
                    <a:pt x="1056" y="866"/>
                  </a:lnTo>
                  <a:lnTo>
                    <a:pt x="1066" y="904"/>
                  </a:lnTo>
                  <a:lnTo>
                    <a:pt x="1070" y="924"/>
                  </a:lnTo>
                  <a:lnTo>
                    <a:pt x="1072" y="944"/>
                  </a:lnTo>
                  <a:lnTo>
                    <a:pt x="1074" y="966"/>
                  </a:lnTo>
                  <a:lnTo>
                    <a:pt x="1072" y="986"/>
                  </a:lnTo>
                  <a:lnTo>
                    <a:pt x="1070" y="1006"/>
                  </a:lnTo>
                  <a:lnTo>
                    <a:pt x="1064" y="1028"/>
                  </a:lnTo>
                  <a:lnTo>
                    <a:pt x="1056" y="1050"/>
                  </a:lnTo>
                  <a:lnTo>
                    <a:pt x="1046" y="1070"/>
                  </a:lnTo>
                  <a:lnTo>
                    <a:pt x="1046" y="1070"/>
                  </a:lnTo>
                  <a:lnTo>
                    <a:pt x="1108" y="1080"/>
                  </a:lnTo>
                  <a:lnTo>
                    <a:pt x="1108" y="1080"/>
                  </a:lnTo>
                  <a:lnTo>
                    <a:pt x="1078" y="1054"/>
                  </a:lnTo>
                  <a:lnTo>
                    <a:pt x="1078" y="1054"/>
                  </a:lnTo>
                  <a:close/>
                  <a:moveTo>
                    <a:pt x="880" y="490"/>
                  </a:moveTo>
                  <a:lnTo>
                    <a:pt x="880" y="490"/>
                  </a:lnTo>
                  <a:lnTo>
                    <a:pt x="870" y="496"/>
                  </a:lnTo>
                  <a:lnTo>
                    <a:pt x="870" y="496"/>
                  </a:lnTo>
                  <a:lnTo>
                    <a:pt x="888" y="520"/>
                  </a:lnTo>
                  <a:lnTo>
                    <a:pt x="908" y="542"/>
                  </a:lnTo>
                  <a:lnTo>
                    <a:pt x="908" y="542"/>
                  </a:lnTo>
                  <a:lnTo>
                    <a:pt x="912" y="544"/>
                  </a:lnTo>
                  <a:lnTo>
                    <a:pt x="918" y="544"/>
                  </a:lnTo>
                  <a:lnTo>
                    <a:pt x="932" y="542"/>
                  </a:lnTo>
                  <a:lnTo>
                    <a:pt x="932" y="542"/>
                  </a:lnTo>
                  <a:lnTo>
                    <a:pt x="928" y="526"/>
                  </a:lnTo>
                  <a:lnTo>
                    <a:pt x="928" y="520"/>
                  </a:lnTo>
                  <a:lnTo>
                    <a:pt x="924" y="514"/>
                  </a:lnTo>
                  <a:lnTo>
                    <a:pt x="924" y="514"/>
                  </a:lnTo>
                  <a:lnTo>
                    <a:pt x="914" y="508"/>
                  </a:lnTo>
                  <a:lnTo>
                    <a:pt x="902" y="502"/>
                  </a:lnTo>
                  <a:lnTo>
                    <a:pt x="880" y="490"/>
                  </a:lnTo>
                  <a:lnTo>
                    <a:pt x="880" y="490"/>
                  </a:lnTo>
                  <a:close/>
                </a:path>
              </a:pathLst>
            </a:cu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13923" fontAlgn="base">
                <a:lnSpc>
                  <a:spcPct val="90000"/>
                </a:lnSpc>
                <a:spcBef>
                  <a:spcPct val="0"/>
                </a:spcBef>
                <a:spcAft>
                  <a:spcPct val="0"/>
                </a:spcAft>
              </a:pPr>
              <a:endParaRPr lang="en-US" sz="2000" spc="-50" dirty="0">
                <a:gradFill>
                  <a:gsLst>
                    <a:gs pos="1250">
                      <a:srgbClr val="EFEFEF"/>
                    </a:gs>
                    <a:gs pos="10417">
                      <a:srgbClr val="EFEFEF"/>
                    </a:gs>
                  </a:gsLst>
                  <a:lin ang="5400000" scaled="0"/>
                </a:gradFill>
              </a:endParaRPr>
            </a:p>
          </p:txBody>
        </p:sp>
        <p:pic>
          <p:nvPicPr>
            <p:cNvPr id="116" name="Picture 11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434751" y="2405590"/>
              <a:ext cx="536837" cy="562185"/>
            </a:xfrm>
            <a:prstGeom prst="rect">
              <a:avLst/>
            </a:prstGeom>
          </p:spPr>
        </p:pic>
      </p:grpSp>
    </p:spTree>
    <p:extLst>
      <p:ext uri="{BB962C8B-B14F-4D97-AF65-F5344CB8AC3E}">
        <p14:creationId xmlns:p14="http://schemas.microsoft.com/office/powerpoint/2010/main" val="34569711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28"/>
          <p:cNvSpPr>
            <a:spLocks noChangeAspect="1"/>
          </p:cNvSpPr>
          <p:nvPr/>
        </p:nvSpPr>
        <p:spPr bwMode="black">
          <a:xfrm>
            <a:off x="6273209" y="1093882"/>
            <a:ext cx="5919232" cy="3618278"/>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solidFill>
          <a:extLst/>
        </p:spPr>
        <p:txBody>
          <a:bodyPr vert="horz" wrap="square" lIns="91440" tIns="45720" rIns="91440" bIns="45720" numCol="1" anchor="t" anchorCtr="0" compatLnSpc="1">
            <a:prstTxWarp prst="textNoShape">
              <a:avLst/>
            </a:prstTxWarp>
          </a:bodyPr>
          <a:lstStyle/>
          <a:p>
            <a:pPr defTabSz="932503"/>
            <a:endParaRPr lang="en-US" dirty="0">
              <a:solidFill>
                <a:srgbClr val="505050"/>
              </a:solidFill>
            </a:endParaRPr>
          </a:p>
        </p:txBody>
      </p:sp>
      <p:grpSp>
        <p:nvGrpSpPr>
          <p:cNvPr id="39" name="Group 38"/>
          <p:cNvGrpSpPr/>
          <p:nvPr/>
        </p:nvGrpSpPr>
        <p:grpSpPr>
          <a:xfrm>
            <a:off x="7629042" y="2495219"/>
            <a:ext cx="4383982" cy="1970468"/>
            <a:chOff x="6745490" y="2920528"/>
            <a:chExt cx="4725267" cy="2310702"/>
          </a:xfrm>
        </p:grpSpPr>
        <p:sp>
          <p:nvSpPr>
            <p:cNvPr id="28" name="Freeform 27"/>
            <p:cNvSpPr/>
            <p:nvPr/>
          </p:nvSpPr>
          <p:spPr bwMode="auto">
            <a:xfrm>
              <a:off x="6745490" y="2920528"/>
              <a:ext cx="4725267" cy="2310702"/>
            </a:xfrm>
            <a:custGeom>
              <a:avLst/>
              <a:gdLst>
                <a:gd name="connsiteX0" fmla="*/ 224346 w 4725267"/>
                <a:gd name="connsiteY0" fmla="*/ 0 h 2310702"/>
                <a:gd name="connsiteX1" fmla="*/ 2168811 w 4725267"/>
                <a:gd name="connsiteY1" fmla="*/ 0 h 2310702"/>
                <a:gd name="connsiteX2" fmla="*/ 3487460 w 4725267"/>
                <a:gd name="connsiteY2" fmla="*/ 0 h 2310702"/>
                <a:gd name="connsiteX3" fmla="*/ 3569916 w 4725267"/>
                <a:gd name="connsiteY3" fmla="*/ 0 h 2310702"/>
                <a:gd name="connsiteX4" fmla="*/ 4725267 w 4725267"/>
                <a:gd name="connsiteY4" fmla="*/ 1155351 h 2310702"/>
                <a:gd name="connsiteX5" fmla="*/ 4725266 w 4725267"/>
                <a:gd name="connsiteY5" fmla="*/ 1155351 h 2310702"/>
                <a:gd name="connsiteX6" fmla="*/ 3569915 w 4725267"/>
                <a:gd name="connsiteY6" fmla="*/ 2310702 h 2310702"/>
                <a:gd name="connsiteX7" fmla="*/ 2168811 w 4725267"/>
                <a:gd name="connsiteY7" fmla="*/ 2310701 h 2310702"/>
                <a:gd name="connsiteX8" fmla="*/ 224346 w 4725267"/>
                <a:gd name="connsiteY8" fmla="*/ 2310701 h 2310702"/>
                <a:gd name="connsiteX9" fmla="*/ 0 w 4725267"/>
                <a:gd name="connsiteY9" fmla="*/ 2086355 h 2310702"/>
                <a:gd name="connsiteX10" fmla="*/ 0 w 4725267"/>
                <a:gd name="connsiteY10" fmla="*/ 224346 h 2310702"/>
                <a:gd name="connsiteX11" fmla="*/ 224346 w 4725267"/>
                <a:gd name="connsiteY11" fmla="*/ 0 h 23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5267" h="2310702">
                  <a:moveTo>
                    <a:pt x="224346" y="0"/>
                  </a:moveTo>
                  <a:lnTo>
                    <a:pt x="2168811" y="0"/>
                  </a:lnTo>
                  <a:lnTo>
                    <a:pt x="3487460" y="0"/>
                  </a:lnTo>
                  <a:lnTo>
                    <a:pt x="3569916" y="0"/>
                  </a:lnTo>
                  <a:cubicBezTo>
                    <a:pt x="4207999" y="0"/>
                    <a:pt x="4725267" y="517268"/>
                    <a:pt x="4725267" y="1155351"/>
                  </a:cubicBezTo>
                  <a:lnTo>
                    <a:pt x="4725266" y="1155351"/>
                  </a:lnTo>
                  <a:cubicBezTo>
                    <a:pt x="4725266" y="1793434"/>
                    <a:pt x="4207998" y="2310702"/>
                    <a:pt x="3569915" y="2310702"/>
                  </a:cubicBezTo>
                  <a:lnTo>
                    <a:pt x="2168811" y="2310701"/>
                  </a:lnTo>
                  <a:lnTo>
                    <a:pt x="224346" y="2310701"/>
                  </a:lnTo>
                  <a:cubicBezTo>
                    <a:pt x="100443" y="2310701"/>
                    <a:pt x="0" y="2210258"/>
                    <a:pt x="0" y="2086355"/>
                  </a:cubicBezTo>
                  <a:lnTo>
                    <a:pt x="0" y="224346"/>
                  </a:lnTo>
                  <a:cubicBezTo>
                    <a:pt x="0" y="100443"/>
                    <a:pt x="100443" y="0"/>
                    <a:pt x="224346" y="0"/>
                  </a:cubicBezTo>
                  <a:close/>
                </a:path>
              </a:pathLst>
            </a:custGeom>
            <a:pattFill prst="ltUpDiag">
              <a:fgClr>
                <a:srgbClr val="CDCDCD"/>
              </a:fgClr>
              <a:bgClr>
                <a:srgbClr val="FFFFFF"/>
              </a:bgClr>
            </a:patt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14099" fontAlgn="base">
                <a:lnSpc>
                  <a:spcPct val="90000"/>
                </a:lnSpc>
                <a:spcBef>
                  <a:spcPct val="0"/>
                </a:spcBef>
                <a:spcAft>
                  <a:spcPct val="0"/>
                </a:spcAft>
              </a:pPr>
              <a:endParaRPr lang="en-US" sz="2400" spc="-50" dirty="0">
                <a:gradFill>
                  <a:gsLst>
                    <a:gs pos="36283">
                      <a:srgbClr val="505050"/>
                    </a:gs>
                    <a:gs pos="28000">
                      <a:srgbClr val="505050"/>
                    </a:gs>
                  </a:gsLst>
                  <a:lin ang="5400000" scaled="0"/>
                </a:gradFill>
              </a:endParaRPr>
            </a:p>
          </p:txBody>
        </p:sp>
        <p:sp>
          <p:nvSpPr>
            <p:cNvPr id="33" name="TextBox 32"/>
            <p:cNvSpPr txBox="1"/>
            <p:nvPr/>
          </p:nvSpPr>
          <p:spPr>
            <a:xfrm>
              <a:off x="7667191" y="4962581"/>
              <a:ext cx="1870760" cy="221599"/>
            </a:xfrm>
            <a:prstGeom prst="rect">
              <a:avLst/>
            </a:prstGeom>
            <a:noFill/>
          </p:spPr>
          <p:txBody>
            <a:bodyPr wrap="square" lIns="0" tIns="0" rIns="0" bIns="0" rtlCol="0">
              <a:spAutoFit/>
            </a:bodyPr>
            <a:lstStyle/>
            <a:p>
              <a:pPr algn="ctr" defTabSz="932503">
                <a:lnSpc>
                  <a:spcPct val="90000"/>
                </a:lnSpc>
              </a:pPr>
              <a:r>
                <a:rPr lang="en-US" sz="1600" spc="-50" dirty="0" smtClean="0">
                  <a:gradFill>
                    <a:gsLst>
                      <a:gs pos="2917">
                        <a:srgbClr val="505050"/>
                      </a:gs>
                      <a:gs pos="30000">
                        <a:srgbClr val="505050"/>
                      </a:gs>
                    </a:gsLst>
                    <a:lin ang="5400000" scaled="0"/>
                  </a:gradFill>
                </a:rPr>
                <a:t>Virtual Network</a:t>
              </a:r>
            </a:p>
          </p:txBody>
        </p:sp>
      </p:grpSp>
      <p:grpSp>
        <p:nvGrpSpPr>
          <p:cNvPr id="38" name="Group 37"/>
          <p:cNvGrpSpPr/>
          <p:nvPr/>
        </p:nvGrpSpPr>
        <p:grpSpPr>
          <a:xfrm>
            <a:off x="7671762" y="2568459"/>
            <a:ext cx="3191546" cy="1581564"/>
            <a:chOff x="6881039" y="3060919"/>
            <a:chExt cx="3440002" cy="1854647"/>
          </a:xfrm>
        </p:grpSpPr>
        <p:sp>
          <p:nvSpPr>
            <p:cNvPr id="6" name="Rounded Rectangle 5"/>
            <p:cNvSpPr/>
            <p:nvPr/>
          </p:nvSpPr>
          <p:spPr bwMode="auto">
            <a:xfrm>
              <a:off x="6881039" y="3236192"/>
              <a:ext cx="1095270" cy="1679374"/>
            </a:xfrm>
            <a:prstGeom prst="roundRect">
              <a:avLst>
                <a:gd name="adj" fmla="val 11101"/>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0" name="Rounded Rectangle 19"/>
            <p:cNvSpPr/>
            <p:nvPr/>
          </p:nvSpPr>
          <p:spPr bwMode="auto">
            <a:xfrm>
              <a:off x="9225771" y="3236192"/>
              <a:ext cx="1095270" cy="1679374"/>
            </a:xfrm>
            <a:prstGeom prst="roundRect">
              <a:avLst>
                <a:gd name="adj" fmla="val 11101"/>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9" name="Rounded Rectangle 18"/>
            <p:cNvSpPr/>
            <p:nvPr/>
          </p:nvSpPr>
          <p:spPr bwMode="auto">
            <a:xfrm>
              <a:off x="8053405" y="3236192"/>
              <a:ext cx="1095270" cy="1679374"/>
            </a:xfrm>
            <a:prstGeom prst="roundRect">
              <a:avLst>
                <a:gd name="adj" fmla="val 11101"/>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9" name="TextBox 28"/>
            <p:cNvSpPr txBox="1"/>
            <p:nvPr/>
          </p:nvSpPr>
          <p:spPr>
            <a:xfrm>
              <a:off x="6992151" y="3060919"/>
              <a:ext cx="873046" cy="194896"/>
            </a:xfrm>
            <a:prstGeom prst="rect">
              <a:avLst/>
            </a:prstGeom>
            <a:noFill/>
          </p:spPr>
          <p:txBody>
            <a:bodyPr wrap="square" lIns="0" tIns="0" rIns="0" bIns="0" rtlCol="0">
              <a:spAutoFit/>
            </a:bodyPr>
            <a:lstStyle/>
            <a:p>
              <a:pPr algn="ctr" defTabSz="932503">
                <a:lnSpc>
                  <a:spcPct val="90000"/>
                </a:lnSpc>
              </a:pPr>
              <a:r>
                <a:rPr lang="en-US" sz="1200" spc="-50" dirty="0" smtClean="0">
                  <a:gradFill>
                    <a:gsLst>
                      <a:gs pos="2917">
                        <a:srgbClr val="505050"/>
                      </a:gs>
                      <a:gs pos="30000">
                        <a:srgbClr val="505050"/>
                      </a:gs>
                    </a:gsLst>
                    <a:lin ang="5400000" scaled="0"/>
                  </a:gradFill>
                </a:rPr>
                <a:t>&lt;subnet X&gt;</a:t>
              </a:r>
            </a:p>
          </p:txBody>
        </p:sp>
        <p:sp>
          <p:nvSpPr>
            <p:cNvPr id="30" name="TextBox 29"/>
            <p:cNvSpPr txBox="1"/>
            <p:nvPr/>
          </p:nvSpPr>
          <p:spPr>
            <a:xfrm>
              <a:off x="8164517" y="3060919"/>
              <a:ext cx="873046" cy="194896"/>
            </a:xfrm>
            <a:prstGeom prst="rect">
              <a:avLst/>
            </a:prstGeom>
            <a:noFill/>
          </p:spPr>
          <p:txBody>
            <a:bodyPr wrap="square" lIns="0" tIns="0" rIns="0" bIns="0" rtlCol="0">
              <a:spAutoFit/>
            </a:bodyPr>
            <a:lstStyle/>
            <a:p>
              <a:pPr algn="ctr" defTabSz="932503">
                <a:lnSpc>
                  <a:spcPct val="90000"/>
                </a:lnSpc>
              </a:pPr>
              <a:r>
                <a:rPr lang="en-US" sz="1200" spc="-50" dirty="0" smtClean="0">
                  <a:gradFill>
                    <a:gsLst>
                      <a:gs pos="2917">
                        <a:srgbClr val="505050"/>
                      </a:gs>
                      <a:gs pos="30000">
                        <a:srgbClr val="505050"/>
                      </a:gs>
                    </a:gsLst>
                    <a:lin ang="5400000" scaled="0"/>
                  </a:gradFill>
                </a:rPr>
                <a:t>&lt;subnet Y&gt;</a:t>
              </a:r>
            </a:p>
          </p:txBody>
        </p:sp>
        <p:sp>
          <p:nvSpPr>
            <p:cNvPr id="31" name="TextBox 30"/>
            <p:cNvSpPr txBox="1"/>
            <p:nvPr/>
          </p:nvSpPr>
          <p:spPr>
            <a:xfrm>
              <a:off x="9336883" y="3060919"/>
              <a:ext cx="873046" cy="194896"/>
            </a:xfrm>
            <a:prstGeom prst="rect">
              <a:avLst/>
            </a:prstGeom>
            <a:noFill/>
          </p:spPr>
          <p:txBody>
            <a:bodyPr wrap="square" lIns="0" tIns="0" rIns="0" bIns="0" rtlCol="0">
              <a:spAutoFit/>
            </a:bodyPr>
            <a:lstStyle/>
            <a:p>
              <a:pPr algn="ctr" defTabSz="932503">
                <a:lnSpc>
                  <a:spcPct val="90000"/>
                </a:lnSpc>
              </a:pPr>
              <a:r>
                <a:rPr lang="en-US" sz="1200" spc="-50" dirty="0" smtClean="0">
                  <a:gradFill>
                    <a:gsLst>
                      <a:gs pos="2917">
                        <a:srgbClr val="505050"/>
                      </a:gs>
                      <a:gs pos="30000">
                        <a:srgbClr val="505050"/>
                      </a:gs>
                    </a:gsLst>
                    <a:lin ang="5400000" scaled="0"/>
                  </a:gradFill>
                </a:rPr>
                <a:t>&lt;subnet Z&gt;</a:t>
              </a:r>
            </a:p>
          </p:txBody>
        </p:sp>
      </p:grpSp>
      <p:sp>
        <p:nvSpPr>
          <p:cNvPr id="2" name="Title 1"/>
          <p:cNvSpPr>
            <a:spLocks noGrp="1"/>
          </p:cNvSpPr>
          <p:nvPr>
            <p:ph type="title"/>
          </p:nvPr>
        </p:nvSpPr>
        <p:spPr>
          <a:xfrm>
            <a:off x="274638" y="292082"/>
            <a:ext cx="11375536" cy="946413"/>
          </a:xfrm>
        </p:spPr>
        <p:txBody>
          <a:bodyPr/>
          <a:lstStyle/>
          <a:p>
            <a:r>
              <a:rPr lang="en-US" dirty="0" smtClean="0"/>
              <a:t>Virtual Network</a:t>
            </a:r>
            <a:endParaRPr lang="en-US" dirty="0"/>
          </a:p>
        </p:txBody>
      </p:sp>
      <p:grpSp>
        <p:nvGrpSpPr>
          <p:cNvPr id="23" name="Group 22"/>
          <p:cNvGrpSpPr/>
          <p:nvPr/>
        </p:nvGrpSpPr>
        <p:grpSpPr>
          <a:xfrm>
            <a:off x="7727562" y="2798766"/>
            <a:ext cx="873763" cy="1236669"/>
            <a:chOff x="4910287" y="3352799"/>
            <a:chExt cx="941784" cy="1450200"/>
          </a:xfrm>
        </p:grpSpPr>
        <p:sp>
          <p:nvSpPr>
            <p:cNvPr id="5" name="Freeform 5"/>
            <p:cNvSpPr>
              <a:spLocks noEditPoints="1"/>
            </p:cNvSpPr>
            <p:nvPr/>
          </p:nvSpPr>
          <p:spPr bwMode="auto">
            <a:xfrm>
              <a:off x="4910287" y="4401555"/>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0" name="Freeform 5"/>
            <p:cNvSpPr>
              <a:spLocks noEditPoints="1"/>
            </p:cNvSpPr>
            <p:nvPr/>
          </p:nvSpPr>
          <p:spPr bwMode="auto">
            <a:xfrm>
              <a:off x="4910287" y="387717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1" name="Freeform 5"/>
            <p:cNvSpPr>
              <a:spLocks noEditPoints="1"/>
            </p:cNvSpPr>
            <p:nvPr/>
          </p:nvSpPr>
          <p:spPr bwMode="auto">
            <a:xfrm>
              <a:off x="4910287" y="3352799"/>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21" name="Group 20"/>
          <p:cNvGrpSpPr/>
          <p:nvPr/>
        </p:nvGrpSpPr>
        <p:grpSpPr>
          <a:xfrm>
            <a:off x="9912801" y="2798766"/>
            <a:ext cx="873763" cy="1236669"/>
            <a:chOff x="7255725" y="3352799"/>
            <a:chExt cx="941784" cy="1450200"/>
          </a:xfrm>
        </p:grpSpPr>
        <p:sp>
          <p:nvSpPr>
            <p:cNvPr id="15" name="Freeform 5"/>
            <p:cNvSpPr>
              <a:spLocks noEditPoints="1"/>
            </p:cNvSpPr>
            <p:nvPr/>
          </p:nvSpPr>
          <p:spPr bwMode="auto">
            <a:xfrm>
              <a:off x="7255725" y="4401555"/>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6" name="Freeform 5"/>
            <p:cNvSpPr>
              <a:spLocks noEditPoints="1"/>
            </p:cNvSpPr>
            <p:nvPr/>
          </p:nvSpPr>
          <p:spPr bwMode="auto">
            <a:xfrm>
              <a:off x="7255725" y="387717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7" name="Freeform 5"/>
            <p:cNvSpPr>
              <a:spLocks noEditPoints="1"/>
            </p:cNvSpPr>
            <p:nvPr/>
          </p:nvSpPr>
          <p:spPr bwMode="auto">
            <a:xfrm>
              <a:off x="7255725" y="3352799"/>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22" name="Group 21"/>
          <p:cNvGrpSpPr/>
          <p:nvPr/>
        </p:nvGrpSpPr>
        <p:grpSpPr>
          <a:xfrm>
            <a:off x="8836132" y="2798766"/>
            <a:ext cx="873763" cy="1236669"/>
            <a:chOff x="6083006" y="3352799"/>
            <a:chExt cx="941784" cy="1450200"/>
          </a:xfrm>
        </p:grpSpPr>
        <p:sp>
          <p:nvSpPr>
            <p:cNvPr id="12" name="Freeform 5"/>
            <p:cNvSpPr>
              <a:spLocks noEditPoints="1"/>
            </p:cNvSpPr>
            <p:nvPr/>
          </p:nvSpPr>
          <p:spPr bwMode="auto">
            <a:xfrm>
              <a:off x="6083006" y="4401555"/>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3" name="Freeform 5"/>
            <p:cNvSpPr>
              <a:spLocks noEditPoints="1"/>
            </p:cNvSpPr>
            <p:nvPr/>
          </p:nvSpPr>
          <p:spPr bwMode="auto">
            <a:xfrm>
              <a:off x="6083006" y="387717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sp>
          <p:nvSpPr>
            <p:cNvPr id="14" name="Freeform 5"/>
            <p:cNvSpPr>
              <a:spLocks noEditPoints="1"/>
            </p:cNvSpPr>
            <p:nvPr/>
          </p:nvSpPr>
          <p:spPr bwMode="auto">
            <a:xfrm>
              <a:off x="6083006" y="3352799"/>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32503"/>
              <a:endParaRPr lang="en-US">
                <a:solidFill>
                  <a:srgbClr val="505050"/>
                </a:solidFill>
              </a:endParaRPr>
            </a:p>
          </p:txBody>
        </p:sp>
      </p:grpSp>
      <p:grpSp>
        <p:nvGrpSpPr>
          <p:cNvPr id="40" name="Group 39"/>
          <p:cNvGrpSpPr/>
          <p:nvPr/>
        </p:nvGrpSpPr>
        <p:grpSpPr>
          <a:xfrm>
            <a:off x="10938067" y="2897073"/>
            <a:ext cx="941784" cy="613985"/>
            <a:chOff x="10395800" y="3662616"/>
            <a:chExt cx="941784" cy="613985"/>
          </a:xfrm>
        </p:grpSpPr>
        <p:sp>
          <p:nvSpPr>
            <p:cNvPr id="32" name="TextBox 31"/>
            <p:cNvSpPr txBox="1"/>
            <p:nvPr/>
          </p:nvSpPr>
          <p:spPr>
            <a:xfrm>
              <a:off x="10434892" y="3662616"/>
              <a:ext cx="867568" cy="166199"/>
            </a:xfrm>
            <a:prstGeom prst="rect">
              <a:avLst/>
            </a:prstGeom>
            <a:noFill/>
          </p:spPr>
          <p:txBody>
            <a:bodyPr wrap="square" lIns="0" tIns="0" rIns="0" bIns="0" rtlCol="0">
              <a:spAutoFit/>
            </a:bodyPr>
            <a:lstStyle/>
            <a:p>
              <a:pPr algn="ctr" defTabSz="932503">
                <a:lnSpc>
                  <a:spcPct val="90000"/>
                </a:lnSpc>
              </a:pPr>
              <a:r>
                <a:rPr lang="en-US" sz="1200" spc="-50" dirty="0" smtClean="0">
                  <a:gradFill>
                    <a:gsLst>
                      <a:gs pos="2917">
                        <a:srgbClr val="505050"/>
                      </a:gs>
                      <a:gs pos="30000">
                        <a:srgbClr val="505050"/>
                      </a:gs>
                    </a:gsLst>
                    <a:lin ang="5400000" scaled="0"/>
                  </a:gradFill>
                </a:rPr>
                <a:t>DNS Server</a:t>
              </a:r>
            </a:p>
          </p:txBody>
        </p:sp>
        <p:sp>
          <p:nvSpPr>
            <p:cNvPr id="34" name="Rounded Rectangle 33"/>
            <p:cNvSpPr/>
            <p:nvPr/>
          </p:nvSpPr>
          <p:spPr bwMode="auto">
            <a:xfrm>
              <a:off x="10395800" y="3875157"/>
              <a:ext cx="941784" cy="401444"/>
            </a:xfrm>
            <a:prstGeom prst="roundRect">
              <a:avLst>
                <a:gd name="adj" fmla="val 35082"/>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24" name="Freeform 5"/>
            <p:cNvSpPr>
              <a:spLocks noEditPoints="1"/>
            </p:cNvSpPr>
            <p:nvPr/>
          </p:nvSpPr>
          <p:spPr bwMode="auto">
            <a:xfrm>
              <a:off x="10395800" y="3875157"/>
              <a:ext cx="941784" cy="40144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tx1"/>
            </a:solidFill>
            <a:ln>
              <a:noFill/>
              <a:headEnd type="none" w="med" len="med"/>
              <a:tailEnd type="none" w="med" len="med"/>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a:gradFill>
                  <a:gsLst>
                    <a:gs pos="1250">
                      <a:srgbClr val="EFEFEF"/>
                    </a:gs>
                    <a:gs pos="10417">
                      <a:srgbClr val="EFEFEF"/>
                    </a:gs>
                  </a:gsLst>
                  <a:lin ang="5400000" scaled="0"/>
                </a:gradFill>
              </a:endParaRPr>
            </a:p>
          </p:txBody>
        </p:sp>
      </p:grpSp>
      <p:sp>
        <p:nvSpPr>
          <p:cNvPr id="36" name="TextBox 35"/>
          <p:cNvSpPr txBox="1"/>
          <p:nvPr/>
        </p:nvSpPr>
        <p:spPr>
          <a:xfrm>
            <a:off x="267864" y="1456437"/>
            <a:ext cx="5698666" cy="5164496"/>
          </a:xfrm>
          <a:prstGeom prst="rect">
            <a:avLst/>
          </a:prstGeom>
          <a:noFill/>
        </p:spPr>
        <p:txBody>
          <a:bodyPr wrap="square" lIns="182880" tIns="146304" rIns="182880" bIns="146304" rtlCol="0">
            <a:noAutofit/>
          </a:bodyPr>
          <a:lstStyle/>
          <a:p>
            <a:pPr defTabSz="932503">
              <a:spcAft>
                <a:spcPts val="600"/>
              </a:spcAft>
            </a:pPr>
            <a:r>
              <a:rPr lang="en-US" sz="2000" spc="-50" dirty="0" smtClean="0">
                <a:gradFill>
                  <a:gsLst>
                    <a:gs pos="0">
                      <a:srgbClr val="505050"/>
                    </a:gs>
                    <a:gs pos="100000">
                      <a:srgbClr val="505050"/>
                    </a:gs>
                  </a:gsLst>
                  <a:lin ang="0" scaled="0"/>
                </a:gradFill>
              </a:rPr>
              <a:t>Logical </a:t>
            </a:r>
            <a:r>
              <a:rPr lang="en-US" sz="2000" spc="-50" dirty="0">
                <a:gradFill>
                  <a:gsLst>
                    <a:gs pos="0">
                      <a:srgbClr val="505050"/>
                    </a:gs>
                    <a:gs pos="100000">
                      <a:srgbClr val="505050"/>
                    </a:gs>
                  </a:gsLst>
                  <a:lin ang="0" scaled="0"/>
                </a:gradFill>
              </a:rPr>
              <a:t>isolation with control over </a:t>
            </a:r>
            <a:r>
              <a:rPr lang="en-US" sz="2000" spc="-50" dirty="0" smtClean="0">
                <a:gradFill>
                  <a:gsLst>
                    <a:gs pos="0">
                      <a:srgbClr val="505050"/>
                    </a:gs>
                    <a:gs pos="100000">
                      <a:srgbClr val="505050"/>
                    </a:gs>
                  </a:gsLst>
                  <a:lin ang="0" scaled="0"/>
                </a:gradFill>
              </a:rPr>
              <a:t>network</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Create Subnets, use your </a:t>
            </a:r>
            <a:r>
              <a:rPr lang="en-US" sz="2000" spc="-50" dirty="0">
                <a:gradFill>
                  <a:gsLst>
                    <a:gs pos="0">
                      <a:srgbClr val="505050"/>
                    </a:gs>
                    <a:gs pos="100000">
                      <a:srgbClr val="505050"/>
                    </a:gs>
                  </a:gsLst>
                  <a:lin ang="0" scaled="0"/>
                </a:gradFill>
              </a:rPr>
              <a:t>p</a:t>
            </a:r>
            <a:r>
              <a:rPr lang="en-US" sz="2000" spc="-50" dirty="0" smtClean="0">
                <a:gradFill>
                  <a:gsLst>
                    <a:gs pos="0">
                      <a:srgbClr val="505050"/>
                    </a:gs>
                    <a:gs pos="100000">
                      <a:srgbClr val="505050"/>
                    </a:gs>
                  </a:gsLst>
                  <a:lin ang="0" scaled="0"/>
                </a:gradFill>
              </a:rPr>
              <a:t>rivate </a:t>
            </a:r>
            <a:r>
              <a:rPr lang="en-US" sz="2000" spc="-50" dirty="0">
                <a:gradFill>
                  <a:gsLst>
                    <a:gs pos="0">
                      <a:srgbClr val="505050"/>
                    </a:gs>
                    <a:gs pos="100000">
                      <a:srgbClr val="505050"/>
                    </a:gs>
                  </a:gsLst>
                  <a:lin ang="0" scaled="0"/>
                </a:gradFill>
              </a:rPr>
              <a:t>IP </a:t>
            </a:r>
            <a:r>
              <a:rPr lang="en-US" sz="2000" spc="-50" dirty="0" smtClean="0">
                <a:gradFill>
                  <a:gsLst>
                    <a:gs pos="0">
                      <a:srgbClr val="505050"/>
                    </a:gs>
                    <a:gs pos="100000">
                      <a:srgbClr val="505050"/>
                    </a:gs>
                  </a:gsLst>
                  <a:lin ang="0" scaled="0"/>
                </a:gradFill>
              </a:rPr>
              <a:t>addresses</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Stable and persistent private IP addresses</a:t>
            </a:r>
          </a:p>
          <a:p>
            <a:pPr defTabSz="932503">
              <a:spcAft>
                <a:spcPts val="600"/>
              </a:spcAft>
            </a:pPr>
            <a:endParaRPr lang="en-US" sz="2000" spc="-50" dirty="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DNS options – BYO, Azure-provided</a:t>
            </a:r>
          </a:p>
          <a:p>
            <a:pPr defTabSz="932503">
              <a:spcAft>
                <a:spcPts val="600"/>
              </a:spcAft>
            </a:pPr>
            <a:endParaRPr lang="en-US" sz="2000" spc="-50" dirty="0">
              <a:gradFill>
                <a:gsLst>
                  <a:gs pos="0">
                    <a:srgbClr val="505050"/>
                  </a:gs>
                  <a:gs pos="100000">
                    <a:srgbClr val="505050"/>
                  </a:gs>
                </a:gsLst>
                <a:lin ang="0" scaled="0"/>
              </a:gradFill>
            </a:endParaRPr>
          </a:p>
          <a:p>
            <a:pPr defTabSz="932503">
              <a:spcAft>
                <a:spcPts val="600"/>
              </a:spcAft>
            </a:pPr>
            <a:r>
              <a:rPr lang="en-US" sz="2000" spc="-50" dirty="0">
                <a:gradFill>
                  <a:gsLst>
                    <a:gs pos="0">
                      <a:srgbClr val="505050"/>
                    </a:gs>
                    <a:gs pos="100000">
                      <a:srgbClr val="505050"/>
                    </a:gs>
                  </a:gsLst>
                  <a:lin ang="0" scaled="0"/>
                </a:gradFill>
              </a:rPr>
              <a:t>Extend your trust boundary - </a:t>
            </a:r>
            <a:r>
              <a:rPr lang="en-US" sz="2000" spc="-50" dirty="0" err="1">
                <a:gradFill>
                  <a:gsLst>
                    <a:gs pos="0">
                      <a:srgbClr val="505050"/>
                    </a:gs>
                    <a:gs pos="100000">
                      <a:srgbClr val="505050"/>
                    </a:gs>
                  </a:gsLst>
                  <a:lin ang="0" scaled="0"/>
                </a:gradFill>
              </a:rPr>
              <a:t>IaaS</a:t>
            </a:r>
            <a:r>
              <a:rPr lang="en-US" sz="2000" spc="-50" dirty="0">
                <a:gradFill>
                  <a:gsLst>
                    <a:gs pos="0">
                      <a:srgbClr val="505050"/>
                    </a:gs>
                    <a:gs pos="100000">
                      <a:srgbClr val="505050"/>
                    </a:gs>
                  </a:gsLst>
                  <a:lin ang="0" scaled="0"/>
                </a:gradFill>
              </a:rPr>
              <a:t> and </a:t>
            </a:r>
            <a:r>
              <a:rPr lang="en-US" sz="2000" spc="-50" dirty="0" err="1">
                <a:gradFill>
                  <a:gsLst>
                    <a:gs pos="0">
                      <a:srgbClr val="505050"/>
                    </a:gs>
                    <a:gs pos="100000">
                      <a:srgbClr val="505050"/>
                    </a:gs>
                  </a:gsLst>
                  <a:lin ang="0" scaled="0"/>
                </a:gradFill>
              </a:rPr>
              <a:t>PaaS</a:t>
            </a:r>
            <a:r>
              <a:rPr lang="en-US" sz="2000" spc="-50" dirty="0">
                <a:gradFill>
                  <a:gsLst>
                    <a:gs pos="0">
                      <a:srgbClr val="505050"/>
                    </a:gs>
                    <a:gs pos="100000">
                      <a:srgbClr val="505050"/>
                    </a:gs>
                  </a:gsLst>
                  <a:lin ang="0" scaled="0"/>
                </a:gradFill>
              </a:rPr>
              <a:t> better </a:t>
            </a:r>
            <a:r>
              <a:rPr lang="en-US" sz="2000" spc="-50" dirty="0" smtClean="0">
                <a:gradFill>
                  <a:gsLst>
                    <a:gs pos="0">
                      <a:srgbClr val="505050"/>
                    </a:gs>
                    <a:gs pos="100000">
                      <a:srgbClr val="505050"/>
                    </a:gs>
                  </a:gsLst>
                  <a:lin ang="0" scaled="0"/>
                </a:gradFill>
              </a:rPr>
              <a:t>together</a:t>
            </a:r>
          </a:p>
          <a:p>
            <a:pPr defTabSz="932503">
              <a:spcAft>
                <a:spcPts val="600"/>
              </a:spcAft>
            </a:pPr>
            <a:endParaRPr lang="en-US" sz="2000" spc="-50" dirty="0" smtClean="0">
              <a:gradFill>
                <a:gsLst>
                  <a:gs pos="0">
                    <a:srgbClr val="505050"/>
                  </a:gs>
                  <a:gs pos="100000">
                    <a:srgbClr val="505050"/>
                  </a:gs>
                </a:gsLst>
                <a:lin ang="0" scaled="0"/>
              </a:gradFill>
            </a:endParaRPr>
          </a:p>
          <a:p>
            <a:pPr defTabSz="932503">
              <a:spcAft>
                <a:spcPts val="600"/>
              </a:spcAft>
            </a:pPr>
            <a:r>
              <a:rPr lang="en-US" sz="2000" spc="-50" dirty="0" smtClean="0">
                <a:gradFill>
                  <a:gsLst>
                    <a:gs pos="0">
                      <a:srgbClr val="505050"/>
                    </a:gs>
                    <a:gs pos="100000">
                      <a:srgbClr val="505050"/>
                    </a:gs>
                  </a:gsLst>
                  <a:lin ang="0" scaled="0"/>
                </a:gradFill>
              </a:rPr>
              <a:t>Secure VMs with endpoint ACLs</a:t>
            </a:r>
          </a:p>
        </p:txBody>
      </p:sp>
      <p:sp>
        <p:nvSpPr>
          <p:cNvPr id="7" name="TextBox 6"/>
          <p:cNvSpPr txBox="1"/>
          <p:nvPr/>
        </p:nvSpPr>
        <p:spPr>
          <a:xfrm>
            <a:off x="8115467" y="1552925"/>
            <a:ext cx="1113895" cy="627864"/>
          </a:xfrm>
          <a:prstGeom prst="rect">
            <a:avLst/>
          </a:prstGeom>
          <a:noFill/>
        </p:spPr>
        <p:txBody>
          <a:bodyPr wrap="none" lIns="182880" tIns="146304" rIns="182880" bIns="146304" rtlCol="0">
            <a:spAutoFit/>
          </a:bodyPr>
          <a:lstStyle/>
          <a:p>
            <a:pPr>
              <a:lnSpc>
                <a:spcPct val="90000"/>
              </a:lnSpc>
            </a:pPr>
            <a:r>
              <a:rPr lang="en-US" sz="2400" spc="-50" dirty="0" smtClean="0">
                <a:solidFill>
                  <a:schemeClr val="bg1"/>
                </a:solidFill>
              </a:rPr>
              <a:t>Azure</a:t>
            </a:r>
          </a:p>
        </p:txBody>
      </p:sp>
    </p:spTree>
    <p:extLst>
      <p:ext uri="{BB962C8B-B14F-4D97-AF65-F5344CB8AC3E}">
        <p14:creationId xmlns:p14="http://schemas.microsoft.com/office/powerpoint/2010/main" val="1475271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600"/>
                                        <p:tgtEl>
                                          <p:spTgt spid="3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250" fill="hold"/>
                                        <p:tgtEl>
                                          <p:spTgt spid="3"/>
                                        </p:tgtEl>
                                        <p:attrNameLst>
                                          <p:attrName>ppt_w</p:attrName>
                                        </p:attrNameLst>
                                      </p:cBhvr>
                                      <p:tavLst>
                                        <p:tav tm="0">
                                          <p:val>
                                            <p:fltVal val="0"/>
                                          </p:val>
                                        </p:tav>
                                        <p:tav tm="100000">
                                          <p:val>
                                            <p:strVal val="#ppt_w"/>
                                          </p:val>
                                        </p:tav>
                                      </p:tavLst>
                                    </p:anim>
                                    <p:anim calcmode="lin" valueType="num">
                                      <p:cBhvr>
                                        <p:cTn id="11" dur="250" fill="hold"/>
                                        <p:tgtEl>
                                          <p:spTgt spid="3"/>
                                        </p:tgtEl>
                                        <p:attrNameLst>
                                          <p:attrName>ppt_h</p:attrName>
                                        </p:attrNameLst>
                                      </p:cBhvr>
                                      <p:tavLst>
                                        <p:tav tm="0">
                                          <p:val>
                                            <p:fltVal val="0"/>
                                          </p:val>
                                        </p:tav>
                                        <p:tav tm="100000">
                                          <p:val>
                                            <p:strVal val="#ppt_h"/>
                                          </p:val>
                                        </p:tav>
                                      </p:tavLst>
                                    </p:anim>
                                    <p:animEffect transition="in" filter="fade">
                                      <p:cBhvr>
                                        <p:cTn id="12" dur="250"/>
                                        <p:tgtEl>
                                          <p:spTgt spid="3"/>
                                        </p:tgtEl>
                                      </p:cBhvr>
                                    </p:animEffect>
                                  </p:childTnLst>
                                </p:cTn>
                              </p:par>
                              <p:par>
                                <p:cTn id="13" presetID="6" presetClass="emph" presetSubtype="0" decel="100000" fill="hold" grpId="1" nodeType="withEffect">
                                  <p:stCondLst>
                                    <p:cond delay="200"/>
                                  </p:stCondLst>
                                  <p:childTnLst>
                                    <p:animScale>
                                      <p:cBhvr>
                                        <p:cTn id="14" dur="250" fill="hold"/>
                                        <p:tgtEl>
                                          <p:spTgt spid="3"/>
                                        </p:tgtEl>
                                      </p:cBhvr>
                                      <p:by x="110000" y="110000"/>
                                    </p:animScale>
                                  </p:childTnLst>
                                </p:cTn>
                              </p:par>
                              <p:par>
                                <p:cTn id="15" presetID="6" presetClass="emph" presetSubtype="0" decel="100000" fill="hold" grpId="2" nodeType="withEffect">
                                  <p:stCondLst>
                                    <p:cond delay="300"/>
                                  </p:stCondLst>
                                  <p:childTnLst>
                                    <p:animScale>
                                      <p:cBhvr>
                                        <p:cTn id="16" dur="250" fill="hold"/>
                                        <p:tgtEl>
                                          <p:spTgt spid="3"/>
                                        </p:tgtEl>
                                      </p:cBhvr>
                                      <p:by x="91000" y="91000"/>
                                    </p:animScale>
                                  </p:childTnLst>
                                </p:cTn>
                              </p:par>
                            </p:childTnLst>
                          </p:cTn>
                        </p:par>
                        <p:par>
                          <p:cTn id="17" fill="hold">
                            <p:stCondLst>
                              <p:cond delay="80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nodeType="withEffect">
                                  <p:stCondLst>
                                    <p:cond delay="25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ntr" presetSubtype="0" fill="hold" nodeType="withEffect">
                                  <p:stCondLst>
                                    <p:cond delay="75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8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95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95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ight Arrow 110"/>
          <p:cNvSpPr/>
          <p:nvPr/>
        </p:nvSpPr>
        <p:spPr bwMode="auto">
          <a:xfrm>
            <a:off x="3630527" y="3070546"/>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1200" dirty="0">
              <a:solidFill>
                <a:srgbClr val="EFEFEF"/>
              </a:solidFill>
            </a:endParaRPr>
          </a:p>
        </p:txBody>
      </p:sp>
      <p:sp>
        <p:nvSpPr>
          <p:cNvPr id="112" name="Right Arrow 111"/>
          <p:cNvSpPr/>
          <p:nvPr/>
        </p:nvSpPr>
        <p:spPr bwMode="auto">
          <a:xfrm>
            <a:off x="3630527" y="4791491"/>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endParaRPr lang="en-US" sz="1200" dirty="0">
              <a:solidFill>
                <a:srgbClr val="EFEFEF"/>
              </a:solidFill>
            </a:endParaRPr>
          </a:p>
        </p:txBody>
      </p:sp>
      <p:sp>
        <p:nvSpPr>
          <p:cNvPr id="54" name="Right Arrow 53"/>
          <p:cNvSpPr/>
          <p:nvPr/>
        </p:nvSpPr>
        <p:spPr bwMode="auto">
          <a:xfrm>
            <a:off x="3630527" y="4791491"/>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200" dirty="0">
                <a:solidFill>
                  <a:srgbClr val="EFEFEF"/>
                </a:solidFill>
              </a:rPr>
              <a:t>IP:  </a:t>
            </a:r>
            <a:r>
              <a:rPr lang="en-US" sz="1200" dirty="0" smtClean="0">
                <a:solidFill>
                  <a:srgbClr val="EFEFEF"/>
                </a:solidFill>
              </a:rPr>
              <a:t>101.121.11.22</a:t>
            </a:r>
            <a:endParaRPr lang="en-US" sz="1200" dirty="0">
              <a:solidFill>
                <a:srgbClr val="EFEFEF"/>
              </a:solidFill>
            </a:endParaRPr>
          </a:p>
        </p:txBody>
      </p:sp>
      <p:sp>
        <p:nvSpPr>
          <p:cNvPr id="55" name="Right Arrow 54"/>
          <p:cNvSpPr/>
          <p:nvPr/>
        </p:nvSpPr>
        <p:spPr bwMode="auto">
          <a:xfrm>
            <a:off x="3630527" y="3070546"/>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200" dirty="0">
                <a:solidFill>
                  <a:srgbClr val="EFEFEF"/>
                </a:solidFill>
              </a:rPr>
              <a:t>IP:   </a:t>
            </a:r>
            <a:r>
              <a:rPr lang="en-US" sz="1200" dirty="0" smtClean="0">
                <a:solidFill>
                  <a:srgbClr val="EFEFEF"/>
                </a:solidFill>
              </a:rPr>
              <a:t>128.250.---.---</a:t>
            </a:r>
            <a:endParaRPr lang="en-US" sz="1200" dirty="0">
              <a:solidFill>
                <a:srgbClr val="EFEFEF"/>
              </a:solidFill>
            </a:endParaRPr>
          </a:p>
        </p:txBody>
      </p:sp>
      <p:sp>
        <p:nvSpPr>
          <p:cNvPr id="36" name="Right Arrow 35"/>
          <p:cNvSpPr/>
          <p:nvPr/>
        </p:nvSpPr>
        <p:spPr bwMode="auto">
          <a:xfrm>
            <a:off x="3630527" y="5650437"/>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gn="ctr" defTabSz="914099" fontAlgn="base">
              <a:lnSpc>
                <a:spcPct val="85000"/>
              </a:lnSpc>
              <a:spcBef>
                <a:spcPct val="0"/>
              </a:spcBef>
              <a:spcAft>
                <a:spcPct val="0"/>
              </a:spcAft>
            </a:pPr>
            <a:r>
              <a:rPr lang="en-US" sz="1200" dirty="0">
                <a:solidFill>
                  <a:srgbClr val="EFEFEF"/>
                </a:solidFill>
              </a:rPr>
              <a:t>IP: </a:t>
            </a:r>
            <a:r>
              <a:rPr lang="en-US" sz="1200" dirty="0" smtClean="0">
                <a:solidFill>
                  <a:srgbClr val="EFEFEF"/>
                </a:solidFill>
              </a:rPr>
              <a:t>131.201.3.0/24</a:t>
            </a:r>
            <a:endParaRPr lang="en-US" sz="1200" spc="-50" dirty="0">
              <a:gradFill>
                <a:gsLst>
                  <a:gs pos="1250">
                    <a:srgbClr val="EFEFEF"/>
                  </a:gs>
                  <a:gs pos="10417">
                    <a:srgbClr val="EFEFEF"/>
                  </a:gs>
                </a:gsLst>
                <a:lin ang="5400000" scaled="0"/>
              </a:gradFill>
            </a:endParaRPr>
          </a:p>
        </p:txBody>
      </p:sp>
      <p:sp>
        <p:nvSpPr>
          <p:cNvPr id="37" name="Right Arrow 36"/>
          <p:cNvSpPr/>
          <p:nvPr/>
        </p:nvSpPr>
        <p:spPr bwMode="auto">
          <a:xfrm>
            <a:off x="3630527" y="3932545"/>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200" dirty="0">
                <a:solidFill>
                  <a:srgbClr val="EFEFEF"/>
                </a:solidFill>
              </a:rPr>
              <a:t>IP:  111.111</a:t>
            </a:r>
            <a:r>
              <a:rPr lang="en-US" sz="1200" dirty="0" smtClean="0">
                <a:solidFill>
                  <a:srgbClr val="EFEFEF"/>
                </a:solidFill>
              </a:rPr>
              <a:t>.---.---</a:t>
            </a:r>
            <a:endParaRPr lang="en-US" sz="1200" dirty="0">
              <a:solidFill>
                <a:srgbClr val="EFEFEF"/>
              </a:solidFill>
            </a:endParaRPr>
          </a:p>
        </p:txBody>
      </p:sp>
      <p:sp>
        <p:nvSpPr>
          <p:cNvPr id="2" name="Title 1"/>
          <p:cNvSpPr>
            <a:spLocks noGrp="1"/>
          </p:cNvSpPr>
          <p:nvPr>
            <p:ph type="title"/>
          </p:nvPr>
        </p:nvSpPr>
        <p:spPr/>
        <p:txBody>
          <a:bodyPr/>
          <a:lstStyle/>
          <a:p>
            <a:r>
              <a:rPr lang="en-US" sz="4400" dirty="0" smtClean="0"/>
              <a:t>Tighten Security with Public Endpoint Access Control Lists</a:t>
            </a:r>
            <a:endParaRPr lang="en-US" sz="4400" dirty="0"/>
          </a:p>
        </p:txBody>
      </p:sp>
      <p:sp>
        <p:nvSpPr>
          <p:cNvPr id="3" name="Slide Number Placeholder 2"/>
          <p:cNvSpPr>
            <a:spLocks noGrp="1"/>
          </p:cNvSpPr>
          <p:nvPr>
            <p:ph type="sldNum" sz="quarter" idx="4294967295"/>
          </p:nvPr>
        </p:nvSpPr>
        <p:spPr>
          <a:xfrm>
            <a:off x="11925300" y="6559550"/>
            <a:ext cx="511175" cy="138113"/>
          </a:xfrm>
          <a:prstGeom prst="rect">
            <a:avLst/>
          </a:prstGeom>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6</a:t>
            </a:fld>
            <a:endParaRPr dirty="0">
              <a:gradFill>
                <a:gsLst>
                  <a:gs pos="0">
                    <a:srgbClr val="505050"/>
                  </a:gs>
                  <a:gs pos="100000">
                    <a:srgbClr val="505050"/>
                  </a:gs>
                </a:gsLst>
                <a:lin ang="5400000" scaled="0"/>
              </a:gradFill>
            </a:endParaRPr>
          </a:p>
        </p:txBody>
      </p:sp>
      <p:grpSp>
        <p:nvGrpSpPr>
          <p:cNvPr id="40" name="Group 39"/>
          <p:cNvGrpSpPr/>
          <p:nvPr/>
        </p:nvGrpSpPr>
        <p:grpSpPr>
          <a:xfrm>
            <a:off x="5192899" y="2110608"/>
            <a:ext cx="1653771" cy="4448557"/>
            <a:chOff x="4168022" y="2110608"/>
            <a:chExt cx="1653771" cy="4448557"/>
          </a:xfrm>
        </p:grpSpPr>
        <p:sp>
          <p:nvSpPr>
            <p:cNvPr id="29" name="Rectangle 28"/>
            <p:cNvSpPr/>
            <p:nvPr/>
          </p:nvSpPr>
          <p:spPr bwMode="auto">
            <a:xfrm>
              <a:off x="4168022" y="2110608"/>
              <a:ext cx="1653771" cy="444855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z="2000" spc="-50" dirty="0" smtClean="0">
                  <a:solidFill>
                    <a:schemeClr val="tx1"/>
                  </a:solidFill>
                </a:rPr>
                <a:t>Virtual</a:t>
              </a:r>
              <a:br>
                <a:rPr lang="en-US" sz="2000" spc="-50" dirty="0" smtClean="0">
                  <a:solidFill>
                    <a:schemeClr val="tx1"/>
                  </a:solidFill>
                </a:rPr>
              </a:br>
              <a:r>
                <a:rPr lang="en-US" sz="2000" spc="-50" dirty="0" smtClean="0">
                  <a:solidFill>
                    <a:schemeClr val="tx1"/>
                  </a:solidFill>
                </a:rPr>
                <a:t>Machines</a:t>
              </a:r>
            </a:p>
          </p:txBody>
        </p:sp>
        <p:sp>
          <p:nvSpPr>
            <p:cNvPr id="18" name="Freeform 24"/>
            <p:cNvSpPr>
              <a:spLocks noEditPoints="1"/>
            </p:cNvSpPr>
            <p:nvPr/>
          </p:nvSpPr>
          <p:spPr bwMode="black">
            <a:xfrm>
              <a:off x="4434450" y="3039887"/>
              <a:ext cx="1120914" cy="64925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tx1"/>
            </a:solidFill>
            <a:ln>
              <a:noFill/>
            </a:ln>
            <a:extLst/>
          </p:spPr>
          <p:txBody>
            <a:bodyPr vert="horz" wrap="square" lIns="111026" tIns="55513" rIns="111026" bIns="55513" numCol="1" anchor="t" anchorCtr="0" compatLnSpc="1">
              <a:prstTxWarp prst="textNoShape">
                <a:avLst/>
              </a:prstTxWarp>
            </a:bodyPr>
            <a:lstStyle/>
            <a:p>
              <a:pPr defTabSz="931786"/>
              <a:endParaRPr lang="en-US">
                <a:solidFill>
                  <a:srgbClr val="505050"/>
                </a:solidFill>
              </a:endParaRPr>
            </a:p>
          </p:txBody>
        </p:sp>
        <p:sp>
          <p:nvSpPr>
            <p:cNvPr id="19" name="Freeform 24"/>
            <p:cNvSpPr>
              <a:spLocks noEditPoints="1"/>
            </p:cNvSpPr>
            <p:nvPr/>
          </p:nvSpPr>
          <p:spPr bwMode="black">
            <a:xfrm>
              <a:off x="4434450" y="3898833"/>
              <a:ext cx="1120914" cy="64925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tx1"/>
            </a:solidFill>
            <a:ln>
              <a:noFill/>
            </a:ln>
            <a:extLst/>
          </p:spPr>
          <p:txBody>
            <a:bodyPr vert="horz" wrap="square" lIns="111026" tIns="55513" rIns="111026" bIns="55513" numCol="1" anchor="t" anchorCtr="0" compatLnSpc="1">
              <a:prstTxWarp prst="textNoShape">
                <a:avLst/>
              </a:prstTxWarp>
            </a:bodyPr>
            <a:lstStyle/>
            <a:p>
              <a:pPr defTabSz="931786"/>
              <a:endParaRPr lang="en-US">
                <a:solidFill>
                  <a:srgbClr val="505050"/>
                </a:solidFill>
              </a:endParaRPr>
            </a:p>
          </p:txBody>
        </p:sp>
        <p:sp>
          <p:nvSpPr>
            <p:cNvPr id="20" name="Freeform 24"/>
            <p:cNvSpPr>
              <a:spLocks noEditPoints="1"/>
            </p:cNvSpPr>
            <p:nvPr/>
          </p:nvSpPr>
          <p:spPr bwMode="black">
            <a:xfrm>
              <a:off x="4434450" y="4757779"/>
              <a:ext cx="1120914" cy="64925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tx1"/>
            </a:solidFill>
            <a:ln>
              <a:noFill/>
            </a:ln>
            <a:extLst/>
          </p:spPr>
          <p:txBody>
            <a:bodyPr vert="horz" wrap="square" lIns="111026" tIns="55513" rIns="111026" bIns="55513" numCol="1" anchor="t" anchorCtr="0" compatLnSpc="1">
              <a:prstTxWarp prst="textNoShape">
                <a:avLst/>
              </a:prstTxWarp>
            </a:bodyPr>
            <a:lstStyle/>
            <a:p>
              <a:pPr defTabSz="931786"/>
              <a:endParaRPr lang="en-US">
                <a:solidFill>
                  <a:srgbClr val="505050"/>
                </a:solidFill>
              </a:endParaRPr>
            </a:p>
          </p:txBody>
        </p:sp>
        <p:sp>
          <p:nvSpPr>
            <p:cNvPr id="21" name="Freeform 24"/>
            <p:cNvSpPr>
              <a:spLocks noEditPoints="1"/>
            </p:cNvSpPr>
            <p:nvPr/>
          </p:nvSpPr>
          <p:spPr bwMode="black">
            <a:xfrm>
              <a:off x="4434450" y="5616725"/>
              <a:ext cx="1120914" cy="649255"/>
            </a:xfrm>
            <a:custGeom>
              <a:avLst/>
              <a:gdLst>
                <a:gd name="T0" fmla="*/ 524 w 1369"/>
                <a:gd name="T1" fmla="*/ 115 h 1057"/>
                <a:gd name="T2" fmla="*/ 373 w 1369"/>
                <a:gd name="T3" fmla="*/ 228 h 1057"/>
                <a:gd name="T4" fmla="*/ 455 w 1369"/>
                <a:gd name="T5" fmla="*/ 153 h 1057"/>
                <a:gd name="T6" fmla="*/ 5 w 1369"/>
                <a:gd name="T7" fmla="*/ 634 h 1057"/>
                <a:gd name="T8" fmla="*/ 149 w 1369"/>
                <a:gd name="T9" fmla="*/ 320 h 1057"/>
                <a:gd name="T10" fmla="*/ 26 w 1369"/>
                <a:gd name="T11" fmla="*/ 509 h 1057"/>
                <a:gd name="T12" fmla="*/ 652 w 1369"/>
                <a:gd name="T13" fmla="*/ 75 h 1057"/>
                <a:gd name="T14" fmla="*/ 36 w 1369"/>
                <a:gd name="T15" fmla="*/ 435 h 1057"/>
                <a:gd name="T16" fmla="*/ 28 w 1369"/>
                <a:gd name="T17" fmla="*/ 478 h 1057"/>
                <a:gd name="T18" fmla="*/ 9 w 1369"/>
                <a:gd name="T19" fmla="*/ 353 h 1057"/>
                <a:gd name="T20" fmla="*/ 1045 w 1369"/>
                <a:gd name="T21" fmla="*/ 157 h 1057"/>
                <a:gd name="T22" fmla="*/ 1251 w 1369"/>
                <a:gd name="T23" fmla="*/ 278 h 1057"/>
                <a:gd name="T24" fmla="*/ 1184 w 1369"/>
                <a:gd name="T25" fmla="*/ 236 h 1057"/>
                <a:gd name="T26" fmla="*/ 1369 w 1369"/>
                <a:gd name="T27" fmla="*/ 439 h 1057"/>
                <a:gd name="T28" fmla="*/ 1349 w 1369"/>
                <a:gd name="T29" fmla="*/ 356 h 1057"/>
                <a:gd name="T30" fmla="*/ 1150 w 1369"/>
                <a:gd name="T31" fmla="*/ 216 h 1057"/>
                <a:gd name="T32" fmla="*/ 859 w 1369"/>
                <a:gd name="T33" fmla="*/ 52 h 1057"/>
                <a:gd name="T34" fmla="*/ 781 w 1369"/>
                <a:gd name="T35" fmla="*/ 39 h 1057"/>
                <a:gd name="T36" fmla="*/ 746 w 1369"/>
                <a:gd name="T37" fmla="*/ 26 h 1057"/>
                <a:gd name="T38" fmla="*/ 682 w 1369"/>
                <a:gd name="T39" fmla="*/ 56 h 1057"/>
                <a:gd name="T40" fmla="*/ 67 w 1369"/>
                <a:gd name="T41" fmla="*/ 682 h 1057"/>
                <a:gd name="T42" fmla="*/ 963 w 1369"/>
                <a:gd name="T43" fmla="*/ 142 h 1057"/>
                <a:gd name="T44" fmla="*/ 906 w 1369"/>
                <a:gd name="T45" fmla="*/ 82 h 1057"/>
                <a:gd name="T46" fmla="*/ 247 w 1369"/>
                <a:gd name="T47" fmla="*/ 268 h 1057"/>
                <a:gd name="T48" fmla="*/ 1073 w 1369"/>
                <a:gd name="T49" fmla="*/ 766 h 1057"/>
                <a:gd name="T50" fmla="*/ 974 w 1369"/>
                <a:gd name="T51" fmla="*/ 824 h 1057"/>
                <a:gd name="T52" fmla="*/ 1048 w 1369"/>
                <a:gd name="T53" fmla="*/ 780 h 1057"/>
                <a:gd name="T54" fmla="*/ 834 w 1369"/>
                <a:gd name="T55" fmla="*/ 948 h 1057"/>
                <a:gd name="T56" fmla="*/ 882 w 1369"/>
                <a:gd name="T57" fmla="*/ 910 h 1057"/>
                <a:gd name="T58" fmla="*/ 1199 w 1369"/>
                <a:gd name="T59" fmla="*/ 723 h 1057"/>
                <a:gd name="T60" fmla="*/ 61 w 1369"/>
                <a:gd name="T61" fmla="*/ 327 h 1057"/>
                <a:gd name="T62" fmla="*/ 1353 w 1369"/>
                <a:gd name="T63" fmla="*/ 606 h 1057"/>
                <a:gd name="T64" fmla="*/ 1342 w 1369"/>
                <a:gd name="T65" fmla="*/ 518 h 1057"/>
                <a:gd name="T66" fmla="*/ 789 w 1369"/>
                <a:gd name="T67" fmla="*/ 977 h 1057"/>
                <a:gd name="T68" fmla="*/ 791 w 1369"/>
                <a:gd name="T69" fmla="*/ 972 h 1057"/>
                <a:gd name="T70" fmla="*/ 1249 w 1369"/>
                <a:gd name="T71" fmla="*/ 662 h 1057"/>
                <a:gd name="T72" fmla="*/ 1318 w 1369"/>
                <a:gd name="T73" fmla="*/ 616 h 1057"/>
                <a:gd name="T74" fmla="*/ 357 w 1369"/>
                <a:gd name="T75" fmla="*/ 821 h 1057"/>
                <a:gd name="T76" fmla="*/ 249 w 1369"/>
                <a:gd name="T77" fmla="*/ 759 h 1057"/>
                <a:gd name="T78" fmla="*/ 179 w 1369"/>
                <a:gd name="T79" fmla="*/ 721 h 1057"/>
                <a:gd name="T80" fmla="*/ 133 w 1369"/>
                <a:gd name="T81" fmla="*/ 704 h 1057"/>
                <a:gd name="T82" fmla="*/ 139 w 1369"/>
                <a:gd name="T83" fmla="*/ 731 h 1057"/>
                <a:gd name="T84" fmla="*/ 711 w 1369"/>
                <a:gd name="T85" fmla="*/ 1056 h 1057"/>
                <a:gd name="T86" fmla="*/ 606 w 1369"/>
                <a:gd name="T87" fmla="*/ 984 h 1057"/>
                <a:gd name="T88" fmla="*/ 614 w 1369"/>
                <a:gd name="T89" fmla="*/ 998 h 1057"/>
                <a:gd name="T90" fmla="*/ 555 w 1369"/>
                <a:gd name="T91" fmla="*/ 933 h 1057"/>
                <a:gd name="T92" fmla="*/ 676 w 1369"/>
                <a:gd name="T93" fmla="*/ 1024 h 1057"/>
                <a:gd name="T94" fmla="*/ 489 w 1369"/>
                <a:gd name="T95" fmla="*/ 898 h 1057"/>
                <a:gd name="T96" fmla="*/ 1274 w 1369"/>
                <a:gd name="T97" fmla="*/ 378 h 1057"/>
                <a:gd name="T98" fmla="*/ 749 w 1369"/>
                <a:gd name="T99" fmla="*/ 729 h 1057"/>
                <a:gd name="T100" fmla="*/ 146 w 1369"/>
                <a:gd name="T101" fmla="*/ 631 h 1057"/>
                <a:gd name="T102" fmla="*/ 600 w 1369"/>
                <a:gd name="T103" fmla="*/ 889 h 1057"/>
                <a:gd name="T104" fmla="*/ 780 w 1369"/>
                <a:gd name="T105" fmla="*/ 741 h 1057"/>
                <a:gd name="T106" fmla="*/ 486 w 1369"/>
                <a:gd name="T107" fmla="*/ 685 h 1057"/>
                <a:gd name="T108" fmla="*/ 587 w 1369"/>
                <a:gd name="T109" fmla="*/ 850 h 1057"/>
                <a:gd name="T110" fmla="*/ 560 w 1369"/>
                <a:gd name="T111" fmla="*/ 881 h 1057"/>
                <a:gd name="T112" fmla="*/ 232 w 1369"/>
                <a:gd name="T113" fmla="*/ 509 h 1057"/>
                <a:gd name="T114" fmla="*/ 233 w 1369"/>
                <a:gd name="T115" fmla="*/ 619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9" h="1057">
                  <a:moveTo>
                    <a:pt x="234" y="304"/>
                  </a:moveTo>
                  <a:cubicBezTo>
                    <a:pt x="234" y="304"/>
                    <a:pt x="234" y="304"/>
                    <a:pt x="234" y="304"/>
                  </a:cubicBezTo>
                  <a:cubicBezTo>
                    <a:pt x="190" y="329"/>
                    <a:pt x="190" y="329"/>
                    <a:pt x="190" y="329"/>
                  </a:cubicBezTo>
                  <a:cubicBezTo>
                    <a:pt x="178" y="305"/>
                    <a:pt x="178" y="305"/>
                    <a:pt x="178" y="305"/>
                  </a:cubicBezTo>
                  <a:cubicBezTo>
                    <a:pt x="222" y="280"/>
                    <a:pt x="222" y="280"/>
                    <a:pt x="222" y="280"/>
                  </a:cubicBezTo>
                  <a:cubicBezTo>
                    <a:pt x="234" y="304"/>
                    <a:pt x="234" y="304"/>
                    <a:pt x="234" y="304"/>
                  </a:cubicBezTo>
                  <a:close/>
                  <a:moveTo>
                    <a:pt x="581" y="113"/>
                  </a:moveTo>
                  <a:cubicBezTo>
                    <a:pt x="569" y="91"/>
                    <a:pt x="569" y="91"/>
                    <a:pt x="569" y="91"/>
                  </a:cubicBezTo>
                  <a:cubicBezTo>
                    <a:pt x="524" y="115"/>
                    <a:pt x="524" y="115"/>
                    <a:pt x="524" y="115"/>
                  </a:cubicBezTo>
                  <a:cubicBezTo>
                    <a:pt x="537" y="138"/>
                    <a:pt x="537" y="138"/>
                    <a:pt x="537" y="138"/>
                  </a:cubicBezTo>
                  <a:cubicBezTo>
                    <a:pt x="581" y="113"/>
                    <a:pt x="581" y="113"/>
                    <a:pt x="581" y="113"/>
                  </a:cubicBezTo>
                  <a:cubicBezTo>
                    <a:pt x="581" y="113"/>
                    <a:pt x="581" y="113"/>
                    <a:pt x="581" y="113"/>
                  </a:cubicBezTo>
                  <a:close/>
                  <a:moveTo>
                    <a:pt x="373" y="228"/>
                  </a:moveTo>
                  <a:cubicBezTo>
                    <a:pt x="360" y="205"/>
                    <a:pt x="360" y="205"/>
                    <a:pt x="360" y="205"/>
                  </a:cubicBezTo>
                  <a:cubicBezTo>
                    <a:pt x="316" y="230"/>
                    <a:pt x="316" y="230"/>
                    <a:pt x="316" y="230"/>
                  </a:cubicBezTo>
                  <a:cubicBezTo>
                    <a:pt x="329" y="252"/>
                    <a:pt x="329" y="252"/>
                    <a:pt x="329" y="252"/>
                  </a:cubicBezTo>
                  <a:cubicBezTo>
                    <a:pt x="373" y="228"/>
                    <a:pt x="373" y="228"/>
                    <a:pt x="373" y="228"/>
                  </a:cubicBezTo>
                  <a:cubicBezTo>
                    <a:pt x="373" y="228"/>
                    <a:pt x="373" y="228"/>
                    <a:pt x="373" y="228"/>
                  </a:cubicBezTo>
                  <a:close/>
                  <a:moveTo>
                    <a:pt x="443" y="190"/>
                  </a:moveTo>
                  <a:cubicBezTo>
                    <a:pt x="430" y="167"/>
                    <a:pt x="430" y="167"/>
                    <a:pt x="430" y="167"/>
                  </a:cubicBezTo>
                  <a:cubicBezTo>
                    <a:pt x="385" y="190"/>
                    <a:pt x="385" y="190"/>
                    <a:pt x="385" y="190"/>
                  </a:cubicBezTo>
                  <a:cubicBezTo>
                    <a:pt x="398" y="214"/>
                    <a:pt x="398" y="214"/>
                    <a:pt x="398" y="214"/>
                  </a:cubicBezTo>
                  <a:cubicBezTo>
                    <a:pt x="443" y="190"/>
                    <a:pt x="443" y="190"/>
                    <a:pt x="443" y="190"/>
                  </a:cubicBezTo>
                  <a:cubicBezTo>
                    <a:pt x="443" y="190"/>
                    <a:pt x="443" y="190"/>
                    <a:pt x="443" y="190"/>
                  </a:cubicBezTo>
                  <a:close/>
                  <a:moveTo>
                    <a:pt x="513" y="151"/>
                  </a:moveTo>
                  <a:cubicBezTo>
                    <a:pt x="501" y="129"/>
                    <a:pt x="501" y="129"/>
                    <a:pt x="501" y="129"/>
                  </a:cubicBezTo>
                  <a:cubicBezTo>
                    <a:pt x="455" y="153"/>
                    <a:pt x="455" y="153"/>
                    <a:pt x="455" y="153"/>
                  </a:cubicBezTo>
                  <a:cubicBezTo>
                    <a:pt x="468" y="176"/>
                    <a:pt x="468" y="176"/>
                    <a:pt x="468" y="176"/>
                  </a:cubicBezTo>
                  <a:cubicBezTo>
                    <a:pt x="513" y="151"/>
                    <a:pt x="513" y="151"/>
                    <a:pt x="513" y="151"/>
                  </a:cubicBezTo>
                  <a:cubicBezTo>
                    <a:pt x="513" y="151"/>
                    <a:pt x="513" y="151"/>
                    <a:pt x="513" y="151"/>
                  </a:cubicBezTo>
                  <a:close/>
                  <a:moveTo>
                    <a:pt x="32" y="631"/>
                  </a:moveTo>
                  <a:cubicBezTo>
                    <a:pt x="30" y="620"/>
                    <a:pt x="30" y="607"/>
                    <a:pt x="29" y="592"/>
                  </a:cubicBezTo>
                  <a:cubicBezTo>
                    <a:pt x="28" y="587"/>
                    <a:pt x="28" y="587"/>
                    <a:pt x="28" y="587"/>
                  </a:cubicBezTo>
                  <a:cubicBezTo>
                    <a:pt x="1" y="589"/>
                    <a:pt x="1" y="589"/>
                    <a:pt x="1" y="589"/>
                  </a:cubicBezTo>
                  <a:cubicBezTo>
                    <a:pt x="1" y="595"/>
                    <a:pt x="1" y="595"/>
                    <a:pt x="1" y="595"/>
                  </a:cubicBezTo>
                  <a:cubicBezTo>
                    <a:pt x="3" y="608"/>
                    <a:pt x="3" y="622"/>
                    <a:pt x="5" y="634"/>
                  </a:cubicBezTo>
                  <a:cubicBezTo>
                    <a:pt x="6" y="639"/>
                    <a:pt x="6" y="639"/>
                    <a:pt x="6" y="639"/>
                  </a:cubicBezTo>
                  <a:cubicBezTo>
                    <a:pt x="33" y="636"/>
                    <a:pt x="33" y="636"/>
                    <a:pt x="33" y="636"/>
                  </a:cubicBezTo>
                  <a:cubicBezTo>
                    <a:pt x="32" y="631"/>
                    <a:pt x="32" y="631"/>
                    <a:pt x="32" y="631"/>
                  </a:cubicBezTo>
                  <a:cubicBezTo>
                    <a:pt x="32" y="631"/>
                    <a:pt x="32" y="631"/>
                    <a:pt x="32" y="631"/>
                  </a:cubicBezTo>
                  <a:close/>
                  <a:moveTo>
                    <a:pt x="143" y="346"/>
                  </a:moveTo>
                  <a:cubicBezTo>
                    <a:pt x="148" y="346"/>
                    <a:pt x="152" y="346"/>
                    <a:pt x="157" y="344"/>
                  </a:cubicBezTo>
                  <a:cubicBezTo>
                    <a:pt x="162" y="343"/>
                    <a:pt x="162" y="343"/>
                    <a:pt x="162" y="343"/>
                  </a:cubicBezTo>
                  <a:cubicBezTo>
                    <a:pt x="154" y="318"/>
                    <a:pt x="154" y="318"/>
                    <a:pt x="154" y="318"/>
                  </a:cubicBezTo>
                  <a:cubicBezTo>
                    <a:pt x="149" y="320"/>
                    <a:pt x="149" y="320"/>
                    <a:pt x="149" y="320"/>
                  </a:cubicBezTo>
                  <a:cubicBezTo>
                    <a:pt x="143" y="322"/>
                    <a:pt x="133" y="320"/>
                    <a:pt x="118" y="316"/>
                  </a:cubicBezTo>
                  <a:cubicBezTo>
                    <a:pt x="113" y="315"/>
                    <a:pt x="113" y="315"/>
                    <a:pt x="113" y="315"/>
                  </a:cubicBezTo>
                  <a:cubicBezTo>
                    <a:pt x="105" y="338"/>
                    <a:pt x="105" y="338"/>
                    <a:pt x="105" y="338"/>
                  </a:cubicBezTo>
                  <a:cubicBezTo>
                    <a:pt x="110" y="341"/>
                    <a:pt x="110" y="341"/>
                    <a:pt x="110" y="341"/>
                  </a:cubicBezTo>
                  <a:cubicBezTo>
                    <a:pt x="124" y="344"/>
                    <a:pt x="134" y="346"/>
                    <a:pt x="143" y="346"/>
                  </a:cubicBezTo>
                  <a:close/>
                  <a:moveTo>
                    <a:pt x="26" y="554"/>
                  </a:moveTo>
                  <a:cubicBezTo>
                    <a:pt x="26" y="543"/>
                    <a:pt x="26" y="534"/>
                    <a:pt x="26" y="525"/>
                  </a:cubicBezTo>
                  <a:cubicBezTo>
                    <a:pt x="26" y="521"/>
                    <a:pt x="26" y="518"/>
                    <a:pt x="26" y="514"/>
                  </a:cubicBezTo>
                  <a:cubicBezTo>
                    <a:pt x="26" y="509"/>
                    <a:pt x="26" y="509"/>
                    <a:pt x="26" y="509"/>
                  </a:cubicBezTo>
                  <a:cubicBezTo>
                    <a:pt x="0" y="509"/>
                    <a:pt x="0" y="509"/>
                    <a:pt x="0" y="509"/>
                  </a:cubicBezTo>
                  <a:cubicBezTo>
                    <a:pt x="0" y="514"/>
                    <a:pt x="0" y="514"/>
                    <a:pt x="0" y="514"/>
                  </a:cubicBezTo>
                  <a:cubicBezTo>
                    <a:pt x="0" y="517"/>
                    <a:pt x="0" y="521"/>
                    <a:pt x="0" y="525"/>
                  </a:cubicBezTo>
                  <a:cubicBezTo>
                    <a:pt x="0" y="534"/>
                    <a:pt x="0" y="544"/>
                    <a:pt x="0" y="554"/>
                  </a:cubicBezTo>
                  <a:cubicBezTo>
                    <a:pt x="0" y="560"/>
                    <a:pt x="0" y="560"/>
                    <a:pt x="0" y="560"/>
                  </a:cubicBezTo>
                  <a:cubicBezTo>
                    <a:pt x="26" y="559"/>
                    <a:pt x="26" y="559"/>
                    <a:pt x="26" y="559"/>
                  </a:cubicBezTo>
                  <a:cubicBezTo>
                    <a:pt x="26" y="554"/>
                    <a:pt x="26" y="554"/>
                    <a:pt x="26" y="554"/>
                  </a:cubicBezTo>
                  <a:cubicBezTo>
                    <a:pt x="26" y="554"/>
                    <a:pt x="26" y="554"/>
                    <a:pt x="26" y="554"/>
                  </a:cubicBezTo>
                  <a:close/>
                  <a:moveTo>
                    <a:pt x="652" y="75"/>
                  </a:moveTo>
                  <a:cubicBezTo>
                    <a:pt x="639" y="54"/>
                    <a:pt x="639" y="54"/>
                    <a:pt x="639" y="54"/>
                  </a:cubicBezTo>
                  <a:cubicBezTo>
                    <a:pt x="594" y="77"/>
                    <a:pt x="594" y="77"/>
                    <a:pt x="594" y="77"/>
                  </a:cubicBezTo>
                  <a:cubicBezTo>
                    <a:pt x="606" y="101"/>
                    <a:pt x="606" y="101"/>
                    <a:pt x="606" y="101"/>
                  </a:cubicBezTo>
                  <a:cubicBezTo>
                    <a:pt x="652" y="75"/>
                    <a:pt x="652" y="75"/>
                    <a:pt x="652" y="75"/>
                  </a:cubicBezTo>
                  <a:cubicBezTo>
                    <a:pt x="652" y="75"/>
                    <a:pt x="652" y="75"/>
                    <a:pt x="652" y="75"/>
                  </a:cubicBezTo>
                  <a:close/>
                  <a:moveTo>
                    <a:pt x="28" y="478"/>
                  </a:moveTo>
                  <a:cubicBezTo>
                    <a:pt x="29" y="476"/>
                    <a:pt x="29" y="475"/>
                    <a:pt x="29" y="475"/>
                  </a:cubicBezTo>
                  <a:cubicBezTo>
                    <a:pt x="34" y="468"/>
                    <a:pt x="36" y="458"/>
                    <a:pt x="36" y="446"/>
                  </a:cubicBezTo>
                  <a:cubicBezTo>
                    <a:pt x="36" y="443"/>
                    <a:pt x="36" y="439"/>
                    <a:pt x="36" y="435"/>
                  </a:cubicBezTo>
                  <a:cubicBezTo>
                    <a:pt x="35" y="430"/>
                    <a:pt x="35" y="430"/>
                    <a:pt x="35" y="430"/>
                  </a:cubicBezTo>
                  <a:cubicBezTo>
                    <a:pt x="9" y="431"/>
                    <a:pt x="9" y="431"/>
                    <a:pt x="9" y="431"/>
                  </a:cubicBezTo>
                  <a:cubicBezTo>
                    <a:pt x="9" y="437"/>
                    <a:pt x="9" y="437"/>
                    <a:pt x="9" y="437"/>
                  </a:cubicBezTo>
                  <a:cubicBezTo>
                    <a:pt x="9" y="440"/>
                    <a:pt x="9" y="443"/>
                    <a:pt x="9" y="446"/>
                  </a:cubicBezTo>
                  <a:cubicBezTo>
                    <a:pt x="9" y="456"/>
                    <a:pt x="8" y="460"/>
                    <a:pt x="7" y="461"/>
                  </a:cubicBezTo>
                  <a:cubicBezTo>
                    <a:pt x="5" y="464"/>
                    <a:pt x="3" y="467"/>
                    <a:pt x="2" y="472"/>
                  </a:cubicBezTo>
                  <a:cubicBezTo>
                    <a:pt x="1" y="477"/>
                    <a:pt x="1" y="477"/>
                    <a:pt x="1" y="477"/>
                  </a:cubicBezTo>
                  <a:cubicBezTo>
                    <a:pt x="27" y="484"/>
                    <a:pt x="27" y="484"/>
                    <a:pt x="27" y="484"/>
                  </a:cubicBezTo>
                  <a:cubicBezTo>
                    <a:pt x="28" y="478"/>
                    <a:pt x="28" y="478"/>
                    <a:pt x="28" y="478"/>
                  </a:cubicBezTo>
                  <a:cubicBezTo>
                    <a:pt x="28" y="478"/>
                    <a:pt x="28" y="478"/>
                    <a:pt x="28" y="478"/>
                  </a:cubicBezTo>
                  <a:close/>
                  <a:moveTo>
                    <a:pt x="5" y="404"/>
                  </a:moveTo>
                  <a:cubicBezTo>
                    <a:pt x="31" y="400"/>
                    <a:pt x="31" y="400"/>
                    <a:pt x="31" y="400"/>
                  </a:cubicBezTo>
                  <a:cubicBezTo>
                    <a:pt x="30" y="395"/>
                    <a:pt x="30" y="395"/>
                    <a:pt x="30" y="395"/>
                  </a:cubicBezTo>
                  <a:cubicBezTo>
                    <a:pt x="29" y="391"/>
                    <a:pt x="28" y="384"/>
                    <a:pt x="28" y="382"/>
                  </a:cubicBezTo>
                  <a:cubicBezTo>
                    <a:pt x="28" y="380"/>
                    <a:pt x="29" y="374"/>
                    <a:pt x="34" y="363"/>
                  </a:cubicBezTo>
                  <a:cubicBezTo>
                    <a:pt x="36" y="358"/>
                    <a:pt x="36" y="358"/>
                    <a:pt x="36" y="358"/>
                  </a:cubicBezTo>
                  <a:cubicBezTo>
                    <a:pt x="11" y="348"/>
                    <a:pt x="11" y="348"/>
                    <a:pt x="11" y="348"/>
                  </a:cubicBezTo>
                  <a:cubicBezTo>
                    <a:pt x="9" y="353"/>
                    <a:pt x="9" y="353"/>
                    <a:pt x="9" y="353"/>
                  </a:cubicBezTo>
                  <a:cubicBezTo>
                    <a:pt x="6" y="361"/>
                    <a:pt x="1" y="373"/>
                    <a:pt x="1" y="382"/>
                  </a:cubicBezTo>
                  <a:cubicBezTo>
                    <a:pt x="1" y="386"/>
                    <a:pt x="2" y="391"/>
                    <a:pt x="3" y="399"/>
                  </a:cubicBezTo>
                  <a:cubicBezTo>
                    <a:pt x="5" y="404"/>
                    <a:pt x="5" y="404"/>
                    <a:pt x="5" y="404"/>
                  </a:cubicBezTo>
                  <a:cubicBezTo>
                    <a:pt x="5" y="404"/>
                    <a:pt x="5" y="404"/>
                    <a:pt x="5" y="404"/>
                  </a:cubicBezTo>
                  <a:close/>
                  <a:moveTo>
                    <a:pt x="1067" y="199"/>
                  </a:moveTo>
                  <a:cubicBezTo>
                    <a:pt x="1072" y="201"/>
                    <a:pt x="1072" y="201"/>
                    <a:pt x="1072" y="201"/>
                  </a:cubicBezTo>
                  <a:cubicBezTo>
                    <a:pt x="1085" y="179"/>
                    <a:pt x="1085" y="179"/>
                    <a:pt x="1085" y="179"/>
                  </a:cubicBezTo>
                  <a:cubicBezTo>
                    <a:pt x="1080" y="176"/>
                    <a:pt x="1080" y="176"/>
                    <a:pt x="1080" y="176"/>
                  </a:cubicBezTo>
                  <a:cubicBezTo>
                    <a:pt x="1068" y="170"/>
                    <a:pt x="1057" y="163"/>
                    <a:pt x="1045" y="157"/>
                  </a:cubicBezTo>
                  <a:cubicBezTo>
                    <a:pt x="1040" y="154"/>
                    <a:pt x="1040" y="154"/>
                    <a:pt x="1040" y="154"/>
                  </a:cubicBezTo>
                  <a:cubicBezTo>
                    <a:pt x="1027" y="177"/>
                    <a:pt x="1027" y="177"/>
                    <a:pt x="1027" y="177"/>
                  </a:cubicBezTo>
                  <a:cubicBezTo>
                    <a:pt x="1032" y="180"/>
                    <a:pt x="1032" y="180"/>
                    <a:pt x="1032" y="180"/>
                  </a:cubicBezTo>
                  <a:cubicBezTo>
                    <a:pt x="1045" y="187"/>
                    <a:pt x="1057" y="193"/>
                    <a:pt x="1067" y="199"/>
                  </a:cubicBezTo>
                  <a:close/>
                  <a:moveTo>
                    <a:pt x="1270" y="323"/>
                  </a:moveTo>
                  <a:cubicBezTo>
                    <a:pt x="1275" y="326"/>
                    <a:pt x="1275" y="326"/>
                    <a:pt x="1275" y="326"/>
                  </a:cubicBezTo>
                  <a:cubicBezTo>
                    <a:pt x="1290" y="304"/>
                    <a:pt x="1290" y="304"/>
                    <a:pt x="1290" y="304"/>
                  </a:cubicBezTo>
                  <a:cubicBezTo>
                    <a:pt x="1286" y="301"/>
                    <a:pt x="1286" y="301"/>
                    <a:pt x="1286" y="301"/>
                  </a:cubicBezTo>
                  <a:cubicBezTo>
                    <a:pt x="1276" y="294"/>
                    <a:pt x="1264" y="287"/>
                    <a:pt x="1251" y="278"/>
                  </a:cubicBezTo>
                  <a:cubicBezTo>
                    <a:pt x="1246" y="275"/>
                    <a:pt x="1246" y="275"/>
                    <a:pt x="1246" y="275"/>
                  </a:cubicBezTo>
                  <a:cubicBezTo>
                    <a:pt x="1232" y="297"/>
                    <a:pt x="1232" y="297"/>
                    <a:pt x="1232" y="297"/>
                  </a:cubicBezTo>
                  <a:cubicBezTo>
                    <a:pt x="1237" y="300"/>
                    <a:pt x="1237" y="300"/>
                    <a:pt x="1237" y="300"/>
                  </a:cubicBezTo>
                  <a:cubicBezTo>
                    <a:pt x="1249" y="308"/>
                    <a:pt x="1261" y="316"/>
                    <a:pt x="1270" y="323"/>
                  </a:cubicBezTo>
                  <a:close/>
                  <a:moveTo>
                    <a:pt x="1204" y="279"/>
                  </a:moveTo>
                  <a:cubicBezTo>
                    <a:pt x="1209" y="282"/>
                    <a:pt x="1209" y="282"/>
                    <a:pt x="1209" y="282"/>
                  </a:cubicBezTo>
                  <a:cubicBezTo>
                    <a:pt x="1223" y="259"/>
                    <a:pt x="1223" y="259"/>
                    <a:pt x="1223" y="259"/>
                  </a:cubicBezTo>
                  <a:cubicBezTo>
                    <a:pt x="1217" y="257"/>
                    <a:pt x="1217" y="257"/>
                    <a:pt x="1217" y="257"/>
                  </a:cubicBezTo>
                  <a:cubicBezTo>
                    <a:pt x="1207" y="250"/>
                    <a:pt x="1196" y="243"/>
                    <a:pt x="1184" y="236"/>
                  </a:cubicBezTo>
                  <a:cubicBezTo>
                    <a:pt x="1179" y="233"/>
                    <a:pt x="1179" y="233"/>
                    <a:pt x="1179" y="233"/>
                  </a:cubicBezTo>
                  <a:cubicBezTo>
                    <a:pt x="1166" y="256"/>
                    <a:pt x="1166" y="256"/>
                    <a:pt x="1166" y="256"/>
                  </a:cubicBezTo>
                  <a:cubicBezTo>
                    <a:pt x="1170" y="259"/>
                    <a:pt x="1170" y="259"/>
                    <a:pt x="1170" y="259"/>
                  </a:cubicBezTo>
                  <a:cubicBezTo>
                    <a:pt x="1183" y="265"/>
                    <a:pt x="1194" y="272"/>
                    <a:pt x="1204" y="279"/>
                  </a:cubicBezTo>
                  <a:close/>
                  <a:moveTo>
                    <a:pt x="1337" y="403"/>
                  </a:moveTo>
                  <a:cubicBezTo>
                    <a:pt x="1340" y="414"/>
                    <a:pt x="1341" y="427"/>
                    <a:pt x="1343" y="441"/>
                  </a:cubicBezTo>
                  <a:cubicBezTo>
                    <a:pt x="1343" y="447"/>
                    <a:pt x="1343" y="447"/>
                    <a:pt x="1343" y="447"/>
                  </a:cubicBezTo>
                  <a:cubicBezTo>
                    <a:pt x="1369" y="445"/>
                    <a:pt x="1369" y="445"/>
                    <a:pt x="1369" y="445"/>
                  </a:cubicBezTo>
                  <a:cubicBezTo>
                    <a:pt x="1369" y="439"/>
                    <a:pt x="1369" y="439"/>
                    <a:pt x="1369" y="439"/>
                  </a:cubicBezTo>
                  <a:cubicBezTo>
                    <a:pt x="1367" y="424"/>
                    <a:pt x="1365" y="410"/>
                    <a:pt x="1363" y="397"/>
                  </a:cubicBezTo>
                  <a:cubicBezTo>
                    <a:pt x="1362" y="392"/>
                    <a:pt x="1362" y="392"/>
                    <a:pt x="1362" y="392"/>
                  </a:cubicBezTo>
                  <a:cubicBezTo>
                    <a:pt x="1336" y="397"/>
                    <a:pt x="1336" y="397"/>
                    <a:pt x="1336" y="397"/>
                  </a:cubicBezTo>
                  <a:cubicBezTo>
                    <a:pt x="1337" y="403"/>
                    <a:pt x="1337" y="403"/>
                    <a:pt x="1337" y="403"/>
                  </a:cubicBezTo>
                  <a:cubicBezTo>
                    <a:pt x="1337" y="403"/>
                    <a:pt x="1337" y="403"/>
                    <a:pt x="1337" y="403"/>
                  </a:cubicBezTo>
                  <a:close/>
                  <a:moveTo>
                    <a:pt x="1325" y="369"/>
                  </a:moveTo>
                  <a:cubicBezTo>
                    <a:pt x="1328" y="373"/>
                    <a:pt x="1328" y="373"/>
                    <a:pt x="1328" y="373"/>
                  </a:cubicBezTo>
                  <a:cubicBezTo>
                    <a:pt x="1352" y="362"/>
                    <a:pt x="1352" y="362"/>
                    <a:pt x="1352" y="362"/>
                  </a:cubicBezTo>
                  <a:cubicBezTo>
                    <a:pt x="1349" y="356"/>
                    <a:pt x="1349" y="356"/>
                    <a:pt x="1349" y="356"/>
                  </a:cubicBezTo>
                  <a:cubicBezTo>
                    <a:pt x="1344" y="348"/>
                    <a:pt x="1334" y="338"/>
                    <a:pt x="1318" y="325"/>
                  </a:cubicBezTo>
                  <a:cubicBezTo>
                    <a:pt x="1313" y="321"/>
                    <a:pt x="1313" y="321"/>
                    <a:pt x="1313" y="321"/>
                  </a:cubicBezTo>
                  <a:cubicBezTo>
                    <a:pt x="1296" y="342"/>
                    <a:pt x="1296" y="342"/>
                    <a:pt x="1296" y="342"/>
                  </a:cubicBezTo>
                  <a:cubicBezTo>
                    <a:pt x="1301" y="345"/>
                    <a:pt x="1301" y="345"/>
                    <a:pt x="1301" y="345"/>
                  </a:cubicBezTo>
                  <a:cubicBezTo>
                    <a:pt x="1319" y="359"/>
                    <a:pt x="1324" y="367"/>
                    <a:pt x="1325" y="369"/>
                  </a:cubicBezTo>
                  <a:close/>
                  <a:moveTo>
                    <a:pt x="1136" y="238"/>
                  </a:moveTo>
                  <a:cubicBezTo>
                    <a:pt x="1141" y="241"/>
                    <a:pt x="1141" y="241"/>
                    <a:pt x="1141" y="241"/>
                  </a:cubicBezTo>
                  <a:cubicBezTo>
                    <a:pt x="1155" y="219"/>
                    <a:pt x="1155" y="219"/>
                    <a:pt x="1155" y="219"/>
                  </a:cubicBezTo>
                  <a:cubicBezTo>
                    <a:pt x="1150" y="216"/>
                    <a:pt x="1150" y="216"/>
                    <a:pt x="1150" y="216"/>
                  </a:cubicBezTo>
                  <a:cubicBezTo>
                    <a:pt x="1138" y="210"/>
                    <a:pt x="1127" y="203"/>
                    <a:pt x="1115" y="196"/>
                  </a:cubicBezTo>
                  <a:cubicBezTo>
                    <a:pt x="1109" y="194"/>
                    <a:pt x="1109" y="194"/>
                    <a:pt x="1109" y="194"/>
                  </a:cubicBezTo>
                  <a:cubicBezTo>
                    <a:pt x="1096" y="216"/>
                    <a:pt x="1096" y="216"/>
                    <a:pt x="1096" y="216"/>
                  </a:cubicBezTo>
                  <a:cubicBezTo>
                    <a:pt x="1101" y="219"/>
                    <a:pt x="1101" y="219"/>
                    <a:pt x="1101" y="219"/>
                  </a:cubicBezTo>
                  <a:cubicBezTo>
                    <a:pt x="1113" y="225"/>
                    <a:pt x="1125" y="232"/>
                    <a:pt x="1136" y="238"/>
                  </a:cubicBezTo>
                  <a:close/>
                  <a:moveTo>
                    <a:pt x="844" y="74"/>
                  </a:moveTo>
                  <a:cubicBezTo>
                    <a:pt x="849" y="77"/>
                    <a:pt x="849" y="77"/>
                    <a:pt x="849" y="77"/>
                  </a:cubicBezTo>
                  <a:cubicBezTo>
                    <a:pt x="863" y="55"/>
                    <a:pt x="863" y="55"/>
                    <a:pt x="863" y="55"/>
                  </a:cubicBezTo>
                  <a:cubicBezTo>
                    <a:pt x="859" y="52"/>
                    <a:pt x="859" y="52"/>
                    <a:pt x="859" y="52"/>
                  </a:cubicBezTo>
                  <a:cubicBezTo>
                    <a:pt x="846" y="44"/>
                    <a:pt x="834" y="37"/>
                    <a:pt x="823" y="31"/>
                  </a:cubicBezTo>
                  <a:cubicBezTo>
                    <a:pt x="819" y="28"/>
                    <a:pt x="819" y="28"/>
                    <a:pt x="819" y="28"/>
                  </a:cubicBezTo>
                  <a:cubicBezTo>
                    <a:pt x="805" y="51"/>
                    <a:pt x="805" y="51"/>
                    <a:pt x="805" y="51"/>
                  </a:cubicBezTo>
                  <a:cubicBezTo>
                    <a:pt x="810" y="54"/>
                    <a:pt x="810" y="54"/>
                    <a:pt x="810" y="54"/>
                  </a:cubicBezTo>
                  <a:cubicBezTo>
                    <a:pt x="821" y="59"/>
                    <a:pt x="832" y="66"/>
                    <a:pt x="844" y="74"/>
                  </a:cubicBezTo>
                  <a:close/>
                  <a:moveTo>
                    <a:pt x="746" y="26"/>
                  </a:moveTo>
                  <a:cubicBezTo>
                    <a:pt x="747" y="26"/>
                    <a:pt x="748" y="26"/>
                    <a:pt x="750" y="26"/>
                  </a:cubicBezTo>
                  <a:cubicBezTo>
                    <a:pt x="753" y="27"/>
                    <a:pt x="761" y="29"/>
                    <a:pt x="776" y="36"/>
                  </a:cubicBezTo>
                  <a:cubicBezTo>
                    <a:pt x="781" y="39"/>
                    <a:pt x="781" y="39"/>
                    <a:pt x="781" y="39"/>
                  </a:cubicBezTo>
                  <a:cubicBezTo>
                    <a:pt x="792" y="15"/>
                    <a:pt x="792" y="15"/>
                    <a:pt x="792" y="15"/>
                  </a:cubicBezTo>
                  <a:cubicBezTo>
                    <a:pt x="787" y="13"/>
                    <a:pt x="787" y="13"/>
                    <a:pt x="787" y="13"/>
                  </a:cubicBezTo>
                  <a:cubicBezTo>
                    <a:pt x="772" y="5"/>
                    <a:pt x="761" y="1"/>
                    <a:pt x="753" y="0"/>
                  </a:cubicBezTo>
                  <a:cubicBezTo>
                    <a:pt x="750" y="0"/>
                    <a:pt x="748" y="0"/>
                    <a:pt x="746" y="0"/>
                  </a:cubicBezTo>
                  <a:cubicBezTo>
                    <a:pt x="746" y="0"/>
                    <a:pt x="746" y="0"/>
                    <a:pt x="746" y="0"/>
                  </a:cubicBezTo>
                  <a:cubicBezTo>
                    <a:pt x="739" y="0"/>
                    <a:pt x="739" y="0"/>
                    <a:pt x="739" y="0"/>
                  </a:cubicBezTo>
                  <a:cubicBezTo>
                    <a:pt x="739" y="26"/>
                    <a:pt x="739" y="26"/>
                    <a:pt x="739" y="26"/>
                  </a:cubicBezTo>
                  <a:cubicBezTo>
                    <a:pt x="746" y="26"/>
                    <a:pt x="746" y="26"/>
                    <a:pt x="746" y="26"/>
                  </a:cubicBezTo>
                  <a:cubicBezTo>
                    <a:pt x="746" y="26"/>
                    <a:pt x="746" y="26"/>
                    <a:pt x="746" y="26"/>
                  </a:cubicBezTo>
                  <a:close/>
                  <a:moveTo>
                    <a:pt x="682" y="56"/>
                  </a:moveTo>
                  <a:cubicBezTo>
                    <a:pt x="689" y="51"/>
                    <a:pt x="700" y="43"/>
                    <a:pt x="713" y="37"/>
                  </a:cubicBezTo>
                  <a:cubicBezTo>
                    <a:pt x="718" y="34"/>
                    <a:pt x="718" y="34"/>
                    <a:pt x="718" y="34"/>
                  </a:cubicBezTo>
                  <a:cubicBezTo>
                    <a:pt x="706" y="11"/>
                    <a:pt x="706" y="11"/>
                    <a:pt x="706" y="11"/>
                  </a:cubicBezTo>
                  <a:cubicBezTo>
                    <a:pt x="701" y="13"/>
                    <a:pt x="701" y="13"/>
                    <a:pt x="701" y="13"/>
                  </a:cubicBezTo>
                  <a:cubicBezTo>
                    <a:pt x="687" y="20"/>
                    <a:pt x="674" y="29"/>
                    <a:pt x="666" y="35"/>
                  </a:cubicBezTo>
                  <a:cubicBezTo>
                    <a:pt x="661" y="39"/>
                    <a:pt x="661" y="39"/>
                    <a:pt x="661" y="39"/>
                  </a:cubicBezTo>
                  <a:cubicBezTo>
                    <a:pt x="677" y="60"/>
                    <a:pt x="677" y="60"/>
                    <a:pt x="677" y="60"/>
                  </a:cubicBezTo>
                  <a:cubicBezTo>
                    <a:pt x="682" y="56"/>
                    <a:pt x="682" y="56"/>
                    <a:pt x="682" y="56"/>
                  </a:cubicBezTo>
                  <a:cubicBezTo>
                    <a:pt x="682" y="56"/>
                    <a:pt x="682" y="56"/>
                    <a:pt x="682" y="56"/>
                  </a:cubicBezTo>
                  <a:close/>
                  <a:moveTo>
                    <a:pt x="38" y="662"/>
                  </a:moveTo>
                  <a:cubicBezTo>
                    <a:pt x="35" y="658"/>
                    <a:pt x="35" y="658"/>
                    <a:pt x="35" y="658"/>
                  </a:cubicBezTo>
                  <a:cubicBezTo>
                    <a:pt x="15" y="675"/>
                    <a:pt x="15" y="675"/>
                    <a:pt x="15" y="675"/>
                  </a:cubicBezTo>
                  <a:cubicBezTo>
                    <a:pt x="19" y="680"/>
                    <a:pt x="19" y="680"/>
                    <a:pt x="19" y="680"/>
                  </a:cubicBezTo>
                  <a:cubicBezTo>
                    <a:pt x="29" y="690"/>
                    <a:pt x="44" y="699"/>
                    <a:pt x="55" y="705"/>
                  </a:cubicBezTo>
                  <a:cubicBezTo>
                    <a:pt x="59" y="707"/>
                    <a:pt x="59" y="707"/>
                    <a:pt x="59" y="707"/>
                  </a:cubicBezTo>
                  <a:cubicBezTo>
                    <a:pt x="72" y="685"/>
                    <a:pt x="72" y="685"/>
                    <a:pt x="72" y="685"/>
                  </a:cubicBezTo>
                  <a:cubicBezTo>
                    <a:pt x="67" y="682"/>
                    <a:pt x="67" y="682"/>
                    <a:pt x="67" y="682"/>
                  </a:cubicBezTo>
                  <a:cubicBezTo>
                    <a:pt x="54" y="675"/>
                    <a:pt x="44" y="669"/>
                    <a:pt x="38" y="662"/>
                  </a:cubicBezTo>
                  <a:close/>
                  <a:moveTo>
                    <a:pt x="997" y="161"/>
                  </a:moveTo>
                  <a:cubicBezTo>
                    <a:pt x="1002" y="163"/>
                    <a:pt x="1002" y="163"/>
                    <a:pt x="1002" y="163"/>
                  </a:cubicBezTo>
                  <a:cubicBezTo>
                    <a:pt x="1014" y="141"/>
                    <a:pt x="1014" y="141"/>
                    <a:pt x="1014" y="141"/>
                  </a:cubicBezTo>
                  <a:cubicBezTo>
                    <a:pt x="1010" y="138"/>
                    <a:pt x="1010" y="138"/>
                    <a:pt x="1010" y="138"/>
                  </a:cubicBezTo>
                  <a:cubicBezTo>
                    <a:pt x="997" y="131"/>
                    <a:pt x="986" y="125"/>
                    <a:pt x="975" y="119"/>
                  </a:cubicBezTo>
                  <a:cubicBezTo>
                    <a:pt x="970" y="116"/>
                    <a:pt x="970" y="116"/>
                    <a:pt x="970" y="116"/>
                  </a:cubicBezTo>
                  <a:cubicBezTo>
                    <a:pt x="958" y="139"/>
                    <a:pt x="958" y="139"/>
                    <a:pt x="958" y="139"/>
                  </a:cubicBezTo>
                  <a:cubicBezTo>
                    <a:pt x="963" y="142"/>
                    <a:pt x="963" y="142"/>
                    <a:pt x="963" y="142"/>
                  </a:cubicBezTo>
                  <a:cubicBezTo>
                    <a:pt x="973" y="148"/>
                    <a:pt x="985" y="154"/>
                    <a:pt x="997" y="161"/>
                  </a:cubicBezTo>
                  <a:close/>
                  <a:moveTo>
                    <a:pt x="888" y="102"/>
                  </a:moveTo>
                  <a:cubicBezTo>
                    <a:pt x="891" y="103"/>
                    <a:pt x="892" y="104"/>
                    <a:pt x="892" y="104"/>
                  </a:cubicBezTo>
                  <a:cubicBezTo>
                    <a:pt x="893" y="105"/>
                    <a:pt x="893" y="105"/>
                    <a:pt x="893" y="105"/>
                  </a:cubicBezTo>
                  <a:cubicBezTo>
                    <a:pt x="894" y="106"/>
                    <a:pt x="907" y="112"/>
                    <a:pt x="928" y="124"/>
                  </a:cubicBezTo>
                  <a:cubicBezTo>
                    <a:pt x="932" y="126"/>
                    <a:pt x="932" y="126"/>
                    <a:pt x="932" y="126"/>
                  </a:cubicBezTo>
                  <a:cubicBezTo>
                    <a:pt x="945" y="103"/>
                    <a:pt x="945" y="103"/>
                    <a:pt x="945" y="103"/>
                  </a:cubicBezTo>
                  <a:cubicBezTo>
                    <a:pt x="940" y="100"/>
                    <a:pt x="940" y="100"/>
                    <a:pt x="940" y="100"/>
                  </a:cubicBezTo>
                  <a:cubicBezTo>
                    <a:pt x="917" y="88"/>
                    <a:pt x="909" y="84"/>
                    <a:pt x="906" y="82"/>
                  </a:cubicBezTo>
                  <a:cubicBezTo>
                    <a:pt x="906" y="82"/>
                    <a:pt x="906" y="82"/>
                    <a:pt x="906" y="82"/>
                  </a:cubicBezTo>
                  <a:cubicBezTo>
                    <a:pt x="906" y="82"/>
                    <a:pt x="900" y="78"/>
                    <a:pt x="891" y="73"/>
                  </a:cubicBezTo>
                  <a:cubicBezTo>
                    <a:pt x="887" y="69"/>
                    <a:pt x="887" y="69"/>
                    <a:pt x="887" y="69"/>
                  </a:cubicBezTo>
                  <a:cubicBezTo>
                    <a:pt x="873" y="91"/>
                    <a:pt x="873" y="91"/>
                    <a:pt x="873" y="91"/>
                  </a:cubicBezTo>
                  <a:cubicBezTo>
                    <a:pt x="877" y="94"/>
                    <a:pt x="877" y="94"/>
                    <a:pt x="877" y="94"/>
                  </a:cubicBezTo>
                  <a:cubicBezTo>
                    <a:pt x="882" y="97"/>
                    <a:pt x="886" y="100"/>
                    <a:pt x="888" y="102"/>
                  </a:cubicBezTo>
                  <a:close/>
                  <a:moveTo>
                    <a:pt x="304" y="266"/>
                  </a:moveTo>
                  <a:cubicBezTo>
                    <a:pt x="291" y="242"/>
                    <a:pt x="291" y="242"/>
                    <a:pt x="291" y="242"/>
                  </a:cubicBezTo>
                  <a:cubicBezTo>
                    <a:pt x="247" y="268"/>
                    <a:pt x="247" y="268"/>
                    <a:pt x="247" y="268"/>
                  </a:cubicBezTo>
                  <a:cubicBezTo>
                    <a:pt x="260" y="290"/>
                    <a:pt x="260" y="290"/>
                    <a:pt x="260" y="290"/>
                  </a:cubicBezTo>
                  <a:cubicBezTo>
                    <a:pt x="304" y="266"/>
                    <a:pt x="304" y="266"/>
                    <a:pt x="304" y="266"/>
                  </a:cubicBezTo>
                  <a:cubicBezTo>
                    <a:pt x="304" y="266"/>
                    <a:pt x="304" y="266"/>
                    <a:pt x="304" y="266"/>
                  </a:cubicBezTo>
                  <a:close/>
                  <a:moveTo>
                    <a:pt x="1073" y="766"/>
                  </a:moveTo>
                  <a:cubicBezTo>
                    <a:pt x="1085" y="787"/>
                    <a:pt x="1085" y="787"/>
                    <a:pt x="1085" y="787"/>
                  </a:cubicBezTo>
                  <a:cubicBezTo>
                    <a:pt x="1129" y="762"/>
                    <a:pt x="1129" y="762"/>
                    <a:pt x="1129" y="762"/>
                  </a:cubicBezTo>
                  <a:cubicBezTo>
                    <a:pt x="1117" y="740"/>
                    <a:pt x="1117" y="740"/>
                    <a:pt x="1117" y="740"/>
                  </a:cubicBezTo>
                  <a:cubicBezTo>
                    <a:pt x="1073" y="766"/>
                    <a:pt x="1073" y="766"/>
                    <a:pt x="1073" y="766"/>
                  </a:cubicBezTo>
                  <a:cubicBezTo>
                    <a:pt x="1073" y="766"/>
                    <a:pt x="1073" y="766"/>
                    <a:pt x="1073" y="766"/>
                  </a:cubicBezTo>
                  <a:close/>
                  <a:moveTo>
                    <a:pt x="974" y="824"/>
                  </a:moveTo>
                  <a:cubicBezTo>
                    <a:pt x="961" y="831"/>
                    <a:pt x="950" y="838"/>
                    <a:pt x="940" y="844"/>
                  </a:cubicBezTo>
                  <a:cubicBezTo>
                    <a:pt x="936" y="847"/>
                    <a:pt x="936" y="847"/>
                    <a:pt x="936" y="847"/>
                  </a:cubicBezTo>
                  <a:cubicBezTo>
                    <a:pt x="949" y="870"/>
                    <a:pt x="949" y="870"/>
                    <a:pt x="949" y="870"/>
                  </a:cubicBezTo>
                  <a:cubicBezTo>
                    <a:pt x="953" y="867"/>
                    <a:pt x="953" y="867"/>
                    <a:pt x="953" y="867"/>
                  </a:cubicBezTo>
                  <a:cubicBezTo>
                    <a:pt x="964" y="860"/>
                    <a:pt x="975" y="853"/>
                    <a:pt x="987" y="846"/>
                  </a:cubicBezTo>
                  <a:cubicBezTo>
                    <a:pt x="992" y="844"/>
                    <a:pt x="992" y="844"/>
                    <a:pt x="992" y="844"/>
                  </a:cubicBezTo>
                  <a:cubicBezTo>
                    <a:pt x="979" y="821"/>
                    <a:pt x="979" y="821"/>
                    <a:pt x="979" y="821"/>
                  </a:cubicBezTo>
                  <a:cubicBezTo>
                    <a:pt x="974" y="824"/>
                    <a:pt x="974" y="824"/>
                    <a:pt x="974" y="824"/>
                  </a:cubicBezTo>
                  <a:cubicBezTo>
                    <a:pt x="974" y="824"/>
                    <a:pt x="974" y="824"/>
                    <a:pt x="974" y="824"/>
                  </a:cubicBezTo>
                  <a:close/>
                  <a:moveTo>
                    <a:pt x="1043" y="783"/>
                  </a:moveTo>
                  <a:cubicBezTo>
                    <a:pt x="1031" y="789"/>
                    <a:pt x="1019" y="796"/>
                    <a:pt x="1008" y="803"/>
                  </a:cubicBezTo>
                  <a:cubicBezTo>
                    <a:pt x="1003" y="806"/>
                    <a:pt x="1003" y="806"/>
                    <a:pt x="1003" y="806"/>
                  </a:cubicBezTo>
                  <a:cubicBezTo>
                    <a:pt x="1016" y="828"/>
                    <a:pt x="1016" y="828"/>
                    <a:pt x="1016" y="828"/>
                  </a:cubicBezTo>
                  <a:cubicBezTo>
                    <a:pt x="1021" y="825"/>
                    <a:pt x="1021" y="825"/>
                    <a:pt x="1021" y="825"/>
                  </a:cubicBezTo>
                  <a:cubicBezTo>
                    <a:pt x="1033" y="819"/>
                    <a:pt x="1045" y="813"/>
                    <a:pt x="1056" y="805"/>
                  </a:cubicBezTo>
                  <a:cubicBezTo>
                    <a:pt x="1062" y="803"/>
                    <a:pt x="1062" y="803"/>
                    <a:pt x="1062" y="803"/>
                  </a:cubicBezTo>
                  <a:cubicBezTo>
                    <a:pt x="1048" y="780"/>
                    <a:pt x="1048" y="780"/>
                    <a:pt x="1048" y="780"/>
                  </a:cubicBezTo>
                  <a:cubicBezTo>
                    <a:pt x="1043" y="783"/>
                    <a:pt x="1043" y="783"/>
                    <a:pt x="1043" y="783"/>
                  </a:cubicBezTo>
                  <a:cubicBezTo>
                    <a:pt x="1043" y="783"/>
                    <a:pt x="1043" y="783"/>
                    <a:pt x="1043" y="783"/>
                  </a:cubicBezTo>
                  <a:close/>
                  <a:moveTo>
                    <a:pt x="838" y="909"/>
                  </a:moveTo>
                  <a:cubicBezTo>
                    <a:pt x="824" y="920"/>
                    <a:pt x="816" y="927"/>
                    <a:pt x="812" y="934"/>
                  </a:cubicBezTo>
                  <a:cubicBezTo>
                    <a:pt x="811" y="936"/>
                    <a:pt x="809" y="938"/>
                    <a:pt x="808" y="941"/>
                  </a:cubicBezTo>
                  <a:cubicBezTo>
                    <a:pt x="805" y="946"/>
                    <a:pt x="805" y="946"/>
                    <a:pt x="805" y="946"/>
                  </a:cubicBezTo>
                  <a:cubicBezTo>
                    <a:pt x="827" y="959"/>
                    <a:pt x="827" y="959"/>
                    <a:pt x="827" y="959"/>
                  </a:cubicBezTo>
                  <a:cubicBezTo>
                    <a:pt x="830" y="955"/>
                    <a:pt x="830" y="955"/>
                    <a:pt x="830" y="955"/>
                  </a:cubicBezTo>
                  <a:cubicBezTo>
                    <a:pt x="832" y="953"/>
                    <a:pt x="832" y="950"/>
                    <a:pt x="834" y="948"/>
                  </a:cubicBezTo>
                  <a:cubicBezTo>
                    <a:pt x="835" y="947"/>
                    <a:pt x="838" y="942"/>
                    <a:pt x="854" y="930"/>
                  </a:cubicBezTo>
                  <a:cubicBezTo>
                    <a:pt x="858" y="926"/>
                    <a:pt x="858" y="926"/>
                    <a:pt x="858" y="926"/>
                  </a:cubicBezTo>
                  <a:cubicBezTo>
                    <a:pt x="843" y="906"/>
                    <a:pt x="843" y="906"/>
                    <a:pt x="843" y="906"/>
                  </a:cubicBezTo>
                  <a:cubicBezTo>
                    <a:pt x="838" y="909"/>
                    <a:pt x="838" y="909"/>
                    <a:pt x="838" y="909"/>
                  </a:cubicBezTo>
                  <a:cubicBezTo>
                    <a:pt x="838" y="909"/>
                    <a:pt x="838" y="909"/>
                    <a:pt x="838" y="909"/>
                  </a:cubicBezTo>
                  <a:close/>
                  <a:moveTo>
                    <a:pt x="905" y="864"/>
                  </a:moveTo>
                  <a:cubicBezTo>
                    <a:pt x="894" y="872"/>
                    <a:pt x="882" y="879"/>
                    <a:pt x="872" y="886"/>
                  </a:cubicBezTo>
                  <a:cubicBezTo>
                    <a:pt x="868" y="889"/>
                    <a:pt x="868" y="889"/>
                    <a:pt x="868" y="889"/>
                  </a:cubicBezTo>
                  <a:cubicBezTo>
                    <a:pt x="882" y="910"/>
                    <a:pt x="882" y="910"/>
                    <a:pt x="882" y="910"/>
                  </a:cubicBezTo>
                  <a:cubicBezTo>
                    <a:pt x="886" y="907"/>
                    <a:pt x="886" y="907"/>
                    <a:pt x="886" y="907"/>
                  </a:cubicBezTo>
                  <a:cubicBezTo>
                    <a:pt x="897" y="901"/>
                    <a:pt x="908" y="894"/>
                    <a:pt x="919" y="887"/>
                  </a:cubicBezTo>
                  <a:cubicBezTo>
                    <a:pt x="924" y="884"/>
                    <a:pt x="924" y="884"/>
                    <a:pt x="924" y="884"/>
                  </a:cubicBezTo>
                  <a:cubicBezTo>
                    <a:pt x="911" y="861"/>
                    <a:pt x="911" y="861"/>
                    <a:pt x="911" y="861"/>
                  </a:cubicBezTo>
                  <a:cubicBezTo>
                    <a:pt x="905" y="864"/>
                    <a:pt x="905" y="864"/>
                    <a:pt x="905" y="864"/>
                  </a:cubicBezTo>
                  <a:cubicBezTo>
                    <a:pt x="905" y="864"/>
                    <a:pt x="905" y="864"/>
                    <a:pt x="905" y="864"/>
                  </a:cubicBezTo>
                  <a:close/>
                  <a:moveTo>
                    <a:pt x="1140" y="726"/>
                  </a:moveTo>
                  <a:cubicBezTo>
                    <a:pt x="1155" y="748"/>
                    <a:pt x="1155" y="748"/>
                    <a:pt x="1155" y="748"/>
                  </a:cubicBezTo>
                  <a:cubicBezTo>
                    <a:pt x="1199" y="723"/>
                    <a:pt x="1199" y="723"/>
                    <a:pt x="1199" y="723"/>
                  </a:cubicBezTo>
                  <a:cubicBezTo>
                    <a:pt x="1184" y="701"/>
                    <a:pt x="1184" y="701"/>
                    <a:pt x="1184" y="701"/>
                  </a:cubicBezTo>
                  <a:cubicBezTo>
                    <a:pt x="1140" y="726"/>
                    <a:pt x="1140" y="726"/>
                    <a:pt x="1140" y="726"/>
                  </a:cubicBezTo>
                  <a:cubicBezTo>
                    <a:pt x="1140" y="726"/>
                    <a:pt x="1140" y="726"/>
                    <a:pt x="1140" y="726"/>
                  </a:cubicBezTo>
                  <a:close/>
                  <a:moveTo>
                    <a:pt x="48" y="303"/>
                  </a:moveTo>
                  <a:cubicBezTo>
                    <a:pt x="43" y="306"/>
                    <a:pt x="37" y="310"/>
                    <a:pt x="32" y="317"/>
                  </a:cubicBezTo>
                  <a:cubicBezTo>
                    <a:pt x="28" y="322"/>
                    <a:pt x="28" y="322"/>
                    <a:pt x="28" y="322"/>
                  </a:cubicBezTo>
                  <a:cubicBezTo>
                    <a:pt x="48" y="339"/>
                    <a:pt x="48" y="339"/>
                    <a:pt x="48" y="339"/>
                  </a:cubicBezTo>
                  <a:cubicBezTo>
                    <a:pt x="51" y="334"/>
                    <a:pt x="51" y="334"/>
                    <a:pt x="51" y="334"/>
                  </a:cubicBezTo>
                  <a:cubicBezTo>
                    <a:pt x="54" y="330"/>
                    <a:pt x="58" y="328"/>
                    <a:pt x="61" y="327"/>
                  </a:cubicBezTo>
                  <a:cubicBezTo>
                    <a:pt x="61" y="327"/>
                    <a:pt x="63" y="325"/>
                    <a:pt x="74" y="328"/>
                  </a:cubicBezTo>
                  <a:cubicBezTo>
                    <a:pt x="80" y="330"/>
                    <a:pt x="80" y="330"/>
                    <a:pt x="80" y="330"/>
                  </a:cubicBezTo>
                  <a:cubicBezTo>
                    <a:pt x="86" y="305"/>
                    <a:pt x="86" y="305"/>
                    <a:pt x="86" y="305"/>
                  </a:cubicBezTo>
                  <a:cubicBezTo>
                    <a:pt x="81" y="304"/>
                    <a:pt x="81" y="304"/>
                    <a:pt x="81" y="304"/>
                  </a:cubicBezTo>
                  <a:cubicBezTo>
                    <a:pt x="67" y="299"/>
                    <a:pt x="57" y="299"/>
                    <a:pt x="48" y="303"/>
                  </a:cubicBezTo>
                  <a:close/>
                  <a:moveTo>
                    <a:pt x="1338" y="556"/>
                  </a:moveTo>
                  <a:cubicBezTo>
                    <a:pt x="1336" y="570"/>
                    <a:pt x="1333" y="583"/>
                    <a:pt x="1330" y="593"/>
                  </a:cubicBezTo>
                  <a:cubicBezTo>
                    <a:pt x="1328" y="598"/>
                    <a:pt x="1328" y="598"/>
                    <a:pt x="1328" y="598"/>
                  </a:cubicBezTo>
                  <a:cubicBezTo>
                    <a:pt x="1353" y="606"/>
                    <a:pt x="1353" y="606"/>
                    <a:pt x="1353" y="606"/>
                  </a:cubicBezTo>
                  <a:cubicBezTo>
                    <a:pt x="1355" y="601"/>
                    <a:pt x="1355" y="601"/>
                    <a:pt x="1355" y="601"/>
                  </a:cubicBezTo>
                  <a:cubicBezTo>
                    <a:pt x="1358" y="590"/>
                    <a:pt x="1361" y="576"/>
                    <a:pt x="1363" y="561"/>
                  </a:cubicBezTo>
                  <a:cubicBezTo>
                    <a:pt x="1364" y="555"/>
                    <a:pt x="1364" y="555"/>
                    <a:pt x="1364" y="555"/>
                  </a:cubicBezTo>
                  <a:cubicBezTo>
                    <a:pt x="1339" y="551"/>
                    <a:pt x="1339" y="551"/>
                    <a:pt x="1339" y="551"/>
                  </a:cubicBezTo>
                  <a:cubicBezTo>
                    <a:pt x="1338" y="556"/>
                    <a:pt x="1338" y="556"/>
                    <a:pt x="1338" y="556"/>
                  </a:cubicBezTo>
                  <a:cubicBezTo>
                    <a:pt x="1338" y="556"/>
                    <a:pt x="1338" y="556"/>
                    <a:pt x="1338" y="556"/>
                  </a:cubicBezTo>
                  <a:close/>
                  <a:moveTo>
                    <a:pt x="1344" y="474"/>
                  </a:moveTo>
                  <a:cubicBezTo>
                    <a:pt x="1344" y="480"/>
                    <a:pt x="1344" y="480"/>
                    <a:pt x="1344" y="480"/>
                  </a:cubicBezTo>
                  <a:cubicBezTo>
                    <a:pt x="1344" y="493"/>
                    <a:pt x="1344" y="506"/>
                    <a:pt x="1342" y="518"/>
                  </a:cubicBezTo>
                  <a:cubicBezTo>
                    <a:pt x="1342" y="524"/>
                    <a:pt x="1342" y="524"/>
                    <a:pt x="1342" y="524"/>
                  </a:cubicBezTo>
                  <a:cubicBezTo>
                    <a:pt x="1367" y="526"/>
                    <a:pt x="1367" y="526"/>
                    <a:pt x="1367" y="526"/>
                  </a:cubicBezTo>
                  <a:cubicBezTo>
                    <a:pt x="1367" y="520"/>
                    <a:pt x="1367" y="520"/>
                    <a:pt x="1367" y="520"/>
                  </a:cubicBezTo>
                  <a:cubicBezTo>
                    <a:pt x="1368" y="507"/>
                    <a:pt x="1369" y="493"/>
                    <a:pt x="1369" y="480"/>
                  </a:cubicBezTo>
                  <a:cubicBezTo>
                    <a:pt x="1369" y="474"/>
                    <a:pt x="1369" y="474"/>
                    <a:pt x="1369" y="474"/>
                  </a:cubicBezTo>
                  <a:cubicBezTo>
                    <a:pt x="1344" y="474"/>
                    <a:pt x="1344" y="474"/>
                    <a:pt x="1344" y="474"/>
                  </a:cubicBezTo>
                  <a:cubicBezTo>
                    <a:pt x="1344" y="474"/>
                    <a:pt x="1344" y="474"/>
                    <a:pt x="1344" y="474"/>
                  </a:cubicBezTo>
                  <a:close/>
                  <a:moveTo>
                    <a:pt x="791" y="972"/>
                  </a:moveTo>
                  <a:cubicBezTo>
                    <a:pt x="789" y="977"/>
                    <a:pt x="789" y="977"/>
                    <a:pt x="789" y="977"/>
                  </a:cubicBezTo>
                  <a:cubicBezTo>
                    <a:pt x="782" y="989"/>
                    <a:pt x="777" y="1000"/>
                    <a:pt x="771" y="1009"/>
                  </a:cubicBezTo>
                  <a:cubicBezTo>
                    <a:pt x="767" y="1014"/>
                    <a:pt x="767" y="1014"/>
                    <a:pt x="767" y="1014"/>
                  </a:cubicBezTo>
                  <a:cubicBezTo>
                    <a:pt x="789" y="1028"/>
                    <a:pt x="789" y="1028"/>
                    <a:pt x="789" y="1028"/>
                  </a:cubicBezTo>
                  <a:cubicBezTo>
                    <a:pt x="792" y="1024"/>
                    <a:pt x="792" y="1024"/>
                    <a:pt x="792" y="1024"/>
                  </a:cubicBezTo>
                  <a:cubicBezTo>
                    <a:pt x="799" y="1014"/>
                    <a:pt x="805" y="1002"/>
                    <a:pt x="812" y="988"/>
                  </a:cubicBezTo>
                  <a:cubicBezTo>
                    <a:pt x="814" y="984"/>
                    <a:pt x="814" y="984"/>
                    <a:pt x="814" y="984"/>
                  </a:cubicBezTo>
                  <a:cubicBezTo>
                    <a:pt x="804" y="977"/>
                    <a:pt x="804" y="977"/>
                    <a:pt x="804" y="977"/>
                  </a:cubicBezTo>
                  <a:cubicBezTo>
                    <a:pt x="791" y="972"/>
                    <a:pt x="791" y="972"/>
                    <a:pt x="791" y="972"/>
                  </a:cubicBezTo>
                  <a:cubicBezTo>
                    <a:pt x="791" y="972"/>
                    <a:pt x="791" y="972"/>
                    <a:pt x="791" y="972"/>
                  </a:cubicBezTo>
                  <a:close/>
                  <a:moveTo>
                    <a:pt x="1249" y="662"/>
                  </a:moveTo>
                  <a:cubicBezTo>
                    <a:pt x="1238" y="669"/>
                    <a:pt x="1226" y="676"/>
                    <a:pt x="1214" y="683"/>
                  </a:cubicBezTo>
                  <a:cubicBezTo>
                    <a:pt x="1210" y="686"/>
                    <a:pt x="1210" y="686"/>
                    <a:pt x="1210" y="686"/>
                  </a:cubicBezTo>
                  <a:cubicBezTo>
                    <a:pt x="1222" y="709"/>
                    <a:pt x="1222" y="709"/>
                    <a:pt x="1222" y="709"/>
                  </a:cubicBezTo>
                  <a:cubicBezTo>
                    <a:pt x="1228" y="706"/>
                    <a:pt x="1228" y="706"/>
                    <a:pt x="1228" y="706"/>
                  </a:cubicBezTo>
                  <a:cubicBezTo>
                    <a:pt x="1240" y="698"/>
                    <a:pt x="1252" y="691"/>
                    <a:pt x="1262" y="685"/>
                  </a:cubicBezTo>
                  <a:cubicBezTo>
                    <a:pt x="1267" y="682"/>
                    <a:pt x="1267" y="682"/>
                    <a:pt x="1267" y="682"/>
                  </a:cubicBezTo>
                  <a:cubicBezTo>
                    <a:pt x="1253" y="660"/>
                    <a:pt x="1253" y="660"/>
                    <a:pt x="1253" y="660"/>
                  </a:cubicBezTo>
                  <a:cubicBezTo>
                    <a:pt x="1249" y="662"/>
                    <a:pt x="1249" y="662"/>
                    <a:pt x="1249" y="662"/>
                  </a:cubicBezTo>
                  <a:cubicBezTo>
                    <a:pt x="1249" y="662"/>
                    <a:pt x="1249" y="662"/>
                    <a:pt x="1249" y="662"/>
                  </a:cubicBezTo>
                  <a:close/>
                  <a:moveTo>
                    <a:pt x="1314" y="619"/>
                  </a:moveTo>
                  <a:cubicBezTo>
                    <a:pt x="1307" y="625"/>
                    <a:pt x="1297" y="632"/>
                    <a:pt x="1283" y="641"/>
                  </a:cubicBezTo>
                  <a:cubicBezTo>
                    <a:pt x="1278" y="645"/>
                    <a:pt x="1278" y="645"/>
                    <a:pt x="1278" y="645"/>
                  </a:cubicBezTo>
                  <a:cubicBezTo>
                    <a:pt x="1292" y="666"/>
                    <a:pt x="1292" y="666"/>
                    <a:pt x="1292" y="666"/>
                  </a:cubicBezTo>
                  <a:cubicBezTo>
                    <a:pt x="1297" y="663"/>
                    <a:pt x="1297" y="663"/>
                    <a:pt x="1297" y="663"/>
                  </a:cubicBezTo>
                  <a:cubicBezTo>
                    <a:pt x="1312" y="653"/>
                    <a:pt x="1323" y="646"/>
                    <a:pt x="1330" y="640"/>
                  </a:cubicBezTo>
                  <a:cubicBezTo>
                    <a:pt x="1334" y="636"/>
                    <a:pt x="1334" y="636"/>
                    <a:pt x="1334" y="636"/>
                  </a:cubicBezTo>
                  <a:cubicBezTo>
                    <a:pt x="1318" y="616"/>
                    <a:pt x="1318" y="616"/>
                    <a:pt x="1318" y="616"/>
                  </a:cubicBezTo>
                  <a:cubicBezTo>
                    <a:pt x="1314" y="619"/>
                    <a:pt x="1314" y="619"/>
                    <a:pt x="1314" y="619"/>
                  </a:cubicBezTo>
                  <a:cubicBezTo>
                    <a:pt x="1314" y="619"/>
                    <a:pt x="1314" y="619"/>
                    <a:pt x="1314" y="619"/>
                  </a:cubicBezTo>
                  <a:close/>
                  <a:moveTo>
                    <a:pt x="318" y="798"/>
                  </a:moveTo>
                  <a:cubicBezTo>
                    <a:pt x="314" y="795"/>
                    <a:pt x="314" y="795"/>
                    <a:pt x="314" y="795"/>
                  </a:cubicBezTo>
                  <a:cubicBezTo>
                    <a:pt x="300" y="818"/>
                    <a:pt x="300" y="818"/>
                    <a:pt x="300" y="818"/>
                  </a:cubicBezTo>
                  <a:cubicBezTo>
                    <a:pt x="306" y="821"/>
                    <a:pt x="306" y="821"/>
                    <a:pt x="306" y="821"/>
                  </a:cubicBezTo>
                  <a:cubicBezTo>
                    <a:pt x="317" y="828"/>
                    <a:pt x="328" y="834"/>
                    <a:pt x="339" y="841"/>
                  </a:cubicBezTo>
                  <a:cubicBezTo>
                    <a:pt x="344" y="844"/>
                    <a:pt x="344" y="844"/>
                    <a:pt x="344" y="844"/>
                  </a:cubicBezTo>
                  <a:cubicBezTo>
                    <a:pt x="357" y="821"/>
                    <a:pt x="357" y="821"/>
                    <a:pt x="357" y="821"/>
                  </a:cubicBezTo>
                  <a:cubicBezTo>
                    <a:pt x="353" y="818"/>
                    <a:pt x="353" y="818"/>
                    <a:pt x="353" y="818"/>
                  </a:cubicBezTo>
                  <a:cubicBezTo>
                    <a:pt x="341" y="812"/>
                    <a:pt x="330" y="805"/>
                    <a:pt x="318" y="798"/>
                  </a:cubicBezTo>
                  <a:close/>
                  <a:moveTo>
                    <a:pt x="368" y="858"/>
                  </a:moveTo>
                  <a:cubicBezTo>
                    <a:pt x="413" y="883"/>
                    <a:pt x="413" y="883"/>
                    <a:pt x="413" y="883"/>
                  </a:cubicBezTo>
                  <a:cubicBezTo>
                    <a:pt x="425" y="861"/>
                    <a:pt x="425" y="861"/>
                    <a:pt x="425" y="861"/>
                  </a:cubicBezTo>
                  <a:cubicBezTo>
                    <a:pt x="381" y="834"/>
                    <a:pt x="381" y="834"/>
                    <a:pt x="381" y="834"/>
                  </a:cubicBezTo>
                  <a:cubicBezTo>
                    <a:pt x="368" y="858"/>
                    <a:pt x="368" y="858"/>
                    <a:pt x="368" y="858"/>
                  </a:cubicBezTo>
                  <a:cubicBezTo>
                    <a:pt x="368" y="858"/>
                    <a:pt x="368" y="858"/>
                    <a:pt x="368" y="858"/>
                  </a:cubicBezTo>
                  <a:close/>
                  <a:moveTo>
                    <a:pt x="249" y="759"/>
                  </a:moveTo>
                  <a:cubicBezTo>
                    <a:pt x="244" y="756"/>
                    <a:pt x="244" y="756"/>
                    <a:pt x="244" y="756"/>
                  </a:cubicBezTo>
                  <a:cubicBezTo>
                    <a:pt x="231" y="779"/>
                    <a:pt x="231" y="779"/>
                    <a:pt x="231" y="779"/>
                  </a:cubicBezTo>
                  <a:cubicBezTo>
                    <a:pt x="236" y="781"/>
                    <a:pt x="236" y="781"/>
                    <a:pt x="236" y="781"/>
                  </a:cubicBezTo>
                  <a:cubicBezTo>
                    <a:pt x="247" y="787"/>
                    <a:pt x="259" y="794"/>
                    <a:pt x="271" y="801"/>
                  </a:cubicBezTo>
                  <a:cubicBezTo>
                    <a:pt x="276" y="803"/>
                    <a:pt x="276" y="803"/>
                    <a:pt x="276" y="803"/>
                  </a:cubicBezTo>
                  <a:cubicBezTo>
                    <a:pt x="289" y="781"/>
                    <a:pt x="289" y="781"/>
                    <a:pt x="289" y="781"/>
                  </a:cubicBezTo>
                  <a:cubicBezTo>
                    <a:pt x="284" y="778"/>
                    <a:pt x="284" y="778"/>
                    <a:pt x="284" y="778"/>
                  </a:cubicBezTo>
                  <a:cubicBezTo>
                    <a:pt x="271" y="771"/>
                    <a:pt x="260" y="765"/>
                    <a:pt x="249" y="759"/>
                  </a:cubicBezTo>
                  <a:close/>
                  <a:moveTo>
                    <a:pt x="179" y="721"/>
                  </a:moveTo>
                  <a:cubicBezTo>
                    <a:pt x="174" y="718"/>
                    <a:pt x="174" y="718"/>
                    <a:pt x="174" y="718"/>
                  </a:cubicBezTo>
                  <a:cubicBezTo>
                    <a:pt x="162" y="741"/>
                    <a:pt x="162" y="741"/>
                    <a:pt x="162" y="741"/>
                  </a:cubicBezTo>
                  <a:cubicBezTo>
                    <a:pt x="167" y="744"/>
                    <a:pt x="167" y="744"/>
                    <a:pt x="167" y="744"/>
                  </a:cubicBezTo>
                  <a:cubicBezTo>
                    <a:pt x="177" y="749"/>
                    <a:pt x="188" y="756"/>
                    <a:pt x="202" y="762"/>
                  </a:cubicBezTo>
                  <a:cubicBezTo>
                    <a:pt x="206" y="765"/>
                    <a:pt x="206" y="765"/>
                    <a:pt x="206" y="765"/>
                  </a:cubicBezTo>
                  <a:cubicBezTo>
                    <a:pt x="219" y="742"/>
                    <a:pt x="219" y="742"/>
                    <a:pt x="219" y="742"/>
                  </a:cubicBezTo>
                  <a:cubicBezTo>
                    <a:pt x="214" y="740"/>
                    <a:pt x="214" y="740"/>
                    <a:pt x="214" y="740"/>
                  </a:cubicBezTo>
                  <a:cubicBezTo>
                    <a:pt x="200" y="732"/>
                    <a:pt x="188" y="726"/>
                    <a:pt x="179" y="721"/>
                  </a:cubicBezTo>
                  <a:close/>
                  <a:moveTo>
                    <a:pt x="133" y="704"/>
                  </a:moveTo>
                  <a:cubicBezTo>
                    <a:pt x="131" y="704"/>
                    <a:pt x="131" y="704"/>
                    <a:pt x="131" y="704"/>
                  </a:cubicBezTo>
                  <a:cubicBezTo>
                    <a:pt x="124" y="704"/>
                    <a:pt x="114" y="702"/>
                    <a:pt x="101" y="698"/>
                  </a:cubicBezTo>
                  <a:cubicBezTo>
                    <a:pt x="96" y="696"/>
                    <a:pt x="96" y="696"/>
                    <a:pt x="96" y="696"/>
                  </a:cubicBezTo>
                  <a:cubicBezTo>
                    <a:pt x="88" y="721"/>
                    <a:pt x="88" y="721"/>
                    <a:pt x="88" y="721"/>
                  </a:cubicBezTo>
                  <a:cubicBezTo>
                    <a:pt x="93" y="722"/>
                    <a:pt x="93" y="722"/>
                    <a:pt x="93" y="722"/>
                  </a:cubicBezTo>
                  <a:cubicBezTo>
                    <a:pt x="103" y="726"/>
                    <a:pt x="117" y="729"/>
                    <a:pt x="129" y="729"/>
                  </a:cubicBezTo>
                  <a:cubicBezTo>
                    <a:pt x="130" y="729"/>
                    <a:pt x="132" y="729"/>
                    <a:pt x="133" y="729"/>
                  </a:cubicBezTo>
                  <a:cubicBezTo>
                    <a:pt x="133" y="729"/>
                    <a:pt x="133" y="729"/>
                    <a:pt x="133" y="729"/>
                  </a:cubicBezTo>
                  <a:cubicBezTo>
                    <a:pt x="139" y="731"/>
                    <a:pt x="139" y="731"/>
                    <a:pt x="139" y="731"/>
                  </a:cubicBezTo>
                  <a:cubicBezTo>
                    <a:pt x="144" y="706"/>
                    <a:pt x="144" y="706"/>
                    <a:pt x="144" y="706"/>
                  </a:cubicBezTo>
                  <a:cubicBezTo>
                    <a:pt x="139" y="704"/>
                    <a:pt x="139" y="704"/>
                    <a:pt x="139" y="704"/>
                  </a:cubicBezTo>
                  <a:cubicBezTo>
                    <a:pt x="137" y="704"/>
                    <a:pt x="135" y="704"/>
                    <a:pt x="133" y="704"/>
                  </a:cubicBezTo>
                  <a:close/>
                  <a:moveTo>
                    <a:pt x="748" y="1029"/>
                  </a:moveTo>
                  <a:cubicBezTo>
                    <a:pt x="747" y="1029"/>
                    <a:pt x="747" y="1029"/>
                    <a:pt x="745" y="1030"/>
                  </a:cubicBezTo>
                  <a:cubicBezTo>
                    <a:pt x="738" y="1031"/>
                    <a:pt x="726" y="1031"/>
                    <a:pt x="714" y="1030"/>
                  </a:cubicBezTo>
                  <a:cubicBezTo>
                    <a:pt x="708" y="1029"/>
                    <a:pt x="708" y="1029"/>
                    <a:pt x="708" y="1029"/>
                  </a:cubicBezTo>
                  <a:cubicBezTo>
                    <a:pt x="706" y="1055"/>
                    <a:pt x="706" y="1055"/>
                    <a:pt x="706" y="1055"/>
                  </a:cubicBezTo>
                  <a:cubicBezTo>
                    <a:pt x="711" y="1056"/>
                    <a:pt x="711" y="1056"/>
                    <a:pt x="711" y="1056"/>
                  </a:cubicBezTo>
                  <a:cubicBezTo>
                    <a:pt x="718" y="1057"/>
                    <a:pt x="724" y="1057"/>
                    <a:pt x="729" y="1057"/>
                  </a:cubicBezTo>
                  <a:cubicBezTo>
                    <a:pt x="738" y="1057"/>
                    <a:pt x="744" y="1057"/>
                    <a:pt x="750" y="1055"/>
                  </a:cubicBezTo>
                  <a:cubicBezTo>
                    <a:pt x="752" y="1055"/>
                    <a:pt x="754" y="1055"/>
                    <a:pt x="756" y="1054"/>
                  </a:cubicBezTo>
                  <a:cubicBezTo>
                    <a:pt x="761" y="1052"/>
                    <a:pt x="761" y="1052"/>
                    <a:pt x="761" y="1052"/>
                  </a:cubicBezTo>
                  <a:cubicBezTo>
                    <a:pt x="753" y="1027"/>
                    <a:pt x="753" y="1027"/>
                    <a:pt x="753" y="1027"/>
                  </a:cubicBezTo>
                  <a:cubicBezTo>
                    <a:pt x="748" y="1029"/>
                    <a:pt x="748" y="1029"/>
                    <a:pt x="748" y="1029"/>
                  </a:cubicBezTo>
                  <a:cubicBezTo>
                    <a:pt x="748" y="1029"/>
                    <a:pt x="748" y="1029"/>
                    <a:pt x="748" y="1029"/>
                  </a:cubicBezTo>
                  <a:close/>
                  <a:moveTo>
                    <a:pt x="606" y="985"/>
                  </a:moveTo>
                  <a:cubicBezTo>
                    <a:pt x="606" y="984"/>
                    <a:pt x="606" y="984"/>
                    <a:pt x="606" y="984"/>
                  </a:cubicBezTo>
                  <a:cubicBezTo>
                    <a:pt x="602" y="978"/>
                    <a:pt x="598" y="970"/>
                    <a:pt x="594" y="964"/>
                  </a:cubicBezTo>
                  <a:cubicBezTo>
                    <a:pt x="591" y="959"/>
                    <a:pt x="591" y="959"/>
                    <a:pt x="591" y="959"/>
                  </a:cubicBezTo>
                  <a:cubicBezTo>
                    <a:pt x="568" y="973"/>
                    <a:pt x="568" y="973"/>
                    <a:pt x="568" y="973"/>
                  </a:cubicBezTo>
                  <a:cubicBezTo>
                    <a:pt x="571" y="979"/>
                    <a:pt x="571" y="979"/>
                    <a:pt x="571" y="979"/>
                  </a:cubicBezTo>
                  <a:cubicBezTo>
                    <a:pt x="575" y="985"/>
                    <a:pt x="579" y="991"/>
                    <a:pt x="582" y="997"/>
                  </a:cubicBezTo>
                  <a:cubicBezTo>
                    <a:pt x="585" y="1002"/>
                    <a:pt x="589" y="1008"/>
                    <a:pt x="592" y="1013"/>
                  </a:cubicBezTo>
                  <a:cubicBezTo>
                    <a:pt x="595" y="1017"/>
                    <a:pt x="595" y="1017"/>
                    <a:pt x="595" y="1017"/>
                  </a:cubicBezTo>
                  <a:cubicBezTo>
                    <a:pt x="617" y="1003"/>
                    <a:pt x="617" y="1003"/>
                    <a:pt x="617" y="1003"/>
                  </a:cubicBezTo>
                  <a:cubicBezTo>
                    <a:pt x="614" y="998"/>
                    <a:pt x="614" y="998"/>
                    <a:pt x="614" y="998"/>
                  </a:cubicBezTo>
                  <a:cubicBezTo>
                    <a:pt x="612" y="994"/>
                    <a:pt x="609" y="990"/>
                    <a:pt x="606" y="985"/>
                  </a:cubicBezTo>
                  <a:close/>
                  <a:moveTo>
                    <a:pt x="524" y="917"/>
                  </a:moveTo>
                  <a:cubicBezTo>
                    <a:pt x="519" y="914"/>
                    <a:pt x="519" y="914"/>
                    <a:pt x="519" y="914"/>
                  </a:cubicBezTo>
                  <a:cubicBezTo>
                    <a:pt x="507" y="937"/>
                    <a:pt x="507" y="937"/>
                    <a:pt x="507" y="937"/>
                  </a:cubicBezTo>
                  <a:cubicBezTo>
                    <a:pt x="511" y="940"/>
                    <a:pt x="511" y="940"/>
                    <a:pt x="511" y="940"/>
                  </a:cubicBezTo>
                  <a:cubicBezTo>
                    <a:pt x="538" y="955"/>
                    <a:pt x="545" y="958"/>
                    <a:pt x="549" y="958"/>
                  </a:cubicBezTo>
                  <a:cubicBezTo>
                    <a:pt x="555" y="961"/>
                    <a:pt x="555" y="961"/>
                    <a:pt x="555" y="961"/>
                  </a:cubicBezTo>
                  <a:cubicBezTo>
                    <a:pt x="562" y="935"/>
                    <a:pt x="562" y="935"/>
                    <a:pt x="562" y="935"/>
                  </a:cubicBezTo>
                  <a:cubicBezTo>
                    <a:pt x="555" y="933"/>
                    <a:pt x="555" y="933"/>
                    <a:pt x="555" y="933"/>
                  </a:cubicBezTo>
                  <a:cubicBezTo>
                    <a:pt x="555" y="933"/>
                    <a:pt x="550" y="931"/>
                    <a:pt x="524" y="917"/>
                  </a:cubicBezTo>
                  <a:close/>
                  <a:moveTo>
                    <a:pt x="639" y="1015"/>
                  </a:moveTo>
                  <a:cubicBezTo>
                    <a:pt x="634" y="1013"/>
                    <a:pt x="634" y="1013"/>
                    <a:pt x="634" y="1013"/>
                  </a:cubicBezTo>
                  <a:cubicBezTo>
                    <a:pt x="625" y="1037"/>
                    <a:pt x="625" y="1037"/>
                    <a:pt x="625" y="1037"/>
                  </a:cubicBezTo>
                  <a:cubicBezTo>
                    <a:pt x="630" y="1039"/>
                    <a:pt x="630" y="1039"/>
                    <a:pt x="630" y="1039"/>
                  </a:cubicBezTo>
                  <a:cubicBezTo>
                    <a:pt x="642" y="1042"/>
                    <a:pt x="656" y="1046"/>
                    <a:pt x="671" y="1050"/>
                  </a:cubicBezTo>
                  <a:cubicBezTo>
                    <a:pt x="676" y="1050"/>
                    <a:pt x="676" y="1050"/>
                    <a:pt x="676" y="1050"/>
                  </a:cubicBezTo>
                  <a:cubicBezTo>
                    <a:pt x="682" y="1026"/>
                    <a:pt x="682" y="1026"/>
                    <a:pt x="682" y="1026"/>
                  </a:cubicBezTo>
                  <a:cubicBezTo>
                    <a:pt x="676" y="1024"/>
                    <a:pt x="676" y="1024"/>
                    <a:pt x="676" y="1024"/>
                  </a:cubicBezTo>
                  <a:cubicBezTo>
                    <a:pt x="663" y="1021"/>
                    <a:pt x="650" y="1018"/>
                    <a:pt x="639" y="1015"/>
                  </a:cubicBezTo>
                  <a:close/>
                  <a:moveTo>
                    <a:pt x="455" y="878"/>
                  </a:moveTo>
                  <a:cubicBezTo>
                    <a:pt x="450" y="876"/>
                    <a:pt x="450" y="876"/>
                    <a:pt x="450" y="876"/>
                  </a:cubicBezTo>
                  <a:cubicBezTo>
                    <a:pt x="438" y="898"/>
                    <a:pt x="438" y="898"/>
                    <a:pt x="438" y="898"/>
                  </a:cubicBezTo>
                  <a:cubicBezTo>
                    <a:pt x="442" y="901"/>
                    <a:pt x="442" y="901"/>
                    <a:pt x="442" y="901"/>
                  </a:cubicBezTo>
                  <a:cubicBezTo>
                    <a:pt x="455" y="907"/>
                    <a:pt x="466" y="914"/>
                    <a:pt x="477" y="921"/>
                  </a:cubicBezTo>
                  <a:cubicBezTo>
                    <a:pt x="481" y="923"/>
                    <a:pt x="481" y="923"/>
                    <a:pt x="481" y="923"/>
                  </a:cubicBezTo>
                  <a:cubicBezTo>
                    <a:pt x="494" y="901"/>
                    <a:pt x="494" y="901"/>
                    <a:pt x="494" y="901"/>
                  </a:cubicBezTo>
                  <a:cubicBezTo>
                    <a:pt x="489" y="898"/>
                    <a:pt x="489" y="898"/>
                    <a:pt x="489" y="898"/>
                  </a:cubicBezTo>
                  <a:cubicBezTo>
                    <a:pt x="479" y="892"/>
                    <a:pt x="468" y="885"/>
                    <a:pt x="455" y="878"/>
                  </a:cubicBezTo>
                  <a:close/>
                  <a:moveTo>
                    <a:pt x="737" y="694"/>
                  </a:moveTo>
                  <a:cubicBezTo>
                    <a:pt x="737" y="694"/>
                    <a:pt x="737" y="694"/>
                    <a:pt x="737" y="694"/>
                  </a:cubicBezTo>
                  <a:cubicBezTo>
                    <a:pt x="194" y="387"/>
                    <a:pt x="194" y="387"/>
                    <a:pt x="194" y="387"/>
                  </a:cubicBezTo>
                  <a:cubicBezTo>
                    <a:pt x="194" y="387"/>
                    <a:pt x="194" y="387"/>
                    <a:pt x="722" y="78"/>
                  </a:cubicBezTo>
                  <a:cubicBezTo>
                    <a:pt x="727" y="75"/>
                    <a:pt x="734" y="74"/>
                    <a:pt x="741" y="74"/>
                  </a:cubicBezTo>
                  <a:cubicBezTo>
                    <a:pt x="748" y="74"/>
                    <a:pt x="754" y="75"/>
                    <a:pt x="759" y="78"/>
                  </a:cubicBezTo>
                  <a:cubicBezTo>
                    <a:pt x="759" y="78"/>
                    <a:pt x="759" y="78"/>
                    <a:pt x="1268" y="374"/>
                  </a:cubicBezTo>
                  <a:cubicBezTo>
                    <a:pt x="1271" y="376"/>
                    <a:pt x="1272" y="376"/>
                    <a:pt x="1274" y="378"/>
                  </a:cubicBezTo>
                  <a:cubicBezTo>
                    <a:pt x="1274" y="378"/>
                    <a:pt x="1274" y="378"/>
                    <a:pt x="737" y="694"/>
                  </a:cubicBezTo>
                  <a:close/>
                  <a:moveTo>
                    <a:pt x="246" y="640"/>
                  </a:moveTo>
                  <a:cubicBezTo>
                    <a:pt x="244" y="644"/>
                    <a:pt x="240" y="647"/>
                    <a:pt x="237" y="648"/>
                  </a:cubicBezTo>
                  <a:cubicBezTo>
                    <a:pt x="237" y="648"/>
                    <a:pt x="237" y="648"/>
                    <a:pt x="207" y="666"/>
                  </a:cubicBezTo>
                  <a:cubicBezTo>
                    <a:pt x="207" y="666"/>
                    <a:pt x="207" y="666"/>
                    <a:pt x="540" y="855"/>
                  </a:cubicBezTo>
                  <a:cubicBezTo>
                    <a:pt x="540" y="855"/>
                    <a:pt x="540" y="855"/>
                    <a:pt x="540" y="808"/>
                  </a:cubicBezTo>
                  <a:cubicBezTo>
                    <a:pt x="540" y="808"/>
                    <a:pt x="540" y="808"/>
                    <a:pt x="246" y="640"/>
                  </a:cubicBezTo>
                  <a:close/>
                  <a:moveTo>
                    <a:pt x="756" y="741"/>
                  </a:moveTo>
                  <a:cubicBezTo>
                    <a:pt x="756" y="737"/>
                    <a:pt x="752" y="730"/>
                    <a:pt x="749" y="729"/>
                  </a:cubicBezTo>
                  <a:cubicBezTo>
                    <a:pt x="749" y="729"/>
                    <a:pt x="749" y="729"/>
                    <a:pt x="170" y="402"/>
                  </a:cubicBezTo>
                  <a:cubicBezTo>
                    <a:pt x="170" y="402"/>
                    <a:pt x="170" y="402"/>
                    <a:pt x="169" y="402"/>
                  </a:cubicBezTo>
                  <a:cubicBezTo>
                    <a:pt x="169" y="402"/>
                    <a:pt x="169" y="402"/>
                    <a:pt x="137" y="384"/>
                  </a:cubicBezTo>
                  <a:cubicBezTo>
                    <a:pt x="128" y="379"/>
                    <a:pt x="118" y="379"/>
                    <a:pt x="110" y="383"/>
                  </a:cubicBezTo>
                  <a:cubicBezTo>
                    <a:pt x="102" y="388"/>
                    <a:pt x="97" y="396"/>
                    <a:pt x="97" y="407"/>
                  </a:cubicBezTo>
                  <a:cubicBezTo>
                    <a:pt x="97" y="407"/>
                    <a:pt x="97" y="407"/>
                    <a:pt x="97" y="588"/>
                  </a:cubicBezTo>
                  <a:cubicBezTo>
                    <a:pt x="97" y="588"/>
                    <a:pt x="97" y="588"/>
                    <a:pt x="100" y="602"/>
                  </a:cubicBezTo>
                  <a:cubicBezTo>
                    <a:pt x="100" y="602"/>
                    <a:pt x="100" y="602"/>
                    <a:pt x="118" y="615"/>
                  </a:cubicBezTo>
                  <a:cubicBezTo>
                    <a:pt x="118" y="615"/>
                    <a:pt x="118" y="615"/>
                    <a:pt x="146" y="631"/>
                  </a:cubicBezTo>
                  <a:cubicBezTo>
                    <a:pt x="146" y="631"/>
                    <a:pt x="146" y="631"/>
                    <a:pt x="146" y="585"/>
                  </a:cubicBezTo>
                  <a:cubicBezTo>
                    <a:pt x="146" y="585"/>
                    <a:pt x="146" y="585"/>
                    <a:pt x="140" y="580"/>
                  </a:cubicBezTo>
                  <a:cubicBezTo>
                    <a:pt x="140" y="580"/>
                    <a:pt x="140" y="580"/>
                    <a:pt x="139" y="579"/>
                  </a:cubicBezTo>
                  <a:cubicBezTo>
                    <a:pt x="139" y="579"/>
                    <a:pt x="139" y="579"/>
                    <a:pt x="139" y="433"/>
                  </a:cubicBezTo>
                  <a:cubicBezTo>
                    <a:pt x="139" y="433"/>
                    <a:pt x="139" y="433"/>
                    <a:pt x="715" y="762"/>
                  </a:cubicBezTo>
                  <a:cubicBezTo>
                    <a:pt x="715" y="762"/>
                    <a:pt x="715" y="762"/>
                    <a:pt x="715" y="907"/>
                  </a:cubicBezTo>
                  <a:cubicBezTo>
                    <a:pt x="715" y="907"/>
                    <a:pt x="715" y="907"/>
                    <a:pt x="640" y="863"/>
                  </a:cubicBezTo>
                  <a:cubicBezTo>
                    <a:pt x="638" y="867"/>
                    <a:pt x="635" y="870"/>
                    <a:pt x="631" y="872"/>
                  </a:cubicBezTo>
                  <a:cubicBezTo>
                    <a:pt x="631" y="872"/>
                    <a:pt x="631" y="872"/>
                    <a:pt x="600" y="889"/>
                  </a:cubicBezTo>
                  <a:cubicBezTo>
                    <a:pt x="600" y="889"/>
                    <a:pt x="600" y="889"/>
                    <a:pt x="717" y="956"/>
                  </a:cubicBezTo>
                  <a:cubicBezTo>
                    <a:pt x="722" y="959"/>
                    <a:pt x="727" y="959"/>
                    <a:pt x="731" y="959"/>
                  </a:cubicBezTo>
                  <a:cubicBezTo>
                    <a:pt x="736" y="959"/>
                    <a:pt x="740" y="959"/>
                    <a:pt x="744" y="956"/>
                  </a:cubicBezTo>
                  <a:cubicBezTo>
                    <a:pt x="750" y="953"/>
                    <a:pt x="754" y="946"/>
                    <a:pt x="756" y="938"/>
                  </a:cubicBezTo>
                  <a:cubicBezTo>
                    <a:pt x="756" y="938"/>
                    <a:pt x="756" y="938"/>
                    <a:pt x="756" y="741"/>
                  </a:cubicBezTo>
                  <a:close/>
                  <a:moveTo>
                    <a:pt x="1286" y="399"/>
                  </a:moveTo>
                  <a:cubicBezTo>
                    <a:pt x="1286" y="399"/>
                    <a:pt x="1286" y="399"/>
                    <a:pt x="1286" y="399"/>
                  </a:cubicBezTo>
                  <a:cubicBezTo>
                    <a:pt x="762" y="708"/>
                    <a:pt x="762" y="708"/>
                    <a:pt x="762" y="708"/>
                  </a:cubicBezTo>
                  <a:cubicBezTo>
                    <a:pt x="773" y="715"/>
                    <a:pt x="780" y="728"/>
                    <a:pt x="780" y="741"/>
                  </a:cubicBezTo>
                  <a:cubicBezTo>
                    <a:pt x="780" y="741"/>
                    <a:pt x="780" y="741"/>
                    <a:pt x="780" y="882"/>
                  </a:cubicBezTo>
                  <a:cubicBezTo>
                    <a:pt x="780" y="882"/>
                    <a:pt x="780" y="882"/>
                    <a:pt x="1268" y="603"/>
                  </a:cubicBezTo>
                  <a:cubicBezTo>
                    <a:pt x="1279" y="597"/>
                    <a:pt x="1287" y="584"/>
                    <a:pt x="1287" y="571"/>
                  </a:cubicBezTo>
                  <a:cubicBezTo>
                    <a:pt x="1287" y="571"/>
                    <a:pt x="1287" y="571"/>
                    <a:pt x="1287" y="407"/>
                  </a:cubicBezTo>
                  <a:cubicBezTo>
                    <a:pt x="1287" y="404"/>
                    <a:pt x="1287" y="402"/>
                    <a:pt x="1286" y="399"/>
                  </a:cubicBezTo>
                  <a:close/>
                  <a:moveTo>
                    <a:pt x="487" y="733"/>
                  </a:moveTo>
                  <a:cubicBezTo>
                    <a:pt x="493" y="733"/>
                    <a:pt x="498" y="728"/>
                    <a:pt x="498" y="721"/>
                  </a:cubicBezTo>
                  <a:cubicBezTo>
                    <a:pt x="498" y="721"/>
                    <a:pt x="498" y="721"/>
                    <a:pt x="498" y="705"/>
                  </a:cubicBezTo>
                  <a:cubicBezTo>
                    <a:pt x="498" y="698"/>
                    <a:pt x="493" y="689"/>
                    <a:pt x="486" y="685"/>
                  </a:cubicBezTo>
                  <a:cubicBezTo>
                    <a:pt x="486" y="685"/>
                    <a:pt x="486" y="685"/>
                    <a:pt x="337" y="600"/>
                  </a:cubicBezTo>
                  <a:cubicBezTo>
                    <a:pt x="328" y="595"/>
                    <a:pt x="320" y="600"/>
                    <a:pt x="320" y="610"/>
                  </a:cubicBezTo>
                  <a:cubicBezTo>
                    <a:pt x="320" y="610"/>
                    <a:pt x="320" y="610"/>
                    <a:pt x="320" y="625"/>
                  </a:cubicBezTo>
                  <a:cubicBezTo>
                    <a:pt x="320" y="634"/>
                    <a:pt x="326" y="643"/>
                    <a:pt x="332" y="646"/>
                  </a:cubicBezTo>
                  <a:cubicBezTo>
                    <a:pt x="332" y="646"/>
                    <a:pt x="332" y="646"/>
                    <a:pt x="481" y="731"/>
                  </a:cubicBezTo>
                  <a:cubicBezTo>
                    <a:pt x="483" y="732"/>
                    <a:pt x="485" y="733"/>
                    <a:pt x="487" y="733"/>
                  </a:cubicBezTo>
                  <a:close/>
                  <a:moveTo>
                    <a:pt x="626" y="842"/>
                  </a:moveTo>
                  <a:cubicBezTo>
                    <a:pt x="622" y="836"/>
                    <a:pt x="612" y="835"/>
                    <a:pt x="606" y="839"/>
                  </a:cubicBezTo>
                  <a:cubicBezTo>
                    <a:pt x="606" y="839"/>
                    <a:pt x="606" y="839"/>
                    <a:pt x="587" y="850"/>
                  </a:cubicBezTo>
                  <a:cubicBezTo>
                    <a:pt x="587" y="850"/>
                    <a:pt x="587" y="850"/>
                    <a:pt x="587" y="770"/>
                  </a:cubicBezTo>
                  <a:cubicBezTo>
                    <a:pt x="587" y="770"/>
                    <a:pt x="587" y="770"/>
                    <a:pt x="623" y="750"/>
                  </a:cubicBezTo>
                  <a:cubicBezTo>
                    <a:pt x="629" y="746"/>
                    <a:pt x="630" y="738"/>
                    <a:pt x="626" y="732"/>
                  </a:cubicBezTo>
                  <a:cubicBezTo>
                    <a:pt x="626" y="732"/>
                    <a:pt x="626" y="732"/>
                    <a:pt x="626" y="732"/>
                  </a:cubicBezTo>
                  <a:cubicBezTo>
                    <a:pt x="622" y="727"/>
                    <a:pt x="612" y="724"/>
                    <a:pt x="606" y="728"/>
                  </a:cubicBezTo>
                  <a:cubicBezTo>
                    <a:pt x="606" y="728"/>
                    <a:pt x="606" y="728"/>
                    <a:pt x="562" y="753"/>
                  </a:cubicBezTo>
                  <a:cubicBezTo>
                    <a:pt x="557" y="756"/>
                    <a:pt x="556" y="767"/>
                    <a:pt x="556" y="767"/>
                  </a:cubicBezTo>
                  <a:cubicBezTo>
                    <a:pt x="556" y="767"/>
                    <a:pt x="556" y="767"/>
                    <a:pt x="556" y="869"/>
                  </a:cubicBezTo>
                  <a:cubicBezTo>
                    <a:pt x="556" y="869"/>
                    <a:pt x="557" y="878"/>
                    <a:pt x="560" y="881"/>
                  </a:cubicBezTo>
                  <a:cubicBezTo>
                    <a:pt x="563" y="884"/>
                    <a:pt x="573" y="889"/>
                    <a:pt x="579" y="885"/>
                  </a:cubicBezTo>
                  <a:cubicBezTo>
                    <a:pt x="579" y="885"/>
                    <a:pt x="579" y="885"/>
                    <a:pt x="623" y="859"/>
                  </a:cubicBezTo>
                  <a:cubicBezTo>
                    <a:pt x="629" y="855"/>
                    <a:pt x="631" y="847"/>
                    <a:pt x="626" y="842"/>
                  </a:cubicBezTo>
                  <a:close/>
                  <a:moveTo>
                    <a:pt x="233" y="619"/>
                  </a:moveTo>
                  <a:cubicBezTo>
                    <a:pt x="228" y="613"/>
                    <a:pt x="219" y="612"/>
                    <a:pt x="212" y="616"/>
                  </a:cubicBezTo>
                  <a:cubicBezTo>
                    <a:pt x="212" y="616"/>
                    <a:pt x="212" y="616"/>
                    <a:pt x="193" y="627"/>
                  </a:cubicBezTo>
                  <a:cubicBezTo>
                    <a:pt x="193" y="627"/>
                    <a:pt x="193" y="627"/>
                    <a:pt x="193" y="547"/>
                  </a:cubicBezTo>
                  <a:cubicBezTo>
                    <a:pt x="193" y="547"/>
                    <a:pt x="193" y="547"/>
                    <a:pt x="229" y="527"/>
                  </a:cubicBezTo>
                  <a:cubicBezTo>
                    <a:pt x="236" y="523"/>
                    <a:pt x="236" y="515"/>
                    <a:pt x="232" y="509"/>
                  </a:cubicBezTo>
                  <a:cubicBezTo>
                    <a:pt x="232" y="509"/>
                    <a:pt x="232" y="509"/>
                    <a:pt x="232" y="509"/>
                  </a:cubicBezTo>
                  <a:cubicBezTo>
                    <a:pt x="228" y="503"/>
                    <a:pt x="219" y="501"/>
                    <a:pt x="212" y="505"/>
                  </a:cubicBezTo>
                  <a:cubicBezTo>
                    <a:pt x="212" y="505"/>
                    <a:pt x="212" y="505"/>
                    <a:pt x="168" y="530"/>
                  </a:cubicBezTo>
                  <a:cubicBezTo>
                    <a:pt x="163" y="533"/>
                    <a:pt x="161" y="544"/>
                    <a:pt x="161" y="544"/>
                  </a:cubicBezTo>
                  <a:cubicBezTo>
                    <a:pt x="161" y="544"/>
                    <a:pt x="161" y="544"/>
                    <a:pt x="161" y="646"/>
                  </a:cubicBezTo>
                  <a:cubicBezTo>
                    <a:pt x="161" y="646"/>
                    <a:pt x="163" y="655"/>
                    <a:pt x="166" y="658"/>
                  </a:cubicBezTo>
                  <a:cubicBezTo>
                    <a:pt x="169" y="661"/>
                    <a:pt x="178" y="666"/>
                    <a:pt x="185" y="662"/>
                  </a:cubicBezTo>
                  <a:cubicBezTo>
                    <a:pt x="185" y="662"/>
                    <a:pt x="185" y="662"/>
                    <a:pt x="229" y="636"/>
                  </a:cubicBezTo>
                  <a:cubicBezTo>
                    <a:pt x="236" y="632"/>
                    <a:pt x="237" y="624"/>
                    <a:pt x="233" y="619"/>
                  </a:cubicBezTo>
                  <a:close/>
                </a:path>
              </a:pathLst>
            </a:custGeom>
            <a:solidFill>
              <a:schemeClr val="tx1"/>
            </a:solidFill>
            <a:ln>
              <a:noFill/>
            </a:ln>
            <a:extLst/>
          </p:spPr>
          <p:txBody>
            <a:bodyPr vert="horz" wrap="square" lIns="111026" tIns="55513" rIns="111026" bIns="55513" numCol="1" anchor="t" anchorCtr="0" compatLnSpc="1">
              <a:prstTxWarp prst="textNoShape">
                <a:avLst/>
              </a:prstTxWarp>
            </a:bodyPr>
            <a:lstStyle/>
            <a:p>
              <a:pPr defTabSz="931786"/>
              <a:endParaRPr lang="en-US">
                <a:solidFill>
                  <a:srgbClr val="505050"/>
                </a:solidFill>
              </a:endParaRPr>
            </a:p>
          </p:txBody>
        </p:sp>
      </p:grpSp>
      <p:sp>
        <p:nvSpPr>
          <p:cNvPr id="33" name="Right Arrow 32"/>
          <p:cNvSpPr/>
          <p:nvPr/>
        </p:nvSpPr>
        <p:spPr bwMode="auto">
          <a:xfrm>
            <a:off x="274637" y="4791491"/>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200" dirty="0" smtClean="0">
                <a:solidFill>
                  <a:srgbClr val="EFEFEF"/>
                </a:solidFill>
              </a:rPr>
              <a:t>IP: 101. 121.11.22</a:t>
            </a:r>
            <a:endParaRPr lang="en-US" sz="1200" spc="-50" dirty="0">
              <a:gradFill>
                <a:gsLst>
                  <a:gs pos="1250">
                    <a:srgbClr val="EFEFEF"/>
                  </a:gs>
                  <a:gs pos="10417">
                    <a:srgbClr val="EFEFEF"/>
                  </a:gs>
                </a:gsLst>
                <a:lin ang="5400000" scaled="0"/>
              </a:gradFill>
            </a:endParaRPr>
          </a:p>
        </p:txBody>
      </p:sp>
      <p:sp>
        <p:nvSpPr>
          <p:cNvPr id="35" name="Right Arrow 34"/>
          <p:cNvSpPr/>
          <p:nvPr/>
        </p:nvSpPr>
        <p:spPr bwMode="auto">
          <a:xfrm>
            <a:off x="264004" y="3070546"/>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200" dirty="0" smtClean="0">
                <a:solidFill>
                  <a:srgbClr val="EFEFEF"/>
                </a:solidFill>
              </a:rPr>
              <a:t>IP: 128.250.---.---</a:t>
            </a:r>
            <a:endParaRPr lang="en-US" sz="1200" spc="-50" dirty="0" smtClean="0">
              <a:gradFill>
                <a:gsLst>
                  <a:gs pos="1250">
                    <a:srgbClr val="EFEFEF"/>
                  </a:gs>
                  <a:gs pos="10417">
                    <a:srgbClr val="EFEFEF"/>
                  </a:gs>
                </a:gsLst>
                <a:lin ang="5400000" scaled="0"/>
              </a:gradFill>
            </a:endParaRPr>
          </a:p>
        </p:txBody>
      </p:sp>
      <p:sp>
        <p:nvSpPr>
          <p:cNvPr id="41" name="Rectangle 40"/>
          <p:cNvSpPr/>
          <p:nvPr/>
        </p:nvSpPr>
        <p:spPr bwMode="auto">
          <a:xfrm>
            <a:off x="2103437" y="2110606"/>
            <a:ext cx="1653771" cy="4448557"/>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r>
              <a:rPr lang="en-US" sz="2000" spc="-50" dirty="0" smtClean="0">
                <a:gradFill>
                  <a:gsLst>
                    <a:gs pos="1250">
                      <a:srgbClr val="505050"/>
                    </a:gs>
                    <a:gs pos="52000">
                      <a:srgbClr val="505050"/>
                    </a:gs>
                  </a:gsLst>
                  <a:lin ang="5400000" scaled="0"/>
                </a:gradFill>
              </a:rPr>
              <a:t>End Point ACL</a:t>
            </a:r>
          </a:p>
        </p:txBody>
      </p:sp>
      <p:grpSp>
        <p:nvGrpSpPr>
          <p:cNvPr id="13" name="Group 12"/>
          <p:cNvGrpSpPr/>
          <p:nvPr/>
        </p:nvGrpSpPr>
        <p:grpSpPr>
          <a:xfrm>
            <a:off x="6736417" y="2110606"/>
            <a:ext cx="5577840" cy="2337264"/>
            <a:chOff x="6736417" y="126018"/>
            <a:chExt cx="5577840" cy="2337264"/>
          </a:xfrm>
        </p:grpSpPr>
        <p:sp>
          <p:nvSpPr>
            <p:cNvPr id="8" name="Rectangle 7"/>
            <p:cNvSpPr/>
            <p:nvPr/>
          </p:nvSpPr>
          <p:spPr bwMode="auto">
            <a:xfrm>
              <a:off x="6736417" y="126018"/>
              <a:ext cx="5577840" cy="2337264"/>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62" t="-1862" r="-1708" b="49983"/>
            <a:stretch/>
          </p:blipFill>
          <p:spPr>
            <a:xfrm>
              <a:off x="6846670" y="245089"/>
              <a:ext cx="5357335" cy="2109005"/>
            </a:xfrm>
            <a:prstGeom prst="rect">
              <a:avLst/>
            </a:prstGeom>
            <a:solidFill>
              <a:srgbClr val="FFFFFF"/>
            </a:solidFill>
            <a:ln w="73025">
              <a:noFill/>
              <a:miter lim="800000"/>
            </a:ln>
          </p:spPr>
        </p:pic>
      </p:grpSp>
      <p:sp>
        <p:nvSpPr>
          <p:cNvPr id="42" name="TextBox 41"/>
          <p:cNvSpPr txBox="1"/>
          <p:nvPr/>
        </p:nvSpPr>
        <p:spPr>
          <a:xfrm>
            <a:off x="2111383" y="2853629"/>
            <a:ext cx="1637879" cy="1015663"/>
          </a:xfrm>
          <a:prstGeom prst="rect">
            <a:avLst/>
          </a:prstGeom>
          <a:noFill/>
        </p:spPr>
        <p:txBody>
          <a:bodyPr wrap="square" lIns="0" tIns="0" rIns="0" bIns="0" rtlCol="0">
            <a:spAutoFit/>
          </a:bodyPr>
          <a:lstStyle/>
          <a:p>
            <a:pPr algn="ctr" defTabSz="931786"/>
            <a:r>
              <a:rPr lang="en-US" sz="6600" b="1" dirty="0" smtClean="0">
                <a:gradFill>
                  <a:gsLst>
                    <a:gs pos="1250">
                      <a:srgbClr val="7FBA00"/>
                    </a:gs>
                    <a:gs pos="63000">
                      <a:srgbClr val="7FBA00"/>
                    </a:gs>
                  </a:gsLst>
                  <a:lin ang="5400000" scaled="0"/>
                </a:gradFill>
                <a:latin typeface="Wingdings 2" pitchFamily="18" charset="2"/>
              </a:rPr>
              <a:t>P</a:t>
            </a:r>
            <a:endParaRPr lang="en-US" sz="6600" b="1" dirty="0">
              <a:gradFill>
                <a:gsLst>
                  <a:gs pos="1250">
                    <a:srgbClr val="7FBA00"/>
                  </a:gs>
                  <a:gs pos="63000">
                    <a:srgbClr val="7FBA00"/>
                  </a:gs>
                </a:gsLst>
                <a:lin ang="5400000" scaled="0"/>
              </a:gradFill>
              <a:latin typeface="Wingdings 2" pitchFamily="18" charset="2"/>
            </a:endParaRPr>
          </a:p>
        </p:txBody>
      </p:sp>
      <p:sp>
        <p:nvSpPr>
          <p:cNvPr id="49" name="TextBox 48"/>
          <p:cNvSpPr txBox="1"/>
          <p:nvPr/>
        </p:nvSpPr>
        <p:spPr>
          <a:xfrm>
            <a:off x="2100379" y="4574574"/>
            <a:ext cx="1659886" cy="1015663"/>
          </a:xfrm>
          <a:prstGeom prst="rect">
            <a:avLst/>
          </a:prstGeom>
          <a:noFill/>
        </p:spPr>
        <p:txBody>
          <a:bodyPr wrap="square" lIns="0" tIns="0" rIns="0" bIns="0" rtlCol="0">
            <a:spAutoFit/>
          </a:bodyPr>
          <a:lstStyle/>
          <a:p>
            <a:pPr algn="ctr" defTabSz="931786"/>
            <a:r>
              <a:rPr lang="en-US" sz="6600" b="1" dirty="0" smtClean="0">
                <a:gradFill>
                  <a:gsLst>
                    <a:gs pos="1250">
                      <a:srgbClr val="7FBA00"/>
                    </a:gs>
                    <a:gs pos="63000">
                      <a:srgbClr val="7FBA00"/>
                    </a:gs>
                  </a:gsLst>
                  <a:lin ang="5400000" scaled="0"/>
                </a:gradFill>
                <a:latin typeface="Wingdings 2" pitchFamily="18" charset="2"/>
              </a:rPr>
              <a:t>P</a:t>
            </a:r>
            <a:endParaRPr lang="en-US" sz="6600" b="1" dirty="0">
              <a:gradFill>
                <a:gsLst>
                  <a:gs pos="1250">
                    <a:srgbClr val="7FBA00"/>
                  </a:gs>
                  <a:gs pos="63000">
                    <a:srgbClr val="7FBA00"/>
                  </a:gs>
                </a:gsLst>
                <a:lin ang="5400000" scaled="0"/>
              </a:gradFill>
              <a:latin typeface="Wingdings 2" pitchFamily="18" charset="2"/>
            </a:endParaRPr>
          </a:p>
        </p:txBody>
      </p:sp>
      <p:grpSp>
        <p:nvGrpSpPr>
          <p:cNvPr id="12" name="Group 11"/>
          <p:cNvGrpSpPr/>
          <p:nvPr/>
        </p:nvGrpSpPr>
        <p:grpSpPr>
          <a:xfrm>
            <a:off x="6736417" y="4566942"/>
            <a:ext cx="5577840" cy="2300932"/>
            <a:chOff x="6736417" y="2582354"/>
            <a:chExt cx="5577840" cy="2300932"/>
          </a:xfrm>
        </p:grpSpPr>
        <p:sp>
          <p:nvSpPr>
            <p:cNvPr id="56" name="Rectangle 55"/>
            <p:cNvSpPr/>
            <p:nvPr/>
          </p:nvSpPr>
          <p:spPr bwMode="auto">
            <a:xfrm>
              <a:off x="6736417" y="2582354"/>
              <a:ext cx="5577840" cy="2300932"/>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7491"/>
            <a:stretch/>
          </p:blipFill>
          <p:spPr>
            <a:xfrm>
              <a:off x="6846670" y="2698314"/>
              <a:ext cx="5357335" cy="2069012"/>
            </a:xfrm>
            <a:prstGeom prst="rect">
              <a:avLst/>
            </a:prstGeom>
            <a:solidFill>
              <a:srgbClr val="FFFFFF"/>
            </a:solidFill>
            <a:ln w="73025">
              <a:noFill/>
              <a:miter lim="800000"/>
            </a:ln>
          </p:spPr>
        </p:pic>
      </p:grpSp>
      <p:sp>
        <p:nvSpPr>
          <p:cNvPr id="6" name="Cross 5"/>
          <p:cNvSpPr/>
          <p:nvPr/>
        </p:nvSpPr>
        <p:spPr bwMode="auto">
          <a:xfrm rot="2700000">
            <a:off x="2587530" y="3879972"/>
            <a:ext cx="685585" cy="685585"/>
          </a:xfrm>
          <a:prstGeom prst="plus">
            <a:avLst>
              <a:gd name="adj" fmla="val 43327"/>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31" name="Cross 30"/>
          <p:cNvSpPr/>
          <p:nvPr/>
        </p:nvSpPr>
        <p:spPr bwMode="auto">
          <a:xfrm rot="2700000">
            <a:off x="2587530" y="5572241"/>
            <a:ext cx="685585" cy="685585"/>
          </a:xfrm>
          <a:prstGeom prst="plus">
            <a:avLst>
              <a:gd name="adj" fmla="val 43327"/>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rgbClr val="EFEFEF"/>
                  </a:gs>
                  <a:gs pos="10417">
                    <a:srgbClr val="EFEFEF"/>
                  </a:gs>
                </a:gsLst>
                <a:lin ang="5400000" scaled="0"/>
              </a:gradFill>
            </a:endParaRPr>
          </a:p>
        </p:txBody>
      </p:sp>
      <p:sp>
        <p:nvSpPr>
          <p:cNvPr id="14" name="Rectangle 13"/>
          <p:cNvSpPr/>
          <p:nvPr/>
        </p:nvSpPr>
        <p:spPr>
          <a:xfrm>
            <a:off x="4377331" y="3204495"/>
            <a:ext cx="184730" cy="313932"/>
          </a:xfrm>
          <a:prstGeom prst="rect">
            <a:avLst/>
          </a:prstGeom>
        </p:spPr>
        <p:txBody>
          <a:bodyPr wrap="none">
            <a:spAutoFit/>
          </a:bodyPr>
          <a:lstStyle/>
          <a:p>
            <a:pPr algn="ctr" defTabSz="914099" fontAlgn="base">
              <a:lnSpc>
                <a:spcPct val="90000"/>
              </a:lnSpc>
              <a:spcBef>
                <a:spcPct val="0"/>
              </a:spcBef>
              <a:spcAft>
                <a:spcPct val="0"/>
              </a:spcAft>
            </a:pPr>
            <a:endParaRPr lang="en-US" sz="1600" spc="-50" dirty="0">
              <a:gradFill>
                <a:gsLst>
                  <a:gs pos="1250">
                    <a:srgbClr val="EFEFEF"/>
                  </a:gs>
                  <a:gs pos="10417">
                    <a:srgbClr val="EFEFEF"/>
                  </a:gs>
                </a:gsLst>
                <a:lin ang="5400000" scaled="0"/>
              </a:gradFill>
            </a:endParaRPr>
          </a:p>
        </p:txBody>
      </p:sp>
      <p:sp>
        <p:nvSpPr>
          <p:cNvPr id="68" name="Oval 67"/>
          <p:cNvSpPr/>
          <p:nvPr/>
        </p:nvSpPr>
        <p:spPr bwMode="auto">
          <a:xfrm>
            <a:off x="3855373" y="3578525"/>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69" name="Oval 68"/>
          <p:cNvSpPr/>
          <p:nvPr/>
        </p:nvSpPr>
        <p:spPr bwMode="auto">
          <a:xfrm>
            <a:off x="4767199" y="3584273"/>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70" name="Oval 536"/>
          <p:cNvSpPr>
            <a:spLocks noChangeAspect="1" noChangeArrowheads="1"/>
          </p:cNvSpPr>
          <p:nvPr/>
        </p:nvSpPr>
        <p:spPr bwMode="auto">
          <a:xfrm>
            <a:off x="3903689" y="3625268"/>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71" name="Oval 536"/>
          <p:cNvSpPr>
            <a:spLocks noChangeAspect="1" noChangeArrowheads="1"/>
          </p:cNvSpPr>
          <p:nvPr/>
        </p:nvSpPr>
        <p:spPr bwMode="auto">
          <a:xfrm>
            <a:off x="4813774" y="3625268"/>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72" name="Straight Connector 71"/>
          <p:cNvCxnSpPr/>
          <p:nvPr/>
        </p:nvCxnSpPr>
        <p:spPr>
          <a:xfrm>
            <a:off x="3957698" y="3679265"/>
            <a:ext cx="910091"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73" name="Oval 72"/>
          <p:cNvSpPr/>
          <p:nvPr/>
        </p:nvSpPr>
        <p:spPr bwMode="auto">
          <a:xfrm>
            <a:off x="3865653" y="3586019"/>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74" name="Oval 73"/>
          <p:cNvSpPr/>
          <p:nvPr/>
        </p:nvSpPr>
        <p:spPr bwMode="auto">
          <a:xfrm>
            <a:off x="3863911" y="3584273"/>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75" name="Oval 74"/>
          <p:cNvSpPr/>
          <p:nvPr/>
        </p:nvSpPr>
        <p:spPr bwMode="auto">
          <a:xfrm>
            <a:off x="3855675" y="4399421"/>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76" name="Oval 75"/>
          <p:cNvSpPr/>
          <p:nvPr/>
        </p:nvSpPr>
        <p:spPr bwMode="auto">
          <a:xfrm>
            <a:off x="4767501" y="4405169"/>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77" name="Oval 536"/>
          <p:cNvSpPr>
            <a:spLocks noChangeAspect="1" noChangeArrowheads="1"/>
          </p:cNvSpPr>
          <p:nvPr/>
        </p:nvSpPr>
        <p:spPr bwMode="auto">
          <a:xfrm>
            <a:off x="3903991" y="4446164"/>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78" name="Oval 536"/>
          <p:cNvSpPr>
            <a:spLocks noChangeAspect="1" noChangeArrowheads="1"/>
          </p:cNvSpPr>
          <p:nvPr/>
        </p:nvSpPr>
        <p:spPr bwMode="auto">
          <a:xfrm>
            <a:off x="4814076" y="4446164"/>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79" name="Straight Connector 78"/>
          <p:cNvCxnSpPr/>
          <p:nvPr/>
        </p:nvCxnSpPr>
        <p:spPr>
          <a:xfrm>
            <a:off x="3958000" y="4500161"/>
            <a:ext cx="910091"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80" name="Oval 79"/>
          <p:cNvSpPr/>
          <p:nvPr/>
        </p:nvSpPr>
        <p:spPr bwMode="auto">
          <a:xfrm>
            <a:off x="3865955" y="4406915"/>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81" name="Oval 80"/>
          <p:cNvSpPr/>
          <p:nvPr/>
        </p:nvSpPr>
        <p:spPr bwMode="auto">
          <a:xfrm>
            <a:off x="3864213" y="4405169"/>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89" name="Oval 88"/>
          <p:cNvSpPr/>
          <p:nvPr/>
        </p:nvSpPr>
        <p:spPr bwMode="auto">
          <a:xfrm>
            <a:off x="3849648" y="5260311"/>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90" name="Oval 89"/>
          <p:cNvSpPr/>
          <p:nvPr/>
        </p:nvSpPr>
        <p:spPr bwMode="auto">
          <a:xfrm>
            <a:off x="4761474" y="5266059"/>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91" name="Oval 536"/>
          <p:cNvSpPr>
            <a:spLocks noChangeAspect="1" noChangeArrowheads="1"/>
          </p:cNvSpPr>
          <p:nvPr/>
        </p:nvSpPr>
        <p:spPr bwMode="auto">
          <a:xfrm>
            <a:off x="3897964" y="5307054"/>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92" name="Oval 536"/>
          <p:cNvSpPr>
            <a:spLocks noChangeAspect="1" noChangeArrowheads="1"/>
          </p:cNvSpPr>
          <p:nvPr/>
        </p:nvSpPr>
        <p:spPr bwMode="auto">
          <a:xfrm>
            <a:off x="4808049" y="5307054"/>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93" name="Straight Connector 92"/>
          <p:cNvCxnSpPr/>
          <p:nvPr/>
        </p:nvCxnSpPr>
        <p:spPr>
          <a:xfrm>
            <a:off x="3951973" y="5361051"/>
            <a:ext cx="910091"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94" name="Oval 93"/>
          <p:cNvSpPr/>
          <p:nvPr/>
        </p:nvSpPr>
        <p:spPr bwMode="auto">
          <a:xfrm>
            <a:off x="3859928" y="5267805"/>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95" name="Oval 94"/>
          <p:cNvSpPr/>
          <p:nvPr/>
        </p:nvSpPr>
        <p:spPr bwMode="auto">
          <a:xfrm>
            <a:off x="3858186" y="5266059"/>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03" name="Oval 102"/>
          <p:cNvSpPr/>
          <p:nvPr/>
        </p:nvSpPr>
        <p:spPr bwMode="auto">
          <a:xfrm>
            <a:off x="3849648" y="6124961"/>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104" name="Oval 103"/>
          <p:cNvSpPr/>
          <p:nvPr/>
        </p:nvSpPr>
        <p:spPr bwMode="auto">
          <a:xfrm>
            <a:off x="4761474" y="6130709"/>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105" name="Oval 536"/>
          <p:cNvSpPr>
            <a:spLocks noChangeAspect="1" noChangeArrowheads="1"/>
          </p:cNvSpPr>
          <p:nvPr/>
        </p:nvSpPr>
        <p:spPr bwMode="auto">
          <a:xfrm>
            <a:off x="3897964" y="6171704"/>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106" name="Oval 536"/>
          <p:cNvSpPr>
            <a:spLocks noChangeAspect="1" noChangeArrowheads="1"/>
          </p:cNvSpPr>
          <p:nvPr/>
        </p:nvSpPr>
        <p:spPr bwMode="auto">
          <a:xfrm>
            <a:off x="4808049" y="6171704"/>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107" name="Straight Connector 106"/>
          <p:cNvCxnSpPr/>
          <p:nvPr/>
        </p:nvCxnSpPr>
        <p:spPr>
          <a:xfrm>
            <a:off x="3951973" y="6225701"/>
            <a:ext cx="910091"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08" name="Oval 107"/>
          <p:cNvSpPr/>
          <p:nvPr/>
        </p:nvSpPr>
        <p:spPr bwMode="auto">
          <a:xfrm>
            <a:off x="3859928" y="6132455"/>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09" name="Oval 108"/>
          <p:cNvSpPr/>
          <p:nvPr/>
        </p:nvSpPr>
        <p:spPr bwMode="auto">
          <a:xfrm>
            <a:off x="3858186" y="6130709"/>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52" name="Oval 151"/>
          <p:cNvSpPr/>
          <p:nvPr/>
        </p:nvSpPr>
        <p:spPr bwMode="auto">
          <a:xfrm>
            <a:off x="409256" y="3551636"/>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153" name="Oval 152"/>
          <p:cNvSpPr/>
          <p:nvPr/>
        </p:nvSpPr>
        <p:spPr bwMode="auto">
          <a:xfrm>
            <a:off x="4815906" y="3557384"/>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154" name="Oval 536"/>
          <p:cNvSpPr>
            <a:spLocks noChangeAspect="1" noChangeArrowheads="1"/>
          </p:cNvSpPr>
          <p:nvPr/>
        </p:nvSpPr>
        <p:spPr bwMode="auto">
          <a:xfrm>
            <a:off x="457572" y="3598379"/>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155" name="Oval 536"/>
          <p:cNvSpPr>
            <a:spLocks noChangeAspect="1" noChangeArrowheads="1"/>
          </p:cNvSpPr>
          <p:nvPr/>
        </p:nvSpPr>
        <p:spPr bwMode="auto">
          <a:xfrm>
            <a:off x="4862481" y="3598379"/>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156" name="Straight Connector 155"/>
          <p:cNvCxnSpPr>
            <a:endCxn id="155" idx="2"/>
          </p:cNvCxnSpPr>
          <p:nvPr/>
        </p:nvCxnSpPr>
        <p:spPr>
          <a:xfrm>
            <a:off x="511581" y="3652376"/>
            <a:ext cx="4350900" cy="5"/>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57" name="Oval 156"/>
          <p:cNvSpPr/>
          <p:nvPr/>
        </p:nvSpPr>
        <p:spPr bwMode="auto">
          <a:xfrm>
            <a:off x="419536" y="3559130"/>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58" name="Oval 157"/>
          <p:cNvSpPr/>
          <p:nvPr/>
        </p:nvSpPr>
        <p:spPr bwMode="auto">
          <a:xfrm>
            <a:off x="417794" y="3557384"/>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61" name="Oval 160"/>
          <p:cNvSpPr/>
          <p:nvPr/>
        </p:nvSpPr>
        <p:spPr bwMode="auto">
          <a:xfrm>
            <a:off x="409256" y="5272892"/>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162" name="Oval 161"/>
          <p:cNvSpPr/>
          <p:nvPr/>
        </p:nvSpPr>
        <p:spPr bwMode="auto">
          <a:xfrm>
            <a:off x="4815906" y="5278640"/>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163" name="Oval 536"/>
          <p:cNvSpPr>
            <a:spLocks noChangeAspect="1" noChangeArrowheads="1"/>
          </p:cNvSpPr>
          <p:nvPr/>
        </p:nvSpPr>
        <p:spPr bwMode="auto">
          <a:xfrm>
            <a:off x="457572" y="5319635"/>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164" name="Oval 536"/>
          <p:cNvSpPr>
            <a:spLocks noChangeAspect="1" noChangeArrowheads="1"/>
          </p:cNvSpPr>
          <p:nvPr/>
        </p:nvSpPr>
        <p:spPr bwMode="auto">
          <a:xfrm>
            <a:off x="4862481" y="5319635"/>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165" name="Straight Connector 164"/>
          <p:cNvCxnSpPr>
            <a:endCxn id="164" idx="2"/>
          </p:cNvCxnSpPr>
          <p:nvPr/>
        </p:nvCxnSpPr>
        <p:spPr>
          <a:xfrm>
            <a:off x="511581" y="5373632"/>
            <a:ext cx="4350900" cy="5"/>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66" name="Oval 165"/>
          <p:cNvSpPr/>
          <p:nvPr/>
        </p:nvSpPr>
        <p:spPr bwMode="auto">
          <a:xfrm>
            <a:off x="419536" y="5280386"/>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67" name="Oval 166"/>
          <p:cNvSpPr/>
          <p:nvPr/>
        </p:nvSpPr>
        <p:spPr bwMode="auto">
          <a:xfrm>
            <a:off x="417794" y="5278640"/>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82" name="Oval 81"/>
          <p:cNvSpPr/>
          <p:nvPr/>
        </p:nvSpPr>
        <p:spPr bwMode="auto">
          <a:xfrm>
            <a:off x="418284" y="6132455"/>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83" name="Oval 82"/>
          <p:cNvSpPr/>
          <p:nvPr/>
        </p:nvSpPr>
        <p:spPr bwMode="auto">
          <a:xfrm>
            <a:off x="2486552" y="6138203"/>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84" name="Oval 536"/>
          <p:cNvSpPr>
            <a:spLocks noChangeAspect="1" noChangeArrowheads="1"/>
          </p:cNvSpPr>
          <p:nvPr/>
        </p:nvSpPr>
        <p:spPr bwMode="auto">
          <a:xfrm>
            <a:off x="466600" y="6179198"/>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85" name="Oval 536"/>
          <p:cNvSpPr>
            <a:spLocks noChangeAspect="1" noChangeArrowheads="1"/>
          </p:cNvSpPr>
          <p:nvPr/>
        </p:nvSpPr>
        <p:spPr bwMode="auto">
          <a:xfrm>
            <a:off x="2533127" y="6179198"/>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86" name="Straight Connector 85"/>
          <p:cNvCxnSpPr/>
          <p:nvPr/>
        </p:nvCxnSpPr>
        <p:spPr>
          <a:xfrm>
            <a:off x="520608" y="6233195"/>
            <a:ext cx="20574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87" name="Oval 86"/>
          <p:cNvSpPr/>
          <p:nvPr/>
        </p:nvSpPr>
        <p:spPr bwMode="auto">
          <a:xfrm>
            <a:off x="428564" y="6139949"/>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88" name="Oval 87"/>
          <p:cNvSpPr/>
          <p:nvPr/>
        </p:nvSpPr>
        <p:spPr bwMode="auto">
          <a:xfrm>
            <a:off x="417794" y="6138203"/>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96" name="Oval 95"/>
          <p:cNvSpPr/>
          <p:nvPr/>
        </p:nvSpPr>
        <p:spPr bwMode="auto">
          <a:xfrm>
            <a:off x="421390" y="4378490"/>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97" name="Oval 96"/>
          <p:cNvSpPr/>
          <p:nvPr/>
        </p:nvSpPr>
        <p:spPr bwMode="auto">
          <a:xfrm>
            <a:off x="2489658" y="4384238"/>
            <a:ext cx="201168" cy="201168"/>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endParaRPr lang="en-US" sz="2200" dirty="0">
              <a:solidFill>
                <a:srgbClr val="505050"/>
              </a:solidFill>
            </a:endParaRPr>
          </a:p>
        </p:txBody>
      </p:sp>
      <p:sp>
        <p:nvSpPr>
          <p:cNvPr id="98" name="Oval 536"/>
          <p:cNvSpPr>
            <a:spLocks noChangeAspect="1" noChangeArrowheads="1"/>
          </p:cNvSpPr>
          <p:nvPr/>
        </p:nvSpPr>
        <p:spPr bwMode="auto">
          <a:xfrm>
            <a:off x="469706" y="4425233"/>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sp>
        <p:nvSpPr>
          <p:cNvPr id="99" name="Oval 536"/>
          <p:cNvSpPr>
            <a:spLocks noChangeAspect="1" noChangeArrowheads="1"/>
          </p:cNvSpPr>
          <p:nvPr/>
        </p:nvSpPr>
        <p:spPr bwMode="auto">
          <a:xfrm>
            <a:off x="2536233" y="4425233"/>
            <a:ext cx="108018" cy="108003"/>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4309" tIns="62155" rIns="124309" bIns="62155" anchor="ctr"/>
          <a:lstStyle/>
          <a:p>
            <a:pPr defTabSz="931786"/>
            <a:endParaRPr lang="en-US">
              <a:solidFill>
                <a:srgbClr val="505050"/>
              </a:solidFill>
            </a:endParaRPr>
          </a:p>
        </p:txBody>
      </p:sp>
      <p:cxnSp>
        <p:nvCxnSpPr>
          <p:cNvPr id="100" name="Straight Connector 99"/>
          <p:cNvCxnSpPr/>
          <p:nvPr/>
        </p:nvCxnSpPr>
        <p:spPr>
          <a:xfrm flipV="1">
            <a:off x="523715" y="4482960"/>
            <a:ext cx="2057400"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101" name="Oval 100"/>
          <p:cNvSpPr/>
          <p:nvPr/>
        </p:nvSpPr>
        <p:spPr bwMode="auto">
          <a:xfrm>
            <a:off x="431670" y="4385984"/>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02" name="Oval 101"/>
          <p:cNvSpPr/>
          <p:nvPr/>
        </p:nvSpPr>
        <p:spPr bwMode="auto">
          <a:xfrm>
            <a:off x="417794" y="4384238"/>
            <a:ext cx="184092" cy="184066"/>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28" tIns="46615" rIns="93228" bIns="46615" numCol="1" rtlCol="0" anchor="ctr" anchorCtr="0" compatLnSpc="1">
            <a:prstTxWarp prst="textNoShape">
              <a:avLst/>
            </a:prstTxWarp>
          </a:bodyPr>
          <a:lstStyle/>
          <a:p>
            <a:pPr algn="ctr" defTabSz="932024" fontAlgn="base">
              <a:spcBef>
                <a:spcPct val="0"/>
              </a:spcBef>
              <a:spcAft>
                <a:spcPct val="0"/>
              </a:spcAft>
            </a:pPr>
            <a:r>
              <a:rPr lang="en-US" sz="2200" dirty="0">
                <a:solidFill>
                  <a:srgbClr val="505050"/>
                </a:solidFill>
              </a:rPr>
              <a:t> </a:t>
            </a:r>
          </a:p>
        </p:txBody>
      </p:sp>
      <p:sp>
        <p:nvSpPr>
          <p:cNvPr id="110" name="Right Arrow 109"/>
          <p:cNvSpPr/>
          <p:nvPr/>
        </p:nvSpPr>
        <p:spPr bwMode="auto">
          <a:xfrm>
            <a:off x="274637" y="3926703"/>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099" fontAlgn="base">
              <a:lnSpc>
                <a:spcPct val="90000"/>
              </a:lnSpc>
              <a:spcBef>
                <a:spcPct val="0"/>
              </a:spcBef>
              <a:spcAft>
                <a:spcPct val="0"/>
              </a:spcAft>
            </a:pPr>
            <a:r>
              <a:rPr lang="en-US" sz="1200" dirty="0">
                <a:solidFill>
                  <a:srgbClr val="EFEFEF"/>
                </a:solidFill>
              </a:rPr>
              <a:t>IP: </a:t>
            </a:r>
            <a:r>
              <a:rPr lang="en-US" sz="1200" dirty="0" smtClean="0">
                <a:solidFill>
                  <a:srgbClr val="EFEFEF"/>
                </a:solidFill>
              </a:rPr>
              <a:t>111.111.---.---</a:t>
            </a:r>
            <a:endParaRPr lang="en-US" sz="1200" dirty="0">
              <a:solidFill>
                <a:srgbClr val="EFEFEF"/>
              </a:solidFill>
            </a:endParaRPr>
          </a:p>
        </p:txBody>
      </p:sp>
      <p:sp>
        <p:nvSpPr>
          <p:cNvPr id="113" name="Right Arrow 112"/>
          <p:cNvSpPr/>
          <p:nvPr/>
        </p:nvSpPr>
        <p:spPr bwMode="auto">
          <a:xfrm>
            <a:off x="274637" y="5653821"/>
            <a:ext cx="1828800" cy="581830"/>
          </a:xfrm>
          <a:prstGeom prst="rightArrow">
            <a:avLst>
              <a:gd name="adj1" fmla="val 50000"/>
              <a:gd name="adj2" fmla="val 63811"/>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0" rIns="0" bIns="0" numCol="1" spcCol="0" rtlCol="0" fromWordArt="0" anchor="ctr" anchorCtr="0" forceAA="0" compatLnSpc="1">
            <a:prstTxWarp prst="textNoShape">
              <a:avLst/>
            </a:prstTxWarp>
            <a:noAutofit/>
          </a:bodyPr>
          <a:lstStyle/>
          <a:p>
            <a:pPr algn="ctr" defTabSz="914099" fontAlgn="base">
              <a:lnSpc>
                <a:spcPct val="85000"/>
              </a:lnSpc>
              <a:spcBef>
                <a:spcPct val="0"/>
              </a:spcBef>
              <a:spcAft>
                <a:spcPct val="0"/>
              </a:spcAft>
            </a:pPr>
            <a:r>
              <a:rPr lang="en-US" sz="1200" dirty="0">
                <a:solidFill>
                  <a:srgbClr val="EFEFEF"/>
                </a:solidFill>
              </a:rPr>
              <a:t>IP</a:t>
            </a:r>
            <a:r>
              <a:rPr lang="en-US" sz="1200" dirty="0" smtClean="0">
                <a:solidFill>
                  <a:srgbClr val="EFEFEF"/>
                </a:solidFill>
              </a:rPr>
              <a:t>: 131.201.3.0/24</a:t>
            </a:r>
            <a:endParaRPr lang="en-US" sz="1200" spc="-50" dirty="0">
              <a:gradFill>
                <a:gsLst>
                  <a:gs pos="1250">
                    <a:srgbClr val="EFEFEF"/>
                  </a:gs>
                  <a:gs pos="10417">
                    <a:srgbClr val="EFEFEF"/>
                  </a:gs>
                </a:gsLst>
                <a:lin ang="5400000" scaled="0"/>
              </a:gradFill>
            </a:endParaRPr>
          </a:p>
        </p:txBody>
      </p:sp>
    </p:spTree>
    <p:extLst>
      <p:ext uri="{BB962C8B-B14F-4D97-AF65-F5344CB8AC3E}">
        <p14:creationId xmlns:p14="http://schemas.microsoft.com/office/powerpoint/2010/main" val="2674314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wipe(left)">
                                      <p:cBhvr>
                                        <p:cTn id="10" dur="500"/>
                                        <p:tgtEl>
                                          <p:spTgt spid="5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fade">
                                      <p:cBhvr>
                                        <p:cTn id="23" dur="500"/>
                                        <p:tgtEl>
                                          <p:spTgt spid="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fade">
                                      <p:cBhvr>
                                        <p:cTn id="26" dur="500"/>
                                        <p:tgtEl>
                                          <p:spTgt spid="7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5"/>
                                        </p:tgtEl>
                                        <p:attrNameLst>
                                          <p:attrName>style.visibility</p:attrName>
                                        </p:attrNameLst>
                                      </p:cBhvr>
                                      <p:to>
                                        <p:strVal val="visible"/>
                                      </p:to>
                                    </p:set>
                                    <p:animEffect transition="in" filter="fade">
                                      <p:cBhvr>
                                        <p:cTn id="32" dur="500"/>
                                        <p:tgtEl>
                                          <p:spTgt spid="10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92"/>
                                        </p:tgtEl>
                                        <p:attrNameLst>
                                          <p:attrName>style.visibility</p:attrName>
                                        </p:attrNameLst>
                                      </p:cBhvr>
                                      <p:to>
                                        <p:strVal val="visible"/>
                                      </p:to>
                                    </p:set>
                                    <p:animEffect transition="in" filter="fade">
                                      <p:cBhvr>
                                        <p:cTn id="36" dur="500"/>
                                        <p:tgtEl>
                                          <p:spTgt spid="9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500"/>
                                        <p:tgtEl>
                                          <p:spTgt spid="106"/>
                                        </p:tgtEl>
                                      </p:cBhvr>
                                    </p:animEffect>
                                  </p:childTnLst>
                                </p:cTn>
                              </p:par>
                            </p:childTnLst>
                          </p:cTn>
                        </p:par>
                        <p:par>
                          <p:cTn id="46" fill="hold">
                            <p:stCondLst>
                              <p:cond delay="1500"/>
                            </p:stCondLst>
                            <p:childTnLst>
                              <p:par>
                                <p:cTn id="47" presetID="10" presetClass="entr" presetSubtype="0" fill="hold" grpId="0" nodeType="afterEffect">
                                  <p:stCondLst>
                                    <p:cond delay="100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250"/>
                                        <p:tgtEl>
                                          <p:spTgt spid="68"/>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75"/>
                                        </p:tgtEl>
                                        <p:attrNameLst>
                                          <p:attrName>style.visibility</p:attrName>
                                        </p:attrNameLst>
                                      </p:cBhvr>
                                      <p:to>
                                        <p:strVal val="visible"/>
                                      </p:to>
                                    </p:set>
                                    <p:animEffect transition="in" filter="fade">
                                      <p:cBhvr>
                                        <p:cTn id="52" dur="250"/>
                                        <p:tgtEl>
                                          <p:spTgt spid="75"/>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250"/>
                                        <p:tgtEl>
                                          <p:spTgt spid="89"/>
                                        </p:tgtEl>
                                      </p:cBhvr>
                                    </p:animEffect>
                                  </p:childTnLst>
                                </p:cTn>
                              </p:par>
                              <p:par>
                                <p:cTn id="56" presetID="10" presetClass="entr" presetSubtype="0" fill="hold" grpId="0" nodeType="withEffect">
                                  <p:stCondLst>
                                    <p:cond delay="100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250"/>
                                        <p:tgtEl>
                                          <p:spTgt spid="103"/>
                                        </p:tgtEl>
                                      </p:cBhvr>
                                    </p:animEffect>
                                  </p:childTnLst>
                                </p:cTn>
                              </p:par>
                              <p:par>
                                <p:cTn id="59" presetID="22" presetClass="entr" presetSubtype="8" fill="hold" nodeType="withEffect">
                                  <p:stCondLst>
                                    <p:cond delay="1000"/>
                                  </p:stCondLst>
                                  <p:childTnLst>
                                    <p:set>
                                      <p:cBhvr>
                                        <p:cTn id="60" dur="1" fill="hold">
                                          <p:stCondLst>
                                            <p:cond delay="0"/>
                                          </p:stCondLst>
                                        </p:cTn>
                                        <p:tgtEl>
                                          <p:spTgt spid="72"/>
                                        </p:tgtEl>
                                        <p:attrNameLst>
                                          <p:attrName>style.visibility</p:attrName>
                                        </p:attrNameLst>
                                      </p:cBhvr>
                                      <p:to>
                                        <p:strVal val="visible"/>
                                      </p:to>
                                    </p:set>
                                    <p:animEffect transition="in" filter="wipe(left)">
                                      <p:cBhvr>
                                        <p:cTn id="61" dur="1000"/>
                                        <p:tgtEl>
                                          <p:spTgt spid="72"/>
                                        </p:tgtEl>
                                      </p:cBhvr>
                                    </p:animEffect>
                                  </p:childTnLst>
                                </p:cTn>
                              </p:par>
                              <p:par>
                                <p:cTn id="62" presetID="22" presetClass="entr" presetSubtype="8" fill="hold" nodeType="withEffect">
                                  <p:stCondLst>
                                    <p:cond delay="1000"/>
                                  </p:stCondLst>
                                  <p:childTnLst>
                                    <p:set>
                                      <p:cBhvr>
                                        <p:cTn id="63" dur="1" fill="hold">
                                          <p:stCondLst>
                                            <p:cond delay="0"/>
                                          </p:stCondLst>
                                        </p:cTn>
                                        <p:tgtEl>
                                          <p:spTgt spid="79"/>
                                        </p:tgtEl>
                                        <p:attrNameLst>
                                          <p:attrName>style.visibility</p:attrName>
                                        </p:attrNameLst>
                                      </p:cBhvr>
                                      <p:to>
                                        <p:strVal val="visible"/>
                                      </p:to>
                                    </p:set>
                                    <p:animEffect transition="in" filter="wipe(left)">
                                      <p:cBhvr>
                                        <p:cTn id="64" dur="1000"/>
                                        <p:tgtEl>
                                          <p:spTgt spid="79"/>
                                        </p:tgtEl>
                                      </p:cBhvr>
                                    </p:animEffect>
                                  </p:childTnLst>
                                </p:cTn>
                              </p:par>
                              <p:par>
                                <p:cTn id="65" presetID="22" presetClass="entr" presetSubtype="8" fill="hold" nodeType="withEffect">
                                  <p:stCondLst>
                                    <p:cond delay="100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1000"/>
                                        <p:tgtEl>
                                          <p:spTgt spid="93"/>
                                        </p:tgtEl>
                                      </p:cBhvr>
                                    </p:animEffect>
                                  </p:childTnLst>
                                </p:cTn>
                              </p:par>
                              <p:par>
                                <p:cTn id="68" presetID="22" presetClass="entr" presetSubtype="8" fill="hold" nodeType="withEffect">
                                  <p:stCondLst>
                                    <p:cond delay="1000"/>
                                  </p:stCondLst>
                                  <p:childTnLst>
                                    <p:set>
                                      <p:cBhvr>
                                        <p:cTn id="69" dur="1" fill="hold">
                                          <p:stCondLst>
                                            <p:cond delay="0"/>
                                          </p:stCondLst>
                                        </p:cTn>
                                        <p:tgtEl>
                                          <p:spTgt spid="107"/>
                                        </p:tgtEl>
                                        <p:attrNameLst>
                                          <p:attrName>style.visibility</p:attrName>
                                        </p:attrNameLst>
                                      </p:cBhvr>
                                      <p:to>
                                        <p:strVal val="visible"/>
                                      </p:to>
                                    </p:set>
                                    <p:animEffect transition="in" filter="wipe(left)">
                                      <p:cBhvr>
                                        <p:cTn id="70" dur="1000"/>
                                        <p:tgtEl>
                                          <p:spTgt spid="107"/>
                                        </p:tgtEl>
                                      </p:cBhvr>
                                    </p:animEffect>
                                  </p:childTnLst>
                                </p:cTn>
                              </p:par>
                            </p:childTnLst>
                          </p:cTn>
                        </p:par>
                        <p:par>
                          <p:cTn id="71" fill="hold">
                            <p:stCondLst>
                              <p:cond delay="3500"/>
                            </p:stCondLst>
                            <p:childTnLst>
                              <p:par>
                                <p:cTn id="72" presetID="10" presetClass="entr" presetSubtype="0" fill="hold" grpId="0" nodeType="after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fade">
                                      <p:cBhvr>
                                        <p:cTn id="74" dur="250"/>
                                        <p:tgtEl>
                                          <p:spTgt spid="6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25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4"/>
                                        </p:tgtEl>
                                        <p:attrNameLst>
                                          <p:attrName>style.visibility</p:attrName>
                                        </p:attrNameLst>
                                      </p:cBhvr>
                                      <p:to>
                                        <p:strVal val="visible"/>
                                      </p:to>
                                    </p:set>
                                    <p:animEffect transition="in" filter="fade">
                                      <p:cBhvr>
                                        <p:cTn id="80" dur="250"/>
                                        <p:tgtEl>
                                          <p:spTgt spid="10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250"/>
                                        <p:tgtEl>
                                          <p:spTgt spid="9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80"/>
                                        </p:tgtEl>
                                        <p:attrNameLst>
                                          <p:attrName>style.visibility</p:attrName>
                                        </p:attrNameLst>
                                      </p:cBhvr>
                                      <p:to>
                                        <p:strVal val="visible"/>
                                      </p:to>
                                    </p:set>
                                    <p:animEffect transition="in" filter="fade">
                                      <p:cBhvr>
                                        <p:cTn id="89" dur="500"/>
                                        <p:tgtEl>
                                          <p:spTgt spid="8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08"/>
                                        </p:tgtEl>
                                        <p:attrNameLst>
                                          <p:attrName>style.visibility</p:attrName>
                                        </p:attrNameLst>
                                      </p:cBhvr>
                                      <p:to>
                                        <p:strVal val="visible"/>
                                      </p:to>
                                    </p:set>
                                    <p:animEffect transition="in" filter="fade">
                                      <p:cBhvr>
                                        <p:cTn id="92" dur="500"/>
                                        <p:tgtEl>
                                          <p:spTgt spid="10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94"/>
                                        </p:tgtEl>
                                        <p:attrNameLst>
                                          <p:attrName>style.visibility</p:attrName>
                                        </p:attrNameLst>
                                      </p:cBhvr>
                                      <p:to>
                                        <p:strVal val="visible"/>
                                      </p:to>
                                    </p:set>
                                    <p:animEffect transition="in" filter="fade">
                                      <p:cBhvr>
                                        <p:cTn id="95" dur="500"/>
                                        <p:tgtEl>
                                          <p:spTgt spid="94"/>
                                        </p:tgtEl>
                                      </p:cBhvr>
                                    </p:animEffect>
                                  </p:childTnLst>
                                </p:cTn>
                              </p:par>
                              <p:par>
                                <p:cTn id="96" presetID="63" presetClass="path" presetSubtype="0" repeatCount="indefinite" accel="50000" decel="50000" fill="hold" grpId="1" nodeType="withEffect">
                                  <p:stCondLst>
                                    <p:cond delay="0"/>
                                  </p:stCondLst>
                                  <p:childTnLst>
                                    <p:animMotion origin="layout" path="M 1.76411E-6 -3.80844E-6 L 0.07314 -3.80844E-6 " pathEditMode="relative" rAng="0" ptsTypes="AA">
                                      <p:cBhvr>
                                        <p:cTn id="97" dur="2000" fill="hold"/>
                                        <p:tgtEl>
                                          <p:spTgt spid="73"/>
                                        </p:tgtEl>
                                        <p:attrNameLst>
                                          <p:attrName>ppt_x</p:attrName>
                                          <p:attrName>ppt_y</p:attrName>
                                        </p:attrNameLst>
                                      </p:cBhvr>
                                      <p:rCtr x="3651" y="0"/>
                                    </p:animMotion>
                                  </p:childTnLst>
                                </p:cTn>
                              </p:par>
                              <p:par>
                                <p:cTn id="98" presetID="63" presetClass="path" presetSubtype="0" repeatCount="indefinite" accel="50000" decel="50000" fill="hold" grpId="1" nodeType="withEffect">
                                  <p:stCondLst>
                                    <p:cond delay="0"/>
                                  </p:stCondLst>
                                  <p:childTnLst>
                                    <p:animMotion origin="layout" path="M 1.76411E-6 -3.79936E-6 L 0.07314 -3.79936E-6 " pathEditMode="relative" rAng="0" ptsTypes="AA">
                                      <p:cBhvr>
                                        <p:cTn id="99" dur="2000" fill="hold"/>
                                        <p:tgtEl>
                                          <p:spTgt spid="80"/>
                                        </p:tgtEl>
                                        <p:attrNameLst>
                                          <p:attrName>ppt_x</p:attrName>
                                          <p:attrName>ppt_y</p:attrName>
                                        </p:attrNameLst>
                                      </p:cBhvr>
                                      <p:rCtr x="3651" y="0"/>
                                    </p:animMotion>
                                  </p:childTnLst>
                                </p:cTn>
                              </p:par>
                              <p:par>
                                <p:cTn id="100" presetID="63" presetClass="path" presetSubtype="0" repeatCount="indefinite" accel="50000" decel="50000" fill="hold" grpId="1" nodeType="withEffect">
                                  <p:stCondLst>
                                    <p:cond delay="0"/>
                                  </p:stCondLst>
                                  <p:childTnLst>
                                    <p:animMotion origin="layout" path="M 2.35895E-6 2.12892E-6 L 0.07314 2.12892E-6 " pathEditMode="relative" rAng="0" ptsTypes="AA">
                                      <p:cBhvr>
                                        <p:cTn id="101" dur="2000" fill="hold"/>
                                        <p:tgtEl>
                                          <p:spTgt spid="94"/>
                                        </p:tgtEl>
                                        <p:attrNameLst>
                                          <p:attrName>ppt_x</p:attrName>
                                          <p:attrName>ppt_y</p:attrName>
                                        </p:attrNameLst>
                                      </p:cBhvr>
                                      <p:rCtr x="3651" y="0"/>
                                    </p:animMotion>
                                  </p:childTnLst>
                                </p:cTn>
                              </p:par>
                              <p:par>
                                <p:cTn id="102" presetID="63" presetClass="path" presetSubtype="0" repeatCount="indefinite" accel="50000" decel="50000" fill="hold" grpId="1" nodeType="withEffect">
                                  <p:stCondLst>
                                    <p:cond delay="0"/>
                                  </p:stCondLst>
                                  <p:childTnLst>
                                    <p:animMotion origin="layout" path="M 2.35895E-6 -2.8325E-6 L 0.07314 -2.8325E-6 " pathEditMode="relative" rAng="0" ptsTypes="AA">
                                      <p:cBhvr>
                                        <p:cTn id="103" dur="2000" fill="hold"/>
                                        <p:tgtEl>
                                          <p:spTgt spid="108"/>
                                        </p:tgtEl>
                                        <p:attrNameLst>
                                          <p:attrName>ppt_x</p:attrName>
                                          <p:attrName>ppt_y</p:attrName>
                                        </p:attrNameLst>
                                      </p:cBhvr>
                                      <p:rCtr x="3651" y="0"/>
                                    </p:animMotion>
                                  </p:childTnLst>
                                </p:cTn>
                              </p:par>
                              <p:par>
                                <p:cTn id="104" presetID="10" presetClass="entr" presetSubtype="0" fill="hold" grpId="0" nodeType="withEffect">
                                  <p:stCondLst>
                                    <p:cond delay="5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500"/>
                                  </p:stCondLst>
                                  <p:childTnLst>
                                    <p:set>
                                      <p:cBhvr>
                                        <p:cTn id="108" dur="1" fill="hold">
                                          <p:stCondLst>
                                            <p:cond delay="0"/>
                                          </p:stCondLst>
                                        </p:cTn>
                                        <p:tgtEl>
                                          <p:spTgt spid="81"/>
                                        </p:tgtEl>
                                        <p:attrNameLst>
                                          <p:attrName>style.visibility</p:attrName>
                                        </p:attrNameLst>
                                      </p:cBhvr>
                                      <p:to>
                                        <p:strVal val="visible"/>
                                      </p:to>
                                    </p:set>
                                    <p:animEffect transition="in" filter="fade">
                                      <p:cBhvr>
                                        <p:cTn id="109" dur="500"/>
                                        <p:tgtEl>
                                          <p:spTgt spid="81"/>
                                        </p:tgtEl>
                                      </p:cBhvr>
                                    </p:animEffect>
                                  </p:childTnLst>
                                </p:cTn>
                              </p:par>
                              <p:par>
                                <p:cTn id="110" presetID="10" presetClass="entr" presetSubtype="0" fill="hold" grpId="0" nodeType="withEffect">
                                  <p:stCondLst>
                                    <p:cond delay="500"/>
                                  </p:stCondLst>
                                  <p:childTnLst>
                                    <p:set>
                                      <p:cBhvr>
                                        <p:cTn id="111" dur="1" fill="hold">
                                          <p:stCondLst>
                                            <p:cond delay="0"/>
                                          </p:stCondLst>
                                        </p:cTn>
                                        <p:tgtEl>
                                          <p:spTgt spid="95"/>
                                        </p:tgtEl>
                                        <p:attrNameLst>
                                          <p:attrName>style.visibility</p:attrName>
                                        </p:attrNameLst>
                                      </p:cBhvr>
                                      <p:to>
                                        <p:strVal val="visible"/>
                                      </p:to>
                                    </p:set>
                                    <p:animEffect transition="in" filter="fade">
                                      <p:cBhvr>
                                        <p:cTn id="112" dur="500"/>
                                        <p:tgtEl>
                                          <p:spTgt spid="95"/>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109"/>
                                        </p:tgtEl>
                                        <p:attrNameLst>
                                          <p:attrName>style.visibility</p:attrName>
                                        </p:attrNameLst>
                                      </p:cBhvr>
                                      <p:to>
                                        <p:strVal val="visible"/>
                                      </p:to>
                                    </p:set>
                                    <p:animEffect transition="in" filter="fade">
                                      <p:cBhvr>
                                        <p:cTn id="115" dur="500"/>
                                        <p:tgtEl>
                                          <p:spTgt spid="109"/>
                                        </p:tgtEl>
                                      </p:cBhvr>
                                    </p:animEffect>
                                  </p:childTnLst>
                                </p:cTn>
                              </p:par>
                              <p:par>
                                <p:cTn id="116" presetID="63" presetClass="path" presetSubtype="0" repeatCount="indefinite" accel="50000" decel="50000" fill="hold" grpId="1" nodeType="withEffect">
                                  <p:stCondLst>
                                    <p:cond delay="500"/>
                                  </p:stCondLst>
                                  <p:childTnLst>
                                    <p:animMotion origin="layout" path="M -5.87184E-7 3.15479E-6 L 0.0734 3.15479E-6 " pathEditMode="relative" rAng="0" ptsTypes="AA">
                                      <p:cBhvr>
                                        <p:cTn id="117" dur="2000" fill="hold"/>
                                        <p:tgtEl>
                                          <p:spTgt spid="74"/>
                                        </p:tgtEl>
                                        <p:attrNameLst>
                                          <p:attrName>ppt_x</p:attrName>
                                          <p:attrName>ppt_y</p:attrName>
                                        </p:attrNameLst>
                                      </p:cBhvr>
                                      <p:rCtr x="3664" y="0"/>
                                    </p:animMotion>
                                  </p:childTnLst>
                                </p:cTn>
                              </p:par>
                              <p:par>
                                <p:cTn id="118" presetID="63" presetClass="path" presetSubtype="0" repeatCount="indefinite" accel="50000" decel="50000" fill="hold" grpId="1" nodeType="withEffect">
                                  <p:stCondLst>
                                    <p:cond delay="500"/>
                                  </p:stCondLst>
                                  <p:childTnLst>
                                    <p:animMotion origin="layout" path="M -5.87184E-7 3.16387E-6 L 0.0734 3.16387E-6 " pathEditMode="relative" rAng="0" ptsTypes="AA">
                                      <p:cBhvr>
                                        <p:cTn id="119" dur="2000" fill="hold"/>
                                        <p:tgtEl>
                                          <p:spTgt spid="81"/>
                                        </p:tgtEl>
                                        <p:attrNameLst>
                                          <p:attrName>ppt_x</p:attrName>
                                          <p:attrName>ppt_y</p:attrName>
                                        </p:attrNameLst>
                                      </p:cBhvr>
                                      <p:rCtr x="3664" y="0"/>
                                    </p:animMotion>
                                  </p:childTnLst>
                                </p:cTn>
                              </p:par>
                              <p:par>
                                <p:cTn id="120" presetID="63" presetClass="path" presetSubtype="0" repeatCount="indefinite" accel="50000" decel="50000" fill="hold" grpId="1" nodeType="withEffect">
                                  <p:stCondLst>
                                    <p:cond delay="500"/>
                                  </p:stCondLst>
                                  <p:childTnLst>
                                    <p:animMotion origin="layout" path="M 7.65892E-9 -9.07853E-7 L 0.0734 -9.07853E-7 " pathEditMode="relative" rAng="0" ptsTypes="AA">
                                      <p:cBhvr>
                                        <p:cTn id="121" dur="2000" fill="hold"/>
                                        <p:tgtEl>
                                          <p:spTgt spid="95"/>
                                        </p:tgtEl>
                                        <p:attrNameLst>
                                          <p:attrName>ppt_x</p:attrName>
                                          <p:attrName>ppt_y</p:attrName>
                                        </p:attrNameLst>
                                      </p:cBhvr>
                                      <p:rCtr x="3664" y="0"/>
                                    </p:animMotion>
                                  </p:childTnLst>
                                </p:cTn>
                              </p:par>
                              <p:par>
                                <p:cTn id="122" presetID="63" presetClass="path" presetSubtype="0" repeatCount="indefinite" accel="50000" decel="50000" fill="hold" grpId="1" nodeType="withEffect">
                                  <p:stCondLst>
                                    <p:cond delay="500"/>
                                  </p:stCondLst>
                                  <p:childTnLst>
                                    <p:animMotion origin="layout" path="M 7.65892E-9 4.13073E-6 L 0.0734 4.13073E-6 " pathEditMode="relative" rAng="0" ptsTypes="AA">
                                      <p:cBhvr>
                                        <p:cTn id="123" dur="2000" fill="hold"/>
                                        <p:tgtEl>
                                          <p:spTgt spid="109"/>
                                        </p:tgtEl>
                                        <p:attrNameLst>
                                          <p:attrName>ppt_x</p:attrName>
                                          <p:attrName>ppt_y</p:attrName>
                                        </p:attrNameLst>
                                      </p:cBhvr>
                                      <p:rCtr x="3664" y="0"/>
                                    </p:animMotion>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55"/>
                                        </p:tgtEl>
                                      </p:cBhvr>
                                    </p:animEffect>
                                    <p:set>
                                      <p:cBhvr>
                                        <p:cTn id="128" dur="1" fill="hold">
                                          <p:stCondLst>
                                            <p:cond delay="499"/>
                                          </p:stCondLst>
                                        </p:cTn>
                                        <p:tgtEl>
                                          <p:spTgt spid="55"/>
                                        </p:tgtEl>
                                        <p:attrNameLst>
                                          <p:attrName>style.visibility</p:attrName>
                                        </p:attrNameLst>
                                      </p:cBhvr>
                                      <p:to>
                                        <p:strVal val="hidden"/>
                                      </p:to>
                                    </p:set>
                                  </p:childTnLst>
                                </p:cTn>
                              </p:par>
                              <p:par>
                                <p:cTn id="129" presetID="10" presetClass="exit" presetSubtype="0" fill="hold" grpId="1" nodeType="withEffect" nodePh="1">
                                  <p:stCondLst>
                                    <p:cond delay="0"/>
                                  </p:stCondLst>
                                  <p:endCondLst>
                                    <p:cond evt="begin" delay="0">
                                      <p:tn val="129"/>
                                    </p:cond>
                                  </p:endCondLst>
                                  <p:childTnLst>
                                    <p:animEffect transition="out" filter="fade">
                                      <p:cBhvr>
                                        <p:cTn id="130" dur="500"/>
                                        <p:tgtEl>
                                          <p:spTgt spid="14"/>
                                        </p:tgtEl>
                                      </p:cBhvr>
                                    </p:animEffect>
                                    <p:set>
                                      <p:cBhvr>
                                        <p:cTn id="131" dur="1" fill="hold">
                                          <p:stCondLst>
                                            <p:cond delay="499"/>
                                          </p:stCondLst>
                                        </p:cTn>
                                        <p:tgtEl>
                                          <p:spTgt spid="1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37"/>
                                        </p:tgtEl>
                                      </p:cBhvr>
                                    </p:animEffect>
                                    <p:set>
                                      <p:cBhvr>
                                        <p:cTn id="134" dur="1" fill="hold">
                                          <p:stCondLst>
                                            <p:cond delay="499"/>
                                          </p:stCondLst>
                                        </p:cTn>
                                        <p:tgtEl>
                                          <p:spTgt spid="37"/>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54"/>
                                        </p:tgtEl>
                                      </p:cBhvr>
                                    </p:animEffect>
                                    <p:set>
                                      <p:cBhvr>
                                        <p:cTn id="137" dur="1" fill="hold">
                                          <p:stCondLst>
                                            <p:cond delay="499"/>
                                          </p:stCondLst>
                                        </p:cTn>
                                        <p:tgtEl>
                                          <p:spTgt spid="5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6"/>
                                        </p:tgtEl>
                                      </p:cBhvr>
                                    </p:animEffect>
                                    <p:set>
                                      <p:cBhvr>
                                        <p:cTn id="140" dur="1" fill="hold">
                                          <p:stCondLst>
                                            <p:cond delay="499"/>
                                          </p:stCondLst>
                                        </p:cTn>
                                        <p:tgtEl>
                                          <p:spTgt spid="3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70"/>
                                        </p:tgtEl>
                                      </p:cBhvr>
                                    </p:animEffect>
                                    <p:set>
                                      <p:cBhvr>
                                        <p:cTn id="143" dur="1" fill="hold">
                                          <p:stCondLst>
                                            <p:cond delay="499"/>
                                          </p:stCondLst>
                                        </p:cTn>
                                        <p:tgtEl>
                                          <p:spTgt spid="7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71"/>
                                        </p:tgtEl>
                                      </p:cBhvr>
                                    </p:animEffect>
                                    <p:set>
                                      <p:cBhvr>
                                        <p:cTn id="146" dur="1" fill="hold">
                                          <p:stCondLst>
                                            <p:cond delay="499"/>
                                          </p:stCondLst>
                                        </p:cTn>
                                        <p:tgtEl>
                                          <p:spTgt spid="71"/>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68"/>
                                        </p:tgtEl>
                                      </p:cBhvr>
                                    </p:animEffect>
                                    <p:set>
                                      <p:cBhvr>
                                        <p:cTn id="149" dur="1" fill="hold">
                                          <p:stCondLst>
                                            <p:cond delay="499"/>
                                          </p:stCondLst>
                                        </p:cTn>
                                        <p:tgtEl>
                                          <p:spTgt spid="68"/>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72"/>
                                        </p:tgtEl>
                                      </p:cBhvr>
                                    </p:animEffect>
                                    <p:set>
                                      <p:cBhvr>
                                        <p:cTn id="152" dur="1" fill="hold">
                                          <p:stCondLst>
                                            <p:cond delay="499"/>
                                          </p:stCondLst>
                                        </p:cTn>
                                        <p:tgtEl>
                                          <p:spTgt spid="7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69"/>
                                        </p:tgtEl>
                                      </p:cBhvr>
                                    </p:animEffect>
                                    <p:set>
                                      <p:cBhvr>
                                        <p:cTn id="155" dur="1" fill="hold">
                                          <p:stCondLst>
                                            <p:cond delay="499"/>
                                          </p:stCondLst>
                                        </p:cTn>
                                        <p:tgtEl>
                                          <p:spTgt spid="69"/>
                                        </p:tgtEl>
                                        <p:attrNameLst>
                                          <p:attrName>style.visibility</p:attrName>
                                        </p:attrNameLst>
                                      </p:cBhvr>
                                      <p:to>
                                        <p:strVal val="hidden"/>
                                      </p:to>
                                    </p:set>
                                  </p:childTnLst>
                                </p:cTn>
                              </p:par>
                              <p:par>
                                <p:cTn id="156" presetID="10" presetClass="exit" presetSubtype="0" fill="hold" grpId="2" nodeType="withEffect">
                                  <p:stCondLst>
                                    <p:cond delay="0"/>
                                  </p:stCondLst>
                                  <p:childTnLst>
                                    <p:animEffect transition="out" filter="fade">
                                      <p:cBhvr>
                                        <p:cTn id="157" dur="500"/>
                                        <p:tgtEl>
                                          <p:spTgt spid="73"/>
                                        </p:tgtEl>
                                      </p:cBhvr>
                                    </p:animEffect>
                                    <p:set>
                                      <p:cBhvr>
                                        <p:cTn id="158" dur="1" fill="hold">
                                          <p:stCondLst>
                                            <p:cond delay="499"/>
                                          </p:stCondLst>
                                        </p:cTn>
                                        <p:tgtEl>
                                          <p:spTgt spid="73"/>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500"/>
                                        <p:tgtEl>
                                          <p:spTgt spid="74"/>
                                        </p:tgtEl>
                                      </p:cBhvr>
                                    </p:animEffect>
                                    <p:set>
                                      <p:cBhvr>
                                        <p:cTn id="161" dur="1" fill="hold">
                                          <p:stCondLst>
                                            <p:cond delay="499"/>
                                          </p:stCondLst>
                                        </p:cTn>
                                        <p:tgtEl>
                                          <p:spTgt spid="74"/>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500"/>
                                        <p:tgtEl>
                                          <p:spTgt spid="77"/>
                                        </p:tgtEl>
                                      </p:cBhvr>
                                    </p:animEffect>
                                    <p:set>
                                      <p:cBhvr>
                                        <p:cTn id="164" dur="1" fill="hold">
                                          <p:stCondLst>
                                            <p:cond delay="499"/>
                                          </p:stCondLst>
                                        </p:cTn>
                                        <p:tgtEl>
                                          <p:spTgt spid="77"/>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500"/>
                                        <p:tgtEl>
                                          <p:spTgt spid="78"/>
                                        </p:tgtEl>
                                      </p:cBhvr>
                                    </p:animEffect>
                                    <p:set>
                                      <p:cBhvr>
                                        <p:cTn id="167" dur="1" fill="hold">
                                          <p:stCondLst>
                                            <p:cond delay="499"/>
                                          </p:stCondLst>
                                        </p:cTn>
                                        <p:tgtEl>
                                          <p:spTgt spid="78"/>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500"/>
                                        <p:tgtEl>
                                          <p:spTgt spid="75"/>
                                        </p:tgtEl>
                                      </p:cBhvr>
                                    </p:animEffect>
                                    <p:set>
                                      <p:cBhvr>
                                        <p:cTn id="170" dur="1" fill="hold">
                                          <p:stCondLst>
                                            <p:cond delay="499"/>
                                          </p:stCondLst>
                                        </p:cTn>
                                        <p:tgtEl>
                                          <p:spTgt spid="75"/>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79"/>
                                        </p:tgtEl>
                                      </p:cBhvr>
                                    </p:animEffect>
                                    <p:set>
                                      <p:cBhvr>
                                        <p:cTn id="173" dur="1" fill="hold">
                                          <p:stCondLst>
                                            <p:cond delay="499"/>
                                          </p:stCondLst>
                                        </p:cTn>
                                        <p:tgtEl>
                                          <p:spTgt spid="79"/>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76"/>
                                        </p:tgtEl>
                                      </p:cBhvr>
                                    </p:animEffect>
                                    <p:set>
                                      <p:cBhvr>
                                        <p:cTn id="176" dur="1" fill="hold">
                                          <p:stCondLst>
                                            <p:cond delay="499"/>
                                          </p:stCondLst>
                                        </p:cTn>
                                        <p:tgtEl>
                                          <p:spTgt spid="76"/>
                                        </p:tgtEl>
                                        <p:attrNameLst>
                                          <p:attrName>style.visibility</p:attrName>
                                        </p:attrNameLst>
                                      </p:cBhvr>
                                      <p:to>
                                        <p:strVal val="hidden"/>
                                      </p:to>
                                    </p:set>
                                  </p:childTnLst>
                                </p:cTn>
                              </p:par>
                              <p:par>
                                <p:cTn id="177" presetID="10" presetClass="exit" presetSubtype="0" fill="hold" grpId="2" nodeType="withEffect">
                                  <p:stCondLst>
                                    <p:cond delay="0"/>
                                  </p:stCondLst>
                                  <p:childTnLst>
                                    <p:animEffect transition="out" filter="fade">
                                      <p:cBhvr>
                                        <p:cTn id="178" dur="500"/>
                                        <p:tgtEl>
                                          <p:spTgt spid="80"/>
                                        </p:tgtEl>
                                      </p:cBhvr>
                                    </p:animEffect>
                                    <p:set>
                                      <p:cBhvr>
                                        <p:cTn id="179" dur="1" fill="hold">
                                          <p:stCondLst>
                                            <p:cond delay="499"/>
                                          </p:stCondLst>
                                        </p:cTn>
                                        <p:tgtEl>
                                          <p:spTgt spid="80"/>
                                        </p:tgtEl>
                                        <p:attrNameLst>
                                          <p:attrName>style.visibility</p:attrName>
                                        </p:attrNameLst>
                                      </p:cBhvr>
                                      <p:to>
                                        <p:strVal val="hidden"/>
                                      </p:to>
                                    </p:set>
                                  </p:childTnLst>
                                </p:cTn>
                              </p:par>
                              <p:par>
                                <p:cTn id="180" presetID="10" presetClass="exit" presetSubtype="0" fill="hold" grpId="2" nodeType="withEffect">
                                  <p:stCondLst>
                                    <p:cond delay="0"/>
                                  </p:stCondLst>
                                  <p:childTnLst>
                                    <p:animEffect transition="out" filter="fade">
                                      <p:cBhvr>
                                        <p:cTn id="181" dur="500"/>
                                        <p:tgtEl>
                                          <p:spTgt spid="81"/>
                                        </p:tgtEl>
                                      </p:cBhvr>
                                    </p:animEffect>
                                    <p:set>
                                      <p:cBhvr>
                                        <p:cTn id="182" dur="1" fill="hold">
                                          <p:stCondLst>
                                            <p:cond delay="499"/>
                                          </p:stCondLst>
                                        </p:cTn>
                                        <p:tgtEl>
                                          <p:spTgt spid="81"/>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91"/>
                                        </p:tgtEl>
                                      </p:cBhvr>
                                    </p:animEffect>
                                    <p:set>
                                      <p:cBhvr>
                                        <p:cTn id="185" dur="1" fill="hold">
                                          <p:stCondLst>
                                            <p:cond delay="499"/>
                                          </p:stCondLst>
                                        </p:cTn>
                                        <p:tgtEl>
                                          <p:spTgt spid="91"/>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92"/>
                                        </p:tgtEl>
                                      </p:cBhvr>
                                    </p:animEffect>
                                    <p:set>
                                      <p:cBhvr>
                                        <p:cTn id="188" dur="1" fill="hold">
                                          <p:stCondLst>
                                            <p:cond delay="499"/>
                                          </p:stCondLst>
                                        </p:cTn>
                                        <p:tgtEl>
                                          <p:spTgt spid="92"/>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500"/>
                                        <p:tgtEl>
                                          <p:spTgt spid="89"/>
                                        </p:tgtEl>
                                      </p:cBhvr>
                                    </p:animEffect>
                                    <p:set>
                                      <p:cBhvr>
                                        <p:cTn id="191" dur="1" fill="hold">
                                          <p:stCondLst>
                                            <p:cond delay="499"/>
                                          </p:stCondLst>
                                        </p:cTn>
                                        <p:tgtEl>
                                          <p:spTgt spid="89"/>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500"/>
                                        <p:tgtEl>
                                          <p:spTgt spid="93"/>
                                        </p:tgtEl>
                                      </p:cBhvr>
                                    </p:animEffect>
                                    <p:set>
                                      <p:cBhvr>
                                        <p:cTn id="194" dur="1" fill="hold">
                                          <p:stCondLst>
                                            <p:cond delay="499"/>
                                          </p:stCondLst>
                                        </p:cTn>
                                        <p:tgtEl>
                                          <p:spTgt spid="93"/>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90"/>
                                        </p:tgtEl>
                                      </p:cBhvr>
                                    </p:animEffect>
                                    <p:set>
                                      <p:cBhvr>
                                        <p:cTn id="197" dur="1" fill="hold">
                                          <p:stCondLst>
                                            <p:cond delay="499"/>
                                          </p:stCondLst>
                                        </p:cTn>
                                        <p:tgtEl>
                                          <p:spTgt spid="90"/>
                                        </p:tgtEl>
                                        <p:attrNameLst>
                                          <p:attrName>style.visibility</p:attrName>
                                        </p:attrNameLst>
                                      </p:cBhvr>
                                      <p:to>
                                        <p:strVal val="hidden"/>
                                      </p:to>
                                    </p:set>
                                  </p:childTnLst>
                                </p:cTn>
                              </p:par>
                              <p:par>
                                <p:cTn id="198" presetID="10" presetClass="exit" presetSubtype="0" fill="hold" grpId="2" nodeType="withEffect">
                                  <p:stCondLst>
                                    <p:cond delay="0"/>
                                  </p:stCondLst>
                                  <p:childTnLst>
                                    <p:animEffect transition="out" filter="fade">
                                      <p:cBhvr>
                                        <p:cTn id="199" dur="500"/>
                                        <p:tgtEl>
                                          <p:spTgt spid="94"/>
                                        </p:tgtEl>
                                      </p:cBhvr>
                                    </p:animEffect>
                                    <p:set>
                                      <p:cBhvr>
                                        <p:cTn id="200" dur="1" fill="hold">
                                          <p:stCondLst>
                                            <p:cond delay="499"/>
                                          </p:stCondLst>
                                        </p:cTn>
                                        <p:tgtEl>
                                          <p:spTgt spid="94"/>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500"/>
                                        <p:tgtEl>
                                          <p:spTgt spid="95"/>
                                        </p:tgtEl>
                                      </p:cBhvr>
                                    </p:animEffect>
                                    <p:set>
                                      <p:cBhvr>
                                        <p:cTn id="203" dur="1" fill="hold">
                                          <p:stCondLst>
                                            <p:cond delay="499"/>
                                          </p:stCondLst>
                                        </p:cTn>
                                        <p:tgtEl>
                                          <p:spTgt spid="95"/>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105"/>
                                        </p:tgtEl>
                                      </p:cBhvr>
                                    </p:animEffect>
                                    <p:set>
                                      <p:cBhvr>
                                        <p:cTn id="206" dur="1" fill="hold">
                                          <p:stCondLst>
                                            <p:cond delay="499"/>
                                          </p:stCondLst>
                                        </p:cTn>
                                        <p:tgtEl>
                                          <p:spTgt spid="105"/>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106"/>
                                        </p:tgtEl>
                                      </p:cBhvr>
                                    </p:animEffect>
                                    <p:set>
                                      <p:cBhvr>
                                        <p:cTn id="209" dur="1" fill="hold">
                                          <p:stCondLst>
                                            <p:cond delay="499"/>
                                          </p:stCondLst>
                                        </p:cTn>
                                        <p:tgtEl>
                                          <p:spTgt spid="106"/>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103"/>
                                        </p:tgtEl>
                                      </p:cBhvr>
                                    </p:animEffect>
                                    <p:set>
                                      <p:cBhvr>
                                        <p:cTn id="212" dur="1" fill="hold">
                                          <p:stCondLst>
                                            <p:cond delay="499"/>
                                          </p:stCondLst>
                                        </p:cTn>
                                        <p:tgtEl>
                                          <p:spTgt spid="103"/>
                                        </p:tgtEl>
                                        <p:attrNameLst>
                                          <p:attrName>style.visibility</p:attrName>
                                        </p:attrNameLst>
                                      </p:cBhvr>
                                      <p:to>
                                        <p:strVal val="hidden"/>
                                      </p:to>
                                    </p:set>
                                  </p:childTnLst>
                                </p:cTn>
                              </p:par>
                              <p:par>
                                <p:cTn id="213" presetID="10" presetClass="exit" presetSubtype="0" fill="hold" nodeType="withEffect">
                                  <p:stCondLst>
                                    <p:cond delay="0"/>
                                  </p:stCondLst>
                                  <p:childTnLst>
                                    <p:animEffect transition="out" filter="fade">
                                      <p:cBhvr>
                                        <p:cTn id="214" dur="500"/>
                                        <p:tgtEl>
                                          <p:spTgt spid="107"/>
                                        </p:tgtEl>
                                      </p:cBhvr>
                                    </p:animEffect>
                                    <p:set>
                                      <p:cBhvr>
                                        <p:cTn id="215" dur="1" fill="hold">
                                          <p:stCondLst>
                                            <p:cond delay="499"/>
                                          </p:stCondLst>
                                        </p:cTn>
                                        <p:tgtEl>
                                          <p:spTgt spid="107"/>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104"/>
                                        </p:tgtEl>
                                      </p:cBhvr>
                                    </p:animEffect>
                                    <p:set>
                                      <p:cBhvr>
                                        <p:cTn id="218" dur="1" fill="hold">
                                          <p:stCondLst>
                                            <p:cond delay="499"/>
                                          </p:stCondLst>
                                        </p:cTn>
                                        <p:tgtEl>
                                          <p:spTgt spid="104"/>
                                        </p:tgtEl>
                                        <p:attrNameLst>
                                          <p:attrName>style.visibility</p:attrName>
                                        </p:attrNameLst>
                                      </p:cBhvr>
                                      <p:to>
                                        <p:strVal val="hidden"/>
                                      </p:to>
                                    </p:set>
                                  </p:childTnLst>
                                </p:cTn>
                              </p:par>
                              <p:par>
                                <p:cTn id="219" presetID="10" presetClass="exit" presetSubtype="0" fill="hold" grpId="2" nodeType="withEffect">
                                  <p:stCondLst>
                                    <p:cond delay="0"/>
                                  </p:stCondLst>
                                  <p:childTnLst>
                                    <p:animEffect transition="out" filter="fade">
                                      <p:cBhvr>
                                        <p:cTn id="220" dur="500"/>
                                        <p:tgtEl>
                                          <p:spTgt spid="108"/>
                                        </p:tgtEl>
                                      </p:cBhvr>
                                    </p:animEffect>
                                    <p:set>
                                      <p:cBhvr>
                                        <p:cTn id="221" dur="1" fill="hold">
                                          <p:stCondLst>
                                            <p:cond delay="499"/>
                                          </p:stCondLst>
                                        </p:cTn>
                                        <p:tgtEl>
                                          <p:spTgt spid="108"/>
                                        </p:tgtEl>
                                        <p:attrNameLst>
                                          <p:attrName>style.visibility</p:attrName>
                                        </p:attrNameLst>
                                      </p:cBhvr>
                                      <p:to>
                                        <p:strVal val="hidden"/>
                                      </p:to>
                                    </p:set>
                                  </p:childTnLst>
                                </p:cTn>
                              </p:par>
                              <p:par>
                                <p:cTn id="222" presetID="10" presetClass="exit" presetSubtype="0" fill="hold" grpId="2" nodeType="withEffect">
                                  <p:stCondLst>
                                    <p:cond delay="0"/>
                                  </p:stCondLst>
                                  <p:childTnLst>
                                    <p:animEffect transition="out" filter="fade">
                                      <p:cBhvr>
                                        <p:cTn id="223" dur="500"/>
                                        <p:tgtEl>
                                          <p:spTgt spid="109"/>
                                        </p:tgtEl>
                                      </p:cBhvr>
                                    </p:animEffect>
                                    <p:set>
                                      <p:cBhvr>
                                        <p:cTn id="224" dur="1" fill="hold">
                                          <p:stCondLst>
                                            <p:cond delay="499"/>
                                          </p:stCondLst>
                                        </p:cTn>
                                        <p:tgtEl>
                                          <p:spTgt spid="109"/>
                                        </p:tgtEl>
                                        <p:attrNameLst>
                                          <p:attrName>style.visibility</p:attrName>
                                        </p:attrNameLst>
                                      </p:cBhvr>
                                      <p:to>
                                        <p:strVal val="hidden"/>
                                      </p:to>
                                    </p:set>
                                  </p:childTnLst>
                                </p:cTn>
                              </p:par>
                              <p:par>
                                <p:cTn id="225" presetID="10" presetClass="entr" presetSubtype="0" fill="hold" nodeType="withEffect">
                                  <p:stCondLst>
                                    <p:cond delay="0"/>
                                  </p:stCondLst>
                                  <p:childTnLst>
                                    <p:set>
                                      <p:cBhvr>
                                        <p:cTn id="226" dur="1" fill="hold">
                                          <p:stCondLst>
                                            <p:cond delay="0"/>
                                          </p:stCondLst>
                                        </p:cTn>
                                        <p:tgtEl>
                                          <p:spTgt spid="13"/>
                                        </p:tgtEl>
                                        <p:attrNameLst>
                                          <p:attrName>style.visibility</p:attrName>
                                        </p:attrNameLst>
                                      </p:cBhvr>
                                      <p:to>
                                        <p:strVal val="visible"/>
                                      </p:to>
                                    </p:set>
                                    <p:animEffect transition="in" filter="fade">
                                      <p:cBhvr>
                                        <p:cTn id="227" dur="500"/>
                                        <p:tgtEl>
                                          <p:spTgt spid="13"/>
                                        </p:tgtEl>
                                      </p:cBhvr>
                                    </p:animEffect>
                                  </p:childTnLst>
                                </p:cTn>
                              </p:par>
                              <p:par>
                                <p:cTn id="228" presetID="10" presetClass="entr" presetSubtype="0" fill="hold" nodeType="withEffect">
                                  <p:stCondLst>
                                    <p:cond delay="0"/>
                                  </p:stCondLst>
                                  <p:childTnLst>
                                    <p:set>
                                      <p:cBhvr>
                                        <p:cTn id="229" dur="1" fill="hold">
                                          <p:stCondLst>
                                            <p:cond delay="0"/>
                                          </p:stCondLst>
                                        </p:cTn>
                                        <p:tgtEl>
                                          <p:spTgt spid="12"/>
                                        </p:tgtEl>
                                        <p:attrNameLst>
                                          <p:attrName>style.visibility</p:attrName>
                                        </p:attrNameLst>
                                      </p:cBhvr>
                                      <p:to>
                                        <p:strVal val="visible"/>
                                      </p:to>
                                    </p:set>
                                    <p:animEffect transition="in" filter="fade">
                                      <p:cBhvr>
                                        <p:cTn id="230" dur="500"/>
                                        <p:tgtEl>
                                          <p:spTgt spid="12"/>
                                        </p:tgtEl>
                                      </p:cBhvr>
                                    </p:animEffect>
                                  </p:childTnLst>
                                </p:cTn>
                              </p:par>
                            </p:childTnLst>
                          </p:cTn>
                        </p:par>
                        <p:par>
                          <p:cTn id="231" fill="hold">
                            <p:stCondLst>
                              <p:cond delay="500"/>
                            </p:stCondLst>
                            <p:childTnLst>
                              <p:par>
                                <p:cTn id="232" presetID="2" presetClass="entr" presetSubtype="4" fill="hold" grpId="0" nodeType="afterEffect">
                                  <p:stCondLst>
                                    <p:cond delay="0"/>
                                  </p:stCondLst>
                                  <p:childTnLst>
                                    <p:set>
                                      <p:cBhvr>
                                        <p:cTn id="233" dur="1" fill="hold">
                                          <p:stCondLst>
                                            <p:cond delay="0"/>
                                          </p:stCondLst>
                                        </p:cTn>
                                        <p:tgtEl>
                                          <p:spTgt spid="41"/>
                                        </p:tgtEl>
                                        <p:attrNameLst>
                                          <p:attrName>style.visibility</p:attrName>
                                        </p:attrNameLst>
                                      </p:cBhvr>
                                      <p:to>
                                        <p:strVal val="visible"/>
                                      </p:to>
                                    </p:set>
                                    <p:anim calcmode="lin" valueType="num">
                                      <p:cBhvr additive="base">
                                        <p:cTn id="234" dur="500" fill="hold"/>
                                        <p:tgtEl>
                                          <p:spTgt spid="41"/>
                                        </p:tgtEl>
                                        <p:attrNameLst>
                                          <p:attrName>ppt_x</p:attrName>
                                        </p:attrNameLst>
                                      </p:cBhvr>
                                      <p:tavLst>
                                        <p:tav tm="0">
                                          <p:val>
                                            <p:strVal val="#ppt_x"/>
                                          </p:val>
                                        </p:tav>
                                        <p:tav tm="100000">
                                          <p:val>
                                            <p:strVal val="#ppt_x"/>
                                          </p:val>
                                        </p:tav>
                                      </p:tavLst>
                                    </p:anim>
                                    <p:anim calcmode="lin" valueType="num">
                                      <p:cBhvr additive="base">
                                        <p:cTn id="235" dur="500" fill="hold"/>
                                        <p:tgtEl>
                                          <p:spTgt spid="41"/>
                                        </p:tgtEl>
                                        <p:attrNameLst>
                                          <p:attrName>ppt_y</p:attrName>
                                        </p:attrNameLst>
                                      </p:cBhvr>
                                      <p:tavLst>
                                        <p:tav tm="0">
                                          <p:val>
                                            <p:strVal val="1+#ppt_h/2"/>
                                          </p:val>
                                        </p:tav>
                                        <p:tav tm="100000">
                                          <p:val>
                                            <p:strVal val="#ppt_y"/>
                                          </p:val>
                                        </p:tav>
                                      </p:tavLst>
                                    </p:anim>
                                  </p:childTnLst>
                                </p:cTn>
                              </p:par>
                            </p:childTnLst>
                          </p:cTn>
                        </p:par>
                        <p:par>
                          <p:cTn id="236" fill="hold">
                            <p:stCondLst>
                              <p:cond delay="1000"/>
                            </p:stCondLst>
                            <p:childTnLst>
                              <p:par>
                                <p:cTn id="237" presetID="22" presetClass="entr" presetSubtype="8" fill="hold" grpId="0" nodeType="afterEffect">
                                  <p:stCondLst>
                                    <p:cond delay="0"/>
                                  </p:stCondLst>
                                  <p:childTnLst>
                                    <p:set>
                                      <p:cBhvr>
                                        <p:cTn id="238" dur="1" fill="hold">
                                          <p:stCondLst>
                                            <p:cond delay="0"/>
                                          </p:stCondLst>
                                        </p:cTn>
                                        <p:tgtEl>
                                          <p:spTgt spid="35"/>
                                        </p:tgtEl>
                                        <p:attrNameLst>
                                          <p:attrName>style.visibility</p:attrName>
                                        </p:attrNameLst>
                                      </p:cBhvr>
                                      <p:to>
                                        <p:strVal val="visible"/>
                                      </p:to>
                                    </p:set>
                                    <p:animEffect transition="in" filter="wipe(left)">
                                      <p:cBhvr>
                                        <p:cTn id="239" dur="500"/>
                                        <p:tgtEl>
                                          <p:spTgt spid="35"/>
                                        </p:tgtEl>
                                      </p:cBhvr>
                                    </p:animEffect>
                                  </p:childTnLst>
                                </p:cTn>
                              </p:par>
                            </p:childTnLst>
                          </p:cTn>
                        </p:par>
                        <p:par>
                          <p:cTn id="240" fill="hold">
                            <p:stCondLst>
                              <p:cond delay="1500"/>
                            </p:stCondLst>
                            <p:childTnLst>
                              <p:par>
                                <p:cTn id="241" presetID="10" presetClass="entr" presetSubtype="0" fill="hold" grpId="0" nodeType="afterEffect">
                                  <p:stCondLst>
                                    <p:cond delay="0"/>
                                  </p:stCondLst>
                                  <p:childTnLst>
                                    <p:set>
                                      <p:cBhvr>
                                        <p:cTn id="242" dur="1" fill="hold">
                                          <p:stCondLst>
                                            <p:cond delay="0"/>
                                          </p:stCondLst>
                                        </p:cTn>
                                        <p:tgtEl>
                                          <p:spTgt spid="42"/>
                                        </p:tgtEl>
                                        <p:attrNameLst>
                                          <p:attrName>style.visibility</p:attrName>
                                        </p:attrNameLst>
                                      </p:cBhvr>
                                      <p:to>
                                        <p:strVal val="visible"/>
                                      </p:to>
                                    </p:set>
                                    <p:animEffect transition="in" filter="fade">
                                      <p:cBhvr>
                                        <p:cTn id="243" dur="500"/>
                                        <p:tgtEl>
                                          <p:spTgt spid="42"/>
                                        </p:tgtEl>
                                      </p:cBhvr>
                                    </p:animEffect>
                                  </p:childTnLst>
                                </p:cTn>
                              </p:par>
                            </p:childTnLst>
                          </p:cTn>
                        </p:par>
                        <p:par>
                          <p:cTn id="244" fill="hold">
                            <p:stCondLst>
                              <p:cond delay="2000"/>
                            </p:stCondLst>
                            <p:childTnLst>
                              <p:par>
                                <p:cTn id="245" presetID="22" presetClass="entr" presetSubtype="8" fill="hold" grpId="0" nodeType="afterEffect">
                                  <p:stCondLst>
                                    <p:cond delay="0"/>
                                  </p:stCondLst>
                                  <p:childTnLst>
                                    <p:set>
                                      <p:cBhvr>
                                        <p:cTn id="246" dur="1" fill="hold">
                                          <p:stCondLst>
                                            <p:cond delay="0"/>
                                          </p:stCondLst>
                                        </p:cTn>
                                        <p:tgtEl>
                                          <p:spTgt spid="111"/>
                                        </p:tgtEl>
                                        <p:attrNameLst>
                                          <p:attrName>style.visibility</p:attrName>
                                        </p:attrNameLst>
                                      </p:cBhvr>
                                      <p:to>
                                        <p:strVal val="visible"/>
                                      </p:to>
                                    </p:set>
                                    <p:animEffect transition="in" filter="wipe(left)">
                                      <p:cBhvr>
                                        <p:cTn id="247" dur="500"/>
                                        <p:tgtEl>
                                          <p:spTgt spid="111"/>
                                        </p:tgtEl>
                                      </p:cBhvr>
                                    </p:animEffect>
                                  </p:childTnLst>
                                </p:cTn>
                              </p:par>
                            </p:childTnLst>
                          </p:cTn>
                        </p:par>
                        <p:par>
                          <p:cTn id="248" fill="hold">
                            <p:stCondLst>
                              <p:cond delay="2500"/>
                            </p:stCondLst>
                            <p:childTnLst>
                              <p:par>
                                <p:cTn id="249" presetID="10" presetClass="entr" presetSubtype="0" fill="hold" grpId="0" nodeType="afterEffect">
                                  <p:stCondLst>
                                    <p:cond delay="0"/>
                                  </p:stCondLst>
                                  <p:childTnLst>
                                    <p:set>
                                      <p:cBhvr>
                                        <p:cTn id="250" dur="1" fill="hold">
                                          <p:stCondLst>
                                            <p:cond delay="0"/>
                                          </p:stCondLst>
                                        </p:cTn>
                                        <p:tgtEl>
                                          <p:spTgt spid="154"/>
                                        </p:tgtEl>
                                        <p:attrNameLst>
                                          <p:attrName>style.visibility</p:attrName>
                                        </p:attrNameLst>
                                      </p:cBhvr>
                                      <p:to>
                                        <p:strVal val="visible"/>
                                      </p:to>
                                    </p:set>
                                    <p:animEffect transition="in" filter="fade">
                                      <p:cBhvr>
                                        <p:cTn id="251" dur="250"/>
                                        <p:tgtEl>
                                          <p:spTgt spid="154"/>
                                        </p:tgtEl>
                                      </p:cBhvr>
                                    </p:animEffect>
                                  </p:childTnLst>
                                </p:cTn>
                              </p:par>
                            </p:childTnLst>
                          </p:cTn>
                        </p:par>
                        <p:par>
                          <p:cTn id="252" fill="hold">
                            <p:stCondLst>
                              <p:cond delay="2750"/>
                            </p:stCondLst>
                            <p:childTnLst>
                              <p:par>
                                <p:cTn id="253" presetID="10" presetClass="entr" presetSubtype="0" fill="hold" grpId="0" nodeType="afterEffect">
                                  <p:stCondLst>
                                    <p:cond delay="0"/>
                                  </p:stCondLst>
                                  <p:childTnLst>
                                    <p:set>
                                      <p:cBhvr>
                                        <p:cTn id="254" dur="1" fill="hold">
                                          <p:stCondLst>
                                            <p:cond delay="0"/>
                                          </p:stCondLst>
                                        </p:cTn>
                                        <p:tgtEl>
                                          <p:spTgt spid="155"/>
                                        </p:tgtEl>
                                        <p:attrNameLst>
                                          <p:attrName>style.visibility</p:attrName>
                                        </p:attrNameLst>
                                      </p:cBhvr>
                                      <p:to>
                                        <p:strVal val="visible"/>
                                      </p:to>
                                    </p:set>
                                    <p:animEffect transition="in" filter="fade">
                                      <p:cBhvr>
                                        <p:cTn id="255" dur="250"/>
                                        <p:tgtEl>
                                          <p:spTgt spid="155"/>
                                        </p:tgtEl>
                                      </p:cBhvr>
                                    </p:animEffect>
                                  </p:childTnLst>
                                </p:cTn>
                              </p:par>
                            </p:childTnLst>
                          </p:cTn>
                        </p:par>
                        <p:par>
                          <p:cTn id="256" fill="hold">
                            <p:stCondLst>
                              <p:cond delay="3000"/>
                            </p:stCondLst>
                            <p:childTnLst>
                              <p:par>
                                <p:cTn id="257" presetID="10" presetClass="entr" presetSubtype="0" fill="hold" grpId="0" nodeType="afterEffect">
                                  <p:stCondLst>
                                    <p:cond delay="0"/>
                                  </p:stCondLst>
                                  <p:childTnLst>
                                    <p:set>
                                      <p:cBhvr>
                                        <p:cTn id="258" dur="1" fill="hold">
                                          <p:stCondLst>
                                            <p:cond delay="0"/>
                                          </p:stCondLst>
                                        </p:cTn>
                                        <p:tgtEl>
                                          <p:spTgt spid="152"/>
                                        </p:tgtEl>
                                        <p:attrNameLst>
                                          <p:attrName>style.visibility</p:attrName>
                                        </p:attrNameLst>
                                      </p:cBhvr>
                                      <p:to>
                                        <p:strVal val="visible"/>
                                      </p:to>
                                    </p:set>
                                    <p:animEffect transition="in" filter="fade">
                                      <p:cBhvr>
                                        <p:cTn id="259" dur="250"/>
                                        <p:tgtEl>
                                          <p:spTgt spid="152"/>
                                        </p:tgtEl>
                                      </p:cBhvr>
                                    </p:animEffect>
                                  </p:childTnLst>
                                </p:cTn>
                              </p:par>
                              <p:par>
                                <p:cTn id="260" presetID="22" presetClass="entr" presetSubtype="8" fill="hold" nodeType="withEffect">
                                  <p:stCondLst>
                                    <p:cond delay="0"/>
                                  </p:stCondLst>
                                  <p:childTnLst>
                                    <p:set>
                                      <p:cBhvr>
                                        <p:cTn id="261" dur="1" fill="hold">
                                          <p:stCondLst>
                                            <p:cond delay="0"/>
                                          </p:stCondLst>
                                        </p:cTn>
                                        <p:tgtEl>
                                          <p:spTgt spid="156"/>
                                        </p:tgtEl>
                                        <p:attrNameLst>
                                          <p:attrName>style.visibility</p:attrName>
                                        </p:attrNameLst>
                                      </p:cBhvr>
                                      <p:to>
                                        <p:strVal val="visible"/>
                                      </p:to>
                                    </p:set>
                                    <p:animEffect transition="in" filter="wipe(left)">
                                      <p:cBhvr>
                                        <p:cTn id="262" dur="1000"/>
                                        <p:tgtEl>
                                          <p:spTgt spid="156"/>
                                        </p:tgtEl>
                                      </p:cBhvr>
                                    </p:animEffect>
                                  </p:childTnLst>
                                </p:cTn>
                              </p:par>
                            </p:childTnLst>
                          </p:cTn>
                        </p:par>
                        <p:par>
                          <p:cTn id="263" fill="hold">
                            <p:stCondLst>
                              <p:cond delay="4000"/>
                            </p:stCondLst>
                            <p:childTnLst>
                              <p:par>
                                <p:cTn id="264" presetID="10" presetClass="entr" presetSubtype="0" fill="hold" grpId="0" nodeType="afterEffect">
                                  <p:stCondLst>
                                    <p:cond delay="0"/>
                                  </p:stCondLst>
                                  <p:childTnLst>
                                    <p:set>
                                      <p:cBhvr>
                                        <p:cTn id="265" dur="1" fill="hold">
                                          <p:stCondLst>
                                            <p:cond delay="0"/>
                                          </p:stCondLst>
                                        </p:cTn>
                                        <p:tgtEl>
                                          <p:spTgt spid="153"/>
                                        </p:tgtEl>
                                        <p:attrNameLst>
                                          <p:attrName>style.visibility</p:attrName>
                                        </p:attrNameLst>
                                      </p:cBhvr>
                                      <p:to>
                                        <p:strVal val="visible"/>
                                      </p:to>
                                    </p:set>
                                    <p:animEffect transition="in" filter="fade">
                                      <p:cBhvr>
                                        <p:cTn id="266" dur="250"/>
                                        <p:tgtEl>
                                          <p:spTgt spid="153"/>
                                        </p:tgtEl>
                                      </p:cBhvr>
                                    </p:animEffect>
                                  </p:childTnLst>
                                </p:cTn>
                              </p:par>
                            </p:childTnLst>
                          </p:cTn>
                        </p:par>
                        <p:par>
                          <p:cTn id="267" fill="hold">
                            <p:stCondLst>
                              <p:cond delay="4250"/>
                            </p:stCondLst>
                            <p:childTnLst>
                              <p:par>
                                <p:cTn id="268" presetID="10" presetClass="entr" presetSubtype="0" fill="hold" grpId="0" nodeType="afterEffect">
                                  <p:stCondLst>
                                    <p:cond delay="0"/>
                                  </p:stCondLst>
                                  <p:childTnLst>
                                    <p:set>
                                      <p:cBhvr>
                                        <p:cTn id="269" dur="1" fill="hold">
                                          <p:stCondLst>
                                            <p:cond delay="0"/>
                                          </p:stCondLst>
                                        </p:cTn>
                                        <p:tgtEl>
                                          <p:spTgt spid="157"/>
                                        </p:tgtEl>
                                        <p:attrNameLst>
                                          <p:attrName>style.visibility</p:attrName>
                                        </p:attrNameLst>
                                      </p:cBhvr>
                                      <p:to>
                                        <p:strVal val="visible"/>
                                      </p:to>
                                    </p:set>
                                    <p:animEffect transition="in" filter="fade">
                                      <p:cBhvr>
                                        <p:cTn id="270" dur="250"/>
                                        <p:tgtEl>
                                          <p:spTgt spid="157"/>
                                        </p:tgtEl>
                                      </p:cBhvr>
                                    </p:animEffect>
                                  </p:childTnLst>
                                </p:cTn>
                              </p:par>
                              <p:par>
                                <p:cTn id="271" presetID="63" presetClass="path" presetSubtype="0" repeatCount="indefinite" accel="50000" decel="50000" fill="hold" grpId="1" nodeType="withEffect">
                                  <p:stCondLst>
                                    <p:cond delay="0"/>
                                  </p:stCondLst>
                                  <p:childTnLst>
                                    <p:animMotion origin="layout" path="M -2.88486E-6 4.5665E-6 L 0.35397 4.5665E-6 " pathEditMode="relative" rAng="0" ptsTypes="AA">
                                      <p:cBhvr>
                                        <p:cTn id="272" dur="2000" fill="hold"/>
                                        <p:tgtEl>
                                          <p:spTgt spid="157"/>
                                        </p:tgtEl>
                                        <p:attrNameLst>
                                          <p:attrName>ppt_x</p:attrName>
                                          <p:attrName>ppt_y</p:attrName>
                                        </p:attrNameLst>
                                      </p:cBhvr>
                                      <p:rCtr x="17692" y="0"/>
                                    </p:animMotion>
                                  </p:childTnLst>
                                </p:cTn>
                              </p:par>
                              <p:par>
                                <p:cTn id="273" presetID="10" presetClass="entr" presetSubtype="0" fill="hold" grpId="0" nodeType="withEffect">
                                  <p:stCondLst>
                                    <p:cond delay="500"/>
                                  </p:stCondLst>
                                  <p:childTnLst>
                                    <p:set>
                                      <p:cBhvr>
                                        <p:cTn id="274" dur="1" fill="hold">
                                          <p:stCondLst>
                                            <p:cond delay="0"/>
                                          </p:stCondLst>
                                        </p:cTn>
                                        <p:tgtEl>
                                          <p:spTgt spid="158"/>
                                        </p:tgtEl>
                                        <p:attrNameLst>
                                          <p:attrName>style.visibility</p:attrName>
                                        </p:attrNameLst>
                                      </p:cBhvr>
                                      <p:to>
                                        <p:strVal val="visible"/>
                                      </p:to>
                                    </p:set>
                                    <p:animEffect transition="in" filter="fade">
                                      <p:cBhvr>
                                        <p:cTn id="275" dur="500"/>
                                        <p:tgtEl>
                                          <p:spTgt spid="158"/>
                                        </p:tgtEl>
                                      </p:cBhvr>
                                    </p:animEffect>
                                  </p:childTnLst>
                                </p:cTn>
                              </p:par>
                              <p:par>
                                <p:cTn id="276" presetID="63" presetClass="path" presetSubtype="0" repeatCount="indefinite" accel="50000" decel="50000" fill="hold" grpId="1" nodeType="withEffect">
                                  <p:stCondLst>
                                    <p:cond delay="500"/>
                                  </p:stCondLst>
                                  <p:childTnLst>
                                    <p:animMotion origin="layout" path="M 4.76385E-6 1.52973E-6 L 0.35435 1.52973E-6 " pathEditMode="relative" rAng="0" ptsTypes="AA">
                                      <p:cBhvr>
                                        <p:cTn id="277" dur="2000" fill="hold"/>
                                        <p:tgtEl>
                                          <p:spTgt spid="158"/>
                                        </p:tgtEl>
                                        <p:attrNameLst>
                                          <p:attrName>ppt_x</p:attrName>
                                          <p:attrName>ppt_y</p:attrName>
                                        </p:attrNameLst>
                                      </p:cBhvr>
                                      <p:rCtr x="17718" y="0"/>
                                    </p:animMotion>
                                  </p:childTnLst>
                                </p:cTn>
                              </p:par>
                            </p:childTnLst>
                          </p:cTn>
                        </p:par>
                        <p:par>
                          <p:cTn id="278" fill="hold">
                            <p:stCondLst>
                              <p:cond delay="6750"/>
                            </p:stCondLst>
                            <p:childTnLst>
                              <p:par>
                                <p:cTn id="279" presetID="22" presetClass="entr" presetSubtype="8" fill="hold" grpId="0" nodeType="afterEffect">
                                  <p:stCondLst>
                                    <p:cond delay="0"/>
                                  </p:stCondLst>
                                  <p:childTnLst>
                                    <p:set>
                                      <p:cBhvr>
                                        <p:cTn id="280" dur="1" fill="hold">
                                          <p:stCondLst>
                                            <p:cond delay="0"/>
                                          </p:stCondLst>
                                        </p:cTn>
                                        <p:tgtEl>
                                          <p:spTgt spid="110"/>
                                        </p:tgtEl>
                                        <p:attrNameLst>
                                          <p:attrName>style.visibility</p:attrName>
                                        </p:attrNameLst>
                                      </p:cBhvr>
                                      <p:to>
                                        <p:strVal val="visible"/>
                                      </p:to>
                                    </p:set>
                                    <p:animEffect transition="in" filter="wipe(left)">
                                      <p:cBhvr>
                                        <p:cTn id="281" dur="500"/>
                                        <p:tgtEl>
                                          <p:spTgt spid="110"/>
                                        </p:tgtEl>
                                      </p:cBhvr>
                                    </p:animEffect>
                                  </p:childTnLst>
                                </p:cTn>
                              </p:par>
                              <p:par>
                                <p:cTn id="282" presetID="10" presetClass="entr" presetSubtype="0" fill="hold" grpId="0" nodeType="withEffect">
                                  <p:stCondLst>
                                    <p:cond delay="500"/>
                                  </p:stCondLst>
                                  <p:childTnLst>
                                    <p:set>
                                      <p:cBhvr>
                                        <p:cTn id="283" dur="1" fill="hold">
                                          <p:stCondLst>
                                            <p:cond delay="0"/>
                                          </p:stCondLst>
                                        </p:cTn>
                                        <p:tgtEl>
                                          <p:spTgt spid="98"/>
                                        </p:tgtEl>
                                        <p:attrNameLst>
                                          <p:attrName>style.visibility</p:attrName>
                                        </p:attrNameLst>
                                      </p:cBhvr>
                                      <p:to>
                                        <p:strVal val="visible"/>
                                      </p:to>
                                    </p:set>
                                    <p:animEffect transition="in" filter="fade">
                                      <p:cBhvr>
                                        <p:cTn id="284" dur="250"/>
                                        <p:tgtEl>
                                          <p:spTgt spid="98"/>
                                        </p:tgtEl>
                                      </p:cBhvr>
                                    </p:animEffect>
                                  </p:childTnLst>
                                </p:cTn>
                              </p:par>
                              <p:par>
                                <p:cTn id="285" presetID="10" presetClass="entr" presetSubtype="0" fill="hold" grpId="0" nodeType="withEffect">
                                  <p:stCondLst>
                                    <p:cond delay="500"/>
                                  </p:stCondLst>
                                  <p:childTnLst>
                                    <p:set>
                                      <p:cBhvr>
                                        <p:cTn id="286" dur="1" fill="hold">
                                          <p:stCondLst>
                                            <p:cond delay="0"/>
                                          </p:stCondLst>
                                        </p:cTn>
                                        <p:tgtEl>
                                          <p:spTgt spid="99"/>
                                        </p:tgtEl>
                                        <p:attrNameLst>
                                          <p:attrName>style.visibility</p:attrName>
                                        </p:attrNameLst>
                                      </p:cBhvr>
                                      <p:to>
                                        <p:strVal val="visible"/>
                                      </p:to>
                                    </p:set>
                                    <p:animEffect transition="in" filter="fade">
                                      <p:cBhvr>
                                        <p:cTn id="287" dur="500"/>
                                        <p:tgtEl>
                                          <p:spTgt spid="99"/>
                                        </p:tgtEl>
                                      </p:cBhvr>
                                    </p:animEffect>
                                  </p:childTnLst>
                                </p:cTn>
                              </p:par>
                              <p:par>
                                <p:cTn id="288" presetID="10" presetClass="entr" presetSubtype="0" fill="hold" grpId="0" nodeType="withEffect">
                                  <p:stCondLst>
                                    <p:cond delay="1000"/>
                                  </p:stCondLst>
                                  <p:childTnLst>
                                    <p:set>
                                      <p:cBhvr>
                                        <p:cTn id="289" dur="1" fill="hold">
                                          <p:stCondLst>
                                            <p:cond delay="0"/>
                                          </p:stCondLst>
                                        </p:cTn>
                                        <p:tgtEl>
                                          <p:spTgt spid="6"/>
                                        </p:tgtEl>
                                        <p:attrNameLst>
                                          <p:attrName>style.visibility</p:attrName>
                                        </p:attrNameLst>
                                      </p:cBhvr>
                                      <p:to>
                                        <p:strVal val="visible"/>
                                      </p:to>
                                    </p:set>
                                    <p:animEffect transition="in" filter="fade">
                                      <p:cBhvr>
                                        <p:cTn id="290" dur="500"/>
                                        <p:tgtEl>
                                          <p:spTgt spid="6"/>
                                        </p:tgtEl>
                                      </p:cBhvr>
                                    </p:animEffect>
                                  </p:childTnLst>
                                </p:cTn>
                              </p:par>
                              <p:par>
                                <p:cTn id="291" presetID="10" presetClass="entr" presetSubtype="0" fill="hold" grpId="0" nodeType="withEffect">
                                  <p:stCondLst>
                                    <p:cond delay="1500"/>
                                  </p:stCondLst>
                                  <p:childTnLst>
                                    <p:set>
                                      <p:cBhvr>
                                        <p:cTn id="292" dur="1" fill="hold">
                                          <p:stCondLst>
                                            <p:cond delay="0"/>
                                          </p:stCondLst>
                                        </p:cTn>
                                        <p:tgtEl>
                                          <p:spTgt spid="96"/>
                                        </p:tgtEl>
                                        <p:attrNameLst>
                                          <p:attrName>style.visibility</p:attrName>
                                        </p:attrNameLst>
                                      </p:cBhvr>
                                      <p:to>
                                        <p:strVal val="visible"/>
                                      </p:to>
                                    </p:set>
                                    <p:animEffect transition="in" filter="fade">
                                      <p:cBhvr>
                                        <p:cTn id="293" dur="250"/>
                                        <p:tgtEl>
                                          <p:spTgt spid="96"/>
                                        </p:tgtEl>
                                      </p:cBhvr>
                                    </p:animEffect>
                                  </p:childTnLst>
                                </p:cTn>
                              </p:par>
                              <p:par>
                                <p:cTn id="294" presetID="22" presetClass="entr" presetSubtype="8" fill="hold" nodeType="withEffect">
                                  <p:stCondLst>
                                    <p:cond delay="1500"/>
                                  </p:stCondLst>
                                  <p:childTnLst>
                                    <p:set>
                                      <p:cBhvr>
                                        <p:cTn id="295" dur="1" fill="hold">
                                          <p:stCondLst>
                                            <p:cond delay="0"/>
                                          </p:stCondLst>
                                        </p:cTn>
                                        <p:tgtEl>
                                          <p:spTgt spid="100"/>
                                        </p:tgtEl>
                                        <p:attrNameLst>
                                          <p:attrName>style.visibility</p:attrName>
                                        </p:attrNameLst>
                                      </p:cBhvr>
                                      <p:to>
                                        <p:strVal val="visible"/>
                                      </p:to>
                                    </p:set>
                                    <p:animEffect transition="in" filter="wipe(left)">
                                      <p:cBhvr>
                                        <p:cTn id="296" dur="1000"/>
                                        <p:tgtEl>
                                          <p:spTgt spid="100"/>
                                        </p:tgtEl>
                                      </p:cBhvr>
                                    </p:animEffect>
                                  </p:childTnLst>
                                </p:cTn>
                              </p:par>
                              <p:par>
                                <p:cTn id="297" presetID="10" presetClass="entr" presetSubtype="0" fill="hold" grpId="0" nodeType="withEffect">
                                  <p:stCondLst>
                                    <p:cond delay="500"/>
                                  </p:stCondLst>
                                  <p:childTnLst>
                                    <p:set>
                                      <p:cBhvr>
                                        <p:cTn id="298" dur="1" fill="hold">
                                          <p:stCondLst>
                                            <p:cond delay="0"/>
                                          </p:stCondLst>
                                        </p:cTn>
                                        <p:tgtEl>
                                          <p:spTgt spid="97"/>
                                        </p:tgtEl>
                                        <p:attrNameLst>
                                          <p:attrName>style.visibility</p:attrName>
                                        </p:attrNameLst>
                                      </p:cBhvr>
                                      <p:to>
                                        <p:strVal val="visible"/>
                                      </p:to>
                                    </p:set>
                                    <p:animEffect transition="in" filter="fade">
                                      <p:cBhvr>
                                        <p:cTn id="299" dur="250"/>
                                        <p:tgtEl>
                                          <p:spTgt spid="97"/>
                                        </p:tgtEl>
                                      </p:cBhvr>
                                    </p:animEffect>
                                  </p:childTnLst>
                                </p:cTn>
                              </p:par>
                              <p:par>
                                <p:cTn id="300" presetID="10" presetClass="entr" presetSubtype="0" fill="hold" grpId="0" nodeType="withEffect">
                                  <p:stCondLst>
                                    <p:cond delay="500"/>
                                  </p:stCondLst>
                                  <p:childTnLst>
                                    <p:set>
                                      <p:cBhvr>
                                        <p:cTn id="301" dur="1" fill="hold">
                                          <p:stCondLst>
                                            <p:cond delay="0"/>
                                          </p:stCondLst>
                                        </p:cTn>
                                        <p:tgtEl>
                                          <p:spTgt spid="101"/>
                                        </p:tgtEl>
                                        <p:attrNameLst>
                                          <p:attrName>style.visibility</p:attrName>
                                        </p:attrNameLst>
                                      </p:cBhvr>
                                      <p:to>
                                        <p:strVal val="visible"/>
                                      </p:to>
                                    </p:set>
                                    <p:animEffect transition="in" filter="fade">
                                      <p:cBhvr>
                                        <p:cTn id="302" dur="250"/>
                                        <p:tgtEl>
                                          <p:spTgt spid="101"/>
                                        </p:tgtEl>
                                      </p:cBhvr>
                                    </p:animEffect>
                                  </p:childTnLst>
                                </p:cTn>
                              </p:par>
                              <p:par>
                                <p:cTn id="303" presetID="63" presetClass="path" presetSubtype="0" repeatCount="indefinite" accel="50000" decel="50000" fill="hold" grpId="1" nodeType="withEffect">
                                  <p:stCondLst>
                                    <p:cond delay="500"/>
                                  </p:stCondLst>
                                  <p:childTnLst>
                                    <p:animMotion origin="layout" path="M -4.07455E-6 -4.99319E-8 L 0.16633 0.00023 " pathEditMode="relative" rAng="0" ptsTypes="AA">
                                      <p:cBhvr>
                                        <p:cTn id="304" dur="2000" fill="hold"/>
                                        <p:tgtEl>
                                          <p:spTgt spid="101"/>
                                        </p:tgtEl>
                                        <p:attrNameLst>
                                          <p:attrName>ppt_x</p:attrName>
                                          <p:attrName>ppt_y</p:attrName>
                                        </p:attrNameLst>
                                      </p:cBhvr>
                                      <p:rCtr x="8310" y="0"/>
                                    </p:animMotion>
                                  </p:childTnLst>
                                </p:cTn>
                              </p:par>
                              <p:par>
                                <p:cTn id="305" presetID="10" presetClass="entr" presetSubtype="0" fill="hold" grpId="0" nodeType="withEffect">
                                  <p:stCondLst>
                                    <p:cond delay="1000"/>
                                  </p:stCondLst>
                                  <p:childTnLst>
                                    <p:set>
                                      <p:cBhvr>
                                        <p:cTn id="306" dur="1" fill="hold">
                                          <p:stCondLst>
                                            <p:cond delay="0"/>
                                          </p:stCondLst>
                                        </p:cTn>
                                        <p:tgtEl>
                                          <p:spTgt spid="102"/>
                                        </p:tgtEl>
                                        <p:attrNameLst>
                                          <p:attrName>style.visibility</p:attrName>
                                        </p:attrNameLst>
                                      </p:cBhvr>
                                      <p:to>
                                        <p:strVal val="visible"/>
                                      </p:to>
                                    </p:set>
                                    <p:animEffect transition="in" filter="fade">
                                      <p:cBhvr>
                                        <p:cTn id="307" dur="250"/>
                                        <p:tgtEl>
                                          <p:spTgt spid="102"/>
                                        </p:tgtEl>
                                      </p:cBhvr>
                                    </p:animEffect>
                                  </p:childTnLst>
                                </p:cTn>
                              </p:par>
                              <p:par>
                                <p:cTn id="308" presetID="63" presetClass="path" presetSubtype="0" repeatCount="indefinite" accel="50000" decel="50000" fill="hold" grpId="1" nodeType="withEffect">
                                  <p:stCondLst>
                                    <p:cond delay="1000"/>
                                  </p:stCondLst>
                                  <p:childTnLst>
                                    <p:animMotion origin="layout" path="M 3.57416E-6 -3.0867E-6 L 0.16645 0.00046 " pathEditMode="relative" rAng="0" ptsTypes="AA">
                                      <p:cBhvr>
                                        <p:cTn id="309" dur="2000" fill="hold"/>
                                        <p:tgtEl>
                                          <p:spTgt spid="102"/>
                                        </p:tgtEl>
                                        <p:attrNameLst>
                                          <p:attrName>ppt_x</p:attrName>
                                          <p:attrName>ppt_y</p:attrName>
                                        </p:attrNameLst>
                                      </p:cBhvr>
                                      <p:rCtr x="8323" y="23"/>
                                    </p:animMotion>
                                  </p:childTnLst>
                                </p:cTn>
                              </p:par>
                              <p:par>
                                <p:cTn id="310" presetID="22" presetClass="entr" presetSubtype="8" fill="hold" grpId="0" nodeType="withEffect">
                                  <p:stCondLst>
                                    <p:cond delay="2500"/>
                                  </p:stCondLst>
                                  <p:childTnLst>
                                    <p:set>
                                      <p:cBhvr>
                                        <p:cTn id="311" dur="1" fill="hold">
                                          <p:stCondLst>
                                            <p:cond delay="0"/>
                                          </p:stCondLst>
                                        </p:cTn>
                                        <p:tgtEl>
                                          <p:spTgt spid="33"/>
                                        </p:tgtEl>
                                        <p:attrNameLst>
                                          <p:attrName>style.visibility</p:attrName>
                                        </p:attrNameLst>
                                      </p:cBhvr>
                                      <p:to>
                                        <p:strVal val="visible"/>
                                      </p:to>
                                    </p:set>
                                    <p:animEffect transition="in" filter="wipe(left)">
                                      <p:cBhvr>
                                        <p:cTn id="312" dur="500"/>
                                        <p:tgtEl>
                                          <p:spTgt spid="33"/>
                                        </p:tgtEl>
                                      </p:cBhvr>
                                    </p:animEffect>
                                  </p:childTnLst>
                                </p:cTn>
                              </p:par>
                            </p:childTnLst>
                          </p:cTn>
                        </p:par>
                        <p:par>
                          <p:cTn id="313" fill="hold">
                            <p:stCondLst>
                              <p:cond delay="9750"/>
                            </p:stCondLst>
                            <p:childTnLst>
                              <p:par>
                                <p:cTn id="314" presetID="10" presetClass="entr" presetSubtype="0" fill="hold" grpId="0" nodeType="afterEffect">
                                  <p:stCondLst>
                                    <p:cond delay="0"/>
                                  </p:stCondLst>
                                  <p:childTnLst>
                                    <p:set>
                                      <p:cBhvr>
                                        <p:cTn id="315" dur="1" fill="hold">
                                          <p:stCondLst>
                                            <p:cond delay="0"/>
                                          </p:stCondLst>
                                        </p:cTn>
                                        <p:tgtEl>
                                          <p:spTgt spid="49"/>
                                        </p:tgtEl>
                                        <p:attrNameLst>
                                          <p:attrName>style.visibility</p:attrName>
                                        </p:attrNameLst>
                                      </p:cBhvr>
                                      <p:to>
                                        <p:strVal val="visible"/>
                                      </p:to>
                                    </p:set>
                                    <p:animEffect transition="in" filter="fade">
                                      <p:cBhvr>
                                        <p:cTn id="316" dur="500"/>
                                        <p:tgtEl>
                                          <p:spTgt spid="49"/>
                                        </p:tgtEl>
                                      </p:cBhvr>
                                    </p:animEffect>
                                  </p:childTnLst>
                                </p:cTn>
                              </p:par>
                            </p:childTnLst>
                          </p:cTn>
                        </p:par>
                        <p:par>
                          <p:cTn id="317" fill="hold">
                            <p:stCondLst>
                              <p:cond delay="10250"/>
                            </p:stCondLst>
                            <p:childTnLst>
                              <p:par>
                                <p:cTn id="318" presetID="22" presetClass="entr" presetSubtype="8" fill="hold" grpId="0" nodeType="afterEffect">
                                  <p:stCondLst>
                                    <p:cond delay="0"/>
                                  </p:stCondLst>
                                  <p:childTnLst>
                                    <p:set>
                                      <p:cBhvr>
                                        <p:cTn id="319" dur="1" fill="hold">
                                          <p:stCondLst>
                                            <p:cond delay="0"/>
                                          </p:stCondLst>
                                        </p:cTn>
                                        <p:tgtEl>
                                          <p:spTgt spid="112"/>
                                        </p:tgtEl>
                                        <p:attrNameLst>
                                          <p:attrName>style.visibility</p:attrName>
                                        </p:attrNameLst>
                                      </p:cBhvr>
                                      <p:to>
                                        <p:strVal val="visible"/>
                                      </p:to>
                                    </p:set>
                                    <p:animEffect transition="in" filter="wipe(left)">
                                      <p:cBhvr>
                                        <p:cTn id="320" dur="500"/>
                                        <p:tgtEl>
                                          <p:spTgt spid="112"/>
                                        </p:tgtEl>
                                      </p:cBhvr>
                                    </p:animEffect>
                                  </p:childTnLst>
                                </p:cTn>
                              </p:par>
                            </p:childTnLst>
                          </p:cTn>
                        </p:par>
                        <p:par>
                          <p:cTn id="321" fill="hold">
                            <p:stCondLst>
                              <p:cond delay="10750"/>
                            </p:stCondLst>
                            <p:childTnLst>
                              <p:par>
                                <p:cTn id="322" presetID="10" presetClass="entr" presetSubtype="0" fill="hold" grpId="0" nodeType="afterEffect">
                                  <p:stCondLst>
                                    <p:cond delay="0"/>
                                  </p:stCondLst>
                                  <p:childTnLst>
                                    <p:set>
                                      <p:cBhvr>
                                        <p:cTn id="323" dur="1" fill="hold">
                                          <p:stCondLst>
                                            <p:cond delay="0"/>
                                          </p:stCondLst>
                                        </p:cTn>
                                        <p:tgtEl>
                                          <p:spTgt spid="163"/>
                                        </p:tgtEl>
                                        <p:attrNameLst>
                                          <p:attrName>style.visibility</p:attrName>
                                        </p:attrNameLst>
                                      </p:cBhvr>
                                      <p:to>
                                        <p:strVal val="visible"/>
                                      </p:to>
                                    </p:set>
                                    <p:animEffect transition="in" filter="fade">
                                      <p:cBhvr>
                                        <p:cTn id="324" dur="250"/>
                                        <p:tgtEl>
                                          <p:spTgt spid="163"/>
                                        </p:tgtEl>
                                      </p:cBhvr>
                                    </p:animEffect>
                                  </p:childTnLst>
                                </p:cTn>
                              </p:par>
                            </p:childTnLst>
                          </p:cTn>
                        </p:par>
                        <p:par>
                          <p:cTn id="325" fill="hold">
                            <p:stCondLst>
                              <p:cond delay="11000"/>
                            </p:stCondLst>
                            <p:childTnLst>
                              <p:par>
                                <p:cTn id="326" presetID="10" presetClass="entr" presetSubtype="0" fill="hold" grpId="0" nodeType="afterEffect">
                                  <p:stCondLst>
                                    <p:cond delay="0"/>
                                  </p:stCondLst>
                                  <p:childTnLst>
                                    <p:set>
                                      <p:cBhvr>
                                        <p:cTn id="327" dur="1" fill="hold">
                                          <p:stCondLst>
                                            <p:cond delay="0"/>
                                          </p:stCondLst>
                                        </p:cTn>
                                        <p:tgtEl>
                                          <p:spTgt spid="164"/>
                                        </p:tgtEl>
                                        <p:attrNameLst>
                                          <p:attrName>style.visibility</p:attrName>
                                        </p:attrNameLst>
                                      </p:cBhvr>
                                      <p:to>
                                        <p:strVal val="visible"/>
                                      </p:to>
                                    </p:set>
                                    <p:animEffect transition="in" filter="fade">
                                      <p:cBhvr>
                                        <p:cTn id="328" dur="250"/>
                                        <p:tgtEl>
                                          <p:spTgt spid="164"/>
                                        </p:tgtEl>
                                      </p:cBhvr>
                                    </p:animEffect>
                                  </p:childTnLst>
                                </p:cTn>
                              </p:par>
                            </p:childTnLst>
                          </p:cTn>
                        </p:par>
                        <p:par>
                          <p:cTn id="329" fill="hold">
                            <p:stCondLst>
                              <p:cond delay="11250"/>
                            </p:stCondLst>
                            <p:childTnLst>
                              <p:par>
                                <p:cTn id="330" presetID="10" presetClass="entr" presetSubtype="0" fill="hold" grpId="0" nodeType="afterEffect">
                                  <p:stCondLst>
                                    <p:cond delay="1000"/>
                                  </p:stCondLst>
                                  <p:childTnLst>
                                    <p:set>
                                      <p:cBhvr>
                                        <p:cTn id="331" dur="1" fill="hold">
                                          <p:stCondLst>
                                            <p:cond delay="0"/>
                                          </p:stCondLst>
                                        </p:cTn>
                                        <p:tgtEl>
                                          <p:spTgt spid="161"/>
                                        </p:tgtEl>
                                        <p:attrNameLst>
                                          <p:attrName>style.visibility</p:attrName>
                                        </p:attrNameLst>
                                      </p:cBhvr>
                                      <p:to>
                                        <p:strVal val="visible"/>
                                      </p:to>
                                    </p:set>
                                    <p:animEffect transition="in" filter="fade">
                                      <p:cBhvr>
                                        <p:cTn id="332" dur="250"/>
                                        <p:tgtEl>
                                          <p:spTgt spid="161"/>
                                        </p:tgtEl>
                                      </p:cBhvr>
                                    </p:animEffect>
                                  </p:childTnLst>
                                </p:cTn>
                              </p:par>
                              <p:par>
                                <p:cTn id="333" presetID="22" presetClass="entr" presetSubtype="8" fill="hold" nodeType="withEffect">
                                  <p:stCondLst>
                                    <p:cond delay="1000"/>
                                  </p:stCondLst>
                                  <p:childTnLst>
                                    <p:set>
                                      <p:cBhvr>
                                        <p:cTn id="334" dur="1" fill="hold">
                                          <p:stCondLst>
                                            <p:cond delay="0"/>
                                          </p:stCondLst>
                                        </p:cTn>
                                        <p:tgtEl>
                                          <p:spTgt spid="165"/>
                                        </p:tgtEl>
                                        <p:attrNameLst>
                                          <p:attrName>style.visibility</p:attrName>
                                        </p:attrNameLst>
                                      </p:cBhvr>
                                      <p:to>
                                        <p:strVal val="visible"/>
                                      </p:to>
                                    </p:set>
                                    <p:animEffect transition="in" filter="wipe(left)">
                                      <p:cBhvr>
                                        <p:cTn id="335" dur="1000"/>
                                        <p:tgtEl>
                                          <p:spTgt spid="165"/>
                                        </p:tgtEl>
                                      </p:cBhvr>
                                    </p:animEffect>
                                  </p:childTnLst>
                                </p:cTn>
                              </p:par>
                            </p:childTnLst>
                          </p:cTn>
                        </p:par>
                        <p:par>
                          <p:cTn id="336" fill="hold">
                            <p:stCondLst>
                              <p:cond delay="13250"/>
                            </p:stCondLst>
                            <p:childTnLst>
                              <p:par>
                                <p:cTn id="337" presetID="10" presetClass="entr" presetSubtype="0" fill="hold" grpId="0" nodeType="afterEffect">
                                  <p:stCondLst>
                                    <p:cond delay="0"/>
                                  </p:stCondLst>
                                  <p:childTnLst>
                                    <p:set>
                                      <p:cBhvr>
                                        <p:cTn id="338" dur="1" fill="hold">
                                          <p:stCondLst>
                                            <p:cond delay="0"/>
                                          </p:stCondLst>
                                        </p:cTn>
                                        <p:tgtEl>
                                          <p:spTgt spid="162"/>
                                        </p:tgtEl>
                                        <p:attrNameLst>
                                          <p:attrName>style.visibility</p:attrName>
                                        </p:attrNameLst>
                                      </p:cBhvr>
                                      <p:to>
                                        <p:strVal val="visible"/>
                                      </p:to>
                                    </p:set>
                                    <p:animEffect transition="in" filter="fade">
                                      <p:cBhvr>
                                        <p:cTn id="339" dur="250"/>
                                        <p:tgtEl>
                                          <p:spTgt spid="162"/>
                                        </p:tgtEl>
                                      </p:cBhvr>
                                    </p:animEffect>
                                  </p:childTnLst>
                                </p:cTn>
                              </p:par>
                            </p:childTnLst>
                          </p:cTn>
                        </p:par>
                        <p:par>
                          <p:cTn id="340" fill="hold">
                            <p:stCondLst>
                              <p:cond delay="13500"/>
                            </p:stCondLst>
                            <p:childTnLst>
                              <p:par>
                                <p:cTn id="341" presetID="10" presetClass="entr" presetSubtype="0" fill="hold" grpId="0" nodeType="afterEffect">
                                  <p:stCondLst>
                                    <p:cond delay="0"/>
                                  </p:stCondLst>
                                  <p:childTnLst>
                                    <p:set>
                                      <p:cBhvr>
                                        <p:cTn id="342" dur="1" fill="hold">
                                          <p:stCondLst>
                                            <p:cond delay="0"/>
                                          </p:stCondLst>
                                        </p:cTn>
                                        <p:tgtEl>
                                          <p:spTgt spid="166"/>
                                        </p:tgtEl>
                                        <p:attrNameLst>
                                          <p:attrName>style.visibility</p:attrName>
                                        </p:attrNameLst>
                                      </p:cBhvr>
                                      <p:to>
                                        <p:strVal val="visible"/>
                                      </p:to>
                                    </p:set>
                                    <p:animEffect transition="in" filter="fade">
                                      <p:cBhvr>
                                        <p:cTn id="343" dur="250"/>
                                        <p:tgtEl>
                                          <p:spTgt spid="166"/>
                                        </p:tgtEl>
                                      </p:cBhvr>
                                    </p:animEffect>
                                  </p:childTnLst>
                                </p:cTn>
                              </p:par>
                              <p:par>
                                <p:cTn id="344" presetID="63" presetClass="path" presetSubtype="0" repeatCount="indefinite" accel="50000" decel="50000" fill="hold" grpId="1" nodeType="withEffect">
                                  <p:stCondLst>
                                    <p:cond delay="0"/>
                                  </p:stCondLst>
                                  <p:childTnLst>
                                    <p:animMotion origin="layout" path="M -2.88486E-6 -3.57694E-6 L 0.35397 -3.57694E-6 " pathEditMode="relative" rAng="0" ptsTypes="AA">
                                      <p:cBhvr>
                                        <p:cTn id="345" dur="2000" fill="hold"/>
                                        <p:tgtEl>
                                          <p:spTgt spid="166"/>
                                        </p:tgtEl>
                                        <p:attrNameLst>
                                          <p:attrName>ppt_x</p:attrName>
                                          <p:attrName>ppt_y</p:attrName>
                                        </p:attrNameLst>
                                      </p:cBhvr>
                                      <p:rCtr x="17692" y="0"/>
                                    </p:animMotion>
                                  </p:childTnLst>
                                </p:cTn>
                              </p:par>
                              <p:par>
                                <p:cTn id="346" presetID="10" presetClass="entr" presetSubtype="0" fill="hold" grpId="0" nodeType="withEffect">
                                  <p:stCondLst>
                                    <p:cond delay="500"/>
                                  </p:stCondLst>
                                  <p:childTnLst>
                                    <p:set>
                                      <p:cBhvr>
                                        <p:cTn id="347" dur="1" fill="hold">
                                          <p:stCondLst>
                                            <p:cond delay="0"/>
                                          </p:stCondLst>
                                        </p:cTn>
                                        <p:tgtEl>
                                          <p:spTgt spid="167"/>
                                        </p:tgtEl>
                                        <p:attrNameLst>
                                          <p:attrName>style.visibility</p:attrName>
                                        </p:attrNameLst>
                                      </p:cBhvr>
                                      <p:to>
                                        <p:strVal val="visible"/>
                                      </p:to>
                                    </p:set>
                                    <p:animEffect transition="in" filter="fade">
                                      <p:cBhvr>
                                        <p:cTn id="348" dur="250"/>
                                        <p:tgtEl>
                                          <p:spTgt spid="167"/>
                                        </p:tgtEl>
                                      </p:cBhvr>
                                    </p:animEffect>
                                  </p:childTnLst>
                                </p:cTn>
                              </p:par>
                            </p:childTnLst>
                          </p:cTn>
                        </p:par>
                        <p:par>
                          <p:cTn id="349" fill="hold">
                            <p:stCondLst>
                              <p:cond delay="15500"/>
                            </p:stCondLst>
                            <p:childTnLst>
                              <p:par>
                                <p:cTn id="350" presetID="22" presetClass="entr" presetSubtype="8" fill="hold" grpId="0" nodeType="afterEffect">
                                  <p:stCondLst>
                                    <p:cond delay="0"/>
                                  </p:stCondLst>
                                  <p:childTnLst>
                                    <p:set>
                                      <p:cBhvr>
                                        <p:cTn id="351" dur="1" fill="hold">
                                          <p:stCondLst>
                                            <p:cond delay="0"/>
                                          </p:stCondLst>
                                        </p:cTn>
                                        <p:tgtEl>
                                          <p:spTgt spid="113"/>
                                        </p:tgtEl>
                                        <p:attrNameLst>
                                          <p:attrName>style.visibility</p:attrName>
                                        </p:attrNameLst>
                                      </p:cBhvr>
                                      <p:to>
                                        <p:strVal val="visible"/>
                                      </p:to>
                                    </p:set>
                                    <p:animEffect transition="in" filter="wipe(left)">
                                      <p:cBhvr>
                                        <p:cTn id="352" dur="500"/>
                                        <p:tgtEl>
                                          <p:spTgt spid="113"/>
                                        </p:tgtEl>
                                      </p:cBhvr>
                                    </p:animEffect>
                                  </p:childTnLst>
                                </p:cTn>
                              </p:par>
                              <p:par>
                                <p:cTn id="353" presetID="10" presetClass="entr" presetSubtype="0" fill="hold" grpId="0" nodeType="withEffect">
                                  <p:stCondLst>
                                    <p:cond delay="500"/>
                                  </p:stCondLst>
                                  <p:childTnLst>
                                    <p:set>
                                      <p:cBhvr>
                                        <p:cTn id="354" dur="1" fill="hold">
                                          <p:stCondLst>
                                            <p:cond delay="0"/>
                                          </p:stCondLst>
                                        </p:cTn>
                                        <p:tgtEl>
                                          <p:spTgt spid="84"/>
                                        </p:tgtEl>
                                        <p:attrNameLst>
                                          <p:attrName>style.visibility</p:attrName>
                                        </p:attrNameLst>
                                      </p:cBhvr>
                                      <p:to>
                                        <p:strVal val="visible"/>
                                      </p:to>
                                    </p:set>
                                    <p:animEffect transition="in" filter="fade">
                                      <p:cBhvr>
                                        <p:cTn id="355" dur="250"/>
                                        <p:tgtEl>
                                          <p:spTgt spid="84"/>
                                        </p:tgtEl>
                                      </p:cBhvr>
                                    </p:animEffect>
                                  </p:childTnLst>
                                </p:cTn>
                              </p:par>
                              <p:par>
                                <p:cTn id="356" presetID="10" presetClass="entr" presetSubtype="0" fill="hold" grpId="0" nodeType="withEffect">
                                  <p:stCondLst>
                                    <p:cond delay="500"/>
                                  </p:stCondLst>
                                  <p:childTnLst>
                                    <p:set>
                                      <p:cBhvr>
                                        <p:cTn id="357" dur="1" fill="hold">
                                          <p:stCondLst>
                                            <p:cond delay="0"/>
                                          </p:stCondLst>
                                        </p:cTn>
                                        <p:tgtEl>
                                          <p:spTgt spid="85"/>
                                        </p:tgtEl>
                                        <p:attrNameLst>
                                          <p:attrName>style.visibility</p:attrName>
                                        </p:attrNameLst>
                                      </p:cBhvr>
                                      <p:to>
                                        <p:strVal val="visible"/>
                                      </p:to>
                                    </p:set>
                                    <p:animEffect transition="in" filter="fade">
                                      <p:cBhvr>
                                        <p:cTn id="358" dur="250"/>
                                        <p:tgtEl>
                                          <p:spTgt spid="85"/>
                                        </p:tgtEl>
                                      </p:cBhvr>
                                    </p:animEffect>
                                  </p:childTnLst>
                                </p:cTn>
                              </p:par>
                              <p:par>
                                <p:cTn id="359" presetID="10" presetClass="entr" presetSubtype="0" fill="hold" grpId="0" nodeType="withEffect">
                                  <p:stCondLst>
                                    <p:cond delay="1500"/>
                                  </p:stCondLst>
                                  <p:childTnLst>
                                    <p:set>
                                      <p:cBhvr>
                                        <p:cTn id="360" dur="1" fill="hold">
                                          <p:stCondLst>
                                            <p:cond delay="0"/>
                                          </p:stCondLst>
                                        </p:cTn>
                                        <p:tgtEl>
                                          <p:spTgt spid="82"/>
                                        </p:tgtEl>
                                        <p:attrNameLst>
                                          <p:attrName>style.visibility</p:attrName>
                                        </p:attrNameLst>
                                      </p:cBhvr>
                                      <p:to>
                                        <p:strVal val="visible"/>
                                      </p:to>
                                    </p:set>
                                    <p:animEffect transition="in" filter="fade">
                                      <p:cBhvr>
                                        <p:cTn id="361" dur="250"/>
                                        <p:tgtEl>
                                          <p:spTgt spid="82"/>
                                        </p:tgtEl>
                                      </p:cBhvr>
                                    </p:animEffect>
                                  </p:childTnLst>
                                </p:cTn>
                              </p:par>
                              <p:par>
                                <p:cTn id="362" presetID="22" presetClass="entr" presetSubtype="8" fill="hold" nodeType="withEffect">
                                  <p:stCondLst>
                                    <p:cond delay="1500"/>
                                  </p:stCondLst>
                                  <p:childTnLst>
                                    <p:set>
                                      <p:cBhvr>
                                        <p:cTn id="363" dur="1" fill="hold">
                                          <p:stCondLst>
                                            <p:cond delay="0"/>
                                          </p:stCondLst>
                                        </p:cTn>
                                        <p:tgtEl>
                                          <p:spTgt spid="86"/>
                                        </p:tgtEl>
                                        <p:attrNameLst>
                                          <p:attrName>style.visibility</p:attrName>
                                        </p:attrNameLst>
                                      </p:cBhvr>
                                      <p:to>
                                        <p:strVal val="visible"/>
                                      </p:to>
                                    </p:set>
                                    <p:animEffect transition="in" filter="wipe(left)">
                                      <p:cBhvr>
                                        <p:cTn id="364" dur="1000"/>
                                        <p:tgtEl>
                                          <p:spTgt spid="86"/>
                                        </p:tgtEl>
                                      </p:cBhvr>
                                    </p:animEffect>
                                  </p:childTnLst>
                                </p:cTn>
                              </p:par>
                              <p:par>
                                <p:cTn id="365" presetID="10" presetClass="entr" presetSubtype="0" fill="hold" grpId="0" nodeType="withEffect">
                                  <p:stCondLst>
                                    <p:cond delay="500"/>
                                  </p:stCondLst>
                                  <p:childTnLst>
                                    <p:set>
                                      <p:cBhvr>
                                        <p:cTn id="366" dur="1" fill="hold">
                                          <p:stCondLst>
                                            <p:cond delay="0"/>
                                          </p:stCondLst>
                                        </p:cTn>
                                        <p:tgtEl>
                                          <p:spTgt spid="83"/>
                                        </p:tgtEl>
                                        <p:attrNameLst>
                                          <p:attrName>style.visibility</p:attrName>
                                        </p:attrNameLst>
                                      </p:cBhvr>
                                      <p:to>
                                        <p:strVal val="visible"/>
                                      </p:to>
                                    </p:set>
                                    <p:animEffect transition="in" filter="fade">
                                      <p:cBhvr>
                                        <p:cTn id="367" dur="250"/>
                                        <p:tgtEl>
                                          <p:spTgt spid="83"/>
                                        </p:tgtEl>
                                      </p:cBhvr>
                                    </p:animEffect>
                                  </p:childTnLst>
                                </p:cTn>
                              </p:par>
                              <p:par>
                                <p:cTn id="368" presetID="10" presetClass="entr" presetSubtype="0" fill="hold" grpId="0" nodeType="withEffect">
                                  <p:stCondLst>
                                    <p:cond delay="500"/>
                                  </p:stCondLst>
                                  <p:childTnLst>
                                    <p:set>
                                      <p:cBhvr>
                                        <p:cTn id="369" dur="1" fill="hold">
                                          <p:stCondLst>
                                            <p:cond delay="0"/>
                                          </p:stCondLst>
                                        </p:cTn>
                                        <p:tgtEl>
                                          <p:spTgt spid="87"/>
                                        </p:tgtEl>
                                        <p:attrNameLst>
                                          <p:attrName>style.visibility</p:attrName>
                                        </p:attrNameLst>
                                      </p:cBhvr>
                                      <p:to>
                                        <p:strVal val="visible"/>
                                      </p:to>
                                    </p:set>
                                    <p:animEffect transition="in" filter="fade">
                                      <p:cBhvr>
                                        <p:cTn id="370" dur="250"/>
                                        <p:tgtEl>
                                          <p:spTgt spid="87"/>
                                        </p:tgtEl>
                                      </p:cBhvr>
                                    </p:animEffect>
                                  </p:childTnLst>
                                </p:cTn>
                              </p:par>
                              <p:par>
                                <p:cTn id="371" presetID="63" presetClass="path" presetSubtype="0" repeatCount="indefinite" accel="50000" decel="50000" fill="hold" grpId="1" nodeType="withEffect">
                                  <p:stCondLst>
                                    <p:cond delay="500"/>
                                  </p:stCondLst>
                                  <p:childTnLst>
                                    <p:animMotion origin="layout" path="M 1.22287E-6 -4.48025E-6 L 0.16569 0.00182 " pathEditMode="relative" rAng="0" ptsTypes="AA">
                                      <p:cBhvr>
                                        <p:cTn id="372" dur="2000" fill="hold"/>
                                        <p:tgtEl>
                                          <p:spTgt spid="87"/>
                                        </p:tgtEl>
                                        <p:attrNameLst>
                                          <p:attrName>ppt_x</p:attrName>
                                          <p:attrName>ppt_y</p:attrName>
                                        </p:attrNameLst>
                                      </p:cBhvr>
                                      <p:rCtr x="8284" y="91"/>
                                    </p:animMotion>
                                  </p:childTnLst>
                                </p:cTn>
                              </p:par>
                              <p:par>
                                <p:cTn id="373" presetID="10" presetClass="entr" presetSubtype="0" fill="hold" grpId="0" nodeType="withEffect">
                                  <p:stCondLst>
                                    <p:cond delay="1000"/>
                                  </p:stCondLst>
                                  <p:childTnLst>
                                    <p:set>
                                      <p:cBhvr>
                                        <p:cTn id="374" dur="1" fill="hold">
                                          <p:stCondLst>
                                            <p:cond delay="0"/>
                                          </p:stCondLst>
                                        </p:cTn>
                                        <p:tgtEl>
                                          <p:spTgt spid="88"/>
                                        </p:tgtEl>
                                        <p:attrNameLst>
                                          <p:attrName>style.visibility</p:attrName>
                                        </p:attrNameLst>
                                      </p:cBhvr>
                                      <p:to>
                                        <p:strVal val="visible"/>
                                      </p:to>
                                    </p:set>
                                    <p:animEffect transition="in" filter="fade">
                                      <p:cBhvr>
                                        <p:cTn id="375" dur="250"/>
                                        <p:tgtEl>
                                          <p:spTgt spid="88"/>
                                        </p:tgtEl>
                                      </p:cBhvr>
                                    </p:animEffect>
                                  </p:childTnLst>
                                </p:cTn>
                              </p:par>
                              <p:par>
                                <p:cTn id="376" presetID="63" presetClass="path" presetSubtype="0" repeatCount="indefinite" accel="50000" decel="50000" fill="hold" grpId="1" nodeType="withEffect">
                                  <p:stCondLst>
                                    <p:cond delay="1000"/>
                                  </p:stCondLst>
                                  <p:childTnLst>
                                    <p:animMotion origin="layout" path="M -1.12841E-6 2.48298E-6 L 0.16556 0.00022 " pathEditMode="relative" rAng="0" ptsTypes="AA">
                                      <p:cBhvr>
                                        <p:cTn id="377" dur="2000" fill="hold"/>
                                        <p:tgtEl>
                                          <p:spTgt spid="88"/>
                                        </p:tgtEl>
                                        <p:attrNameLst>
                                          <p:attrName>ppt_x</p:attrName>
                                          <p:attrName>ppt_y</p:attrName>
                                        </p:attrNameLst>
                                      </p:cBhvr>
                                      <p:rCtr x="8272" y="0"/>
                                    </p:animMotion>
                                  </p:childTnLst>
                                </p:cTn>
                              </p:par>
                              <p:par>
                                <p:cTn id="378" presetID="63" presetClass="path" presetSubtype="0" repeatCount="indefinite" accel="50000" decel="50000" fill="hold" grpId="1" nodeType="withEffect">
                                  <p:stCondLst>
                                    <p:cond delay="500"/>
                                  </p:stCondLst>
                                  <p:childTnLst>
                                    <p:animMotion origin="layout" path="M 4.76385E-6 3.38629E-6 L 0.35435 3.38629E-6 " pathEditMode="relative" rAng="0" ptsTypes="AA">
                                      <p:cBhvr>
                                        <p:cTn id="379" dur="2000" fill="hold"/>
                                        <p:tgtEl>
                                          <p:spTgt spid="167"/>
                                        </p:tgtEl>
                                        <p:attrNameLst>
                                          <p:attrName>ppt_x</p:attrName>
                                          <p:attrName>ppt_y</p:attrName>
                                        </p:attrNameLst>
                                      </p:cBhvr>
                                      <p:rCtr x="17718" y="0"/>
                                    </p:animMotion>
                                  </p:childTnLst>
                                </p:cTn>
                              </p:par>
                              <p:par>
                                <p:cTn id="380" presetID="10" presetClass="entr" presetSubtype="0" fill="hold" grpId="0" nodeType="withEffect">
                                  <p:stCondLst>
                                    <p:cond delay="1000"/>
                                  </p:stCondLst>
                                  <p:childTnLst>
                                    <p:set>
                                      <p:cBhvr>
                                        <p:cTn id="381" dur="1" fill="hold">
                                          <p:stCondLst>
                                            <p:cond delay="0"/>
                                          </p:stCondLst>
                                        </p:cTn>
                                        <p:tgtEl>
                                          <p:spTgt spid="31"/>
                                        </p:tgtEl>
                                        <p:attrNameLst>
                                          <p:attrName>style.visibility</p:attrName>
                                        </p:attrNameLst>
                                      </p:cBhvr>
                                      <p:to>
                                        <p:strVal val="visible"/>
                                      </p:to>
                                    </p:set>
                                    <p:animEffect transition="in" filter="fade">
                                      <p:cBhvr>
                                        <p:cTn id="382" dur="500"/>
                                        <p:tgtEl>
                                          <p:spTgt spid="31"/>
                                        </p:tgtEl>
                                      </p:cBhvr>
                                    </p:animEffect>
                                  </p:childTnLst>
                                </p:cTn>
                              </p:par>
                            </p:childTnLst>
                          </p:cTn>
                        </p:par>
                      </p:childTnLst>
                    </p:cTn>
                  </p:par>
                  <p:par>
                    <p:cTn id="383" fill="hold">
                      <p:stCondLst>
                        <p:cond delay="indefinite"/>
                      </p:stCondLst>
                      <p:childTnLst>
                        <p:par>
                          <p:cTn id="384" fill="hold">
                            <p:stCondLst>
                              <p:cond delay="0"/>
                            </p:stCondLst>
                            <p:childTnLst>
                              <p:par>
                                <p:cTn id="385" presetID="10" presetClass="exit" presetSubtype="0" fill="hold" grpId="1" nodeType="clickEffect">
                                  <p:stCondLst>
                                    <p:cond delay="0"/>
                                  </p:stCondLst>
                                  <p:childTnLst>
                                    <p:animEffect transition="out" filter="fade">
                                      <p:cBhvr>
                                        <p:cTn id="386" dur="500"/>
                                        <p:tgtEl>
                                          <p:spTgt spid="110"/>
                                        </p:tgtEl>
                                      </p:cBhvr>
                                    </p:animEffect>
                                    <p:set>
                                      <p:cBhvr>
                                        <p:cTn id="387" dur="1" fill="hold">
                                          <p:stCondLst>
                                            <p:cond delay="499"/>
                                          </p:stCondLst>
                                        </p:cTn>
                                        <p:tgtEl>
                                          <p:spTgt spid="110"/>
                                        </p:tgtEl>
                                        <p:attrNameLst>
                                          <p:attrName>style.visibility</p:attrName>
                                        </p:attrNameLst>
                                      </p:cBhvr>
                                      <p:to>
                                        <p:strVal val="hidden"/>
                                      </p:to>
                                    </p:set>
                                  </p:childTnLst>
                                </p:cTn>
                              </p:par>
                              <p:par>
                                <p:cTn id="388" presetID="10" presetClass="exit" presetSubtype="0" fill="hold" grpId="1" nodeType="withEffect">
                                  <p:stCondLst>
                                    <p:cond delay="0"/>
                                  </p:stCondLst>
                                  <p:childTnLst>
                                    <p:animEffect transition="out" filter="fade">
                                      <p:cBhvr>
                                        <p:cTn id="389" dur="500"/>
                                        <p:tgtEl>
                                          <p:spTgt spid="113"/>
                                        </p:tgtEl>
                                      </p:cBhvr>
                                    </p:animEffect>
                                    <p:set>
                                      <p:cBhvr>
                                        <p:cTn id="390" dur="1" fill="hold">
                                          <p:stCondLst>
                                            <p:cond delay="499"/>
                                          </p:stCondLst>
                                        </p:cTn>
                                        <p:tgtEl>
                                          <p:spTgt spid="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54" grpId="0" animBg="1"/>
      <p:bldP spid="54" grpId="1" animBg="1"/>
      <p:bldP spid="55" grpId="0" animBg="1"/>
      <p:bldP spid="55" grpId="1" animBg="1"/>
      <p:bldP spid="36" grpId="0" animBg="1"/>
      <p:bldP spid="36" grpId="1" animBg="1"/>
      <p:bldP spid="37" grpId="0" animBg="1"/>
      <p:bldP spid="37" grpId="1" animBg="1"/>
      <p:bldP spid="33" grpId="0" animBg="1"/>
      <p:bldP spid="35" grpId="0" animBg="1"/>
      <p:bldP spid="41" grpId="0" animBg="1"/>
      <p:bldP spid="42" grpId="0"/>
      <p:bldP spid="49" grpId="0"/>
      <p:bldP spid="6" grpId="0" animBg="1"/>
      <p:bldP spid="31" grpId="0" animBg="1"/>
      <p:bldP spid="14" grpId="0"/>
      <p:bldP spid="14" grpId="1"/>
      <p:bldP spid="68" grpId="0" animBg="1"/>
      <p:bldP spid="68" grpId="1" animBg="1"/>
      <p:bldP spid="69" grpId="0" animBg="1"/>
      <p:bldP spid="69" grpId="1" animBg="1"/>
      <p:bldP spid="70" grpId="0" animBg="1"/>
      <p:bldP spid="70" grpId="1" animBg="1"/>
      <p:bldP spid="71" grpId="0" animBg="1"/>
      <p:bldP spid="71" grpId="1" animBg="1"/>
      <p:bldP spid="73" grpId="0" animBg="1"/>
      <p:bldP spid="73" grpId="1" animBg="1"/>
      <p:bldP spid="73" grpId="2" animBg="1"/>
      <p:bldP spid="74" grpId="0" animBg="1"/>
      <p:bldP spid="74" grpId="1" animBg="1"/>
      <p:bldP spid="74" grpId="2" animBg="1"/>
      <p:bldP spid="75" grpId="0" animBg="1"/>
      <p:bldP spid="75" grpId="1" animBg="1"/>
      <p:bldP spid="76" grpId="0" animBg="1"/>
      <p:bldP spid="76" grpId="1" animBg="1"/>
      <p:bldP spid="77" grpId="0" animBg="1"/>
      <p:bldP spid="77" grpId="1" animBg="1"/>
      <p:bldP spid="78" grpId="0" animBg="1"/>
      <p:bldP spid="78" grpId="1" animBg="1"/>
      <p:bldP spid="80" grpId="0" animBg="1"/>
      <p:bldP spid="80" grpId="1" animBg="1"/>
      <p:bldP spid="80" grpId="2" animBg="1"/>
      <p:bldP spid="81" grpId="0" animBg="1"/>
      <p:bldP spid="81" grpId="1" animBg="1"/>
      <p:bldP spid="81" grpId="2" animBg="1"/>
      <p:bldP spid="89" grpId="0" animBg="1"/>
      <p:bldP spid="89" grpId="1" animBg="1"/>
      <p:bldP spid="90" grpId="0" animBg="1"/>
      <p:bldP spid="90" grpId="1" animBg="1"/>
      <p:bldP spid="91" grpId="0" animBg="1"/>
      <p:bldP spid="91" grpId="1" animBg="1"/>
      <p:bldP spid="92" grpId="0" animBg="1"/>
      <p:bldP spid="92" grpId="1" animBg="1"/>
      <p:bldP spid="94" grpId="0" animBg="1"/>
      <p:bldP spid="94" grpId="1" animBg="1"/>
      <p:bldP spid="94" grpId="2" animBg="1"/>
      <p:bldP spid="95" grpId="0" animBg="1"/>
      <p:bldP spid="95" grpId="1" animBg="1"/>
      <p:bldP spid="95" grpId="2" animBg="1"/>
      <p:bldP spid="103" grpId="0" animBg="1"/>
      <p:bldP spid="103" grpId="1" animBg="1"/>
      <p:bldP spid="104" grpId="0" animBg="1"/>
      <p:bldP spid="104" grpId="1" animBg="1"/>
      <p:bldP spid="105" grpId="0" animBg="1"/>
      <p:bldP spid="105" grpId="1" animBg="1"/>
      <p:bldP spid="106" grpId="0" animBg="1"/>
      <p:bldP spid="106" grpId="1" animBg="1"/>
      <p:bldP spid="108" grpId="0" animBg="1"/>
      <p:bldP spid="108" grpId="1" animBg="1"/>
      <p:bldP spid="108" grpId="2" animBg="1"/>
      <p:bldP spid="109" grpId="0" animBg="1"/>
      <p:bldP spid="109" grpId="1" animBg="1"/>
      <p:bldP spid="109" grpId="2" animBg="1"/>
      <p:bldP spid="152" grpId="0" animBg="1"/>
      <p:bldP spid="153" grpId="0" animBg="1"/>
      <p:bldP spid="154" grpId="0" animBg="1"/>
      <p:bldP spid="155" grpId="0" animBg="1"/>
      <p:bldP spid="157" grpId="0" animBg="1"/>
      <p:bldP spid="157" grpId="1" animBg="1"/>
      <p:bldP spid="158" grpId="0" animBg="1"/>
      <p:bldP spid="158" grpId="1" animBg="1"/>
      <p:bldP spid="161" grpId="0" animBg="1"/>
      <p:bldP spid="162" grpId="0" animBg="1"/>
      <p:bldP spid="163" grpId="0" animBg="1"/>
      <p:bldP spid="164" grpId="0" animBg="1"/>
      <p:bldP spid="166" grpId="0" animBg="1"/>
      <p:bldP spid="166" grpId="1" animBg="1"/>
      <p:bldP spid="167" grpId="0" animBg="1"/>
      <p:bldP spid="167" grpId="1" animBg="1"/>
      <p:bldP spid="82" grpId="0" animBg="1"/>
      <p:bldP spid="83" grpId="0" animBg="1"/>
      <p:bldP spid="84" grpId="0" animBg="1"/>
      <p:bldP spid="85" grpId="0" animBg="1"/>
      <p:bldP spid="87" grpId="0" animBg="1"/>
      <p:bldP spid="87" grpId="1" animBg="1"/>
      <p:bldP spid="88" grpId="0" animBg="1"/>
      <p:bldP spid="88" grpId="1" animBg="1"/>
      <p:bldP spid="96" grpId="0" animBg="1"/>
      <p:bldP spid="97" grpId="0" animBg="1"/>
      <p:bldP spid="98" grpId="0" animBg="1"/>
      <p:bldP spid="99" grpId="0" animBg="1"/>
      <p:bldP spid="101" grpId="0" animBg="1"/>
      <p:bldP spid="101" grpId="1" animBg="1"/>
      <p:bldP spid="102" grpId="0" animBg="1"/>
      <p:bldP spid="102" grpId="1" animBg="1"/>
      <p:bldP spid="110" grpId="0" animBg="1"/>
      <p:bldP spid="110" grpId="1" animBg="1"/>
      <p:bldP spid="113" grpId="0" animBg="1"/>
      <p:bldP spid="1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8000" dirty="0" smtClean="0"/>
              <a:t>Hybrid Networking in Azure</a:t>
            </a:r>
            <a:endParaRPr lang="en-US" sz="8000" dirty="0"/>
          </a:p>
        </p:txBody>
      </p:sp>
      <p:sp>
        <p:nvSpPr>
          <p:cNvPr id="3" name="Slide Number Placeholder 2"/>
          <p:cNvSpPr>
            <a:spLocks noGrp="1"/>
          </p:cNvSpPr>
          <p:nvPr>
            <p:ph type="sldNum" sz="quarter" idx="4294967295"/>
          </p:nvPr>
        </p:nvSpPr>
        <p:spPr>
          <a:xfrm>
            <a:off x="11925300" y="6559550"/>
            <a:ext cx="511175" cy="138113"/>
          </a:xfrm>
          <a:prstGeom prst="rect">
            <a:avLst/>
          </a:prstGeom>
        </p:spPr>
        <p:txBody>
          <a:bodyPr/>
          <a:lstStyle/>
          <a:p>
            <a:pPr>
              <a:lnSpc>
                <a:spcPct val="90000"/>
              </a:lnSpc>
            </a:pPr>
            <a:fld id="{1BC86A1F-E589-44B2-A543-2EC98F5547A7}" type="slidenum">
              <a:rPr lang="en-US" smtClean="0">
                <a:gradFill>
                  <a:gsLst>
                    <a:gs pos="0">
                      <a:srgbClr val="505050"/>
                    </a:gs>
                    <a:gs pos="100000">
                      <a:srgbClr val="505050"/>
                    </a:gs>
                  </a:gsLst>
                  <a:lin ang="5400000" scaled="0"/>
                </a:gradFill>
              </a:rPr>
              <a:pPr>
                <a:lnSpc>
                  <a:spcPct val="90000"/>
                </a:lnSpc>
              </a:pPr>
              <a:t>7</a:t>
            </a:fld>
            <a:endParaRPr lang="en-US"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10942075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Hybrid solutions in Windows Azure</a:t>
            </a:r>
          </a:p>
        </p:txBody>
      </p:sp>
      <p:sp>
        <p:nvSpPr>
          <p:cNvPr id="48" name="Rectangle 47"/>
          <p:cNvSpPr/>
          <p:nvPr/>
        </p:nvSpPr>
        <p:spPr>
          <a:xfrm>
            <a:off x="4499068" y="5222474"/>
            <a:ext cx="3439498" cy="728248"/>
          </a:xfrm>
          <a:prstGeom prst="rect">
            <a:avLst/>
          </a:prstGeom>
        </p:spPr>
        <p:txBody>
          <a:bodyPr wrap="square" lIns="124314" tIns="62158" rIns="124314" bIns="62158">
            <a:spAutoFit/>
          </a:bodyPr>
          <a:lstStyle/>
          <a:p>
            <a:pPr algn="ctr" defTabSz="776882" fontAlgn="base">
              <a:lnSpc>
                <a:spcPct val="80000"/>
              </a:lnSpc>
            </a:pPr>
            <a:r>
              <a:rPr lang="en-US" sz="1938" dirty="0">
                <a:gradFill>
                  <a:gsLst>
                    <a:gs pos="0">
                      <a:srgbClr val="FFFFFF"/>
                    </a:gs>
                    <a:gs pos="100000">
                      <a:srgbClr val="FFFFFF"/>
                    </a:gs>
                  </a:gsLst>
                  <a:lin ang="5400000" scaled="0"/>
                </a:gradFill>
              </a:rPr>
              <a:t>Secure Site-to-Site </a:t>
            </a:r>
          </a:p>
          <a:p>
            <a:pPr algn="ctr" defTabSz="776882" fontAlgn="base">
              <a:lnSpc>
                <a:spcPct val="80000"/>
              </a:lnSpc>
            </a:pPr>
            <a:r>
              <a:rPr lang="en-US" sz="1938" dirty="0">
                <a:gradFill>
                  <a:gsLst>
                    <a:gs pos="0">
                      <a:srgbClr val="FFFFFF"/>
                    </a:gs>
                    <a:gs pos="100000">
                      <a:srgbClr val="FFFFFF"/>
                    </a:gs>
                  </a:gsLst>
                  <a:lin ang="5400000" scaled="0"/>
                </a:gradFill>
              </a:rPr>
              <a:t>Network Connectivity</a:t>
            </a:r>
          </a:p>
          <a:p>
            <a:pPr algn="ctr" defTabSz="776882" fontAlgn="base">
              <a:lnSpc>
                <a:spcPct val="80000"/>
              </a:lnSpc>
            </a:pPr>
            <a:r>
              <a:rPr lang="en-US" sz="918" dirty="0">
                <a:gradFill>
                  <a:gsLst>
                    <a:gs pos="0">
                      <a:srgbClr val="FFFFFF"/>
                    </a:gs>
                    <a:gs pos="100000">
                      <a:srgbClr val="FFFFFF"/>
                    </a:gs>
                  </a:gsLst>
                  <a:lin ang="5400000" scaled="0"/>
                </a:gradFill>
              </a:rPr>
              <a:t>Windows Azure Virtual Network</a:t>
            </a:r>
          </a:p>
        </p:txBody>
      </p:sp>
      <p:grpSp>
        <p:nvGrpSpPr>
          <p:cNvPr id="57" name="Group 56"/>
          <p:cNvGrpSpPr/>
          <p:nvPr/>
        </p:nvGrpSpPr>
        <p:grpSpPr>
          <a:xfrm>
            <a:off x="8275856" y="5120296"/>
            <a:ext cx="2424768" cy="932603"/>
            <a:chOff x="8111868" y="4860859"/>
            <a:chExt cx="2377439" cy="914400"/>
          </a:xfrm>
        </p:grpSpPr>
        <p:sp>
          <p:nvSpPr>
            <p:cNvPr id="59" name="Freeform 58"/>
            <p:cNvSpPr/>
            <p:nvPr/>
          </p:nvSpPr>
          <p:spPr>
            <a:xfrm>
              <a:off x="8111868" y="4860859"/>
              <a:ext cx="2377439"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64" name="Freeform 17"/>
            <p:cNvSpPr>
              <a:spLocks noEditPoints="1"/>
            </p:cNvSpPr>
            <p:nvPr/>
          </p:nvSpPr>
          <p:spPr bwMode="auto">
            <a:xfrm>
              <a:off x="8975363" y="4990019"/>
              <a:ext cx="650449" cy="656080"/>
            </a:xfrm>
            <a:custGeom>
              <a:avLst/>
              <a:gdLst>
                <a:gd name="T0" fmla="*/ 57 w 293"/>
                <a:gd name="T1" fmla="*/ 195 h 296"/>
                <a:gd name="T2" fmla="*/ 112 w 293"/>
                <a:gd name="T3" fmla="*/ 187 h 296"/>
                <a:gd name="T4" fmla="*/ 229 w 293"/>
                <a:gd name="T5" fmla="*/ 213 h 296"/>
                <a:gd name="T6" fmla="*/ 44 w 293"/>
                <a:gd name="T7" fmla="*/ 120 h 296"/>
                <a:gd name="T8" fmla="*/ 61 w 293"/>
                <a:gd name="T9" fmla="*/ 101 h 296"/>
                <a:gd name="T10" fmla="*/ 44 w 293"/>
                <a:gd name="T11" fmla="*/ 217 h 296"/>
                <a:gd name="T12" fmla="*/ 52 w 293"/>
                <a:gd name="T13" fmla="*/ 236 h 296"/>
                <a:gd name="T14" fmla="*/ 183 w 293"/>
                <a:gd name="T15" fmla="*/ 236 h 296"/>
                <a:gd name="T16" fmla="*/ 223 w 293"/>
                <a:gd name="T17" fmla="*/ 244 h 296"/>
                <a:gd name="T18" fmla="*/ 229 w 293"/>
                <a:gd name="T19" fmla="*/ 179 h 296"/>
                <a:gd name="T20" fmla="*/ 223 w 293"/>
                <a:gd name="T21" fmla="*/ 143 h 296"/>
                <a:gd name="T22" fmla="*/ 32 w 293"/>
                <a:gd name="T23" fmla="*/ 139 h 296"/>
                <a:gd name="T24" fmla="*/ 56 w 293"/>
                <a:gd name="T25" fmla="*/ 142 h 296"/>
                <a:gd name="T26" fmla="*/ 179 w 293"/>
                <a:gd name="T27" fmla="*/ 150 h 296"/>
                <a:gd name="T28" fmla="*/ 57 w 293"/>
                <a:gd name="T29" fmla="*/ 60 h 296"/>
                <a:gd name="T30" fmla="*/ 112 w 293"/>
                <a:gd name="T31" fmla="*/ 52 h 296"/>
                <a:gd name="T32" fmla="*/ 261 w 293"/>
                <a:gd name="T33" fmla="*/ 194 h 296"/>
                <a:gd name="T34" fmla="*/ 277 w 293"/>
                <a:gd name="T35" fmla="*/ 147 h 296"/>
                <a:gd name="T36" fmla="*/ 246 w 293"/>
                <a:gd name="T37" fmla="*/ 279 h 296"/>
                <a:gd name="T38" fmla="*/ 261 w 293"/>
                <a:gd name="T39" fmla="*/ 254 h 296"/>
                <a:gd name="T40" fmla="*/ 223 w 293"/>
                <a:gd name="T41" fmla="*/ 87 h 296"/>
                <a:gd name="T42" fmla="*/ 253 w 293"/>
                <a:gd name="T43" fmla="*/ 254 h 296"/>
                <a:gd name="T44" fmla="*/ 79 w 293"/>
                <a:gd name="T45" fmla="*/ 272 h 296"/>
                <a:gd name="T46" fmla="*/ 43 w 293"/>
                <a:gd name="T47" fmla="*/ 23 h 296"/>
                <a:gd name="T48" fmla="*/ 226 w 293"/>
                <a:gd name="T49" fmla="*/ 109 h 296"/>
                <a:gd name="T50" fmla="*/ 4 w 293"/>
                <a:gd name="T51" fmla="*/ 96 h 296"/>
                <a:gd name="T52" fmla="*/ 61 w 293"/>
                <a:gd name="T53" fmla="*/ 4 h 296"/>
                <a:gd name="T54" fmla="*/ 4 w 293"/>
                <a:gd name="T55" fmla="*/ 24 h 296"/>
                <a:gd name="T56" fmla="*/ 69 w 293"/>
                <a:gd name="T57" fmla="*/ 0 h 296"/>
                <a:gd name="T58" fmla="*/ 0 w 293"/>
                <a:gd name="T59" fmla="*/ 56 h 296"/>
                <a:gd name="T60" fmla="*/ 4 w 293"/>
                <a:gd name="T61" fmla="*/ 42 h 296"/>
                <a:gd name="T62" fmla="*/ 4 w 293"/>
                <a:gd name="T63" fmla="*/ 72 h 296"/>
                <a:gd name="T64" fmla="*/ 109 w 293"/>
                <a:gd name="T65" fmla="*/ 0 h 296"/>
                <a:gd name="T66" fmla="*/ 259 w 293"/>
                <a:gd name="T67" fmla="*/ 61 h 296"/>
                <a:gd name="T68" fmla="*/ 274 w 293"/>
                <a:gd name="T69" fmla="*/ 89 h 296"/>
                <a:gd name="T70" fmla="*/ 243 w 293"/>
                <a:gd name="T71" fmla="*/ 33 h 296"/>
                <a:gd name="T72" fmla="*/ 205 w 293"/>
                <a:gd name="T73" fmla="*/ 4 h 296"/>
                <a:gd name="T74" fmla="*/ 172 w 293"/>
                <a:gd name="T75" fmla="*/ 0 h 296"/>
                <a:gd name="T76" fmla="*/ 210 w 293"/>
                <a:gd name="T77" fmla="*/ 11 h 296"/>
                <a:gd name="T78" fmla="*/ 291 w 293"/>
                <a:gd name="T79" fmla="*/ 142 h 296"/>
                <a:gd name="T80" fmla="*/ 234 w 293"/>
                <a:gd name="T81" fmla="*/ 292 h 296"/>
                <a:gd name="T82" fmla="*/ 218 w 293"/>
                <a:gd name="T83" fmla="*/ 292 h 296"/>
                <a:gd name="T84" fmla="*/ 171 w 293"/>
                <a:gd name="T85" fmla="*/ 292 h 296"/>
                <a:gd name="T86" fmla="*/ 203 w 293"/>
                <a:gd name="T87" fmla="*/ 292 h 296"/>
                <a:gd name="T88" fmla="*/ 281 w 293"/>
                <a:gd name="T89" fmla="*/ 284 h 296"/>
                <a:gd name="T90" fmla="*/ 293 w 293"/>
                <a:gd name="T91" fmla="*/ 175 h 296"/>
                <a:gd name="T92" fmla="*/ 282 w 293"/>
                <a:gd name="T93" fmla="*/ 120 h 296"/>
                <a:gd name="T94" fmla="*/ 283 w 293"/>
                <a:gd name="T95" fmla="*/ 276 h 296"/>
                <a:gd name="T96" fmla="*/ 288 w 293"/>
                <a:gd name="T97" fmla="*/ 262 h 296"/>
                <a:gd name="T98" fmla="*/ 289 w 293"/>
                <a:gd name="T99" fmla="*/ 246 h 296"/>
                <a:gd name="T100" fmla="*/ 4 w 293"/>
                <a:gd name="T101" fmla="*/ 215 h 296"/>
                <a:gd name="T102" fmla="*/ 4 w 293"/>
                <a:gd name="T103" fmla="*/ 247 h 296"/>
                <a:gd name="T104" fmla="*/ 4 w 293"/>
                <a:gd name="T105" fmla="*/ 183 h 296"/>
                <a:gd name="T106" fmla="*/ 4 w 293"/>
                <a:gd name="T107" fmla="*/ 104 h 296"/>
                <a:gd name="T108" fmla="*/ 4 w 293"/>
                <a:gd name="T109" fmla="*/ 151 h 296"/>
                <a:gd name="T110" fmla="*/ 51 w 293"/>
                <a:gd name="T111" fmla="*/ 296 h 296"/>
                <a:gd name="T112" fmla="*/ 67 w 293"/>
                <a:gd name="T113" fmla="*/ 296 h 296"/>
                <a:gd name="T114" fmla="*/ 20 w 293"/>
                <a:gd name="T115" fmla="*/ 290 h 296"/>
                <a:gd name="T116" fmla="*/ 43 w 293"/>
                <a:gd name="T117"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296">
                  <a:moveTo>
                    <a:pt x="187" y="172"/>
                  </a:moveTo>
                  <a:cubicBezTo>
                    <a:pt x="44" y="172"/>
                    <a:pt x="44" y="172"/>
                    <a:pt x="44" y="172"/>
                  </a:cubicBezTo>
                  <a:cubicBezTo>
                    <a:pt x="38" y="172"/>
                    <a:pt x="32" y="178"/>
                    <a:pt x="32" y="184"/>
                  </a:cubicBezTo>
                  <a:cubicBezTo>
                    <a:pt x="32" y="198"/>
                    <a:pt x="32" y="198"/>
                    <a:pt x="32" y="198"/>
                  </a:cubicBezTo>
                  <a:cubicBezTo>
                    <a:pt x="32" y="205"/>
                    <a:pt x="38" y="210"/>
                    <a:pt x="44" y="210"/>
                  </a:cubicBezTo>
                  <a:cubicBezTo>
                    <a:pt x="187" y="210"/>
                    <a:pt x="187" y="210"/>
                    <a:pt x="187" y="210"/>
                  </a:cubicBezTo>
                  <a:cubicBezTo>
                    <a:pt x="194" y="210"/>
                    <a:pt x="199" y="205"/>
                    <a:pt x="199" y="198"/>
                  </a:cubicBezTo>
                  <a:cubicBezTo>
                    <a:pt x="199" y="184"/>
                    <a:pt x="199" y="184"/>
                    <a:pt x="199" y="184"/>
                  </a:cubicBezTo>
                  <a:cubicBezTo>
                    <a:pt x="199" y="178"/>
                    <a:pt x="194" y="172"/>
                    <a:pt x="187" y="172"/>
                  </a:cubicBezTo>
                  <a:close/>
                  <a:moveTo>
                    <a:pt x="57" y="195"/>
                  </a:moveTo>
                  <a:cubicBezTo>
                    <a:pt x="56" y="195"/>
                    <a:pt x="56" y="195"/>
                    <a:pt x="56" y="195"/>
                  </a:cubicBezTo>
                  <a:cubicBezTo>
                    <a:pt x="54" y="195"/>
                    <a:pt x="52" y="193"/>
                    <a:pt x="52" y="191"/>
                  </a:cubicBezTo>
                  <a:cubicBezTo>
                    <a:pt x="52" y="189"/>
                    <a:pt x="54" y="187"/>
                    <a:pt x="56" y="187"/>
                  </a:cubicBezTo>
                  <a:cubicBezTo>
                    <a:pt x="57" y="187"/>
                    <a:pt x="57" y="187"/>
                    <a:pt x="57" y="187"/>
                  </a:cubicBezTo>
                  <a:cubicBezTo>
                    <a:pt x="59" y="187"/>
                    <a:pt x="61" y="189"/>
                    <a:pt x="61" y="191"/>
                  </a:cubicBezTo>
                  <a:cubicBezTo>
                    <a:pt x="61" y="193"/>
                    <a:pt x="59" y="195"/>
                    <a:pt x="57" y="195"/>
                  </a:cubicBezTo>
                  <a:close/>
                  <a:moveTo>
                    <a:pt x="179" y="195"/>
                  </a:moveTo>
                  <a:cubicBezTo>
                    <a:pt x="112" y="195"/>
                    <a:pt x="112" y="195"/>
                    <a:pt x="112" y="195"/>
                  </a:cubicBezTo>
                  <a:cubicBezTo>
                    <a:pt x="110" y="195"/>
                    <a:pt x="108" y="193"/>
                    <a:pt x="108" y="191"/>
                  </a:cubicBezTo>
                  <a:cubicBezTo>
                    <a:pt x="108" y="189"/>
                    <a:pt x="110" y="187"/>
                    <a:pt x="112" y="187"/>
                  </a:cubicBezTo>
                  <a:cubicBezTo>
                    <a:pt x="179" y="187"/>
                    <a:pt x="179" y="187"/>
                    <a:pt x="179" y="187"/>
                  </a:cubicBezTo>
                  <a:cubicBezTo>
                    <a:pt x="181" y="187"/>
                    <a:pt x="183" y="189"/>
                    <a:pt x="183" y="191"/>
                  </a:cubicBezTo>
                  <a:cubicBezTo>
                    <a:pt x="183" y="193"/>
                    <a:pt x="181" y="195"/>
                    <a:pt x="179" y="195"/>
                  </a:cubicBezTo>
                  <a:close/>
                  <a:moveTo>
                    <a:pt x="241" y="218"/>
                  </a:moveTo>
                  <a:cubicBezTo>
                    <a:pt x="241" y="208"/>
                    <a:pt x="241" y="208"/>
                    <a:pt x="241" y="208"/>
                  </a:cubicBezTo>
                  <a:cubicBezTo>
                    <a:pt x="241" y="203"/>
                    <a:pt x="237" y="199"/>
                    <a:pt x="232" y="199"/>
                  </a:cubicBezTo>
                  <a:cubicBezTo>
                    <a:pt x="223" y="199"/>
                    <a:pt x="223" y="199"/>
                    <a:pt x="223" y="199"/>
                  </a:cubicBezTo>
                  <a:cubicBezTo>
                    <a:pt x="223" y="210"/>
                    <a:pt x="223" y="210"/>
                    <a:pt x="223" y="210"/>
                  </a:cubicBezTo>
                  <a:cubicBezTo>
                    <a:pt x="226" y="210"/>
                    <a:pt x="226" y="210"/>
                    <a:pt x="226" y="210"/>
                  </a:cubicBezTo>
                  <a:cubicBezTo>
                    <a:pt x="228" y="210"/>
                    <a:pt x="229" y="212"/>
                    <a:pt x="229" y="213"/>
                  </a:cubicBezTo>
                  <a:cubicBezTo>
                    <a:pt x="229" y="215"/>
                    <a:pt x="228" y="216"/>
                    <a:pt x="226" y="216"/>
                  </a:cubicBezTo>
                  <a:cubicBezTo>
                    <a:pt x="223" y="216"/>
                    <a:pt x="223" y="216"/>
                    <a:pt x="223" y="216"/>
                  </a:cubicBezTo>
                  <a:cubicBezTo>
                    <a:pt x="223" y="227"/>
                    <a:pt x="223" y="227"/>
                    <a:pt x="223" y="227"/>
                  </a:cubicBezTo>
                  <a:cubicBezTo>
                    <a:pt x="232" y="227"/>
                    <a:pt x="232" y="227"/>
                    <a:pt x="232" y="227"/>
                  </a:cubicBezTo>
                  <a:cubicBezTo>
                    <a:pt x="237" y="227"/>
                    <a:pt x="241" y="223"/>
                    <a:pt x="241" y="218"/>
                  </a:cubicBezTo>
                  <a:close/>
                  <a:moveTo>
                    <a:pt x="187" y="82"/>
                  </a:moveTo>
                  <a:cubicBezTo>
                    <a:pt x="44" y="82"/>
                    <a:pt x="44" y="82"/>
                    <a:pt x="44" y="82"/>
                  </a:cubicBezTo>
                  <a:cubicBezTo>
                    <a:pt x="38" y="82"/>
                    <a:pt x="32" y="88"/>
                    <a:pt x="32" y="94"/>
                  </a:cubicBezTo>
                  <a:cubicBezTo>
                    <a:pt x="32" y="108"/>
                    <a:pt x="32" y="108"/>
                    <a:pt x="32" y="108"/>
                  </a:cubicBezTo>
                  <a:cubicBezTo>
                    <a:pt x="32" y="115"/>
                    <a:pt x="38" y="120"/>
                    <a:pt x="44" y="120"/>
                  </a:cubicBezTo>
                  <a:cubicBezTo>
                    <a:pt x="187" y="120"/>
                    <a:pt x="187" y="120"/>
                    <a:pt x="187" y="120"/>
                  </a:cubicBezTo>
                  <a:cubicBezTo>
                    <a:pt x="194" y="120"/>
                    <a:pt x="199" y="115"/>
                    <a:pt x="199" y="108"/>
                  </a:cubicBezTo>
                  <a:cubicBezTo>
                    <a:pt x="199" y="94"/>
                    <a:pt x="199" y="94"/>
                    <a:pt x="199" y="94"/>
                  </a:cubicBezTo>
                  <a:cubicBezTo>
                    <a:pt x="199" y="88"/>
                    <a:pt x="194" y="82"/>
                    <a:pt x="187" y="82"/>
                  </a:cubicBezTo>
                  <a:close/>
                  <a:moveTo>
                    <a:pt x="57" y="105"/>
                  </a:moveTo>
                  <a:cubicBezTo>
                    <a:pt x="56" y="105"/>
                    <a:pt x="56" y="105"/>
                    <a:pt x="56" y="105"/>
                  </a:cubicBezTo>
                  <a:cubicBezTo>
                    <a:pt x="54" y="105"/>
                    <a:pt x="52" y="103"/>
                    <a:pt x="52" y="101"/>
                  </a:cubicBezTo>
                  <a:cubicBezTo>
                    <a:pt x="52" y="99"/>
                    <a:pt x="54" y="97"/>
                    <a:pt x="56" y="97"/>
                  </a:cubicBezTo>
                  <a:cubicBezTo>
                    <a:pt x="57" y="97"/>
                    <a:pt x="57" y="97"/>
                    <a:pt x="57" y="97"/>
                  </a:cubicBezTo>
                  <a:cubicBezTo>
                    <a:pt x="59" y="97"/>
                    <a:pt x="61" y="99"/>
                    <a:pt x="61" y="101"/>
                  </a:cubicBezTo>
                  <a:cubicBezTo>
                    <a:pt x="61" y="103"/>
                    <a:pt x="59" y="105"/>
                    <a:pt x="57" y="105"/>
                  </a:cubicBezTo>
                  <a:close/>
                  <a:moveTo>
                    <a:pt x="179" y="105"/>
                  </a:moveTo>
                  <a:cubicBezTo>
                    <a:pt x="112" y="105"/>
                    <a:pt x="112" y="105"/>
                    <a:pt x="112" y="105"/>
                  </a:cubicBezTo>
                  <a:cubicBezTo>
                    <a:pt x="110" y="105"/>
                    <a:pt x="108" y="103"/>
                    <a:pt x="108" y="101"/>
                  </a:cubicBezTo>
                  <a:cubicBezTo>
                    <a:pt x="108" y="99"/>
                    <a:pt x="110" y="97"/>
                    <a:pt x="112" y="97"/>
                  </a:cubicBezTo>
                  <a:cubicBezTo>
                    <a:pt x="179" y="97"/>
                    <a:pt x="179" y="97"/>
                    <a:pt x="179" y="97"/>
                  </a:cubicBezTo>
                  <a:cubicBezTo>
                    <a:pt x="181" y="97"/>
                    <a:pt x="183" y="99"/>
                    <a:pt x="183" y="101"/>
                  </a:cubicBezTo>
                  <a:cubicBezTo>
                    <a:pt x="183" y="103"/>
                    <a:pt x="181" y="105"/>
                    <a:pt x="179" y="105"/>
                  </a:cubicBezTo>
                  <a:close/>
                  <a:moveTo>
                    <a:pt x="187" y="217"/>
                  </a:moveTo>
                  <a:cubicBezTo>
                    <a:pt x="44" y="217"/>
                    <a:pt x="44" y="217"/>
                    <a:pt x="44" y="217"/>
                  </a:cubicBezTo>
                  <a:cubicBezTo>
                    <a:pt x="38" y="217"/>
                    <a:pt x="32" y="223"/>
                    <a:pt x="32" y="229"/>
                  </a:cubicBezTo>
                  <a:cubicBezTo>
                    <a:pt x="32" y="243"/>
                    <a:pt x="32" y="243"/>
                    <a:pt x="32" y="243"/>
                  </a:cubicBezTo>
                  <a:cubicBezTo>
                    <a:pt x="32" y="250"/>
                    <a:pt x="38" y="255"/>
                    <a:pt x="44" y="255"/>
                  </a:cubicBezTo>
                  <a:cubicBezTo>
                    <a:pt x="187" y="255"/>
                    <a:pt x="187" y="255"/>
                    <a:pt x="187" y="255"/>
                  </a:cubicBezTo>
                  <a:cubicBezTo>
                    <a:pt x="194" y="255"/>
                    <a:pt x="199" y="250"/>
                    <a:pt x="199" y="243"/>
                  </a:cubicBezTo>
                  <a:cubicBezTo>
                    <a:pt x="199" y="229"/>
                    <a:pt x="199" y="229"/>
                    <a:pt x="199" y="229"/>
                  </a:cubicBezTo>
                  <a:cubicBezTo>
                    <a:pt x="199" y="223"/>
                    <a:pt x="194" y="217"/>
                    <a:pt x="187" y="217"/>
                  </a:cubicBezTo>
                  <a:close/>
                  <a:moveTo>
                    <a:pt x="57" y="240"/>
                  </a:moveTo>
                  <a:cubicBezTo>
                    <a:pt x="56" y="240"/>
                    <a:pt x="56" y="240"/>
                    <a:pt x="56" y="240"/>
                  </a:cubicBezTo>
                  <a:cubicBezTo>
                    <a:pt x="54" y="240"/>
                    <a:pt x="52" y="238"/>
                    <a:pt x="52" y="236"/>
                  </a:cubicBezTo>
                  <a:cubicBezTo>
                    <a:pt x="52" y="234"/>
                    <a:pt x="54" y="232"/>
                    <a:pt x="56" y="232"/>
                  </a:cubicBezTo>
                  <a:cubicBezTo>
                    <a:pt x="57" y="232"/>
                    <a:pt x="57" y="232"/>
                    <a:pt x="57" y="232"/>
                  </a:cubicBezTo>
                  <a:cubicBezTo>
                    <a:pt x="59" y="232"/>
                    <a:pt x="61" y="234"/>
                    <a:pt x="61" y="236"/>
                  </a:cubicBezTo>
                  <a:cubicBezTo>
                    <a:pt x="61" y="238"/>
                    <a:pt x="59" y="240"/>
                    <a:pt x="57" y="240"/>
                  </a:cubicBezTo>
                  <a:close/>
                  <a:moveTo>
                    <a:pt x="179" y="240"/>
                  </a:moveTo>
                  <a:cubicBezTo>
                    <a:pt x="112" y="240"/>
                    <a:pt x="112" y="240"/>
                    <a:pt x="112" y="240"/>
                  </a:cubicBezTo>
                  <a:cubicBezTo>
                    <a:pt x="110" y="240"/>
                    <a:pt x="108" y="238"/>
                    <a:pt x="108" y="236"/>
                  </a:cubicBezTo>
                  <a:cubicBezTo>
                    <a:pt x="108" y="234"/>
                    <a:pt x="110" y="232"/>
                    <a:pt x="112" y="232"/>
                  </a:cubicBezTo>
                  <a:cubicBezTo>
                    <a:pt x="179" y="232"/>
                    <a:pt x="179" y="232"/>
                    <a:pt x="179" y="232"/>
                  </a:cubicBezTo>
                  <a:cubicBezTo>
                    <a:pt x="181" y="232"/>
                    <a:pt x="183" y="234"/>
                    <a:pt x="183" y="236"/>
                  </a:cubicBezTo>
                  <a:cubicBezTo>
                    <a:pt x="183" y="238"/>
                    <a:pt x="181" y="240"/>
                    <a:pt x="179" y="240"/>
                  </a:cubicBezTo>
                  <a:close/>
                  <a:moveTo>
                    <a:pt x="226" y="250"/>
                  </a:moveTo>
                  <a:cubicBezTo>
                    <a:pt x="223" y="250"/>
                    <a:pt x="223" y="250"/>
                    <a:pt x="223" y="250"/>
                  </a:cubicBezTo>
                  <a:cubicBezTo>
                    <a:pt x="222" y="254"/>
                    <a:pt x="221" y="258"/>
                    <a:pt x="219" y="261"/>
                  </a:cubicBezTo>
                  <a:cubicBezTo>
                    <a:pt x="232" y="261"/>
                    <a:pt x="232" y="261"/>
                    <a:pt x="232" y="261"/>
                  </a:cubicBezTo>
                  <a:cubicBezTo>
                    <a:pt x="237" y="261"/>
                    <a:pt x="241" y="257"/>
                    <a:pt x="241" y="252"/>
                  </a:cubicBezTo>
                  <a:cubicBezTo>
                    <a:pt x="241" y="242"/>
                    <a:pt x="241" y="242"/>
                    <a:pt x="241" y="242"/>
                  </a:cubicBezTo>
                  <a:cubicBezTo>
                    <a:pt x="241" y="237"/>
                    <a:pt x="237" y="233"/>
                    <a:pt x="232" y="233"/>
                  </a:cubicBezTo>
                  <a:cubicBezTo>
                    <a:pt x="223" y="233"/>
                    <a:pt x="223" y="233"/>
                    <a:pt x="223" y="233"/>
                  </a:cubicBezTo>
                  <a:cubicBezTo>
                    <a:pt x="223" y="244"/>
                    <a:pt x="223" y="244"/>
                    <a:pt x="223" y="244"/>
                  </a:cubicBezTo>
                  <a:cubicBezTo>
                    <a:pt x="226" y="244"/>
                    <a:pt x="226" y="244"/>
                    <a:pt x="226" y="244"/>
                  </a:cubicBezTo>
                  <a:cubicBezTo>
                    <a:pt x="228" y="244"/>
                    <a:pt x="229" y="245"/>
                    <a:pt x="229" y="247"/>
                  </a:cubicBezTo>
                  <a:cubicBezTo>
                    <a:pt x="229" y="249"/>
                    <a:pt x="228" y="250"/>
                    <a:pt x="226" y="250"/>
                  </a:cubicBezTo>
                  <a:close/>
                  <a:moveTo>
                    <a:pt x="241" y="185"/>
                  </a:moveTo>
                  <a:cubicBezTo>
                    <a:pt x="241" y="174"/>
                    <a:pt x="241" y="174"/>
                    <a:pt x="241" y="174"/>
                  </a:cubicBezTo>
                  <a:cubicBezTo>
                    <a:pt x="241" y="169"/>
                    <a:pt x="237" y="165"/>
                    <a:pt x="232" y="165"/>
                  </a:cubicBezTo>
                  <a:cubicBezTo>
                    <a:pt x="223" y="165"/>
                    <a:pt x="223" y="165"/>
                    <a:pt x="223" y="165"/>
                  </a:cubicBezTo>
                  <a:cubicBezTo>
                    <a:pt x="223" y="176"/>
                    <a:pt x="223" y="176"/>
                    <a:pt x="223" y="176"/>
                  </a:cubicBezTo>
                  <a:cubicBezTo>
                    <a:pt x="226" y="176"/>
                    <a:pt x="226" y="176"/>
                    <a:pt x="226" y="176"/>
                  </a:cubicBezTo>
                  <a:cubicBezTo>
                    <a:pt x="228" y="176"/>
                    <a:pt x="229" y="178"/>
                    <a:pt x="229" y="179"/>
                  </a:cubicBezTo>
                  <a:cubicBezTo>
                    <a:pt x="229" y="181"/>
                    <a:pt x="228" y="182"/>
                    <a:pt x="226" y="182"/>
                  </a:cubicBezTo>
                  <a:cubicBezTo>
                    <a:pt x="223" y="182"/>
                    <a:pt x="223" y="182"/>
                    <a:pt x="223" y="182"/>
                  </a:cubicBezTo>
                  <a:cubicBezTo>
                    <a:pt x="223" y="194"/>
                    <a:pt x="223" y="194"/>
                    <a:pt x="223" y="194"/>
                  </a:cubicBezTo>
                  <a:cubicBezTo>
                    <a:pt x="232" y="194"/>
                    <a:pt x="232" y="194"/>
                    <a:pt x="232" y="194"/>
                  </a:cubicBezTo>
                  <a:cubicBezTo>
                    <a:pt x="237" y="194"/>
                    <a:pt x="241" y="190"/>
                    <a:pt x="241" y="185"/>
                  </a:cubicBezTo>
                  <a:close/>
                  <a:moveTo>
                    <a:pt x="241" y="151"/>
                  </a:moveTo>
                  <a:cubicBezTo>
                    <a:pt x="241" y="141"/>
                    <a:pt x="241" y="141"/>
                    <a:pt x="241" y="141"/>
                  </a:cubicBezTo>
                  <a:cubicBezTo>
                    <a:pt x="241" y="136"/>
                    <a:pt x="237" y="132"/>
                    <a:pt x="232" y="132"/>
                  </a:cubicBezTo>
                  <a:cubicBezTo>
                    <a:pt x="223" y="132"/>
                    <a:pt x="223" y="132"/>
                    <a:pt x="223" y="132"/>
                  </a:cubicBezTo>
                  <a:cubicBezTo>
                    <a:pt x="223" y="143"/>
                    <a:pt x="223" y="143"/>
                    <a:pt x="223" y="143"/>
                  </a:cubicBezTo>
                  <a:cubicBezTo>
                    <a:pt x="226" y="143"/>
                    <a:pt x="226" y="143"/>
                    <a:pt x="226" y="143"/>
                  </a:cubicBezTo>
                  <a:cubicBezTo>
                    <a:pt x="228" y="143"/>
                    <a:pt x="229" y="144"/>
                    <a:pt x="229" y="146"/>
                  </a:cubicBezTo>
                  <a:cubicBezTo>
                    <a:pt x="229" y="147"/>
                    <a:pt x="228" y="149"/>
                    <a:pt x="226" y="149"/>
                  </a:cubicBezTo>
                  <a:cubicBezTo>
                    <a:pt x="223" y="149"/>
                    <a:pt x="223" y="149"/>
                    <a:pt x="223" y="149"/>
                  </a:cubicBezTo>
                  <a:cubicBezTo>
                    <a:pt x="223" y="160"/>
                    <a:pt x="223" y="160"/>
                    <a:pt x="223" y="160"/>
                  </a:cubicBezTo>
                  <a:cubicBezTo>
                    <a:pt x="232" y="160"/>
                    <a:pt x="232" y="160"/>
                    <a:pt x="232" y="160"/>
                  </a:cubicBezTo>
                  <a:cubicBezTo>
                    <a:pt x="237" y="160"/>
                    <a:pt x="241" y="156"/>
                    <a:pt x="241" y="151"/>
                  </a:cubicBezTo>
                  <a:close/>
                  <a:moveTo>
                    <a:pt x="187" y="127"/>
                  </a:moveTo>
                  <a:cubicBezTo>
                    <a:pt x="44" y="127"/>
                    <a:pt x="44" y="127"/>
                    <a:pt x="44" y="127"/>
                  </a:cubicBezTo>
                  <a:cubicBezTo>
                    <a:pt x="38" y="127"/>
                    <a:pt x="32" y="133"/>
                    <a:pt x="32" y="139"/>
                  </a:cubicBezTo>
                  <a:cubicBezTo>
                    <a:pt x="32" y="153"/>
                    <a:pt x="32" y="153"/>
                    <a:pt x="32" y="153"/>
                  </a:cubicBezTo>
                  <a:cubicBezTo>
                    <a:pt x="32" y="160"/>
                    <a:pt x="38" y="165"/>
                    <a:pt x="44" y="165"/>
                  </a:cubicBezTo>
                  <a:cubicBezTo>
                    <a:pt x="187" y="165"/>
                    <a:pt x="187" y="165"/>
                    <a:pt x="187" y="165"/>
                  </a:cubicBezTo>
                  <a:cubicBezTo>
                    <a:pt x="194" y="165"/>
                    <a:pt x="199" y="160"/>
                    <a:pt x="199" y="153"/>
                  </a:cubicBezTo>
                  <a:cubicBezTo>
                    <a:pt x="199" y="139"/>
                    <a:pt x="199" y="139"/>
                    <a:pt x="199" y="139"/>
                  </a:cubicBezTo>
                  <a:cubicBezTo>
                    <a:pt x="199" y="133"/>
                    <a:pt x="194" y="127"/>
                    <a:pt x="187" y="127"/>
                  </a:cubicBezTo>
                  <a:close/>
                  <a:moveTo>
                    <a:pt x="57" y="150"/>
                  </a:moveTo>
                  <a:cubicBezTo>
                    <a:pt x="56" y="150"/>
                    <a:pt x="56" y="150"/>
                    <a:pt x="56" y="150"/>
                  </a:cubicBezTo>
                  <a:cubicBezTo>
                    <a:pt x="54" y="150"/>
                    <a:pt x="52" y="148"/>
                    <a:pt x="52" y="146"/>
                  </a:cubicBezTo>
                  <a:cubicBezTo>
                    <a:pt x="52" y="144"/>
                    <a:pt x="54" y="142"/>
                    <a:pt x="56" y="142"/>
                  </a:cubicBezTo>
                  <a:cubicBezTo>
                    <a:pt x="57" y="142"/>
                    <a:pt x="57" y="142"/>
                    <a:pt x="57" y="142"/>
                  </a:cubicBezTo>
                  <a:cubicBezTo>
                    <a:pt x="59" y="142"/>
                    <a:pt x="61" y="144"/>
                    <a:pt x="61" y="146"/>
                  </a:cubicBezTo>
                  <a:cubicBezTo>
                    <a:pt x="61" y="148"/>
                    <a:pt x="59" y="150"/>
                    <a:pt x="57" y="150"/>
                  </a:cubicBezTo>
                  <a:close/>
                  <a:moveTo>
                    <a:pt x="179" y="150"/>
                  </a:moveTo>
                  <a:cubicBezTo>
                    <a:pt x="112" y="150"/>
                    <a:pt x="112" y="150"/>
                    <a:pt x="112" y="150"/>
                  </a:cubicBezTo>
                  <a:cubicBezTo>
                    <a:pt x="110" y="150"/>
                    <a:pt x="108" y="148"/>
                    <a:pt x="108" y="146"/>
                  </a:cubicBezTo>
                  <a:cubicBezTo>
                    <a:pt x="108" y="144"/>
                    <a:pt x="110" y="142"/>
                    <a:pt x="112" y="142"/>
                  </a:cubicBezTo>
                  <a:cubicBezTo>
                    <a:pt x="179" y="142"/>
                    <a:pt x="179" y="142"/>
                    <a:pt x="179" y="142"/>
                  </a:cubicBezTo>
                  <a:cubicBezTo>
                    <a:pt x="181" y="142"/>
                    <a:pt x="183" y="144"/>
                    <a:pt x="183" y="146"/>
                  </a:cubicBezTo>
                  <a:cubicBezTo>
                    <a:pt x="183" y="148"/>
                    <a:pt x="181" y="150"/>
                    <a:pt x="179" y="150"/>
                  </a:cubicBezTo>
                  <a:close/>
                  <a:moveTo>
                    <a:pt x="187" y="37"/>
                  </a:moveTo>
                  <a:cubicBezTo>
                    <a:pt x="44" y="37"/>
                    <a:pt x="44" y="37"/>
                    <a:pt x="44" y="37"/>
                  </a:cubicBezTo>
                  <a:cubicBezTo>
                    <a:pt x="38" y="37"/>
                    <a:pt x="32" y="43"/>
                    <a:pt x="32" y="49"/>
                  </a:cubicBezTo>
                  <a:cubicBezTo>
                    <a:pt x="32" y="63"/>
                    <a:pt x="32" y="63"/>
                    <a:pt x="32" y="63"/>
                  </a:cubicBezTo>
                  <a:cubicBezTo>
                    <a:pt x="32" y="70"/>
                    <a:pt x="38" y="75"/>
                    <a:pt x="44" y="75"/>
                  </a:cubicBezTo>
                  <a:cubicBezTo>
                    <a:pt x="187" y="75"/>
                    <a:pt x="187" y="75"/>
                    <a:pt x="187" y="75"/>
                  </a:cubicBezTo>
                  <a:cubicBezTo>
                    <a:pt x="194" y="75"/>
                    <a:pt x="199" y="70"/>
                    <a:pt x="199" y="63"/>
                  </a:cubicBezTo>
                  <a:cubicBezTo>
                    <a:pt x="199" y="49"/>
                    <a:pt x="199" y="49"/>
                    <a:pt x="199" y="49"/>
                  </a:cubicBezTo>
                  <a:cubicBezTo>
                    <a:pt x="199" y="43"/>
                    <a:pt x="194" y="37"/>
                    <a:pt x="187" y="37"/>
                  </a:cubicBezTo>
                  <a:close/>
                  <a:moveTo>
                    <a:pt x="57" y="60"/>
                  </a:moveTo>
                  <a:cubicBezTo>
                    <a:pt x="56" y="60"/>
                    <a:pt x="56" y="60"/>
                    <a:pt x="56" y="60"/>
                  </a:cubicBezTo>
                  <a:cubicBezTo>
                    <a:pt x="54" y="60"/>
                    <a:pt x="52" y="58"/>
                    <a:pt x="52" y="56"/>
                  </a:cubicBezTo>
                  <a:cubicBezTo>
                    <a:pt x="52" y="54"/>
                    <a:pt x="54" y="52"/>
                    <a:pt x="56" y="52"/>
                  </a:cubicBezTo>
                  <a:cubicBezTo>
                    <a:pt x="57" y="52"/>
                    <a:pt x="57" y="52"/>
                    <a:pt x="57" y="52"/>
                  </a:cubicBezTo>
                  <a:cubicBezTo>
                    <a:pt x="59" y="52"/>
                    <a:pt x="61" y="54"/>
                    <a:pt x="61" y="56"/>
                  </a:cubicBezTo>
                  <a:cubicBezTo>
                    <a:pt x="61" y="58"/>
                    <a:pt x="59" y="60"/>
                    <a:pt x="57" y="60"/>
                  </a:cubicBezTo>
                  <a:close/>
                  <a:moveTo>
                    <a:pt x="179" y="60"/>
                  </a:moveTo>
                  <a:cubicBezTo>
                    <a:pt x="112" y="60"/>
                    <a:pt x="112" y="60"/>
                    <a:pt x="112" y="60"/>
                  </a:cubicBezTo>
                  <a:cubicBezTo>
                    <a:pt x="110" y="60"/>
                    <a:pt x="108" y="58"/>
                    <a:pt x="108" y="56"/>
                  </a:cubicBezTo>
                  <a:cubicBezTo>
                    <a:pt x="108" y="54"/>
                    <a:pt x="110" y="52"/>
                    <a:pt x="112" y="52"/>
                  </a:cubicBezTo>
                  <a:cubicBezTo>
                    <a:pt x="179" y="52"/>
                    <a:pt x="179" y="52"/>
                    <a:pt x="179" y="52"/>
                  </a:cubicBezTo>
                  <a:cubicBezTo>
                    <a:pt x="181" y="52"/>
                    <a:pt x="183" y="54"/>
                    <a:pt x="183" y="56"/>
                  </a:cubicBezTo>
                  <a:cubicBezTo>
                    <a:pt x="183" y="58"/>
                    <a:pt x="181" y="60"/>
                    <a:pt x="179" y="60"/>
                  </a:cubicBezTo>
                  <a:close/>
                  <a:moveTo>
                    <a:pt x="268" y="175"/>
                  </a:moveTo>
                  <a:cubicBezTo>
                    <a:pt x="268" y="172"/>
                    <a:pt x="265" y="169"/>
                    <a:pt x="261" y="169"/>
                  </a:cubicBezTo>
                  <a:cubicBezTo>
                    <a:pt x="261" y="190"/>
                    <a:pt x="261" y="190"/>
                    <a:pt x="261" y="190"/>
                  </a:cubicBezTo>
                  <a:cubicBezTo>
                    <a:pt x="265" y="189"/>
                    <a:pt x="268" y="187"/>
                    <a:pt x="268" y="183"/>
                  </a:cubicBezTo>
                  <a:lnTo>
                    <a:pt x="268" y="175"/>
                  </a:lnTo>
                  <a:close/>
                  <a:moveTo>
                    <a:pt x="268" y="201"/>
                  </a:moveTo>
                  <a:cubicBezTo>
                    <a:pt x="268" y="197"/>
                    <a:pt x="265" y="194"/>
                    <a:pt x="261" y="194"/>
                  </a:cubicBezTo>
                  <a:cubicBezTo>
                    <a:pt x="261" y="215"/>
                    <a:pt x="261" y="215"/>
                    <a:pt x="261" y="215"/>
                  </a:cubicBezTo>
                  <a:cubicBezTo>
                    <a:pt x="265" y="215"/>
                    <a:pt x="268" y="212"/>
                    <a:pt x="268" y="208"/>
                  </a:cubicBezTo>
                  <a:lnTo>
                    <a:pt x="268" y="201"/>
                  </a:lnTo>
                  <a:close/>
                  <a:moveTo>
                    <a:pt x="268" y="150"/>
                  </a:moveTo>
                  <a:cubicBezTo>
                    <a:pt x="268" y="146"/>
                    <a:pt x="265" y="143"/>
                    <a:pt x="261" y="143"/>
                  </a:cubicBezTo>
                  <a:cubicBezTo>
                    <a:pt x="261" y="164"/>
                    <a:pt x="261" y="164"/>
                    <a:pt x="261" y="164"/>
                  </a:cubicBezTo>
                  <a:cubicBezTo>
                    <a:pt x="265" y="164"/>
                    <a:pt x="268" y="161"/>
                    <a:pt x="268" y="158"/>
                  </a:cubicBezTo>
                  <a:lnTo>
                    <a:pt x="268" y="150"/>
                  </a:lnTo>
                  <a:close/>
                  <a:moveTo>
                    <a:pt x="277" y="260"/>
                  </a:moveTo>
                  <a:cubicBezTo>
                    <a:pt x="277" y="147"/>
                    <a:pt x="277" y="147"/>
                    <a:pt x="277" y="147"/>
                  </a:cubicBezTo>
                  <a:cubicBezTo>
                    <a:pt x="277" y="139"/>
                    <a:pt x="270" y="132"/>
                    <a:pt x="261" y="132"/>
                  </a:cubicBezTo>
                  <a:cubicBezTo>
                    <a:pt x="261" y="132"/>
                    <a:pt x="261" y="132"/>
                    <a:pt x="261" y="132"/>
                  </a:cubicBezTo>
                  <a:cubicBezTo>
                    <a:pt x="261" y="135"/>
                    <a:pt x="261" y="135"/>
                    <a:pt x="261" y="135"/>
                  </a:cubicBezTo>
                  <a:cubicBezTo>
                    <a:pt x="261" y="135"/>
                    <a:pt x="261" y="135"/>
                    <a:pt x="261" y="135"/>
                  </a:cubicBezTo>
                  <a:cubicBezTo>
                    <a:pt x="268" y="135"/>
                    <a:pt x="273" y="141"/>
                    <a:pt x="273" y="147"/>
                  </a:cubicBezTo>
                  <a:cubicBezTo>
                    <a:pt x="273" y="260"/>
                    <a:pt x="273" y="260"/>
                    <a:pt x="273" y="260"/>
                  </a:cubicBezTo>
                  <a:cubicBezTo>
                    <a:pt x="273" y="267"/>
                    <a:pt x="268" y="272"/>
                    <a:pt x="261" y="272"/>
                  </a:cubicBezTo>
                  <a:cubicBezTo>
                    <a:pt x="254" y="272"/>
                    <a:pt x="254" y="272"/>
                    <a:pt x="254" y="272"/>
                  </a:cubicBezTo>
                  <a:cubicBezTo>
                    <a:pt x="252" y="275"/>
                    <a:pt x="249" y="277"/>
                    <a:pt x="246" y="279"/>
                  </a:cubicBezTo>
                  <a:cubicBezTo>
                    <a:pt x="246" y="279"/>
                    <a:pt x="246" y="279"/>
                    <a:pt x="246" y="279"/>
                  </a:cubicBezTo>
                  <a:cubicBezTo>
                    <a:pt x="264" y="279"/>
                    <a:pt x="264" y="279"/>
                    <a:pt x="264" y="279"/>
                  </a:cubicBezTo>
                  <a:cubicBezTo>
                    <a:pt x="267" y="274"/>
                    <a:pt x="267" y="274"/>
                    <a:pt x="267" y="274"/>
                  </a:cubicBezTo>
                  <a:cubicBezTo>
                    <a:pt x="273" y="272"/>
                    <a:pt x="277" y="267"/>
                    <a:pt x="277" y="260"/>
                  </a:cubicBezTo>
                  <a:close/>
                  <a:moveTo>
                    <a:pt x="268" y="226"/>
                  </a:moveTo>
                  <a:cubicBezTo>
                    <a:pt x="268" y="222"/>
                    <a:pt x="265" y="219"/>
                    <a:pt x="261" y="219"/>
                  </a:cubicBezTo>
                  <a:cubicBezTo>
                    <a:pt x="261" y="240"/>
                    <a:pt x="261" y="240"/>
                    <a:pt x="261" y="240"/>
                  </a:cubicBezTo>
                  <a:cubicBezTo>
                    <a:pt x="265" y="240"/>
                    <a:pt x="268" y="237"/>
                    <a:pt x="268" y="234"/>
                  </a:cubicBezTo>
                  <a:lnTo>
                    <a:pt x="268" y="226"/>
                  </a:lnTo>
                  <a:close/>
                  <a:moveTo>
                    <a:pt x="261" y="245"/>
                  </a:moveTo>
                  <a:cubicBezTo>
                    <a:pt x="261" y="254"/>
                    <a:pt x="261" y="254"/>
                    <a:pt x="261" y="254"/>
                  </a:cubicBezTo>
                  <a:cubicBezTo>
                    <a:pt x="261" y="258"/>
                    <a:pt x="260" y="262"/>
                    <a:pt x="259" y="266"/>
                  </a:cubicBezTo>
                  <a:cubicBezTo>
                    <a:pt x="261" y="266"/>
                    <a:pt x="261" y="266"/>
                    <a:pt x="261" y="266"/>
                  </a:cubicBezTo>
                  <a:cubicBezTo>
                    <a:pt x="265" y="266"/>
                    <a:pt x="268" y="263"/>
                    <a:pt x="268" y="259"/>
                  </a:cubicBezTo>
                  <a:cubicBezTo>
                    <a:pt x="268" y="251"/>
                    <a:pt x="268" y="251"/>
                    <a:pt x="268" y="251"/>
                  </a:cubicBezTo>
                  <a:cubicBezTo>
                    <a:pt x="268" y="248"/>
                    <a:pt x="265" y="245"/>
                    <a:pt x="261" y="245"/>
                  </a:cubicBezTo>
                  <a:close/>
                  <a:moveTo>
                    <a:pt x="253" y="254"/>
                  </a:moveTo>
                  <a:cubicBezTo>
                    <a:pt x="253" y="103"/>
                    <a:pt x="253" y="103"/>
                    <a:pt x="253" y="103"/>
                  </a:cubicBezTo>
                  <a:cubicBezTo>
                    <a:pt x="253" y="92"/>
                    <a:pt x="244" y="83"/>
                    <a:pt x="233" y="83"/>
                  </a:cubicBezTo>
                  <a:cubicBezTo>
                    <a:pt x="223" y="83"/>
                    <a:pt x="223" y="83"/>
                    <a:pt x="223" y="83"/>
                  </a:cubicBezTo>
                  <a:cubicBezTo>
                    <a:pt x="223" y="87"/>
                    <a:pt x="223" y="87"/>
                    <a:pt x="223" y="87"/>
                  </a:cubicBezTo>
                  <a:cubicBezTo>
                    <a:pt x="233" y="87"/>
                    <a:pt x="233" y="87"/>
                    <a:pt x="233" y="87"/>
                  </a:cubicBezTo>
                  <a:cubicBezTo>
                    <a:pt x="242" y="87"/>
                    <a:pt x="249" y="94"/>
                    <a:pt x="249" y="103"/>
                  </a:cubicBezTo>
                  <a:cubicBezTo>
                    <a:pt x="249" y="254"/>
                    <a:pt x="249" y="254"/>
                    <a:pt x="249" y="254"/>
                  </a:cubicBezTo>
                  <a:cubicBezTo>
                    <a:pt x="249" y="262"/>
                    <a:pt x="242" y="269"/>
                    <a:pt x="233" y="269"/>
                  </a:cubicBezTo>
                  <a:cubicBezTo>
                    <a:pt x="213" y="269"/>
                    <a:pt x="213" y="269"/>
                    <a:pt x="213" y="269"/>
                  </a:cubicBezTo>
                  <a:cubicBezTo>
                    <a:pt x="211" y="271"/>
                    <a:pt x="209" y="273"/>
                    <a:pt x="207" y="275"/>
                  </a:cubicBezTo>
                  <a:cubicBezTo>
                    <a:pt x="209" y="279"/>
                    <a:pt x="209" y="279"/>
                    <a:pt x="209" y="279"/>
                  </a:cubicBezTo>
                  <a:cubicBezTo>
                    <a:pt x="237" y="279"/>
                    <a:pt x="237" y="279"/>
                    <a:pt x="237" y="279"/>
                  </a:cubicBezTo>
                  <a:cubicBezTo>
                    <a:pt x="240" y="273"/>
                    <a:pt x="240" y="273"/>
                    <a:pt x="240" y="273"/>
                  </a:cubicBezTo>
                  <a:cubicBezTo>
                    <a:pt x="248" y="270"/>
                    <a:pt x="253" y="262"/>
                    <a:pt x="253" y="254"/>
                  </a:cubicBezTo>
                  <a:close/>
                  <a:moveTo>
                    <a:pt x="215" y="245"/>
                  </a:moveTo>
                  <a:cubicBezTo>
                    <a:pt x="215" y="44"/>
                    <a:pt x="215" y="44"/>
                    <a:pt x="215" y="44"/>
                  </a:cubicBezTo>
                  <a:cubicBezTo>
                    <a:pt x="215" y="29"/>
                    <a:pt x="203" y="17"/>
                    <a:pt x="188" y="17"/>
                  </a:cubicBezTo>
                  <a:cubicBezTo>
                    <a:pt x="43" y="17"/>
                    <a:pt x="43" y="17"/>
                    <a:pt x="43" y="17"/>
                  </a:cubicBezTo>
                  <a:cubicBezTo>
                    <a:pt x="28" y="17"/>
                    <a:pt x="16" y="29"/>
                    <a:pt x="16" y="44"/>
                  </a:cubicBezTo>
                  <a:cubicBezTo>
                    <a:pt x="16" y="245"/>
                    <a:pt x="16" y="245"/>
                    <a:pt x="16" y="245"/>
                  </a:cubicBezTo>
                  <a:cubicBezTo>
                    <a:pt x="16" y="257"/>
                    <a:pt x="24" y="266"/>
                    <a:pt x="34" y="270"/>
                  </a:cubicBezTo>
                  <a:cubicBezTo>
                    <a:pt x="38" y="279"/>
                    <a:pt x="38" y="279"/>
                    <a:pt x="38" y="279"/>
                  </a:cubicBezTo>
                  <a:cubicBezTo>
                    <a:pt x="75" y="279"/>
                    <a:pt x="75" y="279"/>
                    <a:pt x="75" y="279"/>
                  </a:cubicBezTo>
                  <a:cubicBezTo>
                    <a:pt x="79" y="272"/>
                    <a:pt x="79" y="272"/>
                    <a:pt x="79" y="272"/>
                  </a:cubicBezTo>
                  <a:cubicBezTo>
                    <a:pt x="153" y="272"/>
                    <a:pt x="153" y="272"/>
                    <a:pt x="153" y="272"/>
                  </a:cubicBezTo>
                  <a:cubicBezTo>
                    <a:pt x="156" y="279"/>
                    <a:pt x="156" y="279"/>
                    <a:pt x="156" y="279"/>
                  </a:cubicBezTo>
                  <a:cubicBezTo>
                    <a:pt x="193" y="279"/>
                    <a:pt x="193" y="279"/>
                    <a:pt x="193" y="279"/>
                  </a:cubicBezTo>
                  <a:cubicBezTo>
                    <a:pt x="198" y="270"/>
                    <a:pt x="198" y="270"/>
                    <a:pt x="198" y="270"/>
                  </a:cubicBezTo>
                  <a:cubicBezTo>
                    <a:pt x="208" y="266"/>
                    <a:pt x="215" y="257"/>
                    <a:pt x="215" y="245"/>
                  </a:cubicBezTo>
                  <a:close/>
                  <a:moveTo>
                    <a:pt x="188" y="266"/>
                  </a:moveTo>
                  <a:cubicBezTo>
                    <a:pt x="43" y="266"/>
                    <a:pt x="43" y="266"/>
                    <a:pt x="43" y="266"/>
                  </a:cubicBezTo>
                  <a:cubicBezTo>
                    <a:pt x="32" y="266"/>
                    <a:pt x="22" y="257"/>
                    <a:pt x="22" y="245"/>
                  </a:cubicBezTo>
                  <a:cubicBezTo>
                    <a:pt x="22" y="44"/>
                    <a:pt x="22" y="44"/>
                    <a:pt x="22" y="44"/>
                  </a:cubicBezTo>
                  <a:cubicBezTo>
                    <a:pt x="22" y="32"/>
                    <a:pt x="32" y="23"/>
                    <a:pt x="43" y="23"/>
                  </a:cubicBezTo>
                  <a:cubicBezTo>
                    <a:pt x="188" y="23"/>
                    <a:pt x="188" y="23"/>
                    <a:pt x="188" y="23"/>
                  </a:cubicBezTo>
                  <a:cubicBezTo>
                    <a:pt x="200" y="23"/>
                    <a:pt x="209" y="32"/>
                    <a:pt x="209" y="44"/>
                  </a:cubicBezTo>
                  <a:cubicBezTo>
                    <a:pt x="209" y="245"/>
                    <a:pt x="209" y="245"/>
                    <a:pt x="209" y="245"/>
                  </a:cubicBezTo>
                  <a:cubicBezTo>
                    <a:pt x="209" y="257"/>
                    <a:pt x="200" y="266"/>
                    <a:pt x="188" y="266"/>
                  </a:cubicBezTo>
                  <a:close/>
                  <a:moveTo>
                    <a:pt x="241" y="117"/>
                  </a:moveTo>
                  <a:cubicBezTo>
                    <a:pt x="241" y="107"/>
                    <a:pt x="241" y="107"/>
                    <a:pt x="241" y="107"/>
                  </a:cubicBezTo>
                  <a:cubicBezTo>
                    <a:pt x="241" y="102"/>
                    <a:pt x="237" y="98"/>
                    <a:pt x="232" y="98"/>
                  </a:cubicBezTo>
                  <a:cubicBezTo>
                    <a:pt x="223" y="98"/>
                    <a:pt x="223" y="98"/>
                    <a:pt x="223" y="98"/>
                  </a:cubicBezTo>
                  <a:cubicBezTo>
                    <a:pt x="223" y="109"/>
                    <a:pt x="223" y="109"/>
                    <a:pt x="223" y="109"/>
                  </a:cubicBezTo>
                  <a:cubicBezTo>
                    <a:pt x="226" y="109"/>
                    <a:pt x="226" y="109"/>
                    <a:pt x="226" y="109"/>
                  </a:cubicBezTo>
                  <a:cubicBezTo>
                    <a:pt x="228" y="109"/>
                    <a:pt x="229" y="110"/>
                    <a:pt x="229" y="112"/>
                  </a:cubicBezTo>
                  <a:cubicBezTo>
                    <a:pt x="229" y="114"/>
                    <a:pt x="228" y="115"/>
                    <a:pt x="226" y="115"/>
                  </a:cubicBezTo>
                  <a:cubicBezTo>
                    <a:pt x="223" y="115"/>
                    <a:pt x="223" y="115"/>
                    <a:pt x="223" y="115"/>
                  </a:cubicBezTo>
                  <a:cubicBezTo>
                    <a:pt x="223" y="126"/>
                    <a:pt x="223" y="126"/>
                    <a:pt x="223" y="126"/>
                  </a:cubicBezTo>
                  <a:cubicBezTo>
                    <a:pt x="232" y="126"/>
                    <a:pt x="232" y="126"/>
                    <a:pt x="232" y="126"/>
                  </a:cubicBezTo>
                  <a:cubicBezTo>
                    <a:pt x="237" y="126"/>
                    <a:pt x="241" y="122"/>
                    <a:pt x="241" y="117"/>
                  </a:cubicBezTo>
                  <a:close/>
                  <a:moveTo>
                    <a:pt x="4" y="88"/>
                  </a:moveTo>
                  <a:cubicBezTo>
                    <a:pt x="0" y="88"/>
                    <a:pt x="0" y="88"/>
                    <a:pt x="0" y="88"/>
                  </a:cubicBezTo>
                  <a:cubicBezTo>
                    <a:pt x="0" y="96"/>
                    <a:pt x="0" y="96"/>
                    <a:pt x="0" y="96"/>
                  </a:cubicBezTo>
                  <a:cubicBezTo>
                    <a:pt x="4" y="96"/>
                    <a:pt x="4" y="96"/>
                    <a:pt x="4" y="96"/>
                  </a:cubicBezTo>
                  <a:lnTo>
                    <a:pt x="4" y="88"/>
                  </a:lnTo>
                  <a:close/>
                  <a:moveTo>
                    <a:pt x="125" y="0"/>
                  </a:moveTo>
                  <a:cubicBezTo>
                    <a:pt x="117" y="0"/>
                    <a:pt x="117" y="0"/>
                    <a:pt x="117" y="0"/>
                  </a:cubicBezTo>
                  <a:cubicBezTo>
                    <a:pt x="117" y="4"/>
                    <a:pt x="117" y="4"/>
                    <a:pt x="117" y="4"/>
                  </a:cubicBezTo>
                  <a:cubicBezTo>
                    <a:pt x="125" y="4"/>
                    <a:pt x="125" y="4"/>
                    <a:pt x="125" y="4"/>
                  </a:cubicBezTo>
                  <a:lnTo>
                    <a:pt x="125" y="0"/>
                  </a:lnTo>
                  <a:close/>
                  <a:moveTo>
                    <a:pt x="61" y="0"/>
                  </a:moveTo>
                  <a:cubicBezTo>
                    <a:pt x="53" y="0"/>
                    <a:pt x="53" y="0"/>
                    <a:pt x="53" y="0"/>
                  </a:cubicBezTo>
                  <a:cubicBezTo>
                    <a:pt x="53" y="4"/>
                    <a:pt x="53" y="4"/>
                    <a:pt x="53" y="4"/>
                  </a:cubicBezTo>
                  <a:cubicBezTo>
                    <a:pt x="61" y="4"/>
                    <a:pt x="61" y="4"/>
                    <a:pt x="61" y="4"/>
                  </a:cubicBezTo>
                  <a:lnTo>
                    <a:pt x="61" y="0"/>
                  </a:lnTo>
                  <a:close/>
                  <a:moveTo>
                    <a:pt x="42" y="4"/>
                  </a:moveTo>
                  <a:cubicBezTo>
                    <a:pt x="45" y="4"/>
                    <a:pt x="45" y="4"/>
                    <a:pt x="45" y="4"/>
                  </a:cubicBezTo>
                  <a:cubicBezTo>
                    <a:pt x="45" y="0"/>
                    <a:pt x="45" y="0"/>
                    <a:pt x="45" y="0"/>
                  </a:cubicBezTo>
                  <a:cubicBezTo>
                    <a:pt x="42" y="0"/>
                    <a:pt x="42" y="0"/>
                    <a:pt x="42" y="0"/>
                  </a:cubicBezTo>
                  <a:cubicBezTo>
                    <a:pt x="40" y="0"/>
                    <a:pt x="39" y="0"/>
                    <a:pt x="37" y="1"/>
                  </a:cubicBezTo>
                  <a:cubicBezTo>
                    <a:pt x="37" y="5"/>
                    <a:pt x="37" y="5"/>
                    <a:pt x="37" y="5"/>
                  </a:cubicBezTo>
                  <a:cubicBezTo>
                    <a:pt x="39" y="4"/>
                    <a:pt x="40" y="4"/>
                    <a:pt x="42" y="4"/>
                  </a:cubicBezTo>
                  <a:close/>
                  <a:moveTo>
                    <a:pt x="8" y="25"/>
                  </a:moveTo>
                  <a:cubicBezTo>
                    <a:pt x="4" y="24"/>
                    <a:pt x="4" y="24"/>
                    <a:pt x="4" y="24"/>
                  </a:cubicBezTo>
                  <a:cubicBezTo>
                    <a:pt x="3" y="26"/>
                    <a:pt x="2" y="29"/>
                    <a:pt x="1" y="32"/>
                  </a:cubicBezTo>
                  <a:cubicBezTo>
                    <a:pt x="5" y="33"/>
                    <a:pt x="5" y="33"/>
                    <a:pt x="5" y="33"/>
                  </a:cubicBezTo>
                  <a:cubicBezTo>
                    <a:pt x="6" y="30"/>
                    <a:pt x="7" y="28"/>
                    <a:pt x="8" y="25"/>
                  </a:cubicBezTo>
                  <a:close/>
                  <a:moveTo>
                    <a:pt x="93" y="0"/>
                  </a:moveTo>
                  <a:cubicBezTo>
                    <a:pt x="85" y="0"/>
                    <a:pt x="85" y="0"/>
                    <a:pt x="85" y="0"/>
                  </a:cubicBezTo>
                  <a:cubicBezTo>
                    <a:pt x="85" y="4"/>
                    <a:pt x="85" y="4"/>
                    <a:pt x="85" y="4"/>
                  </a:cubicBezTo>
                  <a:cubicBezTo>
                    <a:pt x="93" y="4"/>
                    <a:pt x="93" y="4"/>
                    <a:pt x="93" y="4"/>
                  </a:cubicBezTo>
                  <a:lnTo>
                    <a:pt x="93" y="0"/>
                  </a:lnTo>
                  <a:close/>
                  <a:moveTo>
                    <a:pt x="77" y="0"/>
                  </a:moveTo>
                  <a:cubicBezTo>
                    <a:pt x="69" y="0"/>
                    <a:pt x="69" y="0"/>
                    <a:pt x="69" y="0"/>
                  </a:cubicBezTo>
                  <a:cubicBezTo>
                    <a:pt x="69" y="4"/>
                    <a:pt x="69" y="4"/>
                    <a:pt x="69" y="4"/>
                  </a:cubicBezTo>
                  <a:cubicBezTo>
                    <a:pt x="77" y="4"/>
                    <a:pt x="77" y="4"/>
                    <a:pt x="77" y="4"/>
                  </a:cubicBezTo>
                  <a:lnTo>
                    <a:pt x="77" y="0"/>
                  </a:lnTo>
                  <a:close/>
                  <a:moveTo>
                    <a:pt x="141" y="0"/>
                  </a:moveTo>
                  <a:cubicBezTo>
                    <a:pt x="133" y="0"/>
                    <a:pt x="133" y="0"/>
                    <a:pt x="133" y="0"/>
                  </a:cubicBezTo>
                  <a:cubicBezTo>
                    <a:pt x="133" y="4"/>
                    <a:pt x="133" y="4"/>
                    <a:pt x="133" y="4"/>
                  </a:cubicBezTo>
                  <a:cubicBezTo>
                    <a:pt x="141" y="4"/>
                    <a:pt x="141" y="4"/>
                    <a:pt x="141" y="4"/>
                  </a:cubicBezTo>
                  <a:lnTo>
                    <a:pt x="141" y="0"/>
                  </a:lnTo>
                  <a:close/>
                  <a:moveTo>
                    <a:pt x="4" y="56"/>
                  </a:moveTo>
                  <a:cubicBezTo>
                    <a:pt x="0" y="56"/>
                    <a:pt x="0" y="56"/>
                    <a:pt x="0" y="56"/>
                  </a:cubicBezTo>
                  <a:cubicBezTo>
                    <a:pt x="0" y="64"/>
                    <a:pt x="0" y="64"/>
                    <a:pt x="0" y="64"/>
                  </a:cubicBezTo>
                  <a:cubicBezTo>
                    <a:pt x="4" y="64"/>
                    <a:pt x="4" y="64"/>
                    <a:pt x="4" y="64"/>
                  </a:cubicBezTo>
                  <a:lnTo>
                    <a:pt x="4" y="56"/>
                  </a:lnTo>
                  <a:close/>
                  <a:moveTo>
                    <a:pt x="4" y="42"/>
                  </a:moveTo>
                  <a:cubicBezTo>
                    <a:pt x="4" y="42"/>
                    <a:pt x="4" y="41"/>
                    <a:pt x="4" y="40"/>
                  </a:cubicBezTo>
                  <a:cubicBezTo>
                    <a:pt x="0" y="40"/>
                    <a:pt x="0" y="40"/>
                    <a:pt x="0" y="40"/>
                  </a:cubicBezTo>
                  <a:cubicBezTo>
                    <a:pt x="0" y="41"/>
                    <a:pt x="0" y="41"/>
                    <a:pt x="0" y="42"/>
                  </a:cubicBezTo>
                  <a:cubicBezTo>
                    <a:pt x="0" y="48"/>
                    <a:pt x="0" y="48"/>
                    <a:pt x="0" y="48"/>
                  </a:cubicBezTo>
                  <a:cubicBezTo>
                    <a:pt x="4" y="48"/>
                    <a:pt x="4" y="48"/>
                    <a:pt x="4" y="48"/>
                  </a:cubicBezTo>
                  <a:lnTo>
                    <a:pt x="4" y="42"/>
                  </a:lnTo>
                  <a:close/>
                  <a:moveTo>
                    <a:pt x="17" y="14"/>
                  </a:moveTo>
                  <a:cubicBezTo>
                    <a:pt x="14" y="11"/>
                    <a:pt x="14" y="11"/>
                    <a:pt x="14" y="11"/>
                  </a:cubicBezTo>
                  <a:cubicBezTo>
                    <a:pt x="12" y="12"/>
                    <a:pt x="10" y="14"/>
                    <a:pt x="9" y="17"/>
                  </a:cubicBezTo>
                  <a:cubicBezTo>
                    <a:pt x="12" y="19"/>
                    <a:pt x="12" y="19"/>
                    <a:pt x="12" y="19"/>
                  </a:cubicBezTo>
                  <a:cubicBezTo>
                    <a:pt x="13" y="17"/>
                    <a:pt x="15" y="15"/>
                    <a:pt x="17" y="14"/>
                  </a:cubicBezTo>
                  <a:close/>
                  <a:moveTo>
                    <a:pt x="4" y="72"/>
                  </a:moveTo>
                  <a:cubicBezTo>
                    <a:pt x="0" y="72"/>
                    <a:pt x="0" y="72"/>
                    <a:pt x="0" y="72"/>
                  </a:cubicBezTo>
                  <a:cubicBezTo>
                    <a:pt x="0" y="80"/>
                    <a:pt x="0" y="80"/>
                    <a:pt x="0" y="80"/>
                  </a:cubicBezTo>
                  <a:cubicBezTo>
                    <a:pt x="4" y="80"/>
                    <a:pt x="4" y="80"/>
                    <a:pt x="4" y="80"/>
                  </a:cubicBezTo>
                  <a:lnTo>
                    <a:pt x="4" y="72"/>
                  </a:lnTo>
                  <a:close/>
                  <a:moveTo>
                    <a:pt x="30" y="6"/>
                  </a:moveTo>
                  <a:cubicBezTo>
                    <a:pt x="29" y="2"/>
                    <a:pt x="29" y="2"/>
                    <a:pt x="29" y="2"/>
                  </a:cubicBezTo>
                  <a:cubicBezTo>
                    <a:pt x="26" y="3"/>
                    <a:pt x="24" y="4"/>
                    <a:pt x="21" y="6"/>
                  </a:cubicBezTo>
                  <a:cubicBezTo>
                    <a:pt x="23" y="9"/>
                    <a:pt x="23" y="9"/>
                    <a:pt x="23" y="9"/>
                  </a:cubicBezTo>
                  <a:cubicBezTo>
                    <a:pt x="25" y="8"/>
                    <a:pt x="28" y="7"/>
                    <a:pt x="30" y="6"/>
                  </a:cubicBezTo>
                  <a:close/>
                  <a:moveTo>
                    <a:pt x="109" y="0"/>
                  </a:moveTo>
                  <a:cubicBezTo>
                    <a:pt x="101" y="0"/>
                    <a:pt x="101" y="0"/>
                    <a:pt x="101" y="0"/>
                  </a:cubicBezTo>
                  <a:cubicBezTo>
                    <a:pt x="101" y="4"/>
                    <a:pt x="101" y="4"/>
                    <a:pt x="101" y="4"/>
                  </a:cubicBezTo>
                  <a:cubicBezTo>
                    <a:pt x="109" y="4"/>
                    <a:pt x="109" y="4"/>
                    <a:pt x="109" y="4"/>
                  </a:cubicBezTo>
                  <a:lnTo>
                    <a:pt x="109" y="0"/>
                  </a:lnTo>
                  <a:close/>
                  <a:moveTo>
                    <a:pt x="251" y="47"/>
                  </a:moveTo>
                  <a:cubicBezTo>
                    <a:pt x="247" y="40"/>
                    <a:pt x="247" y="40"/>
                    <a:pt x="247" y="40"/>
                  </a:cubicBezTo>
                  <a:cubicBezTo>
                    <a:pt x="244" y="42"/>
                    <a:pt x="244" y="42"/>
                    <a:pt x="244" y="42"/>
                  </a:cubicBezTo>
                  <a:cubicBezTo>
                    <a:pt x="247" y="49"/>
                    <a:pt x="247" y="49"/>
                    <a:pt x="247" y="49"/>
                  </a:cubicBezTo>
                  <a:lnTo>
                    <a:pt x="251" y="47"/>
                  </a:lnTo>
                  <a:close/>
                  <a:moveTo>
                    <a:pt x="259" y="61"/>
                  </a:moveTo>
                  <a:cubicBezTo>
                    <a:pt x="255" y="54"/>
                    <a:pt x="255" y="54"/>
                    <a:pt x="255" y="54"/>
                  </a:cubicBezTo>
                  <a:cubicBezTo>
                    <a:pt x="251" y="56"/>
                    <a:pt x="251" y="56"/>
                    <a:pt x="251" y="56"/>
                  </a:cubicBezTo>
                  <a:cubicBezTo>
                    <a:pt x="255" y="63"/>
                    <a:pt x="255" y="63"/>
                    <a:pt x="255" y="63"/>
                  </a:cubicBezTo>
                  <a:lnTo>
                    <a:pt x="259" y="61"/>
                  </a:lnTo>
                  <a:close/>
                  <a:moveTo>
                    <a:pt x="266" y="75"/>
                  </a:moveTo>
                  <a:cubicBezTo>
                    <a:pt x="262" y="68"/>
                    <a:pt x="262" y="68"/>
                    <a:pt x="262" y="68"/>
                  </a:cubicBezTo>
                  <a:cubicBezTo>
                    <a:pt x="259" y="70"/>
                    <a:pt x="259" y="70"/>
                    <a:pt x="259" y="70"/>
                  </a:cubicBezTo>
                  <a:cubicBezTo>
                    <a:pt x="263" y="77"/>
                    <a:pt x="263" y="77"/>
                    <a:pt x="263" y="77"/>
                  </a:cubicBezTo>
                  <a:lnTo>
                    <a:pt x="266" y="75"/>
                  </a:lnTo>
                  <a:close/>
                  <a:moveTo>
                    <a:pt x="274" y="89"/>
                  </a:moveTo>
                  <a:cubicBezTo>
                    <a:pt x="270" y="82"/>
                    <a:pt x="270" y="82"/>
                    <a:pt x="270" y="82"/>
                  </a:cubicBezTo>
                  <a:cubicBezTo>
                    <a:pt x="266" y="84"/>
                    <a:pt x="266" y="84"/>
                    <a:pt x="266" y="84"/>
                  </a:cubicBezTo>
                  <a:cubicBezTo>
                    <a:pt x="270" y="91"/>
                    <a:pt x="270" y="91"/>
                    <a:pt x="270" y="91"/>
                  </a:cubicBezTo>
                  <a:lnTo>
                    <a:pt x="274" y="89"/>
                  </a:lnTo>
                  <a:close/>
                  <a:moveTo>
                    <a:pt x="232" y="20"/>
                  </a:moveTo>
                  <a:cubicBezTo>
                    <a:pt x="231" y="19"/>
                    <a:pt x="228" y="17"/>
                    <a:pt x="226" y="15"/>
                  </a:cubicBezTo>
                  <a:cubicBezTo>
                    <a:pt x="224" y="19"/>
                    <a:pt x="224" y="19"/>
                    <a:pt x="224" y="19"/>
                  </a:cubicBezTo>
                  <a:cubicBezTo>
                    <a:pt x="226" y="20"/>
                    <a:pt x="228" y="22"/>
                    <a:pt x="230" y="23"/>
                  </a:cubicBezTo>
                  <a:lnTo>
                    <a:pt x="232" y="20"/>
                  </a:lnTo>
                  <a:close/>
                  <a:moveTo>
                    <a:pt x="243" y="33"/>
                  </a:moveTo>
                  <a:cubicBezTo>
                    <a:pt x="242" y="31"/>
                    <a:pt x="240" y="28"/>
                    <a:pt x="238" y="26"/>
                  </a:cubicBezTo>
                  <a:cubicBezTo>
                    <a:pt x="235" y="29"/>
                    <a:pt x="235" y="29"/>
                    <a:pt x="235" y="29"/>
                  </a:cubicBezTo>
                  <a:cubicBezTo>
                    <a:pt x="237" y="31"/>
                    <a:pt x="239" y="33"/>
                    <a:pt x="240" y="35"/>
                  </a:cubicBezTo>
                  <a:lnTo>
                    <a:pt x="243" y="33"/>
                  </a:lnTo>
                  <a:close/>
                  <a:moveTo>
                    <a:pt x="277" y="105"/>
                  </a:moveTo>
                  <a:cubicBezTo>
                    <a:pt x="280" y="104"/>
                    <a:pt x="280" y="104"/>
                    <a:pt x="280" y="104"/>
                  </a:cubicBezTo>
                  <a:cubicBezTo>
                    <a:pt x="279" y="101"/>
                    <a:pt x="278" y="99"/>
                    <a:pt x="277" y="96"/>
                  </a:cubicBezTo>
                  <a:cubicBezTo>
                    <a:pt x="274" y="98"/>
                    <a:pt x="274" y="98"/>
                    <a:pt x="274" y="98"/>
                  </a:cubicBezTo>
                  <a:cubicBezTo>
                    <a:pt x="275" y="100"/>
                    <a:pt x="276" y="103"/>
                    <a:pt x="277" y="105"/>
                  </a:cubicBezTo>
                  <a:close/>
                  <a:moveTo>
                    <a:pt x="205" y="4"/>
                  </a:moveTo>
                  <a:cubicBezTo>
                    <a:pt x="202" y="3"/>
                    <a:pt x="199" y="2"/>
                    <a:pt x="197" y="2"/>
                  </a:cubicBezTo>
                  <a:cubicBezTo>
                    <a:pt x="196" y="6"/>
                    <a:pt x="196" y="6"/>
                    <a:pt x="196" y="6"/>
                  </a:cubicBezTo>
                  <a:cubicBezTo>
                    <a:pt x="198" y="6"/>
                    <a:pt x="201" y="7"/>
                    <a:pt x="203" y="8"/>
                  </a:cubicBezTo>
                  <a:lnTo>
                    <a:pt x="205" y="4"/>
                  </a:lnTo>
                  <a:close/>
                  <a:moveTo>
                    <a:pt x="157" y="0"/>
                  </a:moveTo>
                  <a:cubicBezTo>
                    <a:pt x="149" y="0"/>
                    <a:pt x="149" y="0"/>
                    <a:pt x="149" y="0"/>
                  </a:cubicBezTo>
                  <a:cubicBezTo>
                    <a:pt x="149" y="4"/>
                    <a:pt x="149" y="4"/>
                    <a:pt x="149" y="4"/>
                  </a:cubicBezTo>
                  <a:cubicBezTo>
                    <a:pt x="157" y="4"/>
                    <a:pt x="157" y="4"/>
                    <a:pt x="157" y="4"/>
                  </a:cubicBezTo>
                  <a:lnTo>
                    <a:pt x="157" y="0"/>
                  </a:lnTo>
                  <a:close/>
                  <a:moveTo>
                    <a:pt x="172" y="0"/>
                  </a:moveTo>
                  <a:cubicBezTo>
                    <a:pt x="165" y="0"/>
                    <a:pt x="165" y="0"/>
                    <a:pt x="165" y="0"/>
                  </a:cubicBezTo>
                  <a:cubicBezTo>
                    <a:pt x="165" y="4"/>
                    <a:pt x="165" y="4"/>
                    <a:pt x="165" y="4"/>
                  </a:cubicBezTo>
                  <a:cubicBezTo>
                    <a:pt x="172" y="4"/>
                    <a:pt x="172" y="4"/>
                    <a:pt x="172" y="4"/>
                  </a:cubicBezTo>
                  <a:lnTo>
                    <a:pt x="172" y="0"/>
                  </a:lnTo>
                  <a:close/>
                  <a:moveTo>
                    <a:pt x="188" y="4"/>
                  </a:moveTo>
                  <a:cubicBezTo>
                    <a:pt x="189" y="0"/>
                    <a:pt x="189" y="0"/>
                    <a:pt x="189" y="0"/>
                  </a:cubicBezTo>
                  <a:cubicBezTo>
                    <a:pt x="187" y="0"/>
                    <a:pt x="186" y="0"/>
                    <a:pt x="185" y="0"/>
                  </a:cubicBezTo>
                  <a:cubicBezTo>
                    <a:pt x="180" y="0"/>
                    <a:pt x="180" y="0"/>
                    <a:pt x="180" y="0"/>
                  </a:cubicBezTo>
                  <a:cubicBezTo>
                    <a:pt x="180" y="4"/>
                    <a:pt x="180" y="4"/>
                    <a:pt x="180" y="4"/>
                  </a:cubicBezTo>
                  <a:cubicBezTo>
                    <a:pt x="185" y="4"/>
                    <a:pt x="185" y="4"/>
                    <a:pt x="185" y="4"/>
                  </a:cubicBezTo>
                  <a:cubicBezTo>
                    <a:pt x="186" y="4"/>
                    <a:pt x="187" y="4"/>
                    <a:pt x="188" y="4"/>
                  </a:cubicBezTo>
                  <a:close/>
                  <a:moveTo>
                    <a:pt x="219" y="11"/>
                  </a:moveTo>
                  <a:cubicBezTo>
                    <a:pt x="217" y="9"/>
                    <a:pt x="215" y="8"/>
                    <a:pt x="212" y="7"/>
                  </a:cubicBezTo>
                  <a:cubicBezTo>
                    <a:pt x="210" y="11"/>
                    <a:pt x="210" y="11"/>
                    <a:pt x="210" y="11"/>
                  </a:cubicBezTo>
                  <a:cubicBezTo>
                    <a:pt x="213" y="12"/>
                    <a:pt x="215" y="13"/>
                    <a:pt x="217" y="14"/>
                  </a:cubicBezTo>
                  <a:lnTo>
                    <a:pt x="219" y="11"/>
                  </a:lnTo>
                  <a:close/>
                  <a:moveTo>
                    <a:pt x="285" y="135"/>
                  </a:moveTo>
                  <a:cubicBezTo>
                    <a:pt x="289" y="135"/>
                    <a:pt x="289" y="135"/>
                    <a:pt x="289" y="135"/>
                  </a:cubicBezTo>
                  <a:cubicBezTo>
                    <a:pt x="289" y="132"/>
                    <a:pt x="288" y="129"/>
                    <a:pt x="288" y="127"/>
                  </a:cubicBezTo>
                  <a:cubicBezTo>
                    <a:pt x="284" y="128"/>
                    <a:pt x="284" y="128"/>
                    <a:pt x="284" y="128"/>
                  </a:cubicBezTo>
                  <a:cubicBezTo>
                    <a:pt x="284" y="130"/>
                    <a:pt x="285" y="133"/>
                    <a:pt x="285" y="135"/>
                  </a:cubicBezTo>
                  <a:close/>
                  <a:moveTo>
                    <a:pt x="288" y="151"/>
                  </a:moveTo>
                  <a:cubicBezTo>
                    <a:pt x="292" y="150"/>
                    <a:pt x="292" y="150"/>
                    <a:pt x="292" y="150"/>
                  </a:cubicBezTo>
                  <a:cubicBezTo>
                    <a:pt x="292" y="148"/>
                    <a:pt x="291" y="145"/>
                    <a:pt x="291" y="142"/>
                  </a:cubicBezTo>
                  <a:cubicBezTo>
                    <a:pt x="287" y="143"/>
                    <a:pt x="287" y="143"/>
                    <a:pt x="287" y="143"/>
                  </a:cubicBezTo>
                  <a:cubicBezTo>
                    <a:pt x="287" y="146"/>
                    <a:pt x="288" y="148"/>
                    <a:pt x="288" y="151"/>
                  </a:cubicBezTo>
                  <a:close/>
                  <a:moveTo>
                    <a:pt x="242" y="296"/>
                  </a:moveTo>
                  <a:cubicBezTo>
                    <a:pt x="250" y="296"/>
                    <a:pt x="250" y="296"/>
                    <a:pt x="250" y="296"/>
                  </a:cubicBezTo>
                  <a:cubicBezTo>
                    <a:pt x="250" y="292"/>
                    <a:pt x="250" y="292"/>
                    <a:pt x="250" y="292"/>
                  </a:cubicBezTo>
                  <a:cubicBezTo>
                    <a:pt x="242" y="292"/>
                    <a:pt x="242" y="292"/>
                    <a:pt x="242" y="292"/>
                  </a:cubicBezTo>
                  <a:lnTo>
                    <a:pt x="242" y="296"/>
                  </a:lnTo>
                  <a:close/>
                  <a:moveTo>
                    <a:pt x="226" y="296"/>
                  </a:moveTo>
                  <a:cubicBezTo>
                    <a:pt x="234" y="296"/>
                    <a:pt x="234" y="296"/>
                    <a:pt x="234" y="296"/>
                  </a:cubicBezTo>
                  <a:cubicBezTo>
                    <a:pt x="234" y="292"/>
                    <a:pt x="234" y="292"/>
                    <a:pt x="234" y="292"/>
                  </a:cubicBezTo>
                  <a:cubicBezTo>
                    <a:pt x="226" y="292"/>
                    <a:pt x="226" y="292"/>
                    <a:pt x="226" y="292"/>
                  </a:cubicBezTo>
                  <a:lnTo>
                    <a:pt x="226" y="296"/>
                  </a:lnTo>
                  <a:close/>
                  <a:moveTo>
                    <a:pt x="258" y="292"/>
                  </a:moveTo>
                  <a:cubicBezTo>
                    <a:pt x="259" y="296"/>
                    <a:pt x="259" y="296"/>
                    <a:pt x="259" y="296"/>
                  </a:cubicBezTo>
                  <a:cubicBezTo>
                    <a:pt x="261" y="295"/>
                    <a:pt x="264" y="294"/>
                    <a:pt x="267" y="293"/>
                  </a:cubicBezTo>
                  <a:cubicBezTo>
                    <a:pt x="265" y="290"/>
                    <a:pt x="265" y="290"/>
                    <a:pt x="265" y="290"/>
                  </a:cubicBezTo>
                  <a:cubicBezTo>
                    <a:pt x="263" y="291"/>
                    <a:pt x="260" y="291"/>
                    <a:pt x="258" y="292"/>
                  </a:cubicBezTo>
                  <a:close/>
                  <a:moveTo>
                    <a:pt x="210" y="296"/>
                  </a:moveTo>
                  <a:cubicBezTo>
                    <a:pt x="218" y="296"/>
                    <a:pt x="218" y="296"/>
                    <a:pt x="218" y="296"/>
                  </a:cubicBezTo>
                  <a:cubicBezTo>
                    <a:pt x="218" y="292"/>
                    <a:pt x="218" y="292"/>
                    <a:pt x="218" y="292"/>
                  </a:cubicBezTo>
                  <a:cubicBezTo>
                    <a:pt x="210" y="292"/>
                    <a:pt x="210" y="292"/>
                    <a:pt x="210" y="292"/>
                  </a:cubicBezTo>
                  <a:lnTo>
                    <a:pt x="210" y="296"/>
                  </a:lnTo>
                  <a:close/>
                  <a:moveTo>
                    <a:pt x="179" y="296"/>
                  </a:moveTo>
                  <a:cubicBezTo>
                    <a:pt x="187" y="296"/>
                    <a:pt x="187" y="296"/>
                    <a:pt x="187" y="296"/>
                  </a:cubicBezTo>
                  <a:cubicBezTo>
                    <a:pt x="187" y="292"/>
                    <a:pt x="187" y="292"/>
                    <a:pt x="187" y="292"/>
                  </a:cubicBezTo>
                  <a:cubicBezTo>
                    <a:pt x="179" y="292"/>
                    <a:pt x="179" y="292"/>
                    <a:pt x="179" y="292"/>
                  </a:cubicBezTo>
                  <a:lnTo>
                    <a:pt x="179" y="296"/>
                  </a:lnTo>
                  <a:close/>
                  <a:moveTo>
                    <a:pt x="163" y="296"/>
                  </a:moveTo>
                  <a:cubicBezTo>
                    <a:pt x="171" y="296"/>
                    <a:pt x="171" y="296"/>
                    <a:pt x="171" y="296"/>
                  </a:cubicBezTo>
                  <a:cubicBezTo>
                    <a:pt x="171" y="292"/>
                    <a:pt x="171" y="292"/>
                    <a:pt x="171" y="292"/>
                  </a:cubicBezTo>
                  <a:cubicBezTo>
                    <a:pt x="163" y="292"/>
                    <a:pt x="163" y="292"/>
                    <a:pt x="163" y="292"/>
                  </a:cubicBezTo>
                  <a:lnTo>
                    <a:pt x="163" y="296"/>
                  </a:lnTo>
                  <a:close/>
                  <a:moveTo>
                    <a:pt x="147" y="296"/>
                  </a:moveTo>
                  <a:cubicBezTo>
                    <a:pt x="155" y="296"/>
                    <a:pt x="155" y="296"/>
                    <a:pt x="155" y="296"/>
                  </a:cubicBezTo>
                  <a:cubicBezTo>
                    <a:pt x="155" y="292"/>
                    <a:pt x="155" y="292"/>
                    <a:pt x="155" y="292"/>
                  </a:cubicBezTo>
                  <a:cubicBezTo>
                    <a:pt x="147" y="292"/>
                    <a:pt x="147" y="292"/>
                    <a:pt x="147" y="292"/>
                  </a:cubicBezTo>
                  <a:lnTo>
                    <a:pt x="147" y="296"/>
                  </a:lnTo>
                  <a:close/>
                  <a:moveTo>
                    <a:pt x="195" y="296"/>
                  </a:moveTo>
                  <a:cubicBezTo>
                    <a:pt x="203" y="296"/>
                    <a:pt x="203" y="296"/>
                    <a:pt x="203" y="296"/>
                  </a:cubicBezTo>
                  <a:cubicBezTo>
                    <a:pt x="203" y="292"/>
                    <a:pt x="203" y="292"/>
                    <a:pt x="203" y="292"/>
                  </a:cubicBezTo>
                  <a:cubicBezTo>
                    <a:pt x="195" y="292"/>
                    <a:pt x="195" y="292"/>
                    <a:pt x="195" y="292"/>
                  </a:cubicBezTo>
                  <a:lnTo>
                    <a:pt x="195" y="296"/>
                  </a:lnTo>
                  <a:close/>
                  <a:moveTo>
                    <a:pt x="131" y="296"/>
                  </a:moveTo>
                  <a:cubicBezTo>
                    <a:pt x="139" y="296"/>
                    <a:pt x="139" y="296"/>
                    <a:pt x="139" y="296"/>
                  </a:cubicBezTo>
                  <a:cubicBezTo>
                    <a:pt x="139" y="292"/>
                    <a:pt x="139" y="292"/>
                    <a:pt x="139" y="292"/>
                  </a:cubicBezTo>
                  <a:cubicBezTo>
                    <a:pt x="131" y="292"/>
                    <a:pt x="131" y="292"/>
                    <a:pt x="131" y="292"/>
                  </a:cubicBezTo>
                  <a:lnTo>
                    <a:pt x="131" y="296"/>
                  </a:lnTo>
                  <a:close/>
                  <a:moveTo>
                    <a:pt x="272" y="286"/>
                  </a:moveTo>
                  <a:cubicBezTo>
                    <a:pt x="274" y="289"/>
                    <a:pt x="274" y="289"/>
                    <a:pt x="274" y="289"/>
                  </a:cubicBezTo>
                  <a:cubicBezTo>
                    <a:pt x="276" y="288"/>
                    <a:pt x="279" y="286"/>
                    <a:pt x="281" y="284"/>
                  </a:cubicBezTo>
                  <a:cubicBezTo>
                    <a:pt x="278" y="281"/>
                    <a:pt x="278" y="281"/>
                    <a:pt x="278" y="281"/>
                  </a:cubicBezTo>
                  <a:cubicBezTo>
                    <a:pt x="276" y="283"/>
                    <a:pt x="274" y="285"/>
                    <a:pt x="272" y="286"/>
                  </a:cubicBezTo>
                  <a:close/>
                  <a:moveTo>
                    <a:pt x="289" y="214"/>
                  </a:moveTo>
                  <a:cubicBezTo>
                    <a:pt x="293" y="214"/>
                    <a:pt x="293" y="214"/>
                    <a:pt x="293" y="214"/>
                  </a:cubicBezTo>
                  <a:cubicBezTo>
                    <a:pt x="293" y="206"/>
                    <a:pt x="293" y="206"/>
                    <a:pt x="293" y="206"/>
                  </a:cubicBezTo>
                  <a:cubicBezTo>
                    <a:pt x="289" y="206"/>
                    <a:pt x="289" y="206"/>
                    <a:pt x="289" y="206"/>
                  </a:cubicBezTo>
                  <a:lnTo>
                    <a:pt x="289" y="214"/>
                  </a:lnTo>
                  <a:close/>
                  <a:moveTo>
                    <a:pt x="289" y="182"/>
                  </a:moveTo>
                  <a:cubicBezTo>
                    <a:pt x="293" y="182"/>
                    <a:pt x="293" y="182"/>
                    <a:pt x="293" y="182"/>
                  </a:cubicBezTo>
                  <a:cubicBezTo>
                    <a:pt x="293" y="175"/>
                    <a:pt x="293" y="175"/>
                    <a:pt x="293" y="175"/>
                  </a:cubicBezTo>
                  <a:cubicBezTo>
                    <a:pt x="289" y="175"/>
                    <a:pt x="289" y="175"/>
                    <a:pt x="289" y="175"/>
                  </a:cubicBezTo>
                  <a:lnTo>
                    <a:pt x="289" y="182"/>
                  </a:lnTo>
                  <a:close/>
                  <a:moveTo>
                    <a:pt x="289" y="198"/>
                  </a:moveTo>
                  <a:cubicBezTo>
                    <a:pt x="293" y="198"/>
                    <a:pt x="293" y="198"/>
                    <a:pt x="293" y="198"/>
                  </a:cubicBezTo>
                  <a:cubicBezTo>
                    <a:pt x="293" y="190"/>
                    <a:pt x="293" y="190"/>
                    <a:pt x="293" y="190"/>
                  </a:cubicBezTo>
                  <a:cubicBezTo>
                    <a:pt x="289" y="190"/>
                    <a:pt x="289" y="190"/>
                    <a:pt x="289" y="190"/>
                  </a:cubicBezTo>
                  <a:lnTo>
                    <a:pt x="289" y="198"/>
                  </a:lnTo>
                  <a:close/>
                  <a:moveTo>
                    <a:pt x="283" y="111"/>
                  </a:moveTo>
                  <a:cubicBezTo>
                    <a:pt x="279" y="113"/>
                    <a:pt x="279" y="113"/>
                    <a:pt x="279" y="113"/>
                  </a:cubicBezTo>
                  <a:cubicBezTo>
                    <a:pt x="280" y="115"/>
                    <a:pt x="281" y="118"/>
                    <a:pt x="282" y="120"/>
                  </a:cubicBezTo>
                  <a:cubicBezTo>
                    <a:pt x="285" y="119"/>
                    <a:pt x="285" y="119"/>
                    <a:pt x="285" y="119"/>
                  </a:cubicBezTo>
                  <a:cubicBezTo>
                    <a:pt x="285" y="116"/>
                    <a:pt x="284" y="114"/>
                    <a:pt x="283" y="111"/>
                  </a:cubicBezTo>
                  <a:close/>
                  <a:moveTo>
                    <a:pt x="293" y="158"/>
                  </a:moveTo>
                  <a:cubicBezTo>
                    <a:pt x="289" y="159"/>
                    <a:pt x="289" y="159"/>
                    <a:pt x="289" y="159"/>
                  </a:cubicBezTo>
                  <a:cubicBezTo>
                    <a:pt x="289" y="161"/>
                    <a:pt x="289" y="163"/>
                    <a:pt x="289" y="166"/>
                  </a:cubicBezTo>
                  <a:cubicBezTo>
                    <a:pt x="289" y="167"/>
                    <a:pt x="289" y="167"/>
                    <a:pt x="289" y="167"/>
                  </a:cubicBezTo>
                  <a:cubicBezTo>
                    <a:pt x="293" y="167"/>
                    <a:pt x="293" y="167"/>
                    <a:pt x="293" y="167"/>
                  </a:cubicBezTo>
                  <a:cubicBezTo>
                    <a:pt x="293" y="166"/>
                    <a:pt x="293" y="166"/>
                    <a:pt x="293" y="166"/>
                  </a:cubicBezTo>
                  <a:cubicBezTo>
                    <a:pt x="293" y="163"/>
                    <a:pt x="293" y="161"/>
                    <a:pt x="293" y="158"/>
                  </a:cubicBezTo>
                  <a:close/>
                  <a:moveTo>
                    <a:pt x="283" y="276"/>
                  </a:moveTo>
                  <a:cubicBezTo>
                    <a:pt x="286" y="278"/>
                    <a:pt x="286" y="278"/>
                    <a:pt x="286" y="278"/>
                  </a:cubicBezTo>
                  <a:cubicBezTo>
                    <a:pt x="287" y="276"/>
                    <a:pt x="289" y="273"/>
                    <a:pt x="290" y="271"/>
                  </a:cubicBezTo>
                  <a:cubicBezTo>
                    <a:pt x="286" y="269"/>
                    <a:pt x="286" y="269"/>
                    <a:pt x="286" y="269"/>
                  </a:cubicBezTo>
                  <a:cubicBezTo>
                    <a:pt x="285" y="271"/>
                    <a:pt x="284" y="274"/>
                    <a:pt x="283" y="276"/>
                  </a:cubicBezTo>
                  <a:close/>
                  <a:moveTo>
                    <a:pt x="288" y="262"/>
                  </a:moveTo>
                  <a:cubicBezTo>
                    <a:pt x="292" y="263"/>
                    <a:pt x="292" y="263"/>
                    <a:pt x="292" y="263"/>
                  </a:cubicBezTo>
                  <a:cubicBezTo>
                    <a:pt x="293" y="260"/>
                    <a:pt x="293" y="257"/>
                    <a:pt x="293" y="254"/>
                  </a:cubicBezTo>
                  <a:cubicBezTo>
                    <a:pt x="293" y="254"/>
                    <a:pt x="293" y="254"/>
                    <a:pt x="293" y="254"/>
                  </a:cubicBezTo>
                  <a:cubicBezTo>
                    <a:pt x="289" y="254"/>
                    <a:pt x="289" y="254"/>
                    <a:pt x="289" y="254"/>
                  </a:cubicBezTo>
                  <a:cubicBezTo>
                    <a:pt x="289" y="257"/>
                    <a:pt x="289" y="259"/>
                    <a:pt x="288" y="262"/>
                  </a:cubicBezTo>
                  <a:close/>
                  <a:moveTo>
                    <a:pt x="289" y="230"/>
                  </a:moveTo>
                  <a:cubicBezTo>
                    <a:pt x="293" y="230"/>
                    <a:pt x="293" y="230"/>
                    <a:pt x="293" y="230"/>
                  </a:cubicBezTo>
                  <a:cubicBezTo>
                    <a:pt x="293" y="222"/>
                    <a:pt x="293" y="222"/>
                    <a:pt x="293" y="222"/>
                  </a:cubicBezTo>
                  <a:cubicBezTo>
                    <a:pt x="289" y="222"/>
                    <a:pt x="289" y="222"/>
                    <a:pt x="289" y="222"/>
                  </a:cubicBezTo>
                  <a:lnTo>
                    <a:pt x="289" y="230"/>
                  </a:lnTo>
                  <a:close/>
                  <a:moveTo>
                    <a:pt x="289" y="246"/>
                  </a:moveTo>
                  <a:cubicBezTo>
                    <a:pt x="293" y="246"/>
                    <a:pt x="293" y="246"/>
                    <a:pt x="293" y="246"/>
                  </a:cubicBezTo>
                  <a:cubicBezTo>
                    <a:pt x="293" y="238"/>
                    <a:pt x="293" y="238"/>
                    <a:pt x="293" y="238"/>
                  </a:cubicBezTo>
                  <a:cubicBezTo>
                    <a:pt x="289" y="238"/>
                    <a:pt x="289" y="238"/>
                    <a:pt x="289" y="238"/>
                  </a:cubicBezTo>
                  <a:lnTo>
                    <a:pt x="289" y="246"/>
                  </a:lnTo>
                  <a:close/>
                  <a:moveTo>
                    <a:pt x="4" y="119"/>
                  </a:moveTo>
                  <a:cubicBezTo>
                    <a:pt x="0" y="119"/>
                    <a:pt x="0" y="119"/>
                    <a:pt x="0" y="119"/>
                  </a:cubicBezTo>
                  <a:cubicBezTo>
                    <a:pt x="0" y="127"/>
                    <a:pt x="0" y="127"/>
                    <a:pt x="0" y="127"/>
                  </a:cubicBezTo>
                  <a:cubicBezTo>
                    <a:pt x="4" y="127"/>
                    <a:pt x="4" y="127"/>
                    <a:pt x="4" y="127"/>
                  </a:cubicBezTo>
                  <a:lnTo>
                    <a:pt x="4" y="119"/>
                  </a:lnTo>
                  <a:close/>
                  <a:moveTo>
                    <a:pt x="4" y="215"/>
                  </a:moveTo>
                  <a:cubicBezTo>
                    <a:pt x="0" y="215"/>
                    <a:pt x="0" y="215"/>
                    <a:pt x="0" y="215"/>
                  </a:cubicBezTo>
                  <a:cubicBezTo>
                    <a:pt x="0" y="223"/>
                    <a:pt x="0" y="223"/>
                    <a:pt x="0" y="223"/>
                  </a:cubicBezTo>
                  <a:cubicBezTo>
                    <a:pt x="4" y="223"/>
                    <a:pt x="4" y="223"/>
                    <a:pt x="4" y="223"/>
                  </a:cubicBezTo>
                  <a:lnTo>
                    <a:pt x="4" y="215"/>
                  </a:lnTo>
                  <a:close/>
                  <a:moveTo>
                    <a:pt x="115" y="296"/>
                  </a:moveTo>
                  <a:cubicBezTo>
                    <a:pt x="123" y="296"/>
                    <a:pt x="123" y="296"/>
                    <a:pt x="123" y="296"/>
                  </a:cubicBezTo>
                  <a:cubicBezTo>
                    <a:pt x="123" y="292"/>
                    <a:pt x="123" y="292"/>
                    <a:pt x="123" y="292"/>
                  </a:cubicBezTo>
                  <a:cubicBezTo>
                    <a:pt x="115" y="292"/>
                    <a:pt x="115" y="292"/>
                    <a:pt x="115" y="292"/>
                  </a:cubicBezTo>
                  <a:lnTo>
                    <a:pt x="115" y="296"/>
                  </a:lnTo>
                  <a:close/>
                  <a:moveTo>
                    <a:pt x="4" y="247"/>
                  </a:moveTo>
                  <a:cubicBezTo>
                    <a:pt x="0" y="247"/>
                    <a:pt x="0" y="247"/>
                    <a:pt x="0" y="247"/>
                  </a:cubicBezTo>
                  <a:cubicBezTo>
                    <a:pt x="0" y="255"/>
                    <a:pt x="0" y="255"/>
                    <a:pt x="0" y="255"/>
                  </a:cubicBezTo>
                  <a:cubicBezTo>
                    <a:pt x="4" y="255"/>
                    <a:pt x="4" y="255"/>
                    <a:pt x="4" y="255"/>
                  </a:cubicBezTo>
                  <a:lnTo>
                    <a:pt x="4" y="247"/>
                  </a:lnTo>
                  <a:close/>
                  <a:moveTo>
                    <a:pt x="4" y="231"/>
                  </a:moveTo>
                  <a:cubicBezTo>
                    <a:pt x="0" y="231"/>
                    <a:pt x="0" y="231"/>
                    <a:pt x="0" y="231"/>
                  </a:cubicBezTo>
                  <a:cubicBezTo>
                    <a:pt x="0" y="239"/>
                    <a:pt x="0" y="239"/>
                    <a:pt x="0" y="239"/>
                  </a:cubicBezTo>
                  <a:cubicBezTo>
                    <a:pt x="4" y="239"/>
                    <a:pt x="4" y="239"/>
                    <a:pt x="4" y="239"/>
                  </a:cubicBezTo>
                  <a:lnTo>
                    <a:pt x="4" y="231"/>
                  </a:lnTo>
                  <a:close/>
                  <a:moveTo>
                    <a:pt x="4" y="183"/>
                  </a:moveTo>
                  <a:cubicBezTo>
                    <a:pt x="0" y="183"/>
                    <a:pt x="0" y="183"/>
                    <a:pt x="0" y="183"/>
                  </a:cubicBezTo>
                  <a:cubicBezTo>
                    <a:pt x="0" y="191"/>
                    <a:pt x="0" y="191"/>
                    <a:pt x="0" y="191"/>
                  </a:cubicBezTo>
                  <a:cubicBezTo>
                    <a:pt x="4" y="191"/>
                    <a:pt x="4" y="191"/>
                    <a:pt x="4" y="191"/>
                  </a:cubicBezTo>
                  <a:lnTo>
                    <a:pt x="4" y="183"/>
                  </a:lnTo>
                  <a:close/>
                  <a:moveTo>
                    <a:pt x="4" y="135"/>
                  </a:moveTo>
                  <a:cubicBezTo>
                    <a:pt x="0" y="135"/>
                    <a:pt x="0" y="135"/>
                    <a:pt x="0" y="135"/>
                  </a:cubicBezTo>
                  <a:cubicBezTo>
                    <a:pt x="0" y="143"/>
                    <a:pt x="0" y="143"/>
                    <a:pt x="0" y="143"/>
                  </a:cubicBezTo>
                  <a:cubicBezTo>
                    <a:pt x="4" y="143"/>
                    <a:pt x="4" y="143"/>
                    <a:pt x="4" y="143"/>
                  </a:cubicBezTo>
                  <a:lnTo>
                    <a:pt x="4" y="135"/>
                  </a:lnTo>
                  <a:close/>
                  <a:moveTo>
                    <a:pt x="4" y="104"/>
                  </a:moveTo>
                  <a:cubicBezTo>
                    <a:pt x="0" y="104"/>
                    <a:pt x="0" y="104"/>
                    <a:pt x="0" y="104"/>
                  </a:cubicBezTo>
                  <a:cubicBezTo>
                    <a:pt x="0" y="112"/>
                    <a:pt x="0" y="112"/>
                    <a:pt x="0" y="112"/>
                  </a:cubicBezTo>
                  <a:cubicBezTo>
                    <a:pt x="4" y="112"/>
                    <a:pt x="4" y="112"/>
                    <a:pt x="4" y="112"/>
                  </a:cubicBezTo>
                  <a:lnTo>
                    <a:pt x="4" y="104"/>
                  </a:lnTo>
                  <a:close/>
                  <a:moveTo>
                    <a:pt x="4" y="167"/>
                  </a:moveTo>
                  <a:cubicBezTo>
                    <a:pt x="0" y="167"/>
                    <a:pt x="0" y="167"/>
                    <a:pt x="0" y="167"/>
                  </a:cubicBezTo>
                  <a:cubicBezTo>
                    <a:pt x="0" y="175"/>
                    <a:pt x="0" y="175"/>
                    <a:pt x="0" y="175"/>
                  </a:cubicBezTo>
                  <a:cubicBezTo>
                    <a:pt x="4" y="175"/>
                    <a:pt x="4" y="175"/>
                    <a:pt x="4" y="175"/>
                  </a:cubicBezTo>
                  <a:lnTo>
                    <a:pt x="4" y="167"/>
                  </a:lnTo>
                  <a:close/>
                  <a:moveTo>
                    <a:pt x="4" y="151"/>
                  </a:moveTo>
                  <a:cubicBezTo>
                    <a:pt x="0" y="151"/>
                    <a:pt x="0" y="151"/>
                    <a:pt x="0" y="151"/>
                  </a:cubicBezTo>
                  <a:cubicBezTo>
                    <a:pt x="0" y="159"/>
                    <a:pt x="0" y="159"/>
                    <a:pt x="0" y="159"/>
                  </a:cubicBezTo>
                  <a:cubicBezTo>
                    <a:pt x="4" y="159"/>
                    <a:pt x="4" y="159"/>
                    <a:pt x="4" y="159"/>
                  </a:cubicBezTo>
                  <a:lnTo>
                    <a:pt x="4" y="151"/>
                  </a:lnTo>
                  <a:close/>
                  <a:moveTo>
                    <a:pt x="4" y="199"/>
                  </a:moveTo>
                  <a:cubicBezTo>
                    <a:pt x="0" y="199"/>
                    <a:pt x="0" y="199"/>
                    <a:pt x="0" y="199"/>
                  </a:cubicBezTo>
                  <a:cubicBezTo>
                    <a:pt x="0" y="207"/>
                    <a:pt x="0" y="207"/>
                    <a:pt x="0" y="207"/>
                  </a:cubicBezTo>
                  <a:cubicBezTo>
                    <a:pt x="4" y="207"/>
                    <a:pt x="4" y="207"/>
                    <a:pt x="4" y="207"/>
                  </a:cubicBezTo>
                  <a:lnTo>
                    <a:pt x="4" y="199"/>
                  </a:lnTo>
                  <a:close/>
                  <a:moveTo>
                    <a:pt x="51" y="296"/>
                  </a:moveTo>
                  <a:cubicBezTo>
                    <a:pt x="59" y="296"/>
                    <a:pt x="59" y="296"/>
                    <a:pt x="59" y="296"/>
                  </a:cubicBezTo>
                  <a:cubicBezTo>
                    <a:pt x="59" y="292"/>
                    <a:pt x="59" y="292"/>
                    <a:pt x="59" y="292"/>
                  </a:cubicBezTo>
                  <a:cubicBezTo>
                    <a:pt x="51" y="292"/>
                    <a:pt x="51" y="292"/>
                    <a:pt x="51" y="292"/>
                  </a:cubicBezTo>
                  <a:lnTo>
                    <a:pt x="51" y="296"/>
                  </a:lnTo>
                  <a:close/>
                  <a:moveTo>
                    <a:pt x="83" y="296"/>
                  </a:moveTo>
                  <a:cubicBezTo>
                    <a:pt x="91" y="296"/>
                    <a:pt x="91" y="296"/>
                    <a:pt x="91" y="296"/>
                  </a:cubicBezTo>
                  <a:cubicBezTo>
                    <a:pt x="91" y="292"/>
                    <a:pt x="91" y="292"/>
                    <a:pt x="91" y="292"/>
                  </a:cubicBezTo>
                  <a:cubicBezTo>
                    <a:pt x="83" y="292"/>
                    <a:pt x="83" y="292"/>
                    <a:pt x="83" y="292"/>
                  </a:cubicBezTo>
                  <a:lnTo>
                    <a:pt x="83" y="296"/>
                  </a:lnTo>
                  <a:close/>
                  <a:moveTo>
                    <a:pt x="67" y="296"/>
                  </a:moveTo>
                  <a:cubicBezTo>
                    <a:pt x="75" y="296"/>
                    <a:pt x="75" y="296"/>
                    <a:pt x="75" y="296"/>
                  </a:cubicBezTo>
                  <a:cubicBezTo>
                    <a:pt x="75" y="292"/>
                    <a:pt x="75" y="292"/>
                    <a:pt x="75" y="292"/>
                  </a:cubicBezTo>
                  <a:cubicBezTo>
                    <a:pt x="67" y="292"/>
                    <a:pt x="67" y="292"/>
                    <a:pt x="67" y="292"/>
                  </a:cubicBezTo>
                  <a:lnTo>
                    <a:pt x="67" y="296"/>
                  </a:lnTo>
                  <a:close/>
                  <a:moveTo>
                    <a:pt x="99" y="296"/>
                  </a:moveTo>
                  <a:cubicBezTo>
                    <a:pt x="107" y="296"/>
                    <a:pt x="107" y="296"/>
                    <a:pt x="107" y="296"/>
                  </a:cubicBezTo>
                  <a:cubicBezTo>
                    <a:pt x="107" y="292"/>
                    <a:pt x="107" y="292"/>
                    <a:pt x="107" y="292"/>
                  </a:cubicBezTo>
                  <a:cubicBezTo>
                    <a:pt x="99" y="292"/>
                    <a:pt x="99" y="292"/>
                    <a:pt x="99" y="292"/>
                  </a:cubicBezTo>
                  <a:lnTo>
                    <a:pt x="99" y="296"/>
                  </a:lnTo>
                  <a:close/>
                  <a:moveTo>
                    <a:pt x="20" y="290"/>
                  </a:moveTo>
                  <a:cubicBezTo>
                    <a:pt x="22" y="291"/>
                    <a:pt x="24" y="293"/>
                    <a:pt x="27" y="294"/>
                  </a:cubicBezTo>
                  <a:cubicBezTo>
                    <a:pt x="28" y="290"/>
                    <a:pt x="28" y="290"/>
                    <a:pt x="28" y="290"/>
                  </a:cubicBezTo>
                  <a:cubicBezTo>
                    <a:pt x="26" y="289"/>
                    <a:pt x="24" y="288"/>
                    <a:pt x="22" y="286"/>
                  </a:cubicBezTo>
                  <a:lnTo>
                    <a:pt x="20" y="290"/>
                  </a:lnTo>
                  <a:close/>
                  <a:moveTo>
                    <a:pt x="7" y="278"/>
                  </a:moveTo>
                  <a:cubicBezTo>
                    <a:pt x="9" y="281"/>
                    <a:pt x="11" y="283"/>
                    <a:pt x="13" y="285"/>
                  </a:cubicBezTo>
                  <a:cubicBezTo>
                    <a:pt x="16" y="282"/>
                    <a:pt x="16" y="282"/>
                    <a:pt x="16" y="282"/>
                  </a:cubicBezTo>
                  <a:cubicBezTo>
                    <a:pt x="14" y="280"/>
                    <a:pt x="12" y="278"/>
                    <a:pt x="11" y="276"/>
                  </a:cubicBezTo>
                  <a:lnTo>
                    <a:pt x="7" y="278"/>
                  </a:lnTo>
                  <a:close/>
                  <a:moveTo>
                    <a:pt x="36" y="292"/>
                  </a:moveTo>
                  <a:cubicBezTo>
                    <a:pt x="35" y="296"/>
                    <a:pt x="35" y="296"/>
                    <a:pt x="35" y="296"/>
                  </a:cubicBezTo>
                  <a:cubicBezTo>
                    <a:pt x="37" y="296"/>
                    <a:pt x="40" y="296"/>
                    <a:pt x="42" y="296"/>
                  </a:cubicBezTo>
                  <a:cubicBezTo>
                    <a:pt x="43" y="296"/>
                    <a:pt x="43" y="296"/>
                    <a:pt x="43" y="296"/>
                  </a:cubicBezTo>
                  <a:cubicBezTo>
                    <a:pt x="43" y="292"/>
                    <a:pt x="43" y="292"/>
                    <a:pt x="43" y="292"/>
                  </a:cubicBezTo>
                  <a:cubicBezTo>
                    <a:pt x="42" y="292"/>
                    <a:pt x="42" y="292"/>
                    <a:pt x="42" y="292"/>
                  </a:cubicBezTo>
                  <a:cubicBezTo>
                    <a:pt x="40" y="292"/>
                    <a:pt x="38" y="292"/>
                    <a:pt x="36" y="292"/>
                  </a:cubicBezTo>
                  <a:close/>
                  <a:moveTo>
                    <a:pt x="1" y="263"/>
                  </a:moveTo>
                  <a:cubicBezTo>
                    <a:pt x="1" y="266"/>
                    <a:pt x="2" y="269"/>
                    <a:pt x="3" y="271"/>
                  </a:cubicBezTo>
                  <a:cubicBezTo>
                    <a:pt x="7" y="269"/>
                    <a:pt x="7" y="269"/>
                    <a:pt x="7" y="269"/>
                  </a:cubicBezTo>
                  <a:cubicBezTo>
                    <a:pt x="6" y="267"/>
                    <a:pt x="5" y="265"/>
                    <a:pt x="5" y="262"/>
                  </a:cubicBezTo>
                  <a:lnTo>
                    <a:pt x="1" y="263"/>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65" name="Group 64"/>
          <p:cNvGrpSpPr/>
          <p:nvPr/>
        </p:nvGrpSpPr>
        <p:grpSpPr>
          <a:xfrm>
            <a:off x="1736015" y="5120296"/>
            <a:ext cx="2426757" cy="932603"/>
            <a:chOff x="1699678" y="4860859"/>
            <a:chExt cx="2379390" cy="914400"/>
          </a:xfrm>
        </p:grpSpPr>
        <p:sp>
          <p:nvSpPr>
            <p:cNvPr id="66" name="Freeform 65"/>
            <p:cNvSpPr/>
            <p:nvPr/>
          </p:nvSpPr>
          <p:spPr>
            <a:xfrm>
              <a:off x="1699678" y="4860859"/>
              <a:ext cx="2379390"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67" name="Group 66"/>
            <p:cNvGrpSpPr/>
            <p:nvPr/>
          </p:nvGrpSpPr>
          <p:grpSpPr>
            <a:xfrm>
              <a:off x="2496910" y="4922508"/>
              <a:ext cx="784927" cy="791107"/>
              <a:chOff x="2361279" y="4922508"/>
              <a:chExt cx="784927" cy="791107"/>
            </a:xfrm>
          </p:grpSpPr>
          <p:sp>
            <p:nvSpPr>
              <p:cNvPr id="68" name="Freeform 17"/>
              <p:cNvSpPr>
                <a:spLocks noChangeAspect="1" noEditPoints="1"/>
              </p:cNvSpPr>
              <p:nvPr/>
            </p:nvSpPr>
            <p:spPr bwMode="auto">
              <a:xfrm>
                <a:off x="2361279" y="4922508"/>
                <a:ext cx="386858" cy="390210"/>
              </a:xfrm>
              <a:custGeom>
                <a:avLst/>
                <a:gdLst>
                  <a:gd name="T0" fmla="*/ 57 w 293"/>
                  <a:gd name="T1" fmla="*/ 195 h 296"/>
                  <a:gd name="T2" fmla="*/ 112 w 293"/>
                  <a:gd name="T3" fmla="*/ 187 h 296"/>
                  <a:gd name="T4" fmla="*/ 229 w 293"/>
                  <a:gd name="T5" fmla="*/ 213 h 296"/>
                  <a:gd name="T6" fmla="*/ 44 w 293"/>
                  <a:gd name="T7" fmla="*/ 120 h 296"/>
                  <a:gd name="T8" fmla="*/ 61 w 293"/>
                  <a:gd name="T9" fmla="*/ 101 h 296"/>
                  <a:gd name="T10" fmla="*/ 44 w 293"/>
                  <a:gd name="T11" fmla="*/ 217 h 296"/>
                  <a:gd name="T12" fmla="*/ 52 w 293"/>
                  <a:gd name="T13" fmla="*/ 236 h 296"/>
                  <a:gd name="T14" fmla="*/ 183 w 293"/>
                  <a:gd name="T15" fmla="*/ 236 h 296"/>
                  <a:gd name="T16" fmla="*/ 223 w 293"/>
                  <a:gd name="T17" fmla="*/ 244 h 296"/>
                  <a:gd name="T18" fmla="*/ 229 w 293"/>
                  <a:gd name="T19" fmla="*/ 179 h 296"/>
                  <a:gd name="T20" fmla="*/ 223 w 293"/>
                  <a:gd name="T21" fmla="*/ 143 h 296"/>
                  <a:gd name="T22" fmla="*/ 32 w 293"/>
                  <a:gd name="T23" fmla="*/ 139 h 296"/>
                  <a:gd name="T24" fmla="*/ 56 w 293"/>
                  <a:gd name="T25" fmla="*/ 142 h 296"/>
                  <a:gd name="T26" fmla="*/ 179 w 293"/>
                  <a:gd name="T27" fmla="*/ 150 h 296"/>
                  <a:gd name="T28" fmla="*/ 57 w 293"/>
                  <a:gd name="T29" fmla="*/ 60 h 296"/>
                  <a:gd name="T30" fmla="*/ 112 w 293"/>
                  <a:gd name="T31" fmla="*/ 52 h 296"/>
                  <a:gd name="T32" fmla="*/ 261 w 293"/>
                  <a:gd name="T33" fmla="*/ 194 h 296"/>
                  <a:gd name="T34" fmla="*/ 277 w 293"/>
                  <a:gd name="T35" fmla="*/ 147 h 296"/>
                  <a:gd name="T36" fmla="*/ 246 w 293"/>
                  <a:gd name="T37" fmla="*/ 279 h 296"/>
                  <a:gd name="T38" fmla="*/ 261 w 293"/>
                  <a:gd name="T39" fmla="*/ 254 h 296"/>
                  <a:gd name="T40" fmla="*/ 223 w 293"/>
                  <a:gd name="T41" fmla="*/ 87 h 296"/>
                  <a:gd name="T42" fmla="*/ 253 w 293"/>
                  <a:gd name="T43" fmla="*/ 254 h 296"/>
                  <a:gd name="T44" fmla="*/ 79 w 293"/>
                  <a:gd name="T45" fmla="*/ 272 h 296"/>
                  <a:gd name="T46" fmla="*/ 43 w 293"/>
                  <a:gd name="T47" fmla="*/ 23 h 296"/>
                  <a:gd name="T48" fmla="*/ 226 w 293"/>
                  <a:gd name="T49" fmla="*/ 109 h 296"/>
                  <a:gd name="T50" fmla="*/ 4 w 293"/>
                  <a:gd name="T51" fmla="*/ 96 h 296"/>
                  <a:gd name="T52" fmla="*/ 61 w 293"/>
                  <a:gd name="T53" fmla="*/ 4 h 296"/>
                  <a:gd name="T54" fmla="*/ 4 w 293"/>
                  <a:gd name="T55" fmla="*/ 24 h 296"/>
                  <a:gd name="T56" fmla="*/ 69 w 293"/>
                  <a:gd name="T57" fmla="*/ 0 h 296"/>
                  <a:gd name="T58" fmla="*/ 0 w 293"/>
                  <a:gd name="T59" fmla="*/ 56 h 296"/>
                  <a:gd name="T60" fmla="*/ 4 w 293"/>
                  <a:gd name="T61" fmla="*/ 42 h 296"/>
                  <a:gd name="T62" fmla="*/ 4 w 293"/>
                  <a:gd name="T63" fmla="*/ 72 h 296"/>
                  <a:gd name="T64" fmla="*/ 109 w 293"/>
                  <a:gd name="T65" fmla="*/ 0 h 296"/>
                  <a:gd name="T66" fmla="*/ 259 w 293"/>
                  <a:gd name="T67" fmla="*/ 61 h 296"/>
                  <a:gd name="T68" fmla="*/ 274 w 293"/>
                  <a:gd name="T69" fmla="*/ 89 h 296"/>
                  <a:gd name="T70" fmla="*/ 243 w 293"/>
                  <a:gd name="T71" fmla="*/ 33 h 296"/>
                  <a:gd name="T72" fmla="*/ 205 w 293"/>
                  <a:gd name="T73" fmla="*/ 4 h 296"/>
                  <a:gd name="T74" fmla="*/ 172 w 293"/>
                  <a:gd name="T75" fmla="*/ 0 h 296"/>
                  <a:gd name="T76" fmla="*/ 210 w 293"/>
                  <a:gd name="T77" fmla="*/ 11 h 296"/>
                  <a:gd name="T78" fmla="*/ 291 w 293"/>
                  <a:gd name="T79" fmla="*/ 142 h 296"/>
                  <a:gd name="T80" fmla="*/ 234 w 293"/>
                  <a:gd name="T81" fmla="*/ 292 h 296"/>
                  <a:gd name="T82" fmla="*/ 218 w 293"/>
                  <a:gd name="T83" fmla="*/ 292 h 296"/>
                  <a:gd name="T84" fmla="*/ 171 w 293"/>
                  <a:gd name="T85" fmla="*/ 292 h 296"/>
                  <a:gd name="T86" fmla="*/ 203 w 293"/>
                  <a:gd name="T87" fmla="*/ 292 h 296"/>
                  <a:gd name="T88" fmla="*/ 281 w 293"/>
                  <a:gd name="T89" fmla="*/ 284 h 296"/>
                  <a:gd name="T90" fmla="*/ 293 w 293"/>
                  <a:gd name="T91" fmla="*/ 175 h 296"/>
                  <a:gd name="T92" fmla="*/ 282 w 293"/>
                  <a:gd name="T93" fmla="*/ 120 h 296"/>
                  <a:gd name="T94" fmla="*/ 283 w 293"/>
                  <a:gd name="T95" fmla="*/ 276 h 296"/>
                  <a:gd name="T96" fmla="*/ 288 w 293"/>
                  <a:gd name="T97" fmla="*/ 262 h 296"/>
                  <a:gd name="T98" fmla="*/ 289 w 293"/>
                  <a:gd name="T99" fmla="*/ 246 h 296"/>
                  <a:gd name="T100" fmla="*/ 4 w 293"/>
                  <a:gd name="T101" fmla="*/ 215 h 296"/>
                  <a:gd name="T102" fmla="*/ 4 w 293"/>
                  <a:gd name="T103" fmla="*/ 247 h 296"/>
                  <a:gd name="T104" fmla="*/ 4 w 293"/>
                  <a:gd name="T105" fmla="*/ 183 h 296"/>
                  <a:gd name="T106" fmla="*/ 4 w 293"/>
                  <a:gd name="T107" fmla="*/ 104 h 296"/>
                  <a:gd name="T108" fmla="*/ 4 w 293"/>
                  <a:gd name="T109" fmla="*/ 151 h 296"/>
                  <a:gd name="T110" fmla="*/ 51 w 293"/>
                  <a:gd name="T111" fmla="*/ 296 h 296"/>
                  <a:gd name="T112" fmla="*/ 67 w 293"/>
                  <a:gd name="T113" fmla="*/ 296 h 296"/>
                  <a:gd name="T114" fmla="*/ 20 w 293"/>
                  <a:gd name="T115" fmla="*/ 290 h 296"/>
                  <a:gd name="T116" fmla="*/ 43 w 293"/>
                  <a:gd name="T117" fmla="*/ 29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296">
                    <a:moveTo>
                      <a:pt x="187" y="172"/>
                    </a:moveTo>
                    <a:cubicBezTo>
                      <a:pt x="44" y="172"/>
                      <a:pt x="44" y="172"/>
                      <a:pt x="44" y="172"/>
                    </a:cubicBezTo>
                    <a:cubicBezTo>
                      <a:pt x="38" y="172"/>
                      <a:pt x="32" y="178"/>
                      <a:pt x="32" y="184"/>
                    </a:cubicBezTo>
                    <a:cubicBezTo>
                      <a:pt x="32" y="198"/>
                      <a:pt x="32" y="198"/>
                      <a:pt x="32" y="198"/>
                    </a:cubicBezTo>
                    <a:cubicBezTo>
                      <a:pt x="32" y="205"/>
                      <a:pt x="38" y="210"/>
                      <a:pt x="44" y="210"/>
                    </a:cubicBezTo>
                    <a:cubicBezTo>
                      <a:pt x="187" y="210"/>
                      <a:pt x="187" y="210"/>
                      <a:pt x="187" y="210"/>
                    </a:cubicBezTo>
                    <a:cubicBezTo>
                      <a:pt x="194" y="210"/>
                      <a:pt x="199" y="205"/>
                      <a:pt x="199" y="198"/>
                    </a:cubicBezTo>
                    <a:cubicBezTo>
                      <a:pt x="199" y="184"/>
                      <a:pt x="199" y="184"/>
                      <a:pt x="199" y="184"/>
                    </a:cubicBezTo>
                    <a:cubicBezTo>
                      <a:pt x="199" y="178"/>
                      <a:pt x="194" y="172"/>
                      <a:pt x="187" y="172"/>
                    </a:cubicBezTo>
                    <a:close/>
                    <a:moveTo>
                      <a:pt x="57" y="195"/>
                    </a:moveTo>
                    <a:cubicBezTo>
                      <a:pt x="56" y="195"/>
                      <a:pt x="56" y="195"/>
                      <a:pt x="56" y="195"/>
                    </a:cubicBezTo>
                    <a:cubicBezTo>
                      <a:pt x="54" y="195"/>
                      <a:pt x="52" y="193"/>
                      <a:pt x="52" y="191"/>
                    </a:cubicBezTo>
                    <a:cubicBezTo>
                      <a:pt x="52" y="189"/>
                      <a:pt x="54" y="187"/>
                      <a:pt x="56" y="187"/>
                    </a:cubicBezTo>
                    <a:cubicBezTo>
                      <a:pt x="57" y="187"/>
                      <a:pt x="57" y="187"/>
                      <a:pt x="57" y="187"/>
                    </a:cubicBezTo>
                    <a:cubicBezTo>
                      <a:pt x="59" y="187"/>
                      <a:pt x="61" y="189"/>
                      <a:pt x="61" y="191"/>
                    </a:cubicBezTo>
                    <a:cubicBezTo>
                      <a:pt x="61" y="193"/>
                      <a:pt x="59" y="195"/>
                      <a:pt x="57" y="195"/>
                    </a:cubicBezTo>
                    <a:close/>
                    <a:moveTo>
                      <a:pt x="179" y="195"/>
                    </a:moveTo>
                    <a:cubicBezTo>
                      <a:pt x="112" y="195"/>
                      <a:pt x="112" y="195"/>
                      <a:pt x="112" y="195"/>
                    </a:cubicBezTo>
                    <a:cubicBezTo>
                      <a:pt x="110" y="195"/>
                      <a:pt x="108" y="193"/>
                      <a:pt x="108" y="191"/>
                    </a:cubicBezTo>
                    <a:cubicBezTo>
                      <a:pt x="108" y="189"/>
                      <a:pt x="110" y="187"/>
                      <a:pt x="112" y="187"/>
                    </a:cubicBezTo>
                    <a:cubicBezTo>
                      <a:pt x="179" y="187"/>
                      <a:pt x="179" y="187"/>
                      <a:pt x="179" y="187"/>
                    </a:cubicBezTo>
                    <a:cubicBezTo>
                      <a:pt x="181" y="187"/>
                      <a:pt x="183" y="189"/>
                      <a:pt x="183" y="191"/>
                    </a:cubicBezTo>
                    <a:cubicBezTo>
                      <a:pt x="183" y="193"/>
                      <a:pt x="181" y="195"/>
                      <a:pt x="179" y="195"/>
                    </a:cubicBezTo>
                    <a:close/>
                    <a:moveTo>
                      <a:pt x="241" y="218"/>
                    </a:moveTo>
                    <a:cubicBezTo>
                      <a:pt x="241" y="208"/>
                      <a:pt x="241" y="208"/>
                      <a:pt x="241" y="208"/>
                    </a:cubicBezTo>
                    <a:cubicBezTo>
                      <a:pt x="241" y="203"/>
                      <a:pt x="237" y="199"/>
                      <a:pt x="232" y="199"/>
                    </a:cubicBezTo>
                    <a:cubicBezTo>
                      <a:pt x="223" y="199"/>
                      <a:pt x="223" y="199"/>
                      <a:pt x="223" y="199"/>
                    </a:cubicBezTo>
                    <a:cubicBezTo>
                      <a:pt x="223" y="210"/>
                      <a:pt x="223" y="210"/>
                      <a:pt x="223" y="210"/>
                    </a:cubicBezTo>
                    <a:cubicBezTo>
                      <a:pt x="226" y="210"/>
                      <a:pt x="226" y="210"/>
                      <a:pt x="226" y="210"/>
                    </a:cubicBezTo>
                    <a:cubicBezTo>
                      <a:pt x="228" y="210"/>
                      <a:pt x="229" y="212"/>
                      <a:pt x="229" y="213"/>
                    </a:cubicBezTo>
                    <a:cubicBezTo>
                      <a:pt x="229" y="215"/>
                      <a:pt x="228" y="216"/>
                      <a:pt x="226" y="216"/>
                    </a:cubicBezTo>
                    <a:cubicBezTo>
                      <a:pt x="223" y="216"/>
                      <a:pt x="223" y="216"/>
                      <a:pt x="223" y="216"/>
                    </a:cubicBezTo>
                    <a:cubicBezTo>
                      <a:pt x="223" y="227"/>
                      <a:pt x="223" y="227"/>
                      <a:pt x="223" y="227"/>
                    </a:cubicBezTo>
                    <a:cubicBezTo>
                      <a:pt x="232" y="227"/>
                      <a:pt x="232" y="227"/>
                      <a:pt x="232" y="227"/>
                    </a:cubicBezTo>
                    <a:cubicBezTo>
                      <a:pt x="237" y="227"/>
                      <a:pt x="241" y="223"/>
                      <a:pt x="241" y="218"/>
                    </a:cubicBezTo>
                    <a:close/>
                    <a:moveTo>
                      <a:pt x="187" y="82"/>
                    </a:moveTo>
                    <a:cubicBezTo>
                      <a:pt x="44" y="82"/>
                      <a:pt x="44" y="82"/>
                      <a:pt x="44" y="82"/>
                    </a:cubicBezTo>
                    <a:cubicBezTo>
                      <a:pt x="38" y="82"/>
                      <a:pt x="32" y="88"/>
                      <a:pt x="32" y="94"/>
                    </a:cubicBezTo>
                    <a:cubicBezTo>
                      <a:pt x="32" y="108"/>
                      <a:pt x="32" y="108"/>
                      <a:pt x="32" y="108"/>
                    </a:cubicBezTo>
                    <a:cubicBezTo>
                      <a:pt x="32" y="115"/>
                      <a:pt x="38" y="120"/>
                      <a:pt x="44" y="120"/>
                    </a:cubicBezTo>
                    <a:cubicBezTo>
                      <a:pt x="187" y="120"/>
                      <a:pt x="187" y="120"/>
                      <a:pt x="187" y="120"/>
                    </a:cubicBezTo>
                    <a:cubicBezTo>
                      <a:pt x="194" y="120"/>
                      <a:pt x="199" y="115"/>
                      <a:pt x="199" y="108"/>
                    </a:cubicBezTo>
                    <a:cubicBezTo>
                      <a:pt x="199" y="94"/>
                      <a:pt x="199" y="94"/>
                      <a:pt x="199" y="94"/>
                    </a:cubicBezTo>
                    <a:cubicBezTo>
                      <a:pt x="199" y="88"/>
                      <a:pt x="194" y="82"/>
                      <a:pt x="187" y="82"/>
                    </a:cubicBezTo>
                    <a:close/>
                    <a:moveTo>
                      <a:pt x="57" y="105"/>
                    </a:moveTo>
                    <a:cubicBezTo>
                      <a:pt x="56" y="105"/>
                      <a:pt x="56" y="105"/>
                      <a:pt x="56" y="105"/>
                    </a:cubicBezTo>
                    <a:cubicBezTo>
                      <a:pt x="54" y="105"/>
                      <a:pt x="52" y="103"/>
                      <a:pt x="52" y="101"/>
                    </a:cubicBezTo>
                    <a:cubicBezTo>
                      <a:pt x="52" y="99"/>
                      <a:pt x="54" y="97"/>
                      <a:pt x="56" y="97"/>
                    </a:cubicBezTo>
                    <a:cubicBezTo>
                      <a:pt x="57" y="97"/>
                      <a:pt x="57" y="97"/>
                      <a:pt x="57" y="97"/>
                    </a:cubicBezTo>
                    <a:cubicBezTo>
                      <a:pt x="59" y="97"/>
                      <a:pt x="61" y="99"/>
                      <a:pt x="61" y="101"/>
                    </a:cubicBezTo>
                    <a:cubicBezTo>
                      <a:pt x="61" y="103"/>
                      <a:pt x="59" y="105"/>
                      <a:pt x="57" y="105"/>
                    </a:cubicBezTo>
                    <a:close/>
                    <a:moveTo>
                      <a:pt x="179" y="105"/>
                    </a:moveTo>
                    <a:cubicBezTo>
                      <a:pt x="112" y="105"/>
                      <a:pt x="112" y="105"/>
                      <a:pt x="112" y="105"/>
                    </a:cubicBezTo>
                    <a:cubicBezTo>
                      <a:pt x="110" y="105"/>
                      <a:pt x="108" y="103"/>
                      <a:pt x="108" y="101"/>
                    </a:cubicBezTo>
                    <a:cubicBezTo>
                      <a:pt x="108" y="99"/>
                      <a:pt x="110" y="97"/>
                      <a:pt x="112" y="97"/>
                    </a:cubicBezTo>
                    <a:cubicBezTo>
                      <a:pt x="179" y="97"/>
                      <a:pt x="179" y="97"/>
                      <a:pt x="179" y="97"/>
                    </a:cubicBezTo>
                    <a:cubicBezTo>
                      <a:pt x="181" y="97"/>
                      <a:pt x="183" y="99"/>
                      <a:pt x="183" y="101"/>
                    </a:cubicBezTo>
                    <a:cubicBezTo>
                      <a:pt x="183" y="103"/>
                      <a:pt x="181" y="105"/>
                      <a:pt x="179" y="105"/>
                    </a:cubicBezTo>
                    <a:close/>
                    <a:moveTo>
                      <a:pt x="187" y="217"/>
                    </a:moveTo>
                    <a:cubicBezTo>
                      <a:pt x="44" y="217"/>
                      <a:pt x="44" y="217"/>
                      <a:pt x="44" y="217"/>
                    </a:cubicBezTo>
                    <a:cubicBezTo>
                      <a:pt x="38" y="217"/>
                      <a:pt x="32" y="223"/>
                      <a:pt x="32" y="229"/>
                    </a:cubicBezTo>
                    <a:cubicBezTo>
                      <a:pt x="32" y="243"/>
                      <a:pt x="32" y="243"/>
                      <a:pt x="32" y="243"/>
                    </a:cubicBezTo>
                    <a:cubicBezTo>
                      <a:pt x="32" y="250"/>
                      <a:pt x="38" y="255"/>
                      <a:pt x="44" y="255"/>
                    </a:cubicBezTo>
                    <a:cubicBezTo>
                      <a:pt x="187" y="255"/>
                      <a:pt x="187" y="255"/>
                      <a:pt x="187" y="255"/>
                    </a:cubicBezTo>
                    <a:cubicBezTo>
                      <a:pt x="194" y="255"/>
                      <a:pt x="199" y="250"/>
                      <a:pt x="199" y="243"/>
                    </a:cubicBezTo>
                    <a:cubicBezTo>
                      <a:pt x="199" y="229"/>
                      <a:pt x="199" y="229"/>
                      <a:pt x="199" y="229"/>
                    </a:cubicBezTo>
                    <a:cubicBezTo>
                      <a:pt x="199" y="223"/>
                      <a:pt x="194" y="217"/>
                      <a:pt x="187" y="217"/>
                    </a:cubicBezTo>
                    <a:close/>
                    <a:moveTo>
                      <a:pt x="57" y="240"/>
                    </a:moveTo>
                    <a:cubicBezTo>
                      <a:pt x="56" y="240"/>
                      <a:pt x="56" y="240"/>
                      <a:pt x="56" y="240"/>
                    </a:cubicBezTo>
                    <a:cubicBezTo>
                      <a:pt x="54" y="240"/>
                      <a:pt x="52" y="238"/>
                      <a:pt x="52" y="236"/>
                    </a:cubicBezTo>
                    <a:cubicBezTo>
                      <a:pt x="52" y="234"/>
                      <a:pt x="54" y="232"/>
                      <a:pt x="56" y="232"/>
                    </a:cubicBezTo>
                    <a:cubicBezTo>
                      <a:pt x="57" y="232"/>
                      <a:pt x="57" y="232"/>
                      <a:pt x="57" y="232"/>
                    </a:cubicBezTo>
                    <a:cubicBezTo>
                      <a:pt x="59" y="232"/>
                      <a:pt x="61" y="234"/>
                      <a:pt x="61" y="236"/>
                    </a:cubicBezTo>
                    <a:cubicBezTo>
                      <a:pt x="61" y="238"/>
                      <a:pt x="59" y="240"/>
                      <a:pt x="57" y="240"/>
                    </a:cubicBezTo>
                    <a:close/>
                    <a:moveTo>
                      <a:pt x="179" y="240"/>
                    </a:moveTo>
                    <a:cubicBezTo>
                      <a:pt x="112" y="240"/>
                      <a:pt x="112" y="240"/>
                      <a:pt x="112" y="240"/>
                    </a:cubicBezTo>
                    <a:cubicBezTo>
                      <a:pt x="110" y="240"/>
                      <a:pt x="108" y="238"/>
                      <a:pt x="108" y="236"/>
                    </a:cubicBezTo>
                    <a:cubicBezTo>
                      <a:pt x="108" y="234"/>
                      <a:pt x="110" y="232"/>
                      <a:pt x="112" y="232"/>
                    </a:cubicBezTo>
                    <a:cubicBezTo>
                      <a:pt x="179" y="232"/>
                      <a:pt x="179" y="232"/>
                      <a:pt x="179" y="232"/>
                    </a:cubicBezTo>
                    <a:cubicBezTo>
                      <a:pt x="181" y="232"/>
                      <a:pt x="183" y="234"/>
                      <a:pt x="183" y="236"/>
                    </a:cubicBezTo>
                    <a:cubicBezTo>
                      <a:pt x="183" y="238"/>
                      <a:pt x="181" y="240"/>
                      <a:pt x="179" y="240"/>
                    </a:cubicBezTo>
                    <a:close/>
                    <a:moveTo>
                      <a:pt x="226" y="250"/>
                    </a:moveTo>
                    <a:cubicBezTo>
                      <a:pt x="223" y="250"/>
                      <a:pt x="223" y="250"/>
                      <a:pt x="223" y="250"/>
                    </a:cubicBezTo>
                    <a:cubicBezTo>
                      <a:pt x="222" y="254"/>
                      <a:pt x="221" y="258"/>
                      <a:pt x="219" y="261"/>
                    </a:cubicBezTo>
                    <a:cubicBezTo>
                      <a:pt x="232" y="261"/>
                      <a:pt x="232" y="261"/>
                      <a:pt x="232" y="261"/>
                    </a:cubicBezTo>
                    <a:cubicBezTo>
                      <a:pt x="237" y="261"/>
                      <a:pt x="241" y="257"/>
                      <a:pt x="241" y="252"/>
                    </a:cubicBezTo>
                    <a:cubicBezTo>
                      <a:pt x="241" y="242"/>
                      <a:pt x="241" y="242"/>
                      <a:pt x="241" y="242"/>
                    </a:cubicBezTo>
                    <a:cubicBezTo>
                      <a:pt x="241" y="237"/>
                      <a:pt x="237" y="233"/>
                      <a:pt x="232" y="233"/>
                    </a:cubicBezTo>
                    <a:cubicBezTo>
                      <a:pt x="223" y="233"/>
                      <a:pt x="223" y="233"/>
                      <a:pt x="223" y="233"/>
                    </a:cubicBezTo>
                    <a:cubicBezTo>
                      <a:pt x="223" y="244"/>
                      <a:pt x="223" y="244"/>
                      <a:pt x="223" y="244"/>
                    </a:cubicBezTo>
                    <a:cubicBezTo>
                      <a:pt x="226" y="244"/>
                      <a:pt x="226" y="244"/>
                      <a:pt x="226" y="244"/>
                    </a:cubicBezTo>
                    <a:cubicBezTo>
                      <a:pt x="228" y="244"/>
                      <a:pt x="229" y="245"/>
                      <a:pt x="229" y="247"/>
                    </a:cubicBezTo>
                    <a:cubicBezTo>
                      <a:pt x="229" y="249"/>
                      <a:pt x="228" y="250"/>
                      <a:pt x="226" y="250"/>
                    </a:cubicBezTo>
                    <a:close/>
                    <a:moveTo>
                      <a:pt x="241" y="185"/>
                    </a:moveTo>
                    <a:cubicBezTo>
                      <a:pt x="241" y="174"/>
                      <a:pt x="241" y="174"/>
                      <a:pt x="241" y="174"/>
                    </a:cubicBezTo>
                    <a:cubicBezTo>
                      <a:pt x="241" y="169"/>
                      <a:pt x="237" y="165"/>
                      <a:pt x="232" y="165"/>
                    </a:cubicBezTo>
                    <a:cubicBezTo>
                      <a:pt x="223" y="165"/>
                      <a:pt x="223" y="165"/>
                      <a:pt x="223" y="165"/>
                    </a:cubicBezTo>
                    <a:cubicBezTo>
                      <a:pt x="223" y="176"/>
                      <a:pt x="223" y="176"/>
                      <a:pt x="223" y="176"/>
                    </a:cubicBezTo>
                    <a:cubicBezTo>
                      <a:pt x="226" y="176"/>
                      <a:pt x="226" y="176"/>
                      <a:pt x="226" y="176"/>
                    </a:cubicBezTo>
                    <a:cubicBezTo>
                      <a:pt x="228" y="176"/>
                      <a:pt x="229" y="178"/>
                      <a:pt x="229" y="179"/>
                    </a:cubicBezTo>
                    <a:cubicBezTo>
                      <a:pt x="229" y="181"/>
                      <a:pt x="228" y="182"/>
                      <a:pt x="226" y="182"/>
                    </a:cubicBezTo>
                    <a:cubicBezTo>
                      <a:pt x="223" y="182"/>
                      <a:pt x="223" y="182"/>
                      <a:pt x="223" y="182"/>
                    </a:cubicBezTo>
                    <a:cubicBezTo>
                      <a:pt x="223" y="194"/>
                      <a:pt x="223" y="194"/>
                      <a:pt x="223" y="194"/>
                    </a:cubicBezTo>
                    <a:cubicBezTo>
                      <a:pt x="232" y="194"/>
                      <a:pt x="232" y="194"/>
                      <a:pt x="232" y="194"/>
                    </a:cubicBezTo>
                    <a:cubicBezTo>
                      <a:pt x="237" y="194"/>
                      <a:pt x="241" y="190"/>
                      <a:pt x="241" y="185"/>
                    </a:cubicBezTo>
                    <a:close/>
                    <a:moveTo>
                      <a:pt x="241" y="151"/>
                    </a:moveTo>
                    <a:cubicBezTo>
                      <a:pt x="241" y="141"/>
                      <a:pt x="241" y="141"/>
                      <a:pt x="241" y="141"/>
                    </a:cubicBezTo>
                    <a:cubicBezTo>
                      <a:pt x="241" y="136"/>
                      <a:pt x="237" y="132"/>
                      <a:pt x="232" y="132"/>
                    </a:cubicBezTo>
                    <a:cubicBezTo>
                      <a:pt x="223" y="132"/>
                      <a:pt x="223" y="132"/>
                      <a:pt x="223" y="132"/>
                    </a:cubicBezTo>
                    <a:cubicBezTo>
                      <a:pt x="223" y="143"/>
                      <a:pt x="223" y="143"/>
                      <a:pt x="223" y="143"/>
                    </a:cubicBezTo>
                    <a:cubicBezTo>
                      <a:pt x="226" y="143"/>
                      <a:pt x="226" y="143"/>
                      <a:pt x="226" y="143"/>
                    </a:cubicBezTo>
                    <a:cubicBezTo>
                      <a:pt x="228" y="143"/>
                      <a:pt x="229" y="144"/>
                      <a:pt x="229" y="146"/>
                    </a:cubicBezTo>
                    <a:cubicBezTo>
                      <a:pt x="229" y="147"/>
                      <a:pt x="228" y="149"/>
                      <a:pt x="226" y="149"/>
                    </a:cubicBezTo>
                    <a:cubicBezTo>
                      <a:pt x="223" y="149"/>
                      <a:pt x="223" y="149"/>
                      <a:pt x="223" y="149"/>
                    </a:cubicBezTo>
                    <a:cubicBezTo>
                      <a:pt x="223" y="160"/>
                      <a:pt x="223" y="160"/>
                      <a:pt x="223" y="160"/>
                    </a:cubicBezTo>
                    <a:cubicBezTo>
                      <a:pt x="232" y="160"/>
                      <a:pt x="232" y="160"/>
                      <a:pt x="232" y="160"/>
                    </a:cubicBezTo>
                    <a:cubicBezTo>
                      <a:pt x="237" y="160"/>
                      <a:pt x="241" y="156"/>
                      <a:pt x="241" y="151"/>
                    </a:cubicBezTo>
                    <a:close/>
                    <a:moveTo>
                      <a:pt x="187" y="127"/>
                    </a:moveTo>
                    <a:cubicBezTo>
                      <a:pt x="44" y="127"/>
                      <a:pt x="44" y="127"/>
                      <a:pt x="44" y="127"/>
                    </a:cubicBezTo>
                    <a:cubicBezTo>
                      <a:pt x="38" y="127"/>
                      <a:pt x="32" y="133"/>
                      <a:pt x="32" y="139"/>
                    </a:cubicBezTo>
                    <a:cubicBezTo>
                      <a:pt x="32" y="153"/>
                      <a:pt x="32" y="153"/>
                      <a:pt x="32" y="153"/>
                    </a:cubicBezTo>
                    <a:cubicBezTo>
                      <a:pt x="32" y="160"/>
                      <a:pt x="38" y="165"/>
                      <a:pt x="44" y="165"/>
                    </a:cubicBezTo>
                    <a:cubicBezTo>
                      <a:pt x="187" y="165"/>
                      <a:pt x="187" y="165"/>
                      <a:pt x="187" y="165"/>
                    </a:cubicBezTo>
                    <a:cubicBezTo>
                      <a:pt x="194" y="165"/>
                      <a:pt x="199" y="160"/>
                      <a:pt x="199" y="153"/>
                    </a:cubicBezTo>
                    <a:cubicBezTo>
                      <a:pt x="199" y="139"/>
                      <a:pt x="199" y="139"/>
                      <a:pt x="199" y="139"/>
                    </a:cubicBezTo>
                    <a:cubicBezTo>
                      <a:pt x="199" y="133"/>
                      <a:pt x="194" y="127"/>
                      <a:pt x="187" y="127"/>
                    </a:cubicBezTo>
                    <a:close/>
                    <a:moveTo>
                      <a:pt x="57" y="150"/>
                    </a:moveTo>
                    <a:cubicBezTo>
                      <a:pt x="56" y="150"/>
                      <a:pt x="56" y="150"/>
                      <a:pt x="56" y="150"/>
                    </a:cubicBezTo>
                    <a:cubicBezTo>
                      <a:pt x="54" y="150"/>
                      <a:pt x="52" y="148"/>
                      <a:pt x="52" y="146"/>
                    </a:cubicBezTo>
                    <a:cubicBezTo>
                      <a:pt x="52" y="144"/>
                      <a:pt x="54" y="142"/>
                      <a:pt x="56" y="142"/>
                    </a:cubicBezTo>
                    <a:cubicBezTo>
                      <a:pt x="57" y="142"/>
                      <a:pt x="57" y="142"/>
                      <a:pt x="57" y="142"/>
                    </a:cubicBezTo>
                    <a:cubicBezTo>
                      <a:pt x="59" y="142"/>
                      <a:pt x="61" y="144"/>
                      <a:pt x="61" y="146"/>
                    </a:cubicBezTo>
                    <a:cubicBezTo>
                      <a:pt x="61" y="148"/>
                      <a:pt x="59" y="150"/>
                      <a:pt x="57" y="150"/>
                    </a:cubicBezTo>
                    <a:close/>
                    <a:moveTo>
                      <a:pt x="179" y="150"/>
                    </a:moveTo>
                    <a:cubicBezTo>
                      <a:pt x="112" y="150"/>
                      <a:pt x="112" y="150"/>
                      <a:pt x="112" y="150"/>
                    </a:cubicBezTo>
                    <a:cubicBezTo>
                      <a:pt x="110" y="150"/>
                      <a:pt x="108" y="148"/>
                      <a:pt x="108" y="146"/>
                    </a:cubicBezTo>
                    <a:cubicBezTo>
                      <a:pt x="108" y="144"/>
                      <a:pt x="110" y="142"/>
                      <a:pt x="112" y="142"/>
                    </a:cubicBezTo>
                    <a:cubicBezTo>
                      <a:pt x="179" y="142"/>
                      <a:pt x="179" y="142"/>
                      <a:pt x="179" y="142"/>
                    </a:cubicBezTo>
                    <a:cubicBezTo>
                      <a:pt x="181" y="142"/>
                      <a:pt x="183" y="144"/>
                      <a:pt x="183" y="146"/>
                    </a:cubicBezTo>
                    <a:cubicBezTo>
                      <a:pt x="183" y="148"/>
                      <a:pt x="181" y="150"/>
                      <a:pt x="179" y="150"/>
                    </a:cubicBezTo>
                    <a:close/>
                    <a:moveTo>
                      <a:pt x="187" y="37"/>
                    </a:moveTo>
                    <a:cubicBezTo>
                      <a:pt x="44" y="37"/>
                      <a:pt x="44" y="37"/>
                      <a:pt x="44" y="37"/>
                    </a:cubicBezTo>
                    <a:cubicBezTo>
                      <a:pt x="38" y="37"/>
                      <a:pt x="32" y="43"/>
                      <a:pt x="32" y="49"/>
                    </a:cubicBezTo>
                    <a:cubicBezTo>
                      <a:pt x="32" y="63"/>
                      <a:pt x="32" y="63"/>
                      <a:pt x="32" y="63"/>
                    </a:cubicBezTo>
                    <a:cubicBezTo>
                      <a:pt x="32" y="70"/>
                      <a:pt x="38" y="75"/>
                      <a:pt x="44" y="75"/>
                    </a:cubicBezTo>
                    <a:cubicBezTo>
                      <a:pt x="187" y="75"/>
                      <a:pt x="187" y="75"/>
                      <a:pt x="187" y="75"/>
                    </a:cubicBezTo>
                    <a:cubicBezTo>
                      <a:pt x="194" y="75"/>
                      <a:pt x="199" y="70"/>
                      <a:pt x="199" y="63"/>
                    </a:cubicBezTo>
                    <a:cubicBezTo>
                      <a:pt x="199" y="49"/>
                      <a:pt x="199" y="49"/>
                      <a:pt x="199" y="49"/>
                    </a:cubicBezTo>
                    <a:cubicBezTo>
                      <a:pt x="199" y="43"/>
                      <a:pt x="194" y="37"/>
                      <a:pt x="187" y="37"/>
                    </a:cubicBezTo>
                    <a:close/>
                    <a:moveTo>
                      <a:pt x="57" y="60"/>
                    </a:moveTo>
                    <a:cubicBezTo>
                      <a:pt x="56" y="60"/>
                      <a:pt x="56" y="60"/>
                      <a:pt x="56" y="60"/>
                    </a:cubicBezTo>
                    <a:cubicBezTo>
                      <a:pt x="54" y="60"/>
                      <a:pt x="52" y="58"/>
                      <a:pt x="52" y="56"/>
                    </a:cubicBezTo>
                    <a:cubicBezTo>
                      <a:pt x="52" y="54"/>
                      <a:pt x="54" y="52"/>
                      <a:pt x="56" y="52"/>
                    </a:cubicBezTo>
                    <a:cubicBezTo>
                      <a:pt x="57" y="52"/>
                      <a:pt x="57" y="52"/>
                      <a:pt x="57" y="52"/>
                    </a:cubicBezTo>
                    <a:cubicBezTo>
                      <a:pt x="59" y="52"/>
                      <a:pt x="61" y="54"/>
                      <a:pt x="61" y="56"/>
                    </a:cubicBezTo>
                    <a:cubicBezTo>
                      <a:pt x="61" y="58"/>
                      <a:pt x="59" y="60"/>
                      <a:pt x="57" y="60"/>
                    </a:cubicBezTo>
                    <a:close/>
                    <a:moveTo>
                      <a:pt x="179" y="60"/>
                    </a:moveTo>
                    <a:cubicBezTo>
                      <a:pt x="112" y="60"/>
                      <a:pt x="112" y="60"/>
                      <a:pt x="112" y="60"/>
                    </a:cubicBezTo>
                    <a:cubicBezTo>
                      <a:pt x="110" y="60"/>
                      <a:pt x="108" y="58"/>
                      <a:pt x="108" y="56"/>
                    </a:cubicBezTo>
                    <a:cubicBezTo>
                      <a:pt x="108" y="54"/>
                      <a:pt x="110" y="52"/>
                      <a:pt x="112" y="52"/>
                    </a:cubicBezTo>
                    <a:cubicBezTo>
                      <a:pt x="179" y="52"/>
                      <a:pt x="179" y="52"/>
                      <a:pt x="179" y="52"/>
                    </a:cubicBezTo>
                    <a:cubicBezTo>
                      <a:pt x="181" y="52"/>
                      <a:pt x="183" y="54"/>
                      <a:pt x="183" y="56"/>
                    </a:cubicBezTo>
                    <a:cubicBezTo>
                      <a:pt x="183" y="58"/>
                      <a:pt x="181" y="60"/>
                      <a:pt x="179" y="60"/>
                    </a:cubicBezTo>
                    <a:close/>
                    <a:moveTo>
                      <a:pt x="268" y="175"/>
                    </a:moveTo>
                    <a:cubicBezTo>
                      <a:pt x="268" y="172"/>
                      <a:pt x="265" y="169"/>
                      <a:pt x="261" y="169"/>
                    </a:cubicBezTo>
                    <a:cubicBezTo>
                      <a:pt x="261" y="190"/>
                      <a:pt x="261" y="190"/>
                      <a:pt x="261" y="190"/>
                    </a:cubicBezTo>
                    <a:cubicBezTo>
                      <a:pt x="265" y="189"/>
                      <a:pt x="268" y="187"/>
                      <a:pt x="268" y="183"/>
                    </a:cubicBezTo>
                    <a:lnTo>
                      <a:pt x="268" y="175"/>
                    </a:lnTo>
                    <a:close/>
                    <a:moveTo>
                      <a:pt x="268" y="201"/>
                    </a:moveTo>
                    <a:cubicBezTo>
                      <a:pt x="268" y="197"/>
                      <a:pt x="265" y="194"/>
                      <a:pt x="261" y="194"/>
                    </a:cubicBezTo>
                    <a:cubicBezTo>
                      <a:pt x="261" y="215"/>
                      <a:pt x="261" y="215"/>
                      <a:pt x="261" y="215"/>
                    </a:cubicBezTo>
                    <a:cubicBezTo>
                      <a:pt x="265" y="215"/>
                      <a:pt x="268" y="212"/>
                      <a:pt x="268" y="208"/>
                    </a:cubicBezTo>
                    <a:lnTo>
                      <a:pt x="268" y="201"/>
                    </a:lnTo>
                    <a:close/>
                    <a:moveTo>
                      <a:pt x="268" y="150"/>
                    </a:moveTo>
                    <a:cubicBezTo>
                      <a:pt x="268" y="146"/>
                      <a:pt x="265" y="143"/>
                      <a:pt x="261" y="143"/>
                    </a:cubicBezTo>
                    <a:cubicBezTo>
                      <a:pt x="261" y="164"/>
                      <a:pt x="261" y="164"/>
                      <a:pt x="261" y="164"/>
                    </a:cubicBezTo>
                    <a:cubicBezTo>
                      <a:pt x="265" y="164"/>
                      <a:pt x="268" y="161"/>
                      <a:pt x="268" y="158"/>
                    </a:cubicBezTo>
                    <a:lnTo>
                      <a:pt x="268" y="150"/>
                    </a:lnTo>
                    <a:close/>
                    <a:moveTo>
                      <a:pt x="277" y="260"/>
                    </a:moveTo>
                    <a:cubicBezTo>
                      <a:pt x="277" y="147"/>
                      <a:pt x="277" y="147"/>
                      <a:pt x="277" y="147"/>
                    </a:cubicBezTo>
                    <a:cubicBezTo>
                      <a:pt x="277" y="139"/>
                      <a:pt x="270" y="132"/>
                      <a:pt x="261" y="132"/>
                    </a:cubicBezTo>
                    <a:cubicBezTo>
                      <a:pt x="261" y="132"/>
                      <a:pt x="261" y="132"/>
                      <a:pt x="261" y="132"/>
                    </a:cubicBezTo>
                    <a:cubicBezTo>
                      <a:pt x="261" y="135"/>
                      <a:pt x="261" y="135"/>
                      <a:pt x="261" y="135"/>
                    </a:cubicBezTo>
                    <a:cubicBezTo>
                      <a:pt x="261" y="135"/>
                      <a:pt x="261" y="135"/>
                      <a:pt x="261" y="135"/>
                    </a:cubicBezTo>
                    <a:cubicBezTo>
                      <a:pt x="268" y="135"/>
                      <a:pt x="273" y="141"/>
                      <a:pt x="273" y="147"/>
                    </a:cubicBezTo>
                    <a:cubicBezTo>
                      <a:pt x="273" y="260"/>
                      <a:pt x="273" y="260"/>
                      <a:pt x="273" y="260"/>
                    </a:cubicBezTo>
                    <a:cubicBezTo>
                      <a:pt x="273" y="267"/>
                      <a:pt x="268" y="272"/>
                      <a:pt x="261" y="272"/>
                    </a:cubicBezTo>
                    <a:cubicBezTo>
                      <a:pt x="254" y="272"/>
                      <a:pt x="254" y="272"/>
                      <a:pt x="254" y="272"/>
                    </a:cubicBezTo>
                    <a:cubicBezTo>
                      <a:pt x="252" y="275"/>
                      <a:pt x="249" y="277"/>
                      <a:pt x="246" y="279"/>
                    </a:cubicBezTo>
                    <a:cubicBezTo>
                      <a:pt x="246" y="279"/>
                      <a:pt x="246" y="279"/>
                      <a:pt x="246" y="279"/>
                    </a:cubicBezTo>
                    <a:cubicBezTo>
                      <a:pt x="264" y="279"/>
                      <a:pt x="264" y="279"/>
                      <a:pt x="264" y="279"/>
                    </a:cubicBezTo>
                    <a:cubicBezTo>
                      <a:pt x="267" y="274"/>
                      <a:pt x="267" y="274"/>
                      <a:pt x="267" y="274"/>
                    </a:cubicBezTo>
                    <a:cubicBezTo>
                      <a:pt x="273" y="272"/>
                      <a:pt x="277" y="267"/>
                      <a:pt x="277" y="260"/>
                    </a:cubicBezTo>
                    <a:close/>
                    <a:moveTo>
                      <a:pt x="268" y="226"/>
                    </a:moveTo>
                    <a:cubicBezTo>
                      <a:pt x="268" y="222"/>
                      <a:pt x="265" y="219"/>
                      <a:pt x="261" y="219"/>
                    </a:cubicBezTo>
                    <a:cubicBezTo>
                      <a:pt x="261" y="240"/>
                      <a:pt x="261" y="240"/>
                      <a:pt x="261" y="240"/>
                    </a:cubicBezTo>
                    <a:cubicBezTo>
                      <a:pt x="265" y="240"/>
                      <a:pt x="268" y="237"/>
                      <a:pt x="268" y="234"/>
                    </a:cubicBezTo>
                    <a:lnTo>
                      <a:pt x="268" y="226"/>
                    </a:lnTo>
                    <a:close/>
                    <a:moveTo>
                      <a:pt x="261" y="245"/>
                    </a:moveTo>
                    <a:cubicBezTo>
                      <a:pt x="261" y="254"/>
                      <a:pt x="261" y="254"/>
                      <a:pt x="261" y="254"/>
                    </a:cubicBezTo>
                    <a:cubicBezTo>
                      <a:pt x="261" y="258"/>
                      <a:pt x="260" y="262"/>
                      <a:pt x="259" y="266"/>
                    </a:cubicBezTo>
                    <a:cubicBezTo>
                      <a:pt x="261" y="266"/>
                      <a:pt x="261" y="266"/>
                      <a:pt x="261" y="266"/>
                    </a:cubicBezTo>
                    <a:cubicBezTo>
                      <a:pt x="265" y="266"/>
                      <a:pt x="268" y="263"/>
                      <a:pt x="268" y="259"/>
                    </a:cubicBezTo>
                    <a:cubicBezTo>
                      <a:pt x="268" y="251"/>
                      <a:pt x="268" y="251"/>
                      <a:pt x="268" y="251"/>
                    </a:cubicBezTo>
                    <a:cubicBezTo>
                      <a:pt x="268" y="248"/>
                      <a:pt x="265" y="245"/>
                      <a:pt x="261" y="245"/>
                    </a:cubicBezTo>
                    <a:close/>
                    <a:moveTo>
                      <a:pt x="253" y="254"/>
                    </a:moveTo>
                    <a:cubicBezTo>
                      <a:pt x="253" y="103"/>
                      <a:pt x="253" y="103"/>
                      <a:pt x="253" y="103"/>
                    </a:cubicBezTo>
                    <a:cubicBezTo>
                      <a:pt x="253" y="92"/>
                      <a:pt x="244" y="83"/>
                      <a:pt x="233" y="83"/>
                    </a:cubicBezTo>
                    <a:cubicBezTo>
                      <a:pt x="223" y="83"/>
                      <a:pt x="223" y="83"/>
                      <a:pt x="223" y="83"/>
                    </a:cubicBezTo>
                    <a:cubicBezTo>
                      <a:pt x="223" y="87"/>
                      <a:pt x="223" y="87"/>
                      <a:pt x="223" y="87"/>
                    </a:cubicBezTo>
                    <a:cubicBezTo>
                      <a:pt x="233" y="87"/>
                      <a:pt x="233" y="87"/>
                      <a:pt x="233" y="87"/>
                    </a:cubicBezTo>
                    <a:cubicBezTo>
                      <a:pt x="242" y="87"/>
                      <a:pt x="249" y="94"/>
                      <a:pt x="249" y="103"/>
                    </a:cubicBezTo>
                    <a:cubicBezTo>
                      <a:pt x="249" y="254"/>
                      <a:pt x="249" y="254"/>
                      <a:pt x="249" y="254"/>
                    </a:cubicBezTo>
                    <a:cubicBezTo>
                      <a:pt x="249" y="262"/>
                      <a:pt x="242" y="269"/>
                      <a:pt x="233" y="269"/>
                    </a:cubicBezTo>
                    <a:cubicBezTo>
                      <a:pt x="213" y="269"/>
                      <a:pt x="213" y="269"/>
                      <a:pt x="213" y="269"/>
                    </a:cubicBezTo>
                    <a:cubicBezTo>
                      <a:pt x="211" y="271"/>
                      <a:pt x="209" y="273"/>
                      <a:pt x="207" y="275"/>
                    </a:cubicBezTo>
                    <a:cubicBezTo>
                      <a:pt x="209" y="279"/>
                      <a:pt x="209" y="279"/>
                      <a:pt x="209" y="279"/>
                    </a:cubicBezTo>
                    <a:cubicBezTo>
                      <a:pt x="237" y="279"/>
                      <a:pt x="237" y="279"/>
                      <a:pt x="237" y="279"/>
                    </a:cubicBezTo>
                    <a:cubicBezTo>
                      <a:pt x="240" y="273"/>
                      <a:pt x="240" y="273"/>
                      <a:pt x="240" y="273"/>
                    </a:cubicBezTo>
                    <a:cubicBezTo>
                      <a:pt x="248" y="270"/>
                      <a:pt x="253" y="262"/>
                      <a:pt x="253" y="254"/>
                    </a:cubicBezTo>
                    <a:close/>
                    <a:moveTo>
                      <a:pt x="215" y="245"/>
                    </a:moveTo>
                    <a:cubicBezTo>
                      <a:pt x="215" y="44"/>
                      <a:pt x="215" y="44"/>
                      <a:pt x="215" y="44"/>
                    </a:cubicBezTo>
                    <a:cubicBezTo>
                      <a:pt x="215" y="29"/>
                      <a:pt x="203" y="17"/>
                      <a:pt x="188" y="17"/>
                    </a:cubicBezTo>
                    <a:cubicBezTo>
                      <a:pt x="43" y="17"/>
                      <a:pt x="43" y="17"/>
                      <a:pt x="43" y="17"/>
                    </a:cubicBezTo>
                    <a:cubicBezTo>
                      <a:pt x="28" y="17"/>
                      <a:pt x="16" y="29"/>
                      <a:pt x="16" y="44"/>
                    </a:cubicBezTo>
                    <a:cubicBezTo>
                      <a:pt x="16" y="245"/>
                      <a:pt x="16" y="245"/>
                      <a:pt x="16" y="245"/>
                    </a:cubicBezTo>
                    <a:cubicBezTo>
                      <a:pt x="16" y="257"/>
                      <a:pt x="24" y="266"/>
                      <a:pt x="34" y="270"/>
                    </a:cubicBezTo>
                    <a:cubicBezTo>
                      <a:pt x="38" y="279"/>
                      <a:pt x="38" y="279"/>
                      <a:pt x="38" y="279"/>
                    </a:cubicBezTo>
                    <a:cubicBezTo>
                      <a:pt x="75" y="279"/>
                      <a:pt x="75" y="279"/>
                      <a:pt x="75" y="279"/>
                    </a:cubicBezTo>
                    <a:cubicBezTo>
                      <a:pt x="79" y="272"/>
                      <a:pt x="79" y="272"/>
                      <a:pt x="79" y="272"/>
                    </a:cubicBezTo>
                    <a:cubicBezTo>
                      <a:pt x="153" y="272"/>
                      <a:pt x="153" y="272"/>
                      <a:pt x="153" y="272"/>
                    </a:cubicBezTo>
                    <a:cubicBezTo>
                      <a:pt x="156" y="279"/>
                      <a:pt x="156" y="279"/>
                      <a:pt x="156" y="279"/>
                    </a:cubicBezTo>
                    <a:cubicBezTo>
                      <a:pt x="193" y="279"/>
                      <a:pt x="193" y="279"/>
                      <a:pt x="193" y="279"/>
                    </a:cubicBezTo>
                    <a:cubicBezTo>
                      <a:pt x="198" y="270"/>
                      <a:pt x="198" y="270"/>
                      <a:pt x="198" y="270"/>
                    </a:cubicBezTo>
                    <a:cubicBezTo>
                      <a:pt x="208" y="266"/>
                      <a:pt x="215" y="257"/>
                      <a:pt x="215" y="245"/>
                    </a:cubicBezTo>
                    <a:close/>
                    <a:moveTo>
                      <a:pt x="188" y="266"/>
                    </a:moveTo>
                    <a:cubicBezTo>
                      <a:pt x="43" y="266"/>
                      <a:pt x="43" y="266"/>
                      <a:pt x="43" y="266"/>
                    </a:cubicBezTo>
                    <a:cubicBezTo>
                      <a:pt x="32" y="266"/>
                      <a:pt x="22" y="257"/>
                      <a:pt x="22" y="245"/>
                    </a:cubicBezTo>
                    <a:cubicBezTo>
                      <a:pt x="22" y="44"/>
                      <a:pt x="22" y="44"/>
                      <a:pt x="22" y="44"/>
                    </a:cubicBezTo>
                    <a:cubicBezTo>
                      <a:pt x="22" y="32"/>
                      <a:pt x="32" y="23"/>
                      <a:pt x="43" y="23"/>
                    </a:cubicBezTo>
                    <a:cubicBezTo>
                      <a:pt x="188" y="23"/>
                      <a:pt x="188" y="23"/>
                      <a:pt x="188" y="23"/>
                    </a:cubicBezTo>
                    <a:cubicBezTo>
                      <a:pt x="200" y="23"/>
                      <a:pt x="209" y="32"/>
                      <a:pt x="209" y="44"/>
                    </a:cubicBezTo>
                    <a:cubicBezTo>
                      <a:pt x="209" y="245"/>
                      <a:pt x="209" y="245"/>
                      <a:pt x="209" y="245"/>
                    </a:cubicBezTo>
                    <a:cubicBezTo>
                      <a:pt x="209" y="257"/>
                      <a:pt x="200" y="266"/>
                      <a:pt x="188" y="266"/>
                    </a:cubicBezTo>
                    <a:close/>
                    <a:moveTo>
                      <a:pt x="241" y="117"/>
                    </a:moveTo>
                    <a:cubicBezTo>
                      <a:pt x="241" y="107"/>
                      <a:pt x="241" y="107"/>
                      <a:pt x="241" y="107"/>
                    </a:cubicBezTo>
                    <a:cubicBezTo>
                      <a:pt x="241" y="102"/>
                      <a:pt x="237" y="98"/>
                      <a:pt x="232" y="98"/>
                    </a:cubicBezTo>
                    <a:cubicBezTo>
                      <a:pt x="223" y="98"/>
                      <a:pt x="223" y="98"/>
                      <a:pt x="223" y="98"/>
                    </a:cubicBezTo>
                    <a:cubicBezTo>
                      <a:pt x="223" y="109"/>
                      <a:pt x="223" y="109"/>
                      <a:pt x="223" y="109"/>
                    </a:cubicBezTo>
                    <a:cubicBezTo>
                      <a:pt x="226" y="109"/>
                      <a:pt x="226" y="109"/>
                      <a:pt x="226" y="109"/>
                    </a:cubicBezTo>
                    <a:cubicBezTo>
                      <a:pt x="228" y="109"/>
                      <a:pt x="229" y="110"/>
                      <a:pt x="229" y="112"/>
                    </a:cubicBezTo>
                    <a:cubicBezTo>
                      <a:pt x="229" y="114"/>
                      <a:pt x="228" y="115"/>
                      <a:pt x="226" y="115"/>
                    </a:cubicBezTo>
                    <a:cubicBezTo>
                      <a:pt x="223" y="115"/>
                      <a:pt x="223" y="115"/>
                      <a:pt x="223" y="115"/>
                    </a:cubicBezTo>
                    <a:cubicBezTo>
                      <a:pt x="223" y="126"/>
                      <a:pt x="223" y="126"/>
                      <a:pt x="223" y="126"/>
                    </a:cubicBezTo>
                    <a:cubicBezTo>
                      <a:pt x="232" y="126"/>
                      <a:pt x="232" y="126"/>
                      <a:pt x="232" y="126"/>
                    </a:cubicBezTo>
                    <a:cubicBezTo>
                      <a:pt x="237" y="126"/>
                      <a:pt x="241" y="122"/>
                      <a:pt x="241" y="117"/>
                    </a:cubicBezTo>
                    <a:close/>
                    <a:moveTo>
                      <a:pt x="4" y="88"/>
                    </a:moveTo>
                    <a:cubicBezTo>
                      <a:pt x="0" y="88"/>
                      <a:pt x="0" y="88"/>
                      <a:pt x="0" y="88"/>
                    </a:cubicBezTo>
                    <a:cubicBezTo>
                      <a:pt x="0" y="96"/>
                      <a:pt x="0" y="96"/>
                      <a:pt x="0" y="96"/>
                    </a:cubicBezTo>
                    <a:cubicBezTo>
                      <a:pt x="4" y="96"/>
                      <a:pt x="4" y="96"/>
                      <a:pt x="4" y="96"/>
                    </a:cubicBezTo>
                    <a:lnTo>
                      <a:pt x="4" y="88"/>
                    </a:lnTo>
                    <a:close/>
                    <a:moveTo>
                      <a:pt x="125" y="0"/>
                    </a:moveTo>
                    <a:cubicBezTo>
                      <a:pt x="117" y="0"/>
                      <a:pt x="117" y="0"/>
                      <a:pt x="117" y="0"/>
                    </a:cubicBezTo>
                    <a:cubicBezTo>
                      <a:pt x="117" y="4"/>
                      <a:pt x="117" y="4"/>
                      <a:pt x="117" y="4"/>
                    </a:cubicBezTo>
                    <a:cubicBezTo>
                      <a:pt x="125" y="4"/>
                      <a:pt x="125" y="4"/>
                      <a:pt x="125" y="4"/>
                    </a:cubicBezTo>
                    <a:lnTo>
                      <a:pt x="125" y="0"/>
                    </a:lnTo>
                    <a:close/>
                    <a:moveTo>
                      <a:pt x="61" y="0"/>
                    </a:moveTo>
                    <a:cubicBezTo>
                      <a:pt x="53" y="0"/>
                      <a:pt x="53" y="0"/>
                      <a:pt x="53" y="0"/>
                    </a:cubicBezTo>
                    <a:cubicBezTo>
                      <a:pt x="53" y="4"/>
                      <a:pt x="53" y="4"/>
                      <a:pt x="53" y="4"/>
                    </a:cubicBezTo>
                    <a:cubicBezTo>
                      <a:pt x="61" y="4"/>
                      <a:pt x="61" y="4"/>
                      <a:pt x="61" y="4"/>
                    </a:cubicBezTo>
                    <a:lnTo>
                      <a:pt x="61" y="0"/>
                    </a:lnTo>
                    <a:close/>
                    <a:moveTo>
                      <a:pt x="42" y="4"/>
                    </a:moveTo>
                    <a:cubicBezTo>
                      <a:pt x="45" y="4"/>
                      <a:pt x="45" y="4"/>
                      <a:pt x="45" y="4"/>
                    </a:cubicBezTo>
                    <a:cubicBezTo>
                      <a:pt x="45" y="0"/>
                      <a:pt x="45" y="0"/>
                      <a:pt x="45" y="0"/>
                    </a:cubicBezTo>
                    <a:cubicBezTo>
                      <a:pt x="42" y="0"/>
                      <a:pt x="42" y="0"/>
                      <a:pt x="42" y="0"/>
                    </a:cubicBezTo>
                    <a:cubicBezTo>
                      <a:pt x="40" y="0"/>
                      <a:pt x="39" y="0"/>
                      <a:pt x="37" y="1"/>
                    </a:cubicBezTo>
                    <a:cubicBezTo>
                      <a:pt x="37" y="5"/>
                      <a:pt x="37" y="5"/>
                      <a:pt x="37" y="5"/>
                    </a:cubicBezTo>
                    <a:cubicBezTo>
                      <a:pt x="39" y="4"/>
                      <a:pt x="40" y="4"/>
                      <a:pt x="42" y="4"/>
                    </a:cubicBezTo>
                    <a:close/>
                    <a:moveTo>
                      <a:pt x="8" y="25"/>
                    </a:moveTo>
                    <a:cubicBezTo>
                      <a:pt x="4" y="24"/>
                      <a:pt x="4" y="24"/>
                      <a:pt x="4" y="24"/>
                    </a:cubicBezTo>
                    <a:cubicBezTo>
                      <a:pt x="3" y="26"/>
                      <a:pt x="2" y="29"/>
                      <a:pt x="1" y="32"/>
                    </a:cubicBezTo>
                    <a:cubicBezTo>
                      <a:pt x="5" y="33"/>
                      <a:pt x="5" y="33"/>
                      <a:pt x="5" y="33"/>
                    </a:cubicBezTo>
                    <a:cubicBezTo>
                      <a:pt x="6" y="30"/>
                      <a:pt x="7" y="28"/>
                      <a:pt x="8" y="25"/>
                    </a:cubicBezTo>
                    <a:close/>
                    <a:moveTo>
                      <a:pt x="93" y="0"/>
                    </a:moveTo>
                    <a:cubicBezTo>
                      <a:pt x="85" y="0"/>
                      <a:pt x="85" y="0"/>
                      <a:pt x="85" y="0"/>
                    </a:cubicBezTo>
                    <a:cubicBezTo>
                      <a:pt x="85" y="4"/>
                      <a:pt x="85" y="4"/>
                      <a:pt x="85" y="4"/>
                    </a:cubicBezTo>
                    <a:cubicBezTo>
                      <a:pt x="93" y="4"/>
                      <a:pt x="93" y="4"/>
                      <a:pt x="93" y="4"/>
                    </a:cubicBezTo>
                    <a:lnTo>
                      <a:pt x="93" y="0"/>
                    </a:lnTo>
                    <a:close/>
                    <a:moveTo>
                      <a:pt x="77" y="0"/>
                    </a:moveTo>
                    <a:cubicBezTo>
                      <a:pt x="69" y="0"/>
                      <a:pt x="69" y="0"/>
                      <a:pt x="69" y="0"/>
                    </a:cubicBezTo>
                    <a:cubicBezTo>
                      <a:pt x="69" y="4"/>
                      <a:pt x="69" y="4"/>
                      <a:pt x="69" y="4"/>
                    </a:cubicBezTo>
                    <a:cubicBezTo>
                      <a:pt x="77" y="4"/>
                      <a:pt x="77" y="4"/>
                      <a:pt x="77" y="4"/>
                    </a:cubicBezTo>
                    <a:lnTo>
                      <a:pt x="77" y="0"/>
                    </a:lnTo>
                    <a:close/>
                    <a:moveTo>
                      <a:pt x="141" y="0"/>
                    </a:moveTo>
                    <a:cubicBezTo>
                      <a:pt x="133" y="0"/>
                      <a:pt x="133" y="0"/>
                      <a:pt x="133" y="0"/>
                    </a:cubicBezTo>
                    <a:cubicBezTo>
                      <a:pt x="133" y="4"/>
                      <a:pt x="133" y="4"/>
                      <a:pt x="133" y="4"/>
                    </a:cubicBezTo>
                    <a:cubicBezTo>
                      <a:pt x="141" y="4"/>
                      <a:pt x="141" y="4"/>
                      <a:pt x="141" y="4"/>
                    </a:cubicBezTo>
                    <a:lnTo>
                      <a:pt x="141" y="0"/>
                    </a:lnTo>
                    <a:close/>
                    <a:moveTo>
                      <a:pt x="4" y="56"/>
                    </a:moveTo>
                    <a:cubicBezTo>
                      <a:pt x="0" y="56"/>
                      <a:pt x="0" y="56"/>
                      <a:pt x="0" y="56"/>
                    </a:cubicBezTo>
                    <a:cubicBezTo>
                      <a:pt x="0" y="64"/>
                      <a:pt x="0" y="64"/>
                      <a:pt x="0" y="64"/>
                    </a:cubicBezTo>
                    <a:cubicBezTo>
                      <a:pt x="4" y="64"/>
                      <a:pt x="4" y="64"/>
                      <a:pt x="4" y="64"/>
                    </a:cubicBezTo>
                    <a:lnTo>
                      <a:pt x="4" y="56"/>
                    </a:lnTo>
                    <a:close/>
                    <a:moveTo>
                      <a:pt x="4" y="42"/>
                    </a:moveTo>
                    <a:cubicBezTo>
                      <a:pt x="4" y="42"/>
                      <a:pt x="4" y="41"/>
                      <a:pt x="4" y="40"/>
                    </a:cubicBezTo>
                    <a:cubicBezTo>
                      <a:pt x="0" y="40"/>
                      <a:pt x="0" y="40"/>
                      <a:pt x="0" y="40"/>
                    </a:cubicBezTo>
                    <a:cubicBezTo>
                      <a:pt x="0" y="41"/>
                      <a:pt x="0" y="41"/>
                      <a:pt x="0" y="42"/>
                    </a:cubicBezTo>
                    <a:cubicBezTo>
                      <a:pt x="0" y="48"/>
                      <a:pt x="0" y="48"/>
                      <a:pt x="0" y="48"/>
                    </a:cubicBezTo>
                    <a:cubicBezTo>
                      <a:pt x="4" y="48"/>
                      <a:pt x="4" y="48"/>
                      <a:pt x="4" y="48"/>
                    </a:cubicBezTo>
                    <a:lnTo>
                      <a:pt x="4" y="42"/>
                    </a:lnTo>
                    <a:close/>
                    <a:moveTo>
                      <a:pt x="17" y="14"/>
                    </a:moveTo>
                    <a:cubicBezTo>
                      <a:pt x="14" y="11"/>
                      <a:pt x="14" y="11"/>
                      <a:pt x="14" y="11"/>
                    </a:cubicBezTo>
                    <a:cubicBezTo>
                      <a:pt x="12" y="12"/>
                      <a:pt x="10" y="14"/>
                      <a:pt x="9" y="17"/>
                    </a:cubicBezTo>
                    <a:cubicBezTo>
                      <a:pt x="12" y="19"/>
                      <a:pt x="12" y="19"/>
                      <a:pt x="12" y="19"/>
                    </a:cubicBezTo>
                    <a:cubicBezTo>
                      <a:pt x="13" y="17"/>
                      <a:pt x="15" y="15"/>
                      <a:pt x="17" y="14"/>
                    </a:cubicBezTo>
                    <a:close/>
                    <a:moveTo>
                      <a:pt x="4" y="72"/>
                    </a:moveTo>
                    <a:cubicBezTo>
                      <a:pt x="0" y="72"/>
                      <a:pt x="0" y="72"/>
                      <a:pt x="0" y="72"/>
                    </a:cubicBezTo>
                    <a:cubicBezTo>
                      <a:pt x="0" y="80"/>
                      <a:pt x="0" y="80"/>
                      <a:pt x="0" y="80"/>
                    </a:cubicBezTo>
                    <a:cubicBezTo>
                      <a:pt x="4" y="80"/>
                      <a:pt x="4" y="80"/>
                      <a:pt x="4" y="80"/>
                    </a:cubicBezTo>
                    <a:lnTo>
                      <a:pt x="4" y="72"/>
                    </a:lnTo>
                    <a:close/>
                    <a:moveTo>
                      <a:pt x="30" y="6"/>
                    </a:moveTo>
                    <a:cubicBezTo>
                      <a:pt x="29" y="2"/>
                      <a:pt x="29" y="2"/>
                      <a:pt x="29" y="2"/>
                    </a:cubicBezTo>
                    <a:cubicBezTo>
                      <a:pt x="26" y="3"/>
                      <a:pt x="24" y="4"/>
                      <a:pt x="21" y="6"/>
                    </a:cubicBezTo>
                    <a:cubicBezTo>
                      <a:pt x="23" y="9"/>
                      <a:pt x="23" y="9"/>
                      <a:pt x="23" y="9"/>
                    </a:cubicBezTo>
                    <a:cubicBezTo>
                      <a:pt x="25" y="8"/>
                      <a:pt x="28" y="7"/>
                      <a:pt x="30" y="6"/>
                    </a:cubicBezTo>
                    <a:close/>
                    <a:moveTo>
                      <a:pt x="109" y="0"/>
                    </a:moveTo>
                    <a:cubicBezTo>
                      <a:pt x="101" y="0"/>
                      <a:pt x="101" y="0"/>
                      <a:pt x="101" y="0"/>
                    </a:cubicBezTo>
                    <a:cubicBezTo>
                      <a:pt x="101" y="4"/>
                      <a:pt x="101" y="4"/>
                      <a:pt x="101" y="4"/>
                    </a:cubicBezTo>
                    <a:cubicBezTo>
                      <a:pt x="109" y="4"/>
                      <a:pt x="109" y="4"/>
                      <a:pt x="109" y="4"/>
                    </a:cubicBezTo>
                    <a:lnTo>
                      <a:pt x="109" y="0"/>
                    </a:lnTo>
                    <a:close/>
                    <a:moveTo>
                      <a:pt x="251" y="47"/>
                    </a:moveTo>
                    <a:cubicBezTo>
                      <a:pt x="247" y="40"/>
                      <a:pt x="247" y="40"/>
                      <a:pt x="247" y="40"/>
                    </a:cubicBezTo>
                    <a:cubicBezTo>
                      <a:pt x="244" y="42"/>
                      <a:pt x="244" y="42"/>
                      <a:pt x="244" y="42"/>
                    </a:cubicBezTo>
                    <a:cubicBezTo>
                      <a:pt x="247" y="49"/>
                      <a:pt x="247" y="49"/>
                      <a:pt x="247" y="49"/>
                    </a:cubicBezTo>
                    <a:lnTo>
                      <a:pt x="251" y="47"/>
                    </a:lnTo>
                    <a:close/>
                    <a:moveTo>
                      <a:pt x="259" y="61"/>
                    </a:moveTo>
                    <a:cubicBezTo>
                      <a:pt x="255" y="54"/>
                      <a:pt x="255" y="54"/>
                      <a:pt x="255" y="54"/>
                    </a:cubicBezTo>
                    <a:cubicBezTo>
                      <a:pt x="251" y="56"/>
                      <a:pt x="251" y="56"/>
                      <a:pt x="251" y="56"/>
                    </a:cubicBezTo>
                    <a:cubicBezTo>
                      <a:pt x="255" y="63"/>
                      <a:pt x="255" y="63"/>
                      <a:pt x="255" y="63"/>
                    </a:cubicBezTo>
                    <a:lnTo>
                      <a:pt x="259" y="61"/>
                    </a:lnTo>
                    <a:close/>
                    <a:moveTo>
                      <a:pt x="266" y="75"/>
                    </a:moveTo>
                    <a:cubicBezTo>
                      <a:pt x="262" y="68"/>
                      <a:pt x="262" y="68"/>
                      <a:pt x="262" y="68"/>
                    </a:cubicBezTo>
                    <a:cubicBezTo>
                      <a:pt x="259" y="70"/>
                      <a:pt x="259" y="70"/>
                      <a:pt x="259" y="70"/>
                    </a:cubicBezTo>
                    <a:cubicBezTo>
                      <a:pt x="263" y="77"/>
                      <a:pt x="263" y="77"/>
                      <a:pt x="263" y="77"/>
                    </a:cubicBezTo>
                    <a:lnTo>
                      <a:pt x="266" y="75"/>
                    </a:lnTo>
                    <a:close/>
                    <a:moveTo>
                      <a:pt x="274" y="89"/>
                    </a:moveTo>
                    <a:cubicBezTo>
                      <a:pt x="270" y="82"/>
                      <a:pt x="270" y="82"/>
                      <a:pt x="270" y="82"/>
                    </a:cubicBezTo>
                    <a:cubicBezTo>
                      <a:pt x="266" y="84"/>
                      <a:pt x="266" y="84"/>
                      <a:pt x="266" y="84"/>
                    </a:cubicBezTo>
                    <a:cubicBezTo>
                      <a:pt x="270" y="91"/>
                      <a:pt x="270" y="91"/>
                      <a:pt x="270" y="91"/>
                    </a:cubicBezTo>
                    <a:lnTo>
                      <a:pt x="274" y="89"/>
                    </a:lnTo>
                    <a:close/>
                    <a:moveTo>
                      <a:pt x="232" y="20"/>
                    </a:moveTo>
                    <a:cubicBezTo>
                      <a:pt x="231" y="19"/>
                      <a:pt x="228" y="17"/>
                      <a:pt x="226" y="15"/>
                    </a:cubicBezTo>
                    <a:cubicBezTo>
                      <a:pt x="224" y="19"/>
                      <a:pt x="224" y="19"/>
                      <a:pt x="224" y="19"/>
                    </a:cubicBezTo>
                    <a:cubicBezTo>
                      <a:pt x="226" y="20"/>
                      <a:pt x="228" y="22"/>
                      <a:pt x="230" y="23"/>
                    </a:cubicBezTo>
                    <a:lnTo>
                      <a:pt x="232" y="20"/>
                    </a:lnTo>
                    <a:close/>
                    <a:moveTo>
                      <a:pt x="243" y="33"/>
                    </a:moveTo>
                    <a:cubicBezTo>
                      <a:pt x="242" y="31"/>
                      <a:pt x="240" y="28"/>
                      <a:pt x="238" y="26"/>
                    </a:cubicBezTo>
                    <a:cubicBezTo>
                      <a:pt x="235" y="29"/>
                      <a:pt x="235" y="29"/>
                      <a:pt x="235" y="29"/>
                    </a:cubicBezTo>
                    <a:cubicBezTo>
                      <a:pt x="237" y="31"/>
                      <a:pt x="239" y="33"/>
                      <a:pt x="240" y="35"/>
                    </a:cubicBezTo>
                    <a:lnTo>
                      <a:pt x="243" y="33"/>
                    </a:lnTo>
                    <a:close/>
                    <a:moveTo>
                      <a:pt x="277" y="105"/>
                    </a:moveTo>
                    <a:cubicBezTo>
                      <a:pt x="280" y="104"/>
                      <a:pt x="280" y="104"/>
                      <a:pt x="280" y="104"/>
                    </a:cubicBezTo>
                    <a:cubicBezTo>
                      <a:pt x="279" y="101"/>
                      <a:pt x="278" y="99"/>
                      <a:pt x="277" y="96"/>
                    </a:cubicBezTo>
                    <a:cubicBezTo>
                      <a:pt x="274" y="98"/>
                      <a:pt x="274" y="98"/>
                      <a:pt x="274" y="98"/>
                    </a:cubicBezTo>
                    <a:cubicBezTo>
                      <a:pt x="275" y="100"/>
                      <a:pt x="276" y="103"/>
                      <a:pt x="277" y="105"/>
                    </a:cubicBezTo>
                    <a:close/>
                    <a:moveTo>
                      <a:pt x="205" y="4"/>
                    </a:moveTo>
                    <a:cubicBezTo>
                      <a:pt x="202" y="3"/>
                      <a:pt x="199" y="2"/>
                      <a:pt x="197" y="2"/>
                    </a:cubicBezTo>
                    <a:cubicBezTo>
                      <a:pt x="196" y="6"/>
                      <a:pt x="196" y="6"/>
                      <a:pt x="196" y="6"/>
                    </a:cubicBezTo>
                    <a:cubicBezTo>
                      <a:pt x="198" y="6"/>
                      <a:pt x="201" y="7"/>
                      <a:pt x="203" y="8"/>
                    </a:cubicBezTo>
                    <a:lnTo>
                      <a:pt x="205" y="4"/>
                    </a:lnTo>
                    <a:close/>
                    <a:moveTo>
                      <a:pt x="157" y="0"/>
                    </a:moveTo>
                    <a:cubicBezTo>
                      <a:pt x="149" y="0"/>
                      <a:pt x="149" y="0"/>
                      <a:pt x="149" y="0"/>
                    </a:cubicBezTo>
                    <a:cubicBezTo>
                      <a:pt x="149" y="4"/>
                      <a:pt x="149" y="4"/>
                      <a:pt x="149" y="4"/>
                    </a:cubicBezTo>
                    <a:cubicBezTo>
                      <a:pt x="157" y="4"/>
                      <a:pt x="157" y="4"/>
                      <a:pt x="157" y="4"/>
                    </a:cubicBezTo>
                    <a:lnTo>
                      <a:pt x="157" y="0"/>
                    </a:lnTo>
                    <a:close/>
                    <a:moveTo>
                      <a:pt x="172" y="0"/>
                    </a:moveTo>
                    <a:cubicBezTo>
                      <a:pt x="165" y="0"/>
                      <a:pt x="165" y="0"/>
                      <a:pt x="165" y="0"/>
                    </a:cubicBezTo>
                    <a:cubicBezTo>
                      <a:pt x="165" y="4"/>
                      <a:pt x="165" y="4"/>
                      <a:pt x="165" y="4"/>
                    </a:cubicBezTo>
                    <a:cubicBezTo>
                      <a:pt x="172" y="4"/>
                      <a:pt x="172" y="4"/>
                      <a:pt x="172" y="4"/>
                    </a:cubicBezTo>
                    <a:lnTo>
                      <a:pt x="172" y="0"/>
                    </a:lnTo>
                    <a:close/>
                    <a:moveTo>
                      <a:pt x="188" y="4"/>
                    </a:moveTo>
                    <a:cubicBezTo>
                      <a:pt x="189" y="0"/>
                      <a:pt x="189" y="0"/>
                      <a:pt x="189" y="0"/>
                    </a:cubicBezTo>
                    <a:cubicBezTo>
                      <a:pt x="187" y="0"/>
                      <a:pt x="186" y="0"/>
                      <a:pt x="185" y="0"/>
                    </a:cubicBezTo>
                    <a:cubicBezTo>
                      <a:pt x="180" y="0"/>
                      <a:pt x="180" y="0"/>
                      <a:pt x="180" y="0"/>
                    </a:cubicBezTo>
                    <a:cubicBezTo>
                      <a:pt x="180" y="4"/>
                      <a:pt x="180" y="4"/>
                      <a:pt x="180" y="4"/>
                    </a:cubicBezTo>
                    <a:cubicBezTo>
                      <a:pt x="185" y="4"/>
                      <a:pt x="185" y="4"/>
                      <a:pt x="185" y="4"/>
                    </a:cubicBezTo>
                    <a:cubicBezTo>
                      <a:pt x="186" y="4"/>
                      <a:pt x="187" y="4"/>
                      <a:pt x="188" y="4"/>
                    </a:cubicBezTo>
                    <a:close/>
                    <a:moveTo>
                      <a:pt x="219" y="11"/>
                    </a:moveTo>
                    <a:cubicBezTo>
                      <a:pt x="217" y="9"/>
                      <a:pt x="215" y="8"/>
                      <a:pt x="212" y="7"/>
                    </a:cubicBezTo>
                    <a:cubicBezTo>
                      <a:pt x="210" y="11"/>
                      <a:pt x="210" y="11"/>
                      <a:pt x="210" y="11"/>
                    </a:cubicBezTo>
                    <a:cubicBezTo>
                      <a:pt x="213" y="12"/>
                      <a:pt x="215" y="13"/>
                      <a:pt x="217" y="14"/>
                    </a:cubicBezTo>
                    <a:lnTo>
                      <a:pt x="219" y="11"/>
                    </a:lnTo>
                    <a:close/>
                    <a:moveTo>
                      <a:pt x="285" y="135"/>
                    </a:moveTo>
                    <a:cubicBezTo>
                      <a:pt x="289" y="135"/>
                      <a:pt x="289" y="135"/>
                      <a:pt x="289" y="135"/>
                    </a:cubicBezTo>
                    <a:cubicBezTo>
                      <a:pt x="289" y="132"/>
                      <a:pt x="288" y="129"/>
                      <a:pt x="288" y="127"/>
                    </a:cubicBezTo>
                    <a:cubicBezTo>
                      <a:pt x="284" y="128"/>
                      <a:pt x="284" y="128"/>
                      <a:pt x="284" y="128"/>
                    </a:cubicBezTo>
                    <a:cubicBezTo>
                      <a:pt x="284" y="130"/>
                      <a:pt x="285" y="133"/>
                      <a:pt x="285" y="135"/>
                    </a:cubicBezTo>
                    <a:close/>
                    <a:moveTo>
                      <a:pt x="288" y="151"/>
                    </a:moveTo>
                    <a:cubicBezTo>
                      <a:pt x="292" y="150"/>
                      <a:pt x="292" y="150"/>
                      <a:pt x="292" y="150"/>
                    </a:cubicBezTo>
                    <a:cubicBezTo>
                      <a:pt x="292" y="148"/>
                      <a:pt x="291" y="145"/>
                      <a:pt x="291" y="142"/>
                    </a:cubicBezTo>
                    <a:cubicBezTo>
                      <a:pt x="287" y="143"/>
                      <a:pt x="287" y="143"/>
                      <a:pt x="287" y="143"/>
                    </a:cubicBezTo>
                    <a:cubicBezTo>
                      <a:pt x="287" y="146"/>
                      <a:pt x="288" y="148"/>
                      <a:pt x="288" y="151"/>
                    </a:cubicBezTo>
                    <a:close/>
                    <a:moveTo>
                      <a:pt x="242" y="296"/>
                    </a:moveTo>
                    <a:cubicBezTo>
                      <a:pt x="250" y="296"/>
                      <a:pt x="250" y="296"/>
                      <a:pt x="250" y="296"/>
                    </a:cubicBezTo>
                    <a:cubicBezTo>
                      <a:pt x="250" y="292"/>
                      <a:pt x="250" y="292"/>
                      <a:pt x="250" y="292"/>
                    </a:cubicBezTo>
                    <a:cubicBezTo>
                      <a:pt x="242" y="292"/>
                      <a:pt x="242" y="292"/>
                      <a:pt x="242" y="292"/>
                    </a:cubicBezTo>
                    <a:lnTo>
                      <a:pt x="242" y="296"/>
                    </a:lnTo>
                    <a:close/>
                    <a:moveTo>
                      <a:pt x="226" y="296"/>
                    </a:moveTo>
                    <a:cubicBezTo>
                      <a:pt x="234" y="296"/>
                      <a:pt x="234" y="296"/>
                      <a:pt x="234" y="296"/>
                    </a:cubicBezTo>
                    <a:cubicBezTo>
                      <a:pt x="234" y="292"/>
                      <a:pt x="234" y="292"/>
                      <a:pt x="234" y="292"/>
                    </a:cubicBezTo>
                    <a:cubicBezTo>
                      <a:pt x="226" y="292"/>
                      <a:pt x="226" y="292"/>
                      <a:pt x="226" y="292"/>
                    </a:cubicBezTo>
                    <a:lnTo>
                      <a:pt x="226" y="296"/>
                    </a:lnTo>
                    <a:close/>
                    <a:moveTo>
                      <a:pt x="258" y="292"/>
                    </a:moveTo>
                    <a:cubicBezTo>
                      <a:pt x="259" y="296"/>
                      <a:pt x="259" y="296"/>
                      <a:pt x="259" y="296"/>
                    </a:cubicBezTo>
                    <a:cubicBezTo>
                      <a:pt x="261" y="295"/>
                      <a:pt x="264" y="294"/>
                      <a:pt x="267" y="293"/>
                    </a:cubicBezTo>
                    <a:cubicBezTo>
                      <a:pt x="265" y="290"/>
                      <a:pt x="265" y="290"/>
                      <a:pt x="265" y="290"/>
                    </a:cubicBezTo>
                    <a:cubicBezTo>
                      <a:pt x="263" y="291"/>
                      <a:pt x="260" y="291"/>
                      <a:pt x="258" y="292"/>
                    </a:cubicBezTo>
                    <a:close/>
                    <a:moveTo>
                      <a:pt x="210" y="296"/>
                    </a:moveTo>
                    <a:cubicBezTo>
                      <a:pt x="218" y="296"/>
                      <a:pt x="218" y="296"/>
                      <a:pt x="218" y="296"/>
                    </a:cubicBezTo>
                    <a:cubicBezTo>
                      <a:pt x="218" y="292"/>
                      <a:pt x="218" y="292"/>
                      <a:pt x="218" y="292"/>
                    </a:cubicBezTo>
                    <a:cubicBezTo>
                      <a:pt x="210" y="292"/>
                      <a:pt x="210" y="292"/>
                      <a:pt x="210" y="292"/>
                    </a:cubicBezTo>
                    <a:lnTo>
                      <a:pt x="210" y="296"/>
                    </a:lnTo>
                    <a:close/>
                    <a:moveTo>
                      <a:pt x="179" y="296"/>
                    </a:moveTo>
                    <a:cubicBezTo>
                      <a:pt x="187" y="296"/>
                      <a:pt x="187" y="296"/>
                      <a:pt x="187" y="296"/>
                    </a:cubicBezTo>
                    <a:cubicBezTo>
                      <a:pt x="187" y="292"/>
                      <a:pt x="187" y="292"/>
                      <a:pt x="187" y="292"/>
                    </a:cubicBezTo>
                    <a:cubicBezTo>
                      <a:pt x="179" y="292"/>
                      <a:pt x="179" y="292"/>
                      <a:pt x="179" y="292"/>
                    </a:cubicBezTo>
                    <a:lnTo>
                      <a:pt x="179" y="296"/>
                    </a:lnTo>
                    <a:close/>
                    <a:moveTo>
                      <a:pt x="163" y="296"/>
                    </a:moveTo>
                    <a:cubicBezTo>
                      <a:pt x="171" y="296"/>
                      <a:pt x="171" y="296"/>
                      <a:pt x="171" y="296"/>
                    </a:cubicBezTo>
                    <a:cubicBezTo>
                      <a:pt x="171" y="292"/>
                      <a:pt x="171" y="292"/>
                      <a:pt x="171" y="292"/>
                    </a:cubicBezTo>
                    <a:cubicBezTo>
                      <a:pt x="163" y="292"/>
                      <a:pt x="163" y="292"/>
                      <a:pt x="163" y="292"/>
                    </a:cubicBezTo>
                    <a:lnTo>
                      <a:pt x="163" y="296"/>
                    </a:lnTo>
                    <a:close/>
                    <a:moveTo>
                      <a:pt x="147" y="296"/>
                    </a:moveTo>
                    <a:cubicBezTo>
                      <a:pt x="155" y="296"/>
                      <a:pt x="155" y="296"/>
                      <a:pt x="155" y="296"/>
                    </a:cubicBezTo>
                    <a:cubicBezTo>
                      <a:pt x="155" y="292"/>
                      <a:pt x="155" y="292"/>
                      <a:pt x="155" y="292"/>
                    </a:cubicBezTo>
                    <a:cubicBezTo>
                      <a:pt x="147" y="292"/>
                      <a:pt x="147" y="292"/>
                      <a:pt x="147" y="292"/>
                    </a:cubicBezTo>
                    <a:lnTo>
                      <a:pt x="147" y="296"/>
                    </a:lnTo>
                    <a:close/>
                    <a:moveTo>
                      <a:pt x="195" y="296"/>
                    </a:moveTo>
                    <a:cubicBezTo>
                      <a:pt x="203" y="296"/>
                      <a:pt x="203" y="296"/>
                      <a:pt x="203" y="296"/>
                    </a:cubicBezTo>
                    <a:cubicBezTo>
                      <a:pt x="203" y="292"/>
                      <a:pt x="203" y="292"/>
                      <a:pt x="203" y="292"/>
                    </a:cubicBezTo>
                    <a:cubicBezTo>
                      <a:pt x="195" y="292"/>
                      <a:pt x="195" y="292"/>
                      <a:pt x="195" y="292"/>
                    </a:cubicBezTo>
                    <a:lnTo>
                      <a:pt x="195" y="296"/>
                    </a:lnTo>
                    <a:close/>
                    <a:moveTo>
                      <a:pt x="131" y="296"/>
                    </a:moveTo>
                    <a:cubicBezTo>
                      <a:pt x="139" y="296"/>
                      <a:pt x="139" y="296"/>
                      <a:pt x="139" y="296"/>
                    </a:cubicBezTo>
                    <a:cubicBezTo>
                      <a:pt x="139" y="292"/>
                      <a:pt x="139" y="292"/>
                      <a:pt x="139" y="292"/>
                    </a:cubicBezTo>
                    <a:cubicBezTo>
                      <a:pt x="131" y="292"/>
                      <a:pt x="131" y="292"/>
                      <a:pt x="131" y="292"/>
                    </a:cubicBezTo>
                    <a:lnTo>
                      <a:pt x="131" y="296"/>
                    </a:lnTo>
                    <a:close/>
                    <a:moveTo>
                      <a:pt x="272" y="286"/>
                    </a:moveTo>
                    <a:cubicBezTo>
                      <a:pt x="274" y="289"/>
                      <a:pt x="274" y="289"/>
                      <a:pt x="274" y="289"/>
                    </a:cubicBezTo>
                    <a:cubicBezTo>
                      <a:pt x="276" y="288"/>
                      <a:pt x="279" y="286"/>
                      <a:pt x="281" y="284"/>
                    </a:cubicBezTo>
                    <a:cubicBezTo>
                      <a:pt x="278" y="281"/>
                      <a:pt x="278" y="281"/>
                      <a:pt x="278" y="281"/>
                    </a:cubicBezTo>
                    <a:cubicBezTo>
                      <a:pt x="276" y="283"/>
                      <a:pt x="274" y="285"/>
                      <a:pt x="272" y="286"/>
                    </a:cubicBezTo>
                    <a:close/>
                    <a:moveTo>
                      <a:pt x="289" y="214"/>
                    </a:moveTo>
                    <a:cubicBezTo>
                      <a:pt x="293" y="214"/>
                      <a:pt x="293" y="214"/>
                      <a:pt x="293" y="214"/>
                    </a:cubicBezTo>
                    <a:cubicBezTo>
                      <a:pt x="293" y="206"/>
                      <a:pt x="293" y="206"/>
                      <a:pt x="293" y="206"/>
                    </a:cubicBezTo>
                    <a:cubicBezTo>
                      <a:pt x="289" y="206"/>
                      <a:pt x="289" y="206"/>
                      <a:pt x="289" y="206"/>
                    </a:cubicBezTo>
                    <a:lnTo>
                      <a:pt x="289" y="214"/>
                    </a:lnTo>
                    <a:close/>
                    <a:moveTo>
                      <a:pt x="289" y="182"/>
                    </a:moveTo>
                    <a:cubicBezTo>
                      <a:pt x="293" y="182"/>
                      <a:pt x="293" y="182"/>
                      <a:pt x="293" y="182"/>
                    </a:cubicBezTo>
                    <a:cubicBezTo>
                      <a:pt x="293" y="175"/>
                      <a:pt x="293" y="175"/>
                      <a:pt x="293" y="175"/>
                    </a:cubicBezTo>
                    <a:cubicBezTo>
                      <a:pt x="289" y="175"/>
                      <a:pt x="289" y="175"/>
                      <a:pt x="289" y="175"/>
                    </a:cubicBezTo>
                    <a:lnTo>
                      <a:pt x="289" y="182"/>
                    </a:lnTo>
                    <a:close/>
                    <a:moveTo>
                      <a:pt x="289" y="198"/>
                    </a:moveTo>
                    <a:cubicBezTo>
                      <a:pt x="293" y="198"/>
                      <a:pt x="293" y="198"/>
                      <a:pt x="293" y="198"/>
                    </a:cubicBezTo>
                    <a:cubicBezTo>
                      <a:pt x="293" y="190"/>
                      <a:pt x="293" y="190"/>
                      <a:pt x="293" y="190"/>
                    </a:cubicBezTo>
                    <a:cubicBezTo>
                      <a:pt x="289" y="190"/>
                      <a:pt x="289" y="190"/>
                      <a:pt x="289" y="190"/>
                    </a:cubicBezTo>
                    <a:lnTo>
                      <a:pt x="289" y="198"/>
                    </a:lnTo>
                    <a:close/>
                    <a:moveTo>
                      <a:pt x="283" y="111"/>
                    </a:moveTo>
                    <a:cubicBezTo>
                      <a:pt x="279" y="113"/>
                      <a:pt x="279" y="113"/>
                      <a:pt x="279" y="113"/>
                    </a:cubicBezTo>
                    <a:cubicBezTo>
                      <a:pt x="280" y="115"/>
                      <a:pt x="281" y="118"/>
                      <a:pt x="282" y="120"/>
                    </a:cubicBezTo>
                    <a:cubicBezTo>
                      <a:pt x="285" y="119"/>
                      <a:pt x="285" y="119"/>
                      <a:pt x="285" y="119"/>
                    </a:cubicBezTo>
                    <a:cubicBezTo>
                      <a:pt x="285" y="116"/>
                      <a:pt x="284" y="114"/>
                      <a:pt x="283" y="111"/>
                    </a:cubicBezTo>
                    <a:close/>
                    <a:moveTo>
                      <a:pt x="293" y="158"/>
                    </a:moveTo>
                    <a:cubicBezTo>
                      <a:pt x="289" y="159"/>
                      <a:pt x="289" y="159"/>
                      <a:pt x="289" y="159"/>
                    </a:cubicBezTo>
                    <a:cubicBezTo>
                      <a:pt x="289" y="161"/>
                      <a:pt x="289" y="163"/>
                      <a:pt x="289" y="166"/>
                    </a:cubicBezTo>
                    <a:cubicBezTo>
                      <a:pt x="289" y="167"/>
                      <a:pt x="289" y="167"/>
                      <a:pt x="289" y="167"/>
                    </a:cubicBezTo>
                    <a:cubicBezTo>
                      <a:pt x="293" y="167"/>
                      <a:pt x="293" y="167"/>
                      <a:pt x="293" y="167"/>
                    </a:cubicBezTo>
                    <a:cubicBezTo>
                      <a:pt x="293" y="166"/>
                      <a:pt x="293" y="166"/>
                      <a:pt x="293" y="166"/>
                    </a:cubicBezTo>
                    <a:cubicBezTo>
                      <a:pt x="293" y="163"/>
                      <a:pt x="293" y="161"/>
                      <a:pt x="293" y="158"/>
                    </a:cubicBezTo>
                    <a:close/>
                    <a:moveTo>
                      <a:pt x="283" y="276"/>
                    </a:moveTo>
                    <a:cubicBezTo>
                      <a:pt x="286" y="278"/>
                      <a:pt x="286" y="278"/>
                      <a:pt x="286" y="278"/>
                    </a:cubicBezTo>
                    <a:cubicBezTo>
                      <a:pt x="287" y="276"/>
                      <a:pt x="289" y="273"/>
                      <a:pt x="290" y="271"/>
                    </a:cubicBezTo>
                    <a:cubicBezTo>
                      <a:pt x="286" y="269"/>
                      <a:pt x="286" y="269"/>
                      <a:pt x="286" y="269"/>
                    </a:cubicBezTo>
                    <a:cubicBezTo>
                      <a:pt x="285" y="271"/>
                      <a:pt x="284" y="274"/>
                      <a:pt x="283" y="276"/>
                    </a:cubicBezTo>
                    <a:close/>
                    <a:moveTo>
                      <a:pt x="288" y="262"/>
                    </a:moveTo>
                    <a:cubicBezTo>
                      <a:pt x="292" y="263"/>
                      <a:pt x="292" y="263"/>
                      <a:pt x="292" y="263"/>
                    </a:cubicBezTo>
                    <a:cubicBezTo>
                      <a:pt x="293" y="260"/>
                      <a:pt x="293" y="257"/>
                      <a:pt x="293" y="254"/>
                    </a:cubicBezTo>
                    <a:cubicBezTo>
                      <a:pt x="293" y="254"/>
                      <a:pt x="293" y="254"/>
                      <a:pt x="293" y="254"/>
                    </a:cubicBezTo>
                    <a:cubicBezTo>
                      <a:pt x="289" y="254"/>
                      <a:pt x="289" y="254"/>
                      <a:pt x="289" y="254"/>
                    </a:cubicBezTo>
                    <a:cubicBezTo>
                      <a:pt x="289" y="257"/>
                      <a:pt x="289" y="259"/>
                      <a:pt x="288" y="262"/>
                    </a:cubicBezTo>
                    <a:close/>
                    <a:moveTo>
                      <a:pt x="289" y="230"/>
                    </a:moveTo>
                    <a:cubicBezTo>
                      <a:pt x="293" y="230"/>
                      <a:pt x="293" y="230"/>
                      <a:pt x="293" y="230"/>
                    </a:cubicBezTo>
                    <a:cubicBezTo>
                      <a:pt x="293" y="222"/>
                      <a:pt x="293" y="222"/>
                      <a:pt x="293" y="222"/>
                    </a:cubicBezTo>
                    <a:cubicBezTo>
                      <a:pt x="289" y="222"/>
                      <a:pt x="289" y="222"/>
                      <a:pt x="289" y="222"/>
                    </a:cubicBezTo>
                    <a:lnTo>
                      <a:pt x="289" y="230"/>
                    </a:lnTo>
                    <a:close/>
                    <a:moveTo>
                      <a:pt x="289" y="246"/>
                    </a:moveTo>
                    <a:cubicBezTo>
                      <a:pt x="293" y="246"/>
                      <a:pt x="293" y="246"/>
                      <a:pt x="293" y="246"/>
                    </a:cubicBezTo>
                    <a:cubicBezTo>
                      <a:pt x="293" y="238"/>
                      <a:pt x="293" y="238"/>
                      <a:pt x="293" y="238"/>
                    </a:cubicBezTo>
                    <a:cubicBezTo>
                      <a:pt x="289" y="238"/>
                      <a:pt x="289" y="238"/>
                      <a:pt x="289" y="238"/>
                    </a:cubicBezTo>
                    <a:lnTo>
                      <a:pt x="289" y="246"/>
                    </a:lnTo>
                    <a:close/>
                    <a:moveTo>
                      <a:pt x="4" y="119"/>
                    </a:moveTo>
                    <a:cubicBezTo>
                      <a:pt x="0" y="119"/>
                      <a:pt x="0" y="119"/>
                      <a:pt x="0" y="119"/>
                    </a:cubicBezTo>
                    <a:cubicBezTo>
                      <a:pt x="0" y="127"/>
                      <a:pt x="0" y="127"/>
                      <a:pt x="0" y="127"/>
                    </a:cubicBezTo>
                    <a:cubicBezTo>
                      <a:pt x="4" y="127"/>
                      <a:pt x="4" y="127"/>
                      <a:pt x="4" y="127"/>
                    </a:cubicBezTo>
                    <a:lnTo>
                      <a:pt x="4" y="119"/>
                    </a:lnTo>
                    <a:close/>
                    <a:moveTo>
                      <a:pt x="4" y="215"/>
                    </a:moveTo>
                    <a:cubicBezTo>
                      <a:pt x="0" y="215"/>
                      <a:pt x="0" y="215"/>
                      <a:pt x="0" y="215"/>
                    </a:cubicBezTo>
                    <a:cubicBezTo>
                      <a:pt x="0" y="223"/>
                      <a:pt x="0" y="223"/>
                      <a:pt x="0" y="223"/>
                    </a:cubicBezTo>
                    <a:cubicBezTo>
                      <a:pt x="4" y="223"/>
                      <a:pt x="4" y="223"/>
                      <a:pt x="4" y="223"/>
                    </a:cubicBezTo>
                    <a:lnTo>
                      <a:pt x="4" y="215"/>
                    </a:lnTo>
                    <a:close/>
                    <a:moveTo>
                      <a:pt x="115" y="296"/>
                    </a:moveTo>
                    <a:cubicBezTo>
                      <a:pt x="123" y="296"/>
                      <a:pt x="123" y="296"/>
                      <a:pt x="123" y="296"/>
                    </a:cubicBezTo>
                    <a:cubicBezTo>
                      <a:pt x="123" y="292"/>
                      <a:pt x="123" y="292"/>
                      <a:pt x="123" y="292"/>
                    </a:cubicBezTo>
                    <a:cubicBezTo>
                      <a:pt x="115" y="292"/>
                      <a:pt x="115" y="292"/>
                      <a:pt x="115" y="292"/>
                    </a:cubicBezTo>
                    <a:lnTo>
                      <a:pt x="115" y="296"/>
                    </a:lnTo>
                    <a:close/>
                    <a:moveTo>
                      <a:pt x="4" y="247"/>
                    </a:moveTo>
                    <a:cubicBezTo>
                      <a:pt x="0" y="247"/>
                      <a:pt x="0" y="247"/>
                      <a:pt x="0" y="247"/>
                    </a:cubicBezTo>
                    <a:cubicBezTo>
                      <a:pt x="0" y="255"/>
                      <a:pt x="0" y="255"/>
                      <a:pt x="0" y="255"/>
                    </a:cubicBezTo>
                    <a:cubicBezTo>
                      <a:pt x="4" y="255"/>
                      <a:pt x="4" y="255"/>
                      <a:pt x="4" y="255"/>
                    </a:cubicBezTo>
                    <a:lnTo>
                      <a:pt x="4" y="247"/>
                    </a:lnTo>
                    <a:close/>
                    <a:moveTo>
                      <a:pt x="4" y="231"/>
                    </a:moveTo>
                    <a:cubicBezTo>
                      <a:pt x="0" y="231"/>
                      <a:pt x="0" y="231"/>
                      <a:pt x="0" y="231"/>
                    </a:cubicBezTo>
                    <a:cubicBezTo>
                      <a:pt x="0" y="239"/>
                      <a:pt x="0" y="239"/>
                      <a:pt x="0" y="239"/>
                    </a:cubicBezTo>
                    <a:cubicBezTo>
                      <a:pt x="4" y="239"/>
                      <a:pt x="4" y="239"/>
                      <a:pt x="4" y="239"/>
                    </a:cubicBezTo>
                    <a:lnTo>
                      <a:pt x="4" y="231"/>
                    </a:lnTo>
                    <a:close/>
                    <a:moveTo>
                      <a:pt x="4" y="183"/>
                    </a:moveTo>
                    <a:cubicBezTo>
                      <a:pt x="0" y="183"/>
                      <a:pt x="0" y="183"/>
                      <a:pt x="0" y="183"/>
                    </a:cubicBezTo>
                    <a:cubicBezTo>
                      <a:pt x="0" y="191"/>
                      <a:pt x="0" y="191"/>
                      <a:pt x="0" y="191"/>
                    </a:cubicBezTo>
                    <a:cubicBezTo>
                      <a:pt x="4" y="191"/>
                      <a:pt x="4" y="191"/>
                      <a:pt x="4" y="191"/>
                    </a:cubicBezTo>
                    <a:lnTo>
                      <a:pt x="4" y="183"/>
                    </a:lnTo>
                    <a:close/>
                    <a:moveTo>
                      <a:pt x="4" y="135"/>
                    </a:moveTo>
                    <a:cubicBezTo>
                      <a:pt x="0" y="135"/>
                      <a:pt x="0" y="135"/>
                      <a:pt x="0" y="135"/>
                    </a:cubicBezTo>
                    <a:cubicBezTo>
                      <a:pt x="0" y="143"/>
                      <a:pt x="0" y="143"/>
                      <a:pt x="0" y="143"/>
                    </a:cubicBezTo>
                    <a:cubicBezTo>
                      <a:pt x="4" y="143"/>
                      <a:pt x="4" y="143"/>
                      <a:pt x="4" y="143"/>
                    </a:cubicBezTo>
                    <a:lnTo>
                      <a:pt x="4" y="135"/>
                    </a:lnTo>
                    <a:close/>
                    <a:moveTo>
                      <a:pt x="4" y="104"/>
                    </a:moveTo>
                    <a:cubicBezTo>
                      <a:pt x="0" y="104"/>
                      <a:pt x="0" y="104"/>
                      <a:pt x="0" y="104"/>
                    </a:cubicBezTo>
                    <a:cubicBezTo>
                      <a:pt x="0" y="112"/>
                      <a:pt x="0" y="112"/>
                      <a:pt x="0" y="112"/>
                    </a:cubicBezTo>
                    <a:cubicBezTo>
                      <a:pt x="4" y="112"/>
                      <a:pt x="4" y="112"/>
                      <a:pt x="4" y="112"/>
                    </a:cubicBezTo>
                    <a:lnTo>
                      <a:pt x="4" y="104"/>
                    </a:lnTo>
                    <a:close/>
                    <a:moveTo>
                      <a:pt x="4" y="167"/>
                    </a:moveTo>
                    <a:cubicBezTo>
                      <a:pt x="0" y="167"/>
                      <a:pt x="0" y="167"/>
                      <a:pt x="0" y="167"/>
                    </a:cubicBezTo>
                    <a:cubicBezTo>
                      <a:pt x="0" y="175"/>
                      <a:pt x="0" y="175"/>
                      <a:pt x="0" y="175"/>
                    </a:cubicBezTo>
                    <a:cubicBezTo>
                      <a:pt x="4" y="175"/>
                      <a:pt x="4" y="175"/>
                      <a:pt x="4" y="175"/>
                    </a:cubicBezTo>
                    <a:lnTo>
                      <a:pt x="4" y="167"/>
                    </a:lnTo>
                    <a:close/>
                    <a:moveTo>
                      <a:pt x="4" y="151"/>
                    </a:moveTo>
                    <a:cubicBezTo>
                      <a:pt x="0" y="151"/>
                      <a:pt x="0" y="151"/>
                      <a:pt x="0" y="151"/>
                    </a:cubicBezTo>
                    <a:cubicBezTo>
                      <a:pt x="0" y="159"/>
                      <a:pt x="0" y="159"/>
                      <a:pt x="0" y="159"/>
                    </a:cubicBezTo>
                    <a:cubicBezTo>
                      <a:pt x="4" y="159"/>
                      <a:pt x="4" y="159"/>
                      <a:pt x="4" y="159"/>
                    </a:cubicBezTo>
                    <a:lnTo>
                      <a:pt x="4" y="151"/>
                    </a:lnTo>
                    <a:close/>
                    <a:moveTo>
                      <a:pt x="4" y="199"/>
                    </a:moveTo>
                    <a:cubicBezTo>
                      <a:pt x="0" y="199"/>
                      <a:pt x="0" y="199"/>
                      <a:pt x="0" y="199"/>
                    </a:cubicBezTo>
                    <a:cubicBezTo>
                      <a:pt x="0" y="207"/>
                      <a:pt x="0" y="207"/>
                      <a:pt x="0" y="207"/>
                    </a:cubicBezTo>
                    <a:cubicBezTo>
                      <a:pt x="4" y="207"/>
                      <a:pt x="4" y="207"/>
                      <a:pt x="4" y="207"/>
                    </a:cubicBezTo>
                    <a:lnTo>
                      <a:pt x="4" y="199"/>
                    </a:lnTo>
                    <a:close/>
                    <a:moveTo>
                      <a:pt x="51" y="296"/>
                    </a:moveTo>
                    <a:cubicBezTo>
                      <a:pt x="59" y="296"/>
                      <a:pt x="59" y="296"/>
                      <a:pt x="59" y="296"/>
                    </a:cubicBezTo>
                    <a:cubicBezTo>
                      <a:pt x="59" y="292"/>
                      <a:pt x="59" y="292"/>
                      <a:pt x="59" y="292"/>
                    </a:cubicBezTo>
                    <a:cubicBezTo>
                      <a:pt x="51" y="292"/>
                      <a:pt x="51" y="292"/>
                      <a:pt x="51" y="292"/>
                    </a:cubicBezTo>
                    <a:lnTo>
                      <a:pt x="51" y="296"/>
                    </a:lnTo>
                    <a:close/>
                    <a:moveTo>
                      <a:pt x="83" y="296"/>
                    </a:moveTo>
                    <a:cubicBezTo>
                      <a:pt x="91" y="296"/>
                      <a:pt x="91" y="296"/>
                      <a:pt x="91" y="296"/>
                    </a:cubicBezTo>
                    <a:cubicBezTo>
                      <a:pt x="91" y="292"/>
                      <a:pt x="91" y="292"/>
                      <a:pt x="91" y="292"/>
                    </a:cubicBezTo>
                    <a:cubicBezTo>
                      <a:pt x="83" y="292"/>
                      <a:pt x="83" y="292"/>
                      <a:pt x="83" y="292"/>
                    </a:cubicBezTo>
                    <a:lnTo>
                      <a:pt x="83" y="296"/>
                    </a:lnTo>
                    <a:close/>
                    <a:moveTo>
                      <a:pt x="67" y="296"/>
                    </a:moveTo>
                    <a:cubicBezTo>
                      <a:pt x="75" y="296"/>
                      <a:pt x="75" y="296"/>
                      <a:pt x="75" y="296"/>
                    </a:cubicBezTo>
                    <a:cubicBezTo>
                      <a:pt x="75" y="292"/>
                      <a:pt x="75" y="292"/>
                      <a:pt x="75" y="292"/>
                    </a:cubicBezTo>
                    <a:cubicBezTo>
                      <a:pt x="67" y="292"/>
                      <a:pt x="67" y="292"/>
                      <a:pt x="67" y="292"/>
                    </a:cubicBezTo>
                    <a:lnTo>
                      <a:pt x="67" y="296"/>
                    </a:lnTo>
                    <a:close/>
                    <a:moveTo>
                      <a:pt x="99" y="296"/>
                    </a:moveTo>
                    <a:cubicBezTo>
                      <a:pt x="107" y="296"/>
                      <a:pt x="107" y="296"/>
                      <a:pt x="107" y="296"/>
                    </a:cubicBezTo>
                    <a:cubicBezTo>
                      <a:pt x="107" y="292"/>
                      <a:pt x="107" y="292"/>
                      <a:pt x="107" y="292"/>
                    </a:cubicBezTo>
                    <a:cubicBezTo>
                      <a:pt x="99" y="292"/>
                      <a:pt x="99" y="292"/>
                      <a:pt x="99" y="292"/>
                    </a:cubicBezTo>
                    <a:lnTo>
                      <a:pt x="99" y="296"/>
                    </a:lnTo>
                    <a:close/>
                    <a:moveTo>
                      <a:pt x="20" y="290"/>
                    </a:moveTo>
                    <a:cubicBezTo>
                      <a:pt x="22" y="291"/>
                      <a:pt x="24" y="293"/>
                      <a:pt x="27" y="294"/>
                    </a:cubicBezTo>
                    <a:cubicBezTo>
                      <a:pt x="28" y="290"/>
                      <a:pt x="28" y="290"/>
                      <a:pt x="28" y="290"/>
                    </a:cubicBezTo>
                    <a:cubicBezTo>
                      <a:pt x="26" y="289"/>
                      <a:pt x="24" y="288"/>
                      <a:pt x="22" y="286"/>
                    </a:cubicBezTo>
                    <a:lnTo>
                      <a:pt x="20" y="290"/>
                    </a:lnTo>
                    <a:close/>
                    <a:moveTo>
                      <a:pt x="7" y="278"/>
                    </a:moveTo>
                    <a:cubicBezTo>
                      <a:pt x="9" y="281"/>
                      <a:pt x="11" y="283"/>
                      <a:pt x="13" y="285"/>
                    </a:cubicBezTo>
                    <a:cubicBezTo>
                      <a:pt x="16" y="282"/>
                      <a:pt x="16" y="282"/>
                      <a:pt x="16" y="282"/>
                    </a:cubicBezTo>
                    <a:cubicBezTo>
                      <a:pt x="14" y="280"/>
                      <a:pt x="12" y="278"/>
                      <a:pt x="11" y="276"/>
                    </a:cubicBezTo>
                    <a:lnTo>
                      <a:pt x="7" y="278"/>
                    </a:lnTo>
                    <a:close/>
                    <a:moveTo>
                      <a:pt x="36" y="292"/>
                    </a:moveTo>
                    <a:cubicBezTo>
                      <a:pt x="35" y="296"/>
                      <a:pt x="35" y="296"/>
                      <a:pt x="35" y="296"/>
                    </a:cubicBezTo>
                    <a:cubicBezTo>
                      <a:pt x="37" y="296"/>
                      <a:pt x="40" y="296"/>
                      <a:pt x="42" y="296"/>
                    </a:cubicBezTo>
                    <a:cubicBezTo>
                      <a:pt x="43" y="296"/>
                      <a:pt x="43" y="296"/>
                      <a:pt x="43" y="296"/>
                    </a:cubicBezTo>
                    <a:cubicBezTo>
                      <a:pt x="43" y="292"/>
                      <a:pt x="43" y="292"/>
                      <a:pt x="43" y="292"/>
                    </a:cubicBezTo>
                    <a:cubicBezTo>
                      <a:pt x="42" y="292"/>
                      <a:pt x="42" y="292"/>
                      <a:pt x="42" y="292"/>
                    </a:cubicBezTo>
                    <a:cubicBezTo>
                      <a:pt x="40" y="292"/>
                      <a:pt x="38" y="292"/>
                      <a:pt x="36" y="292"/>
                    </a:cubicBezTo>
                    <a:close/>
                    <a:moveTo>
                      <a:pt x="1" y="263"/>
                    </a:moveTo>
                    <a:cubicBezTo>
                      <a:pt x="1" y="266"/>
                      <a:pt x="2" y="269"/>
                      <a:pt x="3" y="271"/>
                    </a:cubicBezTo>
                    <a:cubicBezTo>
                      <a:pt x="7" y="269"/>
                      <a:pt x="7" y="269"/>
                      <a:pt x="7" y="269"/>
                    </a:cubicBezTo>
                    <a:cubicBezTo>
                      <a:pt x="6" y="267"/>
                      <a:pt x="5" y="265"/>
                      <a:pt x="5" y="262"/>
                    </a:cubicBezTo>
                    <a:lnTo>
                      <a:pt x="1" y="263"/>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69" name="Freeform 37"/>
              <p:cNvSpPr>
                <a:spLocks noEditPoints="1"/>
              </p:cNvSpPr>
              <p:nvPr/>
            </p:nvSpPr>
            <p:spPr bwMode="auto">
              <a:xfrm>
                <a:off x="2649541" y="5346266"/>
                <a:ext cx="496665" cy="367349"/>
              </a:xfrm>
              <a:custGeom>
                <a:avLst/>
                <a:gdLst>
                  <a:gd name="T0" fmla="*/ 151 w 184"/>
                  <a:gd name="T1" fmla="*/ 69 h 136"/>
                  <a:gd name="T2" fmla="*/ 134 w 184"/>
                  <a:gd name="T3" fmla="*/ 74 h 136"/>
                  <a:gd name="T4" fmla="*/ 87 w 184"/>
                  <a:gd name="T5" fmla="*/ 44 h 136"/>
                  <a:gd name="T6" fmla="*/ 37 w 184"/>
                  <a:gd name="T7" fmla="*/ 85 h 136"/>
                  <a:gd name="T8" fmla="*/ 26 w 184"/>
                  <a:gd name="T9" fmla="*/ 83 h 136"/>
                  <a:gd name="T10" fmla="*/ 0 w 184"/>
                  <a:gd name="T11" fmla="*/ 109 h 136"/>
                  <a:gd name="T12" fmla="*/ 26 w 184"/>
                  <a:gd name="T13" fmla="*/ 136 h 136"/>
                  <a:gd name="T14" fmla="*/ 151 w 184"/>
                  <a:gd name="T15" fmla="*/ 136 h 136"/>
                  <a:gd name="T16" fmla="*/ 184 w 184"/>
                  <a:gd name="T17" fmla="*/ 102 h 136"/>
                  <a:gd name="T18" fmla="*/ 151 w 184"/>
                  <a:gd name="T19" fmla="*/ 69 h 136"/>
                  <a:gd name="T20" fmla="*/ 31 w 184"/>
                  <a:gd name="T21" fmla="*/ 63 h 136"/>
                  <a:gd name="T22" fmla="*/ 39 w 184"/>
                  <a:gd name="T23" fmla="*/ 58 h 136"/>
                  <a:gd name="T24" fmla="*/ 22 w 184"/>
                  <a:gd name="T25" fmla="*/ 32 h 136"/>
                  <a:gd name="T26" fmla="*/ 30 w 184"/>
                  <a:gd name="T27" fmla="*/ 10 h 136"/>
                  <a:gd name="T28" fmla="*/ 53 w 184"/>
                  <a:gd name="T29" fmla="*/ 12 h 136"/>
                  <a:gd name="T30" fmla="*/ 70 w 184"/>
                  <a:gd name="T31" fmla="*/ 38 h 136"/>
                  <a:gd name="T32" fmla="*/ 78 w 184"/>
                  <a:gd name="T33" fmla="*/ 33 h 136"/>
                  <a:gd name="T34" fmla="*/ 64 w 184"/>
                  <a:gd name="T35" fmla="*/ 12 h 136"/>
                  <a:gd name="T36" fmla="*/ 76 w 184"/>
                  <a:gd name="T37" fmla="*/ 4 h 136"/>
                  <a:gd name="T38" fmla="*/ 23 w 184"/>
                  <a:gd name="T39" fmla="*/ 0 h 136"/>
                  <a:gd name="T40" fmla="*/ 6 w 184"/>
                  <a:gd name="T41" fmla="*/ 50 h 136"/>
                  <a:gd name="T42" fmla="*/ 18 w 184"/>
                  <a:gd name="T43" fmla="*/ 42 h 136"/>
                  <a:gd name="T44" fmla="*/ 31 w 184"/>
                  <a:gd name="T45" fmla="*/ 6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4" h="136">
                    <a:moveTo>
                      <a:pt x="151" y="69"/>
                    </a:moveTo>
                    <a:cubicBezTo>
                      <a:pt x="145" y="69"/>
                      <a:pt x="139" y="71"/>
                      <a:pt x="134" y="74"/>
                    </a:cubicBezTo>
                    <a:cubicBezTo>
                      <a:pt x="125" y="56"/>
                      <a:pt x="108" y="44"/>
                      <a:pt x="87" y="44"/>
                    </a:cubicBezTo>
                    <a:cubicBezTo>
                      <a:pt x="62" y="44"/>
                      <a:pt x="42" y="62"/>
                      <a:pt x="37" y="85"/>
                    </a:cubicBezTo>
                    <a:cubicBezTo>
                      <a:pt x="33" y="83"/>
                      <a:pt x="30" y="83"/>
                      <a:pt x="26" y="83"/>
                    </a:cubicBezTo>
                    <a:cubicBezTo>
                      <a:pt x="11" y="83"/>
                      <a:pt x="0" y="94"/>
                      <a:pt x="0" y="109"/>
                    </a:cubicBezTo>
                    <a:cubicBezTo>
                      <a:pt x="0" y="124"/>
                      <a:pt x="11" y="136"/>
                      <a:pt x="26" y="136"/>
                    </a:cubicBezTo>
                    <a:cubicBezTo>
                      <a:pt x="151" y="136"/>
                      <a:pt x="151" y="136"/>
                      <a:pt x="151" y="136"/>
                    </a:cubicBezTo>
                    <a:cubicBezTo>
                      <a:pt x="169" y="136"/>
                      <a:pt x="184" y="121"/>
                      <a:pt x="184" y="102"/>
                    </a:cubicBezTo>
                    <a:cubicBezTo>
                      <a:pt x="184" y="84"/>
                      <a:pt x="169" y="69"/>
                      <a:pt x="151" y="69"/>
                    </a:cubicBezTo>
                    <a:close/>
                    <a:moveTo>
                      <a:pt x="31" y="63"/>
                    </a:moveTo>
                    <a:cubicBezTo>
                      <a:pt x="39" y="58"/>
                      <a:pt x="39" y="58"/>
                      <a:pt x="39" y="58"/>
                    </a:cubicBezTo>
                    <a:cubicBezTo>
                      <a:pt x="22" y="32"/>
                      <a:pt x="22" y="32"/>
                      <a:pt x="22" y="32"/>
                    </a:cubicBezTo>
                    <a:cubicBezTo>
                      <a:pt x="30" y="10"/>
                      <a:pt x="30" y="10"/>
                      <a:pt x="30" y="10"/>
                    </a:cubicBezTo>
                    <a:cubicBezTo>
                      <a:pt x="53" y="12"/>
                      <a:pt x="53" y="12"/>
                      <a:pt x="53" y="12"/>
                    </a:cubicBezTo>
                    <a:cubicBezTo>
                      <a:pt x="70" y="38"/>
                      <a:pt x="70" y="38"/>
                      <a:pt x="70" y="38"/>
                    </a:cubicBezTo>
                    <a:cubicBezTo>
                      <a:pt x="78" y="33"/>
                      <a:pt x="78" y="33"/>
                      <a:pt x="78" y="33"/>
                    </a:cubicBezTo>
                    <a:cubicBezTo>
                      <a:pt x="64" y="12"/>
                      <a:pt x="64" y="12"/>
                      <a:pt x="64" y="12"/>
                    </a:cubicBezTo>
                    <a:cubicBezTo>
                      <a:pt x="76" y="4"/>
                      <a:pt x="76" y="4"/>
                      <a:pt x="76" y="4"/>
                    </a:cubicBezTo>
                    <a:cubicBezTo>
                      <a:pt x="23" y="0"/>
                      <a:pt x="23" y="0"/>
                      <a:pt x="23" y="0"/>
                    </a:cubicBezTo>
                    <a:cubicBezTo>
                      <a:pt x="6" y="50"/>
                      <a:pt x="6" y="50"/>
                      <a:pt x="6" y="50"/>
                    </a:cubicBezTo>
                    <a:cubicBezTo>
                      <a:pt x="18" y="42"/>
                      <a:pt x="18" y="42"/>
                      <a:pt x="18" y="42"/>
                    </a:cubicBezTo>
                    <a:lnTo>
                      <a:pt x="31" y="63"/>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grpSp>
      <p:sp>
        <p:nvSpPr>
          <p:cNvPr id="101" name="Rectangle 100"/>
          <p:cNvSpPr/>
          <p:nvPr/>
        </p:nvSpPr>
        <p:spPr bwMode="auto">
          <a:xfrm>
            <a:off x="1736015" y="1480538"/>
            <a:ext cx="2426757" cy="624844"/>
          </a:xfrm>
          <a:prstGeom prst="rect">
            <a:avLst/>
          </a:prstGeom>
          <a:solidFill>
            <a:schemeClr val="accent3">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r>
              <a:rPr lang="en-US" sz="2040" dirty="0">
                <a:gradFill>
                  <a:gsLst>
                    <a:gs pos="0">
                      <a:srgbClr val="FFFFFF"/>
                    </a:gs>
                    <a:gs pos="100000">
                      <a:srgbClr val="FFFFFF"/>
                    </a:gs>
                  </a:gsLst>
                  <a:lin ang="5400000" scaled="0"/>
                </a:gradFill>
              </a:rPr>
              <a:t>CLOUD</a:t>
            </a:r>
          </a:p>
        </p:txBody>
      </p:sp>
      <p:sp>
        <p:nvSpPr>
          <p:cNvPr id="102" name="Rectangle 101"/>
          <p:cNvSpPr/>
          <p:nvPr/>
        </p:nvSpPr>
        <p:spPr bwMode="auto">
          <a:xfrm>
            <a:off x="8275856" y="1478898"/>
            <a:ext cx="2424768" cy="624844"/>
          </a:xfrm>
          <a:prstGeom prst="rect">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r>
              <a:rPr lang="en-US" sz="2040" dirty="0">
                <a:gradFill>
                  <a:gsLst>
                    <a:gs pos="0">
                      <a:srgbClr val="FFFFFF"/>
                    </a:gs>
                    <a:gs pos="100000">
                      <a:srgbClr val="FFFFFF"/>
                    </a:gs>
                  </a:gsLst>
                  <a:lin ang="5400000" scaled="0"/>
                </a:gradFill>
              </a:rPr>
              <a:t>ENTERPRISE</a:t>
            </a:r>
          </a:p>
        </p:txBody>
      </p:sp>
      <p:grpSp>
        <p:nvGrpSpPr>
          <p:cNvPr id="103" name="Group 102"/>
          <p:cNvGrpSpPr/>
          <p:nvPr/>
        </p:nvGrpSpPr>
        <p:grpSpPr>
          <a:xfrm>
            <a:off x="1736015" y="3146536"/>
            <a:ext cx="2426757" cy="932603"/>
            <a:chOff x="1699678" y="2947732"/>
            <a:chExt cx="2379390" cy="914400"/>
          </a:xfrm>
        </p:grpSpPr>
        <p:sp>
          <p:nvSpPr>
            <p:cNvPr id="104" name="Freeform 103"/>
            <p:cNvSpPr/>
            <p:nvPr/>
          </p:nvSpPr>
          <p:spPr>
            <a:xfrm>
              <a:off x="1699678" y="2947732"/>
              <a:ext cx="2379390"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05" name="Group 104"/>
            <p:cNvGrpSpPr/>
            <p:nvPr/>
          </p:nvGrpSpPr>
          <p:grpSpPr bwMode="black">
            <a:xfrm>
              <a:off x="2528758" y="3090290"/>
              <a:ext cx="721231" cy="586753"/>
              <a:chOff x="5184775" y="225425"/>
              <a:chExt cx="1500188" cy="1220788"/>
            </a:xfrm>
            <a:solidFill>
              <a:srgbClr val="FFFFFF"/>
            </a:solidFill>
          </p:grpSpPr>
          <p:sp>
            <p:nvSpPr>
              <p:cNvPr id="106"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107"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111"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grpSp>
      </p:grpSp>
      <p:grpSp>
        <p:nvGrpSpPr>
          <p:cNvPr id="113" name="Group 112"/>
          <p:cNvGrpSpPr/>
          <p:nvPr/>
        </p:nvGrpSpPr>
        <p:grpSpPr>
          <a:xfrm>
            <a:off x="8274861" y="3145716"/>
            <a:ext cx="2426755" cy="932603"/>
            <a:chOff x="8110893" y="2947732"/>
            <a:chExt cx="2379388" cy="914400"/>
          </a:xfrm>
        </p:grpSpPr>
        <p:sp>
          <p:nvSpPr>
            <p:cNvPr id="114" name="Freeform 113"/>
            <p:cNvSpPr/>
            <p:nvPr/>
          </p:nvSpPr>
          <p:spPr>
            <a:xfrm>
              <a:off x="8110893" y="2947732"/>
              <a:ext cx="2379388"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19" name="Group 118"/>
            <p:cNvGrpSpPr/>
            <p:nvPr/>
          </p:nvGrpSpPr>
          <p:grpSpPr bwMode="black">
            <a:xfrm>
              <a:off x="8939972" y="3090290"/>
              <a:ext cx="721231" cy="586753"/>
              <a:chOff x="5184775" y="225425"/>
              <a:chExt cx="1500188" cy="1220788"/>
            </a:xfrm>
            <a:solidFill>
              <a:srgbClr val="FFFFFF"/>
            </a:solidFill>
          </p:grpSpPr>
          <p:sp>
            <p:nvSpPr>
              <p:cNvPr id="120" name="Freeform 86"/>
              <p:cNvSpPr>
                <a:spLocks noEditPoints="1"/>
              </p:cNvSpPr>
              <p:nvPr/>
            </p:nvSpPr>
            <p:spPr bwMode="black">
              <a:xfrm>
                <a:off x="5184775" y="344488"/>
                <a:ext cx="1095375" cy="1101725"/>
              </a:xfrm>
              <a:custGeom>
                <a:avLst/>
                <a:gdLst>
                  <a:gd name="T0" fmla="*/ 287 w 292"/>
                  <a:gd name="T1" fmla="*/ 113 h 294"/>
                  <a:gd name="T2" fmla="*/ 239 w 292"/>
                  <a:gd name="T3" fmla="*/ 105 h 294"/>
                  <a:gd name="T4" fmla="*/ 252 w 292"/>
                  <a:gd name="T5" fmla="*/ 58 h 294"/>
                  <a:gd name="T6" fmla="*/ 229 w 292"/>
                  <a:gd name="T7" fmla="*/ 32 h 294"/>
                  <a:gd name="T8" fmla="*/ 187 w 292"/>
                  <a:gd name="T9" fmla="*/ 57 h 294"/>
                  <a:gd name="T10" fmla="*/ 167 w 292"/>
                  <a:gd name="T11" fmla="*/ 6 h 294"/>
                  <a:gd name="T12" fmla="*/ 132 w 292"/>
                  <a:gd name="T13" fmla="*/ 0 h 294"/>
                  <a:gd name="T14" fmla="*/ 115 w 292"/>
                  <a:gd name="T15" fmla="*/ 53 h 294"/>
                  <a:gd name="T16" fmla="*/ 72 w 292"/>
                  <a:gd name="T17" fmla="*/ 31 h 294"/>
                  <a:gd name="T18" fmla="*/ 42 w 292"/>
                  <a:gd name="T19" fmla="*/ 49 h 294"/>
                  <a:gd name="T20" fmla="*/ 59 w 292"/>
                  <a:gd name="T21" fmla="*/ 95 h 294"/>
                  <a:gd name="T22" fmla="*/ 12 w 292"/>
                  <a:gd name="T23" fmla="*/ 107 h 294"/>
                  <a:gd name="T24" fmla="*/ 0 w 292"/>
                  <a:gd name="T25" fmla="*/ 140 h 294"/>
                  <a:gd name="T26" fmla="*/ 43 w 292"/>
                  <a:gd name="T27" fmla="*/ 164 h 294"/>
                  <a:gd name="T28" fmla="*/ 14 w 292"/>
                  <a:gd name="T29" fmla="*/ 204 h 294"/>
                  <a:gd name="T30" fmla="*/ 27 w 292"/>
                  <a:gd name="T31" fmla="*/ 237 h 294"/>
                  <a:gd name="T32" fmla="*/ 75 w 292"/>
                  <a:gd name="T33" fmla="*/ 227 h 294"/>
                  <a:gd name="T34" fmla="*/ 79 w 292"/>
                  <a:gd name="T35" fmla="*/ 276 h 294"/>
                  <a:gd name="T36" fmla="*/ 109 w 292"/>
                  <a:gd name="T37" fmla="*/ 293 h 294"/>
                  <a:gd name="T38" fmla="*/ 140 w 292"/>
                  <a:gd name="T39" fmla="*/ 255 h 294"/>
                  <a:gd name="T40" fmla="*/ 152 w 292"/>
                  <a:gd name="T41" fmla="*/ 255 h 294"/>
                  <a:gd name="T42" fmla="*/ 183 w 292"/>
                  <a:gd name="T43" fmla="*/ 293 h 294"/>
                  <a:gd name="T44" fmla="*/ 213 w 292"/>
                  <a:gd name="T45" fmla="*/ 276 h 294"/>
                  <a:gd name="T46" fmla="*/ 217 w 292"/>
                  <a:gd name="T47" fmla="*/ 227 h 294"/>
                  <a:gd name="T48" fmla="*/ 265 w 292"/>
                  <a:gd name="T49" fmla="*/ 237 h 294"/>
                  <a:gd name="T50" fmla="*/ 278 w 292"/>
                  <a:gd name="T51" fmla="*/ 204 h 294"/>
                  <a:gd name="T52" fmla="*/ 249 w 292"/>
                  <a:gd name="T53" fmla="*/ 164 h 294"/>
                  <a:gd name="T54" fmla="*/ 292 w 292"/>
                  <a:gd name="T55" fmla="*/ 140 h 294"/>
                  <a:gd name="T56" fmla="*/ 187 w 292"/>
                  <a:gd name="T57" fmla="*/ 193 h 294"/>
                  <a:gd name="T58" fmla="*/ 105 w 292"/>
                  <a:gd name="T59" fmla="*/ 193 h 294"/>
                  <a:gd name="T60" fmla="*/ 105 w 292"/>
                  <a:gd name="T61" fmla="*/ 111 h 294"/>
                  <a:gd name="T62" fmla="*/ 187 w 292"/>
                  <a:gd name="T63" fmla="*/ 11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294">
                    <a:moveTo>
                      <a:pt x="292" y="140"/>
                    </a:moveTo>
                    <a:cubicBezTo>
                      <a:pt x="287" y="113"/>
                      <a:pt x="287" y="113"/>
                      <a:pt x="287" y="113"/>
                    </a:cubicBezTo>
                    <a:cubicBezTo>
                      <a:pt x="286" y="110"/>
                      <a:pt x="284" y="108"/>
                      <a:pt x="280" y="107"/>
                    </a:cubicBezTo>
                    <a:cubicBezTo>
                      <a:pt x="239" y="105"/>
                      <a:pt x="239" y="105"/>
                      <a:pt x="239" y="105"/>
                    </a:cubicBezTo>
                    <a:cubicBezTo>
                      <a:pt x="237" y="102"/>
                      <a:pt x="235" y="98"/>
                      <a:pt x="233" y="95"/>
                    </a:cubicBezTo>
                    <a:cubicBezTo>
                      <a:pt x="252" y="58"/>
                      <a:pt x="252" y="58"/>
                      <a:pt x="252" y="58"/>
                    </a:cubicBezTo>
                    <a:cubicBezTo>
                      <a:pt x="254" y="55"/>
                      <a:pt x="253" y="51"/>
                      <a:pt x="250" y="49"/>
                    </a:cubicBezTo>
                    <a:cubicBezTo>
                      <a:pt x="229" y="32"/>
                      <a:pt x="229" y="32"/>
                      <a:pt x="229" y="32"/>
                    </a:cubicBezTo>
                    <a:cubicBezTo>
                      <a:pt x="227" y="29"/>
                      <a:pt x="223" y="29"/>
                      <a:pt x="220" y="31"/>
                    </a:cubicBezTo>
                    <a:cubicBezTo>
                      <a:pt x="187" y="57"/>
                      <a:pt x="187" y="57"/>
                      <a:pt x="187" y="57"/>
                    </a:cubicBezTo>
                    <a:cubicBezTo>
                      <a:pt x="184" y="55"/>
                      <a:pt x="181" y="54"/>
                      <a:pt x="177" y="53"/>
                    </a:cubicBezTo>
                    <a:cubicBezTo>
                      <a:pt x="167" y="6"/>
                      <a:pt x="167" y="6"/>
                      <a:pt x="167" y="6"/>
                    </a:cubicBezTo>
                    <a:cubicBezTo>
                      <a:pt x="166" y="3"/>
                      <a:pt x="163" y="0"/>
                      <a:pt x="160" y="0"/>
                    </a:cubicBezTo>
                    <a:cubicBezTo>
                      <a:pt x="132" y="0"/>
                      <a:pt x="132" y="0"/>
                      <a:pt x="132" y="0"/>
                    </a:cubicBezTo>
                    <a:cubicBezTo>
                      <a:pt x="129" y="0"/>
                      <a:pt x="126" y="3"/>
                      <a:pt x="125" y="6"/>
                    </a:cubicBezTo>
                    <a:cubicBezTo>
                      <a:pt x="115" y="53"/>
                      <a:pt x="115" y="53"/>
                      <a:pt x="115" y="53"/>
                    </a:cubicBezTo>
                    <a:cubicBezTo>
                      <a:pt x="111" y="54"/>
                      <a:pt x="108" y="55"/>
                      <a:pt x="105" y="57"/>
                    </a:cubicBezTo>
                    <a:cubicBezTo>
                      <a:pt x="72" y="31"/>
                      <a:pt x="72" y="31"/>
                      <a:pt x="72" y="31"/>
                    </a:cubicBezTo>
                    <a:cubicBezTo>
                      <a:pt x="69" y="29"/>
                      <a:pt x="65" y="29"/>
                      <a:pt x="63" y="31"/>
                    </a:cubicBezTo>
                    <a:cubicBezTo>
                      <a:pt x="42" y="49"/>
                      <a:pt x="42" y="49"/>
                      <a:pt x="42" y="49"/>
                    </a:cubicBezTo>
                    <a:cubicBezTo>
                      <a:pt x="39" y="51"/>
                      <a:pt x="39" y="55"/>
                      <a:pt x="40" y="58"/>
                    </a:cubicBezTo>
                    <a:cubicBezTo>
                      <a:pt x="59" y="95"/>
                      <a:pt x="59" y="95"/>
                      <a:pt x="59" y="95"/>
                    </a:cubicBezTo>
                    <a:cubicBezTo>
                      <a:pt x="57" y="98"/>
                      <a:pt x="55" y="102"/>
                      <a:pt x="53" y="105"/>
                    </a:cubicBezTo>
                    <a:cubicBezTo>
                      <a:pt x="12" y="107"/>
                      <a:pt x="12" y="107"/>
                      <a:pt x="12" y="107"/>
                    </a:cubicBezTo>
                    <a:cubicBezTo>
                      <a:pt x="8" y="107"/>
                      <a:pt x="6" y="110"/>
                      <a:pt x="5" y="113"/>
                    </a:cubicBezTo>
                    <a:cubicBezTo>
                      <a:pt x="0" y="140"/>
                      <a:pt x="0" y="140"/>
                      <a:pt x="0" y="140"/>
                    </a:cubicBezTo>
                    <a:cubicBezTo>
                      <a:pt x="0" y="143"/>
                      <a:pt x="1" y="147"/>
                      <a:pt x="4" y="148"/>
                    </a:cubicBezTo>
                    <a:cubicBezTo>
                      <a:pt x="43" y="164"/>
                      <a:pt x="43" y="164"/>
                      <a:pt x="43" y="164"/>
                    </a:cubicBezTo>
                    <a:cubicBezTo>
                      <a:pt x="44" y="168"/>
                      <a:pt x="44" y="172"/>
                      <a:pt x="45" y="176"/>
                    </a:cubicBezTo>
                    <a:cubicBezTo>
                      <a:pt x="14" y="204"/>
                      <a:pt x="14" y="204"/>
                      <a:pt x="14" y="204"/>
                    </a:cubicBezTo>
                    <a:cubicBezTo>
                      <a:pt x="12" y="206"/>
                      <a:pt x="11" y="210"/>
                      <a:pt x="13" y="213"/>
                    </a:cubicBezTo>
                    <a:cubicBezTo>
                      <a:pt x="27" y="237"/>
                      <a:pt x="27" y="237"/>
                      <a:pt x="27" y="237"/>
                    </a:cubicBezTo>
                    <a:cubicBezTo>
                      <a:pt x="28" y="239"/>
                      <a:pt x="32" y="241"/>
                      <a:pt x="35" y="240"/>
                    </a:cubicBezTo>
                    <a:cubicBezTo>
                      <a:pt x="75" y="227"/>
                      <a:pt x="75" y="227"/>
                      <a:pt x="75" y="227"/>
                    </a:cubicBezTo>
                    <a:cubicBezTo>
                      <a:pt x="78" y="230"/>
                      <a:pt x="81" y="233"/>
                      <a:pt x="84" y="235"/>
                    </a:cubicBezTo>
                    <a:cubicBezTo>
                      <a:pt x="79" y="276"/>
                      <a:pt x="79" y="276"/>
                      <a:pt x="79" y="276"/>
                    </a:cubicBezTo>
                    <a:cubicBezTo>
                      <a:pt x="78" y="280"/>
                      <a:pt x="80" y="283"/>
                      <a:pt x="83" y="284"/>
                    </a:cubicBezTo>
                    <a:cubicBezTo>
                      <a:pt x="109" y="293"/>
                      <a:pt x="109" y="293"/>
                      <a:pt x="109" y="293"/>
                    </a:cubicBezTo>
                    <a:cubicBezTo>
                      <a:pt x="112" y="294"/>
                      <a:pt x="116" y="293"/>
                      <a:pt x="118" y="291"/>
                    </a:cubicBezTo>
                    <a:cubicBezTo>
                      <a:pt x="140" y="255"/>
                      <a:pt x="140" y="255"/>
                      <a:pt x="140" y="255"/>
                    </a:cubicBezTo>
                    <a:cubicBezTo>
                      <a:pt x="142" y="255"/>
                      <a:pt x="144" y="256"/>
                      <a:pt x="146" y="256"/>
                    </a:cubicBezTo>
                    <a:cubicBezTo>
                      <a:pt x="148" y="256"/>
                      <a:pt x="150" y="255"/>
                      <a:pt x="152" y="255"/>
                    </a:cubicBezTo>
                    <a:cubicBezTo>
                      <a:pt x="174" y="291"/>
                      <a:pt x="174" y="291"/>
                      <a:pt x="174" y="291"/>
                    </a:cubicBezTo>
                    <a:cubicBezTo>
                      <a:pt x="176" y="293"/>
                      <a:pt x="180" y="294"/>
                      <a:pt x="183" y="293"/>
                    </a:cubicBezTo>
                    <a:cubicBezTo>
                      <a:pt x="209" y="284"/>
                      <a:pt x="209" y="284"/>
                      <a:pt x="209" y="284"/>
                    </a:cubicBezTo>
                    <a:cubicBezTo>
                      <a:pt x="212" y="283"/>
                      <a:pt x="214" y="280"/>
                      <a:pt x="213" y="276"/>
                    </a:cubicBezTo>
                    <a:cubicBezTo>
                      <a:pt x="208" y="235"/>
                      <a:pt x="208" y="235"/>
                      <a:pt x="208" y="235"/>
                    </a:cubicBezTo>
                    <a:cubicBezTo>
                      <a:pt x="211" y="232"/>
                      <a:pt x="214" y="230"/>
                      <a:pt x="217" y="227"/>
                    </a:cubicBezTo>
                    <a:cubicBezTo>
                      <a:pt x="257" y="240"/>
                      <a:pt x="257" y="240"/>
                      <a:pt x="257" y="240"/>
                    </a:cubicBezTo>
                    <a:cubicBezTo>
                      <a:pt x="260" y="241"/>
                      <a:pt x="264" y="239"/>
                      <a:pt x="265" y="237"/>
                    </a:cubicBezTo>
                    <a:cubicBezTo>
                      <a:pt x="279" y="213"/>
                      <a:pt x="279" y="213"/>
                      <a:pt x="279" y="213"/>
                    </a:cubicBezTo>
                    <a:cubicBezTo>
                      <a:pt x="281" y="210"/>
                      <a:pt x="280" y="206"/>
                      <a:pt x="278" y="204"/>
                    </a:cubicBezTo>
                    <a:cubicBezTo>
                      <a:pt x="247" y="176"/>
                      <a:pt x="247" y="176"/>
                      <a:pt x="247" y="176"/>
                    </a:cubicBezTo>
                    <a:cubicBezTo>
                      <a:pt x="248" y="172"/>
                      <a:pt x="248" y="168"/>
                      <a:pt x="249" y="164"/>
                    </a:cubicBezTo>
                    <a:cubicBezTo>
                      <a:pt x="288" y="148"/>
                      <a:pt x="288" y="148"/>
                      <a:pt x="288" y="148"/>
                    </a:cubicBezTo>
                    <a:cubicBezTo>
                      <a:pt x="291" y="147"/>
                      <a:pt x="292" y="144"/>
                      <a:pt x="292" y="140"/>
                    </a:cubicBezTo>
                    <a:close/>
                    <a:moveTo>
                      <a:pt x="204" y="152"/>
                    </a:moveTo>
                    <a:cubicBezTo>
                      <a:pt x="204" y="168"/>
                      <a:pt x="197" y="182"/>
                      <a:pt x="187" y="193"/>
                    </a:cubicBezTo>
                    <a:cubicBezTo>
                      <a:pt x="176" y="203"/>
                      <a:pt x="162" y="210"/>
                      <a:pt x="146" y="210"/>
                    </a:cubicBezTo>
                    <a:cubicBezTo>
                      <a:pt x="130" y="210"/>
                      <a:pt x="116" y="203"/>
                      <a:pt x="105" y="193"/>
                    </a:cubicBezTo>
                    <a:cubicBezTo>
                      <a:pt x="95" y="182"/>
                      <a:pt x="88" y="168"/>
                      <a:pt x="88" y="152"/>
                    </a:cubicBezTo>
                    <a:cubicBezTo>
                      <a:pt x="88" y="136"/>
                      <a:pt x="95" y="121"/>
                      <a:pt x="105" y="111"/>
                    </a:cubicBezTo>
                    <a:cubicBezTo>
                      <a:pt x="116" y="100"/>
                      <a:pt x="130" y="94"/>
                      <a:pt x="146" y="94"/>
                    </a:cubicBezTo>
                    <a:cubicBezTo>
                      <a:pt x="162" y="94"/>
                      <a:pt x="176" y="100"/>
                      <a:pt x="187" y="111"/>
                    </a:cubicBezTo>
                    <a:cubicBezTo>
                      <a:pt x="197" y="121"/>
                      <a:pt x="204" y="136"/>
                      <a:pt x="204" y="1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121" name="Oval 87"/>
              <p:cNvSpPr>
                <a:spLocks noChangeArrowheads="1"/>
              </p:cNvSpPr>
              <p:nvPr/>
            </p:nvSpPr>
            <p:spPr bwMode="black">
              <a:xfrm>
                <a:off x="5630863" y="812800"/>
                <a:ext cx="203200" cy="203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sp>
            <p:nvSpPr>
              <p:cNvPr id="122" name="Freeform 88"/>
              <p:cNvSpPr>
                <a:spLocks noEditPoints="1"/>
              </p:cNvSpPr>
              <p:nvPr/>
            </p:nvSpPr>
            <p:spPr bwMode="black">
              <a:xfrm>
                <a:off x="6129338" y="225425"/>
                <a:ext cx="555625" cy="598488"/>
              </a:xfrm>
              <a:custGeom>
                <a:avLst/>
                <a:gdLst>
                  <a:gd name="T0" fmla="*/ 129 w 148"/>
                  <a:gd name="T1" fmla="*/ 91 h 160"/>
                  <a:gd name="T2" fmla="*/ 131 w 148"/>
                  <a:gd name="T3" fmla="*/ 80 h 160"/>
                  <a:gd name="T4" fmla="*/ 129 w 148"/>
                  <a:gd name="T5" fmla="*/ 70 h 160"/>
                  <a:gd name="T6" fmla="*/ 145 w 148"/>
                  <a:gd name="T7" fmla="*/ 55 h 160"/>
                  <a:gd name="T8" fmla="*/ 147 w 148"/>
                  <a:gd name="T9" fmla="*/ 50 h 160"/>
                  <a:gd name="T10" fmla="*/ 147 w 148"/>
                  <a:gd name="T11" fmla="*/ 46 h 160"/>
                  <a:gd name="T12" fmla="*/ 140 w 148"/>
                  <a:gd name="T13" fmla="*/ 34 h 160"/>
                  <a:gd name="T14" fmla="*/ 133 w 148"/>
                  <a:gd name="T15" fmla="*/ 31 h 160"/>
                  <a:gd name="T16" fmla="*/ 131 w 148"/>
                  <a:gd name="T17" fmla="*/ 31 h 160"/>
                  <a:gd name="T18" fmla="*/ 111 w 148"/>
                  <a:gd name="T19" fmla="*/ 37 h 160"/>
                  <a:gd name="T20" fmla="*/ 92 w 148"/>
                  <a:gd name="T21" fmla="*/ 27 h 160"/>
                  <a:gd name="T22" fmla="*/ 88 w 148"/>
                  <a:gd name="T23" fmla="*/ 6 h 160"/>
                  <a:gd name="T24" fmla="*/ 81 w 148"/>
                  <a:gd name="T25" fmla="*/ 0 h 160"/>
                  <a:gd name="T26" fmla="*/ 67 w 148"/>
                  <a:gd name="T27" fmla="*/ 0 h 160"/>
                  <a:gd name="T28" fmla="*/ 60 w 148"/>
                  <a:gd name="T29" fmla="*/ 6 h 160"/>
                  <a:gd name="T30" fmla="*/ 55 w 148"/>
                  <a:gd name="T31" fmla="*/ 27 h 160"/>
                  <a:gd name="T32" fmla="*/ 37 w 148"/>
                  <a:gd name="T33" fmla="*/ 38 h 160"/>
                  <a:gd name="T34" fmla="*/ 16 w 148"/>
                  <a:gd name="T35" fmla="*/ 31 h 160"/>
                  <a:gd name="T36" fmla="*/ 14 w 148"/>
                  <a:gd name="T37" fmla="*/ 31 h 160"/>
                  <a:gd name="T38" fmla="*/ 8 w 148"/>
                  <a:gd name="T39" fmla="*/ 34 h 160"/>
                  <a:gd name="T40" fmla="*/ 1 w 148"/>
                  <a:gd name="T41" fmla="*/ 46 h 160"/>
                  <a:gd name="T42" fmla="*/ 0 w 148"/>
                  <a:gd name="T43" fmla="*/ 50 h 160"/>
                  <a:gd name="T44" fmla="*/ 2 w 148"/>
                  <a:gd name="T45" fmla="*/ 55 h 160"/>
                  <a:gd name="T46" fmla="*/ 19 w 148"/>
                  <a:gd name="T47" fmla="*/ 70 h 160"/>
                  <a:gd name="T48" fmla="*/ 17 w 148"/>
                  <a:gd name="T49" fmla="*/ 80 h 160"/>
                  <a:gd name="T50" fmla="*/ 19 w 148"/>
                  <a:gd name="T51" fmla="*/ 91 h 160"/>
                  <a:gd name="T52" fmla="*/ 2 w 148"/>
                  <a:gd name="T53" fmla="*/ 106 h 160"/>
                  <a:gd name="T54" fmla="*/ 0 w 148"/>
                  <a:gd name="T55" fmla="*/ 111 h 160"/>
                  <a:gd name="T56" fmla="*/ 1 w 148"/>
                  <a:gd name="T57" fmla="*/ 114 h 160"/>
                  <a:gd name="T58" fmla="*/ 8 w 148"/>
                  <a:gd name="T59" fmla="*/ 126 h 160"/>
                  <a:gd name="T60" fmla="*/ 14 w 148"/>
                  <a:gd name="T61" fmla="*/ 130 h 160"/>
                  <a:gd name="T62" fmla="*/ 16 w 148"/>
                  <a:gd name="T63" fmla="*/ 130 h 160"/>
                  <a:gd name="T64" fmla="*/ 37 w 148"/>
                  <a:gd name="T65" fmla="*/ 123 h 160"/>
                  <a:gd name="T66" fmla="*/ 55 w 148"/>
                  <a:gd name="T67" fmla="*/ 133 h 160"/>
                  <a:gd name="T68" fmla="*/ 60 w 148"/>
                  <a:gd name="T69" fmla="*/ 155 h 160"/>
                  <a:gd name="T70" fmla="*/ 67 w 148"/>
                  <a:gd name="T71" fmla="*/ 160 h 160"/>
                  <a:gd name="T72" fmla="*/ 81 w 148"/>
                  <a:gd name="T73" fmla="*/ 160 h 160"/>
                  <a:gd name="T74" fmla="*/ 88 w 148"/>
                  <a:gd name="T75" fmla="*/ 155 h 160"/>
                  <a:gd name="T76" fmla="*/ 92 w 148"/>
                  <a:gd name="T77" fmla="*/ 134 h 160"/>
                  <a:gd name="T78" fmla="*/ 111 w 148"/>
                  <a:gd name="T79" fmla="*/ 123 h 160"/>
                  <a:gd name="T80" fmla="*/ 131 w 148"/>
                  <a:gd name="T81" fmla="*/ 130 h 160"/>
                  <a:gd name="T82" fmla="*/ 133 w 148"/>
                  <a:gd name="T83" fmla="*/ 130 h 160"/>
                  <a:gd name="T84" fmla="*/ 140 w 148"/>
                  <a:gd name="T85" fmla="*/ 126 h 160"/>
                  <a:gd name="T86" fmla="*/ 147 w 148"/>
                  <a:gd name="T87" fmla="*/ 114 h 160"/>
                  <a:gd name="T88" fmla="*/ 147 w 148"/>
                  <a:gd name="T89" fmla="*/ 111 h 160"/>
                  <a:gd name="T90" fmla="*/ 145 w 148"/>
                  <a:gd name="T91" fmla="*/ 106 h 160"/>
                  <a:gd name="T92" fmla="*/ 129 w 148"/>
                  <a:gd name="T93" fmla="*/ 91 h 160"/>
                  <a:gd name="T94" fmla="*/ 96 w 148"/>
                  <a:gd name="T95" fmla="*/ 80 h 160"/>
                  <a:gd name="T96" fmla="*/ 74 w 148"/>
                  <a:gd name="T97" fmla="*/ 102 h 160"/>
                  <a:gd name="T98" fmla="*/ 52 w 148"/>
                  <a:gd name="T99" fmla="*/ 80 h 160"/>
                  <a:gd name="T100" fmla="*/ 74 w 148"/>
                  <a:gd name="T101" fmla="*/ 58 h 160"/>
                  <a:gd name="T102" fmla="*/ 96 w 148"/>
                  <a:gd name="T10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160">
                    <a:moveTo>
                      <a:pt x="129" y="91"/>
                    </a:moveTo>
                    <a:cubicBezTo>
                      <a:pt x="130" y="88"/>
                      <a:pt x="131" y="84"/>
                      <a:pt x="131" y="80"/>
                    </a:cubicBezTo>
                    <a:cubicBezTo>
                      <a:pt x="131" y="77"/>
                      <a:pt x="130" y="73"/>
                      <a:pt x="129" y="70"/>
                    </a:cubicBezTo>
                    <a:cubicBezTo>
                      <a:pt x="145" y="55"/>
                      <a:pt x="145" y="55"/>
                      <a:pt x="145" y="55"/>
                    </a:cubicBezTo>
                    <a:cubicBezTo>
                      <a:pt x="147" y="54"/>
                      <a:pt x="147" y="52"/>
                      <a:pt x="147" y="50"/>
                    </a:cubicBezTo>
                    <a:cubicBezTo>
                      <a:pt x="147" y="49"/>
                      <a:pt x="147" y="47"/>
                      <a:pt x="147" y="46"/>
                    </a:cubicBezTo>
                    <a:cubicBezTo>
                      <a:pt x="140" y="34"/>
                      <a:pt x="140" y="34"/>
                      <a:pt x="140" y="34"/>
                    </a:cubicBezTo>
                    <a:cubicBezTo>
                      <a:pt x="138" y="32"/>
                      <a:pt x="136" y="31"/>
                      <a:pt x="133" y="31"/>
                    </a:cubicBezTo>
                    <a:cubicBezTo>
                      <a:pt x="133" y="31"/>
                      <a:pt x="132" y="31"/>
                      <a:pt x="131" y="31"/>
                    </a:cubicBezTo>
                    <a:cubicBezTo>
                      <a:pt x="111" y="37"/>
                      <a:pt x="111" y="37"/>
                      <a:pt x="111" y="37"/>
                    </a:cubicBezTo>
                    <a:cubicBezTo>
                      <a:pt x="105" y="33"/>
                      <a:pt x="99" y="29"/>
                      <a:pt x="92" y="27"/>
                    </a:cubicBezTo>
                    <a:cubicBezTo>
                      <a:pt x="88" y="6"/>
                      <a:pt x="88" y="6"/>
                      <a:pt x="88" y="6"/>
                    </a:cubicBezTo>
                    <a:cubicBezTo>
                      <a:pt x="87" y="3"/>
                      <a:pt x="84" y="0"/>
                      <a:pt x="81" y="0"/>
                    </a:cubicBezTo>
                    <a:cubicBezTo>
                      <a:pt x="67" y="0"/>
                      <a:pt x="67" y="0"/>
                      <a:pt x="67" y="0"/>
                    </a:cubicBezTo>
                    <a:cubicBezTo>
                      <a:pt x="63" y="0"/>
                      <a:pt x="61" y="3"/>
                      <a:pt x="60" y="6"/>
                    </a:cubicBezTo>
                    <a:cubicBezTo>
                      <a:pt x="55" y="27"/>
                      <a:pt x="55" y="27"/>
                      <a:pt x="55" y="27"/>
                    </a:cubicBezTo>
                    <a:cubicBezTo>
                      <a:pt x="48" y="29"/>
                      <a:pt x="42" y="33"/>
                      <a:pt x="37" y="38"/>
                    </a:cubicBezTo>
                    <a:cubicBezTo>
                      <a:pt x="16" y="31"/>
                      <a:pt x="16" y="31"/>
                      <a:pt x="16" y="31"/>
                    </a:cubicBezTo>
                    <a:cubicBezTo>
                      <a:pt x="15" y="31"/>
                      <a:pt x="15" y="31"/>
                      <a:pt x="14" y="31"/>
                    </a:cubicBezTo>
                    <a:cubicBezTo>
                      <a:pt x="12" y="31"/>
                      <a:pt x="9" y="32"/>
                      <a:pt x="8" y="34"/>
                    </a:cubicBezTo>
                    <a:cubicBezTo>
                      <a:pt x="1" y="46"/>
                      <a:pt x="1" y="46"/>
                      <a:pt x="1" y="46"/>
                    </a:cubicBezTo>
                    <a:cubicBezTo>
                      <a:pt x="0" y="47"/>
                      <a:pt x="0" y="49"/>
                      <a:pt x="0" y="50"/>
                    </a:cubicBezTo>
                    <a:cubicBezTo>
                      <a:pt x="0" y="52"/>
                      <a:pt x="1" y="54"/>
                      <a:pt x="2" y="55"/>
                    </a:cubicBezTo>
                    <a:cubicBezTo>
                      <a:pt x="19" y="70"/>
                      <a:pt x="19" y="70"/>
                      <a:pt x="19" y="70"/>
                    </a:cubicBezTo>
                    <a:cubicBezTo>
                      <a:pt x="18" y="73"/>
                      <a:pt x="17" y="77"/>
                      <a:pt x="17" y="80"/>
                    </a:cubicBezTo>
                    <a:cubicBezTo>
                      <a:pt x="17" y="84"/>
                      <a:pt x="18" y="87"/>
                      <a:pt x="19" y="91"/>
                    </a:cubicBezTo>
                    <a:cubicBezTo>
                      <a:pt x="2" y="106"/>
                      <a:pt x="2" y="106"/>
                      <a:pt x="2" y="106"/>
                    </a:cubicBezTo>
                    <a:cubicBezTo>
                      <a:pt x="1" y="107"/>
                      <a:pt x="0" y="109"/>
                      <a:pt x="0" y="111"/>
                    </a:cubicBezTo>
                    <a:cubicBezTo>
                      <a:pt x="0" y="112"/>
                      <a:pt x="0" y="113"/>
                      <a:pt x="1" y="114"/>
                    </a:cubicBezTo>
                    <a:cubicBezTo>
                      <a:pt x="8" y="126"/>
                      <a:pt x="8" y="126"/>
                      <a:pt x="8" y="126"/>
                    </a:cubicBezTo>
                    <a:cubicBezTo>
                      <a:pt x="9" y="129"/>
                      <a:pt x="12" y="130"/>
                      <a:pt x="14" y="130"/>
                    </a:cubicBezTo>
                    <a:cubicBezTo>
                      <a:pt x="15" y="130"/>
                      <a:pt x="15" y="130"/>
                      <a:pt x="16" y="130"/>
                    </a:cubicBezTo>
                    <a:cubicBezTo>
                      <a:pt x="37" y="123"/>
                      <a:pt x="37" y="123"/>
                      <a:pt x="37" y="123"/>
                    </a:cubicBezTo>
                    <a:cubicBezTo>
                      <a:pt x="42" y="127"/>
                      <a:pt x="48" y="131"/>
                      <a:pt x="55" y="133"/>
                    </a:cubicBezTo>
                    <a:cubicBezTo>
                      <a:pt x="60" y="155"/>
                      <a:pt x="60" y="155"/>
                      <a:pt x="60" y="155"/>
                    </a:cubicBezTo>
                    <a:cubicBezTo>
                      <a:pt x="61" y="158"/>
                      <a:pt x="63" y="160"/>
                      <a:pt x="67" y="160"/>
                    </a:cubicBezTo>
                    <a:cubicBezTo>
                      <a:pt x="81" y="160"/>
                      <a:pt x="81" y="160"/>
                      <a:pt x="81" y="160"/>
                    </a:cubicBezTo>
                    <a:cubicBezTo>
                      <a:pt x="84" y="160"/>
                      <a:pt x="87" y="158"/>
                      <a:pt x="88" y="155"/>
                    </a:cubicBezTo>
                    <a:cubicBezTo>
                      <a:pt x="92" y="134"/>
                      <a:pt x="92" y="134"/>
                      <a:pt x="92" y="134"/>
                    </a:cubicBezTo>
                    <a:cubicBezTo>
                      <a:pt x="99" y="131"/>
                      <a:pt x="105" y="128"/>
                      <a:pt x="111" y="123"/>
                    </a:cubicBezTo>
                    <a:cubicBezTo>
                      <a:pt x="131" y="130"/>
                      <a:pt x="131" y="130"/>
                      <a:pt x="131" y="130"/>
                    </a:cubicBezTo>
                    <a:cubicBezTo>
                      <a:pt x="132" y="130"/>
                      <a:pt x="133" y="130"/>
                      <a:pt x="133" y="130"/>
                    </a:cubicBezTo>
                    <a:cubicBezTo>
                      <a:pt x="136" y="130"/>
                      <a:pt x="138" y="129"/>
                      <a:pt x="140" y="126"/>
                    </a:cubicBezTo>
                    <a:cubicBezTo>
                      <a:pt x="147" y="114"/>
                      <a:pt x="147" y="114"/>
                      <a:pt x="147" y="114"/>
                    </a:cubicBezTo>
                    <a:cubicBezTo>
                      <a:pt x="147" y="113"/>
                      <a:pt x="148" y="112"/>
                      <a:pt x="147" y="111"/>
                    </a:cubicBezTo>
                    <a:cubicBezTo>
                      <a:pt x="148" y="109"/>
                      <a:pt x="147" y="107"/>
                      <a:pt x="145" y="106"/>
                    </a:cubicBezTo>
                    <a:lnTo>
                      <a:pt x="129" y="91"/>
                    </a:lnTo>
                    <a:close/>
                    <a:moveTo>
                      <a:pt x="96" y="80"/>
                    </a:moveTo>
                    <a:cubicBezTo>
                      <a:pt x="96" y="92"/>
                      <a:pt x="86" y="102"/>
                      <a:pt x="74" y="102"/>
                    </a:cubicBezTo>
                    <a:cubicBezTo>
                      <a:pt x="62" y="102"/>
                      <a:pt x="52" y="92"/>
                      <a:pt x="52" y="80"/>
                    </a:cubicBezTo>
                    <a:cubicBezTo>
                      <a:pt x="52" y="68"/>
                      <a:pt x="62" y="58"/>
                      <a:pt x="74" y="58"/>
                    </a:cubicBezTo>
                    <a:cubicBezTo>
                      <a:pt x="86" y="58"/>
                      <a:pt x="96" y="68"/>
                      <a:pt x="96"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endParaRPr lang="en-US" sz="1632"/>
              </a:p>
            </p:txBody>
          </p:sp>
        </p:grpSp>
      </p:grpSp>
      <p:sp>
        <p:nvSpPr>
          <p:cNvPr id="123" name="Rectangle 122"/>
          <p:cNvSpPr/>
          <p:nvPr/>
        </p:nvSpPr>
        <p:spPr>
          <a:xfrm>
            <a:off x="4499068" y="2268125"/>
            <a:ext cx="3439498" cy="727441"/>
          </a:xfrm>
          <a:prstGeom prst="rect">
            <a:avLst/>
          </a:prstGeom>
        </p:spPr>
        <p:txBody>
          <a:bodyPr wrap="square" lIns="124314" tIns="62158" rIns="124314" bIns="62158">
            <a:spAutoFit/>
          </a:bodyPr>
          <a:lstStyle/>
          <a:p>
            <a:pPr algn="ctr" defTabSz="776882" fontAlgn="base">
              <a:lnSpc>
                <a:spcPct val="80000"/>
              </a:lnSpc>
            </a:pPr>
            <a:r>
              <a:rPr lang="en-US" sz="1938" dirty="0">
                <a:gradFill>
                  <a:gsLst>
                    <a:gs pos="0">
                      <a:srgbClr val="FFFFFF"/>
                    </a:gs>
                    <a:gs pos="100000">
                      <a:srgbClr val="FFFFFF"/>
                    </a:gs>
                  </a:gsLst>
                  <a:lin ang="5400000" scaled="0"/>
                </a:gradFill>
              </a:rPr>
              <a:t>Data </a:t>
            </a:r>
            <a:br>
              <a:rPr lang="en-US" sz="1938" dirty="0">
                <a:gradFill>
                  <a:gsLst>
                    <a:gs pos="0">
                      <a:srgbClr val="FFFFFF"/>
                    </a:gs>
                    <a:gs pos="100000">
                      <a:srgbClr val="FFFFFF"/>
                    </a:gs>
                  </a:gsLst>
                  <a:lin ang="5400000" scaled="0"/>
                </a:gradFill>
              </a:rPr>
            </a:br>
            <a:r>
              <a:rPr lang="en-US" sz="1938" dirty="0">
                <a:gradFill>
                  <a:gsLst>
                    <a:gs pos="0">
                      <a:srgbClr val="FFFFFF"/>
                    </a:gs>
                    <a:gs pos="100000">
                      <a:srgbClr val="FFFFFF"/>
                    </a:gs>
                  </a:gsLst>
                  <a:lin ang="5400000" scaled="0"/>
                </a:gradFill>
              </a:rPr>
              <a:t>Synchronization</a:t>
            </a:r>
          </a:p>
          <a:p>
            <a:pPr algn="ctr" defTabSz="776882" fontAlgn="base">
              <a:lnSpc>
                <a:spcPct val="80000"/>
              </a:lnSpc>
            </a:pPr>
            <a:r>
              <a:rPr lang="en-US" sz="918" dirty="0">
                <a:gradFill>
                  <a:gsLst>
                    <a:gs pos="0">
                      <a:srgbClr val="FFFFFF"/>
                    </a:gs>
                    <a:gs pos="100000">
                      <a:srgbClr val="FFFFFF"/>
                    </a:gs>
                  </a:gsLst>
                  <a:lin ang="5400000" scaled="0"/>
                </a:gradFill>
              </a:rPr>
              <a:t>SQL Data Sync</a:t>
            </a:r>
          </a:p>
        </p:txBody>
      </p:sp>
      <p:sp>
        <p:nvSpPr>
          <p:cNvPr id="124" name="Rectangle 123"/>
          <p:cNvSpPr/>
          <p:nvPr/>
        </p:nvSpPr>
        <p:spPr>
          <a:xfrm>
            <a:off x="4499068" y="3248715"/>
            <a:ext cx="3439498" cy="728248"/>
          </a:xfrm>
          <a:prstGeom prst="rect">
            <a:avLst/>
          </a:prstGeom>
        </p:spPr>
        <p:txBody>
          <a:bodyPr wrap="square" lIns="124314" tIns="62158" rIns="124314" bIns="62158">
            <a:spAutoFit/>
          </a:bodyPr>
          <a:lstStyle/>
          <a:p>
            <a:pPr algn="ctr" defTabSz="776882" fontAlgn="base">
              <a:lnSpc>
                <a:spcPct val="80000"/>
              </a:lnSpc>
            </a:pPr>
            <a:r>
              <a:rPr lang="en-US" sz="1938" dirty="0">
                <a:gradFill>
                  <a:gsLst>
                    <a:gs pos="0">
                      <a:srgbClr val="FFFFFF"/>
                    </a:gs>
                    <a:gs pos="100000">
                      <a:srgbClr val="FFFFFF"/>
                    </a:gs>
                  </a:gsLst>
                  <a:lin ang="5400000" scaled="0"/>
                </a:gradFill>
              </a:rPr>
              <a:t>Application-Layer </a:t>
            </a:r>
          </a:p>
          <a:p>
            <a:pPr algn="ctr" defTabSz="776882" fontAlgn="base">
              <a:lnSpc>
                <a:spcPct val="80000"/>
              </a:lnSpc>
            </a:pPr>
            <a:r>
              <a:rPr lang="en-US" sz="1938" dirty="0">
                <a:gradFill>
                  <a:gsLst>
                    <a:gs pos="0">
                      <a:srgbClr val="FFFFFF"/>
                    </a:gs>
                    <a:gs pos="100000">
                      <a:srgbClr val="FFFFFF"/>
                    </a:gs>
                  </a:gsLst>
                  <a:lin ang="5400000" scaled="0"/>
                </a:gradFill>
              </a:rPr>
              <a:t>Connectivity &amp; Messaging </a:t>
            </a:r>
          </a:p>
          <a:p>
            <a:pPr algn="ctr" defTabSz="776882" fontAlgn="base">
              <a:lnSpc>
                <a:spcPct val="80000"/>
              </a:lnSpc>
            </a:pPr>
            <a:r>
              <a:rPr lang="en-US" sz="918" dirty="0">
                <a:gradFill>
                  <a:gsLst>
                    <a:gs pos="0">
                      <a:srgbClr val="FFFFFF"/>
                    </a:gs>
                    <a:gs pos="100000">
                      <a:srgbClr val="FFFFFF"/>
                    </a:gs>
                  </a:gsLst>
                  <a:lin ang="5400000" scaled="0"/>
                </a:gradFill>
              </a:rPr>
              <a:t>Service Bus</a:t>
            </a:r>
          </a:p>
        </p:txBody>
      </p:sp>
      <p:sp>
        <p:nvSpPr>
          <p:cNvPr id="125" name="Rectangle 124"/>
          <p:cNvSpPr/>
          <p:nvPr/>
        </p:nvSpPr>
        <p:spPr>
          <a:xfrm>
            <a:off x="4499068" y="4235594"/>
            <a:ext cx="3439498" cy="728248"/>
          </a:xfrm>
          <a:prstGeom prst="rect">
            <a:avLst/>
          </a:prstGeom>
        </p:spPr>
        <p:txBody>
          <a:bodyPr wrap="square" lIns="124314" tIns="62158" rIns="124314" bIns="62158">
            <a:spAutoFit/>
          </a:bodyPr>
          <a:lstStyle/>
          <a:p>
            <a:pPr algn="ctr" defTabSz="776882" fontAlgn="base">
              <a:lnSpc>
                <a:spcPct val="80000"/>
              </a:lnSpc>
            </a:pPr>
            <a:r>
              <a:rPr lang="en-US" sz="1938" dirty="0">
                <a:gradFill>
                  <a:gsLst>
                    <a:gs pos="0">
                      <a:srgbClr val="FFFFFF"/>
                    </a:gs>
                    <a:gs pos="100000">
                      <a:srgbClr val="FFFFFF"/>
                    </a:gs>
                  </a:gsLst>
                  <a:lin ang="5400000" scaled="0"/>
                </a:gradFill>
              </a:rPr>
              <a:t>Secure Machine-to-Machine Network Connectivity</a:t>
            </a:r>
            <a:r>
              <a:rPr lang="en-US" sz="918" dirty="0">
                <a:gradFill>
                  <a:gsLst>
                    <a:gs pos="0">
                      <a:srgbClr val="FFFFFF"/>
                    </a:gs>
                    <a:gs pos="100000">
                      <a:srgbClr val="FFFFFF"/>
                    </a:gs>
                  </a:gsLst>
                  <a:lin ang="5400000" scaled="0"/>
                </a:gradFill>
              </a:rPr>
              <a:t/>
            </a:r>
            <a:br>
              <a:rPr lang="en-US" sz="918" dirty="0">
                <a:gradFill>
                  <a:gsLst>
                    <a:gs pos="0">
                      <a:srgbClr val="FFFFFF"/>
                    </a:gs>
                    <a:gs pos="100000">
                      <a:srgbClr val="FFFFFF"/>
                    </a:gs>
                  </a:gsLst>
                  <a:lin ang="5400000" scaled="0"/>
                </a:gradFill>
              </a:rPr>
            </a:br>
            <a:r>
              <a:rPr lang="en-US" sz="918" dirty="0">
                <a:gradFill>
                  <a:gsLst>
                    <a:gs pos="0">
                      <a:srgbClr val="FFFFFF"/>
                    </a:gs>
                    <a:gs pos="100000">
                      <a:srgbClr val="FFFFFF"/>
                    </a:gs>
                  </a:gsLst>
                  <a:lin ang="5400000" scaled="0"/>
                </a:gradFill>
              </a:rPr>
              <a:t>Windows Azure Connect</a:t>
            </a:r>
            <a:endParaRPr lang="en-US" sz="1938" dirty="0">
              <a:gradFill>
                <a:gsLst>
                  <a:gs pos="0">
                    <a:srgbClr val="FFFFFF"/>
                  </a:gs>
                  <a:gs pos="100000">
                    <a:srgbClr val="FFFFFF"/>
                  </a:gs>
                </a:gsLst>
                <a:lin ang="5400000" scaled="0"/>
              </a:gradFill>
            </a:endParaRPr>
          </a:p>
        </p:txBody>
      </p:sp>
      <p:grpSp>
        <p:nvGrpSpPr>
          <p:cNvPr id="126" name="Group 125"/>
          <p:cNvGrpSpPr/>
          <p:nvPr/>
        </p:nvGrpSpPr>
        <p:grpSpPr>
          <a:xfrm>
            <a:off x="8275856" y="4133005"/>
            <a:ext cx="2424768" cy="932603"/>
            <a:chOff x="8111868" y="3904296"/>
            <a:chExt cx="2377439" cy="914400"/>
          </a:xfrm>
        </p:grpSpPr>
        <p:sp>
          <p:nvSpPr>
            <p:cNvPr id="127" name="Freeform 126"/>
            <p:cNvSpPr/>
            <p:nvPr/>
          </p:nvSpPr>
          <p:spPr>
            <a:xfrm>
              <a:off x="8111868" y="3904296"/>
              <a:ext cx="2377439"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sp>
          <p:nvSpPr>
            <p:cNvPr id="128" name="Freeform 6"/>
            <p:cNvSpPr>
              <a:spLocks noEditPoints="1"/>
            </p:cNvSpPr>
            <p:nvPr/>
          </p:nvSpPr>
          <p:spPr bwMode="auto">
            <a:xfrm>
              <a:off x="9079547" y="4059205"/>
              <a:ext cx="442080" cy="580992"/>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grpSp>
        <p:nvGrpSpPr>
          <p:cNvPr id="129" name="Group 128"/>
          <p:cNvGrpSpPr/>
          <p:nvPr/>
        </p:nvGrpSpPr>
        <p:grpSpPr>
          <a:xfrm>
            <a:off x="1736015" y="2159658"/>
            <a:ext cx="2426757" cy="932603"/>
            <a:chOff x="1699678" y="1991169"/>
            <a:chExt cx="2379390" cy="914400"/>
          </a:xfrm>
        </p:grpSpPr>
        <p:sp>
          <p:nvSpPr>
            <p:cNvPr id="130" name="Freeform 129"/>
            <p:cNvSpPr/>
            <p:nvPr/>
          </p:nvSpPr>
          <p:spPr>
            <a:xfrm>
              <a:off x="1699678" y="1991169"/>
              <a:ext cx="2379390"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31" name="Group 130"/>
            <p:cNvGrpSpPr/>
            <p:nvPr/>
          </p:nvGrpSpPr>
          <p:grpSpPr>
            <a:xfrm flipH="1">
              <a:off x="2554696" y="2173766"/>
              <a:ext cx="669355" cy="549207"/>
              <a:chOff x="2554696" y="2173766"/>
              <a:chExt cx="669355" cy="549207"/>
            </a:xfrm>
          </p:grpSpPr>
          <p:sp>
            <p:nvSpPr>
              <p:cNvPr id="132" name="Freeform 22"/>
              <p:cNvSpPr>
                <a:spLocks noEditPoints="1"/>
              </p:cNvSpPr>
              <p:nvPr/>
            </p:nvSpPr>
            <p:spPr bwMode="auto">
              <a:xfrm>
                <a:off x="2554696" y="2173766"/>
                <a:ext cx="344689" cy="403064"/>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nvGrpSpPr>
              <p:cNvPr id="133" name="Group 132"/>
              <p:cNvGrpSpPr/>
              <p:nvPr/>
            </p:nvGrpSpPr>
            <p:grpSpPr>
              <a:xfrm>
                <a:off x="2879362" y="2319909"/>
                <a:ext cx="344689" cy="403064"/>
                <a:chOff x="2879362" y="2319909"/>
                <a:chExt cx="344689" cy="403064"/>
              </a:xfrm>
            </p:grpSpPr>
            <p:sp>
              <p:nvSpPr>
                <p:cNvPr id="134" name="Freeform 22"/>
                <p:cNvSpPr>
                  <a:spLocks noEditPoints="1"/>
                </p:cNvSpPr>
                <p:nvPr/>
              </p:nvSpPr>
              <p:spPr bwMode="auto">
                <a:xfrm>
                  <a:off x="2879362" y="2319909"/>
                  <a:ext cx="344689" cy="403064"/>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chemeClr val="tx1"/>
                </a:solidFill>
                <a:ln w="50800" cap="rnd">
                  <a:solidFill>
                    <a:schemeClr val="accent3"/>
                  </a:solidFill>
                </a:ln>
              </p:spPr>
              <p:txBody>
                <a:bodyPr vert="horz" wrap="square" lIns="93260" tIns="46630" rIns="93260" bIns="46630" numCol="1" anchor="t" anchorCtr="0" compatLnSpc="1">
                  <a:prstTxWarp prst="textNoShape">
                    <a:avLst/>
                  </a:prstTxWarp>
                </a:bodyPr>
                <a:lstStyle/>
                <a:p>
                  <a:endParaRPr lang="en-US" sz="1836"/>
                </a:p>
              </p:txBody>
            </p:sp>
            <p:sp>
              <p:nvSpPr>
                <p:cNvPr id="135" name="Freeform 22"/>
                <p:cNvSpPr>
                  <a:spLocks noEditPoints="1"/>
                </p:cNvSpPr>
                <p:nvPr/>
              </p:nvSpPr>
              <p:spPr bwMode="auto">
                <a:xfrm>
                  <a:off x="2879362" y="2319909"/>
                  <a:ext cx="344689" cy="403064"/>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grpSp>
      </p:grpSp>
      <p:grpSp>
        <p:nvGrpSpPr>
          <p:cNvPr id="136" name="Group 135"/>
          <p:cNvGrpSpPr/>
          <p:nvPr/>
        </p:nvGrpSpPr>
        <p:grpSpPr>
          <a:xfrm>
            <a:off x="8274861" y="2158428"/>
            <a:ext cx="2426755" cy="932603"/>
            <a:chOff x="8110893" y="1991171"/>
            <a:chExt cx="2379388" cy="914400"/>
          </a:xfrm>
        </p:grpSpPr>
        <p:sp>
          <p:nvSpPr>
            <p:cNvPr id="137" name="Freeform 136"/>
            <p:cNvSpPr/>
            <p:nvPr/>
          </p:nvSpPr>
          <p:spPr>
            <a:xfrm>
              <a:off x="8110893" y="1991171"/>
              <a:ext cx="2379388"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38" name="Group 137"/>
            <p:cNvGrpSpPr/>
            <p:nvPr/>
          </p:nvGrpSpPr>
          <p:grpSpPr>
            <a:xfrm flipH="1">
              <a:off x="8965910" y="2173766"/>
              <a:ext cx="669355" cy="549207"/>
              <a:chOff x="2554696" y="2173766"/>
              <a:chExt cx="669355" cy="549207"/>
            </a:xfrm>
          </p:grpSpPr>
          <p:sp>
            <p:nvSpPr>
              <p:cNvPr id="139" name="Freeform 22"/>
              <p:cNvSpPr>
                <a:spLocks noEditPoints="1"/>
              </p:cNvSpPr>
              <p:nvPr/>
            </p:nvSpPr>
            <p:spPr bwMode="auto">
              <a:xfrm>
                <a:off x="2554696" y="2173766"/>
                <a:ext cx="344689" cy="403064"/>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nvGrpSpPr>
              <p:cNvPr id="140" name="Group 139"/>
              <p:cNvGrpSpPr/>
              <p:nvPr/>
            </p:nvGrpSpPr>
            <p:grpSpPr>
              <a:xfrm>
                <a:off x="2879362" y="2319909"/>
                <a:ext cx="344689" cy="403064"/>
                <a:chOff x="2879362" y="2319909"/>
                <a:chExt cx="344689" cy="403064"/>
              </a:xfrm>
            </p:grpSpPr>
            <p:sp>
              <p:nvSpPr>
                <p:cNvPr id="141" name="Freeform 22"/>
                <p:cNvSpPr>
                  <a:spLocks noEditPoints="1"/>
                </p:cNvSpPr>
                <p:nvPr/>
              </p:nvSpPr>
              <p:spPr bwMode="auto">
                <a:xfrm>
                  <a:off x="2879362" y="2319909"/>
                  <a:ext cx="344689" cy="403064"/>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chemeClr val="tx1"/>
                </a:solidFill>
                <a:ln w="50800" cap="rnd">
                  <a:solidFill>
                    <a:schemeClr val="accent1"/>
                  </a:solidFill>
                </a:ln>
              </p:spPr>
              <p:txBody>
                <a:bodyPr vert="horz" wrap="square" lIns="93260" tIns="46630" rIns="93260" bIns="46630" numCol="1" anchor="t" anchorCtr="0" compatLnSpc="1">
                  <a:prstTxWarp prst="textNoShape">
                    <a:avLst/>
                  </a:prstTxWarp>
                </a:bodyPr>
                <a:lstStyle/>
                <a:p>
                  <a:endParaRPr lang="en-US" sz="1836"/>
                </a:p>
              </p:txBody>
            </p:sp>
            <p:sp>
              <p:nvSpPr>
                <p:cNvPr id="142" name="Freeform 22"/>
                <p:cNvSpPr>
                  <a:spLocks noEditPoints="1"/>
                </p:cNvSpPr>
                <p:nvPr/>
              </p:nvSpPr>
              <p:spPr bwMode="auto">
                <a:xfrm>
                  <a:off x="2879362" y="2319909"/>
                  <a:ext cx="344689" cy="403064"/>
                </a:xfrm>
                <a:custGeom>
                  <a:avLst/>
                  <a:gdLst>
                    <a:gd name="T0" fmla="*/ 52 w 105"/>
                    <a:gd name="T1" fmla="*/ 0 h 123"/>
                    <a:gd name="T2" fmla="*/ 0 w 105"/>
                    <a:gd name="T3" fmla="*/ 17 h 123"/>
                    <a:gd name="T4" fmla="*/ 0 w 105"/>
                    <a:gd name="T5" fmla="*/ 106 h 123"/>
                    <a:gd name="T6" fmla="*/ 52 w 105"/>
                    <a:gd name="T7" fmla="*/ 123 h 123"/>
                    <a:gd name="T8" fmla="*/ 105 w 105"/>
                    <a:gd name="T9" fmla="*/ 106 h 123"/>
                    <a:gd name="T10" fmla="*/ 105 w 105"/>
                    <a:gd name="T11" fmla="*/ 17 h 123"/>
                    <a:gd name="T12" fmla="*/ 52 w 105"/>
                    <a:gd name="T13" fmla="*/ 0 h 123"/>
                    <a:gd name="T14" fmla="*/ 52 w 105"/>
                    <a:gd name="T15" fmla="*/ 29 h 123"/>
                    <a:gd name="T16" fmla="*/ 7 w 105"/>
                    <a:gd name="T17" fmla="*/ 17 h 123"/>
                    <a:gd name="T18" fmla="*/ 52 w 105"/>
                    <a:gd name="T19" fmla="*/ 6 h 123"/>
                    <a:gd name="T20" fmla="*/ 97 w 105"/>
                    <a:gd name="T21" fmla="*/ 17 h 123"/>
                    <a:gd name="T22" fmla="*/ 52 w 105"/>
                    <a:gd name="T23" fmla="*/ 2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123">
                      <a:moveTo>
                        <a:pt x="52" y="0"/>
                      </a:moveTo>
                      <a:cubicBezTo>
                        <a:pt x="23" y="0"/>
                        <a:pt x="0" y="8"/>
                        <a:pt x="0" y="17"/>
                      </a:cubicBezTo>
                      <a:cubicBezTo>
                        <a:pt x="0" y="106"/>
                        <a:pt x="0" y="106"/>
                        <a:pt x="0" y="106"/>
                      </a:cubicBezTo>
                      <a:cubicBezTo>
                        <a:pt x="0" y="116"/>
                        <a:pt x="23" y="123"/>
                        <a:pt x="52" y="123"/>
                      </a:cubicBezTo>
                      <a:cubicBezTo>
                        <a:pt x="81" y="123"/>
                        <a:pt x="105" y="116"/>
                        <a:pt x="105" y="106"/>
                      </a:cubicBezTo>
                      <a:cubicBezTo>
                        <a:pt x="105" y="17"/>
                        <a:pt x="105" y="17"/>
                        <a:pt x="105" y="17"/>
                      </a:cubicBezTo>
                      <a:cubicBezTo>
                        <a:pt x="105" y="8"/>
                        <a:pt x="81" y="0"/>
                        <a:pt x="52" y="0"/>
                      </a:cubicBezTo>
                      <a:close/>
                      <a:moveTo>
                        <a:pt x="52" y="29"/>
                      </a:moveTo>
                      <a:cubicBezTo>
                        <a:pt x="27" y="29"/>
                        <a:pt x="7" y="23"/>
                        <a:pt x="7" y="17"/>
                      </a:cubicBezTo>
                      <a:cubicBezTo>
                        <a:pt x="7" y="11"/>
                        <a:pt x="27" y="6"/>
                        <a:pt x="52" y="6"/>
                      </a:cubicBezTo>
                      <a:cubicBezTo>
                        <a:pt x="77" y="6"/>
                        <a:pt x="97" y="11"/>
                        <a:pt x="97" y="17"/>
                      </a:cubicBezTo>
                      <a:cubicBezTo>
                        <a:pt x="97" y="23"/>
                        <a:pt x="77" y="29"/>
                        <a:pt x="52" y="29"/>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grpSp>
      </p:grpSp>
      <p:grpSp>
        <p:nvGrpSpPr>
          <p:cNvPr id="143" name="Group 142"/>
          <p:cNvGrpSpPr/>
          <p:nvPr/>
        </p:nvGrpSpPr>
        <p:grpSpPr>
          <a:xfrm>
            <a:off x="1736015" y="4133415"/>
            <a:ext cx="2426757" cy="932603"/>
            <a:chOff x="1699678" y="3904295"/>
            <a:chExt cx="2379390" cy="914400"/>
          </a:xfrm>
        </p:grpSpPr>
        <p:sp>
          <p:nvSpPr>
            <p:cNvPr id="144" name="Freeform 143"/>
            <p:cNvSpPr/>
            <p:nvPr/>
          </p:nvSpPr>
          <p:spPr>
            <a:xfrm>
              <a:off x="1699678" y="3904295"/>
              <a:ext cx="2379390" cy="914400"/>
            </a:xfrm>
            <a:custGeom>
              <a:avLst/>
              <a:gdLst>
                <a:gd name="connsiteX0" fmla="*/ 0 w 2459333"/>
                <a:gd name="connsiteY0" fmla="*/ 0 h 658800"/>
                <a:gd name="connsiteX1" fmla="*/ 2459333 w 2459333"/>
                <a:gd name="connsiteY1" fmla="*/ 0 h 658800"/>
                <a:gd name="connsiteX2" fmla="*/ 2459333 w 2459333"/>
                <a:gd name="connsiteY2" fmla="*/ 658800 h 658800"/>
                <a:gd name="connsiteX3" fmla="*/ 0 w 2459333"/>
                <a:gd name="connsiteY3" fmla="*/ 658800 h 658800"/>
                <a:gd name="connsiteX4" fmla="*/ 0 w 2459333"/>
                <a:gd name="connsiteY4" fmla="*/ 0 h 65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9333" h="658800">
                  <a:moveTo>
                    <a:pt x="0" y="0"/>
                  </a:moveTo>
                  <a:lnTo>
                    <a:pt x="2459333" y="0"/>
                  </a:lnTo>
                  <a:lnTo>
                    <a:pt x="2459333" y="658800"/>
                  </a:lnTo>
                  <a:lnTo>
                    <a:pt x="0" y="658800"/>
                  </a:lnTo>
                  <a:lnTo>
                    <a:pt x="0" y="0"/>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3252" tIns="46626" rIns="93252" bIns="46626" numCol="1" rtlCol="0" anchor="ctr" anchorCtr="0" compatLnSpc="1">
              <a:prstTxWarp prst="textNoShape">
                <a:avLst/>
              </a:prstTxWarp>
            </a:bodyPr>
            <a:lstStyle/>
            <a:p>
              <a:pPr algn="ctr" defTabSz="932251" fontAlgn="base">
                <a:spcBef>
                  <a:spcPct val="0"/>
                </a:spcBef>
                <a:spcAft>
                  <a:spcPct val="0"/>
                </a:spcAft>
              </a:pPr>
              <a:endParaRPr lang="en-US" sz="2040" dirty="0">
                <a:gradFill>
                  <a:gsLst>
                    <a:gs pos="0">
                      <a:srgbClr val="FFFFFF"/>
                    </a:gs>
                    <a:gs pos="100000">
                      <a:srgbClr val="FFFFFF"/>
                    </a:gs>
                  </a:gsLst>
                  <a:lin ang="5400000" scaled="0"/>
                </a:gradFill>
              </a:endParaRPr>
            </a:p>
          </p:txBody>
        </p:sp>
        <p:grpSp>
          <p:nvGrpSpPr>
            <p:cNvPr id="145" name="Group 144"/>
            <p:cNvGrpSpPr/>
            <p:nvPr/>
          </p:nvGrpSpPr>
          <p:grpSpPr>
            <a:xfrm>
              <a:off x="2528015" y="3986487"/>
              <a:ext cx="722717" cy="770564"/>
              <a:chOff x="2423489" y="3986487"/>
              <a:chExt cx="722717" cy="770564"/>
            </a:xfrm>
          </p:grpSpPr>
          <p:sp>
            <p:nvSpPr>
              <p:cNvPr id="146" name="Freeform 37"/>
              <p:cNvSpPr>
                <a:spLocks noEditPoints="1"/>
              </p:cNvSpPr>
              <p:nvPr/>
            </p:nvSpPr>
            <p:spPr bwMode="auto">
              <a:xfrm>
                <a:off x="2649541" y="4389702"/>
                <a:ext cx="496665" cy="367349"/>
              </a:xfrm>
              <a:custGeom>
                <a:avLst/>
                <a:gdLst>
                  <a:gd name="T0" fmla="*/ 151 w 184"/>
                  <a:gd name="T1" fmla="*/ 69 h 136"/>
                  <a:gd name="T2" fmla="*/ 134 w 184"/>
                  <a:gd name="T3" fmla="*/ 74 h 136"/>
                  <a:gd name="T4" fmla="*/ 87 w 184"/>
                  <a:gd name="T5" fmla="*/ 44 h 136"/>
                  <a:gd name="T6" fmla="*/ 37 w 184"/>
                  <a:gd name="T7" fmla="*/ 85 h 136"/>
                  <a:gd name="T8" fmla="*/ 26 w 184"/>
                  <a:gd name="T9" fmla="*/ 83 h 136"/>
                  <a:gd name="T10" fmla="*/ 0 w 184"/>
                  <a:gd name="T11" fmla="*/ 109 h 136"/>
                  <a:gd name="T12" fmla="*/ 26 w 184"/>
                  <a:gd name="T13" fmla="*/ 136 h 136"/>
                  <a:gd name="T14" fmla="*/ 151 w 184"/>
                  <a:gd name="T15" fmla="*/ 136 h 136"/>
                  <a:gd name="T16" fmla="*/ 184 w 184"/>
                  <a:gd name="T17" fmla="*/ 102 h 136"/>
                  <a:gd name="T18" fmla="*/ 151 w 184"/>
                  <a:gd name="T19" fmla="*/ 69 h 136"/>
                  <a:gd name="T20" fmla="*/ 31 w 184"/>
                  <a:gd name="T21" fmla="*/ 63 h 136"/>
                  <a:gd name="T22" fmla="*/ 39 w 184"/>
                  <a:gd name="T23" fmla="*/ 58 h 136"/>
                  <a:gd name="T24" fmla="*/ 22 w 184"/>
                  <a:gd name="T25" fmla="*/ 32 h 136"/>
                  <a:gd name="T26" fmla="*/ 30 w 184"/>
                  <a:gd name="T27" fmla="*/ 10 h 136"/>
                  <a:gd name="T28" fmla="*/ 53 w 184"/>
                  <a:gd name="T29" fmla="*/ 12 h 136"/>
                  <a:gd name="T30" fmla="*/ 70 w 184"/>
                  <a:gd name="T31" fmla="*/ 38 h 136"/>
                  <a:gd name="T32" fmla="*/ 78 w 184"/>
                  <a:gd name="T33" fmla="*/ 33 h 136"/>
                  <a:gd name="T34" fmla="*/ 64 w 184"/>
                  <a:gd name="T35" fmla="*/ 12 h 136"/>
                  <a:gd name="T36" fmla="*/ 76 w 184"/>
                  <a:gd name="T37" fmla="*/ 4 h 136"/>
                  <a:gd name="T38" fmla="*/ 23 w 184"/>
                  <a:gd name="T39" fmla="*/ 0 h 136"/>
                  <a:gd name="T40" fmla="*/ 6 w 184"/>
                  <a:gd name="T41" fmla="*/ 50 h 136"/>
                  <a:gd name="T42" fmla="*/ 18 w 184"/>
                  <a:gd name="T43" fmla="*/ 42 h 136"/>
                  <a:gd name="T44" fmla="*/ 31 w 184"/>
                  <a:gd name="T45" fmla="*/ 6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4" h="136">
                    <a:moveTo>
                      <a:pt x="151" y="69"/>
                    </a:moveTo>
                    <a:cubicBezTo>
                      <a:pt x="145" y="69"/>
                      <a:pt x="139" y="71"/>
                      <a:pt x="134" y="74"/>
                    </a:cubicBezTo>
                    <a:cubicBezTo>
                      <a:pt x="125" y="56"/>
                      <a:pt x="108" y="44"/>
                      <a:pt x="87" y="44"/>
                    </a:cubicBezTo>
                    <a:cubicBezTo>
                      <a:pt x="62" y="44"/>
                      <a:pt x="42" y="62"/>
                      <a:pt x="37" y="85"/>
                    </a:cubicBezTo>
                    <a:cubicBezTo>
                      <a:pt x="33" y="83"/>
                      <a:pt x="30" y="83"/>
                      <a:pt x="26" y="83"/>
                    </a:cubicBezTo>
                    <a:cubicBezTo>
                      <a:pt x="11" y="83"/>
                      <a:pt x="0" y="94"/>
                      <a:pt x="0" y="109"/>
                    </a:cubicBezTo>
                    <a:cubicBezTo>
                      <a:pt x="0" y="124"/>
                      <a:pt x="11" y="136"/>
                      <a:pt x="26" y="136"/>
                    </a:cubicBezTo>
                    <a:cubicBezTo>
                      <a:pt x="151" y="136"/>
                      <a:pt x="151" y="136"/>
                      <a:pt x="151" y="136"/>
                    </a:cubicBezTo>
                    <a:cubicBezTo>
                      <a:pt x="169" y="136"/>
                      <a:pt x="184" y="121"/>
                      <a:pt x="184" y="102"/>
                    </a:cubicBezTo>
                    <a:cubicBezTo>
                      <a:pt x="184" y="84"/>
                      <a:pt x="169" y="69"/>
                      <a:pt x="151" y="69"/>
                    </a:cubicBezTo>
                    <a:close/>
                    <a:moveTo>
                      <a:pt x="31" y="63"/>
                    </a:moveTo>
                    <a:cubicBezTo>
                      <a:pt x="39" y="58"/>
                      <a:pt x="39" y="58"/>
                      <a:pt x="39" y="58"/>
                    </a:cubicBezTo>
                    <a:cubicBezTo>
                      <a:pt x="22" y="32"/>
                      <a:pt x="22" y="32"/>
                      <a:pt x="22" y="32"/>
                    </a:cubicBezTo>
                    <a:cubicBezTo>
                      <a:pt x="30" y="10"/>
                      <a:pt x="30" y="10"/>
                      <a:pt x="30" y="10"/>
                    </a:cubicBezTo>
                    <a:cubicBezTo>
                      <a:pt x="53" y="12"/>
                      <a:pt x="53" y="12"/>
                      <a:pt x="53" y="12"/>
                    </a:cubicBezTo>
                    <a:cubicBezTo>
                      <a:pt x="70" y="38"/>
                      <a:pt x="70" y="38"/>
                      <a:pt x="70" y="38"/>
                    </a:cubicBezTo>
                    <a:cubicBezTo>
                      <a:pt x="78" y="33"/>
                      <a:pt x="78" y="33"/>
                      <a:pt x="78" y="33"/>
                    </a:cubicBezTo>
                    <a:cubicBezTo>
                      <a:pt x="64" y="12"/>
                      <a:pt x="64" y="12"/>
                      <a:pt x="64" y="12"/>
                    </a:cubicBezTo>
                    <a:cubicBezTo>
                      <a:pt x="76" y="4"/>
                      <a:pt x="76" y="4"/>
                      <a:pt x="76" y="4"/>
                    </a:cubicBezTo>
                    <a:cubicBezTo>
                      <a:pt x="23" y="0"/>
                      <a:pt x="23" y="0"/>
                      <a:pt x="23" y="0"/>
                    </a:cubicBezTo>
                    <a:cubicBezTo>
                      <a:pt x="6" y="50"/>
                      <a:pt x="6" y="50"/>
                      <a:pt x="6" y="50"/>
                    </a:cubicBezTo>
                    <a:cubicBezTo>
                      <a:pt x="18" y="42"/>
                      <a:pt x="18" y="42"/>
                      <a:pt x="18" y="42"/>
                    </a:cubicBezTo>
                    <a:lnTo>
                      <a:pt x="31" y="63"/>
                    </a:ln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sp>
            <p:nvSpPr>
              <p:cNvPr id="147" name="Freeform 6"/>
              <p:cNvSpPr>
                <a:spLocks noChangeAspect="1" noEditPoints="1"/>
              </p:cNvSpPr>
              <p:nvPr/>
            </p:nvSpPr>
            <p:spPr bwMode="auto">
              <a:xfrm>
                <a:off x="2423489" y="3986487"/>
                <a:ext cx="291851" cy="383561"/>
              </a:xfrm>
              <a:custGeom>
                <a:avLst/>
                <a:gdLst>
                  <a:gd name="T0" fmla="*/ 16 w 199"/>
                  <a:gd name="T1" fmla="*/ 212 h 262"/>
                  <a:gd name="T2" fmla="*/ 171 w 199"/>
                  <a:gd name="T3" fmla="*/ 238 h 262"/>
                  <a:gd name="T4" fmla="*/ 171 w 199"/>
                  <a:gd name="T5" fmla="*/ 200 h 262"/>
                  <a:gd name="T6" fmla="*/ 36 w 199"/>
                  <a:gd name="T7" fmla="*/ 219 h 262"/>
                  <a:gd name="T8" fmla="*/ 45 w 199"/>
                  <a:gd name="T9" fmla="*/ 219 h 262"/>
                  <a:gd name="T10" fmla="*/ 96 w 199"/>
                  <a:gd name="T11" fmla="*/ 223 h 262"/>
                  <a:gd name="T12" fmla="*/ 162 w 199"/>
                  <a:gd name="T13" fmla="*/ 215 h 262"/>
                  <a:gd name="T14" fmla="*/ 171 w 199"/>
                  <a:gd name="T15" fmla="*/ 65 h 262"/>
                  <a:gd name="T16" fmla="*/ 16 w 199"/>
                  <a:gd name="T17" fmla="*/ 91 h 262"/>
                  <a:gd name="T18" fmla="*/ 183 w 199"/>
                  <a:gd name="T19" fmla="*/ 91 h 262"/>
                  <a:gd name="T20" fmla="*/ 41 w 199"/>
                  <a:gd name="T21" fmla="*/ 88 h 262"/>
                  <a:gd name="T22" fmla="*/ 40 w 199"/>
                  <a:gd name="T23" fmla="*/ 80 h 262"/>
                  <a:gd name="T24" fmla="*/ 41 w 199"/>
                  <a:gd name="T25" fmla="*/ 88 h 262"/>
                  <a:gd name="T26" fmla="*/ 92 w 199"/>
                  <a:gd name="T27" fmla="*/ 84 h 262"/>
                  <a:gd name="T28" fmla="*/ 166 w 199"/>
                  <a:gd name="T29" fmla="*/ 84 h 262"/>
                  <a:gd name="T30" fmla="*/ 27 w 199"/>
                  <a:gd name="T31" fmla="*/ 0 h 262"/>
                  <a:gd name="T32" fmla="*/ 18 w 199"/>
                  <a:gd name="T33" fmla="*/ 253 h 262"/>
                  <a:gd name="T34" fmla="*/ 63 w 199"/>
                  <a:gd name="T35" fmla="*/ 255 h 262"/>
                  <a:gd name="T36" fmla="*/ 177 w 199"/>
                  <a:gd name="T37" fmla="*/ 262 h 262"/>
                  <a:gd name="T38" fmla="*/ 199 w 199"/>
                  <a:gd name="T39" fmla="*/ 27 h 262"/>
                  <a:gd name="T40" fmla="*/ 172 w 199"/>
                  <a:gd name="T41" fmla="*/ 249 h 262"/>
                  <a:gd name="T42" fmla="*/ 6 w 199"/>
                  <a:gd name="T43" fmla="*/ 27 h 262"/>
                  <a:gd name="T44" fmla="*/ 193 w 199"/>
                  <a:gd name="T45" fmla="*/ 27 h 262"/>
                  <a:gd name="T46" fmla="*/ 28 w 199"/>
                  <a:gd name="T47" fmla="*/ 20 h 262"/>
                  <a:gd name="T48" fmla="*/ 28 w 199"/>
                  <a:gd name="T49" fmla="*/ 58 h 262"/>
                  <a:gd name="T50" fmla="*/ 183 w 199"/>
                  <a:gd name="T51" fmla="*/ 32 h 262"/>
                  <a:gd name="T52" fmla="*/ 40 w 199"/>
                  <a:gd name="T53" fmla="*/ 43 h 262"/>
                  <a:gd name="T54" fmla="*/ 41 w 199"/>
                  <a:gd name="T55" fmla="*/ 35 h 262"/>
                  <a:gd name="T56" fmla="*/ 162 w 199"/>
                  <a:gd name="T57" fmla="*/ 43 h 262"/>
                  <a:gd name="T58" fmla="*/ 96 w 199"/>
                  <a:gd name="T59" fmla="*/ 35 h 262"/>
                  <a:gd name="T60" fmla="*/ 162 w 199"/>
                  <a:gd name="T61" fmla="*/ 43 h 262"/>
                  <a:gd name="T62" fmla="*/ 16 w 199"/>
                  <a:gd name="T63" fmla="*/ 122 h 262"/>
                  <a:gd name="T64" fmla="*/ 171 w 199"/>
                  <a:gd name="T65" fmla="*/ 148 h 262"/>
                  <a:gd name="T66" fmla="*/ 171 w 199"/>
                  <a:gd name="T67" fmla="*/ 110 h 262"/>
                  <a:gd name="T68" fmla="*/ 36 w 199"/>
                  <a:gd name="T69" fmla="*/ 129 h 262"/>
                  <a:gd name="T70" fmla="*/ 45 w 199"/>
                  <a:gd name="T71" fmla="*/ 129 h 262"/>
                  <a:gd name="T72" fmla="*/ 96 w 199"/>
                  <a:gd name="T73" fmla="*/ 133 h 262"/>
                  <a:gd name="T74" fmla="*/ 162 w 199"/>
                  <a:gd name="T75" fmla="*/ 125 h 262"/>
                  <a:gd name="T76" fmla="*/ 171 w 199"/>
                  <a:gd name="T77" fmla="*/ 155 h 262"/>
                  <a:gd name="T78" fmla="*/ 16 w 199"/>
                  <a:gd name="T79" fmla="*/ 181 h 262"/>
                  <a:gd name="T80" fmla="*/ 183 w 199"/>
                  <a:gd name="T81" fmla="*/ 181 h 262"/>
                  <a:gd name="T82" fmla="*/ 41 w 199"/>
                  <a:gd name="T83" fmla="*/ 178 h 262"/>
                  <a:gd name="T84" fmla="*/ 40 w 199"/>
                  <a:gd name="T85" fmla="*/ 170 h 262"/>
                  <a:gd name="T86" fmla="*/ 41 w 199"/>
                  <a:gd name="T87" fmla="*/ 178 h 262"/>
                  <a:gd name="T88" fmla="*/ 92 w 199"/>
                  <a:gd name="T89" fmla="*/ 174 h 262"/>
                  <a:gd name="T90" fmla="*/ 166 w 199"/>
                  <a:gd name="T91" fmla="*/ 17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9" h="262">
                    <a:moveTo>
                      <a:pt x="171" y="200"/>
                    </a:moveTo>
                    <a:cubicBezTo>
                      <a:pt x="28" y="200"/>
                      <a:pt x="28" y="200"/>
                      <a:pt x="28" y="200"/>
                    </a:cubicBezTo>
                    <a:cubicBezTo>
                      <a:pt x="22" y="200"/>
                      <a:pt x="16" y="206"/>
                      <a:pt x="16" y="212"/>
                    </a:cubicBezTo>
                    <a:cubicBezTo>
                      <a:pt x="16" y="226"/>
                      <a:pt x="16" y="226"/>
                      <a:pt x="16" y="226"/>
                    </a:cubicBezTo>
                    <a:cubicBezTo>
                      <a:pt x="16" y="233"/>
                      <a:pt x="22" y="238"/>
                      <a:pt x="28" y="238"/>
                    </a:cubicBezTo>
                    <a:cubicBezTo>
                      <a:pt x="171" y="238"/>
                      <a:pt x="171" y="238"/>
                      <a:pt x="171" y="238"/>
                    </a:cubicBezTo>
                    <a:cubicBezTo>
                      <a:pt x="178" y="238"/>
                      <a:pt x="183" y="233"/>
                      <a:pt x="183" y="226"/>
                    </a:cubicBezTo>
                    <a:cubicBezTo>
                      <a:pt x="183" y="212"/>
                      <a:pt x="183" y="212"/>
                      <a:pt x="183" y="212"/>
                    </a:cubicBezTo>
                    <a:cubicBezTo>
                      <a:pt x="183" y="206"/>
                      <a:pt x="178" y="200"/>
                      <a:pt x="171" y="200"/>
                    </a:cubicBezTo>
                    <a:close/>
                    <a:moveTo>
                      <a:pt x="41" y="223"/>
                    </a:moveTo>
                    <a:cubicBezTo>
                      <a:pt x="40" y="223"/>
                      <a:pt x="40" y="223"/>
                      <a:pt x="40" y="223"/>
                    </a:cubicBezTo>
                    <a:cubicBezTo>
                      <a:pt x="38" y="223"/>
                      <a:pt x="36" y="221"/>
                      <a:pt x="36" y="219"/>
                    </a:cubicBezTo>
                    <a:cubicBezTo>
                      <a:pt x="36" y="217"/>
                      <a:pt x="38" y="215"/>
                      <a:pt x="40" y="215"/>
                    </a:cubicBezTo>
                    <a:cubicBezTo>
                      <a:pt x="41" y="215"/>
                      <a:pt x="41" y="215"/>
                      <a:pt x="41" y="215"/>
                    </a:cubicBezTo>
                    <a:cubicBezTo>
                      <a:pt x="43" y="215"/>
                      <a:pt x="45" y="217"/>
                      <a:pt x="45" y="219"/>
                    </a:cubicBezTo>
                    <a:cubicBezTo>
                      <a:pt x="45" y="221"/>
                      <a:pt x="43" y="223"/>
                      <a:pt x="41" y="223"/>
                    </a:cubicBezTo>
                    <a:close/>
                    <a:moveTo>
                      <a:pt x="162" y="223"/>
                    </a:moveTo>
                    <a:cubicBezTo>
                      <a:pt x="96" y="223"/>
                      <a:pt x="96" y="223"/>
                      <a:pt x="96" y="223"/>
                    </a:cubicBezTo>
                    <a:cubicBezTo>
                      <a:pt x="94" y="223"/>
                      <a:pt x="92" y="221"/>
                      <a:pt x="92" y="219"/>
                    </a:cubicBezTo>
                    <a:cubicBezTo>
                      <a:pt x="92" y="217"/>
                      <a:pt x="94" y="215"/>
                      <a:pt x="96" y="215"/>
                    </a:cubicBezTo>
                    <a:cubicBezTo>
                      <a:pt x="162" y="215"/>
                      <a:pt x="162" y="215"/>
                      <a:pt x="162" y="215"/>
                    </a:cubicBezTo>
                    <a:cubicBezTo>
                      <a:pt x="165" y="215"/>
                      <a:pt x="166" y="217"/>
                      <a:pt x="166" y="219"/>
                    </a:cubicBezTo>
                    <a:cubicBezTo>
                      <a:pt x="166" y="221"/>
                      <a:pt x="165" y="223"/>
                      <a:pt x="162" y="223"/>
                    </a:cubicBezTo>
                    <a:close/>
                    <a:moveTo>
                      <a:pt x="171" y="65"/>
                    </a:moveTo>
                    <a:cubicBezTo>
                      <a:pt x="28" y="65"/>
                      <a:pt x="28" y="65"/>
                      <a:pt x="28" y="65"/>
                    </a:cubicBezTo>
                    <a:cubicBezTo>
                      <a:pt x="22" y="65"/>
                      <a:pt x="16" y="71"/>
                      <a:pt x="16" y="77"/>
                    </a:cubicBezTo>
                    <a:cubicBezTo>
                      <a:pt x="16" y="91"/>
                      <a:pt x="16" y="91"/>
                      <a:pt x="16" y="91"/>
                    </a:cubicBezTo>
                    <a:cubicBezTo>
                      <a:pt x="16" y="98"/>
                      <a:pt x="22" y="103"/>
                      <a:pt x="28" y="103"/>
                    </a:cubicBezTo>
                    <a:cubicBezTo>
                      <a:pt x="171" y="103"/>
                      <a:pt x="171" y="103"/>
                      <a:pt x="171" y="103"/>
                    </a:cubicBezTo>
                    <a:cubicBezTo>
                      <a:pt x="178" y="103"/>
                      <a:pt x="183" y="98"/>
                      <a:pt x="183" y="91"/>
                    </a:cubicBezTo>
                    <a:cubicBezTo>
                      <a:pt x="183" y="77"/>
                      <a:pt x="183" y="77"/>
                      <a:pt x="183" y="77"/>
                    </a:cubicBezTo>
                    <a:cubicBezTo>
                      <a:pt x="183" y="71"/>
                      <a:pt x="178" y="65"/>
                      <a:pt x="171" y="65"/>
                    </a:cubicBezTo>
                    <a:close/>
                    <a:moveTo>
                      <a:pt x="41" y="88"/>
                    </a:moveTo>
                    <a:cubicBezTo>
                      <a:pt x="40" y="88"/>
                      <a:pt x="40" y="88"/>
                      <a:pt x="40" y="88"/>
                    </a:cubicBezTo>
                    <a:cubicBezTo>
                      <a:pt x="38" y="88"/>
                      <a:pt x="36" y="86"/>
                      <a:pt x="36" y="84"/>
                    </a:cubicBezTo>
                    <a:cubicBezTo>
                      <a:pt x="36" y="82"/>
                      <a:pt x="38" y="80"/>
                      <a:pt x="40" y="80"/>
                    </a:cubicBezTo>
                    <a:cubicBezTo>
                      <a:pt x="41" y="80"/>
                      <a:pt x="41" y="80"/>
                      <a:pt x="41" y="80"/>
                    </a:cubicBezTo>
                    <a:cubicBezTo>
                      <a:pt x="43" y="80"/>
                      <a:pt x="45" y="82"/>
                      <a:pt x="45" y="84"/>
                    </a:cubicBezTo>
                    <a:cubicBezTo>
                      <a:pt x="45" y="86"/>
                      <a:pt x="43" y="88"/>
                      <a:pt x="41" y="88"/>
                    </a:cubicBezTo>
                    <a:close/>
                    <a:moveTo>
                      <a:pt x="162" y="88"/>
                    </a:moveTo>
                    <a:cubicBezTo>
                      <a:pt x="96" y="88"/>
                      <a:pt x="96" y="88"/>
                      <a:pt x="96" y="88"/>
                    </a:cubicBezTo>
                    <a:cubicBezTo>
                      <a:pt x="94" y="88"/>
                      <a:pt x="92" y="86"/>
                      <a:pt x="92" y="84"/>
                    </a:cubicBezTo>
                    <a:cubicBezTo>
                      <a:pt x="92" y="82"/>
                      <a:pt x="94" y="80"/>
                      <a:pt x="96" y="80"/>
                    </a:cubicBezTo>
                    <a:cubicBezTo>
                      <a:pt x="162" y="80"/>
                      <a:pt x="162" y="80"/>
                      <a:pt x="162" y="80"/>
                    </a:cubicBezTo>
                    <a:cubicBezTo>
                      <a:pt x="165" y="80"/>
                      <a:pt x="166" y="82"/>
                      <a:pt x="166" y="84"/>
                    </a:cubicBezTo>
                    <a:cubicBezTo>
                      <a:pt x="166" y="86"/>
                      <a:pt x="165" y="88"/>
                      <a:pt x="162" y="88"/>
                    </a:cubicBezTo>
                    <a:close/>
                    <a:moveTo>
                      <a:pt x="172" y="0"/>
                    </a:moveTo>
                    <a:cubicBezTo>
                      <a:pt x="27" y="0"/>
                      <a:pt x="27" y="0"/>
                      <a:pt x="27" y="0"/>
                    </a:cubicBezTo>
                    <a:cubicBezTo>
                      <a:pt x="12" y="0"/>
                      <a:pt x="0" y="12"/>
                      <a:pt x="0" y="27"/>
                    </a:cubicBezTo>
                    <a:cubicBezTo>
                      <a:pt x="0" y="228"/>
                      <a:pt x="0" y="228"/>
                      <a:pt x="0" y="228"/>
                    </a:cubicBezTo>
                    <a:cubicBezTo>
                      <a:pt x="0" y="240"/>
                      <a:pt x="7" y="249"/>
                      <a:pt x="18" y="253"/>
                    </a:cubicBezTo>
                    <a:cubicBezTo>
                      <a:pt x="22" y="262"/>
                      <a:pt x="22" y="262"/>
                      <a:pt x="22" y="262"/>
                    </a:cubicBezTo>
                    <a:cubicBezTo>
                      <a:pt x="59" y="262"/>
                      <a:pt x="59" y="262"/>
                      <a:pt x="59" y="262"/>
                    </a:cubicBezTo>
                    <a:cubicBezTo>
                      <a:pt x="63" y="255"/>
                      <a:pt x="63" y="255"/>
                      <a:pt x="63" y="255"/>
                    </a:cubicBezTo>
                    <a:cubicBezTo>
                      <a:pt x="137" y="255"/>
                      <a:pt x="137" y="255"/>
                      <a:pt x="137" y="255"/>
                    </a:cubicBezTo>
                    <a:cubicBezTo>
                      <a:pt x="140" y="262"/>
                      <a:pt x="140" y="262"/>
                      <a:pt x="140" y="262"/>
                    </a:cubicBezTo>
                    <a:cubicBezTo>
                      <a:pt x="177" y="262"/>
                      <a:pt x="177" y="262"/>
                      <a:pt x="177" y="262"/>
                    </a:cubicBezTo>
                    <a:cubicBezTo>
                      <a:pt x="182" y="253"/>
                      <a:pt x="182" y="253"/>
                      <a:pt x="182" y="253"/>
                    </a:cubicBezTo>
                    <a:cubicBezTo>
                      <a:pt x="192" y="249"/>
                      <a:pt x="199" y="240"/>
                      <a:pt x="199" y="228"/>
                    </a:cubicBezTo>
                    <a:cubicBezTo>
                      <a:pt x="199" y="27"/>
                      <a:pt x="199" y="27"/>
                      <a:pt x="199" y="27"/>
                    </a:cubicBezTo>
                    <a:cubicBezTo>
                      <a:pt x="199" y="12"/>
                      <a:pt x="187" y="0"/>
                      <a:pt x="172" y="0"/>
                    </a:cubicBezTo>
                    <a:close/>
                    <a:moveTo>
                      <a:pt x="193" y="228"/>
                    </a:moveTo>
                    <a:cubicBezTo>
                      <a:pt x="193" y="240"/>
                      <a:pt x="184" y="249"/>
                      <a:pt x="172" y="249"/>
                    </a:cubicBezTo>
                    <a:cubicBezTo>
                      <a:pt x="27" y="249"/>
                      <a:pt x="27" y="249"/>
                      <a:pt x="27" y="249"/>
                    </a:cubicBezTo>
                    <a:cubicBezTo>
                      <a:pt x="16" y="249"/>
                      <a:pt x="6" y="240"/>
                      <a:pt x="6" y="228"/>
                    </a:cubicBezTo>
                    <a:cubicBezTo>
                      <a:pt x="6" y="27"/>
                      <a:pt x="6" y="27"/>
                      <a:pt x="6" y="27"/>
                    </a:cubicBezTo>
                    <a:cubicBezTo>
                      <a:pt x="6" y="15"/>
                      <a:pt x="16" y="6"/>
                      <a:pt x="27" y="6"/>
                    </a:cubicBezTo>
                    <a:cubicBezTo>
                      <a:pt x="172" y="6"/>
                      <a:pt x="172" y="6"/>
                      <a:pt x="172" y="6"/>
                    </a:cubicBezTo>
                    <a:cubicBezTo>
                      <a:pt x="184" y="6"/>
                      <a:pt x="193" y="15"/>
                      <a:pt x="193" y="27"/>
                    </a:cubicBezTo>
                    <a:lnTo>
                      <a:pt x="193" y="228"/>
                    </a:lnTo>
                    <a:close/>
                    <a:moveTo>
                      <a:pt x="171" y="20"/>
                    </a:moveTo>
                    <a:cubicBezTo>
                      <a:pt x="28" y="20"/>
                      <a:pt x="28" y="20"/>
                      <a:pt x="28" y="20"/>
                    </a:cubicBezTo>
                    <a:cubicBezTo>
                      <a:pt x="22" y="20"/>
                      <a:pt x="16" y="26"/>
                      <a:pt x="16" y="32"/>
                    </a:cubicBezTo>
                    <a:cubicBezTo>
                      <a:pt x="16" y="46"/>
                      <a:pt x="16" y="46"/>
                      <a:pt x="16" y="46"/>
                    </a:cubicBezTo>
                    <a:cubicBezTo>
                      <a:pt x="16" y="53"/>
                      <a:pt x="22" y="58"/>
                      <a:pt x="28" y="58"/>
                    </a:cubicBezTo>
                    <a:cubicBezTo>
                      <a:pt x="171" y="58"/>
                      <a:pt x="171" y="58"/>
                      <a:pt x="171" y="58"/>
                    </a:cubicBezTo>
                    <a:cubicBezTo>
                      <a:pt x="178" y="58"/>
                      <a:pt x="183" y="53"/>
                      <a:pt x="183" y="46"/>
                    </a:cubicBezTo>
                    <a:cubicBezTo>
                      <a:pt x="183" y="32"/>
                      <a:pt x="183" y="32"/>
                      <a:pt x="183" y="32"/>
                    </a:cubicBezTo>
                    <a:cubicBezTo>
                      <a:pt x="183" y="26"/>
                      <a:pt x="178" y="20"/>
                      <a:pt x="171" y="20"/>
                    </a:cubicBezTo>
                    <a:close/>
                    <a:moveTo>
                      <a:pt x="41" y="43"/>
                    </a:moveTo>
                    <a:cubicBezTo>
                      <a:pt x="40" y="43"/>
                      <a:pt x="40" y="43"/>
                      <a:pt x="40" y="43"/>
                    </a:cubicBezTo>
                    <a:cubicBezTo>
                      <a:pt x="38" y="43"/>
                      <a:pt x="36" y="41"/>
                      <a:pt x="36" y="39"/>
                    </a:cubicBezTo>
                    <a:cubicBezTo>
                      <a:pt x="36" y="37"/>
                      <a:pt x="38" y="35"/>
                      <a:pt x="40" y="35"/>
                    </a:cubicBezTo>
                    <a:cubicBezTo>
                      <a:pt x="41" y="35"/>
                      <a:pt x="41" y="35"/>
                      <a:pt x="41" y="35"/>
                    </a:cubicBezTo>
                    <a:cubicBezTo>
                      <a:pt x="43" y="35"/>
                      <a:pt x="45" y="37"/>
                      <a:pt x="45" y="39"/>
                    </a:cubicBezTo>
                    <a:cubicBezTo>
                      <a:pt x="45" y="41"/>
                      <a:pt x="43" y="43"/>
                      <a:pt x="41" y="43"/>
                    </a:cubicBezTo>
                    <a:close/>
                    <a:moveTo>
                      <a:pt x="162" y="43"/>
                    </a:moveTo>
                    <a:cubicBezTo>
                      <a:pt x="96" y="43"/>
                      <a:pt x="96" y="43"/>
                      <a:pt x="96" y="43"/>
                    </a:cubicBezTo>
                    <a:cubicBezTo>
                      <a:pt x="94" y="43"/>
                      <a:pt x="92" y="41"/>
                      <a:pt x="92" y="39"/>
                    </a:cubicBezTo>
                    <a:cubicBezTo>
                      <a:pt x="92" y="37"/>
                      <a:pt x="94" y="35"/>
                      <a:pt x="96" y="35"/>
                    </a:cubicBezTo>
                    <a:cubicBezTo>
                      <a:pt x="162" y="35"/>
                      <a:pt x="162" y="35"/>
                      <a:pt x="162" y="35"/>
                    </a:cubicBezTo>
                    <a:cubicBezTo>
                      <a:pt x="165" y="35"/>
                      <a:pt x="166" y="37"/>
                      <a:pt x="166" y="39"/>
                    </a:cubicBezTo>
                    <a:cubicBezTo>
                      <a:pt x="166" y="41"/>
                      <a:pt x="165" y="43"/>
                      <a:pt x="162" y="43"/>
                    </a:cubicBezTo>
                    <a:close/>
                    <a:moveTo>
                      <a:pt x="171" y="110"/>
                    </a:moveTo>
                    <a:cubicBezTo>
                      <a:pt x="28" y="110"/>
                      <a:pt x="28" y="110"/>
                      <a:pt x="28" y="110"/>
                    </a:cubicBezTo>
                    <a:cubicBezTo>
                      <a:pt x="22" y="110"/>
                      <a:pt x="16" y="116"/>
                      <a:pt x="16" y="122"/>
                    </a:cubicBezTo>
                    <a:cubicBezTo>
                      <a:pt x="16" y="136"/>
                      <a:pt x="16" y="136"/>
                      <a:pt x="16" y="136"/>
                    </a:cubicBezTo>
                    <a:cubicBezTo>
                      <a:pt x="16" y="143"/>
                      <a:pt x="22" y="148"/>
                      <a:pt x="28" y="148"/>
                    </a:cubicBezTo>
                    <a:cubicBezTo>
                      <a:pt x="171" y="148"/>
                      <a:pt x="171" y="148"/>
                      <a:pt x="171" y="148"/>
                    </a:cubicBezTo>
                    <a:cubicBezTo>
                      <a:pt x="178" y="148"/>
                      <a:pt x="183" y="143"/>
                      <a:pt x="183" y="136"/>
                    </a:cubicBezTo>
                    <a:cubicBezTo>
                      <a:pt x="183" y="122"/>
                      <a:pt x="183" y="122"/>
                      <a:pt x="183" y="122"/>
                    </a:cubicBezTo>
                    <a:cubicBezTo>
                      <a:pt x="183" y="116"/>
                      <a:pt x="178" y="110"/>
                      <a:pt x="171" y="110"/>
                    </a:cubicBezTo>
                    <a:close/>
                    <a:moveTo>
                      <a:pt x="41" y="133"/>
                    </a:moveTo>
                    <a:cubicBezTo>
                      <a:pt x="40" y="133"/>
                      <a:pt x="40" y="133"/>
                      <a:pt x="40" y="133"/>
                    </a:cubicBezTo>
                    <a:cubicBezTo>
                      <a:pt x="38" y="133"/>
                      <a:pt x="36" y="131"/>
                      <a:pt x="36" y="129"/>
                    </a:cubicBezTo>
                    <a:cubicBezTo>
                      <a:pt x="36" y="127"/>
                      <a:pt x="38" y="125"/>
                      <a:pt x="40" y="125"/>
                    </a:cubicBezTo>
                    <a:cubicBezTo>
                      <a:pt x="41" y="125"/>
                      <a:pt x="41" y="125"/>
                      <a:pt x="41" y="125"/>
                    </a:cubicBezTo>
                    <a:cubicBezTo>
                      <a:pt x="43" y="125"/>
                      <a:pt x="45" y="127"/>
                      <a:pt x="45" y="129"/>
                    </a:cubicBezTo>
                    <a:cubicBezTo>
                      <a:pt x="45" y="131"/>
                      <a:pt x="43" y="133"/>
                      <a:pt x="41" y="133"/>
                    </a:cubicBezTo>
                    <a:close/>
                    <a:moveTo>
                      <a:pt x="162" y="133"/>
                    </a:moveTo>
                    <a:cubicBezTo>
                      <a:pt x="96" y="133"/>
                      <a:pt x="96" y="133"/>
                      <a:pt x="96" y="133"/>
                    </a:cubicBezTo>
                    <a:cubicBezTo>
                      <a:pt x="94" y="133"/>
                      <a:pt x="92" y="131"/>
                      <a:pt x="92" y="129"/>
                    </a:cubicBezTo>
                    <a:cubicBezTo>
                      <a:pt x="92" y="127"/>
                      <a:pt x="94" y="125"/>
                      <a:pt x="96" y="125"/>
                    </a:cubicBezTo>
                    <a:cubicBezTo>
                      <a:pt x="162" y="125"/>
                      <a:pt x="162" y="125"/>
                      <a:pt x="162" y="125"/>
                    </a:cubicBezTo>
                    <a:cubicBezTo>
                      <a:pt x="165" y="125"/>
                      <a:pt x="166" y="127"/>
                      <a:pt x="166" y="129"/>
                    </a:cubicBezTo>
                    <a:cubicBezTo>
                      <a:pt x="166" y="131"/>
                      <a:pt x="165" y="133"/>
                      <a:pt x="162" y="133"/>
                    </a:cubicBezTo>
                    <a:close/>
                    <a:moveTo>
                      <a:pt x="171" y="155"/>
                    </a:moveTo>
                    <a:cubicBezTo>
                      <a:pt x="28" y="155"/>
                      <a:pt x="28" y="155"/>
                      <a:pt x="28" y="155"/>
                    </a:cubicBezTo>
                    <a:cubicBezTo>
                      <a:pt x="22" y="155"/>
                      <a:pt x="16" y="161"/>
                      <a:pt x="16" y="167"/>
                    </a:cubicBezTo>
                    <a:cubicBezTo>
                      <a:pt x="16" y="181"/>
                      <a:pt x="16" y="181"/>
                      <a:pt x="16" y="181"/>
                    </a:cubicBezTo>
                    <a:cubicBezTo>
                      <a:pt x="16" y="188"/>
                      <a:pt x="22" y="193"/>
                      <a:pt x="28" y="193"/>
                    </a:cubicBezTo>
                    <a:cubicBezTo>
                      <a:pt x="171" y="193"/>
                      <a:pt x="171" y="193"/>
                      <a:pt x="171" y="193"/>
                    </a:cubicBezTo>
                    <a:cubicBezTo>
                      <a:pt x="178" y="193"/>
                      <a:pt x="183" y="188"/>
                      <a:pt x="183" y="181"/>
                    </a:cubicBezTo>
                    <a:cubicBezTo>
                      <a:pt x="183" y="167"/>
                      <a:pt x="183" y="167"/>
                      <a:pt x="183" y="167"/>
                    </a:cubicBezTo>
                    <a:cubicBezTo>
                      <a:pt x="183" y="161"/>
                      <a:pt x="178" y="155"/>
                      <a:pt x="171" y="155"/>
                    </a:cubicBezTo>
                    <a:close/>
                    <a:moveTo>
                      <a:pt x="41" y="178"/>
                    </a:moveTo>
                    <a:cubicBezTo>
                      <a:pt x="40" y="178"/>
                      <a:pt x="40" y="178"/>
                      <a:pt x="40" y="178"/>
                    </a:cubicBezTo>
                    <a:cubicBezTo>
                      <a:pt x="38" y="178"/>
                      <a:pt x="36" y="176"/>
                      <a:pt x="36" y="174"/>
                    </a:cubicBezTo>
                    <a:cubicBezTo>
                      <a:pt x="36" y="172"/>
                      <a:pt x="38" y="170"/>
                      <a:pt x="40" y="170"/>
                    </a:cubicBezTo>
                    <a:cubicBezTo>
                      <a:pt x="41" y="170"/>
                      <a:pt x="41" y="170"/>
                      <a:pt x="41" y="170"/>
                    </a:cubicBezTo>
                    <a:cubicBezTo>
                      <a:pt x="43" y="170"/>
                      <a:pt x="45" y="172"/>
                      <a:pt x="45" y="174"/>
                    </a:cubicBezTo>
                    <a:cubicBezTo>
                      <a:pt x="45" y="176"/>
                      <a:pt x="43" y="178"/>
                      <a:pt x="41" y="178"/>
                    </a:cubicBezTo>
                    <a:close/>
                    <a:moveTo>
                      <a:pt x="162" y="178"/>
                    </a:moveTo>
                    <a:cubicBezTo>
                      <a:pt x="96" y="178"/>
                      <a:pt x="96" y="178"/>
                      <a:pt x="96" y="178"/>
                    </a:cubicBezTo>
                    <a:cubicBezTo>
                      <a:pt x="94" y="178"/>
                      <a:pt x="92" y="176"/>
                      <a:pt x="92" y="174"/>
                    </a:cubicBezTo>
                    <a:cubicBezTo>
                      <a:pt x="92" y="172"/>
                      <a:pt x="94" y="170"/>
                      <a:pt x="96" y="170"/>
                    </a:cubicBezTo>
                    <a:cubicBezTo>
                      <a:pt x="162" y="170"/>
                      <a:pt x="162" y="170"/>
                      <a:pt x="162" y="170"/>
                    </a:cubicBezTo>
                    <a:cubicBezTo>
                      <a:pt x="165" y="170"/>
                      <a:pt x="166" y="172"/>
                      <a:pt x="166" y="174"/>
                    </a:cubicBezTo>
                    <a:cubicBezTo>
                      <a:pt x="166" y="176"/>
                      <a:pt x="165" y="178"/>
                      <a:pt x="162" y="178"/>
                    </a:cubicBezTo>
                    <a:close/>
                  </a:path>
                </a:pathLst>
              </a:custGeom>
              <a:solidFill>
                <a:schemeClr val="tx1"/>
              </a:solidFill>
              <a:ln>
                <a:noFill/>
              </a:ln>
            </p:spPr>
            <p:txBody>
              <a:bodyPr vert="horz" wrap="square" lIns="93260" tIns="46630" rIns="93260" bIns="46630" numCol="1" anchor="t" anchorCtr="0" compatLnSpc="1">
                <a:prstTxWarp prst="textNoShape">
                  <a:avLst/>
                </a:prstTxWarp>
              </a:bodyPr>
              <a:lstStyle/>
              <a:p>
                <a:endParaRPr lang="en-US" sz="1836"/>
              </a:p>
            </p:txBody>
          </p:sp>
        </p:grpSp>
      </p:grpSp>
      <p:sp>
        <p:nvSpPr>
          <p:cNvPr id="70" name="Rectangle 69"/>
          <p:cNvSpPr/>
          <p:nvPr/>
        </p:nvSpPr>
        <p:spPr>
          <a:xfrm>
            <a:off x="4465637" y="4259262"/>
            <a:ext cx="3439498" cy="728248"/>
          </a:xfrm>
          <a:prstGeom prst="rect">
            <a:avLst/>
          </a:prstGeom>
        </p:spPr>
        <p:txBody>
          <a:bodyPr wrap="square" lIns="124314" tIns="62158" rIns="124314" bIns="62158">
            <a:spAutoFit/>
          </a:bodyPr>
          <a:lstStyle/>
          <a:p>
            <a:pPr algn="ctr" defTabSz="776882" fontAlgn="base">
              <a:lnSpc>
                <a:spcPct val="80000"/>
              </a:lnSpc>
            </a:pPr>
            <a:r>
              <a:rPr lang="en-US" sz="1938" dirty="0">
                <a:solidFill>
                  <a:srgbClr val="FFFF00"/>
                </a:solidFill>
                <a:effectLst>
                  <a:outerShdw blurRad="38100" dist="38100" dir="2700000" algn="tl">
                    <a:srgbClr val="000000">
                      <a:alpha val="43137"/>
                    </a:srgbClr>
                  </a:outerShdw>
                </a:effectLst>
              </a:rPr>
              <a:t>Secure </a:t>
            </a:r>
            <a:r>
              <a:rPr lang="en-US" sz="1938" dirty="0" smtClean="0">
                <a:solidFill>
                  <a:srgbClr val="FFFF00"/>
                </a:solidFill>
                <a:effectLst>
                  <a:outerShdw blurRad="38100" dist="38100" dir="2700000" algn="tl">
                    <a:srgbClr val="000000">
                      <a:alpha val="43137"/>
                    </a:srgbClr>
                  </a:outerShdw>
                </a:effectLst>
              </a:rPr>
              <a:t>Point-to-Site </a:t>
            </a:r>
            <a:r>
              <a:rPr lang="en-US" sz="1938" dirty="0">
                <a:solidFill>
                  <a:srgbClr val="FFFF00"/>
                </a:solidFill>
                <a:effectLst>
                  <a:outerShdw blurRad="38100" dist="38100" dir="2700000" algn="tl">
                    <a:srgbClr val="000000">
                      <a:alpha val="43137"/>
                    </a:srgbClr>
                  </a:outerShdw>
                </a:effectLst>
              </a:rPr>
              <a:t>Network Connectivity</a:t>
            </a:r>
            <a:r>
              <a:rPr lang="en-US" sz="918" dirty="0">
                <a:solidFill>
                  <a:srgbClr val="FFFF00"/>
                </a:solidFill>
                <a:effectLst>
                  <a:outerShdw blurRad="38100" dist="38100" dir="2700000" algn="tl">
                    <a:srgbClr val="000000">
                      <a:alpha val="43137"/>
                    </a:srgbClr>
                  </a:outerShdw>
                </a:effectLst>
              </a:rPr>
              <a:t/>
            </a:r>
            <a:br>
              <a:rPr lang="en-US" sz="918" dirty="0">
                <a:solidFill>
                  <a:srgbClr val="FFFF00"/>
                </a:solidFill>
                <a:effectLst>
                  <a:outerShdw blurRad="38100" dist="38100" dir="2700000" algn="tl">
                    <a:srgbClr val="000000">
                      <a:alpha val="43137"/>
                    </a:srgbClr>
                  </a:outerShdw>
                </a:effectLst>
              </a:rPr>
            </a:br>
            <a:r>
              <a:rPr lang="en-US" sz="918" dirty="0">
                <a:solidFill>
                  <a:srgbClr val="FFFF00"/>
                </a:solidFill>
                <a:effectLst>
                  <a:outerShdw blurRad="38100" dist="38100" dir="2700000" algn="tl">
                    <a:srgbClr val="000000">
                      <a:alpha val="43137"/>
                    </a:srgbClr>
                  </a:outerShdw>
                </a:effectLst>
              </a:rPr>
              <a:t>Windows Azure </a:t>
            </a:r>
            <a:r>
              <a:rPr lang="en-US" sz="918" dirty="0" smtClean="0">
                <a:solidFill>
                  <a:srgbClr val="FFFF00"/>
                </a:solidFill>
                <a:effectLst>
                  <a:outerShdw blurRad="38100" dist="38100" dir="2700000" algn="tl">
                    <a:srgbClr val="000000">
                      <a:alpha val="43137"/>
                    </a:srgbClr>
                  </a:outerShdw>
                </a:effectLst>
              </a:rPr>
              <a:t>Virtual Network</a:t>
            </a:r>
            <a:endParaRPr lang="en-US" sz="1938" dirty="0">
              <a:solidFill>
                <a:srgbClr val="FFFF00"/>
              </a:solidFill>
              <a:effectLst>
                <a:outerShdw blurRad="38100" dist="38100" dir="2700000" algn="tl">
                  <a:srgbClr val="000000">
                    <a:alpha val="43137"/>
                  </a:srgbClr>
                </a:outerShdw>
              </a:effectLst>
            </a:endParaRPr>
          </a:p>
        </p:txBody>
      </p:sp>
      <p:sp>
        <p:nvSpPr>
          <p:cNvPr id="3" name="Rectangle 2"/>
          <p:cNvSpPr/>
          <p:nvPr/>
        </p:nvSpPr>
        <p:spPr bwMode="auto">
          <a:xfrm>
            <a:off x="1562100" y="4119114"/>
            <a:ext cx="9353550" cy="1933785"/>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62436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5"/>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0"/>
                                        </p:tgtEl>
                                        <p:attrNameLst>
                                          <p:attrName>style.visibility</p:attrName>
                                        </p:attrNameLst>
                                      </p:cBhvr>
                                      <p:to>
                                        <p:strVal val="visible"/>
                                      </p:to>
                                    </p:set>
                                  </p:childTnLst>
                                </p:cTn>
                              </p:par>
                            </p:childTnLst>
                          </p:cTn>
                        </p:par>
                        <p:par>
                          <p:cTn id="14" fill="hold">
                            <p:stCondLst>
                              <p:cond delay="0"/>
                            </p:stCondLst>
                            <p:childTnLst>
                              <p:par>
                                <p:cTn id="15" presetID="26" presetClass="emph" presetSubtype="0" repeatCount="5000" fill="hold" grpId="1" nodeType="afterEffect">
                                  <p:stCondLst>
                                    <p:cond delay="0"/>
                                  </p:stCondLst>
                                  <p:childTnLst>
                                    <p:animEffect transition="out" filter="fade">
                                      <p:cBhvr>
                                        <p:cTn id="16" dur="500" tmFilter="0, 0; .2, .5; .8, .5; 1, 0"/>
                                        <p:tgtEl>
                                          <p:spTgt spid="70"/>
                                        </p:tgtEl>
                                      </p:cBhvr>
                                    </p:animEffect>
                                    <p:animScale>
                                      <p:cBhvr>
                                        <p:cTn id="17" dur="250" autoRev="1" fill="hold"/>
                                        <p:tgtEl>
                                          <p:spTgt spid="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70" grpId="0"/>
      <p:bldP spid="70" grpId="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Point-to-Site Connectivity &amp; DEV-TEST Scenarios</a:t>
            </a:r>
            <a:endParaRPr lang="en-US" dirty="0"/>
          </a:p>
        </p:txBody>
      </p:sp>
    </p:spTree>
    <p:extLst>
      <p:ext uri="{BB962C8B-B14F-4D97-AF65-F5344CB8AC3E}">
        <p14:creationId xmlns:p14="http://schemas.microsoft.com/office/powerpoint/2010/main" val="2273680719"/>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5|.2|0|0|0|0|0|0|0|0|0|.5|0|5|.5|.5|6.8|.5|0|.5|.9|2|2|7.8"/>
</p:tagLst>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1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4.xml><?xml version="1.0" encoding="utf-8"?>
<a:theme xmlns:a="http://schemas.openxmlformats.org/drawingml/2006/main" name="2_3-30070_Windows_Server_Management_Marketing_Template_16x9">
  <a:themeElements>
    <a:clrScheme name="WSMM_v0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5.xml><?xml version="1.0" encoding="utf-8"?>
<a:theme xmlns:a="http://schemas.openxmlformats.org/drawingml/2006/main" name="5-30404_TR16_BO_CT_Template_16x9">
  <a:themeElements>
    <a:clrScheme name="TR16 - Blue">
      <a:dk1>
        <a:srgbClr val="505050"/>
      </a:dk1>
      <a:lt1>
        <a:srgbClr val="FFFFFF"/>
      </a:lt1>
      <a:dk2>
        <a:srgbClr val="00518E"/>
      </a:dk2>
      <a:lt2>
        <a:srgbClr val="9DD7FC"/>
      </a:lt2>
      <a:accent1>
        <a:srgbClr val="0072C6"/>
      </a:accent1>
      <a:accent2>
        <a:srgbClr val="258244"/>
      </a:accent2>
      <a:accent3>
        <a:srgbClr val="F15628"/>
      </a:accent3>
      <a:accent4>
        <a:srgbClr val="442359"/>
      </a:accent4>
      <a:accent5>
        <a:srgbClr val="B4009E"/>
      </a:accent5>
      <a:accent6>
        <a:srgbClr val="F47836"/>
      </a:accent6>
      <a:hlink>
        <a:srgbClr val="E2E584"/>
      </a:hlink>
      <a:folHlink>
        <a:srgbClr val="E2E58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6_BO_CT_Template_16x9.potx" id="{05790B7F-9C8A-4494-AA7C-1F0E14ABDB8A}" vid="{5189F93C-271B-4C72-BA44-3870AC796CE0}"/>
    </a:ext>
  </a:extLst>
</a:theme>
</file>

<file path=ppt/theme/theme6.xml><?xml version="1.0" encoding="utf-8"?>
<a:theme xmlns:a="http://schemas.openxmlformats.org/drawingml/2006/main" name="1_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1DB2AC015A754A805619DBBE5A99AE" ma:contentTypeVersion="0" ma:contentTypeDescription="Create a new document." ma:contentTypeScope="" ma:versionID="fe69d7878950d31cefd13ef7948fd30a">
  <xsd:schema xmlns:xsd="http://www.w3.org/2001/XMLSchema" xmlns:xs="http://www.w3.org/2001/XMLSchema" xmlns:p="http://schemas.microsoft.com/office/2006/metadata/properties" xmlns:ns2="230e9df3-be65-4c73-a93b-d1236ebd677e" targetNamespace="http://schemas.microsoft.com/office/2006/metadata/properties" ma:root="true" ma:fieldsID="fadc7a2cd965b3ec4f26c8713f05f29a" ns2:_="">
    <xsd:import namespace="230e9df3-be65-4c73-a93b-d1236ebd677e"/>
    <xsd:element name="properties">
      <xsd:complexType>
        <xsd:sequence>
          <xsd:element name="documentManagement">
            <xsd:complexType>
              <xsd:all>
                <xsd:element ref="ns2:TaxKeywordTaxHTField" minOccurs="0"/>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hidden="true" ma:list="{1a363fe9-e3ec-4328-998c-40f24f98d123}" ma:internalName="TaxCatchAll" ma:showField="CatchAllData" ma:web="a5426731-9114-4f1d-927a-0e3f101e316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1a363fe9-e3ec-4328-998c-40f24f98d123}" ma:internalName="TaxCatchAllLabel" ma:readOnly="true" ma:showField="CatchAllDataLabel" ma:web="a5426731-9114-4f1d-927a-0e3f101e31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230e9df3-be65-4c73-a93b-d1236ebd677e">
      <Terms xmlns="http://schemas.microsoft.com/office/infopath/2007/PartnerControls">
        <TermInfo xmlns="http://schemas.microsoft.com/office/infopath/2007/PartnerControls">
          <TermName xmlns="http://schemas.microsoft.com/office/infopath/2007/PartnerControls">TechEd 2013</TermName>
          <TermId xmlns="http://schemas.microsoft.com/office/infopath/2007/PartnerControls">273a37fe-f12d-481b-821a-69b382120b4f</TermId>
        </TermInfo>
      </Terms>
    </TaxKeywordTaxHTField>
    <TaxCatchAll xmlns="230e9df3-be65-4c73-a93b-d1236ebd677e">
      <Value>1018</Value>
    </TaxCatchAll>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B2D47E06-0F12-4DD8-94C5-44C1854715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schemas.microsoft.com/office/infopath/2007/PartnerControls"/>
    <ds:schemaRef ds:uri="230e9df3-be65-4c73-a93b-d1236ebd677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595</TotalTime>
  <Words>3858</Words>
  <Application>Microsoft Office PowerPoint</Application>
  <PresentationFormat>Custom</PresentationFormat>
  <Paragraphs>466</Paragraphs>
  <Slides>31</Slides>
  <Notes>23</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31</vt:i4>
      </vt:variant>
    </vt:vector>
  </HeadingPairs>
  <TitlesOfParts>
    <vt:vector size="45" baseType="lpstr">
      <vt:lpstr>Arial</vt:lpstr>
      <vt:lpstr>Consolas</vt:lpstr>
      <vt:lpstr>Segoe Semibold</vt:lpstr>
      <vt:lpstr>Segoe UI</vt:lpstr>
      <vt:lpstr>Segoe UI Light</vt:lpstr>
      <vt:lpstr>Segoe UI Semibold</vt:lpstr>
      <vt:lpstr>Wingdings</vt:lpstr>
      <vt:lpstr>Wingdings 2</vt:lpstr>
      <vt:lpstr>TechEd_2013_Template_16x9</vt:lpstr>
      <vt:lpstr>3-30070_Windows_Server_Management_Marketing_Template_16x9</vt:lpstr>
      <vt:lpstr>1_3-30070_Windows_Server_Management_Marketing_Template_16x9</vt:lpstr>
      <vt:lpstr>2_3-30070_Windows_Server_Management_Marketing_Template_16x9</vt:lpstr>
      <vt:lpstr>5-30404_TR16_BO_CT_Template_16x9</vt:lpstr>
      <vt:lpstr>1_TechEd_2013_Template_16x9</vt:lpstr>
      <vt:lpstr>PowerPoint Presentation</vt:lpstr>
      <vt:lpstr>Hybrid Networking Offerings in Windows Azure</vt:lpstr>
      <vt:lpstr>Agenda</vt:lpstr>
      <vt:lpstr>Windows Azure Virtual Network</vt:lpstr>
      <vt:lpstr>Virtual Network</vt:lpstr>
      <vt:lpstr>Tighten Security with Public Endpoint Access Control Lists</vt:lpstr>
      <vt:lpstr>Hybrid Networking in Azure</vt:lpstr>
      <vt:lpstr>Hybrid solutions in Windows Azure</vt:lpstr>
      <vt:lpstr>Point-to-Site Connectivity &amp; DEV-TEST Scenarios</vt:lpstr>
      <vt:lpstr>Point-to-Site VPNs</vt:lpstr>
      <vt:lpstr>Virtual Networks &amp; P2S Connectivity </vt:lpstr>
      <vt:lpstr>Develop, test, run your apps</vt:lpstr>
      <vt:lpstr>Configuration steps</vt:lpstr>
      <vt:lpstr>Demo: Setting up Point-to-Site VPNs</vt:lpstr>
      <vt:lpstr>Site-to-Site Connectivity Scenarios</vt:lpstr>
      <vt:lpstr>Site-to-Site Connectivity</vt:lpstr>
      <vt:lpstr>PowerPoint Presentation</vt:lpstr>
      <vt:lpstr>PowerPoint Presentation</vt:lpstr>
      <vt:lpstr>PowerPoint Presentation</vt:lpstr>
      <vt:lpstr>What’s new</vt:lpstr>
      <vt:lpstr>More Options for Getting Your Virtual Network Started</vt:lpstr>
      <vt:lpstr>Demos  Exposing intranet sites hosted in Azure  DR across 2 sites and on-prem  Highly available cross-prem connectivity</vt:lpstr>
      <vt:lpstr>Demo Setup</vt:lpstr>
      <vt:lpstr>Virtual Network connectivity with F5 Big IP</vt:lpstr>
      <vt:lpstr>In Summary</vt:lpstr>
      <vt:lpstr>Call To Action</vt:lpstr>
      <vt:lpstr>Related content</vt:lpstr>
      <vt:lpstr>Track resources</vt:lpstr>
      <vt:lpstr>Resources</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MDC-B360: Hybrid Networking Offerings in Windows Azure</dc:title>
  <dc:subject>TechEd 2013</dc:subject>
  <dc:creator>Ross Ortega;Ganesh Srinivasan</dc:creator>
  <cp:keywords>TechEd 2013</cp:keywords>
  <dc:description>Template by: Jordan Cayabyab, Artitudes Design, Inc.
Formatting by: Priscila Mandryk, Silver Fox Productions, Inc.
Audience Type: Internal/External</dc:description>
  <cp:lastModifiedBy>Shows</cp:lastModifiedBy>
  <cp:revision>83</cp:revision>
  <dcterms:created xsi:type="dcterms:W3CDTF">2013-05-15T17:45:06Z</dcterms:created>
  <dcterms:modified xsi:type="dcterms:W3CDTF">2013-06-24T14:32:01Z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0x010100D51DB2AC015A754A805619DBBE5A99AE</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TaxKeyword">
    <vt:lpwstr>1018;#TechEd 2013|273a37fe-f12d-481b-821a-69b382120b4f</vt:lpwstr>
  </property>
</Properties>
</file>