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6" r:id="rId5"/>
    <p:sldMasterId id="2147484242" r:id="rId6"/>
  </p:sldMasterIdLst>
  <p:notesMasterIdLst>
    <p:notesMasterId r:id="rId49"/>
  </p:notesMasterIdLst>
  <p:handoutMasterIdLst>
    <p:handoutMasterId r:id="rId50"/>
  </p:handoutMasterIdLst>
  <p:sldIdLst>
    <p:sldId id="1298" r:id="rId7"/>
    <p:sldId id="1341" r:id="rId8"/>
    <p:sldId id="1366" r:id="rId9"/>
    <p:sldId id="1367" r:id="rId10"/>
    <p:sldId id="1299" r:id="rId11"/>
    <p:sldId id="1301" r:id="rId12"/>
    <p:sldId id="1368" r:id="rId13"/>
    <p:sldId id="1372" r:id="rId14"/>
    <p:sldId id="1373" r:id="rId15"/>
    <p:sldId id="1302" r:id="rId16"/>
    <p:sldId id="1303" r:id="rId17"/>
    <p:sldId id="1374" r:id="rId18"/>
    <p:sldId id="1305" r:id="rId19"/>
    <p:sldId id="1306" r:id="rId20"/>
    <p:sldId id="1310" r:id="rId21"/>
    <p:sldId id="1311" r:id="rId22"/>
    <p:sldId id="1369" r:id="rId23"/>
    <p:sldId id="1370" r:id="rId24"/>
    <p:sldId id="1268" r:id="rId25"/>
    <p:sldId id="1269" r:id="rId26"/>
    <p:sldId id="1336" r:id="rId27"/>
    <p:sldId id="1337" r:id="rId28"/>
    <p:sldId id="1363" r:id="rId29"/>
    <p:sldId id="1349" r:id="rId30"/>
    <p:sldId id="1350" r:id="rId31"/>
    <p:sldId id="1324" r:id="rId32"/>
    <p:sldId id="1323" r:id="rId33"/>
    <p:sldId id="1364" r:id="rId34"/>
    <p:sldId id="1342" r:id="rId35"/>
    <p:sldId id="1375" r:id="rId36"/>
    <p:sldId id="1358" r:id="rId37"/>
    <p:sldId id="1359" r:id="rId38"/>
    <p:sldId id="1361" r:id="rId39"/>
    <p:sldId id="1353" r:id="rId40"/>
    <p:sldId id="1334" r:id="rId41"/>
    <p:sldId id="1246" r:id="rId42"/>
    <p:sldId id="1335" r:id="rId43"/>
    <p:sldId id="1160" r:id="rId44"/>
    <p:sldId id="1296" r:id="rId45"/>
    <p:sldId id="1162" r:id="rId46"/>
    <p:sldId id="1376" r:id="rId47"/>
    <p:sldId id="1377"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298"/>
            <p14:sldId id="1341"/>
            <p14:sldId id="1366"/>
            <p14:sldId id="1367"/>
            <p14:sldId id="1299"/>
            <p14:sldId id="1301"/>
            <p14:sldId id="1368"/>
            <p14:sldId id="1372"/>
            <p14:sldId id="1373"/>
            <p14:sldId id="1302"/>
            <p14:sldId id="1303"/>
            <p14:sldId id="1374"/>
            <p14:sldId id="1305"/>
            <p14:sldId id="1306"/>
            <p14:sldId id="1310"/>
            <p14:sldId id="1311"/>
            <p14:sldId id="1369"/>
            <p14:sldId id="1370"/>
            <p14:sldId id="1268"/>
            <p14:sldId id="1269"/>
            <p14:sldId id="1336"/>
            <p14:sldId id="1337"/>
            <p14:sldId id="1363"/>
            <p14:sldId id="1349"/>
            <p14:sldId id="1350"/>
            <p14:sldId id="1324"/>
            <p14:sldId id="1323"/>
            <p14:sldId id="1364"/>
            <p14:sldId id="1342"/>
            <p14:sldId id="1375"/>
            <p14:sldId id="1358"/>
            <p14:sldId id="1359"/>
            <p14:sldId id="1361"/>
            <p14:sldId id="1353"/>
            <p14:sldId id="1334"/>
            <p14:sldId id="1246"/>
            <p14:sldId id="1335"/>
            <p14:sldId id="1160"/>
            <p14:sldId id="1296"/>
            <p14:sldId id="1162"/>
          </p14:sldIdLst>
        </p14:section>
        <p14:section name="Special content" id="{6925D2A1-AD53-4951-AB34-79DFA02CD676}">
          <p14:sldIdLst>
            <p14:sldId id="1376"/>
            <p14:sldId id="1377"/>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7233"/>
    <a:srgbClr val="FFFFFF"/>
    <a:srgbClr val="7FBA00"/>
    <a:srgbClr val="0072C6"/>
    <a:srgbClr val="B4009E"/>
    <a:srgbClr val="B0B186"/>
    <a:srgbClr val="FF66FF"/>
    <a:srgbClr val="00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6323" autoAdjust="0"/>
  </p:normalViewPr>
  <p:slideViewPr>
    <p:cSldViewPr snapToGrid="0">
      <p:cViewPr varScale="1">
        <p:scale>
          <a:sx n="111" d="100"/>
          <a:sy n="111" d="100"/>
        </p:scale>
        <p:origin x="384" y="96"/>
      </p:cViewPr>
      <p:guideLst>
        <p:guide orient="horz" pos="2203"/>
        <p:guide pos="3917"/>
      </p:guideLst>
    </p:cSldViewPr>
  </p:slideViewPr>
  <p:outlineViewPr>
    <p:cViewPr>
      <p:scale>
        <a:sx n="33" d="100"/>
        <a:sy n="33" d="100"/>
      </p:scale>
      <p:origin x="0" y="14472"/>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3384" y="-9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8BC6F-08B3-43DB-8C72-636F89FF00E3}" type="doc">
      <dgm:prSet loTypeId="urn:microsoft.com/office/officeart/2005/8/layout/chevron1" loCatId="process" qsTypeId="urn:microsoft.com/office/officeart/2005/8/quickstyle/simple2" qsCatId="simple" csTypeId="urn:microsoft.com/office/officeart/2005/8/colors/accent1_1" csCatId="accent1" phldr="1"/>
      <dgm:spPr/>
    </dgm:pt>
    <dgm:pt modelId="{2F13AF68-0FB2-4D89-B31F-64E15E7474D9}">
      <dgm:prSet phldrT="[Text]" custT="1"/>
      <dgm:spPr>
        <a:solidFill>
          <a:schemeClr val="accent2"/>
        </a:solidFill>
      </dgm:spPr>
      <dgm:t>
        <a:bodyPr/>
        <a:lstStyle/>
        <a:p>
          <a:r>
            <a:rPr lang="en-US" sz="3600" dirty="0" smtClean="0">
              <a:solidFill>
                <a:schemeClr val="tx1"/>
              </a:solidFill>
            </a:rPr>
            <a:t>2012</a:t>
          </a:r>
          <a:endParaRPr lang="en-US" sz="3600" dirty="0">
            <a:solidFill>
              <a:schemeClr val="tx1"/>
            </a:solidFill>
          </a:endParaRPr>
        </a:p>
      </dgm:t>
    </dgm:pt>
    <dgm:pt modelId="{B139F471-70C6-409D-8A59-478AF50A222C}" type="parTrans" cxnId="{D8CDF931-ECBF-4D14-9424-E0ACFBA807AD}">
      <dgm:prSet/>
      <dgm:spPr/>
      <dgm:t>
        <a:bodyPr/>
        <a:lstStyle/>
        <a:p>
          <a:endParaRPr lang="en-US"/>
        </a:p>
      </dgm:t>
    </dgm:pt>
    <dgm:pt modelId="{72198C62-383A-4F13-9D61-DE6B28F74C61}" type="sibTrans" cxnId="{D8CDF931-ECBF-4D14-9424-E0ACFBA807AD}">
      <dgm:prSet/>
      <dgm:spPr/>
      <dgm:t>
        <a:bodyPr/>
        <a:lstStyle/>
        <a:p>
          <a:endParaRPr lang="en-US"/>
        </a:p>
      </dgm:t>
    </dgm:pt>
    <dgm:pt modelId="{9E969828-0714-4871-8B47-9E911A5255CE}" type="pres">
      <dgm:prSet presAssocID="{5E88BC6F-08B3-43DB-8C72-636F89FF00E3}" presName="Name0" presStyleCnt="0">
        <dgm:presLayoutVars>
          <dgm:dir/>
          <dgm:animLvl val="lvl"/>
          <dgm:resizeHandles val="exact"/>
        </dgm:presLayoutVars>
      </dgm:prSet>
      <dgm:spPr/>
    </dgm:pt>
    <dgm:pt modelId="{5F9FEC03-B2C8-42A3-A275-B16F4383B210}" type="pres">
      <dgm:prSet presAssocID="{2F13AF68-0FB2-4D89-B31F-64E15E7474D9}" presName="parTxOnly" presStyleLbl="node1" presStyleIdx="0" presStyleCnt="1" custLinFactNeighborX="584" custLinFactNeighborY="30135">
        <dgm:presLayoutVars>
          <dgm:chMax val="0"/>
          <dgm:chPref val="0"/>
          <dgm:bulletEnabled val="1"/>
        </dgm:presLayoutVars>
      </dgm:prSet>
      <dgm:spPr/>
      <dgm:t>
        <a:bodyPr/>
        <a:lstStyle/>
        <a:p>
          <a:endParaRPr lang="en-US"/>
        </a:p>
      </dgm:t>
    </dgm:pt>
  </dgm:ptLst>
  <dgm:cxnLst>
    <dgm:cxn modelId="{D8CDF931-ECBF-4D14-9424-E0ACFBA807AD}" srcId="{5E88BC6F-08B3-43DB-8C72-636F89FF00E3}" destId="{2F13AF68-0FB2-4D89-B31F-64E15E7474D9}" srcOrd="0" destOrd="0" parTransId="{B139F471-70C6-409D-8A59-478AF50A222C}" sibTransId="{72198C62-383A-4F13-9D61-DE6B28F74C61}"/>
    <dgm:cxn modelId="{8873F026-AD92-4D6C-AE7D-BE1E82EC69F9}" type="presOf" srcId="{2F13AF68-0FB2-4D89-B31F-64E15E7474D9}" destId="{5F9FEC03-B2C8-42A3-A275-B16F4383B210}" srcOrd="0" destOrd="0" presId="urn:microsoft.com/office/officeart/2005/8/layout/chevron1"/>
    <dgm:cxn modelId="{5AE2FC88-D2A8-41A9-B38B-D1BF28F752F1}" type="presOf" srcId="{5E88BC6F-08B3-43DB-8C72-636F89FF00E3}" destId="{9E969828-0714-4871-8B47-9E911A5255CE}" srcOrd="0" destOrd="0" presId="urn:microsoft.com/office/officeart/2005/8/layout/chevron1"/>
    <dgm:cxn modelId="{84AC62FF-DF6B-4752-82DE-B3AEB073C150}" type="presParOf" srcId="{9E969828-0714-4871-8B47-9E911A5255CE}" destId="{5F9FEC03-B2C8-42A3-A275-B16F4383B210}" srcOrd="0" destOrd="0" presId="urn:microsoft.com/office/officeart/2005/8/layout/chevron1"/>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89EC7-F746-45F6-A74A-8F30D780C342}" type="doc">
      <dgm:prSet loTypeId="urn:microsoft.com/office/officeart/2005/8/layout/architecture+Icon" loCatId="list" qsTypeId="urn:microsoft.com/office/officeart/2005/8/quickstyle/simple5" qsCatId="simple" csTypeId="urn:microsoft.com/office/officeart/2005/8/colors/accent1_1" csCatId="accent1" phldr="1"/>
      <dgm:spPr/>
      <dgm:t>
        <a:bodyPr/>
        <a:lstStyle/>
        <a:p>
          <a:endParaRPr lang="en-US"/>
        </a:p>
      </dgm:t>
    </dgm:pt>
    <dgm:pt modelId="{744ADE10-6759-4EF9-91D1-BC3968A02029}">
      <dgm:prSet phldrT="[Text]" custT="1"/>
      <dgm:spPr>
        <a:solidFill>
          <a:schemeClr val="accent2"/>
        </a:solidFill>
      </dgm:spPr>
      <dgm:t>
        <a:bodyPr/>
        <a:lstStyle/>
        <a:p>
          <a:r>
            <a:rPr lang="en-US" sz="3200" dirty="0" smtClean="0">
              <a:solidFill>
                <a:schemeClr val="tx1"/>
              </a:solidFill>
            </a:rPr>
            <a:t>Hyper-V</a:t>
          </a:r>
          <a:r>
            <a:rPr lang="en-US" sz="3200" dirty="0" smtClean="0"/>
            <a:t> </a:t>
          </a:r>
          <a:r>
            <a:rPr lang="en-US" sz="3200" dirty="0" smtClean="0">
              <a:solidFill>
                <a:schemeClr val="tx1"/>
              </a:solidFill>
            </a:rPr>
            <a:t>Replica</a:t>
          </a:r>
          <a:endParaRPr lang="en-US" sz="3200" dirty="0">
            <a:solidFill>
              <a:schemeClr val="tx1"/>
            </a:solidFill>
          </a:endParaRPr>
        </a:p>
      </dgm:t>
    </dgm:pt>
    <dgm:pt modelId="{8EEEB278-CA8C-46F9-B92B-A2C5F4409E89}" type="parTrans" cxnId="{B45428B0-7EF1-41D6-8B63-F2BEF8AD7B20}">
      <dgm:prSet/>
      <dgm:spPr/>
      <dgm:t>
        <a:bodyPr/>
        <a:lstStyle/>
        <a:p>
          <a:endParaRPr lang="en-US" sz="3200"/>
        </a:p>
      </dgm:t>
    </dgm:pt>
    <dgm:pt modelId="{72AFD662-5E65-42B1-AA9B-5B49B6D8AE59}" type="sibTrans" cxnId="{B45428B0-7EF1-41D6-8B63-F2BEF8AD7B20}">
      <dgm:prSet/>
      <dgm:spPr/>
      <dgm:t>
        <a:bodyPr/>
        <a:lstStyle/>
        <a:p>
          <a:endParaRPr lang="en-US" sz="3200"/>
        </a:p>
      </dgm:t>
    </dgm:pt>
    <dgm:pt modelId="{5AB1BD8E-1D77-486D-AF26-864CBDD28055}" type="pres">
      <dgm:prSet presAssocID="{BF489EC7-F746-45F6-A74A-8F30D780C342}" presName="Name0" presStyleCnt="0">
        <dgm:presLayoutVars>
          <dgm:chPref val="1"/>
          <dgm:dir/>
          <dgm:animOne val="branch"/>
          <dgm:animLvl val="lvl"/>
          <dgm:resizeHandles/>
        </dgm:presLayoutVars>
      </dgm:prSet>
      <dgm:spPr/>
      <dgm:t>
        <a:bodyPr/>
        <a:lstStyle/>
        <a:p>
          <a:endParaRPr lang="en-US"/>
        </a:p>
      </dgm:t>
    </dgm:pt>
    <dgm:pt modelId="{CC717C56-BA73-4C6D-A572-AF8834AD35A4}" type="pres">
      <dgm:prSet presAssocID="{744ADE10-6759-4EF9-91D1-BC3968A02029}" presName="vertOne" presStyleCnt="0"/>
      <dgm:spPr/>
      <dgm:t>
        <a:bodyPr/>
        <a:lstStyle/>
        <a:p>
          <a:endParaRPr lang="en-US"/>
        </a:p>
      </dgm:t>
    </dgm:pt>
    <dgm:pt modelId="{B43F8168-3262-43F8-BA02-3A379938E5DA}" type="pres">
      <dgm:prSet presAssocID="{744ADE10-6759-4EF9-91D1-BC3968A02029}" presName="txOne" presStyleLbl="node0" presStyleIdx="0" presStyleCnt="1" custLinFactNeighborX="2509" custLinFactNeighborY="17831">
        <dgm:presLayoutVars>
          <dgm:chPref val="3"/>
        </dgm:presLayoutVars>
      </dgm:prSet>
      <dgm:spPr/>
      <dgm:t>
        <a:bodyPr/>
        <a:lstStyle/>
        <a:p>
          <a:endParaRPr lang="en-US"/>
        </a:p>
      </dgm:t>
    </dgm:pt>
    <dgm:pt modelId="{BC2FC10E-24C3-41A8-891D-EE7796FFB538}" type="pres">
      <dgm:prSet presAssocID="{744ADE10-6759-4EF9-91D1-BC3968A02029}" presName="horzOne" presStyleCnt="0"/>
      <dgm:spPr/>
      <dgm:t>
        <a:bodyPr/>
        <a:lstStyle/>
        <a:p>
          <a:endParaRPr lang="en-US"/>
        </a:p>
      </dgm:t>
    </dgm:pt>
  </dgm:ptLst>
  <dgm:cxnLst>
    <dgm:cxn modelId="{DD53FACA-6E99-43EE-8AEA-860C33B476E1}" type="presOf" srcId="{BF489EC7-F746-45F6-A74A-8F30D780C342}" destId="{5AB1BD8E-1D77-486D-AF26-864CBDD28055}" srcOrd="0" destOrd="0" presId="urn:microsoft.com/office/officeart/2005/8/layout/architecture+Icon"/>
    <dgm:cxn modelId="{B45428B0-7EF1-41D6-8B63-F2BEF8AD7B20}" srcId="{BF489EC7-F746-45F6-A74A-8F30D780C342}" destId="{744ADE10-6759-4EF9-91D1-BC3968A02029}" srcOrd="0" destOrd="0" parTransId="{8EEEB278-CA8C-46F9-B92B-A2C5F4409E89}" sibTransId="{72AFD662-5E65-42B1-AA9B-5B49B6D8AE59}"/>
    <dgm:cxn modelId="{C31CBF2F-CB48-491C-94DD-0B28F9B18015}" type="presOf" srcId="{744ADE10-6759-4EF9-91D1-BC3968A02029}" destId="{B43F8168-3262-43F8-BA02-3A379938E5DA}" srcOrd="0" destOrd="0" presId="urn:microsoft.com/office/officeart/2005/8/layout/architecture+Icon"/>
    <dgm:cxn modelId="{6206E577-747C-49B7-9D72-0F1314116E1E}" type="presParOf" srcId="{5AB1BD8E-1D77-486D-AF26-864CBDD28055}" destId="{CC717C56-BA73-4C6D-A572-AF8834AD35A4}" srcOrd="0" destOrd="0" presId="urn:microsoft.com/office/officeart/2005/8/layout/architecture+Icon"/>
    <dgm:cxn modelId="{A8287234-F776-4355-B121-DD4F37EC8383}" type="presParOf" srcId="{CC717C56-BA73-4C6D-A572-AF8834AD35A4}" destId="{B43F8168-3262-43F8-BA02-3A379938E5DA}" srcOrd="0" destOrd="0" presId="urn:microsoft.com/office/officeart/2005/8/layout/architecture+Icon"/>
    <dgm:cxn modelId="{F3295D98-5F3B-41F7-A96B-B5641B8ED9CF}" type="presParOf" srcId="{CC717C56-BA73-4C6D-A572-AF8834AD35A4}" destId="{BC2FC10E-24C3-41A8-891D-EE7796FFB538}" srcOrd="1" destOrd="0" presId="urn:microsoft.com/office/officeart/2005/8/layout/architecture+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88BC6F-08B3-43DB-8C72-636F89FF00E3}" type="doc">
      <dgm:prSet loTypeId="urn:microsoft.com/office/officeart/2005/8/layout/chevron1" loCatId="process" qsTypeId="urn:microsoft.com/office/officeart/2005/8/quickstyle/simple2" qsCatId="simple" csTypeId="urn:microsoft.com/office/officeart/2005/8/colors/accent1_1" csCatId="accent1" phldr="1"/>
      <dgm:spPr/>
    </dgm:pt>
    <dgm:pt modelId="{2F13AF68-0FB2-4D89-B31F-64E15E7474D9}">
      <dgm:prSet phldrT="[Text]" custT="1"/>
      <dgm:spPr>
        <a:solidFill>
          <a:schemeClr val="accent2"/>
        </a:solidFill>
      </dgm:spPr>
      <dgm:t>
        <a:bodyPr/>
        <a:lstStyle/>
        <a:p>
          <a:r>
            <a:rPr lang="en-US" sz="3600" dirty="0" smtClean="0">
              <a:solidFill>
                <a:schemeClr val="tx1"/>
              </a:solidFill>
            </a:rPr>
            <a:t>2012</a:t>
          </a:r>
          <a:endParaRPr lang="en-US" sz="3600" dirty="0">
            <a:solidFill>
              <a:schemeClr val="tx1"/>
            </a:solidFill>
          </a:endParaRPr>
        </a:p>
      </dgm:t>
    </dgm:pt>
    <dgm:pt modelId="{B139F471-70C6-409D-8A59-478AF50A222C}" type="parTrans" cxnId="{D8CDF931-ECBF-4D14-9424-E0ACFBA807AD}">
      <dgm:prSet/>
      <dgm:spPr/>
      <dgm:t>
        <a:bodyPr/>
        <a:lstStyle/>
        <a:p>
          <a:endParaRPr lang="en-US"/>
        </a:p>
      </dgm:t>
    </dgm:pt>
    <dgm:pt modelId="{72198C62-383A-4F13-9D61-DE6B28F74C61}" type="sibTrans" cxnId="{D8CDF931-ECBF-4D14-9424-E0ACFBA807AD}">
      <dgm:prSet/>
      <dgm:spPr/>
      <dgm:t>
        <a:bodyPr/>
        <a:lstStyle/>
        <a:p>
          <a:endParaRPr lang="en-US"/>
        </a:p>
      </dgm:t>
    </dgm:pt>
    <dgm:pt modelId="{F863EB32-E774-4AF4-A303-8C93CE0B7DBB}">
      <dgm:prSet phldrT="[Text]" custT="1"/>
      <dgm:spPr>
        <a:solidFill>
          <a:schemeClr val="accent1"/>
        </a:solidFill>
      </dgm:spPr>
      <dgm:t>
        <a:bodyPr/>
        <a:lstStyle/>
        <a:p>
          <a:r>
            <a:rPr lang="en-US" sz="3600" b="0" dirty="0" smtClean="0">
              <a:solidFill>
                <a:schemeClr val="tx1"/>
              </a:solidFill>
            </a:rPr>
            <a:t>2012 R2</a:t>
          </a:r>
          <a:endParaRPr lang="en-US" sz="3600" b="0" dirty="0">
            <a:solidFill>
              <a:schemeClr val="tx1"/>
            </a:solidFill>
          </a:endParaRPr>
        </a:p>
      </dgm:t>
    </dgm:pt>
    <dgm:pt modelId="{CFD08457-C481-4E5C-9DED-7DE532A20E1C}" type="parTrans" cxnId="{63EE3A0F-5D7D-4C50-B41D-8F6F82E9F635}">
      <dgm:prSet/>
      <dgm:spPr/>
      <dgm:t>
        <a:bodyPr/>
        <a:lstStyle/>
        <a:p>
          <a:endParaRPr lang="en-US"/>
        </a:p>
      </dgm:t>
    </dgm:pt>
    <dgm:pt modelId="{AD41EE70-BEFB-4CBA-97C4-480D25796621}" type="sibTrans" cxnId="{63EE3A0F-5D7D-4C50-B41D-8F6F82E9F635}">
      <dgm:prSet/>
      <dgm:spPr/>
      <dgm:t>
        <a:bodyPr/>
        <a:lstStyle/>
        <a:p>
          <a:endParaRPr lang="en-US"/>
        </a:p>
      </dgm:t>
    </dgm:pt>
    <dgm:pt modelId="{9E969828-0714-4871-8B47-9E911A5255CE}" type="pres">
      <dgm:prSet presAssocID="{5E88BC6F-08B3-43DB-8C72-636F89FF00E3}" presName="Name0" presStyleCnt="0">
        <dgm:presLayoutVars>
          <dgm:dir/>
          <dgm:animLvl val="lvl"/>
          <dgm:resizeHandles val="exact"/>
        </dgm:presLayoutVars>
      </dgm:prSet>
      <dgm:spPr/>
    </dgm:pt>
    <dgm:pt modelId="{5F9FEC03-B2C8-42A3-A275-B16F4383B210}" type="pres">
      <dgm:prSet presAssocID="{2F13AF68-0FB2-4D89-B31F-64E15E7474D9}" presName="parTxOnly" presStyleLbl="node1" presStyleIdx="0" presStyleCnt="2" custScaleX="87054" custLinFactNeighborX="-2911">
        <dgm:presLayoutVars>
          <dgm:chMax val="0"/>
          <dgm:chPref val="0"/>
          <dgm:bulletEnabled val="1"/>
        </dgm:presLayoutVars>
      </dgm:prSet>
      <dgm:spPr/>
      <dgm:t>
        <a:bodyPr/>
        <a:lstStyle/>
        <a:p>
          <a:endParaRPr lang="en-US"/>
        </a:p>
      </dgm:t>
    </dgm:pt>
    <dgm:pt modelId="{6B411264-4C61-445C-8D12-5A6875D518EF}" type="pres">
      <dgm:prSet presAssocID="{72198C62-383A-4F13-9D61-DE6B28F74C61}" presName="parTxOnlySpace" presStyleCnt="0"/>
      <dgm:spPr/>
    </dgm:pt>
    <dgm:pt modelId="{4FA86C1A-D4C4-4B5B-8AA8-3C1217BAD1D8}" type="pres">
      <dgm:prSet presAssocID="{F863EB32-E774-4AF4-A303-8C93CE0B7DBB}" presName="parTxOnly" presStyleLbl="node1" presStyleIdx="1" presStyleCnt="2" custLinFactNeighborX="58184">
        <dgm:presLayoutVars>
          <dgm:chMax val="0"/>
          <dgm:chPref val="0"/>
          <dgm:bulletEnabled val="1"/>
        </dgm:presLayoutVars>
      </dgm:prSet>
      <dgm:spPr/>
      <dgm:t>
        <a:bodyPr/>
        <a:lstStyle/>
        <a:p>
          <a:endParaRPr lang="en-US"/>
        </a:p>
      </dgm:t>
    </dgm:pt>
  </dgm:ptLst>
  <dgm:cxnLst>
    <dgm:cxn modelId="{B02BDF81-B1BE-41CC-B19D-72E5416C31EF}" type="presOf" srcId="{5E88BC6F-08B3-43DB-8C72-636F89FF00E3}" destId="{9E969828-0714-4871-8B47-9E911A5255CE}" srcOrd="0" destOrd="0" presId="urn:microsoft.com/office/officeart/2005/8/layout/chevron1"/>
    <dgm:cxn modelId="{63EE3A0F-5D7D-4C50-B41D-8F6F82E9F635}" srcId="{5E88BC6F-08B3-43DB-8C72-636F89FF00E3}" destId="{F863EB32-E774-4AF4-A303-8C93CE0B7DBB}" srcOrd="1" destOrd="0" parTransId="{CFD08457-C481-4E5C-9DED-7DE532A20E1C}" sibTransId="{AD41EE70-BEFB-4CBA-97C4-480D25796621}"/>
    <dgm:cxn modelId="{D8CDF931-ECBF-4D14-9424-E0ACFBA807AD}" srcId="{5E88BC6F-08B3-43DB-8C72-636F89FF00E3}" destId="{2F13AF68-0FB2-4D89-B31F-64E15E7474D9}" srcOrd="0" destOrd="0" parTransId="{B139F471-70C6-409D-8A59-478AF50A222C}" sibTransId="{72198C62-383A-4F13-9D61-DE6B28F74C61}"/>
    <dgm:cxn modelId="{5F59DEE7-A563-4765-8EFB-21ABE1056579}" type="presOf" srcId="{2F13AF68-0FB2-4D89-B31F-64E15E7474D9}" destId="{5F9FEC03-B2C8-42A3-A275-B16F4383B210}" srcOrd="0" destOrd="0" presId="urn:microsoft.com/office/officeart/2005/8/layout/chevron1"/>
    <dgm:cxn modelId="{AA395F0E-52DC-442E-AB7F-D82FB19E72A8}" type="presOf" srcId="{F863EB32-E774-4AF4-A303-8C93CE0B7DBB}" destId="{4FA86C1A-D4C4-4B5B-8AA8-3C1217BAD1D8}" srcOrd="0" destOrd="0" presId="urn:microsoft.com/office/officeart/2005/8/layout/chevron1"/>
    <dgm:cxn modelId="{92196776-69CC-404A-8956-E4655F6D9857}" type="presParOf" srcId="{9E969828-0714-4871-8B47-9E911A5255CE}" destId="{5F9FEC03-B2C8-42A3-A275-B16F4383B210}" srcOrd="0" destOrd="0" presId="urn:microsoft.com/office/officeart/2005/8/layout/chevron1"/>
    <dgm:cxn modelId="{75E1F829-AA43-4604-AB61-01BD3D02F817}" type="presParOf" srcId="{9E969828-0714-4871-8B47-9E911A5255CE}" destId="{6B411264-4C61-445C-8D12-5A6875D518EF}" srcOrd="1" destOrd="0" presId="urn:microsoft.com/office/officeart/2005/8/layout/chevron1"/>
    <dgm:cxn modelId="{4363DC45-82D0-42E5-AD56-C6EB2D309C10}" type="presParOf" srcId="{9E969828-0714-4871-8B47-9E911A5255CE}" destId="{4FA86C1A-D4C4-4B5B-8AA8-3C1217BAD1D8}" srcOrd="2" destOrd="0" presId="urn:microsoft.com/office/officeart/2005/8/layout/chevron1"/>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489EC7-F746-45F6-A74A-8F30D780C342}" type="doc">
      <dgm:prSet loTypeId="urn:microsoft.com/office/officeart/2005/8/layout/architecture+Icon" loCatId="list" qsTypeId="urn:microsoft.com/office/officeart/2005/8/quickstyle/simple5" qsCatId="simple" csTypeId="urn:microsoft.com/office/officeart/2005/8/colors/accent1_1" csCatId="accent1" phldr="1"/>
      <dgm:spPr/>
      <dgm:t>
        <a:bodyPr/>
        <a:lstStyle/>
        <a:p>
          <a:endParaRPr lang="en-US"/>
        </a:p>
      </dgm:t>
    </dgm:pt>
    <dgm:pt modelId="{744ADE10-6759-4EF9-91D1-BC3968A02029}">
      <dgm:prSet phldrT="[Text]" custT="1"/>
      <dgm:spPr>
        <a:solidFill>
          <a:schemeClr val="accent2"/>
        </a:solidFill>
      </dgm:spPr>
      <dgm:t>
        <a:bodyPr/>
        <a:lstStyle/>
        <a:p>
          <a:r>
            <a:rPr lang="en-US" sz="3200" dirty="0" smtClean="0">
              <a:solidFill>
                <a:schemeClr val="tx1"/>
              </a:solidFill>
            </a:rPr>
            <a:t>Hyper-V</a:t>
          </a:r>
          <a:r>
            <a:rPr lang="en-US" sz="3200" dirty="0" smtClean="0"/>
            <a:t> </a:t>
          </a:r>
          <a:r>
            <a:rPr lang="en-US" sz="3200" dirty="0" smtClean="0">
              <a:solidFill>
                <a:schemeClr val="tx1"/>
              </a:solidFill>
            </a:rPr>
            <a:t>Replica</a:t>
          </a:r>
          <a:endParaRPr lang="en-US" sz="3200" dirty="0">
            <a:solidFill>
              <a:schemeClr val="tx1"/>
            </a:solidFill>
          </a:endParaRPr>
        </a:p>
      </dgm:t>
    </dgm:pt>
    <dgm:pt modelId="{8EEEB278-CA8C-46F9-B92B-A2C5F4409E89}" type="parTrans" cxnId="{B45428B0-7EF1-41D6-8B63-F2BEF8AD7B20}">
      <dgm:prSet/>
      <dgm:spPr/>
      <dgm:t>
        <a:bodyPr/>
        <a:lstStyle/>
        <a:p>
          <a:endParaRPr lang="en-US" sz="3200"/>
        </a:p>
      </dgm:t>
    </dgm:pt>
    <dgm:pt modelId="{72AFD662-5E65-42B1-AA9B-5B49B6D8AE59}" type="sibTrans" cxnId="{B45428B0-7EF1-41D6-8B63-F2BEF8AD7B20}">
      <dgm:prSet/>
      <dgm:spPr/>
      <dgm:t>
        <a:bodyPr/>
        <a:lstStyle/>
        <a:p>
          <a:endParaRPr lang="en-US" sz="3200"/>
        </a:p>
      </dgm:t>
    </dgm:pt>
    <dgm:pt modelId="{1AAB42A6-BB83-4928-80F1-F323668EE9B6}">
      <dgm:prSet custT="1">
        <dgm:style>
          <a:lnRef idx="2">
            <a:schemeClr val="accent1"/>
          </a:lnRef>
          <a:fillRef idx="1">
            <a:schemeClr val="lt1"/>
          </a:fillRef>
          <a:effectRef idx="0">
            <a:schemeClr val="accent1"/>
          </a:effectRef>
          <a:fontRef idx="minor">
            <a:schemeClr val="dk1"/>
          </a:fontRef>
        </dgm:style>
      </dgm:prSet>
      <dgm:spPr>
        <a:solidFill>
          <a:schemeClr val="accent1"/>
        </a:solidFill>
      </dgm:spPr>
      <dgm:t>
        <a:bodyPr/>
        <a:lstStyle/>
        <a:p>
          <a:r>
            <a:rPr lang="en-US" sz="3200" dirty="0" smtClean="0">
              <a:solidFill>
                <a:schemeClr val="tx1"/>
              </a:solidFill>
            </a:rPr>
            <a:t>Hyper-V Replica 2012 R2</a:t>
          </a:r>
          <a:endParaRPr lang="en-US" sz="3200" dirty="0">
            <a:solidFill>
              <a:schemeClr val="tx1"/>
            </a:solidFill>
          </a:endParaRPr>
        </a:p>
      </dgm:t>
    </dgm:pt>
    <dgm:pt modelId="{51273FB4-4426-4E8A-ABD9-7FCA9E445750}" type="parTrans" cxnId="{A9902335-060D-47CB-B65E-9C748AB8F5C1}">
      <dgm:prSet/>
      <dgm:spPr/>
      <dgm:t>
        <a:bodyPr/>
        <a:lstStyle/>
        <a:p>
          <a:endParaRPr lang="en-US" sz="3200"/>
        </a:p>
      </dgm:t>
    </dgm:pt>
    <dgm:pt modelId="{4F611DBF-257D-4824-9ACA-F61C4BB7C0B9}" type="sibTrans" cxnId="{A9902335-060D-47CB-B65E-9C748AB8F5C1}">
      <dgm:prSet/>
      <dgm:spPr/>
      <dgm:t>
        <a:bodyPr/>
        <a:lstStyle/>
        <a:p>
          <a:endParaRPr lang="en-US" sz="3200"/>
        </a:p>
      </dgm:t>
    </dgm:pt>
    <dgm:pt modelId="{5AB1BD8E-1D77-486D-AF26-864CBDD28055}" type="pres">
      <dgm:prSet presAssocID="{BF489EC7-F746-45F6-A74A-8F30D780C342}" presName="Name0" presStyleCnt="0">
        <dgm:presLayoutVars>
          <dgm:chPref val="1"/>
          <dgm:dir/>
          <dgm:animOne val="branch"/>
          <dgm:animLvl val="lvl"/>
          <dgm:resizeHandles/>
        </dgm:presLayoutVars>
      </dgm:prSet>
      <dgm:spPr/>
      <dgm:t>
        <a:bodyPr/>
        <a:lstStyle/>
        <a:p>
          <a:endParaRPr lang="en-US"/>
        </a:p>
      </dgm:t>
    </dgm:pt>
    <dgm:pt modelId="{CC717C56-BA73-4C6D-A572-AF8834AD35A4}" type="pres">
      <dgm:prSet presAssocID="{744ADE10-6759-4EF9-91D1-BC3968A02029}" presName="vertOne" presStyleCnt="0"/>
      <dgm:spPr/>
      <dgm:t>
        <a:bodyPr/>
        <a:lstStyle/>
        <a:p>
          <a:endParaRPr lang="en-US"/>
        </a:p>
      </dgm:t>
    </dgm:pt>
    <dgm:pt modelId="{B43F8168-3262-43F8-BA02-3A379938E5DA}" type="pres">
      <dgm:prSet presAssocID="{744ADE10-6759-4EF9-91D1-BC3968A02029}" presName="txOne" presStyleLbl="node0" presStyleIdx="0" presStyleCnt="2" custScaleX="87836" custLinFactNeighborX="1104" custLinFactNeighborY="-8975">
        <dgm:presLayoutVars>
          <dgm:chPref val="3"/>
        </dgm:presLayoutVars>
      </dgm:prSet>
      <dgm:spPr/>
      <dgm:t>
        <a:bodyPr/>
        <a:lstStyle/>
        <a:p>
          <a:endParaRPr lang="en-US"/>
        </a:p>
      </dgm:t>
    </dgm:pt>
    <dgm:pt modelId="{BC2FC10E-24C3-41A8-891D-EE7796FFB538}" type="pres">
      <dgm:prSet presAssocID="{744ADE10-6759-4EF9-91D1-BC3968A02029}" presName="horzOne" presStyleCnt="0"/>
      <dgm:spPr/>
      <dgm:t>
        <a:bodyPr/>
        <a:lstStyle/>
        <a:p>
          <a:endParaRPr lang="en-US"/>
        </a:p>
      </dgm:t>
    </dgm:pt>
    <dgm:pt modelId="{B8EFF037-681D-43FD-8BF5-F965ACC0845F}" type="pres">
      <dgm:prSet presAssocID="{72AFD662-5E65-42B1-AA9B-5B49B6D8AE59}" presName="sibSpaceOne" presStyleCnt="0"/>
      <dgm:spPr/>
      <dgm:t>
        <a:bodyPr/>
        <a:lstStyle/>
        <a:p>
          <a:endParaRPr lang="en-US"/>
        </a:p>
      </dgm:t>
    </dgm:pt>
    <dgm:pt modelId="{3A2D2C48-8773-49F6-AFF8-8F7F0A42AA1A}" type="pres">
      <dgm:prSet presAssocID="{1AAB42A6-BB83-4928-80F1-F323668EE9B6}" presName="vertOne" presStyleCnt="0"/>
      <dgm:spPr/>
      <dgm:t>
        <a:bodyPr/>
        <a:lstStyle/>
        <a:p>
          <a:endParaRPr lang="en-US"/>
        </a:p>
      </dgm:t>
    </dgm:pt>
    <dgm:pt modelId="{18861F15-9D4B-4D1A-9314-0AE2EB00E4F9}" type="pres">
      <dgm:prSet presAssocID="{1AAB42A6-BB83-4928-80F1-F323668EE9B6}" presName="txOne" presStyleLbl="node0" presStyleIdx="1" presStyleCnt="2" custScaleX="99938">
        <dgm:presLayoutVars>
          <dgm:chPref val="3"/>
        </dgm:presLayoutVars>
      </dgm:prSet>
      <dgm:spPr/>
      <dgm:t>
        <a:bodyPr/>
        <a:lstStyle/>
        <a:p>
          <a:endParaRPr lang="en-US"/>
        </a:p>
      </dgm:t>
    </dgm:pt>
    <dgm:pt modelId="{15D32E20-8D79-4395-A441-DB5FF24DA309}" type="pres">
      <dgm:prSet presAssocID="{1AAB42A6-BB83-4928-80F1-F323668EE9B6}" presName="horzOne" presStyleCnt="0"/>
      <dgm:spPr/>
      <dgm:t>
        <a:bodyPr/>
        <a:lstStyle/>
        <a:p>
          <a:endParaRPr lang="en-US"/>
        </a:p>
      </dgm:t>
    </dgm:pt>
  </dgm:ptLst>
  <dgm:cxnLst>
    <dgm:cxn modelId="{A9902335-060D-47CB-B65E-9C748AB8F5C1}" srcId="{BF489EC7-F746-45F6-A74A-8F30D780C342}" destId="{1AAB42A6-BB83-4928-80F1-F323668EE9B6}" srcOrd="1" destOrd="0" parTransId="{51273FB4-4426-4E8A-ABD9-7FCA9E445750}" sibTransId="{4F611DBF-257D-4824-9ACA-F61C4BB7C0B9}"/>
    <dgm:cxn modelId="{B45428B0-7EF1-41D6-8B63-F2BEF8AD7B20}" srcId="{BF489EC7-F746-45F6-A74A-8F30D780C342}" destId="{744ADE10-6759-4EF9-91D1-BC3968A02029}" srcOrd="0" destOrd="0" parTransId="{8EEEB278-CA8C-46F9-B92B-A2C5F4409E89}" sibTransId="{72AFD662-5E65-42B1-AA9B-5B49B6D8AE59}"/>
    <dgm:cxn modelId="{BD19DEB5-79DA-4043-9260-265EB24BFE0A}" type="presOf" srcId="{1AAB42A6-BB83-4928-80F1-F323668EE9B6}" destId="{18861F15-9D4B-4D1A-9314-0AE2EB00E4F9}" srcOrd="0" destOrd="0" presId="urn:microsoft.com/office/officeart/2005/8/layout/architecture+Icon"/>
    <dgm:cxn modelId="{B4B12B11-C7F4-4550-93FE-BC2B72300DE5}" type="presOf" srcId="{744ADE10-6759-4EF9-91D1-BC3968A02029}" destId="{B43F8168-3262-43F8-BA02-3A379938E5DA}" srcOrd="0" destOrd="0" presId="urn:microsoft.com/office/officeart/2005/8/layout/architecture+Icon"/>
    <dgm:cxn modelId="{E51BB9FB-CD6C-4408-98BD-E6C202149FA9}" type="presOf" srcId="{BF489EC7-F746-45F6-A74A-8F30D780C342}" destId="{5AB1BD8E-1D77-486D-AF26-864CBDD28055}" srcOrd="0" destOrd="0" presId="urn:microsoft.com/office/officeart/2005/8/layout/architecture+Icon"/>
    <dgm:cxn modelId="{1F1E9DFF-587E-4A36-8DB5-AA11CA15FCF5}" type="presParOf" srcId="{5AB1BD8E-1D77-486D-AF26-864CBDD28055}" destId="{CC717C56-BA73-4C6D-A572-AF8834AD35A4}" srcOrd="0" destOrd="0" presId="urn:microsoft.com/office/officeart/2005/8/layout/architecture+Icon"/>
    <dgm:cxn modelId="{0A9BA76E-F2A3-4042-9FF8-CB8C1FF6820C}" type="presParOf" srcId="{CC717C56-BA73-4C6D-A572-AF8834AD35A4}" destId="{B43F8168-3262-43F8-BA02-3A379938E5DA}" srcOrd="0" destOrd="0" presId="urn:microsoft.com/office/officeart/2005/8/layout/architecture+Icon"/>
    <dgm:cxn modelId="{9816182A-FB41-4346-AF7C-EADC3A6F6CFB}" type="presParOf" srcId="{CC717C56-BA73-4C6D-A572-AF8834AD35A4}" destId="{BC2FC10E-24C3-41A8-891D-EE7796FFB538}" srcOrd="1" destOrd="0" presId="urn:microsoft.com/office/officeart/2005/8/layout/architecture+Icon"/>
    <dgm:cxn modelId="{25120F9C-2918-4CA0-84FA-375C32B66838}" type="presParOf" srcId="{5AB1BD8E-1D77-486D-AF26-864CBDD28055}" destId="{B8EFF037-681D-43FD-8BF5-F965ACC0845F}" srcOrd="1" destOrd="0" presId="urn:microsoft.com/office/officeart/2005/8/layout/architecture+Icon"/>
    <dgm:cxn modelId="{B08DC8FC-13C1-4EC8-98BD-88D7463D474C}" type="presParOf" srcId="{5AB1BD8E-1D77-486D-AF26-864CBDD28055}" destId="{3A2D2C48-8773-49F6-AFF8-8F7F0A42AA1A}" srcOrd="2" destOrd="0" presId="urn:microsoft.com/office/officeart/2005/8/layout/architecture+Icon"/>
    <dgm:cxn modelId="{13DFCD23-9EA7-4F6C-AE59-9CA65AB84836}" type="presParOf" srcId="{3A2D2C48-8773-49F6-AFF8-8F7F0A42AA1A}" destId="{18861F15-9D4B-4D1A-9314-0AE2EB00E4F9}" srcOrd="0" destOrd="0" presId="urn:microsoft.com/office/officeart/2005/8/layout/architecture+Icon"/>
    <dgm:cxn modelId="{3197A416-13F3-4303-969F-D185A8DBC62A}" type="presParOf" srcId="{3A2D2C48-8773-49F6-AFF8-8F7F0A42AA1A}" destId="{15D32E20-8D79-4395-A441-DB5FF24DA309}" srcOrd="1" destOrd="0" presId="urn:microsoft.com/office/officeart/2005/8/layout/architecture+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489EC7-F746-45F6-A74A-8F30D780C342}" type="doc">
      <dgm:prSet loTypeId="urn:microsoft.com/office/officeart/2005/8/layout/architecture+Icon" loCatId="list" qsTypeId="urn:microsoft.com/office/officeart/2005/8/quickstyle/simple5" qsCatId="simple" csTypeId="urn:microsoft.com/office/officeart/2005/8/colors/accent5_2" csCatId="accent5" phldr="1"/>
      <dgm:spPr/>
      <dgm:t>
        <a:bodyPr/>
        <a:lstStyle/>
        <a:p>
          <a:endParaRPr lang="en-US"/>
        </a:p>
      </dgm:t>
    </dgm:pt>
    <dgm:pt modelId="{744ADE10-6759-4EF9-91D1-BC3968A02029}">
      <dgm:prSet phldrT="[Text]">
        <dgm:style>
          <a:lnRef idx="2">
            <a:schemeClr val="accent1"/>
          </a:lnRef>
          <a:fillRef idx="1">
            <a:schemeClr val="lt1"/>
          </a:fillRef>
          <a:effectRef idx="0">
            <a:schemeClr val="accent1"/>
          </a:effectRef>
          <a:fontRef idx="minor">
            <a:schemeClr val="dk1"/>
          </a:fontRef>
        </dgm:style>
      </dgm:prSet>
      <dgm:spPr>
        <a:solidFill>
          <a:schemeClr val="accent1"/>
        </a:solidFill>
        <a:ln w="28575"/>
      </dgm:spPr>
      <dgm:t>
        <a:bodyPr/>
        <a:lstStyle/>
        <a:p>
          <a:r>
            <a:rPr lang="en-US" dirty="0" smtClean="0">
              <a:solidFill>
                <a:schemeClr val="tx1"/>
              </a:solidFill>
            </a:rPr>
            <a:t>Hyper-V Recovery Manager (HRM)</a:t>
          </a:r>
          <a:endParaRPr lang="en-US" dirty="0">
            <a:solidFill>
              <a:schemeClr val="tx1"/>
            </a:solidFill>
          </a:endParaRPr>
        </a:p>
      </dgm:t>
    </dgm:pt>
    <dgm:pt modelId="{8EEEB278-CA8C-46F9-B92B-A2C5F4409E89}" type="parTrans" cxnId="{B45428B0-7EF1-41D6-8B63-F2BEF8AD7B20}">
      <dgm:prSet/>
      <dgm:spPr/>
      <dgm:t>
        <a:bodyPr/>
        <a:lstStyle/>
        <a:p>
          <a:endParaRPr lang="en-US"/>
        </a:p>
      </dgm:t>
    </dgm:pt>
    <dgm:pt modelId="{72AFD662-5E65-42B1-AA9B-5B49B6D8AE59}" type="sibTrans" cxnId="{B45428B0-7EF1-41D6-8B63-F2BEF8AD7B20}">
      <dgm:prSet/>
      <dgm:spPr/>
      <dgm:t>
        <a:bodyPr/>
        <a:lstStyle/>
        <a:p>
          <a:endParaRPr lang="en-US"/>
        </a:p>
      </dgm:t>
    </dgm:pt>
    <dgm:pt modelId="{5AB1BD8E-1D77-486D-AF26-864CBDD28055}" type="pres">
      <dgm:prSet presAssocID="{BF489EC7-F746-45F6-A74A-8F30D780C342}" presName="Name0" presStyleCnt="0">
        <dgm:presLayoutVars>
          <dgm:chPref val="1"/>
          <dgm:dir/>
          <dgm:animOne val="branch"/>
          <dgm:animLvl val="lvl"/>
          <dgm:resizeHandles/>
        </dgm:presLayoutVars>
      </dgm:prSet>
      <dgm:spPr/>
      <dgm:t>
        <a:bodyPr/>
        <a:lstStyle/>
        <a:p>
          <a:endParaRPr lang="en-US"/>
        </a:p>
      </dgm:t>
    </dgm:pt>
    <dgm:pt modelId="{CC717C56-BA73-4C6D-A572-AF8834AD35A4}" type="pres">
      <dgm:prSet presAssocID="{744ADE10-6759-4EF9-91D1-BC3968A02029}" presName="vertOne" presStyleCnt="0"/>
      <dgm:spPr/>
    </dgm:pt>
    <dgm:pt modelId="{B43F8168-3262-43F8-BA02-3A379938E5DA}" type="pres">
      <dgm:prSet presAssocID="{744ADE10-6759-4EF9-91D1-BC3968A02029}" presName="txOne" presStyleLbl="node0" presStyleIdx="0" presStyleCnt="1" custLinFactNeighborX="-857" custLinFactNeighborY="15602">
        <dgm:presLayoutVars>
          <dgm:chPref val="3"/>
        </dgm:presLayoutVars>
      </dgm:prSet>
      <dgm:spPr/>
      <dgm:t>
        <a:bodyPr/>
        <a:lstStyle/>
        <a:p>
          <a:endParaRPr lang="en-US"/>
        </a:p>
      </dgm:t>
    </dgm:pt>
    <dgm:pt modelId="{BC2FC10E-24C3-41A8-891D-EE7796FFB538}" type="pres">
      <dgm:prSet presAssocID="{744ADE10-6759-4EF9-91D1-BC3968A02029}" presName="horzOne" presStyleCnt="0"/>
      <dgm:spPr/>
    </dgm:pt>
  </dgm:ptLst>
  <dgm:cxnLst>
    <dgm:cxn modelId="{4C8780A6-C0DC-46EE-84E1-D0CE60FB3E00}" type="presOf" srcId="{744ADE10-6759-4EF9-91D1-BC3968A02029}" destId="{B43F8168-3262-43F8-BA02-3A379938E5DA}" srcOrd="0" destOrd="0" presId="urn:microsoft.com/office/officeart/2005/8/layout/architecture+Icon"/>
    <dgm:cxn modelId="{9A8DE76A-FE66-4486-8C44-714EE31CBECA}" type="presOf" srcId="{BF489EC7-F746-45F6-A74A-8F30D780C342}" destId="{5AB1BD8E-1D77-486D-AF26-864CBDD28055}" srcOrd="0" destOrd="0" presId="urn:microsoft.com/office/officeart/2005/8/layout/architecture+Icon"/>
    <dgm:cxn modelId="{B45428B0-7EF1-41D6-8B63-F2BEF8AD7B20}" srcId="{BF489EC7-F746-45F6-A74A-8F30D780C342}" destId="{744ADE10-6759-4EF9-91D1-BC3968A02029}" srcOrd="0" destOrd="0" parTransId="{8EEEB278-CA8C-46F9-B92B-A2C5F4409E89}" sibTransId="{72AFD662-5E65-42B1-AA9B-5B49B6D8AE59}"/>
    <dgm:cxn modelId="{6C2F5BE4-1397-4638-8977-1D58109E7808}" type="presParOf" srcId="{5AB1BD8E-1D77-486D-AF26-864CBDD28055}" destId="{CC717C56-BA73-4C6D-A572-AF8834AD35A4}" srcOrd="0" destOrd="0" presId="urn:microsoft.com/office/officeart/2005/8/layout/architecture+Icon"/>
    <dgm:cxn modelId="{209894B5-5C6F-4609-919E-A65FBFC46022}" type="presParOf" srcId="{CC717C56-BA73-4C6D-A572-AF8834AD35A4}" destId="{B43F8168-3262-43F8-BA02-3A379938E5DA}" srcOrd="0" destOrd="0" presId="urn:microsoft.com/office/officeart/2005/8/layout/architecture+Icon"/>
    <dgm:cxn modelId="{385F41F9-38DA-4113-99E4-D6F499D7EF9A}" type="presParOf" srcId="{CC717C56-BA73-4C6D-A572-AF8834AD35A4}" destId="{BC2FC10E-24C3-41A8-891D-EE7796FFB538}" srcOrd="1" destOrd="0" presId="urn:microsoft.com/office/officeart/2005/8/layout/architecture+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1:22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1:20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Date Placeholder 9"/>
          <p:cNvSpPr>
            <a:spLocks noGrp="1"/>
          </p:cNvSpPr>
          <p:nvPr>
            <p:ph type="dt" idx="13"/>
          </p:nvPr>
        </p:nvSpPr>
        <p:spPr/>
        <p:txBody>
          <a:bodyPr/>
          <a:lstStyle/>
          <a:p>
            <a:fld id="{B24D84E8-06E3-489F-9C67-A33EE59B08EB}" type="datetime8">
              <a:rPr lang="en-US" smtClean="0">
                <a:solidFill>
                  <a:prstClr val="black"/>
                </a:solidFill>
              </a:rPr>
              <a:pPr/>
              <a:t>6/27/2013 1:20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gradFill>
                  <a:gsLst>
                    <a:gs pos="1250">
                      <a:prstClr val="black"/>
                    </a:gs>
                    <a:gs pos="100000">
                      <a:prstClr val="black"/>
                    </a:gs>
                  </a:gsLst>
                  <a:lin ang="5400000" scaled="0"/>
                </a:gradFill>
              </a:rPr>
              <a:t>TechEd</a:t>
            </a:r>
            <a:r>
              <a:rPr lang="en-US" dirty="0" smtClean="0">
                <a:gradFill>
                  <a:gsLst>
                    <a:gs pos="1250">
                      <a:prstClr val="black"/>
                    </a:gs>
                    <a:gs pos="100000">
                      <a:prstClr val="black"/>
                    </a:gs>
                  </a:gsLst>
                  <a:lin ang="5400000" scaled="0"/>
                </a:gradFill>
              </a:rPr>
              <a:t> 2013</a:t>
            </a:r>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57350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412975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09306" lvl="1" indent="0">
              <a:buNone/>
            </a:pPr>
            <a:endParaRPr lang="en-US" dirty="0" smtClean="0"/>
          </a:p>
        </p:txBody>
      </p:sp>
      <p:sp>
        <p:nvSpPr>
          <p:cNvPr id="4" name="Header Placeholder 3"/>
          <p:cNvSpPr>
            <a:spLocks noGrp="1"/>
          </p:cNvSpPr>
          <p:nvPr>
            <p:ph type="hdr" sz="quarter" idx="10"/>
          </p:nvPr>
        </p:nvSpPr>
        <p:spPr/>
        <p:txBody>
          <a:bodyPr/>
          <a:lstStyle/>
          <a:p>
            <a:r>
              <a:rPr lang="en-US" dirty="0" smtClean="0"/>
              <a:t>TechReady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6/27/2013 1:22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8" name="Footer Placeholder 3"/>
          <p:cNvSpPr>
            <a:spLocks noGrp="1"/>
          </p:cNvSpPr>
          <p:nvPr>
            <p:ph type="ftr" sz="quarter" idx="4"/>
          </p:nvPr>
        </p:nvSpPr>
        <p:spPr>
          <a:xfrm>
            <a:off x="0" y="8685214"/>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25243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71102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09306" lvl="1"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TechReady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6/27/2013 1:22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8" name="Footer Placeholder 3"/>
          <p:cNvSpPr>
            <a:spLocks noGrp="1"/>
          </p:cNvSpPr>
          <p:nvPr>
            <p:ph type="ftr" sz="quarter" idx="4"/>
          </p:nvPr>
        </p:nvSpPr>
        <p:spPr>
          <a:xfrm>
            <a:off x="0" y="8685214"/>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83877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31076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523303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402877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6/27/2013 1:22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92372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67944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74468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1:20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98155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6/27/2013 1:22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8545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094794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70456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84979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6/27/2013 1:22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038549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TechReady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6/27/2013 1:22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8" name="Footer Placeholder 3"/>
          <p:cNvSpPr>
            <a:spLocks noGrp="1"/>
          </p:cNvSpPr>
          <p:nvPr>
            <p:ph type="ftr" sz="quarter" idx="4"/>
          </p:nvPr>
        </p:nvSpPr>
        <p:spPr>
          <a:xfrm>
            <a:off x="0" y="8685214"/>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271638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TechReady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6/27/2013 1:22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685214"/>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276109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TechReady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6/27/2013 1:22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8" name="Footer Placeholder 3"/>
          <p:cNvSpPr>
            <a:spLocks noGrp="1"/>
          </p:cNvSpPr>
          <p:nvPr>
            <p:ph type="ftr" sz="quarter" idx="4"/>
          </p:nvPr>
        </p:nvSpPr>
        <p:spPr>
          <a:xfrm>
            <a:off x="0" y="8685214"/>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639216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424051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6/27/2013 1:22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2674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422734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69384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817237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927278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10601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1:22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992299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6/27/2013 1:22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542181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507065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1:22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964401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6/27/2013 1:22 PM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27681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17923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83889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50748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Header Placeholder 3"/>
          <p:cNvSpPr>
            <a:spLocks noGrp="1"/>
          </p:cNvSpPr>
          <p:nvPr>
            <p:ph type="hdr" sz="quarter" idx="10"/>
          </p:nvPr>
        </p:nvSpPr>
        <p:spPr/>
        <p:txBody>
          <a:bodyPr/>
          <a:lstStyle/>
          <a:p>
            <a:r>
              <a:rPr lang="en-US" dirty="0" smtClean="0"/>
              <a:t>TechReady 14</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6/27/2013 1:22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8" name="Footer Placeholder 3"/>
          <p:cNvSpPr>
            <a:spLocks noGrp="1"/>
          </p:cNvSpPr>
          <p:nvPr>
            <p:ph type="ftr" sz="quarter" idx="4"/>
          </p:nvPr>
        </p:nvSpPr>
        <p:spPr>
          <a:xfrm>
            <a:off x="0" y="8685214"/>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2809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45923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1:22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783372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09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26193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5" y="1398908"/>
            <a:ext cx="11205895" cy="310869"/>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8"/>
            <a:ext cx="11255764" cy="621530"/>
          </a:xfrm>
        </p:spPr>
        <p:txBody>
          <a:bodyPr lIns="0"/>
          <a:lstStyle>
            <a:lvl1pPr algn="l">
              <a:defRPr/>
            </a:lvl1pPr>
          </a:lstStyle>
          <a:p>
            <a:r>
              <a:rPr lang="en-US" dirty="0" smtClean="0"/>
              <a:t>Click to edit Master title style</a:t>
            </a:r>
            <a:endParaRPr lang="en-US" dirty="0"/>
          </a:p>
        </p:txBody>
      </p:sp>
      <p:sp>
        <p:nvSpPr>
          <p:cNvPr id="8" name="Date Placeholder 7"/>
          <p:cNvSpPr>
            <a:spLocks noGrp="1"/>
          </p:cNvSpPr>
          <p:nvPr>
            <p:ph type="dt" sz="half" idx="15"/>
          </p:nvPr>
        </p:nvSpPr>
        <p:spPr>
          <a:xfrm>
            <a:off x="1231311" y="6450506"/>
            <a:ext cx="1245920" cy="155434"/>
          </a:xfrm>
          <a:prstGeom prst="rect">
            <a:avLst/>
          </a:prstGeom>
        </p:spPr>
        <p:txBody>
          <a:bodyPr lIns="93278" tIns="46639" rIns="93278" bIns="46639"/>
          <a:lstStyle/>
          <a:p>
            <a:r>
              <a:rPr lang="en-US" dirty="0" smtClean="0"/>
              <a:t>15-01-2010</a:t>
            </a:r>
            <a:endParaRPr lang="en-US" dirty="0"/>
          </a:p>
        </p:txBody>
      </p:sp>
      <p:sp>
        <p:nvSpPr>
          <p:cNvPr id="10" name="Slide Number Placeholder 9"/>
          <p:cNvSpPr>
            <a:spLocks noGrp="1"/>
          </p:cNvSpPr>
          <p:nvPr>
            <p:ph type="sldNum" sz="quarter" idx="16"/>
          </p:nvPr>
        </p:nvSpPr>
        <p:spPr>
          <a:xfrm>
            <a:off x="626614" y="6450506"/>
            <a:ext cx="526777" cy="155434"/>
          </a:xfrm>
          <a:prstGeom prst="rect">
            <a:avLst/>
          </a:prstGeom>
        </p:spPr>
        <p:txBody>
          <a:bodyPr lIns="93278" tIns="46639" rIns="93278" bIns="4663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26613" y="6590284"/>
            <a:ext cx="1850618" cy="131134"/>
          </a:xfrm>
          <a:prstGeom prst="rect">
            <a:avLst/>
          </a:prstGeom>
        </p:spPr>
        <p:txBody>
          <a:bodyPr lIns="93278" tIns="46639" rIns="93278" bIns="46639"/>
          <a:lstStyle/>
          <a:p>
            <a:pPr algn="l"/>
            <a:r>
              <a:rPr lang="en-US" dirty="0" smtClean="0"/>
              <a:t>MICROSOFT CONFIDENTIAL</a:t>
            </a:r>
            <a:endParaRPr lang="en-US" dirty="0"/>
          </a:p>
        </p:txBody>
      </p:sp>
      <p:sp>
        <p:nvSpPr>
          <p:cNvPr id="13" name="Text Placeholder 3"/>
          <p:cNvSpPr>
            <a:spLocks noGrp="1"/>
          </p:cNvSpPr>
          <p:nvPr>
            <p:ph type="body" sz="half" idx="2"/>
          </p:nvPr>
        </p:nvSpPr>
        <p:spPr>
          <a:xfrm>
            <a:off x="621826" y="6061922"/>
            <a:ext cx="9741906" cy="310868"/>
          </a:xfrm>
        </p:spPr>
        <p:txBody>
          <a:bodyPr>
            <a:noAutofit/>
          </a:bodyPr>
          <a:lstStyle>
            <a:lvl1pPr marL="0" indent="0">
              <a:lnSpc>
                <a:spcPts val="1836"/>
              </a:lnSpc>
              <a:spcBef>
                <a:spcPts val="0"/>
              </a:spcBef>
              <a:spcAft>
                <a:spcPts val="0"/>
              </a:spcAft>
              <a:buNone/>
              <a:defRPr sz="1400" spc="-41" baseline="0"/>
            </a:lvl1pPr>
            <a:lvl2pPr marL="466390" indent="0">
              <a:buNone/>
              <a:defRPr sz="1200"/>
            </a:lvl2pPr>
            <a:lvl3pPr marL="932779" indent="0">
              <a:buNone/>
              <a:defRPr sz="1000"/>
            </a:lvl3pPr>
            <a:lvl4pPr marL="1399169" indent="0">
              <a:buNone/>
              <a:defRPr sz="900"/>
            </a:lvl4pPr>
            <a:lvl5pPr marL="1865559" indent="0">
              <a:buNone/>
              <a:defRPr sz="900"/>
            </a:lvl5pPr>
            <a:lvl6pPr marL="2331949" indent="0">
              <a:buNone/>
              <a:defRPr sz="900"/>
            </a:lvl6pPr>
            <a:lvl7pPr marL="2798338" indent="0">
              <a:buNone/>
              <a:defRPr sz="900"/>
            </a:lvl7pPr>
            <a:lvl8pPr marL="3264728" indent="0">
              <a:buNone/>
              <a:defRPr sz="900"/>
            </a:lvl8pPr>
            <a:lvl9pPr marL="3731118"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26613" y="1840920"/>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1847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507844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1308232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3556493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463070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06572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9856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63756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63211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7087901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5506153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6877659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2450682"/>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435790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47371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76919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24831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628279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41880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68105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53621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5828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00722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896805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312342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233244715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937469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3442199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11971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960006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3993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144700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588349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6434322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5041815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681393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91457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949669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223853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073482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112340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47345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63554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74267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69897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393587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597768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508931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870014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697116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2301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06801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54256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28044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05640085"/>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4666767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9593722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409689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6989381"/>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19741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202954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562537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288097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69608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535954"/>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46457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106687"/>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1639193"/>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250884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49277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42" Type="http://schemas.openxmlformats.org/officeDocument/2006/relationships/slideLayout" Target="../slideLayouts/slideLayout67.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46"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41" Type="http://schemas.openxmlformats.org/officeDocument/2006/relationships/slideLayout" Target="../slideLayouts/slideLayout6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slideLayout" Target="../slideLayouts/slideLayout65.xml"/><Relationship Id="rId45" Type="http://schemas.openxmlformats.org/officeDocument/2006/relationships/slideLayout" Target="../slideLayouts/slideLayout70.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4" Type="http://schemas.openxmlformats.org/officeDocument/2006/relationships/slideLayout" Target="../slideLayouts/slideLayout6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43"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theme" Target="../theme/theme3.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 id="2147484195" r:id="rId24"/>
    <p:sldLayoutId id="2147484266"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7444115"/>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 id="2147484220" r:id="rId24"/>
    <p:sldLayoutId id="2147484221" r:id="rId25"/>
    <p:sldLayoutId id="2147484222" r:id="rId26"/>
    <p:sldLayoutId id="2147484223" r:id="rId27"/>
    <p:sldLayoutId id="2147484224" r:id="rId28"/>
    <p:sldLayoutId id="2147484225" r:id="rId29"/>
    <p:sldLayoutId id="2147484226" r:id="rId30"/>
    <p:sldLayoutId id="2147484227" r:id="rId31"/>
    <p:sldLayoutId id="2147484228" r:id="rId32"/>
    <p:sldLayoutId id="2147484229" r:id="rId33"/>
    <p:sldLayoutId id="2147484230" r:id="rId34"/>
    <p:sldLayoutId id="2147484231" r:id="rId35"/>
    <p:sldLayoutId id="2147484232" r:id="rId36"/>
    <p:sldLayoutId id="2147484233" r:id="rId37"/>
    <p:sldLayoutId id="2147484234" r:id="rId38"/>
    <p:sldLayoutId id="2147484235" r:id="rId39"/>
    <p:sldLayoutId id="2147484236" r:id="rId40"/>
    <p:sldLayoutId id="2147484237" r:id="rId41"/>
    <p:sldLayoutId id="2147484238" r:id="rId42"/>
    <p:sldLayoutId id="2147484239" r:id="rId43"/>
    <p:sldLayoutId id="2147484240" r:id="rId44"/>
    <p:sldLayoutId id="2147484241" r:id="rId45"/>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142388"/>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blogs.technet.com/b/privatecloud/archive/2013/02/11/automation-orchestrating-hyper-v-replica-with-system-center-for-planned-failover.asp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en-us/download/details.aspx?id=39057"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microsoft.com/en-us/download/details.aspx?id=36786"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6.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onvergedigest.com/2012/10/datagrams-nyc-data-center-taken-down-by.html" TargetMode="External"/><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1.jp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4.xml"/><Relationship Id="rId16" Type="http://schemas.openxmlformats.org/officeDocument/2006/relationships/diagramColors" Target="../diagrams/colors5.xml"/><Relationship Id="rId1" Type="http://schemas.openxmlformats.org/officeDocument/2006/relationships/slideLayout" Target="../slideLayouts/slideLayout1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71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Hyper-V Replica</a:t>
            </a:r>
            <a:endParaRPr lang="en-US" dirty="0"/>
          </a:p>
        </p:txBody>
      </p:sp>
    </p:spTree>
    <p:extLst>
      <p:ext uri="{BB962C8B-B14F-4D97-AF65-F5344CB8AC3E}">
        <p14:creationId xmlns:p14="http://schemas.microsoft.com/office/powerpoint/2010/main" val="2903842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228600"/>
            <a:ext cx="11149013" cy="747897"/>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Hyper-V Replica</a:t>
            </a:r>
            <a:endParaRPr lang="en-US" dirty="0"/>
          </a:p>
        </p:txBody>
      </p:sp>
      <p:grpSp>
        <p:nvGrpSpPr>
          <p:cNvPr id="3" name="Group 2"/>
          <p:cNvGrpSpPr/>
          <p:nvPr/>
        </p:nvGrpSpPr>
        <p:grpSpPr>
          <a:xfrm>
            <a:off x="981128" y="5370005"/>
            <a:ext cx="10904485" cy="587322"/>
            <a:chOff x="775593" y="4136843"/>
            <a:chExt cx="11413232" cy="587558"/>
          </a:xfrm>
        </p:grpSpPr>
        <p:sp>
          <p:nvSpPr>
            <p:cNvPr id="4" name="Text Placeholder 190"/>
            <p:cNvSpPr txBox="1">
              <a:spLocks/>
            </p:cNvSpPr>
            <p:nvPr/>
          </p:nvSpPr>
          <p:spPr>
            <a:xfrm>
              <a:off x="775593" y="4151587"/>
              <a:ext cx="2753061" cy="57281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136" dirty="0" smtClean="0"/>
                <a:t>Simple	</a:t>
              </a:r>
              <a:endParaRPr lang="en-US" sz="3136" dirty="0"/>
            </a:p>
          </p:txBody>
        </p:sp>
        <p:sp>
          <p:nvSpPr>
            <p:cNvPr id="5" name="Text Placeholder 190"/>
            <p:cNvSpPr txBox="1">
              <a:spLocks/>
            </p:cNvSpPr>
            <p:nvPr/>
          </p:nvSpPr>
          <p:spPr>
            <a:xfrm>
              <a:off x="3732212" y="4136843"/>
              <a:ext cx="3657600" cy="57281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136" dirty="0" smtClean="0"/>
                <a:t>Affordable</a:t>
              </a:r>
              <a:endParaRPr lang="en-US" sz="3136" dirty="0"/>
            </a:p>
          </p:txBody>
        </p:sp>
        <p:sp>
          <p:nvSpPr>
            <p:cNvPr id="6" name="Text Placeholder 190"/>
            <p:cNvSpPr txBox="1">
              <a:spLocks/>
            </p:cNvSpPr>
            <p:nvPr/>
          </p:nvSpPr>
          <p:spPr>
            <a:xfrm>
              <a:off x="7618413" y="4151586"/>
              <a:ext cx="4570412" cy="57281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136" dirty="0" smtClean="0"/>
                <a:t>Flexible </a:t>
              </a:r>
              <a:endParaRPr lang="en-US" sz="3136" dirty="0"/>
            </a:p>
          </p:txBody>
        </p:sp>
      </p:grpSp>
      <p:sp>
        <p:nvSpPr>
          <p:cNvPr id="7" name="TechEd Tile"/>
          <p:cNvSpPr/>
          <p:nvPr/>
        </p:nvSpPr>
        <p:spPr bwMode="ltGray">
          <a:xfrm>
            <a:off x="836612" y="1600936"/>
            <a:ext cx="5013164" cy="15538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7" tIns="45708" rIns="91417" bIns="45708" numCol="1" rtlCol="0" anchor="ctr" anchorCtr="0" compatLnSpc="1">
            <a:prstTxWarp prst="textNoShape">
              <a:avLst/>
            </a:prstTxWarp>
          </a:bodyPr>
          <a:lstStyle/>
          <a:p>
            <a:pPr algn="ctr" defTabSz="913916"/>
            <a:r>
              <a:rPr lang="en-US" sz="3626" dirty="0">
                <a:solidFill>
                  <a:schemeClr val="tx1">
                    <a:lumMod val="20000"/>
                    <a:lumOff val="80000"/>
                    <a:alpha val="99000"/>
                  </a:schemeClr>
                </a:solidFill>
                <a:latin typeface="Segoe UI" pitchFamily="34" charset="0"/>
                <a:ea typeface="Segoe UI" pitchFamily="34" charset="0"/>
                <a:cs typeface="Segoe UI" pitchFamily="34" charset="0"/>
              </a:rPr>
              <a:t>Inbox Replication</a:t>
            </a:r>
          </a:p>
        </p:txBody>
      </p:sp>
      <p:sp>
        <p:nvSpPr>
          <p:cNvPr id="8" name="Arrow Bar"/>
          <p:cNvSpPr/>
          <p:nvPr/>
        </p:nvSpPr>
        <p:spPr bwMode="gray">
          <a:xfrm>
            <a:off x="6012240" y="1600935"/>
            <a:ext cx="5014684" cy="1553855"/>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7" tIns="45708" rIns="91417" bIns="45708" numCol="1" rtlCol="0" anchor="ctr" anchorCtr="0" compatLnSpc="1">
            <a:prstTxWarp prst="textNoShape">
              <a:avLst/>
            </a:prstTxWarp>
          </a:bodyPr>
          <a:lstStyle/>
          <a:p>
            <a:pPr algn="ctr" defTabSz="913916"/>
            <a:r>
              <a:rPr lang="en-US" sz="3626" dirty="0">
                <a:solidFill>
                  <a:schemeClr val="tx1">
                    <a:lumMod val="20000"/>
                    <a:lumOff val="80000"/>
                    <a:alpha val="99000"/>
                  </a:schemeClr>
                </a:solidFill>
                <a:latin typeface="Segoe UI" pitchFamily="34" charset="0"/>
                <a:ea typeface="Segoe UI" pitchFamily="34" charset="0"/>
                <a:cs typeface="Segoe UI" pitchFamily="34" charset="0"/>
              </a:rPr>
              <a:t>DR Scenarios</a:t>
            </a:r>
          </a:p>
        </p:txBody>
      </p:sp>
      <p:sp>
        <p:nvSpPr>
          <p:cNvPr id="9" name="TechEd Tile"/>
          <p:cNvSpPr/>
          <p:nvPr/>
        </p:nvSpPr>
        <p:spPr bwMode="gray">
          <a:xfrm>
            <a:off x="836612" y="3408670"/>
            <a:ext cx="5013164" cy="155385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7" tIns="45708" rIns="91417" bIns="45708" numCol="1" rtlCol="0" anchor="ctr" anchorCtr="0" compatLnSpc="1">
            <a:prstTxWarp prst="textNoShape">
              <a:avLst/>
            </a:prstTxWarp>
          </a:bodyPr>
          <a:lstStyle/>
          <a:p>
            <a:pPr algn="ctr" defTabSz="913916"/>
            <a:r>
              <a:rPr lang="en-US" sz="3626" dirty="0">
                <a:solidFill>
                  <a:schemeClr val="tx1">
                    <a:lumMod val="20000"/>
                    <a:lumOff val="80000"/>
                    <a:alpha val="99000"/>
                  </a:schemeClr>
                </a:solidFill>
                <a:latin typeface="Segoe UI" pitchFamily="34" charset="0"/>
                <a:ea typeface="Segoe UI" pitchFamily="34" charset="0"/>
                <a:cs typeface="Segoe UI" pitchFamily="34" charset="0"/>
              </a:rPr>
              <a:t>Application Agnostic</a:t>
            </a:r>
          </a:p>
        </p:txBody>
      </p:sp>
      <p:sp>
        <p:nvSpPr>
          <p:cNvPr id="10" name="Title Tile"/>
          <p:cNvSpPr/>
          <p:nvPr/>
        </p:nvSpPr>
        <p:spPr bwMode="gray">
          <a:xfrm>
            <a:off x="6023848" y="3408671"/>
            <a:ext cx="5014684" cy="155385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7" tIns="45708" rIns="91417" bIns="45708" numCol="1" rtlCol="0" anchor="ctr" anchorCtr="0" compatLnSpc="1">
            <a:prstTxWarp prst="textNoShape">
              <a:avLst/>
            </a:prstTxWarp>
          </a:bodyPr>
          <a:lstStyle/>
          <a:p>
            <a:pPr algn="ctr" defTabSz="913916"/>
            <a:r>
              <a:rPr lang="en-US" sz="3626" dirty="0">
                <a:solidFill>
                  <a:schemeClr val="tx1">
                    <a:lumMod val="20000"/>
                    <a:lumOff val="80000"/>
                    <a:alpha val="99000"/>
                  </a:schemeClr>
                </a:solidFill>
                <a:latin typeface="Segoe UI" pitchFamily="34" charset="0"/>
                <a:ea typeface="Segoe UI" pitchFamily="34" charset="0"/>
                <a:cs typeface="Segoe UI" pitchFamily="34" charset="0"/>
              </a:rPr>
              <a:t>Storage Agnostic</a:t>
            </a:r>
          </a:p>
        </p:txBody>
      </p:sp>
    </p:spTree>
    <p:extLst>
      <p:ext uri="{BB962C8B-B14F-4D97-AF65-F5344CB8AC3E}">
        <p14:creationId xmlns:p14="http://schemas.microsoft.com/office/powerpoint/2010/main" val="1265430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New Features in R2</a:t>
            </a:r>
            <a:endParaRPr lang="en-US" dirty="0"/>
          </a:p>
        </p:txBody>
      </p:sp>
      <p:sp>
        <p:nvSpPr>
          <p:cNvPr id="20" name="Left Mask"/>
          <p:cNvSpPr/>
          <p:nvPr/>
        </p:nvSpPr>
        <p:spPr bwMode="hidden">
          <a:xfrm>
            <a:off x="-1" y="3476523"/>
            <a:ext cx="12436475" cy="351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38" name="Left Mask"/>
          <p:cNvSpPr/>
          <p:nvPr/>
        </p:nvSpPr>
        <p:spPr bwMode="auto">
          <a:xfrm>
            <a:off x="1" y="5951474"/>
            <a:ext cx="12436475" cy="1043050"/>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1" name="TechEd Tile"/>
          <p:cNvSpPr/>
          <p:nvPr/>
        </p:nvSpPr>
        <p:spPr bwMode="ltGray">
          <a:xfrm>
            <a:off x="836612" y="1889162"/>
            <a:ext cx="5013164" cy="1553855"/>
          </a:xfrm>
          <a:prstGeom prst="rect">
            <a:avLst/>
          </a:prstGeom>
          <a:solidFill>
            <a:schemeClr val="accent1">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7" tIns="45708" rIns="91417" bIns="45708" numCol="1" rtlCol="0" anchor="ctr" anchorCtr="0" compatLnSpc="1">
            <a:prstTxWarp prst="textNoShape">
              <a:avLst/>
            </a:prstTxWarp>
          </a:bodyPr>
          <a:lstStyle/>
          <a:p>
            <a:pPr algn="ctr" defTabSz="913916"/>
            <a:r>
              <a:rPr lang="en-US" sz="3626" dirty="0" smtClean="0">
                <a:solidFill>
                  <a:schemeClr val="tx1">
                    <a:lumMod val="20000"/>
                    <a:lumOff val="80000"/>
                    <a:alpha val="99000"/>
                  </a:schemeClr>
                </a:solidFill>
                <a:latin typeface="Segoe UI" pitchFamily="34" charset="0"/>
                <a:ea typeface="Segoe UI" pitchFamily="34" charset="0"/>
                <a:cs typeface="Segoe UI" pitchFamily="34" charset="0"/>
              </a:rPr>
              <a:t>30 Sec Replication</a:t>
            </a:r>
            <a:endParaRPr lang="en-US" sz="3626"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Arrow Bar"/>
          <p:cNvSpPr/>
          <p:nvPr/>
        </p:nvSpPr>
        <p:spPr bwMode="gray">
          <a:xfrm>
            <a:off x="6012240" y="1889161"/>
            <a:ext cx="5014684" cy="1553855"/>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7" tIns="45708" rIns="91417" bIns="45708" numCol="1" rtlCol="0" anchor="ctr" anchorCtr="0" compatLnSpc="1">
            <a:prstTxWarp prst="textNoShape">
              <a:avLst/>
            </a:prstTxWarp>
          </a:bodyPr>
          <a:lstStyle/>
          <a:p>
            <a:pPr algn="ctr" defTabSz="913916"/>
            <a:r>
              <a:rPr lang="en-US" sz="3626" dirty="0" smtClean="0">
                <a:solidFill>
                  <a:schemeClr val="tx1">
                    <a:lumMod val="20000"/>
                    <a:lumOff val="80000"/>
                    <a:alpha val="99000"/>
                  </a:schemeClr>
                </a:solidFill>
                <a:latin typeface="Segoe UI" pitchFamily="34" charset="0"/>
                <a:ea typeface="Segoe UI" pitchFamily="34" charset="0"/>
                <a:cs typeface="Segoe UI" pitchFamily="34" charset="0"/>
              </a:rPr>
              <a:t>Extended Replication</a:t>
            </a:r>
            <a:endParaRPr lang="en-US" sz="3626"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TechEd Tile"/>
          <p:cNvSpPr/>
          <p:nvPr/>
        </p:nvSpPr>
        <p:spPr bwMode="gray">
          <a:xfrm>
            <a:off x="836612" y="3696896"/>
            <a:ext cx="5013164" cy="155385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7" tIns="45708" rIns="91417" bIns="45708" numCol="1" rtlCol="0" anchor="ctr" anchorCtr="0" compatLnSpc="1">
            <a:prstTxWarp prst="textNoShape">
              <a:avLst/>
            </a:prstTxWarp>
          </a:bodyPr>
          <a:lstStyle/>
          <a:p>
            <a:pPr algn="ctr" defTabSz="913916"/>
            <a:r>
              <a:rPr lang="en-US" sz="3626" dirty="0" smtClean="0">
                <a:solidFill>
                  <a:schemeClr val="tx1">
                    <a:lumMod val="20000"/>
                    <a:lumOff val="80000"/>
                    <a:alpha val="99000"/>
                  </a:schemeClr>
                </a:solidFill>
                <a:latin typeface="Segoe UI" pitchFamily="34" charset="0"/>
                <a:ea typeface="Segoe UI" pitchFamily="34" charset="0"/>
                <a:cs typeface="Segoe UI" pitchFamily="34" charset="0"/>
              </a:rPr>
              <a:t>Linux VM Enhancements</a:t>
            </a:r>
            <a:endParaRPr lang="en-US" sz="3626"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5" name="Title Tile"/>
          <p:cNvSpPr/>
          <p:nvPr/>
        </p:nvSpPr>
        <p:spPr bwMode="gray">
          <a:xfrm>
            <a:off x="6023848" y="3696898"/>
            <a:ext cx="5014684" cy="155243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17" tIns="45708" rIns="91417" bIns="45708" numCol="1" rtlCol="0" anchor="ctr" anchorCtr="0" compatLnSpc="1">
            <a:prstTxWarp prst="textNoShape">
              <a:avLst/>
            </a:prstTxWarp>
          </a:bodyPr>
          <a:lstStyle/>
          <a:p>
            <a:pPr algn="ctr" defTabSz="913916"/>
            <a:r>
              <a:rPr lang="en-US" sz="3626" dirty="0" smtClean="0">
                <a:solidFill>
                  <a:schemeClr val="tx1">
                    <a:lumMod val="20000"/>
                    <a:lumOff val="80000"/>
                    <a:alpha val="99000"/>
                  </a:schemeClr>
                </a:solidFill>
                <a:latin typeface="Segoe UI" pitchFamily="34" charset="0"/>
                <a:ea typeface="Segoe UI" pitchFamily="34" charset="0"/>
                <a:cs typeface="Segoe UI" pitchFamily="34" charset="0"/>
              </a:rPr>
              <a:t>Seamless Upgrade</a:t>
            </a:r>
            <a:endParaRPr lang="en-US" sz="3626"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9354940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3"/>
            <a:ext cx="11375536" cy="621530"/>
          </a:xfrm>
        </p:spPr>
        <p:txBody>
          <a:bodyPr/>
          <a:lstStyle/>
          <a:p>
            <a:r>
              <a:rPr lang="en-US" dirty="0" smtClean="0"/>
              <a:t>Deployment Scenarios R2</a:t>
            </a:r>
            <a:endParaRPr lang="en-US" dirty="0">
              <a:gradFill flip="none" rotWithShape="1">
                <a:gsLst>
                  <a:gs pos="5417">
                    <a:srgbClr val="C1F7AA"/>
                  </a:gs>
                  <a:gs pos="98000">
                    <a:srgbClr val="C1F7AA"/>
                  </a:gs>
                </a:gsLst>
                <a:lin ang="5400000" scaled="0"/>
                <a:tileRect/>
              </a:gradFill>
            </a:endParaRPr>
          </a:p>
        </p:txBody>
      </p:sp>
      <p:sp>
        <p:nvSpPr>
          <p:cNvPr id="18" name="TextBox 17"/>
          <p:cNvSpPr txBox="1"/>
          <p:nvPr/>
        </p:nvSpPr>
        <p:spPr>
          <a:xfrm>
            <a:off x="7868787" y="6020724"/>
            <a:ext cx="1228690"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a:solidFill>
                  <a:schemeClr val="tx1">
                    <a:alpha val="99000"/>
                  </a:schemeClr>
                </a:solidFill>
              </a:rPr>
              <a:t>Customer 1</a:t>
            </a:r>
          </a:p>
        </p:txBody>
      </p:sp>
      <p:sp>
        <p:nvSpPr>
          <p:cNvPr id="22" name="TextBox 21"/>
          <p:cNvSpPr txBox="1"/>
          <p:nvPr/>
        </p:nvSpPr>
        <p:spPr>
          <a:xfrm>
            <a:off x="7755974" y="1096405"/>
            <a:ext cx="2439771"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tx1">
                    <a:alpha val="99000"/>
                  </a:schemeClr>
                </a:solidFill>
              </a:rPr>
              <a:t>Service Provider</a:t>
            </a:r>
            <a:endParaRPr lang="en-US" sz="1600" dirty="0">
              <a:solidFill>
                <a:schemeClr val="tx1">
                  <a:alpha val="99000"/>
                </a:schemeClr>
              </a:solidFill>
            </a:endParaRPr>
          </a:p>
        </p:txBody>
      </p:sp>
      <p:grpSp>
        <p:nvGrpSpPr>
          <p:cNvPr id="46" name="Group 90"/>
          <p:cNvGrpSpPr>
            <a:grpSpLocks noChangeAspect="1"/>
          </p:cNvGrpSpPr>
          <p:nvPr/>
        </p:nvGrpSpPr>
        <p:grpSpPr bwMode="auto">
          <a:xfrm>
            <a:off x="8290092" y="2457593"/>
            <a:ext cx="1490198" cy="1371600"/>
            <a:chOff x="2369" y="777"/>
            <a:chExt cx="3091" cy="2845"/>
          </a:xfrm>
        </p:grpSpPr>
        <p:sp>
          <p:nvSpPr>
            <p:cNvPr id="47"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p:cNvGrpSpPr/>
          <p:nvPr/>
        </p:nvGrpSpPr>
        <p:grpSpPr>
          <a:xfrm>
            <a:off x="8298493" y="1598639"/>
            <a:ext cx="1983559" cy="947489"/>
            <a:chOff x="9355792" y="3812074"/>
            <a:chExt cx="1983559" cy="947489"/>
          </a:xfrm>
        </p:grpSpPr>
        <p:sp>
          <p:nvSpPr>
            <p:cNvPr id="50" name="Freeform 128"/>
            <p:cNvSpPr>
              <a:spLocks noChangeAspect="1"/>
            </p:cNvSpPr>
            <p:nvPr/>
          </p:nvSpPr>
          <p:spPr bwMode="black">
            <a:xfrm>
              <a:off x="9355792" y="3812074"/>
              <a:ext cx="1983559"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24"/>
            <p:cNvSpPr>
              <a:spLocks noEditPoints="1"/>
            </p:cNvSpPr>
            <p:nvPr/>
          </p:nvSpPr>
          <p:spPr bwMode="black">
            <a:xfrm>
              <a:off x="9668327" y="4175881"/>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52" name="Freeform 24"/>
          <p:cNvSpPr>
            <a:spLocks noEditPoints="1"/>
          </p:cNvSpPr>
          <p:nvPr/>
        </p:nvSpPr>
        <p:spPr bwMode="black">
          <a:xfrm>
            <a:off x="8657355" y="1525412"/>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 name="Group 2"/>
          <p:cNvGrpSpPr/>
          <p:nvPr/>
        </p:nvGrpSpPr>
        <p:grpSpPr>
          <a:xfrm>
            <a:off x="7897011" y="4501129"/>
            <a:ext cx="1217195" cy="1371007"/>
            <a:chOff x="6751144" y="4343993"/>
            <a:chExt cx="1301787" cy="1801143"/>
          </a:xfrm>
        </p:grpSpPr>
        <p:grpSp>
          <p:nvGrpSpPr>
            <p:cNvPr id="41" name="Group 90"/>
            <p:cNvGrpSpPr>
              <a:grpSpLocks noChangeAspect="1"/>
            </p:cNvGrpSpPr>
            <p:nvPr/>
          </p:nvGrpSpPr>
          <p:grpSpPr bwMode="auto">
            <a:xfrm>
              <a:off x="6842559" y="5031092"/>
              <a:ext cx="1210372" cy="1114044"/>
              <a:chOff x="2369" y="777"/>
              <a:chExt cx="3091" cy="2845"/>
            </a:xfrm>
          </p:grpSpPr>
          <p:sp>
            <p:nvSpPr>
              <p:cNvPr id="42"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Freeform 128"/>
            <p:cNvSpPr>
              <a:spLocks noChangeAspect="1"/>
            </p:cNvSpPr>
            <p:nvPr/>
          </p:nvSpPr>
          <p:spPr bwMode="black">
            <a:xfrm>
              <a:off x="6751144" y="4343993"/>
              <a:ext cx="1217196" cy="67239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24"/>
            <p:cNvSpPr>
              <a:spLocks noEditPoints="1"/>
            </p:cNvSpPr>
            <p:nvPr/>
          </p:nvSpPr>
          <p:spPr bwMode="black">
            <a:xfrm>
              <a:off x="7073885" y="4430277"/>
              <a:ext cx="579144" cy="34194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24"/>
            <p:cNvSpPr>
              <a:spLocks noEditPoints="1"/>
            </p:cNvSpPr>
            <p:nvPr/>
          </p:nvSpPr>
          <p:spPr bwMode="black">
            <a:xfrm>
              <a:off x="7088427" y="4699995"/>
              <a:ext cx="579144" cy="34194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54" name="Left Arrow 53"/>
          <p:cNvSpPr/>
          <p:nvPr/>
        </p:nvSpPr>
        <p:spPr bwMode="auto">
          <a:xfrm rot="5400000">
            <a:off x="8496685" y="3891480"/>
            <a:ext cx="612941" cy="515993"/>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924327" y="1231238"/>
            <a:ext cx="3039735" cy="2451563"/>
            <a:chOff x="694063" y="1371149"/>
            <a:chExt cx="3685150" cy="3243118"/>
          </a:xfrm>
        </p:grpSpPr>
        <p:grpSp>
          <p:nvGrpSpPr>
            <p:cNvPr id="25" name="Group 90"/>
            <p:cNvGrpSpPr>
              <a:grpSpLocks noChangeAspect="1"/>
            </p:cNvGrpSpPr>
            <p:nvPr/>
          </p:nvGrpSpPr>
          <p:grpSpPr bwMode="auto">
            <a:xfrm>
              <a:off x="801025" y="2322136"/>
              <a:ext cx="1490198" cy="1371600"/>
              <a:chOff x="2369" y="777"/>
              <a:chExt cx="3091" cy="2845"/>
            </a:xfrm>
          </p:grpSpPr>
          <p:sp>
            <p:nvSpPr>
              <p:cNvPr id="26"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128"/>
            <p:cNvSpPr>
              <a:spLocks noChangeAspect="1"/>
            </p:cNvSpPr>
            <p:nvPr/>
          </p:nvSpPr>
          <p:spPr bwMode="black">
            <a:xfrm>
              <a:off x="801025" y="1412078"/>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noEditPoints="1"/>
            </p:cNvSpPr>
            <p:nvPr/>
          </p:nvSpPr>
          <p:spPr bwMode="black">
            <a:xfrm>
              <a:off x="1123766" y="1412078"/>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2" name="Group 90"/>
            <p:cNvGrpSpPr>
              <a:grpSpLocks noChangeAspect="1"/>
            </p:cNvGrpSpPr>
            <p:nvPr/>
          </p:nvGrpSpPr>
          <p:grpSpPr bwMode="auto">
            <a:xfrm>
              <a:off x="2711757" y="2303330"/>
              <a:ext cx="1490198" cy="1371600"/>
              <a:chOff x="2369" y="777"/>
              <a:chExt cx="3091" cy="2845"/>
            </a:xfrm>
          </p:grpSpPr>
          <p:sp>
            <p:nvSpPr>
              <p:cNvPr id="33"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2720159" y="1444376"/>
              <a:ext cx="1498600" cy="875523"/>
              <a:chOff x="9355793" y="3812074"/>
              <a:chExt cx="1498600" cy="875523"/>
            </a:xfrm>
          </p:grpSpPr>
          <p:sp>
            <p:nvSpPr>
              <p:cNvPr id="36" name="Freeform 128"/>
              <p:cNvSpPr>
                <a:spLocks noChangeAspect="1"/>
              </p:cNvSpPr>
              <p:nvPr/>
            </p:nvSpPr>
            <p:spPr bwMode="black">
              <a:xfrm>
                <a:off x="9355793" y="3812074"/>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24"/>
              <p:cNvSpPr>
                <a:spLocks noEditPoints="1"/>
              </p:cNvSpPr>
              <p:nvPr/>
            </p:nvSpPr>
            <p:spPr bwMode="black">
              <a:xfrm>
                <a:off x="9802604" y="4103915"/>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8" name="Freeform 24"/>
            <p:cNvSpPr>
              <a:spLocks noEditPoints="1"/>
            </p:cNvSpPr>
            <p:nvPr/>
          </p:nvSpPr>
          <p:spPr bwMode="black">
            <a:xfrm>
              <a:off x="3079020" y="137114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24"/>
            <p:cNvSpPr>
              <a:spLocks noEditPoints="1"/>
            </p:cNvSpPr>
            <p:nvPr/>
          </p:nvSpPr>
          <p:spPr bwMode="black">
            <a:xfrm>
              <a:off x="1138308" y="1681796"/>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Left Arrow 39"/>
            <p:cNvSpPr/>
            <p:nvPr/>
          </p:nvSpPr>
          <p:spPr bwMode="auto">
            <a:xfrm rot="10800000">
              <a:off x="2351887" y="2696729"/>
              <a:ext cx="372013" cy="515993"/>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694063" y="3718536"/>
              <a:ext cx="1404645" cy="895731"/>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tx1">
                      <a:alpha val="99000"/>
                    </a:schemeClr>
                  </a:solidFill>
                </a:rPr>
                <a:t>Primary </a:t>
              </a:r>
            </a:p>
            <a:p>
              <a:pPr algn="ctr">
                <a:lnSpc>
                  <a:spcPct val="90000"/>
                </a:lnSpc>
                <a:spcBef>
                  <a:spcPct val="20000"/>
                </a:spcBef>
                <a:buSzPct val="90000"/>
              </a:pPr>
              <a:r>
                <a:rPr lang="en-US" sz="1600" dirty="0" smtClean="0">
                  <a:solidFill>
                    <a:schemeClr val="tx1">
                      <a:alpha val="99000"/>
                    </a:schemeClr>
                  </a:solidFill>
                </a:rPr>
                <a:t>Site</a:t>
              </a:r>
              <a:endParaRPr lang="en-US" sz="1600" dirty="0">
                <a:solidFill>
                  <a:schemeClr val="tx1">
                    <a:alpha val="99000"/>
                  </a:schemeClr>
                </a:solidFill>
              </a:endParaRPr>
            </a:p>
          </p:txBody>
        </p:sp>
        <p:sp>
          <p:nvSpPr>
            <p:cNvPr id="56" name="TextBox 55"/>
            <p:cNvSpPr txBox="1"/>
            <p:nvPr/>
          </p:nvSpPr>
          <p:spPr>
            <a:xfrm>
              <a:off x="2710397" y="3750834"/>
              <a:ext cx="1668816" cy="830587"/>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tx1">
                      <a:alpha val="99000"/>
                    </a:schemeClr>
                  </a:solidFill>
                </a:rPr>
                <a:t>Secondary Site</a:t>
              </a:r>
              <a:endParaRPr lang="en-US" sz="1600" dirty="0">
                <a:solidFill>
                  <a:schemeClr val="tx1">
                    <a:alpha val="99000"/>
                  </a:schemeClr>
                </a:solidFill>
              </a:endParaRPr>
            </a:p>
          </p:txBody>
        </p:sp>
      </p:grpSp>
      <p:sp>
        <p:nvSpPr>
          <p:cNvPr id="74" name="Freeform 24"/>
          <p:cNvSpPr>
            <a:spLocks noEditPoints="1"/>
          </p:cNvSpPr>
          <p:nvPr/>
        </p:nvSpPr>
        <p:spPr bwMode="black">
          <a:xfrm>
            <a:off x="9324656" y="1497381"/>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4"/>
          <p:cNvSpPr>
            <a:spLocks noEditPoints="1"/>
          </p:cNvSpPr>
          <p:nvPr/>
        </p:nvSpPr>
        <p:spPr bwMode="black">
          <a:xfrm>
            <a:off x="9324657" y="1964122"/>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4808475" y="3545584"/>
            <a:ext cx="1991960" cy="2331812"/>
            <a:chOff x="9836548" y="1404202"/>
            <a:chExt cx="1991960" cy="2331812"/>
          </a:xfrm>
        </p:grpSpPr>
        <p:grpSp>
          <p:nvGrpSpPr>
            <p:cNvPr id="92" name="Group 90"/>
            <p:cNvGrpSpPr>
              <a:grpSpLocks noChangeAspect="1"/>
            </p:cNvGrpSpPr>
            <p:nvPr/>
          </p:nvGrpSpPr>
          <p:grpSpPr bwMode="auto">
            <a:xfrm>
              <a:off x="9836548" y="2364414"/>
              <a:ext cx="1490198" cy="1371600"/>
              <a:chOff x="2369" y="777"/>
              <a:chExt cx="3091" cy="2845"/>
            </a:xfrm>
          </p:grpSpPr>
          <p:sp>
            <p:nvSpPr>
              <p:cNvPr id="93"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a:off x="9844949" y="1505460"/>
              <a:ext cx="1983559" cy="947489"/>
              <a:chOff x="9355792" y="3812074"/>
              <a:chExt cx="1983559" cy="947489"/>
            </a:xfrm>
          </p:grpSpPr>
          <p:sp>
            <p:nvSpPr>
              <p:cNvPr id="96" name="Freeform 128"/>
              <p:cNvSpPr>
                <a:spLocks noChangeAspect="1"/>
              </p:cNvSpPr>
              <p:nvPr/>
            </p:nvSpPr>
            <p:spPr bwMode="black">
              <a:xfrm>
                <a:off x="9355792" y="3812074"/>
                <a:ext cx="1983559"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24"/>
              <p:cNvSpPr>
                <a:spLocks noEditPoints="1"/>
              </p:cNvSpPr>
              <p:nvPr/>
            </p:nvSpPr>
            <p:spPr bwMode="black">
              <a:xfrm>
                <a:off x="9668327" y="4175881"/>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98" name="Freeform 24"/>
            <p:cNvSpPr>
              <a:spLocks noEditPoints="1"/>
            </p:cNvSpPr>
            <p:nvPr/>
          </p:nvSpPr>
          <p:spPr bwMode="black">
            <a:xfrm>
              <a:off x="10203811" y="1432233"/>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24"/>
            <p:cNvSpPr>
              <a:spLocks noEditPoints="1"/>
            </p:cNvSpPr>
            <p:nvPr/>
          </p:nvSpPr>
          <p:spPr bwMode="black">
            <a:xfrm>
              <a:off x="10871112" y="1404202"/>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24"/>
            <p:cNvSpPr>
              <a:spLocks noEditPoints="1"/>
            </p:cNvSpPr>
            <p:nvPr/>
          </p:nvSpPr>
          <p:spPr bwMode="black">
            <a:xfrm>
              <a:off x="10871113" y="1870943"/>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02" name="TextBox 101"/>
          <p:cNvSpPr txBox="1"/>
          <p:nvPr/>
        </p:nvSpPr>
        <p:spPr>
          <a:xfrm>
            <a:off x="4211099" y="5936115"/>
            <a:ext cx="2439771" cy="677108"/>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tx1">
                    <a:alpha val="99000"/>
                  </a:schemeClr>
                </a:solidFill>
              </a:rPr>
              <a:t>Tertiary Site or </a:t>
            </a:r>
          </a:p>
          <a:p>
            <a:pPr algn="ctr">
              <a:lnSpc>
                <a:spcPct val="90000"/>
              </a:lnSpc>
              <a:spcBef>
                <a:spcPct val="20000"/>
              </a:spcBef>
              <a:buSzPct val="90000"/>
            </a:pPr>
            <a:r>
              <a:rPr lang="en-US" sz="1600" dirty="0" smtClean="0">
                <a:solidFill>
                  <a:schemeClr val="tx1">
                    <a:alpha val="99000"/>
                  </a:schemeClr>
                </a:solidFill>
              </a:rPr>
              <a:t>Service Provider</a:t>
            </a:r>
            <a:endParaRPr lang="en-US" sz="1600" dirty="0">
              <a:solidFill>
                <a:schemeClr val="tx1">
                  <a:alpha val="99000"/>
                </a:schemeClr>
              </a:solidFill>
            </a:endParaRPr>
          </a:p>
        </p:txBody>
      </p:sp>
      <p:grpSp>
        <p:nvGrpSpPr>
          <p:cNvPr id="61" name="Group 60"/>
          <p:cNvGrpSpPr/>
          <p:nvPr/>
        </p:nvGrpSpPr>
        <p:grpSpPr>
          <a:xfrm>
            <a:off x="9258446" y="4495551"/>
            <a:ext cx="1217195" cy="1371007"/>
            <a:chOff x="6751144" y="4343993"/>
            <a:chExt cx="1301787" cy="1801143"/>
          </a:xfrm>
        </p:grpSpPr>
        <p:grpSp>
          <p:nvGrpSpPr>
            <p:cNvPr id="62" name="Group 90"/>
            <p:cNvGrpSpPr>
              <a:grpSpLocks noChangeAspect="1"/>
            </p:cNvGrpSpPr>
            <p:nvPr/>
          </p:nvGrpSpPr>
          <p:grpSpPr bwMode="auto">
            <a:xfrm>
              <a:off x="6842559" y="5031092"/>
              <a:ext cx="1210372" cy="1114044"/>
              <a:chOff x="2369" y="777"/>
              <a:chExt cx="3091" cy="2845"/>
            </a:xfrm>
          </p:grpSpPr>
          <p:sp>
            <p:nvSpPr>
              <p:cNvPr id="66"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Freeform 128"/>
            <p:cNvSpPr>
              <a:spLocks noChangeAspect="1"/>
            </p:cNvSpPr>
            <p:nvPr/>
          </p:nvSpPr>
          <p:spPr bwMode="black">
            <a:xfrm>
              <a:off x="6751144" y="4343993"/>
              <a:ext cx="1217196" cy="67239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24"/>
            <p:cNvSpPr>
              <a:spLocks noEditPoints="1"/>
            </p:cNvSpPr>
            <p:nvPr/>
          </p:nvSpPr>
          <p:spPr bwMode="black">
            <a:xfrm>
              <a:off x="7073885" y="4430277"/>
              <a:ext cx="579144" cy="34194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24"/>
            <p:cNvSpPr>
              <a:spLocks noEditPoints="1"/>
            </p:cNvSpPr>
            <p:nvPr/>
          </p:nvSpPr>
          <p:spPr bwMode="black">
            <a:xfrm>
              <a:off x="7088427" y="4699995"/>
              <a:ext cx="579144" cy="34194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68" name="TextBox 67"/>
          <p:cNvSpPr txBox="1"/>
          <p:nvPr/>
        </p:nvSpPr>
        <p:spPr>
          <a:xfrm>
            <a:off x="9309376" y="5996765"/>
            <a:ext cx="1228690"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a:solidFill>
                  <a:schemeClr val="tx1">
                    <a:alpha val="99000"/>
                  </a:schemeClr>
                </a:solidFill>
              </a:rPr>
              <a:t>Customer </a:t>
            </a:r>
            <a:r>
              <a:rPr lang="en-US" sz="1600" dirty="0" smtClean="0">
                <a:solidFill>
                  <a:schemeClr val="tx1">
                    <a:alpha val="99000"/>
                  </a:schemeClr>
                </a:solidFill>
              </a:rPr>
              <a:t>2</a:t>
            </a:r>
            <a:endParaRPr lang="en-US" sz="1600" dirty="0">
              <a:solidFill>
                <a:schemeClr val="tx1">
                  <a:alpha val="99000"/>
                </a:schemeClr>
              </a:solidFill>
            </a:endParaRPr>
          </a:p>
        </p:txBody>
      </p:sp>
      <p:sp>
        <p:nvSpPr>
          <p:cNvPr id="69" name="Left Arrow 68"/>
          <p:cNvSpPr/>
          <p:nvPr/>
        </p:nvSpPr>
        <p:spPr bwMode="auto">
          <a:xfrm rot="5400000">
            <a:off x="9256785" y="3890126"/>
            <a:ext cx="610233" cy="515993"/>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0" name="Group 109"/>
          <p:cNvGrpSpPr/>
          <p:nvPr/>
        </p:nvGrpSpPr>
        <p:grpSpPr>
          <a:xfrm>
            <a:off x="1056917" y="4012826"/>
            <a:ext cx="2646454" cy="2040265"/>
            <a:chOff x="694063" y="1371149"/>
            <a:chExt cx="3685150" cy="3243118"/>
          </a:xfrm>
        </p:grpSpPr>
        <p:grpSp>
          <p:nvGrpSpPr>
            <p:cNvPr id="111" name="Group 90"/>
            <p:cNvGrpSpPr>
              <a:grpSpLocks noChangeAspect="1"/>
            </p:cNvGrpSpPr>
            <p:nvPr/>
          </p:nvGrpSpPr>
          <p:grpSpPr bwMode="auto">
            <a:xfrm>
              <a:off x="801025" y="2322136"/>
              <a:ext cx="1490198" cy="1371600"/>
              <a:chOff x="2369" y="777"/>
              <a:chExt cx="3091" cy="2845"/>
            </a:xfrm>
          </p:grpSpPr>
          <p:sp>
            <p:nvSpPr>
              <p:cNvPr id="125"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2" name="Freeform 128"/>
            <p:cNvSpPr>
              <a:spLocks noChangeAspect="1"/>
            </p:cNvSpPr>
            <p:nvPr/>
          </p:nvSpPr>
          <p:spPr bwMode="black">
            <a:xfrm>
              <a:off x="801025" y="1412078"/>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24"/>
            <p:cNvSpPr>
              <a:spLocks noEditPoints="1"/>
            </p:cNvSpPr>
            <p:nvPr/>
          </p:nvSpPr>
          <p:spPr bwMode="black">
            <a:xfrm>
              <a:off x="1123766" y="1412078"/>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14" name="Group 90"/>
            <p:cNvGrpSpPr>
              <a:grpSpLocks noChangeAspect="1"/>
            </p:cNvGrpSpPr>
            <p:nvPr/>
          </p:nvGrpSpPr>
          <p:grpSpPr bwMode="auto">
            <a:xfrm>
              <a:off x="2711757" y="2303330"/>
              <a:ext cx="1490198" cy="1371600"/>
              <a:chOff x="2369" y="777"/>
              <a:chExt cx="3091" cy="2845"/>
            </a:xfrm>
          </p:grpSpPr>
          <p:sp>
            <p:nvSpPr>
              <p:cNvPr id="123"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Group 114"/>
            <p:cNvGrpSpPr/>
            <p:nvPr/>
          </p:nvGrpSpPr>
          <p:grpSpPr>
            <a:xfrm>
              <a:off x="2720159" y="1444376"/>
              <a:ext cx="1498600" cy="875523"/>
              <a:chOff x="9355793" y="3812074"/>
              <a:chExt cx="1498600" cy="875523"/>
            </a:xfrm>
          </p:grpSpPr>
          <p:sp>
            <p:nvSpPr>
              <p:cNvPr id="121" name="Freeform 128"/>
              <p:cNvSpPr>
                <a:spLocks noChangeAspect="1"/>
              </p:cNvSpPr>
              <p:nvPr/>
            </p:nvSpPr>
            <p:spPr bwMode="black">
              <a:xfrm>
                <a:off x="9355793" y="3812074"/>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Freeform 24"/>
              <p:cNvSpPr>
                <a:spLocks noEditPoints="1"/>
              </p:cNvSpPr>
              <p:nvPr/>
            </p:nvSpPr>
            <p:spPr bwMode="black">
              <a:xfrm>
                <a:off x="9802604" y="4103915"/>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16" name="Freeform 24"/>
            <p:cNvSpPr>
              <a:spLocks noEditPoints="1"/>
            </p:cNvSpPr>
            <p:nvPr/>
          </p:nvSpPr>
          <p:spPr bwMode="black">
            <a:xfrm>
              <a:off x="3079020" y="137114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24"/>
            <p:cNvSpPr>
              <a:spLocks noEditPoints="1"/>
            </p:cNvSpPr>
            <p:nvPr/>
          </p:nvSpPr>
          <p:spPr bwMode="black">
            <a:xfrm>
              <a:off x="1138308" y="1681796"/>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Left Arrow 117"/>
            <p:cNvSpPr/>
            <p:nvPr/>
          </p:nvSpPr>
          <p:spPr bwMode="auto">
            <a:xfrm rot="10800000">
              <a:off x="2351887" y="2696729"/>
              <a:ext cx="372013" cy="515993"/>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TextBox 118"/>
            <p:cNvSpPr txBox="1"/>
            <p:nvPr/>
          </p:nvSpPr>
          <p:spPr>
            <a:xfrm>
              <a:off x="694063" y="3718536"/>
              <a:ext cx="1404645" cy="895731"/>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tx1">
                      <a:alpha val="99000"/>
                    </a:schemeClr>
                  </a:solidFill>
                </a:rPr>
                <a:t>Primary </a:t>
              </a:r>
            </a:p>
            <a:p>
              <a:pPr algn="ctr">
                <a:lnSpc>
                  <a:spcPct val="90000"/>
                </a:lnSpc>
                <a:spcBef>
                  <a:spcPct val="20000"/>
                </a:spcBef>
                <a:buSzPct val="90000"/>
              </a:pPr>
              <a:r>
                <a:rPr lang="en-US" sz="1600" dirty="0" smtClean="0">
                  <a:solidFill>
                    <a:schemeClr val="tx1">
                      <a:alpha val="99000"/>
                    </a:schemeClr>
                  </a:solidFill>
                </a:rPr>
                <a:t>Site</a:t>
              </a:r>
              <a:endParaRPr lang="en-US" sz="1600" dirty="0">
                <a:solidFill>
                  <a:schemeClr val="tx1">
                    <a:alpha val="99000"/>
                  </a:schemeClr>
                </a:solidFill>
              </a:endParaRPr>
            </a:p>
          </p:txBody>
        </p:sp>
        <p:sp>
          <p:nvSpPr>
            <p:cNvPr id="120" name="TextBox 119"/>
            <p:cNvSpPr txBox="1"/>
            <p:nvPr/>
          </p:nvSpPr>
          <p:spPr>
            <a:xfrm>
              <a:off x="2710397" y="3750834"/>
              <a:ext cx="1668816" cy="830587"/>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tx1">
                      <a:alpha val="99000"/>
                    </a:schemeClr>
                  </a:solidFill>
                </a:rPr>
                <a:t>Secondary Site</a:t>
              </a:r>
              <a:endParaRPr lang="en-US" sz="1600" dirty="0">
                <a:solidFill>
                  <a:schemeClr val="tx1">
                    <a:alpha val="99000"/>
                  </a:schemeClr>
                </a:solidFill>
              </a:endParaRPr>
            </a:p>
          </p:txBody>
        </p:sp>
      </p:grpSp>
      <p:sp>
        <p:nvSpPr>
          <p:cNvPr id="129" name="Left Arrow 128"/>
          <p:cNvSpPr/>
          <p:nvPr/>
        </p:nvSpPr>
        <p:spPr bwMode="auto">
          <a:xfrm rot="10800000">
            <a:off x="3720954" y="4846756"/>
            <a:ext cx="875542" cy="390053"/>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02349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fade">
                                      <p:cBhvr>
                                        <p:cTn id="9" dur="500"/>
                                        <p:tgtEl>
                                          <p:spTgt spid="4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1000"/>
                                        <p:tgtEl>
                                          <p:spTgt spid="110"/>
                                        </p:tgtEl>
                                      </p:cBhvr>
                                    </p:animEffect>
                                    <p:anim calcmode="lin" valueType="num">
                                      <p:cBhvr>
                                        <p:cTn id="40" dur="1000" fill="hold"/>
                                        <p:tgtEl>
                                          <p:spTgt spid="110"/>
                                        </p:tgtEl>
                                        <p:attrNameLst>
                                          <p:attrName>ppt_x</p:attrName>
                                        </p:attrNameLst>
                                      </p:cBhvr>
                                      <p:tavLst>
                                        <p:tav tm="0">
                                          <p:val>
                                            <p:strVal val="#ppt_x"/>
                                          </p:val>
                                        </p:tav>
                                        <p:tav tm="100000">
                                          <p:val>
                                            <p:strVal val="#ppt_x"/>
                                          </p:val>
                                        </p:tav>
                                      </p:tavLst>
                                    </p:anim>
                                    <p:anim calcmode="lin" valueType="num">
                                      <p:cBhvr>
                                        <p:cTn id="41" dur="1000" fill="hold"/>
                                        <p:tgtEl>
                                          <p:spTgt spid="1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1000"/>
                                        <p:tgtEl>
                                          <p:spTgt spid="102"/>
                                        </p:tgtEl>
                                      </p:cBhvr>
                                    </p:animEffect>
                                    <p:anim calcmode="lin" valueType="num">
                                      <p:cBhvr>
                                        <p:cTn id="50" dur="1000" fill="hold"/>
                                        <p:tgtEl>
                                          <p:spTgt spid="102"/>
                                        </p:tgtEl>
                                        <p:attrNameLst>
                                          <p:attrName>ppt_x</p:attrName>
                                        </p:attrNameLst>
                                      </p:cBhvr>
                                      <p:tavLst>
                                        <p:tav tm="0">
                                          <p:val>
                                            <p:strVal val="#ppt_x"/>
                                          </p:val>
                                        </p:tav>
                                        <p:tav tm="100000">
                                          <p:val>
                                            <p:strVal val="#ppt_x"/>
                                          </p:val>
                                        </p:tav>
                                      </p:tavLst>
                                    </p:anim>
                                    <p:anim calcmode="lin" valueType="num">
                                      <p:cBhvr>
                                        <p:cTn id="51" dur="1000" fill="hold"/>
                                        <p:tgtEl>
                                          <p:spTgt spid="10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9"/>
                                        </p:tgtEl>
                                        <p:attrNameLst>
                                          <p:attrName>style.visibility</p:attrName>
                                        </p:attrNameLst>
                                      </p:cBhvr>
                                      <p:to>
                                        <p:strVal val="visible"/>
                                      </p:to>
                                    </p:set>
                                    <p:animEffect transition="in" filter="fade">
                                      <p:cBhvr>
                                        <p:cTn id="54" dur="1000"/>
                                        <p:tgtEl>
                                          <p:spTgt spid="129"/>
                                        </p:tgtEl>
                                      </p:cBhvr>
                                    </p:animEffect>
                                    <p:anim calcmode="lin" valueType="num">
                                      <p:cBhvr>
                                        <p:cTn id="55" dur="1000" fill="hold"/>
                                        <p:tgtEl>
                                          <p:spTgt spid="129"/>
                                        </p:tgtEl>
                                        <p:attrNameLst>
                                          <p:attrName>ppt_x</p:attrName>
                                        </p:attrNameLst>
                                      </p:cBhvr>
                                      <p:tavLst>
                                        <p:tav tm="0">
                                          <p:val>
                                            <p:strVal val="#ppt_x"/>
                                          </p:val>
                                        </p:tav>
                                        <p:tav tm="100000">
                                          <p:val>
                                            <p:strVal val="#ppt_x"/>
                                          </p:val>
                                        </p:tav>
                                      </p:tavLst>
                                    </p:anim>
                                    <p:anim calcmode="lin" valueType="num">
                                      <p:cBhvr>
                                        <p:cTn id="56"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52" grpId="0" animBg="1"/>
      <p:bldP spid="54" grpId="0" animBg="1"/>
      <p:bldP spid="74" grpId="0" animBg="1"/>
      <p:bldP spid="75" grpId="0" animBg="1"/>
      <p:bldP spid="102" grpId="0"/>
      <p:bldP spid="68" grpId="0"/>
      <p:bldP spid="69" grpId="0" animBg="1"/>
      <p:bldP spid="1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568" y="1202759"/>
            <a:ext cx="10056812" cy="2751698"/>
          </a:xfrm>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57"/>
            <a:ext cx="10058401" cy="708983"/>
          </a:xfrm>
        </p:spPr>
        <p:txBody>
          <a:bodyPr/>
          <a:lstStyle/>
          <a:p>
            <a:r>
              <a:rPr lang="en-US" sz="2400" dirty="0" smtClean="0">
                <a:gradFill>
                  <a:gsLst>
                    <a:gs pos="2917">
                      <a:schemeClr val="tx1"/>
                    </a:gs>
                    <a:gs pos="30000">
                      <a:schemeClr val="tx1"/>
                    </a:gs>
                  </a:gsLst>
                  <a:lin ang="5400000" scaled="0"/>
                </a:gradFill>
                <a:latin typeface="+mn-lt"/>
              </a:rPr>
              <a:t>Enabling Hyper-V Replica</a:t>
            </a:r>
            <a:endParaRPr lang="en-US" sz="2400" dirty="0">
              <a:gradFill>
                <a:gsLst>
                  <a:gs pos="2917">
                    <a:schemeClr val="tx1"/>
                  </a:gs>
                  <a:gs pos="30000">
                    <a:schemeClr val="tx1"/>
                  </a:gs>
                </a:gsLst>
                <a:lin ang="5400000" scaled="0"/>
              </a:gradFill>
              <a:latin typeface="+mn-lt"/>
            </a:endParaRPr>
          </a:p>
          <a:p>
            <a:endParaRPr lang="en-US" sz="2400" dirty="0" smtClean="0">
              <a:gradFill>
                <a:gsLst>
                  <a:gs pos="2917">
                    <a:schemeClr val="tx1"/>
                  </a:gs>
                  <a:gs pos="30000">
                    <a:schemeClr val="tx1"/>
                  </a:gs>
                </a:gsLst>
                <a:lin ang="5400000" scaled="0"/>
              </a:gradFill>
            </a:endParaRPr>
          </a:p>
          <a:p>
            <a:endParaRPr lang="en-US" sz="2400" dirty="0" smtClean="0"/>
          </a:p>
          <a:p>
            <a:endParaRPr lang="en-US" sz="2400" dirty="0"/>
          </a:p>
          <a:p>
            <a:endParaRPr lang="en-US" sz="2400" dirty="0"/>
          </a:p>
        </p:txBody>
      </p:sp>
    </p:spTree>
    <p:extLst>
      <p:ext uri="{BB962C8B-B14F-4D97-AF65-F5344CB8AC3E}">
        <p14:creationId xmlns:p14="http://schemas.microsoft.com/office/powerpoint/2010/main" val="115555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3"/>
            <a:ext cx="11375536" cy="621530"/>
          </a:xfrm>
        </p:spPr>
        <p:txBody>
          <a:bodyPr/>
          <a:lstStyle/>
          <a:p>
            <a:r>
              <a:rPr lang="en-US" dirty="0" smtClean="0"/>
              <a:t>Failover Scenarios</a:t>
            </a:r>
            <a:endParaRPr lang="en-US" dirty="0">
              <a:gradFill flip="none" rotWithShape="1">
                <a:gsLst>
                  <a:gs pos="5417">
                    <a:srgbClr val="C1F7AA"/>
                  </a:gs>
                  <a:gs pos="98000">
                    <a:srgbClr val="C1F7AA"/>
                  </a:gs>
                </a:gsLst>
                <a:lin ang="5400000" scaled="0"/>
                <a:tileRect/>
              </a:gradFill>
            </a:endParaRPr>
          </a:p>
        </p:txBody>
      </p:sp>
      <p:grpSp>
        <p:nvGrpSpPr>
          <p:cNvPr id="4" name="Group 3"/>
          <p:cNvGrpSpPr/>
          <p:nvPr/>
        </p:nvGrpSpPr>
        <p:grpSpPr>
          <a:xfrm>
            <a:off x="701026" y="2236075"/>
            <a:ext cx="3410497" cy="1837695"/>
            <a:chOff x="694062" y="1726053"/>
            <a:chExt cx="4134634" cy="2431046"/>
          </a:xfrm>
        </p:grpSpPr>
        <p:grpSp>
          <p:nvGrpSpPr>
            <p:cNvPr id="25" name="Group 90"/>
            <p:cNvGrpSpPr>
              <a:grpSpLocks noChangeAspect="1"/>
            </p:cNvGrpSpPr>
            <p:nvPr/>
          </p:nvGrpSpPr>
          <p:grpSpPr bwMode="auto">
            <a:xfrm>
              <a:off x="801025" y="2322136"/>
              <a:ext cx="1490198" cy="1371600"/>
              <a:chOff x="2369" y="777"/>
              <a:chExt cx="3091" cy="2845"/>
            </a:xfrm>
          </p:grpSpPr>
          <p:sp>
            <p:nvSpPr>
              <p:cNvPr id="26"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24"/>
            <p:cNvSpPr>
              <a:spLocks noEditPoints="1"/>
            </p:cNvSpPr>
            <p:nvPr/>
          </p:nvSpPr>
          <p:spPr bwMode="black">
            <a:xfrm>
              <a:off x="1124627" y="1726053"/>
              <a:ext cx="755671" cy="58368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2" name="Group 90"/>
            <p:cNvGrpSpPr>
              <a:grpSpLocks noChangeAspect="1"/>
            </p:cNvGrpSpPr>
            <p:nvPr/>
          </p:nvGrpSpPr>
          <p:grpSpPr bwMode="auto">
            <a:xfrm>
              <a:off x="3338498" y="2278260"/>
              <a:ext cx="1490198" cy="1371600"/>
              <a:chOff x="3669" y="725"/>
              <a:chExt cx="3091" cy="2845"/>
            </a:xfrm>
          </p:grpSpPr>
          <p:sp>
            <p:nvSpPr>
              <p:cNvPr id="33" name="Freeform 91"/>
              <p:cNvSpPr>
                <a:spLocks noEditPoints="1"/>
              </p:cNvSpPr>
              <p:nvPr/>
            </p:nvSpPr>
            <p:spPr bwMode="auto">
              <a:xfrm>
                <a:off x="3753" y="882"/>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2"/>
              <p:cNvSpPr>
                <a:spLocks noEditPoints="1"/>
              </p:cNvSpPr>
              <p:nvPr/>
            </p:nvSpPr>
            <p:spPr bwMode="auto">
              <a:xfrm>
                <a:off x="3669" y="725"/>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Freeform 24"/>
            <p:cNvSpPr>
              <a:spLocks noEditPoints="1"/>
            </p:cNvSpPr>
            <p:nvPr/>
          </p:nvSpPr>
          <p:spPr bwMode="black">
            <a:xfrm>
              <a:off x="3001338" y="1733313"/>
              <a:ext cx="755671" cy="58368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Left Arrow 39"/>
            <p:cNvSpPr/>
            <p:nvPr/>
          </p:nvSpPr>
          <p:spPr bwMode="auto">
            <a:xfrm rot="10800000">
              <a:off x="2351886" y="2696727"/>
              <a:ext cx="952862" cy="56709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694062" y="3718536"/>
              <a:ext cx="1668816"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Primary</a:t>
              </a:r>
              <a:endParaRPr lang="en-US" sz="1600" dirty="0">
                <a:solidFill>
                  <a:schemeClr val="tx1">
                    <a:alpha val="99000"/>
                  </a:schemeClr>
                </a:solidFill>
              </a:endParaRPr>
            </a:p>
          </p:txBody>
        </p:sp>
        <p:sp>
          <p:nvSpPr>
            <p:cNvPr id="56" name="TextBox 55"/>
            <p:cNvSpPr txBox="1"/>
            <p:nvPr/>
          </p:nvSpPr>
          <p:spPr>
            <a:xfrm>
              <a:off x="2710397" y="3750834"/>
              <a:ext cx="1668816"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Secondary</a:t>
              </a:r>
              <a:endParaRPr lang="en-US" sz="1600" dirty="0">
                <a:solidFill>
                  <a:schemeClr val="tx1">
                    <a:alpha val="99000"/>
                  </a:schemeClr>
                </a:solidFill>
              </a:endParaRPr>
            </a:p>
          </p:txBody>
        </p:sp>
      </p:grpSp>
      <p:cxnSp>
        <p:nvCxnSpPr>
          <p:cNvPr id="7" name="Straight Connector 6"/>
          <p:cNvCxnSpPr/>
          <p:nvPr/>
        </p:nvCxnSpPr>
        <p:spPr>
          <a:xfrm>
            <a:off x="4404572" y="1493520"/>
            <a:ext cx="16445" cy="44068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Freeform 24"/>
          <p:cNvSpPr>
            <a:spLocks noEditPoints="1"/>
          </p:cNvSpPr>
          <p:nvPr/>
        </p:nvSpPr>
        <p:spPr bwMode="black">
          <a:xfrm>
            <a:off x="3429100" y="2212283"/>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Curved Down Arrow 5"/>
          <p:cNvSpPr/>
          <p:nvPr/>
        </p:nvSpPr>
        <p:spPr bwMode="auto">
          <a:xfrm>
            <a:off x="2923436" y="1736217"/>
            <a:ext cx="1187930" cy="499858"/>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4617030" y="2159259"/>
            <a:ext cx="3410497" cy="1890095"/>
            <a:chOff x="4617030" y="2159259"/>
            <a:chExt cx="3410497" cy="1890095"/>
          </a:xfrm>
        </p:grpSpPr>
        <p:grpSp>
          <p:nvGrpSpPr>
            <p:cNvPr id="64" name="Group 63"/>
            <p:cNvGrpSpPr/>
            <p:nvPr/>
          </p:nvGrpSpPr>
          <p:grpSpPr>
            <a:xfrm>
              <a:off x="4617030" y="2629088"/>
              <a:ext cx="3410497" cy="1420266"/>
              <a:chOff x="694062" y="2278260"/>
              <a:chExt cx="4134634" cy="1878839"/>
            </a:xfrm>
          </p:grpSpPr>
          <p:grpSp>
            <p:nvGrpSpPr>
              <p:cNvPr id="65" name="Group 90"/>
              <p:cNvGrpSpPr>
                <a:grpSpLocks noChangeAspect="1"/>
              </p:cNvGrpSpPr>
              <p:nvPr/>
            </p:nvGrpSpPr>
            <p:grpSpPr bwMode="auto">
              <a:xfrm>
                <a:off x="801025" y="2322136"/>
                <a:ext cx="1490198" cy="1371600"/>
                <a:chOff x="2369" y="777"/>
                <a:chExt cx="3091" cy="2845"/>
              </a:xfrm>
            </p:grpSpPr>
            <p:sp>
              <p:nvSpPr>
                <p:cNvPr id="76"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90"/>
              <p:cNvGrpSpPr>
                <a:grpSpLocks noChangeAspect="1"/>
              </p:cNvGrpSpPr>
              <p:nvPr/>
            </p:nvGrpSpPr>
            <p:grpSpPr bwMode="auto">
              <a:xfrm>
                <a:off x="3338498" y="2278260"/>
                <a:ext cx="1490198" cy="1371600"/>
                <a:chOff x="3669" y="725"/>
                <a:chExt cx="3091" cy="2845"/>
              </a:xfrm>
            </p:grpSpPr>
            <p:sp>
              <p:nvSpPr>
                <p:cNvPr id="72" name="Freeform 91"/>
                <p:cNvSpPr>
                  <a:spLocks noEditPoints="1"/>
                </p:cNvSpPr>
                <p:nvPr/>
              </p:nvSpPr>
              <p:spPr bwMode="auto">
                <a:xfrm>
                  <a:off x="3753" y="882"/>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2"/>
                <p:cNvSpPr>
                  <a:spLocks noEditPoints="1"/>
                </p:cNvSpPr>
                <p:nvPr/>
              </p:nvSpPr>
              <p:spPr bwMode="auto">
                <a:xfrm>
                  <a:off x="3669" y="725"/>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9" name="Left Arrow 68"/>
              <p:cNvSpPr/>
              <p:nvPr/>
            </p:nvSpPr>
            <p:spPr bwMode="auto">
              <a:xfrm rot="10800000">
                <a:off x="2351886" y="2696727"/>
                <a:ext cx="952862" cy="567098"/>
              </a:xfrm>
              <a:prstGeom prst="leftArrow">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p:cNvSpPr txBox="1"/>
              <p:nvPr/>
            </p:nvSpPr>
            <p:spPr>
              <a:xfrm>
                <a:off x="694062" y="3718536"/>
                <a:ext cx="1668816"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Primary</a:t>
                </a:r>
                <a:endParaRPr lang="en-US" sz="1600" dirty="0">
                  <a:solidFill>
                    <a:schemeClr val="tx1">
                      <a:alpha val="99000"/>
                    </a:schemeClr>
                  </a:solidFill>
                </a:endParaRPr>
              </a:p>
            </p:txBody>
          </p:sp>
          <p:sp>
            <p:nvSpPr>
              <p:cNvPr id="71" name="TextBox 70"/>
              <p:cNvSpPr txBox="1"/>
              <p:nvPr/>
            </p:nvSpPr>
            <p:spPr>
              <a:xfrm>
                <a:off x="2710397" y="3750834"/>
                <a:ext cx="1668816"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Secondary</a:t>
                </a:r>
                <a:endParaRPr lang="en-US" sz="1600" dirty="0">
                  <a:solidFill>
                    <a:schemeClr val="tx1">
                      <a:alpha val="99000"/>
                    </a:schemeClr>
                  </a:solidFill>
                </a:endParaRPr>
              </a:p>
            </p:txBody>
          </p:sp>
        </p:grpSp>
        <p:sp>
          <p:nvSpPr>
            <p:cNvPr id="78" name="Freeform 24"/>
            <p:cNvSpPr>
              <a:spLocks noEditPoints="1"/>
            </p:cNvSpPr>
            <p:nvPr/>
          </p:nvSpPr>
          <p:spPr bwMode="black">
            <a:xfrm>
              <a:off x="6968495" y="2159259"/>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cxnSp>
        <p:nvCxnSpPr>
          <p:cNvPr id="91" name="Straight Connector 90"/>
          <p:cNvCxnSpPr/>
          <p:nvPr/>
        </p:nvCxnSpPr>
        <p:spPr>
          <a:xfrm>
            <a:off x="8552359" y="1493520"/>
            <a:ext cx="24571" cy="440685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8751547" y="2114783"/>
            <a:ext cx="3410497" cy="1890096"/>
            <a:chOff x="4617030" y="2159259"/>
            <a:chExt cx="3410497" cy="1890096"/>
          </a:xfrm>
        </p:grpSpPr>
        <p:grpSp>
          <p:nvGrpSpPr>
            <p:cNvPr id="105" name="Group 104"/>
            <p:cNvGrpSpPr/>
            <p:nvPr/>
          </p:nvGrpSpPr>
          <p:grpSpPr>
            <a:xfrm>
              <a:off x="4617030" y="2211660"/>
              <a:ext cx="3410497" cy="1837695"/>
              <a:chOff x="694062" y="1726053"/>
              <a:chExt cx="4134634" cy="2431046"/>
            </a:xfrm>
          </p:grpSpPr>
          <p:grpSp>
            <p:nvGrpSpPr>
              <p:cNvPr id="109" name="Group 90"/>
              <p:cNvGrpSpPr>
                <a:grpSpLocks noChangeAspect="1"/>
              </p:cNvGrpSpPr>
              <p:nvPr/>
            </p:nvGrpSpPr>
            <p:grpSpPr bwMode="auto">
              <a:xfrm>
                <a:off x="801025" y="2322136"/>
                <a:ext cx="1490198" cy="1371600"/>
                <a:chOff x="2369" y="777"/>
                <a:chExt cx="3091" cy="2845"/>
              </a:xfrm>
            </p:grpSpPr>
            <p:sp>
              <p:nvSpPr>
                <p:cNvPr id="117"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0" name="Freeform 24"/>
              <p:cNvSpPr>
                <a:spLocks noEditPoints="1"/>
              </p:cNvSpPr>
              <p:nvPr/>
            </p:nvSpPr>
            <p:spPr bwMode="black">
              <a:xfrm>
                <a:off x="1124627" y="1726053"/>
                <a:ext cx="755671" cy="58368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11" name="Group 90"/>
              <p:cNvGrpSpPr>
                <a:grpSpLocks noChangeAspect="1"/>
              </p:cNvGrpSpPr>
              <p:nvPr/>
            </p:nvGrpSpPr>
            <p:grpSpPr bwMode="auto">
              <a:xfrm>
                <a:off x="3338498" y="2278260"/>
                <a:ext cx="1490198" cy="1371600"/>
                <a:chOff x="3669" y="725"/>
                <a:chExt cx="3091" cy="2845"/>
              </a:xfrm>
            </p:grpSpPr>
            <p:sp>
              <p:nvSpPr>
                <p:cNvPr id="115" name="Freeform 91"/>
                <p:cNvSpPr>
                  <a:spLocks noEditPoints="1"/>
                </p:cNvSpPr>
                <p:nvPr/>
              </p:nvSpPr>
              <p:spPr bwMode="auto">
                <a:xfrm>
                  <a:off x="3753" y="882"/>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2"/>
                <p:cNvSpPr>
                  <a:spLocks noEditPoints="1"/>
                </p:cNvSpPr>
                <p:nvPr/>
              </p:nvSpPr>
              <p:spPr bwMode="auto">
                <a:xfrm>
                  <a:off x="3669" y="725"/>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2" name="Left Arrow 111"/>
              <p:cNvSpPr/>
              <p:nvPr/>
            </p:nvSpPr>
            <p:spPr bwMode="auto">
              <a:xfrm rot="10800000">
                <a:off x="2351886" y="2696727"/>
                <a:ext cx="952862" cy="567098"/>
              </a:xfrm>
              <a:prstGeom prst="leftArrow">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TextBox 112"/>
              <p:cNvSpPr txBox="1"/>
              <p:nvPr/>
            </p:nvSpPr>
            <p:spPr>
              <a:xfrm>
                <a:off x="694062" y="3718536"/>
                <a:ext cx="1668816"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Primary</a:t>
                </a:r>
                <a:endParaRPr lang="en-US" sz="1600" dirty="0">
                  <a:solidFill>
                    <a:schemeClr val="tx1">
                      <a:alpha val="99000"/>
                    </a:schemeClr>
                  </a:solidFill>
                </a:endParaRPr>
              </a:p>
            </p:txBody>
          </p:sp>
          <p:sp>
            <p:nvSpPr>
              <p:cNvPr id="114" name="TextBox 113"/>
              <p:cNvSpPr txBox="1"/>
              <p:nvPr/>
            </p:nvSpPr>
            <p:spPr>
              <a:xfrm>
                <a:off x="2710397" y="3750834"/>
                <a:ext cx="1668816"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Secondary</a:t>
                </a:r>
                <a:endParaRPr lang="en-US" sz="1600" dirty="0">
                  <a:solidFill>
                    <a:schemeClr val="tx1">
                      <a:alpha val="99000"/>
                    </a:schemeClr>
                  </a:solidFill>
                </a:endParaRPr>
              </a:p>
            </p:txBody>
          </p:sp>
        </p:grpSp>
        <p:sp>
          <p:nvSpPr>
            <p:cNvPr id="106" name="Freeform 24"/>
            <p:cNvSpPr>
              <a:spLocks noEditPoints="1"/>
            </p:cNvSpPr>
            <p:nvPr/>
          </p:nvSpPr>
          <p:spPr bwMode="black">
            <a:xfrm>
              <a:off x="6968495" y="2159259"/>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07" name="Picture 106" descr="Delete.png"/>
            <p:cNvPicPr>
              <a:picLocks noChangeAspect="1"/>
            </p:cNvPicPr>
            <p:nvPr/>
          </p:nvPicPr>
          <p:blipFill>
            <a:blip r:embed="rId3" cstate="print"/>
            <a:stretch>
              <a:fillRect/>
            </a:stretch>
          </p:blipFill>
          <p:spPr>
            <a:xfrm>
              <a:off x="4853551" y="2159259"/>
              <a:ext cx="1140019" cy="1600384"/>
            </a:xfrm>
            <a:prstGeom prst="rect">
              <a:avLst/>
            </a:prstGeom>
            <a:effectLst>
              <a:outerShdw blurRad="50800" dist="38100" dir="2700000" algn="tl" rotWithShape="0">
                <a:prstClr val="black">
                  <a:alpha val="40000"/>
                </a:prstClr>
              </a:outerShdw>
            </a:effectLst>
          </p:spPr>
        </p:pic>
        <p:pic>
          <p:nvPicPr>
            <p:cNvPr id="108" name="Picture 107" descr="Delete.png"/>
            <p:cNvPicPr>
              <a:picLocks noChangeAspect="1"/>
            </p:cNvPicPr>
            <p:nvPr/>
          </p:nvPicPr>
          <p:blipFill>
            <a:blip r:embed="rId3" cstate="print"/>
            <a:stretch>
              <a:fillRect/>
            </a:stretch>
          </p:blipFill>
          <p:spPr>
            <a:xfrm>
              <a:off x="6080656" y="2925381"/>
              <a:ext cx="571475" cy="530977"/>
            </a:xfrm>
            <a:prstGeom prst="rect">
              <a:avLst/>
            </a:prstGeom>
            <a:effectLst>
              <a:outerShdw blurRad="50800" dist="38100" dir="2700000" algn="tl" rotWithShape="0">
                <a:prstClr val="black">
                  <a:alpha val="40000"/>
                </a:prstClr>
              </a:outerShdw>
            </a:effectLst>
          </p:spPr>
        </p:pic>
      </p:grpSp>
      <p:sp>
        <p:nvSpPr>
          <p:cNvPr id="119" name="Freeform 24"/>
          <p:cNvSpPr>
            <a:spLocks noEditPoints="1"/>
          </p:cNvSpPr>
          <p:nvPr/>
        </p:nvSpPr>
        <p:spPr bwMode="black">
          <a:xfrm>
            <a:off x="4916117" y="2176559"/>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Text Placeholder 190"/>
          <p:cNvSpPr txBox="1">
            <a:spLocks/>
          </p:cNvSpPr>
          <p:nvPr/>
        </p:nvSpPr>
        <p:spPr>
          <a:xfrm>
            <a:off x="1110418" y="4792447"/>
            <a:ext cx="2630343" cy="572584"/>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136" dirty="0" smtClean="0"/>
              <a:t>Test Failover	</a:t>
            </a:r>
            <a:endParaRPr lang="en-US" sz="3136" dirty="0"/>
          </a:p>
        </p:txBody>
      </p:sp>
      <p:sp>
        <p:nvSpPr>
          <p:cNvPr id="121" name="Text Placeholder 190"/>
          <p:cNvSpPr txBox="1">
            <a:spLocks/>
          </p:cNvSpPr>
          <p:nvPr/>
        </p:nvSpPr>
        <p:spPr>
          <a:xfrm>
            <a:off x="4647469" y="4794498"/>
            <a:ext cx="3540780" cy="88345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136" dirty="0" smtClean="0"/>
              <a:t>Planned Failover</a:t>
            </a:r>
            <a:endParaRPr lang="en-US" sz="3136" dirty="0"/>
          </a:p>
        </p:txBody>
      </p:sp>
      <p:sp>
        <p:nvSpPr>
          <p:cNvPr id="122" name="Text Placeholder 190"/>
          <p:cNvSpPr txBox="1">
            <a:spLocks/>
          </p:cNvSpPr>
          <p:nvPr/>
        </p:nvSpPr>
        <p:spPr>
          <a:xfrm>
            <a:off x="8610549" y="4797380"/>
            <a:ext cx="3780721" cy="883452"/>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136" dirty="0" smtClean="0"/>
              <a:t>Unplanned Failover</a:t>
            </a:r>
            <a:endParaRPr lang="en-US" sz="3136" dirty="0"/>
          </a:p>
        </p:txBody>
      </p:sp>
    </p:spTree>
    <p:extLst>
      <p:ext uri="{BB962C8B-B14F-4D97-AF65-F5344CB8AC3E}">
        <p14:creationId xmlns:p14="http://schemas.microsoft.com/office/powerpoint/2010/main" val="1006355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42" presetClass="entr" presetSubtype="0" fill="hold" grpId="0" nodeType="with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1000"/>
                                        <p:tgtEl>
                                          <p:spTgt spid="121"/>
                                        </p:tgtEl>
                                      </p:cBhvr>
                                    </p:animEffect>
                                    <p:anim calcmode="lin" valueType="num">
                                      <p:cBhvr>
                                        <p:cTn id="21" dur="1000" fill="hold"/>
                                        <p:tgtEl>
                                          <p:spTgt spid="121"/>
                                        </p:tgtEl>
                                        <p:attrNameLst>
                                          <p:attrName>ppt_x</p:attrName>
                                        </p:attrNameLst>
                                      </p:cBhvr>
                                      <p:tavLst>
                                        <p:tav tm="0">
                                          <p:val>
                                            <p:strVal val="#ppt_x"/>
                                          </p:val>
                                        </p:tav>
                                        <p:tav tm="100000">
                                          <p:val>
                                            <p:strVal val="#ppt_x"/>
                                          </p:val>
                                        </p:tav>
                                      </p:tavLst>
                                    </p:anim>
                                    <p:anim calcmode="lin" valueType="num">
                                      <p:cBhvr>
                                        <p:cTn id="22"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42"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1000"/>
                                        <p:tgtEl>
                                          <p:spTgt spid="122"/>
                                        </p:tgtEl>
                                      </p:cBhvr>
                                    </p:animEffect>
                                    <p:anim calcmode="lin" valueType="num">
                                      <p:cBhvr>
                                        <p:cTn id="32" dur="1000" fill="hold"/>
                                        <p:tgtEl>
                                          <p:spTgt spid="122"/>
                                        </p:tgtEl>
                                        <p:attrNameLst>
                                          <p:attrName>ppt_x</p:attrName>
                                        </p:attrNameLst>
                                      </p:cBhvr>
                                      <p:tavLst>
                                        <p:tav tm="0">
                                          <p:val>
                                            <p:strVal val="#ppt_x"/>
                                          </p:val>
                                        </p:tav>
                                        <p:tav tm="100000">
                                          <p:val>
                                            <p:strVal val="#ppt_x"/>
                                          </p:val>
                                        </p:tav>
                                      </p:tavLst>
                                    </p:anim>
                                    <p:anim calcmode="lin" valueType="num">
                                      <p:cBhvr>
                                        <p:cTn id="33"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p:bldP spid="121" grpId="0"/>
      <p:bldP spid="1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568" y="1202759"/>
            <a:ext cx="10056812" cy="2751698"/>
          </a:xfrm>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57"/>
            <a:ext cx="10058401" cy="708983"/>
          </a:xfrm>
        </p:spPr>
        <p:txBody>
          <a:bodyPr/>
          <a:lstStyle/>
          <a:p>
            <a:r>
              <a:rPr lang="en-US" sz="2400" dirty="0" smtClean="0">
                <a:gradFill>
                  <a:gsLst>
                    <a:gs pos="2917">
                      <a:schemeClr val="tx1"/>
                    </a:gs>
                    <a:gs pos="30000">
                      <a:schemeClr val="tx1"/>
                    </a:gs>
                  </a:gsLst>
                  <a:lin ang="5400000" scaled="0"/>
                </a:gradFill>
                <a:latin typeface="+mn-lt"/>
              </a:rPr>
              <a:t>Failover Demo</a:t>
            </a:r>
          </a:p>
          <a:p>
            <a:endParaRPr lang="en-US" sz="2400" dirty="0" smtClean="0">
              <a:gradFill>
                <a:gsLst>
                  <a:gs pos="2917">
                    <a:schemeClr val="tx1"/>
                  </a:gs>
                  <a:gs pos="30000">
                    <a:schemeClr val="tx1"/>
                  </a:gs>
                </a:gsLst>
                <a:lin ang="5400000" scaled="0"/>
              </a:gradFill>
              <a:latin typeface="+mn-lt"/>
            </a:endParaRPr>
          </a:p>
          <a:p>
            <a:endParaRPr lang="en-US" sz="2400" dirty="0">
              <a:gradFill>
                <a:gsLst>
                  <a:gs pos="2917">
                    <a:schemeClr val="tx1"/>
                  </a:gs>
                  <a:gs pos="30000">
                    <a:schemeClr val="tx1"/>
                  </a:gs>
                </a:gsLst>
                <a:lin ang="5400000" scaled="0"/>
              </a:gradFill>
              <a:latin typeface="+mn-lt"/>
            </a:endParaRPr>
          </a:p>
          <a:p>
            <a:r>
              <a:rPr lang="en-US" sz="2400" u="sng" dirty="0" smtClean="0">
                <a:hlinkClick r:id="rId3"/>
              </a:rPr>
              <a:t>http</a:t>
            </a:r>
            <a:r>
              <a:rPr lang="en-US" sz="2400" u="sng" dirty="0">
                <a:hlinkClick r:id="rId3"/>
              </a:rPr>
              <a:t>://</a:t>
            </a:r>
            <a:r>
              <a:rPr lang="en-US" sz="2400" u="sng" dirty="0" smtClean="0">
                <a:hlinkClick r:id="rId3"/>
              </a:rPr>
              <a:t>blogs.technet.com/b/privatecloud/archive/2013/02/11/automation-orchestrating-hyper-v-replica-with-system-center-for-planned-failover.aspx</a:t>
            </a:r>
            <a:r>
              <a:rPr lang="en-US" sz="2400" u="sng" dirty="0" smtClean="0"/>
              <a:t> </a:t>
            </a:r>
            <a:endParaRPr lang="en-US" sz="2400" dirty="0"/>
          </a:p>
          <a:p>
            <a:endParaRPr lang="en-US" sz="2400" dirty="0" smtClean="0">
              <a:gradFill>
                <a:gsLst>
                  <a:gs pos="2917">
                    <a:schemeClr val="tx1"/>
                  </a:gs>
                  <a:gs pos="30000">
                    <a:schemeClr val="tx1"/>
                  </a:gs>
                </a:gsLst>
                <a:lin ang="5400000" scaled="0"/>
              </a:gradFill>
            </a:endParaRPr>
          </a:p>
          <a:p>
            <a:endParaRPr lang="en-US" sz="2400" dirty="0" smtClean="0"/>
          </a:p>
          <a:p>
            <a:endParaRPr lang="en-US" sz="2400" dirty="0"/>
          </a:p>
          <a:p>
            <a:endParaRPr lang="en-US" sz="2400" dirty="0"/>
          </a:p>
        </p:txBody>
      </p:sp>
    </p:spTree>
    <p:extLst>
      <p:ext uri="{BB962C8B-B14F-4D97-AF65-F5344CB8AC3E}">
        <p14:creationId xmlns:p14="http://schemas.microsoft.com/office/powerpoint/2010/main" val="29448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458138" y="1222754"/>
            <a:ext cx="11832018" cy="4259628"/>
          </a:xfrm>
        </p:spPr>
        <p:txBody>
          <a:bodyPr/>
          <a:lstStyle/>
          <a:p>
            <a:pPr lvl="1" fontAlgn="t"/>
            <a:r>
              <a:rPr lang="en-US" sz="4000" dirty="0" smtClean="0">
                <a:gradFill>
                  <a:gsLst>
                    <a:gs pos="0">
                      <a:schemeClr val="tx1"/>
                    </a:gs>
                    <a:gs pos="86000">
                      <a:schemeClr val="tx1"/>
                    </a:gs>
                  </a:gsLst>
                  <a:lin ang="5400000" scaled="0"/>
                </a:gradFill>
                <a:latin typeface="+mj-lt"/>
              </a:rPr>
              <a:t>IP setting of VMs</a:t>
            </a:r>
          </a:p>
          <a:p>
            <a:pPr lvl="4" fontAlgn="t"/>
            <a:r>
              <a:rPr lang="en-US" sz="3200" dirty="0" smtClean="0">
                <a:gradFill>
                  <a:gsLst>
                    <a:gs pos="0">
                      <a:schemeClr val="tx1"/>
                    </a:gs>
                    <a:gs pos="86000">
                      <a:schemeClr val="tx1"/>
                    </a:gs>
                  </a:gsLst>
                  <a:lin ang="5400000" scaled="0"/>
                </a:gradFill>
                <a:latin typeface="+mj-lt"/>
              </a:rPr>
              <a:t>Static IP or </a:t>
            </a:r>
          </a:p>
          <a:p>
            <a:pPr lvl="4" fontAlgn="t"/>
            <a:r>
              <a:rPr lang="en-US" sz="3200" dirty="0" smtClean="0">
                <a:gradFill>
                  <a:gsLst>
                    <a:gs pos="0">
                      <a:schemeClr val="tx1"/>
                    </a:gs>
                    <a:gs pos="86000">
                      <a:schemeClr val="tx1"/>
                    </a:gs>
                  </a:gsLst>
                  <a:lin ang="5400000" scaled="0"/>
                </a:gradFill>
                <a:latin typeface="+mj-lt"/>
              </a:rPr>
              <a:t>DHCP or </a:t>
            </a:r>
          </a:p>
          <a:p>
            <a:pPr lvl="4" fontAlgn="t"/>
            <a:r>
              <a:rPr lang="en-US" sz="3200" dirty="0" smtClean="0">
                <a:gradFill>
                  <a:gsLst>
                    <a:gs pos="0">
                      <a:schemeClr val="tx1"/>
                    </a:gs>
                    <a:gs pos="86000">
                      <a:schemeClr val="tx1"/>
                    </a:gs>
                  </a:gsLst>
                  <a:lin ang="5400000" scaled="0"/>
                </a:gradFill>
                <a:latin typeface="+mj-lt"/>
              </a:rPr>
              <a:t>Network Virtualization</a:t>
            </a:r>
          </a:p>
          <a:p>
            <a:pPr lvl="4" fontAlgn="t"/>
            <a:r>
              <a:rPr lang="en-US" sz="3200" dirty="0" smtClean="0">
                <a:gradFill>
                  <a:gsLst>
                    <a:gs pos="0">
                      <a:schemeClr val="tx1"/>
                    </a:gs>
                    <a:gs pos="86000">
                      <a:schemeClr val="tx1"/>
                    </a:gs>
                  </a:gsLst>
                  <a:lin ang="5400000" scaled="0"/>
                </a:gradFill>
                <a:latin typeface="+mj-lt"/>
              </a:rPr>
              <a:t>DNS update</a:t>
            </a:r>
          </a:p>
          <a:p>
            <a:pPr lvl="1"/>
            <a:r>
              <a:rPr lang="en-US" sz="4000" dirty="0" smtClean="0">
                <a:gradFill>
                  <a:gsLst>
                    <a:gs pos="0">
                      <a:schemeClr val="tx1"/>
                    </a:gs>
                    <a:gs pos="86000">
                      <a:schemeClr val="tx1"/>
                    </a:gs>
                  </a:gsLst>
                  <a:lin ang="5400000" scaled="0"/>
                </a:gradFill>
                <a:latin typeface="+mj-lt"/>
              </a:rPr>
              <a:t>Split brain scenarios</a:t>
            </a:r>
          </a:p>
          <a:p>
            <a:pPr lvl="1"/>
            <a:endParaRPr lang="en-US" sz="4000" dirty="0">
              <a:gradFill>
                <a:gsLst>
                  <a:gs pos="0">
                    <a:schemeClr val="tx1"/>
                  </a:gs>
                  <a:gs pos="86000">
                    <a:schemeClr val="tx1"/>
                  </a:gs>
                </a:gsLst>
                <a:lin ang="5400000" scaled="0"/>
              </a:gradFill>
              <a:latin typeface="+mj-lt"/>
            </a:endParaRPr>
          </a:p>
        </p:txBody>
      </p:sp>
      <p:sp>
        <p:nvSpPr>
          <p:cNvPr id="5" name="Title 1"/>
          <p:cNvSpPr>
            <a:spLocks noGrp="1"/>
          </p:cNvSpPr>
          <p:nvPr>
            <p:ph type="title"/>
          </p:nvPr>
        </p:nvSpPr>
        <p:spPr>
          <a:xfrm>
            <a:off x="529660" y="233151"/>
            <a:ext cx="11375536" cy="621530"/>
          </a:xfrm>
        </p:spPr>
        <p:txBody>
          <a:bodyPr/>
          <a:lstStyle/>
          <a:p>
            <a:r>
              <a:rPr lang="en-US" dirty="0" smtClean="0"/>
              <a:t>Failover Considerations</a:t>
            </a:r>
            <a:endParaRPr lang="en-US" sz="3700" dirty="0">
              <a:gradFill flip="none" rotWithShape="1">
                <a:gsLst>
                  <a:gs pos="5417">
                    <a:srgbClr val="C1F7AA"/>
                  </a:gs>
                  <a:gs pos="98000">
                    <a:srgbClr val="C1F7AA"/>
                  </a:gs>
                </a:gsLst>
                <a:lin ang="5400000" scaled="0"/>
                <a:tileRect/>
              </a:gradFill>
            </a:endParaRPr>
          </a:p>
        </p:txBody>
      </p:sp>
    </p:spTree>
    <p:extLst>
      <p:ext uri="{BB962C8B-B14F-4D97-AF65-F5344CB8AC3E}">
        <p14:creationId xmlns:p14="http://schemas.microsoft.com/office/powerpoint/2010/main" val="2467363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229559" y="1548445"/>
            <a:ext cx="10807001" cy="4665893"/>
          </a:xfrm>
        </p:spPr>
        <p:txBody>
          <a:bodyPr/>
          <a:lstStyle/>
          <a:p>
            <a:r>
              <a:rPr lang="en-US" dirty="0"/>
              <a:t>Failback</a:t>
            </a:r>
          </a:p>
          <a:p>
            <a:pPr lvl="1"/>
            <a:r>
              <a:rPr lang="en-US" sz="3200" dirty="0" err="1"/>
              <a:t>Resync</a:t>
            </a:r>
            <a:r>
              <a:rPr lang="en-US" sz="3200" dirty="0"/>
              <a:t> or Full Sync</a:t>
            </a:r>
          </a:p>
          <a:p>
            <a:r>
              <a:rPr lang="en-US" dirty="0" smtClean="0"/>
              <a:t>Continue protection to </a:t>
            </a:r>
            <a:r>
              <a:rPr lang="en-US" dirty="0"/>
              <a:t>E</a:t>
            </a:r>
            <a:r>
              <a:rPr lang="en-US" dirty="0" smtClean="0"/>
              <a:t>xtended Replica</a:t>
            </a:r>
          </a:p>
          <a:p>
            <a:endParaRPr lang="en-US" dirty="0"/>
          </a:p>
          <a:p>
            <a:endParaRPr lang="en-US" dirty="0" smtClean="0"/>
          </a:p>
          <a:p>
            <a:endParaRPr lang="en-US" dirty="0"/>
          </a:p>
          <a:p>
            <a:endParaRPr lang="en-US" dirty="0" smtClean="0"/>
          </a:p>
        </p:txBody>
      </p:sp>
      <p:sp>
        <p:nvSpPr>
          <p:cNvPr id="5" name="Title 1"/>
          <p:cNvSpPr>
            <a:spLocks noGrp="1"/>
          </p:cNvSpPr>
          <p:nvPr>
            <p:ph type="title"/>
          </p:nvPr>
        </p:nvSpPr>
        <p:spPr>
          <a:xfrm>
            <a:off x="529660" y="233151"/>
            <a:ext cx="11375536" cy="621530"/>
          </a:xfrm>
        </p:spPr>
        <p:txBody>
          <a:bodyPr/>
          <a:lstStyle/>
          <a:p>
            <a:r>
              <a:rPr lang="en-US" dirty="0" smtClean="0"/>
              <a:t>Protection post </a:t>
            </a:r>
            <a:r>
              <a:rPr lang="en-US" dirty="0"/>
              <a:t>F</a:t>
            </a:r>
            <a:r>
              <a:rPr lang="en-US" dirty="0" smtClean="0"/>
              <a:t>ailover</a:t>
            </a:r>
            <a:endParaRPr lang="en-US" sz="3700" dirty="0">
              <a:gradFill flip="none" rotWithShape="1">
                <a:gsLst>
                  <a:gs pos="5417">
                    <a:srgbClr val="C1F7AA"/>
                  </a:gs>
                  <a:gs pos="98000">
                    <a:srgbClr val="C1F7AA"/>
                  </a:gs>
                </a:gsLst>
                <a:lin ang="5400000" scaled="0"/>
                <a:tileRect/>
              </a:gradFill>
            </a:endParaRPr>
          </a:p>
        </p:txBody>
      </p:sp>
      <p:grpSp>
        <p:nvGrpSpPr>
          <p:cNvPr id="2" name="Group 1"/>
          <p:cNvGrpSpPr/>
          <p:nvPr/>
        </p:nvGrpSpPr>
        <p:grpSpPr>
          <a:xfrm>
            <a:off x="2630568" y="3881391"/>
            <a:ext cx="7173720" cy="1843779"/>
            <a:chOff x="2782441" y="3067536"/>
            <a:chExt cx="7173720" cy="1843779"/>
          </a:xfrm>
        </p:grpSpPr>
        <p:grpSp>
          <p:nvGrpSpPr>
            <p:cNvPr id="6" name="Group 90"/>
            <p:cNvGrpSpPr>
              <a:grpSpLocks noChangeAspect="1"/>
            </p:cNvGrpSpPr>
            <p:nvPr/>
          </p:nvGrpSpPr>
          <p:grpSpPr bwMode="auto">
            <a:xfrm>
              <a:off x="2925396" y="3657982"/>
              <a:ext cx="1229206" cy="1036830"/>
              <a:chOff x="2369" y="777"/>
              <a:chExt cx="3091" cy="2845"/>
            </a:xfrm>
          </p:grpSpPr>
          <p:sp>
            <p:nvSpPr>
              <p:cNvPr id="16"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Freeform 24"/>
            <p:cNvSpPr>
              <a:spLocks noEditPoints="1"/>
            </p:cNvSpPr>
            <p:nvPr/>
          </p:nvSpPr>
          <p:spPr bwMode="black">
            <a:xfrm>
              <a:off x="2847389" y="3423164"/>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 name="Group 90"/>
            <p:cNvGrpSpPr>
              <a:grpSpLocks noChangeAspect="1"/>
            </p:cNvGrpSpPr>
            <p:nvPr/>
          </p:nvGrpSpPr>
          <p:grpSpPr bwMode="auto">
            <a:xfrm>
              <a:off x="5018457" y="3624815"/>
              <a:ext cx="1229206" cy="1036830"/>
              <a:chOff x="3669" y="725"/>
              <a:chExt cx="3091" cy="2845"/>
            </a:xfrm>
          </p:grpSpPr>
          <p:sp>
            <p:nvSpPr>
              <p:cNvPr id="14" name="Freeform 91"/>
              <p:cNvSpPr>
                <a:spLocks noEditPoints="1"/>
              </p:cNvSpPr>
              <p:nvPr/>
            </p:nvSpPr>
            <p:spPr bwMode="auto">
              <a:xfrm>
                <a:off x="3753" y="882"/>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2"/>
              <p:cNvSpPr>
                <a:spLocks noEditPoints="1"/>
              </p:cNvSpPr>
              <p:nvPr/>
            </p:nvSpPr>
            <p:spPr bwMode="auto">
              <a:xfrm>
                <a:off x="3669" y="725"/>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24"/>
            <p:cNvSpPr>
              <a:spLocks noEditPoints="1"/>
            </p:cNvSpPr>
            <p:nvPr/>
          </p:nvSpPr>
          <p:spPr bwMode="black">
            <a:xfrm>
              <a:off x="7625879" y="3320856"/>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Left Arrow 10"/>
            <p:cNvSpPr/>
            <p:nvPr/>
          </p:nvSpPr>
          <p:spPr bwMode="auto">
            <a:xfrm rot="10800000">
              <a:off x="4204640" y="3941145"/>
              <a:ext cx="785978" cy="428685"/>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2782441" y="3067536"/>
              <a:ext cx="1376541"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Primary </a:t>
              </a:r>
              <a:endParaRPr lang="en-US" sz="1600" dirty="0">
                <a:solidFill>
                  <a:schemeClr val="tx1">
                    <a:alpha val="99000"/>
                  </a:schemeClr>
                </a:solidFill>
              </a:endParaRPr>
            </a:p>
          </p:txBody>
        </p:sp>
        <p:sp>
          <p:nvSpPr>
            <p:cNvPr id="13" name="TextBox 12"/>
            <p:cNvSpPr txBox="1"/>
            <p:nvPr/>
          </p:nvSpPr>
          <p:spPr>
            <a:xfrm>
              <a:off x="4705665" y="3117724"/>
              <a:ext cx="1854790"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1600" dirty="0" smtClean="0">
                  <a:solidFill>
                    <a:schemeClr val="tx1">
                      <a:alpha val="99000"/>
                    </a:schemeClr>
                  </a:solidFill>
                </a:rPr>
                <a:t>Replica</a:t>
              </a:r>
              <a:endParaRPr lang="en-US" sz="1600" dirty="0">
                <a:solidFill>
                  <a:schemeClr val="tx1">
                    <a:alpha val="99000"/>
                  </a:schemeClr>
                </a:solidFill>
              </a:endParaRPr>
            </a:p>
          </p:txBody>
        </p:sp>
        <p:sp>
          <p:nvSpPr>
            <p:cNvPr id="26" name="Left Arrow 25"/>
            <p:cNvSpPr/>
            <p:nvPr/>
          </p:nvSpPr>
          <p:spPr bwMode="auto">
            <a:xfrm rot="10800000">
              <a:off x="6325540" y="3916768"/>
              <a:ext cx="785978" cy="428685"/>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90"/>
            <p:cNvGrpSpPr>
              <a:grpSpLocks noChangeAspect="1"/>
            </p:cNvGrpSpPr>
            <p:nvPr/>
          </p:nvGrpSpPr>
          <p:grpSpPr bwMode="auto">
            <a:xfrm>
              <a:off x="7167003" y="3597182"/>
              <a:ext cx="1229206" cy="1036830"/>
              <a:chOff x="3669" y="725"/>
              <a:chExt cx="3091" cy="2845"/>
            </a:xfrm>
          </p:grpSpPr>
          <p:sp>
            <p:nvSpPr>
              <p:cNvPr id="33" name="Freeform 91"/>
              <p:cNvSpPr>
                <a:spLocks noEditPoints="1"/>
              </p:cNvSpPr>
              <p:nvPr/>
            </p:nvSpPr>
            <p:spPr bwMode="auto">
              <a:xfrm>
                <a:off x="3753" y="882"/>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2"/>
              <p:cNvSpPr>
                <a:spLocks noEditPoints="1"/>
              </p:cNvSpPr>
              <p:nvPr/>
            </p:nvSpPr>
            <p:spPr bwMode="auto">
              <a:xfrm>
                <a:off x="3669" y="725"/>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Freeform 24"/>
            <p:cNvSpPr>
              <a:spLocks noEditPoints="1"/>
            </p:cNvSpPr>
            <p:nvPr/>
          </p:nvSpPr>
          <p:spPr bwMode="black">
            <a:xfrm>
              <a:off x="5563098" y="3410933"/>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descr="Delete.png"/>
            <p:cNvPicPr>
              <a:picLocks noChangeAspect="1"/>
            </p:cNvPicPr>
            <p:nvPr/>
          </p:nvPicPr>
          <p:blipFill>
            <a:blip r:embed="rId3" cstate="print"/>
            <a:stretch>
              <a:fillRect/>
            </a:stretch>
          </p:blipFill>
          <p:spPr>
            <a:xfrm>
              <a:off x="2882163" y="3487810"/>
              <a:ext cx="1189116" cy="1423505"/>
            </a:xfrm>
            <a:prstGeom prst="rect">
              <a:avLst/>
            </a:prstGeom>
            <a:effectLst>
              <a:outerShdw blurRad="50800" dist="38100" dir="2700000" algn="tl" rotWithShape="0">
                <a:prstClr val="black">
                  <a:alpha val="40000"/>
                </a:prstClr>
              </a:outerShdw>
            </a:effectLst>
          </p:spPr>
        </p:pic>
        <p:sp>
          <p:nvSpPr>
            <p:cNvPr id="37" name="TextBox 36"/>
            <p:cNvSpPr txBox="1"/>
            <p:nvPr/>
          </p:nvSpPr>
          <p:spPr>
            <a:xfrm>
              <a:off x="8101371" y="3072886"/>
              <a:ext cx="1854790"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Extended Replica</a:t>
              </a:r>
              <a:endParaRPr lang="en-US" sz="1600" dirty="0">
                <a:solidFill>
                  <a:schemeClr val="tx1">
                    <a:alpha val="99000"/>
                  </a:schemeClr>
                </a:solidFill>
              </a:endParaRPr>
            </a:p>
          </p:txBody>
        </p:sp>
      </p:grpSp>
    </p:spTree>
    <p:extLst>
      <p:ext uri="{BB962C8B-B14F-4D97-AF65-F5344CB8AC3E}">
        <p14:creationId xmlns:p14="http://schemas.microsoft.com/office/powerpoint/2010/main" val="882707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Planning - Capacity</a:t>
            </a:r>
            <a:endParaRPr lang="en-US" sz="8000" dirty="0"/>
          </a:p>
        </p:txBody>
      </p:sp>
    </p:spTree>
    <p:extLst>
      <p:ext uri="{BB962C8B-B14F-4D97-AF65-F5344CB8AC3E}">
        <p14:creationId xmlns:p14="http://schemas.microsoft.com/office/powerpoint/2010/main" val="186485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Understanding Hyper-V Replica: Performance, Networking and Automation </a:t>
            </a:r>
            <a:endParaRPr lang="en-US" dirty="0"/>
          </a:p>
        </p:txBody>
      </p:sp>
      <p:sp>
        <p:nvSpPr>
          <p:cNvPr id="5" name="Text Placeholder 4"/>
          <p:cNvSpPr>
            <a:spLocks noGrp="1"/>
          </p:cNvSpPr>
          <p:nvPr>
            <p:ph type="body" sz="quarter" idx="12"/>
          </p:nvPr>
        </p:nvSpPr>
        <p:spPr/>
        <p:txBody>
          <a:bodyPr/>
          <a:lstStyle/>
          <a:p>
            <a:pPr lvl="0"/>
            <a:r>
              <a:rPr lang="en-US" sz="2800" dirty="0" smtClean="0">
                <a:gradFill>
                  <a:gsLst>
                    <a:gs pos="0">
                      <a:srgbClr val="002050"/>
                    </a:gs>
                    <a:gs pos="100000">
                      <a:srgbClr val="002050"/>
                    </a:gs>
                  </a:gsLst>
                  <a:lin ang="5400000" scaled="0"/>
                </a:gradFill>
              </a:rPr>
              <a:t>Vijay Tandra Sistla</a:t>
            </a:r>
            <a:endParaRPr lang="en-US" sz="2800" dirty="0">
              <a:gradFill>
                <a:gsLst>
                  <a:gs pos="0">
                    <a:srgbClr val="002050"/>
                  </a:gs>
                  <a:gs pos="100000">
                    <a:srgbClr val="002050"/>
                  </a:gs>
                </a:gsLst>
                <a:lin ang="5400000" scaled="0"/>
              </a:gradFill>
            </a:endParaRPr>
          </a:p>
          <a:p>
            <a:pPr lvl="0"/>
            <a:r>
              <a:rPr lang="en-US" sz="2800" dirty="0">
                <a:gradFill>
                  <a:gsLst>
                    <a:gs pos="0">
                      <a:srgbClr val="002050"/>
                    </a:gs>
                    <a:gs pos="100000">
                      <a:srgbClr val="002050"/>
                    </a:gs>
                  </a:gsLst>
                  <a:lin ang="5400000" scaled="0"/>
                </a:gradFill>
              </a:rPr>
              <a:t>Senior Program Manager</a:t>
            </a:r>
          </a:p>
          <a:p>
            <a:pPr lvl="0"/>
            <a:r>
              <a:rPr lang="en-US" sz="2800" dirty="0" smtClean="0">
                <a:gradFill>
                  <a:gsLst>
                    <a:gs pos="0">
                      <a:srgbClr val="002050"/>
                    </a:gs>
                    <a:gs pos="100000">
                      <a:srgbClr val="002050"/>
                    </a:gs>
                  </a:gsLst>
                  <a:lin ang="5400000" scaled="0"/>
                </a:gradFill>
              </a:rPr>
              <a:t>Windows Server &amp; System Center</a:t>
            </a:r>
          </a:p>
          <a:p>
            <a:pPr lvl="0"/>
            <a:r>
              <a:rPr lang="en-US" sz="2800" dirty="0" smtClean="0">
                <a:gradFill>
                  <a:gsLst>
                    <a:gs pos="0">
                      <a:srgbClr val="002050"/>
                    </a:gs>
                    <a:gs pos="100000">
                      <a:srgbClr val="002050"/>
                    </a:gs>
                  </a:gsLst>
                  <a:lin ang="5400000" scaled="0"/>
                </a:gradFill>
              </a:rPr>
              <a:t>Microsoft Corporation</a:t>
            </a:r>
          </a:p>
          <a:p>
            <a:endParaRPr lang="en-US" dirty="0"/>
          </a:p>
        </p:txBody>
      </p:sp>
      <p:sp>
        <p:nvSpPr>
          <p:cNvPr id="9" name="Text Placeholder 8"/>
          <p:cNvSpPr>
            <a:spLocks noGrp="1"/>
          </p:cNvSpPr>
          <p:nvPr>
            <p:ph type="body" sz="quarter" idx="13"/>
          </p:nvPr>
        </p:nvSpPr>
        <p:spPr/>
        <p:txBody>
          <a:bodyPr/>
          <a:lstStyle/>
          <a:p>
            <a:r>
              <a:rPr lang="en-US" dirty="0" smtClean="0"/>
              <a:t>MDC-B373</a:t>
            </a:r>
            <a:endParaRPr lang="en-US" dirty="0"/>
          </a:p>
        </p:txBody>
      </p:sp>
    </p:spTree>
    <p:extLst>
      <p:ext uri="{BB962C8B-B14F-4D97-AF65-F5344CB8AC3E}">
        <p14:creationId xmlns:p14="http://schemas.microsoft.com/office/powerpoint/2010/main" val="262156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Customer Asks</a:t>
            </a:r>
            <a:endParaRPr lang="en-US" dirty="0"/>
          </a:p>
        </p:txBody>
      </p:sp>
      <p:sp>
        <p:nvSpPr>
          <p:cNvPr id="16" name="Freeform 103"/>
          <p:cNvSpPr>
            <a:spLocks noEditPoints="1"/>
          </p:cNvSpPr>
          <p:nvPr/>
        </p:nvSpPr>
        <p:spPr bwMode="black">
          <a:xfrm>
            <a:off x="11207930" y="3189312"/>
            <a:ext cx="816095" cy="951614"/>
          </a:xfrm>
          <a:custGeom>
            <a:avLst/>
            <a:gdLst>
              <a:gd name="T0" fmla="*/ 47 w 95"/>
              <a:gd name="T1" fmla="*/ 0 h 95"/>
              <a:gd name="T2" fmla="*/ 0 w 95"/>
              <a:gd name="T3" fmla="*/ 47 h 95"/>
              <a:gd name="T4" fmla="*/ 47 w 95"/>
              <a:gd name="T5" fmla="*/ 95 h 95"/>
              <a:gd name="T6" fmla="*/ 95 w 95"/>
              <a:gd name="T7" fmla="*/ 47 h 95"/>
              <a:gd name="T8" fmla="*/ 47 w 95"/>
              <a:gd name="T9" fmla="*/ 0 h 95"/>
              <a:gd name="T10" fmla="*/ 24 w 95"/>
              <a:gd name="T11" fmla="*/ 24 h 95"/>
              <a:gd name="T12" fmla="*/ 22 w 95"/>
              <a:gd name="T13" fmla="*/ 20 h 95"/>
              <a:gd name="T14" fmla="*/ 26 w 95"/>
              <a:gd name="T15" fmla="*/ 13 h 95"/>
              <a:gd name="T16" fmla="*/ 34 w 95"/>
              <a:gd name="T17" fmla="*/ 14 h 95"/>
              <a:gd name="T18" fmla="*/ 35 w 95"/>
              <a:gd name="T19" fmla="*/ 18 h 95"/>
              <a:gd name="T20" fmla="*/ 29 w 95"/>
              <a:gd name="T21" fmla="*/ 20 h 95"/>
              <a:gd name="T22" fmla="*/ 24 w 95"/>
              <a:gd name="T23" fmla="*/ 24 h 95"/>
              <a:gd name="T24" fmla="*/ 30 w 95"/>
              <a:gd name="T25" fmla="*/ 43 h 95"/>
              <a:gd name="T26" fmla="*/ 26 w 95"/>
              <a:gd name="T27" fmla="*/ 34 h 95"/>
              <a:gd name="T28" fmla="*/ 30 w 95"/>
              <a:gd name="T29" fmla="*/ 25 h 95"/>
              <a:gd name="T30" fmla="*/ 34 w 95"/>
              <a:gd name="T31" fmla="*/ 34 h 95"/>
              <a:gd name="T32" fmla="*/ 30 w 95"/>
              <a:gd name="T33" fmla="*/ 43 h 95"/>
              <a:gd name="T34" fmla="*/ 47 w 95"/>
              <a:gd name="T35" fmla="*/ 87 h 95"/>
              <a:gd name="T36" fmla="*/ 33 w 95"/>
              <a:gd name="T37" fmla="*/ 75 h 95"/>
              <a:gd name="T38" fmla="*/ 47 w 95"/>
              <a:gd name="T39" fmla="*/ 62 h 95"/>
              <a:gd name="T40" fmla="*/ 61 w 95"/>
              <a:gd name="T41" fmla="*/ 75 h 95"/>
              <a:gd name="T42" fmla="*/ 47 w 95"/>
              <a:gd name="T43" fmla="*/ 87 h 95"/>
              <a:gd name="T44" fmla="*/ 65 w 95"/>
              <a:gd name="T45" fmla="*/ 43 h 95"/>
              <a:gd name="T46" fmla="*/ 61 w 95"/>
              <a:gd name="T47" fmla="*/ 34 h 95"/>
              <a:gd name="T48" fmla="*/ 65 w 95"/>
              <a:gd name="T49" fmla="*/ 25 h 95"/>
              <a:gd name="T50" fmla="*/ 69 w 95"/>
              <a:gd name="T51" fmla="*/ 34 h 95"/>
              <a:gd name="T52" fmla="*/ 65 w 95"/>
              <a:gd name="T53" fmla="*/ 43 h 95"/>
              <a:gd name="T54" fmla="*/ 71 w 95"/>
              <a:gd name="T55" fmla="*/ 24 h 95"/>
              <a:gd name="T56" fmla="*/ 66 w 95"/>
              <a:gd name="T57" fmla="*/ 20 h 95"/>
              <a:gd name="T58" fmla="*/ 59 w 95"/>
              <a:gd name="T59" fmla="*/ 18 h 95"/>
              <a:gd name="T60" fmla="*/ 61 w 95"/>
              <a:gd name="T61" fmla="*/ 14 h 95"/>
              <a:gd name="T62" fmla="*/ 69 w 95"/>
              <a:gd name="T63" fmla="*/ 13 h 95"/>
              <a:gd name="T64" fmla="*/ 73 w 95"/>
              <a:gd name="T65" fmla="*/ 20 h 95"/>
              <a:gd name="T66" fmla="*/ 71 w 95"/>
              <a:gd name="T67"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95">
                <a:moveTo>
                  <a:pt x="47" y="0"/>
                </a:moveTo>
                <a:cubicBezTo>
                  <a:pt x="21" y="0"/>
                  <a:pt x="0" y="21"/>
                  <a:pt x="0" y="47"/>
                </a:cubicBezTo>
                <a:cubicBezTo>
                  <a:pt x="0" y="74"/>
                  <a:pt x="21" y="95"/>
                  <a:pt x="47" y="95"/>
                </a:cubicBezTo>
                <a:cubicBezTo>
                  <a:pt x="74" y="95"/>
                  <a:pt x="95" y="74"/>
                  <a:pt x="95" y="47"/>
                </a:cubicBezTo>
                <a:cubicBezTo>
                  <a:pt x="95" y="21"/>
                  <a:pt x="74" y="0"/>
                  <a:pt x="47" y="0"/>
                </a:cubicBezTo>
                <a:close/>
                <a:moveTo>
                  <a:pt x="24" y="24"/>
                </a:moveTo>
                <a:cubicBezTo>
                  <a:pt x="23" y="24"/>
                  <a:pt x="22" y="23"/>
                  <a:pt x="22" y="20"/>
                </a:cubicBezTo>
                <a:cubicBezTo>
                  <a:pt x="22" y="18"/>
                  <a:pt x="23" y="15"/>
                  <a:pt x="26" y="13"/>
                </a:cubicBezTo>
                <a:cubicBezTo>
                  <a:pt x="29" y="12"/>
                  <a:pt x="32" y="13"/>
                  <a:pt x="34" y="14"/>
                </a:cubicBezTo>
                <a:cubicBezTo>
                  <a:pt x="36" y="15"/>
                  <a:pt x="36" y="17"/>
                  <a:pt x="35" y="18"/>
                </a:cubicBezTo>
                <a:cubicBezTo>
                  <a:pt x="34" y="19"/>
                  <a:pt x="31" y="18"/>
                  <a:pt x="29" y="20"/>
                </a:cubicBezTo>
                <a:cubicBezTo>
                  <a:pt x="27" y="21"/>
                  <a:pt x="26" y="23"/>
                  <a:pt x="24" y="24"/>
                </a:cubicBezTo>
                <a:close/>
                <a:moveTo>
                  <a:pt x="30" y="43"/>
                </a:moveTo>
                <a:cubicBezTo>
                  <a:pt x="28" y="43"/>
                  <a:pt x="26" y="39"/>
                  <a:pt x="26" y="34"/>
                </a:cubicBezTo>
                <a:cubicBezTo>
                  <a:pt x="26" y="29"/>
                  <a:pt x="28" y="25"/>
                  <a:pt x="30" y="25"/>
                </a:cubicBezTo>
                <a:cubicBezTo>
                  <a:pt x="32" y="25"/>
                  <a:pt x="34" y="29"/>
                  <a:pt x="34" y="34"/>
                </a:cubicBezTo>
                <a:cubicBezTo>
                  <a:pt x="34" y="39"/>
                  <a:pt x="32" y="43"/>
                  <a:pt x="30" y="43"/>
                </a:cubicBezTo>
                <a:close/>
                <a:moveTo>
                  <a:pt x="47" y="87"/>
                </a:moveTo>
                <a:cubicBezTo>
                  <a:pt x="38" y="87"/>
                  <a:pt x="33" y="82"/>
                  <a:pt x="33" y="75"/>
                </a:cubicBezTo>
                <a:cubicBezTo>
                  <a:pt x="33" y="68"/>
                  <a:pt x="38" y="62"/>
                  <a:pt x="47" y="62"/>
                </a:cubicBezTo>
                <a:cubicBezTo>
                  <a:pt x="57" y="62"/>
                  <a:pt x="61" y="68"/>
                  <a:pt x="61" y="75"/>
                </a:cubicBezTo>
                <a:cubicBezTo>
                  <a:pt x="61" y="82"/>
                  <a:pt x="57" y="87"/>
                  <a:pt x="47" y="87"/>
                </a:cubicBezTo>
                <a:close/>
                <a:moveTo>
                  <a:pt x="65" y="43"/>
                </a:moveTo>
                <a:cubicBezTo>
                  <a:pt x="63" y="43"/>
                  <a:pt x="61" y="39"/>
                  <a:pt x="61" y="34"/>
                </a:cubicBezTo>
                <a:cubicBezTo>
                  <a:pt x="61" y="29"/>
                  <a:pt x="63" y="25"/>
                  <a:pt x="65" y="25"/>
                </a:cubicBezTo>
                <a:cubicBezTo>
                  <a:pt x="67" y="25"/>
                  <a:pt x="69" y="29"/>
                  <a:pt x="69" y="34"/>
                </a:cubicBezTo>
                <a:cubicBezTo>
                  <a:pt x="69" y="39"/>
                  <a:pt x="67" y="43"/>
                  <a:pt x="65" y="43"/>
                </a:cubicBezTo>
                <a:close/>
                <a:moveTo>
                  <a:pt x="71" y="24"/>
                </a:moveTo>
                <a:cubicBezTo>
                  <a:pt x="68" y="23"/>
                  <a:pt x="68" y="21"/>
                  <a:pt x="66" y="20"/>
                </a:cubicBezTo>
                <a:cubicBezTo>
                  <a:pt x="63" y="18"/>
                  <a:pt x="61" y="19"/>
                  <a:pt x="59" y="18"/>
                </a:cubicBezTo>
                <a:cubicBezTo>
                  <a:pt x="59" y="17"/>
                  <a:pt x="59" y="15"/>
                  <a:pt x="61" y="14"/>
                </a:cubicBezTo>
                <a:cubicBezTo>
                  <a:pt x="63" y="13"/>
                  <a:pt x="66" y="12"/>
                  <a:pt x="69" y="13"/>
                </a:cubicBezTo>
                <a:cubicBezTo>
                  <a:pt x="72" y="15"/>
                  <a:pt x="73" y="18"/>
                  <a:pt x="73" y="20"/>
                </a:cubicBezTo>
                <a:cubicBezTo>
                  <a:pt x="73" y="23"/>
                  <a:pt x="72" y="24"/>
                  <a:pt x="71" y="24"/>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579120" y="1582192"/>
            <a:ext cx="9859884" cy="3296287"/>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4000" dirty="0" smtClean="0">
                <a:gradFill>
                  <a:gsLst>
                    <a:gs pos="0">
                      <a:schemeClr val="tx1"/>
                    </a:gs>
                    <a:gs pos="86000">
                      <a:schemeClr val="tx1"/>
                    </a:gs>
                  </a:gsLst>
                  <a:lin ang="5400000" scaled="0"/>
                </a:gradFill>
                <a:latin typeface="+mj-lt"/>
              </a:rPr>
              <a:t>How </a:t>
            </a:r>
            <a:r>
              <a:rPr lang="en-US" sz="4000" dirty="0">
                <a:gradFill>
                  <a:gsLst>
                    <a:gs pos="0">
                      <a:schemeClr val="tx1"/>
                    </a:gs>
                    <a:gs pos="86000">
                      <a:schemeClr val="tx1"/>
                    </a:gs>
                  </a:gsLst>
                  <a:lin ang="5400000" scaled="0"/>
                </a:gradFill>
                <a:latin typeface="+mj-lt"/>
              </a:rPr>
              <a:t>much network bandwidth is required?</a:t>
            </a:r>
          </a:p>
          <a:p>
            <a:pPr marL="342900" indent="-342900">
              <a:lnSpc>
                <a:spcPct val="90000"/>
              </a:lnSpc>
              <a:spcAft>
                <a:spcPts val="600"/>
              </a:spcAft>
              <a:buFont typeface="Arial" panose="020B0604020202020204" pitchFamily="34" charset="0"/>
              <a:buChar char="•"/>
            </a:pPr>
            <a:r>
              <a:rPr lang="en-US" sz="4000" dirty="0">
                <a:gradFill>
                  <a:gsLst>
                    <a:gs pos="0">
                      <a:schemeClr val="tx1"/>
                    </a:gs>
                    <a:gs pos="86000">
                      <a:schemeClr val="tx1"/>
                    </a:gs>
                  </a:gsLst>
                  <a:lin ang="5400000" scaled="0"/>
                </a:gradFill>
                <a:latin typeface="+mj-lt"/>
              </a:rPr>
              <a:t>How much storage is required?</a:t>
            </a:r>
          </a:p>
          <a:p>
            <a:pPr marL="342900" indent="-342900">
              <a:lnSpc>
                <a:spcPct val="90000"/>
              </a:lnSpc>
              <a:spcAft>
                <a:spcPts val="600"/>
              </a:spcAft>
              <a:buFont typeface="Arial" panose="020B0604020202020204" pitchFamily="34" charset="0"/>
              <a:buChar char="•"/>
            </a:pPr>
            <a:r>
              <a:rPr lang="en-US" sz="4000" dirty="0">
                <a:gradFill>
                  <a:gsLst>
                    <a:gs pos="0">
                      <a:schemeClr val="tx1"/>
                    </a:gs>
                    <a:gs pos="86000">
                      <a:schemeClr val="tx1"/>
                    </a:gs>
                  </a:gsLst>
                  <a:lin ang="5400000" scaled="0"/>
                </a:gradFill>
                <a:latin typeface="+mj-lt"/>
              </a:rPr>
              <a:t>Is my IOPS provisioning sufficient?</a:t>
            </a:r>
          </a:p>
          <a:p>
            <a:pPr marL="342900" indent="-342900">
              <a:lnSpc>
                <a:spcPct val="90000"/>
              </a:lnSpc>
              <a:spcAft>
                <a:spcPts val="600"/>
              </a:spcAft>
              <a:buFont typeface="Arial" panose="020B0604020202020204" pitchFamily="34" charset="0"/>
              <a:buChar char="•"/>
            </a:pPr>
            <a:r>
              <a:rPr lang="en-US" sz="4000" dirty="0">
                <a:gradFill>
                  <a:gsLst>
                    <a:gs pos="0">
                      <a:schemeClr val="tx1"/>
                    </a:gs>
                    <a:gs pos="86000">
                      <a:schemeClr val="tx1"/>
                    </a:gs>
                  </a:gsLst>
                  <a:lin ang="5400000" scaled="0"/>
                </a:gradFill>
                <a:latin typeface="+mj-lt"/>
              </a:rPr>
              <a:t>Does Hyper-V Replica impact CPU, Memory?</a:t>
            </a:r>
          </a:p>
        </p:txBody>
      </p:sp>
      <p:sp>
        <p:nvSpPr>
          <p:cNvPr id="24" name="Freeform 125"/>
          <p:cNvSpPr>
            <a:spLocks noEditPoints="1"/>
          </p:cNvSpPr>
          <p:nvPr/>
        </p:nvSpPr>
        <p:spPr bwMode="black">
          <a:xfrm>
            <a:off x="10895488" y="3351643"/>
            <a:ext cx="140772" cy="270162"/>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125"/>
          <p:cNvSpPr>
            <a:spLocks noEditPoints="1"/>
          </p:cNvSpPr>
          <p:nvPr/>
        </p:nvSpPr>
        <p:spPr bwMode="black">
          <a:xfrm>
            <a:off x="11143647" y="2988728"/>
            <a:ext cx="140772" cy="270162"/>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25"/>
          <p:cNvSpPr>
            <a:spLocks noEditPoints="1"/>
          </p:cNvSpPr>
          <p:nvPr/>
        </p:nvSpPr>
        <p:spPr bwMode="black">
          <a:xfrm>
            <a:off x="11543473" y="2882098"/>
            <a:ext cx="140772" cy="270162"/>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125"/>
          <p:cNvSpPr>
            <a:spLocks noEditPoints="1"/>
          </p:cNvSpPr>
          <p:nvPr/>
        </p:nvSpPr>
        <p:spPr bwMode="black">
          <a:xfrm>
            <a:off x="11989062" y="2988728"/>
            <a:ext cx="140772" cy="270162"/>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125"/>
          <p:cNvSpPr>
            <a:spLocks noEditPoints="1"/>
          </p:cNvSpPr>
          <p:nvPr/>
        </p:nvSpPr>
        <p:spPr bwMode="black">
          <a:xfrm>
            <a:off x="12188356" y="3351643"/>
            <a:ext cx="140772" cy="270162"/>
          </a:xfrm>
          <a:custGeom>
            <a:avLst/>
            <a:gdLst>
              <a:gd name="T0" fmla="*/ 2 w 51"/>
              <a:gd name="T1" fmla="*/ 16 h 77"/>
              <a:gd name="T2" fmla="*/ 7 w 51"/>
              <a:gd name="T3" fmla="*/ 8 h 77"/>
              <a:gd name="T4" fmla="*/ 15 w 51"/>
              <a:gd name="T5" fmla="*/ 2 h 77"/>
              <a:gd name="T6" fmla="*/ 25 w 51"/>
              <a:gd name="T7" fmla="*/ 0 h 77"/>
              <a:gd name="T8" fmla="*/ 37 w 51"/>
              <a:gd name="T9" fmla="*/ 2 h 77"/>
              <a:gd name="T10" fmla="*/ 45 w 51"/>
              <a:gd name="T11" fmla="*/ 7 h 77"/>
              <a:gd name="T12" fmla="*/ 50 w 51"/>
              <a:gd name="T13" fmla="*/ 14 h 77"/>
              <a:gd name="T14" fmla="*/ 51 w 51"/>
              <a:gd name="T15" fmla="*/ 20 h 77"/>
              <a:gd name="T16" fmla="*/ 50 w 51"/>
              <a:gd name="T17" fmla="*/ 29 h 77"/>
              <a:gd name="T18" fmla="*/ 46 w 51"/>
              <a:gd name="T19" fmla="*/ 34 h 77"/>
              <a:gd name="T20" fmla="*/ 42 w 51"/>
              <a:gd name="T21" fmla="*/ 38 h 77"/>
              <a:gd name="T22" fmla="*/ 38 w 51"/>
              <a:gd name="T23" fmla="*/ 41 h 77"/>
              <a:gd name="T24" fmla="*/ 34 w 51"/>
              <a:gd name="T25" fmla="*/ 45 h 77"/>
              <a:gd name="T26" fmla="*/ 32 w 51"/>
              <a:gd name="T27" fmla="*/ 50 h 77"/>
              <a:gd name="T28" fmla="*/ 32 w 51"/>
              <a:gd name="T29" fmla="*/ 54 h 77"/>
              <a:gd name="T30" fmla="*/ 18 w 51"/>
              <a:gd name="T31" fmla="*/ 54 h 77"/>
              <a:gd name="T32" fmla="*/ 18 w 51"/>
              <a:gd name="T33" fmla="*/ 49 h 77"/>
              <a:gd name="T34" fmla="*/ 20 w 51"/>
              <a:gd name="T35" fmla="*/ 42 h 77"/>
              <a:gd name="T36" fmla="*/ 23 w 51"/>
              <a:gd name="T37" fmla="*/ 37 h 77"/>
              <a:gd name="T38" fmla="*/ 27 w 51"/>
              <a:gd name="T39" fmla="*/ 33 h 77"/>
              <a:gd name="T40" fmla="*/ 31 w 51"/>
              <a:gd name="T41" fmla="*/ 30 h 77"/>
              <a:gd name="T42" fmla="*/ 34 w 51"/>
              <a:gd name="T43" fmla="*/ 27 h 77"/>
              <a:gd name="T44" fmla="*/ 35 w 51"/>
              <a:gd name="T45" fmla="*/ 22 h 77"/>
              <a:gd name="T46" fmla="*/ 32 w 51"/>
              <a:gd name="T47" fmla="*/ 15 h 77"/>
              <a:gd name="T48" fmla="*/ 26 w 51"/>
              <a:gd name="T49" fmla="*/ 13 h 77"/>
              <a:gd name="T50" fmla="*/ 21 w 51"/>
              <a:gd name="T51" fmla="*/ 14 h 77"/>
              <a:gd name="T52" fmla="*/ 18 w 51"/>
              <a:gd name="T53" fmla="*/ 17 h 77"/>
              <a:gd name="T54" fmla="*/ 16 w 51"/>
              <a:gd name="T55" fmla="*/ 21 h 77"/>
              <a:gd name="T56" fmla="*/ 15 w 51"/>
              <a:gd name="T57" fmla="*/ 26 h 77"/>
              <a:gd name="T58" fmla="*/ 0 w 51"/>
              <a:gd name="T59" fmla="*/ 26 h 77"/>
              <a:gd name="T60" fmla="*/ 2 w 51"/>
              <a:gd name="T61" fmla="*/ 16 h 77"/>
              <a:gd name="T62" fmla="*/ 33 w 51"/>
              <a:gd name="T63" fmla="*/ 68 h 77"/>
              <a:gd name="T64" fmla="*/ 25 w 51"/>
              <a:gd name="T65" fmla="*/ 60 h 77"/>
              <a:gd name="T66" fmla="*/ 17 w 51"/>
              <a:gd name="T67" fmla="*/ 68 h 77"/>
              <a:gd name="T68" fmla="*/ 25 w 51"/>
              <a:gd name="T69" fmla="*/ 77 h 77"/>
              <a:gd name="T70" fmla="*/ 33 w 51"/>
              <a:gd name="T71"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77">
                <a:moveTo>
                  <a:pt x="2" y="16"/>
                </a:moveTo>
                <a:cubicBezTo>
                  <a:pt x="3" y="13"/>
                  <a:pt x="5" y="10"/>
                  <a:pt x="7" y="8"/>
                </a:cubicBezTo>
                <a:cubicBezTo>
                  <a:pt x="9" y="5"/>
                  <a:pt x="12" y="4"/>
                  <a:pt x="15" y="2"/>
                </a:cubicBezTo>
                <a:cubicBezTo>
                  <a:pt x="18" y="1"/>
                  <a:pt x="21" y="0"/>
                  <a:pt x="25" y="0"/>
                </a:cubicBezTo>
                <a:cubicBezTo>
                  <a:pt x="30" y="0"/>
                  <a:pt x="34" y="1"/>
                  <a:pt x="37" y="2"/>
                </a:cubicBezTo>
                <a:cubicBezTo>
                  <a:pt x="41" y="4"/>
                  <a:pt x="43" y="5"/>
                  <a:pt x="45" y="7"/>
                </a:cubicBezTo>
                <a:cubicBezTo>
                  <a:pt x="47" y="9"/>
                  <a:pt x="49" y="12"/>
                  <a:pt x="50" y="14"/>
                </a:cubicBezTo>
                <a:cubicBezTo>
                  <a:pt x="50" y="16"/>
                  <a:pt x="51" y="18"/>
                  <a:pt x="51" y="20"/>
                </a:cubicBezTo>
                <a:cubicBezTo>
                  <a:pt x="51" y="24"/>
                  <a:pt x="50" y="26"/>
                  <a:pt x="50" y="29"/>
                </a:cubicBezTo>
                <a:cubicBezTo>
                  <a:pt x="49" y="31"/>
                  <a:pt x="48" y="33"/>
                  <a:pt x="46" y="34"/>
                </a:cubicBezTo>
                <a:cubicBezTo>
                  <a:pt x="45" y="36"/>
                  <a:pt x="44" y="37"/>
                  <a:pt x="42" y="38"/>
                </a:cubicBezTo>
                <a:cubicBezTo>
                  <a:pt x="41" y="39"/>
                  <a:pt x="39" y="40"/>
                  <a:pt x="38" y="41"/>
                </a:cubicBezTo>
                <a:cubicBezTo>
                  <a:pt x="36" y="42"/>
                  <a:pt x="35" y="44"/>
                  <a:pt x="34" y="45"/>
                </a:cubicBezTo>
                <a:cubicBezTo>
                  <a:pt x="33" y="46"/>
                  <a:pt x="32" y="48"/>
                  <a:pt x="32" y="50"/>
                </a:cubicBezTo>
                <a:cubicBezTo>
                  <a:pt x="32" y="54"/>
                  <a:pt x="32" y="54"/>
                  <a:pt x="32" y="54"/>
                </a:cubicBezTo>
                <a:cubicBezTo>
                  <a:pt x="18" y="54"/>
                  <a:pt x="18" y="54"/>
                  <a:pt x="18" y="54"/>
                </a:cubicBezTo>
                <a:cubicBezTo>
                  <a:pt x="18" y="49"/>
                  <a:pt x="18" y="49"/>
                  <a:pt x="18" y="49"/>
                </a:cubicBezTo>
                <a:cubicBezTo>
                  <a:pt x="18" y="46"/>
                  <a:pt x="19" y="44"/>
                  <a:pt x="20" y="42"/>
                </a:cubicBezTo>
                <a:cubicBezTo>
                  <a:pt x="21" y="40"/>
                  <a:pt x="22" y="38"/>
                  <a:pt x="23" y="37"/>
                </a:cubicBezTo>
                <a:cubicBezTo>
                  <a:pt x="24" y="35"/>
                  <a:pt x="25" y="34"/>
                  <a:pt x="27" y="33"/>
                </a:cubicBezTo>
                <a:cubicBezTo>
                  <a:pt x="28" y="32"/>
                  <a:pt x="30" y="31"/>
                  <a:pt x="31" y="30"/>
                </a:cubicBezTo>
                <a:cubicBezTo>
                  <a:pt x="32" y="29"/>
                  <a:pt x="33" y="28"/>
                  <a:pt x="34" y="27"/>
                </a:cubicBezTo>
                <a:cubicBezTo>
                  <a:pt x="34" y="25"/>
                  <a:pt x="35" y="24"/>
                  <a:pt x="35" y="22"/>
                </a:cubicBezTo>
                <a:cubicBezTo>
                  <a:pt x="35" y="19"/>
                  <a:pt x="34" y="16"/>
                  <a:pt x="32" y="15"/>
                </a:cubicBezTo>
                <a:cubicBezTo>
                  <a:pt x="31" y="13"/>
                  <a:pt x="29" y="13"/>
                  <a:pt x="26" y="13"/>
                </a:cubicBezTo>
                <a:cubicBezTo>
                  <a:pt x="24" y="13"/>
                  <a:pt x="22" y="13"/>
                  <a:pt x="21" y="14"/>
                </a:cubicBezTo>
                <a:cubicBezTo>
                  <a:pt x="20" y="14"/>
                  <a:pt x="18" y="15"/>
                  <a:pt x="18" y="17"/>
                </a:cubicBezTo>
                <a:cubicBezTo>
                  <a:pt x="17" y="18"/>
                  <a:pt x="16" y="19"/>
                  <a:pt x="16" y="21"/>
                </a:cubicBezTo>
                <a:cubicBezTo>
                  <a:pt x="15" y="22"/>
                  <a:pt x="15" y="24"/>
                  <a:pt x="15" y="26"/>
                </a:cubicBezTo>
                <a:cubicBezTo>
                  <a:pt x="0" y="26"/>
                  <a:pt x="0" y="26"/>
                  <a:pt x="0" y="26"/>
                </a:cubicBezTo>
                <a:cubicBezTo>
                  <a:pt x="0" y="22"/>
                  <a:pt x="0" y="19"/>
                  <a:pt x="2" y="16"/>
                </a:cubicBezTo>
                <a:moveTo>
                  <a:pt x="33" y="68"/>
                </a:moveTo>
                <a:cubicBezTo>
                  <a:pt x="33" y="64"/>
                  <a:pt x="29" y="60"/>
                  <a:pt x="25" y="60"/>
                </a:cubicBezTo>
                <a:cubicBezTo>
                  <a:pt x="20" y="60"/>
                  <a:pt x="17" y="64"/>
                  <a:pt x="17" y="68"/>
                </a:cubicBezTo>
                <a:cubicBezTo>
                  <a:pt x="17" y="73"/>
                  <a:pt x="20" y="77"/>
                  <a:pt x="25" y="77"/>
                </a:cubicBezTo>
                <a:cubicBezTo>
                  <a:pt x="29" y="77"/>
                  <a:pt x="33" y="73"/>
                  <a:pt x="33" y="68"/>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43430" y="5734805"/>
            <a:ext cx="10600044" cy="830997"/>
          </a:xfrm>
          <a:prstGeom prst="rect">
            <a:avLst/>
          </a:prstGeom>
        </p:spPr>
        <p:txBody>
          <a:bodyPr wrap="square">
            <a:spAutoFit/>
          </a:bodyPr>
          <a:lstStyle/>
          <a:p>
            <a:r>
              <a:rPr lang="en-US" sz="2400" dirty="0" smtClean="0">
                <a:gradFill>
                  <a:gsLst>
                    <a:gs pos="2917">
                      <a:schemeClr val="tx1"/>
                    </a:gs>
                    <a:gs pos="30000">
                      <a:schemeClr val="tx1"/>
                    </a:gs>
                  </a:gsLst>
                  <a:lin ang="5400000" scaled="0"/>
                </a:gradFill>
                <a:latin typeface="+mj-lt"/>
              </a:rPr>
              <a:t>Capacity Planner</a:t>
            </a:r>
          </a:p>
          <a:p>
            <a:r>
              <a:rPr lang="en-US" sz="2400" dirty="0" smtClean="0">
                <a:gradFill>
                  <a:gsLst>
                    <a:gs pos="2917">
                      <a:schemeClr val="tx1"/>
                    </a:gs>
                    <a:gs pos="30000">
                      <a:schemeClr val="tx1"/>
                    </a:gs>
                  </a:gsLst>
                  <a:lin ang="5400000" scaled="0"/>
                </a:gradFill>
                <a:latin typeface="+mj-lt"/>
                <a:hlinkClick r:id="rId3"/>
              </a:rPr>
              <a:t>http</a:t>
            </a:r>
            <a:r>
              <a:rPr lang="en-US" sz="2400" dirty="0">
                <a:gradFill>
                  <a:gsLst>
                    <a:gs pos="2917">
                      <a:schemeClr val="tx1"/>
                    </a:gs>
                    <a:gs pos="30000">
                      <a:schemeClr val="tx1"/>
                    </a:gs>
                  </a:gsLst>
                  <a:lin ang="5400000" scaled="0"/>
                </a:gradFill>
                <a:latin typeface="+mj-lt"/>
                <a:hlinkClick r:id="rId3"/>
              </a:rPr>
              <a:t>://</a:t>
            </a:r>
            <a:r>
              <a:rPr lang="en-US" sz="2400" dirty="0" smtClean="0">
                <a:gradFill>
                  <a:gsLst>
                    <a:gs pos="2917">
                      <a:schemeClr val="tx1"/>
                    </a:gs>
                    <a:gs pos="30000">
                      <a:schemeClr val="tx1"/>
                    </a:gs>
                  </a:gsLst>
                  <a:lin ang="5400000" scaled="0"/>
                </a:gradFill>
                <a:latin typeface="+mj-lt"/>
                <a:hlinkClick r:id="rId3"/>
              </a:rPr>
              <a:t>www.microsoft.com/en-us/download/details.aspx?id=39057</a:t>
            </a:r>
            <a:r>
              <a:rPr lang="en-US" sz="2400" dirty="0" smtClean="0">
                <a:gradFill>
                  <a:gsLst>
                    <a:gs pos="2917">
                      <a:schemeClr val="tx1"/>
                    </a:gs>
                    <a:gs pos="30000">
                      <a:schemeClr val="tx1"/>
                    </a:gs>
                  </a:gsLst>
                  <a:lin ang="5400000" scaled="0"/>
                </a:gradFill>
                <a:latin typeface="+mj-lt"/>
              </a:rPr>
              <a:t> </a:t>
            </a:r>
            <a:endParaRPr lang="en-US" sz="2400"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17855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4" grpId="0" animBg="1"/>
      <p:bldP spid="25" grpId="0" animBg="1"/>
      <p:bldP spid="26" grpId="0" animBg="1"/>
      <p:bldP spid="27" grpId="0" animBg="1"/>
      <p:bldP spid="28"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Planner</a:t>
            </a:r>
            <a:endParaRPr lang="en-US" dirty="0"/>
          </a:p>
        </p:txBody>
      </p:sp>
      <p:pic>
        <p:nvPicPr>
          <p:cNvPr id="4" name="Picture 3"/>
          <p:cNvPicPr>
            <a:picLocks noChangeAspect="1"/>
          </p:cNvPicPr>
          <p:nvPr/>
        </p:nvPicPr>
        <p:blipFill>
          <a:blip r:embed="rId2"/>
          <a:stretch>
            <a:fillRect/>
          </a:stretch>
        </p:blipFill>
        <p:spPr>
          <a:xfrm>
            <a:off x="2523402" y="1357312"/>
            <a:ext cx="7391400" cy="5095875"/>
          </a:xfrm>
          <a:prstGeom prst="rect">
            <a:avLst/>
          </a:prstGeom>
        </p:spPr>
      </p:pic>
    </p:spTree>
    <p:extLst>
      <p:ext uri="{BB962C8B-B14F-4D97-AF65-F5344CB8AC3E}">
        <p14:creationId xmlns:p14="http://schemas.microsoft.com/office/powerpoint/2010/main" val="156856455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Planner</a:t>
            </a:r>
            <a:endParaRPr lang="en-US" dirty="0"/>
          </a:p>
        </p:txBody>
      </p:sp>
      <p:pic>
        <p:nvPicPr>
          <p:cNvPr id="3" name="Picture 2"/>
          <p:cNvPicPr>
            <a:picLocks noChangeAspect="1"/>
          </p:cNvPicPr>
          <p:nvPr/>
        </p:nvPicPr>
        <p:blipFill>
          <a:blip r:embed="rId2"/>
          <a:stretch>
            <a:fillRect/>
          </a:stretch>
        </p:blipFill>
        <p:spPr>
          <a:xfrm>
            <a:off x="2528164" y="1320799"/>
            <a:ext cx="7381875" cy="5076825"/>
          </a:xfrm>
          <a:prstGeom prst="rect">
            <a:avLst/>
          </a:prstGeom>
        </p:spPr>
      </p:pic>
    </p:spTree>
    <p:extLst>
      <p:ext uri="{BB962C8B-B14F-4D97-AF65-F5344CB8AC3E}">
        <p14:creationId xmlns:p14="http://schemas.microsoft.com/office/powerpoint/2010/main" val="284112271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24" y="155434"/>
            <a:ext cx="11192828" cy="1165754"/>
          </a:xfrm>
        </p:spPr>
        <p:txBody>
          <a:bodyPr>
            <a:normAutofit/>
          </a:bodyPr>
          <a:lstStyle/>
          <a:p>
            <a:r>
              <a:rPr lang="en-US" dirty="0" smtClean="0"/>
              <a:t>Capacity Planner Output</a:t>
            </a:r>
            <a:endParaRPr lang="en-US" dirty="0"/>
          </a:p>
        </p:txBody>
      </p:sp>
      <p:sp>
        <p:nvSpPr>
          <p:cNvPr id="6" name="Rectangle 5"/>
          <p:cNvSpPr/>
          <p:nvPr/>
        </p:nvSpPr>
        <p:spPr>
          <a:xfrm>
            <a:off x="2844289" y="4633984"/>
            <a:ext cx="10144125" cy="646331"/>
          </a:xfrm>
          <a:prstGeom prst="rect">
            <a:avLst/>
          </a:prstGeom>
          <a:ln>
            <a:noFill/>
          </a:ln>
        </p:spPr>
        <p:txBody>
          <a:bodyPr wrap="square">
            <a:spAutoFit/>
          </a:bodyPr>
          <a:lstStyle/>
          <a:p>
            <a:pPr lvl="1"/>
            <a:endParaRPr lang="en-US" dirty="0" smtClean="0"/>
          </a:p>
          <a:p>
            <a:pPr lvl="1" algn="ctr"/>
            <a:endParaRPr lang="en-US" dirty="0"/>
          </a:p>
        </p:txBody>
      </p:sp>
      <p:graphicFrame>
        <p:nvGraphicFramePr>
          <p:cNvPr id="12" name="Table 11"/>
          <p:cNvGraphicFramePr>
            <a:graphicFrameLocks noGrp="1"/>
          </p:cNvGraphicFramePr>
          <p:nvPr>
            <p:extLst/>
          </p:nvPr>
        </p:nvGraphicFramePr>
        <p:xfrm>
          <a:off x="1046776" y="1321187"/>
          <a:ext cx="10767876" cy="4783772"/>
        </p:xfrm>
        <a:graphic>
          <a:graphicData uri="http://schemas.openxmlformats.org/drawingml/2006/table">
            <a:tbl>
              <a:tblPr firstRow="1" bandRow="1">
                <a:tableStyleId>{5C22544A-7EE6-4342-B048-85BDC9FD1C3A}</a:tableStyleId>
              </a:tblPr>
              <a:tblGrid>
                <a:gridCol w="2339891"/>
                <a:gridCol w="4673600"/>
                <a:gridCol w="3754385"/>
              </a:tblGrid>
              <a:tr h="467744">
                <a:tc>
                  <a:txBody>
                    <a:bodyPr/>
                    <a:lstStyle/>
                    <a:p>
                      <a:pPr algn="ctr"/>
                      <a:r>
                        <a:rPr lang="en-US" sz="2000" dirty="0" smtClean="0"/>
                        <a:t>Attribute</a:t>
                      </a:r>
                      <a:endParaRPr lang="en-US" sz="2000" dirty="0"/>
                    </a:p>
                  </a:txBody>
                  <a:tcPr/>
                </a:tc>
                <a:tc>
                  <a:txBody>
                    <a:bodyPr/>
                    <a:lstStyle/>
                    <a:p>
                      <a:pPr algn="ctr"/>
                      <a:r>
                        <a:rPr lang="en-US" sz="2000" dirty="0" smtClean="0"/>
                        <a:t>WS 2012</a:t>
                      </a:r>
                      <a:endParaRPr lang="en-US" sz="2000" dirty="0"/>
                    </a:p>
                  </a:txBody>
                  <a:tcPr/>
                </a:tc>
                <a:tc>
                  <a:txBody>
                    <a:bodyPr/>
                    <a:lstStyle/>
                    <a:p>
                      <a:pPr algn="ctr"/>
                      <a:r>
                        <a:rPr lang="en-US" sz="2000" dirty="0" smtClean="0"/>
                        <a:t>WS 2012 R2</a:t>
                      </a:r>
                      <a:endParaRPr lang="en-US" sz="2000" dirty="0"/>
                    </a:p>
                  </a:txBody>
                  <a:tcPr/>
                </a:tc>
              </a:tr>
              <a:tr h="827547">
                <a:tc>
                  <a:txBody>
                    <a:bodyPr/>
                    <a:lstStyle/>
                    <a:p>
                      <a:r>
                        <a:rPr lang="en-US" sz="2000" dirty="0" smtClean="0"/>
                        <a:t>Primary storage</a:t>
                      </a:r>
                      <a:endParaRPr lang="en-US" sz="2000" dirty="0"/>
                    </a:p>
                  </a:txBody>
                  <a:tcPr/>
                </a:tc>
                <a:tc>
                  <a:txBody>
                    <a:bodyPr/>
                    <a:lstStyle/>
                    <a:p>
                      <a:pPr marL="0" marR="0" lvl="1"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Linear to churn in the VM</a:t>
                      </a:r>
                    </a:p>
                  </a:txBody>
                  <a:tcPr/>
                </a:tc>
                <a:tc>
                  <a:txBody>
                    <a:bodyPr/>
                    <a:lstStyle/>
                    <a:p>
                      <a:pPr marL="0" marR="0" lvl="1"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Same</a:t>
                      </a:r>
                    </a:p>
                    <a:p>
                      <a:pPr marL="0" indent="0">
                        <a:buFont typeface="Arial" panose="020B0604020202020204" pitchFamily="34" charset="0"/>
                        <a:buNone/>
                      </a:pPr>
                      <a:endParaRPr lang="en-US" sz="2000" dirty="0"/>
                    </a:p>
                  </a:txBody>
                  <a:tcPr/>
                </a:tc>
              </a:tr>
              <a:tr h="827547">
                <a:tc>
                  <a:txBody>
                    <a:bodyPr/>
                    <a:lstStyle/>
                    <a:p>
                      <a:r>
                        <a:rPr lang="en-US" sz="2000" dirty="0" smtClean="0"/>
                        <a:t>Primary IOPS</a:t>
                      </a:r>
                      <a:endParaRPr lang="en-US" sz="2000" dirty="0"/>
                    </a:p>
                  </a:txBody>
                  <a:tcPr/>
                </a:tc>
                <a:tc>
                  <a:txBody>
                    <a:bodyPr/>
                    <a:lstStyle/>
                    <a:p>
                      <a:pPr marL="0" marR="0" lvl="1"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&lt; 1.5 X write IOPS of the workload</a:t>
                      </a:r>
                    </a:p>
                  </a:txBody>
                  <a:tcPr/>
                </a:tc>
                <a:tc>
                  <a:txBody>
                    <a:bodyPr/>
                    <a:lstStyle/>
                    <a:p>
                      <a:pPr marL="0" marR="0" lvl="1"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Same</a:t>
                      </a:r>
                    </a:p>
                    <a:p>
                      <a:pPr marL="0" indent="0">
                        <a:buFont typeface="Arial" panose="020B0604020202020204" pitchFamily="34" charset="0"/>
                        <a:buNone/>
                      </a:pPr>
                      <a:endParaRPr lang="en-US" sz="2000" dirty="0"/>
                    </a:p>
                  </a:txBody>
                  <a:tcPr/>
                </a:tc>
              </a:tr>
              <a:tr h="827547">
                <a:tc>
                  <a:txBody>
                    <a:bodyPr/>
                    <a:lstStyle/>
                    <a:p>
                      <a:r>
                        <a:rPr lang="en-US" sz="2000" dirty="0" smtClean="0"/>
                        <a:t>Replica storage</a:t>
                      </a:r>
                      <a:endParaRPr lang="en-US" sz="2000" dirty="0"/>
                    </a:p>
                  </a:txBody>
                  <a:tcPr/>
                </a:tc>
                <a:tc>
                  <a:txBody>
                    <a:bodyPr/>
                    <a:lstStyle/>
                    <a:p>
                      <a:pPr marL="0" marR="0" lvl="1"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Each recovery point ~10% of the base VHD size)</a:t>
                      </a:r>
                    </a:p>
                  </a:txBody>
                  <a:tcPr/>
                </a:tc>
                <a:tc>
                  <a:txBody>
                    <a:bodyPr/>
                    <a:lstStyle/>
                    <a:p>
                      <a:pPr marL="0" marR="0" lvl="1"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Linear </a:t>
                      </a:r>
                      <a:r>
                        <a:rPr lang="en-US" sz="2000" smtClean="0"/>
                        <a:t>to churn in </a:t>
                      </a:r>
                      <a:r>
                        <a:rPr lang="en-US" sz="2000" dirty="0" smtClean="0"/>
                        <a:t>the VM </a:t>
                      </a:r>
                    </a:p>
                    <a:p>
                      <a:pPr marL="0" indent="0">
                        <a:buFont typeface="Arial" panose="020B0604020202020204" pitchFamily="34" charset="0"/>
                        <a:buNone/>
                      </a:pPr>
                      <a:endParaRPr lang="en-US" sz="2000" dirty="0"/>
                    </a:p>
                  </a:txBody>
                  <a:tcPr/>
                </a:tc>
              </a:tr>
              <a:tr h="827547">
                <a:tc>
                  <a:txBody>
                    <a:bodyPr/>
                    <a:lstStyle/>
                    <a:p>
                      <a:r>
                        <a:rPr lang="en-US" sz="2000" dirty="0" smtClean="0">
                          <a:solidFill>
                            <a:schemeClr val="bg1"/>
                          </a:solidFill>
                        </a:rPr>
                        <a:t>Replica IOPS</a:t>
                      </a:r>
                      <a:endParaRPr lang="en-US" sz="2000" dirty="0">
                        <a:solidFill>
                          <a:schemeClr val="bg1"/>
                        </a:solidFill>
                      </a:endParaRPr>
                    </a:p>
                  </a:txBody>
                  <a:tcPr/>
                </a:tc>
                <a:tc>
                  <a:txBody>
                    <a:bodyPr/>
                    <a:lstStyle/>
                    <a:p>
                      <a:pPr marL="0" marR="0" lvl="1"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solidFill>
                            <a:schemeClr val="bg1"/>
                          </a:solidFill>
                        </a:rPr>
                        <a:t>1 to </a:t>
                      </a:r>
                      <a:r>
                        <a:rPr lang="en-US" sz="2000" dirty="0" smtClean="0">
                          <a:solidFill>
                            <a:schemeClr val="bg1"/>
                          </a:solidFill>
                          <a:latin typeface="Segoe UI" pitchFamily="34" charset="0"/>
                          <a:ea typeface="Segoe UI" pitchFamily="34" charset="0"/>
                          <a:cs typeface="Segoe UI" pitchFamily="34" charset="0"/>
                        </a:rPr>
                        <a:t>5 X write IOPS</a:t>
                      </a:r>
                      <a:endParaRPr lang="en-US" sz="2000" dirty="0" smtClean="0">
                        <a:solidFill>
                          <a:schemeClr val="bg1"/>
                        </a:solidFill>
                      </a:endParaRPr>
                    </a:p>
                  </a:txBody>
                  <a:tcPr/>
                </a:tc>
                <a:tc>
                  <a:txBody>
                    <a:bodyPr/>
                    <a:lstStyle/>
                    <a:p>
                      <a:pPr marL="0" marR="0" lvl="1"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solidFill>
                            <a:schemeClr val="bg1"/>
                          </a:solidFill>
                        </a:rPr>
                        <a:t>1 to 2 X write IOPS of the workload </a:t>
                      </a:r>
                    </a:p>
                    <a:p>
                      <a:pPr marL="0" indent="0">
                        <a:buFont typeface="Arial" panose="020B0604020202020204" pitchFamily="34" charset="0"/>
                        <a:buNone/>
                      </a:pPr>
                      <a:endParaRPr lang="en-US" sz="2000" dirty="0">
                        <a:solidFill>
                          <a:schemeClr val="bg1"/>
                        </a:solidFill>
                      </a:endParaRPr>
                    </a:p>
                  </a:txBody>
                  <a:tcPr/>
                </a:tc>
              </a:tr>
              <a:tr h="827547">
                <a:tc>
                  <a:txBody>
                    <a:bodyPr/>
                    <a:lstStyle/>
                    <a:p>
                      <a:r>
                        <a:rPr lang="en-US" sz="2000" dirty="0" smtClean="0"/>
                        <a:t>Network bandwidth</a:t>
                      </a:r>
                      <a:endParaRPr lang="en-US" sz="2000" dirty="0"/>
                    </a:p>
                  </a:txBody>
                  <a:tcPr/>
                </a:tc>
                <a:tc>
                  <a:txBody>
                    <a:bodyPr/>
                    <a:lstStyle/>
                    <a:p>
                      <a:pPr marL="0" marR="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smtClean="0"/>
                        <a:t>Linear </a:t>
                      </a:r>
                      <a:r>
                        <a:rPr lang="en-US" sz="2000" baseline="0" dirty="0" smtClean="0"/>
                        <a:t>to the churn in the VM</a:t>
                      </a:r>
                      <a:endParaRPr lang="en-US" sz="2000" dirty="0" smtClean="0"/>
                    </a:p>
                  </a:txBody>
                  <a:tcPr/>
                </a:tc>
                <a:tc>
                  <a:txBody>
                    <a:bodyPr/>
                    <a:lstStyle/>
                    <a:p>
                      <a:pPr marL="0" indent="0">
                        <a:buFont typeface="Arial" panose="020B0604020202020204" pitchFamily="34" charset="0"/>
                        <a:buNone/>
                      </a:pPr>
                      <a:r>
                        <a:rPr lang="en-US" sz="2000" dirty="0" smtClean="0"/>
                        <a:t>Same</a:t>
                      </a:r>
                      <a:endParaRPr lang="en-US" sz="2000" dirty="0"/>
                    </a:p>
                  </a:txBody>
                  <a:tcPr/>
                </a:tc>
              </a:tr>
            </a:tbl>
          </a:graphicData>
        </a:graphic>
      </p:graphicFrame>
      <p:sp>
        <p:nvSpPr>
          <p:cNvPr id="13" name="Oval 12"/>
          <p:cNvSpPr/>
          <p:nvPr/>
        </p:nvSpPr>
        <p:spPr bwMode="auto">
          <a:xfrm>
            <a:off x="7653867" y="3268133"/>
            <a:ext cx="3979333" cy="2012182"/>
          </a:xfrm>
          <a:prstGeom prst="ellipse">
            <a:avLst/>
          </a:prstGeom>
          <a:noFill/>
          <a:ln w="5715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99256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Planning – Network</a:t>
            </a:r>
            <a:endParaRPr lang="en-US" dirty="0"/>
          </a:p>
        </p:txBody>
      </p:sp>
    </p:spTree>
    <p:extLst>
      <p:ext uri="{BB962C8B-B14F-4D97-AF65-F5344CB8AC3E}">
        <p14:creationId xmlns:p14="http://schemas.microsoft.com/office/powerpoint/2010/main" val="372436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itle 2"/>
          <p:cNvSpPr>
            <a:spLocks noGrp="1"/>
          </p:cNvSpPr>
          <p:nvPr>
            <p:ph type="title"/>
          </p:nvPr>
        </p:nvSpPr>
        <p:spPr>
          <a:xfrm>
            <a:off x="529660" y="233151"/>
            <a:ext cx="11375536" cy="621530"/>
          </a:xfrm>
        </p:spPr>
        <p:txBody>
          <a:bodyPr/>
          <a:lstStyle/>
          <a:p>
            <a:r>
              <a:rPr lang="en-US" dirty="0" smtClean="0"/>
              <a:t>Network Topology</a:t>
            </a:r>
            <a:endParaRPr lang="en-US" dirty="0"/>
          </a:p>
        </p:txBody>
      </p:sp>
      <p:sp>
        <p:nvSpPr>
          <p:cNvPr id="143" name="Rectangle 142"/>
          <p:cNvSpPr/>
          <p:nvPr/>
        </p:nvSpPr>
        <p:spPr bwMode="auto">
          <a:xfrm>
            <a:off x="600200" y="6171835"/>
            <a:ext cx="11475879" cy="474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Learn more: </a:t>
            </a:r>
            <a:r>
              <a:rPr lang="en-US" dirty="0" smtClean="0"/>
              <a:t>MDC-B312 – </a:t>
            </a:r>
            <a:r>
              <a:rPr lang="en-US" dirty="0" smtClean="0">
                <a:gradFill>
                  <a:gsLst>
                    <a:gs pos="1250">
                      <a:schemeClr val="tx1"/>
                    </a:gs>
                    <a:gs pos="100000">
                      <a:schemeClr val="tx1"/>
                    </a:gs>
                  </a:gsLst>
                  <a:lin ang="5400000" scaled="0"/>
                </a:gradFill>
              </a:rPr>
              <a:t>Building Hosted Clouds using WS2012R2</a:t>
            </a:r>
            <a:endParaRPr lang="en-US" sz="2400" dirty="0">
              <a:gradFill>
                <a:gsLst>
                  <a:gs pos="1250">
                    <a:schemeClr val="tx1"/>
                  </a:gs>
                  <a:gs pos="100000">
                    <a:schemeClr val="tx1"/>
                  </a:gs>
                </a:gsLst>
                <a:lin ang="5400000" scaled="0"/>
              </a:gradFill>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1" name="Group 100"/>
          <p:cNvGrpSpPr/>
          <p:nvPr/>
        </p:nvGrpSpPr>
        <p:grpSpPr>
          <a:xfrm>
            <a:off x="883364" y="3448596"/>
            <a:ext cx="10800968" cy="2424577"/>
            <a:chOff x="679002" y="1092340"/>
            <a:chExt cx="10800968" cy="2424577"/>
          </a:xfrm>
        </p:grpSpPr>
        <p:pic>
          <p:nvPicPr>
            <p:cNvPr id="23" name="Picture 2"/>
            <p:cNvPicPr>
              <a:picLocks noChangeAspect="1" noChangeArrowheads="1"/>
            </p:cNvPicPr>
            <p:nvPr/>
          </p:nvPicPr>
          <p:blipFill>
            <a:blip r:embed="rId3" cstate="print"/>
            <a:srcRect/>
            <a:stretch>
              <a:fillRect/>
            </a:stretch>
          </p:blipFill>
          <p:spPr bwMode="auto">
            <a:xfrm>
              <a:off x="679002" y="1974507"/>
              <a:ext cx="903575" cy="1237899"/>
            </a:xfrm>
            <a:prstGeom prst="rect">
              <a:avLst/>
            </a:prstGeom>
            <a:noFill/>
            <a:ln w="9525">
              <a:noFill/>
              <a:miter lim="800000"/>
              <a:headEnd/>
              <a:tailEnd/>
            </a:ln>
          </p:spPr>
        </p:pic>
        <p:sp>
          <p:nvSpPr>
            <p:cNvPr id="24" name="Rounded Rectangle 23"/>
            <p:cNvSpPr/>
            <p:nvPr/>
          </p:nvSpPr>
          <p:spPr bwMode="auto">
            <a:xfrm>
              <a:off x="714523" y="1101147"/>
              <a:ext cx="4060885" cy="2415770"/>
            </a:xfrm>
            <a:prstGeom prst="roundRect">
              <a:avLst/>
            </a:prstGeom>
            <a:noFill/>
            <a:ln>
              <a:solidFill>
                <a:schemeClr val="bg2">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9" name="TextBox 98"/>
            <p:cNvSpPr txBox="1"/>
            <p:nvPr/>
          </p:nvSpPr>
          <p:spPr>
            <a:xfrm>
              <a:off x="951463" y="1335155"/>
              <a:ext cx="1145435" cy="465377"/>
            </a:xfrm>
            <a:prstGeom prst="rect">
              <a:avLst/>
            </a:prstGeom>
            <a:noFill/>
          </p:spPr>
          <p:txBody>
            <a:bodyPr wrap="none" lIns="93278" tIns="93278" rIns="93278" bIns="93278" rtlCol="0">
              <a:spAutoFit/>
            </a:bodyPr>
            <a:lstStyle/>
            <a:p>
              <a:pPr>
                <a:lnSpc>
                  <a:spcPct val="90000"/>
                </a:lnSpc>
                <a:spcBef>
                  <a:spcPct val="20000"/>
                </a:spcBef>
                <a:buSzPct val="90000"/>
              </a:pPr>
              <a:r>
                <a:rPr lang="en-US" sz="2000" b="1" dirty="0" smtClean="0">
                  <a:solidFill>
                    <a:schemeClr val="tx1">
                      <a:alpha val="99000"/>
                    </a:schemeClr>
                  </a:solidFill>
                </a:rPr>
                <a:t>Primary</a:t>
              </a:r>
              <a:endParaRPr lang="en-US" sz="2000" b="1" dirty="0">
                <a:solidFill>
                  <a:schemeClr val="tx1">
                    <a:alpha val="99000"/>
                  </a:schemeClr>
                </a:solidFill>
              </a:endParaRPr>
            </a:p>
          </p:txBody>
        </p:sp>
        <p:pic>
          <p:nvPicPr>
            <p:cNvPr id="32" name="Picture 101" descr="disk.psd"/>
            <p:cNvPicPr>
              <a:picLocks noChangeAspect="1"/>
            </p:cNvPicPr>
            <p:nvPr/>
          </p:nvPicPr>
          <p:blipFill>
            <a:blip r:embed="rId4" cstate="print"/>
            <a:srcRect/>
            <a:stretch>
              <a:fillRect/>
            </a:stretch>
          </p:blipFill>
          <p:spPr bwMode="auto">
            <a:xfrm>
              <a:off x="3180792" y="2269586"/>
              <a:ext cx="707771" cy="497299"/>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3884562" y="1818308"/>
              <a:ext cx="723112" cy="1034452"/>
            </a:xfrm>
            <a:prstGeom prst="rect">
              <a:avLst/>
            </a:prstGeom>
            <a:noFill/>
            <a:ln w="9525">
              <a:noFill/>
              <a:miter lim="800000"/>
              <a:headEnd/>
              <a:tailEnd/>
            </a:ln>
          </p:spPr>
        </p:pic>
        <p:sp>
          <p:nvSpPr>
            <p:cNvPr id="94" name="TextBox 93"/>
            <p:cNvSpPr txBox="1"/>
            <p:nvPr/>
          </p:nvSpPr>
          <p:spPr>
            <a:xfrm>
              <a:off x="4895288" y="2465880"/>
              <a:ext cx="1596824" cy="378819"/>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a:solidFill>
                    <a:schemeClr val="tx1">
                      <a:alpha val="99000"/>
                    </a:schemeClr>
                  </a:solidFill>
                </a:rPr>
                <a:t>S2S VPN Tunnel</a:t>
              </a:r>
            </a:p>
          </p:txBody>
        </p:sp>
        <p:grpSp>
          <p:nvGrpSpPr>
            <p:cNvPr id="250" name="Group 249"/>
            <p:cNvGrpSpPr/>
            <p:nvPr/>
          </p:nvGrpSpPr>
          <p:grpSpPr bwMode="black">
            <a:xfrm>
              <a:off x="4113023" y="2174492"/>
              <a:ext cx="655262" cy="477307"/>
              <a:chOff x="7010405" y="2133600"/>
              <a:chExt cx="1379538" cy="1065212"/>
            </a:xfrm>
          </p:grpSpPr>
          <p:sp>
            <p:nvSpPr>
              <p:cNvPr id="251"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2"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3"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4"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5"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6"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7"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8"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9"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0"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1"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2"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3"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4"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5"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6"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7"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8"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9"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0"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1"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2"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3"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4"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5"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6"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7"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8"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9"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0"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1"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2"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3"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4"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5"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6"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7"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8"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89"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0"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1"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2"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3"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4"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5"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6"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7"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6A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151" name="TextBox 150"/>
            <p:cNvSpPr txBox="1"/>
            <p:nvPr/>
          </p:nvSpPr>
          <p:spPr>
            <a:xfrm>
              <a:off x="1669658" y="2588330"/>
              <a:ext cx="465698"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AD</a:t>
              </a:r>
              <a:endParaRPr lang="en-US" sz="1600" dirty="0">
                <a:solidFill>
                  <a:schemeClr val="tx1">
                    <a:alpha val="99000"/>
                  </a:schemeClr>
                </a:solidFill>
              </a:endParaRPr>
            </a:p>
          </p:txBody>
        </p:sp>
        <p:sp>
          <p:nvSpPr>
            <p:cNvPr id="152" name="TextBox 151"/>
            <p:cNvSpPr txBox="1"/>
            <p:nvPr/>
          </p:nvSpPr>
          <p:spPr>
            <a:xfrm>
              <a:off x="1485602" y="1841005"/>
              <a:ext cx="1341129"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Primary VMs</a:t>
              </a:r>
              <a:endParaRPr lang="en-US" sz="1600" dirty="0">
                <a:solidFill>
                  <a:schemeClr val="tx1">
                    <a:alpha val="99000"/>
                  </a:schemeClr>
                </a:solidFill>
              </a:endParaRPr>
            </a:p>
          </p:txBody>
        </p:sp>
        <p:pic>
          <p:nvPicPr>
            <p:cNvPr id="171" name="Picture 2"/>
            <p:cNvPicPr>
              <a:picLocks noChangeAspect="1" noChangeArrowheads="1"/>
            </p:cNvPicPr>
            <p:nvPr/>
          </p:nvPicPr>
          <p:blipFill>
            <a:blip r:embed="rId3" cstate="print"/>
            <a:srcRect/>
            <a:stretch>
              <a:fillRect/>
            </a:stretch>
          </p:blipFill>
          <p:spPr bwMode="auto">
            <a:xfrm>
              <a:off x="9323609" y="1851451"/>
              <a:ext cx="903575" cy="1237899"/>
            </a:xfrm>
            <a:prstGeom prst="rect">
              <a:avLst/>
            </a:prstGeom>
            <a:noFill/>
            <a:ln w="9525">
              <a:noFill/>
              <a:miter lim="800000"/>
              <a:headEnd/>
              <a:tailEnd/>
            </a:ln>
          </p:spPr>
        </p:pic>
        <p:sp>
          <p:nvSpPr>
            <p:cNvPr id="172" name="Rounded Rectangle 171"/>
            <p:cNvSpPr/>
            <p:nvPr/>
          </p:nvSpPr>
          <p:spPr bwMode="auto">
            <a:xfrm>
              <a:off x="6635370" y="1092340"/>
              <a:ext cx="4844600" cy="2423971"/>
            </a:xfrm>
            <a:prstGeom prst="roundRect">
              <a:avLst/>
            </a:prstGeom>
            <a:noFill/>
            <a:ln>
              <a:solidFill>
                <a:schemeClr val="bg2">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73" name="TextBox 172"/>
            <p:cNvSpPr txBox="1"/>
            <p:nvPr/>
          </p:nvSpPr>
          <p:spPr>
            <a:xfrm>
              <a:off x="6895634" y="1282881"/>
              <a:ext cx="1052397" cy="465377"/>
            </a:xfrm>
            <a:prstGeom prst="rect">
              <a:avLst/>
            </a:prstGeom>
            <a:noFill/>
          </p:spPr>
          <p:txBody>
            <a:bodyPr wrap="none" lIns="93278" tIns="93278" rIns="93278" bIns="93278" rtlCol="0">
              <a:spAutoFit/>
            </a:bodyPr>
            <a:lstStyle/>
            <a:p>
              <a:pPr>
                <a:lnSpc>
                  <a:spcPct val="90000"/>
                </a:lnSpc>
                <a:spcBef>
                  <a:spcPct val="20000"/>
                </a:spcBef>
                <a:buSzPct val="90000"/>
              </a:pPr>
              <a:r>
                <a:rPr lang="en-US" sz="2000" b="1" dirty="0" smtClean="0">
                  <a:solidFill>
                    <a:schemeClr val="tx1">
                      <a:alpha val="99000"/>
                    </a:schemeClr>
                  </a:solidFill>
                </a:rPr>
                <a:t>Replica</a:t>
              </a:r>
              <a:endParaRPr lang="en-US" sz="2000" b="1" dirty="0">
                <a:solidFill>
                  <a:schemeClr val="tx1">
                    <a:alpha val="99000"/>
                  </a:schemeClr>
                </a:solidFill>
              </a:endParaRPr>
            </a:p>
          </p:txBody>
        </p:sp>
        <p:pic>
          <p:nvPicPr>
            <p:cNvPr id="174" name="Picture 101" descr="disk.psd"/>
            <p:cNvPicPr>
              <a:picLocks noChangeAspect="1"/>
            </p:cNvPicPr>
            <p:nvPr/>
          </p:nvPicPr>
          <p:blipFill>
            <a:blip r:embed="rId4" cstate="print"/>
            <a:srcRect/>
            <a:stretch>
              <a:fillRect/>
            </a:stretch>
          </p:blipFill>
          <p:spPr bwMode="auto">
            <a:xfrm>
              <a:off x="7618792" y="2188318"/>
              <a:ext cx="707771" cy="497299"/>
            </a:xfrm>
            <a:prstGeom prst="rect">
              <a:avLst/>
            </a:prstGeom>
            <a:noFill/>
            <a:ln w="9525">
              <a:noFill/>
              <a:miter lim="800000"/>
              <a:headEnd/>
              <a:tailEnd/>
            </a:ln>
          </p:spPr>
        </p:pic>
        <p:pic>
          <p:nvPicPr>
            <p:cNvPr id="176" name="Picture 2"/>
            <p:cNvPicPr>
              <a:picLocks noChangeAspect="1" noChangeArrowheads="1"/>
            </p:cNvPicPr>
            <p:nvPr/>
          </p:nvPicPr>
          <p:blipFill>
            <a:blip r:embed="rId3" cstate="print"/>
            <a:srcRect/>
            <a:stretch>
              <a:fillRect/>
            </a:stretch>
          </p:blipFill>
          <p:spPr bwMode="auto">
            <a:xfrm>
              <a:off x="6753223" y="1810247"/>
              <a:ext cx="723112" cy="1034452"/>
            </a:xfrm>
            <a:prstGeom prst="rect">
              <a:avLst/>
            </a:prstGeom>
            <a:noFill/>
            <a:ln w="9525">
              <a:noFill/>
              <a:miter lim="800000"/>
              <a:headEnd/>
              <a:tailEnd/>
            </a:ln>
          </p:spPr>
        </p:pic>
        <p:sp>
          <p:nvSpPr>
            <p:cNvPr id="178" name="TextBox 177"/>
            <p:cNvSpPr txBox="1"/>
            <p:nvPr/>
          </p:nvSpPr>
          <p:spPr>
            <a:xfrm>
              <a:off x="6674035" y="2769692"/>
              <a:ext cx="1414676"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VPN Gateway</a:t>
              </a:r>
              <a:endParaRPr lang="en-US" sz="1600" dirty="0">
                <a:solidFill>
                  <a:schemeClr val="tx1">
                    <a:alpha val="99000"/>
                  </a:schemeClr>
                </a:solidFill>
              </a:endParaRPr>
            </a:p>
          </p:txBody>
        </p:sp>
        <p:sp>
          <p:nvSpPr>
            <p:cNvPr id="234" name="TextBox 233"/>
            <p:cNvSpPr txBox="1"/>
            <p:nvPr/>
          </p:nvSpPr>
          <p:spPr>
            <a:xfrm>
              <a:off x="10105792" y="1708704"/>
              <a:ext cx="1287140"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Replica VMs</a:t>
              </a:r>
              <a:endParaRPr lang="en-US" sz="1600" dirty="0">
                <a:solidFill>
                  <a:schemeClr val="tx1">
                    <a:alpha val="99000"/>
                  </a:schemeClr>
                </a:solidFill>
              </a:endParaRPr>
            </a:p>
          </p:txBody>
        </p:sp>
        <p:sp>
          <p:nvSpPr>
            <p:cNvPr id="245" name="TextBox 244"/>
            <p:cNvSpPr txBox="1"/>
            <p:nvPr/>
          </p:nvSpPr>
          <p:spPr>
            <a:xfrm>
              <a:off x="3421962" y="2797233"/>
              <a:ext cx="1414676"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VPN Gateway</a:t>
              </a:r>
              <a:endParaRPr lang="en-US" sz="1600" dirty="0">
                <a:solidFill>
                  <a:schemeClr val="tx1">
                    <a:alpha val="99000"/>
                  </a:schemeClr>
                </a:solidFill>
              </a:endParaRPr>
            </a:p>
          </p:txBody>
        </p:sp>
        <p:grpSp>
          <p:nvGrpSpPr>
            <p:cNvPr id="357" name="Group 356"/>
            <p:cNvGrpSpPr/>
            <p:nvPr/>
          </p:nvGrpSpPr>
          <p:grpSpPr bwMode="black">
            <a:xfrm>
              <a:off x="7052904" y="2151928"/>
              <a:ext cx="655262" cy="477307"/>
              <a:chOff x="7010405" y="2133600"/>
              <a:chExt cx="1379538" cy="1065212"/>
            </a:xfrm>
          </p:grpSpPr>
          <p:sp>
            <p:nvSpPr>
              <p:cNvPr id="358" name="Freeform 161"/>
              <p:cNvSpPr>
                <a:spLocks/>
              </p:cNvSpPr>
              <p:nvPr/>
            </p:nvSpPr>
            <p:spPr bwMode="black">
              <a:xfrm>
                <a:off x="7189791" y="2416175"/>
                <a:ext cx="57151" cy="49212"/>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59" name="Freeform 162"/>
              <p:cNvSpPr>
                <a:spLocks/>
              </p:cNvSpPr>
              <p:nvPr/>
            </p:nvSpPr>
            <p:spPr bwMode="black">
              <a:xfrm>
                <a:off x="7539040" y="2225675"/>
                <a:ext cx="57151"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0" name="Freeform 163"/>
              <p:cNvSpPr>
                <a:spLocks/>
              </p:cNvSpPr>
              <p:nvPr/>
            </p:nvSpPr>
            <p:spPr bwMode="black">
              <a:xfrm>
                <a:off x="7329490" y="23399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1" name="Freeform 164"/>
              <p:cNvSpPr>
                <a:spLocks/>
              </p:cNvSpPr>
              <p:nvPr/>
            </p:nvSpPr>
            <p:spPr bwMode="black">
              <a:xfrm>
                <a:off x="7399341" y="2301875"/>
                <a:ext cx="57151"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2" name="Freeform 165"/>
              <p:cNvSpPr>
                <a:spLocks/>
              </p:cNvSpPr>
              <p:nvPr/>
            </p:nvSpPr>
            <p:spPr bwMode="black">
              <a:xfrm>
                <a:off x="7469191" y="22637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3" name="Freeform 166"/>
              <p:cNvSpPr>
                <a:spLocks/>
              </p:cNvSpPr>
              <p:nvPr/>
            </p:nvSpPr>
            <p:spPr bwMode="black">
              <a:xfrm>
                <a:off x="7011990" y="2725738"/>
                <a:ext cx="31751"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4" name="Freeform 167"/>
              <p:cNvSpPr>
                <a:spLocks/>
              </p:cNvSpPr>
              <p:nvPr/>
            </p:nvSpPr>
            <p:spPr bwMode="black">
              <a:xfrm>
                <a:off x="7116765" y="2451099"/>
                <a:ext cx="57151"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5" name="Freeform 168"/>
              <p:cNvSpPr>
                <a:spLocks/>
              </p:cNvSpPr>
              <p:nvPr/>
            </p:nvSpPr>
            <p:spPr bwMode="black">
              <a:xfrm>
                <a:off x="7010405" y="2646362"/>
                <a:ext cx="26989"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6" name="Freeform 169"/>
              <p:cNvSpPr>
                <a:spLocks/>
              </p:cNvSpPr>
              <p:nvPr/>
            </p:nvSpPr>
            <p:spPr bwMode="black">
              <a:xfrm>
                <a:off x="7608893" y="2187575"/>
                <a:ext cx="58738"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7" name="Freeform 170"/>
              <p:cNvSpPr>
                <a:spLocks/>
              </p:cNvSpPr>
              <p:nvPr/>
            </p:nvSpPr>
            <p:spPr bwMode="black">
              <a:xfrm>
                <a:off x="701199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8" name="Freeform 171"/>
              <p:cNvSpPr>
                <a:spLocks/>
              </p:cNvSpPr>
              <p:nvPr/>
            </p:nvSpPr>
            <p:spPr bwMode="black">
              <a:xfrm>
                <a:off x="7011992" y="2484438"/>
                <a:ext cx="34926" cy="57151"/>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69" name="Freeform 172"/>
              <p:cNvSpPr>
                <a:spLocks/>
              </p:cNvSpPr>
              <p:nvPr/>
            </p:nvSpPr>
            <p:spPr bwMode="black">
              <a:xfrm>
                <a:off x="8045454" y="2289175"/>
                <a:ext cx="58738"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0" name="Freeform 173"/>
              <p:cNvSpPr>
                <a:spLocks/>
              </p:cNvSpPr>
              <p:nvPr/>
            </p:nvSpPr>
            <p:spPr bwMode="black">
              <a:xfrm>
                <a:off x="8251830" y="2411414"/>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1" name="Freeform 174"/>
              <p:cNvSpPr>
                <a:spLocks/>
              </p:cNvSpPr>
              <p:nvPr/>
            </p:nvSpPr>
            <p:spPr bwMode="black">
              <a:xfrm>
                <a:off x="8185155" y="2368551"/>
                <a:ext cx="57151" cy="49212"/>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2" name="Freeform 175"/>
              <p:cNvSpPr>
                <a:spLocks/>
              </p:cNvSpPr>
              <p:nvPr/>
            </p:nvSpPr>
            <p:spPr bwMode="black">
              <a:xfrm>
                <a:off x="8356605" y="2528887"/>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3" name="Freeform 176"/>
              <p:cNvSpPr>
                <a:spLocks/>
              </p:cNvSpPr>
              <p:nvPr/>
            </p:nvSpPr>
            <p:spPr bwMode="black">
              <a:xfrm>
                <a:off x="831691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4" name="Freeform 177"/>
              <p:cNvSpPr>
                <a:spLocks/>
              </p:cNvSpPr>
              <p:nvPr/>
            </p:nvSpPr>
            <p:spPr bwMode="black">
              <a:xfrm>
                <a:off x="8115306" y="2328863"/>
                <a:ext cx="58738"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5" name="Freeform 178"/>
              <p:cNvSpPr>
                <a:spLocks/>
              </p:cNvSpPr>
              <p:nvPr/>
            </p:nvSpPr>
            <p:spPr bwMode="black">
              <a:xfrm>
                <a:off x="7821618" y="2162175"/>
                <a:ext cx="58738" cy="49212"/>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6" name="Freeform 179"/>
              <p:cNvSpPr>
                <a:spLocks/>
              </p:cNvSpPr>
              <p:nvPr/>
            </p:nvSpPr>
            <p:spPr bwMode="black">
              <a:xfrm>
                <a:off x="7754943" y="2133600"/>
                <a:ext cx="53976"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7" name="Freeform 180"/>
              <p:cNvSpPr>
                <a:spLocks/>
              </p:cNvSpPr>
              <p:nvPr/>
            </p:nvSpPr>
            <p:spPr bwMode="black">
              <a:xfrm>
                <a:off x="7677155" y="2144712"/>
                <a:ext cx="57151" cy="49212"/>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8" name="Freeform 181"/>
              <p:cNvSpPr>
                <a:spLocks/>
              </p:cNvSpPr>
              <p:nvPr/>
            </p:nvSpPr>
            <p:spPr bwMode="black">
              <a:xfrm>
                <a:off x="7026278" y="2797174"/>
                <a:ext cx="57151" cy="49212"/>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79" name="Freeform 182"/>
              <p:cNvSpPr>
                <a:spLocks/>
              </p:cNvSpPr>
              <p:nvPr/>
            </p:nvSpPr>
            <p:spPr bwMode="black">
              <a:xfrm>
                <a:off x="7975603" y="2251075"/>
                <a:ext cx="57151"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0" name="Freeform 183"/>
              <p:cNvSpPr>
                <a:spLocks/>
              </p:cNvSpPr>
              <p:nvPr/>
            </p:nvSpPr>
            <p:spPr bwMode="black">
              <a:xfrm>
                <a:off x="7889878" y="2203451"/>
                <a:ext cx="73024"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1" name="Freeform 184"/>
              <p:cNvSpPr>
                <a:spLocks/>
              </p:cNvSpPr>
              <p:nvPr/>
            </p:nvSpPr>
            <p:spPr bwMode="black">
              <a:xfrm>
                <a:off x="7259641" y="2378075"/>
                <a:ext cx="57151"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2" name="Freeform 185"/>
              <p:cNvSpPr>
                <a:spLocks/>
              </p:cNvSpPr>
              <p:nvPr/>
            </p:nvSpPr>
            <p:spPr bwMode="black">
              <a:xfrm>
                <a:off x="8091491" y="2879725"/>
                <a:ext cx="57151"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3" name="Freeform 186"/>
              <p:cNvSpPr>
                <a:spLocks/>
              </p:cNvSpPr>
              <p:nvPr/>
            </p:nvSpPr>
            <p:spPr bwMode="black">
              <a:xfrm>
                <a:off x="7953378" y="2960688"/>
                <a:ext cx="57151" cy="49212"/>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4" name="Freeform 187"/>
              <p:cNvSpPr>
                <a:spLocks/>
              </p:cNvSpPr>
              <p:nvPr/>
            </p:nvSpPr>
            <p:spPr bwMode="black">
              <a:xfrm>
                <a:off x="8021640" y="2919413"/>
                <a:ext cx="58738" cy="49212"/>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5" name="Freeform 188"/>
              <p:cNvSpPr>
                <a:spLocks/>
              </p:cNvSpPr>
              <p:nvPr/>
            </p:nvSpPr>
            <p:spPr bwMode="black">
              <a:xfrm>
                <a:off x="7821616" y="3046412"/>
                <a:ext cx="53976"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6" name="Freeform 189"/>
              <p:cNvSpPr>
                <a:spLocks/>
              </p:cNvSpPr>
              <p:nvPr/>
            </p:nvSpPr>
            <p:spPr bwMode="black">
              <a:xfrm>
                <a:off x="7885116" y="3001961"/>
                <a:ext cx="57151" cy="49212"/>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7" name="Freeform 190"/>
              <p:cNvSpPr>
                <a:spLocks/>
              </p:cNvSpPr>
              <p:nvPr/>
            </p:nvSpPr>
            <p:spPr bwMode="black">
              <a:xfrm>
                <a:off x="8159753" y="2840037"/>
                <a:ext cx="58738"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8" name="Freeform 191"/>
              <p:cNvSpPr>
                <a:spLocks/>
              </p:cNvSpPr>
              <p:nvPr/>
            </p:nvSpPr>
            <p:spPr bwMode="black">
              <a:xfrm>
                <a:off x="7038977" y="2435224"/>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89" name="Freeform 192"/>
              <p:cNvSpPr>
                <a:spLocks/>
              </p:cNvSpPr>
              <p:nvPr/>
            </p:nvSpPr>
            <p:spPr bwMode="black">
              <a:xfrm>
                <a:off x="8348666"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0" name="Freeform 193"/>
              <p:cNvSpPr>
                <a:spLocks/>
              </p:cNvSpPr>
              <p:nvPr/>
            </p:nvSpPr>
            <p:spPr bwMode="black">
              <a:xfrm>
                <a:off x="8362950" y="2611438"/>
                <a:ext cx="26989"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1" name="Freeform 194"/>
              <p:cNvSpPr>
                <a:spLocks/>
              </p:cNvSpPr>
              <p:nvPr/>
            </p:nvSpPr>
            <p:spPr bwMode="black">
              <a:xfrm>
                <a:off x="7783513" y="3113088"/>
                <a:ext cx="47624"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2" name="Freeform 195"/>
              <p:cNvSpPr>
                <a:spLocks/>
              </p:cNvSpPr>
              <p:nvPr/>
            </p:nvSpPr>
            <p:spPr bwMode="black">
              <a:xfrm>
                <a:off x="8229601" y="2798762"/>
                <a:ext cx="57151" cy="49212"/>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3" name="Freeform 196"/>
              <p:cNvSpPr>
                <a:spLocks/>
              </p:cNvSpPr>
              <p:nvPr/>
            </p:nvSpPr>
            <p:spPr bwMode="black">
              <a:xfrm>
                <a:off x="8297860" y="2754313"/>
                <a:ext cx="57151"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4" name="Freeform 197"/>
              <p:cNvSpPr>
                <a:spLocks/>
              </p:cNvSpPr>
              <p:nvPr/>
            </p:nvSpPr>
            <p:spPr bwMode="black">
              <a:xfrm>
                <a:off x="7313610" y="2935288"/>
                <a:ext cx="57151" cy="49212"/>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5" name="Freeform 198"/>
              <p:cNvSpPr>
                <a:spLocks/>
              </p:cNvSpPr>
              <p:nvPr/>
            </p:nvSpPr>
            <p:spPr bwMode="black">
              <a:xfrm>
                <a:off x="7381872" y="2974974"/>
                <a:ext cx="57151" cy="49212"/>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6" name="Freeform 199"/>
              <p:cNvSpPr>
                <a:spLocks/>
              </p:cNvSpPr>
              <p:nvPr/>
            </p:nvSpPr>
            <p:spPr bwMode="black">
              <a:xfrm>
                <a:off x="7243759" y="2895598"/>
                <a:ext cx="58738"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7" name="Freeform 200"/>
              <p:cNvSpPr>
                <a:spLocks/>
              </p:cNvSpPr>
              <p:nvPr/>
            </p:nvSpPr>
            <p:spPr bwMode="black">
              <a:xfrm>
                <a:off x="7173909" y="2857498"/>
                <a:ext cx="57151"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8" name="Freeform 201"/>
              <p:cNvSpPr>
                <a:spLocks/>
              </p:cNvSpPr>
              <p:nvPr/>
            </p:nvSpPr>
            <p:spPr bwMode="black">
              <a:xfrm>
                <a:off x="7099298" y="2835274"/>
                <a:ext cx="57151"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99" name="Freeform 202"/>
              <p:cNvSpPr>
                <a:spLocks/>
              </p:cNvSpPr>
              <p:nvPr/>
            </p:nvSpPr>
            <p:spPr bwMode="black">
              <a:xfrm>
                <a:off x="7721598" y="3168649"/>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0" name="Freeform 203"/>
              <p:cNvSpPr>
                <a:spLocks/>
              </p:cNvSpPr>
              <p:nvPr/>
            </p:nvSpPr>
            <p:spPr bwMode="black">
              <a:xfrm>
                <a:off x="7583487" y="3100388"/>
                <a:ext cx="49214" cy="58739"/>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1" name="Freeform 204"/>
              <p:cNvSpPr>
                <a:spLocks/>
              </p:cNvSpPr>
              <p:nvPr/>
            </p:nvSpPr>
            <p:spPr bwMode="black">
              <a:xfrm>
                <a:off x="7521572" y="3054349"/>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2" name="Freeform 205"/>
              <p:cNvSpPr>
                <a:spLocks/>
              </p:cNvSpPr>
              <p:nvPr/>
            </p:nvSpPr>
            <p:spPr bwMode="black">
              <a:xfrm>
                <a:off x="7640636" y="3154361"/>
                <a:ext cx="57151"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3" name="Freeform 206"/>
              <p:cNvSpPr>
                <a:spLocks/>
              </p:cNvSpPr>
              <p:nvPr/>
            </p:nvSpPr>
            <p:spPr bwMode="black">
              <a:xfrm>
                <a:off x="7451723" y="3016249"/>
                <a:ext cx="57151"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04" name="Freeform 207"/>
              <p:cNvSpPr>
                <a:spLocks noEditPoints="1"/>
              </p:cNvSpPr>
              <p:nvPr/>
            </p:nvSpPr>
            <p:spPr bwMode="black">
              <a:xfrm>
                <a:off x="7108826" y="2208212"/>
                <a:ext cx="1198562" cy="89217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6A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405" name="TextBox 404"/>
            <p:cNvSpPr txBox="1"/>
            <p:nvPr/>
          </p:nvSpPr>
          <p:spPr>
            <a:xfrm>
              <a:off x="10682841" y="2603627"/>
              <a:ext cx="465698"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AD</a:t>
              </a:r>
              <a:endParaRPr lang="en-US" sz="1600" dirty="0">
                <a:solidFill>
                  <a:schemeClr val="tx1">
                    <a:alpha val="99000"/>
                  </a:schemeClr>
                </a:solidFill>
              </a:endParaRPr>
            </a:p>
          </p:txBody>
        </p:sp>
        <p:sp>
          <p:nvSpPr>
            <p:cNvPr id="406" name="Right Arrow 405"/>
            <p:cNvSpPr/>
            <p:nvPr/>
          </p:nvSpPr>
          <p:spPr bwMode="auto">
            <a:xfrm>
              <a:off x="4785624" y="1996065"/>
              <a:ext cx="1810454" cy="464226"/>
            </a:xfrm>
            <a:prstGeom prst="rightArrow">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ight Arrow 99"/>
            <p:cNvSpPr/>
            <p:nvPr/>
          </p:nvSpPr>
          <p:spPr bwMode="auto">
            <a:xfrm>
              <a:off x="1897752" y="2472031"/>
              <a:ext cx="1269468" cy="173238"/>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ight Arrow 412"/>
            <p:cNvSpPr/>
            <p:nvPr/>
          </p:nvSpPr>
          <p:spPr bwMode="auto">
            <a:xfrm>
              <a:off x="8334229" y="2468773"/>
              <a:ext cx="1159655" cy="193484"/>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Freeform 24"/>
            <p:cNvSpPr>
              <a:spLocks noEditPoints="1"/>
            </p:cNvSpPr>
            <p:nvPr/>
          </p:nvSpPr>
          <p:spPr bwMode="black">
            <a:xfrm>
              <a:off x="1078381" y="2162368"/>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6" name="Freeform 24"/>
            <p:cNvSpPr>
              <a:spLocks noEditPoints="1"/>
            </p:cNvSpPr>
            <p:nvPr/>
          </p:nvSpPr>
          <p:spPr bwMode="black">
            <a:xfrm>
              <a:off x="1085932" y="2590136"/>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8" name="Freeform 24"/>
            <p:cNvSpPr>
              <a:spLocks noEditPoints="1"/>
            </p:cNvSpPr>
            <p:nvPr/>
          </p:nvSpPr>
          <p:spPr bwMode="black">
            <a:xfrm>
              <a:off x="10028758" y="2593572"/>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9" name="Freeform 24"/>
            <p:cNvSpPr>
              <a:spLocks noEditPoints="1"/>
            </p:cNvSpPr>
            <p:nvPr/>
          </p:nvSpPr>
          <p:spPr bwMode="black">
            <a:xfrm>
              <a:off x="9990968" y="2059124"/>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0" name="Freeform 24"/>
            <p:cNvSpPr>
              <a:spLocks noEditPoints="1"/>
            </p:cNvSpPr>
            <p:nvPr/>
          </p:nvSpPr>
          <p:spPr bwMode="black">
            <a:xfrm>
              <a:off x="10308308" y="2080957"/>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1" name="Freeform 24"/>
            <p:cNvSpPr>
              <a:spLocks noEditPoints="1"/>
            </p:cNvSpPr>
            <p:nvPr/>
          </p:nvSpPr>
          <p:spPr bwMode="black">
            <a:xfrm>
              <a:off x="1318456" y="2184553"/>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2" name="Group 101"/>
          <p:cNvGrpSpPr/>
          <p:nvPr/>
        </p:nvGrpSpPr>
        <p:grpSpPr>
          <a:xfrm>
            <a:off x="882534" y="956402"/>
            <a:ext cx="10789507" cy="2337818"/>
            <a:chOff x="701453" y="3698314"/>
            <a:chExt cx="10789507" cy="2337818"/>
          </a:xfrm>
        </p:grpSpPr>
        <p:sp>
          <p:nvSpPr>
            <p:cNvPr id="43" name="TextBox 42"/>
            <p:cNvSpPr txBox="1"/>
            <p:nvPr/>
          </p:nvSpPr>
          <p:spPr>
            <a:xfrm>
              <a:off x="6729244" y="5197577"/>
              <a:ext cx="624075"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a:solidFill>
                    <a:schemeClr val="tx1">
                      <a:alpha val="99000"/>
                    </a:schemeClr>
                  </a:solidFill>
                </a:rPr>
                <a:t>NAT </a:t>
              </a:r>
            </a:p>
          </p:txBody>
        </p:sp>
        <p:pic>
          <p:nvPicPr>
            <p:cNvPr id="11" name="Picture 10"/>
            <p:cNvPicPr>
              <a:picLocks noChangeAspect="1"/>
            </p:cNvPicPr>
            <p:nvPr/>
          </p:nvPicPr>
          <p:blipFill>
            <a:blip r:embed="rId5" cstate="print">
              <a:duotone>
                <a:schemeClr val="bg2">
                  <a:shade val="45000"/>
                  <a:satMod val="135000"/>
                </a:schemeClr>
                <a:prstClr val="white"/>
              </a:duotone>
              <a:extLst/>
            </a:blip>
            <a:stretch>
              <a:fillRect/>
            </a:stretch>
          </p:blipFill>
          <p:spPr bwMode="auto">
            <a:xfrm>
              <a:off x="8939811" y="4095591"/>
              <a:ext cx="1408702" cy="1230141"/>
            </a:xfrm>
            <a:prstGeom prst="rect">
              <a:avLst/>
            </a:prstGeom>
          </p:spPr>
        </p:pic>
        <p:sp>
          <p:nvSpPr>
            <p:cNvPr id="13" name="Rounded Rectangle 12"/>
            <p:cNvSpPr/>
            <p:nvPr/>
          </p:nvSpPr>
          <p:spPr bwMode="auto">
            <a:xfrm>
              <a:off x="6674035" y="3704656"/>
              <a:ext cx="4816925" cy="2230171"/>
            </a:xfrm>
            <a:prstGeom prst="roundRect">
              <a:avLst/>
            </a:prstGeom>
            <a:noFill/>
            <a:ln>
              <a:solidFill>
                <a:schemeClr val="bg2">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4" name="TextBox 13"/>
            <p:cNvSpPr txBox="1"/>
            <p:nvPr/>
          </p:nvSpPr>
          <p:spPr>
            <a:xfrm>
              <a:off x="8700040" y="5355312"/>
              <a:ext cx="2339929" cy="680820"/>
            </a:xfrm>
            <a:prstGeom prst="rect">
              <a:avLst/>
            </a:prstGeom>
            <a:noFill/>
          </p:spPr>
          <p:txBody>
            <a:bodyPr wrap="none" lIns="93278" tIns="93278" rIns="93278" bIns="93278" rtlCol="0">
              <a:spAutoFit/>
            </a:bodyPr>
            <a:lstStyle/>
            <a:p>
              <a:pPr algn="ctr">
                <a:lnSpc>
                  <a:spcPct val="90000"/>
                </a:lnSpc>
                <a:spcBef>
                  <a:spcPct val="20000"/>
                </a:spcBef>
                <a:buSzPct val="90000"/>
              </a:pPr>
              <a:r>
                <a:rPr lang="en-US" sz="1600" dirty="0">
                  <a:solidFill>
                    <a:schemeClr val="tx1">
                      <a:alpha val="99000"/>
                    </a:schemeClr>
                  </a:solidFill>
                </a:rPr>
                <a:t>Hyper-V Replica Broker </a:t>
              </a:r>
            </a:p>
            <a:p>
              <a:pPr algn="ctr">
                <a:lnSpc>
                  <a:spcPct val="90000"/>
                </a:lnSpc>
                <a:spcBef>
                  <a:spcPct val="20000"/>
                </a:spcBef>
                <a:buSzPct val="90000"/>
              </a:pPr>
              <a:r>
                <a:rPr lang="en-US" sz="1600" dirty="0">
                  <a:solidFill>
                    <a:schemeClr val="tx1">
                      <a:alpha val="99000"/>
                    </a:schemeClr>
                  </a:solidFill>
                </a:rPr>
                <a:t>&amp; Cluster</a:t>
              </a:r>
            </a:p>
          </p:txBody>
        </p:sp>
        <p:sp>
          <p:nvSpPr>
            <p:cNvPr id="36" name="TextBox 35"/>
            <p:cNvSpPr txBox="1"/>
            <p:nvPr/>
          </p:nvSpPr>
          <p:spPr>
            <a:xfrm>
              <a:off x="6936656" y="3818896"/>
              <a:ext cx="1052397" cy="465377"/>
            </a:xfrm>
            <a:prstGeom prst="rect">
              <a:avLst/>
            </a:prstGeom>
            <a:noFill/>
          </p:spPr>
          <p:txBody>
            <a:bodyPr wrap="none" lIns="93278" tIns="93278" rIns="93278" bIns="93278" rtlCol="0">
              <a:spAutoFit/>
            </a:bodyPr>
            <a:lstStyle/>
            <a:p>
              <a:pPr>
                <a:lnSpc>
                  <a:spcPct val="90000"/>
                </a:lnSpc>
                <a:spcBef>
                  <a:spcPct val="20000"/>
                </a:spcBef>
                <a:buSzPct val="90000"/>
              </a:pPr>
              <a:r>
                <a:rPr lang="en-US" sz="2000" b="1" dirty="0" smtClean="0">
                  <a:solidFill>
                    <a:schemeClr val="tx1">
                      <a:alpha val="99000"/>
                    </a:schemeClr>
                  </a:solidFill>
                </a:rPr>
                <a:t>Replica</a:t>
              </a:r>
              <a:endParaRPr lang="en-US" sz="2000" b="1" dirty="0">
                <a:solidFill>
                  <a:schemeClr val="tx1">
                    <a:alpha val="99000"/>
                  </a:schemeClr>
                </a:solidFill>
              </a:endParaRPr>
            </a:p>
          </p:txBody>
        </p:sp>
        <p:sp>
          <p:nvSpPr>
            <p:cNvPr id="38" name="TextBox 37"/>
            <p:cNvSpPr txBox="1"/>
            <p:nvPr/>
          </p:nvSpPr>
          <p:spPr>
            <a:xfrm>
              <a:off x="10192354" y="4027011"/>
              <a:ext cx="1200578"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Replica VM</a:t>
              </a:r>
              <a:endParaRPr lang="en-US" sz="1600" dirty="0">
                <a:solidFill>
                  <a:schemeClr val="tx1">
                    <a:alpha val="99000"/>
                  </a:schemeClr>
                </a:solidFill>
              </a:endParaRPr>
            </a:p>
          </p:txBody>
        </p:sp>
        <p:pic>
          <p:nvPicPr>
            <p:cNvPr id="42" name="Picture 241"/>
            <p:cNvPicPr>
              <a:picLocks noChangeAspect="1" noChangeArrowheads="1"/>
            </p:cNvPicPr>
            <p:nvPr/>
          </p:nvPicPr>
          <p:blipFill>
            <a:blip r:embed="rId6" cstate="print"/>
            <a:srcRect/>
            <a:stretch>
              <a:fillRect/>
            </a:stretch>
          </p:blipFill>
          <p:spPr bwMode="auto">
            <a:xfrm>
              <a:off x="6309535" y="4567415"/>
              <a:ext cx="1054048" cy="630162"/>
            </a:xfrm>
            <a:prstGeom prst="rect">
              <a:avLst/>
            </a:prstGeom>
            <a:noFill/>
            <a:ln w="9525">
              <a:noFill/>
              <a:miter lim="800000"/>
              <a:headEnd/>
              <a:tailEnd/>
            </a:ln>
          </p:spPr>
        </p:pic>
        <p:sp>
          <p:nvSpPr>
            <p:cNvPr id="248" name="TextBox 247"/>
            <p:cNvSpPr txBox="1"/>
            <p:nvPr/>
          </p:nvSpPr>
          <p:spPr>
            <a:xfrm>
              <a:off x="10605115" y="4963940"/>
              <a:ext cx="465698"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AD</a:t>
              </a:r>
              <a:endParaRPr lang="en-US" sz="1600" dirty="0">
                <a:solidFill>
                  <a:schemeClr val="tx1">
                    <a:alpha val="99000"/>
                  </a:schemeClr>
                </a:solidFill>
              </a:endParaRPr>
            </a:p>
          </p:txBody>
        </p:sp>
        <p:pic>
          <p:nvPicPr>
            <p:cNvPr id="240" name="Picture 2"/>
            <p:cNvPicPr>
              <a:picLocks noChangeAspect="1" noChangeArrowheads="1"/>
            </p:cNvPicPr>
            <p:nvPr/>
          </p:nvPicPr>
          <p:blipFill>
            <a:blip r:embed="rId3" cstate="print"/>
            <a:srcRect/>
            <a:stretch>
              <a:fillRect/>
            </a:stretch>
          </p:blipFill>
          <p:spPr bwMode="auto">
            <a:xfrm>
              <a:off x="701453" y="4490474"/>
              <a:ext cx="903575" cy="1237899"/>
            </a:xfrm>
            <a:prstGeom prst="rect">
              <a:avLst/>
            </a:prstGeom>
            <a:noFill/>
            <a:ln w="9525">
              <a:noFill/>
              <a:miter lim="800000"/>
              <a:headEnd/>
              <a:tailEnd/>
            </a:ln>
          </p:spPr>
        </p:pic>
        <p:sp>
          <p:nvSpPr>
            <p:cNvPr id="241" name="Rounded Rectangle 240"/>
            <p:cNvSpPr/>
            <p:nvPr/>
          </p:nvSpPr>
          <p:spPr bwMode="auto">
            <a:xfrm>
              <a:off x="722252" y="3698314"/>
              <a:ext cx="4060885" cy="2232410"/>
            </a:xfrm>
            <a:prstGeom prst="roundRect">
              <a:avLst/>
            </a:prstGeom>
            <a:noFill/>
            <a:ln>
              <a:solidFill>
                <a:schemeClr val="bg2">
                  <a:lumMod val="20000"/>
                  <a:lumOff val="8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42" name="TextBox 241"/>
            <p:cNvSpPr txBox="1"/>
            <p:nvPr/>
          </p:nvSpPr>
          <p:spPr>
            <a:xfrm>
              <a:off x="973914" y="3851122"/>
              <a:ext cx="1145435" cy="465377"/>
            </a:xfrm>
            <a:prstGeom prst="rect">
              <a:avLst/>
            </a:prstGeom>
            <a:noFill/>
          </p:spPr>
          <p:txBody>
            <a:bodyPr wrap="none" lIns="93278" tIns="93278" rIns="93278" bIns="93278" rtlCol="0">
              <a:spAutoFit/>
            </a:bodyPr>
            <a:lstStyle/>
            <a:p>
              <a:pPr>
                <a:lnSpc>
                  <a:spcPct val="90000"/>
                </a:lnSpc>
                <a:spcBef>
                  <a:spcPct val="20000"/>
                </a:spcBef>
                <a:buSzPct val="90000"/>
              </a:pPr>
              <a:r>
                <a:rPr lang="en-US" sz="2000" b="1" dirty="0" smtClean="0">
                  <a:solidFill>
                    <a:schemeClr val="tx1">
                      <a:alpha val="99000"/>
                    </a:schemeClr>
                  </a:solidFill>
                </a:rPr>
                <a:t>Primary</a:t>
              </a:r>
              <a:endParaRPr lang="en-US" sz="2000" b="1" dirty="0">
                <a:solidFill>
                  <a:schemeClr val="tx1">
                    <a:alpha val="99000"/>
                  </a:schemeClr>
                </a:solidFill>
              </a:endParaRPr>
            </a:p>
          </p:txBody>
        </p:sp>
        <p:pic>
          <p:nvPicPr>
            <p:cNvPr id="243" name="Picture 101" descr="disk.psd"/>
            <p:cNvPicPr>
              <a:picLocks noChangeAspect="1"/>
            </p:cNvPicPr>
            <p:nvPr/>
          </p:nvPicPr>
          <p:blipFill>
            <a:blip r:embed="rId4" cstate="print"/>
            <a:srcRect/>
            <a:stretch>
              <a:fillRect/>
            </a:stretch>
          </p:blipFill>
          <p:spPr bwMode="auto">
            <a:xfrm>
              <a:off x="3261024" y="4785138"/>
              <a:ext cx="707771" cy="497299"/>
            </a:xfrm>
            <a:prstGeom prst="rect">
              <a:avLst/>
            </a:prstGeom>
            <a:noFill/>
            <a:ln w="9525">
              <a:noFill/>
              <a:miter lim="800000"/>
              <a:headEnd/>
              <a:tailEnd/>
            </a:ln>
          </p:spPr>
        </p:pic>
        <p:sp>
          <p:nvSpPr>
            <p:cNvPr id="353" name="TextBox 352"/>
            <p:cNvSpPr txBox="1"/>
            <p:nvPr/>
          </p:nvSpPr>
          <p:spPr>
            <a:xfrm>
              <a:off x="1692109" y="5104297"/>
              <a:ext cx="465698"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AD</a:t>
              </a:r>
              <a:endParaRPr lang="en-US" sz="1600" dirty="0">
                <a:solidFill>
                  <a:schemeClr val="tx1">
                    <a:alpha val="99000"/>
                  </a:schemeClr>
                </a:solidFill>
              </a:endParaRPr>
            </a:p>
          </p:txBody>
        </p:sp>
        <p:sp>
          <p:nvSpPr>
            <p:cNvPr id="354" name="TextBox 353"/>
            <p:cNvSpPr txBox="1"/>
            <p:nvPr/>
          </p:nvSpPr>
          <p:spPr>
            <a:xfrm>
              <a:off x="1480227" y="4463799"/>
              <a:ext cx="1341129" cy="409977"/>
            </a:xfrm>
            <a:prstGeom prst="rect">
              <a:avLst/>
            </a:prstGeom>
            <a:noFill/>
          </p:spPr>
          <p:txBody>
            <a:bodyPr wrap="none" lIns="93278" tIns="93278" rIns="93278" bIns="93278" rtlCol="0">
              <a:spAutoFit/>
            </a:bodyPr>
            <a:lstStyle/>
            <a:p>
              <a:pPr>
                <a:lnSpc>
                  <a:spcPct val="90000"/>
                </a:lnSpc>
                <a:spcBef>
                  <a:spcPct val="20000"/>
                </a:spcBef>
                <a:buSzPct val="90000"/>
              </a:pPr>
              <a:r>
                <a:rPr lang="en-US" sz="1600" dirty="0" smtClean="0">
                  <a:solidFill>
                    <a:schemeClr val="tx1">
                      <a:alpha val="99000"/>
                    </a:schemeClr>
                  </a:solidFill>
                </a:rPr>
                <a:t>Primary VMs</a:t>
              </a:r>
              <a:endParaRPr lang="en-US" sz="1600" dirty="0">
                <a:solidFill>
                  <a:schemeClr val="tx1">
                    <a:alpha val="99000"/>
                  </a:schemeClr>
                </a:solidFill>
              </a:endParaRPr>
            </a:p>
          </p:txBody>
        </p:sp>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0629" y="4452285"/>
              <a:ext cx="717461" cy="717461"/>
            </a:xfrm>
            <a:prstGeom prst="rect">
              <a:avLst/>
            </a:prstGeom>
          </p:spPr>
        </p:pic>
        <p:sp>
          <p:nvSpPr>
            <p:cNvPr id="93" name="Right Arrow 92"/>
            <p:cNvSpPr/>
            <p:nvPr/>
          </p:nvSpPr>
          <p:spPr bwMode="auto">
            <a:xfrm>
              <a:off x="4976695" y="4632186"/>
              <a:ext cx="1361445" cy="464226"/>
            </a:xfrm>
            <a:prstGeom prst="rightArrow">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8" name="Right Arrow 407"/>
            <p:cNvSpPr/>
            <p:nvPr/>
          </p:nvSpPr>
          <p:spPr bwMode="auto">
            <a:xfrm>
              <a:off x="1965858" y="4893270"/>
              <a:ext cx="1215947" cy="203142"/>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ight Arrow 408"/>
            <p:cNvSpPr/>
            <p:nvPr/>
          </p:nvSpPr>
          <p:spPr bwMode="auto">
            <a:xfrm rot="21080515">
              <a:off x="7375146" y="4769377"/>
              <a:ext cx="1462149" cy="176923"/>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1" name="Right Arrow 410"/>
            <p:cNvSpPr/>
            <p:nvPr/>
          </p:nvSpPr>
          <p:spPr bwMode="auto">
            <a:xfrm>
              <a:off x="7348486" y="4877374"/>
              <a:ext cx="1462149" cy="176923"/>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2" name="Right Arrow 411"/>
            <p:cNvSpPr/>
            <p:nvPr/>
          </p:nvSpPr>
          <p:spPr bwMode="auto">
            <a:xfrm rot="366907">
              <a:off x="7374865" y="5026196"/>
              <a:ext cx="1462149" cy="176923"/>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Freeform 24"/>
            <p:cNvSpPr>
              <a:spLocks noEditPoints="1"/>
            </p:cNvSpPr>
            <p:nvPr/>
          </p:nvSpPr>
          <p:spPr bwMode="black">
            <a:xfrm>
              <a:off x="1085933" y="4697632"/>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7" name="Freeform 24"/>
            <p:cNvSpPr>
              <a:spLocks noEditPoints="1"/>
            </p:cNvSpPr>
            <p:nvPr/>
          </p:nvSpPr>
          <p:spPr bwMode="black">
            <a:xfrm>
              <a:off x="1124961" y="5137958"/>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2" name="Freeform 24"/>
            <p:cNvSpPr>
              <a:spLocks noEditPoints="1"/>
            </p:cNvSpPr>
            <p:nvPr/>
          </p:nvSpPr>
          <p:spPr bwMode="black">
            <a:xfrm>
              <a:off x="1296481" y="4692281"/>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3" name="Freeform 24"/>
            <p:cNvSpPr>
              <a:spLocks noEditPoints="1"/>
            </p:cNvSpPr>
            <p:nvPr/>
          </p:nvSpPr>
          <p:spPr bwMode="black">
            <a:xfrm>
              <a:off x="9985289" y="4417886"/>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4" name="Freeform 24"/>
            <p:cNvSpPr>
              <a:spLocks noEditPoints="1"/>
            </p:cNvSpPr>
            <p:nvPr/>
          </p:nvSpPr>
          <p:spPr bwMode="black">
            <a:xfrm>
              <a:off x="10302629" y="4439719"/>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5" name="Freeform 24"/>
            <p:cNvSpPr>
              <a:spLocks noEditPoints="1"/>
            </p:cNvSpPr>
            <p:nvPr/>
          </p:nvSpPr>
          <p:spPr bwMode="black">
            <a:xfrm>
              <a:off x="9981792" y="4843698"/>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832916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fade">
                                      <p:cBhvr>
                                        <p:cTn id="14" dur="1000"/>
                                        <p:tgtEl>
                                          <p:spTgt spid="101"/>
                                        </p:tgtEl>
                                      </p:cBhvr>
                                    </p:animEffect>
                                    <p:anim calcmode="lin" valueType="num">
                                      <p:cBhvr>
                                        <p:cTn id="15" dur="1000" fill="hold"/>
                                        <p:tgtEl>
                                          <p:spTgt spid="101"/>
                                        </p:tgtEl>
                                        <p:attrNameLst>
                                          <p:attrName>ppt_x</p:attrName>
                                        </p:attrNameLst>
                                      </p:cBhvr>
                                      <p:tavLst>
                                        <p:tav tm="0">
                                          <p:val>
                                            <p:strVal val="#ppt_x"/>
                                          </p:val>
                                        </p:tav>
                                        <p:tav tm="100000">
                                          <p:val>
                                            <p:strVal val="#ppt_x"/>
                                          </p:val>
                                        </p:tav>
                                      </p:tavLst>
                                    </p:anim>
                                    <p:anim calcmode="lin" valueType="num">
                                      <p:cBhvr>
                                        <p:cTn id="16"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1000"/>
                                        <p:tgtEl>
                                          <p:spTgt spid="143"/>
                                        </p:tgtEl>
                                      </p:cBhvr>
                                    </p:animEffect>
                                    <p:anim calcmode="lin" valueType="num">
                                      <p:cBhvr>
                                        <p:cTn id="22" dur="1000" fill="hold"/>
                                        <p:tgtEl>
                                          <p:spTgt spid="143"/>
                                        </p:tgtEl>
                                        <p:attrNameLst>
                                          <p:attrName>ppt_x</p:attrName>
                                        </p:attrNameLst>
                                      </p:cBhvr>
                                      <p:tavLst>
                                        <p:tav tm="0">
                                          <p:val>
                                            <p:strVal val="#ppt_x"/>
                                          </p:val>
                                        </p:tav>
                                        <p:tav tm="100000">
                                          <p:val>
                                            <p:strVal val="#ppt_x"/>
                                          </p:val>
                                        </p:tav>
                                      </p:tavLst>
                                    </p:anim>
                                    <p:anim calcmode="lin" valueType="num">
                                      <p:cBhvr>
                                        <p:cTn id="2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320" y="198923"/>
            <a:ext cx="11889564" cy="917575"/>
          </a:xfrm>
        </p:spPr>
        <p:txBody>
          <a:bodyPr/>
          <a:lstStyle/>
          <a:p>
            <a:r>
              <a:rPr lang="en-US" dirty="0" smtClean="0"/>
              <a:t>Network Compression</a:t>
            </a:r>
            <a:endParaRPr lang="en-US" dirty="0"/>
          </a:p>
        </p:txBody>
      </p:sp>
      <p:sp>
        <p:nvSpPr>
          <p:cNvPr id="2" name="Text Placeholder 1"/>
          <p:cNvSpPr>
            <a:spLocks noGrp="1"/>
          </p:cNvSpPr>
          <p:nvPr>
            <p:ph type="body" sz="quarter" idx="10"/>
          </p:nvPr>
        </p:nvSpPr>
        <p:spPr>
          <a:xfrm>
            <a:off x="274638" y="1212850"/>
            <a:ext cx="13563282" cy="1994392"/>
          </a:xfrm>
        </p:spPr>
        <p:txBody>
          <a:bodyPr/>
          <a:lstStyle/>
          <a:p>
            <a:pPr marL="571500" indent="-571500">
              <a:buFont typeface="Arial" panose="020B0604020202020204" pitchFamily="34" charset="0"/>
              <a:buChar char="•"/>
            </a:pPr>
            <a:r>
              <a:rPr lang="en-US" sz="2800" dirty="0" smtClean="0"/>
              <a:t>Compression </a:t>
            </a:r>
            <a:r>
              <a:rPr lang="en-US" sz="2800" dirty="0"/>
              <a:t>on by default</a:t>
            </a:r>
          </a:p>
          <a:p>
            <a:pPr marL="571500" indent="-571500">
              <a:buFont typeface="Arial" panose="020B0604020202020204" pitchFamily="34" charset="0"/>
              <a:buChar char="•"/>
            </a:pPr>
            <a:r>
              <a:rPr lang="en-US" sz="2800" dirty="0" smtClean="0"/>
              <a:t>WAN optimizers on top of built-in compression </a:t>
            </a:r>
          </a:p>
          <a:p>
            <a:pPr marL="571500" indent="-571500">
              <a:buFont typeface="Arial" panose="020B0604020202020204" pitchFamily="34" charset="0"/>
              <a:buChar char="•"/>
            </a:pPr>
            <a:endParaRPr lang="en-US" sz="2800" dirty="0"/>
          </a:p>
          <a:p>
            <a:pPr lvl="1"/>
            <a:endParaRPr lang="en-US" sz="2800" dirty="0"/>
          </a:p>
        </p:txBody>
      </p:sp>
      <p:pic>
        <p:nvPicPr>
          <p:cNvPr id="7" name="Picture 6"/>
          <p:cNvPicPr>
            <a:picLocks noChangeAspect="1"/>
          </p:cNvPicPr>
          <p:nvPr/>
        </p:nvPicPr>
        <p:blipFill>
          <a:blip r:embed="rId3"/>
          <a:stretch>
            <a:fillRect/>
          </a:stretch>
        </p:blipFill>
        <p:spPr>
          <a:xfrm>
            <a:off x="10446971" y="311644"/>
            <a:ext cx="1819310" cy="571783"/>
          </a:xfrm>
          <a:prstGeom prst="rect">
            <a:avLst/>
          </a:prstGeom>
        </p:spPr>
      </p:pic>
      <p:sp>
        <p:nvSpPr>
          <p:cNvPr id="3" name="Rectangle 2"/>
          <p:cNvSpPr/>
          <p:nvPr/>
        </p:nvSpPr>
        <p:spPr>
          <a:xfrm>
            <a:off x="368487" y="5130621"/>
            <a:ext cx="8229601" cy="1384995"/>
          </a:xfrm>
          <a:prstGeom prst="rect">
            <a:avLst/>
          </a:prstGeom>
        </p:spPr>
        <p:txBody>
          <a:bodyPr wrap="square">
            <a:spAutoFit/>
          </a:bodyPr>
          <a:lstStyle/>
          <a:p>
            <a:pPr marL="571500" indent="-571500">
              <a:buFont typeface="Arial" panose="020B0604020202020204" pitchFamily="34" charset="0"/>
              <a:buChar char="•"/>
            </a:pPr>
            <a:r>
              <a:rPr lang="en-US" sz="2800" dirty="0"/>
              <a:t>Whitepaper available at </a:t>
            </a:r>
            <a:r>
              <a:rPr lang="en-US" sz="2800" dirty="0">
                <a:hlinkClick r:id="rId4"/>
              </a:rPr>
              <a:t>http://www.microsoft.com/en-us/download/details.aspx?id=36786 </a:t>
            </a:r>
            <a:endParaRPr lang="en-US" sz="2800" dirty="0"/>
          </a:p>
        </p:txBody>
      </p:sp>
      <p:pic>
        <p:nvPicPr>
          <p:cNvPr id="4" name="Picture 3"/>
          <p:cNvPicPr>
            <a:picLocks noChangeAspect="1"/>
          </p:cNvPicPr>
          <p:nvPr/>
        </p:nvPicPr>
        <p:blipFill>
          <a:blip r:embed="rId5"/>
          <a:stretch>
            <a:fillRect/>
          </a:stretch>
        </p:blipFill>
        <p:spPr>
          <a:xfrm>
            <a:off x="736599" y="2459036"/>
            <a:ext cx="7979697" cy="2611039"/>
          </a:xfrm>
          <a:prstGeom prst="rect">
            <a:avLst/>
          </a:prstGeom>
        </p:spPr>
      </p:pic>
      <p:pic>
        <p:nvPicPr>
          <p:cNvPr id="5" name="Picture 4"/>
          <p:cNvPicPr>
            <a:picLocks noChangeAspect="1"/>
          </p:cNvPicPr>
          <p:nvPr/>
        </p:nvPicPr>
        <p:blipFill>
          <a:blip r:embed="rId6"/>
          <a:stretch>
            <a:fillRect/>
          </a:stretch>
        </p:blipFill>
        <p:spPr>
          <a:xfrm>
            <a:off x="8897605" y="883427"/>
            <a:ext cx="3368676" cy="5781675"/>
          </a:xfrm>
          <a:prstGeom prst="rect">
            <a:avLst/>
          </a:prstGeom>
        </p:spPr>
      </p:pic>
    </p:spTree>
    <p:extLst>
      <p:ext uri="{BB962C8B-B14F-4D97-AF65-F5344CB8AC3E}">
        <p14:creationId xmlns:p14="http://schemas.microsoft.com/office/powerpoint/2010/main" val="599782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24" y="155434"/>
            <a:ext cx="11192828" cy="1165754"/>
          </a:xfrm>
        </p:spPr>
        <p:txBody>
          <a:bodyPr>
            <a:normAutofit/>
          </a:bodyPr>
          <a:lstStyle/>
          <a:p>
            <a:r>
              <a:rPr lang="en-US" dirty="0" smtClean="0"/>
              <a:t>Network Throttling</a:t>
            </a:r>
            <a:endParaRPr lang="en-US" dirty="0"/>
          </a:p>
        </p:txBody>
      </p:sp>
      <p:sp>
        <p:nvSpPr>
          <p:cNvPr id="3" name="Content Placeholder 2"/>
          <p:cNvSpPr>
            <a:spLocks noGrp="1"/>
          </p:cNvSpPr>
          <p:nvPr>
            <p:ph idx="4294967295"/>
          </p:nvPr>
        </p:nvSpPr>
        <p:spPr>
          <a:xfrm>
            <a:off x="542617" y="1119848"/>
            <a:ext cx="10312196" cy="5424643"/>
          </a:xfrm>
          <a:prstGeom prst="rect">
            <a:avLst/>
          </a:prstGeom>
        </p:spPr>
        <p:txBody>
          <a:bodyPr lIns="93278" tIns="46639" rIns="93278" bIns="46639">
            <a:normAutofit/>
          </a:bodyPr>
          <a:lstStyle/>
          <a:p>
            <a:pPr marL="469629" lvl="1" indent="-469629"/>
            <a:r>
              <a:rPr lang="en-US" dirty="0" smtClean="0"/>
              <a:t>How do I use specific bandwidth for replica traffic?</a:t>
            </a:r>
          </a:p>
          <a:p>
            <a:pPr marL="469629" lvl="1" indent="-469629"/>
            <a:endParaRPr lang="en-US" dirty="0" smtClean="0"/>
          </a:p>
          <a:p>
            <a:pPr marL="685529" lvl="2" indent="-469629"/>
            <a:r>
              <a:rPr lang="en-US" dirty="0" smtClean="0"/>
              <a:t>Use Windows Server 2012 </a:t>
            </a:r>
            <a:r>
              <a:rPr lang="en-US" dirty="0" err="1" smtClean="0"/>
              <a:t>QoS</a:t>
            </a:r>
            <a:r>
              <a:rPr lang="en-US" dirty="0" smtClean="0"/>
              <a:t> to throttle replication traffic</a:t>
            </a:r>
          </a:p>
          <a:p>
            <a:pPr marL="1109558" lvl="3" indent="-469629"/>
            <a:endParaRPr lang="en-US" dirty="0" smtClean="0"/>
          </a:p>
          <a:p>
            <a:pPr marL="685529" lvl="2" indent="-469629"/>
            <a:r>
              <a:rPr lang="en-US" dirty="0" smtClean="0"/>
              <a:t>Throttling based on the destination subnet</a:t>
            </a:r>
          </a:p>
          <a:p>
            <a:pPr marL="639930" lvl="3" indent="0">
              <a:buNone/>
            </a:pPr>
            <a:r>
              <a:rPr lang="en-US" sz="1400" dirty="0" smtClean="0">
                <a:latin typeface="Consolas" pitchFamily="49" charset="0"/>
                <a:cs typeface="Consolas" pitchFamily="49" charset="0"/>
              </a:rPr>
              <a:t>New-</a:t>
            </a:r>
            <a:r>
              <a:rPr lang="en-US" sz="1400" dirty="0" err="1" smtClean="0">
                <a:latin typeface="Consolas" pitchFamily="49" charset="0"/>
                <a:cs typeface="Consolas" pitchFamily="49" charset="0"/>
              </a:rPr>
              <a:t>NetQosPolicy</a:t>
            </a:r>
            <a:r>
              <a:rPr lang="en-US" sz="1400" dirty="0" smtClean="0">
                <a:latin typeface="Consolas" pitchFamily="49" charset="0"/>
                <a:cs typeface="Consolas" pitchFamily="49" charset="0"/>
              </a:rPr>
              <a:t> “Replication Traffic to 10.0.0.0/8” –</a:t>
            </a:r>
            <a:r>
              <a:rPr lang="en-US" sz="1400" dirty="0" err="1" smtClean="0">
                <a:latin typeface="Consolas" pitchFamily="49" charset="0"/>
                <a:cs typeface="Consolas" pitchFamily="49" charset="0"/>
              </a:rPr>
              <a:t>DestinationAddress</a:t>
            </a:r>
            <a:r>
              <a:rPr lang="en-US" sz="1400" dirty="0" smtClean="0">
                <a:latin typeface="Consolas" pitchFamily="49" charset="0"/>
                <a:cs typeface="Consolas" pitchFamily="49" charset="0"/>
              </a:rPr>
              <a:t> 10.0.0.0/8 –</a:t>
            </a:r>
            <a:r>
              <a:rPr lang="en-US" sz="1400" dirty="0" err="1" smtClean="0">
                <a:latin typeface="Consolas" pitchFamily="49" charset="0"/>
                <a:cs typeface="Consolas" pitchFamily="49" charset="0"/>
              </a:rPr>
              <a:t>MinBandwidthWeightAction</a:t>
            </a:r>
            <a:r>
              <a:rPr lang="en-US" sz="1400" dirty="0" smtClean="0">
                <a:latin typeface="Consolas" pitchFamily="49" charset="0"/>
                <a:cs typeface="Consolas" pitchFamily="49" charset="0"/>
              </a:rPr>
              <a:t> 40</a:t>
            </a:r>
          </a:p>
          <a:p>
            <a:pPr marL="1109558" lvl="3" indent="-469629"/>
            <a:endParaRPr lang="en-US" dirty="0" smtClean="0"/>
          </a:p>
          <a:p>
            <a:pPr marL="685529" lvl="2" indent="-469629"/>
            <a:r>
              <a:rPr lang="en-US" dirty="0" smtClean="0"/>
              <a:t>Throttling based on the destination port</a:t>
            </a:r>
          </a:p>
          <a:p>
            <a:pPr marL="639930" lvl="3" indent="0">
              <a:buNone/>
            </a:pPr>
            <a:r>
              <a:rPr lang="en-US" sz="1400" dirty="0" smtClean="0">
                <a:latin typeface="Consolas" pitchFamily="49" charset="0"/>
                <a:cs typeface="Consolas" pitchFamily="49" charset="0"/>
              </a:rPr>
              <a:t>New-</a:t>
            </a:r>
            <a:r>
              <a:rPr lang="en-US" sz="1400" dirty="0" err="1" smtClean="0">
                <a:latin typeface="Consolas" pitchFamily="49" charset="0"/>
                <a:cs typeface="Consolas" pitchFamily="49" charset="0"/>
              </a:rPr>
              <a:t>NetQosPolicy</a:t>
            </a:r>
            <a:r>
              <a:rPr lang="en-US" sz="1400" dirty="0" smtClean="0">
                <a:latin typeface="Consolas" pitchFamily="49" charset="0"/>
                <a:cs typeface="Consolas" pitchFamily="49" charset="0"/>
              </a:rPr>
              <a:t> “Replication Traffic to 8080” –</a:t>
            </a:r>
            <a:r>
              <a:rPr lang="en-US" sz="1400" dirty="0" err="1" smtClean="0">
                <a:latin typeface="Consolas" pitchFamily="49" charset="0"/>
                <a:cs typeface="Consolas" pitchFamily="49" charset="0"/>
              </a:rPr>
              <a:t>DestinationPort</a:t>
            </a:r>
            <a:r>
              <a:rPr lang="en-US" sz="1400" dirty="0" smtClean="0">
                <a:latin typeface="Consolas" pitchFamily="49" charset="0"/>
                <a:cs typeface="Consolas" pitchFamily="49" charset="0"/>
              </a:rPr>
              <a:t> 8080 –</a:t>
            </a:r>
            <a:r>
              <a:rPr lang="en-US" sz="1400" dirty="0" err="1" smtClean="0">
                <a:latin typeface="Consolas" pitchFamily="49" charset="0"/>
                <a:cs typeface="Consolas" pitchFamily="49" charset="0"/>
              </a:rPr>
              <a:t>ThrottleRateActionBitsPerSecond</a:t>
            </a:r>
            <a:r>
              <a:rPr lang="en-US" sz="1400" dirty="0" smtClean="0">
                <a:latin typeface="Consolas" pitchFamily="49" charset="0"/>
                <a:cs typeface="Consolas" pitchFamily="49" charset="0"/>
              </a:rPr>
              <a:t> 100000</a:t>
            </a:r>
          </a:p>
          <a:p>
            <a:pPr marL="880958" lvl="2" indent="-469629"/>
            <a:endParaRPr lang="en-US" dirty="0" smtClean="0"/>
          </a:p>
          <a:p>
            <a:pPr lvl="1"/>
            <a:endParaRPr lang="en-US" dirty="0" smtClean="0"/>
          </a:p>
        </p:txBody>
      </p:sp>
    </p:spTree>
    <p:extLst>
      <p:ext uri="{BB962C8B-B14F-4D97-AF65-F5344CB8AC3E}">
        <p14:creationId xmlns:p14="http://schemas.microsoft.com/office/powerpoint/2010/main" val="2586563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Administration</a:t>
            </a:r>
            <a:br>
              <a:rPr lang="en-US" sz="8000" dirty="0" smtClean="0"/>
            </a:br>
            <a:r>
              <a:rPr lang="en-US" sz="4400" dirty="0" smtClean="0"/>
              <a:t>      	Replication Heath and Outage</a:t>
            </a:r>
            <a:br>
              <a:rPr lang="en-US" sz="4400" dirty="0" smtClean="0"/>
            </a:br>
            <a:r>
              <a:rPr lang="en-US" sz="4400" dirty="0" smtClean="0"/>
              <a:t>	Migration</a:t>
            </a:r>
            <a:br>
              <a:rPr lang="en-US" sz="4400" dirty="0" smtClean="0"/>
            </a:br>
            <a:r>
              <a:rPr lang="en-US" sz="4400" dirty="0"/>
              <a:t>	</a:t>
            </a:r>
            <a:r>
              <a:rPr lang="en-US" sz="4400" dirty="0" smtClean="0"/>
              <a:t>VM Lifecycle</a:t>
            </a:r>
            <a:br>
              <a:rPr lang="en-US" sz="4400" dirty="0" smtClean="0"/>
            </a:br>
            <a:r>
              <a:rPr lang="en-US" sz="4400" smtClean="0"/>
              <a:t>	Seamless Upgrade</a:t>
            </a:r>
            <a:r>
              <a:rPr lang="en-US" sz="4400" dirty="0" smtClean="0"/>
              <a:t/>
            </a:r>
            <a:br>
              <a:rPr lang="en-US" sz="4400" dirty="0" smtClean="0"/>
            </a:br>
            <a:r>
              <a:rPr lang="en-US" sz="4400" dirty="0" smtClean="0"/>
              <a:t>	</a:t>
            </a:r>
            <a:r>
              <a:rPr lang="en-US" sz="8000" dirty="0" smtClean="0"/>
              <a:t/>
            </a:r>
            <a:br>
              <a:rPr lang="en-US" sz="8000" dirty="0" smtClean="0"/>
            </a:br>
            <a:endParaRPr lang="en-US" sz="8000" dirty="0"/>
          </a:p>
        </p:txBody>
      </p:sp>
    </p:spTree>
    <p:extLst>
      <p:ext uri="{BB962C8B-B14F-4D97-AF65-F5344CB8AC3E}">
        <p14:creationId xmlns:p14="http://schemas.microsoft.com/office/powerpoint/2010/main" val="226351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3461" y="1285060"/>
            <a:ext cx="5476892" cy="5579863"/>
          </a:xfrm>
        </p:spPr>
        <p:txBody>
          <a:bodyPr/>
          <a:lstStyle/>
          <a:p>
            <a:r>
              <a:rPr lang="en-US" dirty="0" smtClean="0"/>
              <a:t>How should </a:t>
            </a:r>
            <a:r>
              <a:rPr lang="en-US" dirty="0"/>
              <a:t>I monitor </a:t>
            </a:r>
            <a:r>
              <a:rPr lang="en-US" dirty="0" smtClean="0"/>
              <a:t>replication?</a:t>
            </a:r>
            <a:endParaRPr lang="en-US" dirty="0"/>
          </a:p>
          <a:p>
            <a:pPr lvl="1"/>
            <a:r>
              <a:rPr lang="en-US" dirty="0"/>
              <a:t>Replication Health and State</a:t>
            </a:r>
          </a:p>
          <a:p>
            <a:pPr lvl="1"/>
            <a:r>
              <a:rPr lang="en-US" dirty="0"/>
              <a:t>Last Synchronized Time</a:t>
            </a:r>
          </a:p>
          <a:p>
            <a:pPr lvl="1"/>
            <a:r>
              <a:rPr lang="en-US" dirty="0"/>
              <a:t>Average Replication Latency</a:t>
            </a:r>
          </a:p>
          <a:p>
            <a:pPr lvl="1"/>
            <a:r>
              <a:rPr lang="en-US" dirty="0" err="1"/>
              <a:t>Perfmon</a:t>
            </a:r>
            <a:r>
              <a:rPr lang="en-US" dirty="0"/>
              <a:t> counters and </a:t>
            </a:r>
            <a:r>
              <a:rPr lang="en-US" dirty="0" smtClean="0"/>
              <a:t>Event </a:t>
            </a:r>
            <a:r>
              <a:rPr lang="en-US" dirty="0"/>
              <a:t>logs</a:t>
            </a:r>
          </a:p>
          <a:p>
            <a:pPr lvl="1"/>
            <a:endParaRPr lang="en-US" dirty="0"/>
          </a:p>
          <a:p>
            <a:pPr lvl="1"/>
            <a:endParaRPr lang="en-US" dirty="0" smtClean="0"/>
          </a:p>
        </p:txBody>
      </p:sp>
      <p:sp>
        <p:nvSpPr>
          <p:cNvPr id="8" name="Title 1"/>
          <p:cNvSpPr txBox="1">
            <a:spLocks/>
          </p:cNvSpPr>
          <p:nvPr/>
        </p:nvSpPr>
        <p:spPr>
          <a:xfrm>
            <a:off x="531948" y="233151"/>
            <a:ext cx="11370961"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400" dirty="0" smtClean="0"/>
              <a:t>Replication Health</a:t>
            </a:r>
            <a:endParaRPr lang="en-US" dirty="0">
              <a:gradFill flip="none" rotWithShape="1">
                <a:gsLst>
                  <a:gs pos="5417">
                    <a:srgbClr val="C1F7AA"/>
                  </a:gs>
                  <a:gs pos="98000">
                    <a:srgbClr val="C1F7AA"/>
                  </a:gs>
                </a:gsLst>
                <a:lin ang="5400000" scaled="0"/>
                <a:tileRect/>
              </a:gradFill>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603" y="1285060"/>
            <a:ext cx="6286500" cy="55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6018337" y="1285060"/>
            <a:ext cx="6286500" cy="5579863"/>
          </a:xfrm>
          <a:prstGeom prst="rect">
            <a:avLst/>
          </a:prstGeom>
        </p:spPr>
      </p:pic>
    </p:spTree>
    <p:extLst>
      <p:ext uri="{BB962C8B-B14F-4D97-AF65-F5344CB8AC3E}">
        <p14:creationId xmlns:p14="http://schemas.microsoft.com/office/powerpoint/2010/main" val="3583563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36475" cy="6997894"/>
          </a:xfrm>
          <a:prstGeom prst="rect">
            <a:avLst/>
          </a:prstGeom>
        </p:spPr>
      </p:pic>
      <p:sp>
        <p:nvSpPr>
          <p:cNvPr id="5" name="Rectangle 4"/>
          <p:cNvSpPr/>
          <p:nvPr/>
        </p:nvSpPr>
        <p:spPr>
          <a:xfrm>
            <a:off x="1059229" y="6625193"/>
            <a:ext cx="11377245" cy="369332"/>
          </a:xfrm>
          <a:prstGeom prst="rect">
            <a:avLst/>
          </a:prstGeom>
        </p:spPr>
        <p:txBody>
          <a:bodyPr wrap="square">
            <a:spAutoFit/>
          </a:bodyPr>
          <a:lstStyle/>
          <a:p>
            <a:r>
              <a:rPr lang="en-US" dirty="0"/>
              <a:t>http://www.nbcconnecticut.com/news/local/Biz-Owners-Angry-over-Losses-Due-to-Outages-133320143.html</a:t>
            </a:r>
          </a:p>
        </p:txBody>
      </p:sp>
    </p:spTree>
    <p:extLst>
      <p:ext uri="{BB962C8B-B14F-4D97-AF65-F5344CB8AC3E}">
        <p14:creationId xmlns:p14="http://schemas.microsoft.com/office/powerpoint/2010/main" val="30140630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1948" y="1640661"/>
            <a:ext cx="9919740" cy="3434786"/>
          </a:xfrm>
        </p:spPr>
        <p:txBody>
          <a:bodyPr/>
          <a:lstStyle/>
          <a:p>
            <a:r>
              <a:rPr lang="en-US" sz="4400" dirty="0" smtClean="0"/>
              <a:t>Network Disconnects</a:t>
            </a:r>
          </a:p>
          <a:p>
            <a:pPr lvl="1"/>
            <a:r>
              <a:rPr lang="en-US" sz="2800" dirty="0" smtClean="0"/>
              <a:t>Automatic retry</a:t>
            </a:r>
            <a:endParaRPr lang="en-US" sz="2800" dirty="0"/>
          </a:p>
          <a:p>
            <a:pPr lvl="1"/>
            <a:r>
              <a:rPr lang="en-US" sz="2800" dirty="0" smtClean="0"/>
              <a:t>Pause and Resume semantics</a:t>
            </a:r>
          </a:p>
          <a:p>
            <a:r>
              <a:rPr lang="en-US" sz="4400" dirty="0" smtClean="0"/>
              <a:t>Out </a:t>
            </a:r>
            <a:r>
              <a:rPr lang="en-US" sz="4400" dirty="0"/>
              <a:t>of </a:t>
            </a:r>
            <a:r>
              <a:rPr lang="en-US" sz="4400" dirty="0" smtClean="0"/>
              <a:t>sync</a:t>
            </a:r>
          </a:p>
          <a:p>
            <a:pPr lvl="1"/>
            <a:r>
              <a:rPr lang="en-US" sz="2800" dirty="0" smtClean="0"/>
              <a:t>Resynchronization</a:t>
            </a:r>
          </a:p>
          <a:p>
            <a:pPr lvl="1"/>
            <a:r>
              <a:rPr lang="en-US" sz="2800" dirty="0" smtClean="0"/>
              <a:t>Automatic or Scheduled </a:t>
            </a:r>
          </a:p>
        </p:txBody>
      </p:sp>
      <p:sp>
        <p:nvSpPr>
          <p:cNvPr id="8" name="Title 1"/>
          <p:cNvSpPr txBox="1">
            <a:spLocks/>
          </p:cNvSpPr>
          <p:nvPr/>
        </p:nvSpPr>
        <p:spPr>
          <a:xfrm>
            <a:off x="531948" y="233151"/>
            <a:ext cx="11370961"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400" dirty="0" smtClean="0"/>
              <a:t>Replication Outage</a:t>
            </a:r>
            <a:endParaRPr lang="en-US" dirty="0">
              <a:gradFill flip="none" rotWithShape="1">
                <a:gsLst>
                  <a:gs pos="5417">
                    <a:srgbClr val="C1F7AA"/>
                  </a:gs>
                  <a:gs pos="98000">
                    <a:srgbClr val="C1F7AA"/>
                  </a:gs>
                </a:gsLst>
                <a:lin ang="5400000" scaled="0"/>
                <a:tileRect/>
              </a:gra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067" y="1456267"/>
            <a:ext cx="6103408" cy="5538257"/>
          </a:xfrm>
          <a:prstGeom prst="rect">
            <a:avLst/>
          </a:prstGeom>
        </p:spPr>
      </p:pic>
    </p:spTree>
    <p:extLst>
      <p:ext uri="{BB962C8B-B14F-4D97-AF65-F5344CB8AC3E}">
        <p14:creationId xmlns:p14="http://schemas.microsoft.com/office/powerpoint/2010/main" val="802654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3460" y="1285061"/>
            <a:ext cx="9919740" cy="4789003"/>
          </a:xfrm>
        </p:spPr>
        <p:txBody>
          <a:bodyPr/>
          <a:lstStyle/>
          <a:p>
            <a:r>
              <a:rPr lang="en-US" sz="4400" dirty="0" smtClean="0"/>
              <a:t>Storage Migration</a:t>
            </a:r>
            <a:endParaRPr lang="en-US" sz="4400" dirty="0"/>
          </a:p>
          <a:p>
            <a:pPr lvl="1"/>
            <a:r>
              <a:rPr lang="en-US" sz="2800" dirty="0" smtClean="0"/>
              <a:t>Replication metadata migrates automatically</a:t>
            </a:r>
            <a:endParaRPr lang="en-US" sz="2800" dirty="0"/>
          </a:p>
          <a:p>
            <a:r>
              <a:rPr lang="en-US" sz="4400" dirty="0" smtClean="0"/>
              <a:t>VM </a:t>
            </a:r>
            <a:r>
              <a:rPr lang="en-US" sz="4400" dirty="0"/>
              <a:t>Migration</a:t>
            </a:r>
          </a:p>
          <a:p>
            <a:pPr lvl="2"/>
            <a:r>
              <a:rPr lang="en-US" sz="3200" dirty="0" smtClean="0"/>
              <a:t>Seamless within cluster</a:t>
            </a:r>
            <a:endParaRPr lang="en-US" sz="3200" dirty="0"/>
          </a:p>
          <a:p>
            <a:pPr lvl="2"/>
            <a:r>
              <a:rPr lang="en-US" sz="3200" dirty="0" smtClean="0"/>
              <a:t>Across cluster</a:t>
            </a:r>
            <a:endParaRPr lang="en-US" sz="3200" dirty="0"/>
          </a:p>
          <a:p>
            <a:pPr lvl="3"/>
            <a:r>
              <a:rPr lang="en-US" sz="2800" dirty="0" smtClean="0"/>
              <a:t>Primary </a:t>
            </a:r>
            <a:r>
              <a:rPr lang="en-US" sz="2800" dirty="0"/>
              <a:t>should be authorized on </a:t>
            </a:r>
            <a:r>
              <a:rPr lang="en-US" sz="2800" dirty="0" smtClean="0"/>
              <a:t>Replica</a:t>
            </a:r>
          </a:p>
          <a:p>
            <a:pPr lvl="3"/>
            <a:r>
              <a:rPr lang="en-US" sz="2800" dirty="0" smtClean="0"/>
              <a:t>Redirect </a:t>
            </a:r>
            <a:r>
              <a:rPr lang="en-US" sz="2800" dirty="0"/>
              <a:t>replication to new Replica</a:t>
            </a:r>
          </a:p>
          <a:p>
            <a:pPr marL="0" indent="0">
              <a:buNone/>
            </a:pPr>
            <a:r>
              <a:rPr lang="en-US" sz="4400" dirty="0" smtClean="0"/>
              <a:t> </a:t>
            </a:r>
          </a:p>
        </p:txBody>
      </p:sp>
      <p:sp>
        <p:nvSpPr>
          <p:cNvPr id="8" name="Title 1"/>
          <p:cNvSpPr txBox="1">
            <a:spLocks/>
          </p:cNvSpPr>
          <p:nvPr/>
        </p:nvSpPr>
        <p:spPr>
          <a:xfrm>
            <a:off x="531948" y="233151"/>
            <a:ext cx="11370961"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400" dirty="0" smtClean="0"/>
              <a:t>Migration</a:t>
            </a:r>
            <a:endParaRPr lang="en-US" dirty="0">
              <a:gradFill flip="none" rotWithShape="1">
                <a:gsLst>
                  <a:gs pos="5417">
                    <a:srgbClr val="C1F7AA"/>
                  </a:gs>
                  <a:gs pos="98000">
                    <a:srgbClr val="C1F7AA"/>
                  </a:gs>
                </a:gsLst>
                <a:lin ang="5400000" scaled="0"/>
                <a:tileRect/>
              </a:gradFill>
            </a:endParaRPr>
          </a:p>
        </p:txBody>
      </p:sp>
    </p:spTree>
    <p:extLst>
      <p:ext uri="{BB962C8B-B14F-4D97-AF65-F5344CB8AC3E}">
        <p14:creationId xmlns:p14="http://schemas.microsoft.com/office/powerpoint/2010/main" val="3705124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325236" y="1705105"/>
            <a:ext cx="10807001" cy="2825389"/>
          </a:xfrm>
        </p:spPr>
        <p:txBody>
          <a:bodyPr/>
          <a:lstStyle/>
          <a:p>
            <a:r>
              <a:rPr lang="en-US" sz="4400" dirty="0"/>
              <a:t>Online Resize</a:t>
            </a:r>
          </a:p>
          <a:p>
            <a:r>
              <a:rPr lang="en-US" sz="4400" dirty="0" smtClean="0"/>
              <a:t>Application </a:t>
            </a:r>
            <a:r>
              <a:rPr lang="en-US" sz="4400" dirty="0"/>
              <a:t>Patching</a:t>
            </a:r>
            <a:endParaRPr lang="en-US" sz="2400" dirty="0"/>
          </a:p>
          <a:p>
            <a:r>
              <a:rPr lang="en-US" sz="4400" dirty="0" smtClean="0"/>
              <a:t>Backup of VMs</a:t>
            </a:r>
            <a:endParaRPr lang="en-US" sz="4400" dirty="0"/>
          </a:p>
          <a:p>
            <a:endParaRPr lang="en-US" sz="3200" dirty="0" smtClean="0"/>
          </a:p>
        </p:txBody>
      </p:sp>
      <p:sp>
        <p:nvSpPr>
          <p:cNvPr id="5" name="Title 1"/>
          <p:cNvSpPr>
            <a:spLocks noGrp="1"/>
          </p:cNvSpPr>
          <p:nvPr>
            <p:ph type="title"/>
          </p:nvPr>
        </p:nvSpPr>
        <p:spPr>
          <a:xfrm>
            <a:off x="529660" y="233151"/>
            <a:ext cx="11375536" cy="621530"/>
          </a:xfrm>
        </p:spPr>
        <p:txBody>
          <a:bodyPr/>
          <a:lstStyle/>
          <a:p>
            <a:r>
              <a:rPr lang="en-US" dirty="0" smtClean="0"/>
              <a:t>VM </a:t>
            </a:r>
            <a:r>
              <a:rPr lang="en-US" dirty="0" err="1" smtClean="0"/>
              <a:t>LifeCycle</a:t>
            </a:r>
            <a:endParaRPr lang="en-US" sz="3700" dirty="0">
              <a:gradFill flip="none" rotWithShape="1">
                <a:gsLst>
                  <a:gs pos="5417">
                    <a:srgbClr val="C1F7AA"/>
                  </a:gs>
                  <a:gs pos="98000">
                    <a:srgbClr val="C1F7AA"/>
                  </a:gs>
                </a:gsLst>
                <a:lin ang="5400000" scaled="0"/>
                <a:tileRect/>
              </a:gradFill>
            </a:endParaRPr>
          </a:p>
        </p:txBody>
      </p:sp>
    </p:spTree>
    <p:extLst>
      <p:ext uri="{BB962C8B-B14F-4D97-AF65-F5344CB8AC3E}">
        <p14:creationId xmlns:p14="http://schemas.microsoft.com/office/powerpoint/2010/main" val="191525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Administration – Seamless Upgrade</a:t>
            </a:r>
            <a:endParaRPr lang="en-US" sz="8000" dirty="0"/>
          </a:p>
        </p:txBody>
      </p:sp>
    </p:spTree>
    <p:extLst>
      <p:ext uri="{BB962C8B-B14F-4D97-AF65-F5344CB8AC3E}">
        <p14:creationId xmlns:p14="http://schemas.microsoft.com/office/powerpoint/2010/main" val="414883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90"/>
          <p:cNvGrpSpPr>
            <a:grpSpLocks noChangeAspect="1"/>
          </p:cNvGrpSpPr>
          <p:nvPr/>
        </p:nvGrpSpPr>
        <p:grpSpPr bwMode="auto">
          <a:xfrm>
            <a:off x="3551659" y="4462034"/>
            <a:ext cx="1229206" cy="1036830"/>
            <a:chOff x="2369" y="777"/>
            <a:chExt cx="3091" cy="2845"/>
          </a:xfrm>
        </p:grpSpPr>
        <p:sp>
          <p:nvSpPr>
            <p:cNvPr id="28"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Content Placeholder 6"/>
          <p:cNvSpPr>
            <a:spLocks noGrp="1"/>
          </p:cNvSpPr>
          <p:nvPr>
            <p:ph sz="quarter" idx="18"/>
          </p:nvPr>
        </p:nvSpPr>
        <p:spPr>
          <a:xfrm>
            <a:off x="294015" y="1327810"/>
            <a:ext cx="10807001" cy="819505"/>
          </a:xfrm>
        </p:spPr>
        <p:txBody>
          <a:bodyPr/>
          <a:lstStyle/>
          <a:p>
            <a:r>
              <a:rPr lang="en-US" dirty="0" smtClean="0"/>
              <a:t>Cross Version Migration</a:t>
            </a:r>
            <a:endParaRPr lang="en-US" dirty="0"/>
          </a:p>
          <a:p>
            <a:endParaRPr lang="en-US" dirty="0" smtClean="0"/>
          </a:p>
        </p:txBody>
      </p:sp>
      <p:sp>
        <p:nvSpPr>
          <p:cNvPr id="5" name="Title 1"/>
          <p:cNvSpPr>
            <a:spLocks noGrp="1"/>
          </p:cNvSpPr>
          <p:nvPr>
            <p:ph type="title"/>
          </p:nvPr>
        </p:nvSpPr>
        <p:spPr>
          <a:xfrm>
            <a:off x="529660" y="233151"/>
            <a:ext cx="11375536" cy="621530"/>
          </a:xfrm>
        </p:spPr>
        <p:txBody>
          <a:bodyPr/>
          <a:lstStyle/>
          <a:p>
            <a:r>
              <a:rPr lang="en-US" dirty="0" smtClean="0"/>
              <a:t>Continued Protection - Upgrade</a:t>
            </a:r>
            <a:endParaRPr lang="en-US" sz="3700" dirty="0">
              <a:gradFill flip="none" rotWithShape="1">
                <a:gsLst>
                  <a:gs pos="5417">
                    <a:srgbClr val="C1F7AA"/>
                  </a:gs>
                  <a:gs pos="98000">
                    <a:srgbClr val="C1F7AA"/>
                  </a:gs>
                </a:gsLst>
                <a:lin ang="5400000" scaled="0"/>
                <a:tileRect/>
              </a:gradFill>
            </a:endParaRPr>
          </a:p>
        </p:txBody>
      </p:sp>
      <p:grpSp>
        <p:nvGrpSpPr>
          <p:cNvPr id="6" name="Group 90"/>
          <p:cNvGrpSpPr>
            <a:grpSpLocks noChangeAspect="1"/>
          </p:cNvGrpSpPr>
          <p:nvPr/>
        </p:nvGrpSpPr>
        <p:grpSpPr bwMode="auto">
          <a:xfrm>
            <a:off x="3700096" y="2743582"/>
            <a:ext cx="1229206" cy="1036830"/>
            <a:chOff x="2369" y="777"/>
            <a:chExt cx="3091" cy="2845"/>
          </a:xfrm>
        </p:grpSpPr>
        <p:sp>
          <p:nvSpPr>
            <p:cNvPr id="16"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Freeform 24"/>
          <p:cNvSpPr>
            <a:spLocks noEditPoints="1"/>
          </p:cNvSpPr>
          <p:nvPr/>
        </p:nvSpPr>
        <p:spPr bwMode="black">
          <a:xfrm>
            <a:off x="3622089" y="2508764"/>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9" name="Group 90"/>
          <p:cNvGrpSpPr>
            <a:grpSpLocks noChangeAspect="1"/>
          </p:cNvGrpSpPr>
          <p:nvPr/>
        </p:nvGrpSpPr>
        <p:grpSpPr bwMode="auto">
          <a:xfrm>
            <a:off x="5793157" y="2710415"/>
            <a:ext cx="1229206" cy="1036830"/>
            <a:chOff x="3669" y="725"/>
            <a:chExt cx="3091" cy="2845"/>
          </a:xfrm>
        </p:grpSpPr>
        <p:sp>
          <p:nvSpPr>
            <p:cNvPr id="14" name="Freeform 91"/>
            <p:cNvSpPr>
              <a:spLocks noEditPoints="1"/>
            </p:cNvSpPr>
            <p:nvPr/>
          </p:nvSpPr>
          <p:spPr bwMode="auto">
            <a:xfrm>
              <a:off x="3753" y="882"/>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2"/>
            <p:cNvSpPr>
              <a:spLocks noEditPoints="1"/>
            </p:cNvSpPr>
            <p:nvPr/>
          </p:nvSpPr>
          <p:spPr bwMode="auto">
            <a:xfrm>
              <a:off x="3669" y="725"/>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24"/>
          <p:cNvSpPr>
            <a:spLocks noEditPoints="1"/>
          </p:cNvSpPr>
          <p:nvPr/>
        </p:nvSpPr>
        <p:spPr bwMode="black">
          <a:xfrm>
            <a:off x="6435731" y="2508764"/>
            <a:ext cx="623323" cy="44122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Left Arrow 10"/>
          <p:cNvSpPr/>
          <p:nvPr/>
        </p:nvSpPr>
        <p:spPr bwMode="auto">
          <a:xfrm rot="10800000">
            <a:off x="4979340" y="3026745"/>
            <a:ext cx="785978" cy="428685"/>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2309636" y="2578351"/>
            <a:ext cx="1376541"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Primary 2012</a:t>
            </a:r>
            <a:endParaRPr lang="en-US" sz="1600" dirty="0">
              <a:solidFill>
                <a:schemeClr val="tx1">
                  <a:alpha val="99000"/>
                </a:schemeClr>
              </a:solidFill>
            </a:endParaRPr>
          </a:p>
        </p:txBody>
      </p:sp>
      <p:sp>
        <p:nvSpPr>
          <p:cNvPr id="13" name="TextBox 12"/>
          <p:cNvSpPr txBox="1"/>
          <p:nvPr/>
        </p:nvSpPr>
        <p:spPr>
          <a:xfrm>
            <a:off x="7075158" y="2433731"/>
            <a:ext cx="1854790"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Replica 2012</a:t>
            </a:r>
            <a:endParaRPr lang="en-US" sz="1600" dirty="0">
              <a:solidFill>
                <a:schemeClr val="tx1">
                  <a:alpha val="99000"/>
                </a:schemeClr>
              </a:solidFill>
            </a:endParaRPr>
          </a:p>
        </p:txBody>
      </p:sp>
      <p:sp>
        <p:nvSpPr>
          <p:cNvPr id="19" name="Curved Down Arrow 18"/>
          <p:cNvSpPr/>
          <p:nvPr/>
        </p:nvSpPr>
        <p:spPr bwMode="auto">
          <a:xfrm rot="5400000">
            <a:off x="6891589" y="3505612"/>
            <a:ext cx="1339797" cy="499858"/>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90"/>
          <p:cNvGrpSpPr>
            <a:grpSpLocks noChangeAspect="1"/>
          </p:cNvGrpSpPr>
          <p:nvPr/>
        </p:nvGrpSpPr>
        <p:grpSpPr bwMode="auto">
          <a:xfrm>
            <a:off x="5826561" y="4347719"/>
            <a:ext cx="1229206" cy="1036830"/>
            <a:chOff x="3669" y="725"/>
            <a:chExt cx="3091" cy="2845"/>
          </a:xfrm>
        </p:grpSpPr>
        <p:sp>
          <p:nvSpPr>
            <p:cNvPr id="21" name="Freeform 91"/>
            <p:cNvSpPr>
              <a:spLocks noEditPoints="1"/>
            </p:cNvSpPr>
            <p:nvPr/>
          </p:nvSpPr>
          <p:spPr bwMode="auto">
            <a:xfrm>
              <a:off x="3753" y="882"/>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2"/>
            <p:cNvSpPr>
              <a:spLocks noEditPoints="1"/>
            </p:cNvSpPr>
            <p:nvPr/>
          </p:nvSpPr>
          <p:spPr bwMode="auto">
            <a:xfrm>
              <a:off x="3669" y="725"/>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TextBox 23"/>
          <p:cNvSpPr txBox="1"/>
          <p:nvPr/>
        </p:nvSpPr>
        <p:spPr>
          <a:xfrm>
            <a:off x="7257810" y="4751313"/>
            <a:ext cx="1854790"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Replica 2012 R2</a:t>
            </a:r>
            <a:endParaRPr lang="en-US" sz="1600" dirty="0">
              <a:solidFill>
                <a:schemeClr val="tx1">
                  <a:alpha val="99000"/>
                </a:schemeClr>
              </a:solidFill>
            </a:endParaRPr>
          </a:p>
        </p:txBody>
      </p:sp>
      <p:sp>
        <p:nvSpPr>
          <p:cNvPr id="25" name="Left Arrow 24"/>
          <p:cNvSpPr/>
          <p:nvPr/>
        </p:nvSpPr>
        <p:spPr bwMode="auto">
          <a:xfrm rot="12523461">
            <a:off x="4781970" y="3877501"/>
            <a:ext cx="887128" cy="428685"/>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Left Arrow 25"/>
          <p:cNvSpPr/>
          <p:nvPr/>
        </p:nvSpPr>
        <p:spPr bwMode="auto">
          <a:xfrm rot="10800000">
            <a:off x="4979340" y="4767499"/>
            <a:ext cx="785978" cy="428685"/>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1630042" y="5005901"/>
            <a:ext cx="1723143" cy="406265"/>
          </a:xfrm>
          <a:prstGeom prst="rect">
            <a:avLst/>
          </a:prstGeom>
          <a:noFill/>
        </p:spPr>
        <p:txBody>
          <a:bodyPr wrap="square" lIns="91440" tIns="91440" rIns="91440" bIns="91440" rtlCol="0">
            <a:spAutoFit/>
          </a:bodyPr>
          <a:lstStyle/>
          <a:p>
            <a:pPr>
              <a:lnSpc>
                <a:spcPct val="90000"/>
              </a:lnSpc>
              <a:spcBef>
                <a:spcPct val="20000"/>
              </a:spcBef>
              <a:buSzPct val="90000"/>
            </a:pPr>
            <a:r>
              <a:rPr lang="en-US" sz="1600" dirty="0" smtClean="0">
                <a:solidFill>
                  <a:schemeClr val="tx1">
                    <a:alpha val="99000"/>
                  </a:schemeClr>
                </a:solidFill>
              </a:rPr>
              <a:t>Primary 2012 R2 </a:t>
            </a:r>
            <a:endParaRPr lang="en-US" sz="1600" dirty="0">
              <a:solidFill>
                <a:schemeClr val="tx1">
                  <a:alpha val="99000"/>
                </a:schemeClr>
              </a:solidFill>
            </a:endParaRPr>
          </a:p>
        </p:txBody>
      </p:sp>
      <p:sp>
        <p:nvSpPr>
          <p:cNvPr id="3" name="Curved Right Arrow 2"/>
          <p:cNvSpPr/>
          <p:nvPr/>
        </p:nvSpPr>
        <p:spPr bwMode="auto">
          <a:xfrm>
            <a:off x="2927719" y="2992266"/>
            <a:ext cx="577791" cy="1625314"/>
          </a:xfrm>
          <a:prstGeom prst="curved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2027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2" presetClass="path" presetSubtype="0" accel="50000" decel="50000" fill="hold" grpId="1" nodeType="withEffect">
                                  <p:stCondLst>
                                    <p:cond delay="0"/>
                                  </p:stCondLst>
                                  <p:childTnLst>
                                    <p:animMotion origin="layout" path="M 0 0 L 0 0.25 E" pathEditMode="relative" ptsTypes="">
                                      <p:cBhvr>
                                        <p:cTn id="38" dur="2000" fill="hold"/>
                                        <p:tgtEl>
                                          <p:spTgt spid="10"/>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childTnLst>
                                </p:cTn>
                              </p:par>
                              <p:par>
                                <p:cTn id="50" presetID="42" presetClass="path" presetSubtype="0" accel="50000" decel="50000" fill="hold" grpId="1" nodeType="withEffect">
                                  <p:stCondLst>
                                    <p:cond delay="0"/>
                                  </p:stCondLst>
                                  <p:childTnLst>
                                    <p:animMotion origin="layout" path="M 0 0 L 0 0.25 E" pathEditMode="relative" ptsTypes="">
                                      <p:cBhvr>
                                        <p:cTn id="51" dur="2000" fill="hold"/>
                                        <p:tgtEl>
                                          <p:spTgt spid="8"/>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10" presetClass="exit" presetSubtype="0" fill="hold" grpId="1" nodeType="with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8" grpId="1" animBg="1"/>
      <p:bldP spid="10" grpId="0" animBg="1"/>
      <p:bldP spid="10" grpId="1" animBg="1"/>
      <p:bldP spid="11" grpId="0" animBg="1"/>
      <p:bldP spid="11" grpId="1" animBg="1"/>
      <p:bldP spid="12" grpId="0"/>
      <p:bldP spid="13" grpId="0"/>
      <p:bldP spid="19" grpId="0" animBg="1"/>
      <p:bldP spid="24" grpId="0"/>
      <p:bldP spid="25" grpId="0" animBg="1"/>
      <p:bldP spid="25" grpId="1" animBg="1"/>
      <p:bldP spid="26" grpId="0" animBg="1"/>
      <p:bldP spid="31"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6568" y="1202759"/>
            <a:ext cx="10056812" cy="2751698"/>
          </a:xfrm>
        </p:spPr>
        <p:txBody>
          <a:bodyPr/>
          <a:lstStyle/>
          <a:p>
            <a:r>
              <a:rPr lang="en-US" dirty="0" smtClean="0"/>
              <a:t>Demo</a:t>
            </a:r>
            <a:endParaRPr lang="en-US" dirty="0"/>
          </a:p>
        </p:txBody>
      </p:sp>
      <p:sp>
        <p:nvSpPr>
          <p:cNvPr id="5" name="Text Placeholder 4"/>
          <p:cNvSpPr>
            <a:spLocks noGrp="1"/>
          </p:cNvSpPr>
          <p:nvPr>
            <p:ph type="body" sz="quarter" idx="12"/>
          </p:nvPr>
        </p:nvSpPr>
        <p:spPr>
          <a:xfrm>
            <a:off x="274638" y="3954457"/>
            <a:ext cx="10058401" cy="708983"/>
          </a:xfrm>
        </p:spPr>
        <p:txBody>
          <a:bodyPr/>
          <a:lstStyle/>
          <a:p>
            <a:r>
              <a:rPr lang="en-US" sz="2400" dirty="0" smtClean="0">
                <a:gradFill>
                  <a:gsLst>
                    <a:gs pos="2917">
                      <a:schemeClr val="tx1"/>
                    </a:gs>
                    <a:gs pos="30000">
                      <a:schemeClr val="tx1"/>
                    </a:gs>
                  </a:gsLst>
                  <a:lin ang="5400000" scaled="0"/>
                </a:gradFill>
                <a:latin typeface="+mn-lt"/>
              </a:rPr>
              <a:t>Upgrade</a:t>
            </a:r>
            <a:endParaRPr lang="en-US" sz="2400" dirty="0">
              <a:gradFill>
                <a:gsLst>
                  <a:gs pos="2917">
                    <a:schemeClr val="tx1"/>
                  </a:gs>
                  <a:gs pos="30000">
                    <a:schemeClr val="tx1"/>
                  </a:gs>
                </a:gsLst>
                <a:lin ang="5400000" scaled="0"/>
              </a:gradFill>
              <a:latin typeface="+mn-lt"/>
            </a:endParaRPr>
          </a:p>
          <a:p>
            <a:endParaRPr lang="en-US" sz="2400" dirty="0" smtClean="0">
              <a:gradFill>
                <a:gsLst>
                  <a:gs pos="2917">
                    <a:schemeClr val="tx1"/>
                  </a:gs>
                  <a:gs pos="30000">
                    <a:schemeClr val="tx1"/>
                  </a:gs>
                </a:gsLst>
                <a:lin ang="5400000" scaled="0"/>
              </a:gradFill>
            </a:endParaRPr>
          </a:p>
          <a:p>
            <a:endParaRPr lang="en-US" sz="2400" dirty="0" smtClean="0"/>
          </a:p>
          <a:p>
            <a:endParaRPr lang="en-US" sz="2400" dirty="0"/>
          </a:p>
          <a:p>
            <a:endParaRPr lang="en-US" sz="2400" dirty="0"/>
          </a:p>
        </p:txBody>
      </p:sp>
      <p:sp>
        <p:nvSpPr>
          <p:cNvPr id="6" name="Rectangle 5"/>
          <p:cNvSpPr/>
          <p:nvPr/>
        </p:nvSpPr>
        <p:spPr bwMode="auto">
          <a:xfrm>
            <a:off x="605362" y="5622470"/>
            <a:ext cx="11299834" cy="10252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Learn more: </a:t>
            </a:r>
            <a:r>
              <a:rPr lang="en-US" sz="2400" dirty="0" smtClean="0"/>
              <a:t>MDC-B330 </a:t>
            </a:r>
            <a:r>
              <a:rPr lang="en-US" sz="2400" dirty="0"/>
              <a:t>- </a:t>
            </a:r>
            <a:r>
              <a:rPr lang="en-US" sz="2400" dirty="0">
                <a:gradFill>
                  <a:gsLst>
                    <a:gs pos="1250">
                      <a:schemeClr val="tx1"/>
                    </a:gs>
                    <a:gs pos="100000">
                      <a:schemeClr val="tx1"/>
                    </a:gs>
                  </a:gsLst>
                  <a:lin ang="5400000" scaled="0"/>
                </a:gradFill>
              </a:rPr>
              <a:t>Hyper-V – What’s New in </a:t>
            </a:r>
            <a:r>
              <a:rPr lang="en-US" sz="2400" dirty="0" smtClean="0">
                <a:gradFill>
                  <a:gsLst>
                    <a:gs pos="1250">
                      <a:schemeClr val="tx1"/>
                    </a:gs>
                    <a:gs pos="100000">
                      <a:schemeClr val="tx1"/>
                    </a:gs>
                  </a:gsLst>
                  <a:lin ang="5400000" scaled="0"/>
                </a:gradFill>
              </a:rPr>
              <a:t>WS2012 </a:t>
            </a:r>
            <a:r>
              <a:rPr lang="en-US" sz="2400" dirty="0">
                <a:gradFill>
                  <a:gsLst>
                    <a:gs pos="1250">
                      <a:schemeClr val="tx1"/>
                    </a:gs>
                    <a:gs pos="100000">
                      <a:schemeClr val="tx1"/>
                    </a:gs>
                  </a:gsLst>
                  <a:lin ang="5400000" scaled="0"/>
                </a:gradFill>
              </a:rPr>
              <a:t>R2</a:t>
            </a:r>
          </a:p>
          <a:p>
            <a:pP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Learn more: MDC-B331 </a:t>
            </a:r>
            <a:r>
              <a:rPr lang="en-US" sz="2400" dirty="0" smtClean="0">
                <a:gradFill>
                  <a:gsLst>
                    <a:gs pos="0">
                      <a:srgbClr val="FFFFFF"/>
                    </a:gs>
                    <a:gs pos="100000">
                      <a:srgbClr val="FFFFFF"/>
                    </a:gs>
                  </a:gsLst>
                  <a:lin ang="5400000" scaled="0"/>
                </a:gradFill>
                <a:ea typeface="Segoe UI" pitchFamily="34" charset="0"/>
                <a:cs typeface="Segoe UI" pitchFamily="34" charset="0"/>
              </a:rPr>
              <a:t>– Upgrading Your Private Cloud with WS2012R2</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9127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9659" y="233151"/>
            <a:ext cx="11906815" cy="621530"/>
          </a:xfrm>
        </p:spPr>
        <p:txBody>
          <a:bodyPr/>
          <a:lstStyle/>
          <a:p>
            <a:r>
              <a:rPr lang="en-US" dirty="0"/>
              <a:t>Positioning – What Hyper-V Replica isn’t?</a:t>
            </a:r>
            <a:endParaRPr lang="en-US" sz="3700" dirty="0">
              <a:gradFill flip="none" rotWithShape="1">
                <a:gsLst>
                  <a:gs pos="5417">
                    <a:srgbClr val="C1F7AA"/>
                  </a:gs>
                  <a:gs pos="98000">
                    <a:srgbClr val="C1F7AA"/>
                  </a:gs>
                </a:gsLst>
                <a:lin ang="5400000" scaled="0"/>
                <a:tileRect/>
              </a:gradFill>
            </a:endParaRPr>
          </a:p>
        </p:txBody>
      </p:sp>
      <p:graphicFrame>
        <p:nvGraphicFramePr>
          <p:cNvPr id="6" name="Table 5"/>
          <p:cNvGraphicFramePr>
            <a:graphicFrameLocks noGrp="1"/>
          </p:cNvGraphicFramePr>
          <p:nvPr>
            <p:extLst>
              <p:ext uri="{D42A27DB-BD31-4B8C-83A1-F6EECF244321}">
                <p14:modId xmlns:p14="http://schemas.microsoft.com/office/powerpoint/2010/main" val="3230555784"/>
              </p:ext>
            </p:extLst>
          </p:nvPr>
        </p:nvGraphicFramePr>
        <p:xfrm>
          <a:off x="562316" y="1351714"/>
          <a:ext cx="11243241" cy="5248280"/>
        </p:xfrm>
        <a:graphic>
          <a:graphicData uri="http://schemas.openxmlformats.org/drawingml/2006/table">
            <a:tbl>
              <a:tblPr firstRow="1" bandRow="1">
                <a:tableStyleId>{5C22544A-7EE6-4342-B048-85BDC9FD1C3A}</a:tableStyleId>
              </a:tblPr>
              <a:tblGrid>
                <a:gridCol w="2077922"/>
                <a:gridCol w="5522744"/>
                <a:gridCol w="3642575"/>
              </a:tblGrid>
              <a:tr h="151471">
                <a:tc>
                  <a:txBody>
                    <a:bodyPr/>
                    <a:lstStyle/>
                    <a:p>
                      <a:r>
                        <a:rPr lang="en-US" sz="2000" dirty="0" smtClean="0">
                          <a:solidFill>
                            <a:schemeClr val="tx1"/>
                          </a:solidFill>
                        </a:rPr>
                        <a:t>Solution</a:t>
                      </a:r>
                      <a:endParaRPr lang="en-US" sz="2000" dirty="0">
                        <a:solidFill>
                          <a:schemeClr val="tx1"/>
                        </a:solidFill>
                      </a:endParaRPr>
                    </a:p>
                  </a:txBody>
                  <a:tcPr marL="93298" marR="93298" marT="46630" marB="46630">
                    <a:noFill/>
                  </a:tcPr>
                </a:tc>
                <a:tc>
                  <a:txBody>
                    <a:bodyPr/>
                    <a:lstStyle/>
                    <a:p>
                      <a:r>
                        <a:rPr lang="en-US" sz="2000" dirty="0" smtClean="0">
                          <a:solidFill>
                            <a:schemeClr val="tx1"/>
                          </a:solidFill>
                        </a:rPr>
                        <a:t>Use Cases</a:t>
                      </a:r>
                      <a:endParaRPr lang="en-US" sz="2000" dirty="0">
                        <a:solidFill>
                          <a:schemeClr val="tx1"/>
                        </a:solidFill>
                      </a:endParaRPr>
                    </a:p>
                  </a:txBody>
                  <a:tcPr marL="93298" marR="93298" marT="46630" marB="46630">
                    <a:noFill/>
                  </a:tcPr>
                </a:tc>
                <a:tc>
                  <a:txBody>
                    <a:bodyPr/>
                    <a:lstStyle/>
                    <a:p>
                      <a:r>
                        <a:rPr lang="en-US" sz="2000" dirty="0" smtClean="0">
                          <a:solidFill>
                            <a:schemeClr val="tx1"/>
                          </a:solidFill>
                        </a:rPr>
                        <a:t>Replica</a:t>
                      </a:r>
                      <a:r>
                        <a:rPr lang="en-US" sz="2000" baseline="0" dirty="0" smtClean="0">
                          <a:solidFill>
                            <a:schemeClr val="tx1"/>
                          </a:solidFill>
                        </a:rPr>
                        <a:t> </a:t>
                      </a:r>
                      <a:r>
                        <a:rPr lang="en-US" sz="2000" dirty="0" smtClean="0">
                          <a:solidFill>
                            <a:schemeClr val="tx1"/>
                          </a:solidFill>
                        </a:rPr>
                        <a:t>Position</a:t>
                      </a:r>
                      <a:endParaRPr lang="en-US" sz="2000" dirty="0">
                        <a:solidFill>
                          <a:schemeClr val="tx1"/>
                        </a:solidFill>
                      </a:endParaRPr>
                    </a:p>
                  </a:txBody>
                  <a:tcPr marL="93298" marR="93298" marT="46630" marB="46630">
                    <a:noFill/>
                  </a:tcPr>
                </a:tc>
              </a:tr>
              <a:tr h="768512">
                <a:tc>
                  <a:txBody>
                    <a:bodyPr/>
                    <a:lstStyle/>
                    <a:p>
                      <a:r>
                        <a:rPr lang="en-US" sz="2000" dirty="0" smtClean="0">
                          <a:solidFill>
                            <a:schemeClr val="tx1"/>
                          </a:solidFill>
                        </a:rPr>
                        <a:t>SAN Replication</a:t>
                      </a:r>
                      <a:endParaRPr lang="en-US" sz="2000" dirty="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High availability</a:t>
                      </a:r>
                      <a:r>
                        <a:rPr lang="en-US" sz="2000" baseline="0" dirty="0" smtClean="0">
                          <a:solidFill>
                            <a:schemeClr val="tx1"/>
                          </a:solidFill>
                        </a:rPr>
                        <a:t> with zero data loss</a:t>
                      </a:r>
                    </a:p>
                  </a:txBody>
                  <a:tcPr marL="93298" marR="93298" marT="46630" marB="46630">
                    <a:noFill/>
                  </a:tcPr>
                </a:tc>
                <a:tc>
                  <a:txBody>
                    <a:bodyPr/>
                    <a:lstStyle/>
                    <a:p>
                      <a:pPr marL="457200" indent="-457200">
                        <a:buFont typeface="Arial" pitchFamily="34" charset="0"/>
                        <a:buChar char="•"/>
                      </a:pPr>
                      <a:r>
                        <a:rPr lang="en-US" sz="2000" baseline="0" dirty="0" smtClean="0">
                          <a:solidFill>
                            <a:schemeClr val="tx1"/>
                          </a:solidFill>
                        </a:rPr>
                        <a:t>DR for Virtualized workloads</a:t>
                      </a:r>
                    </a:p>
                    <a:p>
                      <a:pPr marL="457200" indent="-457200">
                        <a:buFont typeface="Arial" pitchFamily="34" charset="0"/>
                        <a:buChar char="•"/>
                      </a:pPr>
                      <a:r>
                        <a:rPr lang="en-US" sz="2000" baseline="0" dirty="0" smtClean="0">
                          <a:solidFill>
                            <a:schemeClr val="tx1"/>
                          </a:solidFill>
                        </a:rPr>
                        <a:t>30 Sec – 15 min</a:t>
                      </a:r>
                    </a:p>
                  </a:txBody>
                  <a:tcPr marL="93298" marR="93298" marT="46630" marB="46630">
                    <a:noFill/>
                  </a:tcPr>
                </a:tc>
              </a:tr>
              <a:tr h="7685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Live</a:t>
                      </a:r>
                      <a:r>
                        <a:rPr lang="en-US" sz="2000" baseline="0" dirty="0" smtClean="0">
                          <a:solidFill>
                            <a:schemeClr val="tx1"/>
                          </a:solidFill>
                        </a:rPr>
                        <a:t> Migration</a:t>
                      </a:r>
                    </a:p>
                    <a:p>
                      <a:pPr marL="0" marR="0" indent="0" algn="l" defTabSz="914363"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Load balancing </a:t>
                      </a:r>
                    </a:p>
                    <a:p>
                      <a:pPr marL="457200" indent="-457200">
                        <a:buFont typeface="Arial" pitchFamily="34" charset="0"/>
                        <a:buChar char="•"/>
                      </a:pPr>
                      <a:r>
                        <a:rPr lang="en-US" sz="2000" dirty="0" smtClean="0">
                          <a:solidFill>
                            <a:schemeClr val="tx1"/>
                          </a:solidFill>
                        </a:rPr>
                        <a:t>Server Patching</a:t>
                      </a:r>
                      <a:endParaRPr lang="en-US" sz="2000" dirty="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Multi site </a:t>
                      </a:r>
                    </a:p>
                    <a:p>
                      <a:pPr marL="457200" indent="-457200">
                        <a:buFont typeface="Arial" pitchFamily="34" charset="0"/>
                        <a:buChar char="•"/>
                      </a:pPr>
                      <a:r>
                        <a:rPr lang="en-US" sz="2000" dirty="0" smtClean="0">
                          <a:solidFill>
                            <a:schemeClr val="tx1"/>
                          </a:solidFill>
                        </a:rPr>
                        <a:t>Complements</a:t>
                      </a:r>
                      <a:endParaRPr lang="en-US" sz="2000" dirty="0">
                        <a:solidFill>
                          <a:schemeClr val="tx1"/>
                        </a:solidFill>
                      </a:endParaRPr>
                    </a:p>
                  </a:txBody>
                  <a:tcPr marL="93298" marR="93298" marT="46630" marB="46630">
                    <a:noFill/>
                  </a:tcPr>
                </a:tc>
              </a:tr>
              <a:tr h="7685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Storage</a:t>
                      </a:r>
                      <a:r>
                        <a:rPr lang="en-US" sz="2000" baseline="0" dirty="0" smtClean="0">
                          <a:solidFill>
                            <a:schemeClr val="tx1"/>
                          </a:solidFill>
                        </a:rPr>
                        <a:t> Migration</a:t>
                      </a:r>
                      <a:endParaRPr lang="en-US" sz="2000" dirty="0" smtClean="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Storage out of space</a:t>
                      </a:r>
                    </a:p>
                    <a:p>
                      <a:pPr marL="457200" indent="-457200">
                        <a:buFont typeface="Arial" pitchFamily="34" charset="0"/>
                        <a:buChar char="•"/>
                      </a:pPr>
                      <a:r>
                        <a:rPr lang="en-US" sz="2000" dirty="0" smtClean="0">
                          <a:solidFill>
                            <a:schemeClr val="tx1"/>
                          </a:solidFill>
                        </a:rPr>
                        <a:t>Storage</a:t>
                      </a:r>
                      <a:r>
                        <a:rPr lang="en-US" sz="2000" baseline="0" dirty="0" smtClean="0">
                          <a:solidFill>
                            <a:schemeClr val="tx1"/>
                          </a:solidFill>
                        </a:rPr>
                        <a:t> upgrade</a:t>
                      </a:r>
                      <a:endParaRPr lang="en-US" sz="2000" dirty="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Ongoing Replication</a:t>
                      </a:r>
                    </a:p>
                    <a:p>
                      <a:pPr marL="457200" indent="-457200">
                        <a:buFont typeface="Arial" pitchFamily="34" charset="0"/>
                        <a:buChar char="•"/>
                      </a:pPr>
                      <a:r>
                        <a:rPr lang="en-US" sz="2000" dirty="0" smtClean="0">
                          <a:solidFill>
                            <a:schemeClr val="tx1"/>
                          </a:solidFill>
                        </a:rPr>
                        <a:t>Complements</a:t>
                      </a:r>
                      <a:endParaRPr lang="en-US" sz="2000" dirty="0">
                        <a:solidFill>
                          <a:schemeClr val="tx1"/>
                        </a:solidFill>
                      </a:endParaRPr>
                    </a:p>
                  </a:txBody>
                  <a:tcPr marL="93298" marR="93298" marT="46630" marB="46630">
                    <a:noFill/>
                  </a:tcPr>
                </a:tc>
              </a:tr>
              <a:tr h="76851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Guest Clustering</a:t>
                      </a: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Guest</a:t>
                      </a:r>
                      <a:r>
                        <a:rPr lang="en-US" sz="2000" baseline="0" dirty="0" smtClean="0">
                          <a:solidFill>
                            <a:schemeClr val="tx1"/>
                          </a:solidFill>
                        </a:rPr>
                        <a:t> application patching</a:t>
                      </a:r>
                    </a:p>
                    <a:p>
                      <a:pPr marL="457200" indent="-457200">
                        <a:buFont typeface="Arial" pitchFamily="34" charset="0"/>
                        <a:buChar char="•"/>
                      </a:pPr>
                      <a:r>
                        <a:rPr lang="en-US" sz="2000" baseline="0" dirty="0" smtClean="0">
                          <a:solidFill>
                            <a:schemeClr val="tx1"/>
                          </a:solidFill>
                        </a:rPr>
                        <a:t>Guest application failure</a:t>
                      </a:r>
                      <a:endParaRPr lang="en-US" sz="2000" dirty="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Not compatible</a:t>
                      </a:r>
                      <a:endParaRPr lang="en-US" sz="2000" dirty="0">
                        <a:solidFill>
                          <a:schemeClr val="tx1"/>
                        </a:solidFill>
                      </a:endParaRPr>
                    </a:p>
                  </a:txBody>
                  <a:tcPr marL="93298" marR="93298" marT="46630" marB="46630">
                    <a:noFill/>
                  </a:tcPr>
                </a:tc>
              </a:tr>
              <a:tr h="768512">
                <a:tc>
                  <a:txBody>
                    <a:bodyPr/>
                    <a:lstStyle/>
                    <a:p>
                      <a:r>
                        <a:rPr lang="en-US" sz="2000" dirty="0" smtClean="0">
                          <a:solidFill>
                            <a:schemeClr val="tx1"/>
                          </a:solidFill>
                        </a:rPr>
                        <a:t>Backup solutions</a:t>
                      </a:r>
                      <a:endParaRPr lang="en-US" sz="2000" dirty="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Data recovery</a:t>
                      </a:r>
                    </a:p>
                    <a:p>
                      <a:pPr marL="457200" indent="-457200">
                        <a:buFont typeface="Arial" pitchFamily="34" charset="0"/>
                        <a:buChar char="•"/>
                      </a:pPr>
                      <a:r>
                        <a:rPr lang="en-US" sz="2000" dirty="0" smtClean="0">
                          <a:solidFill>
                            <a:schemeClr val="tx1"/>
                          </a:solidFill>
                        </a:rPr>
                        <a:t>Archival for compliance,</a:t>
                      </a:r>
                      <a:r>
                        <a:rPr lang="en-US" sz="2000" baseline="0" dirty="0" smtClean="0">
                          <a:solidFill>
                            <a:schemeClr val="tx1"/>
                          </a:solidFill>
                        </a:rPr>
                        <a:t> auditing</a:t>
                      </a:r>
                      <a:endParaRPr lang="en-US" sz="2000" dirty="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Disaster Recovery only</a:t>
                      </a:r>
                      <a:endParaRPr lang="en-US" sz="2000" dirty="0">
                        <a:solidFill>
                          <a:schemeClr val="tx1"/>
                        </a:solidFill>
                      </a:endParaRPr>
                    </a:p>
                  </a:txBody>
                  <a:tcPr marL="93298" marR="93298" marT="46630" marB="46630">
                    <a:noFill/>
                  </a:tcPr>
                </a:tc>
              </a:tr>
              <a:tr h="768512">
                <a:tc>
                  <a:txBody>
                    <a:bodyPr/>
                    <a:lstStyle/>
                    <a:p>
                      <a:r>
                        <a:rPr lang="en-US" sz="2000" dirty="0" smtClean="0">
                          <a:solidFill>
                            <a:schemeClr val="tx1"/>
                          </a:solidFill>
                        </a:rPr>
                        <a:t>System</a:t>
                      </a:r>
                      <a:r>
                        <a:rPr lang="en-US" sz="2000" baseline="0" dirty="0" smtClean="0">
                          <a:solidFill>
                            <a:schemeClr val="tx1"/>
                          </a:solidFill>
                        </a:rPr>
                        <a:t> Center + HRM</a:t>
                      </a:r>
                      <a:endParaRPr lang="en-US" sz="2000" dirty="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Manage</a:t>
                      </a:r>
                      <a:r>
                        <a:rPr lang="en-US" sz="2000" baseline="0" dirty="0" smtClean="0">
                          <a:solidFill>
                            <a:schemeClr val="tx1"/>
                          </a:solidFill>
                        </a:rPr>
                        <a:t> @ Scale</a:t>
                      </a:r>
                      <a:endParaRPr lang="en-US" sz="2000" dirty="0">
                        <a:solidFill>
                          <a:schemeClr val="tx1"/>
                        </a:solidFill>
                      </a:endParaRPr>
                    </a:p>
                  </a:txBody>
                  <a:tcPr marL="93298" marR="93298" marT="46630" marB="46630">
                    <a:noFill/>
                  </a:tcPr>
                </a:tc>
                <a:tc>
                  <a:txBody>
                    <a:bodyPr/>
                    <a:lstStyle/>
                    <a:p>
                      <a:pPr marL="457200" indent="-457200">
                        <a:buFont typeface="Arial" pitchFamily="34" charset="0"/>
                        <a:buChar char="•"/>
                      </a:pPr>
                      <a:r>
                        <a:rPr lang="en-US" sz="2000" dirty="0" smtClean="0">
                          <a:solidFill>
                            <a:schemeClr val="tx1"/>
                          </a:solidFill>
                        </a:rPr>
                        <a:t>Platform component</a:t>
                      </a:r>
                      <a:r>
                        <a:rPr lang="en-US" sz="2000" baseline="0" dirty="0" smtClean="0">
                          <a:solidFill>
                            <a:schemeClr val="tx1"/>
                          </a:solidFill>
                        </a:rPr>
                        <a:t> of Enterprise DR</a:t>
                      </a:r>
                      <a:endParaRPr lang="en-US" sz="2000" dirty="0">
                        <a:solidFill>
                          <a:schemeClr val="tx1"/>
                        </a:solidFill>
                      </a:endParaRPr>
                    </a:p>
                  </a:txBody>
                  <a:tcPr marL="93298" marR="93298" marT="46630" marB="46630">
                    <a:noFill/>
                  </a:tcPr>
                </a:tc>
              </a:tr>
            </a:tbl>
          </a:graphicData>
        </a:graphic>
      </p:graphicFrame>
    </p:spTree>
    <p:extLst>
      <p:ext uri="{BB962C8B-B14F-4D97-AF65-F5344CB8AC3E}">
        <p14:creationId xmlns:p14="http://schemas.microsoft.com/office/powerpoint/2010/main" val="385296666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8"/>
          </p:nvPr>
        </p:nvSpPr>
        <p:spPr>
          <a:xfrm>
            <a:off x="294015" y="1327810"/>
            <a:ext cx="10807001" cy="4124206"/>
          </a:xfrm>
        </p:spPr>
        <p:txBody>
          <a:bodyPr/>
          <a:lstStyle/>
          <a:p>
            <a:r>
              <a:rPr lang="en-US" dirty="0"/>
              <a:t>Plan your DR strategy</a:t>
            </a:r>
          </a:p>
          <a:p>
            <a:r>
              <a:rPr lang="en-US" dirty="0" smtClean="0"/>
              <a:t>Test Hyper-V Replica R2</a:t>
            </a:r>
          </a:p>
          <a:p>
            <a:r>
              <a:rPr lang="en-US" dirty="0"/>
              <a:t>Check out </a:t>
            </a:r>
            <a:r>
              <a:rPr lang="en-US"/>
              <a:t>the </a:t>
            </a:r>
            <a:r>
              <a:rPr lang="en-US" smtClean="0"/>
              <a:t>hands-on </a:t>
            </a:r>
            <a:r>
              <a:rPr lang="en-US" dirty="0" smtClean="0"/>
              <a:t>lab</a:t>
            </a:r>
            <a:endParaRPr lang="en-US" dirty="0"/>
          </a:p>
          <a:p>
            <a:r>
              <a:rPr lang="en-US" dirty="0" smtClean="0"/>
              <a:t>Preview Hyper-V Recovery Manager </a:t>
            </a:r>
          </a:p>
          <a:p>
            <a:r>
              <a:rPr lang="en-US" dirty="0" smtClean="0"/>
              <a:t>Happy Deployment and Thank You!!!</a:t>
            </a:r>
          </a:p>
          <a:p>
            <a:pPr marL="0" indent="0">
              <a:buNone/>
            </a:pPr>
            <a:endParaRPr lang="en-US" dirty="0" smtClean="0"/>
          </a:p>
        </p:txBody>
      </p:sp>
      <p:sp>
        <p:nvSpPr>
          <p:cNvPr id="5" name="Title 1"/>
          <p:cNvSpPr>
            <a:spLocks noGrp="1"/>
          </p:cNvSpPr>
          <p:nvPr>
            <p:ph type="title"/>
          </p:nvPr>
        </p:nvSpPr>
        <p:spPr>
          <a:xfrm>
            <a:off x="529660" y="233151"/>
            <a:ext cx="11375536" cy="621530"/>
          </a:xfrm>
        </p:spPr>
        <p:txBody>
          <a:bodyPr/>
          <a:lstStyle/>
          <a:p>
            <a:r>
              <a:rPr lang="en-US" dirty="0" smtClean="0"/>
              <a:t>Call to Action</a:t>
            </a:r>
            <a:endParaRPr lang="en-US" sz="3700" dirty="0">
              <a:gradFill flip="none" rotWithShape="1">
                <a:gsLst>
                  <a:gs pos="5417">
                    <a:srgbClr val="C1F7AA"/>
                  </a:gs>
                  <a:gs pos="98000">
                    <a:srgbClr val="C1F7AA"/>
                  </a:gs>
                </a:gsLst>
                <a:lin ang="5400000" scaled="0"/>
                <a:tileRect/>
              </a:gradFill>
            </a:endParaRPr>
          </a:p>
        </p:txBody>
      </p:sp>
    </p:spTree>
    <p:extLst>
      <p:ext uri="{BB962C8B-B14F-4D97-AF65-F5344CB8AC3E}">
        <p14:creationId xmlns:p14="http://schemas.microsoft.com/office/powerpoint/2010/main" val="2062030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1348974"/>
            <a:ext cx="11790169" cy="5133713"/>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t>MDC-B330 - </a:t>
            </a:r>
            <a:r>
              <a:rPr lang="en-US" sz="3600" dirty="0" smtClean="0">
                <a:gradFill>
                  <a:gsLst>
                    <a:gs pos="1250">
                      <a:schemeClr val="tx1"/>
                    </a:gs>
                    <a:gs pos="100000">
                      <a:schemeClr val="tx1"/>
                    </a:gs>
                  </a:gsLst>
                  <a:lin ang="5400000" scaled="0"/>
                </a:gradFill>
                <a:latin typeface="+mj-lt"/>
              </a:rPr>
              <a:t>Hyper-V – What’s New in Windows Server 2012 R2</a:t>
            </a:r>
          </a:p>
          <a:p>
            <a:pPr marL="571500" indent="-571500">
              <a:lnSpc>
                <a:spcPct val="90000"/>
              </a:lnSpc>
              <a:spcBef>
                <a:spcPct val="20000"/>
              </a:spcBef>
              <a:buSzPct val="105000"/>
              <a:buBlip>
                <a:blip r:embed="rId3"/>
              </a:buBlip>
            </a:pPr>
            <a:r>
              <a:rPr lang="en-US" sz="3600" dirty="0" smtClean="0"/>
              <a:t>MDC-B306 - </a:t>
            </a:r>
            <a:r>
              <a:rPr lang="en-US" sz="3600" dirty="0" smtClean="0">
                <a:gradFill>
                  <a:gsLst>
                    <a:gs pos="1250">
                      <a:schemeClr val="tx1"/>
                    </a:gs>
                    <a:gs pos="100000">
                      <a:schemeClr val="tx1"/>
                    </a:gs>
                  </a:gsLst>
                  <a:lin ang="5400000" scaled="0"/>
                </a:gradFill>
                <a:latin typeface="+mj-lt"/>
              </a:rPr>
              <a:t>Implementing </a:t>
            </a:r>
            <a:r>
              <a:rPr lang="en-US" sz="3600" dirty="0">
                <a:gradFill>
                  <a:gsLst>
                    <a:gs pos="1250">
                      <a:schemeClr val="tx1"/>
                    </a:gs>
                    <a:gs pos="100000">
                      <a:schemeClr val="tx1"/>
                    </a:gs>
                  </a:gsLst>
                  <a:lin ang="5400000" scaled="0"/>
                </a:gradFill>
                <a:latin typeface="+mj-lt"/>
              </a:rPr>
              <a:t>Enterprise-Scale Disaster Recovery with Hyper-V Replica, Windows Network Virtualization and Microsoft System Center 2012 </a:t>
            </a:r>
            <a:r>
              <a:rPr lang="en-US" sz="3600" dirty="0" smtClean="0">
                <a:gradFill>
                  <a:gsLst>
                    <a:gs pos="1250">
                      <a:schemeClr val="tx1"/>
                    </a:gs>
                    <a:gs pos="100000">
                      <a:schemeClr val="tx1"/>
                    </a:gs>
                  </a:gsLst>
                  <a:lin ang="5400000" scaled="0"/>
                </a:gradFill>
                <a:latin typeface="+mj-lt"/>
              </a:rPr>
              <a:t>SP1</a:t>
            </a:r>
          </a:p>
          <a:p>
            <a:pPr marL="571500" indent="-571500">
              <a:lnSpc>
                <a:spcPct val="90000"/>
              </a:lnSpc>
              <a:spcBef>
                <a:spcPct val="20000"/>
              </a:spcBef>
              <a:buSzPct val="105000"/>
              <a:buBlip>
                <a:blip r:embed="rId3"/>
              </a:buBlip>
            </a:pPr>
            <a:r>
              <a:rPr lang="en-US" sz="3600" dirty="0" smtClean="0"/>
              <a:t>MDC-H203 and MDC-312 - </a:t>
            </a:r>
            <a:r>
              <a:rPr lang="en-US" sz="3600" dirty="0" smtClean="0">
                <a:gradFill>
                  <a:gsLst>
                    <a:gs pos="1250">
                      <a:schemeClr val="tx1"/>
                    </a:gs>
                    <a:gs pos="100000">
                      <a:schemeClr val="tx1"/>
                    </a:gs>
                  </a:gsLst>
                  <a:lin ang="5400000" scaled="0"/>
                </a:gradFill>
                <a:latin typeface="+mj-lt"/>
              </a:rPr>
              <a:t>Hands-on lab</a:t>
            </a: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rPr>
              <a:t>Find Me Later at the Microsoft Booth</a:t>
            </a:r>
          </a:p>
          <a:p>
            <a:pPr marL="571500" indent="-571500">
              <a:lnSpc>
                <a:spcPct val="90000"/>
              </a:lnSpc>
              <a:spcBef>
                <a:spcPct val="20000"/>
              </a:spcBef>
              <a:buSzPct val="105000"/>
              <a:buBlip>
                <a:blip r:embed="rId3"/>
              </a:buBlip>
            </a:pPr>
            <a:endParaRPr lang="en-US" sz="36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7573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nodePh="1">
                                  <p:stCondLst>
                                    <p:cond delay="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10953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135" y="-474134"/>
            <a:ext cx="12436475" cy="7468660"/>
          </a:xfrm>
          <a:prstGeom prst="rect">
            <a:avLst/>
          </a:prstGeom>
        </p:spPr>
      </p:pic>
      <p:sp>
        <p:nvSpPr>
          <p:cNvPr id="3" name="Rectangle 2"/>
          <p:cNvSpPr/>
          <p:nvPr/>
        </p:nvSpPr>
        <p:spPr>
          <a:xfrm>
            <a:off x="2500313" y="5561701"/>
            <a:ext cx="8794220" cy="646331"/>
          </a:xfrm>
          <a:prstGeom prst="rect">
            <a:avLst/>
          </a:prstGeom>
        </p:spPr>
        <p:txBody>
          <a:bodyPr wrap="square">
            <a:spAutoFit/>
          </a:bodyPr>
          <a:lstStyle/>
          <a:p>
            <a:r>
              <a:rPr lang="en-US" dirty="0">
                <a:hlinkClick r:id="rId3"/>
              </a:rPr>
              <a:t>http://www.convergedigest.com/2012/10/datagrams-nyc-data-center-taken-down-by.html</a:t>
            </a:r>
            <a:endParaRPr lang="en-US" dirty="0"/>
          </a:p>
        </p:txBody>
      </p:sp>
      <p:pic>
        <p:nvPicPr>
          <p:cNvPr id="4" name="Picture 3"/>
          <p:cNvPicPr>
            <a:picLocks noChangeAspect="1"/>
          </p:cNvPicPr>
          <p:nvPr/>
        </p:nvPicPr>
        <p:blipFill>
          <a:blip r:embed="rId4"/>
          <a:stretch>
            <a:fillRect/>
          </a:stretch>
        </p:blipFill>
        <p:spPr>
          <a:xfrm>
            <a:off x="-220135" y="-220134"/>
            <a:ext cx="12599598" cy="7214659"/>
          </a:xfrm>
          <a:prstGeom prst="rect">
            <a:avLst/>
          </a:prstGeom>
        </p:spPr>
      </p:pic>
      <p:sp>
        <p:nvSpPr>
          <p:cNvPr id="5" name="Rectangle 4"/>
          <p:cNvSpPr/>
          <p:nvPr/>
        </p:nvSpPr>
        <p:spPr>
          <a:xfrm>
            <a:off x="1030384" y="5696935"/>
            <a:ext cx="5610190" cy="369332"/>
          </a:xfrm>
          <a:prstGeom prst="rect">
            <a:avLst/>
          </a:prstGeom>
        </p:spPr>
        <p:txBody>
          <a:bodyPr wrap="none">
            <a:spAutoFit/>
          </a:bodyPr>
          <a:lstStyle/>
          <a:p>
            <a:r>
              <a:rPr lang="en-US" dirty="0"/>
              <a:t>http://ucp.totfarm.com/pics/pic_12073492466573.jpg</a:t>
            </a:r>
          </a:p>
        </p:txBody>
      </p:sp>
    </p:spTree>
    <p:extLst>
      <p:ext uri="{BB962C8B-B14F-4D97-AF65-F5344CB8AC3E}">
        <p14:creationId xmlns:p14="http://schemas.microsoft.com/office/powerpoint/2010/main" val="2504564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500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89723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97151092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8020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04235886"/>
              </p:ext>
            </p:extLst>
          </p:nvPr>
        </p:nvGraphicFramePr>
        <p:xfrm>
          <a:off x="990403" y="4712325"/>
          <a:ext cx="4604839" cy="1011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925899594"/>
              </p:ext>
            </p:extLst>
          </p:nvPr>
        </p:nvGraphicFramePr>
        <p:xfrm>
          <a:off x="972943" y="3300768"/>
          <a:ext cx="4049002" cy="1302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1"/>
          <p:cNvSpPr txBox="1">
            <a:spLocks/>
          </p:cNvSpPr>
          <p:nvPr/>
        </p:nvSpPr>
        <p:spPr>
          <a:xfrm>
            <a:off x="643810" y="290697"/>
            <a:ext cx="11149013" cy="76278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DR Journey</a:t>
            </a:r>
            <a:endParaRPr lang="en-US" dirty="0"/>
          </a:p>
        </p:txBody>
      </p:sp>
      <p:grpSp>
        <p:nvGrpSpPr>
          <p:cNvPr id="26" name="Group 25"/>
          <p:cNvGrpSpPr/>
          <p:nvPr/>
        </p:nvGrpSpPr>
        <p:grpSpPr>
          <a:xfrm>
            <a:off x="5574929" y="1053483"/>
            <a:ext cx="6392314" cy="5226978"/>
            <a:chOff x="6044161" y="1627010"/>
            <a:chExt cx="6392314" cy="5226978"/>
          </a:xfrm>
        </p:grpSpPr>
        <p:grpSp>
          <p:nvGrpSpPr>
            <p:cNvPr id="17" name="Group 16"/>
            <p:cNvGrpSpPr/>
            <p:nvPr/>
          </p:nvGrpSpPr>
          <p:grpSpPr>
            <a:xfrm>
              <a:off x="6054008" y="1627010"/>
              <a:ext cx="6382467" cy="5226978"/>
              <a:chOff x="290660" y="4411663"/>
              <a:chExt cx="6383282" cy="1265606"/>
            </a:xfrm>
          </p:grpSpPr>
          <p:sp>
            <p:nvSpPr>
              <p:cNvPr id="19" name="Rectangle 12"/>
              <p:cNvSpPr>
                <a:spLocks noChangeArrowheads="1"/>
              </p:cNvSpPr>
              <p:nvPr/>
            </p:nvSpPr>
            <p:spPr bwMode="ltGray">
              <a:xfrm>
                <a:off x="1736182" y="4411830"/>
                <a:ext cx="4937760" cy="1265439"/>
              </a:xfrm>
              <a:prstGeom prst="rect">
                <a:avLst/>
              </a:prstGeom>
              <a:solidFill>
                <a:schemeClr val="bg1"/>
              </a:solidFill>
              <a:ln>
                <a:noFill/>
              </a:ln>
              <a:extLst/>
            </p:spPr>
            <p:txBody>
              <a:bodyPr vert="horz" wrap="square" lIns="182857" tIns="146285" rIns="182857" bIns="146285" numCol="1" anchor="t" anchorCtr="0" compatLnSpc="1">
                <a:prstTxWarp prst="textNoShape">
                  <a:avLst/>
                </a:prstTxWarp>
                <a:noAutofit/>
              </a:bodyPr>
              <a:lstStyle/>
              <a:p>
                <a:pPr marL="0" lvl="1">
                  <a:lnSpc>
                    <a:spcPct val="90000"/>
                  </a:lnSpc>
                </a:pPr>
                <a:endParaRPr lang="en-US" sz="2000" dirty="0" smtClean="0"/>
              </a:p>
              <a:p>
                <a:pPr marL="0" lvl="1">
                  <a:lnSpc>
                    <a:spcPct val="90000"/>
                  </a:lnSpc>
                </a:pPr>
                <a:r>
                  <a:rPr lang="en-US" sz="2000" dirty="0" smtClean="0"/>
                  <a:t>“By </a:t>
                </a:r>
                <a:r>
                  <a:rPr lang="en-US" sz="2000" dirty="0"/>
                  <a:t>using Hyper-V Replica, </a:t>
                </a:r>
                <a:r>
                  <a:rPr lang="en-US" sz="2000" dirty="0" err="1"/>
                  <a:t>Sberbank</a:t>
                </a:r>
                <a:r>
                  <a:rPr lang="en-US" sz="2000" dirty="0"/>
                  <a:t> will save </a:t>
                </a:r>
                <a:r>
                  <a:rPr lang="en-US" sz="2000" dirty="0" smtClean="0"/>
                  <a:t>US$100,000”</a:t>
                </a:r>
                <a:endParaRPr lang="en-US" sz="1400" dirty="0" smtClean="0">
                  <a:gradFill>
                    <a:gsLst>
                      <a:gs pos="87611">
                        <a:schemeClr val="tx1"/>
                      </a:gs>
                      <a:gs pos="66000">
                        <a:schemeClr val="tx1"/>
                      </a:gs>
                    </a:gsLst>
                    <a:lin ang="5400000" scaled="0"/>
                  </a:gradFill>
                </a:endParaRPr>
              </a:p>
              <a:p>
                <a:pPr marL="0" lvl="1">
                  <a:lnSpc>
                    <a:spcPct val="90000"/>
                  </a:lnSpc>
                </a:pPr>
                <a:endParaRPr lang="en-US" sz="1400" dirty="0">
                  <a:gradFill>
                    <a:gsLst>
                      <a:gs pos="87611">
                        <a:schemeClr val="tx1"/>
                      </a:gs>
                      <a:gs pos="66000">
                        <a:schemeClr val="tx1"/>
                      </a:gs>
                    </a:gsLst>
                    <a:lin ang="5400000" scaled="0"/>
                  </a:gradFill>
                </a:endParaRPr>
              </a:p>
              <a:p>
                <a:pPr marL="0" lvl="1">
                  <a:lnSpc>
                    <a:spcPct val="90000"/>
                  </a:lnSpc>
                </a:pPr>
                <a:endParaRPr lang="en-US" sz="1400" dirty="0" smtClean="0">
                  <a:gradFill>
                    <a:gsLst>
                      <a:gs pos="87611">
                        <a:schemeClr val="tx1"/>
                      </a:gs>
                      <a:gs pos="66000">
                        <a:schemeClr val="tx1"/>
                      </a:gs>
                    </a:gsLst>
                    <a:lin ang="5400000" scaled="0"/>
                  </a:gradFill>
                </a:endParaRPr>
              </a:p>
              <a:p>
                <a:pPr marL="0" lvl="1">
                  <a:lnSpc>
                    <a:spcPct val="90000"/>
                  </a:lnSpc>
                </a:pPr>
                <a:endParaRPr lang="en-US" sz="1400" dirty="0" smtClean="0">
                  <a:gradFill>
                    <a:gsLst>
                      <a:gs pos="87611">
                        <a:schemeClr val="tx1"/>
                      </a:gs>
                      <a:gs pos="66000">
                        <a:schemeClr val="tx1"/>
                      </a:gs>
                    </a:gsLst>
                    <a:lin ang="5400000" scaled="0"/>
                  </a:gradFill>
                </a:endParaRPr>
              </a:p>
              <a:p>
                <a:pPr marL="0" lvl="1">
                  <a:lnSpc>
                    <a:spcPct val="90000"/>
                  </a:lnSpc>
                </a:pPr>
                <a:r>
                  <a:rPr lang="en-US" sz="2000" dirty="0" smtClean="0"/>
                  <a:t>“Hyper-V </a:t>
                </a:r>
                <a:r>
                  <a:rPr lang="en-US" sz="2000" dirty="0"/>
                  <a:t>Replica is very flexible</a:t>
                </a:r>
                <a:r>
                  <a:rPr lang="en-US" sz="2000" dirty="0" smtClean="0"/>
                  <a:t>; </a:t>
                </a:r>
                <a:r>
                  <a:rPr lang="en-US" sz="2000" dirty="0"/>
                  <a:t>And it is included in the operating system with integrated management, which is important for </a:t>
                </a:r>
                <a:r>
                  <a:rPr lang="en-US" sz="2000" dirty="0" smtClean="0"/>
                  <a:t>us”</a:t>
                </a:r>
              </a:p>
              <a:p>
                <a:pPr marL="0" lvl="1">
                  <a:lnSpc>
                    <a:spcPct val="90000"/>
                  </a:lnSpc>
                </a:pPr>
                <a:endParaRPr lang="en-US" sz="1400" dirty="0">
                  <a:gradFill>
                    <a:gsLst>
                      <a:gs pos="87611">
                        <a:schemeClr val="tx1"/>
                      </a:gs>
                      <a:gs pos="66000">
                        <a:schemeClr val="tx1"/>
                      </a:gs>
                    </a:gsLst>
                    <a:lin ang="5400000" scaled="0"/>
                  </a:gradFill>
                </a:endParaRPr>
              </a:p>
              <a:p>
                <a:pPr marL="0" lvl="1">
                  <a:lnSpc>
                    <a:spcPct val="90000"/>
                  </a:lnSpc>
                </a:pPr>
                <a:endParaRPr lang="en-US" sz="1400" dirty="0" smtClean="0">
                  <a:gradFill>
                    <a:gsLst>
                      <a:gs pos="87611">
                        <a:schemeClr val="tx1"/>
                      </a:gs>
                      <a:gs pos="66000">
                        <a:schemeClr val="tx1"/>
                      </a:gs>
                    </a:gsLst>
                    <a:lin ang="5400000" scaled="0"/>
                  </a:gradFill>
                </a:endParaRPr>
              </a:p>
              <a:p>
                <a:pPr marL="0" lvl="1">
                  <a:lnSpc>
                    <a:spcPct val="90000"/>
                  </a:lnSpc>
                </a:pPr>
                <a:endParaRPr lang="en-US" sz="1400" dirty="0">
                  <a:gradFill>
                    <a:gsLst>
                      <a:gs pos="87611">
                        <a:schemeClr val="tx1"/>
                      </a:gs>
                      <a:gs pos="66000">
                        <a:schemeClr val="tx1"/>
                      </a:gs>
                    </a:gsLst>
                    <a:lin ang="5400000" scaled="0"/>
                  </a:gradFill>
                </a:endParaRPr>
              </a:p>
              <a:p>
                <a:pPr marL="0" lvl="1">
                  <a:lnSpc>
                    <a:spcPct val="90000"/>
                  </a:lnSpc>
                </a:pPr>
                <a:endParaRPr lang="en-US" sz="1400" dirty="0">
                  <a:gradFill>
                    <a:gsLst>
                      <a:gs pos="87611">
                        <a:schemeClr val="tx1"/>
                      </a:gs>
                      <a:gs pos="66000">
                        <a:schemeClr val="tx1"/>
                      </a:gs>
                    </a:gsLst>
                    <a:lin ang="5400000" scaled="0"/>
                  </a:gradFill>
                </a:endParaRPr>
              </a:p>
              <a:p>
                <a:pPr marL="0" lvl="1">
                  <a:lnSpc>
                    <a:spcPct val="90000"/>
                  </a:lnSpc>
                </a:pPr>
                <a:r>
                  <a:rPr lang="en-US" sz="2000" dirty="0" smtClean="0"/>
                  <a:t>“It’s </a:t>
                </a:r>
                <a:r>
                  <a:rPr lang="en-US" sz="2000" dirty="0"/>
                  <a:t>so reassuring to know that if our primary server goes down for any reason, we can be back up and running within 20 minutes. Hyper-V Replica works like magic.”</a:t>
                </a:r>
                <a:endParaRPr lang="en-US" sz="2000" dirty="0">
                  <a:gradFill>
                    <a:gsLst>
                      <a:gs pos="87611">
                        <a:schemeClr val="tx1"/>
                      </a:gs>
                      <a:gs pos="66000">
                        <a:schemeClr val="tx1"/>
                      </a:gs>
                    </a:gsLst>
                    <a:lin ang="5400000" scaled="0"/>
                  </a:gradFill>
                </a:endParaRPr>
              </a:p>
            </p:txBody>
          </p:sp>
          <p:sp>
            <p:nvSpPr>
              <p:cNvPr id="20" name="Right Triangle 19"/>
              <p:cNvSpPr/>
              <p:nvPr/>
            </p:nvSpPr>
            <p:spPr bwMode="auto">
              <a:xfrm flipH="1">
                <a:off x="1587058" y="5345577"/>
                <a:ext cx="166354" cy="166354"/>
              </a:xfrm>
              <a:prstGeom prst="rtTriangle">
                <a:avLst/>
              </a:prstGeom>
              <a:solidFill>
                <a:schemeClr val="bg1"/>
              </a:solidFill>
            </p:spPr>
            <p:txBody>
              <a:bodyPr wrap="square" lIns="182857" tIns="146285" rIns="182857" bIns="146285">
                <a:noAutofit/>
              </a:bodyPr>
              <a:lstStyle/>
              <a:p>
                <a:endParaRPr lang="en-US" dirty="0"/>
              </a:p>
            </p:txBody>
          </p:sp>
          <p:sp>
            <p:nvSpPr>
              <p:cNvPr id="18" name="Rectangle 17"/>
              <p:cNvSpPr/>
              <p:nvPr/>
            </p:nvSpPr>
            <p:spPr bwMode="auto">
              <a:xfrm>
                <a:off x="290660" y="4411663"/>
                <a:ext cx="1463040" cy="1265606"/>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14008" fontAlgn="base">
                  <a:lnSpc>
                    <a:spcPct val="90000"/>
                  </a:lnSpc>
                  <a:spcBef>
                    <a:spcPct val="0"/>
                  </a:spcBef>
                  <a:spcAft>
                    <a:spcPct val="0"/>
                  </a:spcAft>
                </a:pPr>
                <a:endParaRPr lang="en-US" sz="2000" spc="-50" dirty="0">
                  <a:gradFill>
                    <a:gsLst>
                      <a:gs pos="1250">
                        <a:schemeClr val="bg1"/>
                      </a:gs>
                      <a:gs pos="10417">
                        <a:schemeClr val="bg1"/>
                      </a:gs>
                    </a:gsLst>
                    <a:lin ang="5400000" scaled="0"/>
                  </a:gradFill>
                </a:endParaRPr>
              </a:p>
            </p:txBody>
          </p:sp>
        </p:gr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44161" y="1987663"/>
              <a:ext cx="1462567" cy="598215"/>
            </a:xfrm>
            <a:prstGeom prst="rect">
              <a:avLst/>
            </a:prstGeom>
          </p:spPr>
        </p:pic>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51545" y="3184245"/>
              <a:ext cx="1447800" cy="708660"/>
            </a:xfrm>
            <a:prstGeom prst="rect">
              <a:avLst/>
            </a:prstGeom>
          </p:spPr>
        </p:pic>
      </p:gr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5242" y="4603158"/>
            <a:ext cx="1434871" cy="353963"/>
          </a:xfrm>
          <a:prstGeom prst="rect">
            <a:avLst/>
          </a:prstGeom>
        </p:spPr>
      </p:pic>
    </p:spTree>
    <p:extLst>
      <p:ext uri="{BB962C8B-B14F-4D97-AF65-F5344CB8AC3E}">
        <p14:creationId xmlns:p14="http://schemas.microsoft.com/office/powerpoint/2010/main" val="3384843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17137880"/>
              </p:ext>
            </p:extLst>
          </p:nvPr>
        </p:nvGraphicFramePr>
        <p:xfrm>
          <a:off x="961582" y="4823101"/>
          <a:ext cx="9933709" cy="1011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250165449"/>
              </p:ext>
            </p:extLst>
          </p:nvPr>
        </p:nvGraphicFramePr>
        <p:xfrm>
          <a:off x="838114" y="3292937"/>
          <a:ext cx="9615054" cy="13023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 3"/>
          <p:cNvGraphicFramePr/>
          <p:nvPr>
            <p:extLst>
              <p:ext uri="{D42A27DB-BD31-4B8C-83A1-F6EECF244321}">
                <p14:modId xmlns:p14="http://schemas.microsoft.com/office/powerpoint/2010/main" val="2154499004"/>
              </p:ext>
            </p:extLst>
          </p:nvPr>
        </p:nvGraphicFramePr>
        <p:xfrm>
          <a:off x="5791201" y="1767847"/>
          <a:ext cx="4681386" cy="12801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Title 1"/>
          <p:cNvSpPr txBox="1">
            <a:spLocks/>
          </p:cNvSpPr>
          <p:nvPr/>
        </p:nvSpPr>
        <p:spPr>
          <a:xfrm>
            <a:off x="643810" y="290697"/>
            <a:ext cx="11149013" cy="76278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DR Journey</a:t>
            </a:r>
            <a:endParaRPr lang="en-US" dirty="0"/>
          </a:p>
        </p:txBody>
      </p:sp>
    </p:spTree>
    <p:extLst>
      <p:ext uri="{BB962C8B-B14F-4D97-AF65-F5344CB8AC3E}">
        <p14:creationId xmlns:p14="http://schemas.microsoft.com/office/powerpoint/2010/main" val="148851291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898668"/>
            <a:ext cx="11770606" cy="2769989"/>
          </a:xfrm>
        </p:spPr>
        <p:txBody>
          <a:bodyPr/>
          <a:lstStyle/>
          <a:p>
            <a:r>
              <a:rPr lang="en-US" dirty="0" smtClean="0"/>
              <a:t>Overview </a:t>
            </a:r>
            <a:r>
              <a:rPr lang="en-US" dirty="0"/>
              <a:t>of </a:t>
            </a:r>
            <a:r>
              <a:rPr lang="en-US" dirty="0" smtClean="0"/>
              <a:t>Hyper-V Recovery Manager</a:t>
            </a:r>
          </a:p>
          <a:p>
            <a:r>
              <a:rPr lang="en-US" dirty="0" smtClean="0"/>
              <a:t>Deep dive on Hyper-V </a:t>
            </a:r>
            <a:r>
              <a:rPr lang="en-US" dirty="0"/>
              <a:t>Replica </a:t>
            </a:r>
          </a:p>
          <a:p>
            <a:r>
              <a:rPr lang="en-US" dirty="0"/>
              <a:t>Planning – Capacity and Network</a:t>
            </a:r>
          </a:p>
          <a:p>
            <a:pPr lvl="0"/>
            <a:r>
              <a:rPr lang="en-US" dirty="0" smtClean="0"/>
              <a:t>Administration</a:t>
            </a:r>
          </a:p>
        </p:txBody>
      </p:sp>
      <p:sp>
        <p:nvSpPr>
          <p:cNvPr id="3" name="Title 2"/>
          <p:cNvSpPr>
            <a:spLocks noGrp="1"/>
          </p:cNvSpPr>
          <p:nvPr>
            <p:ph type="title"/>
          </p:nvPr>
        </p:nvSpPr>
        <p:spPr/>
        <p:txBody>
          <a:bodyPr/>
          <a:lstStyle/>
          <a:p>
            <a:r>
              <a:rPr lang="en-US" dirty="0" smtClean="0"/>
              <a:t>Session Objectives and Takeaways</a:t>
            </a:r>
            <a:endParaRPr lang="en-US" dirty="0"/>
          </a:p>
        </p:txBody>
      </p:sp>
    </p:spTree>
    <p:extLst>
      <p:ext uri="{BB962C8B-B14F-4D97-AF65-F5344CB8AC3E}">
        <p14:creationId xmlns:p14="http://schemas.microsoft.com/office/powerpoint/2010/main" val="146929554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243964" y="148229"/>
            <a:ext cx="11764242" cy="539193"/>
          </a:xfrm>
          <a:prstGeom prst="rect">
            <a:avLst/>
          </a:prstGeom>
        </p:spPr>
        <p:txBody>
          <a:bodyPr lIns="91382" tIns="45690" rIns="91382" bIns="45690"/>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cs typeface="Segoe UI Light" panose="020B0502040204020203" pitchFamily="34" charset="0"/>
              </a:rPr>
              <a:t>Hyper-V </a:t>
            </a:r>
            <a:r>
              <a:rPr lang="en-US" dirty="0">
                <a:cs typeface="Segoe UI Light" panose="020B0502040204020203" pitchFamily="34" charset="0"/>
              </a:rPr>
              <a:t>Recovery Manager (HRM</a:t>
            </a:r>
            <a:r>
              <a:rPr lang="en-US" dirty="0" smtClean="0">
                <a:cs typeface="Segoe UI Light" panose="020B0502040204020203" pitchFamily="34" charset="0"/>
              </a:rPr>
              <a:t>)</a:t>
            </a:r>
            <a:endParaRPr lang="en-US" dirty="0">
              <a:cs typeface="Segoe UI Light" panose="020B0502040204020203" pitchFamily="34" charset="0"/>
            </a:endParaRPr>
          </a:p>
        </p:txBody>
      </p:sp>
      <p:grpSp>
        <p:nvGrpSpPr>
          <p:cNvPr id="2" name="Group 1"/>
          <p:cNvGrpSpPr/>
          <p:nvPr/>
        </p:nvGrpSpPr>
        <p:grpSpPr>
          <a:xfrm>
            <a:off x="751532" y="1208426"/>
            <a:ext cx="10749106" cy="5142811"/>
            <a:chOff x="635661" y="1259226"/>
            <a:chExt cx="10749106" cy="5142811"/>
          </a:xfrm>
        </p:grpSpPr>
        <p:sp>
          <p:nvSpPr>
            <p:cNvPr id="3" name="TextBox 2"/>
            <p:cNvSpPr txBox="1"/>
            <p:nvPr/>
          </p:nvSpPr>
          <p:spPr>
            <a:xfrm>
              <a:off x="4776957" y="1259226"/>
              <a:ext cx="2388300" cy="323105"/>
            </a:xfrm>
            <a:prstGeom prst="rect">
              <a:avLst/>
            </a:prstGeom>
            <a:noFill/>
          </p:spPr>
          <p:txBody>
            <a:bodyPr wrap="square" lIns="91382" tIns="45690" rIns="91382" bIns="45690" rtlCol="0">
              <a:spAutoFit/>
            </a:bodyPr>
            <a:lstStyle/>
            <a:p>
              <a:pPr algn="ctr" defTabSz="913817"/>
              <a:r>
                <a:rPr lang="en-US" sz="1500" b="1" dirty="0">
                  <a:latin typeface="+mj-lt"/>
                  <a:cs typeface="Segoe UI" panose="020B0502040204020203" pitchFamily="34" charset="0"/>
                </a:rPr>
                <a:t>Hyper-V Recovery Service</a:t>
              </a:r>
            </a:p>
          </p:txBody>
        </p:sp>
        <p:cxnSp>
          <p:nvCxnSpPr>
            <p:cNvPr id="4" name="Curved Connector 3"/>
            <p:cNvCxnSpPr>
              <a:endCxn id="24" idx="0"/>
            </p:cNvCxnSpPr>
            <p:nvPr/>
          </p:nvCxnSpPr>
          <p:spPr>
            <a:xfrm>
              <a:off x="6914116" y="1821127"/>
              <a:ext cx="2438386" cy="1382632"/>
            </a:xfrm>
            <a:prstGeom prst="curvedConnector2">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cxnSp>
          <p:nvCxnSpPr>
            <p:cNvPr id="5" name="Curved Connector 4"/>
            <p:cNvCxnSpPr/>
            <p:nvPr/>
          </p:nvCxnSpPr>
          <p:spPr>
            <a:xfrm rot="10800000" flipV="1">
              <a:off x="2283439" y="1802188"/>
              <a:ext cx="2681546" cy="1338969"/>
            </a:xfrm>
            <a:prstGeom prst="curvedConnector2">
              <a:avLst/>
            </a:prstGeom>
            <a:ln w="28575">
              <a:solidFill>
                <a:schemeClr val="tx1"/>
              </a:solidFill>
              <a:prstDash val="sysDash"/>
              <a:headEnd type="arrow"/>
              <a:tailEnd type="none"/>
            </a:ln>
          </p:spPr>
          <p:style>
            <a:lnRef idx="2">
              <a:schemeClr val="dk1"/>
            </a:lnRef>
            <a:fillRef idx="0">
              <a:schemeClr val="dk1"/>
            </a:fillRef>
            <a:effectRef idx="1">
              <a:schemeClr val="dk1"/>
            </a:effectRef>
            <a:fontRef idx="minor">
              <a:schemeClr val="tx1"/>
            </a:fontRef>
          </p:style>
        </p:cxnSp>
        <p:sp>
          <p:nvSpPr>
            <p:cNvPr id="6" name="TextBox 5"/>
            <p:cNvSpPr txBox="1"/>
            <p:nvPr/>
          </p:nvSpPr>
          <p:spPr>
            <a:xfrm rot="1892436">
              <a:off x="7822343" y="2250414"/>
              <a:ext cx="136389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Orchestration</a:t>
              </a:r>
            </a:p>
          </p:txBody>
        </p:sp>
        <p:sp>
          <p:nvSpPr>
            <p:cNvPr id="7" name="TextBox 6"/>
            <p:cNvSpPr txBox="1"/>
            <p:nvPr/>
          </p:nvSpPr>
          <p:spPr>
            <a:xfrm rot="20032479">
              <a:off x="2605173" y="2155904"/>
              <a:ext cx="1363893" cy="261549"/>
            </a:xfrm>
            <a:prstGeom prst="rect">
              <a:avLst/>
            </a:prstGeom>
            <a:noFill/>
          </p:spPr>
          <p:txBody>
            <a:bodyPr wrap="square" lIns="91382" tIns="45690" rIns="91382" bIns="45690" rtlCol="0">
              <a:spAutoFit/>
            </a:bodyPr>
            <a:lstStyle/>
            <a:p>
              <a:pPr algn="ctr" defTabSz="913817"/>
              <a:r>
                <a:rPr lang="en-US" sz="1100" b="1" dirty="0">
                  <a:latin typeface="+mj-lt"/>
                  <a:cs typeface="Segoe UI" panose="020B0502040204020203" pitchFamily="34" charset="0"/>
                </a:rPr>
                <a:t>DR </a:t>
              </a:r>
              <a:r>
                <a:rPr lang="en-US" sz="1100" b="1" dirty="0" smtClean="0">
                  <a:latin typeface="+mj-lt"/>
                  <a:cs typeface="Segoe UI" panose="020B0502040204020203" pitchFamily="34" charset="0"/>
                </a:rPr>
                <a:t>Orchestration</a:t>
              </a:r>
              <a:endParaRPr lang="en-US" sz="1100" b="1" dirty="0">
                <a:latin typeface="+mj-lt"/>
                <a:cs typeface="Segoe UI" panose="020B0502040204020203" pitchFamily="34" charset="0"/>
              </a:endParaRPr>
            </a:p>
          </p:txBody>
        </p:sp>
        <p:grpSp>
          <p:nvGrpSpPr>
            <p:cNvPr id="8" name="Group 7"/>
            <p:cNvGrpSpPr/>
            <p:nvPr/>
          </p:nvGrpSpPr>
          <p:grpSpPr>
            <a:xfrm>
              <a:off x="7320235" y="3203759"/>
              <a:ext cx="4064532" cy="2726476"/>
              <a:chOff x="483260" y="2766104"/>
              <a:chExt cx="4314825" cy="3219844"/>
            </a:xfrm>
          </p:grpSpPr>
          <p:grpSp>
            <p:nvGrpSpPr>
              <p:cNvPr id="9" name="Group 8"/>
              <p:cNvGrpSpPr/>
              <p:nvPr/>
            </p:nvGrpSpPr>
            <p:grpSpPr>
              <a:xfrm>
                <a:off x="992281" y="4391592"/>
                <a:ext cx="1220741" cy="993962"/>
                <a:chOff x="655771" y="1620441"/>
                <a:chExt cx="1673227" cy="2556808"/>
              </a:xfrm>
            </p:grpSpPr>
            <p:pic>
              <p:nvPicPr>
                <p:cNvPr id="25"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744511" y="2681503"/>
                  <a:ext cx="1495746" cy="1495746"/>
                </a:xfrm>
                <a:prstGeom prst="rect">
                  <a:avLst/>
                </a:prstGeom>
                <a:noFill/>
              </p:spPr>
            </p:pic>
            <p:pic>
              <p:nvPicPr>
                <p:cNvPr id="2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5771" y="1620441"/>
                  <a:ext cx="1673227" cy="1673227"/>
                </a:xfrm>
                <a:prstGeom prst="rect">
                  <a:avLst/>
                </a:prstGeom>
                <a:noFill/>
              </p:spPr>
            </p:pic>
          </p:grpSp>
          <p:sp>
            <p:nvSpPr>
              <p:cNvPr id="10" name="Rectangle 9"/>
              <p:cNvSpPr/>
              <p:nvPr/>
            </p:nvSpPr>
            <p:spPr bwMode="auto">
              <a:xfrm>
                <a:off x="992281" y="3875905"/>
                <a:ext cx="3198720" cy="36324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SCVMM</a:t>
                </a:r>
              </a:p>
            </p:txBody>
          </p:sp>
          <p:sp>
            <p:nvSpPr>
              <p:cNvPr id="11" name="Freeform 79"/>
              <p:cNvSpPr>
                <a:spLocks noEditPoints="1"/>
              </p:cNvSpPr>
              <p:nvPr/>
            </p:nvSpPr>
            <p:spPr bwMode="black">
              <a:xfrm>
                <a:off x="2240519" y="4693716"/>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12" name="Straight Connector 11"/>
              <p:cNvCxnSpPr/>
              <p:nvPr/>
            </p:nvCxnSpPr>
            <p:spPr>
              <a:xfrm flipH="1">
                <a:off x="2100263" y="4498619"/>
                <a:ext cx="14287"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73"/>
              <p:cNvSpPr>
                <a:spLocks noEditPoints="1"/>
              </p:cNvSpPr>
              <p:nvPr/>
            </p:nvSpPr>
            <p:spPr bwMode="black">
              <a:xfrm>
                <a:off x="3385238" y="4620906"/>
                <a:ext cx="691142" cy="6137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14" name="Freeform 79"/>
              <p:cNvSpPr>
                <a:spLocks noEditPoints="1"/>
              </p:cNvSpPr>
              <p:nvPr/>
            </p:nvSpPr>
            <p:spPr bwMode="black">
              <a:xfrm>
                <a:off x="2566564" y="4498619"/>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15" name="Straight Connector 14"/>
              <p:cNvCxnSpPr/>
              <p:nvPr/>
            </p:nvCxnSpPr>
            <p:spPr>
              <a:xfrm flipH="1">
                <a:off x="3169975" y="4498619"/>
                <a:ext cx="1900"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992281" y="4286250"/>
                <a:ext cx="3198720" cy="14340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7" name="TextBox 16"/>
              <p:cNvSpPr txBox="1"/>
              <p:nvPr/>
            </p:nvSpPr>
            <p:spPr>
              <a:xfrm>
                <a:off x="1174797"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Compute</a:t>
                </a:r>
              </a:p>
            </p:txBody>
          </p:sp>
          <p:sp>
            <p:nvSpPr>
              <p:cNvPr id="18" name="TextBox 17"/>
              <p:cNvSpPr txBox="1"/>
              <p:nvPr/>
            </p:nvSpPr>
            <p:spPr>
              <a:xfrm>
                <a:off x="2213023" y="5492579"/>
                <a:ext cx="757237" cy="218082"/>
              </a:xfrm>
              <a:prstGeom prst="rect">
                <a:avLst/>
              </a:prstGeom>
              <a:noFill/>
            </p:spPr>
            <p:txBody>
              <a:bodyPr wrap="square" lIns="0" tIns="0" rIns="0" bIns="0" rtlCol="0">
                <a:spAutoFit/>
              </a:bodyPr>
              <a:lstStyle/>
              <a:p>
                <a:pPr algn="ctr"/>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Storage</a:t>
                </a:r>
              </a:p>
            </p:txBody>
          </p:sp>
          <p:sp>
            <p:nvSpPr>
              <p:cNvPr id="19" name="TextBox 18"/>
              <p:cNvSpPr txBox="1"/>
              <p:nvPr/>
            </p:nvSpPr>
            <p:spPr>
              <a:xfrm>
                <a:off x="3371592"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Networks</a:t>
                </a:r>
              </a:p>
            </p:txBody>
          </p:sp>
          <p:pic>
            <p:nvPicPr>
              <p:cNvPr id="20"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92281" y="3220042"/>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932034" y="3197083"/>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969169" y="3124538"/>
                <a:ext cx="904219" cy="62347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bwMode="auto">
              <a:xfrm>
                <a:off x="3604808" y="3903993"/>
                <a:ext cx="561001" cy="32059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DRP</a:t>
                </a:r>
              </a:p>
            </p:txBody>
          </p:sp>
          <p:sp>
            <p:nvSpPr>
              <p:cNvPr id="24" name="Rectangle 23"/>
              <p:cNvSpPr/>
              <p:nvPr/>
            </p:nvSpPr>
            <p:spPr bwMode="auto">
              <a:xfrm>
                <a:off x="483260" y="2766104"/>
                <a:ext cx="4314825" cy="321984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27" name="TextBox 26"/>
            <p:cNvSpPr txBox="1"/>
            <p:nvPr/>
          </p:nvSpPr>
          <p:spPr>
            <a:xfrm>
              <a:off x="1639477" y="6032705"/>
              <a:ext cx="2007328"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latin typeface="Segoe UI Light" pitchFamily="34" charset="0"/>
                </a:rPr>
                <a:t>Primary Site</a:t>
              </a:r>
            </a:p>
          </p:txBody>
        </p:sp>
        <p:grpSp>
          <p:nvGrpSpPr>
            <p:cNvPr id="28" name="Group 27"/>
            <p:cNvGrpSpPr/>
            <p:nvPr/>
          </p:nvGrpSpPr>
          <p:grpSpPr>
            <a:xfrm>
              <a:off x="635661" y="3203759"/>
              <a:ext cx="3793465" cy="2726476"/>
              <a:chOff x="483260" y="2766104"/>
              <a:chExt cx="4314825" cy="3219844"/>
            </a:xfrm>
          </p:grpSpPr>
          <p:grpSp>
            <p:nvGrpSpPr>
              <p:cNvPr id="29" name="Group 28"/>
              <p:cNvGrpSpPr/>
              <p:nvPr/>
            </p:nvGrpSpPr>
            <p:grpSpPr>
              <a:xfrm>
                <a:off x="992281" y="4391592"/>
                <a:ext cx="1220741" cy="993962"/>
                <a:chOff x="655771" y="1620441"/>
                <a:chExt cx="1673227" cy="2556808"/>
              </a:xfrm>
            </p:grpSpPr>
            <p:pic>
              <p:nvPicPr>
                <p:cNvPr id="45" name="Picture 2"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744511" y="2681503"/>
                  <a:ext cx="1495746" cy="1495746"/>
                </a:xfrm>
                <a:prstGeom prst="rect">
                  <a:avLst/>
                </a:prstGeom>
                <a:noFill/>
              </p:spPr>
            </p:pic>
            <p:pic>
              <p:nvPicPr>
                <p:cNvPr id="4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5771" y="1620441"/>
                  <a:ext cx="1673227" cy="1673227"/>
                </a:xfrm>
                <a:prstGeom prst="rect">
                  <a:avLst/>
                </a:prstGeom>
                <a:noFill/>
              </p:spPr>
            </p:pic>
          </p:grpSp>
          <p:sp>
            <p:nvSpPr>
              <p:cNvPr id="30" name="Rectangle 29"/>
              <p:cNvSpPr/>
              <p:nvPr/>
            </p:nvSpPr>
            <p:spPr bwMode="auto">
              <a:xfrm>
                <a:off x="992281" y="3875905"/>
                <a:ext cx="3198720" cy="36324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6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SCVMM</a:t>
                </a: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Freeform 79"/>
              <p:cNvSpPr>
                <a:spLocks noEditPoints="1"/>
              </p:cNvSpPr>
              <p:nvPr/>
            </p:nvSpPr>
            <p:spPr bwMode="black">
              <a:xfrm>
                <a:off x="2240519" y="4693716"/>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32" name="Straight Connector 31"/>
              <p:cNvCxnSpPr/>
              <p:nvPr/>
            </p:nvCxnSpPr>
            <p:spPr>
              <a:xfrm flipH="1">
                <a:off x="2100263" y="4498619"/>
                <a:ext cx="14287"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73"/>
              <p:cNvSpPr>
                <a:spLocks noEditPoints="1"/>
              </p:cNvSpPr>
              <p:nvPr/>
            </p:nvSpPr>
            <p:spPr bwMode="black">
              <a:xfrm>
                <a:off x="3385238" y="4620906"/>
                <a:ext cx="691142" cy="613767"/>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34" name="Freeform 79"/>
              <p:cNvSpPr>
                <a:spLocks noEditPoints="1"/>
              </p:cNvSpPr>
              <p:nvPr/>
            </p:nvSpPr>
            <p:spPr bwMode="black">
              <a:xfrm>
                <a:off x="2566564" y="4498619"/>
                <a:ext cx="400154" cy="54095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cxnSp>
            <p:nvCxnSpPr>
              <p:cNvPr id="35" name="Straight Connector 34"/>
              <p:cNvCxnSpPr/>
              <p:nvPr/>
            </p:nvCxnSpPr>
            <p:spPr>
              <a:xfrm flipH="1">
                <a:off x="3169975" y="4498619"/>
                <a:ext cx="1900" cy="1041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992281" y="4286250"/>
                <a:ext cx="3198720" cy="1434000"/>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TextBox 36"/>
              <p:cNvSpPr txBox="1"/>
              <p:nvPr/>
            </p:nvSpPr>
            <p:spPr>
              <a:xfrm>
                <a:off x="1174797" y="5492579"/>
                <a:ext cx="757237"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Compute</a:t>
                </a:r>
              </a:p>
            </p:txBody>
          </p:sp>
          <p:sp>
            <p:nvSpPr>
              <p:cNvPr id="38" name="TextBox 37"/>
              <p:cNvSpPr txBox="1"/>
              <p:nvPr/>
            </p:nvSpPr>
            <p:spPr>
              <a:xfrm>
                <a:off x="2213022" y="5492579"/>
                <a:ext cx="757237" cy="218082"/>
              </a:xfrm>
              <a:prstGeom prst="rect">
                <a:avLst/>
              </a:prstGeom>
              <a:noFill/>
            </p:spPr>
            <p:txBody>
              <a:bodyPr wrap="square" lIns="0" tIns="0" rIns="0" bIns="0" rtlCol="0">
                <a:spAutoFit/>
              </a:bodyPr>
              <a:lstStyle/>
              <a:p>
                <a:pPr algn="ctr"/>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Storage</a:t>
                </a:r>
              </a:p>
            </p:txBody>
          </p:sp>
          <p:sp>
            <p:nvSpPr>
              <p:cNvPr id="39" name="TextBox 38"/>
              <p:cNvSpPr txBox="1"/>
              <p:nvPr/>
            </p:nvSpPr>
            <p:spPr>
              <a:xfrm>
                <a:off x="3371592" y="5492579"/>
                <a:ext cx="819409" cy="218082"/>
              </a:xfrm>
              <a:prstGeom prst="rect">
                <a:avLst/>
              </a:prstGeom>
              <a:noFill/>
            </p:spPr>
            <p:txBody>
              <a:bodyPr wrap="square" lIns="0" tIns="0" rIns="0" bIns="0" rtlCol="0">
                <a:spAutoFit/>
              </a:bodyPr>
              <a:lstStyle/>
              <a:p>
                <a:r>
                  <a:rPr lang="en-US" sz="1200" b="1" dirty="0">
                    <a:gradFill>
                      <a:gsLst>
                        <a:gs pos="0">
                          <a:schemeClr val="tx1"/>
                        </a:gs>
                        <a:gs pos="86000">
                          <a:schemeClr val="tx1"/>
                        </a:gs>
                      </a:gsLst>
                      <a:lin ang="5400000" scaled="0"/>
                    </a:gradFill>
                    <a:latin typeface="Segoe UI" panose="020B0502040204020203" pitchFamily="34" charset="0"/>
                    <a:cs typeface="Segoe UI" panose="020B0502040204020203" pitchFamily="34" charset="0"/>
                  </a:rPr>
                  <a:t>Networks</a:t>
                </a:r>
              </a:p>
            </p:txBody>
          </p:sp>
          <p:pic>
            <p:nvPicPr>
              <p:cNvPr id="40"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992281" y="3220042"/>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1932034" y="3197083"/>
                <a:ext cx="904219" cy="62347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chrisw\Desktop\Cloud Services 3.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969169" y="3124538"/>
                <a:ext cx="904219" cy="62347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bwMode="auto">
              <a:xfrm>
                <a:off x="3604808" y="3903993"/>
                <a:ext cx="561001" cy="32059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3517" fontAlgn="base">
                  <a:spcBef>
                    <a:spcPct val="0"/>
                  </a:spcBef>
                  <a:spcAft>
                    <a:spcPct val="0"/>
                  </a:spcAft>
                </a:pPr>
                <a:r>
                  <a:rPr lang="en-US" sz="15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DRP</a:t>
                </a:r>
              </a:p>
            </p:txBody>
          </p:sp>
          <p:sp>
            <p:nvSpPr>
              <p:cNvPr id="44" name="Rectangle 43"/>
              <p:cNvSpPr/>
              <p:nvPr/>
            </p:nvSpPr>
            <p:spPr bwMode="auto">
              <a:xfrm>
                <a:off x="483260" y="2766104"/>
                <a:ext cx="4314825" cy="321984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3517"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48" name="TextBox 47"/>
            <p:cNvSpPr txBox="1"/>
            <p:nvPr/>
          </p:nvSpPr>
          <p:spPr>
            <a:xfrm>
              <a:off x="4852742" y="5928461"/>
              <a:ext cx="2361816" cy="276938"/>
            </a:xfrm>
            <a:prstGeom prst="rect">
              <a:avLst/>
            </a:prstGeom>
            <a:noFill/>
          </p:spPr>
          <p:txBody>
            <a:bodyPr wrap="square" lIns="91382" tIns="45690" rIns="91382" bIns="45690" rtlCol="0">
              <a:spAutoFit/>
            </a:bodyPr>
            <a:lstStyle/>
            <a:p>
              <a:pPr algn="ctr" defTabSz="913817"/>
              <a:endParaRPr lang="en-US" sz="1200" b="1" dirty="0"/>
            </a:p>
          </p:txBody>
        </p:sp>
        <p:sp>
          <p:nvSpPr>
            <p:cNvPr id="51" name="TextBox 50"/>
            <p:cNvSpPr txBox="1"/>
            <p:nvPr/>
          </p:nvSpPr>
          <p:spPr>
            <a:xfrm>
              <a:off x="8532631" y="6019072"/>
              <a:ext cx="2160498" cy="369332"/>
            </a:xfrm>
            <a:prstGeom prst="rect">
              <a:avLst/>
            </a:prstGeom>
            <a:noFill/>
          </p:spPr>
          <p:txBody>
            <a:bodyPr wrap="square" lIns="0" tIns="0" rIns="0" bIns="0" rtlCol="0">
              <a:spAutoFit/>
            </a:bodyPr>
            <a:lstStyle/>
            <a:p>
              <a:r>
                <a:rPr lang="en-US" sz="2400" dirty="0">
                  <a:gradFill>
                    <a:gsLst>
                      <a:gs pos="0">
                        <a:schemeClr val="tx1"/>
                      </a:gs>
                      <a:gs pos="86000">
                        <a:schemeClr val="tx1"/>
                      </a:gs>
                    </a:gsLst>
                    <a:lin ang="5400000" scaled="0"/>
                  </a:gradFill>
                  <a:latin typeface="Segoe UI Light" pitchFamily="34" charset="0"/>
                </a:rPr>
                <a:t>Secondary Site</a:t>
              </a:r>
            </a:p>
          </p:txBody>
        </p:sp>
        <p:pic>
          <p:nvPicPr>
            <p:cNvPr id="52" name="Picture 51"/>
            <p:cNvPicPr>
              <a:picLocks noChangeAspect="1"/>
            </p:cNvPicPr>
            <p:nvPr/>
          </p:nvPicPr>
          <p:blipFill>
            <a:blip r:embed="rId7"/>
            <a:stretch>
              <a:fillRect/>
            </a:stretch>
          </p:blipFill>
          <p:spPr>
            <a:xfrm>
              <a:off x="5026404" y="1667861"/>
              <a:ext cx="1887712" cy="365744"/>
            </a:xfrm>
            <a:prstGeom prst="rect">
              <a:avLst/>
            </a:prstGeom>
          </p:spPr>
        </p:pic>
        <p:sp>
          <p:nvSpPr>
            <p:cNvPr id="88" name="Left-Right Arrow 87"/>
            <p:cNvSpPr/>
            <p:nvPr/>
          </p:nvSpPr>
          <p:spPr bwMode="auto">
            <a:xfrm>
              <a:off x="4444172" y="4451096"/>
              <a:ext cx="2873417" cy="1485731"/>
            </a:xfrm>
            <a:prstGeom prst="leftRightArrow">
              <a:avLst/>
            </a:prstGeom>
            <a:solidFill>
              <a:schemeClr val="accent1"/>
            </a:solidFill>
            <a:ln w="158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4" tIns="146209" rIns="182764" bIns="146209" numCol="1" spcCol="0" rtlCol="0" fromWordArt="0" anchor="ctr" anchorCtr="0" forceAA="0" compatLnSpc="1">
              <a:prstTxWarp prst="textNoShape">
                <a:avLst/>
              </a:prstTxWarp>
              <a:noAutofit/>
            </a:bodyPr>
            <a:lstStyle/>
            <a:p>
              <a:pPr algn="ctr" defTabSz="913817"/>
              <a:r>
                <a:rPr lang="en-US" sz="2000" b="1" dirty="0" smtClean="0"/>
                <a:t>Hyper-V Replica</a:t>
              </a:r>
              <a:endParaRPr lang="en-US" sz="2000" b="1" dirty="0"/>
            </a:p>
          </p:txBody>
        </p:sp>
      </p:grpSp>
    </p:spTree>
    <p:extLst>
      <p:ext uri="{BB962C8B-B14F-4D97-AF65-F5344CB8AC3E}">
        <p14:creationId xmlns:p14="http://schemas.microsoft.com/office/powerpoint/2010/main" val="11379820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3460" y="1285061"/>
            <a:ext cx="11370960" cy="3311676"/>
          </a:xfrm>
        </p:spPr>
        <p:txBody>
          <a:bodyPr/>
          <a:lstStyle/>
          <a:p>
            <a:r>
              <a:rPr lang="en-US" dirty="0" smtClean="0"/>
              <a:t>Configuring hosts for replication</a:t>
            </a:r>
          </a:p>
          <a:p>
            <a:pPr lvl="1"/>
            <a:r>
              <a:rPr lang="en-US" dirty="0" err="1" smtClean="0"/>
              <a:t>Auth</a:t>
            </a:r>
            <a:r>
              <a:rPr lang="en-US" dirty="0" smtClean="0"/>
              <a:t>, Firewalls, Networks at Cloud Level</a:t>
            </a:r>
          </a:p>
          <a:p>
            <a:r>
              <a:rPr lang="en-US" dirty="0" smtClean="0"/>
              <a:t>Protection of VMs</a:t>
            </a:r>
          </a:p>
          <a:p>
            <a:pPr lvl="1"/>
            <a:r>
              <a:rPr lang="en-US" dirty="0" smtClean="0"/>
              <a:t>SLA based</a:t>
            </a:r>
          </a:p>
          <a:p>
            <a:r>
              <a:rPr lang="en-US" dirty="0" smtClean="0"/>
              <a:t>Recovery Plans</a:t>
            </a:r>
          </a:p>
          <a:p>
            <a:pPr lvl="1"/>
            <a:r>
              <a:rPr lang="en-US" dirty="0" smtClean="0"/>
              <a:t>Ordered failover of multiple VMs</a:t>
            </a:r>
          </a:p>
        </p:txBody>
      </p:sp>
      <p:sp>
        <p:nvSpPr>
          <p:cNvPr id="8" name="Title 1"/>
          <p:cNvSpPr txBox="1">
            <a:spLocks/>
          </p:cNvSpPr>
          <p:nvPr/>
        </p:nvSpPr>
        <p:spPr>
          <a:xfrm>
            <a:off x="531948" y="233151"/>
            <a:ext cx="11370961"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400" dirty="0" smtClean="0"/>
              <a:t>Hyper-V Recovery Manager Features</a:t>
            </a:r>
            <a:endParaRPr lang="en-US" dirty="0">
              <a:gradFill flip="none" rotWithShape="1">
                <a:gsLst>
                  <a:gs pos="5417">
                    <a:srgbClr val="C1F7AA"/>
                  </a:gs>
                  <a:gs pos="98000">
                    <a:srgbClr val="C1F7AA"/>
                  </a:gs>
                </a:gsLst>
                <a:lin ang="5400000" scaled="0"/>
                <a:tileRect/>
              </a:gradFill>
            </a:endParaRPr>
          </a:p>
        </p:txBody>
      </p:sp>
      <p:sp>
        <p:nvSpPr>
          <p:cNvPr id="4" name="Rectangle 3"/>
          <p:cNvSpPr/>
          <p:nvPr/>
        </p:nvSpPr>
        <p:spPr bwMode="auto">
          <a:xfrm>
            <a:off x="601222" y="4900750"/>
            <a:ext cx="11299834" cy="16524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Learn more: </a:t>
            </a:r>
            <a:r>
              <a:rPr lang="en-US" sz="2400" dirty="0"/>
              <a:t>MDC-B306 - </a:t>
            </a:r>
            <a:r>
              <a:rPr lang="en-US" sz="2400" dirty="0">
                <a:gradFill>
                  <a:gsLst>
                    <a:gs pos="1250">
                      <a:schemeClr val="tx1"/>
                    </a:gs>
                    <a:gs pos="100000">
                      <a:schemeClr val="tx1"/>
                    </a:gs>
                  </a:gsLst>
                  <a:lin ang="5400000" scaled="0"/>
                </a:gradFill>
              </a:rPr>
              <a:t>Implementing Enterprise-Scale Disaster Recovery with Hyper-V Replica, Windows Network Virtualization and Microsoft System Center 2012 SP1</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2244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250291473C94D8711872C4AAD2D87" ma:contentTypeVersion="1" ma:contentTypeDescription="Create a new document." ma:contentTypeScope="" ma:versionID="e78d345dbadcf42ea9cceb6729654e83">
  <xsd:schema xmlns:xsd="http://www.w3.org/2001/XMLSchema" xmlns:xs="http://www.w3.org/2001/XMLSchema" xmlns:p="http://schemas.microsoft.com/office/2006/metadata/properties" xmlns:ns2="8d3e57ac-cc53-4ea9-8373-05e1f9b4ad8f" targetNamespace="http://schemas.microsoft.com/office/2006/metadata/properties" ma:root="true" ma:fieldsID="83ea60eab385065056bf4b9f7e0f2f47" ns2:_="">
    <xsd:import namespace="8d3e57ac-cc53-4ea9-8373-05e1f9b4ad8f"/>
    <xsd:element name="properties">
      <xsd:complexType>
        <xsd:sequence>
          <xsd:element name="documentManagement">
            <xsd:complexType>
              <xsd:all>
                <xsd:element ref="ns2:Customer_x0020_Seg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e57ac-cc53-4ea9-8373-05e1f9b4ad8f" elementFormDefault="qualified">
    <xsd:import namespace="http://schemas.microsoft.com/office/2006/documentManagement/types"/>
    <xsd:import namespace="http://schemas.microsoft.com/office/infopath/2007/PartnerControls"/>
    <xsd:element name="Customer_x0020_Segment" ma:index="8" ma:displayName="Customer Segment" ma:default="Enterprise" ma:format="Dropdown" ma:internalName="Customer_x0020_Segment">
      <xsd:simpleType>
        <xsd:restriction base="dms:Choice">
          <xsd:enumeration value="Enterprise"/>
          <xsd:enumeration value="Mid-Market"/>
          <xsd:enumeration value="Host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stomer_x0020_Segment xmlns="8d3e57ac-cc53-4ea9-8373-05e1f9b4ad8f">Enterprise</Customer_x0020_Seg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76D523-54D2-405F-8A65-F00C32323B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3e57ac-cc53-4ea9-8373-05e1f9b4ad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d3e57ac-cc53-4ea9-8373-05e1f9b4ad8f"/>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5092</TotalTime>
  <Words>4321</Words>
  <Application>Microsoft Office PowerPoint</Application>
  <PresentationFormat>Custom</PresentationFormat>
  <Paragraphs>408</Paragraphs>
  <Slides>42</Slides>
  <Notes>38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Consolas</vt:lpstr>
      <vt:lpstr>Segoe</vt:lpstr>
      <vt:lpstr>Segoe UI</vt:lpstr>
      <vt:lpstr>Segoe UI Light</vt:lpstr>
      <vt:lpstr>Wingdings</vt:lpstr>
      <vt:lpstr>TechEd_2013_Template_16x9</vt:lpstr>
      <vt:lpstr>1_TechEd_2013_Template_16x9</vt:lpstr>
      <vt:lpstr>2_TechEd_2013_Template_16x9</vt:lpstr>
      <vt:lpstr>PowerPoint Presentation</vt:lpstr>
      <vt:lpstr>Understanding Hyper-V Replica: Performance, Networking and Automation </vt:lpstr>
      <vt:lpstr>PowerPoint Presentation</vt:lpstr>
      <vt:lpstr>PowerPoint Presentation</vt:lpstr>
      <vt:lpstr>PowerPoint Presentation</vt:lpstr>
      <vt:lpstr>PowerPoint Presentation</vt:lpstr>
      <vt:lpstr>Session Objectives and Takeaways</vt:lpstr>
      <vt:lpstr>PowerPoint Presentation</vt:lpstr>
      <vt:lpstr>PowerPoint Presentation</vt:lpstr>
      <vt:lpstr>Hyper-V Replica</vt:lpstr>
      <vt:lpstr>PowerPoint Presentation</vt:lpstr>
      <vt:lpstr>Summary of New Features in R2</vt:lpstr>
      <vt:lpstr>Deployment Scenarios R2</vt:lpstr>
      <vt:lpstr>Demo</vt:lpstr>
      <vt:lpstr>Failover Scenarios</vt:lpstr>
      <vt:lpstr>Demo</vt:lpstr>
      <vt:lpstr>Failover Considerations</vt:lpstr>
      <vt:lpstr>Protection post Failover</vt:lpstr>
      <vt:lpstr>Planning - Capacity</vt:lpstr>
      <vt:lpstr>Customer Asks</vt:lpstr>
      <vt:lpstr>Capacity Planner</vt:lpstr>
      <vt:lpstr>Capacity Planner</vt:lpstr>
      <vt:lpstr>Capacity Planner Output</vt:lpstr>
      <vt:lpstr>Planning – Network</vt:lpstr>
      <vt:lpstr>Network Topology</vt:lpstr>
      <vt:lpstr>Network Compression</vt:lpstr>
      <vt:lpstr>Network Throttling</vt:lpstr>
      <vt:lpstr>Administration        Replication Heath and Outage  Migration  VM Lifecycle  Seamless Upgrade   </vt:lpstr>
      <vt:lpstr>PowerPoint Presentation</vt:lpstr>
      <vt:lpstr>PowerPoint Presentation</vt:lpstr>
      <vt:lpstr>PowerPoint Presentation</vt:lpstr>
      <vt:lpstr>VM LifeCycle</vt:lpstr>
      <vt:lpstr>Administration – Seamless Upgrade</vt:lpstr>
      <vt:lpstr>Continued Protection - Upgrade</vt:lpstr>
      <vt:lpstr>Demo</vt:lpstr>
      <vt:lpstr>Positioning – What Hyper-V Replica isn’t?</vt:lpstr>
      <vt:lpstr>Call to Action</vt:lpstr>
      <vt:lpstr>Related content</vt:lpstr>
      <vt:lpstr>Track resources</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MDC-B373: Understanding Hyper-V Replica: Performance, Networking and Automation</dc:title>
  <dc:subject>TechEd 2013</dc:subject>
  <dc:creator>Vijay Tandra Sistla</dc:creator>
  <cp:keywords>TechEd 2013</cp:keywords>
  <dc:description>Template by: Jordan Cayabyab, Artitudes Design, Inc.
Formatting by: Lynnette Spear, Silver Fox Productions, Inc.
Audience Type: Internal/External</dc:description>
  <cp:lastModifiedBy>Shows</cp:lastModifiedBy>
  <cp:revision>331</cp:revision>
  <dcterms:created xsi:type="dcterms:W3CDTF">2013-05-05T20:24:50Z</dcterms:created>
  <dcterms:modified xsi:type="dcterms:W3CDTF">2013-06-27T11:22:42Z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0x0101000C2250291473C94D8711872C4AAD2D87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